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410" r:id="rId2"/>
    <p:sldId id="527" r:id="rId3"/>
    <p:sldId id="622" r:id="rId4"/>
    <p:sldId id="609" r:id="rId5"/>
    <p:sldId id="599" r:id="rId6"/>
    <p:sldId id="623" r:id="rId7"/>
    <p:sldId id="733" r:id="rId8"/>
    <p:sldId id="734" r:id="rId9"/>
    <p:sldId id="735" r:id="rId10"/>
    <p:sldId id="736" r:id="rId11"/>
    <p:sldId id="737" r:id="rId12"/>
    <p:sldId id="728" r:id="rId13"/>
    <p:sldId id="727" r:id="rId14"/>
    <p:sldId id="611" r:id="rId15"/>
    <p:sldId id="543" r:id="rId16"/>
    <p:sldId id="576" r:id="rId17"/>
    <p:sldId id="577" r:id="rId18"/>
    <p:sldId id="578" r:id="rId19"/>
    <p:sldId id="546" r:id="rId20"/>
    <p:sldId id="742" r:id="rId21"/>
    <p:sldId id="614" r:id="rId22"/>
    <p:sldId id="552" r:id="rId23"/>
    <p:sldId id="718" r:id="rId24"/>
    <p:sldId id="555" r:id="rId25"/>
    <p:sldId id="558" r:id="rId26"/>
    <p:sldId id="559" r:id="rId27"/>
    <p:sldId id="721" r:id="rId28"/>
    <p:sldId id="743" r:id="rId29"/>
    <p:sldId id="563" r:id="rId30"/>
    <p:sldId id="642" r:id="rId31"/>
    <p:sldId id="643" r:id="rId32"/>
    <p:sldId id="644" r:id="rId33"/>
    <p:sldId id="645" r:id="rId34"/>
    <p:sldId id="648" r:id="rId35"/>
    <p:sldId id="649" r:id="rId36"/>
    <p:sldId id="678" r:id="rId37"/>
    <p:sldId id="564" r:id="rId38"/>
    <p:sldId id="680" r:id="rId39"/>
    <p:sldId id="724" r:id="rId40"/>
    <p:sldId id="638" r:id="rId41"/>
    <p:sldId id="731" r:id="rId42"/>
    <p:sldId id="538" r:id="rId43"/>
    <p:sldId id="631" r:id="rId44"/>
    <p:sldId id="632" r:id="rId45"/>
    <p:sldId id="540" r:id="rId46"/>
    <p:sldId id="685" r:id="rId47"/>
    <p:sldId id="689" r:id="rId48"/>
    <p:sldId id="739" r:id="rId49"/>
    <p:sldId id="740" r:id="rId50"/>
    <p:sldId id="686" r:id="rId51"/>
    <p:sldId id="687" r:id="rId52"/>
    <p:sldId id="701" r:id="rId53"/>
    <p:sldId id="702" r:id="rId54"/>
    <p:sldId id="690" r:id="rId55"/>
    <p:sldId id="691" r:id="rId56"/>
    <p:sldId id="692" r:id="rId57"/>
    <p:sldId id="741" r:id="rId58"/>
    <p:sldId id="703" r:id="rId59"/>
    <p:sldId id="713" r:id="rId60"/>
    <p:sldId id="708" r:id="rId61"/>
    <p:sldId id="716" r:id="rId62"/>
    <p:sldId id="709" r:id="rId63"/>
    <p:sldId id="710" r:id="rId64"/>
    <p:sldId id="684" r:id="rId65"/>
  </p:sldIdLst>
  <p:sldSz cx="9144000" cy="6858000" type="screen4x3"/>
  <p:notesSz cx="6746875" cy="993775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6" autoAdjust="0"/>
    <p:restoredTop sz="94700" autoAdjust="0"/>
  </p:normalViewPr>
  <p:slideViewPr>
    <p:cSldViewPr snapToGrid="0">
      <p:cViewPr>
        <p:scale>
          <a:sx n="50" d="100"/>
          <a:sy n="50" d="100"/>
        </p:scale>
        <p:origin x="-702" y="-108"/>
      </p:cViewPr>
      <p:guideLst>
        <p:guide orient="horz" pos="21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96"/>
    </p:cViewPr>
  </p:sorterViewPr>
  <p:notesViewPr>
    <p:cSldViewPr snapToGrid="0">
      <p:cViewPr varScale="1">
        <p:scale>
          <a:sx n="58" d="100"/>
          <a:sy n="58" d="100"/>
        </p:scale>
        <p:origin x="-1674" y="-78"/>
      </p:cViewPr>
      <p:guideLst>
        <p:guide orient="horz" pos="3130"/>
        <p:guide pos="2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0C25C-0BB8-4116-91A2-67697D45F302}" type="doc">
      <dgm:prSet loTypeId="urn:microsoft.com/office/officeart/2005/8/layout/orgChart1" loCatId="hierarchy" qsTypeId="urn:microsoft.com/office/officeart/2005/8/quickstyle/simple1" qsCatId="simple" csTypeId="urn:microsoft.com/office/officeart/2005/8/colors/accent1_2" csCatId="accent1"/>
      <dgm:spPr/>
    </dgm:pt>
    <dgm:pt modelId="{9EE5E49C-07F7-4715-A90E-40D86792C7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cs typeface="Arial" charset="0"/>
            </a:rPr>
            <a:t>COMPLEMENT DEFICIENCY</a:t>
          </a:r>
          <a:endParaRPr kumimoji="0" lang="en-US" b="1" i="0" u="none" strike="noStrike" cap="none" normalizeH="0" baseline="0" smtClean="0">
            <a:ln>
              <a:noFill/>
            </a:ln>
            <a:solidFill>
              <a:schemeClr val="tx1"/>
            </a:solidFill>
            <a:effectLst/>
            <a:latin typeface="Arial" charset="0"/>
            <a:cs typeface="Arial" charset="0"/>
          </a:endParaRPr>
        </a:p>
      </dgm:t>
    </dgm:pt>
    <dgm:pt modelId="{501795F8-CCB5-4698-BF3B-5E92CF8B2191}" type="parTrans" cxnId="{8028523E-1247-4B9E-841B-9A09A602DB65}">
      <dgm:prSet/>
      <dgm:spPr/>
    </dgm:pt>
    <dgm:pt modelId="{61595749-0CA0-4243-8DC1-ABB5FDFF9D9A}" type="sibTrans" cxnId="{8028523E-1247-4B9E-841B-9A09A602DB65}">
      <dgm:prSet/>
      <dgm:spPr/>
    </dgm:pt>
    <dgm:pt modelId="{49690171-2967-4210-B323-7D79F2B21B9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cs typeface="Arial" charset="0"/>
            </a:rPr>
            <a:t>ACTIVATION PROTEIN</a:t>
          </a:r>
          <a:endParaRPr kumimoji="0" lang="en-US" b="1" i="0" u="none" strike="noStrike" cap="none" normalizeH="0" baseline="0" smtClean="0">
            <a:ln>
              <a:noFill/>
            </a:ln>
            <a:solidFill>
              <a:schemeClr val="tx1"/>
            </a:solidFill>
            <a:effectLst/>
            <a:latin typeface="Arial" charset="0"/>
            <a:cs typeface="Arial" charset="0"/>
          </a:endParaRPr>
        </a:p>
      </dgm:t>
    </dgm:pt>
    <dgm:pt modelId="{429F0D10-9522-4191-AE91-243C2B7BD916}" type="parTrans" cxnId="{AE83DA4D-A682-4C70-BABE-5E49F3F38340}">
      <dgm:prSet/>
      <dgm:spPr/>
    </dgm:pt>
    <dgm:pt modelId="{FC354FC0-3F04-4799-B947-185DAFA357BD}" type="sibTrans" cxnId="{AE83DA4D-A682-4C70-BABE-5E49F3F38340}">
      <dgm:prSet/>
      <dgm:spPr/>
    </dgm:pt>
    <dgm:pt modelId="{03683F68-A31C-455F-AFAA-8C3AD15FA8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1" u="none" strike="noStrike" cap="none" normalizeH="0" baseline="0" smtClean="0">
              <a:ln>
                <a:noFill/>
              </a:ln>
              <a:solidFill>
                <a:schemeClr val="tx2"/>
              </a:solidFill>
              <a:effectLst/>
              <a:latin typeface="Arial" charset="0"/>
              <a:cs typeface="Arial" charset="0"/>
            </a:rPr>
            <a:t>inherited</a:t>
          </a:r>
          <a:endParaRPr kumimoji="0" lang="en-US" b="1" i="1" u="none" strike="noStrike" cap="none" normalizeH="0" baseline="0" smtClean="0">
            <a:ln>
              <a:noFill/>
            </a:ln>
            <a:solidFill>
              <a:schemeClr val="tx2"/>
            </a:solidFill>
            <a:effectLst/>
            <a:latin typeface="Arial" charset="0"/>
            <a:cs typeface="Arial" charset="0"/>
          </a:endParaRPr>
        </a:p>
      </dgm:t>
    </dgm:pt>
    <dgm:pt modelId="{184FF5F6-B2E5-4DBC-819A-5B87060ADB8E}" type="parTrans" cxnId="{60C6015F-8D8B-471C-9322-CC187397663F}">
      <dgm:prSet/>
      <dgm:spPr/>
    </dgm:pt>
    <dgm:pt modelId="{84C12ECB-4D13-4A04-8A42-D1BCE8CF6C4F}" type="sibTrans" cxnId="{60C6015F-8D8B-471C-9322-CC187397663F}">
      <dgm:prSet/>
      <dgm:spPr/>
    </dgm:pt>
    <dgm:pt modelId="{19A512FD-7A6A-4282-BEF3-E7E96D0F13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Classical pathway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component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deficiency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Systemic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lupus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erythematosus</a:t>
          </a:r>
          <a:endParaRPr kumimoji="0" lang="en-US" b="0" i="0" u="none" strike="noStrike" cap="none" normalizeH="0" baseline="0" smtClean="0">
            <a:ln>
              <a:noFill/>
            </a:ln>
            <a:solidFill>
              <a:schemeClr val="tx1"/>
            </a:solidFill>
            <a:effectLst/>
            <a:latin typeface="Arial" charset="0"/>
            <a:cs typeface="Arial" charset="0"/>
          </a:endParaRPr>
        </a:p>
      </dgm:t>
    </dgm:pt>
    <dgm:pt modelId="{36EB4A18-C8DC-4369-ACF6-0BC1946397F7}" type="parTrans" cxnId="{A224FF46-E4F7-4E6B-8988-C0DCBBA74C1E}">
      <dgm:prSet/>
      <dgm:spPr/>
    </dgm:pt>
    <dgm:pt modelId="{93AF72EE-1605-498A-95E6-2991D88B2DF9}" type="sibTrans" cxnId="{A224FF46-E4F7-4E6B-8988-C0DCBBA74C1E}">
      <dgm:prSet/>
      <dgm:spPr/>
    </dgm:pt>
    <dgm:pt modelId="{C4547137-0CED-42E3-AD75-A4BF787495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1" u="none" strike="noStrike" cap="none" normalizeH="0" baseline="0" smtClean="0">
              <a:ln>
                <a:noFill/>
              </a:ln>
              <a:solidFill>
                <a:schemeClr val="tx2"/>
              </a:solidFill>
              <a:effectLst/>
              <a:latin typeface="Arial" charset="0"/>
              <a:cs typeface="Arial" charset="0"/>
            </a:rPr>
            <a:t>acquired</a:t>
          </a:r>
          <a:endParaRPr kumimoji="0" lang="en-US" b="1" i="1" u="none" strike="noStrike" cap="none" normalizeH="0" baseline="0" smtClean="0">
            <a:ln>
              <a:noFill/>
            </a:ln>
            <a:solidFill>
              <a:schemeClr val="tx2"/>
            </a:solidFill>
            <a:effectLst/>
            <a:latin typeface="Arial" charset="0"/>
            <a:cs typeface="Arial" charset="0"/>
          </a:endParaRPr>
        </a:p>
      </dgm:t>
    </dgm:pt>
    <dgm:pt modelId="{D6E9E595-4772-4AF3-B528-148AFF43DC31}" type="parTrans" cxnId="{C9B74109-9F69-44A1-A3B2-2029F2B71523}">
      <dgm:prSet/>
      <dgm:spPr/>
    </dgm:pt>
    <dgm:pt modelId="{B6D1D149-8218-470D-9EA4-E385635B2673}" type="sibTrans" cxnId="{C9B74109-9F69-44A1-A3B2-2029F2B71523}">
      <dgm:prSet/>
      <dgm:spPr/>
    </dgm:pt>
    <dgm:pt modelId="{3AF8824C-DA06-4B15-8297-4AE6C86898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Low C4 with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Normal or low C3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e.g.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SLE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MEC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Rheumatoid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Vasculitis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Felty’s syndrome</a:t>
          </a:r>
          <a:endParaRPr kumimoji="0" lang="en-US" b="0" i="0" u="none" strike="noStrike" cap="none" normalizeH="0" baseline="0" smtClean="0">
            <a:ln>
              <a:noFill/>
            </a:ln>
            <a:solidFill>
              <a:schemeClr val="tx1"/>
            </a:solidFill>
            <a:effectLst/>
            <a:latin typeface="Arial" charset="0"/>
            <a:cs typeface="Arial" charset="0"/>
          </a:endParaRPr>
        </a:p>
      </dgm:t>
    </dgm:pt>
    <dgm:pt modelId="{CFB4F45C-9BE7-4DEC-AD9E-39D535080E5F}" type="parTrans" cxnId="{E99C096C-64ED-4ED7-8243-C100E297F0E2}">
      <dgm:prSet/>
      <dgm:spPr/>
    </dgm:pt>
    <dgm:pt modelId="{BEC8E133-C0C8-45E5-A95E-21083BF08BCA}" type="sibTrans" cxnId="{E99C096C-64ED-4ED7-8243-C100E297F0E2}">
      <dgm:prSet/>
      <dgm:spPr/>
    </dgm:pt>
    <dgm:pt modelId="{4811859C-B25B-4530-B159-80A824D2A3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cs typeface="Arial" charset="0"/>
            </a:rPr>
            <a:t>REGULATORY PROTEIN</a:t>
          </a:r>
          <a:endParaRPr kumimoji="0" lang="en-US" b="1" i="0" u="none" strike="noStrike" cap="none" normalizeH="0" baseline="0" smtClean="0">
            <a:ln>
              <a:noFill/>
            </a:ln>
            <a:solidFill>
              <a:schemeClr val="tx1"/>
            </a:solidFill>
            <a:effectLst/>
            <a:latin typeface="Arial" charset="0"/>
            <a:cs typeface="Arial" charset="0"/>
          </a:endParaRPr>
        </a:p>
      </dgm:t>
    </dgm:pt>
    <dgm:pt modelId="{FF724997-6189-407F-97E6-3746D1D1D1D5}" type="parTrans" cxnId="{02568824-C729-4ED1-85B0-9F5771EF2BBB}">
      <dgm:prSet/>
      <dgm:spPr/>
    </dgm:pt>
    <dgm:pt modelId="{941137B8-37C2-4EDC-9866-AE3591BF22EB}" type="sibTrans" cxnId="{02568824-C729-4ED1-85B0-9F5771EF2BBB}">
      <dgm:prSet/>
      <dgm:spPr/>
    </dgm:pt>
    <dgm:pt modelId="{0091508C-AC6C-4118-89FE-4249E39B70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1" u="none" strike="noStrike" cap="none" normalizeH="0" baseline="0" smtClean="0">
              <a:ln>
                <a:noFill/>
              </a:ln>
              <a:solidFill>
                <a:schemeClr val="tx2"/>
              </a:solidFill>
              <a:effectLst/>
              <a:latin typeface="Arial" charset="0"/>
              <a:cs typeface="Arial" charset="0"/>
            </a:rPr>
            <a:t>inherited</a:t>
          </a:r>
          <a:endParaRPr kumimoji="0" lang="en-US" b="1" i="1" u="none" strike="noStrike" cap="none" normalizeH="0" baseline="0" smtClean="0">
            <a:ln>
              <a:noFill/>
            </a:ln>
            <a:solidFill>
              <a:schemeClr val="tx2"/>
            </a:solidFill>
            <a:effectLst/>
            <a:latin typeface="Arial" charset="0"/>
            <a:cs typeface="Arial" charset="0"/>
          </a:endParaRPr>
        </a:p>
      </dgm:t>
    </dgm:pt>
    <dgm:pt modelId="{783DEB9C-3269-4E9B-B150-63240ABCBF33}" type="parTrans" cxnId="{70E1D2EF-B2CB-4ABD-AE28-8F586140815B}">
      <dgm:prSet/>
      <dgm:spPr/>
    </dgm:pt>
    <dgm:pt modelId="{5FAA9A00-D5A2-41A2-A4AA-7EDC2C9BF85F}" type="sibTrans" cxnId="{70E1D2EF-B2CB-4ABD-AE28-8F586140815B}">
      <dgm:prSet/>
      <dgm:spPr/>
    </dgm:pt>
    <dgm:pt modelId="{5E2F0284-ECC6-4D88-B042-AAE5C5C717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Heterozygous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C1 inhibitor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deficiency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Hereditary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angioedema</a:t>
          </a:r>
          <a:endParaRPr kumimoji="0" lang="en-US" b="0" i="0" u="none" strike="noStrike" cap="none" normalizeH="0" baseline="0" smtClean="0">
            <a:ln>
              <a:noFill/>
            </a:ln>
            <a:solidFill>
              <a:schemeClr val="tx1"/>
            </a:solidFill>
            <a:effectLst/>
            <a:latin typeface="Arial" charset="0"/>
            <a:cs typeface="Arial" charset="0"/>
          </a:endParaRPr>
        </a:p>
      </dgm:t>
    </dgm:pt>
    <dgm:pt modelId="{89500776-D07A-457B-AB44-4BC9EE41F561}" type="parTrans" cxnId="{43F66920-62A3-4E76-B346-B4E4CCB68EFF}">
      <dgm:prSet/>
      <dgm:spPr/>
    </dgm:pt>
    <dgm:pt modelId="{C0CE6D27-D5D1-4C6E-B623-FD3561BA8906}" type="sibTrans" cxnId="{43F66920-62A3-4E76-B346-B4E4CCB68EFF}">
      <dgm:prSet/>
      <dgm:spPr/>
    </dgm:pt>
    <dgm:pt modelId="{675CEC2F-4443-4EB1-BFC0-978E0034A6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1" u="none" strike="noStrike" cap="none" normalizeH="0" baseline="0" smtClean="0">
              <a:ln>
                <a:noFill/>
              </a:ln>
              <a:solidFill>
                <a:schemeClr val="tx2"/>
              </a:solidFill>
              <a:effectLst/>
              <a:latin typeface="Arial" charset="0"/>
              <a:cs typeface="Arial" charset="0"/>
            </a:rPr>
            <a:t>acquired</a:t>
          </a:r>
          <a:endParaRPr kumimoji="0" lang="en-US" b="1" i="1" u="none" strike="noStrike" cap="none" normalizeH="0" baseline="0" smtClean="0">
            <a:ln>
              <a:noFill/>
            </a:ln>
            <a:solidFill>
              <a:schemeClr val="tx2"/>
            </a:solidFill>
            <a:effectLst/>
            <a:latin typeface="Arial" charset="0"/>
            <a:cs typeface="Arial" charset="0"/>
          </a:endParaRPr>
        </a:p>
      </dgm:t>
    </dgm:pt>
    <dgm:pt modelId="{659B9011-8CA9-4D35-8AFD-3F9FF1D4A666}" type="parTrans" cxnId="{1E9E1B0E-62E3-4C79-A28D-65C9CFEC4636}">
      <dgm:prSet/>
      <dgm:spPr/>
    </dgm:pt>
    <dgm:pt modelId="{39636396-CE3D-46A0-AD8D-46993DD8C392}" type="sibTrans" cxnId="{1E9E1B0E-62E3-4C79-A28D-65C9CFEC4636}">
      <dgm:prSet/>
      <dgm:spPr/>
    </dgm:pt>
    <dgm:pt modelId="{BBC18705-7050-4BD9-9EEC-6F40D771F29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Clonal RBC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deficiency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DAF and CD59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Paroxysmal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Nocturmal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Haemoglobinuria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3E3CFED5-1C52-4EDC-BF9E-522D7A0E308B}" type="parTrans" cxnId="{D53A71EF-D250-429A-9C0C-88D1A73C1BC8}">
      <dgm:prSet/>
      <dgm:spPr/>
    </dgm:pt>
    <dgm:pt modelId="{38FD02E9-DAE7-4FFC-B9E3-C2AA5748A90A}" type="sibTrans" cxnId="{D53A71EF-D250-429A-9C0C-88D1A73C1BC8}">
      <dgm:prSet/>
      <dgm:spPr/>
    </dgm:pt>
    <dgm:pt modelId="{3D27EACD-ED48-414B-8288-7DA5E2FB5D82}" type="pres">
      <dgm:prSet presAssocID="{9380C25C-0BB8-4116-91A2-67697D45F302}" presName="hierChild1" presStyleCnt="0">
        <dgm:presLayoutVars>
          <dgm:orgChart val="1"/>
          <dgm:chPref val="1"/>
          <dgm:dir/>
          <dgm:animOne val="branch"/>
          <dgm:animLvl val="lvl"/>
          <dgm:resizeHandles/>
        </dgm:presLayoutVars>
      </dgm:prSet>
      <dgm:spPr/>
    </dgm:pt>
    <dgm:pt modelId="{C0A71607-DCDD-45C9-91BD-BA3CF802DAC5}" type="pres">
      <dgm:prSet presAssocID="{9EE5E49C-07F7-4715-A90E-40D86792C774}" presName="hierRoot1" presStyleCnt="0">
        <dgm:presLayoutVars>
          <dgm:hierBranch/>
        </dgm:presLayoutVars>
      </dgm:prSet>
      <dgm:spPr/>
    </dgm:pt>
    <dgm:pt modelId="{E876FF33-2016-4CD3-B6F3-0FAA42202680}" type="pres">
      <dgm:prSet presAssocID="{9EE5E49C-07F7-4715-A90E-40D86792C774}" presName="rootComposite1" presStyleCnt="0"/>
      <dgm:spPr/>
    </dgm:pt>
    <dgm:pt modelId="{9AD93D16-2A3E-4E88-A5B8-64EB6BB9A9EA}" type="pres">
      <dgm:prSet presAssocID="{9EE5E49C-07F7-4715-A90E-40D86792C774}" presName="rootText1" presStyleLbl="node0" presStyleIdx="0" presStyleCnt="1">
        <dgm:presLayoutVars>
          <dgm:chPref val="3"/>
        </dgm:presLayoutVars>
      </dgm:prSet>
      <dgm:spPr/>
    </dgm:pt>
    <dgm:pt modelId="{116083D9-F3D3-4A1D-8643-1FEF73C45A2D}" type="pres">
      <dgm:prSet presAssocID="{9EE5E49C-07F7-4715-A90E-40D86792C774}" presName="rootConnector1" presStyleLbl="node1" presStyleIdx="0" presStyleCnt="0"/>
      <dgm:spPr/>
    </dgm:pt>
    <dgm:pt modelId="{B7CF9330-FAB8-4CB3-A20C-0DEF68F09FB0}" type="pres">
      <dgm:prSet presAssocID="{9EE5E49C-07F7-4715-A90E-40D86792C774}" presName="hierChild2" presStyleCnt="0"/>
      <dgm:spPr/>
    </dgm:pt>
    <dgm:pt modelId="{BB6FF8D5-30C1-4CFE-82C0-4EAEA386BEC7}" type="pres">
      <dgm:prSet presAssocID="{429F0D10-9522-4191-AE91-243C2B7BD916}" presName="Name35" presStyleLbl="parChTrans1D2" presStyleIdx="0" presStyleCnt="2"/>
      <dgm:spPr/>
    </dgm:pt>
    <dgm:pt modelId="{5C9A730A-7F10-4220-87F5-6D644CB535AB}" type="pres">
      <dgm:prSet presAssocID="{49690171-2967-4210-B323-7D79F2B21B9C}" presName="hierRoot2" presStyleCnt="0">
        <dgm:presLayoutVars>
          <dgm:hierBranch/>
        </dgm:presLayoutVars>
      </dgm:prSet>
      <dgm:spPr/>
    </dgm:pt>
    <dgm:pt modelId="{725D9255-9985-42A1-82C7-D9DAF54E447F}" type="pres">
      <dgm:prSet presAssocID="{49690171-2967-4210-B323-7D79F2B21B9C}" presName="rootComposite" presStyleCnt="0"/>
      <dgm:spPr/>
    </dgm:pt>
    <dgm:pt modelId="{75A2A9D9-C6CC-4291-8D35-F4005E938F33}" type="pres">
      <dgm:prSet presAssocID="{49690171-2967-4210-B323-7D79F2B21B9C}" presName="rootText" presStyleLbl="node2" presStyleIdx="0" presStyleCnt="2">
        <dgm:presLayoutVars>
          <dgm:chPref val="3"/>
        </dgm:presLayoutVars>
      </dgm:prSet>
      <dgm:spPr/>
    </dgm:pt>
    <dgm:pt modelId="{39EEDD71-9721-456F-B47A-745BC870A302}" type="pres">
      <dgm:prSet presAssocID="{49690171-2967-4210-B323-7D79F2B21B9C}" presName="rootConnector" presStyleLbl="node2" presStyleIdx="0" presStyleCnt="2"/>
      <dgm:spPr/>
    </dgm:pt>
    <dgm:pt modelId="{F11062FE-300B-4805-8799-931EB022F5D2}" type="pres">
      <dgm:prSet presAssocID="{49690171-2967-4210-B323-7D79F2B21B9C}" presName="hierChild4" presStyleCnt="0"/>
      <dgm:spPr/>
    </dgm:pt>
    <dgm:pt modelId="{D23F963B-B21B-4B6E-A6FE-DFB6FA165A3E}" type="pres">
      <dgm:prSet presAssocID="{184FF5F6-B2E5-4DBC-819A-5B87060ADB8E}" presName="Name35" presStyleLbl="parChTrans1D3" presStyleIdx="0" presStyleCnt="4"/>
      <dgm:spPr/>
    </dgm:pt>
    <dgm:pt modelId="{F1220892-BEC4-4AA2-ABDD-CC154D81C08C}" type="pres">
      <dgm:prSet presAssocID="{03683F68-A31C-455F-AFAA-8C3AD15FA8F3}" presName="hierRoot2" presStyleCnt="0">
        <dgm:presLayoutVars>
          <dgm:hierBranch val="l"/>
        </dgm:presLayoutVars>
      </dgm:prSet>
      <dgm:spPr/>
    </dgm:pt>
    <dgm:pt modelId="{31FC87E8-FB2E-4A42-BFE6-2F9A259E5837}" type="pres">
      <dgm:prSet presAssocID="{03683F68-A31C-455F-AFAA-8C3AD15FA8F3}" presName="rootComposite" presStyleCnt="0"/>
      <dgm:spPr/>
    </dgm:pt>
    <dgm:pt modelId="{68B4EAC3-F4E1-4550-AEB5-6FCDC6668018}" type="pres">
      <dgm:prSet presAssocID="{03683F68-A31C-455F-AFAA-8C3AD15FA8F3}" presName="rootText" presStyleLbl="node3" presStyleIdx="0" presStyleCnt="4">
        <dgm:presLayoutVars>
          <dgm:chPref val="3"/>
        </dgm:presLayoutVars>
      </dgm:prSet>
      <dgm:spPr/>
    </dgm:pt>
    <dgm:pt modelId="{6594699F-7F3D-4851-A856-21BE7DDD0759}" type="pres">
      <dgm:prSet presAssocID="{03683F68-A31C-455F-AFAA-8C3AD15FA8F3}" presName="rootConnector" presStyleLbl="node3" presStyleIdx="0" presStyleCnt="4"/>
      <dgm:spPr/>
    </dgm:pt>
    <dgm:pt modelId="{D13264FC-181E-422F-BE17-273406D0A45F}" type="pres">
      <dgm:prSet presAssocID="{03683F68-A31C-455F-AFAA-8C3AD15FA8F3}" presName="hierChild4" presStyleCnt="0"/>
      <dgm:spPr/>
    </dgm:pt>
    <dgm:pt modelId="{3D0094F8-E6CD-4C68-AFCF-4C5FC0A13C7F}" type="pres">
      <dgm:prSet presAssocID="{36EB4A18-C8DC-4369-ACF6-0BC1946397F7}" presName="Name50" presStyleLbl="parChTrans1D4" presStyleIdx="0" presStyleCnt="4"/>
      <dgm:spPr/>
    </dgm:pt>
    <dgm:pt modelId="{DF3C7326-D026-40C1-ADD6-78349DD89C9E}" type="pres">
      <dgm:prSet presAssocID="{19A512FD-7A6A-4282-BEF3-E7E96D0F1354}" presName="hierRoot2" presStyleCnt="0">
        <dgm:presLayoutVars>
          <dgm:hierBranch val="r"/>
        </dgm:presLayoutVars>
      </dgm:prSet>
      <dgm:spPr/>
    </dgm:pt>
    <dgm:pt modelId="{813550D8-0191-4B52-9F10-496E083679C8}" type="pres">
      <dgm:prSet presAssocID="{19A512FD-7A6A-4282-BEF3-E7E96D0F1354}" presName="rootComposite" presStyleCnt="0"/>
      <dgm:spPr/>
    </dgm:pt>
    <dgm:pt modelId="{D39B0614-5E5D-4783-BDAF-4859F85E15CD}" type="pres">
      <dgm:prSet presAssocID="{19A512FD-7A6A-4282-BEF3-E7E96D0F1354}" presName="rootText" presStyleLbl="node4" presStyleIdx="0" presStyleCnt="4">
        <dgm:presLayoutVars>
          <dgm:chPref val="3"/>
        </dgm:presLayoutVars>
      </dgm:prSet>
      <dgm:spPr/>
    </dgm:pt>
    <dgm:pt modelId="{B0F4332A-C0F7-4C5D-B265-5DCC6F71B0ED}" type="pres">
      <dgm:prSet presAssocID="{19A512FD-7A6A-4282-BEF3-E7E96D0F1354}" presName="rootConnector" presStyleLbl="node4" presStyleIdx="0" presStyleCnt="4"/>
      <dgm:spPr/>
    </dgm:pt>
    <dgm:pt modelId="{AA12EFE7-4A0F-4A53-9F43-5FFCDFBA91B2}" type="pres">
      <dgm:prSet presAssocID="{19A512FD-7A6A-4282-BEF3-E7E96D0F1354}" presName="hierChild4" presStyleCnt="0"/>
      <dgm:spPr/>
    </dgm:pt>
    <dgm:pt modelId="{6FD4ACC4-A2F1-4CE7-BD0F-4C84D10CDACE}" type="pres">
      <dgm:prSet presAssocID="{19A512FD-7A6A-4282-BEF3-E7E96D0F1354}" presName="hierChild5" presStyleCnt="0"/>
      <dgm:spPr/>
    </dgm:pt>
    <dgm:pt modelId="{96188812-30B1-4D99-B990-D44ED07ADA26}" type="pres">
      <dgm:prSet presAssocID="{03683F68-A31C-455F-AFAA-8C3AD15FA8F3}" presName="hierChild5" presStyleCnt="0"/>
      <dgm:spPr/>
    </dgm:pt>
    <dgm:pt modelId="{8BC7838D-6B37-4111-8214-486C79764633}" type="pres">
      <dgm:prSet presAssocID="{D6E9E595-4772-4AF3-B528-148AFF43DC31}" presName="Name35" presStyleLbl="parChTrans1D3" presStyleIdx="1" presStyleCnt="4"/>
      <dgm:spPr/>
    </dgm:pt>
    <dgm:pt modelId="{F5208390-35E5-41EE-9E48-D7002E7F43CB}" type="pres">
      <dgm:prSet presAssocID="{C4547137-0CED-42E3-AD75-A4BF78749547}" presName="hierRoot2" presStyleCnt="0">
        <dgm:presLayoutVars>
          <dgm:hierBranch val="l"/>
        </dgm:presLayoutVars>
      </dgm:prSet>
      <dgm:spPr/>
    </dgm:pt>
    <dgm:pt modelId="{7FD28B45-4105-41E8-A6B0-3EC164420FE4}" type="pres">
      <dgm:prSet presAssocID="{C4547137-0CED-42E3-AD75-A4BF78749547}" presName="rootComposite" presStyleCnt="0"/>
      <dgm:spPr/>
    </dgm:pt>
    <dgm:pt modelId="{638D81F1-5EEE-44BC-AC87-DC2AEA978026}" type="pres">
      <dgm:prSet presAssocID="{C4547137-0CED-42E3-AD75-A4BF78749547}" presName="rootText" presStyleLbl="node3" presStyleIdx="1" presStyleCnt="4">
        <dgm:presLayoutVars>
          <dgm:chPref val="3"/>
        </dgm:presLayoutVars>
      </dgm:prSet>
      <dgm:spPr/>
    </dgm:pt>
    <dgm:pt modelId="{EA6AFDDB-63DF-454F-8A43-273B66DD99E6}" type="pres">
      <dgm:prSet presAssocID="{C4547137-0CED-42E3-AD75-A4BF78749547}" presName="rootConnector" presStyleLbl="node3" presStyleIdx="1" presStyleCnt="4"/>
      <dgm:spPr/>
    </dgm:pt>
    <dgm:pt modelId="{8E916602-6EA4-4194-8A0C-9876E9860BC5}" type="pres">
      <dgm:prSet presAssocID="{C4547137-0CED-42E3-AD75-A4BF78749547}" presName="hierChild4" presStyleCnt="0"/>
      <dgm:spPr/>
    </dgm:pt>
    <dgm:pt modelId="{84420381-5ACD-40E6-8952-F9DA423CA6B8}" type="pres">
      <dgm:prSet presAssocID="{CFB4F45C-9BE7-4DEC-AD9E-39D535080E5F}" presName="Name50" presStyleLbl="parChTrans1D4" presStyleIdx="1" presStyleCnt="4"/>
      <dgm:spPr/>
    </dgm:pt>
    <dgm:pt modelId="{8EAF58C9-59C8-4F97-9F31-DD5441CB6F32}" type="pres">
      <dgm:prSet presAssocID="{3AF8824C-DA06-4B15-8297-4AE6C86898A6}" presName="hierRoot2" presStyleCnt="0">
        <dgm:presLayoutVars>
          <dgm:hierBranch val="r"/>
        </dgm:presLayoutVars>
      </dgm:prSet>
      <dgm:spPr/>
    </dgm:pt>
    <dgm:pt modelId="{FBF7441F-A1F0-4C2B-BDC4-6777776424A1}" type="pres">
      <dgm:prSet presAssocID="{3AF8824C-DA06-4B15-8297-4AE6C86898A6}" presName="rootComposite" presStyleCnt="0"/>
      <dgm:spPr/>
    </dgm:pt>
    <dgm:pt modelId="{9731D134-B89E-4FD0-9D53-7E7885EA153A}" type="pres">
      <dgm:prSet presAssocID="{3AF8824C-DA06-4B15-8297-4AE6C86898A6}" presName="rootText" presStyleLbl="node4" presStyleIdx="1" presStyleCnt="4">
        <dgm:presLayoutVars>
          <dgm:chPref val="3"/>
        </dgm:presLayoutVars>
      </dgm:prSet>
      <dgm:spPr/>
    </dgm:pt>
    <dgm:pt modelId="{BDC7333F-E3BA-43EB-90F7-18F900294AB1}" type="pres">
      <dgm:prSet presAssocID="{3AF8824C-DA06-4B15-8297-4AE6C86898A6}" presName="rootConnector" presStyleLbl="node4" presStyleIdx="1" presStyleCnt="4"/>
      <dgm:spPr/>
    </dgm:pt>
    <dgm:pt modelId="{C0C36975-132F-4ABA-80D5-A95043C0D073}" type="pres">
      <dgm:prSet presAssocID="{3AF8824C-DA06-4B15-8297-4AE6C86898A6}" presName="hierChild4" presStyleCnt="0"/>
      <dgm:spPr/>
    </dgm:pt>
    <dgm:pt modelId="{49AD02C0-B198-4EA2-8C8C-56B15FA3144D}" type="pres">
      <dgm:prSet presAssocID="{3AF8824C-DA06-4B15-8297-4AE6C86898A6}" presName="hierChild5" presStyleCnt="0"/>
      <dgm:spPr/>
    </dgm:pt>
    <dgm:pt modelId="{93B8EA16-CD8F-41CF-BD3B-9D312C9EF847}" type="pres">
      <dgm:prSet presAssocID="{C4547137-0CED-42E3-AD75-A4BF78749547}" presName="hierChild5" presStyleCnt="0"/>
      <dgm:spPr/>
    </dgm:pt>
    <dgm:pt modelId="{4D559701-1A5A-4C88-880C-7BDDEC40D29F}" type="pres">
      <dgm:prSet presAssocID="{49690171-2967-4210-B323-7D79F2B21B9C}" presName="hierChild5" presStyleCnt="0"/>
      <dgm:spPr/>
    </dgm:pt>
    <dgm:pt modelId="{EF7CA1E7-0B51-4564-97CD-0FFEB9B03E21}" type="pres">
      <dgm:prSet presAssocID="{FF724997-6189-407F-97E6-3746D1D1D1D5}" presName="Name35" presStyleLbl="parChTrans1D2" presStyleIdx="1" presStyleCnt="2"/>
      <dgm:spPr/>
    </dgm:pt>
    <dgm:pt modelId="{E8CE148A-7B22-49C4-B7C7-6FE8FBC866A2}" type="pres">
      <dgm:prSet presAssocID="{4811859C-B25B-4530-B159-80A824D2A34A}" presName="hierRoot2" presStyleCnt="0">
        <dgm:presLayoutVars>
          <dgm:hierBranch/>
        </dgm:presLayoutVars>
      </dgm:prSet>
      <dgm:spPr/>
    </dgm:pt>
    <dgm:pt modelId="{F6CB7957-52C6-46D7-B9F8-60D4D855ABD4}" type="pres">
      <dgm:prSet presAssocID="{4811859C-B25B-4530-B159-80A824D2A34A}" presName="rootComposite" presStyleCnt="0"/>
      <dgm:spPr/>
    </dgm:pt>
    <dgm:pt modelId="{F2245E7E-D270-4447-8EB4-D0D33B23E41A}" type="pres">
      <dgm:prSet presAssocID="{4811859C-B25B-4530-B159-80A824D2A34A}" presName="rootText" presStyleLbl="node2" presStyleIdx="1" presStyleCnt="2">
        <dgm:presLayoutVars>
          <dgm:chPref val="3"/>
        </dgm:presLayoutVars>
      </dgm:prSet>
      <dgm:spPr/>
    </dgm:pt>
    <dgm:pt modelId="{11EC53AB-685B-4CE5-93BF-1736C904BA58}" type="pres">
      <dgm:prSet presAssocID="{4811859C-B25B-4530-B159-80A824D2A34A}" presName="rootConnector" presStyleLbl="node2" presStyleIdx="1" presStyleCnt="2"/>
      <dgm:spPr/>
    </dgm:pt>
    <dgm:pt modelId="{75ABC9E7-2872-4215-97F2-2A1A8FB50A7C}" type="pres">
      <dgm:prSet presAssocID="{4811859C-B25B-4530-B159-80A824D2A34A}" presName="hierChild4" presStyleCnt="0"/>
      <dgm:spPr/>
    </dgm:pt>
    <dgm:pt modelId="{8E9DD554-312B-4501-99A5-7DEFE9334C09}" type="pres">
      <dgm:prSet presAssocID="{783DEB9C-3269-4E9B-B150-63240ABCBF33}" presName="Name35" presStyleLbl="parChTrans1D3" presStyleIdx="2" presStyleCnt="4"/>
      <dgm:spPr/>
    </dgm:pt>
    <dgm:pt modelId="{08C453E2-796A-43B3-A304-0D0923166433}" type="pres">
      <dgm:prSet presAssocID="{0091508C-AC6C-4118-89FE-4249E39B7072}" presName="hierRoot2" presStyleCnt="0">
        <dgm:presLayoutVars>
          <dgm:hierBranch val="r"/>
        </dgm:presLayoutVars>
      </dgm:prSet>
      <dgm:spPr/>
    </dgm:pt>
    <dgm:pt modelId="{A6239999-9366-4026-8EC9-36FAA762811C}" type="pres">
      <dgm:prSet presAssocID="{0091508C-AC6C-4118-89FE-4249E39B7072}" presName="rootComposite" presStyleCnt="0"/>
      <dgm:spPr/>
    </dgm:pt>
    <dgm:pt modelId="{11530B7C-5388-41BF-80E5-3A405742632C}" type="pres">
      <dgm:prSet presAssocID="{0091508C-AC6C-4118-89FE-4249E39B7072}" presName="rootText" presStyleLbl="node3" presStyleIdx="2" presStyleCnt="4">
        <dgm:presLayoutVars>
          <dgm:chPref val="3"/>
        </dgm:presLayoutVars>
      </dgm:prSet>
      <dgm:spPr/>
    </dgm:pt>
    <dgm:pt modelId="{3877659F-5293-418F-8C98-B190408E2FF5}" type="pres">
      <dgm:prSet presAssocID="{0091508C-AC6C-4118-89FE-4249E39B7072}" presName="rootConnector" presStyleLbl="node3" presStyleIdx="2" presStyleCnt="4"/>
      <dgm:spPr/>
    </dgm:pt>
    <dgm:pt modelId="{6E025FCC-8203-4350-8B55-B1C8B8527B4D}" type="pres">
      <dgm:prSet presAssocID="{0091508C-AC6C-4118-89FE-4249E39B7072}" presName="hierChild4" presStyleCnt="0"/>
      <dgm:spPr/>
    </dgm:pt>
    <dgm:pt modelId="{2020B12D-E3D1-45D3-95F1-8B794D979EE6}" type="pres">
      <dgm:prSet presAssocID="{89500776-D07A-457B-AB44-4BC9EE41F561}" presName="Name50" presStyleLbl="parChTrans1D4" presStyleIdx="2" presStyleCnt="4"/>
      <dgm:spPr/>
    </dgm:pt>
    <dgm:pt modelId="{79929C33-6ED5-4FB5-9794-772CC6427701}" type="pres">
      <dgm:prSet presAssocID="{5E2F0284-ECC6-4D88-B042-AAE5C5C71740}" presName="hierRoot2" presStyleCnt="0">
        <dgm:presLayoutVars>
          <dgm:hierBranch val="r"/>
        </dgm:presLayoutVars>
      </dgm:prSet>
      <dgm:spPr/>
    </dgm:pt>
    <dgm:pt modelId="{9DF74CA1-1877-4634-A06F-E9B6C375C4B1}" type="pres">
      <dgm:prSet presAssocID="{5E2F0284-ECC6-4D88-B042-AAE5C5C71740}" presName="rootComposite" presStyleCnt="0"/>
      <dgm:spPr/>
    </dgm:pt>
    <dgm:pt modelId="{F1A471D2-50BB-4782-94DC-104ACE06FD2E}" type="pres">
      <dgm:prSet presAssocID="{5E2F0284-ECC6-4D88-B042-AAE5C5C71740}" presName="rootText" presStyleLbl="node4" presStyleIdx="2" presStyleCnt="4">
        <dgm:presLayoutVars>
          <dgm:chPref val="3"/>
        </dgm:presLayoutVars>
      </dgm:prSet>
      <dgm:spPr/>
    </dgm:pt>
    <dgm:pt modelId="{A83A4DD4-486B-4814-8452-6C28EF1BF729}" type="pres">
      <dgm:prSet presAssocID="{5E2F0284-ECC6-4D88-B042-AAE5C5C71740}" presName="rootConnector" presStyleLbl="node4" presStyleIdx="2" presStyleCnt="4"/>
      <dgm:spPr/>
    </dgm:pt>
    <dgm:pt modelId="{898E7AAB-B0BA-4292-A9CB-E9D38D4ED13C}" type="pres">
      <dgm:prSet presAssocID="{5E2F0284-ECC6-4D88-B042-AAE5C5C71740}" presName="hierChild4" presStyleCnt="0"/>
      <dgm:spPr/>
    </dgm:pt>
    <dgm:pt modelId="{49FA3A6A-F6BA-4CFE-96CD-A01F98747BC4}" type="pres">
      <dgm:prSet presAssocID="{5E2F0284-ECC6-4D88-B042-AAE5C5C71740}" presName="hierChild5" presStyleCnt="0"/>
      <dgm:spPr/>
    </dgm:pt>
    <dgm:pt modelId="{AA954641-143D-4FEF-9EE1-1A85DF90FE76}" type="pres">
      <dgm:prSet presAssocID="{0091508C-AC6C-4118-89FE-4249E39B7072}" presName="hierChild5" presStyleCnt="0"/>
      <dgm:spPr/>
    </dgm:pt>
    <dgm:pt modelId="{6BEC6C16-6C3A-4F4E-BEA4-3E93F78918CA}" type="pres">
      <dgm:prSet presAssocID="{659B9011-8CA9-4D35-8AFD-3F9FF1D4A666}" presName="Name35" presStyleLbl="parChTrans1D3" presStyleIdx="3" presStyleCnt="4"/>
      <dgm:spPr/>
    </dgm:pt>
    <dgm:pt modelId="{EBF63A0E-59B3-4BBF-B380-F1727D22EB97}" type="pres">
      <dgm:prSet presAssocID="{675CEC2F-4443-4EB1-BFC0-978E0034A654}" presName="hierRoot2" presStyleCnt="0">
        <dgm:presLayoutVars>
          <dgm:hierBranch val="r"/>
        </dgm:presLayoutVars>
      </dgm:prSet>
      <dgm:spPr/>
    </dgm:pt>
    <dgm:pt modelId="{33175C05-8EA6-4658-B2AC-0414D1A45CBC}" type="pres">
      <dgm:prSet presAssocID="{675CEC2F-4443-4EB1-BFC0-978E0034A654}" presName="rootComposite" presStyleCnt="0"/>
      <dgm:spPr/>
    </dgm:pt>
    <dgm:pt modelId="{87B91E3F-71D6-4743-9B48-24A5202401DF}" type="pres">
      <dgm:prSet presAssocID="{675CEC2F-4443-4EB1-BFC0-978E0034A654}" presName="rootText" presStyleLbl="node3" presStyleIdx="3" presStyleCnt="4">
        <dgm:presLayoutVars>
          <dgm:chPref val="3"/>
        </dgm:presLayoutVars>
      </dgm:prSet>
      <dgm:spPr/>
    </dgm:pt>
    <dgm:pt modelId="{15923B5C-F437-484F-865C-451BD0AB5F87}" type="pres">
      <dgm:prSet presAssocID="{675CEC2F-4443-4EB1-BFC0-978E0034A654}" presName="rootConnector" presStyleLbl="node3" presStyleIdx="3" presStyleCnt="4"/>
      <dgm:spPr/>
    </dgm:pt>
    <dgm:pt modelId="{EC16DC12-45CB-4D90-A112-B6E44EF89206}" type="pres">
      <dgm:prSet presAssocID="{675CEC2F-4443-4EB1-BFC0-978E0034A654}" presName="hierChild4" presStyleCnt="0"/>
      <dgm:spPr/>
    </dgm:pt>
    <dgm:pt modelId="{2D501FAA-7B74-45A5-84ED-0B088B15FCDC}" type="pres">
      <dgm:prSet presAssocID="{3E3CFED5-1C52-4EDC-BF9E-522D7A0E308B}" presName="Name50" presStyleLbl="parChTrans1D4" presStyleIdx="3" presStyleCnt="4"/>
      <dgm:spPr/>
    </dgm:pt>
    <dgm:pt modelId="{7F96AD97-6F91-4266-9FBE-EA8CECD5D082}" type="pres">
      <dgm:prSet presAssocID="{BBC18705-7050-4BD9-9EEC-6F40D771F292}" presName="hierRoot2" presStyleCnt="0">
        <dgm:presLayoutVars>
          <dgm:hierBranch val="r"/>
        </dgm:presLayoutVars>
      </dgm:prSet>
      <dgm:spPr/>
    </dgm:pt>
    <dgm:pt modelId="{4359A796-E418-40EF-BD98-E2C303AC6C2C}" type="pres">
      <dgm:prSet presAssocID="{BBC18705-7050-4BD9-9EEC-6F40D771F292}" presName="rootComposite" presStyleCnt="0"/>
      <dgm:spPr/>
    </dgm:pt>
    <dgm:pt modelId="{9EEEA63F-7EED-4D22-85F6-FB47063C8BAF}" type="pres">
      <dgm:prSet presAssocID="{BBC18705-7050-4BD9-9EEC-6F40D771F292}" presName="rootText" presStyleLbl="node4" presStyleIdx="3" presStyleCnt="4">
        <dgm:presLayoutVars>
          <dgm:chPref val="3"/>
        </dgm:presLayoutVars>
      </dgm:prSet>
      <dgm:spPr/>
    </dgm:pt>
    <dgm:pt modelId="{631E9FEC-E6B6-45F7-A371-118F61A27889}" type="pres">
      <dgm:prSet presAssocID="{BBC18705-7050-4BD9-9EEC-6F40D771F292}" presName="rootConnector" presStyleLbl="node4" presStyleIdx="3" presStyleCnt="4"/>
      <dgm:spPr/>
    </dgm:pt>
    <dgm:pt modelId="{59BAA37F-3E81-47D9-ADF6-B4681E896F11}" type="pres">
      <dgm:prSet presAssocID="{BBC18705-7050-4BD9-9EEC-6F40D771F292}" presName="hierChild4" presStyleCnt="0"/>
      <dgm:spPr/>
    </dgm:pt>
    <dgm:pt modelId="{62565A10-601D-44D2-98E2-727B4B01C7AB}" type="pres">
      <dgm:prSet presAssocID="{BBC18705-7050-4BD9-9EEC-6F40D771F292}" presName="hierChild5" presStyleCnt="0"/>
      <dgm:spPr/>
    </dgm:pt>
    <dgm:pt modelId="{A68CA101-1D91-4744-9008-5B893741371A}" type="pres">
      <dgm:prSet presAssocID="{675CEC2F-4443-4EB1-BFC0-978E0034A654}" presName="hierChild5" presStyleCnt="0"/>
      <dgm:spPr/>
    </dgm:pt>
    <dgm:pt modelId="{0C9EA204-88EC-495F-9C2C-364D030AC6F2}" type="pres">
      <dgm:prSet presAssocID="{4811859C-B25B-4530-B159-80A824D2A34A}" presName="hierChild5" presStyleCnt="0"/>
      <dgm:spPr/>
    </dgm:pt>
    <dgm:pt modelId="{21F98999-2158-4622-90CC-006BB24B9AD6}" type="pres">
      <dgm:prSet presAssocID="{9EE5E49C-07F7-4715-A90E-40D86792C774}" presName="hierChild3" presStyleCnt="0"/>
      <dgm:spPr/>
    </dgm:pt>
  </dgm:ptLst>
  <dgm:cxnLst>
    <dgm:cxn modelId="{EC6E17CB-B7D3-4D87-956C-18F2F504E1F5}" type="presOf" srcId="{675CEC2F-4443-4EB1-BFC0-978E0034A654}" destId="{15923B5C-F437-484F-865C-451BD0AB5F87}" srcOrd="1" destOrd="0" presId="urn:microsoft.com/office/officeart/2005/8/layout/orgChart1"/>
    <dgm:cxn modelId="{1FAF72C9-CD79-487D-BAAD-CA533E6B06BD}" type="presOf" srcId="{BBC18705-7050-4BD9-9EEC-6F40D771F292}" destId="{631E9FEC-E6B6-45F7-A371-118F61A27889}" srcOrd="1" destOrd="0" presId="urn:microsoft.com/office/officeart/2005/8/layout/orgChart1"/>
    <dgm:cxn modelId="{C6D95F70-00D9-4B37-9F42-AD73627788C5}" type="presOf" srcId="{49690171-2967-4210-B323-7D79F2B21B9C}" destId="{39EEDD71-9721-456F-B47A-745BC870A302}" srcOrd="1" destOrd="0" presId="urn:microsoft.com/office/officeart/2005/8/layout/orgChart1"/>
    <dgm:cxn modelId="{E99C096C-64ED-4ED7-8243-C100E297F0E2}" srcId="{C4547137-0CED-42E3-AD75-A4BF78749547}" destId="{3AF8824C-DA06-4B15-8297-4AE6C86898A6}" srcOrd="0" destOrd="0" parTransId="{CFB4F45C-9BE7-4DEC-AD9E-39D535080E5F}" sibTransId="{BEC8E133-C0C8-45E5-A95E-21083BF08BCA}"/>
    <dgm:cxn modelId="{DB4747B8-B90C-470C-A391-EE39516518C7}" type="presOf" srcId="{19A512FD-7A6A-4282-BEF3-E7E96D0F1354}" destId="{D39B0614-5E5D-4783-BDAF-4859F85E15CD}" srcOrd="0" destOrd="0" presId="urn:microsoft.com/office/officeart/2005/8/layout/orgChart1"/>
    <dgm:cxn modelId="{864FC8F5-B11E-4E3E-A797-BB89BE240EE9}" type="presOf" srcId="{19A512FD-7A6A-4282-BEF3-E7E96D0F1354}" destId="{B0F4332A-C0F7-4C5D-B265-5DCC6F71B0ED}" srcOrd="1" destOrd="0" presId="urn:microsoft.com/office/officeart/2005/8/layout/orgChart1"/>
    <dgm:cxn modelId="{E4FCF1AB-F2B0-4F75-85EE-C34D5DA454F1}" type="presOf" srcId="{5E2F0284-ECC6-4D88-B042-AAE5C5C71740}" destId="{A83A4DD4-486B-4814-8452-6C28EF1BF729}" srcOrd="1" destOrd="0" presId="urn:microsoft.com/office/officeart/2005/8/layout/orgChart1"/>
    <dgm:cxn modelId="{D53A71EF-D250-429A-9C0C-88D1A73C1BC8}" srcId="{675CEC2F-4443-4EB1-BFC0-978E0034A654}" destId="{BBC18705-7050-4BD9-9EEC-6F40D771F292}" srcOrd="0" destOrd="0" parTransId="{3E3CFED5-1C52-4EDC-BF9E-522D7A0E308B}" sibTransId="{38FD02E9-DAE7-4FFC-B9E3-C2AA5748A90A}"/>
    <dgm:cxn modelId="{B0D19470-413E-43CC-B964-AD4F97156AEB}" type="presOf" srcId="{3AF8824C-DA06-4B15-8297-4AE6C86898A6}" destId="{BDC7333F-E3BA-43EB-90F7-18F900294AB1}" srcOrd="1" destOrd="0" presId="urn:microsoft.com/office/officeart/2005/8/layout/orgChart1"/>
    <dgm:cxn modelId="{C9B74109-9F69-44A1-A3B2-2029F2B71523}" srcId="{49690171-2967-4210-B323-7D79F2B21B9C}" destId="{C4547137-0CED-42E3-AD75-A4BF78749547}" srcOrd="1" destOrd="0" parTransId="{D6E9E595-4772-4AF3-B528-148AFF43DC31}" sibTransId="{B6D1D149-8218-470D-9EA4-E385635B2673}"/>
    <dgm:cxn modelId="{7FA352DD-3597-4F90-B593-3D39AFFBD102}" type="presOf" srcId="{5E2F0284-ECC6-4D88-B042-AAE5C5C71740}" destId="{F1A471D2-50BB-4782-94DC-104ACE06FD2E}" srcOrd="0" destOrd="0" presId="urn:microsoft.com/office/officeart/2005/8/layout/orgChart1"/>
    <dgm:cxn modelId="{79449FE8-B66A-4D66-B758-9158BB510E8D}" type="presOf" srcId="{C4547137-0CED-42E3-AD75-A4BF78749547}" destId="{638D81F1-5EEE-44BC-AC87-DC2AEA978026}" srcOrd="0" destOrd="0" presId="urn:microsoft.com/office/officeart/2005/8/layout/orgChart1"/>
    <dgm:cxn modelId="{A9DB31C0-5953-4242-AD48-DD754E30B158}" type="presOf" srcId="{FF724997-6189-407F-97E6-3746D1D1D1D5}" destId="{EF7CA1E7-0B51-4564-97CD-0FFEB9B03E21}" srcOrd="0" destOrd="0" presId="urn:microsoft.com/office/officeart/2005/8/layout/orgChart1"/>
    <dgm:cxn modelId="{F777D50F-959F-4823-9D21-09492DDA2BB1}" type="presOf" srcId="{D6E9E595-4772-4AF3-B528-148AFF43DC31}" destId="{8BC7838D-6B37-4111-8214-486C79764633}" srcOrd="0" destOrd="0" presId="urn:microsoft.com/office/officeart/2005/8/layout/orgChart1"/>
    <dgm:cxn modelId="{47A9DE95-31E0-4408-9B76-2E6E1A679F8F}" type="presOf" srcId="{9EE5E49C-07F7-4715-A90E-40D86792C774}" destId="{9AD93D16-2A3E-4E88-A5B8-64EB6BB9A9EA}" srcOrd="0" destOrd="0" presId="urn:microsoft.com/office/officeart/2005/8/layout/orgChart1"/>
    <dgm:cxn modelId="{DD5D5307-25D8-493A-9998-A29DB6077B4F}" type="presOf" srcId="{4811859C-B25B-4530-B159-80A824D2A34A}" destId="{F2245E7E-D270-4447-8EB4-D0D33B23E41A}" srcOrd="0" destOrd="0" presId="urn:microsoft.com/office/officeart/2005/8/layout/orgChart1"/>
    <dgm:cxn modelId="{70E1D2EF-B2CB-4ABD-AE28-8F586140815B}" srcId="{4811859C-B25B-4530-B159-80A824D2A34A}" destId="{0091508C-AC6C-4118-89FE-4249E39B7072}" srcOrd="0" destOrd="0" parTransId="{783DEB9C-3269-4E9B-B150-63240ABCBF33}" sibTransId="{5FAA9A00-D5A2-41A2-A4AA-7EDC2C9BF85F}"/>
    <dgm:cxn modelId="{781322EE-3952-4592-900E-84F1C4331F3F}" type="presOf" srcId="{675CEC2F-4443-4EB1-BFC0-978E0034A654}" destId="{87B91E3F-71D6-4743-9B48-24A5202401DF}" srcOrd="0" destOrd="0" presId="urn:microsoft.com/office/officeart/2005/8/layout/orgChart1"/>
    <dgm:cxn modelId="{9937AE86-CBF4-49C1-A202-C5A92E3A6F06}" type="presOf" srcId="{03683F68-A31C-455F-AFAA-8C3AD15FA8F3}" destId="{6594699F-7F3D-4851-A856-21BE7DDD0759}" srcOrd="1" destOrd="0" presId="urn:microsoft.com/office/officeart/2005/8/layout/orgChart1"/>
    <dgm:cxn modelId="{60C6015F-8D8B-471C-9322-CC187397663F}" srcId="{49690171-2967-4210-B323-7D79F2B21B9C}" destId="{03683F68-A31C-455F-AFAA-8C3AD15FA8F3}" srcOrd="0" destOrd="0" parTransId="{184FF5F6-B2E5-4DBC-819A-5B87060ADB8E}" sibTransId="{84C12ECB-4D13-4A04-8A42-D1BCE8CF6C4F}"/>
    <dgm:cxn modelId="{81F7DEE2-40C6-4F8B-A1AB-DE43E2572121}" type="presOf" srcId="{3E3CFED5-1C52-4EDC-BF9E-522D7A0E308B}" destId="{2D501FAA-7B74-45A5-84ED-0B088B15FCDC}" srcOrd="0" destOrd="0" presId="urn:microsoft.com/office/officeart/2005/8/layout/orgChart1"/>
    <dgm:cxn modelId="{A224FF46-E4F7-4E6B-8988-C0DCBBA74C1E}" srcId="{03683F68-A31C-455F-AFAA-8C3AD15FA8F3}" destId="{19A512FD-7A6A-4282-BEF3-E7E96D0F1354}" srcOrd="0" destOrd="0" parTransId="{36EB4A18-C8DC-4369-ACF6-0BC1946397F7}" sibTransId="{93AF72EE-1605-498A-95E6-2991D88B2DF9}"/>
    <dgm:cxn modelId="{6CDE1B62-CF9F-4631-8258-7CC9A6390717}" type="presOf" srcId="{36EB4A18-C8DC-4369-ACF6-0BC1946397F7}" destId="{3D0094F8-E6CD-4C68-AFCF-4C5FC0A13C7F}" srcOrd="0" destOrd="0" presId="urn:microsoft.com/office/officeart/2005/8/layout/orgChart1"/>
    <dgm:cxn modelId="{911FC1C7-B1DD-486A-932A-7637560C2810}" type="presOf" srcId="{9380C25C-0BB8-4116-91A2-67697D45F302}" destId="{3D27EACD-ED48-414B-8288-7DA5E2FB5D82}" srcOrd="0" destOrd="0" presId="urn:microsoft.com/office/officeart/2005/8/layout/orgChart1"/>
    <dgm:cxn modelId="{B573F33A-4196-4DED-9B1E-FC559A755A5D}" type="presOf" srcId="{03683F68-A31C-455F-AFAA-8C3AD15FA8F3}" destId="{68B4EAC3-F4E1-4550-AEB5-6FCDC6668018}" srcOrd="0" destOrd="0" presId="urn:microsoft.com/office/officeart/2005/8/layout/orgChart1"/>
    <dgm:cxn modelId="{5323696F-B7CF-406A-919B-F5E4D3EC8196}" type="presOf" srcId="{783DEB9C-3269-4E9B-B150-63240ABCBF33}" destId="{8E9DD554-312B-4501-99A5-7DEFE9334C09}" srcOrd="0" destOrd="0" presId="urn:microsoft.com/office/officeart/2005/8/layout/orgChart1"/>
    <dgm:cxn modelId="{43F66920-62A3-4E76-B346-B4E4CCB68EFF}" srcId="{0091508C-AC6C-4118-89FE-4249E39B7072}" destId="{5E2F0284-ECC6-4D88-B042-AAE5C5C71740}" srcOrd="0" destOrd="0" parTransId="{89500776-D07A-457B-AB44-4BC9EE41F561}" sibTransId="{C0CE6D27-D5D1-4C6E-B623-FD3561BA8906}"/>
    <dgm:cxn modelId="{6D5D4A3C-97CB-4C50-AD94-22373481679B}" type="presOf" srcId="{49690171-2967-4210-B323-7D79F2B21B9C}" destId="{75A2A9D9-C6CC-4291-8D35-F4005E938F33}" srcOrd="0" destOrd="0" presId="urn:microsoft.com/office/officeart/2005/8/layout/orgChart1"/>
    <dgm:cxn modelId="{1E9E1B0E-62E3-4C79-A28D-65C9CFEC4636}" srcId="{4811859C-B25B-4530-B159-80A824D2A34A}" destId="{675CEC2F-4443-4EB1-BFC0-978E0034A654}" srcOrd="1" destOrd="0" parTransId="{659B9011-8CA9-4D35-8AFD-3F9FF1D4A666}" sibTransId="{39636396-CE3D-46A0-AD8D-46993DD8C392}"/>
    <dgm:cxn modelId="{02568824-C729-4ED1-85B0-9F5771EF2BBB}" srcId="{9EE5E49C-07F7-4715-A90E-40D86792C774}" destId="{4811859C-B25B-4530-B159-80A824D2A34A}" srcOrd="1" destOrd="0" parTransId="{FF724997-6189-407F-97E6-3746D1D1D1D5}" sibTransId="{941137B8-37C2-4EDC-9866-AE3591BF22EB}"/>
    <dgm:cxn modelId="{455136AD-B5C3-4FAA-A0DE-0A75670A7DB7}" type="presOf" srcId="{CFB4F45C-9BE7-4DEC-AD9E-39D535080E5F}" destId="{84420381-5ACD-40E6-8952-F9DA423CA6B8}" srcOrd="0" destOrd="0" presId="urn:microsoft.com/office/officeart/2005/8/layout/orgChart1"/>
    <dgm:cxn modelId="{8DE81E73-3B8D-4AF9-B114-44D8333FC0AB}" type="presOf" srcId="{0091508C-AC6C-4118-89FE-4249E39B7072}" destId="{11530B7C-5388-41BF-80E5-3A405742632C}" srcOrd="0" destOrd="0" presId="urn:microsoft.com/office/officeart/2005/8/layout/orgChart1"/>
    <dgm:cxn modelId="{AE83DA4D-A682-4C70-BABE-5E49F3F38340}" srcId="{9EE5E49C-07F7-4715-A90E-40D86792C774}" destId="{49690171-2967-4210-B323-7D79F2B21B9C}" srcOrd="0" destOrd="0" parTransId="{429F0D10-9522-4191-AE91-243C2B7BD916}" sibTransId="{FC354FC0-3F04-4799-B947-185DAFA357BD}"/>
    <dgm:cxn modelId="{A7F7B7A0-53DF-44C0-BD6D-CF884ADCA1FA}" type="presOf" srcId="{3AF8824C-DA06-4B15-8297-4AE6C86898A6}" destId="{9731D134-B89E-4FD0-9D53-7E7885EA153A}" srcOrd="0" destOrd="0" presId="urn:microsoft.com/office/officeart/2005/8/layout/orgChart1"/>
    <dgm:cxn modelId="{3F4E307A-11BB-48BC-9417-304D439EA12D}" type="presOf" srcId="{184FF5F6-B2E5-4DBC-819A-5B87060ADB8E}" destId="{D23F963B-B21B-4B6E-A6FE-DFB6FA165A3E}" srcOrd="0" destOrd="0" presId="urn:microsoft.com/office/officeart/2005/8/layout/orgChart1"/>
    <dgm:cxn modelId="{76159291-61A7-46D6-87C7-7E2FAF25B893}" type="presOf" srcId="{89500776-D07A-457B-AB44-4BC9EE41F561}" destId="{2020B12D-E3D1-45D3-95F1-8B794D979EE6}" srcOrd="0" destOrd="0" presId="urn:microsoft.com/office/officeart/2005/8/layout/orgChart1"/>
    <dgm:cxn modelId="{E0F73E95-6004-4E65-8EBE-ABEEE40E75FF}" type="presOf" srcId="{9EE5E49C-07F7-4715-A90E-40D86792C774}" destId="{116083D9-F3D3-4A1D-8643-1FEF73C45A2D}" srcOrd="1" destOrd="0" presId="urn:microsoft.com/office/officeart/2005/8/layout/orgChart1"/>
    <dgm:cxn modelId="{B85BC57C-B464-4919-B9A8-9721B4305BC5}" type="presOf" srcId="{659B9011-8CA9-4D35-8AFD-3F9FF1D4A666}" destId="{6BEC6C16-6C3A-4F4E-BEA4-3E93F78918CA}" srcOrd="0" destOrd="0" presId="urn:microsoft.com/office/officeart/2005/8/layout/orgChart1"/>
    <dgm:cxn modelId="{62310B34-686A-4C19-B466-FC3805CBCA63}" type="presOf" srcId="{0091508C-AC6C-4118-89FE-4249E39B7072}" destId="{3877659F-5293-418F-8C98-B190408E2FF5}" srcOrd="1" destOrd="0" presId="urn:microsoft.com/office/officeart/2005/8/layout/orgChart1"/>
    <dgm:cxn modelId="{9965D021-8270-459D-AA1B-F6F02AB4B0C1}" type="presOf" srcId="{429F0D10-9522-4191-AE91-243C2B7BD916}" destId="{BB6FF8D5-30C1-4CFE-82C0-4EAEA386BEC7}" srcOrd="0" destOrd="0" presId="urn:microsoft.com/office/officeart/2005/8/layout/orgChart1"/>
    <dgm:cxn modelId="{8028523E-1247-4B9E-841B-9A09A602DB65}" srcId="{9380C25C-0BB8-4116-91A2-67697D45F302}" destId="{9EE5E49C-07F7-4715-A90E-40D86792C774}" srcOrd="0" destOrd="0" parTransId="{501795F8-CCB5-4698-BF3B-5E92CF8B2191}" sibTransId="{61595749-0CA0-4243-8DC1-ABB5FDFF9D9A}"/>
    <dgm:cxn modelId="{72799DFC-10CB-4EE9-8408-6FFF518C7314}" type="presOf" srcId="{C4547137-0CED-42E3-AD75-A4BF78749547}" destId="{EA6AFDDB-63DF-454F-8A43-273B66DD99E6}" srcOrd="1" destOrd="0" presId="urn:microsoft.com/office/officeart/2005/8/layout/orgChart1"/>
    <dgm:cxn modelId="{9783353C-8C04-48FD-9EFF-8CC5FB1254CE}" type="presOf" srcId="{BBC18705-7050-4BD9-9EEC-6F40D771F292}" destId="{9EEEA63F-7EED-4D22-85F6-FB47063C8BAF}" srcOrd="0" destOrd="0" presId="urn:microsoft.com/office/officeart/2005/8/layout/orgChart1"/>
    <dgm:cxn modelId="{C56E2EED-0990-4887-8834-2F05F0BA26C5}" type="presOf" srcId="{4811859C-B25B-4530-B159-80A824D2A34A}" destId="{11EC53AB-685B-4CE5-93BF-1736C904BA58}" srcOrd="1" destOrd="0" presId="urn:microsoft.com/office/officeart/2005/8/layout/orgChart1"/>
    <dgm:cxn modelId="{E8C03B95-6387-46B5-97E7-6F4EDB0D8D41}" type="presParOf" srcId="{3D27EACD-ED48-414B-8288-7DA5E2FB5D82}" destId="{C0A71607-DCDD-45C9-91BD-BA3CF802DAC5}" srcOrd="0" destOrd="0" presId="urn:microsoft.com/office/officeart/2005/8/layout/orgChart1"/>
    <dgm:cxn modelId="{2553F4BF-283D-4FA9-9746-B01CC1080913}" type="presParOf" srcId="{C0A71607-DCDD-45C9-91BD-BA3CF802DAC5}" destId="{E876FF33-2016-4CD3-B6F3-0FAA42202680}" srcOrd="0" destOrd="0" presId="urn:microsoft.com/office/officeart/2005/8/layout/orgChart1"/>
    <dgm:cxn modelId="{21B546F3-E2B8-4F9A-8F82-D4E9CE8CE941}" type="presParOf" srcId="{E876FF33-2016-4CD3-B6F3-0FAA42202680}" destId="{9AD93D16-2A3E-4E88-A5B8-64EB6BB9A9EA}" srcOrd="0" destOrd="0" presId="urn:microsoft.com/office/officeart/2005/8/layout/orgChart1"/>
    <dgm:cxn modelId="{44E8BC44-D83E-40A0-9946-5281B9D914B2}" type="presParOf" srcId="{E876FF33-2016-4CD3-B6F3-0FAA42202680}" destId="{116083D9-F3D3-4A1D-8643-1FEF73C45A2D}" srcOrd="1" destOrd="0" presId="urn:microsoft.com/office/officeart/2005/8/layout/orgChart1"/>
    <dgm:cxn modelId="{F11BD5A7-4593-4EBE-BB96-657DA76A5D1B}" type="presParOf" srcId="{C0A71607-DCDD-45C9-91BD-BA3CF802DAC5}" destId="{B7CF9330-FAB8-4CB3-A20C-0DEF68F09FB0}" srcOrd="1" destOrd="0" presId="urn:microsoft.com/office/officeart/2005/8/layout/orgChart1"/>
    <dgm:cxn modelId="{599684BB-A80F-4630-8786-EBFB6831E66F}" type="presParOf" srcId="{B7CF9330-FAB8-4CB3-A20C-0DEF68F09FB0}" destId="{BB6FF8D5-30C1-4CFE-82C0-4EAEA386BEC7}" srcOrd="0" destOrd="0" presId="urn:microsoft.com/office/officeart/2005/8/layout/orgChart1"/>
    <dgm:cxn modelId="{21C4281A-6893-4759-8109-08CBE9459DFE}" type="presParOf" srcId="{B7CF9330-FAB8-4CB3-A20C-0DEF68F09FB0}" destId="{5C9A730A-7F10-4220-87F5-6D644CB535AB}" srcOrd="1" destOrd="0" presId="urn:microsoft.com/office/officeart/2005/8/layout/orgChart1"/>
    <dgm:cxn modelId="{6DA905E8-6B32-4B8F-AA63-1DF1D88614D4}" type="presParOf" srcId="{5C9A730A-7F10-4220-87F5-6D644CB535AB}" destId="{725D9255-9985-42A1-82C7-D9DAF54E447F}" srcOrd="0" destOrd="0" presId="urn:microsoft.com/office/officeart/2005/8/layout/orgChart1"/>
    <dgm:cxn modelId="{12A0999D-A9D1-48FE-B706-8A39BBAE9ACA}" type="presParOf" srcId="{725D9255-9985-42A1-82C7-D9DAF54E447F}" destId="{75A2A9D9-C6CC-4291-8D35-F4005E938F33}" srcOrd="0" destOrd="0" presId="urn:microsoft.com/office/officeart/2005/8/layout/orgChart1"/>
    <dgm:cxn modelId="{A1548D3D-AD8F-47DC-AD90-DC804735D38E}" type="presParOf" srcId="{725D9255-9985-42A1-82C7-D9DAF54E447F}" destId="{39EEDD71-9721-456F-B47A-745BC870A302}" srcOrd="1" destOrd="0" presId="urn:microsoft.com/office/officeart/2005/8/layout/orgChart1"/>
    <dgm:cxn modelId="{108D70D4-160E-40E9-B6F3-34BF76CFDD49}" type="presParOf" srcId="{5C9A730A-7F10-4220-87F5-6D644CB535AB}" destId="{F11062FE-300B-4805-8799-931EB022F5D2}" srcOrd="1" destOrd="0" presId="urn:microsoft.com/office/officeart/2005/8/layout/orgChart1"/>
    <dgm:cxn modelId="{AC82AB71-14AD-4A47-9B4D-3275C9492F3D}" type="presParOf" srcId="{F11062FE-300B-4805-8799-931EB022F5D2}" destId="{D23F963B-B21B-4B6E-A6FE-DFB6FA165A3E}" srcOrd="0" destOrd="0" presId="urn:microsoft.com/office/officeart/2005/8/layout/orgChart1"/>
    <dgm:cxn modelId="{74705539-81CE-49E7-827C-EA493206FFFD}" type="presParOf" srcId="{F11062FE-300B-4805-8799-931EB022F5D2}" destId="{F1220892-BEC4-4AA2-ABDD-CC154D81C08C}" srcOrd="1" destOrd="0" presId="urn:microsoft.com/office/officeart/2005/8/layout/orgChart1"/>
    <dgm:cxn modelId="{BFDE63D2-5A4A-417E-8A29-D24F27ABD670}" type="presParOf" srcId="{F1220892-BEC4-4AA2-ABDD-CC154D81C08C}" destId="{31FC87E8-FB2E-4A42-BFE6-2F9A259E5837}" srcOrd="0" destOrd="0" presId="urn:microsoft.com/office/officeart/2005/8/layout/orgChart1"/>
    <dgm:cxn modelId="{2123BA1C-2E6C-4928-B52E-D90D75BAD3F0}" type="presParOf" srcId="{31FC87E8-FB2E-4A42-BFE6-2F9A259E5837}" destId="{68B4EAC3-F4E1-4550-AEB5-6FCDC6668018}" srcOrd="0" destOrd="0" presId="urn:microsoft.com/office/officeart/2005/8/layout/orgChart1"/>
    <dgm:cxn modelId="{8EB7FE41-BD36-4A02-B574-DFF24E680CC9}" type="presParOf" srcId="{31FC87E8-FB2E-4A42-BFE6-2F9A259E5837}" destId="{6594699F-7F3D-4851-A856-21BE7DDD0759}" srcOrd="1" destOrd="0" presId="urn:microsoft.com/office/officeart/2005/8/layout/orgChart1"/>
    <dgm:cxn modelId="{8E781611-5BAF-4A65-AD86-9DDE581558A3}" type="presParOf" srcId="{F1220892-BEC4-4AA2-ABDD-CC154D81C08C}" destId="{D13264FC-181E-422F-BE17-273406D0A45F}" srcOrd="1" destOrd="0" presId="urn:microsoft.com/office/officeart/2005/8/layout/orgChart1"/>
    <dgm:cxn modelId="{9763050C-05E6-489E-846B-FA8DE4791171}" type="presParOf" srcId="{D13264FC-181E-422F-BE17-273406D0A45F}" destId="{3D0094F8-E6CD-4C68-AFCF-4C5FC0A13C7F}" srcOrd="0" destOrd="0" presId="urn:microsoft.com/office/officeart/2005/8/layout/orgChart1"/>
    <dgm:cxn modelId="{9261BE18-6813-432C-BF44-A68B05B7015B}" type="presParOf" srcId="{D13264FC-181E-422F-BE17-273406D0A45F}" destId="{DF3C7326-D026-40C1-ADD6-78349DD89C9E}" srcOrd="1" destOrd="0" presId="urn:microsoft.com/office/officeart/2005/8/layout/orgChart1"/>
    <dgm:cxn modelId="{DF65446E-8FC0-427D-A979-690BCA525E90}" type="presParOf" srcId="{DF3C7326-D026-40C1-ADD6-78349DD89C9E}" destId="{813550D8-0191-4B52-9F10-496E083679C8}" srcOrd="0" destOrd="0" presId="urn:microsoft.com/office/officeart/2005/8/layout/orgChart1"/>
    <dgm:cxn modelId="{4E846969-3DC9-4032-8C08-9105BEF164ED}" type="presParOf" srcId="{813550D8-0191-4B52-9F10-496E083679C8}" destId="{D39B0614-5E5D-4783-BDAF-4859F85E15CD}" srcOrd="0" destOrd="0" presId="urn:microsoft.com/office/officeart/2005/8/layout/orgChart1"/>
    <dgm:cxn modelId="{4E2EA696-97F6-4C23-BA09-C277F7879F8A}" type="presParOf" srcId="{813550D8-0191-4B52-9F10-496E083679C8}" destId="{B0F4332A-C0F7-4C5D-B265-5DCC6F71B0ED}" srcOrd="1" destOrd="0" presId="urn:microsoft.com/office/officeart/2005/8/layout/orgChart1"/>
    <dgm:cxn modelId="{86D7AA33-675F-459B-8E4E-D6B94CDF90EC}" type="presParOf" srcId="{DF3C7326-D026-40C1-ADD6-78349DD89C9E}" destId="{AA12EFE7-4A0F-4A53-9F43-5FFCDFBA91B2}" srcOrd="1" destOrd="0" presId="urn:microsoft.com/office/officeart/2005/8/layout/orgChart1"/>
    <dgm:cxn modelId="{B479FFA5-3EA9-4E02-8D92-1C62146034D4}" type="presParOf" srcId="{DF3C7326-D026-40C1-ADD6-78349DD89C9E}" destId="{6FD4ACC4-A2F1-4CE7-BD0F-4C84D10CDACE}" srcOrd="2" destOrd="0" presId="urn:microsoft.com/office/officeart/2005/8/layout/orgChart1"/>
    <dgm:cxn modelId="{9A8BE9C2-9E49-4488-9CC3-02BFA4BC2346}" type="presParOf" srcId="{F1220892-BEC4-4AA2-ABDD-CC154D81C08C}" destId="{96188812-30B1-4D99-B990-D44ED07ADA26}" srcOrd="2" destOrd="0" presId="urn:microsoft.com/office/officeart/2005/8/layout/orgChart1"/>
    <dgm:cxn modelId="{E12089F1-1718-4EAB-B343-50DB8C87814E}" type="presParOf" srcId="{F11062FE-300B-4805-8799-931EB022F5D2}" destId="{8BC7838D-6B37-4111-8214-486C79764633}" srcOrd="2" destOrd="0" presId="urn:microsoft.com/office/officeart/2005/8/layout/orgChart1"/>
    <dgm:cxn modelId="{B80DED6B-5C85-4CA2-BA76-F6612CD7A853}" type="presParOf" srcId="{F11062FE-300B-4805-8799-931EB022F5D2}" destId="{F5208390-35E5-41EE-9E48-D7002E7F43CB}" srcOrd="3" destOrd="0" presId="urn:microsoft.com/office/officeart/2005/8/layout/orgChart1"/>
    <dgm:cxn modelId="{0FD8EDCF-B2BC-4D7F-AA63-30410FF86EB8}" type="presParOf" srcId="{F5208390-35E5-41EE-9E48-D7002E7F43CB}" destId="{7FD28B45-4105-41E8-A6B0-3EC164420FE4}" srcOrd="0" destOrd="0" presId="urn:microsoft.com/office/officeart/2005/8/layout/orgChart1"/>
    <dgm:cxn modelId="{A8891690-ACD8-432F-AA26-7673704C615B}" type="presParOf" srcId="{7FD28B45-4105-41E8-A6B0-3EC164420FE4}" destId="{638D81F1-5EEE-44BC-AC87-DC2AEA978026}" srcOrd="0" destOrd="0" presId="urn:microsoft.com/office/officeart/2005/8/layout/orgChart1"/>
    <dgm:cxn modelId="{55ABF64B-B1B4-4C7D-897D-FADBD2EE1131}" type="presParOf" srcId="{7FD28B45-4105-41E8-A6B0-3EC164420FE4}" destId="{EA6AFDDB-63DF-454F-8A43-273B66DD99E6}" srcOrd="1" destOrd="0" presId="urn:microsoft.com/office/officeart/2005/8/layout/orgChart1"/>
    <dgm:cxn modelId="{67AB8E09-C291-4CCF-B74C-61A208EE2772}" type="presParOf" srcId="{F5208390-35E5-41EE-9E48-D7002E7F43CB}" destId="{8E916602-6EA4-4194-8A0C-9876E9860BC5}" srcOrd="1" destOrd="0" presId="urn:microsoft.com/office/officeart/2005/8/layout/orgChart1"/>
    <dgm:cxn modelId="{7CA7152A-4C9A-4936-9A06-CA821F486B76}" type="presParOf" srcId="{8E916602-6EA4-4194-8A0C-9876E9860BC5}" destId="{84420381-5ACD-40E6-8952-F9DA423CA6B8}" srcOrd="0" destOrd="0" presId="urn:microsoft.com/office/officeart/2005/8/layout/orgChart1"/>
    <dgm:cxn modelId="{0B755B06-4BD6-4B5E-8F0D-5C3C8EB5CF38}" type="presParOf" srcId="{8E916602-6EA4-4194-8A0C-9876E9860BC5}" destId="{8EAF58C9-59C8-4F97-9F31-DD5441CB6F32}" srcOrd="1" destOrd="0" presId="urn:microsoft.com/office/officeart/2005/8/layout/orgChart1"/>
    <dgm:cxn modelId="{D7622617-BAD8-4726-9ABA-F70C31F7209E}" type="presParOf" srcId="{8EAF58C9-59C8-4F97-9F31-DD5441CB6F32}" destId="{FBF7441F-A1F0-4C2B-BDC4-6777776424A1}" srcOrd="0" destOrd="0" presId="urn:microsoft.com/office/officeart/2005/8/layout/orgChart1"/>
    <dgm:cxn modelId="{56FA6076-05AE-4873-829C-B447ABD5BA3B}" type="presParOf" srcId="{FBF7441F-A1F0-4C2B-BDC4-6777776424A1}" destId="{9731D134-B89E-4FD0-9D53-7E7885EA153A}" srcOrd="0" destOrd="0" presId="urn:microsoft.com/office/officeart/2005/8/layout/orgChart1"/>
    <dgm:cxn modelId="{C607C278-D3E2-458E-95CC-A5B63F43C0C4}" type="presParOf" srcId="{FBF7441F-A1F0-4C2B-BDC4-6777776424A1}" destId="{BDC7333F-E3BA-43EB-90F7-18F900294AB1}" srcOrd="1" destOrd="0" presId="urn:microsoft.com/office/officeart/2005/8/layout/orgChart1"/>
    <dgm:cxn modelId="{3043D7E1-94BF-4414-927D-1AE2E4A9D81E}" type="presParOf" srcId="{8EAF58C9-59C8-4F97-9F31-DD5441CB6F32}" destId="{C0C36975-132F-4ABA-80D5-A95043C0D073}" srcOrd="1" destOrd="0" presId="urn:microsoft.com/office/officeart/2005/8/layout/orgChart1"/>
    <dgm:cxn modelId="{4F43049C-B8D0-4050-851D-4BE6748AB732}" type="presParOf" srcId="{8EAF58C9-59C8-4F97-9F31-DD5441CB6F32}" destId="{49AD02C0-B198-4EA2-8C8C-56B15FA3144D}" srcOrd="2" destOrd="0" presId="urn:microsoft.com/office/officeart/2005/8/layout/orgChart1"/>
    <dgm:cxn modelId="{39409C31-09B2-4644-B607-040CB37ED5FC}" type="presParOf" srcId="{F5208390-35E5-41EE-9E48-D7002E7F43CB}" destId="{93B8EA16-CD8F-41CF-BD3B-9D312C9EF847}" srcOrd="2" destOrd="0" presId="urn:microsoft.com/office/officeart/2005/8/layout/orgChart1"/>
    <dgm:cxn modelId="{6A1A4C1F-2149-4735-B144-633223A98807}" type="presParOf" srcId="{5C9A730A-7F10-4220-87F5-6D644CB535AB}" destId="{4D559701-1A5A-4C88-880C-7BDDEC40D29F}" srcOrd="2" destOrd="0" presId="urn:microsoft.com/office/officeart/2005/8/layout/orgChart1"/>
    <dgm:cxn modelId="{DA22EC88-F1F2-4B27-BC5E-7B284ECC1D07}" type="presParOf" srcId="{B7CF9330-FAB8-4CB3-A20C-0DEF68F09FB0}" destId="{EF7CA1E7-0B51-4564-97CD-0FFEB9B03E21}" srcOrd="2" destOrd="0" presId="urn:microsoft.com/office/officeart/2005/8/layout/orgChart1"/>
    <dgm:cxn modelId="{9027C96B-0A46-467C-B816-119F432BFD27}" type="presParOf" srcId="{B7CF9330-FAB8-4CB3-A20C-0DEF68F09FB0}" destId="{E8CE148A-7B22-49C4-B7C7-6FE8FBC866A2}" srcOrd="3" destOrd="0" presId="urn:microsoft.com/office/officeart/2005/8/layout/orgChart1"/>
    <dgm:cxn modelId="{0001C98C-994F-41B0-BCCE-2DE2856B1B91}" type="presParOf" srcId="{E8CE148A-7B22-49C4-B7C7-6FE8FBC866A2}" destId="{F6CB7957-52C6-46D7-B9F8-60D4D855ABD4}" srcOrd="0" destOrd="0" presId="urn:microsoft.com/office/officeart/2005/8/layout/orgChart1"/>
    <dgm:cxn modelId="{FFEA4871-1D84-47D0-A993-A4F2ED66D323}" type="presParOf" srcId="{F6CB7957-52C6-46D7-B9F8-60D4D855ABD4}" destId="{F2245E7E-D270-4447-8EB4-D0D33B23E41A}" srcOrd="0" destOrd="0" presId="urn:microsoft.com/office/officeart/2005/8/layout/orgChart1"/>
    <dgm:cxn modelId="{EE145664-876B-4AFE-8048-7D26EE82DC55}" type="presParOf" srcId="{F6CB7957-52C6-46D7-B9F8-60D4D855ABD4}" destId="{11EC53AB-685B-4CE5-93BF-1736C904BA58}" srcOrd="1" destOrd="0" presId="urn:microsoft.com/office/officeart/2005/8/layout/orgChart1"/>
    <dgm:cxn modelId="{45EB3C1A-5F2C-4A94-B10D-E697AA3096AA}" type="presParOf" srcId="{E8CE148A-7B22-49C4-B7C7-6FE8FBC866A2}" destId="{75ABC9E7-2872-4215-97F2-2A1A8FB50A7C}" srcOrd="1" destOrd="0" presId="urn:microsoft.com/office/officeart/2005/8/layout/orgChart1"/>
    <dgm:cxn modelId="{191D3041-5559-47E3-9B3A-DB44E812BC2F}" type="presParOf" srcId="{75ABC9E7-2872-4215-97F2-2A1A8FB50A7C}" destId="{8E9DD554-312B-4501-99A5-7DEFE9334C09}" srcOrd="0" destOrd="0" presId="urn:microsoft.com/office/officeart/2005/8/layout/orgChart1"/>
    <dgm:cxn modelId="{992A99B7-7E1C-4411-8E31-B65B8497C836}" type="presParOf" srcId="{75ABC9E7-2872-4215-97F2-2A1A8FB50A7C}" destId="{08C453E2-796A-43B3-A304-0D0923166433}" srcOrd="1" destOrd="0" presId="urn:microsoft.com/office/officeart/2005/8/layout/orgChart1"/>
    <dgm:cxn modelId="{215B0118-64F3-4A93-840B-2B8A916D060A}" type="presParOf" srcId="{08C453E2-796A-43B3-A304-0D0923166433}" destId="{A6239999-9366-4026-8EC9-36FAA762811C}" srcOrd="0" destOrd="0" presId="urn:microsoft.com/office/officeart/2005/8/layout/orgChart1"/>
    <dgm:cxn modelId="{182FE535-9263-44FE-937E-051FECD158E2}" type="presParOf" srcId="{A6239999-9366-4026-8EC9-36FAA762811C}" destId="{11530B7C-5388-41BF-80E5-3A405742632C}" srcOrd="0" destOrd="0" presId="urn:microsoft.com/office/officeart/2005/8/layout/orgChart1"/>
    <dgm:cxn modelId="{3829112B-9D98-4915-8840-9E1DC1FC422E}" type="presParOf" srcId="{A6239999-9366-4026-8EC9-36FAA762811C}" destId="{3877659F-5293-418F-8C98-B190408E2FF5}" srcOrd="1" destOrd="0" presId="urn:microsoft.com/office/officeart/2005/8/layout/orgChart1"/>
    <dgm:cxn modelId="{E960FE3E-56D1-4291-B8AF-108C21508AFA}" type="presParOf" srcId="{08C453E2-796A-43B3-A304-0D0923166433}" destId="{6E025FCC-8203-4350-8B55-B1C8B8527B4D}" srcOrd="1" destOrd="0" presId="urn:microsoft.com/office/officeart/2005/8/layout/orgChart1"/>
    <dgm:cxn modelId="{52F95616-6EB9-4122-9045-FA5F79CD0CAB}" type="presParOf" srcId="{6E025FCC-8203-4350-8B55-B1C8B8527B4D}" destId="{2020B12D-E3D1-45D3-95F1-8B794D979EE6}" srcOrd="0" destOrd="0" presId="urn:microsoft.com/office/officeart/2005/8/layout/orgChart1"/>
    <dgm:cxn modelId="{66C1C7B3-62B5-4D23-B40B-58E7D6334DFE}" type="presParOf" srcId="{6E025FCC-8203-4350-8B55-B1C8B8527B4D}" destId="{79929C33-6ED5-4FB5-9794-772CC6427701}" srcOrd="1" destOrd="0" presId="urn:microsoft.com/office/officeart/2005/8/layout/orgChart1"/>
    <dgm:cxn modelId="{53B0E572-1BCD-4AFA-92B9-A1AD6A9B2FC1}" type="presParOf" srcId="{79929C33-6ED5-4FB5-9794-772CC6427701}" destId="{9DF74CA1-1877-4634-A06F-E9B6C375C4B1}" srcOrd="0" destOrd="0" presId="urn:microsoft.com/office/officeart/2005/8/layout/orgChart1"/>
    <dgm:cxn modelId="{A56FAFF2-3191-4D95-A41D-92902974E96F}" type="presParOf" srcId="{9DF74CA1-1877-4634-A06F-E9B6C375C4B1}" destId="{F1A471D2-50BB-4782-94DC-104ACE06FD2E}" srcOrd="0" destOrd="0" presId="urn:microsoft.com/office/officeart/2005/8/layout/orgChart1"/>
    <dgm:cxn modelId="{07F13700-2A9A-4E66-A931-18D4BC7D764C}" type="presParOf" srcId="{9DF74CA1-1877-4634-A06F-E9B6C375C4B1}" destId="{A83A4DD4-486B-4814-8452-6C28EF1BF729}" srcOrd="1" destOrd="0" presId="urn:microsoft.com/office/officeart/2005/8/layout/orgChart1"/>
    <dgm:cxn modelId="{E50F9758-F714-435B-BD3F-4FE35233E575}" type="presParOf" srcId="{79929C33-6ED5-4FB5-9794-772CC6427701}" destId="{898E7AAB-B0BA-4292-A9CB-E9D38D4ED13C}" srcOrd="1" destOrd="0" presId="urn:microsoft.com/office/officeart/2005/8/layout/orgChart1"/>
    <dgm:cxn modelId="{F75EA1E8-1A8D-48C8-9022-35EA8286E920}" type="presParOf" srcId="{79929C33-6ED5-4FB5-9794-772CC6427701}" destId="{49FA3A6A-F6BA-4CFE-96CD-A01F98747BC4}" srcOrd="2" destOrd="0" presId="urn:microsoft.com/office/officeart/2005/8/layout/orgChart1"/>
    <dgm:cxn modelId="{3C6CB3B1-F0BA-4484-B1BC-C9DF53130EFD}" type="presParOf" srcId="{08C453E2-796A-43B3-A304-0D0923166433}" destId="{AA954641-143D-4FEF-9EE1-1A85DF90FE76}" srcOrd="2" destOrd="0" presId="urn:microsoft.com/office/officeart/2005/8/layout/orgChart1"/>
    <dgm:cxn modelId="{ED638AE4-B2EE-48B3-BA91-93971825D218}" type="presParOf" srcId="{75ABC9E7-2872-4215-97F2-2A1A8FB50A7C}" destId="{6BEC6C16-6C3A-4F4E-BEA4-3E93F78918CA}" srcOrd="2" destOrd="0" presId="urn:microsoft.com/office/officeart/2005/8/layout/orgChart1"/>
    <dgm:cxn modelId="{8542026A-8335-4C13-8790-DC0767DA455D}" type="presParOf" srcId="{75ABC9E7-2872-4215-97F2-2A1A8FB50A7C}" destId="{EBF63A0E-59B3-4BBF-B380-F1727D22EB97}" srcOrd="3" destOrd="0" presId="urn:microsoft.com/office/officeart/2005/8/layout/orgChart1"/>
    <dgm:cxn modelId="{F689242E-EF1F-4B10-B639-3B590B4872D5}" type="presParOf" srcId="{EBF63A0E-59B3-4BBF-B380-F1727D22EB97}" destId="{33175C05-8EA6-4658-B2AC-0414D1A45CBC}" srcOrd="0" destOrd="0" presId="urn:microsoft.com/office/officeart/2005/8/layout/orgChart1"/>
    <dgm:cxn modelId="{2E71094A-91ED-4973-A5C1-A9E18CFE2FBC}" type="presParOf" srcId="{33175C05-8EA6-4658-B2AC-0414D1A45CBC}" destId="{87B91E3F-71D6-4743-9B48-24A5202401DF}" srcOrd="0" destOrd="0" presId="urn:microsoft.com/office/officeart/2005/8/layout/orgChart1"/>
    <dgm:cxn modelId="{BC9FA3FB-CB10-4976-A499-D6156F40C7BA}" type="presParOf" srcId="{33175C05-8EA6-4658-B2AC-0414D1A45CBC}" destId="{15923B5C-F437-484F-865C-451BD0AB5F87}" srcOrd="1" destOrd="0" presId="urn:microsoft.com/office/officeart/2005/8/layout/orgChart1"/>
    <dgm:cxn modelId="{33D3641B-0382-427E-98CB-4E263DFCEC5C}" type="presParOf" srcId="{EBF63A0E-59B3-4BBF-B380-F1727D22EB97}" destId="{EC16DC12-45CB-4D90-A112-B6E44EF89206}" srcOrd="1" destOrd="0" presId="urn:microsoft.com/office/officeart/2005/8/layout/orgChart1"/>
    <dgm:cxn modelId="{8E44105A-3439-4EE8-9654-0273D5EAEDCD}" type="presParOf" srcId="{EC16DC12-45CB-4D90-A112-B6E44EF89206}" destId="{2D501FAA-7B74-45A5-84ED-0B088B15FCDC}" srcOrd="0" destOrd="0" presId="urn:microsoft.com/office/officeart/2005/8/layout/orgChart1"/>
    <dgm:cxn modelId="{ACCF9D34-B342-4102-ACA2-682C4DB91600}" type="presParOf" srcId="{EC16DC12-45CB-4D90-A112-B6E44EF89206}" destId="{7F96AD97-6F91-4266-9FBE-EA8CECD5D082}" srcOrd="1" destOrd="0" presId="urn:microsoft.com/office/officeart/2005/8/layout/orgChart1"/>
    <dgm:cxn modelId="{AD4396DE-0A15-4B61-818D-F83978C01072}" type="presParOf" srcId="{7F96AD97-6F91-4266-9FBE-EA8CECD5D082}" destId="{4359A796-E418-40EF-BD98-E2C303AC6C2C}" srcOrd="0" destOrd="0" presId="urn:microsoft.com/office/officeart/2005/8/layout/orgChart1"/>
    <dgm:cxn modelId="{3CF67926-DBD9-426C-9A55-F00607F89FC2}" type="presParOf" srcId="{4359A796-E418-40EF-BD98-E2C303AC6C2C}" destId="{9EEEA63F-7EED-4D22-85F6-FB47063C8BAF}" srcOrd="0" destOrd="0" presId="urn:microsoft.com/office/officeart/2005/8/layout/orgChart1"/>
    <dgm:cxn modelId="{9EB320CB-B982-46B9-B632-60642BC53455}" type="presParOf" srcId="{4359A796-E418-40EF-BD98-E2C303AC6C2C}" destId="{631E9FEC-E6B6-45F7-A371-118F61A27889}" srcOrd="1" destOrd="0" presId="urn:microsoft.com/office/officeart/2005/8/layout/orgChart1"/>
    <dgm:cxn modelId="{B43B2BB7-79BC-4F6B-8A63-DEFBE940AC87}" type="presParOf" srcId="{7F96AD97-6F91-4266-9FBE-EA8CECD5D082}" destId="{59BAA37F-3E81-47D9-ADF6-B4681E896F11}" srcOrd="1" destOrd="0" presId="urn:microsoft.com/office/officeart/2005/8/layout/orgChart1"/>
    <dgm:cxn modelId="{91855B1B-6683-41F3-A3E5-E8F1186B5278}" type="presParOf" srcId="{7F96AD97-6F91-4266-9FBE-EA8CECD5D082}" destId="{62565A10-601D-44D2-98E2-727B4B01C7AB}" srcOrd="2" destOrd="0" presId="urn:microsoft.com/office/officeart/2005/8/layout/orgChart1"/>
    <dgm:cxn modelId="{7400F9D1-D962-457D-9232-4E5453837F45}" type="presParOf" srcId="{EBF63A0E-59B3-4BBF-B380-F1727D22EB97}" destId="{A68CA101-1D91-4744-9008-5B893741371A}" srcOrd="2" destOrd="0" presId="urn:microsoft.com/office/officeart/2005/8/layout/orgChart1"/>
    <dgm:cxn modelId="{27131787-5BFE-43B5-B108-40A82663EE75}" type="presParOf" srcId="{E8CE148A-7B22-49C4-B7C7-6FE8FBC866A2}" destId="{0C9EA204-88EC-495F-9C2C-364D030AC6F2}" srcOrd="2" destOrd="0" presId="urn:microsoft.com/office/officeart/2005/8/layout/orgChart1"/>
    <dgm:cxn modelId="{8E6842BE-4DE4-4C95-ADB1-6E68298D4489}" type="presParOf" srcId="{C0A71607-DCDD-45C9-91BD-BA3CF802DAC5}" destId="{21F98999-2158-4622-90CC-006BB24B9A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241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393219" name="Rectangle 3"/>
          <p:cNvSpPr>
            <a:spLocks noGrp="1" noChangeArrowheads="1"/>
          </p:cNvSpPr>
          <p:nvPr>
            <p:ph type="dt" sz="quarter" idx="1"/>
          </p:nvPr>
        </p:nvSpPr>
        <p:spPr bwMode="auto">
          <a:xfrm>
            <a:off x="3821113" y="0"/>
            <a:ext cx="29241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393220" name="Rectangle 4"/>
          <p:cNvSpPr>
            <a:spLocks noGrp="1" noChangeArrowheads="1"/>
          </p:cNvSpPr>
          <p:nvPr>
            <p:ph type="ftr" sz="quarter" idx="2"/>
          </p:nvPr>
        </p:nvSpPr>
        <p:spPr bwMode="auto">
          <a:xfrm>
            <a:off x="0" y="9439275"/>
            <a:ext cx="29241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393221" name="Rectangle 5"/>
          <p:cNvSpPr>
            <a:spLocks noGrp="1" noChangeArrowheads="1"/>
          </p:cNvSpPr>
          <p:nvPr>
            <p:ph type="sldNum" sz="quarter" idx="3"/>
          </p:nvPr>
        </p:nvSpPr>
        <p:spPr bwMode="auto">
          <a:xfrm>
            <a:off x="3821113" y="9439275"/>
            <a:ext cx="29241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82399A6-B856-4F81-9528-D85260CFF0E5}" type="slidenum">
              <a:rPr lang="en-GB"/>
              <a:pPr>
                <a:defRPr/>
              </a:pPr>
              <a:t>‹#›</a:t>
            </a:fld>
            <a:endParaRPr lang="en-GB"/>
          </a:p>
        </p:txBody>
      </p:sp>
    </p:spTree>
    <p:extLst>
      <p:ext uri="{BB962C8B-B14F-4D97-AF65-F5344CB8AC3E}">
        <p14:creationId xmlns:p14="http://schemas.microsoft.com/office/powerpoint/2010/main" val="1491004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241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4099" name="Rectangle 3"/>
          <p:cNvSpPr>
            <a:spLocks noGrp="1" noChangeArrowheads="1"/>
          </p:cNvSpPr>
          <p:nvPr>
            <p:ph type="dt" idx="1"/>
          </p:nvPr>
        </p:nvSpPr>
        <p:spPr bwMode="auto">
          <a:xfrm>
            <a:off x="3822700" y="0"/>
            <a:ext cx="29241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64516" name="Rectangle 4"/>
          <p:cNvSpPr>
            <a:spLocks noGrp="1" noRot="1" noChangeAspect="1" noChangeArrowheads="1" noTextEdit="1"/>
          </p:cNvSpPr>
          <p:nvPr>
            <p:ph type="sldImg" idx="2"/>
          </p:nvPr>
        </p:nvSpPr>
        <p:spPr bwMode="auto">
          <a:xfrm>
            <a:off x="890588" y="746125"/>
            <a:ext cx="4967287"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0113" y="4721225"/>
            <a:ext cx="4946650"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40863"/>
            <a:ext cx="29241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4103" name="Rectangle 7"/>
          <p:cNvSpPr>
            <a:spLocks noGrp="1" noChangeArrowheads="1"/>
          </p:cNvSpPr>
          <p:nvPr>
            <p:ph type="sldNum" sz="quarter" idx="5"/>
          </p:nvPr>
        </p:nvSpPr>
        <p:spPr bwMode="auto">
          <a:xfrm>
            <a:off x="3822700" y="9440863"/>
            <a:ext cx="29241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EF50C37-806E-41C0-874A-9D0A0E55EE69}" type="slidenum">
              <a:rPr lang="en-GB"/>
              <a:pPr>
                <a:defRPr/>
              </a:pPr>
              <a:t>‹#›</a:t>
            </a:fld>
            <a:endParaRPr lang="en-GB"/>
          </a:p>
        </p:txBody>
      </p:sp>
    </p:spTree>
    <p:extLst>
      <p:ext uri="{BB962C8B-B14F-4D97-AF65-F5344CB8AC3E}">
        <p14:creationId xmlns:p14="http://schemas.microsoft.com/office/powerpoint/2010/main" val="4051521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DD3F877-C9E0-47E3-8F9E-837E170D3608}" type="slidenum">
              <a:rPr lang="en-GB"/>
              <a:pPr/>
              <a:t>1</a:t>
            </a:fld>
            <a:endParaRPr lang="en-GB"/>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633FBBFC-11CB-417D-B190-EB71F41DEBF9}" type="slidenum">
              <a:rPr lang="en-GB" smtClean="0"/>
              <a:pPr>
                <a:defRPr/>
              </a:pPr>
              <a:t>38</a:t>
            </a:fld>
            <a:endParaRPr lang="en-GB" smtClean="0"/>
          </a:p>
        </p:txBody>
      </p:sp>
      <p:sp>
        <p:nvSpPr>
          <p:cNvPr id="80899" name="Rectangle 2"/>
          <p:cNvSpPr>
            <a:spLocks noGrp="1" noRot="1" noChangeAspect="1" noChangeArrowheads="1" noTextEdit="1"/>
          </p:cNvSpPr>
          <p:nvPr>
            <p:ph type="sldImg"/>
          </p:nvPr>
        </p:nvSpPr>
        <p:spPr>
          <a:xfrm>
            <a:off x="895350" y="747713"/>
            <a:ext cx="4960938" cy="3722687"/>
          </a:xfrm>
          <a:ln w="12700"/>
        </p:spPr>
      </p:sp>
      <p:sp>
        <p:nvSpPr>
          <p:cNvPr id="80900" name="Rectangle 3"/>
          <p:cNvSpPr>
            <a:spLocks noGrp="1" noChangeArrowheads="1"/>
          </p:cNvSpPr>
          <p:nvPr>
            <p:ph type="body" idx="1"/>
          </p:nvPr>
        </p:nvSpPr>
        <p:spPr>
          <a:xfrm>
            <a:off x="899689" y="4721231"/>
            <a:ext cx="4947498" cy="4471987"/>
          </a:xfrm>
          <a:noFill/>
          <a:ln/>
        </p:spPr>
        <p:txBody>
          <a:bodyPr lIns="92075" tIns="46038" rIns="92075" bIns="46038"/>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E804075-F880-483D-B9FC-31FA56E2508C}" type="slidenum">
              <a:rPr lang="en-GB"/>
              <a:pPr/>
              <a:t>40</a:t>
            </a:fld>
            <a:endParaRPr lang="en-GB"/>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74688" y="4721225"/>
            <a:ext cx="5397500" cy="4471988"/>
          </a:xfrm>
          <a:noFill/>
          <a:ln/>
        </p:spPr>
        <p:txBody>
          <a:bodyPr/>
          <a:lstStyle/>
          <a:p>
            <a:r>
              <a:rPr lang="en-US" smtClean="0"/>
              <a:t>There is no doubt that too little complement activation is bad for you as illustrated by the rare but informative individuals with complement deficiency such as CP deficiency and development of SLE illustrated by this C1q-deficient patient, C3 deficiency and pyogenic infection and TP deficiency and neisserial infections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A375C1C-8DE9-49FA-BDFB-31EFEE3A4B7A}" type="slidenum">
              <a:rPr lang="en-GB" smtClean="0"/>
              <a:pPr>
                <a:defRPr/>
              </a:pPr>
              <a:t>46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GB" smtClean="0"/>
              <a:t>There is not a shortage of innovative complement inhibitors in development – these are summarised here is a schematic form</a:t>
            </a:r>
          </a:p>
          <a:p>
            <a:endParaRPr lang="en-GB" smtClean="0"/>
          </a:p>
          <a:p>
            <a:r>
              <a:rPr lang="en-GB" smtClean="0"/>
              <a:t>Many of these mimick natural regulators for example soluble DAF agents</a:t>
            </a:r>
          </a:p>
          <a:p>
            <a:endParaRPr lang="en-GB" smtClean="0"/>
          </a:p>
          <a:p>
            <a:r>
              <a:rPr lang="en-GB" smtClean="0"/>
              <a:t>Some are ingenious linking complement regulators like factor H to complement receptors that allow the therapeutic to target and act only at sites of complement activation rather than causing systemic indiscriminate complement inhibition </a:t>
            </a:r>
          </a:p>
          <a:p>
            <a:endParaRPr lang="en-GB" smtClean="0"/>
          </a:p>
          <a:p>
            <a:r>
              <a:rPr lang="en-GB" smtClean="0"/>
              <a:t>In my view the future use of complement inhibition as therapy will be driven by science – in the final slides of my talk I will give you examples of this</a:t>
            </a:r>
          </a:p>
          <a:p>
            <a:endParaRPr lang="en-GB" smtClean="0"/>
          </a:p>
          <a:p>
            <a:endParaRPr lang="en-GB" smtClean="0"/>
          </a:p>
          <a:p>
            <a:endParaRPr lang="en-GB" smtClean="0"/>
          </a:p>
        </p:txBody>
      </p:sp>
      <p:sp>
        <p:nvSpPr>
          <p:cNvPr id="68612" name="Slide Number Placeholder 3"/>
          <p:cNvSpPr>
            <a:spLocks noGrp="1"/>
          </p:cNvSpPr>
          <p:nvPr>
            <p:ph type="sldNum" sz="quarter" idx="5"/>
          </p:nvPr>
        </p:nvSpPr>
        <p:spPr>
          <a:noFill/>
        </p:spPr>
        <p:txBody>
          <a:bodyPr/>
          <a:lstStyle/>
          <a:p>
            <a:fld id="{202F0388-8DFB-4373-A296-1B247CDFF9BA}" type="slidenum">
              <a:rPr lang="en-GB"/>
              <a:pPr/>
              <a:t>61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7B90096-9FE3-4A24-BFFA-AE7071567FE1}" type="slidenum">
              <a:rPr lang="en-GB"/>
              <a:pPr/>
              <a:t>63</a:t>
            </a:fld>
            <a:endParaRPr lang="en-GB"/>
          </a:p>
        </p:txBody>
      </p:sp>
      <p:sp>
        <p:nvSpPr>
          <p:cNvPr id="74755" name="Rectangle 2"/>
          <p:cNvSpPr>
            <a:spLocks noGrp="1" noRot="1" noChangeAspect="1" noChangeArrowheads="1" noTextEdit="1"/>
          </p:cNvSpPr>
          <p:nvPr>
            <p:ph type="sldImg"/>
          </p:nvPr>
        </p:nvSpPr>
        <p:spPr>
          <a:xfrm>
            <a:off x="892175" y="747713"/>
            <a:ext cx="4964113" cy="3722687"/>
          </a:xfrm>
          <a:ln w="12700"/>
        </p:spPr>
      </p:sp>
      <p:sp>
        <p:nvSpPr>
          <p:cNvPr id="7475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8F1FF5C3-36CB-4E67-90D2-080ADB82BE62}" type="slidenum">
              <a:rPr lang="en-GB" smtClean="0"/>
              <a:pPr>
                <a:defRPr/>
              </a:pPr>
              <a:t>3</a:t>
            </a:fld>
            <a:endParaRPr lang="en-GB" smtClean="0"/>
          </a:p>
        </p:txBody>
      </p:sp>
      <p:sp>
        <p:nvSpPr>
          <p:cNvPr id="75779" name="Rectangle 2"/>
          <p:cNvSpPr>
            <a:spLocks noGrp="1" noRot="1" noChangeAspect="1" noChangeArrowheads="1" noTextEdit="1"/>
          </p:cNvSpPr>
          <p:nvPr>
            <p:ph type="sldImg"/>
          </p:nvPr>
        </p:nvSpPr>
        <p:spPr>
          <a:xfrm>
            <a:off x="890588" y="746125"/>
            <a:ext cx="4965700" cy="3725863"/>
          </a:xfrm>
          <a:ln/>
        </p:spPr>
      </p:sp>
      <p:sp>
        <p:nvSpPr>
          <p:cNvPr id="75780" name="Rectangle 3"/>
          <p:cNvSpPr>
            <a:spLocks noGrp="1" noChangeArrowheads="1"/>
          </p:cNvSpPr>
          <p:nvPr>
            <p:ph type="body" idx="1"/>
          </p:nvPr>
        </p:nvSpPr>
        <p:spPr>
          <a:xfrm>
            <a:off x="674373" y="4721231"/>
            <a:ext cx="5398130" cy="4471987"/>
          </a:xfrm>
          <a:noFill/>
          <a:ln/>
        </p:spPr>
        <p:txBody>
          <a:bodyPr/>
          <a:lstStyle/>
          <a:p>
            <a:r>
              <a:rPr lang="en-US" smtClean="0"/>
              <a:t>The biological functions of complement can be divided into three categories. </a:t>
            </a:r>
          </a:p>
          <a:p>
            <a:endParaRPr lang="en-US" smtClean="0"/>
          </a:p>
          <a:p>
            <a:r>
              <a:rPr lang="en-US" smtClean="0"/>
              <a:t>Firstly, complement has a role in the killing of microorganisms through opsonisation, activation of leucocytes and target cell lysis.  </a:t>
            </a:r>
          </a:p>
          <a:p>
            <a:endParaRPr lang="en-US" smtClean="0"/>
          </a:p>
          <a:p>
            <a:r>
              <a:rPr lang="en-US" smtClean="0"/>
              <a:t>The second activity of complement is as a bridge between the humoral adaptive immune system (antibody) and innate immunity. Many of the effector activities of antibody are mediated by the activation of complement by antibodies bound to antigens (immune complexes). Activation of complement also augments antibody responses and thereby enhances host defense against pathogens.  </a:t>
            </a:r>
          </a:p>
          <a:p>
            <a:endParaRPr lang="en-US" smtClean="0"/>
          </a:p>
          <a:p>
            <a:r>
              <a:rPr lang="en-US" smtClean="0"/>
              <a:t>The third activity of complement is in the resolution of inflammatory responses. It is in this role that complement may prevent the development of systemic lupus erythematosus by promoting the clearance of tissue debris and you will here this discussed in detail in the final talk of the afternoon by Prof. Marina Botto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74A9457-5EFA-49FB-982D-11672FAAF48A}" type="slidenum">
              <a:rPr lang="en-US"/>
              <a:pPr/>
              <a:t>5</a:t>
            </a:fld>
            <a:endParaRPr lang="en-US"/>
          </a:p>
        </p:txBody>
      </p:sp>
      <p:sp>
        <p:nvSpPr>
          <p:cNvPr id="67587" name="Rectangle 2"/>
          <p:cNvSpPr>
            <a:spLocks noGrp="1" noRot="1" noChangeAspect="1" noChangeArrowheads="1" noTextEdit="1"/>
          </p:cNvSpPr>
          <p:nvPr>
            <p:ph type="sldImg"/>
          </p:nvPr>
        </p:nvSpPr>
        <p:spPr>
          <a:xfrm>
            <a:off x="890588" y="746125"/>
            <a:ext cx="4965700" cy="3725863"/>
          </a:xfrm>
          <a:ln/>
        </p:spPr>
      </p:sp>
      <p:sp>
        <p:nvSpPr>
          <p:cNvPr id="67588" name="Rectangle 3"/>
          <p:cNvSpPr>
            <a:spLocks noGrp="1" noChangeArrowheads="1"/>
          </p:cNvSpPr>
          <p:nvPr>
            <p:ph type="body" idx="1"/>
          </p:nvPr>
        </p:nvSpPr>
        <p:spPr>
          <a:noFill/>
          <a:ln/>
        </p:spPr>
        <p:txBody>
          <a:bodyPr/>
          <a:lstStyle/>
          <a:p>
            <a:pPr eaLnBrk="1" hangingPunct="1"/>
            <a:r>
              <a:rPr lang="en-GB" smtClean="0"/>
              <a:t>This schematic outlines the complement system together with its sophisticated regulatory proteins which at act multiple levels in the activation cascade.</a:t>
            </a:r>
          </a:p>
          <a:p>
            <a:pPr eaLnBrk="1" hangingPunct="1"/>
            <a:endParaRPr lang="en-GB" smtClean="0"/>
          </a:p>
          <a:p>
            <a:pPr eaLnBrk="1" hangingPunct="1"/>
            <a:r>
              <a:rPr lang="en-GB" smtClean="0"/>
              <a:t>fluid-phase (shown in yellow boxes) and membrane-bound regulatory proteins (shown in the turquoise boxes)</a:t>
            </a:r>
          </a:p>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8F1FF5C3-36CB-4E67-90D2-080ADB82BE62}" type="slidenum">
              <a:rPr lang="en-GB" smtClean="0"/>
              <a:pPr>
                <a:defRPr/>
              </a:pPr>
              <a:t>6</a:t>
            </a:fld>
            <a:endParaRPr lang="en-GB" smtClean="0"/>
          </a:p>
        </p:txBody>
      </p:sp>
      <p:sp>
        <p:nvSpPr>
          <p:cNvPr id="75779" name="Rectangle 2"/>
          <p:cNvSpPr>
            <a:spLocks noGrp="1" noRot="1" noChangeAspect="1" noChangeArrowheads="1" noTextEdit="1"/>
          </p:cNvSpPr>
          <p:nvPr>
            <p:ph type="sldImg"/>
          </p:nvPr>
        </p:nvSpPr>
        <p:spPr>
          <a:xfrm>
            <a:off x="890588" y="746125"/>
            <a:ext cx="4965700" cy="3725863"/>
          </a:xfrm>
          <a:ln/>
        </p:spPr>
      </p:sp>
      <p:sp>
        <p:nvSpPr>
          <p:cNvPr id="75780" name="Rectangle 3"/>
          <p:cNvSpPr>
            <a:spLocks noGrp="1" noChangeArrowheads="1"/>
          </p:cNvSpPr>
          <p:nvPr>
            <p:ph type="body" idx="1"/>
          </p:nvPr>
        </p:nvSpPr>
        <p:spPr>
          <a:xfrm>
            <a:off x="674373" y="4721231"/>
            <a:ext cx="5398130" cy="4471987"/>
          </a:xfrm>
          <a:noFill/>
          <a:ln/>
        </p:spPr>
        <p:txBody>
          <a:bodyPr/>
          <a:lstStyle/>
          <a:p>
            <a:r>
              <a:rPr lang="en-US" smtClean="0"/>
              <a:t>The biological functions of complement can be divided into three categories. </a:t>
            </a:r>
          </a:p>
          <a:p>
            <a:endParaRPr lang="en-US" smtClean="0"/>
          </a:p>
          <a:p>
            <a:r>
              <a:rPr lang="en-US" smtClean="0"/>
              <a:t>Firstly, complement has a role in the killing of microorganisms through opsonisation, activation of leucocytes and target cell lysis.  </a:t>
            </a:r>
          </a:p>
          <a:p>
            <a:endParaRPr lang="en-US" smtClean="0"/>
          </a:p>
          <a:p>
            <a:r>
              <a:rPr lang="en-US" smtClean="0"/>
              <a:t>The second activity of complement is as a bridge between the humoral adaptive immune system (antibody) and innate immunity. Many of the effector activities of antibody are mediated by the activation of complement by antibodies bound to antigens (immune complexes). Activation of complement also augments antibody responses and thereby enhances host defense against pathogens.  </a:t>
            </a:r>
          </a:p>
          <a:p>
            <a:endParaRPr lang="en-US" smtClean="0"/>
          </a:p>
          <a:p>
            <a:r>
              <a:rPr lang="en-US" smtClean="0"/>
              <a:t>The third activity of complement is in the resolution of inflammatory responses. It is in this role that complement may prevent the development of systemic lupus erythematosus by promoting the clearance of tissue debris and you will here this discussed in detail in the final talk of the afternoon by Prof. Marina Botto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1E02CAD-9FCB-49A1-A56B-4A584EAC9F24}" type="slidenum">
              <a:rPr lang="en-GB"/>
              <a:pPr/>
              <a:t>9</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674688" y="4721225"/>
            <a:ext cx="5397500" cy="4471988"/>
          </a:xfrm>
          <a:noFill/>
          <a:ln/>
        </p:spPr>
        <p:txBody>
          <a:bodyPr/>
          <a:lstStyle/>
          <a:p>
            <a:r>
              <a:rPr lang="en-GB" smtClean="0"/>
              <a:t>C may be activated by 3 different pathways which all culminate in the generation of enzyme complexes – termed convertases – that activate C3, a pivitol protein in the C activation pathway.</a:t>
            </a:r>
          </a:p>
          <a:p>
            <a:endParaRPr lang="en-GB" smtClean="0"/>
          </a:p>
          <a:p>
            <a:r>
              <a:rPr lang="en-GB" smtClean="0"/>
              <a:t>Following C3 activation, C5 activation occurs which triggers the assembly of a protein complex termed the membrane attack complex – which mediates one of the most important effector functions of C – that of cell lysis</a:t>
            </a:r>
          </a:p>
          <a:p>
            <a:endParaRPr lang="en-GB" smtClean="0"/>
          </a:p>
          <a:p>
            <a:r>
              <a:rPr lang="en-GB" smtClean="0"/>
              <a:t>The predominant activators of the classical pathway are aggregated IgG or staple IgM in immune complexes</a:t>
            </a:r>
          </a:p>
          <a:p>
            <a:r>
              <a:rPr lang="en-GB" smtClean="0"/>
              <a:t>The lectin pathway is triggered by terminal mannose groups on the surface of certain bacteria</a:t>
            </a:r>
          </a:p>
          <a:p>
            <a:endParaRPr lang="en-GB" smtClean="0"/>
          </a:p>
          <a:p>
            <a:r>
              <a:rPr lang="en-GB" smtClean="0"/>
              <a:t>The alternative pathway in contrast to the classical and lectin pathways, is in a constant state of activation due to with the constant generation of activated C3 – this provides a means by which rapid deposition of C3 on foreign surfaces may occur independently of the presence of Ab or mannose </a:t>
            </a:r>
            <a:endParaRPr lang="en-US" smtClean="0"/>
          </a:p>
          <a:p>
            <a:endParaRPr lang="en-GB" smtClean="0"/>
          </a:p>
          <a:p>
            <a:r>
              <a:rPr lang="en-GB" smtClean="0"/>
              <a:t>Many of the important functions of C are shown which include…</a:t>
            </a:r>
            <a:r>
              <a:rPr lang="en-US" smtClean="0"/>
              <a:t>complement has a role in the killing of microorganisms through opsonisation, activation of leucocytes and target cell lysis, resolution of inflammatory responses through the clearance of IC and apoptotic cells and C also acts as a natural adjuvant, augmenting antibody responses.  </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D7BC8F-472E-49CE-B42F-5E27911E79AB}" type="slidenum">
              <a:rPr lang="en-GB"/>
              <a:pPr/>
              <a:t>11</a:t>
            </a:fld>
            <a:endParaRPr lang="en-GB"/>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74688" y="4721225"/>
            <a:ext cx="5397500" cy="4471988"/>
          </a:xfrm>
          <a:noFill/>
          <a:ln/>
        </p:spPr>
        <p:txBody>
          <a:bodyPr/>
          <a:lstStyle/>
          <a:p>
            <a:r>
              <a:rPr lang="en-GB" smtClean="0"/>
              <a:t>C may be activated by 3 different pathways which all culminate in the generation of enzyme complexes – termed convertases – that activate C3, a pivitol protein in the C activation pathway.</a:t>
            </a:r>
          </a:p>
          <a:p>
            <a:endParaRPr lang="en-GB" smtClean="0"/>
          </a:p>
          <a:p>
            <a:r>
              <a:rPr lang="en-GB" smtClean="0"/>
              <a:t>Following C3 activation, C5 activation occurs which triggers the assembly of a protein complex termed the membrane attack complex – which mediates one of the most important effector functions of C – that of cell lysis</a:t>
            </a:r>
          </a:p>
          <a:p>
            <a:endParaRPr lang="en-GB" smtClean="0"/>
          </a:p>
          <a:p>
            <a:r>
              <a:rPr lang="en-GB" smtClean="0"/>
              <a:t>The predominant activators of the classical pathway are aggregated IgG or staple IgM in immune complexes</a:t>
            </a:r>
          </a:p>
          <a:p>
            <a:r>
              <a:rPr lang="en-GB" smtClean="0"/>
              <a:t>The lectin pathway is triggered by terminal mannose groups on the surface of certain bacteria</a:t>
            </a:r>
          </a:p>
          <a:p>
            <a:endParaRPr lang="en-GB" smtClean="0"/>
          </a:p>
          <a:p>
            <a:r>
              <a:rPr lang="en-GB" smtClean="0"/>
              <a:t>The alternative pathway in contrast to the classical and lectin pathways, is in a constant state of activation due to with the constant generation of activated C3 – this provides a means by which rapid deposition of C3 on foreign surfaces may occur independently of the presence of Ab or mannose </a:t>
            </a:r>
            <a:endParaRPr lang="en-US" smtClean="0"/>
          </a:p>
          <a:p>
            <a:endParaRPr lang="en-GB" smtClean="0"/>
          </a:p>
          <a:p>
            <a:r>
              <a:rPr lang="en-GB" smtClean="0"/>
              <a:t>Many of the important functions of C are shown which include…</a:t>
            </a:r>
            <a:r>
              <a:rPr lang="en-US" smtClean="0"/>
              <a:t>complement has a role in the killing of microorganisms through opsonisation, activation of leucocytes and target cell lysis, resolution of inflammatory responses through the clearance of IC and apoptotic cells and C also acts as a natural adjuvant, augmenting antibody responses.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D17349B-2C48-45AC-8B21-FA063D42EDC4}" type="slidenum">
              <a:rPr lang="en-GB"/>
              <a:pPr/>
              <a:t>26</a:t>
            </a:fld>
            <a:endParaRPr lang="en-GB"/>
          </a:p>
        </p:txBody>
      </p:sp>
      <p:sp>
        <p:nvSpPr>
          <p:cNvPr id="72707" name="Rectangle 2"/>
          <p:cNvSpPr>
            <a:spLocks noGrp="1" noRot="1" noChangeAspect="1" noChangeArrowheads="1" noTextEdit="1"/>
          </p:cNvSpPr>
          <p:nvPr>
            <p:ph type="sldImg"/>
          </p:nvPr>
        </p:nvSpPr>
        <p:spPr>
          <a:xfrm>
            <a:off x="893763" y="747713"/>
            <a:ext cx="4964112" cy="3722687"/>
          </a:xfrm>
          <a:ln w="12700"/>
        </p:spPr>
      </p:sp>
      <p:sp>
        <p:nvSpPr>
          <p:cNvPr id="7270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890588" y="746125"/>
            <a:ext cx="4965700" cy="3725863"/>
          </a:xfrm>
          <a:ln/>
        </p:spPr>
      </p:sp>
      <p:sp>
        <p:nvSpPr>
          <p:cNvPr id="159747" name="Notes Placeholder 2"/>
          <p:cNvSpPr>
            <a:spLocks noGrp="1"/>
          </p:cNvSpPr>
          <p:nvPr>
            <p:ph type="body" idx="1"/>
          </p:nvPr>
        </p:nvSpPr>
        <p:spPr>
          <a:noFill/>
          <a:ln/>
        </p:spPr>
        <p:txBody>
          <a:bodyPr/>
          <a:lstStyle/>
          <a:p>
            <a:endParaRPr lang="en-GB" smtClean="0"/>
          </a:p>
        </p:txBody>
      </p:sp>
      <p:sp>
        <p:nvSpPr>
          <p:cNvPr id="159748" name="Slide Number Placeholder 3"/>
          <p:cNvSpPr>
            <a:spLocks noGrp="1"/>
          </p:cNvSpPr>
          <p:nvPr>
            <p:ph type="sldNum" sz="quarter" idx="5"/>
          </p:nvPr>
        </p:nvSpPr>
        <p:spPr>
          <a:noFill/>
        </p:spPr>
        <p:txBody>
          <a:bodyPr/>
          <a:lstStyle/>
          <a:p>
            <a:fld id="{31BE0003-774A-4F0B-8F3D-77D6D2A8F84B}" type="slidenum">
              <a:rPr lang="en-GB" smtClean="0"/>
              <a:pPr/>
              <a:t>32</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BDE2DE0-0547-42C8-81A9-0FF60852801F}" type="slidenum">
              <a:rPr lang="en-GB" smtClean="0"/>
              <a:pPr/>
              <a:t>35</a:t>
            </a:fld>
            <a:endParaRPr lang="en-GB" smtClean="0"/>
          </a:p>
        </p:txBody>
      </p:sp>
      <p:sp>
        <p:nvSpPr>
          <p:cNvPr id="161795" name="Rectangle 2"/>
          <p:cNvSpPr>
            <a:spLocks noGrp="1" noRot="1" noChangeAspect="1" noChangeArrowheads="1" noTextEdit="1"/>
          </p:cNvSpPr>
          <p:nvPr>
            <p:ph type="sldImg"/>
          </p:nvPr>
        </p:nvSpPr>
        <p:spPr>
          <a:xfrm>
            <a:off x="1101725" y="993775"/>
            <a:ext cx="4543425" cy="3408363"/>
          </a:xfrm>
          <a:solidFill>
            <a:srgbClr val="FFFFFF"/>
          </a:solidFill>
          <a:ln/>
        </p:spPr>
      </p:sp>
      <p:sp>
        <p:nvSpPr>
          <p:cNvPr id="161796" name="Rectangle 3"/>
          <p:cNvSpPr>
            <a:spLocks noGrp="1" noChangeArrowheads="1"/>
          </p:cNvSpPr>
          <p:nvPr>
            <p:ph type="body" idx="1"/>
          </p:nvPr>
        </p:nvSpPr>
        <p:spPr>
          <a:xfrm>
            <a:off x="1028891" y="4731279"/>
            <a:ext cx="4693820" cy="3779301"/>
          </a:xfrm>
          <a:noFill/>
          <a:ln/>
        </p:spPr>
        <p:txBody>
          <a:bodyPr wrap="none" anchor="ct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6BEBDA-FEDB-4924-AFC7-4FD9CE7C23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C1B06-F4C5-4907-ABDD-26ECBBCC41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003F59-8FCC-47A9-AFF5-911C1A3276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2550C-6ADC-4316-8212-21FF21B761D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1E9921-1C91-4D6E-B435-C3430F214FD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3BFF8555-0252-4447-AABE-814EBB18DC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C754B-CC7B-4380-9204-473064A611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D5D980-F550-4766-A203-45A85C1866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BDC7CE-CD79-42BA-9D28-D96488475B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9F033-E68A-4AB8-A1FF-22A0FA8D57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F66A03-1728-4EBB-AA48-39B552BD3F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7C8CBE-D725-43EC-8CED-BEB4163A62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1061A9-17CB-409A-B00D-69D993AAB9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0DB4CC-62B2-4B78-9862-A91A8E00AB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1548407-2092-4FFF-A838-5A34C33DD0D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jimmunol.org/content/vol169/issue1/images/large/im1324184003.jpeg"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jci.org/content/vol114/issue5/images/large/JCI0421075.f2.jpeg" TargetMode="Externa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ctrTitle"/>
          </p:nvPr>
        </p:nvSpPr>
        <p:spPr>
          <a:xfrm>
            <a:off x="685800" y="1409700"/>
            <a:ext cx="7772400" cy="2419350"/>
          </a:xfrm>
        </p:spPr>
        <p:txBody>
          <a:bodyPr/>
          <a:lstStyle/>
          <a:p>
            <a:r>
              <a:rPr lang="en-US" sz="5400" dirty="0" smtClean="0">
                <a:latin typeface="Arial" pitchFamily="34" charset="0"/>
                <a:cs typeface="Arial" pitchFamily="34" charset="0"/>
              </a:rPr>
              <a:t>SLE – the role of inherited and acquired complement deficiencies</a:t>
            </a:r>
            <a:endParaRPr lang="en-GB" sz="5400" dirty="0" smtClean="0">
              <a:latin typeface="Arial" pitchFamily="34" charset="0"/>
              <a:cs typeface="Arial" pitchFamily="34" charset="0"/>
            </a:endParaRPr>
          </a:p>
        </p:txBody>
      </p:sp>
      <p:sp>
        <p:nvSpPr>
          <p:cNvPr id="11267" name="Rectangle 1027"/>
          <p:cNvSpPr>
            <a:spLocks noGrp="1" noChangeArrowheads="1"/>
          </p:cNvSpPr>
          <p:nvPr>
            <p:ph type="subTitle" idx="1"/>
          </p:nvPr>
        </p:nvSpPr>
        <p:spPr>
          <a:xfrm>
            <a:off x="1295400" y="4457700"/>
            <a:ext cx="6629400" cy="1752600"/>
          </a:xfrm>
        </p:spPr>
        <p:txBody>
          <a:bodyPr/>
          <a:lstStyle/>
          <a:p>
            <a:r>
              <a:rPr lang="en-GB" dirty="0" smtClean="0">
                <a:latin typeface="Arial" pitchFamily="34" charset="0"/>
                <a:cs typeface="Arial" pitchFamily="34" charset="0"/>
              </a:rPr>
              <a:t>Marina </a:t>
            </a:r>
            <a:r>
              <a:rPr lang="en-GB" dirty="0" err="1" smtClean="0">
                <a:latin typeface="Arial" pitchFamily="34" charset="0"/>
                <a:cs typeface="Arial" pitchFamily="34" charset="0"/>
              </a:rPr>
              <a:t>Botto</a:t>
            </a:r>
            <a:endParaRPr lang="en-GB" dirty="0" smtClean="0">
              <a:latin typeface="Arial" pitchFamily="34" charset="0"/>
              <a:cs typeface="Arial" pitchFamily="34" charset="0"/>
            </a:endParaRPr>
          </a:p>
          <a:p>
            <a:r>
              <a:rPr lang="en-GB" sz="2800" dirty="0" smtClean="0">
                <a:latin typeface="Arial" pitchFamily="34" charset="0"/>
                <a:cs typeface="Arial" pitchFamily="34" charset="0"/>
              </a:rPr>
              <a:t>Imperial </a:t>
            </a:r>
            <a:r>
              <a:rPr lang="en-GB" sz="2800" dirty="0" smtClean="0">
                <a:latin typeface="Arial" pitchFamily="34" charset="0"/>
                <a:cs typeface="Arial" pitchFamily="34" charset="0"/>
              </a:rPr>
              <a:t>College London</a:t>
            </a:r>
            <a:endParaRPr lang="en-GB"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z="3600" smtClean="0">
                <a:latin typeface="Helvetica" pitchFamily="34" charset="0"/>
              </a:rPr>
              <a:t>What is the AP50?</a:t>
            </a:r>
            <a:endParaRPr lang="en-US" sz="3600" smtClean="0">
              <a:latin typeface="Helvetica" pitchFamily="34" charset="0"/>
            </a:endParaRPr>
          </a:p>
        </p:txBody>
      </p:sp>
      <p:sp>
        <p:nvSpPr>
          <p:cNvPr id="28675" name="Rectangle 3"/>
          <p:cNvSpPr>
            <a:spLocks noGrp="1" noChangeArrowheads="1"/>
          </p:cNvSpPr>
          <p:nvPr>
            <p:ph type="body" idx="1"/>
          </p:nvPr>
        </p:nvSpPr>
        <p:spPr/>
        <p:txBody>
          <a:bodyPr/>
          <a:lstStyle/>
          <a:p>
            <a:r>
              <a:rPr lang="en-GB" sz="2000" smtClean="0">
                <a:latin typeface="Arial" charset="0"/>
              </a:rPr>
              <a:t>AP50</a:t>
            </a:r>
          </a:p>
          <a:p>
            <a:pPr lvl="1"/>
            <a:r>
              <a:rPr lang="en-GB" sz="2000" smtClean="0">
                <a:latin typeface="Arial" charset="0"/>
              </a:rPr>
              <a:t>Functional assay that measures alternative pathway-mediated haemolytic activity</a:t>
            </a:r>
          </a:p>
          <a:p>
            <a:pPr lvl="1"/>
            <a:r>
              <a:rPr lang="en-GB" sz="2000" smtClean="0">
                <a:latin typeface="Arial" charset="0"/>
              </a:rPr>
              <a:t>Requires</a:t>
            </a:r>
          </a:p>
          <a:p>
            <a:pPr lvl="2"/>
            <a:r>
              <a:rPr lang="en-GB" sz="2000" smtClean="0">
                <a:latin typeface="Arial" charset="0"/>
              </a:rPr>
              <a:t>intact alternative pathway</a:t>
            </a:r>
          </a:p>
          <a:p>
            <a:pPr lvl="2"/>
            <a:r>
              <a:rPr lang="en-GB" sz="2000" smtClean="0">
                <a:latin typeface="Arial" charset="0"/>
              </a:rPr>
              <a:t>functional C3</a:t>
            </a:r>
          </a:p>
          <a:p>
            <a:pPr lvl="2"/>
            <a:r>
              <a:rPr lang="en-GB" sz="2000" smtClean="0">
                <a:latin typeface="Arial" charset="0"/>
              </a:rPr>
              <a:t>intact terminal pathway</a:t>
            </a:r>
          </a:p>
          <a:p>
            <a:pPr lvl="2"/>
            <a:endParaRPr lang="en-GB" sz="2000" smtClean="0">
              <a:latin typeface="Arial" charset="0"/>
            </a:endParaRPr>
          </a:p>
          <a:p>
            <a:pPr lvl="1"/>
            <a:endParaRPr lang="en-GB" sz="2000" smtClean="0">
              <a:latin typeface="Arial" charset="0"/>
            </a:endParaRPr>
          </a:p>
          <a:p>
            <a:pPr lvl="2"/>
            <a:endParaRPr lang="en-GB" sz="1800" smtClean="0">
              <a:latin typeface="Arial" charset="0"/>
            </a:endParaRPr>
          </a:p>
          <a:p>
            <a:pPr lvl="2"/>
            <a:endParaRPr lang="en-GB" sz="1800" smtClean="0">
              <a:latin typeface="Arial" charset="0"/>
            </a:endParaRPr>
          </a:p>
        </p:txBody>
      </p:sp>
      <p:grpSp>
        <p:nvGrpSpPr>
          <p:cNvPr id="2" name="Group 4"/>
          <p:cNvGrpSpPr>
            <a:grpSpLocks/>
          </p:cNvGrpSpPr>
          <p:nvPr/>
        </p:nvGrpSpPr>
        <p:grpSpPr bwMode="auto">
          <a:xfrm>
            <a:off x="1908175" y="4959350"/>
            <a:ext cx="5327650" cy="1450975"/>
            <a:chOff x="658" y="3124"/>
            <a:chExt cx="3356" cy="914"/>
          </a:xfrm>
        </p:grpSpPr>
        <p:grpSp>
          <p:nvGrpSpPr>
            <p:cNvPr id="3" name="Group 5"/>
            <p:cNvGrpSpPr>
              <a:grpSpLocks/>
            </p:cNvGrpSpPr>
            <p:nvPr/>
          </p:nvGrpSpPr>
          <p:grpSpPr bwMode="auto">
            <a:xfrm>
              <a:off x="658" y="3181"/>
              <a:ext cx="998" cy="857"/>
              <a:chOff x="204" y="3339"/>
              <a:chExt cx="998" cy="857"/>
            </a:xfrm>
          </p:grpSpPr>
          <p:sp>
            <p:nvSpPr>
              <p:cNvPr id="28682" name="Oval 6"/>
              <p:cNvSpPr>
                <a:spLocks noChangeArrowheads="1"/>
              </p:cNvSpPr>
              <p:nvPr/>
            </p:nvSpPr>
            <p:spPr bwMode="auto">
              <a:xfrm>
                <a:off x="413" y="3339"/>
                <a:ext cx="580" cy="405"/>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28683" name="Text Box 7"/>
              <p:cNvSpPr txBox="1">
                <a:spLocks noChangeArrowheads="1"/>
              </p:cNvSpPr>
              <p:nvPr/>
            </p:nvSpPr>
            <p:spPr bwMode="auto">
              <a:xfrm>
                <a:off x="204" y="3830"/>
                <a:ext cx="998" cy="366"/>
              </a:xfrm>
              <a:prstGeom prst="rect">
                <a:avLst/>
              </a:prstGeom>
              <a:noFill/>
              <a:ln w="9525">
                <a:noFill/>
                <a:miter lim="800000"/>
                <a:headEnd/>
                <a:tailEnd/>
              </a:ln>
            </p:spPr>
            <p:txBody>
              <a:bodyPr>
                <a:spAutoFit/>
              </a:bodyPr>
              <a:lstStyle/>
              <a:p>
                <a:pPr algn="ctr" eaLnBrk="1" hangingPunct="1">
                  <a:spcBef>
                    <a:spcPct val="50000"/>
                  </a:spcBef>
                </a:pPr>
                <a:r>
                  <a:rPr lang="en-GB" sz="1600" b="1">
                    <a:latin typeface="Arial" charset="0"/>
                    <a:cs typeface="Arial" charset="0"/>
                  </a:rPr>
                  <a:t>Guinea-pig red cells </a:t>
                </a:r>
              </a:p>
            </p:txBody>
          </p:sp>
        </p:grpSp>
        <p:grpSp>
          <p:nvGrpSpPr>
            <p:cNvPr id="4" name="Group 8"/>
            <p:cNvGrpSpPr>
              <a:grpSpLocks/>
            </p:cNvGrpSpPr>
            <p:nvPr/>
          </p:nvGrpSpPr>
          <p:grpSpPr bwMode="auto">
            <a:xfrm>
              <a:off x="2054" y="3124"/>
              <a:ext cx="733" cy="259"/>
              <a:chOff x="2720" y="3282"/>
              <a:chExt cx="733" cy="259"/>
            </a:xfrm>
          </p:grpSpPr>
          <p:sp>
            <p:nvSpPr>
              <p:cNvPr id="28680" name="Line 9"/>
              <p:cNvSpPr>
                <a:spLocks noChangeShapeType="1"/>
              </p:cNvSpPr>
              <p:nvPr/>
            </p:nvSpPr>
            <p:spPr bwMode="auto">
              <a:xfrm>
                <a:off x="2753" y="3541"/>
                <a:ext cx="499" cy="0"/>
              </a:xfrm>
              <a:prstGeom prst="line">
                <a:avLst/>
              </a:prstGeom>
              <a:noFill/>
              <a:ln w="28575">
                <a:solidFill>
                  <a:schemeClr val="tx1"/>
                </a:solidFill>
                <a:round/>
                <a:headEnd/>
                <a:tailEnd type="triangle" w="med" len="med"/>
              </a:ln>
            </p:spPr>
            <p:txBody>
              <a:bodyPr/>
              <a:lstStyle/>
              <a:p>
                <a:endParaRPr lang="en-GB"/>
              </a:p>
            </p:txBody>
          </p:sp>
          <p:sp>
            <p:nvSpPr>
              <p:cNvPr id="28681" name="Text Box 10"/>
              <p:cNvSpPr txBox="1">
                <a:spLocks noChangeArrowheads="1"/>
              </p:cNvSpPr>
              <p:nvPr/>
            </p:nvSpPr>
            <p:spPr bwMode="auto">
              <a:xfrm>
                <a:off x="2720" y="3282"/>
                <a:ext cx="733" cy="212"/>
              </a:xfrm>
              <a:prstGeom prst="rect">
                <a:avLst/>
              </a:prstGeom>
              <a:noFill/>
              <a:ln w="9525">
                <a:noFill/>
                <a:miter lim="800000"/>
                <a:headEnd/>
                <a:tailEnd/>
              </a:ln>
            </p:spPr>
            <p:txBody>
              <a:bodyPr wrap="none">
                <a:spAutoFit/>
              </a:bodyPr>
              <a:lstStyle/>
              <a:p>
                <a:pPr eaLnBrk="1" hangingPunct="1"/>
                <a:r>
                  <a:rPr lang="en-GB" sz="1600" b="1">
                    <a:solidFill>
                      <a:srgbClr val="FF0000"/>
                    </a:solidFill>
                    <a:latin typeface="Arial" charset="0"/>
                    <a:cs typeface="Arial" charset="0"/>
                  </a:rPr>
                  <a:t>add SERA</a:t>
                </a:r>
              </a:p>
            </p:txBody>
          </p:sp>
        </p:grpSp>
        <p:sp>
          <p:nvSpPr>
            <p:cNvPr id="28679" name="Text Box 11"/>
            <p:cNvSpPr txBox="1">
              <a:spLocks noChangeArrowheads="1"/>
            </p:cNvSpPr>
            <p:nvPr/>
          </p:nvSpPr>
          <p:spPr bwMode="auto">
            <a:xfrm>
              <a:off x="3016" y="3287"/>
              <a:ext cx="998" cy="212"/>
            </a:xfrm>
            <a:prstGeom prst="rect">
              <a:avLst/>
            </a:prstGeom>
            <a:noFill/>
            <a:ln w="9525">
              <a:noFill/>
              <a:miter lim="800000"/>
              <a:headEnd/>
              <a:tailEnd/>
            </a:ln>
          </p:spPr>
          <p:txBody>
            <a:bodyPr>
              <a:spAutoFit/>
            </a:bodyPr>
            <a:lstStyle/>
            <a:p>
              <a:pPr algn="ctr" eaLnBrk="1" hangingPunct="1">
                <a:spcBef>
                  <a:spcPct val="50000"/>
                </a:spcBef>
              </a:pPr>
              <a:r>
                <a:rPr lang="en-GB" sz="1600" b="1">
                  <a:latin typeface="Arial" charset="0"/>
                  <a:cs typeface="Arial" charset="0"/>
                </a:rPr>
                <a:t>quantify lysis</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spect="1" noChangeArrowheads="1"/>
          </p:cNvSpPr>
          <p:nvPr/>
        </p:nvSpPr>
        <p:spPr bwMode="auto">
          <a:xfrm>
            <a:off x="6081713" y="2159000"/>
            <a:ext cx="2093912" cy="346075"/>
          </a:xfrm>
          <a:prstGeom prst="rect">
            <a:avLst/>
          </a:prstGeom>
          <a:solidFill>
            <a:schemeClr val="tx2"/>
          </a:solidFill>
          <a:ln w="9525">
            <a:solidFill>
              <a:schemeClr val="tx2"/>
            </a:solidFill>
            <a:miter lim="800000"/>
            <a:headEnd/>
            <a:tailEnd/>
          </a:ln>
        </p:spPr>
        <p:txBody>
          <a:bodyPr>
            <a:spAutoFit/>
          </a:bodyPr>
          <a:lstStyle/>
          <a:p>
            <a:pPr algn="ctr"/>
            <a:r>
              <a:rPr lang="en-GB" sz="1600" dirty="0">
                <a:solidFill>
                  <a:srgbClr val="000000"/>
                </a:solidFill>
                <a:latin typeface="Helvetica" pitchFamily="34" charset="0"/>
              </a:rPr>
              <a:t>alternative  pathway</a:t>
            </a:r>
          </a:p>
        </p:txBody>
      </p:sp>
      <p:sp>
        <p:nvSpPr>
          <p:cNvPr id="29699" name="Oval 3"/>
          <p:cNvSpPr>
            <a:spLocks noChangeAspect="1" noChangeArrowheads="1"/>
          </p:cNvSpPr>
          <p:nvPr/>
        </p:nvSpPr>
        <p:spPr bwMode="auto">
          <a:xfrm>
            <a:off x="6804025" y="2636838"/>
            <a:ext cx="576263" cy="504825"/>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C3</a:t>
            </a:r>
            <a:endParaRPr lang="en-US" sz="1000" b="1">
              <a:solidFill>
                <a:srgbClr val="000000"/>
              </a:solidFill>
              <a:latin typeface="Arial" charset="0"/>
            </a:endParaRPr>
          </a:p>
        </p:txBody>
      </p:sp>
      <p:sp>
        <p:nvSpPr>
          <p:cNvPr id="29700" name="Oval 4"/>
          <p:cNvSpPr>
            <a:spLocks noChangeAspect="1" noChangeArrowheads="1"/>
          </p:cNvSpPr>
          <p:nvPr/>
        </p:nvSpPr>
        <p:spPr bwMode="auto">
          <a:xfrm>
            <a:off x="4211638" y="3933825"/>
            <a:ext cx="576262"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latin typeface="Arial" charset="0"/>
              </a:rPr>
              <a:t>C3</a:t>
            </a:r>
            <a:endParaRPr lang="en-US" sz="2000" b="1">
              <a:solidFill>
                <a:srgbClr val="FF0000"/>
              </a:solidFill>
              <a:latin typeface="Arial" charset="0"/>
            </a:endParaRPr>
          </a:p>
        </p:txBody>
      </p:sp>
      <p:sp>
        <p:nvSpPr>
          <p:cNvPr id="29701" name="Line 5"/>
          <p:cNvSpPr>
            <a:spLocks noChangeAspect="1" noChangeShapeType="1"/>
          </p:cNvSpPr>
          <p:nvPr/>
        </p:nvSpPr>
        <p:spPr bwMode="auto">
          <a:xfrm flipH="1">
            <a:off x="4787900" y="3068638"/>
            <a:ext cx="1944688" cy="865187"/>
          </a:xfrm>
          <a:prstGeom prst="line">
            <a:avLst/>
          </a:prstGeom>
          <a:noFill/>
          <a:ln w="28575">
            <a:solidFill>
              <a:srgbClr val="FF00FF"/>
            </a:solidFill>
            <a:round/>
            <a:headEnd/>
            <a:tailEnd type="triangle" w="med" len="med"/>
          </a:ln>
        </p:spPr>
        <p:txBody>
          <a:bodyPr/>
          <a:lstStyle/>
          <a:p>
            <a:endParaRPr lang="en-GB"/>
          </a:p>
        </p:txBody>
      </p:sp>
      <p:sp>
        <p:nvSpPr>
          <p:cNvPr id="29702" name="Oval 6"/>
          <p:cNvSpPr>
            <a:spLocks noChangeAspect="1" noChangeArrowheads="1"/>
          </p:cNvSpPr>
          <p:nvPr/>
        </p:nvSpPr>
        <p:spPr bwMode="auto">
          <a:xfrm>
            <a:off x="5724525" y="3068638"/>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D</a:t>
            </a:r>
            <a:endParaRPr lang="en-US" sz="1000" b="1">
              <a:solidFill>
                <a:srgbClr val="000000"/>
              </a:solidFill>
              <a:latin typeface="Arial" charset="0"/>
            </a:endParaRPr>
          </a:p>
        </p:txBody>
      </p:sp>
      <p:sp>
        <p:nvSpPr>
          <p:cNvPr id="29703" name="Oval 7"/>
          <p:cNvSpPr>
            <a:spLocks noChangeAspect="1" noChangeArrowheads="1"/>
          </p:cNvSpPr>
          <p:nvPr/>
        </p:nvSpPr>
        <p:spPr bwMode="auto">
          <a:xfrm>
            <a:off x="5292725" y="3284538"/>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P</a:t>
            </a:r>
            <a:endParaRPr lang="en-US" sz="1000" b="1">
              <a:solidFill>
                <a:srgbClr val="000000"/>
              </a:solidFill>
              <a:latin typeface="Arial" charset="0"/>
            </a:endParaRPr>
          </a:p>
        </p:txBody>
      </p:sp>
      <p:sp>
        <p:nvSpPr>
          <p:cNvPr id="29704" name="Oval 8"/>
          <p:cNvSpPr>
            <a:spLocks noChangeAspect="1" noChangeArrowheads="1"/>
          </p:cNvSpPr>
          <p:nvPr/>
        </p:nvSpPr>
        <p:spPr bwMode="auto">
          <a:xfrm>
            <a:off x="4211638" y="5084763"/>
            <a:ext cx="576262"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latin typeface="Arial" charset="0"/>
              </a:rPr>
              <a:t>C5</a:t>
            </a:r>
            <a:endParaRPr lang="en-US" sz="2000" b="1">
              <a:solidFill>
                <a:srgbClr val="FF0000"/>
              </a:solidFill>
              <a:latin typeface="Arial" charset="0"/>
            </a:endParaRPr>
          </a:p>
        </p:txBody>
      </p:sp>
      <p:sp>
        <p:nvSpPr>
          <p:cNvPr id="29705" name="Oval 9"/>
          <p:cNvSpPr>
            <a:spLocks noChangeAspect="1" noChangeArrowheads="1"/>
          </p:cNvSpPr>
          <p:nvPr/>
        </p:nvSpPr>
        <p:spPr bwMode="auto">
          <a:xfrm>
            <a:off x="3921125" y="6164263"/>
            <a:ext cx="1155700"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latin typeface="Arial" charset="0"/>
              </a:rPr>
              <a:t>MAC</a:t>
            </a:r>
            <a:endParaRPr lang="en-US" sz="2000" b="1">
              <a:solidFill>
                <a:srgbClr val="FF0000"/>
              </a:solidFill>
              <a:latin typeface="Arial" charset="0"/>
            </a:endParaRPr>
          </a:p>
        </p:txBody>
      </p:sp>
      <p:sp>
        <p:nvSpPr>
          <p:cNvPr id="29706" name="Line 10"/>
          <p:cNvSpPr>
            <a:spLocks noChangeAspect="1" noChangeShapeType="1"/>
          </p:cNvSpPr>
          <p:nvPr/>
        </p:nvSpPr>
        <p:spPr bwMode="auto">
          <a:xfrm>
            <a:off x="4500563" y="4581525"/>
            <a:ext cx="0" cy="360363"/>
          </a:xfrm>
          <a:prstGeom prst="line">
            <a:avLst/>
          </a:prstGeom>
          <a:noFill/>
          <a:ln w="76200">
            <a:solidFill>
              <a:srgbClr val="FF00FF"/>
            </a:solidFill>
            <a:round/>
            <a:headEnd/>
            <a:tailEnd type="triangle" w="med" len="med"/>
          </a:ln>
        </p:spPr>
        <p:txBody>
          <a:bodyPr/>
          <a:lstStyle/>
          <a:p>
            <a:endParaRPr lang="en-GB"/>
          </a:p>
        </p:txBody>
      </p:sp>
      <p:sp>
        <p:nvSpPr>
          <p:cNvPr id="29707" name="Line 11"/>
          <p:cNvSpPr>
            <a:spLocks noChangeAspect="1" noChangeShapeType="1"/>
          </p:cNvSpPr>
          <p:nvPr/>
        </p:nvSpPr>
        <p:spPr bwMode="auto">
          <a:xfrm>
            <a:off x="4500563" y="5661025"/>
            <a:ext cx="0" cy="360363"/>
          </a:xfrm>
          <a:prstGeom prst="line">
            <a:avLst/>
          </a:prstGeom>
          <a:noFill/>
          <a:ln w="76200">
            <a:solidFill>
              <a:srgbClr val="FF00FF"/>
            </a:solidFill>
            <a:round/>
            <a:headEnd/>
            <a:tailEnd type="triangle" w="med" len="med"/>
          </a:ln>
        </p:spPr>
        <p:txBody>
          <a:bodyPr/>
          <a:lstStyle/>
          <a:p>
            <a:endParaRPr lang="en-GB"/>
          </a:p>
        </p:txBody>
      </p:sp>
      <p:sp>
        <p:nvSpPr>
          <p:cNvPr id="29708" name="Oval 12"/>
          <p:cNvSpPr>
            <a:spLocks noChangeAspect="1" noChangeArrowheads="1"/>
          </p:cNvSpPr>
          <p:nvPr/>
        </p:nvSpPr>
        <p:spPr bwMode="auto">
          <a:xfrm>
            <a:off x="4716463" y="5681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C6</a:t>
            </a:r>
            <a:endParaRPr lang="en-US" sz="1000" b="1">
              <a:solidFill>
                <a:srgbClr val="000000"/>
              </a:solidFill>
              <a:latin typeface="Arial" charset="0"/>
            </a:endParaRPr>
          </a:p>
        </p:txBody>
      </p:sp>
      <p:sp>
        <p:nvSpPr>
          <p:cNvPr id="29709" name="Oval 13"/>
          <p:cNvSpPr>
            <a:spLocks noChangeAspect="1" noChangeArrowheads="1"/>
          </p:cNvSpPr>
          <p:nvPr/>
        </p:nvSpPr>
        <p:spPr bwMode="auto">
          <a:xfrm>
            <a:off x="5022850" y="55165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C7</a:t>
            </a:r>
            <a:endParaRPr lang="en-US" sz="1000" b="1">
              <a:solidFill>
                <a:srgbClr val="000000"/>
              </a:solidFill>
              <a:latin typeface="Arial" charset="0"/>
            </a:endParaRPr>
          </a:p>
        </p:txBody>
      </p:sp>
      <p:sp>
        <p:nvSpPr>
          <p:cNvPr id="29710" name="Oval 14"/>
          <p:cNvSpPr>
            <a:spLocks noChangeAspect="1" noChangeArrowheads="1"/>
          </p:cNvSpPr>
          <p:nvPr/>
        </p:nvSpPr>
        <p:spPr bwMode="auto">
          <a:xfrm>
            <a:off x="5310188" y="5300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C8</a:t>
            </a:r>
            <a:endParaRPr lang="en-US" sz="1000" b="1">
              <a:solidFill>
                <a:srgbClr val="000000"/>
              </a:solidFill>
              <a:latin typeface="Arial" charset="0"/>
            </a:endParaRPr>
          </a:p>
        </p:txBody>
      </p:sp>
      <p:sp>
        <p:nvSpPr>
          <p:cNvPr id="29711" name="Oval 15"/>
          <p:cNvSpPr>
            <a:spLocks noChangeAspect="1" noChangeArrowheads="1"/>
          </p:cNvSpPr>
          <p:nvPr/>
        </p:nvSpPr>
        <p:spPr bwMode="auto">
          <a:xfrm>
            <a:off x="5580063" y="50847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C9</a:t>
            </a:r>
            <a:endParaRPr lang="en-US" sz="1000" b="1">
              <a:solidFill>
                <a:srgbClr val="000000"/>
              </a:solidFill>
              <a:latin typeface="Arial" charset="0"/>
            </a:endParaRPr>
          </a:p>
        </p:txBody>
      </p:sp>
      <p:sp>
        <p:nvSpPr>
          <p:cNvPr id="29712" name="Oval 16"/>
          <p:cNvSpPr>
            <a:spLocks noChangeAspect="1" noChangeArrowheads="1"/>
          </p:cNvSpPr>
          <p:nvPr/>
        </p:nvSpPr>
        <p:spPr bwMode="auto">
          <a:xfrm>
            <a:off x="6156325" y="2873375"/>
            <a:ext cx="269875" cy="268288"/>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B</a:t>
            </a:r>
            <a:endParaRPr lang="en-US" sz="1000" b="1">
              <a:solidFill>
                <a:srgbClr val="000000"/>
              </a:solidFill>
              <a:latin typeface="Arial" charset="0"/>
            </a:endParaRPr>
          </a:p>
        </p:txBody>
      </p:sp>
      <p:sp>
        <p:nvSpPr>
          <p:cNvPr id="29713" name="Rectangle 17"/>
          <p:cNvSpPr>
            <a:spLocks noGrp="1" noChangeArrowheads="1"/>
          </p:cNvSpPr>
          <p:nvPr>
            <p:ph type="title"/>
          </p:nvPr>
        </p:nvSpPr>
        <p:spPr/>
        <p:txBody>
          <a:bodyPr/>
          <a:lstStyle/>
          <a:p>
            <a:r>
              <a:rPr lang="en-GB" sz="3600" dirty="0" smtClean="0"/>
              <a:t>AP50</a:t>
            </a:r>
            <a:endParaRPr lang="en-US" sz="3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1" name="Rectangle 2"/>
          <p:cNvSpPr>
            <a:spLocks noGrp="1" noChangeArrowheads="1"/>
          </p:cNvSpPr>
          <p:nvPr>
            <p:ph type="title"/>
          </p:nvPr>
        </p:nvSpPr>
        <p:spPr>
          <a:xfrm>
            <a:off x="685800" y="79375"/>
            <a:ext cx="7772400" cy="812800"/>
          </a:xfrm>
        </p:spPr>
        <p:txBody>
          <a:bodyPr/>
          <a:lstStyle/>
          <a:p>
            <a:r>
              <a:rPr lang="en-GB" sz="4000" smtClean="0">
                <a:latin typeface="Arial" charset="0"/>
              </a:rPr>
              <a:t>Complement and disease</a:t>
            </a:r>
            <a:endParaRPr lang="en-US" sz="4000" smtClean="0">
              <a:latin typeface="Arial" charset="0"/>
            </a:endParaRPr>
          </a:p>
        </p:txBody>
      </p:sp>
      <p:graphicFrame>
        <p:nvGraphicFramePr>
          <p:cNvPr id="2" name="Diagram 1"/>
          <p:cNvGraphicFramePr/>
          <p:nvPr/>
        </p:nvGraphicFramePr>
        <p:xfrm>
          <a:off x="0" y="931863"/>
          <a:ext cx="8966200" cy="559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5100" y="266700"/>
            <a:ext cx="8458200" cy="1143000"/>
          </a:xfrm>
        </p:spPr>
        <p:txBody>
          <a:bodyPr/>
          <a:lstStyle/>
          <a:p>
            <a:pPr eaLnBrk="1" hangingPunct="1"/>
            <a:r>
              <a:rPr lang="en-GB" sz="4000" dirty="0" smtClean="0">
                <a:latin typeface="Arial" charset="0"/>
              </a:rPr>
              <a:t>Complement and rheumatic</a:t>
            </a:r>
            <a:br>
              <a:rPr lang="en-GB" sz="4000" dirty="0" smtClean="0">
                <a:latin typeface="Arial" charset="0"/>
              </a:rPr>
            </a:br>
            <a:r>
              <a:rPr lang="en-GB" sz="4000" dirty="0" smtClean="0">
                <a:latin typeface="Arial" charset="0"/>
              </a:rPr>
              <a:t>conditions</a:t>
            </a:r>
          </a:p>
        </p:txBody>
      </p:sp>
      <p:sp>
        <p:nvSpPr>
          <p:cNvPr id="7178" name="_s1041"/>
          <p:cNvSpPr>
            <a:spLocks noChangeArrowheads="1"/>
          </p:cNvSpPr>
          <p:nvPr/>
        </p:nvSpPr>
        <p:spPr bwMode="auto">
          <a:xfrm>
            <a:off x="3568700" y="2217738"/>
            <a:ext cx="2387600" cy="6985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r>
              <a:rPr lang="en-GB" sz="3200" b="1" i="1">
                <a:latin typeface="Helvetica" pitchFamily="34" charset="0"/>
              </a:rPr>
              <a:t>inherited</a:t>
            </a:r>
            <a:endParaRPr lang="en-US" sz="3200" b="1" i="1">
              <a:latin typeface="Helvetica" pitchFamily="34" charset="0"/>
            </a:endParaRPr>
          </a:p>
          <a:p>
            <a:endParaRPr lang="en-US" sz="3200" b="1" i="1">
              <a:latin typeface="Helvetica" pitchFamily="34" charset="0"/>
            </a:endParaRPr>
          </a:p>
        </p:txBody>
      </p:sp>
      <p:sp>
        <p:nvSpPr>
          <p:cNvPr id="7179" name="Line 12"/>
          <p:cNvSpPr>
            <a:spLocks noChangeShapeType="1"/>
          </p:cNvSpPr>
          <p:nvPr/>
        </p:nvSpPr>
        <p:spPr bwMode="auto">
          <a:xfrm flipV="1">
            <a:off x="2933700" y="2674938"/>
            <a:ext cx="482600" cy="355600"/>
          </a:xfrm>
          <a:prstGeom prst="line">
            <a:avLst/>
          </a:prstGeom>
          <a:noFill/>
          <a:ln w="57150">
            <a:solidFill>
              <a:schemeClr val="tx2"/>
            </a:solidFill>
            <a:round/>
            <a:headEnd/>
            <a:tailEnd type="triangle" w="med" len="med"/>
          </a:ln>
        </p:spPr>
        <p:txBody>
          <a:bodyPr>
            <a:spAutoFit/>
          </a:bodyPr>
          <a:lstStyle/>
          <a:p>
            <a:endParaRPr lang="en-GB"/>
          </a:p>
        </p:txBody>
      </p:sp>
      <p:sp>
        <p:nvSpPr>
          <p:cNvPr id="7181" name="_s1041"/>
          <p:cNvSpPr>
            <a:spLocks noChangeArrowheads="1"/>
          </p:cNvSpPr>
          <p:nvPr/>
        </p:nvSpPr>
        <p:spPr bwMode="auto">
          <a:xfrm>
            <a:off x="6350000" y="2205038"/>
            <a:ext cx="2387600" cy="6985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r>
              <a:rPr lang="en-US" sz="1600" b="1" i="1" dirty="0">
                <a:latin typeface="Helvetica" pitchFamily="34" charset="0"/>
              </a:rPr>
              <a:t>Early Classical pathway proteins</a:t>
            </a:r>
          </a:p>
          <a:p>
            <a:endParaRPr lang="en-US" sz="3200" b="1" i="1" dirty="0">
              <a:latin typeface="Helvetica" pitchFamily="34" charset="0"/>
            </a:endParaRPr>
          </a:p>
        </p:txBody>
      </p:sp>
      <p:sp>
        <p:nvSpPr>
          <p:cNvPr id="5" name="_s1041"/>
          <p:cNvSpPr>
            <a:spLocks noChangeArrowheads="1"/>
          </p:cNvSpPr>
          <p:nvPr/>
        </p:nvSpPr>
        <p:spPr bwMode="auto">
          <a:xfrm>
            <a:off x="368300" y="2687638"/>
            <a:ext cx="2387600" cy="6985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pPr algn="ctr"/>
            <a:r>
              <a:rPr lang="en-US" sz="3200" b="1" i="1">
                <a:latin typeface="Helvetica" pitchFamily="34" charset="0"/>
              </a:rPr>
              <a:t>SLE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500" fill="hold"/>
                                        <p:tgtEl>
                                          <p:spTgt spid="7178"/>
                                        </p:tgtEl>
                                        <p:attrNameLst>
                                          <p:attrName>ppt_x</p:attrName>
                                        </p:attrNameLst>
                                      </p:cBhvr>
                                      <p:tavLst>
                                        <p:tav tm="0">
                                          <p:val>
                                            <p:strVal val="#ppt_x"/>
                                          </p:val>
                                        </p:tav>
                                        <p:tav tm="100000">
                                          <p:val>
                                            <p:strVal val="#ppt_x"/>
                                          </p:val>
                                        </p:tav>
                                      </p:tavLst>
                                    </p:anim>
                                    <p:anim calcmode="lin" valueType="num">
                                      <p:cBhvr additive="base">
                                        <p:cTn id="8" dur="500" fill="hold"/>
                                        <p:tgtEl>
                                          <p:spTgt spid="71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anim calcmode="lin" valueType="num">
                                      <p:cBhvr additive="base">
                                        <p:cTn id="11" dur="500" fill="hold"/>
                                        <p:tgtEl>
                                          <p:spTgt spid="7181"/>
                                        </p:tgtEl>
                                        <p:attrNameLst>
                                          <p:attrName>ppt_x</p:attrName>
                                        </p:attrNameLst>
                                      </p:cBhvr>
                                      <p:tavLst>
                                        <p:tav tm="0">
                                          <p:val>
                                            <p:strVal val="#ppt_x"/>
                                          </p:val>
                                        </p:tav>
                                        <p:tav tm="100000">
                                          <p:val>
                                            <p:strVal val="#ppt_x"/>
                                          </p:val>
                                        </p:tav>
                                      </p:tavLst>
                                    </p:anim>
                                    <p:anim calcmode="lin" valueType="num">
                                      <p:cBhvr additive="base">
                                        <p:cTn id="12" dur="500" fill="hold"/>
                                        <p:tgtEl>
                                          <p:spTgt spid="71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9"/>
                                        </p:tgtEl>
                                        <p:attrNameLst>
                                          <p:attrName>style.visibility</p:attrName>
                                        </p:attrNameLst>
                                      </p:cBhvr>
                                      <p:to>
                                        <p:strVal val="visible"/>
                                      </p:to>
                                    </p:set>
                                    <p:anim calcmode="lin" valueType="num">
                                      <p:cBhvr additive="base">
                                        <p:cTn id="15" dur="500" fill="hold"/>
                                        <p:tgtEl>
                                          <p:spTgt spid="7179"/>
                                        </p:tgtEl>
                                        <p:attrNameLst>
                                          <p:attrName>ppt_x</p:attrName>
                                        </p:attrNameLst>
                                      </p:cBhvr>
                                      <p:tavLst>
                                        <p:tav tm="0">
                                          <p:val>
                                            <p:strVal val="#ppt_x"/>
                                          </p:val>
                                        </p:tav>
                                        <p:tav tm="100000">
                                          <p:val>
                                            <p:strVal val="#ppt_x"/>
                                          </p:val>
                                        </p:tav>
                                      </p:tavLst>
                                    </p:anim>
                                    <p:anim calcmode="lin" valueType="num">
                                      <p:cBhvr additive="base">
                                        <p:cTn id="16"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533400" y="774700"/>
            <a:ext cx="7772400" cy="965200"/>
          </a:xfrm>
        </p:spPr>
        <p:txBody>
          <a:bodyPr/>
          <a:lstStyle/>
          <a:p>
            <a:r>
              <a:rPr lang="en-GB" smtClean="0"/>
              <a:t>SLE </a:t>
            </a:r>
          </a:p>
        </p:txBody>
      </p:sp>
      <p:pic>
        <p:nvPicPr>
          <p:cNvPr id="19459" name="Picture 1027" descr="F:\HOD DA\Mark own work\scans\ANA Hep-2 homog.jpg"/>
          <p:cNvPicPr>
            <a:picLocks noChangeAspect="1" noChangeArrowheads="1"/>
          </p:cNvPicPr>
          <p:nvPr/>
        </p:nvPicPr>
        <p:blipFill>
          <a:blip r:embed="rId2" cstate="print"/>
          <a:srcRect/>
          <a:stretch>
            <a:fillRect/>
          </a:stretch>
        </p:blipFill>
        <p:spPr bwMode="auto">
          <a:xfrm>
            <a:off x="165100" y="2503488"/>
            <a:ext cx="2374900" cy="2779712"/>
          </a:xfrm>
          <a:prstGeom prst="rect">
            <a:avLst/>
          </a:prstGeom>
          <a:noFill/>
          <a:ln w="9525">
            <a:noFill/>
            <a:miter lim="800000"/>
            <a:headEnd/>
            <a:tailEnd/>
          </a:ln>
        </p:spPr>
      </p:pic>
      <p:sp>
        <p:nvSpPr>
          <p:cNvPr id="19460" name="Rectangle 1029"/>
          <p:cNvSpPr>
            <a:spLocks noChangeArrowheads="1"/>
          </p:cNvSpPr>
          <p:nvPr/>
        </p:nvSpPr>
        <p:spPr bwMode="auto">
          <a:xfrm>
            <a:off x="241300" y="5556250"/>
            <a:ext cx="2024063" cy="523875"/>
          </a:xfrm>
          <a:prstGeom prst="rect">
            <a:avLst/>
          </a:prstGeom>
          <a:noFill/>
          <a:ln w="9525">
            <a:noFill/>
            <a:miter lim="800000"/>
            <a:headEnd/>
            <a:tailEnd/>
          </a:ln>
        </p:spPr>
        <p:txBody>
          <a:bodyPr wrap="none">
            <a:spAutoFit/>
          </a:bodyPr>
          <a:lstStyle/>
          <a:p>
            <a:r>
              <a:rPr lang="en-GB" sz="2800"/>
              <a:t>anti-dsDNA</a:t>
            </a:r>
          </a:p>
        </p:txBody>
      </p:sp>
      <p:pic>
        <p:nvPicPr>
          <p:cNvPr id="19461" name="Picture 3" descr="F:\HOD DA\Mark own work\scans\glomerular immunofluorescence.jpg"/>
          <p:cNvPicPr>
            <a:picLocks noChangeAspect="1" noChangeArrowheads="1"/>
          </p:cNvPicPr>
          <p:nvPr/>
        </p:nvPicPr>
        <p:blipFill>
          <a:blip r:embed="rId3" cstate="print"/>
          <a:srcRect/>
          <a:stretch>
            <a:fillRect/>
          </a:stretch>
        </p:blipFill>
        <p:spPr bwMode="auto">
          <a:xfrm>
            <a:off x="5792788" y="2565400"/>
            <a:ext cx="3084512" cy="2717800"/>
          </a:xfrm>
          <a:prstGeom prst="rect">
            <a:avLst/>
          </a:prstGeom>
          <a:noFill/>
          <a:ln w="9525">
            <a:noFill/>
            <a:miter lim="800000"/>
            <a:headEnd/>
            <a:tailEnd/>
          </a:ln>
        </p:spPr>
      </p:pic>
      <p:sp>
        <p:nvSpPr>
          <p:cNvPr id="19462" name="Rectangle 11"/>
          <p:cNvSpPr>
            <a:spLocks noChangeArrowheads="1"/>
          </p:cNvSpPr>
          <p:nvPr/>
        </p:nvSpPr>
        <p:spPr bwMode="auto">
          <a:xfrm>
            <a:off x="5892800" y="5534025"/>
            <a:ext cx="3200400" cy="523875"/>
          </a:xfrm>
          <a:prstGeom prst="rect">
            <a:avLst/>
          </a:prstGeom>
          <a:noFill/>
          <a:ln w="9525">
            <a:noFill/>
            <a:miter lim="800000"/>
            <a:headEnd/>
            <a:tailEnd/>
          </a:ln>
        </p:spPr>
        <p:txBody>
          <a:bodyPr>
            <a:spAutoFit/>
          </a:bodyPr>
          <a:lstStyle/>
          <a:p>
            <a:r>
              <a:rPr lang="en-GB" sz="2800"/>
              <a:t>C3 staining</a:t>
            </a:r>
          </a:p>
        </p:txBody>
      </p:sp>
      <p:pic>
        <p:nvPicPr>
          <p:cNvPr id="19463" name="Picture 2" descr="F:\HOD DA\Mark own work\scans\lupus face.jpg"/>
          <p:cNvPicPr>
            <a:picLocks noChangeAspect="1" noChangeArrowheads="1"/>
          </p:cNvPicPr>
          <p:nvPr/>
        </p:nvPicPr>
        <p:blipFill>
          <a:blip r:embed="rId4" cstate="print"/>
          <a:srcRect/>
          <a:stretch>
            <a:fillRect/>
          </a:stretch>
        </p:blipFill>
        <p:spPr bwMode="auto">
          <a:xfrm>
            <a:off x="3073400" y="2527300"/>
            <a:ext cx="2324100" cy="2743200"/>
          </a:xfrm>
          <a:prstGeom prst="rect">
            <a:avLst/>
          </a:prstGeom>
          <a:noFill/>
          <a:ln w="9525">
            <a:noFill/>
            <a:miter lim="800000"/>
            <a:headEnd/>
            <a:tailEnd/>
          </a:ln>
        </p:spPr>
      </p:pic>
      <p:sp>
        <p:nvSpPr>
          <p:cNvPr id="19464" name="Rectangle 14"/>
          <p:cNvSpPr>
            <a:spLocks noChangeArrowheads="1"/>
          </p:cNvSpPr>
          <p:nvPr/>
        </p:nvSpPr>
        <p:spPr bwMode="auto">
          <a:xfrm>
            <a:off x="3733800" y="3733800"/>
            <a:ext cx="368300" cy="177800"/>
          </a:xfrm>
          <a:prstGeom prst="rect">
            <a:avLst/>
          </a:prstGeom>
          <a:solidFill>
            <a:srgbClr val="000000"/>
          </a:solidFill>
          <a:ln w="9525" algn="ctr">
            <a:solidFill>
              <a:srgbClr val="000000"/>
            </a:solidFill>
            <a:round/>
            <a:headEnd/>
            <a:tailEnd/>
          </a:ln>
        </p:spPr>
        <p:txBody>
          <a:bodyPr/>
          <a:lstStyle/>
          <a:p>
            <a:pPr algn="ctr"/>
            <a:endParaRPr lang="en-GB">
              <a:latin typeface="Helvetica" pitchFamily="34" charset="0"/>
            </a:endParaRPr>
          </a:p>
        </p:txBody>
      </p:sp>
      <p:sp>
        <p:nvSpPr>
          <p:cNvPr id="19465" name="Rectangle 15"/>
          <p:cNvSpPr>
            <a:spLocks noChangeArrowheads="1"/>
          </p:cNvSpPr>
          <p:nvPr/>
        </p:nvSpPr>
        <p:spPr bwMode="auto">
          <a:xfrm>
            <a:off x="4419600" y="3746500"/>
            <a:ext cx="330200" cy="190500"/>
          </a:xfrm>
          <a:prstGeom prst="rect">
            <a:avLst/>
          </a:prstGeom>
          <a:solidFill>
            <a:srgbClr val="000000"/>
          </a:solidFill>
          <a:ln w="9525" algn="ctr">
            <a:solidFill>
              <a:srgbClr val="000000"/>
            </a:solidFill>
            <a:round/>
            <a:headEnd/>
            <a:tailEnd/>
          </a:ln>
        </p:spPr>
        <p:txBody>
          <a:bodyPr/>
          <a:lstStyle/>
          <a:p>
            <a:pPr algn="ctr"/>
            <a:endParaRPr lang="en-GB">
              <a:latin typeface="Helvetica" pitchFamily="34" charset="0"/>
            </a:endParaRPr>
          </a:p>
        </p:txBody>
      </p:sp>
      <p:sp>
        <p:nvSpPr>
          <p:cNvPr id="19466" name="TextBox 17"/>
          <p:cNvSpPr txBox="1">
            <a:spLocks noChangeArrowheads="1"/>
          </p:cNvSpPr>
          <p:nvPr/>
        </p:nvSpPr>
        <p:spPr bwMode="auto">
          <a:xfrm>
            <a:off x="3136900" y="5613400"/>
            <a:ext cx="1997075" cy="461963"/>
          </a:xfrm>
          <a:prstGeom prst="rect">
            <a:avLst/>
          </a:prstGeom>
          <a:noFill/>
          <a:ln w="9525">
            <a:noFill/>
            <a:miter lim="800000"/>
            <a:headEnd/>
            <a:tailEnd/>
          </a:ln>
        </p:spPr>
        <p:txBody>
          <a:bodyPr wrap="none">
            <a:spAutoFit/>
          </a:bodyPr>
          <a:lstStyle/>
          <a:p>
            <a:r>
              <a:rPr lang="en-GB"/>
              <a:t>Butterfly rash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Pathogenesis of inflammation in SLE</a:t>
            </a:r>
          </a:p>
        </p:txBody>
      </p:sp>
      <p:sp>
        <p:nvSpPr>
          <p:cNvPr id="30723" name="Rectangle 3"/>
          <p:cNvSpPr>
            <a:spLocks noGrp="1" noChangeArrowheads="1"/>
          </p:cNvSpPr>
          <p:nvPr>
            <p:ph type="body" idx="1"/>
          </p:nvPr>
        </p:nvSpPr>
        <p:spPr/>
        <p:txBody>
          <a:bodyPr/>
          <a:lstStyle/>
          <a:p>
            <a:pPr>
              <a:buFontTx/>
              <a:buNone/>
            </a:pPr>
            <a:r>
              <a:rPr lang="en-GB" sz="4400" i="1" smtClean="0"/>
              <a:t>The traditional view</a:t>
            </a:r>
            <a:endParaRPr lang="en-GB" smtClean="0"/>
          </a:p>
          <a:p>
            <a:r>
              <a:rPr lang="en-GB" smtClean="0"/>
              <a:t>Autoantibodies form immune complexes with autoantigens</a:t>
            </a:r>
          </a:p>
          <a:p>
            <a:r>
              <a:rPr lang="en-GB" smtClean="0"/>
              <a:t>These fix complement</a:t>
            </a:r>
          </a:p>
          <a:p>
            <a:r>
              <a:rPr lang="en-GB" smtClean="0"/>
              <a:t>Complement causes tissue injury</a:t>
            </a:r>
          </a:p>
          <a:p>
            <a:pPr>
              <a:buFontTx/>
              <a:buNone/>
            </a:pPr>
            <a:r>
              <a:rPr lang="en-GB" sz="4400" i="1" smtClean="0"/>
              <a:t>but</a:t>
            </a:r>
            <a:endParaRPr lang="en-GB" smtClean="0"/>
          </a:p>
          <a:p>
            <a:r>
              <a:rPr lang="en-GB" smtClean="0"/>
              <a:t>The clinical evidence doesn’t quite fit!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85800" y="92075"/>
            <a:ext cx="7772400" cy="1143000"/>
          </a:xfrm>
          <a:noFill/>
        </p:spPr>
        <p:txBody>
          <a:bodyPr/>
          <a:lstStyle/>
          <a:p>
            <a:r>
              <a:rPr lang="en-GB" sz="4000" smtClean="0">
                <a:latin typeface="Arial" charset="0"/>
              </a:rPr>
              <a:t>Inherited complement deficiency and rheumatic disease</a:t>
            </a:r>
            <a:endParaRPr lang="en-US" sz="4000" smtClean="0">
              <a:latin typeface="Arial" charset="0"/>
            </a:endParaRPr>
          </a:p>
        </p:txBody>
      </p:sp>
      <p:sp>
        <p:nvSpPr>
          <p:cNvPr id="404483" name="Rectangle 3"/>
          <p:cNvSpPr>
            <a:spLocks noGrp="1" noChangeArrowheads="1"/>
          </p:cNvSpPr>
          <p:nvPr>
            <p:ph type="body" sz="half" idx="1"/>
          </p:nvPr>
        </p:nvSpPr>
        <p:spPr>
          <a:xfrm>
            <a:off x="685800" y="1679575"/>
            <a:ext cx="8278813" cy="4546600"/>
          </a:xfrm>
        </p:spPr>
        <p:txBody>
          <a:bodyPr/>
          <a:lstStyle/>
          <a:p>
            <a:pPr>
              <a:lnSpc>
                <a:spcPct val="80000"/>
              </a:lnSpc>
              <a:buFontTx/>
              <a:buNone/>
            </a:pPr>
            <a:r>
              <a:rPr lang="en-GB" sz="2000" smtClean="0">
                <a:solidFill>
                  <a:srgbClr val="00FFFF"/>
                </a:solidFill>
                <a:latin typeface="Arial" charset="0"/>
              </a:rPr>
              <a:t>CASE HISTORY - 1</a:t>
            </a:r>
          </a:p>
          <a:p>
            <a:pPr>
              <a:lnSpc>
                <a:spcPct val="80000"/>
              </a:lnSpc>
            </a:pPr>
            <a:endParaRPr lang="en-GB" sz="500" smtClean="0">
              <a:latin typeface="Arial" charset="0"/>
            </a:endParaRPr>
          </a:p>
          <a:p>
            <a:pPr>
              <a:lnSpc>
                <a:spcPct val="80000"/>
              </a:lnSpc>
            </a:pPr>
            <a:r>
              <a:rPr lang="en-GB" sz="1400" smtClean="0">
                <a:latin typeface="Arial" charset="0"/>
              </a:rPr>
              <a:t>16 year old Pakistani schoolgirl</a:t>
            </a:r>
          </a:p>
          <a:p>
            <a:pPr>
              <a:lnSpc>
                <a:spcPct val="80000"/>
              </a:lnSpc>
            </a:pPr>
            <a:r>
              <a:rPr lang="en-GB" sz="1400" smtClean="0">
                <a:latin typeface="Arial" charset="0"/>
              </a:rPr>
              <a:t>aged 6 years:				</a:t>
            </a:r>
          </a:p>
          <a:p>
            <a:pPr lvl="4">
              <a:lnSpc>
                <a:spcPct val="80000"/>
              </a:lnSpc>
            </a:pPr>
            <a:r>
              <a:rPr lang="en-GB" sz="1400" smtClean="0">
                <a:latin typeface="Arial" charset="0"/>
              </a:rPr>
              <a:t>facial rash</a:t>
            </a:r>
          </a:p>
          <a:p>
            <a:pPr lvl="4">
              <a:lnSpc>
                <a:spcPct val="80000"/>
              </a:lnSpc>
            </a:pPr>
            <a:r>
              <a:rPr lang="en-GB" sz="1400" smtClean="0">
                <a:latin typeface="Arial" charset="0"/>
              </a:rPr>
              <a:t>photosensitivity</a:t>
            </a:r>
          </a:p>
          <a:p>
            <a:pPr lvl="4">
              <a:lnSpc>
                <a:spcPct val="80000"/>
              </a:lnSpc>
            </a:pPr>
            <a:r>
              <a:rPr lang="en-GB" sz="1400" smtClean="0">
                <a:latin typeface="Arial" charset="0"/>
              </a:rPr>
              <a:t>positive ANA</a:t>
            </a:r>
          </a:p>
          <a:p>
            <a:pPr lvl="4">
              <a:lnSpc>
                <a:spcPct val="80000"/>
              </a:lnSpc>
            </a:pPr>
            <a:r>
              <a:rPr lang="en-GB" sz="1400" smtClean="0">
                <a:latin typeface="Arial" charset="0"/>
              </a:rPr>
              <a:t>normal C3 and C4</a:t>
            </a:r>
          </a:p>
          <a:p>
            <a:pPr lvl="4">
              <a:lnSpc>
                <a:spcPct val="80000"/>
              </a:lnSpc>
            </a:pPr>
            <a:r>
              <a:rPr lang="en-GB" sz="1400" smtClean="0">
                <a:latin typeface="Arial" charset="0"/>
              </a:rPr>
              <a:t>skin biopsy - ‘lupus’</a:t>
            </a:r>
          </a:p>
          <a:p>
            <a:pPr>
              <a:lnSpc>
                <a:spcPct val="80000"/>
              </a:lnSpc>
            </a:pPr>
            <a:r>
              <a:rPr lang="en-GB" sz="1400" smtClean="0">
                <a:latin typeface="Arial" charset="0"/>
              </a:rPr>
              <a:t>aged 6 - 11 years:</a:t>
            </a:r>
          </a:p>
          <a:p>
            <a:pPr lvl="4">
              <a:lnSpc>
                <a:spcPct val="80000"/>
              </a:lnSpc>
            </a:pPr>
            <a:r>
              <a:rPr lang="en-GB" sz="1400" smtClean="0">
                <a:latin typeface="Arial" charset="0"/>
              </a:rPr>
              <a:t>erythematous rash on dorsum of fingers</a:t>
            </a:r>
          </a:p>
          <a:p>
            <a:pPr lvl="4">
              <a:lnSpc>
                <a:spcPct val="80000"/>
              </a:lnSpc>
            </a:pPr>
            <a:r>
              <a:rPr lang="en-GB" sz="1400" smtClean="0">
                <a:latin typeface="Arial" charset="0"/>
              </a:rPr>
              <a:t>non-scarring alopecia</a:t>
            </a:r>
          </a:p>
          <a:p>
            <a:pPr lvl="4">
              <a:lnSpc>
                <a:spcPct val="80000"/>
              </a:lnSpc>
            </a:pPr>
            <a:r>
              <a:rPr lang="en-GB" sz="1400" smtClean="0">
                <a:latin typeface="Arial" charset="0"/>
              </a:rPr>
              <a:t>Raynaud’s phenomenon</a:t>
            </a:r>
          </a:p>
          <a:p>
            <a:pPr lvl="4">
              <a:lnSpc>
                <a:spcPct val="80000"/>
              </a:lnSpc>
            </a:pPr>
            <a:r>
              <a:rPr lang="en-GB" sz="1400" smtClean="0">
                <a:latin typeface="Arial" charset="0"/>
              </a:rPr>
              <a:t>headaches and seizure</a:t>
            </a:r>
          </a:p>
          <a:p>
            <a:pPr lvl="4">
              <a:lnSpc>
                <a:spcPct val="80000"/>
              </a:lnSpc>
            </a:pPr>
            <a:r>
              <a:rPr lang="en-GB" sz="1400" smtClean="0">
                <a:latin typeface="Arial" charset="0"/>
              </a:rPr>
              <a:t>Recurrent urinary infections</a:t>
            </a:r>
          </a:p>
          <a:p>
            <a:pPr lvl="4">
              <a:lnSpc>
                <a:spcPct val="80000"/>
              </a:lnSpc>
            </a:pPr>
            <a:endParaRPr lang="en-GB" sz="1400" smtClean="0">
              <a:latin typeface="Arial" charset="0"/>
            </a:endParaRPr>
          </a:p>
          <a:p>
            <a:pPr>
              <a:lnSpc>
                <a:spcPct val="80000"/>
              </a:lnSpc>
            </a:pPr>
            <a:r>
              <a:rPr lang="en-GB" sz="1400" u="sng" smtClean="0">
                <a:solidFill>
                  <a:schemeClr val="tx2"/>
                </a:solidFill>
                <a:latin typeface="Arial" charset="0"/>
              </a:rPr>
              <a:t>Immunological investigations:</a:t>
            </a:r>
          </a:p>
          <a:p>
            <a:pPr>
              <a:lnSpc>
                <a:spcPct val="80000"/>
              </a:lnSpc>
            </a:pPr>
            <a:endParaRPr lang="en-GB" sz="1400" u="sng" smtClean="0">
              <a:solidFill>
                <a:schemeClr val="tx2"/>
              </a:solidFill>
              <a:latin typeface="Arial" charset="0"/>
            </a:endParaRPr>
          </a:p>
          <a:p>
            <a:pPr lvl="2">
              <a:lnSpc>
                <a:spcPct val="80000"/>
              </a:lnSpc>
            </a:pPr>
            <a:r>
              <a:rPr lang="en-GB" sz="1400" smtClean="0">
                <a:latin typeface="Arial" charset="0"/>
              </a:rPr>
              <a:t>ANA positive 1/640</a:t>
            </a:r>
          </a:p>
          <a:p>
            <a:pPr lvl="2">
              <a:lnSpc>
                <a:spcPct val="80000"/>
              </a:lnSpc>
            </a:pPr>
            <a:r>
              <a:rPr lang="en-GB" sz="1400" smtClean="0">
                <a:latin typeface="Arial" charset="0"/>
              </a:rPr>
              <a:t>anti-dsDNA antibodies negative</a:t>
            </a:r>
          </a:p>
          <a:p>
            <a:pPr lvl="2">
              <a:lnSpc>
                <a:spcPct val="80000"/>
              </a:lnSpc>
            </a:pPr>
            <a:r>
              <a:rPr lang="en-GB" sz="1400" smtClean="0">
                <a:latin typeface="Arial" charset="0"/>
              </a:rPr>
              <a:t>anti-C1q, -Sm, Ro, -La, RNP antibodies negative</a:t>
            </a:r>
          </a:p>
          <a:p>
            <a:pPr lvl="2">
              <a:lnSpc>
                <a:spcPct val="80000"/>
              </a:lnSpc>
            </a:pPr>
            <a:r>
              <a:rPr lang="en-GB" sz="1400" smtClean="0">
                <a:latin typeface="Arial" charset="0"/>
              </a:rPr>
              <a:t>anticardiolipin antibodies negative</a:t>
            </a:r>
            <a:endParaRPr lang="en-US" sz="1400" smtClean="0">
              <a:latin typeface="Arial" charset="0"/>
            </a:endParaRPr>
          </a:p>
        </p:txBody>
      </p:sp>
      <p:graphicFrame>
        <p:nvGraphicFramePr>
          <p:cNvPr id="3074" name="Object 4"/>
          <p:cNvGraphicFramePr>
            <a:graphicFrameLocks noChangeAspect="1"/>
          </p:cNvGraphicFramePr>
          <p:nvPr/>
        </p:nvGraphicFramePr>
        <p:xfrm>
          <a:off x="6445250" y="1557338"/>
          <a:ext cx="1733550" cy="2840037"/>
        </p:xfrm>
        <a:graphic>
          <a:graphicData uri="http://schemas.openxmlformats.org/presentationml/2006/ole">
            <mc:AlternateContent xmlns:mc="http://schemas.openxmlformats.org/markup-compatibility/2006">
              <mc:Choice xmlns:v="urn:schemas-microsoft-com:vml" Requires="v">
                <p:oleObj spid="_x0000_s3076" name="CorelPhotoPaint.Image.6" r:id="rId3" imgW="2658537" imgH="4353659" progId="">
                  <p:embed/>
                </p:oleObj>
              </mc:Choice>
              <mc:Fallback>
                <p:oleObj name="CorelPhotoPaint.Image.6" r:id="rId3" imgW="2658537" imgH="435365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0" y="1557338"/>
                        <a:ext cx="1733550" cy="28400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Grp="1" noChangeAspect="1"/>
          </p:cNvGraphicFramePr>
          <p:nvPr>
            <p:ph sz="half" idx="2"/>
          </p:nvPr>
        </p:nvGraphicFramePr>
        <p:xfrm>
          <a:off x="6156325" y="4652963"/>
          <a:ext cx="2376488" cy="1776412"/>
        </p:xfrm>
        <a:graphic>
          <a:graphicData uri="http://schemas.openxmlformats.org/presentationml/2006/ole">
            <mc:AlternateContent xmlns:mc="http://schemas.openxmlformats.org/markup-compatibility/2006">
              <mc:Choice xmlns:v="urn:schemas-microsoft-com:vml" Requires="v">
                <p:oleObj spid="_x0000_s3077" name="CorelPhotoPaint.Image.6" r:id="rId5" imgW="2756098" imgH="2060976" progId="">
                  <p:embed/>
                </p:oleObj>
              </mc:Choice>
              <mc:Fallback>
                <p:oleObj name="CorelPhotoPaint.Image.6" r:id="rId5" imgW="2756098" imgH="2060976"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652963"/>
                        <a:ext cx="2376488" cy="17764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483">
                                            <p:txEl>
                                              <p:pRg st="16" end="1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4483">
                                            <p:txEl>
                                              <p:pRg st="18" end="1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4483">
                                            <p:txEl>
                                              <p:pRg st="19" end="1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4483">
                                            <p:txEl>
                                              <p:pRg st="20" end="2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448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333375"/>
            <a:ext cx="7772400" cy="1143000"/>
          </a:xfrm>
          <a:noFill/>
        </p:spPr>
        <p:txBody>
          <a:bodyPr/>
          <a:lstStyle/>
          <a:p>
            <a:r>
              <a:rPr lang="en-GB" sz="4000" smtClean="0">
                <a:latin typeface="Arial" charset="0"/>
              </a:rPr>
              <a:t>Inherited complement deficiency and rheumatic disease</a:t>
            </a:r>
            <a:endParaRPr lang="en-US" sz="4000" smtClean="0">
              <a:latin typeface="Arial" charset="0"/>
            </a:endParaRPr>
          </a:p>
        </p:txBody>
      </p:sp>
      <p:sp>
        <p:nvSpPr>
          <p:cNvPr id="405507" name="Rectangle 3"/>
          <p:cNvSpPr>
            <a:spLocks noGrp="1" noChangeArrowheads="1"/>
          </p:cNvSpPr>
          <p:nvPr>
            <p:ph type="body" sz="half" idx="1"/>
          </p:nvPr>
        </p:nvSpPr>
        <p:spPr>
          <a:xfrm>
            <a:off x="685800" y="1920875"/>
            <a:ext cx="8278813" cy="4546600"/>
          </a:xfrm>
        </p:spPr>
        <p:txBody>
          <a:bodyPr/>
          <a:lstStyle/>
          <a:p>
            <a:pPr>
              <a:lnSpc>
                <a:spcPct val="80000"/>
              </a:lnSpc>
              <a:buFontTx/>
              <a:buNone/>
            </a:pPr>
            <a:r>
              <a:rPr lang="en-GB" sz="2000" smtClean="0">
                <a:solidFill>
                  <a:srgbClr val="00FFFF"/>
                </a:solidFill>
                <a:latin typeface="Arial" charset="0"/>
              </a:rPr>
              <a:t>CASE HISTORY - 2</a:t>
            </a:r>
          </a:p>
          <a:p>
            <a:pPr>
              <a:lnSpc>
                <a:spcPct val="80000"/>
              </a:lnSpc>
            </a:pPr>
            <a:endParaRPr lang="en-GB" sz="900" smtClean="0">
              <a:latin typeface="Arial" charset="0"/>
            </a:endParaRPr>
          </a:p>
          <a:p>
            <a:pPr>
              <a:lnSpc>
                <a:spcPct val="80000"/>
              </a:lnSpc>
            </a:pPr>
            <a:r>
              <a:rPr lang="en-GB" sz="1800" u="sng" smtClean="0">
                <a:solidFill>
                  <a:schemeClr val="tx2"/>
                </a:solidFill>
                <a:latin typeface="Arial" charset="0"/>
              </a:rPr>
              <a:t>Complement Profile:</a:t>
            </a:r>
          </a:p>
          <a:p>
            <a:pPr>
              <a:lnSpc>
                <a:spcPct val="80000"/>
              </a:lnSpc>
            </a:pPr>
            <a:endParaRPr lang="en-GB" sz="1800" u="sng" smtClean="0">
              <a:solidFill>
                <a:schemeClr val="tx2"/>
              </a:solidFill>
              <a:latin typeface="Arial" charset="0"/>
            </a:endParaRPr>
          </a:p>
          <a:p>
            <a:pPr>
              <a:lnSpc>
                <a:spcPct val="80000"/>
              </a:lnSpc>
              <a:buFontTx/>
              <a:buNone/>
            </a:pPr>
            <a:r>
              <a:rPr lang="en-GB" sz="1800" smtClean="0">
                <a:latin typeface="Arial" charset="0"/>
              </a:rPr>
              <a:t>	C3 	1.28	0.7 – 1.7 g/l</a:t>
            </a:r>
          </a:p>
          <a:p>
            <a:pPr>
              <a:lnSpc>
                <a:spcPct val="80000"/>
              </a:lnSpc>
              <a:buFontTx/>
              <a:buNone/>
            </a:pPr>
            <a:r>
              <a:rPr lang="en-GB" sz="1800" smtClean="0">
                <a:latin typeface="Arial" charset="0"/>
              </a:rPr>
              <a:t>	C4 	0.64	0.16 – 0.54 g/l</a:t>
            </a:r>
          </a:p>
          <a:p>
            <a:pPr>
              <a:lnSpc>
                <a:spcPct val="80000"/>
              </a:lnSpc>
            </a:pPr>
            <a:endParaRPr lang="en-GB" sz="1800" smtClean="0">
              <a:latin typeface="Arial" charset="0"/>
            </a:endParaRPr>
          </a:p>
          <a:p>
            <a:pPr>
              <a:lnSpc>
                <a:spcPct val="80000"/>
              </a:lnSpc>
              <a:buFontTx/>
              <a:buNone/>
            </a:pPr>
            <a:r>
              <a:rPr lang="en-GB" sz="1800" smtClean="0">
                <a:latin typeface="Arial" charset="0"/>
              </a:rPr>
              <a:t>	Haemolytic assays:</a:t>
            </a:r>
          </a:p>
          <a:p>
            <a:pPr>
              <a:lnSpc>
                <a:spcPct val="80000"/>
              </a:lnSpc>
            </a:pPr>
            <a:endParaRPr lang="en-GB" sz="1800" smtClean="0">
              <a:latin typeface="Arial" charset="0"/>
            </a:endParaRPr>
          </a:p>
          <a:p>
            <a:pPr>
              <a:lnSpc>
                <a:spcPct val="80000"/>
              </a:lnSpc>
              <a:buFontTx/>
              <a:buNone/>
            </a:pPr>
            <a:r>
              <a:rPr lang="en-GB" sz="1800" smtClean="0">
                <a:latin typeface="Arial" charset="0"/>
              </a:rPr>
              <a:t>	CH50  </a:t>
            </a:r>
            <a:r>
              <a:rPr lang="en-GB" sz="1800" smtClean="0">
                <a:solidFill>
                  <a:schemeClr val="tx2"/>
                </a:solidFill>
                <a:latin typeface="Arial" charset="0"/>
              </a:rPr>
              <a:t>0</a:t>
            </a:r>
            <a:r>
              <a:rPr lang="en-GB" sz="1800" smtClean="0">
                <a:latin typeface="Arial" charset="0"/>
              </a:rPr>
              <a:t>	50 – 125 %NHS</a:t>
            </a:r>
          </a:p>
          <a:p>
            <a:pPr>
              <a:lnSpc>
                <a:spcPct val="80000"/>
              </a:lnSpc>
              <a:buFontTx/>
              <a:buNone/>
            </a:pPr>
            <a:r>
              <a:rPr lang="en-GB" sz="1800" smtClean="0">
                <a:latin typeface="Arial" charset="0"/>
              </a:rPr>
              <a:t>	classical pathway </a:t>
            </a:r>
          </a:p>
          <a:p>
            <a:pPr>
              <a:lnSpc>
                <a:spcPct val="80000"/>
              </a:lnSpc>
              <a:buFontTx/>
              <a:buNone/>
            </a:pPr>
            <a:endParaRPr lang="en-GB" sz="1800" smtClean="0">
              <a:latin typeface="Arial" charset="0"/>
            </a:endParaRPr>
          </a:p>
          <a:p>
            <a:pPr>
              <a:lnSpc>
                <a:spcPct val="80000"/>
              </a:lnSpc>
              <a:buFontTx/>
              <a:buNone/>
            </a:pPr>
            <a:r>
              <a:rPr lang="en-GB" sz="1800" smtClean="0">
                <a:latin typeface="Arial" charset="0"/>
              </a:rPr>
              <a:t>	AP50  83	50 – 125 %NHS</a:t>
            </a:r>
          </a:p>
          <a:p>
            <a:pPr>
              <a:lnSpc>
                <a:spcPct val="80000"/>
              </a:lnSpc>
              <a:buFontTx/>
              <a:buNone/>
            </a:pPr>
            <a:r>
              <a:rPr lang="en-GB" sz="1800" smtClean="0">
                <a:latin typeface="Arial" charset="0"/>
              </a:rPr>
              <a:t>	alternative pathway</a:t>
            </a:r>
          </a:p>
          <a:p>
            <a:pPr>
              <a:lnSpc>
                <a:spcPct val="80000"/>
              </a:lnSpc>
              <a:buFontTx/>
              <a:buNone/>
            </a:pPr>
            <a:endParaRPr lang="en-GB" sz="1800" smtClean="0">
              <a:latin typeface="Arial" charset="0"/>
            </a:endParaRPr>
          </a:p>
          <a:p>
            <a:pPr>
              <a:lnSpc>
                <a:spcPct val="80000"/>
              </a:lnSpc>
              <a:buFontTx/>
              <a:buNone/>
            </a:pPr>
            <a:r>
              <a:rPr lang="en-GB" sz="1800" smtClean="0">
                <a:latin typeface="Arial" charset="0"/>
              </a:rPr>
              <a:t>	</a:t>
            </a:r>
          </a:p>
          <a:p>
            <a:pPr>
              <a:lnSpc>
                <a:spcPct val="80000"/>
              </a:lnSpc>
              <a:buFontTx/>
              <a:buNone/>
            </a:pPr>
            <a:endParaRPr lang="en-GB" sz="1800" smtClean="0">
              <a:latin typeface="Arial" charset="0"/>
            </a:endParaRPr>
          </a:p>
          <a:p>
            <a:pPr>
              <a:lnSpc>
                <a:spcPct val="80000"/>
              </a:lnSpc>
              <a:buFontTx/>
              <a:buNone/>
            </a:pPr>
            <a:r>
              <a:rPr lang="en-GB" sz="1800" smtClean="0">
                <a:latin typeface="Arial" charset="0"/>
              </a:rPr>
              <a:t>		</a:t>
            </a:r>
          </a:p>
        </p:txBody>
      </p:sp>
      <p:graphicFrame>
        <p:nvGraphicFramePr>
          <p:cNvPr id="4098" name="Object 4"/>
          <p:cNvGraphicFramePr>
            <a:graphicFrameLocks noChangeAspect="1"/>
          </p:cNvGraphicFramePr>
          <p:nvPr/>
        </p:nvGraphicFramePr>
        <p:xfrm>
          <a:off x="5911850" y="2395538"/>
          <a:ext cx="1860550" cy="2890837"/>
        </p:xfrm>
        <a:graphic>
          <a:graphicData uri="http://schemas.openxmlformats.org/presentationml/2006/ole">
            <mc:AlternateContent xmlns:mc="http://schemas.openxmlformats.org/markup-compatibility/2006">
              <mc:Choice xmlns:v="urn:schemas-microsoft-com:vml" Requires="v">
                <p:oleObj spid="_x0000_s4099" name="CorelPhotoPaint.Image.6" r:id="rId3" imgW="2658537" imgH="4353659" progId="">
                  <p:embed/>
                </p:oleObj>
              </mc:Choice>
              <mc:Fallback>
                <p:oleObj name="CorelPhotoPaint.Image.6" r:id="rId3" imgW="2658537" imgH="435365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850" y="2395538"/>
                        <a:ext cx="1860550" cy="28908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5"/>
          <p:cNvSpPr txBox="1">
            <a:spLocks noChangeArrowheads="1"/>
          </p:cNvSpPr>
          <p:nvPr/>
        </p:nvSpPr>
        <p:spPr bwMode="auto">
          <a:xfrm>
            <a:off x="1095375" y="6329363"/>
            <a:ext cx="2684463" cy="366712"/>
          </a:xfrm>
          <a:prstGeom prst="rect">
            <a:avLst/>
          </a:prstGeom>
          <a:noFill/>
          <a:ln w="9525">
            <a:noFill/>
            <a:miter lim="800000"/>
            <a:headEnd/>
            <a:tailEnd/>
          </a:ln>
        </p:spPr>
        <p:txBody>
          <a:bodyPr>
            <a:spAutoFit/>
          </a:bodyPr>
          <a:lstStyle/>
          <a:p>
            <a:endParaRPr lang="en-GB" sz="1800">
              <a:latin typeface="Arial" charset="0"/>
            </a:endParaRPr>
          </a:p>
        </p:txBody>
      </p:sp>
      <p:sp>
        <p:nvSpPr>
          <p:cNvPr id="405510" name="Text Box 6"/>
          <p:cNvSpPr txBox="1">
            <a:spLocks noChangeArrowheads="1"/>
          </p:cNvSpPr>
          <p:nvPr/>
        </p:nvSpPr>
        <p:spPr bwMode="auto">
          <a:xfrm>
            <a:off x="3424238" y="6135688"/>
            <a:ext cx="2447925" cy="376237"/>
          </a:xfrm>
          <a:prstGeom prst="rect">
            <a:avLst/>
          </a:prstGeom>
          <a:solidFill>
            <a:srgbClr val="000000"/>
          </a:solidFill>
          <a:ln w="9525">
            <a:solidFill>
              <a:srgbClr val="FF0000"/>
            </a:solidFill>
            <a:miter lim="800000"/>
            <a:headEnd/>
            <a:tailEnd/>
          </a:ln>
        </p:spPr>
        <p:txBody>
          <a:bodyPr>
            <a:spAutoFit/>
          </a:bodyPr>
          <a:lstStyle/>
          <a:p>
            <a:pPr algn="ctr">
              <a:spcBef>
                <a:spcPct val="50000"/>
              </a:spcBef>
            </a:pPr>
            <a:r>
              <a:rPr lang="en-GB" sz="1800">
                <a:latin typeface="Arial" charset="0"/>
              </a:rPr>
              <a:t>? DIAGNOSIS</a:t>
            </a:r>
            <a:endParaRPr 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507">
                                            <p:txEl>
                                              <p:pRg st="7" end="7"/>
                                            </p:txEl>
                                          </p:spTgt>
                                        </p:tgtEl>
                                        <p:attrNameLst>
                                          <p:attrName>style.visibility</p:attrName>
                                        </p:attrNameLst>
                                      </p:cBhvr>
                                      <p:to>
                                        <p:strVal val="visible"/>
                                      </p:to>
                                    </p:set>
                                    <p:anim calcmode="lin" valueType="num">
                                      <p:cBhvr additive="base">
                                        <p:cTn id="7" dur="500" fill="hold"/>
                                        <p:tgtEl>
                                          <p:spTgt spid="40550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550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507">
                                            <p:txEl>
                                              <p:pRg st="9" end="9"/>
                                            </p:txEl>
                                          </p:spTgt>
                                        </p:tgtEl>
                                        <p:attrNameLst>
                                          <p:attrName>style.visibility</p:attrName>
                                        </p:attrNameLst>
                                      </p:cBhvr>
                                      <p:to>
                                        <p:strVal val="visible"/>
                                      </p:to>
                                    </p:set>
                                    <p:anim calcmode="lin" valueType="num">
                                      <p:cBhvr additive="base">
                                        <p:cTn id="11" dur="500" fill="hold"/>
                                        <p:tgtEl>
                                          <p:spTgt spid="405507">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5507">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5507">
                                            <p:txEl>
                                              <p:pRg st="10" end="10"/>
                                            </p:txEl>
                                          </p:spTgt>
                                        </p:tgtEl>
                                        <p:attrNameLst>
                                          <p:attrName>style.visibility</p:attrName>
                                        </p:attrNameLst>
                                      </p:cBhvr>
                                      <p:to>
                                        <p:strVal val="visible"/>
                                      </p:to>
                                    </p:set>
                                    <p:anim calcmode="lin" valueType="num">
                                      <p:cBhvr additive="base">
                                        <p:cTn id="15" dur="500" fill="hold"/>
                                        <p:tgtEl>
                                          <p:spTgt spid="405507">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5507">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5507">
                                            <p:txEl>
                                              <p:pRg st="12" end="12"/>
                                            </p:txEl>
                                          </p:spTgt>
                                        </p:tgtEl>
                                        <p:attrNameLst>
                                          <p:attrName>style.visibility</p:attrName>
                                        </p:attrNameLst>
                                      </p:cBhvr>
                                      <p:to>
                                        <p:strVal val="visible"/>
                                      </p:to>
                                    </p:set>
                                    <p:anim calcmode="lin" valueType="num">
                                      <p:cBhvr additive="base">
                                        <p:cTn id="19" dur="500" fill="hold"/>
                                        <p:tgtEl>
                                          <p:spTgt spid="405507">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5507">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5507">
                                            <p:txEl>
                                              <p:pRg st="13" end="13"/>
                                            </p:txEl>
                                          </p:spTgt>
                                        </p:tgtEl>
                                        <p:attrNameLst>
                                          <p:attrName>style.visibility</p:attrName>
                                        </p:attrNameLst>
                                      </p:cBhvr>
                                      <p:to>
                                        <p:strVal val="visible"/>
                                      </p:to>
                                    </p:set>
                                    <p:anim calcmode="lin" valueType="num">
                                      <p:cBhvr additive="base">
                                        <p:cTn id="23" dur="500" fill="hold"/>
                                        <p:tgtEl>
                                          <p:spTgt spid="405507">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550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5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333375"/>
            <a:ext cx="7772400" cy="1143000"/>
          </a:xfrm>
          <a:noFill/>
        </p:spPr>
        <p:txBody>
          <a:bodyPr/>
          <a:lstStyle/>
          <a:p>
            <a:r>
              <a:rPr lang="en-GB" sz="4000" smtClean="0">
                <a:latin typeface="Arial" charset="0"/>
              </a:rPr>
              <a:t>Inherited complement deficiency and rheumatic disease</a:t>
            </a:r>
            <a:endParaRPr lang="en-US" sz="4000" smtClean="0">
              <a:latin typeface="Arial" charset="0"/>
            </a:endParaRPr>
          </a:p>
        </p:txBody>
      </p:sp>
      <p:sp>
        <p:nvSpPr>
          <p:cNvPr id="5124" name="Rectangle 3"/>
          <p:cNvSpPr>
            <a:spLocks noGrp="1" noChangeArrowheads="1"/>
          </p:cNvSpPr>
          <p:nvPr>
            <p:ph type="body" sz="half" idx="1"/>
          </p:nvPr>
        </p:nvSpPr>
        <p:spPr>
          <a:xfrm>
            <a:off x="685800" y="1755775"/>
            <a:ext cx="8278813" cy="4546600"/>
          </a:xfrm>
        </p:spPr>
        <p:txBody>
          <a:bodyPr/>
          <a:lstStyle/>
          <a:p>
            <a:pPr>
              <a:lnSpc>
                <a:spcPct val="80000"/>
              </a:lnSpc>
              <a:buFontTx/>
              <a:buNone/>
            </a:pPr>
            <a:r>
              <a:rPr lang="en-GB" sz="2000" smtClean="0">
                <a:solidFill>
                  <a:srgbClr val="00FFFF"/>
                </a:solidFill>
                <a:latin typeface="Arial" charset="0"/>
              </a:rPr>
              <a:t>CASE HISTORY - 3</a:t>
            </a:r>
          </a:p>
          <a:p>
            <a:pPr>
              <a:lnSpc>
                <a:spcPct val="80000"/>
              </a:lnSpc>
            </a:pPr>
            <a:endParaRPr lang="en-GB" sz="900" smtClean="0">
              <a:latin typeface="Arial" charset="0"/>
            </a:endParaRPr>
          </a:p>
          <a:p>
            <a:pPr>
              <a:lnSpc>
                <a:spcPct val="80000"/>
              </a:lnSpc>
            </a:pPr>
            <a:r>
              <a:rPr lang="en-GB" sz="1800" u="sng" smtClean="0">
                <a:solidFill>
                  <a:schemeClr val="tx2"/>
                </a:solidFill>
                <a:latin typeface="Arial" charset="0"/>
              </a:rPr>
              <a:t>Complement Profile:</a:t>
            </a:r>
          </a:p>
          <a:p>
            <a:pPr>
              <a:lnSpc>
                <a:spcPct val="80000"/>
              </a:lnSpc>
            </a:pPr>
            <a:endParaRPr lang="en-GB" sz="1800" u="sng" smtClean="0">
              <a:solidFill>
                <a:schemeClr val="tx2"/>
              </a:solidFill>
              <a:latin typeface="Arial" charset="0"/>
            </a:endParaRPr>
          </a:p>
          <a:p>
            <a:pPr>
              <a:lnSpc>
                <a:spcPct val="80000"/>
              </a:lnSpc>
              <a:buFontTx/>
              <a:buNone/>
            </a:pPr>
            <a:r>
              <a:rPr lang="en-GB" sz="1800" smtClean="0">
                <a:latin typeface="Arial" charset="0"/>
              </a:rPr>
              <a:t>	C3 	1.28	0.7 – 1.7 g/l</a:t>
            </a:r>
          </a:p>
          <a:p>
            <a:pPr>
              <a:lnSpc>
                <a:spcPct val="80000"/>
              </a:lnSpc>
              <a:buFontTx/>
              <a:buNone/>
            </a:pPr>
            <a:r>
              <a:rPr lang="en-GB" sz="1800" smtClean="0">
                <a:latin typeface="Arial" charset="0"/>
              </a:rPr>
              <a:t>	C4 	</a:t>
            </a:r>
            <a:r>
              <a:rPr lang="en-GB" sz="1800" smtClean="0">
                <a:solidFill>
                  <a:schemeClr val="tx2"/>
                </a:solidFill>
                <a:latin typeface="Arial" charset="0"/>
              </a:rPr>
              <a:t>0.64</a:t>
            </a:r>
            <a:r>
              <a:rPr lang="en-GB" sz="1800" smtClean="0">
                <a:latin typeface="Arial" charset="0"/>
              </a:rPr>
              <a:t>	0.16 – 0.54 g/l</a:t>
            </a:r>
          </a:p>
          <a:p>
            <a:pPr>
              <a:lnSpc>
                <a:spcPct val="80000"/>
              </a:lnSpc>
            </a:pPr>
            <a:endParaRPr lang="en-GB" sz="1800" smtClean="0">
              <a:latin typeface="Arial" charset="0"/>
            </a:endParaRPr>
          </a:p>
          <a:p>
            <a:pPr>
              <a:lnSpc>
                <a:spcPct val="80000"/>
              </a:lnSpc>
              <a:buFontTx/>
              <a:buNone/>
            </a:pPr>
            <a:r>
              <a:rPr lang="en-GB" sz="1800" smtClean="0">
                <a:latin typeface="Arial" charset="0"/>
              </a:rPr>
              <a:t>	Haemolytic assays:</a:t>
            </a:r>
          </a:p>
          <a:p>
            <a:pPr>
              <a:lnSpc>
                <a:spcPct val="80000"/>
              </a:lnSpc>
            </a:pPr>
            <a:endParaRPr lang="en-GB" sz="1800" smtClean="0">
              <a:latin typeface="Arial" charset="0"/>
            </a:endParaRPr>
          </a:p>
          <a:p>
            <a:pPr>
              <a:lnSpc>
                <a:spcPct val="80000"/>
              </a:lnSpc>
              <a:buFontTx/>
              <a:buNone/>
            </a:pPr>
            <a:r>
              <a:rPr lang="en-GB" sz="1800" smtClean="0">
                <a:latin typeface="Arial" charset="0"/>
              </a:rPr>
              <a:t>	CH50  </a:t>
            </a:r>
            <a:r>
              <a:rPr lang="en-GB" sz="1800" smtClean="0">
                <a:solidFill>
                  <a:schemeClr val="tx2"/>
                </a:solidFill>
                <a:latin typeface="Arial" charset="0"/>
              </a:rPr>
              <a:t>0</a:t>
            </a:r>
            <a:r>
              <a:rPr lang="en-GB" sz="1800" smtClean="0">
                <a:latin typeface="Arial" charset="0"/>
              </a:rPr>
              <a:t>	50 – 125 %NHS</a:t>
            </a:r>
          </a:p>
          <a:p>
            <a:pPr>
              <a:lnSpc>
                <a:spcPct val="80000"/>
              </a:lnSpc>
              <a:buFontTx/>
              <a:buNone/>
            </a:pPr>
            <a:r>
              <a:rPr lang="en-GB" sz="1800" smtClean="0">
                <a:latin typeface="Arial" charset="0"/>
              </a:rPr>
              <a:t>	AP50  83	50 – 125 %NHS</a:t>
            </a:r>
          </a:p>
          <a:p>
            <a:pPr>
              <a:lnSpc>
                <a:spcPct val="80000"/>
              </a:lnSpc>
              <a:buFontTx/>
              <a:buNone/>
            </a:pPr>
            <a:endParaRPr lang="en-GB" sz="1800" smtClean="0">
              <a:latin typeface="Arial" charset="0"/>
            </a:endParaRPr>
          </a:p>
          <a:p>
            <a:pPr>
              <a:lnSpc>
                <a:spcPct val="80000"/>
              </a:lnSpc>
              <a:buFontTx/>
              <a:buNone/>
            </a:pPr>
            <a:r>
              <a:rPr lang="en-GB" sz="1800" smtClean="0">
                <a:latin typeface="Arial" charset="0"/>
              </a:rPr>
              <a:t>	Measurement of classical pathway components:</a:t>
            </a:r>
          </a:p>
          <a:p>
            <a:pPr>
              <a:lnSpc>
                <a:spcPct val="80000"/>
              </a:lnSpc>
            </a:pPr>
            <a:endParaRPr lang="en-GB" sz="1800" smtClean="0">
              <a:latin typeface="Arial" charset="0"/>
            </a:endParaRPr>
          </a:p>
          <a:p>
            <a:pPr>
              <a:lnSpc>
                <a:spcPct val="80000"/>
              </a:lnSpc>
              <a:buFontTx/>
              <a:buNone/>
            </a:pPr>
            <a:r>
              <a:rPr lang="en-GB" sz="1800" smtClean="0">
                <a:latin typeface="Arial" charset="0"/>
              </a:rPr>
              <a:t>	</a:t>
            </a:r>
            <a:r>
              <a:rPr lang="en-GB" sz="1800" smtClean="0">
                <a:solidFill>
                  <a:schemeClr val="tx2"/>
                </a:solidFill>
                <a:latin typeface="Arial" charset="0"/>
              </a:rPr>
              <a:t>C1q 	0	50 – 200 </a:t>
            </a:r>
            <a:r>
              <a:rPr lang="en-GB" sz="1800" smtClean="0">
                <a:solidFill>
                  <a:schemeClr val="tx2"/>
                </a:solidFill>
                <a:latin typeface="Symbol" pitchFamily="18" charset="2"/>
              </a:rPr>
              <a:t>m</a:t>
            </a:r>
            <a:r>
              <a:rPr lang="en-GB" sz="1800" smtClean="0">
                <a:solidFill>
                  <a:schemeClr val="tx2"/>
                </a:solidFill>
                <a:latin typeface="Arial" charset="0"/>
              </a:rPr>
              <a:t>g/ml</a:t>
            </a:r>
            <a:endParaRPr lang="en-GB" sz="1800" smtClean="0">
              <a:solidFill>
                <a:schemeClr val="tx2"/>
              </a:solidFill>
              <a:latin typeface="Symbol" pitchFamily="18" charset="2"/>
            </a:endParaRPr>
          </a:p>
          <a:p>
            <a:pPr>
              <a:lnSpc>
                <a:spcPct val="80000"/>
              </a:lnSpc>
              <a:buFontTx/>
              <a:buNone/>
            </a:pPr>
            <a:r>
              <a:rPr lang="en-GB" sz="1800" smtClean="0">
                <a:latin typeface="Arial" charset="0"/>
              </a:rPr>
              <a:t>	</a:t>
            </a:r>
          </a:p>
        </p:txBody>
      </p:sp>
      <p:graphicFrame>
        <p:nvGraphicFramePr>
          <p:cNvPr id="5122" name="Object 4"/>
          <p:cNvGraphicFramePr>
            <a:graphicFrameLocks noChangeAspect="1"/>
          </p:cNvGraphicFramePr>
          <p:nvPr/>
        </p:nvGraphicFramePr>
        <p:xfrm>
          <a:off x="6445250" y="2230438"/>
          <a:ext cx="1733550" cy="2840037"/>
        </p:xfrm>
        <a:graphic>
          <a:graphicData uri="http://schemas.openxmlformats.org/presentationml/2006/ole">
            <mc:AlternateContent xmlns:mc="http://schemas.openxmlformats.org/markup-compatibility/2006">
              <mc:Choice xmlns:v="urn:schemas-microsoft-com:vml" Requires="v">
                <p:oleObj spid="_x0000_s5123" name="CorelPhotoPaint.Image.6" r:id="rId3" imgW="2658537" imgH="4353659" progId="">
                  <p:embed/>
                </p:oleObj>
              </mc:Choice>
              <mc:Fallback>
                <p:oleObj name="CorelPhotoPaint.Image.6" r:id="rId3" imgW="2658537" imgH="435365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0" y="2230438"/>
                        <a:ext cx="1733550" cy="28400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p:cNvSpPr txBox="1">
            <a:spLocks noChangeArrowheads="1"/>
          </p:cNvSpPr>
          <p:nvPr/>
        </p:nvSpPr>
        <p:spPr bwMode="auto">
          <a:xfrm>
            <a:off x="1095375" y="6329363"/>
            <a:ext cx="2684463" cy="366712"/>
          </a:xfrm>
          <a:prstGeom prst="rect">
            <a:avLst/>
          </a:prstGeom>
          <a:noFill/>
          <a:ln w="9525">
            <a:noFill/>
            <a:miter lim="800000"/>
            <a:headEnd/>
            <a:tailEnd/>
          </a:ln>
        </p:spPr>
        <p:txBody>
          <a:bodyPr>
            <a:spAutoFit/>
          </a:bodyPr>
          <a:lstStyle/>
          <a:p>
            <a:endParaRPr lang="en-GB" sz="1800">
              <a:latin typeface="Arial" charset="0"/>
            </a:endParaRPr>
          </a:p>
        </p:txBody>
      </p:sp>
      <p:sp>
        <p:nvSpPr>
          <p:cNvPr id="406534" name="Text Box 6"/>
          <p:cNvSpPr txBox="1">
            <a:spLocks noChangeArrowheads="1"/>
          </p:cNvSpPr>
          <p:nvPr/>
        </p:nvSpPr>
        <p:spPr bwMode="auto">
          <a:xfrm>
            <a:off x="1116013" y="6059488"/>
            <a:ext cx="6911975" cy="376237"/>
          </a:xfrm>
          <a:prstGeom prst="rect">
            <a:avLst/>
          </a:prstGeom>
          <a:solidFill>
            <a:srgbClr val="000000"/>
          </a:solidFill>
          <a:ln w="9525">
            <a:solidFill>
              <a:srgbClr val="FF0000"/>
            </a:solidFill>
            <a:miter lim="800000"/>
            <a:headEnd/>
            <a:tailEnd/>
          </a:ln>
        </p:spPr>
        <p:txBody>
          <a:bodyPr>
            <a:spAutoFit/>
          </a:bodyPr>
          <a:lstStyle/>
          <a:p>
            <a:pPr algn="ctr">
              <a:spcBef>
                <a:spcPct val="50000"/>
              </a:spcBef>
            </a:pPr>
            <a:r>
              <a:rPr lang="en-GB" sz="1800">
                <a:latin typeface="Arial" charset="0"/>
              </a:rPr>
              <a:t>SLE SECONDARY TO CONGENITAL DEFICIENCY OF C1q</a:t>
            </a:r>
            <a:endParaRPr 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mtClean="0">
                <a:latin typeface="Helvetica" pitchFamily="34" charset="0"/>
              </a:rPr>
              <a:t>C2 deficiency</a:t>
            </a:r>
          </a:p>
        </p:txBody>
      </p:sp>
      <p:sp>
        <p:nvSpPr>
          <p:cNvPr id="31747" name="Rectangle 3"/>
          <p:cNvSpPr>
            <a:spLocks noGrp="1" noChangeArrowheads="1"/>
          </p:cNvSpPr>
          <p:nvPr>
            <p:ph type="body" sz="half" idx="2"/>
          </p:nvPr>
        </p:nvSpPr>
        <p:spPr>
          <a:xfrm>
            <a:off x="4572000" y="2235200"/>
            <a:ext cx="3810000" cy="4114800"/>
          </a:xfrm>
        </p:spPr>
        <p:txBody>
          <a:bodyPr/>
          <a:lstStyle/>
          <a:p>
            <a:pPr>
              <a:lnSpc>
                <a:spcPct val="90000"/>
              </a:lnSpc>
            </a:pPr>
            <a:r>
              <a:rPr lang="en-GB" smtClean="0">
                <a:latin typeface="Helvetica" pitchFamily="34" charset="0"/>
              </a:rPr>
              <a:t>commonest classical pathway deficiency</a:t>
            </a:r>
          </a:p>
          <a:p>
            <a:pPr>
              <a:lnSpc>
                <a:spcPct val="90000"/>
              </a:lnSpc>
            </a:pPr>
            <a:r>
              <a:rPr lang="en-GB" smtClean="0">
                <a:latin typeface="Helvetica" pitchFamily="34" charset="0"/>
              </a:rPr>
              <a:t>prevalence in Western Europe 1:20,000</a:t>
            </a:r>
          </a:p>
          <a:p>
            <a:pPr>
              <a:lnSpc>
                <a:spcPct val="90000"/>
              </a:lnSpc>
            </a:pPr>
            <a:r>
              <a:rPr lang="en-GB" smtClean="0">
                <a:latin typeface="Helvetica" pitchFamily="34" charset="0"/>
              </a:rPr>
              <a:t>SLE in approx. 10%</a:t>
            </a:r>
          </a:p>
          <a:p>
            <a:pPr>
              <a:lnSpc>
                <a:spcPct val="90000"/>
              </a:lnSpc>
            </a:pPr>
            <a:r>
              <a:rPr lang="en-GB" smtClean="0">
                <a:latin typeface="Helvetica" pitchFamily="34" charset="0"/>
              </a:rPr>
              <a:t>anti-Ro and anti-La</a:t>
            </a:r>
          </a:p>
          <a:p>
            <a:pPr>
              <a:lnSpc>
                <a:spcPct val="90000"/>
              </a:lnSpc>
            </a:pPr>
            <a:r>
              <a:rPr lang="en-GB" smtClean="0">
                <a:latin typeface="Helvetica" pitchFamily="34" charset="0"/>
              </a:rPr>
              <a:t>sex ratio 7 F : 1 M</a:t>
            </a:r>
          </a:p>
        </p:txBody>
      </p:sp>
      <p:pic>
        <p:nvPicPr>
          <p:cNvPr id="31748" name="Picture 4" descr="C2 deficiency"/>
          <p:cNvPicPr>
            <a:picLocks noChangeAspect="1" noChangeArrowheads="1"/>
          </p:cNvPicPr>
          <p:nvPr/>
        </p:nvPicPr>
        <p:blipFill>
          <a:blip r:embed="rId2" cstate="print"/>
          <a:srcRect/>
          <a:stretch>
            <a:fillRect/>
          </a:stretch>
        </p:blipFill>
        <p:spPr bwMode="auto">
          <a:xfrm>
            <a:off x="838200" y="1981200"/>
            <a:ext cx="3040063" cy="4495800"/>
          </a:xfrm>
          <a:prstGeom prst="rect">
            <a:avLst/>
          </a:prstGeom>
          <a:noFill/>
          <a:ln w="9525">
            <a:noFill/>
            <a:miter lim="800000"/>
            <a:headEnd/>
            <a:tailEnd/>
          </a:ln>
        </p:spPr>
      </p:pic>
      <p:sp>
        <p:nvSpPr>
          <p:cNvPr id="31749" name="Rectangle 5"/>
          <p:cNvSpPr>
            <a:spLocks noChangeArrowheads="1"/>
          </p:cNvSpPr>
          <p:nvPr/>
        </p:nvSpPr>
        <p:spPr bwMode="auto">
          <a:xfrm>
            <a:off x="1752600" y="3975100"/>
            <a:ext cx="1206500" cy="266700"/>
          </a:xfrm>
          <a:prstGeom prst="rect">
            <a:avLst/>
          </a:prstGeom>
          <a:solidFill>
            <a:srgbClr val="000000"/>
          </a:solidFill>
          <a:ln w="9525">
            <a:solidFill>
              <a:srgbClr val="000000"/>
            </a:solidFill>
            <a:miter lim="800000"/>
            <a:headEnd/>
            <a:tailEnd/>
          </a:ln>
        </p:spPr>
        <p:txBody>
          <a:bodyPr wrap="none" anchor="ctr"/>
          <a:lstStyle/>
          <a:p>
            <a:pPr algn="ctr">
              <a:spcBef>
                <a:spcPts val="600"/>
              </a:spcBef>
            </a:pPr>
            <a:endParaRPr lang="en-GB" sz="1100" b="1">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2900" y="431800"/>
            <a:ext cx="8229600" cy="1143000"/>
          </a:xfrm>
          <a:noFill/>
        </p:spPr>
        <p:txBody>
          <a:bodyPr/>
          <a:lstStyle/>
          <a:p>
            <a:r>
              <a:rPr lang="en-GB" sz="4000" smtClean="0">
                <a:latin typeface="Arial" charset="0"/>
              </a:rPr>
              <a:t>Complement in SLE - objectives</a:t>
            </a:r>
            <a:endParaRPr lang="en-US" sz="4000" smtClean="0">
              <a:latin typeface="Arial" charset="0"/>
            </a:endParaRPr>
          </a:p>
        </p:txBody>
      </p:sp>
      <p:sp>
        <p:nvSpPr>
          <p:cNvPr id="12291" name="Rectangle 3"/>
          <p:cNvSpPr>
            <a:spLocks noGrp="1" noChangeArrowheads="1"/>
          </p:cNvSpPr>
          <p:nvPr>
            <p:ph type="body" sz="half" idx="1"/>
          </p:nvPr>
        </p:nvSpPr>
        <p:spPr>
          <a:xfrm>
            <a:off x="520700" y="1587500"/>
            <a:ext cx="8134350" cy="4889500"/>
          </a:xfrm>
        </p:spPr>
        <p:txBody>
          <a:bodyPr/>
          <a:lstStyle/>
          <a:p>
            <a:pPr marL="571500" indent="-514350" algn="just"/>
            <a:r>
              <a:rPr lang="en-GB" smtClean="0">
                <a:latin typeface="Arial" charset="0"/>
                <a:cs typeface="Arial" charset="0"/>
              </a:rPr>
              <a:t>Overview of function, activation and regulation of the complement system</a:t>
            </a:r>
          </a:p>
          <a:p>
            <a:pPr marL="571500" indent="-514350" algn="just"/>
            <a:endParaRPr lang="en-GB" smtClean="0">
              <a:latin typeface="Arial" charset="0"/>
              <a:cs typeface="Arial" charset="0"/>
            </a:endParaRPr>
          </a:p>
          <a:p>
            <a:pPr marL="571500" indent="-514350" algn="just"/>
            <a:r>
              <a:rPr lang="en-GB" smtClean="0">
                <a:latin typeface="Arial" charset="0"/>
                <a:cs typeface="Arial" charset="0"/>
              </a:rPr>
              <a:t>Measurement of complement in SLE – </a:t>
            </a:r>
          </a:p>
          <a:p>
            <a:pPr marL="571500" indent="-514350" algn="just">
              <a:buFontTx/>
              <a:buNone/>
            </a:pPr>
            <a:r>
              <a:rPr lang="en-GB" smtClean="0">
                <a:latin typeface="Arial" charset="0"/>
                <a:cs typeface="Arial" charset="0"/>
              </a:rPr>
              <a:t>	? helpful  </a:t>
            </a:r>
          </a:p>
          <a:p>
            <a:pPr lvl="1" algn="just">
              <a:buFontTx/>
              <a:buNone/>
            </a:pPr>
            <a:endParaRPr lang="en-GB" sz="3600" smtClean="0">
              <a:latin typeface="Arial" charset="0"/>
              <a:cs typeface="Arial" charset="0"/>
            </a:endParaRPr>
          </a:p>
          <a:p>
            <a:pPr marL="571500" indent="-514350" algn="just"/>
            <a:r>
              <a:rPr lang="en-GB" smtClean="0">
                <a:latin typeface="Arial" charset="0"/>
                <a:cs typeface="Arial" charset="0"/>
              </a:rPr>
              <a:t>Complement and disease </a:t>
            </a:r>
          </a:p>
          <a:p>
            <a:pPr lvl="1" algn="just"/>
            <a:r>
              <a:rPr lang="en-GB" sz="3200" smtClean="0">
                <a:latin typeface="Arial" charset="0"/>
                <a:cs typeface="Arial" charset="0"/>
              </a:rPr>
              <a:t>inherited and acquired conditions</a:t>
            </a:r>
          </a:p>
          <a:p>
            <a:pPr lvl="1" algn="just"/>
            <a:endParaRPr lang="en-GB"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9750" y="1476375"/>
            <a:ext cx="7772400" cy="5133975"/>
          </a:xfrm>
        </p:spPr>
        <p:txBody>
          <a:bodyPr/>
          <a:lstStyle/>
          <a:p>
            <a:pPr algn="just">
              <a:lnSpc>
                <a:spcPct val="80000"/>
              </a:lnSpc>
            </a:pPr>
            <a:r>
              <a:rPr lang="en-GB" sz="2400" dirty="0" smtClean="0">
                <a:latin typeface="Arial" charset="0"/>
              </a:rPr>
              <a:t>Suspect if:</a:t>
            </a:r>
          </a:p>
          <a:p>
            <a:pPr lvl="1" algn="just">
              <a:lnSpc>
                <a:spcPct val="80000"/>
              </a:lnSpc>
            </a:pPr>
            <a:r>
              <a:rPr lang="en-GB" sz="2400" dirty="0" smtClean="0">
                <a:solidFill>
                  <a:schemeClr val="tx2"/>
                </a:solidFill>
                <a:latin typeface="Arial" charset="0"/>
              </a:rPr>
              <a:t>frequent infections</a:t>
            </a:r>
          </a:p>
          <a:p>
            <a:pPr lvl="1" algn="just">
              <a:lnSpc>
                <a:spcPct val="80000"/>
              </a:lnSpc>
            </a:pPr>
            <a:r>
              <a:rPr lang="en-GB" sz="2400" dirty="0" smtClean="0">
                <a:solidFill>
                  <a:schemeClr val="tx2"/>
                </a:solidFill>
                <a:latin typeface="Arial" charset="0"/>
              </a:rPr>
              <a:t>young age at onset</a:t>
            </a:r>
          </a:p>
          <a:p>
            <a:pPr lvl="1" algn="just">
              <a:lnSpc>
                <a:spcPct val="80000"/>
              </a:lnSpc>
            </a:pPr>
            <a:r>
              <a:rPr lang="en-GB" sz="2400" dirty="0" smtClean="0">
                <a:solidFill>
                  <a:schemeClr val="tx2"/>
                </a:solidFill>
                <a:latin typeface="Arial" charset="0"/>
              </a:rPr>
              <a:t>history of consanguinity</a:t>
            </a:r>
          </a:p>
          <a:p>
            <a:pPr lvl="1" algn="just">
              <a:lnSpc>
                <a:spcPct val="80000"/>
              </a:lnSpc>
            </a:pPr>
            <a:r>
              <a:rPr lang="en-GB" sz="2400" dirty="0" smtClean="0">
                <a:solidFill>
                  <a:schemeClr val="tx2"/>
                </a:solidFill>
                <a:latin typeface="Arial" charset="0"/>
              </a:rPr>
              <a:t>(severe SLE with normal C3 and C4 levels)</a:t>
            </a:r>
          </a:p>
          <a:p>
            <a:pPr algn="just">
              <a:lnSpc>
                <a:spcPct val="80000"/>
              </a:lnSpc>
            </a:pPr>
            <a:endParaRPr lang="en-GB" sz="2400" dirty="0" smtClean="0">
              <a:solidFill>
                <a:schemeClr val="tx2"/>
              </a:solidFill>
              <a:latin typeface="Arial" charset="0"/>
            </a:endParaRPr>
          </a:p>
          <a:p>
            <a:pPr algn="just">
              <a:lnSpc>
                <a:spcPct val="80000"/>
              </a:lnSpc>
            </a:pPr>
            <a:r>
              <a:rPr lang="en-GB" sz="2400" dirty="0" smtClean="0">
                <a:latin typeface="Arial" charset="0"/>
              </a:rPr>
              <a:t>Tests required:</a:t>
            </a:r>
          </a:p>
          <a:p>
            <a:pPr lvl="1" algn="just">
              <a:lnSpc>
                <a:spcPct val="80000"/>
              </a:lnSpc>
            </a:pPr>
            <a:r>
              <a:rPr lang="en-GB" sz="2400" dirty="0" smtClean="0">
                <a:solidFill>
                  <a:schemeClr val="tx2"/>
                </a:solidFill>
                <a:latin typeface="Arial" charset="0"/>
              </a:rPr>
              <a:t>C3 and C4 levels routinely available</a:t>
            </a:r>
          </a:p>
          <a:p>
            <a:pPr lvl="2" algn="just">
              <a:lnSpc>
                <a:spcPct val="80000"/>
              </a:lnSpc>
              <a:buNone/>
            </a:pPr>
            <a:endParaRPr lang="en-GB" dirty="0" smtClean="0">
              <a:solidFill>
                <a:schemeClr val="tx2"/>
              </a:solidFill>
              <a:latin typeface="Arial" charset="0"/>
            </a:endParaRPr>
          </a:p>
          <a:p>
            <a:pPr lvl="1" algn="just">
              <a:lnSpc>
                <a:spcPct val="80000"/>
              </a:lnSpc>
            </a:pPr>
            <a:r>
              <a:rPr lang="en-GB" sz="2400" u="sng" dirty="0" smtClean="0">
                <a:latin typeface="Arial" charset="0"/>
              </a:rPr>
              <a:t>Functional</a:t>
            </a:r>
            <a:r>
              <a:rPr lang="en-GB" sz="2400" dirty="0" smtClean="0">
                <a:solidFill>
                  <a:schemeClr val="tx2"/>
                </a:solidFill>
                <a:latin typeface="Arial" charset="0"/>
              </a:rPr>
              <a:t> tests of </a:t>
            </a:r>
            <a:r>
              <a:rPr lang="en-GB" sz="2400" u="sng" dirty="0" smtClean="0">
                <a:latin typeface="Arial" charset="0"/>
              </a:rPr>
              <a:t>classical</a:t>
            </a:r>
            <a:r>
              <a:rPr lang="en-GB" sz="2400" dirty="0" smtClean="0">
                <a:solidFill>
                  <a:schemeClr val="tx2"/>
                </a:solidFill>
                <a:latin typeface="Arial" charset="0"/>
              </a:rPr>
              <a:t> (CH50) and </a:t>
            </a:r>
            <a:r>
              <a:rPr lang="en-GB" sz="2400" u="sng" dirty="0" smtClean="0">
                <a:latin typeface="Arial" charset="0"/>
              </a:rPr>
              <a:t>alternative</a:t>
            </a:r>
            <a:r>
              <a:rPr lang="en-GB" sz="2400" dirty="0" smtClean="0">
                <a:solidFill>
                  <a:schemeClr val="tx2"/>
                </a:solidFill>
                <a:latin typeface="Arial" charset="0"/>
              </a:rPr>
              <a:t> (AP50) pathway </a:t>
            </a:r>
          </a:p>
          <a:p>
            <a:pPr lvl="2" algn="just">
              <a:lnSpc>
                <a:spcPct val="80000"/>
              </a:lnSpc>
            </a:pPr>
            <a:r>
              <a:rPr lang="en-GB" dirty="0" smtClean="0">
                <a:solidFill>
                  <a:schemeClr val="tx2"/>
                </a:solidFill>
                <a:latin typeface="Arial" charset="0"/>
              </a:rPr>
              <a:t>sensitive to sera handling </a:t>
            </a:r>
            <a:r>
              <a:rPr lang="en-GB" i="1" dirty="0" smtClean="0">
                <a:solidFill>
                  <a:schemeClr val="tx2"/>
                </a:solidFill>
                <a:latin typeface="Arial" charset="0"/>
              </a:rPr>
              <a:t>ex vivo, </a:t>
            </a:r>
            <a:r>
              <a:rPr lang="en-GB" dirty="0" smtClean="0">
                <a:solidFill>
                  <a:schemeClr val="tx2"/>
                </a:solidFill>
                <a:latin typeface="Arial" charset="0"/>
              </a:rPr>
              <a:t>important to repeat ‘absent’ values</a:t>
            </a:r>
          </a:p>
        </p:txBody>
      </p:sp>
      <p:sp>
        <p:nvSpPr>
          <p:cNvPr id="52227" name="Text Box 3"/>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endParaRPr lang="en-GB" sz="1800">
              <a:latin typeface="Arial" charset="0"/>
            </a:endParaRPr>
          </a:p>
        </p:txBody>
      </p:sp>
      <p:sp>
        <p:nvSpPr>
          <p:cNvPr id="52228" name="Rectangle 4"/>
          <p:cNvSpPr>
            <a:spLocks noGrp="1" noChangeArrowheads="1"/>
          </p:cNvSpPr>
          <p:nvPr>
            <p:ph type="title"/>
          </p:nvPr>
        </p:nvSpPr>
        <p:spPr>
          <a:xfrm>
            <a:off x="685800" y="138113"/>
            <a:ext cx="7772400" cy="1143000"/>
          </a:xfrm>
          <a:noFill/>
        </p:spPr>
        <p:txBody>
          <a:bodyPr anchor="b"/>
          <a:lstStyle/>
          <a:p>
            <a:r>
              <a:rPr lang="en-GB" sz="3600" smtClean="0">
                <a:latin typeface="Helvetica" pitchFamily="34" charset="0"/>
              </a:rPr>
              <a:t>Screening for inherited complement deficiency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65100"/>
            <a:ext cx="7772400" cy="1143000"/>
          </a:xfrm>
        </p:spPr>
        <p:txBody>
          <a:bodyPr/>
          <a:lstStyle/>
          <a:p>
            <a:r>
              <a:rPr lang="en-GB" sz="4000" smtClean="0">
                <a:latin typeface="Helvetica" pitchFamily="34" charset="0"/>
              </a:rPr>
              <a:t>Complement deficiency and SLE</a:t>
            </a:r>
            <a:endParaRPr lang="en-GB" smtClean="0"/>
          </a:p>
        </p:txBody>
      </p:sp>
      <p:sp>
        <p:nvSpPr>
          <p:cNvPr id="33795" name="Rectangle 83"/>
          <p:cNvSpPr>
            <a:spLocks noChangeArrowheads="1"/>
          </p:cNvSpPr>
          <p:nvPr/>
        </p:nvSpPr>
        <p:spPr bwMode="auto">
          <a:xfrm>
            <a:off x="2154238" y="4754563"/>
            <a:ext cx="98425" cy="427037"/>
          </a:xfrm>
          <a:prstGeom prst="rect">
            <a:avLst/>
          </a:prstGeom>
          <a:noFill/>
          <a:ln w="9525">
            <a:noFill/>
            <a:miter lim="800000"/>
            <a:headEnd/>
            <a:tailEnd/>
          </a:ln>
        </p:spPr>
        <p:txBody>
          <a:bodyPr wrap="none" lIns="0" tIns="0" rIns="0" bIns="0">
            <a:spAutoFit/>
          </a:bodyPr>
          <a:lstStyle/>
          <a:p>
            <a:r>
              <a:rPr lang="en-GB" sz="2800"/>
              <a:t> </a:t>
            </a:r>
          </a:p>
        </p:txBody>
      </p:sp>
      <p:sp>
        <p:nvSpPr>
          <p:cNvPr id="33796" name="Rectangle 84"/>
          <p:cNvSpPr>
            <a:spLocks noChangeArrowheads="1"/>
          </p:cNvSpPr>
          <p:nvPr/>
        </p:nvSpPr>
        <p:spPr bwMode="auto">
          <a:xfrm>
            <a:off x="2235200" y="4754563"/>
            <a:ext cx="98425" cy="427037"/>
          </a:xfrm>
          <a:prstGeom prst="rect">
            <a:avLst/>
          </a:prstGeom>
          <a:noFill/>
          <a:ln w="9525">
            <a:noFill/>
            <a:miter lim="800000"/>
            <a:headEnd/>
            <a:tailEnd/>
          </a:ln>
        </p:spPr>
        <p:txBody>
          <a:bodyPr wrap="none" lIns="0" tIns="0" rIns="0" bIns="0">
            <a:spAutoFit/>
          </a:bodyPr>
          <a:lstStyle/>
          <a:p>
            <a:r>
              <a:rPr lang="en-GB" sz="2800"/>
              <a:t> </a:t>
            </a:r>
          </a:p>
        </p:txBody>
      </p:sp>
      <p:sp>
        <p:nvSpPr>
          <p:cNvPr id="33797" name="Rectangle 86"/>
          <p:cNvSpPr>
            <a:spLocks noChangeArrowheads="1"/>
          </p:cNvSpPr>
          <p:nvPr/>
        </p:nvSpPr>
        <p:spPr bwMode="auto">
          <a:xfrm>
            <a:off x="2943225" y="5165725"/>
            <a:ext cx="98425" cy="427038"/>
          </a:xfrm>
          <a:prstGeom prst="rect">
            <a:avLst/>
          </a:prstGeom>
          <a:noFill/>
          <a:ln w="9525">
            <a:noFill/>
            <a:miter lim="800000"/>
            <a:headEnd/>
            <a:tailEnd/>
          </a:ln>
        </p:spPr>
        <p:txBody>
          <a:bodyPr wrap="none" lIns="0" tIns="0" rIns="0" bIns="0">
            <a:spAutoFit/>
          </a:bodyPr>
          <a:lstStyle/>
          <a:p>
            <a:r>
              <a:rPr lang="en-GB" sz="2800"/>
              <a:t> </a:t>
            </a:r>
          </a:p>
        </p:txBody>
      </p:sp>
      <p:sp>
        <p:nvSpPr>
          <p:cNvPr id="33798" name="Rectangle 87"/>
          <p:cNvSpPr>
            <a:spLocks noChangeArrowheads="1"/>
          </p:cNvSpPr>
          <p:nvPr/>
        </p:nvSpPr>
        <p:spPr bwMode="auto">
          <a:xfrm>
            <a:off x="825500" y="5705475"/>
            <a:ext cx="7848600" cy="1076325"/>
          </a:xfrm>
          <a:prstGeom prst="rect">
            <a:avLst/>
          </a:prstGeom>
          <a:noFill/>
          <a:ln w="9525">
            <a:noFill/>
            <a:miter lim="800000"/>
            <a:headEnd/>
            <a:tailEnd/>
          </a:ln>
        </p:spPr>
        <p:txBody>
          <a:bodyPr>
            <a:spAutoFit/>
          </a:bodyPr>
          <a:lstStyle/>
          <a:p>
            <a:r>
              <a:rPr lang="en-GB" sz="3200">
                <a:solidFill>
                  <a:schemeClr val="tx2"/>
                </a:solidFill>
                <a:latin typeface="Arial" charset="0"/>
              </a:rPr>
              <a:t>Strong association between classical pathway deficiency and SLE-like illness</a:t>
            </a:r>
          </a:p>
        </p:txBody>
      </p:sp>
      <p:grpSp>
        <p:nvGrpSpPr>
          <p:cNvPr id="33799" name="Group 78"/>
          <p:cNvGrpSpPr>
            <a:grpSpLocks/>
          </p:cNvGrpSpPr>
          <p:nvPr/>
        </p:nvGrpSpPr>
        <p:grpSpPr bwMode="auto">
          <a:xfrm>
            <a:off x="1112838" y="1323975"/>
            <a:ext cx="6621462" cy="4276725"/>
            <a:chOff x="1112838" y="1963738"/>
            <a:chExt cx="6621462" cy="4276725"/>
          </a:xfrm>
        </p:grpSpPr>
        <p:sp>
          <p:nvSpPr>
            <p:cNvPr id="33800" name="Rectangle 3"/>
            <p:cNvSpPr>
              <a:spLocks noChangeArrowheads="1"/>
            </p:cNvSpPr>
            <p:nvPr/>
          </p:nvSpPr>
          <p:spPr bwMode="auto">
            <a:xfrm>
              <a:off x="1597025" y="1963738"/>
              <a:ext cx="98425" cy="427037"/>
            </a:xfrm>
            <a:prstGeom prst="rect">
              <a:avLst/>
            </a:prstGeom>
            <a:noFill/>
            <a:ln w="9525">
              <a:noFill/>
              <a:miter lim="800000"/>
              <a:headEnd/>
              <a:tailEnd/>
            </a:ln>
          </p:spPr>
          <p:txBody>
            <a:bodyPr wrap="none" lIns="0" tIns="0" rIns="0" bIns="0">
              <a:spAutoFit/>
            </a:bodyPr>
            <a:lstStyle/>
            <a:p>
              <a:r>
                <a:rPr lang="en-GB" sz="2800">
                  <a:solidFill>
                    <a:srgbClr val="FF0000"/>
                  </a:solidFill>
                </a:rPr>
                <a:t> </a:t>
              </a:r>
              <a:endParaRPr lang="en-GB" sz="2800">
                <a:solidFill>
                  <a:schemeClr val="tx2"/>
                </a:solidFill>
              </a:endParaRPr>
            </a:p>
          </p:txBody>
        </p:sp>
        <p:sp>
          <p:nvSpPr>
            <p:cNvPr id="33801" name="Rectangle 4"/>
            <p:cNvSpPr>
              <a:spLocks noChangeArrowheads="1"/>
            </p:cNvSpPr>
            <p:nvPr/>
          </p:nvSpPr>
          <p:spPr bwMode="auto">
            <a:xfrm>
              <a:off x="2971800" y="1963738"/>
              <a:ext cx="654050" cy="427037"/>
            </a:xfrm>
            <a:prstGeom prst="rect">
              <a:avLst/>
            </a:prstGeom>
            <a:noFill/>
            <a:ln w="9525">
              <a:noFill/>
              <a:miter lim="800000"/>
              <a:headEnd/>
              <a:tailEnd/>
            </a:ln>
          </p:spPr>
          <p:txBody>
            <a:bodyPr wrap="none" lIns="0" tIns="0" rIns="0" bIns="0">
              <a:spAutoFit/>
            </a:bodyPr>
            <a:lstStyle/>
            <a:p>
              <a:r>
                <a:rPr lang="en-GB" sz="2800">
                  <a:solidFill>
                    <a:schemeClr val="tx2"/>
                  </a:solidFill>
                </a:rPr>
                <a:t>C1q</a:t>
              </a:r>
            </a:p>
          </p:txBody>
        </p:sp>
        <p:sp>
          <p:nvSpPr>
            <p:cNvPr id="33802" name="Rectangle 5"/>
            <p:cNvSpPr>
              <a:spLocks noChangeArrowheads="1"/>
            </p:cNvSpPr>
            <p:nvPr/>
          </p:nvSpPr>
          <p:spPr bwMode="auto">
            <a:xfrm>
              <a:off x="3636963" y="1963738"/>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03" name="Rectangle 6"/>
            <p:cNvSpPr>
              <a:spLocks noChangeArrowheads="1"/>
            </p:cNvSpPr>
            <p:nvPr/>
          </p:nvSpPr>
          <p:spPr bwMode="auto">
            <a:xfrm>
              <a:off x="3843338" y="1963738"/>
              <a:ext cx="1306512" cy="427037"/>
            </a:xfrm>
            <a:prstGeom prst="rect">
              <a:avLst/>
            </a:prstGeom>
            <a:noFill/>
            <a:ln w="9525">
              <a:noFill/>
              <a:miter lim="800000"/>
              <a:headEnd/>
              <a:tailEnd/>
            </a:ln>
          </p:spPr>
          <p:txBody>
            <a:bodyPr wrap="none" lIns="0" tIns="0" rIns="0" bIns="0">
              <a:spAutoFit/>
            </a:bodyPr>
            <a:lstStyle/>
            <a:p>
              <a:r>
                <a:rPr lang="en-GB" sz="2800">
                  <a:solidFill>
                    <a:schemeClr val="tx2"/>
                  </a:solidFill>
                </a:rPr>
                <a:t>C1r/C1s</a:t>
              </a:r>
            </a:p>
          </p:txBody>
        </p:sp>
        <p:sp>
          <p:nvSpPr>
            <p:cNvPr id="33804" name="Rectangle 7"/>
            <p:cNvSpPr>
              <a:spLocks noChangeArrowheads="1"/>
            </p:cNvSpPr>
            <p:nvPr/>
          </p:nvSpPr>
          <p:spPr bwMode="auto">
            <a:xfrm>
              <a:off x="4970463" y="1963738"/>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05" name="Rectangle 8"/>
            <p:cNvSpPr>
              <a:spLocks noChangeArrowheads="1"/>
            </p:cNvSpPr>
            <p:nvPr/>
          </p:nvSpPr>
          <p:spPr bwMode="auto">
            <a:xfrm>
              <a:off x="5362575" y="1963738"/>
              <a:ext cx="455613" cy="427037"/>
            </a:xfrm>
            <a:prstGeom prst="rect">
              <a:avLst/>
            </a:prstGeom>
            <a:noFill/>
            <a:ln w="9525">
              <a:noFill/>
              <a:miter lim="800000"/>
              <a:headEnd/>
              <a:tailEnd/>
            </a:ln>
          </p:spPr>
          <p:txBody>
            <a:bodyPr wrap="none" lIns="0" tIns="0" rIns="0" bIns="0">
              <a:spAutoFit/>
            </a:bodyPr>
            <a:lstStyle/>
            <a:p>
              <a:r>
                <a:rPr lang="en-GB" sz="2800">
                  <a:solidFill>
                    <a:schemeClr val="tx2"/>
                  </a:solidFill>
                </a:rPr>
                <a:t>C4</a:t>
              </a:r>
            </a:p>
          </p:txBody>
        </p:sp>
        <p:sp>
          <p:nvSpPr>
            <p:cNvPr id="33806" name="Rectangle 9"/>
            <p:cNvSpPr>
              <a:spLocks noChangeArrowheads="1"/>
            </p:cNvSpPr>
            <p:nvPr/>
          </p:nvSpPr>
          <p:spPr bwMode="auto">
            <a:xfrm>
              <a:off x="5673725" y="1963738"/>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07" name="Rectangle 10"/>
            <p:cNvSpPr>
              <a:spLocks noChangeArrowheads="1"/>
            </p:cNvSpPr>
            <p:nvPr/>
          </p:nvSpPr>
          <p:spPr bwMode="auto">
            <a:xfrm>
              <a:off x="6238875" y="1963738"/>
              <a:ext cx="455613" cy="427037"/>
            </a:xfrm>
            <a:prstGeom prst="rect">
              <a:avLst/>
            </a:prstGeom>
            <a:noFill/>
            <a:ln w="9525">
              <a:noFill/>
              <a:miter lim="800000"/>
              <a:headEnd/>
              <a:tailEnd/>
            </a:ln>
          </p:spPr>
          <p:txBody>
            <a:bodyPr wrap="none" lIns="0" tIns="0" rIns="0" bIns="0">
              <a:spAutoFit/>
            </a:bodyPr>
            <a:lstStyle/>
            <a:p>
              <a:r>
                <a:rPr lang="en-GB" sz="2800">
                  <a:solidFill>
                    <a:schemeClr val="tx2"/>
                  </a:solidFill>
                </a:rPr>
                <a:t>C2</a:t>
              </a:r>
            </a:p>
          </p:txBody>
        </p:sp>
        <p:sp>
          <p:nvSpPr>
            <p:cNvPr id="33808" name="Rectangle 11"/>
            <p:cNvSpPr>
              <a:spLocks noChangeArrowheads="1"/>
            </p:cNvSpPr>
            <p:nvPr/>
          </p:nvSpPr>
          <p:spPr bwMode="auto">
            <a:xfrm>
              <a:off x="6645275" y="1963738"/>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09" name="Rectangle 12"/>
            <p:cNvSpPr>
              <a:spLocks noChangeArrowheads="1"/>
            </p:cNvSpPr>
            <p:nvPr/>
          </p:nvSpPr>
          <p:spPr bwMode="auto">
            <a:xfrm>
              <a:off x="7118350" y="1963738"/>
              <a:ext cx="455613" cy="427037"/>
            </a:xfrm>
            <a:prstGeom prst="rect">
              <a:avLst/>
            </a:prstGeom>
            <a:noFill/>
            <a:ln w="9525">
              <a:noFill/>
              <a:miter lim="800000"/>
              <a:headEnd/>
              <a:tailEnd/>
            </a:ln>
          </p:spPr>
          <p:txBody>
            <a:bodyPr wrap="none" lIns="0" tIns="0" rIns="0" bIns="0">
              <a:spAutoFit/>
            </a:bodyPr>
            <a:lstStyle/>
            <a:p>
              <a:r>
                <a:rPr lang="en-GB" sz="2800">
                  <a:solidFill>
                    <a:schemeClr val="tx2"/>
                  </a:solidFill>
                </a:rPr>
                <a:t>C3</a:t>
              </a:r>
            </a:p>
          </p:txBody>
        </p:sp>
        <p:sp>
          <p:nvSpPr>
            <p:cNvPr id="33810" name="Rectangle 13"/>
            <p:cNvSpPr>
              <a:spLocks noChangeArrowheads="1"/>
            </p:cNvSpPr>
            <p:nvPr/>
          </p:nvSpPr>
          <p:spPr bwMode="auto">
            <a:xfrm>
              <a:off x="7526338" y="1963738"/>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11" name="Rectangle 14"/>
            <p:cNvSpPr>
              <a:spLocks noChangeArrowheads="1"/>
            </p:cNvSpPr>
            <p:nvPr/>
          </p:nvSpPr>
          <p:spPr bwMode="auto">
            <a:xfrm>
              <a:off x="4235450" y="2651125"/>
              <a:ext cx="396875" cy="427038"/>
            </a:xfrm>
            <a:prstGeom prst="rect">
              <a:avLst/>
            </a:prstGeom>
            <a:noFill/>
            <a:ln w="9525">
              <a:noFill/>
              <a:miter lim="800000"/>
              <a:headEnd/>
              <a:tailEnd/>
            </a:ln>
          </p:spPr>
          <p:txBody>
            <a:bodyPr wrap="none" lIns="0" tIns="0" rIns="0" bIns="0">
              <a:spAutoFit/>
            </a:bodyPr>
            <a:lstStyle/>
            <a:p>
              <a:r>
                <a:rPr lang="en-GB" sz="2800">
                  <a:solidFill>
                    <a:srgbClr val="FFFFFF"/>
                  </a:solidFill>
                </a:rPr>
                <a:t>14</a:t>
              </a:r>
              <a:endParaRPr lang="en-GB" sz="2800">
                <a:solidFill>
                  <a:schemeClr val="tx2"/>
                </a:solidFill>
              </a:endParaRPr>
            </a:p>
          </p:txBody>
        </p:sp>
        <p:sp>
          <p:nvSpPr>
            <p:cNvPr id="33812" name="Rectangle 15"/>
            <p:cNvSpPr>
              <a:spLocks noChangeArrowheads="1"/>
            </p:cNvSpPr>
            <p:nvPr/>
          </p:nvSpPr>
          <p:spPr bwMode="auto">
            <a:xfrm>
              <a:off x="4589463" y="2651125"/>
              <a:ext cx="98425" cy="427038"/>
            </a:xfrm>
            <a:prstGeom prst="rect">
              <a:avLst/>
            </a:prstGeom>
            <a:noFill/>
            <a:ln w="9525">
              <a:noFill/>
              <a:miter lim="800000"/>
              <a:headEnd/>
              <a:tailEnd/>
            </a:ln>
          </p:spPr>
          <p:txBody>
            <a:bodyPr wrap="none" lIns="0" tIns="0" rIns="0" bIns="0">
              <a:spAutoFit/>
            </a:bodyPr>
            <a:lstStyle/>
            <a:p>
              <a:r>
                <a:rPr lang="en-GB" sz="2800">
                  <a:solidFill>
                    <a:srgbClr val="FFFFFF"/>
                  </a:solidFill>
                </a:rPr>
                <a:t> </a:t>
              </a:r>
              <a:endParaRPr lang="en-GB" sz="2800">
                <a:solidFill>
                  <a:schemeClr val="tx2"/>
                </a:solidFill>
              </a:endParaRPr>
            </a:p>
          </p:txBody>
        </p:sp>
        <p:sp>
          <p:nvSpPr>
            <p:cNvPr id="33813" name="Rectangle 16"/>
            <p:cNvSpPr>
              <a:spLocks noChangeArrowheads="1"/>
            </p:cNvSpPr>
            <p:nvPr/>
          </p:nvSpPr>
          <p:spPr bwMode="auto">
            <a:xfrm>
              <a:off x="5294313" y="2651125"/>
              <a:ext cx="396875" cy="427038"/>
            </a:xfrm>
            <a:prstGeom prst="rect">
              <a:avLst/>
            </a:prstGeom>
            <a:noFill/>
            <a:ln w="9525">
              <a:noFill/>
              <a:miter lim="800000"/>
              <a:headEnd/>
              <a:tailEnd/>
            </a:ln>
          </p:spPr>
          <p:txBody>
            <a:bodyPr wrap="none" lIns="0" tIns="0" rIns="0" bIns="0">
              <a:spAutoFit/>
            </a:bodyPr>
            <a:lstStyle/>
            <a:p>
              <a:r>
                <a:rPr lang="en-GB" sz="2800">
                  <a:solidFill>
                    <a:srgbClr val="FFFFFF"/>
                  </a:solidFill>
                </a:rPr>
                <a:t>24</a:t>
              </a:r>
              <a:endParaRPr lang="en-GB" sz="2800">
                <a:solidFill>
                  <a:schemeClr val="tx2"/>
                </a:solidFill>
              </a:endParaRPr>
            </a:p>
          </p:txBody>
        </p:sp>
        <p:sp>
          <p:nvSpPr>
            <p:cNvPr id="33814" name="Rectangle 17"/>
            <p:cNvSpPr>
              <a:spLocks noChangeArrowheads="1"/>
            </p:cNvSpPr>
            <p:nvPr/>
          </p:nvSpPr>
          <p:spPr bwMode="auto">
            <a:xfrm>
              <a:off x="5648325" y="2651125"/>
              <a:ext cx="98425" cy="427038"/>
            </a:xfrm>
            <a:prstGeom prst="rect">
              <a:avLst/>
            </a:prstGeom>
            <a:noFill/>
            <a:ln w="9525">
              <a:noFill/>
              <a:miter lim="800000"/>
              <a:headEnd/>
              <a:tailEnd/>
            </a:ln>
          </p:spPr>
          <p:txBody>
            <a:bodyPr wrap="none" lIns="0" tIns="0" rIns="0" bIns="0">
              <a:spAutoFit/>
            </a:bodyPr>
            <a:lstStyle/>
            <a:p>
              <a:r>
                <a:rPr lang="en-GB" sz="2800">
                  <a:solidFill>
                    <a:srgbClr val="FFFFFF"/>
                  </a:solidFill>
                </a:rPr>
                <a:t> </a:t>
              </a:r>
              <a:endParaRPr lang="en-GB" sz="2800">
                <a:solidFill>
                  <a:schemeClr val="tx2"/>
                </a:solidFill>
              </a:endParaRPr>
            </a:p>
          </p:txBody>
        </p:sp>
        <p:sp>
          <p:nvSpPr>
            <p:cNvPr id="33815" name="Rectangle 18"/>
            <p:cNvSpPr>
              <a:spLocks noChangeArrowheads="1"/>
            </p:cNvSpPr>
            <p:nvPr/>
          </p:nvSpPr>
          <p:spPr bwMode="auto">
            <a:xfrm>
              <a:off x="6030913" y="2651125"/>
              <a:ext cx="871537" cy="427038"/>
            </a:xfrm>
            <a:prstGeom prst="rect">
              <a:avLst/>
            </a:prstGeom>
            <a:noFill/>
            <a:ln w="9525">
              <a:noFill/>
              <a:miter lim="800000"/>
              <a:headEnd/>
              <a:tailEnd/>
            </a:ln>
          </p:spPr>
          <p:txBody>
            <a:bodyPr wrap="none" lIns="0" tIns="0" rIns="0" bIns="0">
              <a:spAutoFit/>
            </a:bodyPr>
            <a:lstStyle/>
            <a:p>
              <a:r>
                <a:rPr lang="en-GB" sz="2800">
                  <a:solidFill>
                    <a:srgbClr val="FFFFFF"/>
                  </a:solidFill>
                </a:rPr>
                <a:t>many</a:t>
              </a:r>
              <a:endParaRPr lang="en-GB" sz="2800">
                <a:solidFill>
                  <a:schemeClr val="tx2"/>
                </a:solidFill>
              </a:endParaRPr>
            </a:p>
          </p:txBody>
        </p:sp>
        <p:sp>
          <p:nvSpPr>
            <p:cNvPr id="33816" name="Rectangle 19"/>
            <p:cNvSpPr>
              <a:spLocks noChangeArrowheads="1"/>
            </p:cNvSpPr>
            <p:nvPr/>
          </p:nvSpPr>
          <p:spPr bwMode="auto">
            <a:xfrm>
              <a:off x="6819900" y="2651125"/>
              <a:ext cx="98425" cy="427038"/>
            </a:xfrm>
            <a:prstGeom prst="rect">
              <a:avLst/>
            </a:prstGeom>
            <a:noFill/>
            <a:ln w="9525">
              <a:noFill/>
              <a:miter lim="800000"/>
              <a:headEnd/>
              <a:tailEnd/>
            </a:ln>
          </p:spPr>
          <p:txBody>
            <a:bodyPr wrap="none" lIns="0" tIns="0" rIns="0" bIns="0">
              <a:spAutoFit/>
            </a:bodyPr>
            <a:lstStyle/>
            <a:p>
              <a:r>
                <a:rPr lang="en-GB" sz="2800">
                  <a:solidFill>
                    <a:srgbClr val="FFFFFF"/>
                  </a:solidFill>
                </a:rPr>
                <a:t> </a:t>
              </a:r>
              <a:endParaRPr lang="en-GB" sz="2800">
                <a:solidFill>
                  <a:schemeClr val="tx2"/>
                </a:solidFill>
              </a:endParaRPr>
            </a:p>
          </p:txBody>
        </p:sp>
        <p:sp>
          <p:nvSpPr>
            <p:cNvPr id="33817" name="Rectangle 20"/>
            <p:cNvSpPr>
              <a:spLocks noChangeArrowheads="1"/>
            </p:cNvSpPr>
            <p:nvPr/>
          </p:nvSpPr>
          <p:spPr bwMode="auto">
            <a:xfrm>
              <a:off x="7145338" y="2651125"/>
              <a:ext cx="396875" cy="427038"/>
            </a:xfrm>
            <a:prstGeom prst="rect">
              <a:avLst/>
            </a:prstGeom>
            <a:noFill/>
            <a:ln w="9525">
              <a:noFill/>
              <a:miter lim="800000"/>
              <a:headEnd/>
              <a:tailEnd/>
            </a:ln>
          </p:spPr>
          <p:txBody>
            <a:bodyPr wrap="none" lIns="0" tIns="0" rIns="0" bIns="0">
              <a:spAutoFit/>
            </a:bodyPr>
            <a:lstStyle/>
            <a:p>
              <a:r>
                <a:rPr lang="en-GB" sz="2800">
                  <a:solidFill>
                    <a:srgbClr val="FFFFFF"/>
                  </a:solidFill>
                </a:rPr>
                <a:t>23</a:t>
              </a:r>
              <a:endParaRPr lang="en-GB" sz="2800">
                <a:solidFill>
                  <a:schemeClr val="tx2"/>
                </a:solidFill>
              </a:endParaRPr>
            </a:p>
          </p:txBody>
        </p:sp>
        <p:sp>
          <p:nvSpPr>
            <p:cNvPr id="33818" name="Rectangle 21"/>
            <p:cNvSpPr>
              <a:spLocks noChangeArrowheads="1"/>
            </p:cNvSpPr>
            <p:nvPr/>
          </p:nvSpPr>
          <p:spPr bwMode="auto">
            <a:xfrm>
              <a:off x="7502525" y="2651125"/>
              <a:ext cx="98425" cy="427038"/>
            </a:xfrm>
            <a:prstGeom prst="rect">
              <a:avLst/>
            </a:prstGeom>
            <a:noFill/>
            <a:ln w="9525">
              <a:noFill/>
              <a:miter lim="800000"/>
              <a:headEnd/>
              <a:tailEnd/>
            </a:ln>
          </p:spPr>
          <p:txBody>
            <a:bodyPr wrap="none" lIns="0" tIns="0" rIns="0" bIns="0">
              <a:spAutoFit/>
            </a:bodyPr>
            <a:lstStyle/>
            <a:p>
              <a:r>
                <a:rPr lang="en-GB" sz="2800">
                  <a:solidFill>
                    <a:srgbClr val="000000"/>
                  </a:solidFill>
                </a:rPr>
                <a:t> </a:t>
              </a:r>
              <a:endParaRPr lang="en-GB" sz="2800">
                <a:solidFill>
                  <a:schemeClr val="tx2"/>
                </a:solidFill>
              </a:endParaRPr>
            </a:p>
          </p:txBody>
        </p:sp>
        <p:sp>
          <p:nvSpPr>
            <p:cNvPr id="33819" name="Rectangle 22"/>
            <p:cNvSpPr>
              <a:spLocks noChangeArrowheads="1"/>
            </p:cNvSpPr>
            <p:nvPr/>
          </p:nvSpPr>
          <p:spPr bwMode="auto">
            <a:xfrm>
              <a:off x="4332288" y="3338513"/>
              <a:ext cx="198437" cy="427037"/>
            </a:xfrm>
            <a:prstGeom prst="rect">
              <a:avLst/>
            </a:prstGeom>
            <a:noFill/>
            <a:ln w="9525">
              <a:noFill/>
              <a:miter lim="800000"/>
              <a:headEnd/>
              <a:tailEnd/>
            </a:ln>
          </p:spPr>
          <p:txBody>
            <a:bodyPr wrap="none" lIns="0" tIns="0" rIns="0" bIns="0">
              <a:spAutoFit/>
            </a:bodyPr>
            <a:lstStyle/>
            <a:p>
              <a:r>
                <a:rPr lang="en-GB" sz="2800">
                  <a:solidFill>
                    <a:srgbClr val="FFFFFF"/>
                  </a:solidFill>
                </a:rPr>
                <a:t>8</a:t>
              </a:r>
              <a:endParaRPr lang="en-GB" sz="2800">
                <a:solidFill>
                  <a:schemeClr val="tx2"/>
                </a:solidFill>
              </a:endParaRPr>
            </a:p>
          </p:txBody>
        </p:sp>
        <p:sp>
          <p:nvSpPr>
            <p:cNvPr id="33820" name="Rectangle 23"/>
            <p:cNvSpPr>
              <a:spLocks noChangeArrowheads="1"/>
            </p:cNvSpPr>
            <p:nvPr/>
          </p:nvSpPr>
          <p:spPr bwMode="auto">
            <a:xfrm>
              <a:off x="4506913" y="3338513"/>
              <a:ext cx="98425" cy="427037"/>
            </a:xfrm>
            <a:prstGeom prst="rect">
              <a:avLst/>
            </a:prstGeom>
            <a:noFill/>
            <a:ln w="9525">
              <a:noFill/>
              <a:miter lim="800000"/>
              <a:headEnd/>
              <a:tailEnd/>
            </a:ln>
          </p:spPr>
          <p:txBody>
            <a:bodyPr wrap="none" lIns="0" tIns="0" rIns="0" bIns="0">
              <a:spAutoFit/>
            </a:bodyPr>
            <a:lstStyle/>
            <a:p>
              <a:r>
                <a:rPr lang="en-GB" sz="2800">
                  <a:solidFill>
                    <a:srgbClr val="FFFFFF"/>
                  </a:solidFill>
                </a:rPr>
                <a:t> </a:t>
              </a:r>
              <a:endParaRPr lang="en-GB" sz="2800">
                <a:solidFill>
                  <a:schemeClr val="tx2"/>
                </a:solidFill>
              </a:endParaRPr>
            </a:p>
          </p:txBody>
        </p:sp>
        <p:sp>
          <p:nvSpPr>
            <p:cNvPr id="33821" name="Rectangle 24"/>
            <p:cNvSpPr>
              <a:spLocks noChangeArrowheads="1"/>
            </p:cNvSpPr>
            <p:nvPr/>
          </p:nvSpPr>
          <p:spPr bwMode="auto">
            <a:xfrm>
              <a:off x="5294313" y="3338513"/>
              <a:ext cx="396875" cy="427037"/>
            </a:xfrm>
            <a:prstGeom prst="rect">
              <a:avLst/>
            </a:prstGeom>
            <a:noFill/>
            <a:ln w="9525">
              <a:noFill/>
              <a:miter lim="800000"/>
              <a:headEnd/>
              <a:tailEnd/>
            </a:ln>
          </p:spPr>
          <p:txBody>
            <a:bodyPr wrap="none" lIns="0" tIns="0" rIns="0" bIns="0">
              <a:spAutoFit/>
            </a:bodyPr>
            <a:lstStyle/>
            <a:p>
              <a:r>
                <a:rPr lang="en-GB" sz="2800">
                  <a:solidFill>
                    <a:srgbClr val="FFFFFF"/>
                  </a:solidFill>
                </a:rPr>
                <a:t>18</a:t>
              </a:r>
              <a:endParaRPr lang="en-GB" sz="2800">
                <a:solidFill>
                  <a:schemeClr val="tx2"/>
                </a:solidFill>
              </a:endParaRPr>
            </a:p>
          </p:txBody>
        </p:sp>
        <p:sp>
          <p:nvSpPr>
            <p:cNvPr id="33822" name="Rectangle 25"/>
            <p:cNvSpPr>
              <a:spLocks noChangeArrowheads="1"/>
            </p:cNvSpPr>
            <p:nvPr/>
          </p:nvSpPr>
          <p:spPr bwMode="auto">
            <a:xfrm>
              <a:off x="5648325" y="3338513"/>
              <a:ext cx="98425" cy="427037"/>
            </a:xfrm>
            <a:prstGeom prst="rect">
              <a:avLst/>
            </a:prstGeom>
            <a:noFill/>
            <a:ln w="9525">
              <a:noFill/>
              <a:miter lim="800000"/>
              <a:headEnd/>
              <a:tailEnd/>
            </a:ln>
          </p:spPr>
          <p:txBody>
            <a:bodyPr wrap="none" lIns="0" tIns="0" rIns="0" bIns="0">
              <a:spAutoFit/>
            </a:bodyPr>
            <a:lstStyle/>
            <a:p>
              <a:r>
                <a:rPr lang="en-GB" sz="2800">
                  <a:solidFill>
                    <a:srgbClr val="FFFFFF"/>
                  </a:solidFill>
                </a:rPr>
                <a:t> </a:t>
              </a:r>
              <a:endParaRPr lang="en-GB" sz="2800">
                <a:solidFill>
                  <a:schemeClr val="tx2"/>
                </a:solidFill>
              </a:endParaRPr>
            </a:p>
          </p:txBody>
        </p:sp>
        <p:sp>
          <p:nvSpPr>
            <p:cNvPr id="33823" name="Rectangle 26"/>
            <p:cNvSpPr>
              <a:spLocks noChangeArrowheads="1"/>
            </p:cNvSpPr>
            <p:nvPr/>
          </p:nvSpPr>
          <p:spPr bwMode="auto">
            <a:xfrm>
              <a:off x="6162675" y="3338513"/>
              <a:ext cx="604838" cy="427037"/>
            </a:xfrm>
            <a:prstGeom prst="rect">
              <a:avLst/>
            </a:prstGeom>
            <a:noFill/>
            <a:ln w="9525">
              <a:noFill/>
              <a:miter lim="800000"/>
              <a:headEnd/>
              <a:tailEnd/>
            </a:ln>
          </p:spPr>
          <p:txBody>
            <a:bodyPr wrap="none" lIns="0" tIns="0" rIns="0" bIns="0">
              <a:spAutoFit/>
            </a:bodyPr>
            <a:lstStyle/>
            <a:p>
              <a:r>
                <a:rPr lang="en-GB" sz="2800">
                  <a:solidFill>
                    <a:srgbClr val="FFFFFF"/>
                  </a:solidFill>
                </a:rPr>
                <a:t>77+</a:t>
              </a:r>
              <a:endParaRPr lang="en-GB" sz="2800">
                <a:solidFill>
                  <a:schemeClr val="tx2"/>
                </a:solidFill>
              </a:endParaRPr>
            </a:p>
          </p:txBody>
        </p:sp>
        <p:sp>
          <p:nvSpPr>
            <p:cNvPr id="33824" name="Rectangle 27"/>
            <p:cNvSpPr>
              <a:spLocks noChangeArrowheads="1"/>
            </p:cNvSpPr>
            <p:nvPr/>
          </p:nvSpPr>
          <p:spPr bwMode="auto">
            <a:xfrm>
              <a:off x="6707188" y="3338513"/>
              <a:ext cx="98425" cy="427037"/>
            </a:xfrm>
            <a:prstGeom prst="rect">
              <a:avLst/>
            </a:prstGeom>
            <a:noFill/>
            <a:ln w="9525">
              <a:noFill/>
              <a:miter lim="800000"/>
              <a:headEnd/>
              <a:tailEnd/>
            </a:ln>
          </p:spPr>
          <p:txBody>
            <a:bodyPr wrap="none" lIns="0" tIns="0" rIns="0" bIns="0">
              <a:spAutoFit/>
            </a:bodyPr>
            <a:lstStyle/>
            <a:p>
              <a:r>
                <a:rPr lang="en-GB" sz="2800">
                  <a:solidFill>
                    <a:srgbClr val="FFFFFF"/>
                  </a:solidFill>
                </a:rPr>
                <a:t> </a:t>
              </a:r>
              <a:endParaRPr lang="en-GB" sz="2800">
                <a:solidFill>
                  <a:schemeClr val="tx2"/>
                </a:solidFill>
              </a:endParaRPr>
            </a:p>
          </p:txBody>
        </p:sp>
        <p:sp>
          <p:nvSpPr>
            <p:cNvPr id="33825" name="Rectangle 28"/>
            <p:cNvSpPr>
              <a:spLocks noChangeArrowheads="1"/>
            </p:cNvSpPr>
            <p:nvPr/>
          </p:nvSpPr>
          <p:spPr bwMode="auto">
            <a:xfrm>
              <a:off x="7245350" y="3338513"/>
              <a:ext cx="198438" cy="427037"/>
            </a:xfrm>
            <a:prstGeom prst="rect">
              <a:avLst/>
            </a:prstGeom>
            <a:noFill/>
            <a:ln w="9525">
              <a:noFill/>
              <a:miter lim="800000"/>
              <a:headEnd/>
              <a:tailEnd/>
            </a:ln>
          </p:spPr>
          <p:txBody>
            <a:bodyPr wrap="none" lIns="0" tIns="0" rIns="0" bIns="0">
              <a:spAutoFit/>
            </a:bodyPr>
            <a:lstStyle/>
            <a:p>
              <a:r>
                <a:rPr lang="en-GB" sz="2800">
                  <a:solidFill>
                    <a:srgbClr val="FFFFFF"/>
                  </a:solidFill>
                </a:rPr>
                <a:t>3</a:t>
              </a:r>
              <a:endParaRPr lang="en-GB" sz="2800">
                <a:solidFill>
                  <a:schemeClr val="tx2"/>
                </a:solidFill>
              </a:endParaRPr>
            </a:p>
          </p:txBody>
        </p:sp>
        <p:sp>
          <p:nvSpPr>
            <p:cNvPr id="33826" name="Rectangle 29"/>
            <p:cNvSpPr>
              <a:spLocks noChangeArrowheads="1"/>
            </p:cNvSpPr>
            <p:nvPr/>
          </p:nvSpPr>
          <p:spPr bwMode="auto">
            <a:xfrm>
              <a:off x="7419975" y="3338513"/>
              <a:ext cx="98425" cy="427037"/>
            </a:xfrm>
            <a:prstGeom prst="rect">
              <a:avLst/>
            </a:prstGeom>
            <a:noFill/>
            <a:ln w="9525">
              <a:noFill/>
              <a:miter lim="800000"/>
              <a:headEnd/>
              <a:tailEnd/>
            </a:ln>
          </p:spPr>
          <p:txBody>
            <a:bodyPr wrap="none" lIns="0" tIns="0" rIns="0" bIns="0">
              <a:spAutoFit/>
            </a:bodyPr>
            <a:lstStyle/>
            <a:p>
              <a:r>
                <a:rPr lang="en-GB" sz="2800">
                  <a:solidFill>
                    <a:srgbClr val="000000"/>
                  </a:solidFill>
                </a:rPr>
                <a:t> </a:t>
              </a:r>
              <a:endParaRPr lang="en-GB" sz="2800">
                <a:solidFill>
                  <a:schemeClr val="tx2"/>
                </a:solidFill>
              </a:endParaRPr>
            </a:p>
          </p:txBody>
        </p:sp>
        <p:grpSp>
          <p:nvGrpSpPr>
            <p:cNvPr id="33827" name="Group 30"/>
            <p:cNvGrpSpPr>
              <a:grpSpLocks/>
            </p:cNvGrpSpPr>
            <p:nvPr/>
          </p:nvGrpSpPr>
          <p:grpSpPr bwMode="auto">
            <a:xfrm>
              <a:off x="3017834" y="4025900"/>
              <a:ext cx="4716456" cy="427038"/>
              <a:chOff x="1901" y="2536"/>
              <a:chExt cx="2971" cy="269"/>
            </a:xfrm>
          </p:grpSpPr>
          <p:sp>
            <p:nvSpPr>
              <p:cNvPr id="33874" name="Rectangle 31"/>
              <p:cNvSpPr>
                <a:spLocks noChangeArrowheads="1"/>
              </p:cNvSpPr>
              <p:nvPr/>
            </p:nvSpPr>
            <p:spPr bwMode="auto">
              <a:xfrm>
                <a:off x="1901" y="2536"/>
                <a:ext cx="449" cy="269"/>
              </a:xfrm>
              <a:prstGeom prst="rect">
                <a:avLst/>
              </a:prstGeom>
              <a:noFill/>
              <a:ln w="9525">
                <a:noFill/>
                <a:miter lim="800000"/>
                <a:headEnd/>
                <a:tailEnd/>
              </a:ln>
            </p:spPr>
            <p:txBody>
              <a:bodyPr wrap="none" lIns="0" tIns="0" rIns="0" bIns="0">
                <a:spAutoFit/>
              </a:bodyPr>
              <a:lstStyle/>
              <a:p>
                <a:r>
                  <a:rPr lang="en-GB" sz="2800">
                    <a:solidFill>
                      <a:schemeClr val="tx2"/>
                    </a:solidFill>
                  </a:rPr>
                  <a:t>93%</a:t>
                </a:r>
              </a:p>
            </p:txBody>
          </p:sp>
          <p:sp>
            <p:nvSpPr>
              <p:cNvPr id="33875" name="Rectangle 32"/>
              <p:cNvSpPr>
                <a:spLocks noChangeArrowheads="1"/>
              </p:cNvSpPr>
              <p:nvPr/>
            </p:nvSpPr>
            <p:spPr bwMode="auto">
              <a:xfrm>
                <a:off x="2307" y="2536"/>
                <a:ext cx="62" cy="269"/>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76" name="Rectangle 33"/>
              <p:cNvSpPr>
                <a:spLocks noChangeArrowheads="1"/>
              </p:cNvSpPr>
              <p:nvPr/>
            </p:nvSpPr>
            <p:spPr bwMode="auto">
              <a:xfrm>
                <a:off x="2568" y="2536"/>
                <a:ext cx="449" cy="269"/>
              </a:xfrm>
              <a:prstGeom prst="rect">
                <a:avLst/>
              </a:prstGeom>
              <a:noFill/>
              <a:ln w="9525">
                <a:noFill/>
                <a:miter lim="800000"/>
                <a:headEnd/>
                <a:tailEnd/>
              </a:ln>
            </p:spPr>
            <p:txBody>
              <a:bodyPr wrap="none" lIns="0" tIns="0" rIns="0" bIns="0">
                <a:spAutoFit/>
              </a:bodyPr>
              <a:lstStyle/>
              <a:p>
                <a:r>
                  <a:rPr lang="en-GB" sz="2800">
                    <a:solidFill>
                      <a:schemeClr val="tx2"/>
                    </a:solidFill>
                  </a:rPr>
                  <a:t>57%</a:t>
                </a:r>
              </a:p>
            </p:txBody>
          </p:sp>
          <p:sp>
            <p:nvSpPr>
              <p:cNvPr id="33877" name="Rectangle 34"/>
              <p:cNvSpPr>
                <a:spLocks noChangeArrowheads="1"/>
              </p:cNvSpPr>
              <p:nvPr/>
            </p:nvSpPr>
            <p:spPr bwMode="auto">
              <a:xfrm>
                <a:off x="2974" y="2536"/>
                <a:ext cx="62" cy="269"/>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78" name="Rectangle 35"/>
              <p:cNvSpPr>
                <a:spLocks noChangeArrowheads="1"/>
              </p:cNvSpPr>
              <p:nvPr/>
            </p:nvSpPr>
            <p:spPr bwMode="auto">
              <a:xfrm>
                <a:off x="3235" y="2536"/>
                <a:ext cx="449" cy="269"/>
              </a:xfrm>
              <a:prstGeom prst="rect">
                <a:avLst/>
              </a:prstGeom>
              <a:noFill/>
              <a:ln w="9525">
                <a:noFill/>
                <a:miter lim="800000"/>
                <a:headEnd/>
                <a:tailEnd/>
              </a:ln>
            </p:spPr>
            <p:txBody>
              <a:bodyPr wrap="none" lIns="0" tIns="0" rIns="0" bIns="0">
                <a:spAutoFit/>
              </a:bodyPr>
              <a:lstStyle/>
              <a:p>
                <a:r>
                  <a:rPr lang="en-GB" sz="2800">
                    <a:solidFill>
                      <a:schemeClr val="tx2"/>
                    </a:solidFill>
                  </a:rPr>
                  <a:t>75%</a:t>
                </a:r>
              </a:p>
            </p:txBody>
          </p:sp>
          <p:sp>
            <p:nvSpPr>
              <p:cNvPr id="33879" name="Rectangle 36"/>
              <p:cNvSpPr>
                <a:spLocks noChangeArrowheads="1"/>
              </p:cNvSpPr>
              <p:nvPr/>
            </p:nvSpPr>
            <p:spPr bwMode="auto">
              <a:xfrm>
                <a:off x="3641" y="2536"/>
                <a:ext cx="62" cy="269"/>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80" name="Rectangle 37"/>
              <p:cNvSpPr>
                <a:spLocks noChangeArrowheads="1"/>
              </p:cNvSpPr>
              <p:nvPr/>
            </p:nvSpPr>
            <p:spPr bwMode="auto">
              <a:xfrm>
                <a:off x="3848" y="2536"/>
                <a:ext cx="449" cy="269"/>
              </a:xfrm>
              <a:prstGeom prst="rect">
                <a:avLst/>
              </a:prstGeom>
              <a:noFill/>
              <a:ln w="9525">
                <a:noFill/>
                <a:miter lim="800000"/>
                <a:headEnd/>
                <a:tailEnd/>
              </a:ln>
            </p:spPr>
            <p:txBody>
              <a:bodyPr wrap="none" lIns="0" tIns="0" rIns="0" bIns="0">
                <a:spAutoFit/>
              </a:bodyPr>
              <a:lstStyle/>
              <a:p>
                <a:r>
                  <a:rPr lang="en-GB" sz="2800">
                    <a:solidFill>
                      <a:schemeClr val="tx2"/>
                    </a:solidFill>
                  </a:rPr>
                  <a:t>10%</a:t>
                </a:r>
              </a:p>
            </p:txBody>
          </p:sp>
          <p:sp>
            <p:nvSpPr>
              <p:cNvPr id="33881" name="Rectangle 38"/>
              <p:cNvSpPr>
                <a:spLocks noChangeArrowheads="1"/>
              </p:cNvSpPr>
              <p:nvPr/>
            </p:nvSpPr>
            <p:spPr bwMode="auto">
              <a:xfrm>
                <a:off x="4253" y="2536"/>
                <a:ext cx="62" cy="269"/>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82" name="Rectangle 39"/>
              <p:cNvSpPr>
                <a:spLocks noChangeArrowheads="1"/>
              </p:cNvSpPr>
              <p:nvPr/>
            </p:nvSpPr>
            <p:spPr bwMode="auto">
              <a:xfrm>
                <a:off x="4403" y="2536"/>
                <a:ext cx="449" cy="269"/>
              </a:xfrm>
              <a:prstGeom prst="rect">
                <a:avLst/>
              </a:prstGeom>
              <a:noFill/>
              <a:ln w="9525">
                <a:noFill/>
                <a:miter lim="800000"/>
                <a:headEnd/>
                <a:tailEnd/>
              </a:ln>
            </p:spPr>
            <p:txBody>
              <a:bodyPr wrap="none" lIns="0" tIns="0" rIns="0" bIns="0">
                <a:spAutoFit/>
              </a:bodyPr>
              <a:lstStyle/>
              <a:p>
                <a:r>
                  <a:rPr lang="en-GB" sz="2800">
                    <a:solidFill>
                      <a:schemeClr val="tx2"/>
                    </a:solidFill>
                  </a:rPr>
                  <a:t>13%</a:t>
                </a:r>
              </a:p>
            </p:txBody>
          </p:sp>
          <p:sp>
            <p:nvSpPr>
              <p:cNvPr id="33883" name="Rectangle 40"/>
              <p:cNvSpPr>
                <a:spLocks noChangeArrowheads="1"/>
              </p:cNvSpPr>
              <p:nvPr/>
            </p:nvSpPr>
            <p:spPr bwMode="auto">
              <a:xfrm>
                <a:off x="4810" y="2536"/>
                <a:ext cx="62" cy="269"/>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grpSp>
        <p:grpSp>
          <p:nvGrpSpPr>
            <p:cNvPr id="33828" name="Group 41"/>
            <p:cNvGrpSpPr>
              <a:grpSpLocks/>
            </p:cNvGrpSpPr>
            <p:nvPr/>
          </p:nvGrpSpPr>
          <p:grpSpPr bwMode="auto">
            <a:xfrm>
              <a:off x="3384555" y="4713288"/>
              <a:ext cx="3376618" cy="427037"/>
              <a:chOff x="2132" y="2969"/>
              <a:chExt cx="2127" cy="269"/>
            </a:xfrm>
          </p:grpSpPr>
          <p:sp>
            <p:nvSpPr>
              <p:cNvPr id="33864" name="Rectangle 42"/>
              <p:cNvSpPr>
                <a:spLocks noChangeArrowheads="1"/>
              </p:cNvSpPr>
              <p:nvPr/>
            </p:nvSpPr>
            <p:spPr bwMode="auto">
              <a:xfrm>
                <a:off x="2132" y="2969"/>
                <a:ext cx="249" cy="269"/>
              </a:xfrm>
              <a:prstGeom prst="rect">
                <a:avLst/>
              </a:prstGeom>
              <a:noFill/>
              <a:ln w="9525">
                <a:noFill/>
                <a:miter lim="800000"/>
                <a:headEnd/>
                <a:tailEnd/>
              </a:ln>
            </p:spPr>
            <p:txBody>
              <a:bodyPr wrap="none" lIns="0" tIns="0" rIns="0" bIns="0">
                <a:spAutoFit/>
              </a:bodyPr>
              <a:lstStyle/>
              <a:p>
                <a:r>
                  <a:rPr lang="en-GB" sz="2800"/>
                  <a:t> :1</a:t>
                </a:r>
              </a:p>
            </p:txBody>
          </p:sp>
          <p:sp>
            <p:nvSpPr>
              <p:cNvPr id="33865" name="Rectangle 43"/>
              <p:cNvSpPr>
                <a:spLocks noChangeArrowheads="1"/>
              </p:cNvSpPr>
              <p:nvPr/>
            </p:nvSpPr>
            <p:spPr bwMode="auto">
              <a:xfrm>
                <a:off x="2329" y="2969"/>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66" name="Rectangle 44"/>
              <p:cNvSpPr>
                <a:spLocks noChangeArrowheads="1"/>
              </p:cNvSpPr>
              <p:nvPr/>
            </p:nvSpPr>
            <p:spPr bwMode="auto">
              <a:xfrm>
                <a:off x="2545" y="2969"/>
                <a:ext cx="499" cy="269"/>
              </a:xfrm>
              <a:prstGeom prst="rect">
                <a:avLst/>
              </a:prstGeom>
              <a:noFill/>
              <a:ln w="9525">
                <a:noFill/>
                <a:miter lim="800000"/>
                <a:headEnd/>
                <a:tailEnd/>
              </a:ln>
            </p:spPr>
            <p:txBody>
              <a:bodyPr wrap="none" lIns="0" tIns="0" rIns="0" bIns="0">
                <a:spAutoFit/>
              </a:bodyPr>
              <a:lstStyle/>
              <a:p>
                <a:r>
                  <a:rPr lang="en-GB" sz="2800"/>
                  <a:t>1.7:1</a:t>
                </a:r>
              </a:p>
            </p:txBody>
          </p:sp>
          <p:sp>
            <p:nvSpPr>
              <p:cNvPr id="33867" name="Rectangle 45"/>
              <p:cNvSpPr>
                <a:spLocks noChangeArrowheads="1"/>
              </p:cNvSpPr>
              <p:nvPr/>
            </p:nvSpPr>
            <p:spPr bwMode="auto">
              <a:xfrm>
                <a:off x="2996" y="2969"/>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68" name="Rectangle 46"/>
              <p:cNvSpPr>
                <a:spLocks noChangeArrowheads="1"/>
              </p:cNvSpPr>
              <p:nvPr/>
            </p:nvSpPr>
            <p:spPr bwMode="auto">
              <a:xfrm>
                <a:off x="3314" y="2969"/>
                <a:ext cx="187" cy="269"/>
              </a:xfrm>
              <a:prstGeom prst="rect">
                <a:avLst/>
              </a:prstGeom>
              <a:noFill/>
              <a:ln w="9525">
                <a:noFill/>
                <a:miter lim="800000"/>
                <a:headEnd/>
                <a:tailEnd/>
              </a:ln>
            </p:spPr>
            <p:txBody>
              <a:bodyPr wrap="none" lIns="0" tIns="0" rIns="0" bIns="0">
                <a:spAutoFit/>
              </a:bodyPr>
              <a:lstStyle/>
              <a:p>
                <a:r>
                  <a:rPr lang="en-GB" sz="2800"/>
                  <a:t>2:</a:t>
                </a:r>
              </a:p>
            </p:txBody>
          </p:sp>
          <p:sp>
            <p:nvSpPr>
              <p:cNvPr id="33869" name="Rectangle 47"/>
              <p:cNvSpPr>
                <a:spLocks noChangeArrowheads="1"/>
              </p:cNvSpPr>
              <p:nvPr/>
            </p:nvSpPr>
            <p:spPr bwMode="auto">
              <a:xfrm>
                <a:off x="3475" y="2969"/>
                <a:ext cx="125" cy="269"/>
              </a:xfrm>
              <a:prstGeom prst="rect">
                <a:avLst/>
              </a:prstGeom>
              <a:noFill/>
              <a:ln w="9525">
                <a:noFill/>
                <a:miter lim="800000"/>
                <a:headEnd/>
                <a:tailEnd/>
              </a:ln>
            </p:spPr>
            <p:txBody>
              <a:bodyPr wrap="none" lIns="0" tIns="0" rIns="0" bIns="0">
                <a:spAutoFit/>
              </a:bodyPr>
              <a:lstStyle/>
              <a:p>
                <a:r>
                  <a:rPr lang="en-GB" sz="2800"/>
                  <a:t>1</a:t>
                </a:r>
              </a:p>
            </p:txBody>
          </p:sp>
          <p:sp>
            <p:nvSpPr>
              <p:cNvPr id="33870" name="Rectangle 48"/>
              <p:cNvSpPr>
                <a:spLocks noChangeArrowheads="1"/>
              </p:cNvSpPr>
              <p:nvPr/>
            </p:nvSpPr>
            <p:spPr bwMode="auto">
              <a:xfrm>
                <a:off x="3585" y="2969"/>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71" name="Rectangle 49"/>
              <p:cNvSpPr>
                <a:spLocks noChangeArrowheads="1"/>
              </p:cNvSpPr>
              <p:nvPr/>
            </p:nvSpPr>
            <p:spPr bwMode="auto">
              <a:xfrm>
                <a:off x="3926" y="2969"/>
                <a:ext cx="187" cy="269"/>
              </a:xfrm>
              <a:prstGeom prst="rect">
                <a:avLst/>
              </a:prstGeom>
              <a:noFill/>
              <a:ln w="9525">
                <a:noFill/>
                <a:miter lim="800000"/>
                <a:headEnd/>
                <a:tailEnd/>
              </a:ln>
            </p:spPr>
            <p:txBody>
              <a:bodyPr wrap="none" lIns="0" tIns="0" rIns="0" bIns="0">
                <a:spAutoFit/>
              </a:bodyPr>
              <a:lstStyle/>
              <a:p>
                <a:r>
                  <a:rPr lang="en-GB" sz="2800"/>
                  <a:t>7:</a:t>
                </a:r>
              </a:p>
            </p:txBody>
          </p:sp>
          <p:sp>
            <p:nvSpPr>
              <p:cNvPr id="33872" name="Rectangle 50"/>
              <p:cNvSpPr>
                <a:spLocks noChangeArrowheads="1"/>
              </p:cNvSpPr>
              <p:nvPr/>
            </p:nvSpPr>
            <p:spPr bwMode="auto">
              <a:xfrm>
                <a:off x="4087" y="2969"/>
                <a:ext cx="125" cy="269"/>
              </a:xfrm>
              <a:prstGeom prst="rect">
                <a:avLst/>
              </a:prstGeom>
              <a:noFill/>
              <a:ln w="9525">
                <a:noFill/>
                <a:miter lim="800000"/>
                <a:headEnd/>
                <a:tailEnd/>
              </a:ln>
            </p:spPr>
            <p:txBody>
              <a:bodyPr wrap="none" lIns="0" tIns="0" rIns="0" bIns="0">
                <a:spAutoFit/>
              </a:bodyPr>
              <a:lstStyle/>
              <a:p>
                <a:r>
                  <a:rPr lang="en-GB" sz="2800"/>
                  <a:t>1</a:t>
                </a:r>
              </a:p>
            </p:txBody>
          </p:sp>
          <p:sp>
            <p:nvSpPr>
              <p:cNvPr id="33873" name="Rectangle 51"/>
              <p:cNvSpPr>
                <a:spLocks noChangeArrowheads="1"/>
              </p:cNvSpPr>
              <p:nvPr/>
            </p:nvSpPr>
            <p:spPr bwMode="auto">
              <a:xfrm>
                <a:off x="4197" y="2969"/>
                <a:ext cx="62" cy="269"/>
              </a:xfrm>
              <a:prstGeom prst="rect">
                <a:avLst/>
              </a:prstGeom>
              <a:noFill/>
              <a:ln w="9525">
                <a:noFill/>
                <a:miter lim="800000"/>
                <a:headEnd/>
                <a:tailEnd/>
              </a:ln>
            </p:spPr>
            <p:txBody>
              <a:bodyPr wrap="none" lIns="0" tIns="0" rIns="0" bIns="0">
                <a:spAutoFit/>
              </a:bodyPr>
              <a:lstStyle/>
              <a:p>
                <a:r>
                  <a:rPr lang="en-GB" sz="2800"/>
                  <a:t> </a:t>
                </a:r>
              </a:p>
            </p:txBody>
          </p:sp>
        </p:grpSp>
        <p:sp>
          <p:nvSpPr>
            <p:cNvPr id="33829" name="Rectangle 52"/>
            <p:cNvSpPr>
              <a:spLocks noChangeArrowheads="1"/>
            </p:cNvSpPr>
            <p:nvPr/>
          </p:nvSpPr>
          <p:spPr bwMode="auto">
            <a:xfrm>
              <a:off x="7335838" y="4713288"/>
              <a:ext cx="98425" cy="427037"/>
            </a:xfrm>
            <a:prstGeom prst="rect">
              <a:avLst/>
            </a:prstGeom>
            <a:noFill/>
            <a:ln w="9525">
              <a:noFill/>
              <a:miter lim="800000"/>
              <a:headEnd/>
              <a:tailEnd/>
            </a:ln>
          </p:spPr>
          <p:txBody>
            <a:bodyPr wrap="none" lIns="0" tIns="0" rIns="0" bIns="0">
              <a:spAutoFit/>
            </a:bodyPr>
            <a:lstStyle/>
            <a:p>
              <a:r>
                <a:rPr lang="en-GB" sz="2800">
                  <a:solidFill>
                    <a:srgbClr val="00FF00"/>
                  </a:solidFill>
                </a:rPr>
                <a:t> </a:t>
              </a:r>
              <a:endParaRPr lang="en-GB" sz="2800">
                <a:solidFill>
                  <a:schemeClr val="tx2"/>
                </a:solidFill>
              </a:endParaRPr>
            </a:p>
          </p:txBody>
        </p:sp>
        <p:sp>
          <p:nvSpPr>
            <p:cNvPr id="33830" name="Rectangle 53"/>
            <p:cNvSpPr>
              <a:spLocks noChangeArrowheads="1"/>
            </p:cNvSpPr>
            <p:nvPr/>
          </p:nvSpPr>
          <p:spPr bwMode="auto">
            <a:xfrm>
              <a:off x="3017838" y="5402263"/>
              <a:ext cx="712787" cy="427037"/>
            </a:xfrm>
            <a:prstGeom prst="rect">
              <a:avLst/>
            </a:prstGeom>
            <a:noFill/>
            <a:ln w="9525">
              <a:noFill/>
              <a:miter lim="800000"/>
              <a:headEnd/>
              <a:tailEnd/>
            </a:ln>
          </p:spPr>
          <p:txBody>
            <a:bodyPr wrap="none" lIns="0" tIns="0" rIns="0" bIns="0">
              <a:spAutoFit/>
            </a:bodyPr>
            <a:lstStyle/>
            <a:p>
              <a:r>
                <a:rPr lang="en-GB" sz="2800">
                  <a:solidFill>
                    <a:schemeClr val="tx2"/>
                  </a:solidFill>
                </a:rPr>
                <a:t>90%</a:t>
              </a:r>
            </a:p>
          </p:txBody>
        </p:sp>
        <p:sp>
          <p:nvSpPr>
            <p:cNvPr id="33831" name="Rectangle 54"/>
            <p:cNvSpPr>
              <a:spLocks noChangeArrowheads="1"/>
            </p:cNvSpPr>
            <p:nvPr/>
          </p:nvSpPr>
          <p:spPr bwMode="auto">
            <a:xfrm>
              <a:off x="3662363" y="5402263"/>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32" name="Rectangle 55"/>
            <p:cNvSpPr>
              <a:spLocks noChangeArrowheads="1"/>
            </p:cNvSpPr>
            <p:nvPr/>
          </p:nvSpPr>
          <p:spPr bwMode="auto">
            <a:xfrm>
              <a:off x="4076700" y="5402263"/>
              <a:ext cx="712788" cy="427037"/>
            </a:xfrm>
            <a:prstGeom prst="rect">
              <a:avLst/>
            </a:prstGeom>
            <a:noFill/>
            <a:ln w="9525">
              <a:noFill/>
              <a:miter lim="800000"/>
              <a:headEnd/>
              <a:tailEnd/>
            </a:ln>
          </p:spPr>
          <p:txBody>
            <a:bodyPr wrap="none" lIns="0" tIns="0" rIns="0" bIns="0">
              <a:spAutoFit/>
            </a:bodyPr>
            <a:lstStyle/>
            <a:p>
              <a:r>
                <a:rPr lang="en-GB" sz="2800">
                  <a:solidFill>
                    <a:schemeClr val="tx2"/>
                  </a:solidFill>
                </a:rPr>
                <a:t>67%</a:t>
              </a:r>
            </a:p>
          </p:txBody>
        </p:sp>
        <p:sp>
          <p:nvSpPr>
            <p:cNvPr id="33833" name="Rectangle 56"/>
            <p:cNvSpPr>
              <a:spLocks noChangeArrowheads="1"/>
            </p:cNvSpPr>
            <p:nvPr/>
          </p:nvSpPr>
          <p:spPr bwMode="auto">
            <a:xfrm>
              <a:off x="4721225" y="5402263"/>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34" name="Rectangle 57"/>
            <p:cNvSpPr>
              <a:spLocks noChangeArrowheads="1"/>
            </p:cNvSpPr>
            <p:nvPr/>
          </p:nvSpPr>
          <p:spPr bwMode="auto">
            <a:xfrm>
              <a:off x="5135563" y="5402263"/>
              <a:ext cx="712787" cy="427037"/>
            </a:xfrm>
            <a:prstGeom prst="rect">
              <a:avLst/>
            </a:prstGeom>
            <a:noFill/>
            <a:ln w="9525">
              <a:noFill/>
              <a:miter lim="800000"/>
              <a:headEnd/>
              <a:tailEnd/>
            </a:ln>
          </p:spPr>
          <p:txBody>
            <a:bodyPr wrap="none" lIns="0" tIns="0" rIns="0" bIns="0">
              <a:spAutoFit/>
            </a:bodyPr>
            <a:lstStyle/>
            <a:p>
              <a:r>
                <a:rPr lang="en-GB" sz="2800">
                  <a:solidFill>
                    <a:schemeClr val="tx2"/>
                  </a:solidFill>
                </a:rPr>
                <a:t>80%</a:t>
              </a:r>
            </a:p>
          </p:txBody>
        </p:sp>
        <p:sp>
          <p:nvSpPr>
            <p:cNvPr id="33835" name="Rectangle 58"/>
            <p:cNvSpPr>
              <a:spLocks noChangeArrowheads="1"/>
            </p:cNvSpPr>
            <p:nvPr/>
          </p:nvSpPr>
          <p:spPr bwMode="auto">
            <a:xfrm>
              <a:off x="5780088" y="5402263"/>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36" name="Rectangle 59"/>
            <p:cNvSpPr>
              <a:spLocks noChangeArrowheads="1"/>
            </p:cNvSpPr>
            <p:nvPr/>
          </p:nvSpPr>
          <p:spPr bwMode="auto">
            <a:xfrm>
              <a:off x="6108700" y="5402263"/>
              <a:ext cx="712788" cy="427037"/>
            </a:xfrm>
            <a:prstGeom prst="rect">
              <a:avLst/>
            </a:prstGeom>
            <a:noFill/>
            <a:ln w="9525">
              <a:noFill/>
              <a:miter lim="800000"/>
              <a:headEnd/>
              <a:tailEnd/>
            </a:ln>
          </p:spPr>
          <p:txBody>
            <a:bodyPr wrap="none" lIns="0" tIns="0" rIns="0" bIns="0">
              <a:spAutoFit/>
            </a:bodyPr>
            <a:lstStyle/>
            <a:p>
              <a:r>
                <a:rPr lang="en-GB" sz="2800">
                  <a:solidFill>
                    <a:schemeClr val="tx2"/>
                  </a:solidFill>
                </a:rPr>
                <a:t>58%</a:t>
              </a:r>
            </a:p>
          </p:txBody>
        </p:sp>
        <p:sp>
          <p:nvSpPr>
            <p:cNvPr id="33837" name="Rectangle 60"/>
            <p:cNvSpPr>
              <a:spLocks noChangeArrowheads="1"/>
            </p:cNvSpPr>
            <p:nvPr/>
          </p:nvSpPr>
          <p:spPr bwMode="auto">
            <a:xfrm>
              <a:off x="6754813" y="5402263"/>
              <a:ext cx="98425" cy="427037"/>
            </a:xfrm>
            <a:prstGeom prst="rect">
              <a:avLst/>
            </a:prstGeom>
            <a:noFill/>
            <a:ln w="9525">
              <a:noFill/>
              <a:miter lim="800000"/>
              <a:headEnd/>
              <a:tailEnd/>
            </a:ln>
          </p:spPr>
          <p:txBody>
            <a:bodyPr wrap="none" lIns="0" tIns="0" rIns="0" bIns="0">
              <a:spAutoFit/>
            </a:bodyPr>
            <a:lstStyle/>
            <a:p>
              <a:r>
                <a:rPr lang="en-GB" sz="2800">
                  <a:solidFill>
                    <a:schemeClr val="tx2"/>
                  </a:solidFill>
                </a:rPr>
                <a:t> </a:t>
              </a:r>
            </a:p>
          </p:txBody>
        </p:sp>
        <p:sp>
          <p:nvSpPr>
            <p:cNvPr id="33838" name="Rectangle 61"/>
            <p:cNvSpPr>
              <a:spLocks noChangeArrowheads="1"/>
            </p:cNvSpPr>
            <p:nvPr/>
          </p:nvSpPr>
          <p:spPr bwMode="auto">
            <a:xfrm>
              <a:off x="3005138" y="2651125"/>
              <a:ext cx="396875" cy="427038"/>
            </a:xfrm>
            <a:prstGeom prst="rect">
              <a:avLst/>
            </a:prstGeom>
            <a:noFill/>
            <a:ln w="9525">
              <a:noFill/>
              <a:miter lim="800000"/>
              <a:headEnd/>
              <a:tailEnd/>
            </a:ln>
          </p:spPr>
          <p:txBody>
            <a:bodyPr wrap="none" lIns="0" tIns="0" rIns="0" bIns="0">
              <a:spAutoFit/>
            </a:bodyPr>
            <a:lstStyle/>
            <a:p>
              <a:r>
                <a:rPr lang="en-GB" sz="2800"/>
                <a:t>42</a:t>
              </a:r>
            </a:p>
          </p:txBody>
        </p:sp>
        <p:sp>
          <p:nvSpPr>
            <p:cNvPr id="33839" name="Rectangle 62"/>
            <p:cNvSpPr>
              <a:spLocks noChangeArrowheads="1"/>
            </p:cNvSpPr>
            <p:nvPr/>
          </p:nvSpPr>
          <p:spPr bwMode="auto">
            <a:xfrm>
              <a:off x="3359150" y="2651125"/>
              <a:ext cx="98425" cy="427038"/>
            </a:xfrm>
            <a:prstGeom prst="rect">
              <a:avLst/>
            </a:prstGeom>
            <a:noFill/>
            <a:ln w="9525">
              <a:noFill/>
              <a:miter lim="800000"/>
              <a:headEnd/>
              <a:tailEnd/>
            </a:ln>
          </p:spPr>
          <p:txBody>
            <a:bodyPr wrap="none" lIns="0" tIns="0" rIns="0" bIns="0">
              <a:spAutoFit/>
            </a:bodyPr>
            <a:lstStyle/>
            <a:p>
              <a:r>
                <a:rPr lang="en-GB" sz="2800"/>
                <a:t> </a:t>
              </a:r>
            </a:p>
          </p:txBody>
        </p:sp>
        <p:sp>
          <p:nvSpPr>
            <p:cNvPr id="33840" name="Rectangle 63"/>
            <p:cNvSpPr>
              <a:spLocks noChangeArrowheads="1"/>
            </p:cNvSpPr>
            <p:nvPr/>
          </p:nvSpPr>
          <p:spPr bwMode="auto">
            <a:xfrm>
              <a:off x="3005138" y="3338513"/>
              <a:ext cx="396875" cy="427037"/>
            </a:xfrm>
            <a:prstGeom prst="rect">
              <a:avLst/>
            </a:prstGeom>
            <a:noFill/>
            <a:ln w="9525">
              <a:noFill/>
              <a:miter lim="800000"/>
              <a:headEnd/>
              <a:tailEnd/>
            </a:ln>
          </p:spPr>
          <p:txBody>
            <a:bodyPr wrap="none" lIns="0" tIns="0" rIns="0" bIns="0">
              <a:spAutoFit/>
            </a:bodyPr>
            <a:lstStyle/>
            <a:p>
              <a:r>
                <a:rPr lang="en-GB" sz="2800"/>
                <a:t>39</a:t>
              </a:r>
            </a:p>
          </p:txBody>
        </p:sp>
        <p:sp>
          <p:nvSpPr>
            <p:cNvPr id="33841" name="Rectangle 64"/>
            <p:cNvSpPr>
              <a:spLocks noChangeArrowheads="1"/>
            </p:cNvSpPr>
            <p:nvPr/>
          </p:nvSpPr>
          <p:spPr bwMode="auto">
            <a:xfrm>
              <a:off x="3359150" y="3338513"/>
              <a:ext cx="98425" cy="427037"/>
            </a:xfrm>
            <a:prstGeom prst="rect">
              <a:avLst/>
            </a:prstGeom>
            <a:noFill/>
            <a:ln w="9525">
              <a:noFill/>
              <a:miter lim="800000"/>
              <a:headEnd/>
              <a:tailEnd/>
            </a:ln>
          </p:spPr>
          <p:txBody>
            <a:bodyPr wrap="none" lIns="0" tIns="0" rIns="0" bIns="0">
              <a:spAutoFit/>
            </a:bodyPr>
            <a:lstStyle/>
            <a:p>
              <a:r>
                <a:rPr lang="en-GB" sz="2800"/>
                <a:t> </a:t>
              </a:r>
            </a:p>
          </p:txBody>
        </p:sp>
        <p:grpSp>
          <p:nvGrpSpPr>
            <p:cNvPr id="33842" name="Group 65"/>
            <p:cNvGrpSpPr>
              <a:grpSpLocks/>
            </p:cNvGrpSpPr>
            <p:nvPr/>
          </p:nvGrpSpPr>
          <p:grpSpPr bwMode="auto">
            <a:xfrm>
              <a:off x="1112839" y="2306639"/>
              <a:ext cx="2338388" cy="3933829"/>
              <a:chOff x="809" y="1453"/>
              <a:chExt cx="1473" cy="2478"/>
            </a:xfrm>
          </p:grpSpPr>
          <p:sp>
            <p:nvSpPr>
              <p:cNvPr id="33843" name="Rectangle 66"/>
              <p:cNvSpPr>
                <a:spLocks noChangeArrowheads="1"/>
              </p:cNvSpPr>
              <p:nvPr/>
            </p:nvSpPr>
            <p:spPr bwMode="auto">
              <a:xfrm>
                <a:off x="898" y="1453"/>
                <a:ext cx="62" cy="269"/>
              </a:xfrm>
              <a:prstGeom prst="rect">
                <a:avLst/>
              </a:prstGeom>
              <a:noFill/>
              <a:ln w="9525">
                <a:noFill/>
                <a:miter lim="800000"/>
                <a:headEnd/>
                <a:tailEnd/>
              </a:ln>
            </p:spPr>
            <p:txBody>
              <a:bodyPr wrap="none" lIns="0" tIns="0" rIns="0" bIns="0">
                <a:spAutoFit/>
              </a:bodyPr>
              <a:lstStyle/>
              <a:p>
                <a:r>
                  <a:rPr lang="en-GB" sz="2800">
                    <a:solidFill>
                      <a:srgbClr val="000000"/>
                    </a:solidFill>
                  </a:rPr>
                  <a:t> </a:t>
                </a:r>
                <a:endParaRPr lang="en-GB" sz="2800">
                  <a:solidFill>
                    <a:schemeClr val="tx2"/>
                  </a:solidFill>
                </a:endParaRPr>
              </a:p>
            </p:txBody>
          </p:sp>
          <p:sp>
            <p:nvSpPr>
              <p:cNvPr id="33844" name="Rectangle 67"/>
              <p:cNvSpPr>
                <a:spLocks noChangeArrowheads="1"/>
              </p:cNvSpPr>
              <p:nvPr/>
            </p:nvSpPr>
            <p:spPr bwMode="auto">
              <a:xfrm>
                <a:off x="856" y="1670"/>
                <a:ext cx="636" cy="269"/>
              </a:xfrm>
              <a:prstGeom prst="rect">
                <a:avLst/>
              </a:prstGeom>
              <a:noFill/>
              <a:ln w="9525">
                <a:noFill/>
                <a:miter lim="800000"/>
                <a:headEnd/>
                <a:tailEnd/>
              </a:ln>
            </p:spPr>
            <p:txBody>
              <a:bodyPr wrap="none" lIns="0" tIns="0" rIns="0" bIns="0">
                <a:spAutoFit/>
              </a:bodyPr>
              <a:lstStyle/>
              <a:p>
                <a:r>
                  <a:rPr lang="en-GB" sz="2800"/>
                  <a:t>Cases</a:t>
                </a:r>
              </a:p>
            </p:txBody>
          </p:sp>
          <p:sp>
            <p:nvSpPr>
              <p:cNvPr id="33845" name="Rectangle 68"/>
              <p:cNvSpPr>
                <a:spLocks noChangeArrowheads="1"/>
              </p:cNvSpPr>
              <p:nvPr/>
            </p:nvSpPr>
            <p:spPr bwMode="auto">
              <a:xfrm>
                <a:off x="1432" y="1670"/>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46" name="Rectangle 69"/>
              <p:cNvSpPr>
                <a:spLocks noChangeArrowheads="1"/>
              </p:cNvSpPr>
              <p:nvPr/>
            </p:nvSpPr>
            <p:spPr bwMode="auto">
              <a:xfrm>
                <a:off x="898" y="1887"/>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47" name="Rectangle 70"/>
              <p:cNvSpPr>
                <a:spLocks noChangeArrowheads="1"/>
              </p:cNvSpPr>
              <p:nvPr/>
            </p:nvSpPr>
            <p:spPr bwMode="auto">
              <a:xfrm>
                <a:off x="871" y="2103"/>
                <a:ext cx="423" cy="269"/>
              </a:xfrm>
              <a:prstGeom prst="rect">
                <a:avLst/>
              </a:prstGeom>
              <a:noFill/>
              <a:ln w="9525">
                <a:noFill/>
                <a:miter lim="800000"/>
                <a:headEnd/>
                <a:tailEnd/>
              </a:ln>
            </p:spPr>
            <p:txBody>
              <a:bodyPr wrap="none" lIns="0" tIns="0" rIns="0" bIns="0">
                <a:spAutoFit/>
              </a:bodyPr>
              <a:lstStyle/>
              <a:p>
                <a:r>
                  <a:rPr lang="en-GB" sz="2800"/>
                  <a:t>SLE</a:t>
                </a:r>
              </a:p>
            </p:txBody>
          </p:sp>
          <p:sp>
            <p:nvSpPr>
              <p:cNvPr id="33848" name="Rectangle 71"/>
              <p:cNvSpPr>
                <a:spLocks noChangeArrowheads="1"/>
              </p:cNvSpPr>
              <p:nvPr/>
            </p:nvSpPr>
            <p:spPr bwMode="auto">
              <a:xfrm>
                <a:off x="1254" y="2103"/>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49" name="Rectangle 72"/>
              <p:cNvSpPr>
                <a:spLocks noChangeArrowheads="1"/>
              </p:cNvSpPr>
              <p:nvPr/>
            </p:nvSpPr>
            <p:spPr bwMode="auto">
              <a:xfrm>
                <a:off x="898" y="2320"/>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50" name="Rectangle 73"/>
              <p:cNvSpPr>
                <a:spLocks noChangeArrowheads="1"/>
              </p:cNvSpPr>
              <p:nvPr/>
            </p:nvSpPr>
            <p:spPr bwMode="auto">
              <a:xfrm>
                <a:off x="871" y="2536"/>
                <a:ext cx="423" cy="269"/>
              </a:xfrm>
              <a:prstGeom prst="rect">
                <a:avLst/>
              </a:prstGeom>
              <a:noFill/>
              <a:ln w="9525">
                <a:noFill/>
                <a:miter lim="800000"/>
                <a:headEnd/>
                <a:tailEnd/>
              </a:ln>
            </p:spPr>
            <p:txBody>
              <a:bodyPr wrap="none" lIns="0" tIns="0" rIns="0" bIns="0">
                <a:spAutoFit/>
              </a:bodyPr>
              <a:lstStyle/>
              <a:p>
                <a:r>
                  <a:rPr lang="en-GB" sz="2800"/>
                  <a:t>SLE</a:t>
                </a:r>
              </a:p>
            </p:txBody>
          </p:sp>
          <p:sp>
            <p:nvSpPr>
              <p:cNvPr id="33851" name="Rectangle 74"/>
              <p:cNvSpPr>
                <a:spLocks noChangeArrowheads="1"/>
              </p:cNvSpPr>
              <p:nvPr/>
            </p:nvSpPr>
            <p:spPr bwMode="auto">
              <a:xfrm>
                <a:off x="1254" y="2536"/>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52" name="Rectangle 75"/>
              <p:cNvSpPr>
                <a:spLocks noChangeArrowheads="1"/>
              </p:cNvSpPr>
              <p:nvPr/>
            </p:nvSpPr>
            <p:spPr bwMode="auto">
              <a:xfrm>
                <a:off x="1295" y="2536"/>
                <a:ext cx="199" cy="269"/>
              </a:xfrm>
              <a:prstGeom prst="rect">
                <a:avLst/>
              </a:prstGeom>
              <a:noFill/>
              <a:ln w="9525">
                <a:noFill/>
                <a:miter lim="800000"/>
                <a:headEnd/>
                <a:tailEnd/>
              </a:ln>
            </p:spPr>
            <p:txBody>
              <a:bodyPr wrap="none" lIns="0" tIns="0" rIns="0" bIns="0">
                <a:spAutoFit/>
              </a:bodyPr>
              <a:lstStyle/>
              <a:p>
                <a:r>
                  <a:rPr lang="en-GB" sz="2800"/>
                  <a:t>%</a:t>
                </a:r>
              </a:p>
            </p:txBody>
          </p:sp>
          <p:sp>
            <p:nvSpPr>
              <p:cNvPr id="33853" name="Rectangle 76"/>
              <p:cNvSpPr>
                <a:spLocks noChangeArrowheads="1"/>
              </p:cNvSpPr>
              <p:nvPr/>
            </p:nvSpPr>
            <p:spPr bwMode="auto">
              <a:xfrm>
                <a:off x="1474" y="2536"/>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54" name="Rectangle 77"/>
              <p:cNvSpPr>
                <a:spLocks noChangeArrowheads="1"/>
              </p:cNvSpPr>
              <p:nvPr/>
            </p:nvSpPr>
            <p:spPr bwMode="auto">
              <a:xfrm>
                <a:off x="898" y="2753"/>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55" name="Rectangle 78"/>
              <p:cNvSpPr>
                <a:spLocks noChangeArrowheads="1"/>
              </p:cNvSpPr>
              <p:nvPr/>
            </p:nvSpPr>
            <p:spPr bwMode="auto">
              <a:xfrm>
                <a:off x="831" y="2969"/>
                <a:ext cx="984" cy="269"/>
              </a:xfrm>
              <a:prstGeom prst="rect">
                <a:avLst/>
              </a:prstGeom>
              <a:noFill/>
              <a:ln w="9525">
                <a:noFill/>
                <a:miter lim="800000"/>
                <a:headEnd/>
                <a:tailEnd/>
              </a:ln>
            </p:spPr>
            <p:txBody>
              <a:bodyPr wrap="none" lIns="0" tIns="0" rIns="0" bIns="0">
                <a:spAutoFit/>
              </a:bodyPr>
              <a:lstStyle/>
              <a:p>
                <a:r>
                  <a:rPr lang="en-GB" sz="2800"/>
                  <a:t>Sex (F:M)</a:t>
                </a:r>
              </a:p>
            </p:txBody>
          </p:sp>
          <p:sp>
            <p:nvSpPr>
              <p:cNvPr id="33856" name="Rectangle 79"/>
              <p:cNvSpPr>
                <a:spLocks noChangeArrowheads="1"/>
              </p:cNvSpPr>
              <p:nvPr/>
            </p:nvSpPr>
            <p:spPr bwMode="auto">
              <a:xfrm>
                <a:off x="1725" y="2969"/>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57" name="Rectangle 80"/>
              <p:cNvSpPr>
                <a:spLocks noChangeArrowheads="1"/>
              </p:cNvSpPr>
              <p:nvPr/>
            </p:nvSpPr>
            <p:spPr bwMode="auto">
              <a:xfrm>
                <a:off x="1598" y="2969"/>
                <a:ext cx="684" cy="269"/>
              </a:xfrm>
              <a:prstGeom prst="rect">
                <a:avLst/>
              </a:prstGeom>
              <a:noFill/>
              <a:ln w="9525">
                <a:noFill/>
                <a:miter lim="800000"/>
                <a:headEnd/>
                <a:tailEnd/>
              </a:ln>
            </p:spPr>
            <p:txBody>
              <a:bodyPr wrap="none" lIns="0" tIns="0" rIns="0" bIns="0">
                <a:spAutoFit/>
              </a:bodyPr>
              <a:lstStyle/>
              <a:p>
                <a:r>
                  <a:rPr lang="en-GB" sz="2800"/>
                  <a:t>      1.3</a:t>
                </a:r>
              </a:p>
            </p:txBody>
          </p:sp>
          <p:sp>
            <p:nvSpPr>
              <p:cNvPr id="33858" name="Rectangle 81"/>
              <p:cNvSpPr>
                <a:spLocks noChangeArrowheads="1"/>
              </p:cNvSpPr>
              <p:nvPr/>
            </p:nvSpPr>
            <p:spPr bwMode="auto">
              <a:xfrm>
                <a:off x="898" y="3186"/>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59" name="Rectangle 82"/>
              <p:cNvSpPr>
                <a:spLocks noChangeArrowheads="1"/>
              </p:cNvSpPr>
              <p:nvPr/>
            </p:nvSpPr>
            <p:spPr bwMode="auto">
              <a:xfrm>
                <a:off x="852" y="3403"/>
                <a:ext cx="674" cy="269"/>
              </a:xfrm>
              <a:prstGeom prst="rect">
                <a:avLst/>
              </a:prstGeom>
              <a:noFill/>
              <a:ln w="9525">
                <a:noFill/>
                <a:miter lim="800000"/>
                <a:headEnd/>
                <a:tailEnd/>
              </a:ln>
            </p:spPr>
            <p:txBody>
              <a:bodyPr wrap="none" lIns="0" tIns="0" rIns="0" bIns="0">
                <a:spAutoFit/>
              </a:bodyPr>
              <a:lstStyle/>
              <a:p>
                <a:r>
                  <a:rPr lang="en-GB" sz="2800"/>
                  <a:t>Sibling</a:t>
                </a:r>
              </a:p>
            </p:txBody>
          </p:sp>
          <p:sp>
            <p:nvSpPr>
              <p:cNvPr id="33860" name="Rectangle 83"/>
              <p:cNvSpPr>
                <a:spLocks noChangeArrowheads="1"/>
              </p:cNvSpPr>
              <p:nvPr/>
            </p:nvSpPr>
            <p:spPr bwMode="auto">
              <a:xfrm>
                <a:off x="1465" y="3403"/>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61" name="Rectangle 84"/>
              <p:cNvSpPr>
                <a:spLocks noChangeArrowheads="1"/>
              </p:cNvSpPr>
              <p:nvPr/>
            </p:nvSpPr>
            <p:spPr bwMode="auto">
              <a:xfrm>
                <a:off x="1516" y="3403"/>
                <a:ext cx="62" cy="269"/>
              </a:xfrm>
              <a:prstGeom prst="rect">
                <a:avLst/>
              </a:prstGeom>
              <a:noFill/>
              <a:ln w="9525">
                <a:noFill/>
                <a:miter lim="800000"/>
                <a:headEnd/>
                <a:tailEnd/>
              </a:ln>
            </p:spPr>
            <p:txBody>
              <a:bodyPr wrap="none" lIns="0" tIns="0" rIns="0" bIns="0">
                <a:spAutoFit/>
              </a:bodyPr>
              <a:lstStyle/>
              <a:p>
                <a:r>
                  <a:rPr lang="en-GB" sz="2800"/>
                  <a:t> </a:t>
                </a:r>
              </a:p>
            </p:txBody>
          </p:sp>
          <p:sp>
            <p:nvSpPr>
              <p:cNvPr id="33862" name="Rectangle 85"/>
              <p:cNvSpPr>
                <a:spLocks noChangeArrowheads="1"/>
              </p:cNvSpPr>
              <p:nvPr/>
            </p:nvSpPr>
            <p:spPr bwMode="auto">
              <a:xfrm>
                <a:off x="809" y="3619"/>
                <a:ext cx="1286" cy="269"/>
              </a:xfrm>
              <a:prstGeom prst="rect">
                <a:avLst/>
              </a:prstGeom>
              <a:noFill/>
              <a:ln w="9525">
                <a:noFill/>
                <a:miter lim="800000"/>
                <a:headEnd/>
                <a:tailEnd/>
              </a:ln>
            </p:spPr>
            <p:txBody>
              <a:bodyPr wrap="none" lIns="0" tIns="0" rIns="0" bIns="0">
                <a:spAutoFit/>
              </a:bodyPr>
              <a:lstStyle/>
              <a:p>
                <a:r>
                  <a:rPr lang="en-GB" sz="2800"/>
                  <a:t>concordance</a:t>
                </a:r>
              </a:p>
            </p:txBody>
          </p:sp>
          <p:sp>
            <p:nvSpPr>
              <p:cNvPr id="33863" name="Rectangle 86"/>
              <p:cNvSpPr>
                <a:spLocks noChangeArrowheads="1"/>
              </p:cNvSpPr>
              <p:nvPr/>
            </p:nvSpPr>
            <p:spPr bwMode="auto">
              <a:xfrm>
                <a:off x="1962" y="3662"/>
                <a:ext cx="62" cy="269"/>
              </a:xfrm>
              <a:prstGeom prst="rect">
                <a:avLst/>
              </a:prstGeom>
              <a:noFill/>
              <a:ln w="9525">
                <a:noFill/>
                <a:miter lim="800000"/>
                <a:headEnd/>
                <a:tailEnd/>
              </a:ln>
            </p:spPr>
            <p:txBody>
              <a:bodyPr wrap="none" lIns="0" tIns="0" rIns="0" bIns="0">
                <a:spAutoFit/>
              </a:bodyPr>
              <a:lstStyle/>
              <a:p>
                <a:r>
                  <a:rPr lang="en-GB" sz="2800"/>
                  <a:t> </a:t>
                </a: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685800"/>
            <a:ext cx="7772400" cy="1143000"/>
          </a:xfrm>
        </p:spPr>
        <p:txBody>
          <a:bodyPr/>
          <a:lstStyle/>
          <a:p>
            <a:r>
              <a:rPr lang="en-GB" sz="4000" smtClean="0">
                <a:latin typeface="Helvetica" pitchFamily="34" charset="0"/>
              </a:rPr>
              <a:t>Complement deficiency and SLE</a:t>
            </a:r>
            <a:endParaRPr lang="en-GB" smtClean="0"/>
          </a:p>
        </p:txBody>
      </p:sp>
      <p:sp>
        <p:nvSpPr>
          <p:cNvPr id="37891" name="Rectangle 3"/>
          <p:cNvSpPr>
            <a:spLocks noGrp="1" noChangeArrowheads="1"/>
          </p:cNvSpPr>
          <p:nvPr>
            <p:ph type="subTitle" idx="1"/>
          </p:nvPr>
        </p:nvSpPr>
        <p:spPr>
          <a:xfrm>
            <a:off x="762000" y="2438400"/>
            <a:ext cx="7848600" cy="1752600"/>
          </a:xfrm>
        </p:spPr>
        <p:txBody>
          <a:bodyPr/>
          <a:lstStyle/>
          <a:p>
            <a:pPr algn="l"/>
            <a:r>
              <a:rPr lang="en-GB" sz="4000" i="1" smtClean="0">
                <a:latin typeface="Helvetica" pitchFamily="34" charset="0"/>
              </a:rPr>
              <a:t>A physiological activity of the early part of the classical pathway of complement protects against the development of SLE</a:t>
            </a:r>
            <a:endParaRPr lang="en-GB"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a:xfrm>
            <a:off x="457200" y="114300"/>
            <a:ext cx="8153400" cy="1143000"/>
          </a:xfrm>
        </p:spPr>
        <p:txBody>
          <a:bodyPr rtlCol="0">
            <a:normAutofit fontScale="90000"/>
          </a:bodyPr>
          <a:lstStyle/>
          <a:p>
            <a:pPr eaLnBrk="1" fontAlgn="auto" hangingPunct="1">
              <a:spcAft>
                <a:spcPts val="0"/>
              </a:spcAft>
              <a:defRPr/>
            </a:pPr>
            <a:r>
              <a:rPr lang="en-GB" sz="3600" dirty="0" smtClean="0">
                <a:latin typeface="Helvetica" pitchFamily="34" charset="0"/>
              </a:rPr>
              <a:t>C1q and SLE pathogenesis – different roles  </a:t>
            </a:r>
            <a:endParaRPr lang="en-GB" sz="3600" dirty="0"/>
          </a:p>
        </p:txBody>
      </p:sp>
      <p:sp>
        <p:nvSpPr>
          <p:cNvPr id="1017859" name="Rectangle 3"/>
          <p:cNvSpPr>
            <a:spLocks noGrp="1" noChangeArrowheads="1"/>
          </p:cNvSpPr>
          <p:nvPr>
            <p:ph idx="1"/>
          </p:nvPr>
        </p:nvSpPr>
        <p:spPr>
          <a:xfrm>
            <a:off x="444500" y="1092200"/>
            <a:ext cx="8486775" cy="5080000"/>
          </a:xfrm>
        </p:spPr>
        <p:txBody>
          <a:bodyPr rtlCol="0">
            <a:normAutofit fontScale="92500" lnSpcReduction="20000"/>
          </a:bodyPr>
          <a:lstStyle/>
          <a:p>
            <a:pPr marL="609600" indent="-609600" eaLnBrk="1" fontAlgn="auto" hangingPunct="1">
              <a:spcAft>
                <a:spcPts val="0"/>
              </a:spcAft>
              <a:buFontTx/>
              <a:buNone/>
              <a:defRPr/>
            </a:pPr>
            <a:endParaRPr lang="en-GB" sz="3600" i="1" dirty="0">
              <a:latin typeface="Helvetica" pitchFamily="34" charset="0"/>
            </a:endParaRPr>
          </a:p>
          <a:p>
            <a:pPr marL="609600" indent="-609600" eaLnBrk="1" fontAlgn="auto" hangingPunct="1">
              <a:lnSpc>
                <a:spcPct val="60000"/>
              </a:lnSpc>
              <a:spcBef>
                <a:spcPct val="50000"/>
              </a:spcBef>
              <a:spcAft>
                <a:spcPts val="0"/>
              </a:spcAft>
              <a:buFontTx/>
              <a:buNone/>
              <a:defRPr/>
            </a:pPr>
            <a:r>
              <a:rPr lang="en-GB" sz="3900" dirty="0" smtClean="0">
                <a:latin typeface="Helvetica" pitchFamily="34" charset="0"/>
              </a:rPr>
              <a:t>1) C1q </a:t>
            </a:r>
            <a:r>
              <a:rPr lang="en-GB" sz="3900" dirty="0">
                <a:latin typeface="Helvetica" pitchFamily="34" charset="0"/>
              </a:rPr>
              <a:t>and failure of clearing </a:t>
            </a:r>
            <a:r>
              <a:rPr lang="en-GB" sz="3900" dirty="0" smtClean="0">
                <a:latin typeface="Helvetica" pitchFamily="34" charset="0"/>
              </a:rPr>
              <a:t>dying</a:t>
            </a:r>
          </a:p>
          <a:p>
            <a:pPr marL="609600" indent="-609600" eaLnBrk="1" fontAlgn="auto" hangingPunct="1">
              <a:lnSpc>
                <a:spcPct val="60000"/>
              </a:lnSpc>
              <a:spcBef>
                <a:spcPct val="50000"/>
              </a:spcBef>
              <a:spcAft>
                <a:spcPts val="0"/>
              </a:spcAft>
              <a:buFontTx/>
              <a:buNone/>
              <a:defRPr/>
            </a:pPr>
            <a:r>
              <a:rPr lang="en-GB" sz="3900" dirty="0" smtClean="0">
                <a:latin typeface="Helvetica" pitchFamily="34" charset="0"/>
              </a:rPr>
              <a:t>    cells</a:t>
            </a:r>
          </a:p>
          <a:p>
            <a:pPr marL="609600" indent="-609600" eaLnBrk="1" fontAlgn="auto" hangingPunct="1">
              <a:lnSpc>
                <a:spcPct val="60000"/>
              </a:lnSpc>
              <a:spcBef>
                <a:spcPct val="50000"/>
              </a:spcBef>
              <a:spcAft>
                <a:spcPts val="0"/>
              </a:spcAft>
              <a:buFontTx/>
              <a:buNone/>
              <a:defRPr/>
            </a:pPr>
            <a:endParaRPr lang="en-GB" sz="3900" dirty="0" smtClean="0">
              <a:latin typeface="Helvetica" pitchFamily="34" charset="0"/>
            </a:endParaRPr>
          </a:p>
          <a:p>
            <a:pPr marL="609600" indent="-609600" eaLnBrk="1" fontAlgn="auto" hangingPunct="1">
              <a:lnSpc>
                <a:spcPct val="60000"/>
              </a:lnSpc>
              <a:spcBef>
                <a:spcPct val="50000"/>
              </a:spcBef>
              <a:spcAft>
                <a:spcPts val="0"/>
              </a:spcAft>
              <a:buNone/>
              <a:defRPr/>
            </a:pPr>
            <a:r>
              <a:rPr lang="en-GB" sz="3900" dirty="0" smtClean="0">
                <a:latin typeface="Helvetica" pitchFamily="34" charset="0"/>
              </a:rPr>
              <a:t>2) C1q and pathological survival of </a:t>
            </a:r>
          </a:p>
          <a:p>
            <a:pPr marL="609600" indent="-609600" eaLnBrk="1" fontAlgn="auto" hangingPunct="1">
              <a:lnSpc>
                <a:spcPct val="60000"/>
              </a:lnSpc>
              <a:spcBef>
                <a:spcPct val="50000"/>
              </a:spcBef>
              <a:spcAft>
                <a:spcPts val="0"/>
              </a:spcAft>
              <a:buNone/>
              <a:defRPr/>
            </a:pPr>
            <a:r>
              <a:rPr lang="en-GB" sz="3900" dirty="0" smtClean="0">
                <a:latin typeface="Helvetica" pitchFamily="34" charset="0"/>
              </a:rPr>
              <a:t>    </a:t>
            </a:r>
            <a:r>
              <a:rPr lang="en-GB" sz="3900" dirty="0" err="1" smtClean="0">
                <a:latin typeface="Helvetica" pitchFamily="34" charset="0"/>
              </a:rPr>
              <a:t>autoreactive</a:t>
            </a:r>
            <a:r>
              <a:rPr lang="en-GB" sz="3900" dirty="0" smtClean="0">
                <a:latin typeface="Helvetica" pitchFamily="34" charset="0"/>
              </a:rPr>
              <a:t> lymphocytes</a:t>
            </a:r>
          </a:p>
          <a:p>
            <a:pPr marL="609600" indent="-609600" eaLnBrk="1" fontAlgn="auto" hangingPunct="1">
              <a:lnSpc>
                <a:spcPct val="60000"/>
              </a:lnSpc>
              <a:spcBef>
                <a:spcPct val="50000"/>
              </a:spcBef>
              <a:spcAft>
                <a:spcPts val="0"/>
              </a:spcAft>
              <a:buFontTx/>
              <a:buNone/>
              <a:defRPr/>
            </a:pPr>
            <a:endParaRPr lang="en-GB" sz="3900" dirty="0">
              <a:latin typeface="Helvetica" pitchFamily="34" charset="0"/>
            </a:endParaRPr>
          </a:p>
          <a:p>
            <a:pPr marL="609600" indent="-609600" eaLnBrk="1" fontAlgn="auto" hangingPunct="1">
              <a:lnSpc>
                <a:spcPct val="60000"/>
              </a:lnSpc>
              <a:spcBef>
                <a:spcPct val="50000"/>
              </a:spcBef>
              <a:spcAft>
                <a:spcPts val="0"/>
              </a:spcAft>
              <a:buFontTx/>
              <a:buNone/>
              <a:defRPr/>
            </a:pPr>
            <a:r>
              <a:rPr lang="en-GB" sz="3900" dirty="0">
                <a:latin typeface="Helvetica" pitchFamily="34" charset="0"/>
              </a:rPr>
              <a:t>	</a:t>
            </a:r>
          </a:p>
          <a:p>
            <a:pPr marL="609600" indent="-609600" eaLnBrk="1" fontAlgn="auto" hangingPunct="1">
              <a:lnSpc>
                <a:spcPct val="60000"/>
              </a:lnSpc>
              <a:spcBef>
                <a:spcPct val="50000"/>
              </a:spcBef>
              <a:spcAft>
                <a:spcPts val="0"/>
              </a:spcAft>
              <a:buFontTx/>
              <a:buNone/>
              <a:defRPr/>
            </a:pPr>
            <a:r>
              <a:rPr lang="en-GB" sz="3900" dirty="0">
                <a:latin typeface="Helvetica" pitchFamily="34" charset="0"/>
              </a:rPr>
              <a:t>3) </a:t>
            </a:r>
            <a:r>
              <a:rPr lang="en-US" sz="3900" dirty="0" smtClean="0">
                <a:latin typeface="Helvetica" pitchFamily="34" charset="0"/>
                <a:cs typeface="Helvetica" pitchFamily="34" charset="0"/>
              </a:rPr>
              <a:t>C1q as a regulator of cytokine </a:t>
            </a:r>
          </a:p>
          <a:p>
            <a:pPr marL="609600" indent="-609600" eaLnBrk="1" fontAlgn="auto" hangingPunct="1">
              <a:lnSpc>
                <a:spcPct val="60000"/>
              </a:lnSpc>
              <a:spcBef>
                <a:spcPct val="50000"/>
              </a:spcBef>
              <a:spcAft>
                <a:spcPts val="0"/>
              </a:spcAft>
              <a:buFontTx/>
              <a:buNone/>
              <a:defRPr/>
            </a:pPr>
            <a:r>
              <a:rPr lang="en-US" sz="3900" dirty="0" smtClean="0">
                <a:latin typeface="Helvetica" pitchFamily="34" charset="0"/>
                <a:cs typeface="Helvetica" pitchFamily="34" charset="0"/>
              </a:rPr>
              <a:t>	expression</a:t>
            </a:r>
          </a:p>
          <a:p>
            <a:pPr marL="990600" lvl="1" indent="-533400" eaLnBrk="1" fontAlgn="auto" hangingPunct="1">
              <a:lnSpc>
                <a:spcPct val="60000"/>
              </a:lnSpc>
              <a:spcBef>
                <a:spcPct val="50000"/>
              </a:spcBef>
              <a:spcAft>
                <a:spcPts val="0"/>
              </a:spcAft>
              <a:buFontTx/>
              <a:buNone/>
              <a:defRPr/>
            </a:pPr>
            <a:endParaRPr lang="en-GB" dirty="0" smtClean="0">
              <a:solidFill>
                <a:schemeClr val="tx2"/>
              </a:solidFill>
              <a:latin typeface="Helvetica" pitchFamily="34" charset="0"/>
            </a:endParaRPr>
          </a:p>
          <a:p>
            <a:pPr marL="609600" indent="-609600" eaLnBrk="1" fontAlgn="auto" hangingPunct="1">
              <a:spcAft>
                <a:spcPts val="0"/>
              </a:spcAft>
              <a:defRPr/>
            </a:pPr>
            <a:endParaRPr lang="en-GB"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153400" cy="1143000"/>
          </a:xfrm>
        </p:spPr>
        <p:txBody>
          <a:bodyPr/>
          <a:lstStyle/>
          <a:p>
            <a:r>
              <a:rPr lang="en-GB" smtClean="0">
                <a:latin typeface="Helvetica" pitchFamily="34" charset="0"/>
              </a:rPr>
              <a:t>Complement and SLE – 2 hypotheses</a:t>
            </a:r>
          </a:p>
        </p:txBody>
      </p:sp>
      <p:sp>
        <p:nvSpPr>
          <p:cNvPr id="40963" name="Rectangle 3"/>
          <p:cNvSpPr>
            <a:spLocks noGrp="1" noChangeArrowheads="1"/>
          </p:cNvSpPr>
          <p:nvPr>
            <p:ph type="body" idx="1"/>
          </p:nvPr>
        </p:nvSpPr>
        <p:spPr>
          <a:xfrm>
            <a:off x="266700" y="1930400"/>
            <a:ext cx="8610600" cy="4483100"/>
          </a:xfrm>
        </p:spPr>
        <p:txBody>
          <a:bodyPr/>
          <a:lstStyle/>
          <a:p>
            <a:r>
              <a:rPr lang="en-GB" sz="4000" smtClean="0">
                <a:solidFill>
                  <a:srgbClr val="FFFF00"/>
                </a:solidFill>
                <a:latin typeface="Helvetica" pitchFamily="34" charset="0"/>
              </a:rPr>
              <a:t>“Waste-disposal hypothesis”</a:t>
            </a:r>
            <a:endParaRPr lang="en-GB" smtClean="0">
              <a:latin typeface="Helvetica" pitchFamily="34" charset="0"/>
            </a:endParaRPr>
          </a:p>
          <a:p>
            <a:pPr>
              <a:buFontTx/>
              <a:buNone/>
            </a:pPr>
            <a:r>
              <a:rPr lang="en-GB" smtClean="0">
                <a:latin typeface="Helvetica" pitchFamily="34" charset="0"/>
              </a:rPr>
              <a:t>	Complement is involved in the clearance of dying cells</a:t>
            </a:r>
          </a:p>
          <a:p>
            <a:pPr>
              <a:buFontTx/>
              <a:buNone/>
            </a:pPr>
            <a:endParaRPr lang="en-GB" smtClean="0">
              <a:solidFill>
                <a:srgbClr val="FFFF00"/>
              </a:solidFill>
              <a:latin typeface="Helvetica" pitchFamily="34" charset="0"/>
            </a:endParaRPr>
          </a:p>
          <a:p>
            <a:r>
              <a:rPr lang="en-GB" sz="4000" smtClean="0">
                <a:solidFill>
                  <a:srgbClr val="FFFF00"/>
                </a:solidFill>
                <a:latin typeface="Helvetica" pitchFamily="34" charset="0"/>
              </a:rPr>
              <a:t>“Tolerance hypothesis”</a:t>
            </a:r>
          </a:p>
          <a:p>
            <a:pPr>
              <a:buFontTx/>
              <a:buNone/>
            </a:pPr>
            <a:r>
              <a:rPr lang="en-GB" smtClean="0">
                <a:solidFill>
                  <a:srgbClr val="FFFF00"/>
                </a:solidFill>
                <a:latin typeface="Helvetica" pitchFamily="34" charset="0"/>
              </a:rPr>
              <a:t>	</a:t>
            </a:r>
            <a:r>
              <a:rPr lang="en-GB" smtClean="0">
                <a:latin typeface="Helvetica" pitchFamily="34" charset="0"/>
              </a:rPr>
              <a:t>Complement plays a role in B cell tolerance</a:t>
            </a:r>
          </a:p>
          <a:p>
            <a:endParaRPr lang="en-GB" smtClean="0">
              <a:latin typeface="Helvetica" pitchFamily="34" charset="0"/>
            </a:endParaRPr>
          </a:p>
          <a:p>
            <a:endParaRPr lang="en-GB" smtClean="0">
              <a:latin typeface="Helvetica" pitchFamily="34" charset="0"/>
            </a:endParaRPr>
          </a:p>
        </p:txBody>
      </p:sp>
      <p:sp>
        <p:nvSpPr>
          <p:cNvPr id="40964" name="Rectangle 4"/>
          <p:cNvSpPr>
            <a:spLocks noChangeArrowheads="1"/>
          </p:cNvSpPr>
          <p:nvPr/>
        </p:nvSpPr>
        <p:spPr bwMode="auto">
          <a:xfrm>
            <a:off x="381000" y="4191000"/>
            <a:ext cx="8521700" cy="530225"/>
          </a:xfrm>
          <a:prstGeom prst="rect">
            <a:avLst/>
          </a:prstGeom>
          <a:noFill/>
          <a:ln w="9525">
            <a:noFill/>
            <a:miter lim="800000"/>
            <a:headEnd/>
            <a:tailEnd/>
          </a:ln>
        </p:spPr>
        <p:txBody>
          <a:bodyPr>
            <a:spAutoFit/>
          </a:bodyPr>
          <a:lstStyle/>
          <a:p>
            <a:pPr>
              <a:lnSpc>
                <a:spcPct val="90000"/>
              </a:lnSpc>
              <a:spcBef>
                <a:spcPct val="50000"/>
              </a:spcBef>
            </a:pPr>
            <a:r>
              <a:rPr lang="en-GB" sz="3200"/>
              <a:t> </a:t>
            </a:r>
            <a:endParaRPr lang="en-GB" sz="3200" i="1">
              <a:solidFill>
                <a:schemeClr val="tx2"/>
              </a:solidFill>
              <a:latin typeface="Helvetic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1400175" y="1757363"/>
            <a:ext cx="3033713" cy="2484437"/>
          </a:xfrm>
          <a:custGeom>
            <a:avLst/>
            <a:gdLst>
              <a:gd name="T0" fmla="*/ 1710 w 1911"/>
              <a:gd name="T1" fmla="*/ 789 h 1565"/>
              <a:gd name="T2" fmla="*/ 1470 w 1911"/>
              <a:gd name="T3" fmla="*/ 533 h 1565"/>
              <a:gd name="T4" fmla="*/ 1342 w 1911"/>
              <a:gd name="T5" fmla="*/ 525 h 1565"/>
              <a:gd name="T6" fmla="*/ 1318 w 1911"/>
              <a:gd name="T7" fmla="*/ 285 h 1565"/>
              <a:gd name="T8" fmla="*/ 1182 w 1911"/>
              <a:gd name="T9" fmla="*/ 101 h 1565"/>
              <a:gd name="T10" fmla="*/ 918 w 1911"/>
              <a:gd name="T11" fmla="*/ 21 h 1565"/>
              <a:gd name="T12" fmla="*/ 446 w 1911"/>
              <a:gd name="T13" fmla="*/ 45 h 1565"/>
              <a:gd name="T14" fmla="*/ 366 w 1911"/>
              <a:gd name="T15" fmla="*/ 229 h 1565"/>
              <a:gd name="T16" fmla="*/ 358 w 1911"/>
              <a:gd name="T17" fmla="*/ 341 h 1565"/>
              <a:gd name="T18" fmla="*/ 158 w 1911"/>
              <a:gd name="T19" fmla="*/ 413 h 1565"/>
              <a:gd name="T20" fmla="*/ 86 w 1911"/>
              <a:gd name="T21" fmla="*/ 453 h 1565"/>
              <a:gd name="T22" fmla="*/ 62 w 1911"/>
              <a:gd name="T23" fmla="*/ 469 h 1565"/>
              <a:gd name="T24" fmla="*/ 46 w 1911"/>
              <a:gd name="T25" fmla="*/ 517 h 1565"/>
              <a:gd name="T26" fmla="*/ 30 w 1911"/>
              <a:gd name="T27" fmla="*/ 541 h 1565"/>
              <a:gd name="T28" fmla="*/ 14 w 1911"/>
              <a:gd name="T29" fmla="*/ 589 h 1565"/>
              <a:gd name="T30" fmla="*/ 22 w 1911"/>
              <a:gd name="T31" fmla="*/ 885 h 1565"/>
              <a:gd name="T32" fmla="*/ 46 w 1911"/>
              <a:gd name="T33" fmla="*/ 941 h 1565"/>
              <a:gd name="T34" fmla="*/ 94 w 1911"/>
              <a:gd name="T35" fmla="*/ 957 h 1565"/>
              <a:gd name="T36" fmla="*/ 118 w 1911"/>
              <a:gd name="T37" fmla="*/ 981 h 1565"/>
              <a:gd name="T38" fmla="*/ 142 w 1911"/>
              <a:gd name="T39" fmla="*/ 1069 h 1565"/>
              <a:gd name="T40" fmla="*/ 158 w 1911"/>
              <a:gd name="T41" fmla="*/ 1181 h 1565"/>
              <a:gd name="T42" fmla="*/ 206 w 1911"/>
              <a:gd name="T43" fmla="*/ 1189 h 1565"/>
              <a:gd name="T44" fmla="*/ 198 w 1911"/>
              <a:gd name="T45" fmla="*/ 1237 h 1565"/>
              <a:gd name="T46" fmla="*/ 246 w 1911"/>
              <a:gd name="T47" fmla="*/ 1253 h 1565"/>
              <a:gd name="T48" fmla="*/ 286 w 1911"/>
              <a:gd name="T49" fmla="*/ 1349 h 1565"/>
              <a:gd name="T50" fmla="*/ 358 w 1911"/>
              <a:gd name="T51" fmla="*/ 1437 h 1565"/>
              <a:gd name="T52" fmla="*/ 454 w 1911"/>
              <a:gd name="T53" fmla="*/ 1501 h 1565"/>
              <a:gd name="T54" fmla="*/ 486 w 1911"/>
              <a:gd name="T55" fmla="*/ 1493 h 1565"/>
              <a:gd name="T56" fmla="*/ 502 w 1911"/>
              <a:gd name="T57" fmla="*/ 1469 h 1565"/>
              <a:gd name="T58" fmla="*/ 510 w 1911"/>
              <a:gd name="T59" fmla="*/ 1501 h 1565"/>
              <a:gd name="T60" fmla="*/ 526 w 1911"/>
              <a:gd name="T61" fmla="*/ 1525 h 1565"/>
              <a:gd name="T62" fmla="*/ 566 w 1911"/>
              <a:gd name="T63" fmla="*/ 1541 h 1565"/>
              <a:gd name="T64" fmla="*/ 598 w 1911"/>
              <a:gd name="T65" fmla="*/ 1533 h 1565"/>
              <a:gd name="T66" fmla="*/ 622 w 1911"/>
              <a:gd name="T67" fmla="*/ 1509 h 1565"/>
              <a:gd name="T68" fmla="*/ 630 w 1911"/>
              <a:gd name="T69" fmla="*/ 1533 h 1565"/>
              <a:gd name="T70" fmla="*/ 678 w 1911"/>
              <a:gd name="T71" fmla="*/ 1565 h 1565"/>
              <a:gd name="T72" fmla="*/ 710 w 1911"/>
              <a:gd name="T73" fmla="*/ 1541 h 1565"/>
              <a:gd name="T74" fmla="*/ 750 w 1911"/>
              <a:gd name="T75" fmla="*/ 1525 h 1565"/>
              <a:gd name="T76" fmla="*/ 1046 w 1911"/>
              <a:gd name="T77" fmla="*/ 1493 h 1565"/>
              <a:gd name="T78" fmla="*/ 1070 w 1911"/>
              <a:gd name="T79" fmla="*/ 1485 h 1565"/>
              <a:gd name="T80" fmla="*/ 1078 w 1911"/>
              <a:gd name="T81" fmla="*/ 1461 h 1565"/>
              <a:gd name="T82" fmla="*/ 1110 w 1911"/>
              <a:gd name="T83" fmla="*/ 1405 h 1565"/>
              <a:gd name="T84" fmla="*/ 1214 w 1911"/>
              <a:gd name="T85" fmla="*/ 1213 h 1565"/>
              <a:gd name="T86" fmla="*/ 1342 w 1911"/>
              <a:gd name="T87" fmla="*/ 1277 h 1565"/>
              <a:gd name="T88" fmla="*/ 1390 w 1911"/>
              <a:gd name="T89" fmla="*/ 1221 h 1565"/>
              <a:gd name="T90" fmla="*/ 1446 w 1911"/>
              <a:gd name="T91" fmla="*/ 1205 h 1565"/>
              <a:gd name="T92" fmla="*/ 1510 w 1911"/>
              <a:gd name="T93" fmla="*/ 1141 h 1565"/>
              <a:gd name="T94" fmla="*/ 1582 w 1911"/>
              <a:gd name="T95" fmla="*/ 1125 h 1565"/>
              <a:gd name="T96" fmla="*/ 1646 w 1911"/>
              <a:gd name="T97" fmla="*/ 1085 h 1565"/>
              <a:gd name="T98" fmla="*/ 1638 w 1911"/>
              <a:gd name="T99" fmla="*/ 1061 h 1565"/>
              <a:gd name="T100" fmla="*/ 1662 w 1911"/>
              <a:gd name="T101" fmla="*/ 1053 h 1565"/>
              <a:gd name="T102" fmla="*/ 1742 w 1911"/>
              <a:gd name="T103" fmla="*/ 1045 h 1565"/>
              <a:gd name="T104" fmla="*/ 1766 w 1911"/>
              <a:gd name="T105" fmla="*/ 1037 h 1565"/>
              <a:gd name="T106" fmla="*/ 1734 w 1911"/>
              <a:gd name="T107" fmla="*/ 1005 h 1565"/>
              <a:gd name="T108" fmla="*/ 1814 w 1911"/>
              <a:gd name="T109" fmla="*/ 957 h 1565"/>
              <a:gd name="T110" fmla="*/ 1878 w 1911"/>
              <a:gd name="T111" fmla="*/ 893 h 1565"/>
              <a:gd name="T112" fmla="*/ 1886 w 1911"/>
              <a:gd name="T113" fmla="*/ 749 h 1565"/>
              <a:gd name="T114" fmla="*/ 1782 w 1911"/>
              <a:gd name="T115" fmla="*/ 725 h 1565"/>
              <a:gd name="T116" fmla="*/ 1694 w 1911"/>
              <a:gd name="T117" fmla="*/ 757 h 1565"/>
              <a:gd name="T118" fmla="*/ 1702 w 1911"/>
              <a:gd name="T119" fmla="*/ 797 h 1565"/>
              <a:gd name="T120" fmla="*/ 1734 w 1911"/>
              <a:gd name="T121" fmla="*/ 805 h 1565"/>
              <a:gd name="T122" fmla="*/ 1710 w 1911"/>
              <a:gd name="T123" fmla="*/ 789 h 15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11"/>
              <a:gd name="T187" fmla="*/ 0 h 1565"/>
              <a:gd name="T188" fmla="*/ 1911 w 1911"/>
              <a:gd name="T189" fmla="*/ 1565 h 15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11" h="1565">
                <a:moveTo>
                  <a:pt x="1710" y="789"/>
                </a:moveTo>
                <a:cubicBezTo>
                  <a:pt x="1648" y="696"/>
                  <a:pt x="1600" y="546"/>
                  <a:pt x="1470" y="533"/>
                </a:cubicBezTo>
                <a:cubicBezTo>
                  <a:pt x="1427" y="529"/>
                  <a:pt x="1385" y="528"/>
                  <a:pt x="1342" y="525"/>
                </a:cubicBezTo>
                <a:cubicBezTo>
                  <a:pt x="1285" y="440"/>
                  <a:pt x="1334" y="522"/>
                  <a:pt x="1318" y="285"/>
                </a:cubicBezTo>
                <a:cubicBezTo>
                  <a:pt x="1313" y="210"/>
                  <a:pt x="1253" y="125"/>
                  <a:pt x="1182" y="101"/>
                </a:cubicBezTo>
                <a:cubicBezTo>
                  <a:pt x="1110" y="47"/>
                  <a:pt x="1005" y="33"/>
                  <a:pt x="918" y="21"/>
                </a:cubicBezTo>
                <a:cubicBezTo>
                  <a:pt x="538" y="28"/>
                  <a:pt x="626" y="0"/>
                  <a:pt x="446" y="45"/>
                </a:cubicBezTo>
                <a:cubicBezTo>
                  <a:pt x="396" y="95"/>
                  <a:pt x="379" y="162"/>
                  <a:pt x="366" y="229"/>
                </a:cubicBezTo>
                <a:cubicBezTo>
                  <a:pt x="363" y="266"/>
                  <a:pt x="365" y="304"/>
                  <a:pt x="358" y="341"/>
                </a:cubicBezTo>
                <a:cubicBezTo>
                  <a:pt x="345" y="417"/>
                  <a:pt x="194" y="410"/>
                  <a:pt x="158" y="413"/>
                </a:cubicBezTo>
                <a:cubicBezTo>
                  <a:pt x="116" y="427"/>
                  <a:pt x="141" y="416"/>
                  <a:pt x="86" y="453"/>
                </a:cubicBezTo>
                <a:cubicBezTo>
                  <a:pt x="78" y="458"/>
                  <a:pt x="62" y="469"/>
                  <a:pt x="62" y="469"/>
                </a:cubicBezTo>
                <a:cubicBezTo>
                  <a:pt x="57" y="485"/>
                  <a:pt x="55" y="503"/>
                  <a:pt x="46" y="517"/>
                </a:cubicBezTo>
                <a:cubicBezTo>
                  <a:pt x="41" y="525"/>
                  <a:pt x="34" y="532"/>
                  <a:pt x="30" y="541"/>
                </a:cubicBezTo>
                <a:cubicBezTo>
                  <a:pt x="23" y="556"/>
                  <a:pt x="14" y="589"/>
                  <a:pt x="14" y="589"/>
                </a:cubicBezTo>
                <a:cubicBezTo>
                  <a:pt x="3" y="688"/>
                  <a:pt x="0" y="787"/>
                  <a:pt x="22" y="885"/>
                </a:cubicBezTo>
                <a:cubicBezTo>
                  <a:pt x="25" y="900"/>
                  <a:pt x="30" y="931"/>
                  <a:pt x="46" y="941"/>
                </a:cubicBezTo>
                <a:cubicBezTo>
                  <a:pt x="60" y="950"/>
                  <a:pt x="94" y="957"/>
                  <a:pt x="94" y="957"/>
                </a:cubicBezTo>
                <a:cubicBezTo>
                  <a:pt x="102" y="965"/>
                  <a:pt x="116" y="970"/>
                  <a:pt x="118" y="981"/>
                </a:cubicBezTo>
                <a:cubicBezTo>
                  <a:pt x="128" y="1033"/>
                  <a:pt x="79" y="1048"/>
                  <a:pt x="142" y="1069"/>
                </a:cubicBezTo>
                <a:cubicBezTo>
                  <a:pt x="154" y="1105"/>
                  <a:pt x="139" y="1148"/>
                  <a:pt x="158" y="1181"/>
                </a:cubicBezTo>
                <a:cubicBezTo>
                  <a:pt x="166" y="1195"/>
                  <a:pt x="190" y="1186"/>
                  <a:pt x="206" y="1189"/>
                </a:cubicBezTo>
                <a:cubicBezTo>
                  <a:pt x="198" y="1201"/>
                  <a:pt x="176" y="1221"/>
                  <a:pt x="198" y="1237"/>
                </a:cubicBezTo>
                <a:cubicBezTo>
                  <a:pt x="212" y="1247"/>
                  <a:pt x="246" y="1253"/>
                  <a:pt x="246" y="1253"/>
                </a:cubicBezTo>
                <a:cubicBezTo>
                  <a:pt x="252" y="1299"/>
                  <a:pt x="242" y="1334"/>
                  <a:pt x="286" y="1349"/>
                </a:cubicBezTo>
                <a:cubicBezTo>
                  <a:pt x="300" y="1392"/>
                  <a:pt x="327" y="1406"/>
                  <a:pt x="358" y="1437"/>
                </a:cubicBezTo>
                <a:cubicBezTo>
                  <a:pt x="438" y="1410"/>
                  <a:pt x="385" y="1478"/>
                  <a:pt x="454" y="1501"/>
                </a:cubicBezTo>
                <a:cubicBezTo>
                  <a:pt x="465" y="1498"/>
                  <a:pt x="477" y="1499"/>
                  <a:pt x="486" y="1493"/>
                </a:cubicBezTo>
                <a:cubicBezTo>
                  <a:pt x="494" y="1488"/>
                  <a:pt x="493" y="1466"/>
                  <a:pt x="502" y="1469"/>
                </a:cubicBezTo>
                <a:cubicBezTo>
                  <a:pt x="512" y="1472"/>
                  <a:pt x="506" y="1491"/>
                  <a:pt x="510" y="1501"/>
                </a:cubicBezTo>
                <a:cubicBezTo>
                  <a:pt x="514" y="1510"/>
                  <a:pt x="521" y="1517"/>
                  <a:pt x="526" y="1525"/>
                </a:cubicBezTo>
                <a:cubicBezTo>
                  <a:pt x="591" y="1503"/>
                  <a:pt x="509" y="1522"/>
                  <a:pt x="566" y="1541"/>
                </a:cubicBezTo>
                <a:cubicBezTo>
                  <a:pt x="576" y="1544"/>
                  <a:pt x="587" y="1536"/>
                  <a:pt x="598" y="1533"/>
                </a:cubicBezTo>
                <a:cubicBezTo>
                  <a:pt x="606" y="1525"/>
                  <a:pt x="611" y="1509"/>
                  <a:pt x="622" y="1509"/>
                </a:cubicBezTo>
                <a:cubicBezTo>
                  <a:pt x="630" y="1509"/>
                  <a:pt x="624" y="1527"/>
                  <a:pt x="630" y="1533"/>
                </a:cubicBezTo>
                <a:cubicBezTo>
                  <a:pt x="644" y="1547"/>
                  <a:pt x="678" y="1565"/>
                  <a:pt x="678" y="1565"/>
                </a:cubicBezTo>
                <a:cubicBezTo>
                  <a:pt x="689" y="1557"/>
                  <a:pt x="701" y="1551"/>
                  <a:pt x="710" y="1541"/>
                </a:cubicBezTo>
                <a:cubicBezTo>
                  <a:pt x="736" y="1510"/>
                  <a:pt x="691" y="1510"/>
                  <a:pt x="750" y="1525"/>
                </a:cubicBezTo>
                <a:cubicBezTo>
                  <a:pt x="856" y="1517"/>
                  <a:pt x="938" y="1499"/>
                  <a:pt x="1046" y="1493"/>
                </a:cubicBezTo>
                <a:cubicBezTo>
                  <a:pt x="1054" y="1490"/>
                  <a:pt x="1064" y="1491"/>
                  <a:pt x="1070" y="1485"/>
                </a:cubicBezTo>
                <a:cubicBezTo>
                  <a:pt x="1076" y="1479"/>
                  <a:pt x="1074" y="1469"/>
                  <a:pt x="1078" y="1461"/>
                </a:cubicBezTo>
                <a:cubicBezTo>
                  <a:pt x="1088" y="1442"/>
                  <a:pt x="1100" y="1424"/>
                  <a:pt x="1110" y="1405"/>
                </a:cubicBezTo>
                <a:cubicBezTo>
                  <a:pt x="1118" y="1274"/>
                  <a:pt x="1098" y="1252"/>
                  <a:pt x="1214" y="1213"/>
                </a:cubicBezTo>
                <a:cubicBezTo>
                  <a:pt x="1261" y="1229"/>
                  <a:pt x="1300" y="1249"/>
                  <a:pt x="1342" y="1277"/>
                </a:cubicBezTo>
                <a:cubicBezTo>
                  <a:pt x="1396" y="1259"/>
                  <a:pt x="1367" y="1244"/>
                  <a:pt x="1390" y="1221"/>
                </a:cubicBezTo>
                <a:cubicBezTo>
                  <a:pt x="1394" y="1217"/>
                  <a:pt x="1446" y="1205"/>
                  <a:pt x="1446" y="1205"/>
                </a:cubicBezTo>
                <a:cubicBezTo>
                  <a:pt x="1485" y="1147"/>
                  <a:pt x="1461" y="1166"/>
                  <a:pt x="1510" y="1141"/>
                </a:cubicBezTo>
                <a:cubicBezTo>
                  <a:pt x="1534" y="1104"/>
                  <a:pt x="1543" y="1105"/>
                  <a:pt x="1582" y="1125"/>
                </a:cubicBezTo>
                <a:cubicBezTo>
                  <a:pt x="1639" y="1106"/>
                  <a:pt x="1621" y="1123"/>
                  <a:pt x="1646" y="1085"/>
                </a:cubicBezTo>
                <a:cubicBezTo>
                  <a:pt x="1643" y="1077"/>
                  <a:pt x="1634" y="1069"/>
                  <a:pt x="1638" y="1061"/>
                </a:cubicBezTo>
                <a:cubicBezTo>
                  <a:pt x="1642" y="1053"/>
                  <a:pt x="1654" y="1054"/>
                  <a:pt x="1662" y="1053"/>
                </a:cubicBezTo>
                <a:cubicBezTo>
                  <a:pt x="1688" y="1049"/>
                  <a:pt x="1715" y="1048"/>
                  <a:pt x="1742" y="1045"/>
                </a:cubicBezTo>
                <a:cubicBezTo>
                  <a:pt x="1750" y="1042"/>
                  <a:pt x="1762" y="1045"/>
                  <a:pt x="1766" y="1037"/>
                </a:cubicBezTo>
                <a:cubicBezTo>
                  <a:pt x="1778" y="1013"/>
                  <a:pt x="1743" y="1008"/>
                  <a:pt x="1734" y="1005"/>
                </a:cubicBezTo>
                <a:cubicBezTo>
                  <a:pt x="1751" y="954"/>
                  <a:pt x="1780" y="980"/>
                  <a:pt x="1814" y="957"/>
                </a:cubicBezTo>
                <a:cubicBezTo>
                  <a:pt x="1842" y="939"/>
                  <a:pt x="1860" y="921"/>
                  <a:pt x="1878" y="893"/>
                </a:cubicBezTo>
                <a:cubicBezTo>
                  <a:pt x="1884" y="858"/>
                  <a:pt x="1911" y="780"/>
                  <a:pt x="1886" y="749"/>
                </a:cubicBezTo>
                <a:cubicBezTo>
                  <a:pt x="1882" y="744"/>
                  <a:pt x="1798" y="728"/>
                  <a:pt x="1782" y="725"/>
                </a:cubicBezTo>
                <a:cubicBezTo>
                  <a:pt x="1761" y="727"/>
                  <a:pt x="1699" y="716"/>
                  <a:pt x="1694" y="757"/>
                </a:cubicBezTo>
                <a:cubicBezTo>
                  <a:pt x="1692" y="770"/>
                  <a:pt x="1693" y="787"/>
                  <a:pt x="1702" y="797"/>
                </a:cubicBezTo>
                <a:cubicBezTo>
                  <a:pt x="1709" y="805"/>
                  <a:pt x="1726" y="813"/>
                  <a:pt x="1734" y="805"/>
                </a:cubicBezTo>
                <a:cubicBezTo>
                  <a:pt x="1741" y="798"/>
                  <a:pt x="1718" y="794"/>
                  <a:pt x="1710" y="789"/>
                </a:cubicBezTo>
                <a:close/>
              </a:path>
            </a:pathLst>
          </a:custGeom>
          <a:solidFill>
            <a:srgbClr val="FFFFFF"/>
          </a:solidFill>
          <a:ln w="9525">
            <a:solidFill>
              <a:schemeClr val="tx1"/>
            </a:solidFill>
            <a:round/>
            <a:headEnd/>
            <a:tailEnd/>
          </a:ln>
        </p:spPr>
        <p:txBody>
          <a:bodyPr/>
          <a:lstStyle/>
          <a:p>
            <a:endParaRPr lang="en-GB"/>
          </a:p>
        </p:txBody>
      </p:sp>
      <p:sp>
        <p:nvSpPr>
          <p:cNvPr id="44035" name="Freeform 3"/>
          <p:cNvSpPr>
            <a:spLocks/>
          </p:cNvSpPr>
          <p:nvPr/>
        </p:nvSpPr>
        <p:spPr bwMode="auto">
          <a:xfrm>
            <a:off x="2451100" y="2730500"/>
            <a:ext cx="609600" cy="341313"/>
          </a:xfrm>
          <a:custGeom>
            <a:avLst/>
            <a:gdLst>
              <a:gd name="T0" fmla="*/ 96 w 384"/>
              <a:gd name="T1" fmla="*/ 0 h 215"/>
              <a:gd name="T2" fmla="*/ 16 w 384"/>
              <a:gd name="T3" fmla="*/ 56 h 215"/>
              <a:gd name="T4" fmla="*/ 0 w 384"/>
              <a:gd name="T5" fmla="*/ 104 h 215"/>
              <a:gd name="T6" fmla="*/ 8 w 384"/>
              <a:gd name="T7" fmla="*/ 160 h 215"/>
              <a:gd name="T8" fmla="*/ 32 w 384"/>
              <a:gd name="T9" fmla="*/ 176 h 215"/>
              <a:gd name="T10" fmla="*/ 176 w 384"/>
              <a:gd name="T11" fmla="*/ 208 h 215"/>
              <a:gd name="T12" fmla="*/ 352 w 384"/>
              <a:gd name="T13" fmla="*/ 200 h 215"/>
              <a:gd name="T14" fmla="*/ 384 w 384"/>
              <a:gd name="T15" fmla="*/ 152 h 215"/>
              <a:gd name="T16" fmla="*/ 376 w 384"/>
              <a:gd name="T17" fmla="*/ 80 h 215"/>
              <a:gd name="T18" fmla="*/ 304 w 384"/>
              <a:gd name="T19" fmla="*/ 56 h 215"/>
              <a:gd name="T20" fmla="*/ 152 w 384"/>
              <a:gd name="T21" fmla="*/ 40 h 215"/>
              <a:gd name="T22" fmla="*/ 96 w 384"/>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215"/>
              <a:gd name="T38" fmla="*/ 384 w 384"/>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215">
                <a:moveTo>
                  <a:pt x="96" y="0"/>
                </a:moveTo>
                <a:cubicBezTo>
                  <a:pt x="57" y="8"/>
                  <a:pt x="33" y="17"/>
                  <a:pt x="16" y="56"/>
                </a:cubicBezTo>
                <a:cubicBezTo>
                  <a:pt x="9" y="71"/>
                  <a:pt x="0" y="104"/>
                  <a:pt x="0" y="104"/>
                </a:cubicBezTo>
                <a:cubicBezTo>
                  <a:pt x="3" y="123"/>
                  <a:pt x="0" y="143"/>
                  <a:pt x="8" y="160"/>
                </a:cubicBezTo>
                <a:cubicBezTo>
                  <a:pt x="12" y="169"/>
                  <a:pt x="23" y="172"/>
                  <a:pt x="32" y="176"/>
                </a:cubicBezTo>
                <a:cubicBezTo>
                  <a:pt x="78" y="196"/>
                  <a:pt x="127" y="202"/>
                  <a:pt x="176" y="208"/>
                </a:cubicBezTo>
                <a:cubicBezTo>
                  <a:pt x="235" y="205"/>
                  <a:pt x="295" y="215"/>
                  <a:pt x="352" y="200"/>
                </a:cubicBezTo>
                <a:cubicBezTo>
                  <a:pt x="371" y="195"/>
                  <a:pt x="384" y="152"/>
                  <a:pt x="384" y="152"/>
                </a:cubicBezTo>
                <a:cubicBezTo>
                  <a:pt x="381" y="128"/>
                  <a:pt x="384" y="103"/>
                  <a:pt x="376" y="80"/>
                </a:cubicBezTo>
                <a:cubicBezTo>
                  <a:pt x="369" y="60"/>
                  <a:pt x="310" y="57"/>
                  <a:pt x="304" y="56"/>
                </a:cubicBezTo>
                <a:cubicBezTo>
                  <a:pt x="230" y="45"/>
                  <a:pt x="243" y="48"/>
                  <a:pt x="152" y="40"/>
                </a:cubicBezTo>
                <a:cubicBezTo>
                  <a:pt x="130" y="25"/>
                  <a:pt x="108" y="23"/>
                  <a:pt x="96" y="0"/>
                </a:cubicBezTo>
                <a:close/>
              </a:path>
            </a:pathLst>
          </a:custGeom>
          <a:solidFill>
            <a:srgbClr val="000000"/>
          </a:solidFill>
          <a:ln w="9525">
            <a:solidFill>
              <a:srgbClr val="000000"/>
            </a:solidFill>
            <a:round/>
            <a:headEnd/>
            <a:tailEnd/>
          </a:ln>
        </p:spPr>
        <p:txBody>
          <a:bodyPr/>
          <a:lstStyle/>
          <a:p>
            <a:endParaRPr lang="en-GB"/>
          </a:p>
        </p:txBody>
      </p:sp>
      <p:sp>
        <p:nvSpPr>
          <p:cNvPr id="44036" name="Freeform 4"/>
          <p:cNvSpPr>
            <a:spLocks/>
          </p:cNvSpPr>
          <p:nvPr/>
        </p:nvSpPr>
        <p:spPr bwMode="auto">
          <a:xfrm>
            <a:off x="2603500" y="3276600"/>
            <a:ext cx="190500" cy="214313"/>
          </a:xfrm>
          <a:custGeom>
            <a:avLst/>
            <a:gdLst>
              <a:gd name="T0" fmla="*/ 96 w 384"/>
              <a:gd name="T1" fmla="*/ 0 h 215"/>
              <a:gd name="T2" fmla="*/ 16 w 384"/>
              <a:gd name="T3" fmla="*/ 56 h 215"/>
              <a:gd name="T4" fmla="*/ 0 w 384"/>
              <a:gd name="T5" fmla="*/ 104 h 215"/>
              <a:gd name="T6" fmla="*/ 8 w 384"/>
              <a:gd name="T7" fmla="*/ 160 h 215"/>
              <a:gd name="T8" fmla="*/ 32 w 384"/>
              <a:gd name="T9" fmla="*/ 176 h 215"/>
              <a:gd name="T10" fmla="*/ 176 w 384"/>
              <a:gd name="T11" fmla="*/ 208 h 215"/>
              <a:gd name="T12" fmla="*/ 352 w 384"/>
              <a:gd name="T13" fmla="*/ 200 h 215"/>
              <a:gd name="T14" fmla="*/ 384 w 384"/>
              <a:gd name="T15" fmla="*/ 152 h 215"/>
              <a:gd name="T16" fmla="*/ 376 w 384"/>
              <a:gd name="T17" fmla="*/ 80 h 215"/>
              <a:gd name="T18" fmla="*/ 304 w 384"/>
              <a:gd name="T19" fmla="*/ 56 h 215"/>
              <a:gd name="T20" fmla="*/ 152 w 384"/>
              <a:gd name="T21" fmla="*/ 40 h 215"/>
              <a:gd name="T22" fmla="*/ 96 w 384"/>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215"/>
              <a:gd name="T38" fmla="*/ 384 w 384"/>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215">
                <a:moveTo>
                  <a:pt x="96" y="0"/>
                </a:moveTo>
                <a:cubicBezTo>
                  <a:pt x="57" y="8"/>
                  <a:pt x="33" y="17"/>
                  <a:pt x="16" y="56"/>
                </a:cubicBezTo>
                <a:cubicBezTo>
                  <a:pt x="9" y="71"/>
                  <a:pt x="0" y="104"/>
                  <a:pt x="0" y="104"/>
                </a:cubicBezTo>
                <a:cubicBezTo>
                  <a:pt x="3" y="123"/>
                  <a:pt x="0" y="143"/>
                  <a:pt x="8" y="160"/>
                </a:cubicBezTo>
                <a:cubicBezTo>
                  <a:pt x="12" y="169"/>
                  <a:pt x="23" y="172"/>
                  <a:pt x="32" y="176"/>
                </a:cubicBezTo>
                <a:cubicBezTo>
                  <a:pt x="78" y="196"/>
                  <a:pt x="127" y="202"/>
                  <a:pt x="176" y="208"/>
                </a:cubicBezTo>
                <a:cubicBezTo>
                  <a:pt x="235" y="205"/>
                  <a:pt x="295" y="215"/>
                  <a:pt x="352" y="200"/>
                </a:cubicBezTo>
                <a:cubicBezTo>
                  <a:pt x="371" y="195"/>
                  <a:pt x="384" y="152"/>
                  <a:pt x="384" y="152"/>
                </a:cubicBezTo>
                <a:cubicBezTo>
                  <a:pt x="381" y="128"/>
                  <a:pt x="384" y="103"/>
                  <a:pt x="376" y="80"/>
                </a:cubicBezTo>
                <a:cubicBezTo>
                  <a:pt x="369" y="60"/>
                  <a:pt x="310" y="57"/>
                  <a:pt x="304" y="56"/>
                </a:cubicBezTo>
                <a:cubicBezTo>
                  <a:pt x="230" y="45"/>
                  <a:pt x="243" y="48"/>
                  <a:pt x="152" y="40"/>
                </a:cubicBezTo>
                <a:cubicBezTo>
                  <a:pt x="130" y="25"/>
                  <a:pt x="108" y="23"/>
                  <a:pt x="96" y="0"/>
                </a:cubicBezTo>
                <a:close/>
              </a:path>
            </a:pathLst>
          </a:custGeom>
          <a:solidFill>
            <a:srgbClr val="000000"/>
          </a:solidFill>
          <a:ln w="9525">
            <a:solidFill>
              <a:srgbClr val="000000"/>
            </a:solidFill>
            <a:round/>
            <a:headEnd/>
            <a:tailEnd/>
          </a:ln>
        </p:spPr>
        <p:txBody>
          <a:bodyPr/>
          <a:lstStyle/>
          <a:p>
            <a:endParaRPr lang="en-GB"/>
          </a:p>
        </p:txBody>
      </p:sp>
      <p:sp>
        <p:nvSpPr>
          <p:cNvPr id="44037" name="Freeform 5"/>
          <p:cNvSpPr>
            <a:spLocks/>
          </p:cNvSpPr>
          <p:nvPr/>
        </p:nvSpPr>
        <p:spPr bwMode="auto">
          <a:xfrm>
            <a:off x="3302000" y="2959100"/>
            <a:ext cx="127000" cy="239713"/>
          </a:xfrm>
          <a:custGeom>
            <a:avLst/>
            <a:gdLst>
              <a:gd name="T0" fmla="*/ 96 w 384"/>
              <a:gd name="T1" fmla="*/ 0 h 215"/>
              <a:gd name="T2" fmla="*/ 16 w 384"/>
              <a:gd name="T3" fmla="*/ 56 h 215"/>
              <a:gd name="T4" fmla="*/ 0 w 384"/>
              <a:gd name="T5" fmla="*/ 104 h 215"/>
              <a:gd name="T6" fmla="*/ 8 w 384"/>
              <a:gd name="T7" fmla="*/ 160 h 215"/>
              <a:gd name="T8" fmla="*/ 32 w 384"/>
              <a:gd name="T9" fmla="*/ 176 h 215"/>
              <a:gd name="T10" fmla="*/ 176 w 384"/>
              <a:gd name="T11" fmla="*/ 208 h 215"/>
              <a:gd name="T12" fmla="*/ 352 w 384"/>
              <a:gd name="T13" fmla="*/ 200 h 215"/>
              <a:gd name="T14" fmla="*/ 384 w 384"/>
              <a:gd name="T15" fmla="*/ 152 h 215"/>
              <a:gd name="T16" fmla="*/ 376 w 384"/>
              <a:gd name="T17" fmla="*/ 80 h 215"/>
              <a:gd name="T18" fmla="*/ 304 w 384"/>
              <a:gd name="T19" fmla="*/ 56 h 215"/>
              <a:gd name="T20" fmla="*/ 152 w 384"/>
              <a:gd name="T21" fmla="*/ 40 h 215"/>
              <a:gd name="T22" fmla="*/ 96 w 384"/>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215"/>
              <a:gd name="T38" fmla="*/ 384 w 384"/>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215">
                <a:moveTo>
                  <a:pt x="96" y="0"/>
                </a:moveTo>
                <a:cubicBezTo>
                  <a:pt x="57" y="8"/>
                  <a:pt x="33" y="17"/>
                  <a:pt x="16" y="56"/>
                </a:cubicBezTo>
                <a:cubicBezTo>
                  <a:pt x="9" y="71"/>
                  <a:pt x="0" y="104"/>
                  <a:pt x="0" y="104"/>
                </a:cubicBezTo>
                <a:cubicBezTo>
                  <a:pt x="3" y="123"/>
                  <a:pt x="0" y="143"/>
                  <a:pt x="8" y="160"/>
                </a:cubicBezTo>
                <a:cubicBezTo>
                  <a:pt x="12" y="169"/>
                  <a:pt x="23" y="172"/>
                  <a:pt x="32" y="176"/>
                </a:cubicBezTo>
                <a:cubicBezTo>
                  <a:pt x="78" y="196"/>
                  <a:pt x="127" y="202"/>
                  <a:pt x="176" y="208"/>
                </a:cubicBezTo>
                <a:cubicBezTo>
                  <a:pt x="235" y="205"/>
                  <a:pt x="295" y="215"/>
                  <a:pt x="352" y="200"/>
                </a:cubicBezTo>
                <a:cubicBezTo>
                  <a:pt x="371" y="195"/>
                  <a:pt x="384" y="152"/>
                  <a:pt x="384" y="152"/>
                </a:cubicBezTo>
                <a:cubicBezTo>
                  <a:pt x="381" y="128"/>
                  <a:pt x="384" y="103"/>
                  <a:pt x="376" y="80"/>
                </a:cubicBezTo>
                <a:cubicBezTo>
                  <a:pt x="369" y="60"/>
                  <a:pt x="310" y="57"/>
                  <a:pt x="304" y="56"/>
                </a:cubicBezTo>
                <a:cubicBezTo>
                  <a:pt x="230" y="45"/>
                  <a:pt x="243" y="48"/>
                  <a:pt x="152" y="40"/>
                </a:cubicBezTo>
                <a:cubicBezTo>
                  <a:pt x="130" y="25"/>
                  <a:pt x="108" y="23"/>
                  <a:pt x="96" y="0"/>
                </a:cubicBezTo>
                <a:close/>
              </a:path>
            </a:pathLst>
          </a:custGeom>
          <a:solidFill>
            <a:srgbClr val="000000"/>
          </a:solidFill>
          <a:ln w="9525">
            <a:solidFill>
              <a:srgbClr val="000000"/>
            </a:solidFill>
            <a:round/>
            <a:headEnd/>
            <a:tailEnd/>
          </a:ln>
        </p:spPr>
        <p:txBody>
          <a:bodyPr/>
          <a:lstStyle/>
          <a:p>
            <a:endParaRPr lang="en-GB"/>
          </a:p>
        </p:txBody>
      </p:sp>
      <p:sp>
        <p:nvSpPr>
          <p:cNvPr id="44038" name="Oval 6"/>
          <p:cNvSpPr>
            <a:spLocks noChangeArrowheads="1"/>
          </p:cNvSpPr>
          <p:nvPr/>
        </p:nvSpPr>
        <p:spPr bwMode="auto">
          <a:xfrm>
            <a:off x="2933700" y="3175000"/>
            <a:ext cx="292100" cy="203200"/>
          </a:xfrm>
          <a:prstGeom prst="ellipse">
            <a:avLst/>
          </a:prstGeom>
          <a:solidFill>
            <a:srgbClr val="000000"/>
          </a:solidFill>
          <a:ln w="9525">
            <a:solidFill>
              <a:srgbClr val="000000"/>
            </a:solidFill>
            <a:round/>
            <a:headEnd/>
            <a:tailEnd/>
          </a:ln>
        </p:spPr>
        <p:txBody>
          <a:bodyPr wrap="none" anchor="ctr"/>
          <a:lstStyle/>
          <a:p>
            <a:endParaRPr lang="en-GB"/>
          </a:p>
        </p:txBody>
      </p:sp>
      <p:sp>
        <p:nvSpPr>
          <p:cNvPr id="44039" name="Oval 7"/>
          <p:cNvSpPr>
            <a:spLocks noChangeArrowheads="1"/>
          </p:cNvSpPr>
          <p:nvPr/>
        </p:nvSpPr>
        <p:spPr bwMode="auto">
          <a:xfrm>
            <a:off x="3187700" y="2616200"/>
            <a:ext cx="203200" cy="241300"/>
          </a:xfrm>
          <a:prstGeom prst="ellipse">
            <a:avLst/>
          </a:prstGeom>
          <a:solidFill>
            <a:srgbClr val="000000"/>
          </a:solidFill>
          <a:ln w="9525">
            <a:solidFill>
              <a:srgbClr val="000000"/>
            </a:solidFill>
            <a:round/>
            <a:headEnd/>
            <a:tailEnd/>
          </a:ln>
        </p:spPr>
        <p:txBody>
          <a:bodyPr wrap="none" anchor="ctr"/>
          <a:lstStyle/>
          <a:p>
            <a:endParaRPr lang="en-GB"/>
          </a:p>
        </p:txBody>
      </p:sp>
      <p:sp>
        <p:nvSpPr>
          <p:cNvPr id="44040" name="Oval 8"/>
          <p:cNvSpPr>
            <a:spLocks noChangeArrowheads="1"/>
          </p:cNvSpPr>
          <p:nvPr/>
        </p:nvSpPr>
        <p:spPr bwMode="auto">
          <a:xfrm>
            <a:off x="2743200" y="2298700"/>
            <a:ext cx="368300" cy="457200"/>
          </a:xfrm>
          <a:prstGeom prst="ellipse">
            <a:avLst/>
          </a:prstGeom>
          <a:solidFill>
            <a:srgbClr val="000000"/>
          </a:solidFill>
          <a:ln w="9525">
            <a:solidFill>
              <a:srgbClr val="000000"/>
            </a:solidFill>
            <a:round/>
            <a:headEnd/>
            <a:tailEnd/>
          </a:ln>
        </p:spPr>
        <p:txBody>
          <a:bodyPr wrap="none" anchor="ctr"/>
          <a:lstStyle/>
          <a:p>
            <a:endParaRPr lang="en-GB"/>
          </a:p>
        </p:txBody>
      </p:sp>
      <p:pic>
        <p:nvPicPr>
          <p:cNvPr id="44041" name="Picture 9" descr="apopto2"/>
          <p:cNvPicPr>
            <a:picLocks noChangeAspect="1" noChangeArrowheads="1"/>
          </p:cNvPicPr>
          <p:nvPr/>
        </p:nvPicPr>
        <p:blipFill>
          <a:blip r:embed="rId2" cstate="print"/>
          <a:srcRect/>
          <a:stretch>
            <a:fillRect/>
          </a:stretch>
        </p:blipFill>
        <p:spPr bwMode="auto">
          <a:xfrm>
            <a:off x="5880100" y="3354388"/>
            <a:ext cx="2514600" cy="2435225"/>
          </a:xfrm>
          <a:prstGeom prst="rect">
            <a:avLst/>
          </a:prstGeom>
          <a:noFill/>
          <a:ln w="9525">
            <a:noFill/>
            <a:miter lim="800000"/>
            <a:headEnd/>
            <a:tailEnd/>
          </a:ln>
        </p:spPr>
      </p:pic>
      <p:sp>
        <p:nvSpPr>
          <p:cNvPr id="44042" name="Line 10"/>
          <p:cNvSpPr>
            <a:spLocks noChangeShapeType="1"/>
          </p:cNvSpPr>
          <p:nvPr/>
        </p:nvSpPr>
        <p:spPr bwMode="auto">
          <a:xfrm flipV="1">
            <a:off x="3352800" y="2057400"/>
            <a:ext cx="1193800" cy="685800"/>
          </a:xfrm>
          <a:prstGeom prst="line">
            <a:avLst/>
          </a:prstGeom>
          <a:noFill/>
          <a:ln w="38100">
            <a:solidFill>
              <a:srgbClr val="FF0000"/>
            </a:solidFill>
            <a:round/>
            <a:headEnd/>
            <a:tailEnd type="triangle" w="med" len="med"/>
          </a:ln>
        </p:spPr>
        <p:txBody>
          <a:bodyPr/>
          <a:lstStyle/>
          <a:p>
            <a:endParaRPr lang="en-GB"/>
          </a:p>
        </p:txBody>
      </p:sp>
      <p:sp>
        <p:nvSpPr>
          <p:cNvPr id="44043" name="Text Box 11"/>
          <p:cNvSpPr txBox="1">
            <a:spLocks noChangeArrowheads="1"/>
          </p:cNvSpPr>
          <p:nvPr/>
        </p:nvSpPr>
        <p:spPr bwMode="auto">
          <a:xfrm>
            <a:off x="4487863" y="1792288"/>
            <a:ext cx="4625975" cy="822325"/>
          </a:xfrm>
          <a:prstGeom prst="rect">
            <a:avLst/>
          </a:prstGeom>
          <a:noFill/>
          <a:ln w="9525">
            <a:noFill/>
            <a:miter lim="800000"/>
            <a:headEnd/>
            <a:tailEnd/>
          </a:ln>
        </p:spPr>
        <p:txBody>
          <a:bodyPr wrap="none">
            <a:spAutoFit/>
          </a:bodyPr>
          <a:lstStyle/>
          <a:p>
            <a:pPr algn="ctr"/>
            <a:r>
              <a:rPr lang="en-GB">
                <a:latin typeface="Helvetica" pitchFamily="34" charset="0"/>
              </a:rPr>
              <a:t>Apoptotic bodies: Nucleosomes, </a:t>
            </a:r>
          </a:p>
          <a:p>
            <a:pPr algn="ctr"/>
            <a:r>
              <a:rPr lang="en-GB">
                <a:latin typeface="Helvetica" pitchFamily="34" charset="0"/>
              </a:rPr>
              <a:t>RO, La, Sm, MUMA, PARP etc</a:t>
            </a:r>
          </a:p>
        </p:txBody>
      </p:sp>
      <p:sp>
        <p:nvSpPr>
          <p:cNvPr id="44044" name="Line 12"/>
          <p:cNvSpPr>
            <a:spLocks noChangeShapeType="1"/>
          </p:cNvSpPr>
          <p:nvPr/>
        </p:nvSpPr>
        <p:spPr bwMode="auto">
          <a:xfrm flipH="1">
            <a:off x="1524000" y="4191000"/>
            <a:ext cx="711200" cy="520700"/>
          </a:xfrm>
          <a:prstGeom prst="line">
            <a:avLst/>
          </a:prstGeom>
          <a:noFill/>
          <a:ln w="38100">
            <a:solidFill>
              <a:srgbClr val="FF0000"/>
            </a:solidFill>
            <a:round/>
            <a:headEnd/>
            <a:tailEnd type="triangle" w="med" len="med"/>
          </a:ln>
        </p:spPr>
        <p:txBody>
          <a:bodyPr/>
          <a:lstStyle/>
          <a:p>
            <a:endParaRPr lang="en-GB"/>
          </a:p>
        </p:txBody>
      </p:sp>
      <p:sp>
        <p:nvSpPr>
          <p:cNvPr id="44045" name="Text Box 13"/>
          <p:cNvSpPr txBox="1">
            <a:spLocks noChangeArrowheads="1"/>
          </p:cNvSpPr>
          <p:nvPr/>
        </p:nvSpPr>
        <p:spPr bwMode="auto">
          <a:xfrm>
            <a:off x="49213" y="4776788"/>
            <a:ext cx="3032125" cy="1187450"/>
          </a:xfrm>
          <a:prstGeom prst="rect">
            <a:avLst/>
          </a:prstGeom>
          <a:noFill/>
          <a:ln w="9525">
            <a:noFill/>
            <a:miter lim="800000"/>
            <a:headEnd/>
            <a:tailEnd/>
          </a:ln>
        </p:spPr>
        <p:txBody>
          <a:bodyPr wrap="none">
            <a:spAutoFit/>
          </a:bodyPr>
          <a:lstStyle/>
          <a:p>
            <a:pPr algn="ctr"/>
            <a:r>
              <a:rPr lang="en-GB">
                <a:latin typeface="Helvetica" pitchFamily="34" charset="0"/>
              </a:rPr>
              <a:t>Apoptotic blebs:</a:t>
            </a:r>
          </a:p>
          <a:p>
            <a:pPr algn="ctr"/>
            <a:r>
              <a:rPr lang="en-GB">
                <a:latin typeface="Helvetica" pitchFamily="34" charset="0"/>
              </a:rPr>
              <a:t>Ro, Ribosomal P</a:t>
            </a:r>
          </a:p>
          <a:p>
            <a:pPr algn="ctr"/>
            <a:r>
              <a:rPr lang="en-GB">
                <a:latin typeface="Helvetica" pitchFamily="34" charset="0"/>
              </a:rPr>
              <a:t>Calreticulin, Jo-1 etc </a:t>
            </a:r>
          </a:p>
        </p:txBody>
      </p:sp>
      <p:sp>
        <p:nvSpPr>
          <p:cNvPr id="44046" name="Rectangle 14"/>
          <p:cNvSpPr>
            <a:spLocks noChangeArrowheads="1"/>
          </p:cNvSpPr>
          <p:nvPr/>
        </p:nvSpPr>
        <p:spPr bwMode="auto">
          <a:xfrm>
            <a:off x="596900" y="263525"/>
            <a:ext cx="7975600" cy="920750"/>
          </a:xfrm>
          <a:prstGeom prst="rect">
            <a:avLst/>
          </a:prstGeom>
          <a:noFill/>
          <a:ln w="9525">
            <a:noFill/>
            <a:miter lim="800000"/>
            <a:headEnd/>
            <a:tailEnd/>
          </a:ln>
        </p:spPr>
        <p:txBody>
          <a:bodyPr>
            <a:spAutoFit/>
          </a:bodyPr>
          <a:lstStyle/>
          <a:p>
            <a:pPr algn="ctr">
              <a:lnSpc>
                <a:spcPct val="60000"/>
              </a:lnSpc>
              <a:spcBef>
                <a:spcPct val="50000"/>
              </a:spcBef>
            </a:pPr>
            <a:r>
              <a:rPr lang="en-GB" sz="3200">
                <a:solidFill>
                  <a:schemeClr val="tx2"/>
                </a:solidFill>
                <a:latin typeface="Helvetica" pitchFamily="34" charset="0"/>
              </a:rPr>
              <a:t>Lupus autoantigens concentrated on the </a:t>
            </a:r>
          </a:p>
          <a:p>
            <a:pPr algn="ctr">
              <a:lnSpc>
                <a:spcPct val="60000"/>
              </a:lnSpc>
              <a:spcBef>
                <a:spcPct val="50000"/>
              </a:spcBef>
            </a:pPr>
            <a:r>
              <a:rPr lang="en-GB" sz="3200">
                <a:solidFill>
                  <a:schemeClr val="tx2"/>
                </a:solidFill>
                <a:latin typeface="Helvetica" pitchFamily="34" charset="0"/>
              </a:rPr>
              <a:t>surface of apoptotic blebs and bodies</a:t>
            </a:r>
          </a:p>
        </p:txBody>
      </p:sp>
      <p:pic>
        <p:nvPicPr>
          <p:cNvPr id="44047" name="Picture 15" descr=" ">
            <a:hlinkClick r:id="rId3"/>
          </p:cNvPr>
          <p:cNvPicPr>
            <a:picLocks noChangeAspect="1" noChangeArrowheads="1"/>
          </p:cNvPicPr>
          <p:nvPr/>
        </p:nvPicPr>
        <p:blipFill>
          <a:blip r:embed="rId4" cstate="print"/>
          <a:srcRect l="9256" t="757" r="2798" b="68150"/>
          <a:stretch>
            <a:fillRect/>
          </a:stretch>
        </p:blipFill>
        <p:spPr bwMode="auto">
          <a:xfrm>
            <a:off x="3952875" y="4267200"/>
            <a:ext cx="1447800" cy="1563688"/>
          </a:xfrm>
          <a:prstGeom prst="rect">
            <a:avLst/>
          </a:prstGeom>
          <a:noFill/>
          <a:ln w="9525">
            <a:noFill/>
            <a:miter lim="800000"/>
            <a:headEnd/>
            <a:tailEnd/>
          </a:ln>
        </p:spPr>
      </p:pic>
      <p:sp>
        <p:nvSpPr>
          <p:cNvPr id="44048" name="Text Box 16"/>
          <p:cNvSpPr txBox="1">
            <a:spLocks noChangeArrowheads="1"/>
          </p:cNvSpPr>
          <p:nvPr/>
        </p:nvSpPr>
        <p:spPr bwMode="auto">
          <a:xfrm>
            <a:off x="3822700" y="6043613"/>
            <a:ext cx="5213350" cy="336550"/>
          </a:xfrm>
          <a:prstGeom prst="rect">
            <a:avLst/>
          </a:prstGeom>
          <a:noFill/>
          <a:ln w="9525">
            <a:noFill/>
            <a:miter lim="800000"/>
            <a:headEnd/>
            <a:tailEnd/>
          </a:ln>
        </p:spPr>
        <p:txBody>
          <a:bodyPr wrap="none">
            <a:spAutoFit/>
          </a:bodyPr>
          <a:lstStyle/>
          <a:p>
            <a:pPr algn="ctr"/>
            <a:r>
              <a:rPr lang="en-GB" sz="1600">
                <a:latin typeface="Helvetica" pitchFamily="34" charset="0"/>
              </a:rPr>
              <a:t>Apoptotic blebs recognised by anti-chromatin antibodies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 y="76200"/>
            <a:ext cx="8991600" cy="1143000"/>
          </a:xfrm>
        </p:spPr>
        <p:txBody>
          <a:bodyPr lIns="92075" tIns="46038" rIns="92075" bIns="46038"/>
          <a:lstStyle/>
          <a:p>
            <a:endParaRPr lang="en-GB" smtClean="0"/>
          </a:p>
        </p:txBody>
      </p:sp>
      <p:sp>
        <p:nvSpPr>
          <p:cNvPr id="46083" name="Rectangle 3"/>
          <p:cNvSpPr>
            <a:spLocks noGrp="1" noChangeArrowheads="1"/>
          </p:cNvSpPr>
          <p:nvPr>
            <p:ph type="body" idx="1"/>
          </p:nvPr>
        </p:nvSpPr>
        <p:spPr>
          <a:xfrm>
            <a:off x="228600" y="627063"/>
            <a:ext cx="8915400" cy="6230937"/>
          </a:xfrm>
          <a:noFill/>
        </p:spPr>
        <p:txBody>
          <a:bodyPr lIns="92075" tIns="46038" rIns="92075" bIns="46038"/>
          <a:lstStyle/>
          <a:p>
            <a:pPr>
              <a:lnSpc>
                <a:spcPct val="120000"/>
              </a:lnSpc>
              <a:buFontTx/>
              <a:buNone/>
            </a:pPr>
            <a:endParaRPr lang="en-GB" sz="2800" dirty="0" smtClean="0">
              <a:latin typeface="Helvetica" pitchFamily="34" charset="0"/>
            </a:endParaRPr>
          </a:p>
          <a:p>
            <a:pPr algn="ctr">
              <a:lnSpc>
                <a:spcPct val="120000"/>
              </a:lnSpc>
              <a:buFontTx/>
              <a:buNone/>
            </a:pPr>
            <a:r>
              <a:rPr lang="en-GB" sz="4000" dirty="0" smtClean="0">
                <a:solidFill>
                  <a:srgbClr val="FFFF00"/>
                </a:solidFill>
              </a:rPr>
              <a:t>“Waste-disposal hypothesis”</a:t>
            </a:r>
          </a:p>
          <a:p>
            <a:pPr algn="ctr">
              <a:lnSpc>
                <a:spcPct val="120000"/>
              </a:lnSpc>
              <a:buFontTx/>
              <a:buNone/>
            </a:pPr>
            <a:endParaRPr lang="en-GB" sz="4000" dirty="0" smtClean="0">
              <a:solidFill>
                <a:srgbClr val="FFFF00"/>
              </a:solidFill>
              <a:latin typeface="Helvetica" pitchFamily="34" charset="0"/>
            </a:endParaRPr>
          </a:p>
          <a:p>
            <a:pPr>
              <a:buFontTx/>
              <a:buNone/>
            </a:pPr>
            <a:r>
              <a:rPr lang="en-GB" i="1" dirty="0" smtClean="0">
                <a:latin typeface="Helvetica" pitchFamily="34" charset="0"/>
              </a:rPr>
              <a:t>	SLE associated with C1q-deficiency may be caused by an impairment of the clearance of dying cells and / or immune complexes which cause inflammation and provide a source of </a:t>
            </a:r>
            <a:r>
              <a:rPr lang="en-GB" i="1" dirty="0" err="1" smtClean="0">
                <a:latin typeface="Helvetica" pitchFamily="34" charset="0"/>
              </a:rPr>
              <a:t>autoantigens</a:t>
            </a:r>
            <a:r>
              <a:rPr lang="en-GB" sz="2800" dirty="0" smtClean="0">
                <a:latin typeface="Helvetica"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9113" y="0"/>
            <a:ext cx="8229600" cy="939800"/>
          </a:xfrm>
        </p:spPr>
        <p:txBody>
          <a:bodyPr/>
          <a:lstStyle/>
          <a:p>
            <a:r>
              <a:rPr lang="en-GB" smtClean="0">
                <a:latin typeface="Helvetica" pitchFamily="34" charset="0"/>
              </a:rPr>
              <a:t>“Waste disposal” hypothesis</a:t>
            </a:r>
            <a:endParaRPr lang="en-US" i="1" smtClean="0">
              <a:latin typeface="Helvetica" pitchFamily="34" charset="0"/>
            </a:endParaRPr>
          </a:p>
        </p:txBody>
      </p:sp>
      <p:sp>
        <p:nvSpPr>
          <p:cNvPr id="24579" name="Text Box 3"/>
          <p:cNvSpPr txBox="1">
            <a:spLocks noChangeArrowheads="1"/>
          </p:cNvSpPr>
          <p:nvPr/>
        </p:nvSpPr>
        <p:spPr bwMode="auto">
          <a:xfrm>
            <a:off x="2832100" y="1465263"/>
            <a:ext cx="3381375" cy="400050"/>
          </a:xfrm>
          <a:prstGeom prst="rect">
            <a:avLst/>
          </a:prstGeom>
          <a:noFill/>
          <a:ln w="9525">
            <a:noFill/>
            <a:miter lim="800000"/>
            <a:headEnd/>
            <a:tailEnd/>
          </a:ln>
        </p:spPr>
        <p:txBody>
          <a:bodyPr>
            <a:spAutoFit/>
          </a:bodyPr>
          <a:lstStyle/>
          <a:p>
            <a:r>
              <a:rPr lang="en-GB" sz="2000" b="0" dirty="0">
                <a:latin typeface="Helvetica" pitchFamily="34" charset="0"/>
              </a:rPr>
              <a:t>Defective waste disposal</a:t>
            </a:r>
          </a:p>
        </p:txBody>
      </p:sp>
      <p:cxnSp>
        <p:nvCxnSpPr>
          <p:cNvPr id="704517" name="AutoShape 5"/>
          <p:cNvCxnSpPr>
            <a:cxnSpLocks noChangeShapeType="1"/>
          </p:cNvCxnSpPr>
          <p:nvPr/>
        </p:nvCxnSpPr>
        <p:spPr bwMode="auto">
          <a:xfrm rot="16200000" flipH="1">
            <a:off x="3848100" y="2481263"/>
            <a:ext cx="1014413" cy="1587"/>
          </a:xfrm>
          <a:prstGeom prst="straightConnector1">
            <a:avLst/>
          </a:prstGeom>
          <a:noFill/>
          <a:ln w="28575">
            <a:solidFill>
              <a:schemeClr val="accent1">
                <a:lumMod val="40000"/>
                <a:lumOff val="60000"/>
              </a:schemeClr>
            </a:solidFill>
            <a:round/>
            <a:headEnd/>
            <a:tailEnd type="triangle" w="lg" len="lg"/>
          </a:ln>
          <a:effectLst/>
        </p:spPr>
      </p:cxnSp>
      <p:cxnSp>
        <p:nvCxnSpPr>
          <p:cNvPr id="704518" name="AutoShape 6"/>
          <p:cNvCxnSpPr>
            <a:cxnSpLocks noChangeShapeType="1"/>
          </p:cNvCxnSpPr>
          <p:nvPr/>
        </p:nvCxnSpPr>
        <p:spPr bwMode="auto">
          <a:xfrm rot="16200000" flipH="1">
            <a:off x="3305175" y="4927600"/>
            <a:ext cx="2089150" cy="12700"/>
          </a:xfrm>
          <a:prstGeom prst="straightConnector1">
            <a:avLst/>
          </a:prstGeom>
          <a:noFill/>
          <a:ln w="28575">
            <a:solidFill>
              <a:schemeClr val="accent1">
                <a:lumMod val="40000"/>
                <a:lumOff val="60000"/>
              </a:schemeClr>
            </a:solidFill>
            <a:prstDash val="sysDot"/>
            <a:round/>
            <a:headEnd/>
            <a:tailEnd type="triangle" w="lg" len="lg"/>
          </a:ln>
          <a:effectLst/>
        </p:spPr>
      </p:cxnSp>
      <p:sp>
        <p:nvSpPr>
          <p:cNvPr id="24582" name="Text Box 7"/>
          <p:cNvSpPr txBox="1">
            <a:spLocks noChangeArrowheads="1"/>
          </p:cNvSpPr>
          <p:nvPr/>
        </p:nvSpPr>
        <p:spPr bwMode="auto">
          <a:xfrm>
            <a:off x="3838575" y="5953125"/>
            <a:ext cx="982663" cy="584200"/>
          </a:xfrm>
          <a:prstGeom prst="rect">
            <a:avLst/>
          </a:prstGeom>
          <a:noFill/>
          <a:ln w="9525">
            <a:noFill/>
            <a:miter lim="800000"/>
            <a:headEnd/>
            <a:tailEnd/>
          </a:ln>
        </p:spPr>
        <p:txBody>
          <a:bodyPr wrap="none">
            <a:spAutoFit/>
          </a:bodyPr>
          <a:lstStyle/>
          <a:p>
            <a:r>
              <a:rPr lang="en-GB" sz="3200">
                <a:solidFill>
                  <a:srgbClr val="FFFF00"/>
                </a:solidFill>
                <a:latin typeface="Helvetica" pitchFamily="34" charset="0"/>
              </a:rPr>
              <a:t>SLE</a:t>
            </a:r>
          </a:p>
        </p:txBody>
      </p:sp>
      <p:sp>
        <p:nvSpPr>
          <p:cNvPr id="24583" name="Text Box 9"/>
          <p:cNvSpPr txBox="1">
            <a:spLocks noChangeArrowheads="1"/>
          </p:cNvSpPr>
          <p:nvPr/>
        </p:nvSpPr>
        <p:spPr bwMode="auto">
          <a:xfrm>
            <a:off x="3009900" y="3155950"/>
            <a:ext cx="2336800" cy="708025"/>
          </a:xfrm>
          <a:prstGeom prst="rect">
            <a:avLst/>
          </a:prstGeom>
          <a:noFill/>
          <a:ln w="9525">
            <a:noFill/>
            <a:miter lim="800000"/>
            <a:headEnd/>
            <a:tailEnd/>
          </a:ln>
        </p:spPr>
        <p:txBody>
          <a:bodyPr>
            <a:spAutoFit/>
          </a:bodyPr>
          <a:lstStyle/>
          <a:p>
            <a:r>
              <a:rPr lang="en-GB" sz="2000" b="0">
                <a:latin typeface="Helvetica" pitchFamily="34" charset="0"/>
              </a:rPr>
              <a:t>AutoAg exposed on apoptotic cells</a:t>
            </a:r>
          </a:p>
        </p:txBody>
      </p:sp>
      <p:grpSp>
        <p:nvGrpSpPr>
          <p:cNvPr id="2" name="Group 289"/>
          <p:cNvGrpSpPr>
            <a:grpSpLocks/>
          </p:cNvGrpSpPr>
          <p:nvPr/>
        </p:nvGrpSpPr>
        <p:grpSpPr bwMode="auto">
          <a:xfrm>
            <a:off x="246063" y="1379538"/>
            <a:ext cx="2509837" cy="2290762"/>
            <a:chOff x="5935663" y="1379538"/>
            <a:chExt cx="2909887" cy="2515860"/>
          </a:xfrm>
        </p:grpSpPr>
        <p:sp>
          <p:nvSpPr>
            <p:cNvPr id="24843" name="Text Box 8"/>
            <p:cNvSpPr txBox="1">
              <a:spLocks noChangeArrowheads="1"/>
            </p:cNvSpPr>
            <p:nvPr/>
          </p:nvSpPr>
          <p:spPr bwMode="auto">
            <a:xfrm>
              <a:off x="6059211" y="3633788"/>
              <a:ext cx="2786339" cy="261610"/>
            </a:xfrm>
            <a:prstGeom prst="rect">
              <a:avLst/>
            </a:prstGeom>
            <a:noFill/>
            <a:ln w="9525" algn="ctr">
              <a:noFill/>
              <a:miter lim="800000"/>
              <a:headEnd/>
              <a:tailEnd/>
            </a:ln>
          </p:spPr>
          <p:txBody>
            <a:bodyPr wrap="none">
              <a:spAutoFit/>
            </a:bodyPr>
            <a:lstStyle/>
            <a:p>
              <a:pPr algn="r"/>
              <a:r>
                <a:rPr lang="en-GB" sz="1100" b="0">
                  <a:latin typeface="Helvetica" pitchFamily="34" charset="0"/>
                </a:rPr>
                <a:t>Botto M et al (1998) Nat Genet </a:t>
              </a:r>
              <a:r>
                <a:rPr lang="en-US" sz="1100" b="0">
                  <a:latin typeface="Helvetica" pitchFamily="34" charset="0"/>
                </a:rPr>
                <a:t>19(1):56-9</a:t>
              </a:r>
            </a:p>
          </p:txBody>
        </p:sp>
        <p:grpSp>
          <p:nvGrpSpPr>
            <p:cNvPr id="3" name="Group 13"/>
            <p:cNvGrpSpPr>
              <a:grpSpLocks/>
            </p:cNvGrpSpPr>
            <p:nvPr/>
          </p:nvGrpSpPr>
          <p:grpSpPr bwMode="auto">
            <a:xfrm>
              <a:off x="5935663" y="1763713"/>
              <a:ext cx="2908300" cy="1854200"/>
              <a:chOff x="2880" y="1071"/>
              <a:chExt cx="2764" cy="1982"/>
            </a:xfrm>
          </p:grpSpPr>
          <p:pic>
            <p:nvPicPr>
              <p:cNvPr id="24846" name="Picture 14" descr="apoptotic bodies"/>
              <p:cNvPicPr>
                <a:picLocks noChangeAspect="1" noChangeArrowheads="1"/>
              </p:cNvPicPr>
              <p:nvPr/>
            </p:nvPicPr>
            <p:blipFill>
              <a:blip r:embed="rId2" cstate="print"/>
              <a:srcRect/>
              <a:stretch>
                <a:fillRect/>
              </a:stretch>
            </p:blipFill>
            <p:spPr bwMode="auto">
              <a:xfrm>
                <a:off x="2880" y="1071"/>
                <a:ext cx="2764" cy="1982"/>
              </a:xfrm>
              <a:prstGeom prst="rect">
                <a:avLst/>
              </a:prstGeom>
              <a:noFill/>
              <a:ln w="9525">
                <a:noFill/>
                <a:miter lim="800000"/>
                <a:headEnd/>
                <a:tailEnd/>
              </a:ln>
            </p:spPr>
          </p:pic>
          <p:grpSp>
            <p:nvGrpSpPr>
              <p:cNvPr id="4" name="Group 15"/>
              <p:cNvGrpSpPr>
                <a:grpSpLocks/>
              </p:cNvGrpSpPr>
              <p:nvPr/>
            </p:nvGrpSpPr>
            <p:grpSpPr bwMode="auto">
              <a:xfrm>
                <a:off x="3960" y="1113"/>
                <a:ext cx="953" cy="1250"/>
                <a:chOff x="2400" y="1200"/>
                <a:chExt cx="1440" cy="1920"/>
              </a:xfrm>
            </p:grpSpPr>
            <p:sp>
              <p:nvSpPr>
                <p:cNvPr id="704528" name="Line 16"/>
                <p:cNvSpPr>
                  <a:spLocks noChangeShapeType="1"/>
                </p:cNvSpPr>
                <p:nvPr/>
              </p:nvSpPr>
              <p:spPr bwMode="auto">
                <a:xfrm flipV="1">
                  <a:off x="3456" y="1727"/>
                  <a:ext cx="383" cy="240"/>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a:latin typeface="Helvetica"/>
                    <a:cs typeface="Arial" charset="0"/>
                  </a:endParaRPr>
                </a:p>
              </p:txBody>
            </p:sp>
            <p:sp>
              <p:nvSpPr>
                <p:cNvPr id="704529" name="Line 17"/>
                <p:cNvSpPr>
                  <a:spLocks noChangeShapeType="1"/>
                </p:cNvSpPr>
                <p:nvPr/>
              </p:nvSpPr>
              <p:spPr bwMode="auto">
                <a:xfrm flipV="1">
                  <a:off x="3168" y="2881"/>
                  <a:ext cx="383" cy="240"/>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a:latin typeface="Helvetica"/>
                    <a:cs typeface="Arial" charset="0"/>
                  </a:endParaRPr>
                </a:p>
              </p:txBody>
            </p:sp>
            <p:sp>
              <p:nvSpPr>
                <p:cNvPr id="704530" name="Line 18"/>
                <p:cNvSpPr>
                  <a:spLocks noChangeShapeType="1"/>
                </p:cNvSpPr>
                <p:nvPr/>
              </p:nvSpPr>
              <p:spPr bwMode="auto">
                <a:xfrm flipV="1">
                  <a:off x="2975" y="1200"/>
                  <a:ext cx="193" cy="530"/>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a:latin typeface="Helvetica"/>
                    <a:cs typeface="Arial" charset="0"/>
                  </a:endParaRPr>
                </a:p>
              </p:txBody>
            </p:sp>
            <p:sp>
              <p:nvSpPr>
                <p:cNvPr id="704531" name="Line 19"/>
                <p:cNvSpPr>
                  <a:spLocks noChangeShapeType="1"/>
                </p:cNvSpPr>
                <p:nvPr/>
              </p:nvSpPr>
              <p:spPr bwMode="auto">
                <a:xfrm flipH="1" flipV="1">
                  <a:off x="2399" y="2497"/>
                  <a:ext cx="383" cy="286"/>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a:latin typeface="Helvetica"/>
                    <a:cs typeface="Arial" charset="0"/>
                  </a:endParaRPr>
                </a:p>
              </p:txBody>
            </p:sp>
          </p:grpSp>
        </p:grpSp>
        <p:sp>
          <p:nvSpPr>
            <p:cNvPr id="24845" name="Text Box 20"/>
            <p:cNvSpPr txBox="1">
              <a:spLocks noChangeArrowheads="1"/>
            </p:cNvSpPr>
            <p:nvPr/>
          </p:nvSpPr>
          <p:spPr bwMode="auto">
            <a:xfrm>
              <a:off x="6050787" y="1379538"/>
              <a:ext cx="2672526" cy="369332"/>
            </a:xfrm>
            <a:prstGeom prst="rect">
              <a:avLst/>
            </a:prstGeom>
            <a:noFill/>
            <a:ln w="9525" algn="ctr">
              <a:noFill/>
              <a:miter lim="800000"/>
              <a:headEnd/>
              <a:tailEnd/>
            </a:ln>
          </p:spPr>
          <p:txBody>
            <a:bodyPr wrap="none">
              <a:spAutoFit/>
            </a:bodyPr>
            <a:lstStyle/>
            <a:p>
              <a:pPr algn="r"/>
              <a:r>
                <a:rPr lang="en-GB" sz="1800" b="0">
                  <a:latin typeface="Helvetica" pitchFamily="34" charset="0"/>
                </a:rPr>
                <a:t>Kidney from C1q-/- mice</a:t>
              </a:r>
              <a:endParaRPr lang="en-US" sz="1800" b="0">
                <a:latin typeface="Helvetica" pitchFamily="34" charset="0"/>
              </a:endParaRPr>
            </a:p>
          </p:txBody>
        </p:sp>
      </p:grpSp>
      <p:sp>
        <p:nvSpPr>
          <p:cNvPr id="24695" name="Rectangle 140"/>
          <p:cNvSpPr>
            <a:spLocks noChangeArrowheads="1"/>
          </p:cNvSpPr>
          <p:nvPr/>
        </p:nvSpPr>
        <p:spPr bwMode="auto">
          <a:xfrm>
            <a:off x="7016791" y="5305293"/>
            <a:ext cx="1049839" cy="276999"/>
          </a:xfrm>
          <a:prstGeom prst="rect">
            <a:avLst/>
          </a:prstGeom>
          <a:noFill/>
          <a:ln w="9525">
            <a:noFill/>
            <a:miter lim="800000"/>
            <a:headEnd/>
            <a:tailEnd/>
          </a:ln>
        </p:spPr>
        <p:txBody>
          <a:bodyPr wrap="none" lIns="0" tIns="0" rIns="0" bIns="0">
            <a:spAutoFit/>
          </a:bodyPr>
          <a:lstStyle/>
          <a:p>
            <a:pPr eaLnBrk="0" hangingPunct="0"/>
            <a:r>
              <a:rPr lang="en-GB" sz="1800" b="0"/>
              <a:t>Time (min)</a:t>
            </a:r>
          </a:p>
        </p:txBody>
      </p:sp>
      <p:sp>
        <p:nvSpPr>
          <p:cNvPr id="24696" name="Line 2"/>
          <p:cNvSpPr>
            <a:spLocks noChangeShapeType="1"/>
          </p:cNvSpPr>
          <p:nvPr/>
        </p:nvSpPr>
        <p:spPr bwMode="auto">
          <a:xfrm flipV="1">
            <a:off x="6369942" y="3713621"/>
            <a:ext cx="343754" cy="814951"/>
          </a:xfrm>
          <a:prstGeom prst="line">
            <a:avLst/>
          </a:prstGeom>
          <a:noFill/>
          <a:ln w="42926">
            <a:solidFill>
              <a:schemeClr val="tx1"/>
            </a:solidFill>
            <a:round/>
            <a:headEnd/>
            <a:tailEnd/>
          </a:ln>
        </p:spPr>
        <p:txBody>
          <a:bodyPr/>
          <a:lstStyle/>
          <a:p>
            <a:endParaRPr lang="en-GB"/>
          </a:p>
        </p:txBody>
      </p:sp>
      <p:sp>
        <p:nvSpPr>
          <p:cNvPr id="24697" name="Oval 3"/>
          <p:cNvSpPr>
            <a:spLocks noChangeArrowheads="1"/>
          </p:cNvSpPr>
          <p:nvPr/>
        </p:nvSpPr>
        <p:spPr bwMode="auto">
          <a:xfrm>
            <a:off x="6335197" y="4293597"/>
            <a:ext cx="80579" cy="101635"/>
          </a:xfrm>
          <a:prstGeom prst="ellipse">
            <a:avLst/>
          </a:prstGeom>
          <a:solidFill>
            <a:schemeClr val="tx1"/>
          </a:solidFill>
          <a:ln w="22225">
            <a:solidFill>
              <a:schemeClr val="tx1"/>
            </a:solidFill>
            <a:round/>
            <a:headEnd/>
            <a:tailEnd/>
          </a:ln>
        </p:spPr>
        <p:txBody>
          <a:bodyPr/>
          <a:lstStyle/>
          <a:p>
            <a:endParaRPr lang="en-GB">
              <a:latin typeface="Helvetica" pitchFamily="34" charset="0"/>
            </a:endParaRPr>
          </a:p>
        </p:txBody>
      </p:sp>
      <p:sp>
        <p:nvSpPr>
          <p:cNvPr id="24698" name="Line 4"/>
          <p:cNvSpPr>
            <a:spLocks noChangeShapeType="1"/>
          </p:cNvSpPr>
          <p:nvPr/>
        </p:nvSpPr>
        <p:spPr bwMode="auto">
          <a:xfrm>
            <a:off x="6330022" y="4338354"/>
            <a:ext cx="80578" cy="933"/>
          </a:xfrm>
          <a:prstGeom prst="line">
            <a:avLst/>
          </a:prstGeom>
          <a:noFill/>
          <a:ln w="42863">
            <a:solidFill>
              <a:schemeClr val="tx1"/>
            </a:solidFill>
            <a:round/>
            <a:headEnd/>
            <a:tailEnd/>
          </a:ln>
        </p:spPr>
        <p:txBody>
          <a:bodyPr/>
          <a:lstStyle/>
          <a:p>
            <a:endParaRPr lang="en-GB"/>
          </a:p>
        </p:txBody>
      </p:sp>
      <p:sp>
        <p:nvSpPr>
          <p:cNvPr id="24699" name="Line 5"/>
          <p:cNvSpPr>
            <a:spLocks noChangeShapeType="1"/>
          </p:cNvSpPr>
          <p:nvPr/>
        </p:nvSpPr>
        <p:spPr bwMode="auto">
          <a:xfrm flipH="1">
            <a:off x="6330022" y="4338354"/>
            <a:ext cx="80578" cy="933"/>
          </a:xfrm>
          <a:prstGeom prst="line">
            <a:avLst/>
          </a:prstGeom>
          <a:noFill/>
          <a:ln w="42863">
            <a:solidFill>
              <a:schemeClr val="tx1"/>
            </a:solidFill>
            <a:round/>
            <a:headEnd/>
            <a:tailEnd/>
          </a:ln>
        </p:spPr>
        <p:txBody>
          <a:bodyPr/>
          <a:lstStyle/>
          <a:p>
            <a:endParaRPr lang="en-GB"/>
          </a:p>
        </p:txBody>
      </p:sp>
      <p:sp>
        <p:nvSpPr>
          <p:cNvPr id="24700" name="Line 6"/>
          <p:cNvSpPr>
            <a:spLocks noChangeShapeType="1"/>
          </p:cNvSpPr>
          <p:nvPr/>
        </p:nvSpPr>
        <p:spPr bwMode="auto">
          <a:xfrm>
            <a:off x="6369942" y="4338354"/>
            <a:ext cx="739" cy="12121"/>
          </a:xfrm>
          <a:prstGeom prst="line">
            <a:avLst/>
          </a:prstGeom>
          <a:noFill/>
          <a:ln w="42863">
            <a:solidFill>
              <a:schemeClr val="tx1"/>
            </a:solidFill>
            <a:round/>
            <a:headEnd/>
            <a:tailEnd/>
          </a:ln>
        </p:spPr>
        <p:txBody>
          <a:bodyPr/>
          <a:lstStyle/>
          <a:p>
            <a:endParaRPr lang="en-GB"/>
          </a:p>
        </p:txBody>
      </p:sp>
      <p:sp>
        <p:nvSpPr>
          <p:cNvPr id="24701" name="Line 7"/>
          <p:cNvSpPr>
            <a:spLocks noChangeShapeType="1"/>
          </p:cNvSpPr>
          <p:nvPr/>
        </p:nvSpPr>
        <p:spPr bwMode="auto">
          <a:xfrm flipV="1">
            <a:off x="6369942" y="4453044"/>
            <a:ext cx="739" cy="25177"/>
          </a:xfrm>
          <a:prstGeom prst="line">
            <a:avLst/>
          </a:prstGeom>
          <a:noFill/>
          <a:ln w="42863">
            <a:solidFill>
              <a:schemeClr val="tx1"/>
            </a:solidFill>
            <a:round/>
            <a:headEnd/>
            <a:tailEnd/>
          </a:ln>
        </p:spPr>
        <p:txBody>
          <a:bodyPr/>
          <a:lstStyle/>
          <a:p>
            <a:endParaRPr lang="en-GB"/>
          </a:p>
        </p:txBody>
      </p:sp>
      <p:sp>
        <p:nvSpPr>
          <p:cNvPr id="24702" name="Line 8"/>
          <p:cNvSpPr>
            <a:spLocks noChangeShapeType="1"/>
          </p:cNvSpPr>
          <p:nvPr/>
        </p:nvSpPr>
        <p:spPr bwMode="auto">
          <a:xfrm>
            <a:off x="6330022" y="4478220"/>
            <a:ext cx="80578" cy="933"/>
          </a:xfrm>
          <a:prstGeom prst="line">
            <a:avLst/>
          </a:prstGeom>
          <a:noFill/>
          <a:ln w="42863">
            <a:solidFill>
              <a:schemeClr val="tx1"/>
            </a:solidFill>
            <a:round/>
            <a:headEnd/>
            <a:tailEnd/>
          </a:ln>
        </p:spPr>
        <p:txBody>
          <a:bodyPr/>
          <a:lstStyle/>
          <a:p>
            <a:endParaRPr lang="en-GB"/>
          </a:p>
        </p:txBody>
      </p:sp>
      <p:sp>
        <p:nvSpPr>
          <p:cNvPr id="24703" name="Line 9"/>
          <p:cNvSpPr>
            <a:spLocks noChangeShapeType="1"/>
          </p:cNvSpPr>
          <p:nvPr/>
        </p:nvSpPr>
        <p:spPr bwMode="auto">
          <a:xfrm flipH="1">
            <a:off x="6330022" y="4478220"/>
            <a:ext cx="80578" cy="933"/>
          </a:xfrm>
          <a:prstGeom prst="line">
            <a:avLst/>
          </a:prstGeom>
          <a:noFill/>
          <a:ln w="42863">
            <a:solidFill>
              <a:schemeClr val="tx1"/>
            </a:solidFill>
            <a:round/>
            <a:headEnd/>
            <a:tailEnd/>
          </a:ln>
        </p:spPr>
        <p:txBody>
          <a:bodyPr/>
          <a:lstStyle/>
          <a:p>
            <a:endParaRPr lang="en-GB"/>
          </a:p>
        </p:txBody>
      </p:sp>
      <p:sp>
        <p:nvSpPr>
          <p:cNvPr id="24704" name="Line 10"/>
          <p:cNvSpPr>
            <a:spLocks noChangeShapeType="1"/>
          </p:cNvSpPr>
          <p:nvPr/>
        </p:nvSpPr>
        <p:spPr bwMode="auto">
          <a:xfrm flipV="1">
            <a:off x="6369942" y="3846959"/>
            <a:ext cx="324533" cy="554801"/>
          </a:xfrm>
          <a:prstGeom prst="line">
            <a:avLst/>
          </a:prstGeom>
          <a:noFill/>
          <a:ln w="42926">
            <a:solidFill>
              <a:srgbClr val="FF0000"/>
            </a:solidFill>
            <a:round/>
            <a:headEnd/>
            <a:tailEnd/>
          </a:ln>
        </p:spPr>
        <p:txBody>
          <a:bodyPr/>
          <a:lstStyle/>
          <a:p>
            <a:endParaRPr lang="en-GB"/>
          </a:p>
        </p:txBody>
      </p:sp>
      <p:sp>
        <p:nvSpPr>
          <p:cNvPr id="24705" name="Line 11"/>
          <p:cNvSpPr>
            <a:spLocks noChangeShapeType="1"/>
          </p:cNvSpPr>
          <p:nvPr/>
        </p:nvSpPr>
        <p:spPr bwMode="auto">
          <a:xfrm>
            <a:off x="6673037" y="3535524"/>
            <a:ext cx="90928" cy="933"/>
          </a:xfrm>
          <a:prstGeom prst="line">
            <a:avLst/>
          </a:prstGeom>
          <a:noFill/>
          <a:ln w="42863">
            <a:solidFill>
              <a:schemeClr val="tx1"/>
            </a:solidFill>
            <a:round/>
            <a:headEnd/>
            <a:tailEnd/>
          </a:ln>
        </p:spPr>
        <p:txBody>
          <a:bodyPr/>
          <a:lstStyle/>
          <a:p>
            <a:endParaRPr lang="en-GB"/>
          </a:p>
        </p:txBody>
      </p:sp>
      <p:sp>
        <p:nvSpPr>
          <p:cNvPr id="24706" name="Line 12"/>
          <p:cNvSpPr>
            <a:spLocks noChangeShapeType="1"/>
          </p:cNvSpPr>
          <p:nvPr/>
        </p:nvSpPr>
        <p:spPr bwMode="auto">
          <a:xfrm flipH="1">
            <a:off x="6673037" y="3535524"/>
            <a:ext cx="90928" cy="933"/>
          </a:xfrm>
          <a:prstGeom prst="line">
            <a:avLst/>
          </a:prstGeom>
          <a:noFill/>
          <a:ln w="42863">
            <a:solidFill>
              <a:schemeClr val="tx1"/>
            </a:solidFill>
            <a:round/>
            <a:headEnd/>
            <a:tailEnd/>
          </a:ln>
        </p:spPr>
        <p:txBody>
          <a:bodyPr/>
          <a:lstStyle/>
          <a:p>
            <a:endParaRPr lang="en-GB"/>
          </a:p>
        </p:txBody>
      </p:sp>
      <p:sp>
        <p:nvSpPr>
          <p:cNvPr id="24707" name="Line 13"/>
          <p:cNvSpPr>
            <a:spLocks noChangeShapeType="1"/>
          </p:cNvSpPr>
          <p:nvPr/>
        </p:nvSpPr>
        <p:spPr bwMode="auto">
          <a:xfrm>
            <a:off x="6713696" y="3535524"/>
            <a:ext cx="740" cy="267610"/>
          </a:xfrm>
          <a:prstGeom prst="line">
            <a:avLst/>
          </a:prstGeom>
          <a:noFill/>
          <a:ln w="42863">
            <a:solidFill>
              <a:schemeClr val="tx1"/>
            </a:solidFill>
            <a:round/>
            <a:headEnd/>
            <a:tailEnd/>
          </a:ln>
        </p:spPr>
        <p:txBody>
          <a:bodyPr/>
          <a:lstStyle/>
          <a:p>
            <a:endParaRPr lang="en-GB"/>
          </a:p>
        </p:txBody>
      </p:sp>
      <p:sp>
        <p:nvSpPr>
          <p:cNvPr id="24708" name="Line 14"/>
          <p:cNvSpPr>
            <a:spLocks noChangeShapeType="1"/>
          </p:cNvSpPr>
          <p:nvPr/>
        </p:nvSpPr>
        <p:spPr bwMode="auto">
          <a:xfrm flipV="1">
            <a:off x="6713696" y="3904770"/>
            <a:ext cx="740" cy="267610"/>
          </a:xfrm>
          <a:prstGeom prst="line">
            <a:avLst/>
          </a:prstGeom>
          <a:noFill/>
          <a:ln w="42926">
            <a:solidFill>
              <a:srgbClr val="FF0000"/>
            </a:solidFill>
            <a:round/>
            <a:headEnd/>
            <a:tailEnd/>
          </a:ln>
        </p:spPr>
        <p:txBody>
          <a:bodyPr/>
          <a:lstStyle/>
          <a:p>
            <a:endParaRPr lang="en-GB"/>
          </a:p>
        </p:txBody>
      </p:sp>
      <p:sp>
        <p:nvSpPr>
          <p:cNvPr id="24709" name="Line 15"/>
          <p:cNvSpPr>
            <a:spLocks noChangeShapeType="1"/>
          </p:cNvSpPr>
          <p:nvPr/>
        </p:nvSpPr>
        <p:spPr bwMode="auto">
          <a:xfrm>
            <a:off x="6673037" y="4172381"/>
            <a:ext cx="90928" cy="933"/>
          </a:xfrm>
          <a:prstGeom prst="line">
            <a:avLst/>
          </a:prstGeom>
          <a:noFill/>
          <a:ln w="42863">
            <a:solidFill>
              <a:schemeClr val="tx1"/>
            </a:solidFill>
            <a:round/>
            <a:headEnd/>
            <a:tailEnd/>
          </a:ln>
        </p:spPr>
        <p:txBody>
          <a:bodyPr/>
          <a:lstStyle/>
          <a:p>
            <a:endParaRPr lang="en-GB"/>
          </a:p>
        </p:txBody>
      </p:sp>
      <p:sp>
        <p:nvSpPr>
          <p:cNvPr id="24710" name="Line 16"/>
          <p:cNvSpPr>
            <a:spLocks noChangeShapeType="1"/>
          </p:cNvSpPr>
          <p:nvPr/>
        </p:nvSpPr>
        <p:spPr bwMode="auto">
          <a:xfrm flipH="1">
            <a:off x="6673037" y="4172381"/>
            <a:ext cx="90928" cy="933"/>
          </a:xfrm>
          <a:prstGeom prst="line">
            <a:avLst/>
          </a:prstGeom>
          <a:noFill/>
          <a:ln w="42863">
            <a:solidFill>
              <a:schemeClr val="tx1"/>
            </a:solidFill>
            <a:round/>
            <a:headEnd/>
            <a:tailEnd/>
          </a:ln>
        </p:spPr>
        <p:txBody>
          <a:bodyPr/>
          <a:lstStyle/>
          <a:p>
            <a:endParaRPr lang="en-GB"/>
          </a:p>
        </p:txBody>
      </p:sp>
      <p:sp>
        <p:nvSpPr>
          <p:cNvPr id="24711" name="Line 17"/>
          <p:cNvSpPr>
            <a:spLocks noChangeShapeType="1"/>
          </p:cNvSpPr>
          <p:nvPr/>
        </p:nvSpPr>
        <p:spPr bwMode="auto">
          <a:xfrm flipV="1">
            <a:off x="6694475" y="2975129"/>
            <a:ext cx="715600" cy="871831"/>
          </a:xfrm>
          <a:prstGeom prst="line">
            <a:avLst/>
          </a:prstGeom>
          <a:noFill/>
          <a:ln w="42926">
            <a:solidFill>
              <a:srgbClr val="FF0000"/>
            </a:solidFill>
            <a:round/>
            <a:headEnd/>
            <a:tailEnd/>
          </a:ln>
        </p:spPr>
        <p:txBody>
          <a:bodyPr/>
          <a:lstStyle/>
          <a:p>
            <a:endParaRPr lang="en-GB"/>
          </a:p>
        </p:txBody>
      </p:sp>
      <p:sp>
        <p:nvSpPr>
          <p:cNvPr id="24712" name="Line 18"/>
          <p:cNvSpPr>
            <a:spLocks noChangeShapeType="1"/>
          </p:cNvSpPr>
          <p:nvPr/>
        </p:nvSpPr>
        <p:spPr bwMode="auto">
          <a:xfrm>
            <a:off x="7370157" y="2797033"/>
            <a:ext cx="80579" cy="933"/>
          </a:xfrm>
          <a:prstGeom prst="line">
            <a:avLst/>
          </a:prstGeom>
          <a:noFill/>
          <a:ln w="42863">
            <a:solidFill>
              <a:schemeClr val="tx1"/>
            </a:solidFill>
            <a:round/>
            <a:headEnd/>
            <a:tailEnd/>
          </a:ln>
        </p:spPr>
        <p:txBody>
          <a:bodyPr/>
          <a:lstStyle/>
          <a:p>
            <a:endParaRPr lang="en-GB"/>
          </a:p>
        </p:txBody>
      </p:sp>
      <p:sp>
        <p:nvSpPr>
          <p:cNvPr id="24713" name="Line 19"/>
          <p:cNvSpPr>
            <a:spLocks noChangeShapeType="1"/>
          </p:cNvSpPr>
          <p:nvPr/>
        </p:nvSpPr>
        <p:spPr bwMode="auto">
          <a:xfrm flipH="1">
            <a:off x="7370157" y="2797033"/>
            <a:ext cx="80579" cy="933"/>
          </a:xfrm>
          <a:prstGeom prst="line">
            <a:avLst/>
          </a:prstGeom>
          <a:noFill/>
          <a:ln w="42926">
            <a:solidFill>
              <a:srgbClr val="FF0000"/>
            </a:solidFill>
            <a:round/>
            <a:headEnd/>
            <a:tailEnd/>
          </a:ln>
        </p:spPr>
        <p:txBody>
          <a:bodyPr/>
          <a:lstStyle/>
          <a:p>
            <a:endParaRPr lang="en-GB"/>
          </a:p>
        </p:txBody>
      </p:sp>
      <p:sp>
        <p:nvSpPr>
          <p:cNvPr id="24714" name="Line 20"/>
          <p:cNvSpPr>
            <a:spLocks noChangeShapeType="1"/>
          </p:cNvSpPr>
          <p:nvPr/>
        </p:nvSpPr>
        <p:spPr bwMode="auto">
          <a:xfrm flipV="1">
            <a:off x="7410076" y="3026414"/>
            <a:ext cx="740" cy="127744"/>
          </a:xfrm>
          <a:prstGeom prst="line">
            <a:avLst/>
          </a:prstGeom>
          <a:noFill/>
          <a:ln w="42926">
            <a:solidFill>
              <a:srgbClr val="FF0000"/>
            </a:solidFill>
            <a:round/>
            <a:headEnd/>
            <a:tailEnd/>
          </a:ln>
        </p:spPr>
        <p:txBody>
          <a:bodyPr/>
          <a:lstStyle/>
          <a:p>
            <a:endParaRPr lang="en-GB"/>
          </a:p>
        </p:txBody>
      </p:sp>
      <p:sp>
        <p:nvSpPr>
          <p:cNvPr id="24715" name="Line 21"/>
          <p:cNvSpPr>
            <a:spLocks noChangeShapeType="1"/>
          </p:cNvSpPr>
          <p:nvPr/>
        </p:nvSpPr>
        <p:spPr bwMode="auto">
          <a:xfrm>
            <a:off x="7370157" y="3154158"/>
            <a:ext cx="80579" cy="933"/>
          </a:xfrm>
          <a:prstGeom prst="line">
            <a:avLst/>
          </a:prstGeom>
          <a:noFill/>
          <a:ln w="42863">
            <a:solidFill>
              <a:schemeClr val="tx1"/>
            </a:solidFill>
            <a:round/>
            <a:headEnd/>
            <a:tailEnd/>
          </a:ln>
        </p:spPr>
        <p:txBody>
          <a:bodyPr/>
          <a:lstStyle/>
          <a:p>
            <a:endParaRPr lang="en-GB"/>
          </a:p>
        </p:txBody>
      </p:sp>
      <p:sp>
        <p:nvSpPr>
          <p:cNvPr id="24716" name="Line 22"/>
          <p:cNvSpPr>
            <a:spLocks noChangeShapeType="1"/>
          </p:cNvSpPr>
          <p:nvPr/>
        </p:nvSpPr>
        <p:spPr bwMode="auto">
          <a:xfrm flipH="1">
            <a:off x="7370157" y="3154158"/>
            <a:ext cx="80579" cy="933"/>
          </a:xfrm>
          <a:prstGeom prst="line">
            <a:avLst/>
          </a:prstGeom>
          <a:noFill/>
          <a:ln w="42926">
            <a:solidFill>
              <a:srgbClr val="FF0000"/>
            </a:solidFill>
            <a:round/>
            <a:headEnd/>
            <a:tailEnd/>
          </a:ln>
        </p:spPr>
        <p:txBody>
          <a:bodyPr/>
          <a:lstStyle/>
          <a:p>
            <a:endParaRPr lang="en-GB"/>
          </a:p>
        </p:txBody>
      </p:sp>
      <p:sp>
        <p:nvSpPr>
          <p:cNvPr id="24717" name="Line 23"/>
          <p:cNvSpPr>
            <a:spLocks noChangeShapeType="1"/>
          </p:cNvSpPr>
          <p:nvPr/>
        </p:nvSpPr>
        <p:spPr bwMode="auto">
          <a:xfrm flipV="1">
            <a:off x="7410076" y="2549005"/>
            <a:ext cx="1413459" cy="426125"/>
          </a:xfrm>
          <a:prstGeom prst="line">
            <a:avLst/>
          </a:prstGeom>
          <a:noFill/>
          <a:ln w="42926">
            <a:solidFill>
              <a:srgbClr val="FF0000"/>
            </a:solidFill>
            <a:round/>
            <a:headEnd/>
            <a:tailEnd/>
          </a:ln>
        </p:spPr>
        <p:txBody>
          <a:bodyPr/>
          <a:lstStyle/>
          <a:p>
            <a:endParaRPr lang="en-GB"/>
          </a:p>
        </p:txBody>
      </p:sp>
      <p:sp>
        <p:nvSpPr>
          <p:cNvPr id="24718" name="Line 24"/>
          <p:cNvSpPr>
            <a:spLocks noChangeShapeType="1"/>
          </p:cNvSpPr>
          <p:nvPr/>
        </p:nvSpPr>
        <p:spPr bwMode="auto">
          <a:xfrm>
            <a:off x="8763656" y="2427788"/>
            <a:ext cx="80578" cy="933"/>
          </a:xfrm>
          <a:prstGeom prst="line">
            <a:avLst/>
          </a:prstGeom>
          <a:noFill/>
          <a:ln w="42863">
            <a:solidFill>
              <a:schemeClr val="tx1"/>
            </a:solidFill>
            <a:round/>
            <a:headEnd/>
            <a:tailEnd/>
          </a:ln>
        </p:spPr>
        <p:txBody>
          <a:bodyPr/>
          <a:lstStyle/>
          <a:p>
            <a:endParaRPr lang="en-GB"/>
          </a:p>
        </p:txBody>
      </p:sp>
      <p:sp>
        <p:nvSpPr>
          <p:cNvPr id="24719" name="Line 25"/>
          <p:cNvSpPr>
            <a:spLocks noChangeShapeType="1"/>
          </p:cNvSpPr>
          <p:nvPr/>
        </p:nvSpPr>
        <p:spPr bwMode="auto">
          <a:xfrm flipH="1">
            <a:off x="8763656" y="2427788"/>
            <a:ext cx="80578" cy="933"/>
          </a:xfrm>
          <a:prstGeom prst="line">
            <a:avLst/>
          </a:prstGeom>
          <a:noFill/>
          <a:ln w="42863">
            <a:solidFill>
              <a:schemeClr val="tx1"/>
            </a:solidFill>
            <a:round/>
            <a:headEnd/>
            <a:tailEnd/>
          </a:ln>
        </p:spPr>
        <p:txBody>
          <a:bodyPr/>
          <a:lstStyle/>
          <a:p>
            <a:endParaRPr lang="en-GB"/>
          </a:p>
        </p:txBody>
      </p:sp>
      <p:sp>
        <p:nvSpPr>
          <p:cNvPr id="24720" name="Line 26"/>
          <p:cNvSpPr>
            <a:spLocks noChangeShapeType="1"/>
          </p:cNvSpPr>
          <p:nvPr/>
        </p:nvSpPr>
        <p:spPr bwMode="auto">
          <a:xfrm>
            <a:off x="8803576" y="2427788"/>
            <a:ext cx="739" cy="89513"/>
          </a:xfrm>
          <a:prstGeom prst="line">
            <a:avLst/>
          </a:prstGeom>
          <a:noFill/>
          <a:ln w="42863">
            <a:solidFill>
              <a:schemeClr val="tx1"/>
            </a:solidFill>
            <a:round/>
            <a:headEnd/>
            <a:tailEnd/>
          </a:ln>
        </p:spPr>
        <p:txBody>
          <a:bodyPr/>
          <a:lstStyle/>
          <a:p>
            <a:endParaRPr lang="en-GB"/>
          </a:p>
        </p:txBody>
      </p:sp>
      <p:sp>
        <p:nvSpPr>
          <p:cNvPr id="24721" name="Line 27"/>
          <p:cNvSpPr>
            <a:spLocks noChangeShapeType="1"/>
          </p:cNvSpPr>
          <p:nvPr/>
        </p:nvSpPr>
        <p:spPr bwMode="auto">
          <a:xfrm flipV="1">
            <a:off x="8803576" y="2618937"/>
            <a:ext cx="739" cy="89513"/>
          </a:xfrm>
          <a:prstGeom prst="line">
            <a:avLst/>
          </a:prstGeom>
          <a:noFill/>
          <a:ln w="42863">
            <a:solidFill>
              <a:schemeClr val="tx1"/>
            </a:solidFill>
            <a:round/>
            <a:headEnd/>
            <a:tailEnd/>
          </a:ln>
        </p:spPr>
        <p:txBody>
          <a:bodyPr/>
          <a:lstStyle/>
          <a:p>
            <a:endParaRPr lang="en-GB"/>
          </a:p>
        </p:txBody>
      </p:sp>
      <p:sp>
        <p:nvSpPr>
          <p:cNvPr id="24722" name="Line 28"/>
          <p:cNvSpPr>
            <a:spLocks noChangeShapeType="1"/>
          </p:cNvSpPr>
          <p:nvPr/>
        </p:nvSpPr>
        <p:spPr bwMode="auto">
          <a:xfrm>
            <a:off x="8763656" y="2708452"/>
            <a:ext cx="80578" cy="933"/>
          </a:xfrm>
          <a:prstGeom prst="line">
            <a:avLst/>
          </a:prstGeom>
          <a:noFill/>
          <a:ln w="42863">
            <a:solidFill>
              <a:schemeClr val="tx1"/>
            </a:solidFill>
            <a:round/>
            <a:headEnd/>
            <a:tailEnd/>
          </a:ln>
        </p:spPr>
        <p:txBody>
          <a:bodyPr/>
          <a:lstStyle/>
          <a:p>
            <a:endParaRPr lang="en-GB"/>
          </a:p>
        </p:txBody>
      </p:sp>
      <p:sp>
        <p:nvSpPr>
          <p:cNvPr id="24723" name="Line 29"/>
          <p:cNvSpPr>
            <a:spLocks noChangeShapeType="1"/>
          </p:cNvSpPr>
          <p:nvPr/>
        </p:nvSpPr>
        <p:spPr bwMode="auto">
          <a:xfrm flipH="1">
            <a:off x="8763656" y="2708452"/>
            <a:ext cx="80578" cy="933"/>
          </a:xfrm>
          <a:prstGeom prst="line">
            <a:avLst/>
          </a:prstGeom>
          <a:noFill/>
          <a:ln w="42863">
            <a:solidFill>
              <a:schemeClr val="tx1"/>
            </a:solidFill>
            <a:round/>
            <a:headEnd/>
            <a:tailEnd/>
          </a:ln>
        </p:spPr>
        <p:txBody>
          <a:bodyPr/>
          <a:lstStyle/>
          <a:p>
            <a:endParaRPr lang="en-GB"/>
          </a:p>
        </p:txBody>
      </p:sp>
      <p:sp>
        <p:nvSpPr>
          <p:cNvPr id="24724" name="Rectangle 30"/>
          <p:cNvSpPr>
            <a:spLocks noChangeArrowheads="1"/>
          </p:cNvSpPr>
          <p:nvPr/>
        </p:nvSpPr>
        <p:spPr bwMode="auto">
          <a:xfrm>
            <a:off x="6330022" y="4350476"/>
            <a:ext cx="80578" cy="102569"/>
          </a:xfrm>
          <a:prstGeom prst="rect">
            <a:avLst/>
          </a:prstGeom>
          <a:solidFill>
            <a:schemeClr val="tx1"/>
          </a:solidFill>
          <a:ln w="9525">
            <a:solidFill>
              <a:schemeClr val="tx1"/>
            </a:solidFill>
            <a:miter lim="800000"/>
            <a:headEnd/>
            <a:tailEnd/>
          </a:ln>
        </p:spPr>
        <p:txBody>
          <a:bodyPr/>
          <a:lstStyle/>
          <a:p>
            <a:endParaRPr lang="en-GB">
              <a:latin typeface="Helvetica" pitchFamily="34" charset="0"/>
            </a:endParaRPr>
          </a:p>
        </p:txBody>
      </p:sp>
      <p:sp>
        <p:nvSpPr>
          <p:cNvPr id="24725" name="Rectangle 31"/>
          <p:cNvSpPr>
            <a:spLocks noChangeArrowheads="1"/>
          </p:cNvSpPr>
          <p:nvPr/>
        </p:nvSpPr>
        <p:spPr bwMode="auto">
          <a:xfrm>
            <a:off x="6329282" y="4350476"/>
            <a:ext cx="82058" cy="102569"/>
          </a:xfrm>
          <a:prstGeom prst="rect">
            <a:avLst/>
          </a:prstGeom>
          <a:solidFill>
            <a:srgbClr val="FF0000"/>
          </a:solidFill>
          <a:ln w="42926">
            <a:solidFill>
              <a:srgbClr val="FF0000"/>
            </a:solidFill>
            <a:miter lim="800000"/>
            <a:headEnd/>
            <a:tailEnd/>
          </a:ln>
        </p:spPr>
        <p:txBody>
          <a:bodyPr/>
          <a:lstStyle/>
          <a:p>
            <a:endParaRPr lang="en-GB">
              <a:latin typeface="Helvetica" pitchFamily="34" charset="0"/>
            </a:endParaRPr>
          </a:p>
        </p:txBody>
      </p:sp>
      <p:sp>
        <p:nvSpPr>
          <p:cNvPr id="24726" name="Rectangle 32"/>
          <p:cNvSpPr>
            <a:spLocks noChangeArrowheads="1"/>
          </p:cNvSpPr>
          <p:nvPr/>
        </p:nvSpPr>
        <p:spPr bwMode="auto">
          <a:xfrm>
            <a:off x="6673037" y="3803135"/>
            <a:ext cx="80578" cy="101635"/>
          </a:xfrm>
          <a:prstGeom prst="rect">
            <a:avLst/>
          </a:prstGeom>
          <a:solidFill>
            <a:schemeClr val="tx1"/>
          </a:solidFill>
          <a:ln w="9525">
            <a:solidFill>
              <a:schemeClr val="tx1"/>
            </a:solidFill>
            <a:miter lim="800000"/>
            <a:headEnd/>
            <a:tailEnd/>
          </a:ln>
        </p:spPr>
        <p:txBody>
          <a:bodyPr/>
          <a:lstStyle/>
          <a:p>
            <a:endParaRPr lang="en-GB">
              <a:latin typeface="Helvetica" pitchFamily="34" charset="0"/>
            </a:endParaRPr>
          </a:p>
        </p:txBody>
      </p:sp>
      <p:sp>
        <p:nvSpPr>
          <p:cNvPr id="24727" name="Rectangle 33"/>
          <p:cNvSpPr>
            <a:spLocks noChangeArrowheads="1"/>
          </p:cNvSpPr>
          <p:nvPr/>
        </p:nvSpPr>
        <p:spPr bwMode="auto">
          <a:xfrm>
            <a:off x="6672297" y="3802202"/>
            <a:ext cx="82058" cy="103501"/>
          </a:xfrm>
          <a:prstGeom prst="rect">
            <a:avLst/>
          </a:prstGeom>
          <a:solidFill>
            <a:srgbClr val="FF0000"/>
          </a:solidFill>
          <a:ln w="42926">
            <a:solidFill>
              <a:srgbClr val="FF0000"/>
            </a:solidFill>
            <a:miter lim="800000"/>
            <a:headEnd/>
            <a:tailEnd/>
          </a:ln>
        </p:spPr>
        <p:txBody>
          <a:bodyPr/>
          <a:lstStyle/>
          <a:p>
            <a:endParaRPr lang="en-GB">
              <a:latin typeface="Helvetica" pitchFamily="34" charset="0"/>
            </a:endParaRPr>
          </a:p>
        </p:txBody>
      </p:sp>
      <p:sp>
        <p:nvSpPr>
          <p:cNvPr id="24728" name="Rectangle 34"/>
          <p:cNvSpPr>
            <a:spLocks noChangeArrowheads="1"/>
          </p:cNvSpPr>
          <p:nvPr/>
        </p:nvSpPr>
        <p:spPr bwMode="auto">
          <a:xfrm>
            <a:off x="7370157" y="2924777"/>
            <a:ext cx="80579" cy="101635"/>
          </a:xfrm>
          <a:prstGeom prst="rect">
            <a:avLst/>
          </a:prstGeom>
          <a:solidFill>
            <a:schemeClr val="tx1"/>
          </a:solidFill>
          <a:ln w="9525">
            <a:solidFill>
              <a:schemeClr val="tx1"/>
            </a:solidFill>
            <a:miter lim="800000"/>
            <a:headEnd/>
            <a:tailEnd/>
          </a:ln>
        </p:spPr>
        <p:txBody>
          <a:bodyPr/>
          <a:lstStyle/>
          <a:p>
            <a:endParaRPr lang="en-GB">
              <a:latin typeface="Helvetica" pitchFamily="34" charset="0"/>
            </a:endParaRPr>
          </a:p>
        </p:txBody>
      </p:sp>
      <p:sp>
        <p:nvSpPr>
          <p:cNvPr id="24729" name="Rectangle 35"/>
          <p:cNvSpPr>
            <a:spLocks noChangeArrowheads="1"/>
          </p:cNvSpPr>
          <p:nvPr/>
        </p:nvSpPr>
        <p:spPr bwMode="auto">
          <a:xfrm>
            <a:off x="7369417" y="2923846"/>
            <a:ext cx="82057" cy="103501"/>
          </a:xfrm>
          <a:prstGeom prst="rect">
            <a:avLst/>
          </a:prstGeom>
          <a:solidFill>
            <a:srgbClr val="FF0000"/>
          </a:solidFill>
          <a:ln w="42926">
            <a:solidFill>
              <a:srgbClr val="FF0000"/>
            </a:solidFill>
            <a:miter lim="800000"/>
            <a:headEnd/>
            <a:tailEnd/>
          </a:ln>
        </p:spPr>
        <p:txBody>
          <a:bodyPr/>
          <a:lstStyle/>
          <a:p>
            <a:endParaRPr lang="en-GB">
              <a:latin typeface="Helvetica" pitchFamily="34" charset="0"/>
            </a:endParaRPr>
          </a:p>
        </p:txBody>
      </p:sp>
      <p:sp>
        <p:nvSpPr>
          <p:cNvPr id="24730" name="Rectangle 36"/>
          <p:cNvSpPr>
            <a:spLocks noChangeArrowheads="1"/>
          </p:cNvSpPr>
          <p:nvPr/>
        </p:nvSpPr>
        <p:spPr bwMode="auto">
          <a:xfrm>
            <a:off x="8763656" y="2517302"/>
            <a:ext cx="80578" cy="101636"/>
          </a:xfrm>
          <a:prstGeom prst="rect">
            <a:avLst/>
          </a:prstGeom>
          <a:solidFill>
            <a:schemeClr val="tx1"/>
          </a:solidFill>
          <a:ln w="9525">
            <a:solidFill>
              <a:schemeClr val="tx1"/>
            </a:solidFill>
            <a:miter lim="800000"/>
            <a:headEnd/>
            <a:tailEnd/>
          </a:ln>
        </p:spPr>
        <p:txBody>
          <a:bodyPr/>
          <a:lstStyle/>
          <a:p>
            <a:endParaRPr lang="en-GB">
              <a:latin typeface="Helvetica" pitchFamily="34" charset="0"/>
            </a:endParaRPr>
          </a:p>
        </p:txBody>
      </p:sp>
      <p:sp>
        <p:nvSpPr>
          <p:cNvPr id="24731" name="Rectangle 37"/>
          <p:cNvSpPr>
            <a:spLocks noChangeArrowheads="1"/>
          </p:cNvSpPr>
          <p:nvPr/>
        </p:nvSpPr>
        <p:spPr bwMode="auto">
          <a:xfrm>
            <a:off x="8762917" y="2516370"/>
            <a:ext cx="82058" cy="103500"/>
          </a:xfrm>
          <a:prstGeom prst="rect">
            <a:avLst/>
          </a:prstGeom>
          <a:solidFill>
            <a:schemeClr val="tx1"/>
          </a:solidFill>
          <a:ln w="42863">
            <a:solidFill>
              <a:schemeClr val="tx1"/>
            </a:solidFill>
            <a:miter lim="800000"/>
            <a:headEnd/>
            <a:tailEnd/>
          </a:ln>
        </p:spPr>
        <p:txBody>
          <a:bodyPr/>
          <a:lstStyle/>
          <a:p>
            <a:endParaRPr lang="en-GB">
              <a:latin typeface="Helvetica" pitchFamily="34" charset="0"/>
            </a:endParaRPr>
          </a:p>
        </p:txBody>
      </p:sp>
      <p:sp>
        <p:nvSpPr>
          <p:cNvPr id="24732" name="Line 38"/>
          <p:cNvSpPr>
            <a:spLocks noChangeShapeType="1"/>
          </p:cNvSpPr>
          <p:nvPr/>
        </p:nvSpPr>
        <p:spPr bwMode="auto">
          <a:xfrm flipV="1">
            <a:off x="6369942" y="4095920"/>
            <a:ext cx="343754" cy="445705"/>
          </a:xfrm>
          <a:prstGeom prst="line">
            <a:avLst/>
          </a:prstGeom>
          <a:noFill/>
          <a:ln w="42926">
            <a:solidFill>
              <a:schemeClr val="tx2"/>
            </a:solidFill>
            <a:round/>
            <a:headEnd/>
            <a:tailEnd/>
          </a:ln>
        </p:spPr>
        <p:txBody>
          <a:bodyPr/>
          <a:lstStyle/>
          <a:p>
            <a:endParaRPr lang="en-GB"/>
          </a:p>
        </p:txBody>
      </p:sp>
      <p:sp>
        <p:nvSpPr>
          <p:cNvPr id="24733" name="Line 39"/>
          <p:cNvSpPr>
            <a:spLocks noChangeShapeType="1"/>
          </p:cNvSpPr>
          <p:nvPr/>
        </p:nvSpPr>
        <p:spPr bwMode="auto">
          <a:xfrm>
            <a:off x="6673037" y="4019461"/>
            <a:ext cx="90928" cy="933"/>
          </a:xfrm>
          <a:prstGeom prst="line">
            <a:avLst/>
          </a:prstGeom>
          <a:noFill/>
          <a:ln w="42863">
            <a:solidFill>
              <a:schemeClr val="tx1"/>
            </a:solidFill>
            <a:round/>
            <a:headEnd/>
            <a:tailEnd/>
          </a:ln>
        </p:spPr>
        <p:txBody>
          <a:bodyPr/>
          <a:lstStyle/>
          <a:p>
            <a:endParaRPr lang="en-GB"/>
          </a:p>
        </p:txBody>
      </p:sp>
      <p:sp>
        <p:nvSpPr>
          <p:cNvPr id="24734" name="Line 40"/>
          <p:cNvSpPr>
            <a:spLocks noChangeShapeType="1"/>
          </p:cNvSpPr>
          <p:nvPr/>
        </p:nvSpPr>
        <p:spPr bwMode="auto">
          <a:xfrm flipH="1">
            <a:off x="6673037" y="4019461"/>
            <a:ext cx="90928" cy="933"/>
          </a:xfrm>
          <a:prstGeom prst="line">
            <a:avLst/>
          </a:prstGeom>
          <a:noFill/>
          <a:ln w="42926">
            <a:solidFill>
              <a:schemeClr val="tx2"/>
            </a:solidFill>
            <a:round/>
            <a:headEnd/>
            <a:tailEnd/>
          </a:ln>
        </p:spPr>
        <p:txBody>
          <a:bodyPr/>
          <a:lstStyle/>
          <a:p>
            <a:endParaRPr lang="en-GB"/>
          </a:p>
        </p:txBody>
      </p:sp>
      <p:sp>
        <p:nvSpPr>
          <p:cNvPr id="24735" name="Line 41"/>
          <p:cNvSpPr>
            <a:spLocks noChangeShapeType="1"/>
          </p:cNvSpPr>
          <p:nvPr/>
        </p:nvSpPr>
        <p:spPr bwMode="auto">
          <a:xfrm>
            <a:off x="6729960" y="4025988"/>
            <a:ext cx="740" cy="26108"/>
          </a:xfrm>
          <a:prstGeom prst="line">
            <a:avLst/>
          </a:prstGeom>
          <a:noFill/>
          <a:ln w="42926">
            <a:solidFill>
              <a:schemeClr val="tx2"/>
            </a:solidFill>
            <a:round/>
            <a:headEnd/>
            <a:tailEnd/>
          </a:ln>
        </p:spPr>
        <p:txBody>
          <a:bodyPr/>
          <a:lstStyle/>
          <a:p>
            <a:endParaRPr lang="en-GB"/>
          </a:p>
        </p:txBody>
      </p:sp>
      <p:sp>
        <p:nvSpPr>
          <p:cNvPr id="24736" name="Line 42"/>
          <p:cNvSpPr>
            <a:spLocks noChangeShapeType="1"/>
          </p:cNvSpPr>
          <p:nvPr/>
        </p:nvSpPr>
        <p:spPr bwMode="auto">
          <a:xfrm flipV="1">
            <a:off x="6713696" y="4147204"/>
            <a:ext cx="740" cy="12122"/>
          </a:xfrm>
          <a:prstGeom prst="line">
            <a:avLst/>
          </a:prstGeom>
          <a:noFill/>
          <a:ln w="42863">
            <a:solidFill>
              <a:schemeClr val="tx1"/>
            </a:solidFill>
            <a:round/>
            <a:headEnd/>
            <a:tailEnd/>
          </a:ln>
        </p:spPr>
        <p:txBody>
          <a:bodyPr/>
          <a:lstStyle/>
          <a:p>
            <a:endParaRPr lang="en-GB"/>
          </a:p>
        </p:txBody>
      </p:sp>
      <p:sp>
        <p:nvSpPr>
          <p:cNvPr id="24737" name="Line 43"/>
          <p:cNvSpPr>
            <a:spLocks noChangeShapeType="1"/>
          </p:cNvSpPr>
          <p:nvPr/>
        </p:nvSpPr>
        <p:spPr bwMode="auto">
          <a:xfrm>
            <a:off x="6673037" y="4159325"/>
            <a:ext cx="90928" cy="933"/>
          </a:xfrm>
          <a:prstGeom prst="line">
            <a:avLst/>
          </a:prstGeom>
          <a:noFill/>
          <a:ln w="42863">
            <a:solidFill>
              <a:schemeClr val="tx1"/>
            </a:solidFill>
            <a:round/>
            <a:headEnd/>
            <a:tailEnd/>
          </a:ln>
        </p:spPr>
        <p:txBody>
          <a:bodyPr/>
          <a:lstStyle/>
          <a:p>
            <a:endParaRPr lang="en-GB"/>
          </a:p>
        </p:txBody>
      </p:sp>
      <p:sp>
        <p:nvSpPr>
          <p:cNvPr id="24738" name="Line 44"/>
          <p:cNvSpPr>
            <a:spLocks noChangeShapeType="1"/>
          </p:cNvSpPr>
          <p:nvPr/>
        </p:nvSpPr>
        <p:spPr bwMode="auto">
          <a:xfrm flipH="1">
            <a:off x="6673037" y="4159325"/>
            <a:ext cx="90928" cy="933"/>
          </a:xfrm>
          <a:prstGeom prst="line">
            <a:avLst/>
          </a:prstGeom>
          <a:noFill/>
          <a:ln w="42926">
            <a:solidFill>
              <a:schemeClr val="tx2"/>
            </a:solidFill>
            <a:round/>
            <a:headEnd/>
            <a:tailEnd/>
          </a:ln>
        </p:spPr>
        <p:txBody>
          <a:bodyPr/>
          <a:lstStyle/>
          <a:p>
            <a:endParaRPr lang="en-GB"/>
          </a:p>
        </p:txBody>
      </p:sp>
      <p:sp>
        <p:nvSpPr>
          <p:cNvPr id="24739" name="Line 45"/>
          <p:cNvSpPr>
            <a:spLocks noChangeShapeType="1"/>
          </p:cNvSpPr>
          <p:nvPr/>
        </p:nvSpPr>
        <p:spPr bwMode="auto">
          <a:xfrm flipV="1">
            <a:off x="6713696" y="3841364"/>
            <a:ext cx="696380" cy="254556"/>
          </a:xfrm>
          <a:prstGeom prst="line">
            <a:avLst/>
          </a:prstGeom>
          <a:noFill/>
          <a:ln w="42926">
            <a:solidFill>
              <a:schemeClr val="tx2"/>
            </a:solidFill>
            <a:round/>
            <a:headEnd/>
            <a:tailEnd/>
          </a:ln>
        </p:spPr>
        <p:txBody>
          <a:bodyPr/>
          <a:lstStyle/>
          <a:p>
            <a:endParaRPr lang="en-GB"/>
          </a:p>
        </p:txBody>
      </p:sp>
      <p:sp>
        <p:nvSpPr>
          <p:cNvPr id="24740" name="Line 46"/>
          <p:cNvSpPr>
            <a:spLocks noChangeShapeType="1"/>
          </p:cNvSpPr>
          <p:nvPr/>
        </p:nvSpPr>
        <p:spPr bwMode="auto">
          <a:xfrm>
            <a:off x="7370157" y="3650215"/>
            <a:ext cx="80579" cy="933"/>
          </a:xfrm>
          <a:prstGeom prst="line">
            <a:avLst/>
          </a:prstGeom>
          <a:noFill/>
          <a:ln w="42926">
            <a:solidFill>
              <a:schemeClr val="tx2"/>
            </a:solidFill>
            <a:round/>
            <a:headEnd/>
            <a:tailEnd/>
          </a:ln>
        </p:spPr>
        <p:txBody>
          <a:bodyPr/>
          <a:lstStyle/>
          <a:p>
            <a:endParaRPr lang="en-GB"/>
          </a:p>
        </p:txBody>
      </p:sp>
      <p:sp>
        <p:nvSpPr>
          <p:cNvPr id="24741" name="Line 47"/>
          <p:cNvSpPr>
            <a:spLocks noChangeShapeType="1"/>
          </p:cNvSpPr>
          <p:nvPr/>
        </p:nvSpPr>
        <p:spPr bwMode="auto">
          <a:xfrm flipH="1">
            <a:off x="7368677" y="3667930"/>
            <a:ext cx="80579" cy="933"/>
          </a:xfrm>
          <a:prstGeom prst="line">
            <a:avLst/>
          </a:prstGeom>
          <a:noFill/>
          <a:ln w="42926">
            <a:solidFill>
              <a:schemeClr val="tx2"/>
            </a:solidFill>
            <a:round/>
            <a:headEnd/>
            <a:tailEnd/>
          </a:ln>
        </p:spPr>
        <p:txBody>
          <a:bodyPr/>
          <a:lstStyle/>
          <a:p>
            <a:endParaRPr lang="en-GB"/>
          </a:p>
        </p:txBody>
      </p:sp>
      <p:sp>
        <p:nvSpPr>
          <p:cNvPr id="24742" name="Line 48"/>
          <p:cNvSpPr>
            <a:spLocks noChangeShapeType="1"/>
          </p:cNvSpPr>
          <p:nvPr/>
        </p:nvSpPr>
        <p:spPr bwMode="auto">
          <a:xfrm>
            <a:off x="7410076" y="3650215"/>
            <a:ext cx="740" cy="139865"/>
          </a:xfrm>
          <a:prstGeom prst="line">
            <a:avLst/>
          </a:prstGeom>
          <a:noFill/>
          <a:ln w="42926">
            <a:solidFill>
              <a:schemeClr val="tx2"/>
            </a:solidFill>
            <a:round/>
            <a:headEnd/>
            <a:tailEnd/>
          </a:ln>
        </p:spPr>
        <p:txBody>
          <a:bodyPr/>
          <a:lstStyle/>
          <a:p>
            <a:endParaRPr lang="en-GB"/>
          </a:p>
        </p:txBody>
      </p:sp>
      <p:sp>
        <p:nvSpPr>
          <p:cNvPr id="24743" name="Line 49"/>
          <p:cNvSpPr>
            <a:spLocks noChangeShapeType="1"/>
          </p:cNvSpPr>
          <p:nvPr/>
        </p:nvSpPr>
        <p:spPr bwMode="auto">
          <a:xfrm flipV="1">
            <a:off x="7410076" y="3892649"/>
            <a:ext cx="740" cy="139865"/>
          </a:xfrm>
          <a:prstGeom prst="line">
            <a:avLst/>
          </a:prstGeom>
          <a:noFill/>
          <a:ln w="42926">
            <a:solidFill>
              <a:schemeClr val="tx2"/>
            </a:solidFill>
            <a:round/>
            <a:headEnd/>
            <a:tailEnd/>
          </a:ln>
        </p:spPr>
        <p:txBody>
          <a:bodyPr/>
          <a:lstStyle/>
          <a:p>
            <a:endParaRPr lang="en-GB"/>
          </a:p>
        </p:txBody>
      </p:sp>
      <p:sp>
        <p:nvSpPr>
          <p:cNvPr id="24744" name="Line 50"/>
          <p:cNvSpPr>
            <a:spLocks noChangeShapeType="1"/>
          </p:cNvSpPr>
          <p:nvPr/>
        </p:nvSpPr>
        <p:spPr bwMode="auto">
          <a:xfrm>
            <a:off x="7370157" y="4032514"/>
            <a:ext cx="80579" cy="933"/>
          </a:xfrm>
          <a:prstGeom prst="line">
            <a:avLst/>
          </a:prstGeom>
          <a:noFill/>
          <a:ln w="42863">
            <a:solidFill>
              <a:schemeClr val="tx1"/>
            </a:solidFill>
            <a:round/>
            <a:headEnd/>
            <a:tailEnd/>
          </a:ln>
        </p:spPr>
        <p:txBody>
          <a:bodyPr/>
          <a:lstStyle/>
          <a:p>
            <a:endParaRPr lang="en-GB"/>
          </a:p>
        </p:txBody>
      </p:sp>
      <p:sp>
        <p:nvSpPr>
          <p:cNvPr id="24745" name="Line 51"/>
          <p:cNvSpPr>
            <a:spLocks noChangeShapeType="1"/>
          </p:cNvSpPr>
          <p:nvPr/>
        </p:nvSpPr>
        <p:spPr bwMode="auto">
          <a:xfrm flipH="1">
            <a:off x="7370157" y="4032514"/>
            <a:ext cx="80579" cy="933"/>
          </a:xfrm>
          <a:prstGeom prst="line">
            <a:avLst/>
          </a:prstGeom>
          <a:noFill/>
          <a:ln w="42926">
            <a:solidFill>
              <a:schemeClr val="tx2"/>
            </a:solidFill>
            <a:round/>
            <a:headEnd/>
            <a:tailEnd/>
          </a:ln>
        </p:spPr>
        <p:txBody>
          <a:bodyPr/>
          <a:lstStyle/>
          <a:p>
            <a:endParaRPr lang="en-GB"/>
          </a:p>
        </p:txBody>
      </p:sp>
      <p:sp>
        <p:nvSpPr>
          <p:cNvPr id="24746" name="Line 52"/>
          <p:cNvSpPr>
            <a:spLocks noChangeShapeType="1"/>
          </p:cNvSpPr>
          <p:nvPr/>
        </p:nvSpPr>
        <p:spPr bwMode="auto">
          <a:xfrm flipV="1">
            <a:off x="7404162" y="2835264"/>
            <a:ext cx="1399414" cy="966938"/>
          </a:xfrm>
          <a:prstGeom prst="line">
            <a:avLst/>
          </a:prstGeom>
          <a:noFill/>
          <a:ln w="42926">
            <a:solidFill>
              <a:schemeClr val="tx2"/>
            </a:solidFill>
            <a:round/>
            <a:headEnd/>
            <a:tailEnd/>
          </a:ln>
        </p:spPr>
        <p:txBody>
          <a:bodyPr/>
          <a:lstStyle/>
          <a:p>
            <a:endParaRPr lang="en-GB"/>
          </a:p>
        </p:txBody>
      </p:sp>
      <p:sp>
        <p:nvSpPr>
          <p:cNvPr id="24747" name="Line 53"/>
          <p:cNvSpPr>
            <a:spLocks noChangeShapeType="1"/>
          </p:cNvSpPr>
          <p:nvPr/>
        </p:nvSpPr>
        <p:spPr bwMode="auto">
          <a:xfrm>
            <a:off x="8763656" y="2746682"/>
            <a:ext cx="80578" cy="933"/>
          </a:xfrm>
          <a:prstGeom prst="line">
            <a:avLst/>
          </a:prstGeom>
          <a:noFill/>
          <a:ln w="42863">
            <a:solidFill>
              <a:schemeClr val="tx1"/>
            </a:solidFill>
            <a:round/>
            <a:headEnd/>
            <a:tailEnd/>
          </a:ln>
        </p:spPr>
        <p:txBody>
          <a:bodyPr/>
          <a:lstStyle/>
          <a:p>
            <a:endParaRPr lang="en-GB"/>
          </a:p>
        </p:txBody>
      </p:sp>
      <p:sp>
        <p:nvSpPr>
          <p:cNvPr id="24748" name="Line 54"/>
          <p:cNvSpPr>
            <a:spLocks noChangeShapeType="1"/>
          </p:cNvSpPr>
          <p:nvPr/>
        </p:nvSpPr>
        <p:spPr bwMode="auto">
          <a:xfrm flipH="1">
            <a:off x="8763656" y="2746682"/>
            <a:ext cx="80578" cy="933"/>
          </a:xfrm>
          <a:prstGeom prst="line">
            <a:avLst/>
          </a:prstGeom>
          <a:noFill/>
          <a:ln w="42926">
            <a:solidFill>
              <a:schemeClr val="tx2"/>
            </a:solidFill>
            <a:round/>
            <a:headEnd/>
            <a:tailEnd/>
          </a:ln>
        </p:spPr>
        <p:txBody>
          <a:bodyPr/>
          <a:lstStyle/>
          <a:p>
            <a:endParaRPr lang="en-GB"/>
          </a:p>
        </p:txBody>
      </p:sp>
      <p:sp>
        <p:nvSpPr>
          <p:cNvPr id="24749" name="Line 55"/>
          <p:cNvSpPr>
            <a:spLocks noChangeShapeType="1"/>
          </p:cNvSpPr>
          <p:nvPr/>
        </p:nvSpPr>
        <p:spPr bwMode="auto">
          <a:xfrm>
            <a:off x="8788051" y="2728034"/>
            <a:ext cx="740" cy="38230"/>
          </a:xfrm>
          <a:prstGeom prst="line">
            <a:avLst/>
          </a:prstGeom>
          <a:noFill/>
          <a:ln w="42926">
            <a:solidFill>
              <a:schemeClr val="tx2"/>
            </a:solidFill>
            <a:round/>
            <a:headEnd/>
            <a:tailEnd/>
          </a:ln>
        </p:spPr>
        <p:txBody>
          <a:bodyPr/>
          <a:lstStyle/>
          <a:p>
            <a:endParaRPr lang="en-GB"/>
          </a:p>
        </p:txBody>
      </p:sp>
      <p:sp>
        <p:nvSpPr>
          <p:cNvPr id="24750" name="Line 56"/>
          <p:cNvSpPr>
            <a:spLocks noChangeShapeType="1"/>
          </p:cNvSpPr>
          <p:nvPr/>
        </p:nvSpPr>
        <p:spPr bwMode="auto">
          <a:xfrm flipV="1">
            <a:off x="8803576" y="2886548"/>
            <a:ext cx="739" cy="38230"/>
          </a:xfrm>
          <a:prstGeom prst="line">
            <a:avLst/>
          </a:prstGeom>
          <a:noFill/>
          <a:ln w="42863">
            <a:solidFill>
              <a:schemeClr val="tx1"/>
            </a:solidFill>
            <a:round/>
            <a:headEnd/>
            <a:tailEnd/>
          </a:ln>
        </p:spPr>
        <p:txBody>
          <a:bodyPr/>
          <a:lstStyle/>
          <a:p>
            <a:endParaRPr lang="en-GB"/>
          </a:p>
        </p:txBody>
      </p:sp>
      <p:sp>
        <p:nvSpPr>
          <p:cNvPr id="24751" name="Line 57"/>
          <p:cNvSpPr>
            <a:spLocks noChangeShapeType="1"/>
          </p:cNvSpPr>
          <p:nvPr/>
        </p:nvSpPr>
        <p:spPr bwMode="auto">
          <a:xfrm>
            <a:off x="8763656" y="2924777"/>
            <a:ext cx="80578" cy="933"/>
          </a:xfrm>
          <a:prstGeom prst="line">
            <a:avLst/>
          </a:prstGeom>
          <a:noFill/>
          <a:ln w="42863">
            <a:solidFill>
              <a:schemeClr val="tx1"/>
            </a:solidFill>
            <a:round/>
            <a:headEnd/>
            <a:tailEnd/>
          </a:ln>
        </p:spPr>
        <p:txBody>
          <a:bodyPr/>
          <a:lstStyle/>
          <a:p>
            <a:endParaRPr lang="en-GB"/>
          </a:p>
        </p:txBody>
      </p:sp>
      <p:sp>
        <p:nvSpPr>
          <p:cNvPr id="24752" name="Line 58"/>
          <p:cNvSpPr>
            <a:spLocks noChangeShapeType="1"/>
          </p:cNvSpPr>
          <p:nvPr/>
        </p:nvSpPr>
        <p:spPr bwMode="auto">
          <a:xfrm flipH="1">
            <a:off x="8763656" y="2924777"/>
            <a:ext cx="80578" cy="933"/>
          </a:xfrm>
          <a:prstGeom prst="line">
            <a:avLst/>
          </a:prstGeom>
          <a:noFill/>
          <a:ln w="42926">
            <a:solidFill>
              <a:schemeClr val="tx2"/>
            </a:solidFill>
            <a:round/>
            <a:headEnd/>
            <a:tailEnd/>
          </a:ln>
        </p:spPr>
        <p:txBody>
          <a:bodyPr/>
          <a:lstStyle/>
          <a:p>
            <a:endParaRPr lang="en-GB"/>
          </a:p>
        </p:txBody>
      </p:sp>
      <p:sp>
        <p:nvSpPr>
          <p:cNvPr id="24753" name="Oval 59"/>
          <p:cNvSpPr>
            <a:spLocks noChangeArrowheads="1"/>
          </p:cNvSpPr>
          <p:nvPr/>
        </p:nvSpPr>
        <p:spPr bwMode="auto">
          <a:xfrm>
            <a:off x="6330022" y="4491273"/>
            <a:ext cx="80578" cy="101635"/>
          </a:xfrm>
          <a:prstGeom prst="ellipse">
            <a:avLst/>
          </a:prstGeom>
          <a:solidFill>
            <a:schemeClr val="tx1"/>
          </a:solidFill>
          <a:ln w="9525">
            <a:solidFill>
              <a:schemeClr val="tx1"/>
            </a:solidFill>
            <a:round/>
            <a:headEnd/>
            <a:tailEnd/>
          </a:ln>
        </p:spPr>
        <p:txBody>
          <a:bodyPr/>
          <a:lstStyle/>
          <a:p>
            <a:endParaRPr lang="en-GB">
              <a:latin typeface="Helvetica" pitchFamily="34" charset="0"/>
            </a:endParaRPr>
          </a:p>
        </p:txBody>
      </p:sp>
      <p:sp>
        <p:nvSpPr>
          <p:cNvPr id="24754" name="Oval 60"/>
          <p:cNvSpPr>
            <a:spLocks noChangeArrowheads="1"/>
          </p:cNvSpPr>
          <p:nvPr/>
        </p:nvSpPr>
        <p:spPr bwMode="auto">
          <a:xfrm>
            <a:off x="6329282" y="4490342"/>
            <a:ext cx="82058" cy="102569"/>
          </a:xfrm>
          <a:prstGeom prst="ellipse">
            <a:avLst/>
          </a:prstGeom>
          <a:solidFill>
            <a:schemeClr val="tx2"/>
          </a:solidFill>
          <a:ln w="42926">
            <a:solidFill>
              <a:schemeClr val="tx2"/>
            </a:solidFill>
            <a:round/>
            <a:headEnd/>
            <a:tailEnd/>
          </a:ln>
        </p:spPr>
        <p:txBody>
          <a:bodyPr/>
          <a:lstStyle/>
          <a:p>
            <a:endParaRPr lang="en-GB">
              <a:latin typeface="Helvetica" pitchFamily="34" charset="0"/>
            </a:endParaRPr>
          </a:p>
        </p:txBody>
      </p:sp>
      <p:sp>
        <p:nvSpPr>
          <p:cNvPr id="24755" name="Oval 61"/>
          <p:cNvSpPr>
            <a:spLocks noChangeArrowheads="1"/>
          </p:cNvSpPr>
          <p:nvPr/>
        </p:nvSpPr>
        <p:spPr bwMode="auto">
          <a:xfrm>
            <a:off x="6694475" y="4025988"/>
            <a:ext cx="82058" cy="102569"/>
          </a:xfrm>
          <a:prstGeom prst="ellipse">
            <a:avLst/>
          </a:prstGeom>
          <a:solidFill>
            <a:schemeClr val="tx2"/>
          </a:solidFill>
          <a:ln w="42926">
            <a:solidFill>
              <a:schemeClr val="tx2"/>
            </a:solidFill>
            <a:round/>
            <a:headEnd/>
            <a:tailEnd/>
          </a:ln>
        </p:spPr>
        <p:txBody>
          <a:bodyPr/>
          <a:lstStyle/>
          <a:p>
            <a:endParaRPr lang="en-GB">
              <a:latin typeface="Helvetica" pitchFamily="34" charset="0"/>
            </a:endParaRPr>
          </a:p>
        </p:txBody>
      </p:sp>
      <p:sp>
        <p:nvSpPr>
          <p:cNvPr id="24756" name="Oval 62"/>
          <p:cNvSpPr>
            <a:spLocks noChangeArrowheads="1"/>
          </p:cNvSpPr>
          <p:nvPr/>
        </p:nvSpPr>
        <p:spPr bwMode="auto">
          <a:xfrm>
            <a:off x="7370157" y="3790080"/>
            <a:ext cx="80579" cy="102569"/>
          </a:xfrm>
          <a:prstGeom prst="ellipse">
            <a:avLst/>
          </a:prstGeom>
          <a:solidFill>
            <a:schemeClr val="tx1"/>
          </a:solidFill>
          <a:ln w="9525">
            <a:solidFill>
              <a:schemeClr val="tx1"/>
            </a:solidFill>
            <a:round/>
            <a:headEnd/>
            <a:tailEnd/>
          </a:ln>
        </p:spPr>
        <p:txBody>
          <a:bodyPr/>
          <a:lstStyle/>
          <a:p>
            <a:endParaRPr lang="en-GB">
              <a:latin typeface="Helvetica" pitchFamily="34" charset="0"/>
            </a:endParaRPr>
          </a:p>
        </p:txBody>
      </p:sp>
      <p:sp>
        <p:nvSpPr>
          <p:cNvPr id="24757" name="Oval 63"/>
          <p:cNvSpPr>
            <a:spLocks noChangeArrowheads="1"/>
          </p:cNvSpPr>
          <p:nvPr/>
        </p:nvSpPr>
        <p:spPr bwMode="auto">
          <a:xfrm>
            <a:off x="7369417" y="3790080"/>
            <a:ext cx="82057" cy="102569"/>
          </a:xfrm>
          <a:prstGeom prst="ellipse">
            <a:avLst/>
          </a:prstGeom>
          <a:solidFill>
            <a:schemeClr val="tx2"/>
          </a:solidFill>
          <a:ln w="42926">
            <a:solidFill>
              <a:schemeClr val="tx2"/>
            </a:solidFill>
            <a:round/>
            <a:headEnd/>
            <a:tailEnd/>
          </a:ln>
        </p:spPr>
        <p:txBody>
          <a:bodyPr/>
          <a:lstStyle/>
          <a:p>
            <a:endParaRPr lang="en-GB">
              <a:latin typeface="Helvetica" pitchFamily="34" charset="0"/>
            </a:endParaRPr>
          </a:p>
        </p:txBody>
      </p:sp>
      <p:sp>
        <p:nvSpPr>
          <p:cNvPr id="24758" name="Oval 64"/>
          <p:cNvSpPr>
            <a:spLocks noChangeArrowheads="1"/>
          </p:cNvSpPr>
          <p:nvPr/>
        </p:nvSpPr>
        <p:spPr bwMode="auto">
          <a:xfrm>
            <a:off x="8763656" y="2784912"/>
            <a:ext cx="80578" cy="101635"/>
          </a:xfrm>
          <a:prstGeom prst="ellipse">
            <a:avLst/>
          </a:prstGeom>
          <a:solidFill>
            <a:schemeClr val="tx1"/>
          </a:solidFill>
          <a:ln w="9525">
            <a:solidFill>
              <a:schemeClr val="tx1"/>
            </a:solidFill>
            <a:round/>
            <a:headEnd/>
            <a:tailEnd/>
          </a:ln>
        </p:spPr>
        <p:txBody>
          <a:bodyPr/>
          <a:lstStyle/>
          <a:p>
            <a:endParaRPr lang="en-GB">
              <a:latin typeface="Helvetica" pitchFamily="34" charset="0"/>
            </a:endParaRPr>
          </a:p>
        </p:txBody>
      </p:sp>
      <p:sp>
        <p:nvSpPr>
          <p:cNvPr id="24759" name="Oval 65"/>
          <p:cNvSpPr>
            <a:spLocks noChangeArrowheads="1"/>
          </p:cNvSpPr>
          <p:nvPr/>
        </p:nvSpPr>
        <p:spPr bwMode="auto">
          <a:xfrm>
            <a:off x="8762917" y="2783979"/>
            <a:ext cx="82058" cy="102569"/>
          </a:xfrm>
          <a:prstGeom prst="ellipse">
            <a:avLst/>
          </a:prstGeom>
          <a:solidFill>
            <a:schemeClr val="tx2"/>
          </a:solidFill>
          <a:ln w="42926">
            <a:solidFill>
              <a:schemeClr val="tx2"/>
            </a:solidFill>
            <a:round/>
            <a:headEnd/>
            <a:tailEnd/>
          </a:ln>
        </p:spPr>
        <p:txBody>
          <a:bodyPr/>
          <a:lstStyle/>
          <a:p>
            <a:endParaRPr lang="en-GB">
              <a:latin typeface="Helvetica" pitchFamily="34" charset="0"/>
            </a:endParaRPr>
          </a:p>
        </p:txBody>
      </p:sp>
      <p:sp>
        <p:nvSpPr>
          <p:cNvPr id="24760" name="Line 66"/>
          <p:cNvSpPr>
            <a:spLocks noChangeShapeType="1"/>
          </p:cNvSpPr>
          <p:nvPr/>
        </p:nvSpPr>
        <p:spPr bwMode="auto">
          <a:xfrm>
            <a:off x="6330022" y="4453044"/>
            <a:ext cx="80578" cy="933"/>
          </a:xfrm>
          <a:prstGeom prst="line">
            <a:avLst/>
          </a:prstGeom>
          <a:noFill/>
          <a:ln w="42863">
            <a:solidFill>
              <a:schemeClr val="tx1"/>
            </a:solidFill>
            <a:round/>
            <a:headEnd/>
            <a:tailEnd/>
          </a:ln>
        </p:spPr>
        <p:txBody>
          <a:bodyPr/>
          <a:lstStyle/>
          <a:p>
            <a:endParaRPr lang="en-GB"/>
          </a:p>
        </p:txBody>
      </p:sp>
      <p:sp>
        <p:nvSpPr>
          <p:cNvPr id="24761" name="Line 67"/>
          <p:cNvSpPr>
            <a:spLocks noChangeShapeType="1"/>
          </p:cNvSpPr>
          <p:nvPr/>
        </p:nvSpPr>
        <p:spPr bwMode="auto">
          <a:xfrm flipH="1">
            <a:off x="6330022" y="4453044"/>
            <a:ext cx="80578" cy="933"/>
          </a:xfrm>
          <a:prstGeom prst="line">
            <a:avLst/>
          </a:prstGeom>
          <a:noFill/>
          <a:ln w="42863">
            <a:solidFill>
              <a:schemeClr val="tx1"/>
            </a:solidFill>
            <a:round/>
            <a:headEnd/>
            <a:tailEnd/>
          </a:ln>
        </p:spPr>
        <p:txBody>
          <a:bodyPr/>
          <a:lstStyle/>
          <a:p>
            <a:endParaRPr lang="en-GB"/>
          </a:p>
        </p:txBody>
      </p:sp>
      <p:sp>
        <p:nvSpPr>
          <p:cNvPr id="24762" name="Line 68"/>
          <p:cNvSpPr>
            <a:spLocks noChangeShapeType="1"/>
          </p:cNvSpPr>
          <p:nvPr/>
        </p:nvSpPr>
        <p:spPr bwMode="auto">
          <a:xfrm flipH="1">
            <a:off x="6370681" y="4473557"/>
            <a:ext cx="4436" cy="119352"/>
          </a:xfrm>
          <a:prstGeom prst="line">
            <a:avLst/>
          </a:prstGeom>
          <a:noFill/>
          <a:ln w="42926">
            <a:solidFill>
              <a:srgbClr val="FF0000"/>
            </a:solidFill>
            <a:round/>
            <a:headEnd/>
            <a:tailEnd/>
          </a:ln>
        </p:spPr>
        <p:txBody>
          <a:bodyPr/>
          <a:lstStyle/>
          <a:p>
            <a:endParaRPr lang="en-GB"/>
          </a:p>
        </p:txBody>
      </p:sp>
      <p:sp>
        <p:nvSpPr>
          <p:cNvPr id="24763" name="Line 69"/>
          <p:cNvSpPr>
            <a:spLocks noChangeShapeType="1"/>
          </p:cNvSpPr>
          <p:nvPr/>
        </p:nvSpPr>
        <p:spPr bwMode="auto">
          <a:xfrm>
            <a:off x="6330022" y="4592910"/>
            <a:ext cx="80578" cy="933"/>
          </a:xfrm>
          <a:prstGeom prst="line">
            <a:avLst/>
          </a:prstGeom>
          <a:noFill/>
          <a:ln w="42863">
            <a:solidFill>
              <a:schemeClr val="tx1"/>
            </a:solidFill>
            <a:round/>
            <a:headEnd/>
            <a:tailEnd/>
          </a:ln>
        </p:spPr>
        <p:txBody>
          <a:bodyPr/>
          <a:lstStyle/>
          <a:p>
            <a:endParaRPr lang="en-GB"/>
          </a:p>
        </p:txBody>
      </p:sp>
      <p:sp>
        <p:nvSpPr>
          <p:cNvPr id="24764" name="Line 70"/>
          <p:cNvSpPr>
            <a:spLocks noChangeShapeType="1"/>
          </p:cNvSpPr>
          <p:nvPr/>
        </p:nvSpPr>
        <p:spPr bwMode="auto">
          <a:xfrm flipH="1">
            <a:off x="6330022" y="4592910"/>
            <a:ext cx="80578" cy="933"/>
          </a:xfrm>
          <a:prstGeom prst="line">
            <a:avLst/>
          </a:prstGeom>
          <a:noFill/>
          <a:ln w="42863">
            <a:solidFill>
              <a:schemeClr val="tx1"/>
            </a:solidFill>
            <a:round/>
            <a:headEnd/>
            <a:tailEnd/>
          </a:ln>
        </p:spPr>
        <p:txBody>
          <a:bodyPr/>
          <a:lstStyle/>
          <a:p>
            <a:endParaRPr lang="en-GB"/>
          </a:p>
        </p:txBody>
      </p:sp>
      <p:sp>
        <p:nvSpPr>
          <p:cNvPr id="24765" name="Line 71"/>
          <p:cNvSpPr>
            <a:spLocks noChangeShapeType="1"/>
          </p:cNvSpPr>
          <p:nvPr/>
        </p:nvSpPr>
        <p:spPr bwMode="auto">
          <a:xfrm>
            <a:off x="6673037" y="3663269"/>
            <a:ext cx="90928" cy="933"/>
          </a:xfrm>
          <a:prstGeom prst="line">
            <a:avLst/>
          </a:prstGeom>
          <a:noFill/>
          <a:ln w="42863">
            <a:solidFill>
              <a:schemeClr val="tx1"/>
            </a:solidFill>
            <a:round/>
            <a:headEnd/>
            <a:tailEnd/>
          </a:ln>
        </p:spPr>
        <p:txBody>
          <a:bodyPr/>
          <a:lstStyle/>
          <a:p>
            <a:endParaRPr lang="en-GB"/>
          </a:p>
        </p:txBody>
      </p:sp>
      <p:sp>
        <p:nvSpPr>
          <p:cNvPr id="24766" name="Line 72"/>
          <p:cNvSpPr>
            <a:spLocks noChangeShapeType="1"/>
          </p:cNvSpPr>
          <p:nvPr/>
        </p:nvSpPr>
        <p:spPr bwMode="auto">
          <a:xfrm flipH="1">
            <a:off x="6673037" y="3663269"/>
            <a:ext cx="90928" cy="933"/>
          </a:xfrm>
          <a:prstGeom prst="line">
            <a:avLst/>
          </a:prstGeom>
          <a:noFill/>
          <a:ln w="42863">
            <a:solidFill>
              <a:schemeClr val="tx1"/>
            </a:solidFill>
            <a:round/>
            <a:headEnd/>
            <a:tailEnd/>
          </a:ln>
        </p:spPr>
        <p:txBody>
          <a:bodyPr/>
          <a:lstStyle/>
          <a:p>
            <a:endParaRPr lang="en-GB"/>
          </a:p>
        </p:txBody>
      </p:sp>
      <p:sp>
        <p:nvSpPr>
          <p:cNvPr id="24767" name="Line 73"/>
          <p:cNvSpPr>
            <a:spLocks noChangeShapeType="1"/>
          </p:cNvSpPr>
          <p:nvPr/>
        </p:nvSpPr>
        <p:spPr bwMode="auto">
          <a:xfrm>
            <a:off x="6713696" y="3663269"/>
            <a:ext cx="740" cy="101635"/>
          </a:xfrm>
          <a:prstGeom prst="line">
            <a:avLst/>
          </a:prstGeom>
          <a:noFill/>
          <a:ln w="42863">
            <a:solidFill>
              <a:schemeClr val="tx1"/>
            </a:solidFill>
            <a:round/>
            <a:headEnd/>
            <a:tailEnd/>
          </a:ln>
        </p:spPr>
        <p:txBody>
          <a:bodyPr/>
          <a:lstStyle/>
          <a:p>
            <a:endParaRPr lang="en-GB"/>
          </a:p>
        </p:txBody>
      </p:sp>
      <p:sp>
        <p:nvSpPr>
          <p:cNvPr id="24768" name="Line 74"/>
          <p:cNvSpPr>
            <a:spLocks noChangeShapeType="1"/>
          </p:cNvSpPr>
          <p:nvPr/>
        </p:nvSpPr>
        <p:spPr bwMode="auto">
          <a:xfrm>
            <a:off x="6673037" y="3764905"/>
            <a:ext cx="90928" cy="933"/>
          </a:xfrm>
          <a:prstGeom prst="line">
            <a:avLst/>
          </a:prstGeom>
          <a:noFill/>
          <a:ln w="42863">
            <a:solidFill>
              <a:schemeClr val="tx1"/>
            </a:solidFill>
            <a:round/>
            <a:headEnd/>
            <a:tailEnd/>
          </a:ln>
        </p:spPr>
        <p:txBody>
          <a:bodyPr/>
          <a:lstStyle/>
          <a:p>
            <a:endParaRPr lang="en-GB"/>
          </a:p>
        </p:txBody>
      </p:sp>
      <p:sp>
        <p:nvSpPr>
          <p:cNvPr id="24769" name="Line 75"/>
          <p:cNvSpPr>
            <a:spLocks noChangeShapeType="1"/>
          </p:cNvSpPr>
          <p:nvPr/>
        </p:nvSpPr>
        <p:spPr bwMode="auto">
          <a:xfrm flipH="1">
            <a:off x="6673037" y="3764905"/>
            <a:ext cx="90928" cy="933"/>
          </a:xfrm>
          <a:prstGeom prst="line">
            <a:avLst/>
          </a:prstGeom>
          <a:noFill/>
          <a:ln w="42863">
            <a:solidFill>
              <a:schemeClr val="tx1"/>
            </a:solidFill>
            <a:round/>
            <a:headEnd/>
            <a:tailEnd/>
          </a:ln>
        </p:spPr>
        <p:txBody>
          <a:bodyPr/>
          <a:lstStyle/>
          <a:p>
            <a:endParaRPr lang="en-GB"/>
          </a:p>
        </p:txBody>
      </p:sp>
      <p:sp>
        <p:nvSpPr>
          <p:cNvPr id="24770" name="Line 76"/>
          <p:cNvSpPr>
            <a:spLocks noChangeShapeType="1"/>
          </p:cNvSpPr>
          <p:nvPr/>
        </p:nvSpPr>
        <p:spPr bwMode="auto">
          <a:xfrm flipV="1">
            <a:off x="6713696" y="2682344"/>
            <a:ext cx="696380" cy="1031277"/>
          </a:xfrm>
          <a:prstGeom prst="line">
            <a:avLst/>
          </a:prstGeom>
          <a:noFill/>
          <a:ln w="42863">
            <a:solidFill>
              <a:schemeClr val="tx1"/>
            </a:solidFill>
            <a:round/>
            <a:headEnd/>
            <a:tailEnd/>
          </a:ln>
        </p:spPr>
        <p:txBody>
          <a:bodyPr/>
          <a:lstStyle/>
          <a:p>
            <a:endParaRPr lang="en-GB"/>
          </a:p>
        </p:txBody>
      </p:sp>
      <p:sp>
        <p:nvSpPr>
          <p:cNvPr id="24771" name="Line 77"/>
          <p:cNvSpPr>
            <a:spLocks noChangeShapeType="1"/>
          </p:cNvSpPr>
          <p:nvPr/>
        </p:nvSpPr>
        <p:spPr bwMode="auto">
          <a:xfrm>
            <a:off x="7410076" y="2682344"/>
            <a:ext cx="740" cy="933"/>
          </a:xfrm>
          <a:prstGeom prst="line">
            <a:avLst/>
          </a:prstGeom>
          <a:noFill/>
          <a:ln w="42863">
            <a:solidFill>
              <a:schemeClr val="tx1"/>
            </a:solidFill>
            <a:round/>
            <a:headEnd/>
            <a:tailEnd/>
          </a:ln>
        </p:spPr>
        <p:txBody>
          <a:bodyPr/>
          <a:lstStyle/>
          <a:p>
            <a:endParaRPr lang="en-GB"/>
          </a:p>
        </p:txBody>
      </p:sp>
      <p:sp>
        <p:nvSpPr>
          <p:cNvPr id="24772" name="Line 78"/>
          <p:cNvSpPr>
            <a:spLocks noChangeShapeType="1"/>
          </p:cNvSpPr>
          <p:nvPr/>
        </p:nvSpPr>
        <p:spPr bwMode="auto">
          <a:xfrm flipV="1">
            <a:off x="7410076" y="2479073"/>
            <a:ext cx="1393500" cy="203271"/>
          </a:xfrm>
          <a:prstGeom prst="line">
            <a:avLst/>
          </a:prstGeom>
          <a:noFill/>
          <a:ln w="42863">
            <a:solidFill>
              <a:schemeClr val="tx1"/>
            </a:solidFill>
            <a:round/>
            <a:headEnd/>
            <a:tailEnd/>
          </a:ln>
        </p:spPr>
        <p:txBody>
          <a:bodyPr/>
          <a:lstStyle/>
          <a:p>
            <a:endParaRPr lang="en-GB"/>
          </a:p>
        </p:txBody>
      </p:sp>
      <p:sp>
        <p:nvSpPr>
          <p:cNvPr id="24773" name="Line 79"/>
          <p:cNvSpPr>
            <a:spLocks noChangeShapeType="1"/>
          </p:cNvSpPr>
          <p:nvPr/>
        </p:nvSpPr>
        <p:spPr bwMode="auto">
          <a:xfrm>
            <a:off x="8763656" y="2389558"/>
            <a:ext cx="80578" cy="933"/>
          </a:xfrm>
          <a:prstGeom prst="line">
            <a:avLst/>
          </a:prstGeom>
          <a:noFill/>
          <a:ln w="42863">
            <a:solidFill>
              <a:schemeClr val="tx1"/>
            </a:solidFill>
            <a:round/>
            <a:headEnd/>
            <a:tailEnd/>
          </a:ln>
        </p:spPr>
        <p:txBody>
          <a:bodyPr/>
          <a:lstStyle/>
          <a:p>
            <a:endParaRPr lang="en-GB"/>
          </a:p>
        </p:txBody>
      </p:sp>
      <p:sp>
        <p:nvSpPr>
          <p:cNvPr id="24774" name="Line 80"/>
          <p:cNvSpPr>
            <a:spLocks noChangeShapeType="1"/>
          </p:cNvSpPr>
          <p:nvPr/>
        </p:nvSpPr>
        <p:spPr bwMode="auto">
          <a:xfrm flipH="1">
            <a:off x="8763656" y="2389558"/>
            <a:ext cx="80578" cy="933"/>
          </a:xfrm>
          <a:prstGeom prst="line">
            <a:avLst/>
          </a:prstGeom>
          <a:noFill/>
          <a:ln w="42863">
            <a:solidFill>
              <a:schemeClr val="tx1"/>
            </a:solidFill>
            <a:round/>
            <a:headEnd/>
            <a:tailEnd/>
          </a:ln>
        </p:spPr>
        <p:txBody>
          <a:bodyPr/>
          <a:lstStyle/>
          <a:p>
            <a:endParaRPr lang="en-GB"/>
          </a:p>
        </p:txBody>
      </p:sp>
      <p:sp>
        <p:nvSpPr>
          <p:cNvPr id="24775" name="Line 81"/>
          <p:cNvSpPr>
            <a:spLocks noChangeShapeType="1"/>
          </p:cNvSpPr>
          <p:nvPr/>
        </p:nvSpPr>
        <p:spPr bwMode="auto">
          <a:xfrm>
            <a:off x="8803576" y="2389558"/>
            <a:ext cx="739" cy="178096"/>
          </a:xfrm>
          <a:prstGeom prst="line">
            <a:avLst/>
          </a:prstGeom>
          <a:noFill/>
          <a:ln w="42926">
            <a:solidFill>
              <a:schemeClr val="tx1"/>
            </a:solidFill>
            <a:round/>
            <a:headEnd/>
            <a:tailEnd/>
          </a:ln>
        </p:spPr>
        <p:txBody>
          <a:bodyPr/>
          <a:lstStyle/>
          <a:p>
            <a:endParaRPr lang="en-GB"/>
          </a:p>
        </p:txBody>
      </p:sp>
      <p:sp>
        <p:nvSpPr>
          <p:cNvPr id="24776" name="Line 82"/>
          <p:cNvSpPr>
            <a:spLocks noChangeShapeType="1"/>
          </p:cNvSpPr>
          <p:nvPr/>
        </p:nvSpPr>
        <p:spPr bwMode="auto">
          <a:xfrm>
            <a:off x="8763656" y="2567654"/>
            <a:ext cx="80578" cy="933"/>
          </a:xfrm>
          <a:prstGeom prst="line">
            <a:avLst/>
          </a:prstGeom>
          <a:noFill/>
          <a:ln w="42863">
            <a:solidFill>
              <a:schemeClr val="tx1"/>
            </a:solidFill>
            <a:round/>
            <a:headEnd/>
            <a:tailEnd/>
          </a:ln>
        </p:spPr>
        <p:txBody>
          <a:bodyPr/>
          <a:lstStyle/>
          <a:p>
            <a:endParaRPr lang="en-GB"/>
          </a:p>
        </p:txBody>
      </p:sp>
      <p:sp>
        <p:nvSpPr>
          <p:cNvPr id="24777" name="Line 83"/>
          <p:cNvSpPr>
            <a:spLocks noChangeShapeType="1"/>
          </p:cNvSpPr>
          <p:nvPr/>
        </p:nvSpPr>
        <p:spPr bwMode="auto">
          <a:xfrm flipH="1">
            <a:off x="8763656" y="2567654"/>
            <a:ext cx="80578" cy="933"/>
          </a:xfrm>
          <a:prstGeom prst="line">
            <a:avLst/>
          </a:prstGeom>
          <a:noFill/>
          <a:ln w="42863">
            <a:solidFill>
              <a:schemeClr val="tx1"/>
            </a:solidFill>
            <a:round/>
            <a:headEnd/>
            <a:tailEnd/>
          </a:ln>
        </p:spPr>
        <p:txBody>
          <a:bodyPr/>
          <a:lstStyle/>
          <a:p>
            <a:endParaRPr lang="en-GB"/>
          </a:p>
        </p:txBody>
      </p:sp>
      <p:sp>
        <p:nvSpPr>
          <p:cNvPr id="24778" name="Rectangle 84"/>
          <p:cNvSpPr>
            <a:spLocks noChangeArrowheads="1"/>
          </p:cNvSpPr>
          <p:nvPr/>
        </p:nvSpPr>
        <p:spPr bwMode="auto">
          <a:xfrm>
            <a:off x="6339632" y="4518314"/>
            <a:ext cx="80579" cy="101636"/>
          </a:xfrm>
          <a:prstGeom prst="rect">
            <a:avLst/>
          </a:prstGeom>
          <a:solidFill>
            <a:schemeClr val="tx1"/>
          </a:solidFill>
          <a:ln w="22225">
            <a:solidFill>
              <a:schemeClr val="tx1"/>
            </a:solidFill>
            <a:miter lim="800000"/>
            <a:headEnd/>
            <a:tailEnd/>
          </a:ln>
        </p:spPr>
        <p:txBody>
          <a:bodyPr/>
          <a:lstStyle/>
          <a:p>
            <a:endParaRPr lang="en-GB">
              <a:latin typeface="Helvetica" pitchFamily="34" charset="0"/>
            </a:endParaRPr>
          </a:p>
        </p:txBody>
      </p:sp>
      <p:sp>
        <p:nvSpPr>
          <p:cNvPr id="24779" name="Rectangle 85"/>
          <p:cNvSpPr>
            <a:spLocks noChangeArrowheads="1"/>
          </p:cNvSpPr>
          <p:nvPr/>
        </p:nvSpPr>
        <p:spPr bwMode="auto">
          <a:xfrm>
            <a:off x="6678212" y="3669796"/>
            <a:ext cx="80579" cy="101636"/>
          </a:xfrm>
          <a:prstGeom prst="rect">
            <a:avLst/>
          </a:prstGeom>
          <a:solidFill>
            <a:schemeClr val="tx1"/>
          </a:solidFill>
          <a:ln w="22225">
            <a:solidFill>
              <a:schemeClr val="tx1"/>
            </a:solidFill>
            <a:miter lim="800000"/>
            <a:headEnd/>
            <a:tailEnd/>
          </a:ln>
        </p:spPr>
        <p:txBody>
          <a:bodyPr/>
          <a:lstStyle/>
          <a:p>
            <a:endParaRPr lang="en-GB">
              <a:latin typeface="Helvetica" pitchFamily="34" charset="0"/>
            </a:endParaRPr>
          </a:p>
        </p:txBody>
      </p:sp>
      <p:sp>
        <p:nvSpPr>
          <p:cNvPr id="24780" name="Rectangle 86"/>
          <p:cNvSpPr>
            <a:spLocks noChangeArrowheads="1"/>
          </p:cNvSpPr>
          <p:nvPr/>
        </p:nvSpPr>
        <p:spPr bwMode="auto">
          <a:xfrm>
            <a:off x="7375331" y="2638519"/>
            <a:ext cx="80578" cy="101636"/>
          </a:xfrm>
          <a:prstGeom prst="rect">
            <a:avLst/>
          </a:prstGeom>
          <a:solidFill>
            <a:schemeClr val="tx1"/>
          </a:solidFill>
          <a:ln w="22225">
            <a:solidFill>
              <a:schemeClr val="tx1"/>
            </a:solidFill>
            <a:miter lim="800000"/>
            <a:headEnd/>
            <a:tailEnd/>
          </a:ln>
        </p:spPr>
        <p:txBody>
          <a:bodyPr/>
          <a:lstStyle/>
          <a:p>
            <a:endParaRPr lang="en-GB">
              <a:latin typeface="Helvetica" pitchFamily="34" charset="0"/>
            </a:endParaRPr>
          </a:p>
        </p:txBody>
      </p:sp>
      <p:sp>
        <p:nvSpPr>
          <p:cNvPr id="24781" name="Rectangle 87"/>
          <p:cNvSpPr>
            <a:spLocks noChangeArrowheads="1"/>
          </p:cNvSpPr>
          <p:nvPr/>
        </p:nvSpPr>
        <p:spPr bwMode="auto">
          <a:xfrm>
            <a:off x="8768831" y="2434316"/>
            <a:ext cx="80579" cy="101635"/>
          </a:xfrm>
          <a:prstGeom prst="rect">
            <a:avLst/>
          </a:prstGeom>
          <a:solidFill>
            <a:srgbClr val="FF0000"/>
          </a:solidFill>
          <a:ln w="22225">
            <a:solidFill>
              <a:srgbClr val="FF0000"/>
            </a:solidFill>
            <a:miter lim="800000"/>
            <a:headEnd/>
            <a:tailEnd/>
          </a:ln>
        </p:spPr>
        <p:txBody>
          <a:bodyPr/>
          <a:lstStyle/>
          <a:p>
            <a:endParaRPr lang="en-GB">
              <a:latin typeface="Helvetica" pitchFamily="34" charset="0"/>
            </a:endParaRPr>
          </a:p>
        </p:txBody>
      </p:sp>
      <p:sp>
        <p:nvSpPr>
          <p:cNvPr id="24782" name="Line 88"/>
          <p:cNvSpPr>
            <a:spLocks noChangeShapeType="1"/>
          </p:cNvSpPr>
          <p:nvPr/>
        </p:nvSpPr>
        <p:spPr bwMode="auto">
          <a:xfrm>
            <a:off x="6369942" y="4338354"/>
            <a:ext cx="739" cy="933"/>
          </a:xfrm>
          <a:prstGeom prst="line">
            <a:avLst/>
          </a:prstGeom>
          <a:noFill/>
          <a:ln w="42863">
            <a:solidFill>
              <a:schemeClr val="tx1"/>
            </a:solidFill>
            <a:round/>
            <a:headEnd/>
            <a:tailEnd/>
          </a:ln>
        </p:spPr>
        <p:txBody>
          <a:bodyPr/>
          <a:lstStyle/>
          <a:p>
            <a:endParaRPr lang="en-GB"/>
          </a:p>
        </p:txBody>
      </p:sp>
      <p:sp>
        <p:nvSpPr>
          <p:cNvPr id="24783" name="Line 89"/>
          <p:cNvSpPr>
            <a:spLocks noChangeShapeType="1"/>
          </p:cNvSpPr>
          <p:nvPr/>
        </p:nvSpPr>
        <p:spPr bwMode="auto">
          <a:xfrm flipV="1">
            <a:off x="6375116" y="3548578"/>
            <a:ext cx="338580" cy="790707"/>
          </a:xfrm>
          <a:prstGeom prst="line">
            <a:avLst/>
          </a:prstGeom>
          <a:noFill/>
          <a:ln w="42863">
            <a:solidFill>
              <a:schemeClr val="tx1"/>
            </a:solidFill>
            <a:round/>
            <a:headEnd/>
            <a:tailEnd/>
          </a:ln>
        </p:spPr>
        <p:txBody>
          <a:bodyPr/>
          <a:lstStyle/>
          <a:p>
            <a:endParaRPr lang="en-GB"/>
          </a:p>
        </p:txBody>
      </p:sp>
      <p:sp>
        <p:nvSpPr>
          <p:cNvPr id="24784" name="Line 90"/>
          <p:cNvSpPr>
            <a:spLocks noChangeShapeType="1"/>
          </p:cNvSpPr>
          <p:nvPr/>
        </p:nvSpPr>
        <p:spPr bwMode="auto">
          <a:xfrm>
            <a:off x="6673037" y="3268847"/>
            <a:ext cx="90928" cy="933"/>
          </a:xfrm>
          <a:prstGeom prst="line">
            <a:avLst/>
          </a:prstGeom>
          <a:noFill/>
          <a:ln w="42863">
            <a:solidFill>
              <a:schemeClr val="tx1"/>
            </a:solidFill>
            <a:round/>
            <a:headEnd/>
            <a:tailEnd/>
          </a:ln>
        </p:spPr>
        <p:txBody>
          <a:bodyPr/>
          <a:lstStyle/>
          <a:p>
            <a:endParaRPr lang="en-GB"/>
          </a:p>
        </p:txBody>
      </p:sp>
      <p:sp>
        <p:nvSpPr>
          <p:cNvPr id="24785" name="Line 91"/>
          <p:cNvSpPr>
            <a:spLocks noChangeShapeType="1"/>
          </p:cNvSpPr>
          <p:nvPr/>
        </p:nvSpPr>
        <p:spPr bwMode="auto">
          <a:xfrm flipH="1">
            <a:off x="6673037" y="3268847"/>
            <a:ext cx="90928" cy="933"/>
          </a:xfrm>
          <a:prstGeom prst="line">
            <a:avLst/>
          </a:prstGeom>
          <a:noFill/>
          <a:ln w="42863">
            <a:solidFill>
              <a:schemeClr val="tx1"/>
            </a:solidFill>
            <a:round/>
            <a:headEnd/>
            <a:tailEnd/>
          </a:ln>
        </p:spPr>
        <p:txBody>
          <a:bodyPr/>
          <a:lstStyle/>
          <a:p>
            <a:endParaRPr lang="en-GB"/>
          </a:p>
        </p:txBody>
      </p:sp>
      <p:sp>
        <p:nvSpPr>
          <p:cNvPr id="24786" name="Line 92"/>
          <p:cNvSpPr>
            <a:spLocks noChangeShapeType="1"/>
          </p:cNvSpPr>
          <p:nvPr/>
        </p:nvSpPr>
        <p:spPr bwMode="auto">
          <a:xfrm>
            <a:off x="6713696" y="3268847"/>
            <a:ext cx="740" cy="559463"/>
          </a:xfrm>
          <a:prstGeom prst="line">
            <a:avLst/>
          </a:prstGeom>
          <a:noFill/>
          <a:ln w="42863">
            <a:solidFill>
              <a:schemeClr val="tx1"/>
            </a:solidFill>
            <a:round/>
            <a:headEnd/>
            <a:tailEnd/>
          </a:ln>
        </p:spPr>
        <p:txBody>
          <a:bodyPr/>
          <a:lstStyle/>
          <a:p>
            <a:endParaRPr lang="en-GB"/>
          </a:p>
        </p:txBody>
      </p:sp>
      <p:sp>
        <p:nvSpPr>
          <p:cNvPr id="24787" name="Line 93"/>
          <p:cNvSpPr>
            <a:spLocks noChangeShapeType="1"/>
          </p:cNvSpPr>
          <p:nvPr/>
        </p:nvSpPr>
        <p:spPr bwMode="auto">
          <a:xfrm>
            <a:off x="6673037" y="3828310"/>
            <a:ext cx="90928" cy="933"/>
          </a:xfrm>
          <a:prstGeom prst="line">
            <a:avLst/>
          </a:prstGeom>
          <a:noFill/>
          <a:ln w="42863">
            <a:solidFill>
              <a:schemeClr val="tx1"/>
            </a:solidFill>
            <a:round/>
            <a:headEnd/>
            <a:tailEnd/>
          </a:ln>
        </p:spPr>
        <p:txBody>
          <a:bodyPr/>
          <a:lstStyle/>
          <a:p>
            <a:endParaRPr lang="en-GB"/>
          </a:p>
        </p:txBody>
      </p:sp>
      <p:sp>
        <p:nvSpPr>
          <p:cNvPr id="24788" name="Line 94"/>
          <p:cNvSpPr>
            <a:spLocks noChangeShapeType="1"/>
          </p:cNvSpPr>
          <p:nvPr/>
        </p:nvSpPr>
        <p:spPr bwMode="auto">
          <a:xfrm flipH="1">
            <a:off x="6673037" y="3828310"/>
            <a:ext cx="90928" cy="933"/>
          </a:xfrm>
          <a:prstGeom prst="line">
            <a:avLst/>
          </a:prstGeom>
          <a:noFill/>
          <a:ln w="42926">
            <a:solidFill>
              <a:srgbClr val="FF0000"/>
            </a:solidFill>
            <a:round/>
            <a:headEnd/>
            <a:tailEnd/>
          </a:ln>
        </p:spPr>
        <p:txBody>
          <a:bodyPr/>
          <a:lstStyle/>
          <a:p>
            <a:endParaRPr lang="en-GB"/>
          </a:p>
        </p:txBody>
      </p:sp>
      <p:sp>
        <p:nvSpPr>
          <p:cNvPr id="24789" name="Line 95"/>
          <p:cNvSpPr>
            <a:spLocks noChangeShapeType="1"/>
          </p:cNvSpPr>
          <p:nvPr/>
        </p:nvSpPr>
        <p:spPr bwMode="auto">
          <a:xfrm flipV="1">
            <a:off x="6713696" y="2618937"/>
            <a:ext cx="696380" cy="929641"/>
          </a:xfrm>
          <a:prstGeom prst="line">
            <a:avLst/>
          </a:prstGeom>
          <a:noFill/>
          <a:ln w="42863">
            <a:solidFill>
              <a:schemeClr val="tx1"/>
            </a:solidFill>
            <a:round/>
            <a:headEnd/>
            <a:tailEnd/>
          </a:ln>
        </p:spPr>
        <p:txBody>
          <a:bodyPr/>
          <a:lstStyle/>
          <a:p>
            <a:endParaRPr lang="en-GB"/>
          </a:p>
        </p:txBody>
      </p:sp>
      <p:sp>
        <p:nvSpPr>
          <p:cNvPr id="24790" name="Line 96"/>
          <p:cNvSpPr>
            <a:spLocks noChangeShapeType="1"/>
          </p:cNvSpPr>
          <p:nvPr/>
        </p:nvSpPr>
        <p:spPr bwMode="auto">
          <a:xfrm>
            <a:off x="7370157" y="2517302"/>
            <a:ext cx="80579" cy="933"/>
          </a:xfrm>
          <a:prstGeom prst="line">
            <a:avLst/>
          </a:prstGeom>
          <a:noFill/>
          <a:ln w="42863">
            <a:solidFill>
              <a:schemeClr val="tx1"/>
            </a:solidFill>
            <a:round/>
            <a:headEnd/>
            <a:tailEnd/>
          </a:ln>
        </p:spPr>
        <p:txBody>
          <a:bodyPr/>
          <a:lstStyle/>
          <a:p>
            <a:endParaRPr lang="en-GB"/>
          </a:p>
        </p:txBody>
      </p:sp>
      <p:sp>
        <p:nvSpPr>
          <p:cNvPr id="24791" name="Line 97"/>
          <p:cNvSpPr>
            <a:spLocks noChangeShapeType="1"/>
          </p:cNvSpPr>
          <p:nvPr/>
        </p:nvSpPr>
        <p:spPr bwMode="auto">
          <a:xfrm flipH="1">
            <a:off x="7370157" y="2517302"/>
            <a:ext cx="80579" cy="933"/>
          </a:xfrm>
          <a:prstGeom prst="line">
            <a:avLst/>
          </a:prstGeom>
          <a:noFill/>
          <a:ln w="42863">
            <a:solidFill>
              <a:schemeClr val="tx1"/>
            </a:solidFill>
            <a:round/>
            <a:headEnd/>
            <a:tailEnd/>
          </a:ln>
        </p:spPr>
        <p:txBody>
          <a:bodyPr/>
          <a:lstStyle/>
          <a:p>
            <a:endParaRPr lang="en-GB"/>
          </a:p>
        </p:txBody>
      </p:sp>
      <p:sp>
        <p:nvSpPr>
          <p:cNvPr id="24792" name="Line 98"/>
          <p:cNvSpPr>
            <a:spLocks noChangeShapeType="1"/>
          </p:cNvSpPr>
          <p:nvPr/>
        </p:nvSpPr>
        <p:spPr bwMode="auto">
          <a:xfrm>
            <a:off x="7410076" y="2517302"/>
            <a:ext cx="740" cy="191150"/>
          </a:xfrm>
          <a:prstGeom prst="line">
            <a:avLst/>
          </a:prstGeom>
          <a:noFill/>
          <a:ln w="42863">
            <a:solidFill>
              <a:schemeClr val="tx1"/>
            </a:solidFill>
            <a:round/>
            <a:headEnd/>
            <a:tailEnd/>
          </a:ln>
        </p:spPr>
        <p:txBody>
          <a:bodyPr/>
          <a:lstStyle/>
          <a:p>
            <a:endParaRPr lang="en-GB"/>
          </a:p>
        </p:txBody>
      </p:sp>
      <p:sp>
        <p:nvSpPr>
          <p:cNvPr id="24793" name="Line 99"/>
          <p:cNvSpPr>
            <a:spLocks noChangeShapeType="1"/>
          </p:cNvSpPr>
          <p:nvPr/>
        </p:nvSpPr>
        <p:spPr bwMode="auto">
          <a:xfrm>
            <a:off x="7370157" y="2708452"/>
            <a:ext cx="80579" cy="933"/>
          </a:xfrm>
          <a:prstGeom prst="line">
            <a:avLst/>
          </a:prstGeom>
          <a:noFill/>
          <a:ln w="42863">
            <a:solidFill>
              <a:schemeClr val="tx1"/>
            </a:solidFill>
            <a:round/>
            <a:headEnd/>
            <a:tailEnd/>
          </a:ln>
        </p:spPr>
        <p:txBody>
          <a:bodyPr/>
          <a:lstStyle/>
          <a:p>
            <a:endParaRPr lang="en-GB"/>
          </a:p>
        </p:txBody>
      </p:sp>
      <p:sp>
        <p:nvSpPr>
          <p:cNvPr id="24794" name="Line 100"/>
          <p:cNvSpPr>
            <a:spLocks noChangeShapeType="1"/>
          </p:cNvSpPr>
          <p:nvPr/>
        </p:nvSpPr>
        <p:spPr bwMode="auto">
          <a:xfrm flipH="1">
            <a:off x="7370157" y="2708452"/>
            <a:ext cx="80579" cy="933"/>
          </a:xfrm>
          <a:prstGeom prst="line">
            <a:avLst/>
          </a:prstGeom>
          <a:noFill/>
          <a:ln w="42863">
            <a:solidFill>
              <a:schemeClr val="tx1"/>
            </a:solidFill>
            <a:round/>
            <a:headEnd/>
            <a:tailEnd/>
          </a:ln>
        </p:spPr>
        <p:txBody>
          <a:bodyPr/>
          <a:lstStyle/>
          <a:p>
            <a:endParaRPr lang="en-GB"/>
          </a:p>
        </p:txBody>
      </p:sp>
      <p:sp>
        <p:nvSpPr>
          <p:cNvPr id="24795" name="Line 101"/>
          <p:cNvSpPr>
            <a:spLocks noChangeShapeType="1"/>
          </p:cNvSpPr>
          <p:nvPr/>
        </p:nvSpPr>
        <p:spPr bwMode="auto">
          <a:xfrm flipV="1">
            <a:off x="7410076" y="2529424"/>
            <a:ext cx="1393500" cy="89513"/>
          </a:xfrm>
          <a:prstGeom prst="line">
            <a:avLst/>
          </a:prstGeom>
          <a:noFill/>
          <a:ln w="42863">
            <a:solidFill>
              <a:schemeClr val="tx1"/>
            </a:solidFill>
            <a:round/>
            <a:headEnd/>
            <a:tailEnd/>
          </a:ln>
        </p:spPr>
        <p:txBody>
          <a:bodyPr/>
          <a:lstStyle/>
          <a:p>
            <a:endParaRPr lang="en-GB"/>
          </a:p>
        </p:txBody>
      </p:sp>
      <p:sp>
        <p:nvSpPr>
          <p:cNvPr id="24796" name="Line 102"/>
          <p:cNvSpPr>
            <a:spLocks noChangeShapeType="1"/>
          </p:cNvSpPr>
          <p:nvPr/>
        </p:nvSpPr>
        <p:spPr bwMode="auto">
          <a:xfrm>
            <a:off x="8763656" y="2440843"/>
            <a:ext cx="80578" cy="933"/>
          </a:xfrm>
          <a:prstGeom prst="line">
            <a:avLst/>
          </a:prstGeom>
          <a:noFill/>
          <a:ln w="42863">
            <a:solidFill>
              <a:schemeClr val="tx1"/>
            </a:solidFill>
            <a:round/>
            <a:headEnd/>
            <a:tailEnd/>
          </a:ln>
        </p:spPr>
        <p:txBody>
          <a:bodyPr/>
          <a:lstStyle/>
          <a:p>
            <a:endParaRPr lang="en-GB"/>
          </a:p>
        </p:txBody>
      </p:sp>
      <p:sp>
        <p:nvSpPr>
          <p:cNvPr id="24797" name="Line 103"/>
          <p:cNvSpPr>
            <a:spLocks noChangeShapeType="1"/>
          </p:cNvSpPr>
          <p:nvPr/>
        </p:nvSpPr>
        <p:spPr bwMode="auto">
          <a:xfrm flipH="1">
            <a:off x="8763656" y="2440843"/>
            <a:ext cx="80578" cy="933"/>
          </a:xfrm>
          <a:prstGeom prst="line">
            <a:avLst/>
          </a:prstGeom>
          <a:noFill/>
          <a:ln w="42863">
            <a:solidFill>
              <a:schemeClr val="tx1"/>
            </a:solidFill>
            <a:round/>
            <a:headEnd/>
            <a:tailEnd/>
          </a:ln>
        </p:spPr>
        <p:txBody>
          <a:bodyPr/>
          <a:lstStyle/>
          <a:p>
            <a:endParaRPr lang="en-GB"/>
          </a:p>
        </p:txBody>
      </p:sp>
      <p:sp>
        <p:nvSpPr>
          <p:cNvPr id="24798" name="Line 104"/>
          <p:cNvSpPr>
            <a:spLocks noChangeShapeType="1"/>
          </p:cNvSpPr>
          <p:nvPr/>
        </p:nvSpPr>
        <p:spPr bwMode="auto">
          <a:xfrm>
            <a:off x="8788051" y="2459492"/>
            <a:ext cx="740" cy="178097"/>
          </a:xfrm>
          <a:prstGeom prst="line">
            <a:avLst/>
          </a:prstGeom>
          <a:noFill/>
          <a:ln w="42926">
            <a:solidFill>
              <a:schemeClr val="tx1"/>
            </a:solidFill>
            <a:round/>
            <a:headEnd/>
            <a:tailEnd/>
          </a:ln>
        </p:spPr>
        <p:txBody>
          <a:bodyPr/>
          <a:lstStyle/>
          <a:p>
            <a:endParaRPr lang="en-GB"/>
          </a:p>
        </p:txBody>
      </p:sp>
      <p:sp>
        <p:nvSpPr>
          <p:cNvPr id="24799" name="Line 105"/>
          <p:cNvSpPr>
            <a:spLocks noChangeShapeType="1"/>
          </p:cNvSpPr>
          <p:nvPr/>
        </p:nvSpPr>
        <p:spPr bwMode="auto">
          <a:xfrm>
            <a:off x="8763656" y="2618937"/>
            <a:ext cx="80578" cy="933"/>
          </a:xfrm>
          <a:prstGeom prst="line">
            <a:avLst/>
          </a:prstGeom>
          <a:noFill/>
          <a:ln w="42863">
            <a:solidFill>
              <a:schemeClr val="tx1"/>
            </a:solidFill>
            <a:round/>
            <a:headEnd/>
            <a:tailEnd/>
          </a:ln>
        </p:spPr>
        <p:txBody>
          <a:bodyPr/>
          <a:lstStyle/>
          <a:p>
            <a:endParaRPr lang="en-GB"/>
          </a:p>
        </p:txBody>
      </p:sp>
      <p:sp>
        <p:nvSpPr>
          <p:cNvPr id="24800" name="Line 106"/>
          <p:cNvSpPr>
            <a:spLocks noChangeShapeType="1"/>
          </p:cNvSpPr>
          <p:nvPr/>
        </p:nvSpPr>
        <p:spPr bwMode="auto">
          <a:xfrm flipH="1">
            <a:off x="8752567" y="2638519"/>
            <a:ext cx="80579" cy="933"/>
          </a:xfrm>
          <a:prstGeom prst="line">
            <a:avLst/>
          </a:prstGeom>
          <a:noFill/>
          <a:ln w="42926">
            <a:solidFill>
              <a:schemeClr val="tx1"/>
            </a:solidFill>
            <a:round/>
            <a:headEnd/>
            <a:tailEnd/>
          </a:ln>
        </p:spPr>
        <p:txBody>
          <a:bodyPr/>
          <a:lstStyle/>
          <a:p>
            <a:endParaRPr lang="en-GB"/>
          </a:p>
        </p:txBody>
      </p:sp>
      <p:sp>
        <p:nvSpPr>
          <p:cNvPr id="24801" name="Oval 107"/>
          <p:cNvSpPr>
            <a:spLocks noChangeArrowheads="1"/>
          </p:cNvSpPr>
          <p:nvPr/>
        </p:nvSpPr>
        <p:spPr bwMode="auto">
          <a:xfrm>
            <a:off x="6678212" y="3503822"/>
            <a:ext cx="80579" cy="101636"/>
          </a:xfrm>
          <a:prstGeom prst="ellipse">
            <a:avLst/>
          </a:prstGeom>
          <a:solidFill>
            <a:schemeClr val="tx1"/>
          </a:solidFill>
          <a:ln w="22225">
            <a:solidFill>
              <a:schemeClr val="tx1"/>
            </a:solidFill>
            <a:round/>
            <a:headEnd/>
            <a:tailEnd/>
          </a:ln>
        </p:spPr>
        <p:txBody>
          <a:bodyPr/>
          <a:lstStyle/>
          <a:p>
            <a:endParaRPr lang="en-GB">
              <a:latin typeface="Helvetica" pitchFamily="34" charset="0"/>
            </a:endParaRPr>
          </a:p>
        </p:txBody>
      </p:sp>
      <p:sp>
        <p:nvSpPr>
          <p:cNvPr id="24802" name="Oval 108"/>
          <p:cNvSpPr>
            <a:spLocks noChangeArrowheads="1"/>
          </p:cNvSpPr>
          <p:nvPr/>
        </p:nvSpPr>
        <p:spPr bwMode="auto">
          <a:xfrm>
            <a:off x="7375331" y="2574181"/>
            <a:ext cx="80578" cy="101635"/>
          </a:xfrm>
          <a:prstGeom prst="ellipse">
            <a:avLst/>
          </a:prstGeom>
          <a:solidFill>
            <a:schemeClr val="tx1"/>
          </a:solidFill>
          <a:ln w="22225">
            <a:solidFill>
              <a:schemeClr val="tx1"/>
            </a:solidFill>
            <a:round/>
            <a:headEnd/>
            <a:tailEnd/>
          </a:ln>
        </p:spPr>
        <p:txBody>
          <a:bodyPr/>
          <a:lstStyle/>
          <a:p>
            <a:endParaRPr lang="en-GB">
              <a:latin typeface="Helvetica" pitchFamily="34" charset="0"/>
            </a:endParaRPr>
          </a:p>
        </p:txBody>
      </p:sp>
      <p:sp>
        <p:nvSpPr>
          <p:cNvPr id="24803" name="Oval 109"/>
          <p:cNvSpPr>
            <a:spLocks noChangeArrowheads="1"/>
          </p:cNvSpPr>
          <p:nvPr/>
        </p:nvSpPr>
        <p:spPr bwMode="auto">
          <a:xfrm>
            <a:off x="8752567" y="2504248"/>
            <a:ext cx="80579" cy="101636"/>
          </a:xfrm>
          <a:prstGeom prst="ellipse">
            <a:avLst/>
          </a:prstGeom>
          <a:solidFill>
            <a:schemeClr val="tx1"/>
          </a:solidFill>
          <a:ln w="22225">
            <a:solidFill>
              <a:schemeClr val="tx1"/>
            </a:solidFill>
            <a:round/>
            <a:headEnd/>
            <a:tailEnd/>
          </a:ln>
        </p:spPr>
        <p:txBody>
          <a:bodyPr/>
          <a:lstStyle/>
          <a:p>
            <a:endParaRPr lang="en-GB">
              <a:latin typeface="Helvetica" pitchFamily="34" charset="0"/>
            </a:endParaRPr>
          </a:p>
        </p:txBody>
      </p:sp>
      <p:sp>
        <p:nvSpPr>
          <p:cNvPr id="24804" name="Line 110"/>
          <p:cNvSpPr>
            <a:spLocks noChangeShapeType="1"/>
          </p:cNvSpPr>
          <p:nvPr/>
        </p:nvSpPr>
        <p:spPr bwMode="auto">
          <a:xfrm>
            <a:off x="6026926" y="4936047"/>
            <a:ext cx="2776649" cy="933"/>
          </a:xfrm>
          <a:prstGeom prst="line">
            <a:avLst/>
          </a:prstGeom>
          <a:noFill/>
          <a:ln w="42863">
            <a:solidFill>
              <a:schemeClr val="tx1"/>
            </a:solidFill>
            <a:round/>
            <a:headEnd/>
            <a:tailEnd/>
          </a:ln>
        </p:spPr>
        <p:txBody>
          <a:bodyPr/>
          <a:lstStyle/>
          <a:p>
            <a:endParaRPr lang="en-GB"/>
          </a:p>
        </p:txBody>
      </p:sp>
      <p:sp>
        <p:nvSpPr>
          <p:cNvPr id="24805" name="Line 111"/>
          <p:cNvSpPr>
            <a:spLocks noChangeShapeType="1"/>
          </p:cNvSpPr>
          <p:nvPr/>
        </p:nvSpPr>
        <p:spPr bwMode="auto">
          <a:xfrm>
            <a:off x="6026926" y="4936047"/>
            <a:ext cx="739" cy="76459"/>
          </a:xfrm>
          <a:prstGeom prst="line">
            <a:avLst/>
          </a:prstGeom>
          <a:noFill/>
          <a:ln w="42863">
            <a:solidFill>
              <a:schemeClr val="tx1"/>
            </a:solidFill>
            <a:round/>
            <a:headEnd/>
            <a:tailEnd/>
          </a:ln>
        </p:spPr>
        <p:txBody>
          <a:bodyPr/>
          <a:lstStyle/>
          <a:p>
            <a:endParaRPr lang="en-GB"/>
          </a:p>
        </p:txBody>
      </p:sp>
      <p:sp>
        <p:nvSpPr>
          <p:cNvPr id="24806" name="Rectangle 112"/>
          <p:cNvSpPr>
            <a:spLocks noChangeArrowheads="1"/>
          </p:cNvSpPr>
          <p:nvPr/>
        </p:nvSpPr>
        <p:spPr bwMode="auto">
          <a:xfrm>
            <a:off x="5975917" y="5025560"/>
            <a:ext cx="128240" cy="276999"/>
          </a:xfrm>
          <a:prstGeom prst="rect">
            <a:avLst/>
          </a:prstGeom>
          <a:noFill/>
          <a:ln w="9525">
            <a:noFill/>
            <a:miter lim="800000"/>
            <a:headEnd/>
            <a:tailEnd/>
          </a:ln>
        </p:spPr>
        <p:txBody>
          <a:bodyPr wrap="none" lIns="0" tIns="0" rIns="0" bIns="0">
            <a:spAutoFit/>
          </a:bodyPr>
          <a:lstStyle/>
          <a:p>
            <a:pPr eaLnBrk="0" hangingPunct="0"/>
            <a:r>
              <a:rPr lang="en-GB" sz="1800" b="0" dirty="0">
                <a:latin typeface="Helvetica" pitchFamily="34" charset="0"/>
              </a:rPr>
              <a:t>0</a:t>
            </a:r>
          </a:p>
        </p:txBody>
      </p:sp>
      <p:sp>
        <p:nvSpPr>
          <p:cNvPr id="24807" name="Line 113"/>
          <p:cNvSpPr>
            <a:spLocks noChangeShapeType="1"/>
          </p:cNvSpPr>
          <p:nvPr/>
        </p:nvSpPr>
        <p:spPr bwMode="auto">
          <a:xfrm>
            <a:off x="6369942" y="4936047"/>
            <a:ext cx="739" cy="51285"/>
          </a:xfrm>
          <a:prstGeom prst="line">
            <a:avLst/>
          </a:prstGeom>
          <a:noFill/>
          <a:ln w="42863">
            <a:solidFill>
              <a:schemeClr val="tx1"/>
            </a:solidFill>
            <a:round/>
            <a:headEnd/>
            <a:tailEnd/>
          </a:ln>
        </p:spPr>
        <p:txBody>
          <a:bodyPr/>
          <a:lstStyle/>
          <a:p>
            <a:endParaRPr lang="en-GB"/>
          </a:p>
        </p:txBody>
      </p:sp>
      <p:sp>
        <p:nvSpPr>
          <p:cNvPr id="24808" name="Line 114"/>
          <p:cNvSpPr>
            <a:spLocks noChangeShapeType="1"/>
          </p:cNvSpPr>
          <p:nvPr/>
        </p:nvSpPr>
        <p:spPr bwMode="auto">
          <a:xfrm>
            <a:off x="6713696" y="4936047"/>
            <a:ext cx="740" cy="76459"/>
          </a:xfrm>
          <a:prstGeom prst="line">
            <a:avLst/>
          </a:prstGeom>
          <a:noFill/>
          <a:ln w="42863">
            <a:solidFill>
              <a:schemeClr val="tx1"/>
            </a:solidFill>
            <a:round/>
            <a:headEnd/>
            <a:tailEnd/>
          </a:ln>
        </p:spPr>
        <p:txBody>
          <a:bodyPr/>
          <a:lstStyle/>
          <a:p>
            <a:endParaRPr lang="en-GB"/>
          </a:p>
        </p:txBody>
      </p:sp>
      <p:sp>
        <p:nvSpPr>
          <p:cNvPr id="24809" name="Rectangle 115"/>
          <p:cNvSpPr>
            <a:spLocks noChangeArrowheads="1"/>
          </p:cNvSpPr>
          <p:nvPr/>
        </p:nvSpPr>
        <p:spPr bwMode="auto">
          <a:xfrm>
            <a:off x="6622767" y="5038614"/>
            <a:ext cx="256480" cy="276999"/>
          </a:xfrm>
          <a:prstGeom prst="rect">
            <a:avLst/>
          </a:prstGeom>
          <a:noFill/>
          <a:ln w="9525">
            <a:noFill/>
            <a:miter lim="800000"/>
            <a:headEnd/>
            <a:tailEnd/>
          </a:ln>
        </p:spPr>
        <p:txBody>
          <a:bodyPr wrap="none" lIns="0" tIns="0" rIns="0" bIns="0">
            <a:spAutoFit/>
          </a:bodyPr>
          <a:lstStyle/>
          <a:p>
            <a:pPr eaLnBrk="0" hangingPunct="0"/>
            <a:r>
              <a:rPr lang="en-GB" sz="1800" b="0">
                <a:latin typeface="Helvetica" pitchFamily="34" charset="0"/>
              </a:rPr>
              <a:t>30</a:t>
            </a:r>
          </a:p>
        </p:txBody>
      </p:sp>
      <p:sp>
        <p:nvSpPr>
          <p:cNvPr id="24810" name="Line 116"/>
          <p:cNvSpPr>
            <a:spLocks noChangeShapeType="1"/>
          </p:cNvSpPr>
          <p:nvPr/>
        </p:nvSpPr>
        <p:spPr bwMode="auto">
          <a:xfrm>
            <a:off x="7067061" y="4936047"/>
            <a:ext cx="740" cy="51285"/>
          </a:xfrm>
          <a:prstGeom prst="line">
            <a:avLst/>
          </a:prstGeom>
          <a:noFill/>
          <a:ln w="42863">
            <a:solidFill>
              <a:schemeClr val="tx1"/>
            </a:solidFill>
            <a:round/>
            <a:headEnd/>
            <a:tailEnd/>
          </a:ln>
        </p:spPr>
        <p:txBody>
          <a:bodyPr/>
          <a:lstStyle/>
          <a:p>
            <a:endParaRPr lang="en-GB"/>
          </a:p>
        </p:txBody>
      </p:sp>
      <p:sp>
        <p:nvSpPr>
          <p:cNvPr id="24811" name="Line 117"/>
          <p:cNvSpPr>
            <a:spLocks noChangeShapeType="1"/>
          </p:cNvSpPr>
          <p:nvPr/>
        </p:nvSpPr>
        <p:spPr bwMode="auto">
          <a:xfrm>
            <a:off x="7410076" y="4936047"/>
            <a:ext cx="740" cy="76459"/>
          </a:xfrm>
          <a:prstGeom prst="line">
            <a:avLst/>
          </a:prstGeom>
          <a:noFill/>
          <a:ln w="42863">
            <a:solidFill>
              <a:schemeClr val="tx1"/>
            </a:solidFill>
            <a:round/>
            <a:headEnd/>
            <a:tailEnd/>
          </a:ln>
        </p:spPr>
        <p:txBody>
          <a:bodyPr/>
          <a:lstStyle/>
          <a:p>
            <a:endParaRPr lang="en-GB"/>
          </a:p>
        </p:txBody>
      </p:sp>
      <p:sp>
        <p:nvSpPr>
          <p:cNvPr id="24812" name="Rectangle 118"/>
          <p:cNvSpPr>
            <a:spLocks noChangeArrowheads="1"/>
          </p:cNvSpPr>
          <p:nvPr/>
        </p:nvSpPr>
        <p:spPr bwMode="auto">
          <a:xfrm>
            <a:off x="7319148" y="5038614"/>
            <a:ext cx="256480" cy="276999"/>
          </a:xfrm>
          <a:prstGeom prst="rect">
            <a:avLst/>
          </a:prstGeom>
          <a:noFill/>
          <a:ln w="9525">
            <a:noFill/>
            <a:miter lim="800000"/>
            <a:headEnd/>
            <a:tailEnd/>
          </a:ln>
        </p:spPr>
        <p:txBody>
          <a:bodyPr wrap="none" lIns="0" tIns="0" rIns="0" bIns="0">
            <a:spAutoFit/>
          </a:bodyPr>
          <a:lstStyle/>
          <a:p>
            <a:pPr eaLnBrk="0" hangingPunct="0"/>
            <a:r>
              <a:rPr lang="en-GB" sz="1800" b="0">
                <a:latin typeface="Helvetica" pitchFamily="34" charset="0"/>
              </a:rPr>
              <a:t>60</a:t>
            </a:r>
          </a:p>
        </p:txBody>
      </p:sp>
      <p:sp>
        <p:nvSpPr>
          <p:cNvPr id="24813" name="Line 119"/>
          <p:cNvSpPr>
            <a:spLocks noChangeShapeType="1"/>
          </p:cNvSpPr>
          <p:nvPr/>
        </p:nvSpPr>
        <p:spPr bwMode="auto">
          <a:xfrm>
            <a:off x="7763441" y="4936047"/>
            <a:ext cx="740" cy="51285"/>
          </a:xfrm>
          <a:prstGeom prst="line">
            <a:avLst/>
          </a:prstGeom>
          <a:noFill/>
          <a:ln w="42863">
            <a:solidFill>
              <a:schemeClr val="tx1"/>
            </a:solidFill>
            <a:round/>
            <a:headEnd/>
            <a:tailEnd/>
          </a:ln>
        </p:spPr>
        <p:txBody>
          <a:bodyPr/>
          <a:lstStyle/>
          <a:p>
            <a:endParaRPr lang="en-GB"/>
          </a:p>
        </p:txBody>
      </p:sp>
      <p:sp>
        <p:nvSpPr>
          <p:cNvPr id="24814" name="Line 120"/>
          <p:cNvSpPr>
            <a:spLocks noChangeShapeType="1"/>
          </p:cNvSpPr>
          <p:nvPr/>
        </p:nvSpPr>
        <p:spPr bwMode="auto">
          <a:xfrm>
            <a:off x="8107196" y="4936047"/>
            <a:ext cx="739" cy="76459"/>
          </a:xfrm>
          <a:prstGeom prst="line">
            <a:avLst/>
          </a:prstGeom>
          <a:noFill/>
          <a:ln w="42863">
            <a:solidFill>
              <a:schemeClr val="tx1"/>
            </a:solidFill>
            <a:round/>
            <a:headEnd/>
            <a:tailEnd/>
          </a:ln>
        </p:spPr>
        <p:txBody>
          <a:bodyPr/>
          <a:lstStyle/>
          <a:p>
            <a:endParaRPr lang="en-GB"/>
          </a:p>
        </p:txBody>
      </p:sp>
      <p:sp>
        <p:nvSpPr>
          <p:cNvPr id="24815" name="Rectangle 121"/>
          <p:cNvSpPr>
            <a:spLocks noChangeArrowheads="1"/>
          </p:cNvSpPr>
          <p:nvPr/>
        </p:nvSpPr>
        <p:spPr bwMode="auto">
          <a:xfrm>
            <a:off x="8016267" y="5038614"/>
            <a:ext cx="256480" cy="276999"/>
          </a:xfrm>
          <a:prstGeom prst="rect">
            <a:avLst/>
          </a:prstGeom>
          <a:noFill/>
          <a:ln w="9525">
            <a:noFill/>
            <a:miter lim="800000"/>
            <a:headEnd/>
            <a:tailEnd/>
          </a:ln>
        </p:spPr>
        <p:txBody>
          <a:bodyPr wrap="none" lIns="0" tIns="0" rIns="0" bIns="0">
            <a:spAutoFit/>
          </a:bodyPr>
          <a:lstStyle/>
          <a:p>
            <a:pPr eaLnBrk="0" hangingPunct="0"/>
            <a:r>
              <a:rPr lang="en-GB" sz="1800" b="0">
                <a:latin typeface="Helvetica" pitchFamily="34" charset="0"/>
              </a:rPr>
              <a:t>90</a:t>
            </a:r>
          </a:p>
        </p:txBody>
      </p:sp>
      <p:sp>
        <p:nvSpPr>
          <p:cNvPr id="24816" name="Line 122"/>
          <p:cNvSpPr>
            <a:spLocks noChangeShapeType="1"/>
          </p:cNvSpPr>
          <p:nvPr/>
        </p:nvSpPr>
        <p:spPr bwMode="auto">
          <a:xfrm>
            <a:off x="8450211" y="4936047"/>
            <a:ext cx="739" cy="51285"/>
          </a:xfrm>
          <a:prstGeom prst="line">
            <a:avLst/>
          </a:prstGeom>
          <a:noFill/>
          <a:ln w="42863">
            <a:solidFill>
              <a:schemeClr val="tx1"/>
            </a:solidFill>
            <a:round/>
            <a:headEnd/>
            <a:tailEnd/>
          </a:ln>
        </p:spPr>
        <p:txBody>
          <a:bodyPr/>
          <a:lstStyle/>
          <a:p>
            <a:endParaRPr lang="en-GB"/>
          </a:p>
        </p:txBody>
      </p:sp>
      <p:sp>
        <p:nvSpPr>
          <p:cNvPr id="24817" name="Line 123"/>
          <p:cNvSpPr>
            <a:spLocks noChangeShapeType="1"/>
          </p:cNvSpPr>
          <p:nvPr/>
        </p:nvSpPr>
        <p:spPr bwMode="auto">
          <a:xfrm>
            <a:off x="8803576" y="4936047"/>
            <a:ext cx="739" cy="76459"/>
          </a:xfrm>
          <a:prstGeom prst="line">
            <a:avLst/>
          </a:prstGeom>
          <a:noFill/>
          <a:ln w="42863">
            <a:solidFill>
              <a:schemeClr val="tx1"/>
            </a:solidFill>
            <a:round/>
            <a:headEnd/>
            <a:tailEnd/>
          </a:ln>
        </p:spPr>
        <p:txBody>
          <a:bodyPr/>
          <a:lstStyle/>
          <a:p>
            <a:endParaRPr lang="en-GB"/>
          </a:p>
        </p:txBody>
      </p:sp>
      <p:sp>
        <p:nvSpPr>
          <p:cNvPr id="24818" name="Rectangle 124"/>
          <p:cNvSpPr>
            <a:spLocks noChangeArrowheads="1"/>
          </p:cNvSpPr>
          <p:nvPr/>
        </p:nvSpPr>
        <p:spPr bwMode="auto">
          <a:xfrm>
            <a:off x="8652767" y="5038614"/>
            <a:ext cx="384721" cy="276999"/>
          </a:xfrm>
          <a:prstGeom prst="rect">
            <a:avLst/>
          </a:prstGeom>
          <a:noFill/>
          <a:ln w="9525">
            <a:noFill/>
            <a:miter lim="800000"/>
            <a:headEnd/>
            <a:tailEnd/>
          </a:ln>
        </p:spPr>
        <p:txBody>
          <a:bodyPr wrap="none" lIns="0" tIns="0" rIns="0" bIns="0">
            <a:spAutoFit/>
          </a:bodyPr>
          <a:lstStyle/>
          <a:p>
            <a:pPr eaLnBrk="0" hangingPunct="0"/>
            <a:r>
              <a:rPr lang="en-GB" sz="1800" b="0">
                <a:latin typeface="Helvetica" pitchFamily="34" charset="0"/>
              </a:rPr>
              <a:t>120</a:t>
            </a:r>
          </a:p>
        </p:txBody>
      </p:sp>
      <p:sp>
        <p:nvSpPr>
          <p:cNvPr id="24819" name="Line 125"/>
          <p:cNvSpPr>
            <a:spLocks noChangeShapeType="1"/>
          </p:cNvSpPr>
          <p:nvPr/>
        </p:nvSpPr>
        <p:spPr bwMode="auto">
          <a:xfrm flipV="1">
            <a:off x="5825109" y="2389558"/>
            <a:ext cx="740" cy="2291934"/>
          </a:xfrm>
          <a:prstGeom prst="line">
            <a:avLst/>
          </a:prstGeom>
          <a:noFill/>
          <a:ln w="42863">
            <a:solidFill>
              <a:schemeClr val="tx1"/>
            </a:solidFill>
            <a:round/>
            <a:headEnd/>
            <a:tailEnd/>
          </a:ln>
        </p:spPr>
        <p:txBody>
          <a:bodyPr/>
          <a:lstStyle/>
          <a:p>
            <a:endParaRPr lang="en-GB"/>
          </a:p>
        </p:txBody>
      </p:sp>
      <p:sp>
        <p:nvSpPr>
          <p:cNvPr id="24820" name="Line 126"/>
          <p:cNvSpPr>
            <a:spLocks noChangeShapeType="1"/>
          </p:cNvSpPr>
          <p:nvPr/>
        </p:nvSpPr>
        <p:spPr bwMode="auto">
          <a:xfrm flipH="1">
            <a:off x="5764490" y="4681492"/>
            <a:ext cx="60619" cy="933"/>
          </a:xfrm>
          <a:prstGeom prst="line">
            <a:avLst/>
          </a:prstGeom>
          <a:noFill/>
          <a:ln w="42863">
            <a:solidFill>
              <a:schemeClr val="tx1"/>
            </a:solidFill>
            <a:round/>
            <a:headEnd/>
            <a:tailEnd/>
          </a:ln>
        </p:spPr>
        <p:txBody>
          <a:bodyPr/>
          <a:lstStyle/>
          <a:p>
            <a:endParaRPr lang="en-GB"/>
          </a:p>
        </p:txBody>
      </p:sp>
      <p:sp>
        <p:nvSpPr>
          <p:cNvPr id="24821" name="Rectangle 127"/>
          <p:cNvSpPr>
            <a:spLocks noChangeArrowheads="1"/>
          </p:cNvSpPr>
          <p:nvPr/>
        </p:nvSpPr>
        <p:spPr bwMode="auto">
          <a:xfrm>
            <a:off x="5612943" y="4566802"/>
            <a:ext cx="99386" cy="219721"/>
          </a:xfrm>
          <a:prstGeom prst="rect">
            <a:avLst/>
          </a:prstGeom>
          <a:noFill/>
          <a:ln w="9525">
            <a:noFill/>
            <a:miter lim="800000"/>
            <a:headEnd/>
            <a:tailEnd/>
          </a:ln>
        </p:spPr>
        <p:txBody>
          <a:bodyPr wrap="none" lIns="0" tIns="0" rIns="0" bIns="0">
            <a:spAutoFit/>
          </a:bodyPr>
          <a:lstStyle/>
          <a:p>
            <a:pPr eaLnBrk="0" hangingPunct="0"/>
            <a:r>
              <a:rPr lang="en-GB" sz="1400" b="0" dirty="0">
                <a:latin typeface="Helvetica" pitchFamily="34" charset="0"/>
              </a:rPr>
              <a:t>0</a:t>
            </a:r>
          </a:p>
        </p:txBody>
      </p:sp>
      <p:sp>
        <p:nvSpPr>
          <p:cNvPr id="24822" name="Line 128"/>
          <p:cNvSpPr>
            <a:spLocks noChangeShapeType="1"/>
          </p:cNvSpPr>
          <p:nvPr/>
        </p:nvSpPr>
        <p:spPr bwMode="auto">
          <a:xfrm flipH="1">
            <a:off x="5784450" y="4401760"/>
            <a:ext cx="40660" cy="933"/>
          </a:xfrm>
          <a:prstGeom prst="line">
            <a:avLst/>
          </a:prstGeom>
          <a:noFill/>
          <a:ln w="42863">
            <a:solidFill>
              <a:schemeClr val="tx1"/>
            </a:solidFill>
            <a:round/>
            <a:headEnd/>
            <a:tailEnd/>
          </a:ln>
        </p:spPr>
        <p:txBody>
          <a:bodyPr/>
          <a:lstStyle/>
          <a:p>
            <a:endParaRPr lang="en-GB"/>
          </a:p>
        </p:txBody>
      </p:sp>
      <p:sp>
        <p:nvSpPr>
          <p:cNvPr id="24823" name="Line 129"/>
          <p:cNvSpPr>
            <a:spLocks noChangeShapeType="1"/>
          </p:cNvSpPr>
          <p:nvPr/>
        </p:nvSpPr>
        <p:spPr bwMode="auto">
          <a:xfrm flipH="1">
            <a:off x="5764490" y="4108974"/>
            <a:ext cx="60619" cy="933"/>
          </a:xfrm>
          <a:prstGeom prst="line">
            <a:avLst/>
          </a:prstGeom>
          <a:noFill/>
          <a:ln w="42863">
            <a:solidFill>
              <a:schemeClr val="tx1"/>
            </a:solidFill>
            <a:round/>
            <a:headEnd/>
            <a:tailEnd/>
          </a:ln>
        </p:spPr>
        <p:txBody>
          <a:bodyPr/>
          <a:lstStyle/>
          <a:p>
            <a:endParaRPr lang="en-GB"/>
          </a:p>
        </p:txBody>
      </p:sp>
      <p:sp>
        <p:nvSpPr>
          <p:cNvPr id="24824" name="Rectangle 130"/>
          <p:cNvSpPr>
            <a:spLocks noChangeArrowheads="1"/>
          </p:cNvSpPr>
          <p:nvPr/>
        </p:nvSpPr>
        <p:spPr bwMode="auto">
          <a:xfrm>
            <a:off x="5511664" y="3994283"/>
            <a:ext cx="198772" cy="219721"/>
          </a:xfrm>
          <a:prstGeom prst="rect">
            <a:avLst/>
          </a:prstGeom>
          <a:noFill/>
          <a:ln w="9525">
            <a:noFill/>
            <a:miter lim="800000"/>
            <a:headEnd/>
            <a:tailEnd/>
          </a:ln>
        </p:spPr>
        <p:txBody>
          <a:bodyPr wrap="none" lIns="0" tIns="0" rIns="0" bIns="0">
            <a:spAutoFit/>
          </a:bodyPr>
          <a:lstStyle/>
          <a:p>
            <a:pPr eaLnBrk="0" hangingPunct="0"/>
            <a:r>
              <a:rPr lang="en-GB" sz="1400" b="0">
                <a:latin typeface="Helvetica" pitchFamily="34" charset="0"/>
              </a:rPr>
              <a:t>20</a:t>
            </a:r>
          </a:p>
        </p:txBody>
      </p:sp>
      <p:sp>
        <p:nvSpPr>
          <p:cNvPr id="24825" name="Line 131"/>
          <p:cNvSpPr>
            <a:spLocks noChangeShapeType="1"/>
          </p:cNvSpPr>
          <p:nvPr/>
        </p:nvSpPr>
        <p:spPr bwMode="auto">
          <a:xfrm flipH="1">
            <a:off x="5784450" y="3828310"/>
            <a:ext cx="40660" cy="933"/>
          </a:xfrm>
          <a:prstGeom prst="line">
            <a:avLst/>
          </a:prstGeom>
          <a:noFill/>
          <a:ln w="42863">
            <a:solidFill>
              <a:schemeClr val="tx1"/>
            </a:solidFill>
            <a:round/>
            <a:headEnd/>
            <a:tailEnd/>
          </a:ln>
        </p:spPr>
        <p:txBody>
          <a:bodyPr/>
          <a:lstStyle/>
          <a:p>
            <a:endParaRPr lang="en-GB"/>
          </a:p>
        </p:txBody>
      </p:sp>
      <p:sp>
        <p:nvSpPr>
          <p:cNvPr id="24826" name="Line 132"/>
          <p:cNvSpPr>
            <a:spLocks noChangeShapeType="1"/>
          </p:cNvSpPr>
          <p:nvPr/>
        </p:nvSpPr>
        <p:spPr bwMode="auto">
          <a:xfrm flipH="1">
            <a:off x="5764490" y="3535524"/>
            <a:ext cx="60619" cy="933"/>
          </a:xfrm>
          <a:prstGeom prst="line">
            <a:avLst/>
          </a:prstGeom>
          <a:noFill/>
          <a:ln w="42863">
            <a:solidFill>
              <a:schemeClr val="tx1"/>
            </a:solidFill>
            <a:round/>
            <a:headEnd/>
            <a:tailEnd/>
          </a:ln>
        </p:spPr>
        <p:txBody>
          <a:bodyPr/>
          <a:lstStyle/>
          <a:p>
            <a:endParaRPr lang="en-GB"/>
          </a:p>
        </p:txBody>
      </p:sp>
      <p:sp>
        <p:nvSpPr>
          <p:cNvPr id="24827" name="Rectangle 133"/>
          <p:cNvSpPr>
            <a:spLocks noChangeArrowheads="1"/>
          </p:cNvSpPr>
          <p:nvPr/>
        </p:nvSpPr>
        <p:spPr bwMode="auto">
          <a:xfrm>
            <a:off x="5522013" y="3420836"/>
            <a:ext cx="198772" cy="219721"/>
          </a:xfrm>
          <a:prstGeom prst="rect">
            <a:avLst/>
          </a:prstGeom>
          <a:noFill/>
          <a:ln w="9525">
            <a:noFill/>
            <a:miter lim="800000"/>
            <a:headEnd/>
            <a:tailEnd/>
          </a:ln>
        </p:spPr>
        <p:txBody>
          <a:bodyPr wrap="none" lIns="0" tIns="0" rIns="0" bIns="0">
            <a:spAutoFit/>
          </a:bodyPr>
          <a:lstStyle/>
          <a:p>
            <a:pPr eaLnBrk="0" hangingPunct="0"/>
            <a:r>
              <a:rPr lang="en-GB" sz="1400" b="0">
                <a:latin typeface="Helvetica" pitchFamily="34" charset="0"/>
              </a:rPr>
              <a:t>40</a:t>
            </a:r>
          </a:p>
        </p:txBody>
      </p:sp>
      <p:sp>
        <p:nvSpPr>
          <p:cNvPr id="24828" name="Line 134"/>
          <p:cNvSpPr>
            <a:spLocks noChangeShapeType="1"/>
          </p:cNvSpPr>
          <p:nvPr/>
        </p:nvSpPr>
        <p:spPr bwMode="auto">
          <a:xfrm flipH="1">
            <a:off x="5784450" y="3255793"/>
            <a:ext cx="40660" cy="933"/>
          </a:xfrm>
          <a:prstGeom prst="line">
            <a:avLst/>
          </a:prstGeom>
          <a:noFill/>
          <a:ln w="42863">
            <a:solidFill>
              <a:schemeClr val="tx1"/>
            </a:solidFill>
            <a:round/>
            <a:headEnd/>
            <a:tailEnd/>
          </a:ln>
        </p:spPr>
        <p:txBody>
          <a:bodyPr/>
          <a:lstStyle/>
          <a:p>
            <a:endParaRPr lang="en-GB"/>
          </a:p>
        </p:txBody>
      </p:sp>
      <p:sp>
        <p:nvSpPr>
          <p:cNvPr id="24829" name="Line 135"/>
          <p:cNvSpPr>
            <a:spLocks noChangeShapeType="1"/>
          </p:cNvSpPr>
          <p:nvPr/>
        </p:nvSpPr>
        <p:spPr bwMode="auto">
          <a:xfrm flipH="1">
            <a:off x="5764490" y="2963007"/>
            <a:ext cx="60619" cy="933"/>
          </a:xfrm>
          <a:prstGeom prst="line">
            <a:avLst/>
          </a:prstGeom>
          <a:noFill/>
          <a:ln w="42863">
            <a:solidFill>
              <a:schemeClr val="tx1"/>
            </a:solidFill>
            <a:round/>
            <a:headEnd/>
            <a:tailEnd/>
          </a:ln>
        </p:spPr>
        <p:txBody>
          <a:bodyPr/>
          <a:lstStyle/>
          <a:p>
            <a:endParaRPr lang="en-GB"/>
          </a:p>
        </p:txBody>
      </p:sp>
      <p:sp>
        <p:nvSpPr>
          <p:cNvPr id="24830" name="Rectangle 136"/>
          <p:cNvSpPr>
            <a:spLocks noChangeArrowheads="1"/>
          </p:cNvSpPr>
          <p:nvPr/>
        </p:nvSpPr>
        <p:spPr bwMode="auto">
          <a:xfrm>
            <a:off x="5511664" y="2848318"/>
            <a:ext cx="198772" cy="219721"/>
          </a:xfrm>
          <a:prstGeom prst="rect">
            <a:avLst/>
          </a:prstGeom>
          <a:noFill/>
          <a:ln w="9525">
            <a:noFill/>
            <a:miter lim="800000"/>
            <a:headEnd/>
            <a:tailEnd/>
          </a:ln>
        </p:spPr>
        <p:txBody>
          <a:bodyPr wrap="none" lIns="0" tIns="0" rIns="0" bIns="0">
            <a:spAutoFit/>
          </a:bodyPr>
          <a:lstStyle/>
          <a:p>
            <a:pPr eaLnBrk="0" hangingPunct="0"/>
            <a:r>
              <a:rPr lang="en-GB" sz="1400" b="0">
                <a:latin typeface="Helvetica" pitchFamily="34" charset="0"/>
              </a:rPr>
              <a:t>60</a:t>
            </a:r>
          </a:p>
        </p:txBody>
      </p:sp>
      <p:sp>
        <p:nvSpPr>
          <p:cNvPr id="24831" name="Line 137"/>
          <p:cNvSpPr>
            <a:spLocks noChangeShapeType="1"/>
          </p:cNvSpPr>
          <p:nvPr/>
        </p:nvSpPr>
        <p:spPr bwMode="auto">
          <a:xfrm flipH="1">
            <a:off x="5784450" y="2682344"/>
            <a:ext cx="40660" cy="933"/>
          </a:xfrm>
          <a:prstGeom prst="line">
            <a:avLst/>
          </a:prstGeom>
          <a:noFill/>
          <a:ln w="42863">
            <a:solidFill>
              <a:schemeClr val="tx1"/>
            </a:solidFill>
            <a:round/>
            <a:headEnd/>
            <a:tailEnd/>
          </a:ln>
        </p:spPr>
        <p:txBody>
          <a:bodyPr/>
          <a:lstStyle/>
          <a:p>
            <a:endParaRPr lang="en-GB"/>
          </a:p>
        </p:txBody>
      </p:sp>
      <p:sp>
        <p:nvSpPr>
          <p:cNvPr id="24832" name="Line 138"/>
          <p:cNvSpPr>
            <a:spLocks noChangeShapeType="1"/>
          </p:cNvSpPr>
          <p:nvPr/>
        </p:nvSpPr>
        <p:spPr bwMode="auto">
          <a:xfrm flipH="1">
            <a:off x="5764490" y="2389558"/>
            <a:ext cx="60619" cy="933"/>
          </a:xfrm>
          <a:prstGeom prst="line">
            <a:avLst/>
          </a:prstGeom>
          <a:noFill/>
          <a:ln w="42863">
            <a:solidFill>
              <a:schemeClr val="tx1"/>
            </a:solidFill>
            <a:round/>
            <a:headEnd/>
            <a:tailEnd/>
          </a:ln>
        </p:spPr>
        <p:txBody>
          <a:bodyPr/>
          <a:lstStyle/>
          <a:p>
            <a:endParaRPr lang="en-GB"/>
          </a:p>
        </p:txBody>
      </p:sp>
      <p:sp>
        <p:nvSpPr>
          <p:cNvPr id="24833" name="Rectangle 139"/>
          <p:cNvSpPr>
            <a:spLocks noChangeArrowheads="1"/>
          </p:cNvSpPr>
          <p:nvPr/>
        </p:nvSpPr>
        <p:spPr bwMode="auto">
          <a:xfrm>
            <a:off x="5522013" y="2274868"/>
            <a:ext cx="198772" cy="219721"/>
          </a:xfrm>
          <a:prstGeom prst="rect">
            <a:avLst/>
          </a:prstGeom>
          <a:noFill/>
          <a:ln w="9525">
            <a:noFill/>
            <a:miter lim="800000"/>
            <a:headEnd/>
            <a:tailEnd/>
          </a:ln>
        </p:spPr>
        <p:txBody>
          <a:bodyPr wrap="none" lIns="0" tIns="0" rIns="0" bIns="0">
            <a:spAutoFit/>
          </a:bodyPr>
          <a:lstStyle/>
          <a:p>
            <a:pPr eaLnBrk="0" hangingPunct="0"/>
            <a:r>
              <a:rPr lang="en-GB" sz="1400" b="0" dirty="0">
                <a:latin typeface="Helvetica" pitchFamily="34" charset="0"/>
              </a:rPr>
              <a:t>80</a:t>
            </a:r>
          </a:p>
        </p:txBody>
      </p:sp>
      <p:sp>
        <p:nvSpPr>
          <p:cNvPr id="24834" name="Rectangle 141"/>
          <p:cNvSpPr>
            <a:spLocks noChangeArrowheads="1"/>
          </p:cNvSpPr>
          <p:nvPr/>
        </p:nvSpPr>
        <p:spPr bwMode="auto">
          <a:xfrm rot="16200000">
            <a:off x="3919072" y="3581653"/>
            <a:ext cx="2354147" cy="215444"/>
          </a:xfrm>
          <a:prstGeom prst="rect">
            <a:avLst/>
          </a:prstGeom>
          <a:noFill/>
          <a:ln w="9525">
            <a:noFill/>
            <a:miter lim="800000"/>
            <a:headEnd/>
            <a:tailEnd/>
          </a:ln>
        </p:spPr>
        <p:txBody>
          <a:bodyPr wrap="none" lIns="0" tIns="0" rIns="0" bIns="0">
            <a:spAutoFit/>
          </a:bodyPr>
          <a:lstStyle/>
          <a:p>
            <a:pPr eaLnBrk="0" hangingPunct="0"/>
            <a:r>
              <a:rPr lang="en-GB" sz="1400" b="0" dirty="0">
                <a:latin typeface="Helvetica" pitchFamily="34" charset="0"/>
              </a:rPr>
              <a:t>% of macrophages ingesting </a:t>
            </a:r>
          </a:p>
        </p:txBody>
      </p:sp>
      <p:sp>
        <p:nvSpPr>
          <p:cNvPr id="24835" name="Rectangle 142"/>
          <p:cNvSpPr>
            <a:spLocks noChangeArrowheads="1"/>
          </p:cNvSpPr>
          <p:nvPr/>
        </p:nvSpPr>
        <p:spPr bwMode="auto">
          <a:xfrm rot="16200000">
            <a:off x="4575580" y="3534563"/>
            <a:ext cx="1522022" cy="246221"/>
          </a:xfrm>
          <a:prstGeom prst="rect">
            <a:avLst/>
          </a:prstGeom>
          <a:noFill/>
          <a:ln w="9525">
            <a:noFill/>
            <a:miter lim="800000"/>
            <a:headEnd/>
            <a:tailEnd/>
          </a:ln>
        </p:spPr>
        <p:txBody>
          <a:bodyPr wrap="none" lIns="0" tIns="0" rIns="0" bIns="0">
            <a:spAutoFit/>
          </a:bodyPr>
          <a:lstStyle/>
          <a:p>
            <a:pPr eaLnBrk="0" hangingPunct="0"/>
            <a:r>
              <a:rPr lang="en-GB" sz="1600" b="0" dirty="0">
                <a:latin typeface="Helvetica" pitchFamily="34" charset="0"/>
              </a:rPr>
              <a:t>apoptotic bodies</a:t>
            </a:r>
          </a:p>
        </p:txBody>
      </p:sp>
      <p:sp>
        <p:nvSpPr>
          <p:cNvPr id="24836" name="Text Box 144"/>
          <p:cNvSpPr txBox="1">
            <a:spLocks noChangeArrowheads="1"/>
          </p:cNvSpPr>
          <p:nvPr/>
        </p:nvSpPr>
        <p:spPr bwMode="auto">
          <a:xfrm>
            <a:off x="7456821" y="3650828"/>
            <a:ext cx="1361270" cy="461665"/>
          </a:xfrm>
          <a:prstGeom prst="rect">
            <a:avLst/>
          </a:prstGeom>
          <a:noFill/>
          <a:ln w="9525">
            <a:noFill/>
            <a:miter lim="800000"/>
            <a:headEnd/>
            <a:tailEnd/>
          </a:ln>
        </p:spPr>
        <p:txBody>
          <a:bodyPr wrap="none">
            <a:spAutoFit/>
          </a:bodyPr>
          <a:lstStyle/>
          <a:p>
            <a:pPr eaLnBrk="0" hangingPunct="0"/>
            <a:r>
              <a:rPr lang="en-GB" sz="1400" b="0" dirty="0">
                <a:solidFill>
                  <a:schemeClr val="tx2"/>
                </a:solidFill>
                <a:latin typeface="Helvetica" pitchFamily="34" charset="0"/>
              </a:rPr>
              <a:t>C1q</a:t>
            </a:r>
            <a:r>
              <a:rPr lang="en-GB" b="0" dirty="0">
                <a:solidFill>
                  <a:schemeClr val="tx2"/>
                </a:solidFill>
                <a:latin typeface="Helvetica" pitchFamily="34" charset="0"/>
              </a:rPr>
              <a:t> </a:t>
            </a:r>
            <a:r>
              <a:rPr lang="en-GB" sz="1600" b="0" dirty="0">
                <a:solidFill>
                  <a:schemeClr val="tx2"/>
                </a:solidFill>
                <a:latin typeface="Helvetica" pitchFamily="34" charset="0"/>
              </a:rPr>
              <a:t>deficient</a:t>
            </a:r>
          </a:p>
        </p:txBody>
      </p:sp>
      <p:sp>
        <p:nvSpPr>
          <p:cNvPr id="24837" name="Line 146"/>
          <p:cNvSpPr>
            <a:spLocks noChangeShapeType="1"/>
          </p:cNvSpPr>
          <p:nvPr/>
        </p:nvSpPr>
        <p:spPr bwMode="auto">
          <a:xfrm flipH="1" flipV="1">
            <a:off x="8007396" y="3488904"/>
            <a:ext cx="106453" cy="223785"/>
          </a:xfrm>
          <a:prstGeom prst="line">
            <a:avLst/>
          </a:prstGeom>
          <a:noFill/>
          <a:ln w="9525">
            <a:solidFill>
              <a:schemeClr val="tx2"/>
            </a:solidFill>
            <a:round/>
            <a:headEnd/>
            <a:tailEnd type="triangle" w="med" len="med"/>
          </a:ln>
        </p:spPr>
        <p:txBody>
          <a:bodyPr/>
          <a:lstStyle/>
          <a:p>
            <a:endParaRPr lang="en-GB"/>
          </a:p>
        </p:txBody>
      </p:sp>
      <p:sp>
        <p:nvSpPr>
          <p:cNvPr id="24838" name="Line 147"/>
          <p:cNvSpPr>
            <a:spLocks noChangeShapeType="1"/>
          </p:cNvSpPr>
          <p:nvPr/>
        </p:nvSpPr>
        <p:spPr bwMode="auto">
          <a:xfrm flipH="1" flipV="1">
            <a:off x="8078365" y="2817547"/>
            <a:ext cx="106453" cy="223785"/>
          </a:xfrm>
          <a:prstGeom prst="line">
            <a:avLst/>
          </a:prstGeom>
          <a:noFill/>
          <a:ln w="9525">
            <a:solidFill>
              <a:srgbClr val="FF0000"/>
            </a:solidFill>
            <a:round/>
            <a:headEnd/>
            <a:tailEnd type="triangle" w="med" len="med"/>
          </a:ln>
        </p:spPr>
        <p:txBody>
          <a:bodyPr/>
          <a:lstStyle/>
          <a:p>
            <a:endParaRPr lang="en-GB"/>
          </a:p>
        </p:txBody>
      </p:sp>
      <p:sp>
        <p:nvSpPr>
          <p:cNvPr id="24839" name="Line 148"/>
          <p:cNvSpPr>
            <a:spLocks noChangeShapeType="1"/>
          </p:cNvSpPr>
          <p:nvPr/>
        </p:nvSpPr>
        <p:spPr bwMode="auto">
          <a:xfrm>
            <a:off x="7410076" y="2797033"/>
            <a:ext cx="740" cy="127744"/>
          </a:xfrm>
          <a:prstGeom prst="line">
            <a:avLst/>
          </a:prstGeom>
          <a:noFill/>
          <a:ln w="42926">
            <a:solidFill>
              <a:srgbClr val="FF0000"/>
            </a:solidFill>
            <a:round/>
            <a:headEnd/>
            <a:tailEnd/>
          </a:ln>
        </p:spPr>
        <p:txBody>
          <a:bodyPr/>
          <a:lstStyle/>
          <a:p>
            <a:endParaRPr lang="en-GB"/>
          </a:p>
        </p:txBody>
      </p:sp>
      <p:sp>
        <p:nvSpPr>
          <p:cNvPr id="24840" name="Text Box 149"/>
          <p:cNvSpPr txBox="1">
            <a:spLocks noChangeArrowheads="1"/>
          </p:cNvSpPr>
          <p:nvPr/>
        </p:nvSpPr>
        <p:spPr bwMode="auto">
          <a:xfrm>
            <a:off x="5807796" y="2375762"/>
            <a:ext cx="1499128" cy="313887"/>
          </a:xfrm>
          <a:prstGeom prst="rect">
            <a:avLst/>
          </a:prstGeom>
          <a:noFill/>
          <a:ln w="9525" algn="ctr">
            <a:noFill/>
            <a:miter lim="800000"/>
            <a:headEnd/>
            <a:tailEnd/>
          </a:ln>
        </p:spPr>
        <p:txBody>
          <a:bodyPr wrap="none">
            <a:spAutoFit/>
          </a:bodyPr>
          <a:lstStyle/>
          <a:p>
            <a:pPr eaLnBrk="0" hangingPunct="0"/>
            <a:r>
              <a:rPr lang="en-GB" sz="1400" b="0" dirty="0">
                <a:latin typeface="Helvetica" pitchFamily="34" charset="0"/>
              </a:rPr>
              <a:t>Healthy subjects</a:t>
            </a:r>
          </a:p>
        </p:txBody>
      </p:sp>
      <p:sp>
        <p:nvSpPr>
          <p:cNvPr id="24841" name="Line 150"/>
          <p:cNvSpPr>
            <a:spLocks noChangeShapeType="1"/>
          </p:cNvSpPr>
          <p:nvPr/>
        </p:nvSpPr>
        <p:spPr bwMode="auto">
          <a:xfrm>
            <a:off x="6800928" y="2787710"/>
            <a:ext cx="224735" cy="208867"/>
          </a:xfrm>
          <a:prstGeom prst="line">
            <a:avLst/>
          </a:prstGeom>
          <a:noFill/>
          <a:ln w="9525">
            <a:solidFill>
              <a:schemeClr val="tx1"/>
            </a:solidFill>
            <a:round/>
            <a:headEnd/>
            <a:tailEnd type="triangle" w="med" len="med"/>
          </a:ln>
        </p:spPr>
        <p:txBody>
          <a:bodyPr>
            <a:spAutoFit/>
          </a:bodyPr>
          <a:lstStyle/>
          <a:p>
            <a:endParaRPr lang="en-GB"/>
          </a:p>
        </p:txBody>
      </p:sp>
      <p:sp>
        <p:nvSpPr>
          <p:cNvPr id="24842" name="Rectangle 145"/>
          <p:cNvSpPr>
            <a:spLocks noChangeArrowheads="1"/>
          </p:cNvSpPr>
          <p:nvPr/>
        </p:nvSpPr>
        <p:spPr bwMode="auto">
          <a:xfrm>
            <a:off x="7366527" y="2883917"/>
            <a:ext cx="1832553" cy="461665"/>
          </a:xfrm>
          <a:prstGeom prst="rect">
            <a:avLst/>
          </a:prstGeom>
          <a:noFill/>
          <a:ln w="9525">
            <a:noFill/>
            <a:miter lim="800000"/>
            <a:headEnd/>
            <a:tailEnd/>
          </a:ln>
        </p:spPr>
        <p:txBody>
          <a:bodyPr wrap="none">
            <a:spAutoFit/>
          </a:bodyPr>
          <a:lstStyle/>
          <a:p>
            <a:pPr eaLnBrk="0" hangingPunct="0"/>
            <a:r>
              <a:rPr lang="en-GB" sz="1400" b="0" dirty="0">
                <a:solidFill>
                  <a:srgbClr val="FF0000"/>
                </a:solidFill>
                <a:latin typeface="Helvetica" pitchFamily="34" charset="0"/>
              </a:rPr>
              <a:t>C1q</a:t>
            </a:r>
            <a:r>
              <a:rPr lang="en-GB" b="0" dirty="0">
                <a:solidFill>
                  <a:srgbClr val="FF0000"/>
                </a:solidFill>
                <a:latin typeface="Helvetica" pitchFamily="34" charset="0"/>
              </a:rPr>
              <a:t> </a:t>
            </a:r>
            <a:r>
              <a:rPr lang="en-GB" sz="1400" b="0" dirty="0">
                <a:solidFill>
                  <a:srgbClr val="FF0000"/>
                </a:solidFill>
                <a:latin typeface="Helvetica" pitchFamily="34" charset="0"/>
              </a:rPr>
              <a:t>deficient</a:t>
            </a:r>
            <a:r>
              <a:rPr lang="en-GB" b="0" dirty="0">
                <a:solidFill>
                  <a:srgbClr val="FF0000"/>
                </a:solidFill>
                <a:latin typeface="Helvetica" pitchFamily="34" charset="0"/>
              </a:rPr>
              <a:t> </a:t>
            </a:r>
            <a:r>
              <a:rPr lang="en-GB" sz="1400" b="0" dirty="0">
                <a:solidFill>
                  <a:srgbClr val="FF0000"/>
                </a:solidFill>
                <a:latin typeface="Helvetica" pitchFamily="34" charset="0"/>
              </a:rPr>
              <a:t>+ C1q</a:t>
            </a:r>
          </a:p>
        </p:txBody>
      </p:sp>
      <p:sp>
        <p:nvSpPr>
          <p:cNvPr id="24586" name="TextBox 179"/>
          <p:cNvSpPr txBox="1">
            <a:spLocks noChangeArrowheads="1"/>
          </p:cNvSpPr>
          <p:nvPr/>
        </p:nvSpPr>
        <p:spPr bwMode="auto">
          <a:xfrm>
            <a:off x="1079500" y="876300"/>
            <a:ext cx="1193800" cy="461963"/>
          </a:xfrm>
          <a:prstGeom prst="rect">
            <a:avLst/>
          </a:prstGeom>
          <a:noFill/>
          <a:ln w="9525">
            <a:noFill/>
            <a:miter lim="800000"/>
            <a:headEnd/>
            <a:tailEnd/>
          </a:ln>
        </p:spPr>
        <p:txBody>
          <a:bodyPr wrap="none">
            <a:spAutoFit/>
          </a:bodyPr>
          <a:lstStyle/>
          <a:p>
            <a:r>
              <a:rPr lang="en-GB" sz="2400" b="0" i="0"/>
              <a:t>Mouse </a:t>
            </a:r>
          </a:p>
        </p:txBody>
      </p:sp>
      <p:sp>
        <p:nvSpPr>
          <p:cNvPr id="24587" name="Line 2"/>
          <p:cNvSpPr>
            <a:spLocks noChangeShapeType="1"/>
          </p:cNvSpPr>
          <p:nvPr/>
        </p:nvSpPr>
        <p:spPr bwMode="auto">
          <a:xfrm flipH="1">
            <a:off x="885825" y="5191125"/>
            <a:ext cx="252413" cy="962025"/>
          </a:xfrm>
          <a:prstGeom prst="line">
            <a:avLst/>
          </a:prstGeom>
          <a:noFill/>
          <a:ln w="19050">
            <a:solidFill>
              <a:schemeClr val="tx2"/>
            </a:solidFill>
            <a:round/>
            <a:headEnd/>
            <a:tailEnd/>
          </a:ln>
        </p:spPr>
        <p:txBody>
          <a:bodyPr/>
          <a:lstStyle/>
          <a:p>
            <a:endParaRPr lang="en-GB"/>
          </a:p>
        </p:txBody>
      </p:sp>
      <p:sp>
        <p:nvSpPr>
          <p:cNvPr id="24588" name="Line 3"/>
          <p:cNvSpPr>
            <a:spLocks noChangeShapeType="1"/>
          </p:cNvSpPr>
          <p:nvPr/>
        </p:nvSpPr>
        <p:spPr bwMode="auto">
          <a:xfrm flipV="1">
            <a:off x="885825" y="4281488"/>
            <a:ext cx="252413" cy="1808162"/>
          </a:xfrm>
          <a:prstGeom prst="line">
            <a:avLst/>
          </a:prstGeom>
          <a:noFill/>
          <a:ln w="19050">
            <a:solidFill>
              <a:schemeClr val="tx1"/>
            </a:solidFill>
            <a:round/>
            <a:headEnd/>
            <a:tailEnd/>
          </a:ln>
        </p:spPr>
        <p:txBody>
          <a:bodyPr/>
          <a:lstStyle/>
          <a:p>
            <a:endParaRPr lang="en-GB"/>
          </a:p>
        </p:txBody>
      </p:sp>
      <p:sp>
        <p:nvSpPr>
          <p:cNvPr id="24589" name="Line 4"/>
          <p:cNvSpPr>
            <a:spLocks noChangeShapeType="1"/>
          </p:cNvSpPr>
          <p:nvPr/>
        </p:nvSpPr>
        <p:spPr bwMode="auto">
          <a:xfrm>
            <a:off x="1109663" y="4178300"/>
            <a:ext cx="58737" cy="3175"/>
          </a:xfrm>
          <a:prstGeom prst="line">
            <a:avLst/>
          </a:prstGeom>
          <a:noFill/>
          <a:ln w="19050">
            <a:solidFill>
              <a:schemeClr val="tx1"/>
            </a:solidFill>
            <a:round/>
            <a:headEnd/>
            <a:tailEnd/>
          </a:ln>
        </p:spPr>
        <p:txBody>
          <a:bodyPr/>
          <a:lstStyle/>
          <a:p>
            <a:endParaRPr lang="en-GB"/>
          </a:p>
        </p:txBody>
      </p:sp>
      <p:sp>
        <p:nvSpPr>
          <p:cNvPr id="24590" name="Line 5"/>
          <p:cNvSpPr>
            <a:spLocks noChangeShapeType="1"/>
          </p:cNvSpPr>
          <p:nvPr/>
        </p:nvSpPr>
        <p:spPr bwMode="auto">
          <a:xfrm flipH="1">
            <a:off x="1109663" y="4178300"/>
            <a:ext cx="58737" cy="3175"/>
          </a:xfrm>
          <a:prstGeom prst="line">
            <a:avLst/>
          </a:prstGeom>
          <a:noFill/>
          <a:ln w="19050">
            <a:solidFill>
              <a:schemeClr val="tx1"/>
            </a:solidFill>
            <a:round/>
            <a:headEnd/>
            <a:tailEnd/>
          </a:ln>
        </p:spPr>
        <p:txBody>
          <a:bodyPr/>
          <a:lstStyle/>
          <a:p>
            <a:endParaRPr lang="en-GB"/>
          </a:p>
        </p:txBody>
      </p:sp>
      <p:sp>
        <p:nvSpPr>
          <p:cNvPr id="24591" name="Line 6"/>
          <p:cNvSpPr>
            <a:spLocks noChangeShapeType="1"/>
          </p:cNvSpPr>
          <p:nvPr/>
        </p:nvSpPr>
        <p:spPr bwMode="auto">
          <a:xfrm>
            <a:off x="1138238" y="4178300"/>
            <a:ext cx="1587" cy="204788"/>
          </a:xfrm>
          <a:prstGeom prst="line">
            <a:avLst/>
          </a:prstGeom>
          <a:noFill/>
          <a:ln w="19050">
            <a:solidFill>
              <a:schemeClr val="tx1"/>
            </a:solidFill>
            <a:round/>
            <a:headEnd/>
            <a:tailEnd/>
          </a:ln>
        </p:spPr>
        <p:txBody>
          <a:bodyPr/>
          <a:lstStyle/>
          <a:p>
            <a:endParaRPr lang="en-GB"/>
          </a:p>
        </p:txBody>
      </p:sp>
      <p:sp>
        <p:nvSpPr>
          <p:cNvPr id="24592" name="Line 7"/>
          <p:cNvSpPr>
            <a:spLocks noChangeShapeType="1"/>
          </p:cNvSpPr>
          <p:nvPr/>
        </p:nvSpPr>
        <p:spPr bwMode="auto">
          <a:xfrm>
            <a:off x="1109663" y="4383088"/>
            <a:ext cx="58737" cy="3175"/>
          </a:xfrm>
          <a:prstGeom prst="line">
            <a:avLst/>
          </a:prstGeom>
          <a:noFill/>
          <a:ln w="19050">
            <a:solidFill>
              <a:schemeClr val="tx1"/>
            </a:solidFill>
            <a:round/>
            <a:headEnd/>
            <a:tailEnd/>
          </a:ln>
        </p:spPr>
        <p:txBody>
          <a:bodyPr/>
          <a:lstStyle/>
          <a:p>
            <a:endParaRPr lang="en-GB"/>
          </a:p>
        </p:txBody>
      </p:sp>
      <p:sp>
        <p:nvSpPr>
          <p:cNvPr id="24593" name="Line 8"/>
          <p:cNvSpPr>
            <a:spLocks noChangeShapeType="1"/>
          </p:cNvSpPr>
          <p:nvPr/>
        </p:nvSpPr>
        <p:spPr bwMode="auto">
          <a:xfrm flipH="1">
            <a:off x="1109663" y="4383088"/>
            <a:ext cx="58737" cy="3175"/>
          </a:xfrm>
          <a:prstGeom prst="line">
            <a:avLst/>
          </a:prstGeom>
          <a:noFill/>
          <a:ln w="19050">
            <a:solidFill>
              <a:schemeClr val="tx1"/>
            </a:solidFill>
            <a:round/>
            <a:headEnd/>
            <a:tailEnd/>
          </a:ln>
        </p:spPr>
        <p:txBody>
          <a:bodyPr/>
          <a:lstStyle/>
          <a:p>
            <a:endParaRPr lang="en-GB"/>
          </a:p>
        </p:txBody>
      </p:sp>
      <p:sp>
        <p:nvSpPr>
          <p:cNvPr id="24594" name="Line 9"/>
          <p:cNvSpPr>
            <a:spLocks noChangeShapeType="1"/>
          </p:cNvSpPr>
          <p:nvPr/>
        </p:nvSpPr>
        <p:spPr bwMode="auto">
          <a:xfrm>
            <a:off x="1138238" y="4281488"/>
            <a:ext cx="244475" cy="141287"/>
          </a:xfrm>
          <a:prstGeom prst="line">
            <a:avLst/>
          </a:prstGeom>
          <a:noFill/>
          <a:ln w="19050">
            <a:solidFill>
              <a:schemeClr val="tx1"/>
            </a:solidFill>
            <a:round/>
            <a:headEnd/>
            <a:tailEnd/>
          </a:ln>
        </p:spPr>
        <p:txBody>
          <a:bodyPr/>
          <a:lstStyle/>
          <a:p>
            <a:endParaRPr lang="en-GB"/>
          </a:p>
        </p:txBody>
      </p:sp>
      <p:sp>
        <p:nvSpPr>
          <p:cNvPr id="24595" name="Line 10"/>
          <p:cNvSpPr>
            <a:spLocks noChangeShapeType="1"/>
          </p:cNvSpPr>
          <p:nvPr/>
        </p:nvSpPr>
        <p:spPr bwMode="auto">
          <a:xfrm>
            <a:off x="1354138" y="4281488"/>
            <a:ext cx="65087" cy="1587"/>
          </a:xfrm>
          <a:prstGeom prst="line">
            <a:avLst/>
          </a:prstGeom>
          <a:noFill/>
          <a:ln w="19050">
            <a:solidFill>
              <a:schemeClr val="tx1"/>
            </a:solidFill>
            <a:round/>
            <a:headEnd/>
            <a:tailEnd/>
          </a:ln>
        </p:spPr>
        <p:txBody>
          <a:bodyPr/>
          <a:lstStyle/>
          <a:p>
            <a:endParaRPr lang="en-GB"/>
          </a:p>
        </p:txBody>
      </p:sp>
      <p:sp>
        <p:nvSpPr>
          <p:cNvPr id="24596" name="Line 11"/>
          <p:cNvSpPr>
            <a:spLocks noChangeShapeType="1"/>
          </p:cNvSpPr>
          <p:nvPr/>
        </p:nvSpPr>
        <p:spPr bwMode="auto">
          <a:xfrm flipH="1">
            <a:off x="1354138" y="4281488"/>
            <a:ext cx="65087" cy="1587"/>
          </a:xfrm>
          <a:prstGeom prst="line">
            <a:avLst/>
          </a:prstGeom>
          <a:noFill/>
          <a:ln w="19050">
            <a:solidFill>
              <a:schemeClr val="tx1"/>
            </a:solidFill>
            <a:round/>
            <a:headEnd/>
            <a:tailEnd/>
          </a:ln>
        </p:spPr>
        <p:txBody>
          <a:bodyPr/>
          <a:lstStyle/>
          <a:p>
            <a:endParaRPr lang="en-GB"/>
          </a:p>
        </p:txBody>
      </p:sp>
      <p:sp>
        <p:nvSpPr>
          <p:cNvPr id="24597" name="Line 12"/>
          <p:cNvSpPr>
            <a:spLocks noChangeShapeType="1"/>
          </p:cNvSpPr>
          <p:nvPr/>
        </p:nvSpPr>
        <p:spPr bwMode="auto">
          <a:xfrm>
            <a:off x="1382713" y="4281488"/>
            <a:ext cx="1587" cy="295275"/>
          </a:xfrm>
          <a:prstGeom prst="line">
            <a:avLst/>
          </a:prstGeom>
          <a:noFill/>
          <a:ln w="19050">
            <a:solidFill>
              <a:schemeClr val="tx1"/>
            </a:solidFill>
            <a:round/>
            <a:headEnd/>
            <a:tailEnd/>
          </a:ln>
        </p:spPr>
        <p:txBody>
          <a:bodyPr/>
          <a:lstStyle/>
          <a:p>
            <a:endParaRPr lang="en-GB"/>
          </a:p>
        </p:txBody>
      </p:sp>
      <p:sp>
        <p:nvSpPr>
          <p:cNvPr id="24598" name="Line 13"/>
          <p:cNvSpPr>
            <a:spLocks noChangeShapeType="1"/>
          </p:cNvSpPr>
          <p:nvPr/>
        </p:nvSpPr>
        <p:spPr bwMode="auto">
          <a:xfrm>
            <a:off x="1354138" y="4576763"/>
            <a:ext cx="65087" cy="1587"/>
          </a:xfrm>
          <a:prstGeom prst="line">
            <a:avLst/>
          </a:prstGeom>
          <a:noFill/>
          <a:ln w="19050">
            <a:solidFill>
              <a:schemeClr val="tx1"/>
            </a:solidFill>
            <a:round/>
            <a:headEnd/>
            <a:tailEnd/>
          </a:ln>
        </p:spPr>
        <p:txBody>
          <a:bodyPr/>
          <a:lstStyle/>
          <a:p>
            <a:endParaRPr lang="en-GB"/>
          </a:p>
        </p:txBody>
      </p:sp>
      <p:sp>
        <p:nvSpPr>
          <p:cNvPr id="24599" name="Line 14"/>
          <p:cNvSpPr>
            <a:spLocks noChangeShapeType="1"/>
          </p:cNvSpPr>
          <p:nvPr/>
        </p:nvSpPr>
        <p:spPr bwMode="auto">
          <a:xfrm flipH="1">
            <a:off x="1354138" y="4576763"/>
            <a:ext cx="65087" cy="1587"/>
          </a:xfrm>
          <a:prstGeom prst="line">
            <a:avLst/>
          </a:prstGeom>
          <a:noFill/>
          <a:ln w="19050">
            <a:solidFill>
              <a:schemeClr val="tx1"/>
            </a:solidFill>
            <a:round/>
            <a:headEnd/>
            <a:tailEnd/>
          </a:ln>
        </p:spPr>
        <p:txBody>
          <a:bodyPr/>
          <a:lstStyle/>
          <a:p>
            <a:endParaRPr lang="en-GB"/>
          </a:p>
        </p:txBody>
      </p:sp>
      <p:sp>
        <p:nvSpPr>
          <p:cNvPr id="24600" name="Line 15"/>
          <p:cNvSpPr>
            <a:spLocks noChangeShapeType="1"/>
          </p:cNvSpPr>
          <p:nvPr/>
        </p:nvSpPr>
        <p:spPr bwMode="auto">
          <a:xfrm>
            <a:off x="1382713" y="4422775"/>
            <a:ext cx="496887" cy="730250"/>
          </a:xfrm>
          <a:prstGeom prst="line">
            <a:avLst/>
          </a:prstGeom>
          <a:noFill/>
          <a:ln w="19050">
            <a:solidFill>
              <a:schemeClr val="tx1"/>
            </a:solidFill>
            <a:round/>
            <a:headEnd/>
            <a:tailEnd/>
          </a:ln>
        </p:spPr>
        <p:txBody>
          <a:bodyPr/>
          <a:lstStyle/>
          <a:p>
            <a:endParaRPr lang="en-GB"/>
          </a:p>
        </p:txBody>
      </p:sp>
      <p:sp>
        <p:nvSpPr>
          <p:cNvPr id="24601" name="Line 16"/>
          <p:cNvSpPr>
            <a:spLocks noChangeShapeType="1"/>
          </p:cNvSpPr>
          <p:nvPr/>
        </p:nvSpPr>
        <p:spPr bwMode="auto">
          <a:xfrm>
            <a:off x="1849438" y="4897438"/>
            <a:ext cx="66675" cy="1587"/>
          </a:xfrm>
          <a:prstGeom prst="line">
            <a:avLst/>
          </a:prstGeom>
          <a:noFill/>
          <a:ln w="19050">
            <a:solidFill>
              <a:schemeClr val="tx1"/>
            </a:solidFill>
            <a:round/>
            <a:headEnd/>
            <a:tailEnd/>
          </a:ln>
        </p:spPr>
        <p:txBody>
          <a:bodyPr/>
          <a:lstStyle/>
          <a:p>
            <a:endParaRPr lang="en-GB"/>
          </a:p>
        </p:txBody>
      </p:sp>
      <p:sp>
        <p:nvSpPr>
          <p:cNvPr id="24602" name="Line 17"/>
          <p:cNvSpPr>
            <a:spLocks noChangeShapeType="1"/>
          </p:cNvSpPr>
          <p:nvPr/>
        </p:nvSpPr>
        <p:spPr bwMode="auto">
          <a:xfrm flipH="1">
            <a:off x="1849438" y="4897438"/>
            <a:ext cx="66675" cy="1587"/>
          </a:xfrm>
          <a:prstGeom prst="line">
            <a:avLst/>
          </a:prstGeom>
          <a:noFill/>
          <a:ln w="19050">
            <a:solidFill>
              <a:schemeClr val="tx1"/>
            </a:solidFill>
            <a:round/>
            <a:headEnd/>
            <a:tailEnd/>
          </a:ln>
        </p:spPr>
        <p:txBody>
          <a:bodyPr/>
          <a:lstStyle/>
          <a:p>
            <a:endParaRPr lang="en-GB"/>
          </a:p>
        </p:txBody>
      </p:sp>
      <p:sp>
        <p:nvSpPr>
          <p:cNvPr id="24603" name="Line 18"/>
          <p:cNvSpPr>
            <a:spLocks noChangeShapeType="1"/>
          </p:cNvSpPr>
          <p:nvPr/>
        </p:nvSpPr>
        <p:spPr bwMode="auto">
          <a:xfrm>
            <a:off x="1879600" y="4897438"/>
            <a:ext cx="0" cy="500062"/>
          </a:xfrm>
          <a:prstGeom prst="line">
            <a:avLst/>
          </a:prstGeom>
          <a:noFill/>
          <a:ln w="19050">
            <a:solidFill>
              <a:schemeClr val="tx1"/>
            </a:solidFill>
            <a:round/>
            <a:headEnd/>
            <a:tailEnd/>
          </a:ln>
        </p:spPr>
        <p:txBody>
          <a:bodyPr/>
          <a:lstStyle/>
          <a:p>
            <a:endParaRPr lang="en-GB"/>
          </a:p>
        </p:txBody>
      </p:sp>
      <p:sp>
        <p:nvSpPr>
          <p:cNvPr id="24604" name="Line 19"/>
          <p:cNvSpPr>
            <a:spLocks noChangeShapeType="1"/>
          </p:cNvSpPr>
          <p:nvPr/>
        </p:nvSpPr>
        <p:spPr bwMode="auto">
          <a:xfrm>
            <a:off x="1849438" y="5397500"/>
            <a:ext cx="66675" cy="1588"/>
          </a:xfrm>
          <a:prstGeom prst="line">
            <a:avLst/>
          </a:prstGeom>
          <a:noFill/>
          <a:ln w="19050">
            <a:solidFill>
              <a:schemeClr val="tx1"/>
            </a:solidFill>
            <a:round/>
            <a:headEnd/>
            <a:tailEnd/>
          </a:ln>
        </p:spPr>
        <p:txBody>
          <a:bodyPr/>
          <a:lstStyle/>
          <a:p>
            <a:endParaRPr lang="en-GB"/>
          </a:p>
        </p:txBody>
      </p:sp>
      <p:sp>
        <p:nvSpPr>
          <p:cNvPr id="24605" name="Line 20"/>
          <p:cNvSpPr>
            <a:spLocks noChangeShapeType="1"/>
          </p:cNvSpPr>
          <p:nvPr/>
        </p:nvSpPr>
        <p:spPr bwMode="auto">
          <a:xfrm flipH="1">
            <a:off x="1849438" y="5397500"/>
            <a:ext cx="66675" cy="1588"/>
          </a:xfrm>
          <a:prstGeom prst="line">
            <a:avLst/>
          </a:prstGeom>
          <a:noFill/>
          <a:ln w="19050">
            <a:solidFill>
              <a:schemeClr val="tx1"/>
            </a:solidFill>
            <a:round/>
            <a:headEnd/>
            <a:tailEnd/>
          </a:ln>
        </p:spPr>
        <p:txBody>
          <a:bodyPr/>
          <a:lstStyle/>
          <a:p>
            <a:endParaRPr lang="en-GB"/>
          </a:p>
        </p:txBody>
      </p:sp>
      <p:sp>
        <p:nvSpPr>
          <p:cNvPr id="24606" name="Line 21"/>
          <p:cNvSpPr>
            <a:spLocks noChangeShapeType="1"/>
          </p:cNvSpPr>
          <p:nvPr/>
        </p:nvSpPr>
        <p:spPr bwMode="auto">
          <a:xfrm flipV="1">
            <a:off x="1879600" y="5089525"/>
            <a:ext cx="998538" cy="63500"/>
          </a:xfrm>
          <a:prstGeom prst="line">
            <a:avLst/>
          </a:prstGeom>
          <a:noFill/>
          <a:ln w="19050">
            <a:solidFill>
              <a:schemeClr val="tx1"/>
            </a:solidFill>
            <a:round/>
            <a:headEnd/>
            <a:tailEnd/>
          </a:ln>
        </p:spPr>
        <p:txBody>
          <a:bodyPr/>
          <a:lstStyle/>
          <a:p>
            <a:endParaRPr lang="en-GB"/>
          </a:p>
        </p:txBody>
      </p:sp>
      <p:sp>
        <p:nvSpPr>
          <p:cNvPr id="24607" name="Line 22"/>
          <p:cNvSpPr>
            <a:spLocks noChangeShapeType="1"/>
          </p:cNvSpPr>
          <p:nvPr/>
        </p:nvSpPr>
        <p:spPr bwMode="auto">
          <a:xfrm>
            <a:off x="2849563" y="4986338"/>
            <a:ext cx="58737" cy="3175"/>
          </a:xfrm>
          <a:prstGeom prst="line">
            <a:avLst/>
          </a:prstGeom>
          <a:noFill/>
          <a:ln w="19050">
            <a:solidFill>
              <a:schemeClr val="tx1"/>
            </a:solidFill>
            <a:round/>
            <a:headEnd/>
            <a:tailEnd/>
          </a:ln>
        </p:spPr>
        <p:txBody>
          <a:bodyPr/>
          <a:lstStyle/>
          <a:p>
            <a:endParaRPr lang="en-GB"/>
          </a:p>
        </p:txBody>
      </p:sp>
      <p:sp>
        <p:nvSpPr>
          <p:cNvPr id="24608" name="Line 23"/>
          <p:cNvSpPr>
            <a:spLocks noChangeShapeType="1"/>
          </p:cNvSpPr>
          <p:nvPr/>
        </p:nvSpPr>
        <p:spPr bwMode="auto">
          <a:xfrm flipH="1">
            <a:off x="2849563" y="4986338"/>
            <a:ext cx="58737" cy="3175"/>
          </a:xfrm>
          <a:prstGeom prst="line">
            <a:avLst/>
          </a:prstGeom>
          <a:noFill/>
          <a:ln w="19050">
            <a:solidFill>
              <a:schemeClr val="tx1"/>
            </a:solidFill>
            <a:round/>
            <a:headEnd/>
            <a:tailEnd/>
          </a:ln>
        </p:spPr>
        <p:txBody>
          <a:bodyPr/>
          <a:lstStyle/>
          <a:p>
            <a:endParaRPr lang="en-GB"/>
          </a:p>
        </p:txBody>
      </p:sp>
      <p:sp>
        <p:nvSpPr>
          <p:cNvPr id="24609" name="Line 24"/>
          <p:cNvSpPr>
            <a:spLocks noChangeShapeType="1"/>
          </p:cNvSpPr>
          <p:nvPr/>
        </p:nvSpPr>
        <p:spPr bwMode="auto">
          <a:xfrm>
            <a:off x="2878138" y="4986338"/>
            <a:ext cx="1587" cy="204787"/>
          </a:xfrm>
          <a:prstGeom prst="line">
            <a:avLst/>
          </a:prstGeom>
          <a:noFill/>
          <a:ln w="19050">
            <a:solidFill>
              <a:schemeClr val="tx1"/>
            </a:solidFill>
            <a:round/>
            <a:headEnd/>
            <a:tailEnd/>
          </a:ln>
        </p:spPr>
        <p:txBody>
          <a:bodyPr/>
          <a:lstStyle/>
          <a:p>
            <a:endParaRPr lang="en-GB"/>
          </a:p>
        </p:txBody>
      </p:sp>
      <p:sp>
        <p:nvSpPr>
          <p:cNvPr id="24610" name="Line 25"/>
          <p:cNvSpPr>
            <a:spLocks noChangeShapeType="1"/>
          </p:cNvSpPr>
          <p:nvPr/>
        </p:nvSpPr>
        <p:spPr bwMode="auto">
          <a:xfrm>
            <a:off x="2849563" y="5191125"/>
            <a:ext cx="58737" cy="3175"/>
          </a:xfrm>
          <a:prstGeom prst="line">
            <a:avLst/>
          </a:prstGeom>
          <a:noFill/>
          <a:ln w="19050">
            <a:solidFill>
              <a:schemeClr val="tx1"/>
            </a:solidFill>
            <a:round/>
            <a:headEnd/>
            <a:tailEnd/>
          </a:ln>
        </p:spPr>
        <p:txBody>
          <a:bodyPr/>
          <a:lstStyle/>
          <a:p>
            <a:endParaRPr lang="en-GB"/>
          </a:p>
        </p:txBody>
      </p:sp>
      <p:sp>
        <p:nvSpPr>
          <p:cNvPr id="24611" name="Line 26"/>
          <p:cNvSpPr>
            <a:spLocks noChangeShapeType="1"/>
          </p:cNvSpPr>
          <p:nvPr/>
        </p:nvSpPr>
        <p:spPr bwMode="auto">
          <a:xfrm flipH="1">
            <a:off x="2849563" y="5191125"/>
            <a:ext cx="58737" cy="3175"/>
          </a:xfrm>
          <a:prstGeom prst="line">
            <a:avLst/>
          </a:prstGeom>
          <a:noFill/>
          <a:ln w="19050">
            <a:solidFill>
              <a:schemeClr val="tx1"/>
            </a:solidFill>
            <a:round/>
            <a:headEnd/>
            <a:tailEnd/>
          </a:ln>
        </p:spPr>
        <p:txBody>
          <a:bodyPr/>
          <a:lstStyle/>
          <a:p>
            <a:endParaRPr lang="en-GB"/>
          </a:p>
        </p:txBody>
      </p:sp>
      <p:sp>
        <p:nvSpPr>
          <p:cNvPr id="24612" name="Oval 27"/>
          <p:cNvSpPr>
            <a:spLocks noChangeArrowheads="1"/>
          </p:cNvSpPr>
          <p:nvPr/>
        </p:nvSpPr>
        <p:spPr bwMode="auto">
          <a:xfrm>
            <a:off x="1109663" y="4230688"/>
            <a:ext cx="58737" cy="101600"/>
          </a:xfrm>
          <a:prstGeom prst="ellipse">
            <a:avLst/>
          </a:prstGeom>
          <a:solidFill>
            <a:schemeClr val="tx1"/>
          </a:solidFill>
          <a:ln w="9525">
            <a:solidFill>
              <a:schemeClr val="tx1"/>
            </a:solidFill>
            <a:round/>
            <a:headEnd/>
            <a:tailEnd/>
          </a:ln>
        </p:spPr>
        <p:txBody>
          <a:bodyPr/>
          <a:lstStyle/>
          <a:p>
            <a:endParaRPr lang="en-GB" sz="1000"/>
          </a:p>
        </p:txBody>
      </p:sp>
      <p:sp>
        <p:nvSpPr>
          <p:cNvPr id="24613" name="Oval 28"/>
          <p:cNvSpPr>
            <a:spLocks noChangeArrowheads="1"/>
          </p:cNvSpPr>
          <p:nvPr/>
        </p:nvSpPr>
        <p:spPr bwMode="auto">
          <a:xfrm>
            <a:off x="1109663" y="4230688"/>
            <a:ext cx="58737" cy="101600"/>
          </a:xfrm>
          <a:prstGeom prst="ellipse">
            <a:avLst/>
          </a:prstGeom>
          <a:solidFill>
            <a:schemeClr val="tx1"/>
          </a:solidFill>
          <a:ln w="19050">
            <a:solidFill>
              <a:schemeClr val="tx1"/>
            </a:solidFill>
            <a:round/>
            <a:headEnd/>
            <a:tailEnd/>
          </a:ln>
        </p:spPr>
        <p:txBody>
          <a:bodyPr/>
          <a:lstStyle/>
          <a:p>
            <a:endParaRPr lang="en-GB" sz="1000"/>
          </a:p>
        </p:txBody>
      </p:sp>
      <p:sp>
        <p:nvSpPr>
          <p:cNvPr id="24614" name="Oval 29"/>
          <p:cNvSpPr>
            <a:spLocks noChangeArrowheads="1"/>
          </p:cNvSpPr>
          <p:nvPr/>
        </p:nvSpPr>
        <p:spPr bwMode="auto">
          <a:xfrm>
            <a:off x="1354138" y="4371975"/>
            <a:ext cx="58737" cy="101600"/>
          </a:xfrm>
          <a:prstGeom prst="ellipse">
            <a:avLst/>
          </a:prstGeom>
          <a:solidFill>
            <a:schemeClr val="tx1"/>
          </a:solidFill>
          <a:ln w="9525">
            <a:solidFill>
              <a:schemeClr val="tx1"/>
            </a:solidFill>
            <a:round/>
            <a:headEnd/>
            <a:tailEnd/>
          </a:ln>
        </p:spPr>
        <p:txBody>
          <a:bodyPr/>
          <a:lstStyle/>
          <a:p>
            <a:endParaRPr lang="en-GB" sz="1000"/>
          </a:p>
        </p:txBody>
      </p:sp>
      <p:sp>
        <p:nvSpPr>
          <p:cNvPr id="24615" name="Oval 30"/>
          <p:cNvSpPr>
            <a:spLocks noChangeArrowheads="1"/>
          </p:cNvSpPr>
          <p:nvPr/>
        </p:nvSpPr>
        <p:spPr bwMode="auto">
          <a:xfrm>
            <a:off x="1354138" y="4371975"/>
            <a:ext cx="58737" cy="101600"/>
          </a:xfrm>
          <a:prstGeom prst="ellipse">
            <a:avLst/>
          </a:prstGeom>
          <a:solidFill>
            <a:schemeClr val="tx1"/>
          </a:solidFill>
          <a:ln w="19050">
            <a:solidFill>
              <a:schemeClr val="tx1"/>
            </a:solidFill>
            <a:round/>
            <a:headEnd/>
            <a:tailEnd/>
          </a:ln>
        </p:spPr>
        <p:txBody>
          <a:bodyPr/>
          <a:lstStyle/>
          <a:p>
            <a:endParaRPr lang="en-GB" sz="1000"/>
          </a:p>
        </p:txBody>
      </p:sp>
      <p:sp>
        <p:nvSpPr>
          <p:cNvPr id="24616" name="Oval 31"/>
          <p:cNvSpPr>
            <a:spLocks noChangeArrowheads="1"/>
          </p:cNvSpPr>
          <p:nvPr/>
        </p:nvSpPr>
        <p:spPr bwMode="auto">
          <a:xfrm>
            <a:off x="1849438" y="5102225"/>
            <a:ext cx="58737" cy="101600"/>
          </a:xfrm>
          <a:prstGeom prst="ellipse">
            <a:avLst/>
          </a:prstGeom>
          <a:solidFill>
            <a:schemeClr val="tx1"/>
          </a:solidFill>
          <a:ln w="9525">
            <a:solidFill>
              <a:schemeClr val="tx1"/>
            </a:solidFill>
            <a:round/>
            <a:headEnd/>
            <a:tailEnd/>
          </a:ln>
        </p:spPr>
        <p:txBody>
          <a:bodyPr/>
          <a:lstStyle/>
          <a:p>
            <a:endParaRPr lang="en-GB" sz="1000"/>
          </a:p>
        </p:txBody>
      </p:sp>
      <p:sp>
        <p:nvSpPr>
          <p:cNvPr id="24617" name="Oval 32"/>
          <p:cNvSpPr>
            <a:spLocks noChangeArrowheads="1"/>
          </p:cNvSpPr>
          <p:nvPr/>
        </p:nvSpPr>
        <p:spPr bwMode="auto">
          <a:xfrm>
            <a:off x="1849438" y="5102225"/>
            <a:ext cx="58737" cy="101600"/>
          </a:xfrm>
          <a:prstGeom prst="ellipse">
            <a:avLst/>
          </a:prstGeom>
          <a:solidFill>
            <a:schemeClr val="tx1"/>
          </a:solidFill>
          <a:ln w="19050">
            <a:solidFill>
              <a:schemeClr val="tx1"/>
            </a:solidFill>
            <a:round/>
            <a:headEnd/>
            <a:tailEnd/>
          </a:ln>
        </p:spPr>
        <p:txBody>
          <a:bodyPr/>
          <a:lstStyle/>
          <a:p>
            <a:endParaRPr lang="en-GB" sz="1000"/>
          </a:p>
        </p:txBody>
      </p:sp>
      <p:sp>
        <p:nvSpPr>
          <p:cNvPr id="24618" name="Oval 33"/>
          <p:cNvSpPr>
            <a:spLocks noChangeArrowheads="1"/>
          </p:cNvSpPr>
          <p:nvPr/>
        </p:nvSpPr>
        <p:spPr bwMode="auto">
          <a:xfrm>
            <a:off x="2849563" y="5038725"/>
            <a:ext cx="58737" cy="101600"/>
          </a:xfrm>
          <a:prstGeom prst="ellipse">
            <a:avLst/>
          </a:prstGeom>
          <a:solidFill>
            <a:schemeClr val="tx1"/>
          </a:solidFill>
          <a:ln w="9525">
            <a:solidFill>
              <a:schemeClr val="tx1"/>
            </a:solidFill>
            <a:round/>
            <a:headEnd/>
            <a:tailEnd/>
          </a:ln>
        </p:spPr>
        <p:txBody>
          <a:bodyPr/>
          <a:lstStyle/>
          <a:p>
            <a:endParaRPr lang="en-GB" sz="1000"/>
          </a:p>
        </p:txBody>
      </p:sp>
      <p:sp>
        <p:nvSpPr>
          <p:cNvPr id="24619" name="Oval 34"/>
          <p:cNvSpPr>
            <a:spLocks noChangeArrowheads="1"/>
          </p:cNvSpPr>
          <p:nvPr/>
        </p:nvSpPr>
        <p:spPr bwMode="auto">
          <a:xfrm>
            <a:off x="2849563" y="5038725"/>
            <a:ext cx="58737" cy="101600"/>
          </a:xfrm>
          <a:prstGeom prst="ellipse">
            <a:avLst/>
          </a:prstGeom>
          <a:solidFill>
            <a:schemeClr val="tx1"/>
          </a:solidFill>
          <a:ln w="19050">
            <a:solidFill>
              <a:schemeClr val="tx1"/>
            </a:solidFill>
            <a:round/>
            <a:headEnd/>
            <a:tailEnd/>
          </a:ln>
        </p:spPr>
        <p:txBody>
          <a:bodyPr/>
          <a:lstStyle/>
          <a:p>
            <a:endParaRPr lang="en-GB" sz="1000"/>
          </a:p>
        </p:txBody>
      </p:sp>
      <p:sp>
        <p:nvSpPr>
          <p:cNvPr id="24620" name="Line 35"/>
          <p:cNvSpPr>
            <a:spLocks noChangeShapeType="1"/>
          </p:cNvSpPr>
          <p:nvPr/>
        </p:nvSpPr>
        <p:spPr bwMode="auto">
          <a:xfrm flipV="1">
            <a:off x="1138238" y="5127625"/>
            <a:ext cx="244475" cy="63500"/>
          </a:xfrm>
          <a:prstGeom prst="line">
            <a:avLst/>
          </a:prstGeom>
          <a:noFill/>
          <a:ln w="19050">
            <a:solidFill>
              <a:schemeClr val="tx2"/>
            </a:solidFill>
            <a:round/>
            <a:headEnd/>
            <a:tailEnd/>
          </a:ln>
        </p:spPr>
        <p:txBody>
          <a:bodyPr/>
          <a:lstStyle/>
          <a:p>
            <a:endParaRPr lang="en-GB"/>
          </a:p>
        </p:txBody>
      </p:sp>
      <p:sp>
        <p:nvSpPr>
          <p:cNvPr id="24621" name="Line 36"/>
          <p:cNvSpPr>
            <a:spLocks noChangeShapeType="1"/>
          </p:cNvSpPr>
          <p:nvPr/>
        </p:nvSpPr>
        <p:spPr bwMode="auto">
          <a:xfrm>
            <a:off x="1354138" y="5051425"/>
            <a:ext cx="65087" cy="1588"/>
          </a:xfrm>
          <a:prstGeom prst="line">
            <a:avLst/>
          </a:prstGeom>
          <a:noFill/>
          <a:ln w="19050">
            <a:solidFill>
              <a:schemeClr val="tx1"/>
            </a:solidFill>
            <a:round/>
            <a:headEnd/>
            <a:tailEnd/>
          </a:ln>
        </p:spPr>
        <p:txBody>
          <a:bodyPr/>
          <a:lstStyle/>
          <a:p>
            <a:endParaRPr lang="en-GB"/>
          </a:p>
        </p:txBody>
      </p:sp>
      <p:sp>
        <p:nvSpPr>
          <p:cNvPr id="24622" name="Line 37"/>
          <p:cNvSpPr>
            <a:spLocks noChangeShapeType="1"/>
          </p:cNvSpPr>
          <p:nvPr/>
        </p:nvSpPr>
        <p:spPr bwMode="auto">
          <a:xfrm flipH="1">
            <a:off x="1354138" y="5051425"/>
            <a:ext cx="65087" cy="1588"/>
          </a:xfrm>
          <a:prstGeom prst="line">
            <a:avLst/>
          </a:prstGeom>
          <a:noFill/>
          <a:ln w="19050">
            <a:solidFill>
              <a:schemeClr val="tx2"/>
            </a:solidFill>
            <a:round/>
            <a:headEnd/>
            <a:tailEnd/>
          </a:ln>
        </p:spPr>
        <p:txBody>
          <a:bodyPr/>
          <a:lstStyle/>
          <a:p>
            <a:endParaRPr lang="en-GB"/>
          </a:p>
        </p:txBody>
      </p:sp>
      <p:sp>
        <p:nvSpPr>
          <p:cNvPr id="24623" name="Line 38"/>
          <p:cNvSpPr>
            <a:spLocks noChangeShapeType="1"/>
          </p:cNvSpPr>
          <p:nvPr/>
        </p:nvSpPr>
        <p:spPr bwMode="auto">
          <a:xfrm>
            <a:off x="1382713" y="5051425"/>
            <a:ext cx="1587" cy="25400"/>
          </a:xfrm>
          <a:prstGeom prst="line">
            <a:avLst/>
          </a:prstGeom>
          <a:noFill/>
          <a:ln w="19050">
            <a:solidFill>
              <a:schemeClr val="tx2"/>
            </a:solidFill>
            <a:round/>
            <a:headEnd/>
            <a:tailEnd/>
          </a:ln>
        </p:spPr>
        <p:txBody>
          <a:bodyPr/>
          <a:lstStyle/>
          <a:p>
            <a:endParaRPr lang="en-GB"/>
          </a:p>
        </p:txBody>
      </p:sp>
      <p:sp>
        <p:nvSpPr>
          <p:cNvPr id="24624" name="Line 39"/>
          <p:cNvSpPr>
            <a:spLocks noChangeShapeType="1"/>
          </p:cNvSpPr>
          <p:nvPr/>
        </p:nvSpPr>
        <p:spPr bwMode="auto">
          <a:xfrm flipV="1">
            <a:off x="1382713" y="5180013"/>
            <a:ext cx="1587" cy="38100"/>
          </a:xfrm>
          <a:prstGeom prst="line">
            <a:avLst/>
          </a:prstGeom>
          <a:noFill/>
          <a:ln w="19050">
            <a:solidFill>
              <a:schemeClr val="tx2"/>
            </a:solidFill>
            <a:round/>
            <a:headEnd/>
            <a:tailEnd/>
          </a:ln>
        </p:spPr>
        <p:txBody>
          <a:bodyPr/>
          <a:lstStyle/>
          <a:p>
            <a:endParaRPr lang="en-GB"/>
          </a:p>
        </p:txBody>
      </p:sp>
      <p:sp>
        <p:nvSpPr>
          <p:cNvPr id="24625" name="Line 40"/>
          <p:cNvSpPr>
            <a:spLocks noChangeShapeType="1"/>
          </p:cNvSpPr>
          <p:nvPr/>
        </p:nvSpPr>
        <p:spPr bwMode="auto">
          <a:xfrm>
            <a:off x="1354138" y="5218113"/>
            <a:ext cx="65087" cy="1587"/>
          </a:xfrm>
          <a:prstGeom prst="line">
            <a:avLst/>
          </a:prstGeom>
          <a:noFill/>
          <a:ln w="19050">
            <a:solidFill>
              <a:schemeClr val="tx1"/>
            </a:solidFill>
            <a:round/>
            <a:headEnd/>
            <a:tailEnd/>
          </a:ln>
        </p:spPr>
        <p:txBody>
          <a:bodyPr/>
          <a:lstStyle/>
          <a:p>
            <a:endParaRPr lang="en-GB"/>
          </a:p>
        </p:txBody>
      </p:sp>
      <p:sp>
        <p:nvSpPr>
          <p:cNvPr id="24626" name="Line 41"/>
          <p:cNvSpPr>
            <a:spLocks noChangeShapeType="1"/>
          </p:cNvSpPr>
          <p:nvPr/>
        </p:nvSpPr>
        <p:spPr bwMode="auto">
          <a:xfrm flipH="1">
            <a:off x="1354138" y="5218113"/>
            <a:ext cx="65087" cy="1587"/>
          </a:xfrm>
          <a:prstGeom prst="line">
            <a:avLst/>
          </a:prstGeom>
          <a:noFill/>
          <a:ln w="19050">
            <a:solidFill>
              <a:schemeClr val="tx2"/>
            </a:solidFill>
            <a:round/>
            <a:headEnd/>
            <a:tailEnd/>
          </a:ln>
        </p:spPr>
        <p:txBody>
          <a:bodyPr/>
          <a:lstStyle/>
          <a:p>
            <a:endParaRPr lang="en-GB"/>
          </a:p>
        </p:txBody>
      </p:sp>
      <p:sp>
        <p:nvSpPr>
          <p:cNvPr id="24627" name="Line 42"/>
          <p:cNvSpPr>
            <a:spLocks noChangeShapeType="1"/>
          </p:cNvSpPr>
          <p:nvPr/>
        </p:nvSpPr>
        <p:spPr bwMode="auto">
          <a:xfrm flipV="1">
            <a:off x="1382713" y="4884738"/>
            <a:ext cx="496887" cy="242887"/>
          </a:xfrm>
          <a:prstGeom prst="line">
            <a:avLst/>
          </a:prstGeom>
          <a:noFill/>
          <a:ln w="19050">
            <a:solidFill>
              <a:schemeClr val="tx2"/>
            </a:solidFill>
            <a:round/>
            <a:headEnd/>
            <a:tailEnd/>
          </a:ln>
        </p:spPr>
        <p:txBody>
          <a:bodyPr/>
          <a:lstStyle/>
          <a:p>
            <a:endParaRPr lang="en-GB"/>
          </a:p>
        </p:txBody>
      </p:sp>
      <p:sp>
        <p:nvSpPr>
          <p:cNvPr id="24628" name="Line 43"/>
          <p:cNvSpPr>
            <a:spLocks noChangeShapeType="1"/>
          </p:cNvSpPr>
          <p:nvPr/>
        </p:nvSpPr>
        <p:spPr bwMode="auto">
          <a:xfrm>
            <a:off x="1849438" y="4756150"/>
            <a:ext cx="66675" cy="1588"/>
          </a:xfrm>
          <a:prstGeom prst="line">
            <a:avLst/>
          </a:prstGeom>
          <a:noFill/>
          <a:ln w="19050">
            <a:solidFill>
              <a:schemeClr val="tx1"/>
            </a:solidFill>
            <a:round/>
            <a:headEnd/>
            <a:tailEnd/>
          </a:ln>
        </p:spPr>
        <p:txBody>
          <a:bodyPr/>
          <a:lstStyle/>
          <a:p>
            <a:endParaRPr lang="en-GB"/>
          </a:p>
        </p:txBody>
      </p:sp>
      <p:sp>
        <p:nvSpPr>
          <p:cNvPr id="24629" name="Line 44"/>
          <p:cNvSpPr>
            <a:spLocks noChangeShapeType="1"/>
          </p:cNvSpPr>
          <p:nvPr/>
        </p:nvSpPr>
        <p:spPr bwMode="auto">
          <a:xfrm flipH="1">
            <a:off x="1849438" y="4756150"/>
            <a:ext cx="66675" cy="1588"/>
          </a:xfrm>
          <a:prstGeom prst="line">
            <a:avLst/>
          </a:prstGeom>
          <a:noFill/>
          <a:ln w="19050">
            <a:solidFill>
              <a:schemeClr val="tx2"/>
            </a:solidFill>
            <a:round/>
            <a:headEnd/>
            <a:tailEnd/>
          </a:ln>
        </p:spPr>
        <p:txBody>
          <a:bodyPr/>
          <a:lstStyle/>
          <a:p>
            <a:endParaRPr lang="en-GB"/>
          </a:p>
        </p:txBody>
      </p:sp>
      <p:sp>
        <p:nvSpPr>
          <p:cNvPr id="24630" name="Line 45"/>
          <p:cNvSpPr>
            <a:spLocks noChangeShapeType="1"/>
          </p:cNvSpPr>
          <p:nvPr/>
        </p:nvSpPr>
        <p:spPr bwMode="auto">
          <a:xfrm>
            <a:off x="1879600" y="4756150"/>
            <a:ext cx="0" cy="77788"/>
          </a:xfrm>
          <a:prstGeom prst="line">
            <a:avLst/>
          </a:prstGeom>
          <a:noFill/>
          <a:ln w="19050">
            <a:solidFill>
              <a:schemeClr val="tx2"/>
            </a:solidFill>
            <a:round/>
            <a:headEnd/>
            <a:tailEnd/>
          </a:ln>
        </p:spPr>
        <p:txBody>
          <a:bodyPr/>
          <a:lstStyle/>
          <a:p>
            <a:endParaRPr lang="en-GB"/>
          </a:p>
        </p:txBody>
      </p:sp>
      <p:sp>
        <p:nvSpPr>
          <p:cNvPr id="24631" name="Line 46"/>
          <p:cNvSpPr>
            <a:spLocks noChangeShapeType="1"/>
          </p:cNvSpPr>
          <p:nvPr/>
        </p:nvSpPr>
        <p:spPr bwMode="auto">
          <a:xfrm flipV="1">
            <a:off x="1879600" y="4935538"/>
            <a:ext cx="0" cy="63500"/>
          </a:xfrm>
          <a:prstGeom prst="line">
            <a:avLst/>
          </a:prstGeom>
          <a:noFill/>
          <a:ln w="19050">
            <a:solidFill>
              <a:schemeClr val="tx1"/>
            </a:solidFill>
            <a:round/>
            <a:headEnd/>
            <a:tailEnd/>
          </a:ln>
        </p:spPr>
        <p:txBody>
          <a:bodyPr/>
          <a:lstStyle/>
          <a:p>
            <a:endParaRPr lang="en-GB"/>
          </a:p>
        </p:txBody>
      </p:sp>
      <p:sp>
        <p:nvSpPr>
          <p:cNvPr id="24632" name="Line 47"/>
          <p:cNvSpPr>
            <a:spLocks noChangeShapeType="1"/>
          </p:cNvSpPr>
          <p:nvPr/>
        </p:nvSpPr>
        <p:spPr bwMode="auto">
          <a:xfrm>
            <a:off x="1849438" y="4999038"/>
            <a:ext cx="66675" cy="3175"/>
          </a:xfrm>
          <a:prstGeom prst="line">
            <a:avLst/>
          </a:prstGeom>
          <a:noFill/>
          <a:ln w="19050">
            <a:solidFill>
              <a:schemeClr val="tx1"/>
            </a:solidFill>
            <a:round/>
            <a:headEnd/>
            <a:tailEnd/>
          </a:ln>
        </p:spPr>
        <p:txBody>
          <a:bodyPr/>
          <a:lstStyle/>
          <a:p>
            <a:endParaRPr lang="en-GB"/>
          </a:p>
        </p:txBody>
      </p:sp>
      <p:sp>
        <p:nvSpPr>
          <p:cNvPr id="24633" name="Line 48"/>
          <p:cNvSpPr>
            <a:spLocks noChangeShapeType="1"/>
          </p:cNvSpPr>
          <p:nvPr/>
        </p:nvSpPr>
        <p:spPr bwMode="auto">
          <a:xfrm flipH="1">
            <a:off x="1849438" y="4999038"/>
            <a:ext cx="66675" cy="3175"/>
          </a:xfrm>
          <a:prstGeom prst="line">
            <a:avLst/>
          </a:prstGeom>
          <a:noFill/>
          <a:ln w="19050">
            <a:solidFill>
              <a:schemeClr val="tx2"/>
            </a:solidFill>
            <a:round/>
            <a:headEnd/>
            <a:tailEnd/>
          </a:ln>
        </p:spPr>
        <p:txBody>
          <a:bodyPr/>
          <a:lstStyle/>
          <a:p>
            <a:endParaRPr lang="en-GB"/>
          </a:p>
        </p:txBody>
      </p:sp>
      <p:sp>
        <p:nvSpPr>
          <p:cNvPr id="24634" name="Line 49"/>
          <p:cNvSpPr>
            <a:spLocks noChangeShapeType="1"/>
          </p:cNvSpPr>
          <p:nvPr/>
        </p:nvSpPr>
        <p:spPr bwMode="auto">
          <a:xfrm flipV="1">
            <a:off x="1879600" y="4846638"/>
            <a:ext cx="998538" cy="38100"/>
          </a:xfrm>
          <a:prstGeom prst="line">
            <a:avLst/>
          </a:prstGeom>
          <a:noFill/>
          <a:ln w="19050">
            <a:solidFill>
              <a:schemeClr val="tx2"/>
            </a:solidFill>
            <a:round/>
            <a:headEnd/>
            <a:tailEnd/>
          </a:ln>
        </p:spPr>
        <p:txBody>
          <a:bodyPr/>
          <a:lstStyle/>
          <a:p>
            <a:endParaRPr lang="en-GB"/>
          </a:p>
        </p:txBody>
      </p:sp>
      <p:sp>
        <p:nvSpPr>
          <p:cNvPr id="24635" name="Line 50"/>
          <p:cNvSpPr>
            <a:spLocks noChangeShapeType="1"/>
          </p:cNvSpPr>
          <p:nvPr/>
        </p:nvSpPr>
        <p:spPr bwMode="auto">
          <a:xfrm>
            <a:off x="2849563" y="4705350"/>
            <a:ext cx="58737" cy="1588"/>
          </a:xfrm>
          <a:prstGeom prst="line">
            <a:avLst/>
          </a:prstGeom>
          <a:noFill/>
          <a:ln w="19050">
            <a:solidFill>
              <a:schemeClr val="tx1"/>
            </a:solidFill>
            <a:round/>
            <a:headEnd/>
            <a:tailEnd/>
          </a:ln>
        </p:spPr>
        <p:txBody>
          <a:bodyPr/>
          <a:lstStyle/>
          <a:p>
            <a:endParaRPr lang="en-GB"/>
          </a:p>
        </p:txBody>
      </p:sp>
      <p:sp>
        <p:nvSpPr>
          <p:cNvPr id="24636" name="Line 51"/>
          <p:cNvSpPr>
            <a:spLocks noChangeShapeType="1"/>
          </p:cNvSpPr>
          <p:nvPr/>
        </p:nvSpPr>
        <p:spPr bwMode="auto">
          <a:xfrm flipH="1">
            <a:off x="2849563" y="4705350"/>
            <a:ext cx="58737" cy="1588"/>
          </a:xfrm>
          <a:prstGeom prst="line">
            <a:avLst/>
          </a:prstGeom>
          <a:noFill/>
          <a:ln w="19050">
            <a:solidFill>
              <a:schemeClr val="tx2"/>
            </a:solidFill>
            <a:round/>
            <a:headEnd/>
            <a:tailEnd/>
          </a:ln>
        </p:spPr>
        <p:txBody>
          <a:bodyPr/>
          <a:lstStyle/>
          <a:p>
            <a:endParaRPr lang="en-GB"/>
          </a:p>
        </p:txBody>
      </p:sp>
      <p:sp>
        <p:nvSpPr>
          <p:cNvPr id="24637" name="Line 52"/>
          <p:cNvSpPr>
            <a:spLocks noChangeShapeType="1"/>
          </p:cNvSpPr>
          <p:nvPr/>
        </p:nvSpPr>
        <p:spPr bwMode="auto">
          <a:xfrm>
            <a:off x="2878138" y="4705350"/>
            <a:ext cx="1587" cy="88900"/>
          </a:xfrm>
          <a:prstGeom prst="line">
            <a:avLst/>
          </a:prstGeom>
          <a:noFill/>
          <a:ln w="19050">
            <a:solidFill>
              <a:schemeClr val="tx2"/>
            </a:solidFill>
            <a:round/>
            <a:headEnd/>
            <a:tailEnd/>
          </a:ln>
        </p:spPr>
        <p:txBody>
          <a:bodyPr/>
          <a:lstStyle/>
          <a:p>
            <a:endParaRPr lang="en-GB"/>
          </a:p>
        </p:txBody>
      </p:sp>
      <p:sp>
        <p:nvSpPr>
          <p:cNvPr id="24638" name="Line 53"/>
          <p:cNvSpPr>
            <a:spLocks noChangeShapeType="1"/>
          </p:cNvSpPr>
          <p:nvPr/>
        </p:nvSpPr>
        <p:spPr bwMode="auto">
          <a:xfrm flipV="1">
            <a:off x="2878138" y="4897438"/>
            <a:ext cx="1587" cy="76200"/>
          </a:xfrm>
          <a:prstGeom prst="line">
            <a:avLst/>
          </a:prstGeom>
          <a:noFill/>
          <a:ln w="19050">
            <a:solidFill>
              <a:schemeClr val="tx2"/>
            </a:solidFill>
            <a:round/>
            <a:headEnd/>
            <a:tailEnd/>
          </a:ln>
        </p:spPr>
        <p:txBody>
          <a:bodyPr/>
          <a:lstStyle/>
          <a:p>
            <a:endParaRPr lang="en-GB"/>
          </a:p>
        </p:txBody>
      </p:sp>
      <p:sp>
        <p:nvSpPr>
          <p:cNvPr id="24639" name="Line 54"/>
          <p:cNvSpPr>
            <a:spLocks noChangeShapeType="1"/>
          </p:cNvSpPr>
          <p:nvPr/>
        </p:nvSpPr>
        <p:spPr bwMode="auto">
          <a:xfrm>
            <a:off x="2849563" y="4973638"/>
            <a:ext cx="58737" cy="3175"/>
          </a:xfrm>
          <a:prstGeom prst="line">
            <a:avLst/>
          </a:prstGeom>
          <a:noFill/>
          <a:ln w="19050">
            <a:solidFill>
              <a:schemeClr val="tx1"/>
            </a:solidFill>
            <a:round/>
            <a:headEnd/>
            <a:tailEnd/>
          </a:ln>
        </p:spPr>
        <p:txBody>
          <a:bodyPr/>
          <a:lstStyle/>
          <a:p>
            <a:endParaRPr lang="en-GB"/>
          </a:p>
        </p:txBody>
      </p:sp>
      <p:sp>
        <p:nvSpPr>
          <p:cNvPr id="24640" name="Line 55"/>
          <p:cNvSpPr>
            <a:spLocks noChangeShapeType="1"/>
          </p:cNvSpPr>
          <p:nvPr/>
        </p:nvSpPr>
        <p:spPr bwMode="auto">
          <a:xfrm flipH="1">
            <a:off x="2849563" y="4973638"/>
            <a:ext cx="58737" cy="3175"/>
          </a:xfrm>
          <a:prstGeom prst="line">
            <a:avLst/>
          </a:prstGeom>
          <a:noFill/>
          <a:ln w="19050">
            <a:solidFill>
              <a:schemeClr val="tx2"/>
            </a:solidFill>
            <a:round/>
            <a:headEnd/>
            <a:tailEnd/>
          </a:ln>
        </p:spPr>
        <p:txBody>
          <a:bodyPr/>
          <a:lstStyle/>
          <a:p>
            <a:endParaRPr lang="en-GB"/>
          </a:p>
        </p:txBody>
      </p:sp>
      <p:sp>
        <p:nvSpPr>
          <p:cNvPr id="24641" name="Oval 56"/>
          <p:cNvSpPr>
            <a:spLocks noChangeArrowheads="1"/>
          </p:cNvSpPr>
          <p:nvPr/>
        </p:nvSpPr>
        <p:spPr bwMode="auto">
          <a:xfrm>
            <a:off x="1109663" y="5140325"/>
            <a:ext cx="58737" cy="103188"/>
          </a:xfrm>
          <a:prstGeom prst="ellipse">
            <a:avLst/>
          </a:prstGeom>
          <a:solidFill>
            <a:schemeClr val="tx1"/>
          </a:solidFill>
          <a:ln w="9525">
            <a:solidFill>
              <a:schemeClr val="tx1"/>
            </a:solidFill>
            <a:round/>
            <a:headEnd/>
            <a:tailEnd/>
          </a:ln>
        </p:spPr>
        <p:txBody>
          <a:bodyPr/>
          <a:lstStyle/>
          <a:p>
            <a:endParaRPr lang="en-GB" sz="1000"/>
          </a:p>
        </p:txBody>
      </p:sp>
      <p:sp>
        <p:nvSpPr>
          <p:cNvPr id="24642" name="Oval 57"/>
          <p:cNvSpPr>
            <a:spLocks noChangeArrowheads="1"/>
          </p:cNvSpPr>
          <p:nvPr/>
        </p:nvSpPr>
        <p:spPr bwMode="auto">
          <a:xfrm>
            <a:off x="1109663" y="5140325"/>
            <a:ext cx="58737" cy="103188"/>
          </a:xfrm>
          <a:prstGeom prst="ellipse">
            <a:avLst/>
          </a:prstGeom>
          <a:solidFill>
            <a:schemeClr val="tx2"/>
          </a:solidFill>
          <a:ln w="19050">
            <a:solidFill>
              <a:schemeClr val="tx2"/>
            </a:solidFill>
            <a:round/>
            <a:headEnd/>
            <a:tailEnd/>
          </a:ln>
        </p:spPr>
        <p:txBody>
          <a:bodyPr/>
          <a:lstStyle/>
          <a:p>
            <a:endParaRPr lang="en-GB" sz="1000"/>
          </a:p>
        </p:txBody>
      </p:sp>
      <p:sp>
        <p:nvSpPr>
          <p:cNvPr id="24643" name="Oval 58"/>
          <p:cNvSpPr>
            <a:spLocks noChangeArrowheads="1"/>
          </p:cNvSpPr>
          <p:nvPr/>
        </p:nvSpPr>
        <p:spPr bwMode="auto">
          <a:xfrm>
            <a:off x="1354138" y="5076825"/>
            <a:ext cx="58737" cy="103188"/>
          </a:xfrm>
          <a:prstGeom prst="ellipse">
            <a:avLst/>
          </a:prstGeom>
          <a:solidFill>
            <a:schemeClr val="tx1"/>
          </a:solidFill>
          <a:ln w="9525">
            <a:solidFill>
              <a:schemeClr val="tx1"/>
            </a:solidFill>
            <a:round/>
            <a:headEnd/>
            <a:tailEnd/>
          </a:ln>
        </p:spPr>
        <p:txBody>
          <a:bodyPr/>
          <a:lstStyle/>
          <a:p>
            <a:endParaRPr lang="en-GB" sz="1000"/>
          </a:p>
        </p:txBody>
      </p:sp>
      <p:sp>
        <p:nvSpPr>
          <p:cNvPr id="24644" name="Oval 59"/>
          <p:cNvSpPr>
            <a:spLocks noChangeArrowheads="1"/>
          </p:cNvSpPr>
          <p:nvPr/>
        </p:nvSpPr>
        <p:spPr bwMode="auto">
          <a:xfrm>
            <a:off x="1354138" y="5076825"/>
            <a:ext cx="58737" cy="103188"/>
          </a:xfrm>
          <a:prstGeom prst="ellipse">
            <a:avLst/>
          </a:prstGeom>
          <a:solidFill>
            <a:schemeClr val="tx2"/>
          </a:solidFill>
          <a:ln w="19050">
            <a:solidFill>
              <a:schemeClr val="tx2"/>
            </a:solidFill>
            <a:round/>
            <a:headEnd/>
            <a:tailEnd/>
          </a:ln>
        </p:spPr>
        <p:txBody>
          <a:bodyPr/>
          <a:lstStyle/>
          <a:p>
            <a:endParaRPr lang="en-GB" sz="1000"/>
          </a:p>
        </p:txBody>
      </p:sp>
      <p:sp>
        <p:nvSpPr>
          <p:cNvPr id="24645" name="Oval 60"/>
          <p:cNvSpPr>
            <a:spLocks noChangeArrowheads="1"/>
          </p:cNvSpPr>
          <p:nvPr/>
        </p:nvSpPr>
        <p:spPr bwMode="auto">
          <a:xfrm>
            <a:off x="1849438" y="4833938"/>
            <a:ext cx="58737" cy="101600"/>
          </a:xfrm>
          <a:prstGeom prst="ellipse">
            <a:avLst/>
          </a:prstGeom>
          <a:solidFill>
            <a:schemeClr val="tx1"/>
          </a:solidFill>
          <a:ln w="9525">
            <a:solidFill>
              <a:schemeClr val="tx1"/>
            </a:solidFill>
            <a:round/>
            <a:headEnd/>
            <a:tailEnd/>
          </a:ln>
        </p:spPr>
        <p:txBody>
          <a:bodyPr/>
          <a:lstStyle/>
          <a:p>
            <a:endParaRPr lang="en-GB" sz="1000"/>
          </a:p>
        </p:txBody>
      </p:sp>
      <p:sp>
        <p:nvSpPr>
          <p:cNvPr id="24646" name="Oval 61"/>
          <p:cNvSpPr>
            <a:spLocks noChangeArrowheads="1"/>
          </p:cNvSpPr>
          <p:nvPr/>
        </p:nvSpPr>
        <p:spPr bwMode="auto">
          <a:xfrm>
            <a:off x="1849438" y="4833938"/>
            <a:ext cx="58737" cy="101600"/>
          </a:xfrm>
          <a:prstGeom prst="ellipse">
            <a:avLst/>
          </a:prstGeom>
          <a:solidFill>
            <a:schemeClr val="tx2"/>
          </a:solidFill>
          <a:ln w="19050">
            <a:solidFill>
              <a:schemeClr val="tx2"/>
            </a:solidFill>
            <a:round/>
            <a:headEnd/>
            <a:tailEnd/>
          </a:ln>
        </p:spPr>
        <p:txBody>
          <a:bodyPr/>
          <a:lstStyle/>
          <a:p>
            <a:endParaRPr lang="en-GB" sz="1000"/>
          </a:p>
        </p:txBody>
      </p:sp>
      <p:sp>
        <p:nvSpPr>
          <p:cNvPr id="24647" name="Oval 62"/>
          <p:cNvSpPr>
            <a:spLocks noChangeArrowheads="1"/>
          </p:cNvSpPr>
          <p:nvPr/>
        </p:nvSpPr>
        <p:spPr bwMode="auto">
          <a:xfrm>
            <a:off x="2849563" y="4794250"/>
            <a:ext cx="58737" cy="103188"/>
          </a:xfrm>
          <a:prstGeom prst="ellipse">
            <a:avLst/>
          </a:prstGeom>
          <a:solidFill>
            <a:schemeClr val="tx1"/>
          </a:solidFill>
          <a:ln w="9525">
            <a:solidFill>
              <a:schemeClr val="tx1"/>
            </a:solidFill>
            <a:round/>
            <a:headEnd/>
            <a:tailEnd/>
          </a:ln>
        </p:spPr>
        <p:txBody>
          <a:bodyPr/>
          <a:lstStyle/>
          <a:p>
            <a:endParaRPr lang="en-GB" sz="1000"/>
          </a:p>
        </p:txBody>
      </p:sp>
      <p:sp>
        <p:nvSpPr>
          <p:cNvPr id="24648" name="Oval 63"/>
          <p:cNvSpPr>
            <a:spLocks noChangeArrowheads="1"/>
          </p:cNvSpPr>
          <p:nvPr/>
        </p:nvSpPr>
        <p:spPr bwMode="auto">
          <a:xfrm>
            <a:off x="2849563" y="4794250"/>
            <a:ext cx="58737" cy="103188"/>
          </a:xfrm>
          <a:prstGeom prst="ellipse">
            <a:avLst/>
          </a:prstGeom>
          <a:solidFill>
            <a:schemeClr val="tx2"/>
          </a:solidFill>
          <a:ln w="19050">
            <a:solidFill>
              <a:schemeClr val="tx2"/>
            </a:solidFill>
            <a:round/>
            <a:headEnd/>
            <a:tailEnd/>
          </a:ln>
        </p:spPr>
        <p:txBody>
          <a:bodyPr/>
          <a:lstStyle/>
          <a:p>
            <a:endParaRPr lang="en-GB" sz="1000"/>
          </a:p>
        </p:txBody>
      </p:sp>
      <p:sp>
        <p:nvSpPr>
          <p:cNvPr id="24649" name="Line 64"/>
          <p:cNvSpPr>
            <a:spLocks noChangeShapeType="1"/>
          </p:cNvSpPr>
          <p:nvPr/>
        </p:nvSpPr>
        <p:spPr bwMode="auto">
          <a:xfrm flipH="1">
            <a:off x="760413" y="6230938"/>
            <a:ext cx="44450" cy="1587"/>
          </a:xfrm>
          <a:prstGeom prst="line">
            <a:avLst/>
          </a:prstGeom>
          <a:noFill/>
          <a:ln w="19050">
            <a:solidFill>
              <a:schemeClr val="tx1"/>
            </a:solidFill>
            <a:round/>
            <a:headEnd/>
            <a:tailEnd/>
          </a:ln>
        </p:spPr>
        <p:txBody>
          <a:bodyPr/>
          <a:lstStyle/>
          <a:p>
            <a:endParaRPr lang="en-GB"/>
          </a:p>
        </p:txBody>
      </p:sp>
      <p:sp>
        <p:nvSpPr>
          <p:cNvPr id="24650" name="Rectangle 65"/>
          <p:cNvSpPr>
            <a:spLocks noChangeArrowheads="1"/>
          </p:cNvSpPr>
          <p:nvPr/>
        </p:nvSpPr>
        <p:spPr bwMode="auto">
          <a:xfrm>
            <a:off x="628650" y="6102350"/>
            <a:ext cx="23813" cy="93663"/>
          </a:xfrm>
          <a:prstGeom prst="rect">
            <a:avLst/>
          </a:prstGeom>
          <a:noFill/>
          <a:ln w="9525">
            <a:noFill/>
            <a:miter lim="800000"/>
            <a:headEnd/>
            <a:tailEnd/>
          </a:ln>
        </p:spPr>
        <p:txBody>
          <a:bodyPr wrap="none" lIns="0" tIns="0" rIns="0" bIns="0">
            <a:spAutoFit/>
          </a:bodyPr>
          <a:lstStyle/>
          <a:p>
            <a:pPr eaLnBrk="0" hangingPunct="0"/>
            <a:r>
              <a:rPr lang="en-GB" sz="1000" b="0" i="0"/>
              <a:t>0</a:t>
            </a:r>
          </a:p>
        </p:txBody>
      </p:sp>
      <p:sp>
        <p:nvSpPr>
          <p:cNvPr id="24651" name="Line 66"/>
          <p:cNvSpPr>
            <a:spLocks noChangeShapeType="1"/>
          </p:cNvSpPr>
          <p:nvPr/>
        </p:nvSpPr>
        <p:spPr bwMode="auto">
          <a:xfrm flipH="1">
            <a:off x="757238" y="5846763"/>
            <a:ext cx="44450" cy="1587"/>
          </a:xfrm>
          <a:prstGeom prst="line">
            <a:avLst/>
          </a:prstGeom>
          <a:noFill/>
          <a:ln w="19050">
            <a:solidFill>
              <a:schemeClr val="tx1"/>
            </a:solidFill>
            <a:round/>
            <a:headEnd/>
            <a:tailEnd/>
          </a:ln>
        </p:spPr>
        <p:txBody>
          <a:bodyPr/>
          <a:lstStyle/>
          <a:p>
            <a:endParaRPr lang="en-GB"/>
          </a:p>
        </p:txBody>
      </p:sp>
      <p:sp>
        <p:nvSpPr>
          <p:cNvPr id="24652" name="Rectangle 67"/>
          <p:cNvSpPr>
            <a:spLocks noChangeArrowheads="1"/>
          </p:cNvSpPr>
          <p:nvPr/>
        </p:nvSpPr>
        <p:spPr bwMode="auto">
          <a:xfrm>
            <a:off x="563563" y="5718175"/>
            <a:ext cx="49212" cy="93663"/>
          </a:xfrm>
          <a:prstGeom prst="rect">
            <a:avLst/>
          </a:prstGeom>
          <a:noFill/>
          <a:ln w="9525">
            <a:noFill/>
            <a:miter lim="800000"/>
            <a:headEnd/>
            <a:tailEnd/>
          </a:ln>
        </p:spPr>
        <p:txBody>
          <a:bodyPr wrap="none" lIns="0" tIns="0" rIns="0" bIns="0">
            <a:spAutoFit/>
          </a:bodyPr>
          <a:lstStyle/>
          <a:p>
            <a:pPr eaLnBrk="0" hangingPunct="0"/>
            <a:r>
              <a:rPr lang="en-GB" sz="1000" b="0" i="0"/>
              <a:t>10</a:t>
            </a:r>
          </a:p>
        </p:txBody>
      </p:sp>
      <p:sp>
        <p:nvSpPr>
          <p:cNvPr id="24653" name="Line 68"/>
          <p:cNvSpPr>
            <a:spLocks noChangeShapeType="1"/>
          </p:cNvSpPr>
          <p:nvPr/>
        </p:nvSpPr>
        <p:spPr bwMode="auto">
          <a:xfrm flipH="1">
            <a:off x="757238" y="5461000"/>
            <a:ext cx="44450" cy="3175"/>
          </a:xfrm>
          <a:prstGeom prst="line">
            <a:avLst/>
          </a:prstGeom>
          <a:noFill/>
          <a:ln w="19050">
            <a:solidFill>
              <a:schemeClr val="tx1"/>
            </a:solidFill>
            <a:round/>
            <a:headEnd/>
            <a:tailEnd/>
          </a:ln>
        </p:spPr>
        <p:txBody>
          <a:bodyPr/>
          <a:lstStyle/>
          <a:p>
            <a:endParaRPr lang="en-GB"/>
          </a:p>
        </p:txBody>
      </p:sp>
      <p:sp>
        <p:nvSpPr>
          <p:cNvPr id="24654" name="Rectangle 69"/>
          <p:cNvSpPr>
            <a:spLocks noChangeArrowheads="1"/>
          </p:cNvSpPr>
          <p:nvPr/>
        </p:nvSpPr>
        <p:spPr bwMode="auto">
          <a:xfrm>
            <a:off x="563563" y="5332413"/>
            <a:ext cx="49212" cy="93662"/>
          </a:xfrm>
          <a:prstGeom prst="rect">
            <a:avLst/>
          </a:prstGeom>
          <a:noFill/>
          <a:ln w="9525">
            <a:noFill/>
            <a:miter lim="800000"/>
            <a:headEnd/>
            <a:tailEnd/>
          </a:ln>
        </p:spPr>
        <p:txBody>
          <a:bodyPr wrap="none" lIns="0" tIns="0" rIns="0" bIns="0">
            <a:spAutoFit/>
          </a:bodyPr>
          <a:lstStyle/>
          <a:p>
            <a:pPr eaLnBrk="0" hangingPunct="0"/>
            <a:r>
              <a:rPr lang="en-GB" sz="1000" b="0" i="0"/>
              <a:t>20</a:t>
            </a:r>
          </a:p>
        </p:txBody>
      </p:sp>
      <p:sp>
        <p:nvSpPr>
          <p:cNvPr id="24655" name="Line 70"/>
          <p:cNvSpPr>
            <a:spLocks noChangeShapeType="1"/>
          </p:cNvSpPr>
          <p:nvPr/>
        </p:nvSpPr>
        <p:spPr bwMode="auto">
          <a:xfrm flipH="1">
            <a:off x="760413" y="5076825"/>
            <a:ext cx="44450" cy="1588"/>
          </a:xfrm>
          <a:prstGeom prst="line">
            <a:avLst/>
          </a:prstGeom>
          <a:noFill/>
          <a:ln w="19050">
            <a:solidFill>
              <a:schemeClr val="tx1"/>
            </a:solidFill>
            <a:round/>
            <a:headEnd/>
            <a:tailEnd/>
          </a:ln>
        </p:spPr>
        <p:txBody>
          <a:bodyPr/>
          <a:lstStyle/>
          <a:p>
            <a:endParaRPr lang="en-GB"/>
          </a:p>
        </p:txBody>
      </p:sp>
      <p:sp>
        <p:nvSpPr>
          <p:cNvPr id="24656" name="Rectangle 71"/>
          <p:cNvSpPr>
            <a:spLocks noChangeArrowheads="1"/>
          </p:cNvSpPr>
          <p:nvPr/>
        </p:nvSpPr>
        <p:spPr bwMode="auto">
          <a:xfrm>
            <a:off x="563563" y="4948238"/>
            <a:ext cx="49212" cy="93662"/>
          </a:xfrm>
          <a:prstGeom prst="rect">
            <a:avLst/>
          </a:prstGeom>
          <a:noFill/>
          <a:ln w="9525">
            <a:noFill/>
            <a:miter lim="800000"/>
            <a:headEnd/>
            <a:tailEnd/>
          </a:ln>
        </p:spPr>
        <p:txBody>
          <a:bodyPr wrap="none" lIns="0" tIns="0" rIns="0" bIns="0">
            <a:spAutoFit/>
          </a:bodyPr>
          <a:lstStyle/>
          <a:p>
            <a:pPr eaLnBrk="0" hangingPunct="0"/>
            <a:r>
              <a:rPr lang="en-GB" sz="1000" b="0" i="0"/>
              <a:t>30</a:t>
            </a:r>
          </a:p>
        </p:txBody>
      </p:sp>
      <p:sp>
        <p:nvSpPr>
          <p:cNvPr id="24657" name="Line 72"/>
          <p:cNvSpPr>
            <a:spLocks noChangeShapeType="1"/>
          </p:cNvSpPr>
          <p:nvPr/>
        </p:nvSpPr>
        <p:spPr bwMode="auto">
          <a:xfrm flipH="1">
            <a:off x="760413" y="4692650"/>
            <a:ext cx="44450" cy="1588"/>
          </a:xfrm>
          <a:prstGeom prst="line">
            <a:avLst/>
          </a:prstGeom>
          <a:noFill/>
          <a:ln w="19050">
            <a:solidFill>
              <a:schemeClr val="tx1"/>
            </a:solidFill>
            <a:round/>
            <a:headEnd/>
            <a:tailEnd/>
          </a:ln>
        </p:spPr>
        <p:txBody>
          <a:bodyPr/>
          <a:lstStyle/>
          <a:p>
            <a:endParaRPr lang="en-GB"/>
          </a:p>
        </p:txBody>
      </p:sp>
      <p:sp>
        <p:nvSpPr>
          <p:cNvPr id="24658" name="Rectangle 73"/>
          <p:cNvSpPr>
            <a:spLocks noChangeArrowheads="1"/>
          </p:cNvSpPr>
          <p:nvPr/>
        </p:nvSpPr>
        <p:spPr bwMode="auto">
          <a:xfrm>
            <a:off x="563563" y="4564063"/>
            <a:ext cx="49212" cy="93662"/>
          </a:xfrm>
          <a:prstGeom prst="rect">
            <a:avLst/>
          </a:prstGeom>
          <a:noFill/>
          <a:ln w="9525">
            <a:noFill/>
            <a:miter lim="800000"/>
            <a:headEnd/>
            <a:tailEnd/>
          </a:ln>
        </p:spPr>
        <p:txBody>
          <a:bodyPr wrap="none" lIns="0" tIns="0" rIns="0" bIns="0">
            <a:spAutoFit/>
          </a:bodyPr>
          <a:lstStyle/>
          <a:p>
            <a:pPr eaLnBrk="0" hangingPunct="0"/>
            <a:r>
              <a:rPr lang="en-GB" sz="1000" b="0" i="0"/>
              <a:t>40</a:t>
            </a:r>
          </a:p>
        </p:txBody>
      </p:sp>
      <p:sp>
        <p:nvSpPr>
          <p:cNvPr id="24659" name="Line 74"/>
          <p:cNvSpPr>
            <a:spLocks noChangeShapeType="1"/>
          </p:cNvSpPr>
          <p:nvPr/>
        </p:nvSpPr>
        <p:spPr bwMode="auto">
          <a:xfrm flipH="1">
            <a:off x="760413" y="4306888"/>
            <a:ext cx="44450" cy="3175"/>
          </a:xfrm>
          <a:prstGeom prst="line">
            <a:avLst/>
          </a:prstGeom>
          <a:noFill/>
          <a:ln w="19050">
            <a:solidFill>
              <a:schemeClr val="tx1"/>
            </a:solidFill>
            <a:round/>
            <a:headEnd/>
            <a:tailEnd/>
          </a:ln>
        </p:spPr>
        <p:txBody>
          <a:bodyPr/>
          <a:lstStyle/>
          <a:p>
            <a:endParaRPr lang="en-GB"/>
          </a:p>
        </p:txBody>
      </p:sp>
      <p:sp>
        <p:nvSpPr>
          <p:cNvPr id="24660" name="Rectangle 75"/>
          <p:cNvSpPr>
            <a:spLocks noChangeArrowheads="1"/>
          </p:cNvSpPr>
          <p:nvPr/>
        </p:nvSpPr>
        <p:spPr bwMode="auto">
          <a:xfrm>
            <a:off x="563563" y="4178300"/>
            <a:ext cx="49212" cy="93663"/>
          </a:xfrm>
          <a:prstGeom prst="rect">
            <a:avLst/>
          </a:prstGeom>
          <a:noFill/>
          <a:ln w="9525">
            <a:noFill/>
            <a:miter lim="800000"/>
            <a:headEnd/>
            <a:tailEnd/>
          </a:ln>
        </p:spPr>
        <p:txBody>
          <a:bodyPr wrap="none" lIns="0" tIns="0" rIns="0" bIns="0">
            <a:spAutoFit/>
          </a:bodyPr>
          <a:lstStyle/>
          <a:p>
            <a:pPr eaLnBrk="0" hangingPunct="0"/>
            <a:r>
              <a:rPr lang="en-GB" sz="1000" b="0" i="0"/>
              <a:t>50</a:t>
            </a:r>
          </a:p>
        </p:txBody>
      </p:sp>
      <p:sp>
        <p:nvSpPr>
          <p:cNvPr id="24661" name="Line 76"/>
          <p:cNvSpPr>
            <a:spLocks noChangeShapeType="1"/>
          </p:cNvSpPr>
          <p:nvPr/>
        </p:nvSpPr>
        <p:spPr bwMode="auto">
          <a:xfrm flipH="1">
            <a:off x="757238" y="3898900"/>
            <a:ext cx="44450" cy="3175"/>
          </a:xfrm>
          <a:prstGeom prst="line">
            <a:avLst/>
          </a:prstGeom>
          <a:noFill/>
          <a:ln w="19050">
            <a:solidFill>
              <a:schemeClr val="tx1"/>
            </a:solidFill>
            <a:round/>
            <a:headEnd/>
            <a:tailEnd/>
          </a:ln>
        </p:spPr>
        <p:txBody>
          <a:bodyPr/>
          <a:lstStyle/>
          <a:p>
            <a:endParaRPr lang="en-GB"/>
          </a:p>
        </p:txBody>
      </p:sp>
      <p:sp>
        <p:nvSpPr>
          <p:cNvPr id="24662" name="Rectangle 77"/>
          <p:cNvSpPr>
            <a:spLocks noChangeArrowheads="1"/>
          </p:cNvSpPr>
          <p:nvPr/>
        </p:nvSpPr>
        <p:spPr bwMode="auto">
          <a:xfrm>
            <a:off x="563563" y="3794125"/>
            <a:ext cx="49212" cy="93663"/>
          </a:xfrm>
          <a:prstGeom prst="rect">
            <a:avLst/>
          </a:prstGeom>
          <a:noFill/>
          <a:ln w="9525">
            <a:noFill/>
            <a:miter lim="800000"/>
            <a:headEnd/>
            <a:tailEnd/>
          </a:ln>
        </p:spPr>
        <p:txBody>
          <a:bodyPr wrap="none" lIns="0" tIns="0" rIns="0" bIns="0">
            <a:spAutoFit/>
          </a:bodyPr>
          <a:lstStyle/>
          <a:p>
            <a:pPr eaLnBrk="0" hangingPunct="0"/>
            <a:r>
              <a:rPr lang="en-GB" sz="1000" b="0" i="0"/>
              <a:t>60</a:t>
            </a:r>
          </a:p>
        </p:txBody>
      </p:sp>
      <p:sp>
        <p:nvSpPr>
          <p:cNvPr id="24663" name="Rectangle 78"/>
          <p:cNvSpPr>
            <a:spLocks noChangeArrowheads="1"/>
          </p:cNvSpPr>
          <p:nvPr/>
        </p:nvSpPr>
        <p:spPr bwMode="auto">
          <a:xfrm rot="-5400000">
            <a:off x="-265112" y="5210175"/>
            <a:ext cx="1000125" cy="53975"/>
          </a:xfrm>
          <a:prstGeom prst="rect">
            <a:avLst/>
          </a:prstGeom>
          <a:noFill/>
          <a:ln w="9525">
            <a:noFill/>
            <a:miter lim="800000"/>
            <a:headEnd/>
            <a:tailEnd/>
          </a:ln>
        </p:spPr>
        <p:txBody>
          <a:bodyPr wrap="none" lIns="0" tIns="0" rIns="0" bIns="0">
            <a:spAutoFit/>
          </a:bodyPr>
          <a:lstStyle/>
          <a:p>
            <a:pPr eaLnBrk="0" hangingPunct="0"/>
            <a:r>
              <a:rPr lang="en-GB" sz="1000" b="0" i="0"/>
              <a:t>% of macrophages ingesting </a:t>
            </a:r>
          </a:p>
        </p:txBody>
      </p:sp>
      <p:sp>
        <p:nvSpPr>
          <p:cNvPr id="24664" name="Rectangle 79"/>
          <p:cNvSpPr>
            <a:spLocks noChangeArrowheads="1"/>
          </p:cNvSpPr>
          <p:nvPr/>
        </p:nvSpPr>
        <p:spPr bwMode="auto">
          <a:xfrm rot="-5400000">
            <a:off x="119857" y="5053806"/>
            <a:ext cx="563562" cy="53975"/>
          </a:xfrm>
          <a:prstGeom prst="rect">
            <a:avLst/>
          </a:prstGeom>
          <a:noFill/>
          <a:ln w="9525">
            <a:noFill/>
            <a:miter lim="800000"/>
            <a:headEnd/>
            <a:tailEnd/>
          </a:ln>
        </p:spPr>
        <p:txBody>
          <a:bodyPr wrap="none" lIns="0" tIns="0" rIns="0" bIns="0">
            <a:spAutoFit/>
          </a:bodyPr>
          <a:lstStyle/>
          <a:p>
            <a:pPr eaLnBrk="0" hangingPunct="0"/>
            <a:r>
              <a:rPr lang="en-GB" sz="1000" b="0" i="0"/>
              <a:t>apoptotic bodies</a:t>
            </a:r>
          </a:p>
        </p:txBody>
      </p:sp>
      <p:sp>
        <p:nvSpPr>
          <p:cNvPr id="24665" name="Line 81"/>
          <p:cNvSpPr>
            <a:spLocks noChangeShapeType="1"/>
          </p:cNvSpPr>
          <p:nvPr/>
        </p:nvSpPr>
        <p:spPr bwMode="auto">
          <a:xfrm>
            <a:off x="884238" y="6342063"/>
            <a:ext cx="1984375" cy="1587"/>
          </a:xfrm>
          <a:prstGeom prst="line">
            <a:avLst/>
          </a:prstGeom>
          <a:noFill/>
          <a:ln w="19050">
            <a:solidFill>
              <a:schemeClr val="tx1"/>
            </a:solidFill>
            <a:round/>
            <a:headEnd/>
            <a:tailEnd/>
          </a:ln>
        </p:spPr>
        <p:txBody>
          <a:bodyPr/>
          <a:lstStyle/>
          <a:p>
            <a:endParaRPr lang="en-GB"/>
          </a:p>
        </p:txBody>
      </p:sp>
      <p:sp>
        <p:nvSpPr>
          <p:cNvPr id="24666" name="Line 82"/>
          <p:cNvSpPr>
            <a:spLocks noChangeShapeType="1"/>
          </p:cNvSpPr>
          <p:nvPr/>
        </p:nvSpPr>
        <p:spPr bwMode="auto">
          <a:xfrm>
            <a:off x="876300" y="6342063"/>
            <a:ext cx="1588" cy="76200"/>
          </a:xfrm>
          <a:prstGeom prst="line">
            <a:avLst/>
          </a:prstGeom>
          <a:noFill/>
          <a:ln w="19050">
            <a:solidFill>
              <a:schemeClr val="tx1"/>
            </a:solidFill>
            <a:round/>
            <a:headEnd/>
            <a:tailEnd/>
          </a:ln>
        </p:spPr>
        <p:txBody>
          <a:bodyPr/>
          <a:lstStyle/>
          <a:p>
            <a:endParaRPr lang="en-GB"/>
          </a:p>
        </p:txBody>
      </p:sp>
      <p:sp>
        <p:nvSpPr>
          <p:cNvPr id="24667" name="Rectangle 83"/>
          <p:cNvSpPr>
            <a:spLocks noChangeArrowheads="1"/>
          </p:cNvSpPr>
          <p:nvPr/>
        </p:nvSpPr>
        <p:spPr bwMode="auto">
          <a:xfrm>
            <a:off x="847725" y="6443663"/>
            <a:ext cx="25400" cy="93662"/>
          </a:xfrm>
          <a:prstGeom prst="rect">
            <a:avLst/>
          </a:prstGeom>
          <a:noFill/>
          <a:ln w="9525">
            <a:noFill/>
            <a:miter lim="800000"/>
            <a:headEnd/>
            <a:tailEnd/>
          </a:ln>
        </p:spPr>
        <p:txBody>
          <a:bodyPr wrap="none" lIns="0" tIns="0" rIns="0" bIns="0">
            <a:spAutoFit/>
          </a:bodyPr>
          <a:lstStyle/>
          <a:p>
            <a:pPr eaLnBrk="0" hangingPunct="0"/>
            <a:r>
              <a:rPr lang="en-GB" sz="1000" b="0" i="0"/>
              <a:t>0</a:t>
            </a:r>
          </a:p>
        </p:txBody>
      </p:sp>
      <p:sp>
        <p:nvSpPr>
          <p:cNvPr id="24668" name="Line 84"/>
          <p:cNvSpPr>
            <a:spLocks noChangeShapeType="1"/>
          </p:cNvSpPr>
          <p:nvPr/>
        </p:nvSpPr>
        <p:spPr bwMode="auto">
          <a:xfrm>
            <a:off x="1128713" y="6342063"/>
            <a:ext cx="1587" cy="50800"/>
          </a:xfrm>
          <a:prstGeom prst="line">
            <a:avLst/>
          </a:prstGeom>
          <a:noFill/>
          <a:ln w="19050">
            <a:solidFill>
              <a:schemeClr val="tx1"/>
            </a:solidFill>
            <a:round/>
            <a:headEnd/>
            <a:tailEnd/>
          </a:ln>
        </p:spPr>
        <p:txBody>
          <a:bodyPr/>
          <a:lstStyle/>
          <a:p>
            <a:endParaRPr lang="en-GB"/>
          </a:p>
        </p:txBody>
      </p:sp>
      <p:sp>
        <p:nvSpPr>
          <p:cNvPr id="24669" name="Line 85"/>
          <p:cNvSpPr>
            <a:spLocks noChangeShapeType="1"/>
          </p:cNvSpPr>
          <p:nvPr/>
        </p:nvSpPr>
        <p:spPr bwMode="auto">
          <a:xfrm>
            <a:off x="1373188" y="6342063"/>
            <a:ext cx="1587" cy="76200"/>
          </a:xfrm>
          <a:prstGeom prst="line">
            <a:avLst/>
          </a:prstGeom>
          <a:noFill/>
          <a:ln w="19050">
            <a:solidFill>
              <a:schemeClr val="tx1"/>
            </a:solidFill>
            <a:round/>
            <a:headEnd/>
            <a:tailEnd/>
          </a:ln>
        </p:spPr>
        <p:txBody>
          <a:bodyPr/>
          <a:lstStyle/>
          <a:p>
            <a:endParaRPr lang="en-GB"/>
          </a:p>
        </p:txBody>
      </p:sp>
      <p:sp>
        <p:nvSpPr>
          <p:cNvPr id="24670" name="Rectangle 86"/>
          <p:cNvSpPr>
            <a:spLocks noChangeArrowheads="1"/>
          </p:cNvSpPr>
          <p:nvPr/>
        </p:nvSpPr>
        <p:spPr bwMode="auto">
          <a:xfrm>
            <a:off x="1312863" y="6443663"/>
            <a:ext cx="50800" cy="93662"/>
          </a:xfrm>
          <a:prstGeom prst="rect">
            <a:avLst/>
          </a:prstGeom>
          <a:noFill/>
          <a:ln w="9525">
            <a:noFill/>
            <a:miter lim="800000"/>
            <a:headEnd/>
            <a:tailEnd/>
          </a:ln>
        </p:spPr>
        <p:txBody>
          <a:bodyPr wrap="none" lIns="0" tIns="0" rIns="0" bIns="0">
            <a:spAutoFit/>
          </a:bodyPr>
          <a:lstStyle/>
          <a:p>
            <a:pPr eaLnBrk="0" hangingPunct="0"/>
            <a:r>
              <a:rPr lang="en-GB" sz="1000" b="0" i="0"/>
              <a:t>30</a:t>
            </a:r>
          </a:p>
        </p:txBody>
      </p:sp>
      <p:sp>
        <p:nvSpPr>
          <p:cNvPr id="24671" name="Line 87"/>
          <p:cNvSpPr>
            <a:spLocks noChangeShapeType="1"/>
          </p:cNvSpPr>
          <p:nvPr/>
        </p:nvSpPr>
        <p:spPr bwMode="auto">
          <a:xfrm>
            <a:off x="1624013" y="6342063"/>
            <a:ext cx="1587" cy="50800"/>
          </a:xfrm>
          <a:prstGeom prst="line">
            <a:avLst/>
          </a:prstGeom>
          <a:noFill/>
          <a:ln w="19050">
            <a:solidFill>
              <a:schemeClr val="tx1"/>
            </a:solidFill>
            <a:round/>
            <a:headEnd/>
            <a:tailEnd/>
          </a:ln>
        </p:spPr>
        <p:txBody>
          <a:bodyPr/>
          <a:lstStyle/>
          <a:p>
            <a:endParaRPr lang="en-GB"/>
          </a:p>
        </p:txBody>
      </p:sp>
      <p:sp>
        <p:nvSpPr>
          <p:cNvPr id="24672" name="Line 88"/>
          <p:cNvSpPr>
            <a:spLocks noChangeShapeType="1"/>
          </p:cNvSpPr>
          <p:nvPr/>
        </p:nvSpPr>
        <p:spPr bwMode="auto">
          <a:xfrm>
            <a:off x="1868488" y="6342063"/>
            <a:ext cx="1587" cy="76200"/>
          </a:xfrm>
          <a:prstGeom prst="line">
            <a:avLst/>
          </a:prstGeom>
          <a:noFill/>
          <a:ln w="19050">
            <a:solidFill>
              <a:schemeClr val="tx1"/>
            </a:solidFill>
            <a:round/>
            <a:headEnd/>
            <a:tailEnd/>
          </a:ln>
        </p:spPr>
        <p:txBody>
          <a:bodyPr/>
          <a:lstStyle/>
          <a:p>
            <a:endParaRPr lang="en-GB"/>
          </a:p>
        </p:txBody>
      </p:sp>
      <p:sp>
        <p:nvSpPr>
          <p:cNvPr id="24673" name="Rectangle 89"/>
          <p:cNvSpPr>
            <a:spLocks noChangeArrowheads="1"/>
          </p:cNvSpPr>
          <p:nvPr/>
        </p:nvSpPr>
        <p:spPr bwMode="auto">
          <a:xfrm>
            <a:off x="1803400" y="6443663"/>
            <a:ext cx="49213" cy="93662"/>
          </a:xfrm>
          <a:prstGeom prst="rect">
            <a:avLst/>
          </a:prstGeom>
          <a:noFill/>
          <a:ln w="9525">
            <a:noFill/>
            <a:miter lim="800000"/>
            <a:headEnd/>
            <a:tailEnd/>
          </a:ln>
        </p:spPr>
        <p:txBody>
          <a:bodyPr wrap="none" lIns="0" tIns="0" rIns="0" bIns="0">
            <a:spAutoFit/>
          </a:bodyPr>
          <a:lstStyle/>
          <a:p>
            <a:pPr eaLnBrk="0" hangingPunct="0"/>
            <a:r>
              <a:rPr lang="en-GB" sz="1000" b="0" i="0"/>
              <a:t>60</a:t>
            </a:r>
          </a:p>
        </p:txBody>
      </p:sp>
      <p:sp>
        <p:nvSpPr>
          <p:cNvPr id="24674" name="Line 90"/>
          <p:cNvSpPr>
            <a:spLocks noChangeShapeType="1"/>
          </p:cNvSpPr>
          <p:nvPr/>
        </p:nvSpPr>
        <p:spPr bwMode="auto">
          <a:xfrm>
            <a:off x="2120900" y="6342063"/>
            <a:ext cx="1588" cy="50800"/>
          </a:xfrm>
          <a:prstGeom prst="line">
            <a:avLst/>
          </a:prstGeom>
          <a:noFill/>
          <a:ln w="19050">
            <a:solidFill>
              <a:schemeClr val="tx1"/>
            </a:solidFill>
            <a:round/>
            <a:headEnd/>
            <a:tailEnd/>
          </a:ln>
        </p:spPr>
        <p:txBody>
          <a:bodyPr/>
          <a:lstStyle/>
          <a:p>
            <a:endParaRPr lang="en-GB"/>
          </a:p>
        </p:txBody>
      </p:sp>
      <p:sp>
        <p:nvSpPr>
          <p:cNvPr id="24675" name="Line 91"/>
          <p:cNvSpPr>
            <a:spLocks noChangeShapeType="1"/>
          </p:cNvSpPr>
          <p:nvPr/>
        </p:nvSpPr>
        <p:spPr bwMode="auto">
          <a:xfrm>
            <a:off x="2373313" y="6342063"/>
            <a:ext cx="0" cy="76200"/>
          </a:xfrm>
          <a:prstGeom prst="line">
            <a:avLst/>
          </a:prstGeom>
          <a:noFill/>
          <a:ln w="19050">
            <a:solidFill>
              <a:schemeClr val="tx1"/>
            </a:solidFill>
            <a:round/>
            <a:headEnd/>
            <a:tailEnd/>
          </a:ln>
        </p:spPr>
        <p:txBody>
          <a:bodyPr/>
          <a:lstStyle/>
          <a:p>
            <a:endParaRPr lang="en-GB"/>
          </a:p>
        </p:txBody>
      </p:sp>
      <p:sp>
        <p:nvSpPr>
          <p:cNvPr id="24676" name="Rectangle 92"/>
          <p:cNvSpPr>
            <a:spLocks noChangeArrowheads="1"/>
          </p:cNvSpPr>
          <p:nvPr/>
        </p:nvSpPr>
        <p:spPr bwMode="auto">
          <a:xfrm>
            <a:off x="2298700" y="6443663"/>
            <a:ext cx="49213" cy="93662"/>
          </a:xfrm>
          <a:prstGeom prst="rect">
            <a:avLst/>
          </a:prstGeom>
          <a:noFill/>
          <a:ln w="9525">
            <a:noFill/>
            <a:miter lim="800000"/>
            <a:headEnd/>
            <a:tailEnd/>
          </a:ln>
        </p:spPr>
        <p:txBody>
          <a:bodyPr wrap="none" lIns="0" tIns="0" rIns="0" bIns="0">
            <a:spAutoFit/>
          </a:bodyPr>
          <a:lstStyle/>
          <a:p>
            <a:pPr eaLnBrk="0" hangingPunct="0"/>
            <a:r>
              <a:rPr lang="en-GB" sz="1000" b="0" i="0"/>
              <a:t>90</a:t>
            </a:r>
          </a:p>
        </p:txBody>
      </p:sp>
      <p:sp>
        <p:nvSpPr>
          <p:cNvPr id="24677" name="Line 93"/>
          <p:cNvSpPr>
            <a:spLocks noChangeShapeType="1"/>
          </p:cNvSpPr>
          <p:nvPr/>
        </p:nvSpPr>
        <p:spPr bwMode="auto">
          <a:xfrm>
            <a:off x="2617788" y="6342063"/>
            <a:ext cx="0" cy="50800"/>
          </a:xfrm>
          <a:prstGeom prst="line">
            <a:avLst/>
          </a:prstGeom>
          <a:noFill/>
          <a:ln w="19050">
            <a:solidFill>
              <a:schemeClr val="tx1"/>
            </a:solidFill>
            <a:round/>
            <a:headEnd/>
            <a:tailEnd/>
          </a:ln>
        </p:spPr>
        <p:txBody>
          <a:bodyPr/>
          <a:lstStyle/>
          <a:p>
            <a:endParaRPr lang="en-GB"/>
          </a:p>
        </p:txBody>
      </p:sp>
      <p:sp>
        <p:nvSpPr>
          <p:cNvPr id="24678" name="Line 94"/>
          <p:cNvSpPr>
            <a:spLocks noChangeShapeType="1"/>
          </p:cNvSpPr>
          <p:nvPr/>
        </p:nvSpPr>
        <p:spPr bwMode="auto">
          <a:xfrm>
            <a:off x="2868613" y="6342063"/>
            <a:ext cx="1587" cy="76200"/>
          </a:xfrm>
          <a:prstGeom prst="line">
            <a:avLst/>
          </a:prstGeom>
          <a:noFill/>
          <a:ln w="19050">
            <a:solidFill>
              <a:schemeClr val="tx1"/>
            </a:solidFill>
            <a:round/>
            <a:headEnd/>
            <a:tailEnd/>
          </a:ln>
        </p:spPr>
        <p:txBody>
          <a:bodyPr/>
          <a:lstStyle/>
          <a:p>
            <a:endParaRPr lang="en-GB"/>
          </a:p>
        </p:txBody>
      </p:sp>
      <p:sp>
        <p:nvSpPr>
          <p:cNvPr id="24679" name="Rectangle 95"/>
          <p:cNvSpPr>
            <a:spLocks noChangeArrowheads="1"/>
          </p:cNvSpPr>
          <p:nvPr/>
        </p:nvSpPr>
        <p:spPr bwMode="auto">
          <a:xfrm>
            <a:off x="2765425" y="6443663"/>
            <a:ext cx="73025" cy="93662"/>
          </a:xfrm>
          <a:prstGeom prst="rect">
            <a:avLst/>
          </a:prstGeom>
          <a:noFill/>
          <a:ln w="9525">
            <a:noFill/>
            <a:miter lim="800000"/>
            <a:headEnd/>
            <a:tailEnd/>
          </a:ln>
        </p:spPr>
        <p:txBody>
          <a:bodyPr wrap="none" lIns="0" tIns="0" rIns="0" bIns="0">
            <a:spAutoFit/>
          </a:bodyPr>
          <a:lstStyle/>
          <a:p>
            <a:pPr eaLnBrk="0" hangingPunct="0"/>
            <a:r>
              <a:rPr lang="en-GB" sz="1000" b="0" i="0"/>
              <a:t>120</a:t>
            </a:r>
          </a:p>
        </p:txBody>
      </p:sp>
      <p:sp>
        <p:nvSpPr>
          <p:cNvPr id="24680" name="Rectangle 96"/>
          <p:cNvSpPr>
            <a:spLocks noChangeArrowheads="1"/>
          </p:cNvSpPr>
          <p:nvPr/>
        </p:nvSpPr>
        <p:spPr bwMode="auto">
          <a:xfrm>
            <a:off x="1628775" y="6713538"/>
            <a:ext cx="215900" cy="93662"/>
          </a:xfrm>
          <a:prstGeom prst="rect">
            <a:avLst/>
          </a:prstGeom>
          <a:noFill/>
          <a:ln w="9525">
            <a:noFill/>
            <a:miter lim="800000"/>
            <a:headEnd/>
            <a:tailEnd/>
          </a:ln>
        </p:spPr>
        <p:txBody>
          <a:bodyPr wrap="none" lIns="0" tIns="0" rIns="0" bIns="0">
            <a:spAutoFit/>
          </a:bodyPr>
          <a:lstStyle/>
          <a:p>
            <a:pPr eaLnBrk="0" hangingPunct="0"/>
            <a:r>
              <a:rPr lang="en-GB" sz="1000" b="0" i="0"/>
              <a:t>Time (min)</a:t>
            </a:r>
          </a:p>
        </p:txBody>
      </p:sp>
      <p:sp>
        <p:nvSpPr>
          <p:cNvPr id="24681" name="Oval 97"/>
          <p:cNvSpPr>
            <a:spLocks noChangeArrowheads="1"/>
          </p:cNvSpPr>
          <p:nvPr/>
        </p:nvSpPr>
        <p:spPr bwMode="auto">
          <a:xfrm>
            <a:off x="857250" y="6102350"/>
            <a:ext cx="58738" cy="103188"/>
          </a:xfrm>
          <a:prstGeom prst="ellipse">
            <a:avLst/>
          </a:prstGeom>
          <a:solidFill>
            <a:schemeClr val="tx2"/>
          </a:solidFill>
          <a:ln w="9525">
            <a:solidFill>
              <a:schemeClr val="tx2"/>
            </a:solidFill>
            <a:round/>
            <a:headEnd/>
            <a:tailEnd/>
          </a:ln>
        </p:spPr>
        <p:txBody>
          <a:bodyPr/>
          <a:lstStyle/>
          <a:p>
            <a:endParaRPr lang="en-GB" sz="1000"/>
          </a:p>
        </p:txBody>
      </p:sp>
      <p:sp>
        <p:nvSpPr>
          <p:cNvPr id="24682" name="Oval 98"/>
          <p:cNvSpPr>
            <a:spLocks noChangeArrowheads="1"/>
          </p:cNvSpPr>
          <p:nvPr/>
        </p:nvSpPr>
        <p:spPr bwMode="auto">
          <a:xfrm>
            <a:off x="857250" y="6102350"/>
            <a:ext cx="58738" cy="103188"/>
          </a:xfrm>
          <a:prstGeom prst="ellipse">
            <a:avLst/>
          </a:prstGeom>
          <a:solidFill>
            <a:schemeClr val="tx2"/>
          </a:solidFill>
          <a:ln w="19050">
            <a:solidFill>
              <a:schemeClr val="tx2"/>
            </a:solidFill>
            <a:round/>
            <a:headEnd/>
            <a:tailEnd/>
          </a:ln>
        </p:spPr>
        <p:txBody>
          <a:bodyPr/>
          <a:lstStyle/>
          <a:p>
            <a:endParaRPr lang="en-GB" sz="1000"/>
          </a:p>
        </p:txBody>
      </p:sp>
      <p:sp>
        <p:nvSpPr>
          <p:cNvPr id="24683" name="Line 99"/>
          <p:cNvSpPr>
            <a:spLocks noChangeShapeType="1"/>
          </p:cNvSpPr>
          <p:nvPr/>
        </p:nvSpPr>
        <p:spPr bwMode="auto">
          <a:xfrm>
            <a:off x="857250" y="6026150"/>
            <a:ext cx="58738" cy="1588"/>
          </a:xfrm>
          <a:prstGeom prst="line">
            <a:avLst/>
          </a:prstGeom>
          <a:noFill/>
          <a:ln w="19050">
            <a:solidFill>
              <a:schemeClr val="tx2"/>
            </a:solidFill>
            <a:round/>
            <a:headEnd/>
            <a:tailEnd/>
          </a:ln>
        </p:spPr>
        <p:txBody>
          <a:bodyPr/>
          <a:lstStyle/>
          <a:p>
            <a:endParaRPr lang="en-GB"/>
          </a:p>
        </p:txBody>
      </p:sp>
      <p:sp>
        <p:nvSpPr>
          <p:cNvPr id="24684" name="Line 100"/>
          <p:cNvSpPr>
            <a:spLocks noChangeShapeType="1"/>
          </p:cNvSpPr>
          <p:nvPr/>
        </p:nvSpPr>
        <p:spPr bwMode="auto">
          <a:xfrm flipH="1">
            <a:off x="857250" y="6026150"/>
            <a:ext cx="58738" cy="1588"/>
          </a:xfrm>
          <a:prstGeom prst="line">
            <a:avLst/>
          </a:prstGeom>
          <a:noFill/>
          <a:ln w="19050">
            <a:solidFill>
              <a:schemeClr val="tx1"/>
            </a:solidFill>
            <a:round/>
            <a:headEnd/>
            <a:tailEnd/>
          </a:ln>
        </p:spPr>
        <p:txBody>
          <a:bodyPr/>
          <a:lstStyle/>
          <a:p>
            <a:endParaRPr lang="en-GB"/>
          </a:p>
        </p:txBody>
      </p:sp>
      <p:sp>
        <p:nvSpPr>
          <p:cNvPr id="24685" name="Line 101"/>
          <p:cNvSpPr>
            <a:spLocks noChangeShapeType="1"/>
          </p:cNvSpPr>
          <p:nvPr/>
        </p:nvSpPr>
        <p:spPr bwMode="auto">
          <a:xfrm>
            <a:off x="885825" y="6026150"/>
            <a:ext cx="1588" cy="103188"/>
          </a:xfrm>
          <a:prstGeom prst="line">
            <a:avLst/>
          </a:prstGeom>
          <a:noFill/>
          <a:ln w="19050">
            <a:solidFill>
              <a:schemeClr val="tx2"/>
            </a:solidFill>
            <a:round/>
            <a:headEnd/>
            <a:tailEnd/>
          </a:ln>
        </p:spPr>
        <p:txBody>
          <a:bodyPr/>
          <a:lstStyle/>
          <a:p>
            <a:endParaRPr lang="en-GB"/>
          </a:p>
        </p:txBody>
      </p:sp>
      <p:sp>
        <p:nvSpPr>
          <p:cNvPr id="24686" name="Line 102"/>
          <p:cNvSpPr>
            <a:spLocks noChangeShapeType="1"/>
          </p:cNvSpPr>
          <p:nvPr/>
        </p:nvSpPr>
        <p:spPr bwMode="auto">
          <a:xfrm>
            <a:off x="857250" y="6129338"/>
            <a:ext cx="58738" cy="1587"/>
          </a:xfrm>
          <a:prstGeom prst="line">
            <a:avLst/>
          </a:prstGeom>
          <a:noFill/>
          <a:ln w="19050">
            <a:solidFill>
              <a:schemeClr val="tx2"/>
            </a:solidFill>
            <a:round/>
            <a:headEnd/>
            <a:tailEnd/>
          </a:ln>
        </p:spPr>
        <p:txBody>
          <a:bodyPr/>
          <a:lstStyle/>
          <a:p>
            <a:endParaRPr lang="en-GB"/>
          </a:p>
        </p:txBody>
      </p:sp>
      <p:sp>
        <p:nvSpPr>
          <p:cNvPr id="24687" name="Line 103"/>
          <p:cNvSpPr>
            <a:spLocks noChangeShapeType="1"/>
          </p:cNvSpPr>
          <p:nvPr/>
        </p:nvSpPr>
        <p:spPr bwMode="auto">
          <a:xfrm flipH="1">
            <a:off x="857250" y="6129338"/>
            <a:ext cx="58738" cy="1587"/>
          </a:xfrm>
          <a:prstGeom prst="line">
            <a:avLst/>
          </a:prstGeom>
          <a:noFill/>
          <a:ln w="19050">
            <a:solidFill>
              <a:schemeClr val="tx2"/>
            </a:solidFill>
            <a:round/>
            <a:headEnd/>
            <a:tailEnd/>
          </a:ln>
        </p:spPr>
        <p:txBody>
          <a:bodyPr/>
          <a:lstStyle/>
          <a:p>
            <a:endParaRPr lang="en-GB"/>
          </a:p>
        </p:txBody>
      </p:sp>
      <p:sp>
        <p:nvSpPr>
          <p:cNvPr id="24688" name="Oval 104"/>
          <p:cNvSpPr>
            <a:spLocks noChangeArrowheads="1"/>
          </p:cNvSpPr>
          <p:nvPr/>
        </p:nvSpPr>
        <p:spPr bwMode="auto">
          <a:xfrm>
            <a:off x="860425" y="6032500"/>
            <a:ext cx="60325" cy="101600"/>
          </a:xfrm>
          <a:prstGeom prst="ellipse">
            <a:avLst/>
          </a:prstGeom>
          <a:solidFill>
            <a:schemeClr val="tx1"/>
          </a:solidFill>
          <a:ln w="9525">
            <a:solidFill>
              <a:schemeClr val="tx1"/>
            </a:solidFill>
            <a:round/>
            <a:headEnd/>
            <a:tailEnd/>
          </a:ln>
        </p:spPr>
        <p:txBody>
          <a:bodyPr/>
          <a:lstStyle/>
          <a:p>
            <a:endParaRPr lang="en-GB" sz="1000"/>
          </a:p>
        </p:txBody>
      </p:sp>
      <p:sp>
        <p:nvSpPr>
          <p:cNvPr id="24689" name="Line 106"/>
          <p:cNvSpPr>
            <a:spLocks noChangeShapeType="1"/>
          </p:cNvSpPr>
          <p:nvPr/>
        </p:nvSpPr>
        <p:spPr bwMode="auto">
          <a:xfrm>
            <a:off x="801688" y="3897313"/>
            <a:ext cx="0" cy="2343150"/>
          </a:xfrm>
          <a:prstGeom prst="line">
            <a:avLst/>
          </a:prstGeom>
          <a:noFill/>
          <a:ln w="9525">
            <a:solidFill>
              <a:schemeClr val="tx1"/>
            </a:solidFill>
            <a:round/>
            <a:headEnd/>
            <a:tailEnd/>
          </a:ln>
        </p:spPr>
        <p:txBody>
          <a:bodyPr wrap="none" anchor="ctr"/>
          <a:lstStyle/>
          <a:p>
            <a:endParaRPr lang="en-GB"/>
          </a:p>
        </p:txBody>
      </p:sp>
      <p:sp>
        <p:nvSpPr>
          <p:cNvPr id="24690" name="Rectangle 107"/>
          <p:cNvSpPr>
            <a:spLocks noChangeArrowheads="1"/>
          </p:cNvSpPr>
          <p:nvPr/>
        </p:nvSpPr>
        <p:spPr bwMode="auto">
          <a:xfrm>
            <a:off x="1246188" y="5626100"/>
            <a:ext cx="227012" cy="149225"/>
          </a:xfrm>
          <a:prstGeom prst="rect">
            <a:avLst/>
          </a:prstGeom>
          <a:noFill/>
          <a:ln w="9525" algn="ctr">
            <a:noFill/>
            <a:miter lim="800000"/>
            <a:headEnd/>
            <a:tailEnd/>
          </a:ln>
        </p:spPr>
        <p:txBody>
          <a:bodyPr wrap="none">
            <a:spAutoFit/>
          </a:bodyPr>
          <a:lstStyle/>
          <a:p>
            <a:pPr algn="ctr" eaLnBrk="0" hangingPunct="0">
              <a:spcBef>
                <a:spcPct val="50000"/>
              </a:spcBef>
            </a:pPr>
            <a:r>
              <a:rPr lang="en-GB" sz="1000" b="0"/>
              <a:t>C1qa -/-</a:t>
            </a:r>
          </a:p>
        </p:txBody>
      </p:sp>
      <p:sp>
        <p:nvSpPr>
          <p:cNvPr id="24691" name="Line 108"/>
          <p:cNvSpPr>
            <a:spLocks noChangeShapeType="1"/>
          </p:cNvSpPr>
          <p:nvPr/>
        </p:nvSpPr>
        <p:spPr bwMode="auto">
          <a:xfrm flipH="1" flipV="1">
            <a:off x="1276350" y="5273675"/>
            <a:ext cx="103188" cy="315913"/>
          </a:xfrm>
          <a:prstGeom prst="line">
            <a:avLst/>
          </a:prstGeom>
          <a:noFill/>
          <a:ln w="19050">
            <a:solidFill>
              <a:schemeClr val="tx1"/>
            </a:solidFill>
            <a:round/>
            <a:headEnd/>
            <a:tailEnd type="triangle" w="med" len="med"/>
          </a:ln>
        </p:spPr>
        <p:txBody>
          <a:bodyPr>
            <a:spAutoFit/>
          </a:bodyPr>
          <a:lstStyle/>
          <a:p>
            <a:endParaRPr lang="en-GB"/>
          </a:p>
        </p:txBody>
      </p:sp>
      <p:sp>
        <p:nvSpPr>
          <p:cNvPr id="24692" name="Rectangle 109"/>
          <p:cNvSpPr>
            <a:spLocks noChangeArrowheads="1"/>
          </p:cNvSpPr>
          <p:nvPr/>
        </p:nvSpPr>
        <p:spPr bwMode="auto">
          <a:xfrm>
            <a:off x="1549400" y="3908425"/>
            <a:ext cx="249238" cy="150813"/>
          </a:xfrm>
          <a:prstGeom prst="rect">
            <a:avLst/>
          </a:prstGeom>
          <a:noFill/>
          <a:ln w="9525" algn="ctr">
            <a:noFill/>
            <a:miter lim="800000"/>
            <a:headEnd/>
            <a:tailEnd/>
          </a:ln>
        </p:spPr>
        <p:txBody>
          <a:bodyPr wrap="none">
            <a:spAutoFit/>
          </a:bodyPr>
          <a:lstStyle/>
          <a:p>
            <a:pPr algn="ctr" eaLnBrk="0" hangingPunct="0"/>
            <a:r>
              <a:rPr lang="en-GB" sz="1000" b="0" i="0"/>
              <a:t>Wild type</a:t>
            </a:r>
          </a:p>
        </p:txBody>
      </p:sp>
      <p:sp>
        <p:nvSpPr>
          <p:cNvPr id="24693" name="Line 110"/>
          <p:cNvSpPr>
            <a:spLocks noChangeShapeType="1"/>
          </p:cNvSpPr>
          <p:nvPr/>
        </p:nvSpPr>
        <p:spPr bwMode="auto">
          <a:xfrm flipH="1">
            <a:off x="1285875" y="4129088"/>
            <a:ext cx="244475" cy="107950"/>
          </a:xfrm>
          <a:prstGeom prst="line">
            <a:avLst/>
          </a:prstGeom>
          <a:noFill/>
          <a:ln w="19050">
            <a:solidFill>
              <a:schemeClr val="tx1"/>
            </a:solidFill>
            <a:round/>
            <a:headEnd/>
            <a:tailEnd type="triangle" w="med" len="med"/>
          </a:ln>
        </p:spPr>
        <p:txBody>
          <a:bodyPr>
            <a:spAutoFit/>
          </a:bodyPr>
          <a:lstStyle/>
          <a:p>
            <a:endParaRPr lang="en-GB"/>
          </a:p>
        </p:txBody>
      </p:sp>
      <p:sp>
        <p:nvSpPr>
          <p:cNvPr id="24694" name="TextBox 290"/>
          <p:cNvSpPr txBox="1">
            <a:spLocks noChangeArrowheads="1"/>
          </p:cNvSpPr>
          <p:nvPr/>
        </p:nvSpPr>
        <p:spPr bwMode="auto">
          <a:xfrm>
            <a:off x="6591300" y="889000"/>
            <a:ext cx="1177925" cy="461963"/>
          </a:xfrm>
          <a:prstGeom prst="rect">
            <a:avLst/>
          </a:prstGeom>
          <a:noFill/>
          <a:ln w="9525">
            <a:noFill/>
            <a:miter lim="800000"/>
            <a:headEnd/>
            <a:tailEnd/>
          </a:ln>
        </p:spPr>
        <p:txBody>
          <a:bodyPr wrap="none">
            <a:spAutoFit/>
          </a:bodyPr>
          <a:lstStyle/>
          <a:p>
            <a:r>
              <a:rPr lang="en-GB" sz="2400" b="0" i="0"/>
              <a:t>Human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260350"/>
            <a:ext cx="8229600" cy="939800"/>
          </a:xfrm>
        </p:spPr>
        <p:txBody>
          <a:bodyPr/>
          <a:lstStyle/>
          <a:p>
            <a:r>
              <a:rPr lang="en-GB" b="1" smtClean="0"/>
              <a:t>Waste disposal hypothesis</a:t>
            </a:r>
            <a:endParaRPr lang="en-US" b="1" i="1" smtClean="0"/>
          </a:p>
        </p:txBody>
      </p:sp>
      <p:sp>
        <p:nvSpPr>
          <p:cNvPr id="22531" name="Text Box 3"/>
          <p:cNvSpPr txBox="1">
            <a:spLocks noChangeArrowheads="1"/>
          </p:cNvSpPr>
          <p:nvPr/>
        </p:nvSpPr>
        <p:spPr bwMode="auto">
          <a:xfrm>
            <a:off x="2813050" y="1452563"/>
            <a:ext cx="1697901" cy="369332"/>
          </a:xfrm>
          <a:prstGeom prst="rect">
            <a:avLst/>
          </a:prstGeom>
          <a:noFill/>
          <a:ln w="9525">
            <a:noFill/>
            <a:miter lim="800000"/>
            <a:headEnd/>
            <a:tailEnd/>
          </a:ln>
        </p:spPr>
        <p:txBody>
          <a:bodyPr wrap="none">
            <a:spAutoFit/>
          </a:bodyPr>
          <a:lstStyle/>
          <a:p>
            <a:r>
              <a:rPr lang="en-GB" sz="1800" dirty="0">
                <a:latin typeface="Arial" pitchFamily="34" charset="0"/>
                <a:cs typeface="Arial" pitchFamily="34" charset="0"/>
              </a:rPr>
              <a:t>C1q deficiency</a:t>
            </a:r>
          </a:p>
        </p:txBody>
      </p:sp>
      <p:sp>
        <p:nvSpPr>
          <p:cNvPr id="22532" name="Text Box 4"/>
          <p:cNvSpPr txBox="1">
            <a:spLocks noChangeArrowheads="1"/>
          </p:cNvSpPr>
          <p:nvPr/>
        </p:nvSpPr>
        <p:spPr bwMode="auto">
          <a:xfrm>
            <a:off x="2398713" y="3052763"/>
            <a:ext cx="2490787" cy="307777"/>
          </a:xfrm>
          <a:prstGeom prst="rect">
            <a:avLst/>
          </a:prstGeom>
          <a:noFill/>
          <a:ln w="9525">
            <a:noFill/>
            <a:miter lim="800000"/>
            <a:headEnd/>
            <a:tailEnd/>
          </a:ln>
        </p:spPr>
        <p:txBody>
          <a:bodyPr wrap="square">
            <a:spAutoFit/>
          </a:bodyPr>
          <a:lstStyle/>
          <a:p>
            <a:r>
              <a:rPr lang="en-GB" sz="1400" dirty="0">
                <a:latin typeface="Arial" pitchFamily="34" charset="0"/>
                <a:cs typeface="Arial" pitchFamily="34" charset="0"/>
              </a:rPr>
              <a:t>Defective waste disposal</a:t>
            </a:r>
          </a:p>
        </p:txBody>
      </p:sp>
      <p:cxnSp>
        <p:nvCxnSpPr>
          <p:cNvPr id="704517" name="AutoShape 5"/>
          <p:cNvCxnSpPr>
            <a:cxnSpLocks noChangeShapeType="1"/>
            <a:endCxn id="22532" idx="0"/>
          </p:cNvCxnSpPr>
          <p:nvPr/>
        </p:nvCxnSpPr>
        <p:spPr bwMode="auto">
          <a:xfrm rot="5400000">
            <a:off x="3083323" y="2478485"/>
            <a:ext cx="1135063" cy="13493"/>
          </a:xfrm>
          <a:prstGeom prst="straightConnector1">
            <a:avLst/>
          </a:prstGeom>
          <a:noFill/>
          <a:ln w="28575">
            <a:solidFill>
              <a:schemeClr val="accent1">
                <a:lumMod val="40000"/>
                <a:lumOff val="60000"/>
              </a:schemeClr>
            </a:solidFill>
            <a:round/>
            <a:headEnd/>
            <a:tailEnd type="triangle" w="lg" len="lg"/>
          </a:ln>
          <a:effectLst/>
        </p:spPr>
      </p:cxnSp>
      <p:cxnSp>
        <p:nvCxnSpPr>
          <p:cNvPr id="704518" name="AutoShape 6"/>
          <p:cNvCxnSpPr>
            <a:cxnSpLocks noChangeShapeType="1"/>
            <a:stCxn id="22537" idx="2"/>
          </p:cNvCxnSpPr>
          <p:nvPr/>
        </p:nvCxnSpPr>
        <p:spPr bwMode="auto">
          <a:xfrm rot="16200000" flipH="1">
            <a:off x="2983557" y="5282257"/>
            <a:ext cx="1297288" cy="3"/>
          </a:xfrm>
          <a:prstGeom prst="straightConnector1">
            <a:avLst/>
          </a:prstGeom>
          <a:noFill/>
          <a:ln w="28575">
            <a:solidFill>
              <a:schemeClr val="accent1">
                <a:lumMod val="40000"/>
                <a:lumOff val="60000"/>
              </a:schemeClr>
            </a:solidFill>
            <a:prstDash val="sysDot"/>
            <a:round/>
            <a:headEnd/>
            <a:tailEnd type="triangle" w="lg" len="lg"/>
          </a:ln>
          <a:effectLst/>
        </p:spPr>
      </p:cxnSp>
      <p:sp>
        <p:nvSpPr>
          <p:cNvPr id="22535" name="Text Box 7"/>
          <p:cNvSpPr txBox="1">
            <a:spLocks noChangeArrowheads="1"/>
          </p:cNvSpPr>
          <p:nvPr/>
        </p:nvSpPr>
        <p:spPr bwMode="auto">
          <a:xfrm>
            <a:off x="3190874" y="5900739"/>
            <a:ext cx="1139826" cy="461665"/>
          </a:xfrm>
          <a:prstGeom prst="rect">
            <a:avLst/>
          </a:prstGeom>
          <a:noFill/>
          <a:ln w="9525">
            <a:noFill/>
            <a:miter lim="800000"/>
            <a:headEnd/>
            <a:tailEnd/>
          </a:ln>
        </p:spPr>
        <p:txBody>
          <a:bodyPr wrap="square">
            <a:spAutoFit/>
          </a:bodyPr>
          <a:lstStyle/>
          <a:p>
            <a:r>
              <a:rPr lang="en-GB" dirty="0">
                <a:solidFill>
                  <a:srgbClr val="FFFF00"/>
                </a:solidFill>
                <a:latin typeface="Arial" pitchFamily="34" charset="0"/>
                <a:cs typeface="Arial" pitchFamily="34" charset="0"/>
              </a:rPr>
              <a:t>SLE</a:t>
            </a:r>
          </a:p>
        </p:txBody>
      </p:sp>
      <p:sp>
        <p:nvSpPr>
          <p:cNvPr id="22536" name="Text Box 8"/>
          <p:cNvSpPr txBox="1">
            <a:spLocks noChangeArrowheads="1"/>
          </p:cNvSpPr>
          <p:nvPr/>
        </p:nvSpPr>
        <p:spPr bwMode="auto">
          <a:xfrm>
            <a:off x="5994957" y="3633788"/>
            <a:ext cx="3028393" cy="276999"/>
          </a:xfrm>
          <a:prstGeom prst="rect">
            <a:avLst/>
          </a:prstGeom>
          <a:noFill/>
          <a:ln w="9525" algn="ctr">
            <a:noFill/>
            <a:miter lim="800000"/>
            <a:headEnd/>
            <a:tailEnd/>
          </a:ln>
        </p:spPr>
        <p:txBody>
          <a:bodyPr wrap="none">
            <a:spAutoFit/>
          </a:bodyPr>
          <a:lstStyle/>
          <a:p>
            <a:pPr algn="r"/>
            <a:r>
              <a:rPr lang="en-GB" sz="1200" b="0">
                <a:latin typeface="Arial" pitchFamily="34" charset="0"/>
                <a:cs typeface="Arial" pitchFamily="34" charset="0"/>
              </a:rPr>
              <a:t>Botto M et al (1998) Nat Genet </a:t>
            </a:r>
            <a:r>
              <a:rPr lang="en-US" sz="1200" b="0">
                <a:latin typeface="Arial" pitchFamily="34" charset="0"/>
                <a:cs typeface="Arial" pitchFamily="34" charset="0"/>
              </a:rPr>
              <a:t>19(1):56-9</a:t>
            </a:r>
          </a:p>
        </p:txBody>
      </p:sp>
      <p:sp>
        <p:nvSpPr>
          <p:cNvPr id="22537" name="Text Box 9"/>
          <p:cNvSpPr txBox="1">
            <a:spLocks noChangeArrowheads="1"/>
          </p:cNvSpPr>
          <p:nvPr/>
        </p:nvSpPr>
        <p:spPr bwMode="auto">
          <a:xfrm>
            <a:off x="2463800" y="4171950"/>
            <a:ext cx="2336800" cy="461665"/>
          </a:xfrm>
          <a:prstGeom prst="rect">
            <a:avLst/>
          </a:prstGeom>
          <a:noFill/>
          <a:ln w="9525">
            <a:noFill/>
            <a:miter lim="800000"/>
            <a:headEnd/>
            <a:tailEnd/>
          </a:ln>
        </p:spPr>
        <p:txBody>
          <a:bodyPr>
            <a:spAutoFit/>
          </a:bodyPr>
          <a:lstStyle/>
          <a:p>
            <a:r>
              <a:rPr lang="en-GB" sz="1200" dirty="0" err="1">
                <a:latin typeface="Arial" pitchFamily="34" charset="0"/>
                <a:cs typeface="Arial" pitchFamily="34" charset="0"/>
              </a:rPr>
              <a:t>AutoAg</a:t>
            </a:r>
            <a:r>
              <a:rPr lang="en-GB" sz="1200" dirty="0">
                <a:latin typeface="Arial" pitchFamily="34" charset="0"/>
                <a:cs typeface="Arial" pitchFamily="34" charset="0"/>
              </a:rPr>
              <a:t> exposed on apoptotic cells</a:t>
            </a:r>
          </a:p>
        </p:txBody>
      </p:sp>
      <p:cxnSp>
        <p:nvCxnSpPr>
          <p:cNvPr id="704522" name="AutoShape 10"/>
          <p:cNvCxnSpPr>
            <a:cxnSpLocks noChangeShapeType="1"/>
            <a:stCxn id="22532" idx="2"/>
            <a:endCxn id="22537" idx="0"/>
          </p:cNvCxnSpPr>
          <p:nvPr/>
        </p:nvCxnSpPr>
        <p:spPr bwMode="auto">
          <a:xfrm rot="5400000">
            <a:off x="3232449" y="3760292"/>
            <a:ext cx="811410" cy="11907"/>
          </a:xfrm>
          <a:prstGeom prst="straightConnector1">
            <a:avLst/>
          </a:prstGeom>
          <a:noFill/>
          <a:ln w="28575">
            <a:solidFill>
              <a:schemeClr val="accent1">
                <a:lumMod val="40000"/>
                <a:lumOff val="60000"/>
              </a:schemeClr>
            </a:solidFill>
            <a:prstDash val="sysDot"/>
            <a:round/>
            <a:headEnd/>
            <a:tailEnd type="triangle" w="lg" len="lg"/>
          </a:ln>
          <a:effectLst/>
        </p:spPr>
      </p:cxnSp>
      <p:sp>
        <p:nvSpPr>
          <p:cNvPr id="704523" name="Line 11"/>
          <p:cNvSpPr>
            <a:spLocks noChangeShapeType="1"/>
          </p:cNvSpPr>
          <p:nvPr/>
        </p:nvSpPr>
        <p:spPr bwMode="auto">
          <a:xfrm>
            <a:off x="1692275" y="2827338"/>
            <a:ext cx="863600" cy="1538287"/>
          </a:xfrm>
          <a:prstGeom prst="line">
            <a:avLst/>
          </a:prstGeom>
          <a:noFill/>
          <a:ln w="12700">
            <a:solidFill>
              <a:schemeClr val="accent1">
                <a:lumMod val="40000"/>
                <a:lumOff val="60000"/>
              </a:schemeClr>
            </a:solidFill>
            <a:round/>
            <a:headEnd/>
            <a:tailEnd type="none" w="lg" len="lg"/>
          </a:ln>
          <a:effectLst/>
        </p:spPr>
        <p:txBody>
          <a:bodyPr>
            <a:spAutoFit/>
          </a:bodyPr>
          <a:lstStyle/>
          <a:p>
            <a:pPr>
              <a:defRPr/>
            </a:pPr>
            <a:endParaRPr lang="en-GB" sz="1200">
              <a:latin typeface="Arial" pitchFamily="34" charset="0"/>
              <a:cs typeface="Arial" pitchFamily="34" charset="0"/>
            </a:endParaRPr>
          </a:p>
        </p:txBody>
      </p:sp>
      <p:sp>
        <p:nvSpPr>
          <p:cNvPr id="704524" name="Line 12"/>
          <p:cNvSpPr>
            <a:spLocks noChangeShapeType="1"/>
          </p:cNvSpPr>
          <p:nvPr/>
        </p:nvSpPr>
        <p:spPr bwMode="auto">
          <a:xfrm flipV="1">
            <a:off x="1692275" y="4365625"/>
            <a:ext cx="863600" cy="1485900"/>
          </a:xfrm>
          <a:prstGeom prst="line">
            <a:avLst/>
          </a:prstGeom>
          <a:noFill/>
          <a:ln w="12700">
            <a:solidFill>
              <a:schemeClr val="accent1">
                <a:lumMod val="40000"/>
                <a:lumOff val="60000"/>
              </a:schemeClr>
            </a:solidFill>
            <a:round/>
            <a:headEnd/>
            <a:tailEnd type="none" w="lg" len="lg"/>
          </a:ln>
          <a:effectLst/>
        </p:spPr>
        <p:txBody>
          <a:bodyPr>
            <a:spAutoFit/>
          </a:bodyPr>
          <a:lstStyle/>
          <a:p>
            <a:pPr>
              <a:defRPr/>
            </a:pPr>
            <a:endParaRPr lang="en-GB" sz="1200">
              <a:latin typeface="Arial" pitchFamily="34" charset="0"/>
              <a:cs typeface="Arial" pitchFamily="34" charset="0"/>
            </a:endParaRPr>
          </a:p>
        </p:txBody>
      </p:sp>
      <p:grpSp>
        <p:nvGrpSpPr>
          <p:cNvPr id="2" name="Group 13"/>
          <p:cNvGrpSpPr>
            <a:grpSpLocks/>
          </p:cNvGrpSpPr>
          <p:nvPr/>
        </p:nvGrpSpPr>
        <p:grpSpPr bwMode="auto">
          <a:xfrm>
            <a:off x="5935663" y="1763713"/>
            <a:ext cx="2908300" cy="1854200"/>
            <a:chOff x="2880" y="1071"/>
            <a:chExt cx="2764" cy="1982"/>
          </a:xfrm>
        </p:grpSpPr>
        <p:pic>
          <p:nvPicPr>
            <p:cNvPr id="22700" name="Picture 14" descr="apoptotic bodies"/>
            <p:cNvPicPr>
              <a:picLocks noChangeAspect="1" noChangeArrowheads="1"/>
            </p:cNvPicPr>
            <p:nvPr/>
          </p:nvPicPr>
          <p:blipFill>
            <a:blip r:embed="rId2" cstate="print"/>
            <a:srcRect/>
            <a:stretch>
              <a:fillRect/>
            </a:stretch>
          </p:blipFill>
          <p:spPr bwMode="auto">
            <a:xfrm>
              <a:off x="2880" y="1071"/>
              <a:ext cx="2764" cy="1982"/>
            </a:xfrm>
            <a:prstGeom prst="rect">
              <a:avLst/>
            </a:prstGeom>
            <a:noFill/>
            <a:ln w="9525">
              <a:noFill/>
              <a:miter lim="800000"/>
              <a:headEnd/>
              <a:tailEnd/>
            </a:ln>
          </p:spPr>
        </p:pic>
        <p:grpSp>
          <p:nvGrpSpPr>
            <p:cNvPr id="3" name="Group 15"/>
            <p:cNvGrpSpPr>
              <a:grpSpLocks/>
            </p:cNvGrpSpPr>
            <p:nvPr/>
          </p:nvGrpSpPr>
          <p:grpSpPr bwMode="auto">
            <a:xfrm>
              <a:off x="3960" y="1113"/>
              <a:ext cx="953" cy="1250"/>
              <a:chOff x="2400" y="1200"/>
              <a:chExt cx="1440" cy="1920"/>
            </a:xfrm>
          </p:grpSpPr>
          <p:sp>
            <p:nvSpPr>
              <p:cNvPr id="704528" name="Line 16"/>
              <p:cNvSpPr>
                <a:spLocks noChangeShapeType="1"/>
              </p:cNvSpPr>
              <p:nvPr/>
            </p:nvSpPr>
            <p:spPr bwMode="auto">
              <a:xfrm flipV="1">
                <a:off x="3456" y="1727"/>
                <a:ext cx="383" cy="240"/>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sz="1200">
                  <a:latin typeface="Arial" pitchFamily="34" charset="0"/>
                  <a:cs typeface="Arial" pitchFamily="34" charset="0"/>
                </a:endParaRPr>
              </a:p>
            </p:txBody>
          </p:sp>
          <p:sp>
            <p:nvSpPr>
              <p:cNvPr id="704529" name="Line 17"/>
              <p:cNvSpPr>
                <a:spLocks noChangeShapeType="1"/>
              </p:cNvSpPr>
              <p:nvPr/>
            </p:nvSpPr>
            <p:spPr bwMode="auto">
              <a:xfrm flipV="1">
                <a:off x="3169" y="2879"/>
                <a:ext cx="383" cy="240"/>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sz="1200">
                  <a:latin typeface="Arial" pitchFamily="34" charset="0"/>
                  <a:cs typeface="Arial" pitchFamily="34" charset="0"/>
                </a:endParaRPr>
              </a:p>
            </p:txBody>
          </p:sp>
          <p:sp>
            <p:nvSpPr>
              <p:cNvPr id="704530" name="Line 18"/>
              <p:cNvSpPr>
                <a:spLocks noChangeShapeType="1"/>
              </p:cNvSpPr>
              <p:nvPr/>
            </p:nvSpPr>
            <p:spPr bwMode="auto">
              <a:xfrm flipV="1">
                <a:off x="2975" y="1201"/>
                <a:ext cx="194" cy="527"/>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sz="1200">
                  <a:latin typeface="Arial" pitchFamily="34" charset="0"/>
                  <a:cs typeface="Arial" pitchFamily="34" charset="0"/>
                </a:endParaRPr>
              </a:p>
            </p:txBody>
          </p:sp>
          <p:sp>
            <p:nvSpPr>
              <p:cNvPr id="704531" name="Line 19"/>
              <p:cNvSpPr>
                <a:spLocks noChangeShapeType="1"/>
              </p:cNvSpPr>
              <p:nvPr/>
            </p:nvSpPr>
            <p:spPr bwMode="auto">
              <a:xfrm flipH="1" flipV="1">
                <a:off x="2400" y="2496"/>
                <a:ext cx="383" cy="287"/>
              </a:xfrm>
              <a:prstGeom prst="line">
                <a:avLst/>
              </a:prstGeom>
              <a:noFill/>
              <a:ln w="38100">
                <a:solidFill>
                  <a:srgbClr val="FFFF00"/>
                </a:solidFill>
                <a:round/>
                <a:headEnd type="triangle" w="med" len="med"/>
                <a:tailEnd/>
              </a:ln>
              <a:effectLst>
                <a:outerShdw dist="12700" dir="5400000" algn="ctr" rotWithShape="0">
                  <a:schemeClr val="tx1"/>
                </a:outerShdw>
              </a:effectLst>
            </p:spPr>
            <p:txBody>
              <a:bodyPr wrap="none" anchor="ctr"/>
              <a:lstStyle/>
              <a:p>
                <a:pPr>
                  <a:defRPr/>
                </a:pPr>
                <a:endParaRPr lang="en-GB" sz="1200">
                  <a:latin typeface="Arial" pitchFamily="34" charset="0"/>
                  <a:cs typeface="Arial" pitchFamily="34" charset="0"/>
                </a:endParaRPr>
              </a:p>
            </p:txBody>
          </p:sp>
        </p:grpSp>
      </p:grpSp>
      <p:sp>
        <p:nvSpPr>
          <p:cNvPr id="22542" name="Text Box 20"/>
          <p:cNvSpPr txBox="1">
            <a:spLocks noChangeArrowheads="1"/>
          </p:cNvSpPr>
          <p:nvPr/>
        </p:nvSpPr>
        <p:spPr bwMode="auto">
          <a:xfrm>
            <a:off x="6661664" y="1430338"/>
            <a:ext cx="1883849" cy="276999"/>
          </a:xfrm>
          <a:prstGeom prst="rect">
            <a:avLst/>
          </a:prstGeom>
          <a:noFill/>
          <a:ln w="9525" algn="ctr">
            <a:noFill/>
            <a:miter lim="800000"/>
            <a:headEnd/>
            <a:tailEnd/>
          </a:ln>
        </p:spPr>
        <p:txBody>
          <a:bodyPr wrap="none">
            <a:spAutoFit/>
          </a:bodyPr>
          <a:lstStyle/>
          <a:p>
            <a:pPr algn="r"/>
            <a:r>
              <a:rPr lang="en-GB" sz="1200" b="0" dirty="0" smtClean="0">
                <a:latin typeface="Arial" pitchFamily="34" charset="0"/>
                <a:cs typeface="Arial" pitchFamily="34" charset="0"/>
              </a:rPr>
              <a:t>Kidney  </a:t>
            </a:r>
            <a:r>
              <a:rPr lang="en-GB" sz="1200" b="0" dirty="0">
                <a:latin typeface="Arial" pitchFamily="34" charset="0"/>
                <a:cs typeface="Arial" pitchFamily="34" charset="0"/>
              </a:rPr>
              <a:t>from </a:t>
            </a:r>
            <a:r>
              <a:rPr lang="en-GB" sz="1200" b="0" i="1" dirty="0">
                <a:latin typeface="Arial" pitchFamily="34" charset="0"/>
                <a:cs typeface="Arial" pitchFamily="34" charset="0"/>
              </a:rPr>
              <a:t>C1q-/-</a:t>
            </a:r>
            <a:r>
              <a:rPr lang="en-GB" sz="1200" b="0" dirty="0">
                <a:latin typeface="Arial" pitchFamily="34" charset="0"/>
                <a:cs typeface="Arial" pitchFamily="34" charset="0"/>
              </a:rPr>
              <a:t> mice</a:t>
            </a:r>
            <a:endParaRPr lang="en-US" sz="1200" b="0" dirty="0">
              <a:latin typeface="Arial" pitchFamily="34" charset="0"/>
              <a:cs typeface="Arial" pitchFamily="34" charset="0"/>
            </a:endParaRPr>
          </a:p>
        </p:txBody>
      </p:sp>
      <p:pic>
        <p:nvPicPr>
          <p:cNvPr id="22543" name="Picture 21" descr="Casciola-Rosen L et al 1994 fig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8425" y="2805113"/>
            <a:ext cx="1622425" cy="3073400"/>
          </a:xfrm>
          <a:prstGeom prst="rect">
            <a:avLst/>
          </a:prstGeom>
          <a:noFill/>
          <a:ln w="9525">
            <a:noFill/>
            <a:miter lim="800000"/>
            <a:headEnd/>
            <a:tailEnd/>
          </a:ln>
        </p:spPr>
      </p:pic>
      <p:sp>
        <p:nvSpPr>
          <p:cNvPr id="22544" name="Text Box 22"/>
          <p:cNvSpPr txBox="1">
            <a:spLocks noChangeArrowheads="1"/>
          </p:cNvSpPr>
          <p:nvPr/>
        </p:nvSpPr>
        <p:spPr bwMode="auto">
          <a:xfrm>
            <a:off x="58738" y="6453188"/>
            <a:ext cx="1933543" cy="430887"/>
          </a:xfrm>
          <a:prstGeom prst="rect">
            <a:avLst/>
          </a:prstGeom>
          <a:noFill/>
          <a:ln w="9525" algn="ctr">
            <a:noFill/>
            <a:miter lim="800000"/>
            <a:headEnd/>
            <a:tailEnd/>
          </a:ln>
        </p:spPr>
        <p:txBody>
          <a:bodyPr wrap="none">
            <a:spAutoFit/>
          </a:bodyPr>
          <a:lstStyle/>
          <a:p>
            <a:pPr algn="l"/>
            <a:r>
              <a:rPr lang="en-GB" sz="1100" b="0" dirty="0" err="1">
                <a:latin typeface="Arial" pitchFamily="34" charset="0"/>
                <a:cs typeface="Arial" pitchFamily="34" charset="0"/>
              </a:rPr>
              <a:t>Casciola</a:t>
            </a:r>
            <a:r>
              <a:rPr lang="en-GB" sz="1100" b="0" dirty="0">
                <a:latin typeface="Arial" pitchFamily="34" charset="0"/>
                <a:cs typeface="Arial" pitchFamily="34" charset="0"/>
              </a:rPr>
              <a:t>-Rosen et al (1994)</a:t>
            </a:r>
          </a:p>
          <a:p>
            <a:pPr algn="l"/>
            <a:r>
              <a:rPr lang="en-GB" sz="1100" b="0" dirty="0">
                <a:latin typeface="Arial" pitchFamily="34" charset="0"/>
                <a:cs typeface="Arial" pitchFamily="34" charset="0"/>
              </a:rPr>
              <a:t>J Exp Med </a:t>
            </a:r>
            <a:r>
              <a:rPr lang="en-US" sz="1100" b="0" dirty="0">
                <a:latin typeface="Arial" pitchFamily="34" charset="0"/>
                <a:cs typeface="Arial" pitchFamily="34" charset="0"/>
              </a:rPr>
              <a:t>179(4):1317-30</a:t>
            </a:r>
          </a:p>
        </p:txBody>
      </p:sp>
      <p:sp>
        <p:nvSpPr>
          <p:cNvPr id="704535" name="Line 23"/>
          <p:cNvSpPr>
            <a:spLocks noChangeShapeType="1"/>
          </p:cNvSpPr>
          <p:nvPr/>
        </p:nvSpPr>
        <p:spPr bwMode="auto">
          <a:xfrm flipH="1">
            <a:off x="4872038" y="2390775"/>
            <a:ext cx="771525" cy="717550"/>
          </a:xfrm>
          <a:prstGeom prst="line">
            <a:avLst/>
          </a:prstGeom>
          <a:noFill/>
          <a:ln w="12700">
            <a:solidFill>
              <a:schemeClr val="accent1">
                <a:lumMod val="40000"/>
                <a:lumOff val="60000"/>
              </a:schemeClr>
            </a:solidFill>
            <a:round/>
            <a:headEnd/>
            <a:tailEnd type="none" w="lg" len="lg"/>
          </a:ln>
          <a:effectLst/>
        </p:spPr>
        <p:txBody>
          <a:bodyPr>
            <a:spAutoFit/>
          </a:bodyPr>
          <a:lstStyle/>
          <a:p>
            <a:pPr>
              <a:defRPr/>
            </a:pPr>
            <a:endParaRPr lang="en-GB" sz="1200">
              <a:latin typeface="Arial" pitchFamily="34" charset="0"/>
              <a:cs typeface="Arial" pitchFamily="34" charset="0"/>
            </a:endParaRPr>
          </a:p>
        </p:txBody>
      </p:sp>
      <p:sp>
        <p:nvSpPr>
          <p:cNvPr id="704536" name="Line 24"/>
          <p:cNvSpPr>
            <a:spLocks noChangeShapeType="1"/>
          </p:cNvSpPr>
          <p:nvPr/>
        </p:nvSpPr>
        <p:spPr bwMode="auto">
          <a:xfrm flipH="1" flipV="1">
            <a:off x="4911725" y="3409950"/>
            <a:ext cx="365125" cy="782638"/>
          </a:xfrm>
          <a:prstGeom prst="line">
            <a:avLst/>
          </a:prstGeom>
          <a:noFill/>
          <a:ln w="12700">
            <a:solidFill>
              <a:schemeClr val="accent1">
                <a:lumMod val="40000"/>
                <a:lumOff val="60000"/>
              </a:schemeClr>
            </a:solidFill>
            <a:round/>
            <a:headEnd/>
            <a:tailEnd type="none" w="lg" len="lg"/>
          </a:ln>
          <a:effectLst/>
        </p:spPr>
        <p:txBody>
          <a:bodyPr>
            <a:spAutoFit/>
          </a:bodyPr>
          <a:lstStyle/>
          <a:p>
            <a:pPr>
              <a:defRPr/>
            </a:pPr>
            <a:endParaRPr lang="en-GB" sz="1200">
              <a:latin typeface="Arial" pitchFamily="34" charset="0"/>
              <a:cs typeface="Arial" pitchFamily="34" charset="0"/>
            </a:endParaRPr>
          </a:p>
        </p:txBody>
      </p:sp>
      <p:sp>
        <p:nvSpPr>
          <p:cNvPr id="22547" name="Rectangle 25"/>
          <p:cNvSpPr>
            <a:spLocks noChangeArrowheads="1"/>
          </p:cNvSpPr>
          <p:nvPr/>
        </p:nvSpPr>
        <p:spPr bwMode="auto">
          <a:xfrm>
            <a:off x="138113" y="6103938"/>
            <a:ext cx="215900" cy="276999"/>
          </a:xfrm>
          <a:prstGeom prst="rect">
            <a:avLst/>
          </a:prstGeom>
          <a:solidFill>
            <a:srgbClr val="66FF33"/>
          </a:solidFill>
          <a:ln w="9525" algn="ctr">
            <a:solidFill>
              <a:schemeClr val="tx1"/>
            </a:solidFill>
            <a:miter lim="800000"/>
            <a:headEnd/>
            <a:tailEnd/>
          </a:ln>
        </p:spPr>
        <p:txBody>
          <a:bodyPr anchor="ctr">
            <a:spAutoFit/>
          </a:bodyPr>
          <a:lstStyle/>
          <a:p>
            <a:endParaRPr lang="en-GB" sz="1200">
              <a:latin typeface="Arial" pitchFamily="34" charset="0"/>
              <a:cs typeface="Arial" pitchFamily="34" charset="0"/>
            </a:endParaRPr>
          </a:p>
        </p:txBody>
      </p:sp>
      <p:sp>
        <p:nvSpPr>
          <p:cNvPr id="22548" name="Rectangle 26"/>
          <p:cNvSpPr>
            <a:spLocks noChangeArrowheads="1"/>
          </p:cNvSpPr>
          <p:nvPr/>
        </p:nvSpPr>
        <p:spPr bwMode="auto">
          <a:xfrm flipH="1" flipV="1">
            <a:off x="138113" y="5902325"/>
            <a:ext cx="215900" cy="276999"/>
          </a:xfrm>
          <a:prstGeom prst="rect">
            <a:avLst/>
          </a:prstGeom>
          <a:solidFill>
            <a:srgbClr val="FF0000"/>
          </a:solidFill>
          <a:ln w="9525" algn="ctr">
            <a:solidFill>
              <a:schemeClr val="tx1"/>
            </a:solidFill>
            <a:miter lim="800000"/>
            <a:headEnd/>
            <a:tailEnd/>
          </a:ln>
        </p:spPr>
        <p:txBody>
          <a:bodyPr anchor="ctr">
            <a:spAutoFit/>
          </a:bodyPr>
          <a:lstStyle/>
          <a:p>
            <a:endParaRPr lang="en-GB" sz="1200">
              <a:latin typeface="Arial" pitchFamily="34" charset="0"/>
              <a:cs typeface="Arial" pitchFamily="34" charset="0"/>
            </a:endParaRPr>
          </a:p>
        </p:txBody>
      </p:sp>
      <p:sp>
        <p:nvSpPr>
          <p:cNvPr id="22549" name="Text Box 27"/>
          <p:cNvSpPr txBox="1">
            <a:spLocks noChangeArrowheads="1"/>
          </p:cNvSpPr>
          <p:nvPr/>
        </p:nvSpPr>
        <p:spPr bwMode="auto">
          <a:xfrm>
            <a:off x="442913" y="6064250"/>
            <a:ext cx="1181734" cy="276999"/>
          </a:xfrm>
          <a:prstGeom prst="rect">
            <a:avLst/>
          </a:prstGeom>
          <a:noFill/>
          <a:ln w="9525" algn="ctr">
            <a:noFill/>
            <a:miter lim="800000"/>
            <a:headEnd/>
            <a:tailEnd/>
          </a:ln>
        </p:spPr>
        <p:txBody>
          <a:bodyPr wrap="none">
            <a:spAutoFit/>
          </a:bodyPr>
          <a:lstStyle/>
          <a:p>
            <a:pPr algn="l"/>
            <a:r>
              <a:rPr lang="en-GB" sz="1200" b="0">
                <a:latin typeface="Arial" pitchFamily="34" charset="0"/>
                <a:cs typeface="Arial" pitchFamily="34" charset="0"/>
              </a:rPr>
              <a:t>Anti-Ro 52kDa</a:t>
            </a:r>
            <a:endParaRPr lang="en-US" sz="1200" b="0">
              <a:latin typeface="Arial" pitchFamily="34" charset="0"/>
              <a:cs typeface="Arial" pitchFamily="34" charset="0"/>
            </a:endParaRPr>
          </a:p>
        </p:txBody>
      </p:sp>
      <p:sp>
        <p:nvSpPr>
          <p:cNvPr id="22550" name="Text Box 28"/>
          <p:cNvSpPr txBox="1">
            <a:spLocks noChangeArrowheads="1"/>
          </p:cNvSpPr>
          <p:nvPr/>
        </p:nvSpPr>
        <p:spPr bwMode="auto">
          <a:xfrm>
            <a:off x="442913" y="5861050"/>
            <a:ext cx="330540" cy="276999"/>
          </a:xfrm>
          <a:prstGeom prst="rect">
            <a:avLst/>
          </a:prstGeom>
          <a:noFill/>
          <a:ln w="9525" algn="ctr">
            <a:noFill/>
            <a:miter lim="800000"/>
            <a:headEnd/>
            <a:tailEnd/>
          </a:ln>
        </p:spPr>
        <p:txBody>
          <a:bodyPr wrap="none">
            <a:spAutoFit/>
          </a:bodyPr>
          <a:lstStyle/>
          <a:p>
            <a:pPr algn="l"/>
            <a:r>
              <a:rPr lang="en-GB" sz="1200" b="0">
                <a:latin typeface="Arial" pitchFamily="34" charset="0"/>
                <a:cs typeface="Arial" pitchFamily="34" charset="0"/>
              </a:rPr>
              <a:t>PI</a:t>
            </a:r>
            <a:endParaRPr lang="en-US" sz="1200" b="0">
              <a:latin typeface="Arial" pitchFamily="34" charset="0"/>
              <a:cs typeface="Arial" pitchFamily="34" charset="0"/>
            </a:endParaRPr>
          </a:p>
        </p:txBody>
      </p:sp>
      <p:grpSp>
        <p:nvGrpSpPr>
          <p:cNvPr id="4" name="Group 178"/>
          <p:cNvGrpSpPr>
            <a:grpSpLocks/>
          </p:cNvGrpSpPr>
          <p:nvPr/>
        </p:nvGrpSpPr>
        <p:grpSpPr bwMode="auto">
          <a:xfrm>
            <a:off x="5062286" y="4297363"/>
            <a:ext cx="4143735" cy="2597770"/>
            <a:chOff x="1730667" y="2377441"/>
            <a:chExt cx="5989044" cy="4268255"/>
          </a:xfrm>
        </p:grpSpPr>
        <p:sp>
          <p:nvSpPr>
            <p:cNvPr id="22552" name="Rectangle 140"/>
            <p:cNvSpPr>
              <a:spLocks noChangeArrowheads="1"/>
            </p:cNvSpPr>
            <p:nvPr/>
          </p:nvSpPr>
          <p:spPr bwMode="auto">
            <a:xfrm>
              <a:off x="4529638" y="6342281"/>
              <a:ext cx="1052875"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Time (min)</a:t>
              </a:r>
            </a:p>
          </p:txBody>
        </p:sp>
        <p:sp>
          <p:nvSpPr>
            <p:cNvPr id="22553" name="Line 2"/>
            <p:cNvSpPr>
              <a:spLocks noChangeShapeType="1"/>
            </p:cNvSpPr>
            <p:nvPr/>
          </p:nvSpPr>
          <p:spPr bwMode="auto">
            <a:xfrm flipV="1">
              <a:off x="3594838" y="4259824"/>
              <a:ext cx="496780" cy="1066237"/>
            </a:xfrm>
            <a:prstGeom prst="line">
              <a:avLst/>
            </a:prstGeom>
            <a:noFill/>
            <a:ln w="42926">
              <a:solidFill>
                <a:schemeClr val="tx1"/>
              </a:solidFill>
              <a:round/>
              <a:headEnd/>
              <a:tailEnd/>
            </a:ln>
          </p:spPr>
          <p:txBody>
            <a:bodyPr/>
            <a:lstStyle/>
            <a:p>
              <a:endParaRPr lang="en-GB" sz="1200">
                <a:latin typeface="Arial" pitchFamily="34" charset="0"/>
                <a:cs typeface="Arial" pitchFamily="34" charset="0"/>
              </a:endParaRPr>
            </a:p>
          </p:txBody>
        </p:sp>
        <p:sp>
          <p:nvSpPr>
            <p:cNvPr id="22554" name="Oval 3"/>
            <p:cNvSpPr>
              <a:spLocks noChangeArrowheads="1"/>
            </p:cNvSpPr>
            <p:nvPr/>
          </p:nvSpPr>
          <p:spPr bwMode="auto">
            <a:xfrm>
              <a:off x="3544625" y="5018633"/>
              <a:ext cx="116450" cy="132974"/>
            </a:xfrm>
            <a:prstGeom prst="ellipse">
              <a:avLst/>
            </a:prstGeom>
            <a:solidFill>
              <a:schemeClr val="tx1"/>
            </a:solidFill>
            <a:ln w="22225">
              <a:solidFill>
                <a:schemeClr val="tx1"/>
              </a:solidFill>
              <a:round/>
              <a:headEnd/>
              <a:tailEnd/>
            </a:ln>
          </p:spPr>
          <p:txBody>
            <a:bodyPr/>
            <a:lstStyle/>
            <a:p>
              <a:endParaRPr lang="en-GB" sz="1200">
                <a:latin typeface="Arial" pitchFamily="34" charset="0"/>
                <a:cs typeface="Arial" pitchFamily="34" charset="0"/>
              </a:endParaRPr>
            </a:p>
          </p:txBody>
        </p:sp>
        <p:sp>
          <p:nvSpPr>
            <p:cNvPr id="22555" name="Line 4"/>
            <p:cNvSpPr>
              <a:spLocks noChangeShapeType="1"/>
            </p:cNvSpPr>
            <p:nvPr/>
          </p:nvSpPr>
          <p:spPr bwMode="auto">
            <a:xfrm>
              <a:off x="3537147" y="5077191"/>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56" name="Line 5"/>
            <p:cNvSpPr>
              <a:spLocks noChangeShapeType="1"/>
            </p:cNvSpPr>
            <p:nvPr/>
          </p:nvSpPr>
          <p:spPr bwMode="auto">
            <a:xfrm flipH="1">
              <a:off x="3537147" y="5077191"/>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57" name="Line 6"/>
            <p:cNvSpPr>
              <a:spLocks noChangeShapeType="1"/>
            </p:cNvSpPr>
            <p:nvPr/>
          </p:nvSpPr>
          <p:spPr bwMode="auto">
            <a:xfrm>
              <a:off x="3594838" y="5077191"/>
              <a:ext cx="1068" cy="15859"/>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58" name="Line 7"/>
            <p:cNvSpPr>
              <a:spLocks noChangeShapeType="1"/>
            </p:cNvSpPr>
            <p:nvPr/>
          </p:nvSpPr>
          <p:spPr bwMode="auto">
            <a:xfrm flipV="1">
              <a:off x="3594838" y="5227245"/>
              <a:ext cx="1068" cy="32939"/>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59" name="Line 8"/>
            <p:cNvSpPr>
              <a:spLocks noChangeShapeType="1"/>
            </p:cNvSpPr>
            <p:nvPr/>
          </p:nvSpPr>
          <p:spPr bwMode="auto">
            <a:xfrm>
              <a:off x="3537147" y="5260184"/>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60" name="Line 9"/>
            <p:cNvSpPr>
              <a:spLocks noChangeShapeType="1"/>
            </p:cNvSpPr>
            <p:nvPr/>
          </p:nvSpPr>
          <p:spPr bwMode="auto">
            <a:xfrm flipH="1">
              <a:off x="3537147" y="5260184"/>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61" name="Line 10"/>
            <p:cNvSpPr>
              <a:spLocks noChangeShapeType="1"/>
            </p:cNvSpPr>
            <p:nvPr/>
          </p:nvSpPr>
          <p:spPr bwMode="auto">
            <a:xfrm flipV="1">
              <a:off x="3594838" y="4434277"/>
              <a:ext cx="469003" cy="725871"/>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562" name="Line 11"/>
            <p:cNvSpPr>
              <a:spLocks noChangeShapeType="1"/>
            </p:cNvSpPr>
            <p:nvPr/>
          </p:nvSpPr>
          <p:spPr bwMode="auto">
            <a:xfrm>
              <a:off x="4032859" y="4026813"/>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63" name="Line 12"/>
            <p:cNvSpPr>
              <a:spLocks noChangeShapeType="1"/>
            </p:cNvSpPr>
            <p:nvPr/>
          </p:nvSpPr>
          <p:spPr bwMode="auto">
            <a:xfrm flipH="1">
              <a:off x="4032859" y="4026813"/>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64" name="Line 13"/>
            <p:cNvSpPr>
              <a:spLocks noChangeShapeType="1"/>
            </p:cNvSpPr>
            <p:nvPr/>
          </p:nvSpPr>
          <p:spPr bwMode="auto">
            <a:xfrm>
              <a:off x="4091617" y="4026813"/>
              <a:ext cx="1069" cy="350126"/>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65" name="Line 14"/>
            <p:cNvSpPr>
              <a:spLocks noChangeShapeType="1"/>
            </p:cNvSpPr>
            <p:nvPr/>
          </p:nvSpPr>
          <p:spPr bwMode="auto">
            <a:xfrm flipV="1">
              <a:off x="4091617" y="4509914"/>
              <a:ext cx="1069" cy="350126"/>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566" name="Line 15"/>
            <p:cNvSpPr>
              <a:spLocks noChangeShapeType="1"/>
            </p:cNvSpPr>
            <p:nvPr/>
          </p:nvSpPr>
          <p:spPr bwMode="auto">
            <a:xfrm>
              <a:off x="4032859" y="4860040"/>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67" name="Line 16"/>
            <p:cNvSpPr>
              <a:spLocks noChangeShapeType="1"/>
            </p:cNvSpPr>
            <p:nvPr/>
          </p:nvSpPr>
          <p:spPr bwMode="auto">
            <a:xfrm flipH="1">
              <a:off x="4032859" y="4860040"/>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68" name="Line 17"/>
            <p:cNvSpPr>
              <a:spLocks noChangeShapeType="1"/>
            </p:cNvSpPr>
            <p:nvPr/>
          </p:nvSpPr>
          <p:spPr bwMode="auto">
            <a:xfrm flipV="1">
              <a:off x="4063840" y="3293623"/>
              <a:ext cx="1034157" cy="1140654"/>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569" name="Line 18"/>
            <p:cNvSpPr>
              <a:spLocks noChangeShapeType="1"/>
            </p:cNvSpPr>
            <p:nvPr/>
          </p:nvSpPr>
          <p:spPr bwMode="auto">
            <a:xfrm>
              <a:off x="5040307" y="3060612"/>
              <a:ext cx="116450"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70" name="Line 19"/>
            <p:cNvSpPr>
              <a:spLocks noChangeShapeType="1"/>
            </p:cNvSpPr>
            <p:nvPr/>
          </p:nvSpPr>
          <p:spPr bwMode="auto">
            <a:xfrm flipH="1">
              <a:off x="5040307" y="3060612"/>
              <a:ext cx="116450" cy="1220"/>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571" name="Line 20"/>
            <p:cNvSpPr>
              <a:spLocks noChangeShapeType="1"/>
            </p:cNvSpPr>
            <p:nvPr/>
          </p:nvSpPr>
          <p:spPr bwMode="auto">
            <a:xfrm flipV="1">
              <a:off x="5097998" y="3360720"/>
              <a:ext cx="1069" cy="167134"/>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572" name="Line 21"/>
            <p:cNvSpPr>
              <a:spLocks noChangeShapeType="1"/>
            </p:cNvSpPr>
            <p:nvPr/>
          </p:nvSpPr>
          <p:spPr bwMode="auto">
            <a:xfrm>
              <a:off x="5040307" y="3527854"/>
              <a:ext cx="116450"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73" name="Line 22"/>
            <p:cNvSpPr>
              <a:spLocks noChangeShapeType="1"/>
            </p:cNvSpPr>
            <p:nvPr/>
          </p:nvSpPr>
          <p:spPr bwMode="auto">
            <a:xfrm flipH="1">
              <a:off x="5040307" y="3527854"/>
              <a:ext cx="116450" cy="1220"/>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574" name="Line 23"/>
            <p:cNvSpPr>
              <a:spLocks noChangeShapeType="1"/>
            </p:cNvSpPr>
            <p:nvPr/>
          </p:nvSpPr>
          <p:spPr bwMode="auto">
            <a:xfrm flipV="1">
              <a:off x="5097998" y="2736105"/>
              <a:ext cx="2042674" cy="557518"/>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575" name="Line 24"/>
            <p:cNvSpPr>
              <a:spLocks noChangeShapeType="1"/>
            </p:cNvSpPr>
            <p:nvPr/>
          </p:nvSpPr>
          <p:spPr bwMode="auto">
            <a:xfrm>
              <a:off x="7054136" y="2577512"/>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76" name="Line 25"/>
            <p:cNvSpPr>
              <a:spLocks noChangeShapeType="1"/>
            </p:cNvSpPr>
            <p:nvPr/>
          </p:nvSpPr>
          <p:spPr bwMode="auto">
            <a:xfrm flipH="1">
              <a:off x="7054136" y="2577512"/>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77" name="Line 26"/>
            <p:cNvSpPr>
              <a:spLocks noChangeShapeType="1"/>
            </p:cNvSpPr>
            <p:nvPr/>
          </p:nvSpPr>
          <p:spPr bwMode="auto">
            <a:xfrm>
              <a:off x="7111827" y="2577512"/>
              <a:ext cx="1068" cy="117115"/>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78" name="Line 27"/>
            <p:cNvSpPr>
              <a:spLocks noChangeShapeType="1"/>
            </p:cNvSpPr>
            <p:nvPr/>
          </p:nvSpPr>
          <p:spPr bwMode="auto">
            <a:xfrm flipV="1">
              <a:off x="7111827" y="2827602"/>
              <a:ext cx="1068" cy="117115"/>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79" name="Line 28"/>
            <p:cNvSpPr>
              <a:spLocks noChangeShapeType="1"/>
            </p:cNvSpPr>
            <p:nvPr/>
          </p:nvSpPr>
          <p:spPr bwMode="auto">
            <a:xfrm>
              <a:off x="7054136" y="2944717"/>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80" name="Line 29"/>
            <p:cNvSpPr>
              <a:spLocks noChangeShapeType="1"/>
            </p:cNvSpPr>
            <p:nvPr/>
          </p:nvSpPr>
          <p:spPr bwMode="auto">
            <a:xfrm flipH="1">
              <a:off x="7054136" y="2944717"/>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81" name="Rectangle 30"/>
            <p:cNvSpPr>
              <a:spLocks noChangeArrowheads="1"/>
            </p:cNvSpPr>
            <p:nvPr/>
          </p:nvSpPr>
          <p:spPr bwMode="auto">
            <a:xfrm>
              <a:off x="3537147" y="5093050"/>
              <a:ext cx="116449" cy="134195"/>
            </a:xfrm>
            <a:prstGeom prst="rect">
              <a:avLst/>
            </a:prstGeom>
            <a:solidFill>
              <a:schemeClr val="tx1"/>
            </a:solidFill>
            <a:ln w="9525">
              <a:solidFill>
                <a:schemeClr val="tx1"/>
              </a:solidFill>
              <a:miter lim="800000"/>
              <a:headEnd/>
              <a:tailEnd/>
            </a:ln>
          </p:spPr>
          <p:txBody>
            <a:bodyPr/>
            <a:lstStyle/>
            <a:p>
              <a:endParaRPr lang="en-GB" sz="1200">
                <a:latin typeface="Arial" pitchFamily="34" charset="0"/>
                <a:cs typeface="Arial" pitchFamily="34" charset="0"/>
              </a:endParaRPr>
            </a:p>
          </p:txBody>
        </p:sp>
        <p:sp>
          <p:nvSpPr>
            <p:cNvPr id="22582" name="Rectangle 31"/>
            <p:cNvSpPr>
              <a:spLocks noChangeArrowheads="1"/>
            </p:cNvSpPr>
            <p:nvPr/>
          </p:nvSpPr>
          <p:spPr bwMode="auto">
            <a:xfrm>
              <a:off x="3536078" y="5093050"/>
              <a:ext cx="118587" cy="134195"/>
            </a:xfrm>
            <a:prstGeom prst="rect">
              <a:avLst/>
            </a:prstGeom>
            <a:solidFill>
              <a:srgbClr val="FF0000"/>
            </a:solidFill>
            <a:ln w="42926">
              <a:solidFill>
                <a:srgbClr val="FF0000"/>
              </a:solidFill>
              <a:miter lim="800000"/>
              <a:headEnd/>
              <a:tailEnd/>
            </a:ln>
          </p:spPr>
          <p:txBody>
            <a:bodyPr/>
            <a:lstStyle/>
            <a:p>
              <a:endParaRPr lang="en-GB" sz="1200">
                <a:latin typeface="Arial" pitchFamily="34" charset="0"/>
                <a:cs typeface="Arial" pitchFamily="34" charset="0"/>
              </a:endParaRPr>
            </a:p>
          </p:txBody>
        </p:sp>
        <p:sp>
          <p:nvSpPr>
            <p:cNvPr id="22583" name="Rectangle 32"/>
            <p:cNvSpPr>
              <a:spLocks noChangeArrowheads="1"/>
            </p:cNvSpPr>
            <p:nvPr/>
          </p:nvSpPr>
          <p:spPr bwMode="auto">
            <a:xfrm>
              <a:off x="4032859" y="4376939"/>
              <a:ext cx="116449" cy="132974"/>
            </a:xfrm>
            <a:prstGeom prst="rect">
              <a:avLst/>
            </a:prstGeom>
            <a:solidFill>
              <a:schemeClr val="tx1"/>
            </a:solidFill>
            <a:ln w="9525">
              <a:solidFill>
                <a:schemeClr val="tx1"/>
              </a:solidFill>
              <a:miter lim="800000"/>
              <a:headEnd/>
              <a:tailEnd/>
            </a:ln>
          </p:spPr>
          <p:txBody>
            <a:bodyPr/>
            <a:lstStyle/>
            <a:p>
              <a:endParaRPr lang="en-GB" sz="1200">
                <a:latin typeface="Arial" pitchFamily="34" charset="0"/>
                <a:cs typeface="Arial" pitchFamily="34" charset="0"/>
              </a:endParaRPr>
            </a:p>
          </p:txBody>
        </p:sp>
        <p:sp>
          <p:nvSpPr>
            <p:cNvPr id="22584" name="Rectangle 33"/>
            <p:cNvSpPr>
              <a:spLocks noChangeArrowheads="1"/>
            </p:cNvSpPr>
            <p:nvPr/>
          </p:nvSpPr>
          <p:spPr bwMode="auto">
            <a:xfrm>
              <a:off x="4031790" y="4375719"/>
              <a:ext cx="118587" cy="135415"/>
            </a:xfrm>
            <a:prstGeom prst="rect">
              <a:avLst/>
            </a:prstGeom>
            <a:solidFill>
              <a:srgbClr val="FF0000"/>
            </a:solidFill>
            <a:ln w="42926">
              <a:solidFill>
                <a:srgbClr val="FF0000"/>
              </a:solidFill>
              <a:miter lim="800000"/>
              <a:headEnd/>
              <a:tailEnd/>
            </a:ln>
          </p:spPr>
          <p:txBody>
            <a:bodyPr/>
            <a:lstStyle/>
            <a:p>
              <a:endParaRPr lang="en-GB" sz="1200">
                <a:latin typeface="Arial" pitchFamily="34" charset="0"/>
                <a:cs typeface="Arial" pitchFamily="34" charset="0"/>
              </a:endParaRPr>
            </a:p>
          </p:txBody>
        </p:sp>
        <p:sp>
          <p:nvSpPr>
            <p:cNvPr id="22585" name="Rectangle 34"/>
            <p:cNvSpPr>
              <a:spLocks noChangeArrowheads="1"/>
            </p:cNvSpPr>
            <p:nvPr/>
          </p:nvSpPr>
          <p:spPr bwMode="auto">
            <a:xfrm>
              <a:off x="5040307" y="3227746"/>
              <a:ext cx="116450" cy="132974"/>
            </a:xfrm>
            <a:prstGeom prst="rect">
              <a:avLst/>
            </a:prstGeom>
            <a:solidFill>
              <a:schemeClr val="tx1"/>
            </a:solidFill>
            <a:ln w="9525">
              <a:solidFill>
                <a:schemeClr val="tx1"/>
              </a:solidFill>
              <a:miter lim="800000"/>
              <a:headEnd/>
              <a:tailEnd/>
            </a:ln>
          </p:spPr>
          <p:txBody>
            <a:bodyPr/>
            <a:lstStyle/>
            <a:p>
              <a:endParaRPr lang="en-GB" sz="1200">
                <a:latin typeface="Arial" pitchFamily="34" charset="0"/>
                <a:cs typeface="Arial" pitchFamily="34" charset="0"/>
              </a:endParaRPr>
            </a:p>
          </p:txBody>
        </p:sp>
        <p:sp>
          <p:nvSpPr>
            <p:cNvPr id="22586" name="Rectangle 35"/>
            <p:cNvSpPr>
              <a:spLocks noChangeArrowheads="1"/>
            </p:cNvSpPr>
            <p:nvPr/>
          </p:nvSpPr>
          <p:spPr bwMode="auto">
            <a:xfrm>
              <a:off x="5039239" y="3226526"/>
              <a:ext cx="118586" cy="135415"/>
            </a:xfrm>
            <a:prstGeom prst="rect">
              <a:avLst/>
            </a:prstGeom>
            <a:solidFill>
              <a:srgbClr val="FF0000"/>
            </a:solidFill>
            <a:ln w="42926">
              <a:solidFill>
                <a:srgbClr val="FF0000"/>
              </a:solidFill>
              <a:miter lim="800000"/>
              <a:headEnd/>
              <a:tailEnd/>
            </a:ln>
          </p:spPr>
          <p:txBody>
            <a:bodyPr/>
            <a:lstStyle/>
            <a:p>
              <a:endParaRPr lang="en-GB" sz="1200">
                <a:latin typeface="Arial" pitchFamily="34" charset="0"/>
                <a:cs typeface="Arial" pitchFamily="34" charset="0"/>
              </a:endParaRPr>
            </a:p>
          </p:txBody>
        </p:sp>
        <p:sp>
          <p:nvSpPr>
            <p:cNvPr id="22587" name="Rectangle 36"/>
            <p:cNvSpPr>
              <a:spLocks noChangeArrowheads="1"/>
            </p:cNvSpPr>
            <p:nvPr/>
          </p:nvSpPr>
          <p:spPr bwMode="auto">
            <a:xfrm>
              <a:off x="7054136" y="2694627"/>
              <a:ext cx="116449" cy="132975"/>
            </a:xfrm>
            <a:prstGeom prst="rect">
              <a:avLst/>
            </a:prstGeom>
            <a:solidFill>
              <a:schemeClr val="tx1"/>
            </a:solidFill>
            <a:ln w="9525">
              <a:solidFill>
                <a:schemeClr val="tx1"/>
              </a:solidFill>
              <a:miter lim="800000"/>
              <a:headEnd/>
              <a:tailEnd/>
            </a:ln>
          </p:spPr>
          <p:txBody>
            <a:bodyPr/>
            <a:lstStyle/>
            <a:p>
              <a:endParaRPr lang="en-GB" sz="1200">
                <a:latin typeface="Arial" pitchFamily="34" charset="0"/>
                <a:cs typeface="Arial" pitchFamily="34" charset="0"/>
              </a:endParaRPr>
            </a:p>
          </p:txBody>
        </p:sp>
        <p:sp>
          <p:nvSpPr>
            <p:cNvPr id="22588" name="Rectangle 37"/>
            <p:cNvSpPr>
              <a:spLocks noChangeArrowheads="1"/>
            </p:cNvSpPr>
            <p:nvPr/>
          </p:nvSpPr>
          <p:spPr bwMode="auto">
            <a:xfrm>
              <a:off x="7053068" y="2693408"/>
              <a:ext cx="118587" cy="135414"/>
            </a:xfrm>
            <a:prstGeom prst="rect">
              <a:avLst/>
            </a:prstGeom>
            <a:solidFill>
              <a:schemeClr val="tx1"/>
            </a:solidFill>
            <a:ln w="42863">
              <a:solidFill>
                <a:schemeClr val="tx1"/>
              </a:solidFill>
              <a:miter lim="800000"/>
              <a:headEnd/>
              <a:tailEnd/>
            </a:ln>
          </p:spPr>
          <p:txBody>
            <a:bodyPr/>
            <a:lstStyle/>
            <a:p>
              <a:endParaRPr lang="en-GB" sz="1200">
                <a:latin typeface="Arial" pitchFamily="34" charset="0"/>
                <a:cs typeface="Arial" pitchFamily="34" charset="0"/>
              </a:endParaRPr>
            </a:p>
          </p:txBody>
        </p:sp>
        <p:sp>
          <p:nvSpPr>
            <p:cNvPr id="22589" name="Line 38"/>
            <p:cNvSpPr>
              <a:spLocks noChangeShapeType="1"/>
            </p:cNvSpPr>
            <p:nvPr/>
          </p:nvSpPr>
          <p:spPr bwMode="auto">
            <a:xfrm flipV="1">
              <a:off x="3594838" y="4760004"/>
              <a:ext cx="496780" cy="583136"/>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590" name="Line 39"/>
            <p:cNvSpPr>
              <a:spLocks noChangeShapeType="1"/>
            </p:cNvSpPr>
            <p:nvPr/>
          </p:nvSpPr>
          <p:spPr bwMode="auto">
            <a:xfrm>
              <a:off x="4032859" y="4659968"/>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91" name="Line 40"/>
            <p:cNvSpPr>
              <a:spLocks noChangeShapeType="1"/>
            </p:cNvSpPr>
            <p:nvPr/>
          </p:nvSpPr>
          <p:spPr bwMode="auto">
            <a:xfrm flipH="1">
              <a:off x="4032859" y="4659968"/>
              <a:ext cx="131406" cy="1220"/>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592" name="Line 41"/>
            <p:cNvSpPr>
              <a:spLocks noChangeShapeType="1"/>
            </p:cNvSpPr>
            <p:nvPr/>
          </p:nvSpPr>
          <p:spPr bwMode="auto">
            <a:xfrm>
              <a:off x="4115121" y="4668507"/>
              <a:ext cx="1069" cy="34159"/>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593" name="Line 42"/>
            <p:cNvSpPr>
              <a:spLocks noChangeShapeType="1"/>
            </p:cNvSpPr>
            <p:nvPr/>
          </p:nvSpPr>
          <p:spPr bwMode="auto">
            <a:xfrm flipV="1">
              <a:off x="4091617" y="4827101"/>
              <a:ext cx="1069" cy="1586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94" name="Line 43"/>
            <p:cNvSpPr>
              <a:spLocks noChangeShapeType="1"/>
            </p:cNvSpPr>
            <p:nvPr/>
          </p:nvSpPr>
          <p:spPr bwMode="auto">
            <a:xfrm>
              <a:off x="4032859" y="4842960"/>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595" name="Line 44"/>
            <p:cNvSpPr>
              <a:spLocks noChangeShapeType="1"/>
            </p:cNvSpPr>
            <p:nvPr/>
          </p:nvSpPr>
          <p:spPr bwMode="auto">
            <a:xfrm flipH="1">
              <a:off x="4032859" y="4842960"/>
              <a:ext cx="131406" cy="1220"/>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596" name="Line 45"/>
            <p:cNvSpPr>
              <a:spLocks noChangeShapeType="1"/>
            </p:cNvSpPr>
            <p:nvPr/>
          </p:nvSpPr>
          <p:spPr bwMode="auto">
            <a:xfrm flipV="1">
              <a:off x="4091617" y="4426957"/>
              <a:ext cx="1006380" cy="333047"/>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597" name="Line 46"/>
            <p:cNvSpPr>
              <a:spLocks noChangeShapeType="1"/>
            </p:cNvSpPr>
            <p:nvPr/>
          </p:nvSpPr>
          <p:spPr bwMode="auto">
            <a:xfrm>
              <a:off x="5040307" y="4176867"/>
              <a:ext cx="116450" cy="1220"/>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598" name="Line 47"/>
            <p:cNvSpPr>
              <a:spLocks noChangeShapeType="1"/>
            </p:cNvSpPr>
            <p:nvPr/>
          </p:nvSpPr>
          <p:spPr bwMode="auto">
            <a:xfrm flipH="1">
              <a:off x="5038170" y="4200046"/>
              <a:ext cx="116450" cy="1220"/>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599" name="Line 48"/>
            <p:cNvSpPr>
              <a:spLocks noChangeShapeType="1"/>
            </p:cNvSpPr>
            <p:nvPr/>
          </p:nvSpPr>
          <p:spPr bwMode="auto">
            <a:xfrm>
              <a:off x="5097998" y="4176867"/>
              <a:ext cx="1069" cy="182993"/>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00" name="Line 49"/>
            <p:cNvSpPr>
              <a:spLocks noChangeShapeType="1"/>
            </p:cNvSpPr>
            <p:nvPr/>
          </p:nvSpPr>
          <p:spPr bwMode="auto">
            <a:xfrm flipV="1">
              <a:off x="5097998" y="4494055"/>
              <a:ext cx="1069" cy="182993"/>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01" name="Line 50"/>
            <p:cNvSpPr>
              <a:spLocks noChangeShapeType="1"/>
            </p:cNvSpPr>
            <p:nvPr/>
          </p:nvSpPr>
          <p:spPr bwMode="auto">
            <a:xfrm>
              <a:off x="5040307" y="4677047"/>
              <a:ext cx="116450"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02" name="Line 51"/>
            <p:cNvSpPr>
              <a:spLocks noChangeShapeType="1"/>
            </p:cNvSpPr>
            <p:nvPr/>
          </p:nvSpPr>
          <p:spPr bwMode="auto">
            <a:xfrm flipH="1">
              <a:off x="5040307" y="4677047"/>
              <a:ext cx="116450" cy="1220"/>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03" name="Line 52"/>
            <p:cNvSpPr>
              <a:spLocks noChangeShapeType="1"/>
            </p:cNvSpPr>
            <p:nvPr/>
          </p:nvSpPr>
          <p:spPr bwMode="auto">
            <a:xfrm flipV="1">
              <a:off x="5089451" y="3110631"/>
              <a:ext cx="2022376" cy="1265088"/>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04" name="Line 53"/>
            <p:cNvSpPr>
              <a:spLocks noChangeShapeType="1"/>
            </p:cNvSpPr>
            <p:nvPr/>
          </p:nvSpPr>
          <p:spPr bwMode="auto">
            <a:xfrm>
              <a:off x="7054136" y="2994735"/>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05" name="Line 54"/>
            <p:cNvSpPr>
              <a:spLocks noChangeShapeType="1"/>
            </p:cNvSpPr>
            <p:nvPr/>
          </p:nvSpPr>
          <p:spPr bwMode="auto">
            <a:xfrm flipH="1">
              <a:off x="7054136" y="2994735"/>
              <a:ext cx="116449" cy="1220"/>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06" name="Line 55"/>
            <p:cNvSpPr>
              <a:spLocks noChangeShapeType="1"/>
            </p:cNvSpPr>
            <p:nvPr/>
          </p:nvSpPr>
          <p:spPr bwMode="auto">
            <a:xfrm>
              <a:off x="7089391" y="2970336"/>
              <a:ext cx="1069" cy="50018"/>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07" name="Line 56"/>
            <p:cNvSpPr>
              <a:spLocks noChangeShapeType="1"/>
            </p:cNvSpPr>
            <p:nvPr/>
          </p:nvSpPr>
          <p:spPr bwMode="auto">
            <a:xfrm flipV="1">
              <a:off x="7111827" y="3177728"/>
              <a:ext cx="1068" cy="50018"/>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08" name="Line 57"/>
            <p:cNvSpPr>
              <a:spLocks noChangeShapeType="1"/>
            </p:cNvSpPr>
            <p:nvPr/>
          </p:nvSpPr>
          <p:spPr bwMode="auto">
            <a:xfrm>
              <a:off x="7054136" y="3227746"/>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09" name="Line 58"/>
            <p:cNvSpPr>
              <a:spLocks noChangeShapeType="1"/>
            </p:cNvSpPr>
            <p:nvPr/>
          </p:nvSpPr>
          <p:spPr bwMode="auto">
            <a:xfrm flipH="1">
              <a:off x="7054136" y="3227746"/>
              <a:ext cx="116449" cy="1220"/>
            </a:xfrm>
            <a:prstGeom prst="line">
              <a:avLst/>
            </a:prstGeom>
            <a:no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10" name="Oval 59"/>
            <p:cNvSpPr>
              <a:spLocks noChangeArrowheads="1"/>
            </p:cNvSpPr>
            <p:nvPr/>
          </p:nvSpPr>
          <p:spPr bwMode="auto">
            <a:xfrm>
              <a:off x="3537147" y="5277263"/>
              <a:ext cx="116449" cy="132974"/>
            </a:xfrm>
            <a:prstGeom prst="ellipse">
              <a:avLst/>
            </a:prstGeom>
            <a:solidFill>
              <a:schemeClr val="tx1"/>
            </a:solidFill>
            <a:ln w="9525">
              <a:solidFill>
                <a:schemeClr val="tx1"/>
              </a:solidFill>
              <a:round/>
              <a:headEnd/>
              <a:tailEnd/>
            </a:ln>
          </p:spPr>
          <p:txBody>
            <a:bodyPr/>
            <a:lstStyle/>
            <a:p>
              <a:endParaRPr lang="en-GB" sz="1200">
                <a:latin typeface="Arial" pitchFamily="34" charset="0"/>
                <a:cs typeface="Arial" pitchFamily="34" charset="0"/>
              </a:endParaRPr>
            </a:p>
          </p:txBody>
        </p:sp>
        <p:sp>
          <p:nvSpPr>
            <p:cNvPr id="22611" name="Oval 60"/>
            <p:cNvSpPr>
              <a:spLocks noChangeArrowheads="1"/>
            </p:cNvSpPr>
            <p:nvPr/>
          </p:nvSpPr>
          <p:spPr bwMode="auto">
            <a:xfrm>
              <a:off x="3536078" y="5276043"/>
              <a:ext cx="118587" cy="134195"/>
            </a:xfrm>
            <a:prstGeom prst="ellipse">
              <a:avLst/>
            </a:prstGeom>
            <a:solidFill>
              <a:schemeClr val="tx2"/>
            </a:solid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12" name="Oval 61"/>
            <p:cNvSpPr>
              <a:spLocks noChangeArrowheads="1"/>
            </p:cNvSpPr>
            <p:nvPr/>
          </p:nvSpPr>
          <p:spPr bwMode="auto">
            <a:xfrm>
              <a:off x="4063840" y="4668507"/>
              <a:ext cx="118587" cy="134195"/>
            </a:xfrm>
            <a:prstGeom prst="ellipse">
              <a:avLst/>
            </a:prstGeom>
            <a:solidFill>
              <a:schemeClr val="tx2"/>
            </a:solid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13" name="Oval 62"/>
            <p:cNvSpPr>
              <a:spLocks noChangeArrowheads="1"/>
            </p:cNvSpPr>
            <p:nvPr/>
          </p:nvSpPr>
          <p:spPr bwMode="auto">
            <a:xfrm>
              <a:off x="5040307" y="4359860"/>
              <a:ext cx="116450" cy="134195"/>
            </a:xfrm>
            <a:prstGeom prst="ellipse">
              <a:avLst/>
            </a:prstGeom>
            <a:solidFill>
              <a:schemeClr val="tx1"/>
            </a:solidFill>
            <a:ln w="9525">
              <a:solidFill>
                <a:schemeClr val="tx1"/>
              </a:solidFill>
              <a:round/>
              <a:headEnd/>
              <a:tailEnd/>
            </a:ln>
          </p:spPr>
          <p:txBody>
            <a:bodyPr/>
            <a:lstStyle/>
            <a:p>
              <a:endParaRPr lang="en-GB" sz="1200">
                <a:latin typeface="Arial" pitchFamily="34" charset="0"/>
                <a:cs typeface="Arial" pitchFamily="34" charset="0"/>
              </a:endParaRPr>
            </a:p>
          </p:txBody>
        </p:sp>
        <p:sp>
          <p:nvSpPr>
            <p:cNvPr id="22614" name="Oval 63"/>
            <p:cNvSpPr>
              <a:spLocks noChangeArrowheads="1"/>
            </p:cNvSpPr>
            <p:nvPr/>
          </p:nvSpPr>
          <p:spPr bwMode="auto">
            <a:xfrm>
              <a:off x="5039239" y="4359860"/>
              <a:ext cx="118586" cy="134195"/>
            </a:xfrm>
            <a:prstGeom prst="ellipse">
              <a:avLst/>
            </a:prstGeom>
            <a:solidFill>
              <a:schemeClr val="tx2"/>
            </a:solid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15" name="Oval 64"/>
            <p:cNvSpPr>
              <a:spLocks noChangeArrowheads="1"/>
            </p:cNvSpPr>
            <p:nvPr/>
          </p:nvSpPr>
          <p:spPr bwMode="auto">
            <a:xfrm>
              <a:off x="7054136" y="3044753"/>
              <a:ext cx="116449" cy="132974"/>
            </a:xfrm>
            <a:prstGeom prst="ellipse">
              <a:avLst/>
            </a:prstGeom>
            <a:solidFill>
              <a:schemeClr val="tx1"/>
            </a:solidFill>
            <a:ln w="9525">
              <a:solidFill>
                <a:schemeClr val="tx1"/>
              </a:solidFill>
              <a:round/>
              <a:headEnd/>
              <a:tailEnd/>
            </a:ln>
          </p:spPr>
          <p:txBody>
            <a:bodyPr/>
            <a:lstStyle/>
            <a:p>
              <a:endParaRPr lang="en-GB" sz="1200">
                <a:latin typeface="Arial" pitchFamily="34" charset="0"/>
                <a:cs typeface="Arial" pitchFamily="34" charset="0"/>
              </a:endParaRPr>
            </a:p>
          </p:txBody>
        </p:sp>
        <p:sp>
          <p:nvSpPr>
            <p:cNvPr id="22616" name="Oval 65"/>
            <p:cNvSpPr>
              <a:spLocks noChangeArrowheads="1"/>
            </p:cNvSpPr>
            <p:nvPr/>
          </p:nvSpPr>
          <p:spPr bwMode="auto">
            <a:xfrm>
              <a:off x="7053068" y="3043533"/>
              <a:ext cx="118587" cy="134195"/>
            </a:xfrm>
            <a:prstGeom prst="ellipse">
              <a:avLst/>
            </a:prstGeom>
            <a:solidFill>
              <a:schemeClr val="tx2"/>
            </a:solidFill>
            <a:ln w="42926">
              <a:solidFill>
                <a:schemeClr val="tx2"/>
              </a:solidFill>
              <a:round/>
              <a:headEnd/>
              <a:tailEnd/>
            </a:ln>
          </p:spPr>
          <p:txBody>
            <a:bodyPr/>
            <a:lstStyle/>
            <a:p>
              <a:endParaRPr lang="en-GB" sz="1200">
                <a:latin typeface="Arial" pitchFamily="34" charset="0"/>
                <a:cs typeface="Arial" pitchFamily="34" charset="0"/>
              </a:endParaRPr>
            </a:p>
          </p:txBody>
        </p:sp>
        <p:sp>
          <p:nvSpPr>
            <p:cNvPr id="22617" name="Line 66"/>
            <p:cNvSpPr>
              <a:spLocks noChangeShapeType="1"/>
            </p:cNvSpPr>
            <p:nvPr/>
          </p:nvSpPr>
          <p:spPr bwMode="auto">
            <a:xfrm>
              <a:off x="3537147" y="5227245"/>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18" name="Line 67"/>
            <p:cNvSpPr>
              <a:spLocks noChangeShapeType="1"/>
            </p:cNvSpPr>
            <p:nvPr/>
          </p:nvSpPr>
          <p:spPr bwMode="auto">
            <a:xfrm flipH="1">
              <a:off x="3537147" y="5227245"/>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19" name="Line 68"/>
            <p:cNvSpPr>
              <a:spLocks noChangeShapeType="1"/>
            </p:cNvSpPr>
            <p:nvPr/>
          </p:nvSpPr>
          <p:spPr bwMode="auto">
            <a:xfrm flipH="1">
              <a:off x="3595906" y="5254083"/>
              <a:ext cx="6410" cy="156154"/>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620" name="Line 69"/>
            <p:cNvSpPr>
              <a:spLocks noChangeShapeType="1"/>
            </p:cNvSpPr>
            <p:nvPr/>
          </p:nvSpPr>
          <p:spPr bwMode="auto">
            <a:xfrm>
              <a:off x="3537147" y="5410237"/>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1" name="Line 70"/>
            <p:cNvSpPr>
              <a:spLocks noChangeShapeType="1"/>
            </p:cNvSpPr>
            <p:nvPr/>
          </p:nvSpPr>
          <p:spPr bwMode="auto">
            <a:xfrm flipH="1">
              <a:off x="3537147" y="5410237"/>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2" name="Line 71"/>
            <p:cNvSpPr>
              <a:spLocks noChangeShapeType="1"/>
            </p:cNvSpPr>
            <p:nvPr/>
          </p:nvSpPr>
          <p:spPr bwMode="auto">
            <a:xfrm>
              <a:off x="4032859" y="4193947"/>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3" name="Line 72"/>
            <p:cNvSpPr>
              <a:spLocks noChangeShapeType="1"/>
            </p:cNvSpPr>
            <p:nvPr/>
          </p:nvSpPr>
          <p:spPr bwMode="auto">
            <a:xfrm flipH="1">
              <a:off x="4032859" y="4193947"/>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4" name="Line 73"/>
            <p:cNvSpPr>
              <a:spLocks noChangeShapeType="1"/>
            </p:cNvSpPr>
            <p:nvPr/>
          </p:nvSpPr>
          <p:spPr bwMode="auto">
            <a:xfrm>
              <a:off x="4091617" y="4193947"/>
              <a:ext cx="1069" cy="132974"/>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5" name="Line 74"/>
            <p:cNvSpPr>
              <a:spLocks noChangeShapeType="1"/>
            </p:cNvSpPr>
            <p:nvPr/>
          </p:nvSpPr>
          <p:spPr bwMode="auto">
            <a:xfrm>
              <a:off x="4032859" y="4326921"/>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6" name="Line 75"/>
            <p:cNvSpPr>
              <a:spLocks noChangeShapeType="1"/>
            </p:cNvSpPr>
            <p:nvPr/>
          </p:nvSpPr>
          <p:spPr bwMode="auto">
            <a:xfrm flipH="1">
              <a:off x="4032859" y="4326921"/>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7" name="Line 76"/>
            <p:cNvSpPr>
              <a:spLocks noChangeShapeType="1"/>
            </p:cNvSpPr>
            <p:nvPr/>
          </p:nvSpPr>
          <p:spPr bwMode="auto">
            <a:xfrm flipV="1">
              <a:off x="4091617" y="2910559"/>
              <a:ext cx="1006380" cy="1349265"/>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8" name="Line 77"/>
            <p:cNvSpPr>
              <a:spLocks noChangeShapeType="1"/>
            </p:cNvSpPr>
            <p:nvPr/>
          </p:nvSpPr>
          <p:spPr bwMode="auto">
            <a:xfrm>
              <a:off x="5097998" y="2910559"/>
              <a:ext cx="106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29" name="Line 78"/>
            <p:cNvSpPr>
              <a:spLocks noChangeShapeType="1"/>
            </p:cNvSpPr>
            <p:nvPr/>
          </p:nvSpPr>
          <p:spPr bwMode="auto">
            <a:xfrm flipV="1">
              <a:off x="5097998" y="2644610"/>
              <a:ext cx="2013829" cy="265949"/>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30" name="Line 79"/>
            <p:cNvSpPr>
              <a:spLocks noChangeShapeType="1"/>
            </p:cNvSpPr>
            <p:nvPr/>
          </p:nvSpPr>
          <p:spPr bwMode="auto">
            <a:xfrm>
              <a:off x="7054136" y="2527494"/>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31" name="Line 80"/>
            <p:cNvSpPr>
              <a:spLocks noChangeShapeType="1"/>
            </p:cNvSpPr>
            <p:nvPr/>
          </p:nvSpPr>
          <p:spPr bwMode="auto">
            <a:xfrm flipH="1">
              <a:off x="7054136" y="2527494"/>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32" name="Line 81"/>
            <p:cNvSpPr>
              <a:spLocks noChangeShapeType="1"/>
            </p:cNvSpPr>
            <p:nvPr/>
          </p:nvSpPr>
          <p:spPr bwMode="auto">
            <a:xfrm>
              <a:off x="7111827" y="2527494"/>
              <a:ext cx="1068" cy="233010"/>
            </a:xfrm>
            <a:prstGeom prst="line">
              <a:avLst/>
            </a:prstGeom>
            <a:noFill/>
            <a:ln w="42926">
              <a:solidFill>
                <a:schemeClr val="tx1"/>
              </a:solidFill>
              <a:round/>
              <a:headEnd/>
              <a:tailEnd/>
            </a:ln>
          </p:spPr>
          <p:txBody>
            <a:bodyPr/>
            <a:lstStyle/>
            <a:p>
              <a:endParaRPr lang="en-GB" sz="1200">
                <a:latin typeface="Arial" pitchFamily="34" charset="0"/>
                <a:cs typeface="Arial" pitchFamily="34" charset="0"/>
              </a:endParaRPr>
            </a:p>
          </p:txBody>
        </p:sp>
        <p:sp>
          <p:nvSpPr>
            <p:cNvPr id="22633" name="Line 82"/>
            <p:cNvSpPr>
              <a:spLocks noChangeShapeType="1"/>
            </p:cNvSpPr>
            <p:nvPr/>
          </p:nvSpPr>
          <p:spPr bwMode="auto">
            <a:xfrm>
              <a:off x="7054136" y="2760504"/>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34" name="Line 83"/>
            <p:cNvSpPr>
              <a:spLocks noChangeShapeType="1"/>
            </p:cNvSpPr>
            <p:nvPr/>
          </p:nvSpPr>
          <p:spPr bwMode="auto">
            <a:xfrm flipH="1">
              <a:off x="7054136" y="2760504"/>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35" name="Rectangle 84"/>
            <p:cNvSpPr>
              <a:spLocks noChangeArrowheads="1"/>
            </p:cNvSpPr>
            <p:nvPr/>
          </p:nvSpPr>
          <p:spPr bwMode="auto">
            <a:xfrm>
              <a:off x="3551035" y="5312641"/>
              <a:ext cx="116450" cy="132975"/>
            </a:xfrm>
            <a:prstGeom prst="rect">
              <a:avLst/>
            </a:prstGeom>
            <a:solidFill>
              <a:schemeClr val="tx1"/>
            </a:solidFill>
            <a:ln w="22225">
              <a:solidFill>
                <a:schemeClr val="tx1"/>
              </a:solidFill>
              <a:miter lim="800000"/>
              <a:headEnd/>
              <a:tailEnd/>
            </a:ln>
          </p:spPr>
          <p:txBody>
            <a:bodyPr/>
            <a:lstStyle/>
            <a:p>
              <a:endParaRPr lang="en-GB" sz="1200">
                <a:latin typeface="Arial" pitchFamily="34" charset="0"/>
                <a:cs typeface="Arial" pitchFamily="34" charset="0"/>
              </a:endParaRPr>
            </a:p>
          </p:txBody>
        </p:sp>
        <p:sp>
          <p:nvSpPr>
            <p:cNvPr id="22636" name="Rectangle 85"/>
            <p:cNvSpPr>
              <a:spLocks noChangeArrowheads="1"/>
            </p:cNvSpPr>
            <p:nvPr/>
          </p:nvSpPr>
          <p:spPr bwMode="auto">
            <a:xfrm>
              <a:off x="4040337" y="4202486"/>
              <a:ext cx="116450" cy="132975"/>
            </a:xfrm>
            <a:prstGeom prst="rect">
              <a:avLst/>
            </a:prstGeom>
            <a:solidFill>
              <a:schemeClr val="tx1"/>
            </a:solidFill>
            <a:ln w="22225">
              <a:solidFill>
                <a:schemeClr val="tx1"/>
              </a:solidFill>
              <a:miter lim="800000"/>
              <a:headEnd/>
              <a:tailEnd/>
            </a:ln>
          </p:spPr>
          <p:txBody>
            <a:bodyPr/>
            <a:lstStyle/>
            <a:p>
              <a:endParaRPr lang="en-GB" sz="1200">
                <a:latin typeface="Arial" pitchFamily="34" charset="0"/>
                <a:cs typeface="Arial" pitchFamily="34" charset="0"/>
              </a:endParaRPr>
            </a:p>
          </p:txBody>
        </p:sp>
        <p:sp>
          <p:nvSpPr>
            <p:cNvPr id="22637" name="Rectangle 86"/>
            <p:cNvSpPr>
              <a:spLocks noChangeArrowheads="1"/>
            </p:cNvSpPr>
            <p:nvPr/>
          </p:nvSpPr>
          <p:spPr bwMode="auto">
            <a:xfrm>
              <a:off x="5047786" y="2853221"/>
              <a:ext cx="116449" cy="132975"/>
            </a:xfrm>
            <a:prstGeom prst="rect">
              <a:avLst/>
            </a:prstGeom>
            <a:solidFill>
              <a:schemeClr val="tx1"/>
            </a:solidFill>
            <a:ln w="22225">
              <a:solidFill>
                <a:schemeClr val="tx1"/>
              </a:solidFill>
              <a:miter lim="800000"/>
              <a:headEnd/>
              <a:tailEnd/>
            </a:ln>
          </p:spPr>
          <p:txBody>
            <a:bodyPr/>
            <a:lstStyle/>
            <a:p>
              <a:endParaRPr lang="en-GB" sz="1200">
                <a:latin typeface="Arial" pitchFamily="34" charset="0"/>
                <a:cs typeface="Arial" pitchFamily="34" charset="0"/>
              </a:endParaRPr>
            </a:p>
          </p:txBody>
        </p:sp>
        <p:sp>
          <p:nvSpPr>
            <p:cNvPr id="22638" name="Rectangle 87"/>
            <p:cNvSpPr>
              <a:spLocks noChangeArrowheads="1"/>
            </p:cNvSpPr>
            <p:nvPr/>
          </p:nvSpPr>
          <p:spPr bwMode="auto">
            <a:xfrm>
              <a:off x="7061615" y="2586052"/>
              <a:ext cx="116450" cy="132974"/>
            </a:xfrm>
            <a:prstGeom prst="rect">
              <a:avLst/>
            </a:prstGeom>
            <a:solidFill>
              <a:srgbClr val="FF0000"/>
            </a:solidFill>
            <a:ln w="22225">
              <a:solidFill>
                <a:srgbClr val="FF0000"/>
              </a:solidFill>
              <a:miter lim="800000"/>
              <a:headEnd/>
              <a:tailEnd/>
            </a:ln>
          </p:spPr>
          <p:txBody>
            <a:bodyPr/>
            <a:lstStyle/>
            <a:p>
              <a:endParaRPr lang="en-GB" sz="1200">
                <a:latin typeface="Arial" pitchFamily="34" charset="0"/>
                <a:cs typeface="Arial" pitchFamily="34" charset="0"/>
              </a:endParaRPr>
            </a:p>
          </p:txBody>
        </p:sp>
        <p:sp>
          <p:nvSpPr>
            <p:cNvPr id="22639" name="Line 88"/>
            <p:cNvSpPr>
              <a:spLocks noChangeShapeType="1"/>
            </p:cNvSpPr>
            <p:nvPr/>
          </p:nvSpPr>
          <p:spPr bwMode="auto">
            <a:xfrm>
              <a:off x="3594838" y="5077191"/>
              <a:ext cx="1068"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0" name="Line 89"/>
            <p:cNvSpPr>
              <a:spLocks noChangeShapeType="1"/>
            </p:cNvSpPr>
            <p:nvPr/>
          </p:nvSpPr>
          <p:spPr bwMode="auto">
            <a:xfrm flipV="1">
              <a:off x="3602316" y="4043892"/>
              <a:ext cx="489302" cy="1034518"/>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1" name="Line 90"/>
            <p:cNvSpPr>
              <a:spLocks noChangeShapeType="1"/>
            </p:cNvSpPr>
            <p:nvPr/>
          </p:nvSpPr>
          <p:spPr bwMode="auto">
            <a:xfrm>
              <a:off x="4032859" y="3677907"/>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2" name="Line 91"/>
            <p:cNvSpPr>
              <a:spLocks noChangeShapeType="1"/>
            </p:cNvSpPr>
            <p:nvPr/>
          </p:nvSpPr>
          <p:spPr bwMode="auto">
            <a:xfrm flipH="1">
              <a:off x="4032859" y="3677907"/>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3" name="Line 92"/>
            <p:cNvSpPr>
              <a:spLocks noChangeShapeType="1"/>
            </p:cNvSpPr>
            <p:nvPr/>
          </p:nvSpPr>
          <p:spPr bwMode="auto">
            <a:xfrm>
              <a:off x="4091617" y="3677907"/>
              <a:ext cx="1069" cy="73197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4" name="Line 93"/>
            <p:cNvSpPr>
              <a:spLocks noChangeShapeType="1"/>
            </p:cNvSpPr>
            <p:nvPr/>
          </p:nvSpPr>
          <p:spPr bwMode="auto">
            <a:xfrm>
              <a:off x="4032859" y="4409878"/>
              <a:ext cx="131406"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5" name="Line 94"/>
            <p:cNvSpPr>
              <a:spLocks noChangeShapeType="1"/>
            </p:cNvSpPr>
            <p:nvPr/>
          </p:nvSpPr>
          <p:spPr bwMode="auto">
            <a:xfrm flipH="1">
              <a:off x="4032859" y="4409878"/>
              <a:ext cx="131406" cy="1220"/>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646" name="Line 95"/>
            <p:cNvSpPr>
              <a:spLocks noChangeShapeType="1"/>
            </p:cNvSpPr>
            <p:nvPr/>
          </p:nvSpPr>
          <p:spPr bwMode="auto">
            <a:xfrm flipV="1">
              <a:off x="4091617" y="2827602"/>
              <a:ext cx="1006380" cy="121629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7" name="Line 96"/>
            <p:cNvSpPr>
              <a:spLocks noChangeShapeType="1"/>
            </p:cNvSpPr>
            <p:nvPr/>
          </p:nvSpPr>
          <p:spPr bwMode="auto">
            <a:xfrm>
              <a:off x="5040307" y="2694627"/>
              <a:ext cx="116450"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8" name="Line 97"/>
            <p:cNvSpPr>
              <a:spLocks noChangeShapeType="1"/>
            </p:cNvSpPr>
            <p:nvPr/>
          </p:nvSpPr>
          <p:spPr bwMode="auto">
            <a:xfrm flipH="1">
              <a:off x="5040307" y="2694627"/>
              <a:ext cx="116450"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49" name="Line 98"/>
            <p:cNvSpPr>
              <a:spLocks noChangeShapeType="1"/>
            </p:cNvSpPr>
            <p:nvPr/>
          </p:nvSpPr>
          <p:spPr bwMode="auto">
            <a:xfrm>
              <a:off x="5097998" y="2694627"/>
              <a:ext cx="1069" cy="25009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50" name="Line 99"/>
            <p:cNvSpPr>
              <a:spLocks noChangeShapeType="1"/>
            </p:cNvSpPr>
            <p:nvPr/>
          </p:nvSpPr>
          <p:spPr bwMode="auto">
            <a:xfrm>
              <a:off x="5040307" y="2944717"/>
              <a:ext cx="116450"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51" name="Line 100"/>
            <p:cNvSpPr>
              <a:spLocks noChangeShapeType="1"/>
            </p:cNvSpPr>
            <p:nvPr/>
          </p:nvSpPr>
          <p:spPr bwMode="auto">
            <a:xfrm flipH="1">
              <a:off x="5040307" y="2944717"/>
              <a:ext cx="116450"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52" name="Line 101"/>
            <p:cNvSpPr>
              <a:spLocks noChangeShapeType="1"/>
            </p:cNvSpPr>
            <p:nvPr/>
          </p:nvSpPr>
          <p:spPr bwMode="auto">
            <a:xfrm flipV="1">
              <a:off x="5097998" y="2710487"/>
              <a:ext cx="2013829" cy="117115"/>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53" name="Line 102"/>
            <p:cNvSpPr>
              <a:spLocks noChangeShapeType="1"/>
            </p:cNvSpPr>
            <p:nvPr/>
          </p:nvSpPr>
          <p:spPr bwMode="auto">
            <a:xfrm>
              <a:off x="7054136" y="2594591"/>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54" name="Line 103"/>
            <p:cNvSpPr>
              <a:spLocks noChangeShapeType="1"/>
            </p:cNvSpPr>
            <p:nvPr/>
          </p:nvSpPr>
          <p:spPr bwMode="auto">
            <a:xfrm flipH="1">
              <a:off x="7054136" y="2594591"/>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55" name="Line 104"/>
            <p:cNvSpPr>
              <a:spLocks noChangeShapeType="1"/>
            </p:cNvSpPr>
            <p:nvPr/>
          </p:nvSpPr>
          <p:spPr bwMode="auto">
            <a:xfrm>
              <a:off x="7089391" y="2618990"/>
              <a:ext cx="1069" cy="233011"/>
            </a:xfrm>
            <a:prstGeom prst="line">
              <a:avLst/>
            </a:prstGeom>
            <a:noFill/>
            <a:ln w="42926">
              <a:solidFill>
                <a:schemeClr val="tx1"/>
              </a:solidFill>
              <a:round/>
              <a:headEnd/>
              <a:tailEnd/>
            </a:ln>
          </p:spPr>
          <p:txBody>
            <a:bodyPr/>
            <a:lstStyle/>
            <a:p>
              <a:endParaRPr lang="en-GB" sz="1200">
                <a:latin typeface="Arial" pitchFamily="34" charset="0"/>
                <a:cs typeface="Arial" pitchFamily="34" charset="0"/>
              </a:endParaRPr>
            </a:p>
          </p:txBody>
        </p:sp>
        <p:sp>
          <p:nvSpPr>
            <p:cNvPr id="22656" name="Line 105"/>
            <p:cNvSpPr>
              <a:spLocks noChangeShapeType="1"/>
            </p:cNvSpPr>
            <p:nvPr/>
          </p:nvSpPr>
          <p:spPr bwMode="auto">
            <a:xfrm>
              <a:off x="7054136" y="2827602"/>
              <a:ext cx="11644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57" name="Line 106"/>
            <p:cNvSpPr>
              <a:spLocks noChangeShapeType="1"/>
            </p:cNvSpPr>
            <p:nvPr/>
          </p:nvSpPr>
          <p:spPr bwMode="auto">
            <a:xfrm flipH="1">
              <a:off x="7038111" y="2853221"/>
              <a:ext cx="116450" cy="1220"/>
            </a:xfrm>
            <a:prstGeom prst="line">
              <a:avLst/>
            </a:prstGeom>
            <a:noFill/>
            <a:ln w="42926">
              <a:solidFill>
                <a:schemeClr val="tx1"/>
              </a:solidFill>
              <a:round/>
              <a:headEnd/>
              <a:tailEnd/>
            </a:ln>
          </p:spPr>
          <p:txBody>
            <a:bodyPr/>
            <a:lstStyle/>
            <a:p>
              <a:endParaRPr lang="en-GB" sz="1200">
                <a:latin typeface="Arial" pitchFamily="34" charset="0"/>
                <a:cs typeface="Arial" pitchFamily="34" charset="0"/>
              </a:endParaRPr>
            </a:p>
          </p:txBody>
        </p:sp>
        <p:sp>
          <p:nvSpPr>
            <p:cNvPr id="22658" name="Oval 107"/>
            <p:cNvSpPr>
              <a:spLocks noChangeArrowheads="1"/>
            </p:cNvSpPr>
            <p:nvPr/>
          </p:nvSpPr>
          <p:spPr bwMode="auto">
            <a:xfrm>
              <a:off x="4040337" y="3985335"/>
              <a:ext cx="116450" cy="132975"/>
            </a:xfrm>
            <a:prstGeom prst="ellipse">
              <a:avLst/>
            </a:prstGeom>
            <a:solidFill>
              <a:schemeClr val="tx1"/>
            </a:solidFill>
            <a:ln w="22225">
              <a:solidFill>
                <a:schemeClr val="tx1"/>
              </a:solidFill>
              <a:round/>
              <a:headEnd/>
              <a:tailEnd/>
            </a:ln>
          </p:spPr>
          <p:txBody>
            <a:bodyPr/>
            <a:lstStyle/>
            <a:p>
              <a:endParaRPr lang="en-GB" sz="1200">
                <a:latin typeface="Arial" pitchFamily="34" charset="0"/>
                <a:cs typeface="Arial" pitchFamily="34" charset="0"/>
              </a:endParaRPr>
            </a:p>
          </p:txBody>
        </p:sp>
        <p:sp>
          <p:nvSpPr>
            <p:cNvPr id="22659" name="Oval 108"/>
            <p:cNvSpPr>
              <a:spLocks noChangeArrowheads="1"/>
            </p:cNvSpPr>
            <p:nvPr/>
          </p:nvSpPr>
          <p:spPr bwMode="auto">
            <a:xfrm>
              <a:off x="5047786" y="2769045"/>
              <a:ext cx="116449" cy="132974"/>
            </a:xfrm>
            <a:prstGeom prst="ellipse">
              <a:avLst/>
            </a:prstGeom>
            <a:solidFill>
              <a:schemeClr val="tx1"/>
            </a:solidFill>
            <a:ln w="22225">
              <a:solidFill>
                <a:schemeClr val="tx1"/>
              </a:solidFill>
              <a:round/>
              <a:headEnd/>
              <a:tailEnd/>
            </a:ln>
          </p:spPr>
          <p:txBody>
            <a:bodyPr/>
            <a:lstStyle/>
            <a:p>
              <a:endParaRPr lang="en-GB" sz="1200">
                <a:latin typeface="Arial" pitchFamily="34" charset="0"/>
                <a:cs typeface="Arial" pitchFamily="34" charset="0"/>
              </a:endParaRPr>
            </a:p>
          </p:txBody>
        </p:sp>
        <p:sp>
          <p:nvSpPr>
            <p:cNvPr id="22660" name="Oval 109"/>
            <p:cNvSpPr>
              <a:spLocks noChangeArrowheads="1"/>
            </p:cNvSpPr>
            <p:nvPr/>
          </p:nvSpPr>
          <p:spPr bwMode="auto">
            <a:xfrm>
              <a:off x="7038111" y="2677548"/>
              <a:ext cx="116450" cy="132975"/>
            </a:xfrm>
            <a:prstGeom prst="ellipse">
              <a:avLst/>
            </a:prstGeom>
            <a:solidFill>
              <a:schemeClr val="tx1"/>
            </a:solidFill>
            <a:ln w="22225">
              <a:solidFill>
                <a:schemeClr val="tx1"/>
              </a:solidFill>
              <a:round/>
              <a:headEnd/>
              <a:tailEnd/>
            </a:ln>
          </p:spPr>
          <p:txBody>
            <a:bodyPr/>
            <a:lstStyle/>
            <a:p>
              <a:endParaRPr lang="en-GB" sz="1200">
                <a:latin typeface="Arial" pitchFamily="34" charset="0"/>
                <a:cs typeface="Arial" pitchFamily="34" charset="0"/>
              </a:endParaRPr>
            </a:p>
          </p:txBody>
        </p:sp>
        <p:sp>
          <p:nvSpPr>
            <p:cNvPr id="22661" name="Line 110"/>
            <p:cNvSpPr>
              <a:spLocks noChangeShapeType="1"/>
            </p:cNvSpPr>
            <p:nvPr/>
          </p:nvSpPr>
          <p:spPr bwMode="auto">
            <a:xfrm>
              <a:off x="3099126" y="5859179"/>
              <a:ext cx="4012701"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62" name="Line 111"/>
            <p:cNvSpPr>
              <a:spLocks noChangeShapeType="1"/>
            </p:cNvSpPr>
            <p:nvPr/>
          </p:nvSpPr>
          <p:spPr bwMode="auto">
            <a:xfrm>
              <a:off x="3099126" y="5859179"/>
              <a:ext cx="1068" cy="100036"/>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63" name="Rectangle 112"/>
            <p:cNvSpPr>
              <a:spLocks noChangeArrowheads="1"/>
            </p:cNvSpPr>
            <p:nvPr/>
          </p:nvSpPr>
          <p:spPr bwMode="auto">
            <a:xfrm>
              <a:off x="3025410" y="5976294"/>
              <a:ext cx="122795"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0</a:t>
              </a:r>
            </a:p>
          </p:txBody>
        </p:sp>
        <p:sp>
          <p:nvSpPr>
            <p:cNvPr id="22664" name="Line 113"/>
            <p:cNvSpPr>
              <a:spLocks noChangeShapeType="1"/>
            </p:cNvSpPr>
            <p:nvPr/>
          </p:nvSpPr>
          <p:spPr bwMode="auto">
            <a:xfrm>
              <a:off x="3594838" y="5859179"/>
              <a:ext cx="1068" cy="67098"/>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65" name="Line 114"/>
            <p:cNvSpPr>
              <a:spLocks noChangeShapeType="1"/>
            </p:cNvSpPr>
            <p:nvPr/>
          </p:nvSpPr>
          <p:spPr bwMode="auto">
            <a:xfrm>
              <a:off x="4091617" y="5859179"/>
              <a:ext cx="1069" cy="100036"/>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66" name="Rectangle 115"/>
            <p:cNvSpPr>
              <a:spLocks noChangeArrowheads="1"/>
            </p:cNvSpPr>
            <p:nvPr/>
          </p:nvSpPr>
          <p:spPr bwMode="auto">
            <a:xfrm>
              <a:off x="3960210" y="5993373"/>
              <a:ext cx="245587"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30</a:t>
              </a:r>
            </a:p>
          </p:txBody>
        </p:sp>
        <p:sp>
          <p:nvSpPr>
            <p:cNvPr id="22667" name="Line 116"/>
            <p:cNvSpPr>
              <a:spLocks noChangeShapeType="1"/>
            </p:cNvSpPr>
            <p:nvPr/>
          </p:nvSpPr>
          <p:spPr bwMode="auto">
            <a:xfrm>
              <a:off x="4602286" y="5859179"/>
              <a:ext cx="1069" cy="67098"/>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68" name="Line 117"/>
            <p:cNvSpPr>
              <a:spLocks noChangeShapeType="1"/>
            </p:cNvSpPr>
            <p:nvPr/>
          </p:nvSpPr>
          <p:spPr bwMode="auto">
            <a:xfrm>
              <a:off x="5097998" y="5859179"/>
              <a:ext cx="1069" cy="100036"/>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69" name="Rectangle 118"/>
            <p:cNvSpPr>
              <a:spLocks noChangeArrowheads="1"/>
            </p:cNvSpPr>
            <p:nvPr/>
          </p:nvSpPr>
          <p:spPr bwMode="auto">
            <a:xfrm>
              <a:off x="4966591" y="5993373"/>
              <a:ext cx="245587"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60</a:t>
              </a:r>
            </a:p>
          </p:txBody>
        </p:sp>
        <p:sp>
          <p:nvSpPr>
            <p:cNvPr id="22670" name="Line 119"/>
            <p:cNvSpPr>
              <a:spLocks noChangeShapeType="1"/>
            </p:cNvSpPr>
            <p:nvPr/>
          </p:nvSpPr>
          <p:spPr bwMode="auto">
            <a:xfrm>
              <a:off x="5608666" y="5859179"/>
              <a:ext cx="1069" cy="67098"/>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71" name="Line 120"/>
            <p:cNvSpPr>
              <a:spLocks noChangeShapeType="1"/>
            </p:cNvSpPr>
            <p:nvPr/>
          </p:nvSpPr>
          <p:spPr bwMode="auto">
            <a:xfrm>
              <a:off x="6105447" y="5859179"/>
              <a:ext cx="1068" cy="100036"/>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72" name="Rectangle 121"/>
            <p:cNvSpPr>
              <a:spLocks noChangeArrowheads="1"/>
            </p:cNvSpPr>
            <p:nvPr/>
          </p:nvSpPr>
          <p:spPr bwMode="auto">
            <a:xfrm>
              <a:off x="5974039" y="5993373"/>
              <a:ext cx="245587"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90</a:t>
              </a:r>
            </a:p>
          </p:txBody>
        </p:sp>
        <p:sp>
          <p:nvSpPr>
            <p:cNvPr id="22673" name="Line 122"/>
            <p:cNvSpPr>
              <a:spLocks noChangeShapeType="1"/>
            </p:cNvSpPr>
            <p:nvPr/>
          </p:nvSpPr>
          <p:spPr bwMode="auto">
            <a:xfrm>
              <a:off x="6601158" y="5859179"/>
              <a:ext cx="1068" cy="67098"/>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74" name="Line 123"/>
            <p:cNvSpPr>
              <a:spLocks noChangeShapeType="1"/>
            </p:cNvSpPr>
            <p:nvPr/>
          </p:nvSpPr>
          <p:spPr bwMode="auto">
            <a:xfrm>
              <a:off x="7111827" y="5859179"/>
              <a:ext cx="1068" cy="100036"/>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75" name="Rectangle 124"/>
            <p:cNvSpPr>
              <a:spLocks noChangeArrowheads="1"/>
            </p:cNvSpPr>
            <p:nvPr/>
          </p:nvSpPr>
          <p:spPr bwMode="auto">
            <a:xfrm>
              <a:off x="6893883" y="5993373"/>
              <a:ext cx="368382"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120</a:t>
              </a:r>
            </a:p>
          </p:txBody>
        </p:sp>
        <p:sp>
          <p:nvSpPr>
            <p:cNvPr id="22676" name="Line 125"/>
            <p:cNvSpPr>
              <a:spLocks noChangeShapeType="1"/>
            </p:cNvSpPr>
            <p:nvPr/>
          </p:nvSpPr>
          <p:spPr bwMode="auto">
            <a:xfrm flipV="1">
              <a:off x="2807468" y="2527494"/>
              <a:ext cx="1069" cy="2998639"/>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77" name="Line 126"/>
            <p:cNvSpPr>
              <a:spLocks noChangeShapeType="1"/>
            </p:cNvSpPr>
            <p:nvPr/>
          </p:nvSpPr>
          <p:spPr bwMode="auto">
            <a:xfrm flipH="1">
              <a:off x="2719863" y="5526133"/>
              <a:ext cx="87604"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78" name="Rectangle 127"/>
            <p:cNvSpPr>
              <a:spLocks noChangeArrowheads="1"/>
            </p:cNvSpPr>
            <p:nvPr/>
          </p:nvSpPr>
          <p:spPr bwMode="auto">
            <a:xfrm>
              <a:off x="2500854" y="5376080"/>
              <a:ext cx="122795"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0</a:t>
              </a:r>
            </a:p>
          </p:txBody>
        </p:sp>
        <p:sp>
          <p:nvSpPr>
            <p:cNvPr id="22679" name="Line 128"/>
            <p:cNvSpPr>
              <a:spLocks noChangeShapeType="1"/>
            </p:cNvSpPr>
            <p:nvPr/>
          </p:nvSpPr>
          <p:spPr bwMode="auto">
            <a:xfrm flipH="1">
              <a:off x="2748709" y="5160148"/>
              <a:ext cx="5875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80" name="Line 129"/>
            <p:cNvSpPr>
              <a:spLocks noChangeShapeType="1"/>
            </p:cNvSpPr>
            <p:nvPr/>
          </p:nvSpPr>
          <p:spPr bwMode="auto">
            <a:xfrm flipH="1">
              <a:off x="2719863" y="4777083"/>
              <a:ext cx="87604"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81" name="Rectangle 130"/>
            <p:cNvSpPr>
              <a:spLocks noChangeArrowheads="1"/>
            </p:cNvSpPr>
            <p:nvPr/>
          </p:nvSpPr>
          <p:spPr bwMode="auto">
            <a:xfrm>
              <a:off x="2354490" y="4627028"/>
              <a:ext cx="245587"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20</a:t>
              </a:r>
            </a:p>
          </p:txBody>
        </p:sp>
        <p:sp>
          <p:nvSpPr>
            <p:cNvPr id="22682" name="Line 131"/>
            <p:cNvSpPr>
              <a:spLocks noChangeShapeType="1"/>
            </p:cNvSpPr>
            <p:nvPr/>
          </p:nvSpPr>
          <p:spPr bwMode="auto">
            <a:xfrm flipH="1">
              <a:off x="2748709" y="4409878"/>
              <a:ext cx="5875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83" name="Line 132"/>
            <p:cNvSpPr>
              <a:spLocks noChangeShapeType="1"/>
            </p:cNvSpPr>
            <p:nvPr/>
          </p:nvSpPr>
          <p:spPr bwMode="auto">
            <a:xfrm flipH="1">
              <a:off x="2719863" y="4026813"/>
              <a:ext cx="87604"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84" name="Rectangle 133"/>
            <p:cNvSpPr>
              <a:spLocks noChangeArrowheads="1"/>
            </p:cNvSpPr>
            <p:nvPr/>
          </p:nvSpPr>
          <p:spPr bwMode="auto">
            <a:xfrm>
              <a:off x="2369446" y="3876761"/>
              <a:ext cx="245587"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40</a:t>
              </a:r>
            </a:p>
          </p:txBody>
        </p:sp>
        <p:sp>
          <p:nvSpPr>
            <p:cNvPr id="22685" name="Line 134"/>
            <p:cNvSpPr>
              <a:spLocks noChangeShapeType="1"/>
            </p:cNvSpPr>
            <p:nvPr/>
          </p:nvSpPr>
          <p:spPr bwMode="auto">
            <a:xfrm flipH="1">
              <a:off x="2748709" y="3660828"/>
              <a:ext cx="5875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86" name="Line 135"/>
            <p:cNvSpPr>
              <a:spLocks noChangeShapeType="1"/>
            </p:cNvSpPr>
            <p:nvPr/>
          </p:nvSpPr>
          <p:spPr bwMode="auto">
            <a:xfrm flipH="1">
              <a:off x="2719863" y="3277764"/>
              <a:ext cx="87604"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87" name="Rectangle 136"/>
            <p:cNvSpPr>
              <a:spLocks noChangeArrowheads="1"/>
            </p:cNvSpPr>
            <p:nvPr/>
          </p:nvSpPr>
          <p:spPr bwMode="auto">
            <a:xfrm>
              <a:off x="2354490" y="3127711"/>
              <a:ext cx="245587"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60</a:t>
              </a:r>
            </a:p>
          </p:txBody>
        </p:sp>
        <p:sp>
          <p:nvSpPr>
            <p:cNvPr id="22688" name="Line 137"/>
            <p:cNvSpPr>
              <a:spLocks noChangeShapeType="1"/>
            </p:cNvSpPr>
            <p:nvPr/>
          </p:nvSpPr>
          <p:spPr bwMode="auto">
            <a:xfrm flipH="1">
              <a:off x="2748709" y="2910559"/>
              <a:ext cx="58759"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89" name="Line 138"/>
            <p:cNvSpPr>
              <a:spLocks noChangeShapeType="1"/>
            </p:cNvSpPr>
            <p:nvPr/>
          </p:nvSpPr>
          <p:spPr bwMode="auto">
            <a:xfrm flipH="1">
              <a:off x="2719863" y="2527494"/>
              <a:ext cx="87604" cy="1220"/>
            </a:xfrm>
            <a:prstGeom prst="line">
              <a:avLst/>
            </a:prstGeom>
            <a:noFill/>
            <a:ln w="42863">
              <a:solidFill>
                <a:schemeClr val="tx1"/>
              </a:solidFill>
              <a:round/>
              <a:headEnd/>
              <a:tailEnd/>
            </a:ln>
          </p:spPr>
          <p:txBody>
            <a:bodyPr/>
            <a:lstStyle/>
            <a:p>
              <a:endParaRPr lang="en-GB" sz="1200">
                <a:latin typeface="Arial" pitchFamily="34" charset="0"/>
                <a:cs typeface="Arial" pitchFamily="34" charset="0"/>
              </a:endParaRPr>
            </a:p>
          </p:txBody>
        </p:sp>
        <p:sp>
          <p:nvSpPr>
            <p:cNvPr id="22690" name="Rectangle 139"/>
            <p:cNvSpPr>
              <a:spLocks noChangeArrowheads="1"/>
            </p:cNvSpPr>
            <p:nvPr/>
          </p:nvSpPr>
          <p:spPr bwMode="auto">
            <a:xfrm>
              <a:off x="2369446" y="2377441"/>
              <a:ext cx="245587" cy="303415"/>
            </a:xfrm>
            <a:prstGeom prst="rect">
              <a:avLst/>
            </a:prstGeom>
            <a:noFill/>
            <a:ln w="9525">
              <a:noFill/>
              <a:miter lim="800000"/>
              <a:headEnd/>
              <a:tailEnd/>
            </a:ln>
          </p:spPr>
          <p:txBody>
            <a:bodyPr wrap="none" lIns="0" tIns="0" rIns="0" bIns="0">
              <a:spAutoFit/>
            </a:bodyPr>
            <a:lstStyle/>
            <a:p>
              <a:pPr algn="l" eaLnBrk="0" hangingPunct="0"/>
              <a:r>
                <a:rPr lang="en-GB" sz="1200" b="0">
                  <a:latin typeface="Arial" pitchFamily="34" charset="0"/>
                  <a:cs typeface="Arial" pitchFamily="34" charset="0"/>
                </a:rPr>
                <a:t>80</a:t>
              </a:r>
            </a:p>
          </p:txBody>
        </p:sp>
        <p:sp>
          <p:nvSpPr>
            <p:cNvPr id="22691" name="Rectangle 141"/>
            <p:cNvSpPr>
              <a:spLocks noChangeArrowheads="1"/>
            </p:cNvSpPr>
            <p:nvPr/>
          </p:nvSpPr>
          <p:spPr bwMode="auto">
            <a:xfrm rot="16200000">
              <a:off x="239059" y="4094652"/>
              <a:ext cx="3250118" cy="266902"/>
            </a:xfrm>
            <a:prstGeom prst="rect">
              <a:avLst/>
            </a:prstGeom>
            <a:noFill/>
            <a:ln w="9525">
              <a:noFill/>
              <a:miter lim="800000"/>
              <a:headEnd/>
              <a:tailEnd/>
            </a:ln>
          </p:spPr>
          <p:txBody>
            <a:bodyPr wrap="none" lIns="0" tIns="0" rIns="0" bIns="0">
              <a:spAutoFit/>
            </a:bodyPr>
            <a:lstStyle/>
            <a:p>
              <a:pPr algn="l" eaLnBrk="0" hangingPunct="0"/>
              <a:r>
                <a:rPr lang="en-GB" sz="1200" b="0" dirty="0">
                  <a:latin typeface="Arial" pitchFamily="34" charset="0"/>
                  <a:cs typeface="Arial" pitchFamily="34" charset="0"/>
                </a:rPr>
                <a:t>% of macrophages ingesting </a:t>
              </a:r>
            </a:p>
          </p:txBody>
        </p:sp>
        <p:sp>
          <p:nvSpPr>
            <p:cNvPr id="22692" name="Rectangle 142"/>
            <p:cNvSpPr>
              <a:spLocks noChangeArrowheads="1"/>
            </p:cNvSpPr>
            <p:nvPr/>
          </p:nvSpPr>
          <p:spPr bwMode="auto">
            <a:xfrm rot="16200000">
              <a:off x="1166562" y="4053176"/>
              <a:ext cx="1833130" cy="266902"/>
            </a:xfrm>
            <a:prstGeom prst="rect">
              <a:avLst/>
            </a:prstGeom>
            <a:noFill/>
            <a:ln w="9525">
              <a:noFill/>
              <a:miter lim="800000"/>
              <a:headEnd/>
              <a:tailEnd/>
            </a:ln>
          </p:spPr>
          <p:txBody>
            <a:bodyPr wrap="none" lIns="0" tIns="0" rIns="0" bIns="0">
              <a:spAutoFit/>
            </a:bodyPr>
            <a:lstStyle/>
            <a:p>
              <a:pPr algn="l" eaLnBrk="0" hangingPunct="0"/>
              <a:r>
                <a:rPr lang="en-GB" sz="1200" b="0" dirty="0">
                  <a:latin typeface="Arial" pitchFamily="34" charset="0"/>
                  <a:cs typeface="Arial" pitchFamily="34" charset="0"/>
                </a:rPr>
                <a:t>apoptotic bodies</a:t>
              </a:r>
            </a:p>
          </p:txBody>
        </p:sp>
        <p:sp>
          <p:nvSpPr>
            <p:cNvPr id="22693" name="Text Box 144"/>
            <p:cNvSpPr txBox="1">
              <a:spLocks noChangeArrowheads="1"/>
            </p:cNvSpPr>
            <p:nvPr/>
          </p:nvSpPr>
          <p:spPr bwMode="auto">
            <a:xfrm>
              <a:off x="5550975" y="4293983"/>
              <a:ext cx="1559711" cy="455122"/>
            </a:xfrm>
            <a:prstGeom prst="rect">
              <a:avLst/>
            </a:prstGeom>
            <a:noFill/>
            <a:ln w="9525">
              <a:noFill/>
              <a:miter lim="800000"/>
              <a:headEnd/>
              <a:tailEnd/>
            </a:ln>
          </p:spPr>
          <p:txBody>
            <a:bodyPr wrap="none">
              <a:spAutoFit/>
            </a:bodyPr>
            <a:lstStyle/>
            <a:p>
              <a:pPr algn="l" eaLnBrk="0" hangingPunct="0"/>
              <a:r>
                <a:rPr lang="en-GB" sz="1200" b="0">
                  <a:solidFill>
                    <a:schemeClr val="tx2"/>
                  </a:solidFill>
                  <a:latin typeface="Arial" pitchFamily="34" charset="0"/>
                  <a:cs typeface="Arial" pitchFamily="34" charset="0"/>
                </a:rPr>
                <a:t>C1q deficient</a:t>
              </a:r>
            </a:p>
          </p:txBody>
        </p:sp>
        <p:sp>
          <p:nvSpPr>
            <p:cNvPr id="22694" name="Rectangle 145"/>
            <p:cNvSpPr>
              <a:spLocks noChangeArrowheads="1"/>
            </p:cNvSpPr>
            <p:nvPr/>
          </p:nvSpPr>
          <p:spPr bwMode="auto">
            <a:xfrm>
              <a:off x="5499694" y="3357063"/>
              <a:ext cx="2220017" cy="455122"/>
            </a:xfrm>
            <a:prstGeom prst="rect">
              <a:avLst/>
            </a:prstGeom>
            <a:noFill/>
            <a:ln w="9525">
              <a:noFill/>
              <a:miter lim="800000"/>
              <a:headEnd/>
              <a:tailEnd/>
            </a:ln>
          </p:spPr>
          <p:txBody>
            <a:bodyPr wrap="none">
              <a:spAutoFit/>
            </a:bodyPr>
            <a:lstStyle/>
            <a:p>
              <a:pPr algn="l" eaLnBrk="0" hangingPunct="0"/>
              <a:r>
                <a:rPr lang="en-GB" sz="1200" b="0">
                  <a:solidFill>
                    <a:schemeClr val="tx2"/>
                  </a:solidFill>
                  <a:latin typeface="Arial" pitchFamily="34" charset="0"/>
                  <a:cs typeface="Arial" pitchFamily="34" charset="0"/>
                </a:rPr>
                <a:t>C1q deficient + C1q</a:t>
              </a:r>
            </a:p>
          </p:txBody>
        </p:sp>
        <p:sp>
          <p:nvSpPr>
            <p:cNvPr id="22695" name="Line 146"/>
            <p:cNvSpPr>
              <a:spLocks noChangeShapeType="1"/>
            </p:cNvSpPr>
            <p:nvPr/>
          </p:nvSpPr>
          <p:spPr bwMode="auto">
            <a:xfrm flipH="1" flipV="1">
              <a:off x="5961220" y="3965816"/>
              <a:ext cx="153842" cy="292788"/>
            </a:xfrm>
            <a:prstGeom prst="line">
              <a:avLst/>
            </a:prstGeom>
            <a:noFill/>
            <a:ln w="9525">
              <a:solidFill>
                <a:schemeClr val="tx2"/>
              </a:solidFill>
              <a:round/>
              <a:headEnd/>
              <a:tailEnd type="triangle" w="med" len="med"/>
            </a:ln>
          </p:spPr>
          <p:txBody>
            <a:bodyPr/>
            <a:lstStyle/>
            <a:p>
              <a:endParaRPr lang="en-GB" sz="1200">
                <a:latin typeface="Arial" pitchFamily="34" charset="0"/>
                <a:cs typeface="Arial" pitchFamily="34" charset="0"/>
              </a:endParaRPr>
            </a:p>
          </p:txBody>
        </p:sp>
        <p:sp>
          <p:nvSpPr>
            <p:cNvPr id="22696" name="Line 147"/>
            <p:cNvSpPr>
              <a:spLocks noChangeShapeType="1"/>
            </p:cNvSpPr>
            <p:nvPr/>
          </p:nvSpPr>
          <p:spPr bwMode="auto">
            <a:xfrm flipH="1" flipV="1">
              <a:off x="6063781" y="3087451"/>
              <a:ext cx="153842" cy="292788"/>
            </a:xfrm>
            <a:prstGeom prst="line">
              <a:avLst/>
            </a:prstGeom>
            <a:noFill/>
            <a:ln w="9525">
              <a:solidFill>
                <a:schemeClr val="tx2"/>
              </a:solidFill>
              <a:round/>
              <a:headEnd/>
              <a:tailEnd type="triangle" w="med" len="med"/>
            </a:ln>
          </p:spPr>
          <p:txBody>
            <a:bodyPr/>
            <a:lstStyle/>
            <a:p>
              <a:endParaRPr lang="en-GB" sz="1200">
                <a:latin typeface="Arial" pitchFamily="34" charset="0"/>
                <a:cs typeface="Arial" pitchFamily="34" charset="0"/>
              </a:endParaRPr>
            </a:p>
          </p:txBody>
        </p:sp>
        <p:sp>
          <p:nvSpPr>
            <p:cNvPr id="22697" name="Line 148"/>
            <p:cNvSpPr>
              <a:spLocks noChangeShapeType="1"/>
            </p:cNvSpPr>
            <p:nvPr/>
          </p:nvSpPr>
          <p:spPr bwMode="auto">
            <a:xfrm>
              <a:off x="5097998" y="3060612"/>
              <a:ext cx="1069" cy="167134"/>
            </a:xfrm>
            <a:prstGeom prst="line">
              <a:avLst/>
            </a:prstGeom>
            <a:noFill/>
            <a:ln w="42926">
              <a:solidFill>
                <a:srgbClr val="FF0000"/>
              </a:solidFill>
              <a:round/>
              <a:headEnd/>
              <a:tailEnd/>
            </a:ln>
          </p:spPr>
          <p:txBody>
            <a:bodyPr/>
            <a:lstStyle/>
            <a:p>
              <a:endParaRPr lang="en-GB" sz="1200">
                <a:latin typeface="Arial" pitchFamily="34" charset="0"/>
                <a:cs typeface="Arial" pitchFamily="34" charset="0"/>
              </a:endParaRPr>
            </a:p>
          </p:txBody>
        </p:sp>
        <p:sp>
          <p:nvSpPr>
            <p:cNvPr id="22698" name="Text Box 149"/>
            <p:cNvSpPr txBox="1">
              <a:spLocks noChangeArrowheads="1"/>
            </p:cNvSpPr>
            <p:nvPr/>
          </p:nvSpPr>
          <p:spPr bwMode="auto">
            <a:xfrm>
              <a:off x="2900423" y="2726347"/>
              <a:ext cx="1893338" cy="455122"/>
            </a:xfrm>
            <a:prstGeom prst="rect">
              <a:avLst/>
            </a:prstGeom>
            <a:noFill/>
            <a:ln w="9525" algn="ctr">
              <a:noFill/>
              <a:miter lim="800000"/>
              <a:headEnd/>
              <a:tailEnd/>
            </a:ln>
          </p:spPr>
          <p:txBody>
            <a:bodyPr wrap="none">
              <a:spAutoFit/>
            </a:bodyPr>
            <a:lstStyle/>
            <a:p>
              <a:pPr eaLnBrk="0" hangingPunct="0"/>
              <a:r>
                <a:rPr lang="en-GB" sz="1200" b="0" dirty="0">
                  <a:latin typeface="Arial" pitchFamily="34" charset="0"/>
                  <a:cs typeface="Arial" pitchFamily="34" charset="0"/>
                </a:rPr>
                <a:t>Healthy subjects</a:t>
              </a:r>
            </a:p>
          </p:txBody>
        </p:sp>
        <p:sp>
          <p:nvSpPr>
            <p:cNvPr id="22699" name="Line 150"/>
            <p:cNvSpPr>
              <a:spLocks noChangeShapeType="1"/>
            </p:cNvSpPr>
            <p:nvPr/>
          </p:nvSpPr>
          <p:spPr bwMode="auto">
            <a:xfrm>
              <a:off x="4217682" y="3048413"/>
              <a:ext cx="324777" cy="273269"/>
            </a:xfrm>
            <a:prstGeom prst="line">
              <a:avLst/>
            </a:prstGeom>
            <a:noFill/>
            <a:ln w="9525">
              <a:solidFill>
                <a:schemeClr val="tx1"/>
              </a:solidFill>
              <a:round/>
              <a:headEnd/>
              <a:tailEnd type="triangle" w="med" len="med"/>
            </a:ln>
          </p:spPr>
          <p:txBody>
            <a:bodyPr>
              <a:spAutoFit/>
            </a:bodyPr>
            <a:lstStyle/>
            <a:p>
              <a:endParaRPr lang="en-GB" sz="120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903288" y="739775"/>
            <a:ext cx="7639050" cy="5991225"/>
            <a:chOff x="425" y="418"/>
            <a:chExt cx="4812" cy="3774"/>
          </a:xfrm>
        </p:grpSpPr>
        <p:pic>
          <p:nvPicPr>
            <p:cNvPr id="49156" name="Picture 3" descr="Image"/>
            <p:cNvPicPr>
              <a:picLocks noChangeAspect="1" noChangeArrowheads="1"/>
            </p:cNvPicPr>
            <p:nvPr/>
          </p:nvPicPr>
          <p:blipFill>
            <a:blip r:embed="rId2" cstate="print"/>
            <a:srcRect l="-179" t="3467" r="-7591" b="-1234"/>
            <a:stretch>
              <a:fillRect/>
            </a:stretch>
          </p:blipFill>
          <p:spPr bwMode="auto">
            <a:xfrm>
              <a:off x="425" y="754"/>
              <a:ext cx="4812" cy="3438"/>
            </a:xfrm>
            <a:prstGeom prst="rect">
              <a:avLst/>
            </a:prstGeom>
            <a:noFill/>
            <a:ln w="9525">
              <a:noFill/>
              <a:miter lim="800000"/>
              <a:headEnd/>
              <a:tailEnd/>
            </a:ln>
          </p:spPr>
        </p:pic>
        <p:sp>
          <p:nvSpPr>
            <p:cNvPr id="49157" name="Text Box 4"/>
            <p:cNvSpPr txBox="1">
              <a:spLocks noChangeArrowheads="1"/>
            </p:cNvSpPr>
            <p:nvPr/>
          </p:nvSpPr>
          <p:spPr bwMode="auto">
            <a:xfrm>
              <a:off x="486" y="466"/>
              <a:ext cx="1612" cy="288"/>
            </a:xfrm>
            <a:prstGeom prst="rect">
              <a:avLst/>
            </a:prstGeom>
            <a:noFill/>
            <a:ln w="9525">
              <a:noFill/>
              <a:miter lim="800000"/>
              <a:headEnd/>
              <a:tailEnd/>
            </a:ln>
          </p:spPr>
          <p:txBody>
            <a:bodyPr wrap="none">
              <a:spAutoFit/>
            </a:bodyPr>
            <a:lstStyle/>
            <a:p>
              <a:r>
                <a:rPr lang="en-GB">
                  <a:solidFill>
                    <a:schemeClr val="tx2"/>
                  </a:solidFill>
                </a:rPr>
                <a:t>Anti-inflammatory</a:t>
              </a:r>
              <a:r>
                <a:rPr lang="en-GB"/>
                <a:t> </a:t>
              </a:r>
            </a:p>
          </p:txBody>
        </p:sp>
        <p:sp>
          <p:nvSpPr>
            <p:cNvPr id="49158" name="Text Box 5"/>
            <p:cNvSpPr txBox="1">
              <a:spLocks noChangeArrowheads="1"/>
            </p:cNvSpPr>
            <p:nvPr/>
          </p:nvSpPr>
          <p:spPr bwMode="auto">
            <a:xfrm>
              <a:off x="3254" y="418"/>
              <a:ext cx="116" cy="288"/>
            </a:xfrm>
            <a:prstGeom prst="rect">
              <a:avLst/>
            </a:prstGeom>
            <a:noFill/>
            <a:ln w="9525">
              <a:noFill/>
              <a:miter lim="800000"/>
              <a:headEnd/>
              <a:tailEnd/>
            </a:ln>
          </p:spPr>
          <p:txBody>
            <a:bodyPr wrap="none">
              <a:spAutoFit/>
            </a:bodyPr>
            <a:lstStyle/>
            <a:p>
              <a:endParaRPr lang="en-GB"/>
            </a:p>
          </p:txBody>
        </p:sp>
        <p:sp>
          <p:nvSpPr>
            <p:cNvPr id="49159" name="Text Box 6"/>
            <p:cNvSpPr txBox="1">
              <a:spLocks noChangeArrowheads="1"/>
            </p:cNvSpPr>
            <p:nvPr/>
          </p:nvSpPr>
          <p:spPr bwMode="auto">
            <a:xfrm>
              <a:off x="3094" y="458"/>
              <a:ext cx="1490" cy="288"/>
            </a:xfrm>
            <a:prstGeom prst="rect">
              <a:avLst/>
            </a:prstGeom>
            <a:noFill/>
            <a:ln w="9525">
              <a:noFill/>
              <a:miter lim="800000"/>
              <a:headEnd/>
              <a:tailEnd/>
            </a:ln>
          </p:spPr>
          <p:txBody>
            <a:bodyPr wrap="none">
              <a:spAutoFit/>
            </a:bodyPr>
            <a:lstStyle/>
            <a:p>
              <a:r>
                <a:rPr lang="en-GB">
                  <a:solidFill>
                    <a:schemeClr val="tx2"/>
                  </a:solidFill>
                </a:rPr>
                <a:t>Pro-inflammatory</a:t>
              </a:r>
            </a:p>
          </p:txBody>
        </p:sp>
      </p:grpSp>
      <p:sp>
        <p:nvSpPr>
          <p:cNvPr id="49155" name="Rectangle 7"/>
          <p:cNvSpPr>
            <a:spLocks noChangeArrowheads="1"/>
          </p:cNvSpPr>
          <p:nvPr/>
        </p:nvSpPr>
        <p:spPr bwMode="auto">
          <a:xfrm>
            <a:off x="190500" y="165100"/>
            <a:ext cx="8636000" cy="579438"/>
          </a:xfrm>
          <a:prstGeom prst="rect">
            <a:avLst/>
          </a:prstGeom>
          <a:noFill/>
          <a:ln w="9525">
            <a:noFill/>
            <a:miter lim="800000"/>
            <a:headEnd/>
            <a:tailEnd/>
          </a:ln>
        </p:spPr>
        <p:txBody>
          <a:bodyPr>
            <a:spAutoFit/>
          </a:bodyPr>
          <a:lstStyle/>
          <a:p>
            <a:pPr>
              <a:spcBef>
                <a:spcPct val="50000"/>
              </a:spcBef>
            </a:pPr>
            <a:r>
              <a:rPr lang="en-GB" sz="3200">
                <a:solidFill>
                  <a:schemeClr val="tx2"/>
                </a:solidFill>
                <a:latin typeface="Helvetica" pitchFamily="34" charset="0"/>
              </a:rPr>
              <a:t>Impaired clearance of apoptotic cells and SLE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58838" y="-9525"/>
            <a:ext cx="7772400" cy="1143000"/>
          </a:xfrm>
        </p:spPr>
        <p:txBody>
          <a:bodyPr/>
          <a:lstStyle/>
          <a:p>
            <a:r>
              <a:rPr lang="en-GB" sz="4000" dirty="0" smtClean="0">
                <a:latin typeface="Arial" charset="0"/>
              </a:rPr>
              <a:t>Complement System</a:t>
            </a:r>
          </a:p>
        </p:txBody>
      </p:sp>
      <p:sp>
        <p:nvSpPr>
          <p:cNvPr id="915459" name="Text Box 3"/>
          <p:cNvSpPr txBox="1">
            <a:spLocks noChangeAspect="1" noChangeArrowheads="1"/>
          </p:cNvSpPr>
          <p:nvPr/>
        </p:nvSpPr>
        <p:spPr bwMode="auto">
          <a:xfrm>
            <a:off x="3525838" y="2159000"/>
            <a:ext cx="1878012" cy="346075"/>
          </a:xfrm>
          <a:prstGeom prst="rect">
            <a:avLst/>
          </a:prstGeom>
          <a:solidFill>
            <a:schemeClr val="accent1">
              <a:lumMod val="40000"/>
              <a:lumOff val="60000"/>
            </a:schemeClr>
          </a:solidFill>
          <a:ln w="9525">
            <a:solidFill>
              <a:srgbClr val="FF0000"/>
            </a:solidFill>
            <a:miter lim="800000"/>
            <a:headEnd/>
            <a:tailEnd/>
          </a:ln>
          <a:effectLst/>
        </p:spPr>
        <p:txBody>
          <a:bodyPr>
            <a:spAutoFit/>
          </a:bodyPr>
          <a:lstStyle/>
          <a:p>
            <a:pPr algn="ctr" eaLnBrk="0" hangingPunct="0">
              <a:defRPr/>
            </a:pPr>
            <a:r>
              <a:rPr lang="en-GB" sz="1600" b="0" dirty="0" err="1">
                <a:solidFill>
                  <a:srgbClr val="000000"/>
                </a:solidFill>
                <a:cs typeface="Arial" charset="0"/>
              </a:rPr>
              <a:t>lectin</a:t>
            </a:r>
            <a:r>
              <a:rPr lang="en-GB" sz="1600" b="0" dirty="0">
                <a:solidFill>
                  <a:srgbClr val="000000"/>
                </a:solidFill>
                <a:cs typeface="Arial" charset="0"/>
              </a:rPr>
              <a:t> pathway</a:t>
            </a:r>
          </a:p>
        </p:txBody>
      </p:sp>
      <p:sp>
        <p:nvSpPr>
          <p:cNvPr id="915460" name="Text Box 4"/>
          <p:cNvSpPr txBox="1">
            <a:spLocks noChangeAspect="1" noChangeArrowheads="1"/>
          </p:cNvSpPr>
          <p:nvPr/>
        </p:nvSpPr>
        <p:spPr bwMode="auto">
          <a:xfrm>
            <a:off x="969963" y="2159000"/>
            <a:ext cx="1878012" cy="346075"/>
          </a:xfrm>
          <a:prstGeom prst="rect">
            <a:avLst/>
          </a:prstGeom>
          <a:solidFill>
            <a:schemeClr val="tx2"/>
          </a:solidFill>
          <a:ln w="9525">
            <a:solidFill>
              <a:srgbClr val="FF0000"/>
            </a:solidFill>
            <a:miter lim="800000"/>
            <a:headEnd/>
            <a:tailEnd/>
          </a:ln>
          <a:effectLst/>
        </p:spPr>
        <p:txBody>
          <a:bodyPr>
            <a:spAutoFit/>
          </a:bodyPr>
          <a:lstStyle/>
          <a:p>
            <a:pPr algn="ctr" eaLnBrk="0" hangingPunct="0">
              <a:defRPr/>
            </a:pPr>
            <a:r>
              <a:rPr lang="en-GB" sz="1600" b="0" dirty="0">
                <a:solidFill>
                  <a:srgbClr val="000000"/>
                </a:solidFill>
                <a:cs typeface="Arial" charset="0"/>
              </a:rPr>
              <a:t>classical pathway</a:t>
            </a:r>
          </a:p>
        </p:txBody>
      </p:sp>
      <p:sp>
        <p:nvSpPr>
          <p:cNvPr id="915461" name="Text Box 5"/>
          <p:cNvSpPr txBox="1">
            <a:spLocks noChangeAspect="1" noChangeArrowheads="1"/>
          </p:cNvSpPr>
          <p:nvPr/>
        </p:nvSpPr>
        <p:spPr bwMode="auto">
          <a:xfrm>
            <a:off x="6081713" y="2159000"/>
            <a:ext cx="2093912" cy="346075"/>
          </a:xfrm>
          <a:prstGeom prst="rect">
            <a:avLst/>
          </a:prstGeom>
          <a:solidFill>
            <a:schemeClr val="accent1">
              <a:lumMod val="40000"/>
              <a:lumOff val="60000"/>
            </a:schemeClr>
          </a:solidFill>
          <a:ln w="9525">
            <a:solidFill>
              <a:srgbClr val="FF0000"/>
            </a:solidFill>
            <a:miter lim="800000"/>
            <a:headEnd/>
            <a:tailEnd/>
          </a:ln>
          <a:effectLst/>
        </p:spPr>
        <p:txBody>
          <a:bodyPr>
            <a:spAutoFit/>
          </a:bodyPr>
          <a:lstStyle/>
          <a:p>
            <a:pPr algn="ctr" eaLnBrk="0" hangingPunct="0">
              <a:defRPr/>
            </a:pPr>
            <a:r>
              <a:rPr lang="en-GB" sz="1600" b="0" dirty="0">
                <a:solidFill>
                  <a:srgbClr val="000000"/>
                </a:solidFill>
                <a:cs typeface="Arial" charset="0"/>
              </a:rPr>
              <a:t>alternative  pathway</a:t>
            </a:r>
          </a:p>
        </p:txBody>
      </p:sp>
      <p:sp>
        <p:nvSpPr>
          <p:cNvPr id="915462" name="Oval 6"/>
          <p:cNvSpPr>
            <a:spLocks noChangeArrowheads="1"/>
          </p:cNvSpPr>
          <p:nvPr/>
        </p:nvSpPr>
        <p:spPr bwMode="auto">
          <a:xfrm>
            <a:off x="1547812" y="2636838"/>
            <a:ext cx="598487" cy="601662"/>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400" b="1" dirty="0">
                <a:solidFill>
                  <a:srgbClr val="FF0000"/>
                </a:solidFill>
                <a:cs typeface="Arial" charset="0"/>
              </a:rPr>
              <a:t>C1q</a:t>
            </a:r>
          </a:p>
          <a:p>
            <a:pPr eaLnBrk="0" hangingPunct="0">
              <a:defRPr/>
            </a:pPr>
            <a:r>
              <a:rPr lang="en-GB" sz="1200" b="1" dirty="0">
                <a:solidFill>
                  <a:srgbClr val="FF0000"/>
                </a:solidFill>
                <a:cs typeface="Arial" charset="0"/>
              </a:rPr>
              <a:t>C1r </a:t>
            </a:r>
          </a:p>
          <a:p>
            <a:pPr eaLnBrk="0" hangingPunct="0">
              <a:defRPr/>
            </a:pPr>
            <a:r>
              <a:rPr lang="en-GB" sz="1200" b="1" dirty="0">
                <a:solidFill>
                  <a:srgbClr val="FF0000"/>
                </a:solidFill>
                <a:cs typeface="Arial" charset="0"/>
              </a:rPr>
              <a:t>C1s</a:t>
            </a:r>
            <a:endParaRPr lang="en-US" sz="1200" b="1" dirty="0">
              <a:solidFill>
                <a:srgbClr val="FF0000"/>
              </a:solidFill>
              <a:cs typeface="Arial" charset="0"/>
            </a:endParaRPr>
          </a:p>
        </p:txBody>
      </p:sp>
      <p:sp>
        <p:nvSpPr>
          <p:cNvPr id="915463" name="Oval 7"/>
          <p:cNvSpPr>
            <a:spLocks noChangeArrowheads="1"/>
          </p:cNvSpPr>
          <p:nvPr/>
        </p:nvSpPr>
        <p:spPr bwMode="auto">
          <a:xfrm>
            <a:off x="6804025" y="2636838"/>
            <a:ext cx="576263"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dirty="0">
                <a:solidFill>
                  <a:srgbClr val="000000"/>
                </a:solidFill>
                <a:cs typeface="Arial" charset="0"/>
              </a:rPr>
              <a:t>C3</a:t>
            </a:r>
            <a:endParaRPr lang="en-US" dirty="0">
              <a:solidFill>
                <a:srgbClr val="000000"/>
              </a:solidFill>
              <a:cs typeface="Arial" charset="0"/>
            </a:endParaRPr>
          </a:p>
        </p:txBody>
      </p:sp>
      <p:sp>
        <p:nvSpPr>
          <p:cNvPr id="915464" name="Oval 8"/>
          <p:cNvSpPr>
            <a:spLocks noChangeArrowheads="1"/>
          </p:cNvSpPr>
          <p:nvPr/>
        </p:nvSpPr>
        <p:spPr bwMode="auto">
          <a:xfrm>
            <a:off x="3939132" y="2610712"/>
            <a:ext cx="1128168" cy="5515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dirty="0" smtClean="0">
                <a:solidFill>
                  <a:srgbClr val="000000"/>
                </a:solidFill>
                <a:cs typeface="Arial" charset="0"/>
              </a:rPr>
              <a:t>MBL/</a:t>
            </a:r>
            <a:r>
              <a:rPr lang="en-GB" sz="1200" dirty="0" err="1" smtClean="0">
                <a:solidFill>
                  <a:srgbClr val="000000"/>
                </a:solidFill>
                <a:cs typeface="Arial" charset="0"/>
              </a:rPr>
              <a:t>Ficolin</a:t>
            </a:r>
            <a:endParaRPr lang="en-GB" sz="1200" dirty="0">
              <a:solidFill>
                <a:srgbClr val="000000"/>
              </a:solidFill>
              <a:cs typeface="Arial" charset="0"/>
            </a:endParaRPr>
          </a:p>
          <a:p>
            <a:pPr algn="ctr" eaLnBrk="0" hangingPunct="0">
              <a:defRPr/>
            </a:pPr>
            <a:r>
              <a:rPr lang="en-GB" sz="1200" dirty="0">
                <a:solidFill>
                  <a:srgbClr val="000000"/>
                </a:solidFill>
                <a:cs typeface="Arial" charset="0"/>
              </a:rPr>
              <a:t>MASPs</a:t>
            </a:r>
            <a:endParaRPr lang="en-US" sz="1200" dirty="0">
              <a:solidFill>
                <a:srgbClr val="000000"/>
              </a:solidFill>
              <a:cs typeface="Arial" charset="0"/>
            </a:endParaRPr>
          </a:p>
        </p:txBody>
      </p:sp>
      <p:sp>
        <p:nvSpPr>
          <p:cNvPr id="915465" name="Oval 9"/>
          <p:cNvSpPr>
            <a:spLocks noChangeArrowheads="1"/>
          </p:cNvSpPr>
          <p:nvPr/>
        </p:nvSpPr>
        <p:spPr bwMode="auto">
          <a:xfrm>
            <a:off x="4211638" y="3933825"/>
            <a:ext cx="576262"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2000" b="1" dirty="0">
                <a:solidFill>
                  <a:srgbClr val="FF0000"/>
                </a:solidFill>
                <a:cs typeface="Arial" charset="0"/>
              </a:rPr>
              <a:t>C3</a:t>
            </a:r>
            <a:endParaRPr lang="en-US" sz="2000" b="1" dirty="0">
              <a:solidFill>
                <a:srgbClr val="FF0000"/>
              </a:solidFill>
              <a:cs typeface="Arial" charset="0"/>
            </a:endParaRPr>
          </a:p>
        </p:txBody>
      </p:sp>
      <p:sp>
        <p:nvSpPr>
          <p:cNvPr id="7178" name="Line 10"/>
          <p:cNvSpPr>
            <a:spLocks noChangeShapeType="1"/>
          </p:cNvSpPr>
          <p:nvPr/>
        </p:nvSpPr>
        <p:spPr bwMode="auto">
          <a:xfrm flipH="1">
            <a:off x="4787900" y="3068638"/>
            <a:ext cx="1944688" cy="865187"/>
          </a:xfrm>
          <a:prstGeom prst="line">
            <a:avLst/>
          </a:prstGeom>
          <a:noFill/>
          <a:ln w="28575">
            <a:solidFill>
              <a:schemeClr val="tx1"/>
            </a:solidFill>
            <a:round/>
            <a:headEnd/>
            <a:tailEnd type="triangle" w="med" len="med"/>
          </a:ln>
        </p:spPr>
        <p:txBody>
          <a:bodyPr/>
          <a:lstStyle/>
          <a:p>
            <a:endParaRPr lang="en-GB"/>
          </a:p>
        </p:txBody>
      </p:sp>
      <p:sp>
        <p:nvSpPr>
          <p:cNvPr id="7179" name="Line 11"/>
          <p:cNvSpPr>
            <a:spLocks noChangeShapeType="1"/>
          </p:cNvSpPr>
          <p:nvPr/>
        </p:nvSpPr>
        <p:spPr bwMode="auto">
          <a:xfrm>
            <a:off x="4498975" y="3213100"/>
            <a:ext cx="1588" cy="649288"/>
          </a:xfrm>
          <a:prstGeom prst="line">
            <a:avLst/>
          </a:prstGeom>
          <a:noFill/>
          <a:ln w="28575">
            <a:solidFill>
              <a:schemeClr val="tx1"/>
            </a:solidFill>
            <a:round/>
            <a:headEnd/>
            <a:tailEnd type="triangle" w="med" len="med"/>
          </a:ln>
        </p:spPr>
        <p:txBody>
          <a:bodyPr/>
          <a:lstStyle/>
          <a:p>
            <a:endParaRPr lang="en-GB"/>
          </a:p>
        </p:txBody>
      </p:sp>
      <p:sp>
        <p:nvSpPr>
          <p:cNvPr id="7180" name="Line 12"/>
          <p:cNvSpPr>
            <a:spLocks noChangeShapeType="1"/>
          </p:cNvSpPr>
          <p:nvPr/>
        </p:nvSpPr>
        <p:spPr bwMode="auto">
          <a:xfrm>
            <a:off x="2266950" y="3068638"/>
            <a:ext cx="1944688" cy="865187"/>
          </a:xfrm>
          <a:prstGeom prst="line">
            <a:avLst/>
          </a:prstGeom>
          <a:noFill/>
          <a:ln w="28575">
            <a:solidFill>
              <a:schemeClr val="tx1"/>
            </a:solidFill>
            <a:round/>
            <a:headEnd/>
            <a:tailEnd type="triangle" w="med" len="med"/>
          </a:ln>
        </p:spPr>
        <p:txBody>
          <a:bodyPr/>
          <a:lstStyle/>
          <a:p>
            <a:endParaRPr lang="en-GB"/>
          </a:p>
        </p:txBody>
      </p:sp>
      <p:sp>
        <p:nvSpPr>
          <p:cNvPr id="915470" name="Oval 14"/>
          <p:cNvSpPr>
            <a:spLocks noChangeAspect="1" noChangeArrowheads="1"/>
          </p:cNvSpPr>
          <p:nvPr/>
        </p:nvSpPr>
        <p:spPr bwMode="auto">
          <a:xfrm>
            <a:off x="3149600" y="31416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b="1" dirty="0">
                <a:solidFill>
                  <a:srgbClr val="FF0000"/>
                </a:solidFill>
                <a:cs typeface="Arial" charset="0"/>
              </a:rPr>
              <a:t>C2</a:t>
            </a:r>
            <a:endParaRPr lang="en-US" sz="1200" b="1" dirty="0">
              <a:solidFill>
                <a:srgbClr val="FF0000"/>
              </a:solidFill>
              <a:cs typeface="Arial" charset="0"/>
            </a:endParaRPr>
          </a:p>
        </p:txBody>
      </p:sp>
      <p:sp>
        <p:nvSpPr>
          <p:cNvPr id="915471" name="Oval 15"/>
          <p:cNvSpPr>
            <a:spLocks noChangeAspect="1" noChangeArrowheads="1"/>
          </p:cNvSpPr>
          <p:nvPr/>
        </p:nvSpPr>
        <p:spPr bwMode="auto">
          <a:xfrm>
            <a:off x="4157663" y="3286125"/>
            <a:ext cx="269875" cy="2682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C4</a:t>
            </a:r>
            <a:endParaRPr lang="en-US" sz="1200" dirty="0">
              <a:solidFill>
                <a:srgbClr val="000000"/>
              </a:solidFill>
              <a:cs typeface="Arial" charset="0"/>
            </a:endParaRPr>
          </a:p>
        </p:txBody>
      </p:sp>
      <p:sp>
        <p:nvSpPr>
          <p:cNvPr id="915472" name="Oval 16"/>
          <p:cNvSpPr>
            <a:spLocks noChangeAspect="1" noChangeArrowheads="1"/>
          </p:cNvSpPr>
          <p:nvPr/>
        </p:nvSpPr>
        <p:spPr bwMode="auto">
          <a:xfrm>
            <a:off x="4572000" y="3448050"/>
            <a:ext cx="269875" cy="2682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C2</a:t>
            </a:r>
            <a:endParaRPr lang="en-US" sz="1200" dirty="0">
              <a:solidFill>
                <a:srgbClr val="000000"/>
              </a:solidFill>
              <a:cs typeface="Arial" charset="0"/>
            </a:endParaRPr>
          </a:p>
        </p:txBody>
      </p:sp>
      <p:sp>
        <p:nvSpPr>
          <p:cNvPr id="915473" name="Oval 17"/>
          <p:cNvSpPr>
            <a:spLocks noChangeAspect="1" noChangeArrowheads="1"/>
          </p:cNvSpPr>
          <p:nvPr/>
        </p:nvSpPr>
        <p:spPr bwMode="auto">
          <a:xfrm>
            <a:off x="5724525" y="3068638"/>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a:solidFill>
                  <a:srgbClr val="000000"/>
                </a:solidFill>
                <a:cs typeface="Arial" charset="0"/>
              </a:rPr>
              <a:t>D</a:t>
            </a:r>
            <a:endParaRPr lang="en-US" sz="1200">
              <a:solidFill>
                <a:srgbClr val="000000"/>
              </a:solidFill>
              <a:cs typeface="Arial" charset="0"/>
            </a:endParaRPr>
          </a:p>
        </p:txBody>
      </p:sp>
      <p:sp>
        <p:nvSpPr>
          <p:cNvPr id="915474" name="Oval 18"/>
          <p:cNvSpPr>
            <a:spLocks noChangeAspect="1" noChangeArrowheads="1"/>
          </p:cNvSpPr>
          <p:nvPr/>
        </p:nvSpPr>
        <p:spPr bwMode="auto">
          <a:xfrm>
            <a:off x="5292725" y="3284538"/>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a:solidFill>
                  <a:srgbClr val="000000"/>
                </a:solidFill>
                <a:cs typeface="Arial" charset="0"/>
              </a:rPr>
              <a:t>P</a:t>
            </a:r>
            <a:endParaRPr lang="en-US" sz="1200">
              <a:solidFill>
                <a:srgbClr val="000000"/>
              </a:solidFill>
              <a:cs typeface="Arial" charset="0"/>
            </a:endParaRPr>
          </a:p>
        </p:txBody>
      </p:sp>
      <p:sp>
        <p:nvSpPr>
          <p:cNvPr id="915475" name="Oval 19"/>
          <p:cNvSpPr>
            <a:spLocks noChangeArrowheads="1"/>
          </p:cNvSpPr>
          <p:nvPr/>
        </p:nvSpPr>
        <p:spPr bwMode="auto">
          <a:xfrm>
            <a:off x="4211638" y="5084763"/>
            <a:ext cx="576262"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2000" dirty="0">
                <a:solidFill>
                  <a:srgbClr val="000000"/>
                </a:solidFill>
                <a:cs typeface="Arial" charset="0"/>
              </a:rPr>
              <a:t>C5</a:t>
            </a:r>
            <a:endParaRPr lang="en-US" sz="2000" dirty="0">
              <a:solidFill>
                <a:srgbClr val="000000"/>
              </a:solidFill>
              <a:cs typeface="Arial" charset="0"/>
            </a:endParaRPr>
          </a:p>
        </p:txBody>
      </p:sp>
      <p:sp>
        <p:nvSpPr>
          <p:cNvPr id="915476" name="Oval 20"/>
          <p:cNvSpPr>
            <a:spLocks noChangeArrowheads="1"/>
          </p:cNvSpPr>
          <p:nvPr/>
        </p:nvSpPr>
        <p:spPr bwMode="auto">
          <a:xfrm>
            <a:off x="3921125" y="6164263"/>
            <a:ext cx="1155700"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2000" dirty="0">
                <a:solidFill>
                  <a:srgbClr val="000000"/>
                </a:solidFill>
                <a:cs typeface="Arial" charset="0"/>
              </a:rPr>
              <a:t>MAC</a:t>
            </a:r>
            <a:endParaRPr lang="en-US" sz="2000" dirty="0">
              <a:solidFill>
                <a:srgbClr val="000000"/>
              </a:solidFill>
              <a:cs typeface="Arial" charset="0"/>
            </a:endParaRPr>
          </a:p>
        </p:txBody>
      </p:sp>
      <p:sp>
        <p:nvSpPr>
          <p:cNvPr id="7189" name="Line 21"/>
          <p:cNvSpPr>
            <a:spLocks noChangeShapeType="1"/>
          </p:cNvSpPr>
          <p:nvPr/>
        </p:nvSpPr>
        <p:spPr bwMode="auto">
          <a:xfrm>
            <a:off x="4500563" y="4581525"/>
            <a:ext cx="0" cy="360363"/>
          </a:xfrm>
          <a:prstGeom prst="line">
            <a:avLst/>
          </a:prstGeom>
          <a:noFill/>
          <a:ln w="76200">
            <a:solidFill>
              <a:srgbClr val="FFFFFF"/>
            </a:solidFill>
            <a:round/>
            <a:headEnd/>
            <a:tailEnd type="triangle" w="med" len="med"/>
          </a:ln>
        </p:spPr>
        <p:txBody>
          <a:bodyPr/>
          <a:lstStyle/>
          <a:p>
            <a:endParaRPr lang="en-GB"/>
          </a:p>
        </p:txBody>
      </p:sp>
      <p:sp>
        <p:nvSpPr>
          <p:cNvPr id="7190" name="Line 22"/>
          <p:cNvSpPr>
            <a:spLocks noChangeShapeType="1"/>
          </p:cNvSpPr>
          <p:nvPr/>
        </p:nvSpPr>
        <p:spPr bwMode="auto">
          <a:xfrm>
            <a:off x="4500563" y="5661025"/>
            <a:ext cx="0" cy="360363"/>
          </a:xfrm>
          <a:prstGeom prst="line">
            <a:avLst/>
          </a:prstGeom>
          <a:noFill/>
          <a:ln w="76200">
            <a:solidFill>
              <a:srgbClr val="FFFFFF"/>
            </a:solidFill>
            <a:round/>
            <a:headEnd/>
            <a:tailEnd type="triangle" w="med" len="med"/>
          </a:ln>
        </p:spPr>
        <p:txBody>
          <a:bodyPr/>
          <a:lstStyle/>
          <a:p>
            <a:endParaRPr lang="en-GB"/>
          </a:p>
        </p:txBody>
      </p:sp>
      <p:sp>
        <p:nvSpPr>
          <p:cNvPr id="915479" name="Oval 23"/>
          <p:cNvSpPr>
            <a:spLocks noChangeAspect="1" noChangeArrowheads="1"/>
          </p:cNvSpPr>
          <p:nvPr/>
        </p:nvSpPr>
        <p:spPr bwMode="auto">
          <a:xfrm>
            <a:off x="4716463" y="56816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C6</a:t>
            </a:r>
            <a:endParaRPr lang="en-US" sz="1200" dirty="0">
              <a:solidFill>
                <a:srgbClr val="000000"/>
              </a:solidFill>
              <a:cs typeface="Arial" charset="0"/>
            </a:endParaRPr>
          </a:p>
        </p:txBody>
      </p:sp>
      <p:sp>
        <p:nvSpPr>
          <p:cNvPr id="915480" name="Oval 24"/>
          <p:cNvSpPr>
            <a:spLocks noChangeAspect="1" noChangeArrowheads="1"/>
          </p:cNvSpPr>
          <p:nvPr/>
        </p:nvSpPr>
        <p:spPr bwMode="auto">
          <a:xfrm>
            <a:off x="5022850" y="55165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C7</a:t>
            </a:r>
            <a:endParaRPr lang="en-US" sz="1200" dirty="0">
              <a:solidFill>
                <a:srgbClr val="000000"/>
              </a:solidFill>
              <a:cs typeface="Arial" charset="0"/>
            </a:endParaRPr>
          </a:p>
        </p:txBody>
      </p:sp>
      <p:sp>
        <p:nvSpPr>
          <p:cNvPr id="915481" name="Oval 25"/>
          <p:cNvSpPr>
            <a:spLocks noChangeAspect="1" noChangeArrowheads="1"/>
          </p:cNvSpPr>
          <p:nvPr/>
        </p:nvSpPr>
        <p:spPr bwMode="auto">
          <a:xfrm>
            <a:off x="5310188" y="53006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C8</a:t>
            </a:r>
            <a:endParaRPr lang="en-US" sz="1200" dirty="0">
              <a:solidFill>
                <a:srgbClr val="000000"/>
              </a:solidFill>
              <a:cs typeface="Arial" charset="0"/>
            </a:endParaRPr>
          </a:p>
        </p:txBody>
      </p:sp>
      <p:sp>
        <p:nvSpPr>
          <p:cNvPr id="915482" name="Oval 26"/>
          <p:cNvSpPr>
            <a:spLocks noChangeAspect="1" noChangeArrowheads="1"/>
          </p:cNvSpPr>
          <p:nvPr/>
        </p:nvSpPr>
        <p:spPr bwMode="auto">
          <a:xfrm>
            <a:off x="5580063" y="50847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C9</a:t>
            </a:r>
            <a:endParaRPr lang="en-US" sz="1200" dirty="0">
              <a:solidFill>
                <a:srgbClr val="000000"/>
              </a:solidFill>
              <a:cs typeface="Arial" charset="0"/>
            </a:endParaRPr>
          </a:p>
        </p:txBody>
      </p:sp>
      <p:sp>
        <p:nvSpPr>
          <p:cNvPr id="915487" name="Oval 31"/>
          <p:cNvSpPr>
            <a:spLocks noChangeAspect="1" noChangeArrowheads="1"/>
          </p:cNvSpPr>
          <p:nvPr/>
        </p:nvSpPr>
        <p:spPr bwMode="auto">
          <a:xfrm>
            <a:off x="6156325" y="2873375"/>
            <a:ext cx="269875" cy="2682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a:solidFill>
                  <a:srgbClr val="000000"/>
                </a:solidFill>
                <a:cs typeface="Arial" charset="0"/>
              </a:rPr>
              <a:t>B</a:t>
            </a:r>
            <a:endParaRPr lang="en-US" sz="1200">
              <a:solidFill>
                <a:srgbClr val="000000"/>
              </a:solidFill>
              <a:cs typeface="Arial" charset="0"/>
            </a:endParaRPr>
          </a:p>
        </p:txBody>
      </p:sp>
      <p:sp>
        <p:nvSpPr>
          <p:cNvPr id="7202" name="AutoShape 33"/>
          <p:cNvSpPr>
            <a:spLocks noChangeArrowheads="1"/>
          </p:cNvSpPr>
          <p:nvPr/>
        </p:nvSpPr>
        <p:spPr bwMode="auto">
          <a:xfrm>
            <a:off x="971550" y="1052513"/>
            <a:ext cx="1873250" cy="1008062"/>
          </a:xfrm>
          <a:prstGeom prst="irregularSeal1">
            <a:avLst/>
          </a:prstGeom>
          <a:solidFill>
            <a:schemeClr val="tx2"/>
          </a:solidFill>
          <a:ln w="9525">
            <a:solidFill>
              <a:schemeClr val="tx1"/>
            </a:solidFill>
            <a:miter lim="800000"/>
            <a:headEnd/>
            <a:tailEnd/>
          </a:ln>
        </p:spPr>
        <p:txBody>
          <a:bodyPr wrap="none" anchor="ctr"/>
          <a:lstStyle/>
          <a:p>
            <a:pPr algn="ctr" eaLnBrk="0" hangingPunct="0"/>
            <a:r>
              <a:rPr lang="en-GB" sz="1200" b="1" dirty="0">
                <a:solidFill>
                  <a:srgbClr val="000000"/>
                </a:solidFill>
                <a:latin typeface="Helvetica"/>
              </a:rPr>
              <a:t>immune complexes</a:t>
            </a:r>
            <a:endParaRPr lang="en-US" sz="1200" b="1" dirty="0">
              <a:solidFill>
                <a:srgbClr val="000000"/>
              </a:solidFill>
              <a:latin typeface="Helvetica"/>
            </a:endParaRPr>
          </a:p>
        </p:txBody>
      </p:sp>
      <p:sp>
        <p:nvSpPr>
          <p:cNvPr id="7203" name="AutoShape 34"/>
          <p:cNvSpPr>
            <a:spLocks noChangeArrowheads="1"/>
          </p:cNvSpPr>
          <p:nvPr/>
        </p:nvSpPr>
        <p:spPr bwMode="auto">
          <a:xfrm>
            <a:off x="3492500" y="1052513"/>
            <a:ext cx="1873250" cy="1008062"/>
          </a:xfrm>
          <a:prstGeom prst="irregularSeal1">
            <a:avLst/>
          </a:prstGeom>
          <a:solidFill>
            <a:schemeClr val="accent1"/>
          </a:solidFill>
          <a:ln w="9525">
            <a:solidFill>
              <a:schemeClr val="tx1"/>
            </a:solidFill>
            <a:miter lim="800000"/>
            <a:headEnd/>
            <a:tailEnd/>
          </a:ln>
        </p:spPr>
        <p:txBody>
          <a:bodyPr wrap="none" anchor="ctr"/>
          <a:lstStyle/>
          <a:p>
            <a:pPr eaLnBrk="0" hangingPunct="0"/>
            <a:r>
              <a:rPr lang="en-GB" sz="1200" dirty="0" smtClean="0">
                <a:solidFill>
                  <a:srgbClr val="000000"/>
                </a:solidFill>
                <a:latin typeface="Helvetica"/>
              </a:rPr>
              <a:t>bacteria</a:t>
            </a:r>
            <a:endParaRPr lang="en-US" sz="1200" dirty="0">
              <a:solidFill>
                <a:srgbClr val="000000"/>
              </a:solidFill>
              <a:latin typeface="Helvetica"/>
            </a:endParaRPr>
          </a:p>
        </p:txBody>
      </p:sp>
      <p:sp>
        <p:nvSpPr>
          <p:cNvPr id="7204" name="AutoShape 35"/>
          <p:cNvSpPr>
            <a:spLocks noChangeArrowheads="1"/>
          </p:cNvSpPr>
          <p:nvPr/>
        </p:nvSpPr>
        <p:spPr bwMode="auto">
          <a:xfrm>
            <a:off x="6156325" y="1052513"/>
            <a:ext cx="1944688" cy="1008062"/>
          </a:xfrm>
          <a:prstGeom prst="irregularSeal1">
            <a:avLst/>
          </a:prstGeom>
          <a:solidFill>
            <a:schemeClr val="accent1"/>
          </a:solidFill>
          <a:ln w="9525">
            <a:solidFill>
              <a:schemeClr val="tx1"/>
            </a:solidFill>
            <a:miter lim="800000"/>
            <a:headEnd/>
            <a:tailEnd/>
          </a:ln>
        </p:spPr>
        <p:txBody>
          <a:bodyPr wrap="none" anchor="ctr"/>
          <a:lstStyle/>
          <a:p>
            <a:pPr eaLnBrk="0" hangingPunct="0"/>
            <a:r>
              <a:rPr lang="en-GB" sz="1200" dirty="0">
                <a:solidFill>
                  <a:srgbClr val="002060"/>
                </a:solidFill>
                <a:latin typeface="Helvetica"/>
              </a:rPr>
              <a:t>‘always on’</a:t>
            </a:r>
            <a:endParaRPr lang="en-US" sz="1200" dirty="0">
              <a:solidFill>
                <a:srgbClr val="002060"/>
              </a:solidFill>
              <a:latin typeface="Helvetica"/>
            </a:endParaRPr>
          </a:p>
        </p:txBody>
      </p:sp>
      <p:sp>
        <p:nvSpPr>
          <p:cNvPr id="915469" name="Oval 13"/>
          <p:cNvSpPr>
            <a:spLocks noChangeAspect="1" noChangeArrowheads="1"/>
          </p:cNvSpPr>
          <p:nvPr/>
        </p:nvSpPr>
        <p:spPr bwMode="auto">
          <a:xfrm>
            <a:off x="2717800" y="294481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b="1" dirty="0">
                <a:solidFill>
                  <a:srgbClr val="FF0000"/>
                </a:solidFill>
                <a:latin typeface="Helvetica"/>
                <a:cs typeface="Arial" charset="0"/>
              </a:rPr>
              <a:t>C4</a:t>
            </a:r>
            <a:endParaRPr lang="en-US" sz="1200" b="1" dirty="0">
              <a:solidFill>
                <a:srgbClr val="FF0000"/>
              </a:solidFill>
              <a:latin typeface="Helvetica"/>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153400" cy="1143000"/>
          </a:xfrm>
        </p:spPr>
        <p:txBody>
          <a:bodyPr/>
          <a:lstStyle/>
          <a:p>
            <a:r>
              <a:rPr lang="en-GB" smtClean="0">
                <a:latin typeface="Helvetica" pitchFamily="34" charset="0"/>
              </a:rPr>
              <a:t>Complement and SLE – 2 hypotheses</a:t>
            </a:r>
          </a:p>
        </p:txBody>
      </p:sp>
      <p:sp>
        <p:nvSpPr>
          <p:cNvPr id="40963" name="Rectangle 3"/>
          <p:cNvSpPr>
            <a:spLocks noGrp="1" noChangeArrowheads="1"/>
          </p:cNvSpPr>
          <p:nvPr>
            <p:ph type="body" idx="1"/>
          </p:nvPr>
        </p:nvSpPr>
        <p:spPr>
          <a:xfrm>
            <a:off x="266700" y="1930400"/>
            <a:ext cx="8610600" cy="4483100"/>
          </a:xfrm>
        </p:spPr>
        <p:txBody>
          <a:bodyPr/>
          <a:lstStyle/>
          <a:p>
            <a:r>
              <a:rPr lang="en-GB" sz="4000" smtClean="0">
                <a:solidFill>
                  <a:srgbClr val="FFFF00"/>
                </a:solidFill>
                <a:latin typeface="Helvetica" pitchFamily="34" charset="0"/>
              </a:rPr>
              <a:t>“Waste-disposal hypothesis”</a:t>
            </a:r>
            <a:endParaRPr lang="en-GB" smtClean="0">
              <a:latin typeface="Helvetica" pitchFamily="34" charset="0"/>
            </a:endParaRPr>
          </a:p>
          <a:p>
            <a:pPr>
              <a:buFontTx/>
              <a:buNone/>
            </a:pPr>
            <a:r>
              <a:rPr lang="en-GB" smtClean="0">
                <a:latin typeface="Helvetica" pitchFamily="34" charset="0"/>
              </a:rPr>
              <a:t>	Complement is involved in the clearance of dying cells</a:t>
            </a:r>
          </a:p>
          <a:p>
            <a:pPr>
              <a:buFontTx/>
              <a:buNone/>
            </a:pPr>
            <a:endParaRPr lang="en-GB" smtClean="0">
              <a:solidFill>
                <a:srgbClr val="FFFF00"/>
              </a:solidFill>
              <a:latin typeface="Helvetica" pitchFamily="34" charset="0"/>
            </a:endParaRPr>
          </a:p>
          <a:p>
            <a:r>
              <a:rPr lang="en-GB" sz="4000" smtClean="0">
                <a:solidFill>
                  <a:srgbClr val="FFFF00"/>
                </a:solidFill>
                <a:latin typeface="Helvetica" pitchFamily="34" charset="0"/>
              </a:rPr>
              <a:t>“Tolerance hypothesis”</a:t>
            </a:r>
          </a:p>
          <a:p>
            <a:pPr>
              <a:buFontTx/>
              <a:buNone/>
            </a:pPr>
            <a:r>
              <a:rPr lang="en-GB" smtClean="0">
                <a:solidFill>
                  <a:srgbClr val="FFFF00"/>
                </a:solidFill>
                <a:latin typeface="Helvetica" pitchFamily="34" charset="0"/>
              </a:rPr>
              <a:t>	</a:t>
            </a:r>
            <a:r>
              <a:rPr lang="en-GB" smtClean="0">
                <a:latin typeface="Helvetica" pitchFamily="34" charset="0"/>
              </a:rPr>
              <a:t>Complement plays a role in B cell tolerance</a:t>
            </a:r>
          </a:p>
          <a:p>
            <a:endParaRPr lang="en-GB" smtClean="0">
              <a:latin typeface="Helvetica" pitchFamily="34" charset="0"/>
            </a:endParaRPr>
          </a:p>
          <a:p>
            <a:endParaRPr lang="en-GB" smtClean="0">
              <a:latin typeface="Helvetica" pitchFamily="34" charset="0"/>
            </a:endParaRPr>
          </a:p>
        </p:txBody>
      </p:sp>
      <p:sp>
        <p:nvSpPr>
          <p:cNvPr id="40964" name="Rectangle 4"/>
          <p:cNvSpPr>
            <a:spLocks noChangeArrowheads="1"/>
          </p:cNvSpPr>
          <p:nvPr/>
        </p:nvSpPr>
        <p:spPr bwMode="auto">
          <a:xfrm>
            <a:off x="381000" y="4191000"/>
            <a:ext cx="8521700" cy="530225"/>
          </a:xfrm>
          <a:prstGeom prst="rect">
            <a:avLst/>
          </a:prstGeom>
          <a:noFill/>
          <a:ln w="9525">
            <a:noFill/>
            <a:miter lim="800000"/>
            <a:headEnd/>
            <a:tailEnd/>
          </a:ln>
        </p:spPr>
        <p:txBody>
          <a:bodyPr>
            <a:spAutoFit/>
          </a:bodyPr>
          <a:lstStyle/>
          <a:p>
            <a:pPr>
              <a:lnSpc>
                <a:spcPct val="90000"/>
              </a:lnSpc>
              <a:spcBef>
                <a:spcPct val="50000"/>
              </a:spcBef>
            </a:pPr>
            <a:r>
              <a:rPr lang="en-GB" sz="3200"/>
              <a:t> </a:t>
            </a:r>
            <a:endParaRPr lang="en-GB" sz="3200" i="1">
              <a:solidFill>
                <a:schemeClr val="tx2"/>
              </a:solidFill>
              <a:latin typeface="Helvetic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787400" y="2286000"/>
            <a:ext cx="7747000" cy="2565400"/>
          </a:xfrm>
        </p:spPr>
        <p:txBody>
          <a:bodyPr/>
          <a:lstStyle/>
          <a:p>
            <a:r>
              <a:rPr lang="en-GB" sz="4800" i="1" dirty="0" smtClean="0">
                <a:solidFill>
                  <a:srgbClr val="FFFF00"/>
                </a:solidFill>
                <a:latin typeface="Helvetica" pitchFamily="34" charset="0"/>
              </a:rPr>
              <a:t>Does C1q have a direct role in the maintenance of B cell tolerance ?</a:t>
            </a:r>
            <a:endParaRPr lang="en-GB" sz="4800" dirty="0" smtClean="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39700"/>
            <a:ext cx="8153400" cy="1143000"/>
          </a:xfrm>
        </p:spPr>
        <p:txBody>
          <a:bodyPr/>
          <a:lstStyle/>
          <a:p>
            <a:r>
              <a:rPr lang="en-GB" sz="4000" dirty="0" smtClean="0">
                <a:solidFill>
                  <a:srgbClr val="FFFF00"/>
                </a:solidFill>
                <a:latin typeface="Helvetica" pitchFamily="34" charset="0"/>
              </a:rPr>
              <a:t>C1q-deficiency and self tolerance</a:t>
            </a:r>
            <a:endParaRPr lang="en-GB" dirty="0" smtClean="0">
              <a:solidFill>
                <a:srgbClr val="FFFF00"/>
              </a:solidFill>
            </a:endParaRPr>
          </a:p>
        </p:txBody>
      </p:sp>
      <p:sp>
        <p:nvSpPr>
          <p:cNvPr id="1044483" name="Rectangle 3"/>
          <p:cNvSpPr>
            <a:spLocks noGrp="1" noChangeArrowheads="1"/>
          </p:cNvSpPr>
          <p:nvPr>
            <p:ph idx="1"/>
          </p:nvPr>
        </p:nvSpPr>
        <p:spPr>
          <a:xfrm>
            <a:off x="228600" y="1587500"/>
            <a:ext cx="8397875" cy="4152900"/>
          </a:xfrm>
        </p:spPr>
        <p:txBody>
          <a:bodyPr rtlCol="0">
            <a:normAutofit fontScale="70000" lnSpcReduction="20000"/>
          </a:bodyPr>
          <a:lstStyle/>
          <a:p>
            <a:pPr marL="609600" indent="-609600" fontAlgn="auto">
              <a:lnSpc>
                <a:spcPct val="120000"/>
              </a:lnSpc>
              <a:spcAft>
                <a:spcPts val="0"/>
              </a:spcAft>
              <a:buFontTx/>
              <a:buNone/>
              <a:defRPr/>
            </a:pPr>
            <a:r>
              <a:rPr lang="en-GB" sz="2800" dirty="0">
                <a:latin typeface="Helvetica" pitchFamily="34" charset="0"/>
              </a:rPr>
              <a:t>	</a:t>
            </a:r>
            <a:r>
              <a:rPr lang="en-GB" sz="4000" dirty="0">
                <a:latin typeface="Helvetica" pitchFamily="34" charset="0"/>
              </a:rPr>
              <a:t>C1q deficient mice bred with hen egg </a:t>
            </a:r>
            <a:r>
              <a:rPr lang="en-GB" sz="4000" dirty="0" err="1">
                <a:latin typeface="Helvetica" pitchFamily="34" charset="0"/>
              </a:rPr>
              <a:t>lysozyme</a:t>
            </a:r>
            <a:r>
              <a:rPr lang="en-GB" sz="4000" dirty="0">
                <a:latin typeface="Helvetica" pitchFamily="34" charset="0"/>
              </a:rPr>
              <a:t> (HEL)-transgenic mice expressing: </a:t>
            </a:r>
          </a:p>
          <a:p>
            <a:pPr marL="609600" indent="-609600" fontAlgn="auto">
              <a:lnSpc>
                <a:spcPct val="120000"/>
              </a:lnSpc>
              <a:spcAft>
                <a:spcPts val="0"/>
              </a:spcAft>
              <a:buFontTx/>
              <a:buNone/>
              <a:defRPr/>
            </a:pPr>
            <a:endParaRPr lang="en-GB" sz="4000" dirty="0">
              <a:latin typeface="Helvetica" pitchFamily="34" charset="0"/>
            </a:endParaRPr>
          </a:p>
          <a:p>
            <a:pPr marL="609600" indent="-609600" fontAlgn="auto">
              <a:lnSpc>
                <a:spcPct val="120000"/>
              </a:lnSpc>
              <a:spcAft>
                <a:spcPts val="0"/>
              </a:spcAft>
              <a:buFontTx/>
              <a:buNone/>
              <a:defRPr/>
            </a:pPr>
            <a:r>
              <a:rPr lang="en-GB" sz="4000" dirty="0">
                <a:latin typeface="Helvetica" pitchFamily="34" charset="0"/>
              </a:rPr>
              <a:t>	a) </a:t>
            </a:r>
            <a:r>
              <a:rPr lang="en-GB" sz="4000" dirty="0" err="1">
                <a:latin typeface="Helvetica" pitchFamily="34" charset="0"/>
              </a:rPr>
              <a:t>Ig</a:t>
            </a:r>
            <a:r>
              <a:rPr lang="en-GB" sz="4000" dirty="0">
                <a:latin typeface="Helvetica" pitchFamily="34" charset="0"/>
              </a:rPr>
              <a:t> H and L chains with high affinity for </a:t>
            </a:r>
            <a:r>
              <a:rPr lang="en-GB" sz="4000" dirty="0" smtClean="0">
                <a:latin typeface="Helvetica" pitchFamily="34" charset="0"/>
              </a:rPr>
              <a:t>HEL</a:t>
            </a:r>
          </a:p>
          <a:p>
            <a:pPr marL="609600" indent="-609600" fontAlgn="auto">
              <a:lnSpc>
                <a:spcPct val="120000"/>
              </a:lnSpc>
              <a:spcAft>
                <a:spcPts val="0"/>
              </a:spcAft>
              <a:buFontTx/>
              <a:buNone/>
              <a:defRPr/>
            </a:pPr>
            <a:endParaRPr lang="en-GB" sz="4000" dirty="0">
              <a:latin typeface="Helvetica" pitchFamily="34" charset="0"/>
            </a:endParaRPr>
          </a:p>
          <a:p>
            <a:pPr marL="609600" indent="-609600" fontAlgn="auto">
              <a:lnSpc>
                <a:spcPct val="120000"/>
              </a:lnSpc>
              <a:spcAft>
                <a:spcPts val="0"/>
              </a:spcAft>
              <a:buFontTx/>
              <a:buNone/>
              <a:defRPr/>
            </a:pPr>
            <a:r>
              <a:rPr lang="en-GB" sz="4000" dirty="0">
                <a:latin typeface="Helvetica" pitchFamily="34" charset="0"/>
              </a:rPr>
              <a:t>	b) </a:t>
            </a:r>
            <a:r>
              <a:rPr lang="en-GB" sz="4000" dirty="0" err="1">
                <a:latin typeface="Helvetica" pitchFamily="34" charset="0"/>
              </a:rPr>
              <a:t>sHEL</a:t>
            </a:r>
            <a:r>
              <a:rPr lang="en-GB" sz="4000" dirty="0">
                <a:latin typeface="Helvetica" pitchFamily="34" charset="0"/>
              </a:rPr>
              <a:t> (10-30ng): sufficient to trigger anergy but not deletion of transgenic B cells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flipH="1" flipV="1">
            <a:off x="-879475" y="111125"/>
            <a:ext cx="6350" cy="6350"/>
          </a:xfrm>
          <a:prstGeom prst="line">
            <a:avLst/>
          </a:prstGeom>
          <a:noFill/>
          <a:ln w="6350">
            <a:solidFill>
              <a:srgbClr val="000000"/>
            </a:solidFill>
            <a:round/>
            <a:headEnd/>
            <a:tailEnd/>
          </a:ln>
        </p:spPr>
        <p:txBody>
          <a:bodyPr/>
          <a:lstStyle/>
          <a:p>
            <a:endParaRPr lang="en-GB"/>
          </a:p>
        </p:txBody>
      </p:sp>
      <p:sp>
        <p:nvSpPr>
          <p:cNvPr id="28675" name="Line 3"/>
          <p:cNvSpPr>
            <a:spLocks noChangeShapeType="1"/>
          </p:cNvSpPr>
          <p:nvPr/>
        </p:nvSpPr>
        <p:spPr bwMode="auto">
          <a:xfrm flipH="1" flipV="1">
            <a:off x="-879475" y="111125"/>
            <a:ext cx="6350" cy="6350"/>
          </a:xfrm>
          <a:prstGeom prst="line">
            <a:avLst/>
          </a:prstGeom>
          <a:noFill/>
          <a:ln w="6350">
            <a:solidFill>
              <a:srgbClr val="000000"/>
            </a:solidFill>
            <a:round/>
            <a:headEnd/>
            <a:tailEnd/>
          </a:ln>
        </p:spPr>
        <p:txBody>
          <a:bodyPr/>
          <a:lstStyle/>
          <a:p>
            <a:endParaRPr lang="en-GB"/>
          </a:p>
        </p:txBody>
      </p:sp>
      <p:pic>
        <p:nvPicPr>
          <p:cNvPr id="28676" name="Picture 4"/>
          <p:cNvPicPr>
            <a:picLocks noChangeAspect="1" noChangeArrowheads="1"/>
          </p:cNvPicPr>
          <p:nvPr/>
        </p:nvPicPr>
        <p:blipFill>
          <a:blip r:embed="rId2" cstate="print"/>
          <a:srcRect/>
          <a:stretch>
            <a:fillRect/>
          </a:stretch>
        </p:blipFill>
        <p:spPr bwMode="auto">
          <a:xfrm>
            <a:off x="1895475" y="4483100"/>
            <a:ext cx="6718300" cy="130175"/>
          </a:xfrm>
          <a:prstGeom prst="rect">
            <a:avLst/>
          </a:prstGeom>
          <a:noFill/>
          <a:ln w="9525">
            <a:noFill/>
            <a:miter lim="800000"/>
            <a:headEnd/>
            <a:tailEnd/>
          </a:ln>
        </p:spPr>
      </p:pic>
      <p:sp>
        <p:nvSpPr>
          <p:cNvPr id="28677" name="Rectangle 5"/>
          <p:cNvSpPr>
            <a:spLocks noChangeArrowheads="1"/>
          </p:cNvSpPr>
          <p:nvPr/>
        </p:nvSpPr>
        <p:spPr bwMode="auto">
          <a:xfrm>
            <a:off x="6807200" y="4184650"/>
            <a:ext cx="146050" cy="153988"/>
          </a:xfrm>
          <a:prstGeom prst="rect">
            <a:avLst/>
          </a:prstGeom>
          <a:noFill/>
          <a:ln w="9525">
            <a:noFill/>
            <a:miter lim="800000"/>
            <a:headEnd/>
            <a:tailEnd/>
          </a:ln>
        </p:spPr>
        <p:txBody>
          <a:bodyPr lIns="0" tIns="0" rIns="0" bIns="0">
            <a:spAutoFit/>
          </a:bodyPr>
          <a:lstStyle/>
          <a:p>
            <a:pPr eaLnBrk="0" hangingPunct="0"/>
            <a:r>
              <a:rPr lang="en-GB" sz="1000">
                <a:latin typeface="Arial" pitchFamily="34" charset="0"/>
              </a:rPr>
              <a:t>7</a:t>
            </a:r>
          </a:p>
        </p:txBody>
      </p:sp>
      <p:sp>
        <p:nvSpPr>
          <p:cNvPr id="28678" name="Rectangle 6"/>
          <p:cNvSpPr>
            <a:spLocks noChangeArrowheads="1"/>
          </p:cNvSpPr>
          <p:nvPr/>
        </p:nvSpPr>
        <p:spPr bwMode="auto">
          <a:xfrm>
            <a:off x="5527675" y="4200525"/>
            <a:ext cx="146050" cy="153988"/>
          </a:xfrm>
          <a:prstGeom prst="rect">
            <a:avLst/>
          </a:prstGeom>
          <a:noFill/>
          <a:ln w="9525">
            <a:noFill/>
            <a:miter lim="800000"/>
            <a:headEnd/>
            <a:tailEnd/>
          </a:ln>
        </p:spPr>
        <p:txBody>
          <a:bodyPr lIns="0" tIns="0" rIns="0" bIns="0">
            <a:spAutoFit/>
          </a:bodyPr>
          <a:lstStyle/>
          <a:p>
            <a:pPr eaLnBrk="0" hangingPunct="0"/>
            <a:r>
              <a:rPr lang="en-GB" sz="1000">
                <a:latin typeface="Arial" pitchFamily="34" charset="0"/>
              </a:rPr>
              <a:t>4</a:t>
            </a:r>
          </a:p>
        </p:txBody>
      </p:sp>
      <p:sp>
        <p:nvSpPr>
          <p:cNvPr id="28679" name="Rectangle 7"/>
          <p:cNvSpPr>
            <a:spLocks noChangeArrowheads="1"/>
          </p:cNvSpPr>
          <p:nvPr/>
        </p:nvSpPr>
        <p:spPr bwMode="auto">
          <a:xfrm>
            <a:off x="5978525" y="4200525"/>
            <a:ext cx="146050" cy="153988"/>
          </a:xfrm>
          <a:prstGeom prst="rect">
            <a:avLst/>
          </a:prstGeom>
          <a:noFill/>
          <a:ln w="9525">
            <a:noFill/>
            <a:miter lim="800000"/>
            <a:headEnd/>
            <a:tailEnd/>
          </a:ln>
        </p:spPr>
        <p:txBody>
          <a:bodyPr lIns="0" tIns="0" rIns="0" bIns="0">
            <a:spAutoFit/>
          </a:bodyPr>
          <a:lstStyle/>
          <a:p>
            <a:pPr eaLnBrk="0" hangingPunct="0"/>
            <a:r>
              <a:rPr lang="en-GB" sz="1000">
                <a:latin typeface="Arial" pitchFamily="34" charset="0"/>
              </a:rPr>
              <a:t>5</a:t>
            </a:r>
          </a:p>
        </p:txBody>
      </p:sp>
      <p:sp>
        <p:nvSpPr>
          <p:cNvPr id="28680" name="Rectangle 8"/>
          <p:cNvSpPr>
            <a:spLocks noChangeArrowheads="1"/>
          </p:cNvSpPr>
          <p:nvPr/>
        </p:nvSpPr>
        <p:spPr bwMode="auto">
          <a:xfrm>
            <a:off x="6396038" y="4192588"/>
            <a:ext cx="146050" cy="153987"/>
          </a:xfrm>
          <a:prstGeom prst="rect">
            <a:avLst/>
          </a:prstGeom>
          <a:noFill/>
          <a:ln w="9525">
            <a:noFill/>
            <a:miter lim="800000"/>
            <a:headEnd/>
            <a:tailEnd/>
          </a:ln>
        </p:spPr>
        <p:txBody>
          <a:bodyPr lIns="0" tIns="0" rIns="0" bIns="0">
            <a:spAutoFit/>
          </a:bodyPr>
          <a:lstStyle/>
          <a:p>
            <a:pPr eaLnBrk="0" hangingPunct="0"/>
            <a:r>
              <a:rPr lang="en-GB" sz="1000">
                <a:latin typeface="Arial" pitchFamily="34" charset="0"/>
              </a:rPr>
              <a:t>6</a:t>
            </a:r>
          </a:p>
        </p:txBody>
      </p:sp>
      <p:sp>
        <p:nvSpPr>
          <p:cNvPr id="28681" name="Rectangle 9"/>
          <p:cNvSpPr>
            <a:spLocks noChangeArrowheads="1"/>
          </p:cNvSpPr>
          <p:nvPr/>
        </p:nvSpPr>
        <p:spPr bwMode="auto">
          <a:xfrm>
            <a:off x="6653213" y="4314825"/>
            <a:ext cx="141287"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682" name="Rectangle 10"/>
          <p:cNvSpPr>
            <a:spLocks noChangeArrowheads="1"/>
          </p:cNvSpPr>
          <p:nvPr/>
        </p:nvSpPr>
        <p:spPr bwMode="auto">
          <a:xfrm>
            <a:off x="5381625" y="4305300"/>
            <a:ext cx="141288"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683" name="Rectangle 11"/>
          <p:cNvSpPr>
            <a:spLocks noChangeArrowheads="1"/>
          </p:cNvSpPr>
          <p:nvPr/>
        </p:nvSpPr>
        <p:spPr bwMode="auto">
          <a:xfrm>
            <a:off x="5811838" y="4305300"/>
            <a:ext cx="141287"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684" name="Rectangle 12"/>
          <p:cNvSpPr>
            <a:spLocks noChangeArrowheads="1"/>
          </p:cNvSpPr>
          <p:nvPr/>
        </p:nvSpPr>
        <p:spPr bwMode="auto">
          <a:xfrm>
            <a:off x="6235700" y="4305300"/>
            <a:ext cx="141288"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685" name="Rectangle 13"/>
          <p:cNvSpPr>
            <a:spLocks noChangeArrowheads="1"/>
          </p:cNvSpPr>
          <p:nvPr/>
        </p:nvSpPr>
        <p:spPr bwMode="auto">
          <a:xfrm>
            <a:off x="5314950" y="4318000"/>
            <a:ext cx="74613"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&lt;</a:t>
            </a:r>
          </a:p>
        </p:txBody>
      </p:sp>
      <p:sp>
        <p:nvSpPr>
          <p:cNvPr id="28686" name="Rectangle 14"/>
          <p:cNvSpPr>
            <a:spLocks noChangeArrowheads="1"/>
          </p:cNvSpPr>
          <p:nvPr/>
        </p:nvSpPr>
        <p:spPr bwMode="auto">
          <a:xfrm>
            <a:off x="3841750" y="4543425"/>
            <a:ext cx="1400175" cy="2009775"/>
          </a:xfrm>
          <a:prstGeom prst="rect">
            <a:avLst/>
          </a:prstGeom>
          <a:noFill/>
          <a:ln w="6350">
            <a:solidFill>
              <a:schemeClr val="tx1"/>
            </a:solidFill>
            <a:miter lim="800000"/>
            <a:headEnd/>
            <a:tailEnd/>
          </a:ln>
        </p:spPr>
        <p:txBody>
          <a:bodyPr/>
          <a:lstStyle/>
          <a:p>
            <a:pPr algn="ctr" eaLnBrk="0" hangingPunct="0"/>
            <a:endParaRPr lang="en-GB"/>
          </a:p>
        </p:txBody>
      </p:sp>
      <p:sp>
        <p:nvSpPr>
          <p:cNvPr id="28687" name="Rectangle 15"/>
          <p:cNvSpPr>
            <a:spLocks noChangeArrowheads="1"/>
          </p:cNvSpPr>
          <p:nvPr/>
        </p:nvSpPr>
        <p:spPr bwMode="auto">
          <a:xfrm>
            <a:off x="1924050" y="4543425"/>
            <a:ext cx="1398588" cy="2009775"/>
          </a:xfrm>
          <a:prstGeom prst="rect">
            <a:avLst/>
          </a:prstGeom>
          <a:noFill/>
          <a:ln w="6350">
            <a:solidFill>
              <a:schemeClr val="tx1"/>
            </a:solidFill>
            <a:miter lim="800000"/>
            <a:headEnd/>
            <a:tailEnd/>
          </a:ln>
        </p:spPr>
        <p:txBody>
          <a:bodyPr/>
          <a:lstStyle/>
          <a:p>
            <a:pPr algn="ctr" eaLnBrk="0" hangingPunct="0"/>
            <a:endParaRPr lang="en-GB"/>
          </a:p>
        </p:txBody>
      </p:sp>
      <p:sp>
        <p:nvSpPr>
          <p:cNvPr id="28688" name="Rectangle 16"/>
          <p:cNvSpPr>
            <a:spLocks noChangeArrowheads="1"/>
          </p:cNvSpPr>
          <p:nvPr/>
        </p:nvSpPr>
        <p:spPr bwMode="auto">
          <a:xfrm>
            <a:off x="5362575" y="4552950"/>
            <a:ext cx="1398588" cy="2000250"/>
          </a:xfrm>
          <a:prstGeom prst="rect">
            <a:avLst/>
          </a:prstGeom>
          <a:noFill/>
          <a:ln w="6350">
            <a:solidFill>
              <a:schemeClr val="tx1"/>
            </a:solidFill>
            <a:miter lim="800000"/>
            <a:headEnd/>
            <a:tailEnd/>
          </a:ln>
        </p:spPr>
        <p:txBody>
          <a:bodyPr/>
          <a:lstStyle/>
          <a:p>
            <a:pPr algn="ctr" eaLnBrk="0" hangingPunct="0"/>
            <a:endParaRPr lang="en-GB"/>
          </a:p>
        </p:txBody>
      </p:sp>
      <p:sp>
        <p:nvSpPr>
          <p:cNvPr id="28689" name="Rectangle 17"/>
          <p:cNvSpPr>
            <a:spLocks noChangeArrowheads="1"/>
          </p:cNvSpPr>
          <p:nvPr/>
        </p:nvSpPr>
        <p:spPr bwMode="auto">
          <a:xfrm>
            <a:off x="7210425" y="4543425"/>
            <a:ext cx="1343025" cy="2009775"/>
          </a:xfrm>
          <a:prstGeom prst="rect">
            <a:avLst/>
          </a:prstGeom>
          <a:noFill/>
          <a:ln w="6350">
            <a:solidFill>
              <a:schemeClr val="tx1"/>
            </a:solidFill>
            <a:miter lim="800000"/>
            <a:headEnd/>
            <a:tailEnd/>
          </a:ln>
        </p:spPr>
        <p:txBody>
          <a:bodyPr/>
          <a:lstStyle/>
          <a:p>
            <a:pPr algn="ctr" eaLnBrk="0" hangingPunct="0"/>
            <a:endParaRPr lang="en-GB"/>
          </a:p>
        </p:txBody>
      </p:sp>
      <p:sp>
        <p:nvSpPr>
          <p:cNvPr id="28690" name="Rectangle 18"/>
          <p:cNvSpPr>
            <a:spLocks noChangeArrowheads="1"/>
          </p:cNvSpPr>
          <p:nvPr/>
        </p:nvSpPr>
        <p:spPr bwMode="auto">
          <a:xfrm>
            <a:off x="1924050" y="4683125"/>
            <a:ext cx="1000125" cy="381000"/>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1" name="Rectangle 19"/>
          <p:cNvSpPr>
            <a:spLocks noChangeArrowheads="1"/>
          </p:cNvSpPr>
          <p:nvPr/>
        </p:nvSpPr>
        <p:spPr bwMode="auto">
          <a:xfrm>
            <a:off x="1924050" y="5113338"/>
            <a:ext cx="1025525" cy="388937"/>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2" name="Rectangle 20"/>
          <p:cNvSpPr>
            <a:spLocks noChangeArrowheads="1"/>
          </p:cNvSpPr>
          <p:nvPr/>
        </p:nvSpPr>
        <p:spPr bwMode="auto">
          <a:xfrm>
            <a:off x="1924050" y="5551488"/>
            <a:ext cx="1006475" cy="392112"/>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3" name="Rectangle 21"/>
          <p:cNvSpPr>
            <a:spLocks noChangeArrowheads="1"/>
          </p:cNvSpPr>
          <p:nvPr/>
        </p:nvSpPr>
        <p:spPr bwMode="auto">
          <a:xfrm>
            <a:off x="1924050" y="5992813"/>
            <a:ext cx="1025525" cy="388937"/>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4" name="Rectangle 22"/>
          <p:cNvSpPr>
            <a:spLocks noChangeArrowheads="1"/>
          </p:cNvSpPr>
          <p:nvPr/>
        </p:nvSpPr>
        <p:spPr bwMode="auto">
          <a:xfrm>
            <a:off x="3841750" y="4683125"/>
            <a:ext cx="1008063" cy="381000"/>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5" name="Rectangle 23"/>
          <p:cNvSpPr>
            <a:spLocks noChangeArrowheads="1"/>
          </p:cNvSpPr>
          <p:nvPr/>
        </p:nvSpPr>
        <p:spPr bwMode="auto">
          <a:xfrm>
            <a:off x="3841750" y="5113338"/>
            <a:ext cx="969963" cy="373062"/>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6" name="Rectangle 24"/>
          <p:cNvSpPr>
            <a:spLocks noChangeArrowheads="1"/>
          </p:cNvSpPr>
          <p:nvPr/>
        </p:nvSpPr>
        <p:spPr bwMode="auto">
          <a:xfrm>
            <a:off x="3841750" y="5992813"/>
            <a:ext cx="995363" cy="388937"/>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7" name="Rectangle 25"/>
          <p:cNvSpPr>
            <a:spLocks noChangeArrowheads="1"/>
          </p:cNvSpPr>
          <p:nvPr/>
        </p:nvSpPr>
        <p:spPr bwMode="auto">
          <a:xfrm>
            <a:off x="3841750" y="5551488"/>
            <a:ext cx="900113" cy="392112"/>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698" name="Rectangle 26"/>
          <p:cNvSpPr>
            <a:spLocks noChangeArrowheads="1"/>
          </p:cNvSpPr>
          <p:nvPr/>
        </p:nvSpPr>
        <p:spPr bwMode="auto">
          <a:xfrm>
            <a:off x="3981450" y="5494338"/>
            <a:ext cx="6350" cy="0"/>
          </a:xfrm>
          <a:prstGeom prst="rect">
            <a:avLst/>
          </a:prstGeom>
          <a:noFill/>
          <a:ln w="6350">
            <a:solidFill>
              <a:srgbClr val="000000"/>
            </a:solidFill>
            <a:miter lim="800000"/>
            <a:headEnd/>
            <a:tailEnd/>
          </a:ln>
        </p:spPr>
        <p:txBody>
          <a:bodyPr/>
          <a:lstStyle/>
          <a:p>
            <a:pPr algn="ctr" eaLnBrk="0" hangingPunct="0"/>
            <a:endParaRPr lang="en-GB"/>
          </a:p>
        </p:txBody>
      </p:sp>
      <p:sp>
        <p:nvSpPr>
          <p:cNvPr id="28699" name="Rectangle 27"/>
          <p:cNvSpPr>
            <a:spLocks noChangeArrowheads="1"/>
          </p:cNvSpPr>
          <p:nvPr/>
        </p:nvSpPr>
        <p:spPr bwMode="auto">
          <a:xfrm>
            <a:off x="5362575" y="5559425"/>
            <a:ext cx="1177925" cy="407988"/>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00" name="Rectangle 28"/>
          <p:cNvSpPr>
            <a:spLocks noChangeArrowheads="1"/>
          </p:cNvSpPr>
          <p:nvPr/>
        </p:nvSpPr>
        <p:spPr bwMode="auto">
          <a:xfrm>
            <a:off x="5362575" y="6000750"/>
            <a:ext cx="1038225" cy="381000"/>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01" name="Rectangle 29"/>
          <p:cNvSpPr>
            <a:spLocks noChangeArrowheads="1"/>
          </p:cNvSpPr>
          <p:nvPr/>
        </p:nvSpPr>
        <p:spPr bwMode="auto">
          <a:xfrm>
            <a:off x="1047750" y="4675188"/>
            <a:ext cx="455613"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none</a:t>
            </a:r>
          </a:p>
        </p:txBody>
      </p:sp>
      <p:sp>
        <p:nvSpPr>
          <p:cNvPr id="28702" name="Rectangle 30"/>
          <p:cNvSpPr>
            <a:spLocks noChangeArrowheads="1"/>
          </p:cNvSpPr>
          <p:nvPr/>
        </p:nvSpPr>
        <p:spPr bwMode="auto">
          <a:xfrm>
            <a:off x="1054100" y="5122863"/>
            <a:ext cx="455613"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none</a:t>
            </a:r>
          </a:p>
        </p:txBody>
      </p:sp>
      <p:sp>
        <p:nvSpPr>
          <p:cNvPr id="28703" name="Rectangle 31"/>
          <p:cNvSpPr>
            <a:spLocks noChangeArrowheads="1"/>
          </p:cNvSpPr>
          <p:nvPr/>
        </p:nvSpPr>
        <p:spPr bwMode="auto">
          <a:xfrm>
            <a:off x="1041400" y="5578475"/>
            <a:ext cx="500063"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sHEL</a:t>
            </a:r>
          </a:p>
        </p:txBody>
      </p:sp>
      <p:sp>
        <p:nvSpPr>
          <p:cNvPr id="28704" name="Rectangle 32"/>
          <p:cNvSpPr>
            <a:spLocks noChangeArrowheads="1"/>
          </p:cNvSpPr>
          <p:nvPr/>
        </p:nvSpPr>
        <p:spPr bwMode="auto">
          <a:xfrm>
            <a:off x="1060450" y="6016625"/>
            <a:ext cx="500063"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sHEL</a:t>
            </a:r>
          </a:p>
        </p:txBody>
      </p:sp>
      <p:sp>
        <p:nvSpPr>
          <p:cNvPr id="28705" name="Rectangle 33"/>
          <p:cNvSpPr>
            <a:spLocks noChangeArrowheads="1"/>
          </p:cNvSpPr>
          <p:nvPr/>
        </p:nvSpPr>
        <p:spPr bwMode="auto">
          <a:xfrm>
            <a:off x="411163" y="4675188"/>
            <a:ext cx="247650"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a:t>
            </a:r>
          </a:p>
        </p:txBody>
      </p:sp>
      <p:sp>
        <p:nvSpPr>
          <p:cNvPr id="28706" name="Rectangle 34"/>
          <p:cNvSpPr>
            <a:spLocks noChangeArrowheads="1"/>
          </p:cNvSpPr>
          <p:nvPr/>
        </p:nvSpPr>
        <p:spPr bwMode="auto">
          <a:xfrm>
            <a:off x="411163" y="5556250"/>
            <a:ext cx="247650"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a:t>
            </a:r>
          </a:p>
        </p:txBody>
      </p:sp>
      <p:sp>
        <p:nvSpPr>
          <p:cNvPr id="28707" name="Rectangle 35"/>
          <p:cNvSpPr>
            <a:spLocks noChangeArrowheads="1"/>
          </p:cNvSpPr>
          <p:nvPr/>
        </p:nvSpPr>
        <p:spPr bwMode="auto">
          <a:xfrm>
            <a:off x="411163" y="5164138"/>
            <a:ext cx="195262"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a:t>
            </a:r>
          </a:p>
        </p:txBody>
      </p:sp>
      <p:sp>
        <p:nvSpPr>
          <p:cNvPr id="28708" name="Rectangle 36"/>
          <p:cNvSpPr>
            <a:spLocks noChangeArrowheads="1"/>
          </p:cNvSpPr>
          <p:nvPr/>
        </p:nvSpPr>
        <p:spPr bwMode="auto">
          <a:xfrm>
            <a:off x="411163" y="6045200"/>
            <a:ext cx="195262"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a:t>
            </a:r>
          </a:p>
        </p:txBody>
      </p:sp>
      <p:sp>
        <p:nvSpPr>
          <p:cNvPr id="28709" name="Rectangle 37"/>
          <p:cNvSpPr>
            <a:spLocks noChangeArrowheads="1"/>
          </p:cNvSpPr>
          <p:nvPr/>
        </p:nvSpPr>
        <p:spPr bwMode="auto">
          <a:xfrm>
            <a:off x="1208088" y="3976688"/>
            <a:ext cx="479425"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Self- </a:t>
            </a:r>
          </a:p>
        </p:txBody>
      </p:sp>
      <p:sp>
        <p:nvSpPr>
          <p:cNvPr id="28710" name="Rectangle 38"/>
          <p:cNvSpPr>
            <a:spLocks noChangeArrowheads="1"/>
          </p:cNvSpPr>
          <p:nvPr/>
        </p:nvSpPr>
        <p:spPr bwMode="auto">
          <a:xfrm>
            <a:off x="1131888" y="4270375"/>
            <a:ext cx="671512"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antigen</a:t>
            </a:r>
          </a:p>
        </p:txBody>
      </p:sp>
      <p:sp>
        <p:nvSpPr>
          <p:cNvPr id="28711" name="Rectangle 39"/>
          <p:cNvSpPr>
            <a:spLocks noChangeArrowheads="1"/>
          </p:cNvSpPr>
          <p:nvPr/>
        </p:nvSpPr>
        <p:spPr bwMode="auto">
          <a:xfrm>
            <a:off x="374650" y="3962400"/>
            <a:ext cx="433388"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C1q </a:t>
            </a:r>
          </a:p>
        </p:txBody>
      </p:sp>
      <p:sp>
        <p:nvSpPr>
          <p:cNvPr id="28712" name="Rectangle 40"/>
          <p:cNvSpPr>
            <a:spLocks noChangeArrowheads="1"/>
          </p:cNvSpPr>
          <p:nvPr/>
        </p:nvSpPr>
        <p:spPr bwMode="auto">
          <a:xfrm>
            <a:off x="88900" y="4256088"/>
            <a:ext cx="889000" cy="246062"/>
          </a:xfrm>
          <a:prstGeom prst="rect">
            <a:avLst/>
          </a:prstGeom>
          <a:noFill/>
          <a:ln w="9525">
            <a:noFill/>
            <a:miter lim="800000"/>
            <a:headEnd/>
            <a:tailEnd/>
          </a:ln>
        </p:spPr>
        <p:txBody>
          <a:bodyPr wrap="none" lIns="0" tIns="0" rIns="0" bIns="0">
            <a:spAutoFit/>
          </a:bodyPr>
          <a:lstStyle/>
          <a:p>
            <a:pPr eaLnBrk="0" hangingPunct="0"/>
            <a:r>
              <a:rPr lang="en-GB" sz="1600">
                <a:solidFill>
                  <a:schemeClr val="tx2"/>
                </a:solidFill>
                <a:latin typeface="Arial" pitchFamily="34" charset="0"/>
              </a:rPr>
              <a:t>Genotype</a:t>
            </a:r>
          </a:p>
        </p:txBody>
      </p:sp>
      <p:sp>
        <p:nvSpPr>
          <p:cNvPr id="28713" name="Rectangle 41"/>
          <p:cNvSpPr>
            <a:spLocks noChangeArrowheads="1"/>
          </p:cNvSpPr>
          <p:nvPr/>
        </p:nvSpPr>
        <p:spPr bwMode="auto">
          <a:xfrm>
            <a:off x="1928813" y="3357563"/>
            <a:ext cx="1528762"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Immature B cells</a:t>
            </a:r>
            <a:endParaRPr lang="en-GB" sz="1400">
              <a:latin typeface="Arial" pitchFamily="34" charset="0"/>
            </a:endParaRPr>
          </a:p>
        </p:txBody>
      </p:sp>
      <p:sp>
        <p:nvSpPr>
          <p:cNvPr id="28714" name="Rectangle 42"/>
          <p:cNvSpPr>
            <a:spLocks noChangeArrowheads="1"/>
          </p:cNvSpPr>
          <p:nvPr/>
        </p:nvSpPr>
        <p:spPr bwMode="auto">
          <a:xfrm>
            <a:off x="2005013" y="3759200"/>
            <a:ext cx="1219200"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Bone Marrow</a:t>
            </a:r>
          </a:p>
        </p:txBody>
      </p:sp>
      <p:sp>
        <p:nvSpPr>
          <p:cNvPr id="28715" name="Rectangle 43"/>
          <p:cNvSpPr>
            <a:spLocks noChangeArrowheads="1"/>
          </p:cNvSpPr>
          <p:nvPr/>
        </p:nvSpPr>
        <p:spPr bwMode="auto">
          <a:xfrm>
            <a:off x="5562600" y="3670300"/>
            <a:ext cx="1119188"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Mesenteric  </a:t>
            </a:r>
          </a:p>
        </p:txBody>
      </p:sp>
      <p:sp>
        <p:nvSpPr>
          <p:cNvPr id="28716" name="Rectangle 44"/>
          <p:cNvSpPr>
            <a:spLocks noChangeArrowheads="1"/>
          </p:cNvSpPr>
          <p:nvPr/>
        </p:nvSpPr>
        <p:spPr bwMode="auto">
          <a:xfrm>
            <a:off x="5562600" y="3859213"/>
            <a:ext cx="1058863"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lymph node</a:t>
            </a:r>
          </a:p>
        </p:txBody>
      </p:sp>
      <p:sp>
        <p:nvSpPr>
          <p:cNvPr id="28717" name="Rectangle 45"/>
          <p:cNvSpPr>
            <a:spLocks noChangeArrowheads="1"/>
          </p:cNvSpPr>
          <p:nvPr/>
        </p:nvSpPr>
        <p:spPr bwMode="auto">
          <a:xfrm>
            <a:off x="4271963" y="3759200"/>
            <a:ext cx="636587"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Spleen</a:t>
            </a:r>
            <a:endParaRPr lang="en-GB" sz="1400">
              <a:latin typeface="Arial" pitchFamily="34" charset="0"/>
            </a:endParaRPr>
          </a:p>
        </p:txBody>
      </p:sp>
      <p:sp>
        <p:nvSpPr>
          <p:cNvPr id="28718" name="Rectangle 46"/>
          <p:cNvSpPr>
            <a:spLocks noChangeArrowheads="1"/>
          </p:cNvSpPr>
          <p:nvPr/>
        </p:nvSpPr>
        <p:spPr bwMode="auto">
          <a:xfrm>
            <a:off x="4772025" y="3376613"/>
            <a:ext cx="1300163"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Mature B cells</a:t>
            </a:r>
            <a:endParaRPr lang="en-GB" sz="1400">
              <a:latin typeface="Arial" pitchFamily="34" charset="0"/>
            </a:endParaRPr>
          </a:p>
        </p:txBody>
      </p:sp>
      <p:sp>
        <p:nvSpPr>
          <p:cNvPr id="28719" name="Rectangle 47"/>
          <p:cNvSpPr>
            <a:spLocks noChangeArrowheads="1"/>
          </p:cNvSpPr>
          <p:nvPr/>
        </p:nvSpPr>
        <p:spPr bwMode="auto">
          <a:xfrm>
            <a:off x="7548563" y="3749675"/>
            <a:ext cx="636587"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Spleen</a:t>
            </a:r>
          </a:p>
        </p:txBody>
      </p:sp>
      <p:sp>
        <p:nvSpPr>
          <p:cNvPr id="28720" name="Rectangle 48"/>
          <p:cNvSpPr>
            <a:spLocks noChangeArrowheads="1"/>
          </p:cNvSpPr>
          <p:nvPr/>
        </p:nvSpPr>
        <p:spPr bwMode="auto">
          <a:xfrm>
            <a:off x="7246938" y="3381375"/>
            <a:ext cx="1149350" cy="246063"/>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Plasma cells</a:t>
            </a:r>
          </a:p>
        </p:txBody>
      </p:sp>
      <p:sp>
        <p:nvSpPr>
          <p:cNvPr id="28721" name="Rectangle 49"/>
          <p:cNvSpPr>
            <a:spLocks noChangeArrowheads="1"/>
          </p:cNvSpPr>
          <p:nvPr/>
        </p:nvSpPr>
        <p:spPr bwMode="auto">
          <a:xfrm>
            <a:off x="7181850" y="4270375"/>
            <a:ext cx="74613"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&lt;</a:t>
            </a:r>
          </a:p>
        </p:txBody>
      </p:sp>
      <p:sp>
        <p:nvSpPr>
          <p:cNvPr id="28722" name="Rectangle 50"/>
          <p:cNvSpPr>
            <a:spLocks noChangeArrowheads="1"/>
          </p:cNvSpPr>
          <p:nvPr/>
        </p:nvSpPr>
        <p:spPr bwMode="auto">
          <a:xfrm>
            <a:off x="7373938" y="4152900"/>
            <a:ext cx="69850"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2</a:t>
            </a:r>
          </a:p>
        </p:txBody>
      </p:sp>
      <p:sp>
        <p:nvSpPr>
          <p:cNvPr id="28723" name="Rectangle 51"/>
          <p:cNvSpPr>
            <a:spLocks noChangeArrowheads="1"/>
          </p:cNvSpPr>
          <p:nvPr/>
        </p:nvSpPr>
        <p:spPr bwMode="auto">
          <a:xfrm>
            <a:off x="7678738" y="4152900"/>
            <a:ext cx="69850"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3</a:t>
            </a:r>
          </a:p>
        </p:txBody>
      </p:sp>
      <p:sp>
        <p:nvSpPr>
          <p:cNvPr id="28724" name="Rectangle 52"/>
          <p:cNvSpPr>
            <a:spLocks noChangeArrowheads="1"/>
          </p:cNvSpPr>
          <p:nvPr/>
        </p:nvSpPr>
        <p:spPr bwMode="auto">
          <a:xfrm>
            <a:off x="8001000" y="4160838"/>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4</a:t>
            </a:r>
          </a:p>
        </p:txBody>
      </p:sp>
      <p:sp>
        <p:nvSpPr>
          <p:cNvPr id="28725" name="Rectangle 53"/>
          <p:cNvSpPr>
            <a:spLocks noChangeArrowheads="1"/>
          </p:cNvSpPr>
          <p:nvPr/>
        </p:nvSpPr>
        <p:spPr bwMode="auto">
          <a:xfrm>
            <a:off x="8331200" y="4160838"/>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5</a:t>
            </a:r>
          </a:p>
        </p:txBody>
      </p:sp>
      <p:sp>
        <p:nvSpPr>
          <p:cNvPr id="28726" name="Rectangle 54"/>
          <p:cNvSpPr>
            <a:spLocks noChangeArrowheads="1"/>
          </p:cNvSpPr>
          <p:nvPr/>
        </p:nvSpPr>
        <p:spPr bwMode="auto">
          <a:xfrm>
            <a:off x="8647113" y="4160838"/>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6</a:t>
            </a:r>
          </a:p>
        </p:txBody>
      </p:sp>
      <p:sp>
        <p:nvSpPr>
          <p:cNvPr id="28727" name="Rectangle 55"/>
          <p:cNvSpPr>
            <a:spLocks noChangeArrowheads="1"/>
          </p:cNvSpPr>
          <p:nvPr/>
        </p:nvSpPr>
        <p:spPr bwMode="auto">
          <a:xfrm>
            <a:off x="7231063" y="4278313"/>
            <a:ext cx="141287"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28" name="Rectangle 56"/>
          <p:cNvSpPr>
            <a:spLocks noChangeArrowheads="1"/>
          </p:cNvSpPr>
          <p:nvPr/>
        </p:nvSpPr>
        <p:spPr bwMode="auto">
          <a:xfrm>
            <a:off x="7535863" y="4270375"/>
            <a:ext cx="141287"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29" name="Rectangle 57"/>
          <p:cNvSpPr>
            <a:spLocks noChangeArrowheads="1"/>
          </p:cNvSpPr>
          <p:nvPr/>
        </p:nvSpPr>
        <p:spPr bwMode="auto">
          <a:xfrm>
            <a:off x="7858125" y="4270375"/>
            <a:ext cx="141288"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30" name="Rectangle 58"/>
          <p:cNvSpPr>
            <a:spLocks noChangeArrowheads="1"/>
          </p:cNvSpPr>
          <p:nvPr/>
        </p:nvSpPr>
        <p:spPr bwMode="auto">
          <a:xfrm>
            <a:off x="8181975" y="4278313"/>
            <a:ext cx="141288"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31" name="Rectangle 59"/>
          <p:cNvSpPr>
            <a:spLocks noChangeArrowheads="1"/>
          </p:cNvSpPr>
          <p:nvPr/>
        </p:nvSpPr>
        <p:spPr bwMode="auto">
          <a:xfrm>
            <a:off x="8504238" y="4278313"/>
            <a:ext cx="141287"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32" name="Rectangle 60"/>
          <p:cNvSpPr>
            <a:spLocks noChangeArrowheads="1"/>
          </p:cNvSpPr>
          <p:nvPr/>
        </p:nvSpPr>
        <p:spPr bwMode="auto">
          <a:xfrm>
            <a:off x="4427538" y="4168775"/>
            <a:ext cx="69850"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7</a:t>
            </a:r>
          </a:p>
        </p:txBody>
      </p:sp>
      <p:sp>
        <p:nvSpPr>
          <p:cNvPr id="28733" name="Rectangle 61"/>
          <p:cNvSpPr>
            <a:spLocks noChangeArrowheads="1"/>
          </p:cNvSpPr>
          <p:nvPr/>
        </p:nvSpPr>
        <p:spPr bwMode="auto">
          <a:xfrm>
            <a:off x="4852988" y="4168775"/>
            <a:ext cx="69850"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8</a:t>
            </a:r>
          </a:p>
        </p:txBody>
      </p:sp>
      <p:sp>
        <p:nvSpPr>
          <p:cNvPr id="28734" name="Rectangle 62"/>
          <p:cNvSpPr>
            <a:spLocks noChangeArrowheads="1"/>
          </p:cNvSpPr>
          <p:nvPr/>
        </p:nvSpPr>
        <p:spPr bwMode="auto">
          <a:xfrm>
            <a:off x="5270500" y="4176713"/>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9</a:t>
            </a:r>
          </a:p>
        </p:txBody>
      </p:sp>
      <p:sp>
        <p:nvSpPr>
          <p:cNvPr id="28735" name="Rectangle 63"/>
          <p:cNvSpPr>
            <a:spLocks noChangeArrowheads="1"/>
          </p:cNvSpPr>
          <p:nvPr/>
        </p:nvSpPr>
        <p:spPr bwMode="auto">
          <a:xfrm>
            <a:off x="4003675" y="4160838"/>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6</a:t>
            </a:r>
          </a:p>
        </p:txBody>
      </p:sp>
      <p:sp>
        <p:nvSpPr>
          <p:cNvPr id="28736" name="Rectangle 64"/>
          <p:cNvSpPr>
            <a:spLocks noChangeArrowheads="1"/>
          </p:cNvSpPr>
          <p:nvPr/>
        </p:nvSpPr>
        <p:spPr bwMode="auto">
          <a:xfrm>
            <a:off x="5118100" y="4295775"/>
            <a:ext cx="141288"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37" name="Rectangle 65"/>
          <p:cNvSpPr>
            <a:spLocks noChangeArrowheads="1"/>
          </p:cNvSpPr>
          <p:nvPr/>
        </p:nvSpPr>
        <p:spPr bwMode="auto">
          <a:xfrm>
            <a:off x="3844925" y="4286250"/>
            <a:ext cx="141288"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38" name="Rectangle 66"/>
          <p:cNvSpPr>
            <a:spLocks noChangeArrowheads="1"/>
          </p:cNvSpPr>
          <p:nvPr/>
        </p:nvSpPr>
        <p:spPr bwMode="auto">
          <a:xfrm>
            <a:off x="4276725" y="4286250"/>
            <a:ext cx="141288"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39" name="Rectangle 67"/>
          <p:cNvSpPr>
            <a:spLocks noChangeArrowheads="1"/>
          </p:cNvSpPr>
          <p:nvPr/>
        </p:nvSpPr>
        <p:spPr bwMode="auto">
          <a:xfrm>
            <a:off x="4700588" y="4286250"/>
            <a:ext cx="141287"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40" name="Rectangle 68"/>
          <p:cNvSpPr>
            <a:spLocks noChangeArrowheads="1"/>
          </p:cNvSpPr>
          <p:nvPr/>
        </p:nvSpPr>
        <p:spPr bwMode="auto">
          <a:xfrm>
            <a:off x="3787775" y="4270375"/>
            <a:ext cx="74613"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&lt;</a:t>
            </a:r>
          </a:p>
        </p:txBody>
      </p:sp>
      <p:sp>
        <p:nvSpPr>
          <p:cNvPr id="28741" name="Rectangle 69"/>
          <p:cNvSpPr>
            <a:spLocks noChangeArrowheads="1"/>
          </p:cNvSpPr>
          <p:nvPr/>
        </p:nvSpPr>
        <p:spPr bwMode="auto">
          <a:xfrm>
            <a:off x="3365500" y="4160838"/>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7</a:t>
            </a:r>
          </a:p>
        </p:txBody>
      </p:sp>
      <p:sp>
        <p:nvSpPr>
          <p:cNvPr id="28742" name="Rectangle 70"/>
          <p:cNvSpPr>
            <a:spLocks noChangeArrowheads="1"/>
          </p:cNvSpPr>
          <p:nvPr/>
        </p:nvSpPr>
        <p:spPr bwMode="auto">
          <a:xfrm>
            <a:off x="2087563" y="4176713"/>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4</a:t>
            </a:r>
          </a:p>
        </p:txBody>
      </p:sp>
      <p:sp>
        <p:nvSpPr>
          <p:cNvPr id="28743" name="Rectangle 71"/>
          <p:cNvSpPr>
            <a:spLocks noChangeArrowheads="1"/>
          </p:cNvSpPr>
          <p:nvPr/>
        </p:nvSpPr>
        <p:spPr bwMode="auto">
          <a:xfrm>
            <a:off x="2536825" y="4176713"/>
            <a:ext cx="69850"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5</a:t>
            </a:r>
          </a:p>
        </p:txBody>
      </p:sp>
      <p:sp>
        <p:nvSpPr>
          <p:cNvPr id="28744" name="Rectangle 72"/>
          <p:cNvSpPr>
            <a:spLocks noChangeArrowheads="1"/>
          </p:cNvSpPr>
          <p:nvPr/>
        </p:nvSpPr>
        <p:spPr bwMode="auto">
          <a:xfrm>
            <a:off x="2954338" y="4168775"/>
            <a:ext cx="69850"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6</a:t>
            </a:r>
          </a:p>
        </p:txBody>
      </p:sp>
      <p:sp>
        <p:nvSpPr>
          <p:cNvPr id="28745" name="Rectangle 73"/>
          <p:cNvSpPr>
            <a:spLocks noChangeArrowheads="1"/>
          </p:cNvSpPr>
          <p:nvPr/>
        </p:nvSpPr>
        <p:spPr bwMode="auto">
          <a:xfrm>
            <a:off x="3200400" y="4270375"/>
            <a:ext cx="141288" cy="153988"/>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46" name="Rectangle 74"/>
          <p:cNvSpPr>
            <a:spLocks noChangeArrowheads="1"/>
          </p:cNvSpPr>
          <p:nvPr/>
        </p:nvSpPr>
        <p:spPr bwMode="auto">
          <a:xfrm>
            <a:off x="1927225" y="4262438"/>
            <a:ext cx="141288"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47" name="Rectangle 75"/>
          <p:cNvSpPr>
            <a:spLocks noChangeArrowheads="1"/>
          </p:cNvSpPr>
          <p:nvPr/>
        </p:nvSpPr>
        <p:spPr bwMode="auto">
          <a:xfrm>
            <a:off x="2357438" y="4262438"/>
            <a:ext cx="141287"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48" name="Rectangle 76"/>
          <p:cNvSpPr>
            <a:spLocks noChangeArrowheads="1"/>
          </p:cNvSpPr>
          <p:nvPr/>
        </p:nvSpPr>
        <p:spPr bwMode="auto">
          <a:xfrm>
            <a:off x="2781300" y="4262438"/>
            <a:ext cx="141288" cy="153987"/>
          </a:xfrm>
          <a:prstGeom prst="rect">
            <a:avLst/>
          </a:prstGeom>
          <a:noFill/>
          <a:ln w="9525">
            <a:noFill/>
            <a:miter lim="800000"/>
            <a:headEnd/>
            <a:tailEnd/>
          </a:ln>
        </p:spPr>
        <p:txBody>
          <a:bodyPr wrap="none" lIns="0" tIns="0" rIns="0" bIns="0">
            <a:spAutoFit/>
          </a:bodyPr>
          <a:lstStyle/>
          <a:p>
            <a:pPr eaLnBrk="0" hangingPunct="0"/>
            <a:r>
              <a:rPr lang="en-GB" sz="1000">
                <a:latin typeface="Arial" pitchFamily="34" charset="0"/>
              </a:rPr>
              <a:t>10</a:t>
            </a:r>
          </a:p>
        </p:txBody>
      </p:sp>
      <p:sp>
        <p:nvSpPr>
          <p:cNvPr id="28749" name="Rectangle 77"/>
          <p:cNvSpPr>
            <a:spLocks noChangeArrowheads="1"/>
          </p:cNvSpPr>
          <p:nvPr/>
        </p:nvSpPr>
        <p:spPr bwMode="auto">
          <a:xfrm>
            <a:off x="1819275" y="4221163"/>
            <a:ext cx="120650" cy="246062"/>
          </a:xfrm>
          <a:prstGeom prst="rect">
            <a:avLst/>
          </a:prstGeom>
          <a:noFill/>
          <a:ln w="9525">
            <a:noFill/>
            <a:miter lim="800000"/>
            <a:headEnd/>
            <a:tailEnd/>
          </a:ln>
        </p:spPr>
        <p:txBody>
          <a:bodyPr wrap="none" lIns="0" tIns="0" rIns="0" bIns="0">
            <a:spAutoFit/>
          </a:bodyPr>
          <a:lstStyle/>
          <a:p>
            <a:pPr eaLnBrk="0" hangingPunct="0"/>
            <a:r>
              <a:rPr lang="en-GB" sz="1600">
                <a:latin typeface="Arial" pitchFamily="34" charset="0"/>
              </a:rPr>
              <a:t>&lt;</a:t>
            </a:r>
          </a:p>
        </p:txBody>
      </p:sp>
      <p:sp>
        <p:nvSpPr>
          <p:cNvPr id="28750" name="Rectangle 78"/>
          <p:cNvSpPr>
            <a:spLocks noChangeArrowheads="1"/>
          </p:cNvSpPr>
          <p:nvPr/>
        </p:nvSpPr>
        <p:spPr bwMode="auto">
          <a:xfrm>
            <a:off x="7210425" y="4683125"/>
            <a:ext cx="709613" cy="381000"/>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51" name="Rectangle 79"/>
          <p:cNvSpPr>
            <a:spLocks noChangeArrowheads="1"/>
          </p:cNvSpPr>
          <p:nvPr/>
        </p:nvSpPr>
        <p:spPr bwMode="auto">
          <a:xfrm>
            <a:off x="7210425" y="5113338"/>
            <a:ext cx="735013" cy="388937"/>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52" name="Rectangle 80"/>
          <p:cNvSpPr>
            <a:spLocks noChangeArrowheads="1"/>
          </p:cNvSpPr>
          <p:nvPr/>
        </p:nvSpPr>
        <p:spPr bwMode="auto">
          <a:xfrm>
            <a:off x="7210425" y="5551488"/>
            <a:ext cx="171450" cy="392112"/>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53" name="Rectangle 81"/>
          <p:cNvSpPr>
            <a:spLocks noChangeArrowheads="1"/>
          </p:cNvSpPr>
          <p:nvPr/>
        </p:nvSpPr>
        <p:spPr bwMode="auto">
          <a:xfrm>
            <a:off x="7210425" y="5992813"/>
            <a:ext cx="139700" cy="404812"/>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54" name="Oval 82"/>
          <p:cNvSpPr>
            <a:spLocks noChangeArrowheads="1"/>
          </p:cNvSpPr>
          <p:nvPr/>
        </p:nvSpPr>
        <p:spPr bwMode="auto">
          <a:xfrm>
            <a:off x="2911475" y="600868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55" name="Oval 83"/>
          <p:cNvSpPr>
            <a:spLocks noChangeArrowheads="1"/>
          </p:cNvSpPr>
          <p:nvPr/>
        </p:nvSpPr>
        <p:spPr bwMode="auto">
          <a:xfrm>
            <a:off x="2930525" y="6130925"/>
            <a:ext cx="82550" cy="87313"/>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56" name="Oval 84"/>
          <p:cNvSpPr>
            <a:spLocks noChangeArrowheads="1"/>
          </p:cNvSpPr>
          <p:nvPr/>
        </p:nvSpPr>
        <p:spPr bwMode="auto">
          <a:xfrm>
            <a:off x="2873375" y="6073775"/>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57" name="Oval 85"/>
          <p:cNvSpPr>
            <a:spLocks noChangeArrowheads="1"/>
          </p:cNvSpPr>
          <p:nvPr/>
        </p:nvSpPr>
        <p:spPr bwMode="auto">
          <a:xfrm>
            <a:off x="2867025" y="6196013"/>
            <a:ext cx="82550" cy="87312"/>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58" name="Oval 86"/>
          <p:cNvSpPr>
            <a:spLocks noChangeArrowheads="1"/>
          </p:cNvSpPr>
          <p:nvPr/>
        </p:nvSpPr>
        <p:spPr bwMode="auto">
          <a:xfrm>
            <a:off x="2911475" y="624363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59" name="Oval 87"/>
          <p:cNvSpPr>
            <a:spLocks noChangeArrowheads="1"/>
          </p:cNvSpPr>
          <p:nvPr/>
        </p:nvSpPr>
        <p:spPr bwMode="auto">
          <a:xfrm>
            <a:off x="2816225" y="5584825"/>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60" name="Oval 88"/>
          <p:cNvSpPr>
            <a:spLocks noChangeArrowheads="1"/>
          </p:cNvSpPr>
          <p:nvPr/>
        </p:nvSpPr>
        <p:spPr bwMode="auto">
          <a:xfrm>
            <a:off x="2886075" y="5657850"/>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61" name="Oval 89"/>
          <p:cNvSpPr>
            <a:spLocks noChangeArrowheads="1"/>
          </p:cNvSpPr>
          <p:nvPr/>
        </p:nvSpPr>
        <p:spPr bwMode="auto">
          <a:xfrm>
            <a:off x="2854325" y="5813425"/>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62" name="Oval 90"/>
          <p:cNvSpPr>
            <a:spLocks noChangeArrowheads="1"/>
          </p:cNvSpPr>
          <p:nvPr/>
        </p:nvSpPr>
        <p:spPr bwMode="auto">
          <a:xfrm>
            <a:off x="2943225" y="5746750"/>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63" name="Oval 91"/>
          <p:cNvSpPr>
            <a:spLocks noChangeArrowheads="1"/>
          </p:cNvSpPr>
          <p:nvPr/>
        </p:nvSpPr>
        <p:spPr bwMode="auto">
          <a:xfrm>
            <a:off x="2905125" y="4811713"/>
            <a:ext cx="82550" cy="88900"/>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28764" name="Oval 92"/>
          <p:cNvSpPr>
            <a:spLocks noChangeArrowheads="1"/>
          </p:cNvSpPr>
          <p:nvPr/>
        </p:nvSpPr>
        <p:spPr bwMode="auto">
          <a:xfrm>
            <a:off x="2879725" y="4714875"/>
            <a:ext cx="82550" cy="88900"/>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998493" name="Oval 93"/>
          <p:cNvSpPr>
            <a:spLocks noChangeArrowheads="1"/>
          </p:cNvSpPr>
          <p:nvPr/>
        </p:nvSpPr>
        <p:spPr bwMode="auto">
          <a:xfrm>
            <a:off x="2867025" y="4900613"/>
            <a:ext cx="82550" cy="90487"/>
          </a:xfrm>
          <a:prstGeom prst="ellipse">
            <a:avLst/>
          </a:prstGeom>
          <a:solidFill>
            <a:schemeClr val="tx2"/>
          </a:solidFill>
          <a:ln w="6350">
            <a:solidFill>
              <a:schemeClr val="tx2"/>
            </a:solidFill>
            <a:round/>
            <a:headEnd/>
            <a:tailEnd/>
          </a:ln>
        </p:spPr>
        <p:txBody>
          <a:bodyPr/>
          <a:lstStyle/>
          <a:p>
            <a:pPr algn="ctr" eaLnBrk="0" hangingPunct="0">
              <a:defRPr/>
            </a:pPr>
            <a:endParaRPr lang="en-GB" sz="1000">
              <a:latin typeface="+mj-lt"/>
              <a:cs typeface="+mn-cs"/>
            </a:endParaRPr>
          </a:p>
        </p:txBody>
      </p:sp>
      <p:sp>
        <p:nvSpPr>
          <p:cNvPr id="28766" name="Oval 94"/>
          <p:cNvSpPr>
            <a:spLocks noChangeArrowheads="1"/>
          </p:cNvSpPr>
          <p:nvPr/>
        </p:nvSpPr>
        <p:spPr bwMode="auto">
          <a:xfrm>
            <a:off x="2943225" y="5251450"/>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67" name="Oval 95"/>
          <p:cNvSpPr>
            <a:spLocks noChangeArrowheads="1"/>
          </p:cNvSpPr>
          <p:nvPr/>
        </p:nvSpPr>
        <p:spPr bwMode="auto">
          <a:xfrm>
            <a:off x="2860675" y="517048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68" name="Oval 96"/>
          <p:cNvSpPr>
            <a:spLocks noChangeArrowheads="1"/>
          </p:cNvSpPr>
          <p:nvPr/>
        </p:nvSpPr>
        <p:spPr bwMode="auto">
          <a:xfrm>
            <a:off x="2873375" y="5324475"/>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69" name="Oval 97"/>
          <p:cNvSpPr>
            <a:spLocks noChangeArrowheads="1"/>
          </p:cNvSpPr>
          <p:nvPr/>
        </p:nvSpPr>
        <p:spPr bwMode="auto">
          <a:xfrm>
            <a:off x="4779963" y="624363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0" name="Oval 98"/>
          <p:cNvSpPr>
            <a:spLocks noChangeArrowheads="1"/>
          </p:cNvSpPr>
          <p:nvPr/>
        </p:nvSpPr>
        <p:spPr bwMode="auto">
          <a:xfrm>
            <a:off x="4856163" y="6146800"/>
            <a:ext cx="80962"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1" name="Oval 99"/>
          <p:cNvSpPr>
            <a:spLocks noChangeArrowheads="1"/>
          </p:cNvSpPr>
          <p:nvPr/>
        </p:nvSpPr>
        <p:spPr bwMode="auto">
          <a:xfrm>
            <a:off x="4811713" y="6049963"/>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2" name="Oval 100"/>
          <p:cNvSpPr>
            <a:spLocks noChangeArrowheads="1"/>
          </p:cNvSpPr>
          <p:nvPr/>
        </p:nvSpPr>
        <p:spPr bwMode="auto">
          <a:xfrm>
            <a:off x="4760913" y="6138863"/>
            <a:ext cx="82550" cy="87312"/>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3" name="Oval 101"/>
          <p:cNvSpPr>
            <a:spLocks noChangeArrowheads="1"/>
          </p:cNvSpPr>
          <p:nvPr/>
        </p:nvSpPr>
        <p:spPr bwMode="auto">
          <a:xfrm>
            <a:off x="4684713" y="5689600"/>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4" name="Oval 102"/>
          <p:cNvSpPr>
            <a:spLocks noChangeArrowheads="1"/>
          </p:cNvSpPr>
          <p:nvPr/>
        </p:nvSpPr>
        <p:spPr bwMode="auto">
          <a:xfrm>
            <a:off x="4506913" y="5689600"/>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5" name="Oval 103"/>
          <p:cNvSpPr>
            <a:spLocks noChangeArrowheads="1"/>
          </p:cNvSpPr>
          <p:nvPr/>
        </p:nvSpPr>
        <p:spPr bwMode="auto">
          <a:xfrm>
            <a:off x="4551363" y="615473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6" name="Oval 104"/>
          <p:cNvSpPr>
            <a:spLocks noChangeArrowheads="1"/>
          </p:cNvSpPr>
          <p:nvPr/>
        </p:nvSpPr>
        <p:spPr bwMode="auto">
          <a:xfrm>
            <a:off x="4767263" y="5738813"/>
            <a:ext cx="82550" cy="90487"/>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7" name="Oval 105"/>
          <p:cNvSpPr>
            <a:spLocks noChangeArrowheads="1"/>
          </p:cNvSpPr>
          <p:nvPr/>
        </p:nvSpPr>
        <p:spPr bwMode="auto">
          <a:xfrm>
            <a:off x="4760913" y="5641975"/>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78" name="Oval 106"/>
          <p:cNvSpPr>
            <a:spLocks noChangeArrowheads="1"/>
          </p:cNvSpPr>
          <p:nvPr/>
        </p:nvSpPr>
        <p:spPr bwMode="auto">
          <a:xfrm>
            <a:off x="4602163" y="4827588"/>
            <a:ext cx="82550" cy="90487"/>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998507" name="Oval 107"/>
          <p:cNvSpPr>
            <a:spLocks noChangeArrowheads="1"/>
          </p:cNvSpPr>
          <p:nvPr/>
        </p:nvSpPr>
        <p:spPr bwMode="auto">
          <a:xfrm>
            <a:off x="4830763" y="4884738"/>
            <a:ext cx="80962" cy="88900"/>
          </a:xfrm>
          <a:prstGeom prst="ellipse">
            <a:avLst/>
          </a:prstGeom>
          <a:solidFill>
            <a:schemeClr val="tx2"/>
          </a:solidFill>
          <a:ln w="6350">
            <a:solidFill>
              <a:schemeClr val="tx2"/>
            </a:solidFill>
            <a:round/>
            <a:headEnd/>
            <a:tailEnd/>
          </a:ln>
        </p:spPr>
        <p:txBody>
          <a:bodyPr/>
          <a:lstStyle/>
          <a:p>
            <a:pPr algn="ctr" eaLnBrk="0" hangingPunct="0">
              <a:defRPr/>
            </a:pPr>
            <a:endParaRPr lang="en-GB" sz="1000">
              <a:latin typeface="+mj-lt"/>
              <a:cs typeface="+mn-cs"/>
            </a:endParaRPr>
          </a:p>
        </p:txBody>
      </p:sp>
      <p:sp>
        <p:nvSpPr>
          <p:cNvPr id="28780" name="Oval 108"/>
          <p:cNvSpPr>
            <a:spLocks noChangeArrowheads="1"/>
          </p:cNvSpPr>
          <p:nvPr/>
        </p:nvSpPr>
        <p:spPr bwMode="auto">
          <a:xfrm>
            <a:off x="4862513" y="4786313"/>
            <a:ext cx="80962" cy="90487"/>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28781" name="Oval 109"/>
          <p:cNvSpPr>
            <a:spLocks noChangeArrowheads="1"/>
          </p:cNvSpPr>
          <p:nvPr/>
        </p:nvSpPr>
        <p:spPr bwMode="auto">
          <a:xfrm>
            <a:off x="4652963" y="5235575"/>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2" name="Oval 110"/>
          <p:cNvSpPr>
            <a:spLocks noChangeArrowheads="1"/>
          </p:cNvSpPr>
          <p:nvPr/>
        </p:nvSpPr>
        <p:spPr bwMode="auto">
          <a:xfrm>
            <a:off x="4786313" y="5202238"/>
            <a:ext cx="82550" cy="90487"/>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3" name="Oval 111"/>
          <p:cNvSpPr>
            <a:spLocks noChangeArrowheads="1"/>
          </p:cNvSpPr>
          <p:nvPr/>
        </p:nvSpPr>
        <p:spPr bwMode="auto">
          <a:xfrm>
            <a:off x="4760913" y="5300663"/>
            <a:ext cx="82550" cy="90487"/>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4" name="Oval 112"/>
          <p:cNvSpPr>
            <a:spLocks noChangeArrowheads="1"/>
          </p:cNvSpPr>
          <p:nvPr/>
        </p:nvSpPr>
        <p:spPr bwMode="auto">
          <a:xfrm>
            <a:off x="6477000" y="615473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5" name="Oval 113"/>
          <p:cNvSpPr>
            <a:spLocks noChangeArrowheads="1"/>
          </p:cNvSpPr>
          <p:nvPr/>
        </p:nvSpPr>
        <p:spPr bwMode="auto">
          <a:xfrm>
            <a:off x="6311900" y="6196013"/>
            <a:ext cx="82550" cy="87312"/>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6" name="Oval 114"/>
          <p:cNvSpPr>
            <a:spLocks noChangeArrowheads="1"/>
          </p:cNvSpPr>
          <p:nvPr/>
        </p:nvSpPr>
        <p:spPr bwMode="auto">
          <a:xfrm>
            <a:off x="6350000" y="6196013"/>
            <a:ext cx="82550" cy="87312"/>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7" name="Oval 115"/>
          <p:cNvSpPr>
            <a:spLocks noChangeArrowheads="1"/>
          </p:cNvSpPr>
          <p:nvPr/>
        </p:nvSpPr>
        <p:spPr bwMode="auto">
          <a:xfrm>
            <a:off x="6350000" y="6089650"/>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8" name="Oval 116"/>
          <p:cNvSpPr>
            <a:spLocks noChangeArrowheads="1"/>
          </p:cNvSpPr>
          <p:nvPr/>
        </p:nvSpPr>
        <p:spPr bwMode="auto">
          <a:xfrm>
            <a:off x="6210300" y="6146800"/>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89" name="Oval 117"/>
          <p:cNvSpPr>
            <a:spLocks noChangeArrowheads="1"/>
          </p:cNvSpPr>
          <p:nvPr/>
        </p:nvSpPr>
        <p:spPr bwMode="auto">
          <a:xfrm>
            <a:off x="6496050" y="5649913"/>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90" name="Oval 118"/>
          <p:cNvSpPr>
            <a:spLocks noChangeArrowheads="1"/>
          </p:cNvSpPr>
          <p:nvPr/>
        </p:nvSpPr>
        <p:spPr bwMode="auto">
          <a:xfrm>
            <a:off x="6591300" y="5707063"/>
            <a:ext cx="80963"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91" name="Oval 119"/>
          <p:cNvSpPr>
            <a:spLocks noChangeArrowheads="1"/>
          </p:cNvSpPr>
          <p:nvPr/>
        </p:nvSpPr>
        <p:spPr bwMode="auto">
          <a:xfrm>
            <a:off x="6419850" y="5715000"/>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92" name="Oval 120"/>
          <p:cNvSpPr>
            <a:spLocks noChangeArrowheads="1"/>
          </p:cNvSpPr>
          <p:nvPr/>
        </p:nvSpPr>
        <p:spPr bwMode="auto">
          <a:xfrm>
            <a:off x="6483350" y="5772150"/>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93" name="Rectangle 121"/>
          <p:cNvSpPr>
            <a:spLocks noChangeArrowheads="1"/>
          </p:cNvSpPr>
          <p:nvPr/>
        </p:nvSpPr>
        <p:spPr bwMode="auto">
          <a:xfrm>
            <a:off x="5362575" y="4691063"/>
            <a:ext cx="1246188" cy="388937"/>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94" name="Oval 122"/>
          <p:cNvSpPr>
            <a:spLocks noChangeArrowheads="1"/>
          </p:cNvSpPr>
          <p:nvPr/>
        </p:nvSpPr>
        <p:spPr bwMode="auto">
          <a:xfrm>
            <a:off x="6572250" y="4732338"/>
            <a:ext cx="80963" cy="87312"/>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998523" name="Oval 123"/>
          <p:cNvSpPr>
            <a:spLocks noChangeArrowheads="1"/>
          </p:cNvSpPr>
          <p:nvPr/>
        </p:nvSpPr>
        <p:spPr bwMode="auto">
          <a:xfrm>
            <a:off x="6578600" y="4918075"/>
            <a:ext cx="80963" cy="88900"/>
          </a:xfrm>
          <a:prstGeom prst="ellipse">
            <a:avLst/>
          </a:prstGeom>
          <a:solidFill>
            <a:schemeClr val="tx2"/>
          </a:solidFill>
          <a:ln w="6350">
            <a:solidFill>
              <a:schemeClr val="tx2"/>
            </a:solidFill>
            <a:round/>
            <a:headEnd/>
            <a:tailEnd/>
          </a:ln>
        </p:spPr>
        <p:txBody>
          <a:bodyPr/>
          <a:lstStyle/>
          <a:p>
            <a:pPr algn="ctr" eaLnBrk="0" hangingPunct="0">
              <a:defRPr/>
            </a:pPr>
            <a:endParaRPr lang="en-GB" sz="1000">
              <a:latin typeface="+mj-lt"/>
              <a:cs typeface="+mn-cs"/>
            </a:endParaRPr>
          </a:p>
        </p:txBody>
      </p:sp>
      <p:sp>
        <p:nvSpPr>
          <p:cNvPr id="28796" name="Oval 124"/>
          <p:cNvSpPr>
            <a:spLocks noChangeArrowheads="1"/>
          </p:cNvSpPr>
          <p:nvPr/>
        </p:nvSpPr>
        <p:spPr bwMode="auto">
          <a:xfrm>
            <a:off x="6597650" y="4819650"/>
            <a:ext cx="80963" cy="88900"/>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28797" name="Rectangle 125"/>
          <p:cNvSpPr>
            <a:spLocks noChangeArrowheads="1"/>
          </p:cNvSpPr>
          <p:nvPr/>
        </p:nvSpPr>
        <p:spPr bwMode="auto">
          <a:xfrm>
            <a:off x="5362575" y="5129213"/>
            <a:ext cx="1303338" cy="381000"/>
          </a:xfrm>
          <a:prstGeom prst="rect">
            <a:avLst/>
          </a:prstGeom>
          <a:blipFill dpi="0" rotWithShape="0">
            <a:blip r:embed="rId4" cstate="print"/>
            <a:srcRect/>
            <a:tile tx="0" ty="0" sx="100000" sy="100000" flip="none" algn="tl"/>
          </a:blipFill>
          <a:ln w="6350">
            <a:solidFill>
              <a:srgbClr val="000000"/>
            </a:solidFill>
            <a:miter lim="800000"/>
            <a:headEnd/>
            <a:tailEnd/>
          </a:ln>
        </p:spPr>
        <p:txBody>
          <a:bodyPr/>
          <a:lstStyle/>
          <a:p>
            <a:pPr algn="ctr" eaLnBrk="0" hangingPunct="0"/>
            <a:endParaRPr lang="en-GB"/>
          </a:p>
        </p:txBody>
      </p:sp>
      <p:sp>
        <p:nvSpPr>
          <p:cNvPr id="28798" name="Oval 126"/>
          <p:cNvSpPr>
            <a:spLocks noChangeArrowheads="1"/>
          </p:cNvSpPr>
          <p:nvPr/>
        </p:nvSpPr>
        <p:spPr bwMode="auto">
          <a:xfrm>
            <a:off x="6640513" y="5334000"/>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799" name="Oval 127"/>
          <p:cNvSpPr>
            <a:spLocks noChangeArrowheads="1"/>
          </p:cNvSpPr>
          <p:nvPr/>
        </p:nvSpPr>
        <p:spPr bwMode="auto">
          <a:xfrm>
            <a:off x="6634163" y="5194300"/>
            <a:ext cx="82550" cy="90488"/>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800" name="Oval 128"/>
          <p:cNvSpPr>
            <a:spLocks noChangeArrowheads="1"/>
          </p:cNvSpPr>
          <p:nvPr/>
        </p:nvSpPr>
        <p:spPr bwMode="auto">
          <a:xfrm>
            <a:off x="6553200" y="5268913"/>
            <a:ext cx="80963"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801" name="Oval 129"/>
          <p:cNvSpPr>
            <a:spLocks noChangeArrowheads="1"/>
          </p:cNvSpPr>
          <p:nvPr/>
        </p:nvSpPr>
        <p:spPr bwMode="auto">
          <a:xfrm>
            <a:off x="7191375" y="6138863"/>
            <a:ext cx="82550" cy="87312"/>
          </a:xfrm>
          <a:prstGeom prst="ellipse">
            <a:avLst/>
          </a:prstGeom>
          <a:solidFill>
            <a:schemeClr val="tx2"/>
          </a:solidFill>
          <a:ln w="6350">
            <a:solidFill>
              <a:schemeClr val="tx2"/>
            </a:solidFill>
            <a:round/>
            <a:headEnd/>
            <a:tailEnd/>
          </a:ln>
        </p:spPr>
        <p:txBody>
          <a:bodyPr/>
          <a:lstStyle/>
          <a:p>
            <a:pPr algn="ctr" eaLnBrk="0" hangingPunct="0"/>
            <a:endParaRPr lang="en-GB"/>
          </a:p>
        </p:txBody>
      </p:sp>
      <p:grpSp>
        <p:nvGrpSpPr>
          <p:cNvPr id="2" name="Group 130"/>
          <p:cNvGrpSpPr>
            <a:grpSpLocks/>
          </p:cNvGrpSpPr>
          <p:nvPr/>
        </p:nvGrpSpPr>
        <p:grpSpPr bwMode="auto">
          <a:xfrm>
            <a:off x="7318375" y="6032500"/>
            <a:ext cx="107950" cy="284163"/>
            <a:chOff x="4370" y="3654"/>
            <a:chExt cx="68" cy="139"/>
          </a:xfrm>
        </p:grpSpPr>
        <p:sp>
          <p:nvSpPr>
            <p:cNvPr id="28919" name="Oval 131"/>
            <p:cNvSpPr>
              <a:spLocks noChangeArrowheads="1"/>
            </p:cNvSpPr>
            <p:nvPr/>
          </p:nvSpPr>
          <p:spPr bwMode="auto">
            <a:xfrm>
              <a:off x="4382" y="3698"/>
              <a:ext cx="52" cy="43"/>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920" name="Oval 132"/>
            <p:cNvSpPr>
              <a:spLocks noChangeArrowheads="1"/>
            </p:cNvSpPr>
            <p:nvPr/>
          </p:nvSpPr>
          <p:spPr bwMode="auto">
            <a:xfrm>
              <a:off x="4370" y="3654"/>
              <a:ext cx="52" cy="44"/>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921" name="Oval 133"/>
            <p:cNvSpPr>
              <a:spLocks noChangeArrowheads="1"/>
            </p:cNvSpPr>
            <p:nvPr/>
          </p:nvSpPr>
          <p:spPr bwMode="auto">
            <a:xfrm>
              <a:off x="4386" y="3749"/>
              <a:ext cx="52" cy="44"/>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922" name="Oval 134"/>
            <p:cNvSpPr>
              <a:spLocks noChangeArrowheads="1"/>
            </p:cNvSpPr>
            <p:nvPr/>
          </p:nvSpPr>
          <p:spPr bwMode="auto">
            <a:xfrm>
              <a:off x="4370" y="3730"/>
              <a:ext cx="52" cy="43"/>
            </a:xfrm>
            <a:prstGeom prst="ellipse">
              <a:avLst/>
            </a:prstGeom>
            <a:solidFill>
              <a:schemeClr val="tx2"/>
            </a:solidFill>
            <a:ln w="6350">
              <a:solidFill>
                <a:schemeClr val="tx2"/>
              </a:solidFill>
              <a:round/>
              <a:headEnd/>
              <a:tailEnd/>
            </a:ln>
          </p:spPr>
          <p:txBody>
            <a:bodyPr/>
            <a:lstStyle/>
            <a:p>
              <a:pPr algn="ctr" eaLnBrk="0" hangingPunct="0"/>
              <a:endParaRPr lang="en-GB"/>
            </a:p>
          </p:txBody>
        </p:sp>
      </p:grpSp>
      <p:grpSp>
        <p:nvGrpSpPr>
          <p:cNvPr id="3" name="Group 135"/>
          <p:cNvGrpSpPr>
            <a:grpSpLocks/>
          </p:cNvGrpSpPr>
          <p:nvPr/>
        </p:nvGrpSpPr>
        <p:grpSpPr bwMode="auto">
          <a:xfrm>
            <a:off x="7299325" y="5592763"/>
            <a:ext cx="177800" cy="285750"/>
            <a:chOff x="4358" y="3438"/>
            <a:chExt cx="112" cy="140"/>
          </a:xfrm>
        </p:grpSpPr>
        <p:sp>
          <p:nvSpPr>
            <p:cNvPr id="28915" name="Oval 136"/>
            <p:cNvSpPr>
              <a:spLocks noChangeArrowheads="1"/>
            </p:cNvSpPr>
            <p:nvPr/>
          </p:nvSpPr>
          <p:spPr bwMode="auto">
            <a:xfrm>
              <a:off x="4418" y="3534"/>
              <a:ext cx="52" cy="44"/>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916" name="Oval 137"/>
            <p:cNvSpPr>
              <a:spLocks noChangeArrowheads="1"/>
            </p:cNvSpPr>
            <p:nvPr/>
          </p:nvSpPr>
          <p:spPr bwMode="auto">
            <a:xfrm>
              <a:off x="4374" y="3438"/>
              <a:ext cx="52" cy="44"/>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917" name="Oval 138"/>
            <p:cNvSpPr>
              <a:spLocks noChangeArrowheads="1"/>
            </p:cNvSpPr>
            <p:nvPr/>
          </p:nvSpPr>
          <p:spPr bwMode="auto">
            <a:xfrm>
              <a:off x="4358" y="3518"/>
              <a:ext cx="52" cy="44"/>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918" name="Oval 139"/>
            <p:cNvSpPr>
              <a:spLocks noChangeArrowheads="1"/>
            </p:cNvSpPr>
            <p:nvPr/>
          </p:nvSpPr>
          <p:spPr bwMode="auto">
            <a:xfrm>
              <a:off x="4390" y="3482"/>
              <a:ext cx="52" cy="44"/>
            </a:xfrm>
            <a:prstGeom prst="ellipse">
              <a:avLst/>
            </a:prstGeom>
            <a:solidFill>
              <a:schemeClr val="tx2"/>
            </a:solidFill>
            <a:ln w="6350">
              <a:solidFill>
                <a:schemeClr val="tx2"/>
              </a:solidFill>
              <a:round/>
              <a:headEnd/>
              <a:tailEnd/>
            </a:ln>
          </p:spPr>
          <p:txBody>
            <a:bodyPr/>
            <a:lstStyle/>
            <a:p>
              <a:pPr algn="ctr" eaLnBrk="0" hangingPunct="0"/>
              <a:endParaRPr lang="en-GB"/>
            </a:p>
          </p:txBody>
        </p:sp>
      </p:grpSp>
      <p:sp>
        <p:nvSpPr>
          <p:cNvPr id="28804" name="Oval 140"/>
          <p:cNvSpPr>
            <a:spLocks noChangeArrowheads="1"/>
          </p:cNvSpPr>
          <p:nvPr/>
        </p:nvSpPr>
        <p:spPr bwMode="auto">
          <a:xfrm>
            <a:off x="7729538" y="4811713"/>
            <a:ext cx="82550" cy="88900"/>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998541" name="Oval 141"/>
          <p:cNvSpPr>
            <a:spLocks noChangeArrowheads="1"/>
          </p:cNvSpPr>
          <p:nvPr/>
        </p:nvSpPr>
        <p:spPr bwMode="auto">
          <a:xfrm>
            <a:off x="7970838" y="4851400"/>
            <a:ext cx="82550" cy="90488"/>
          </a:xfrm>
          <a:prstGeom prst="ellipse">
            <a:avLst/>
          </a:prstGeom>
          <a:solidFill>
            <a:schemeClr val="tx2"/>
          </a:solidFill>
          <a:ln w="6350">
            <a:solidFill>
              <a:schemeClr val="tx2"/>
            </a:solidFill>
            <a:round/>
            <a:headEnd/>
            <a:tailEnd/>
          </a:ln>
        </p:spPr>
        <p:txBody>
          <a:bodyPr/>
          <a:lstStyle/>
          <a:p>
            <a:pPr algn="ctr" eaLnBrk="0" hangingPunct="0">
              <a:defRPr/>
            </a:pPr>
            <a:endParaRPr lang="en-GB" sz="1000">
              <a:latin typeface="+mj-lt"/>
              <a:cs typeface="+mn-cs"/>
            </a:endParaRPr>
          </a:p>
        </p:txBody>
      </p:sp>
      <p:sp>
        <p:nvSpPr>
          <p:cNvPr id="28806" name="Oval 142"/>
          <p:cNvSpPr>
            <a:spLocks noChangeArrowheads="1"/>
          </p:cNvSpPr>
          <p:nvPr/>
        </p:nvSpPr>
        <p:spPr bwMode="auto">
          <a:xfrm>
            <a:off x="7913688" y="4754563"/>
            <a:ext cx="82550" cy="88900"/>
          </a:xfrm>
          <a:prstGeom prst="ellipse">
            <a:avLst/>
          </a:prstGeom>
          <a:solidFill>
            <a:schemeClr val="tx2"/>
          </a:solidFill>
          <a:ln w="6350">
            <a:solidFill>
              <a:schemeClr val="tx2"/>
            </a:solidFill>
            <a:round/>
            <a:headEnd/>
            <a:tailEnd/>
          </a:ln>
        </p:spPr>
        <p:txBody>
          <a:bodyPr/>
          <a:lstStyle/>
          <a:p>
            <a:pPr algn="ctr" eaLnBrk="0" hangingPunct="0"/>
            <a:endParaRPr lang="en-GB" sz="1000">
              <a:latin typeface="Arial" pitchFamily="34" charset="0"/>
            </a:endParaRPr>
          </a:p>
        </p:txBody>
      </p:sp>
      <p:sp>
        <p:nvSpPr>
          <p:cNvPr id="28807" name="Oval 143"/>
          <p:cNvSpPr>
            <a:spLocks noChangeArrowheads="1"/>
          </p:cNvSpPr>
          <p:nvPr/>
        </p:nvSpPr>
        <p:spPr bwMode="auto">
          <a:xfrm>
            <a:off x="7799388" y="522763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808" name="Oval 144"/>
          <p:cNvSpPr>
            <a:spLocks noChangeArrowheads="1"/>
          </p:cNvSpPr>
          <p:nvPr/>
        </p:nvSpPr>
        <p:spPr bwMode="auto">
          <a:xfrm>
            <a:off x="7900988" y="5284788"/>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sp>
        <p:nvSpPr>
          <p:cNvPr id="28809" name="Oval 145"/>
          <p:cNvSpPr>
            <a:spLocks noChangeArrowheads="1"/>
          </p:cNvSpPr>
          <p:nvPr/>
        </p:nvSpPr>
        <p:spPr bwMode="auto">
          <a:xfrm>
            <a:off x="7920038" y="5154613"/>
            <a:ext cx="82550" cy="88900"/>
          </a:xfrm>
          <a:prstGeom prst="ellipse">
            <a:avLst/>
          </a:prstGeom>
          <a:solidFill>
            <a:schemeClr val="tx2"/>
          </a:solidFill>
          <a:ln w="6350">
            <a:solidFill>
              <a:schemeClr val="tx2"/>
            </a:solidFill>
            <a:round/>
            <a:headEnd/>
            <a:tailEnd/>
          </a:ln>
        </p:spPr>
        <p:txBody>
          <a:bodyPr/>
          <a:lstStyle/>
          <a:p>
            <a:pPr algn="ctr" eaLnBrk="0" hangingPunct="0"/>
            <a:endParaRPr lang="en-GB"/>
          </a:p>
        </p:txBody>
      </p:sp>
      <p:grpSp>
        <p:nvGrpSpPr>
          <p:cNvPr id="4" name="Group 146"/>
          <p:cNvGrpSpPr>
            <a:grpSpLocks/>
          </p:cNvGrpSpPr>
          <p:nvPr/>
        </p:nvGrpSpPr>
        <p:grpSpPr bwMode="auto">
          <a:xfrm>
            <a:off x="334963" y="1462088"/>
            <a:ext cx="8434387" cy="1841500"/>
            <a:chOff x="192" y="739"/>
            <a:chExt cx="5313" cy="1160"/>
          </a:xfrm>
        </p:grpSpPr>
        <p:sp>
          <p:nvSpPr>
            <p:cNvPr id="28813" name="Rectangle 147"/>
            <p:cNvSpPr>
              <a:spLocks noChangeArrowheads="1"/>
            </p:cNvSpPr>
            <p:nvPr/>
          </p:nvSpPr>
          <p:spPr bwMode="auto">
            <a:xfrm>
              <a:off x="2065" y="1592"/>
              <a:ext cx="0" cy="4"/>
            </a:xfrm>
            <a:prstGeom prst="rect">
              <a:avLst/>
            </a:prstGeom>
            <a:noFill/>
            <a:ln w="6350">
              <a:solidFill>
                <a:srgbClr val="000000"/>
              </a:solidFill>
              <a:miter lim="800000"/>
              <a:headEnd/>
              <a:tailEnd/>
            </a:ln>
          </p:spPr>
          <p:txBody>
            <a:bodyPr/>
            <a:lstStyle/>
            <a:p>
              <a:pPr algn="ctr" eaLnBrk="0" hangingPunct="0"/>
              <a:endParaRPr lang="en-GB"/>
            </a:p>
          </p:txBody>
        </p:sp>
        <p:grpSp>
          <p:nvGrpSpPr>
            <p:cNvPr id="5" name="Group 148"/>
            <p:cNvGrpSpPr>
              <a:grpSpLocks/>
            </p:cNvGrpSpPr>
            <p:nvPr/>
          </p:nvGrpSpPr>
          <p:grpSpPr bwMode="auto">
            <a:xfrm>
              <a:off x="389" y="1185"/>
              <a:ext cx="367" cy="363"/>
              <a:chOff x="389" y="1185"/>
              <a:chExt cx="367" cy="363"/>
            </a:xfrm>
          </p:grpSpPr>
          <p:sp>
            <p:nvSpPr>
              <p:cNvPr id="28913" name="Oval 149"/>
              <p:cNvSpPr>
                <a:spLocks noChangeArrowheads="1"/>
              </p:cNvSpPr>
              <p:nvPr/>
            </p:nvSpPr>
            <p:spPr bwMode="auto">
              <a:xfrm>
                <a:off x="389" y="1185"/>
                <a:ext cx="367" cy="363"/>
              </a:xfrm>
              <a:prstGeom prst="ellipse">
                <a:avLst/>
              </a:prstGeom>
              <a:noFill/>
              <a:ln w="6350">
                <a:solidFill>
                  <a:schemeClr val="tx1"/>
                </a:solidFill>
                <a:round/>
                <a:headEnd/>
                <a:tailEnd/>
              </a:ln>
            </p:spPr>
            <p:txBody>
              <a:bodyPr/>
              <a:lstStyle/>
              <a:p>
                <a:pPr algn="ctr" eaLnBrk="0" hangingPunct="0"/>
                <a:endParaRPr lang="en-GB"/>
              </a:p>
            </p:txBody>
          </p:sp>
          <p:sp>
            <p:nvSpPr>
              <p:cNvPr id="28914" name="Oval 150"/>
              <p:cNvSpPr>
                <a:spLocks noChangeArrowheads="1"/>
              </p:cNvSpPr>
              <p:nvPr/>
            </p:nvSpPr>
            <p:spPr bwMode="auto">
              <a:xfrm>
                <a:off x="445" y="1241"/>
                <a:ext cx="248" cy="247"/>
              </a:xfrm>
              <a:prstGeom prst="ellipse">
                <a:avLst/>
              </a:prstGeom>
              <a:blipFill dpi="0" rotWithShape="0">
                <a:blip r:embed="rId3" cstate="print"/>
                <a:srcRect/>
                <a:tile tx="0" ty="0" sx="100000" sy="100000" flip="none" algn="tl"/>
              </a:blipFill>
              <a:ln w="6350">
                <a:solidFill>
                  <a:schemeClr val="tx1"/>
                </a:solidFill>
                <a:round/>
                <a:headEnd/>
                <a:tailEnd/>
              </a:ln>
            </p:spPr>
            <p:txBody>
              <a:bodyPr/>
              <a:lstStyle/>
              <a:p>
                <a:pPr algn="ctr" eaLnBrk="0" hangingPunct="0"/>
                <a:endParaRPr lang="en-GB"/>
              </a:p>
            </p:txBody>
          </p:sp>
        </p:grpSp>
        <p:sp>
          <p:nvSpPr>
            <p:cNvPr id="28815" name="Rectangle 151"/>
            <p:cNvSpPr>
              <a:spLocks noChangeArrowheads="1"/>
            </p:cNvSpPr>
            <p:nvPr/>
          </p:nvSpPr>
          <p:spPr bwMode="auto">
            <a:xfrm>
              <a:off x="754" y="1454"/>
              <a:ext cx="329"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B220+</a:t>
              </a:r>
            </a:p>
          </p:txBody>
        </p:sp>
        <p:sp>
          <p:nvSpPr>
            <p:cNvPr id="28816" name="Rectangle 152"/>
            <p:cNvSpPr>
              <a:spLocks noChangeArrowheads="1"/>
            </p:cNvSpPr>
            <p:nvPr/>
          </p:nvSpPr>
          <p:spPr bwMode="auto">
            <a:xfrm>
              <a:off x="3271" y="991"/>
              <a:ext cx="188"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IgM</a:t>
              </a:r>
            </a:p>
          </p:txBody>
        </p:sp>
        <p:grpSp>
          <p:nvGrpSpPr>
            <p:cNvPr id="6" name="Group 153"/>
            <p:cNvGrpSpPr>
              <a:grpSpLocks/>
            </p:cNvGrpSpPr>
            <p:nvPr/>
          </p:nvGrpSpPr>
          <p:grpSpPr bwMode="auto">
            <a:xfrm>
              <a:off x="1248" y="1152"/>
              <a:ext cx="367" cy="363"/>
              <a:chOff x="1235" y="1173"/>
              <a:chExt cx="367" cy="363"/>
            </a:xfrm>
          </p:grpSpPr>
          <p:sp>
            <p:nvSpPr>
              <p:cNvPr id="28911" name="Oval 154"/>
              <p:cNvSpPr>
                <a:spLocks noChangeArrowheads="1"/>
              </p:cNvSpPr>
              <p:nvPr/>
            </p:nvSpPr>
            <p:spPr bwMode="auto">
              <a:xfrm>
                <a:off x="1235" y="1173"/>
                <a:ext cx="367" cy="363"/>
              </a:xfrm>
              <a:prstGeom prst="ellipse">
                <a:avLst/>
              </a:prstGeom>
              <a:noFill/>
              <a:ln w="6350">
                <a:solidFill>
                  <a:schemeClr val="tx1"/>
                </a:solidFill>
                <a:round/>
                <a:headEnd/>
                <a:tailEnd/>
              </a:ln>
            </p:spPr>
            <p:txBody>
              <a:bodyPr/>
              <a:lstStyle/>
              <a:p>
                <a:pPr algn="ctr" eaLnBrk="0" hangingPunct="0"/>
                <a:endParaRPr lang="en-GB"/>
              </a:p>
            </p:txBody>
          </p:sp>
          <p:sp>
            <p:nvSpPr>
              <p:cNvPr id="28912" name="Oval 155"/>
              <p:cNvSpPr>
                <a:spLocks noChangeArrowheads="1"/>
              </p:cNvSpPr>
              <p:nvPr/>
            </p:nvSpPr>
            <p:spPr bwMode="auto">
              <a:xfrm>
                <a:off x="1291" y="1229"/>
                <a:ext cx="247" cy="247"/>
              </a:xfrm>
              <a:prstGeom prst="ellipse">
                <a:avLst/>
              </a:prstGeom>
              <a:blipFill dpi="0" rotWithShape="0">
                <a:blip r:embed="rId3" cstate="print"/>
                <a:srcRect/>
                <a:tile tx="0" ty="0" sx="100000" sy="100000" flip="none" algn="tl"/>
              </a:blipFill>
              <a:ln w="6350">
                <a:solidFill>
                  <a:schemeClr val="tx1"/>
                </a:solidFill>
                <a:round/>
                <a:headEnd/>
                <a:tailEnd/>
              </a:ln>
            </p:spPr>
            <p:txBody>
              <a:bodyPr/>
              <a:lstStyle/>
              <a:p>
                <a:pPr algn="ctr" eaLnBrk="0" hangingPunct="0"/>
                <a:endParaRPr lang="en-GB"/>
              </a:p>
            </p:txBody>
          </p:sp>
        </p:grpSp>
        <p:sp>
          <p:nvSpPr>
            <p:cNvPr id="28818" name="Rectangle 156"/>
            <p:cNvSpPr>
              <a:spLocks noChangeArrowheads="1"/>
            </p:cNvSpPr>
            <p:nvPr/>
          </p:nvSpPr>
          <p:spPr bwMode="auto">
            <a:xfrm>
              <a:off x="1363" y="1033"/>
              <a:ext cx="56" cy="144"/>
            </a:xfrm>
            <a:prstGeom prst="rect">
              <a:avLst/>
            </a:prstGeom>
            <a:noFill/>
            <a:ln w="6350">
              <a:solidFill>
                <a:schemeClr val="tx1"/>
              </a:solidFill>
              <a:miter lim="800000"/>
              <a:headEnd/>
              <a:tailEnd/>
            </a:ln>
          </p:spPr>
          <p:txBody>
            <a:bodyPr/>
            <a:lstStyle/>
            <a:p>
              <a:pPr algn="ctr" eaLnBrk="0" hangingPunct="0"/>
              <a:endParaRPr lang="en-GB"/>
            </a:p>
          </p:txBody>
        </p:sp>
        <p:sp>
          <p:nvSpPr>
            <p:cNvPr id="28819" name="Rectangle 157"/>
            <p:cNvSpPr>
              <a:spLocks noChangeArrowheads="1"/>
            </p:cNvSpPr>
            <p:nvPr/>
          </p:nvSpPr>
          <p:spPr bwMode="auto">
            <a:xfrm>
              <a:off x="1419" y="1033"/>
              <a:ext cx="55" cy="144"/>
            </a:xfrm>
            <a:prstGeom prst="rect">
              <a:avLst/>
            </a:prstGeom>
            <a:noFill/>
            <a:ln w="6350">
              <a:solidFill>
                <a:schemeClr val="tx1"/>
              </a:solidFill>
              <a:miter lim="800000"/>
              <a:headEnd/>
              <a:tailEnd/>
            </a:ln>
          </p:spPr>
          <p:txBody>
            <a:bodyPr/>
            <a:lstStyle/>
            <a:p>
              <a:pPr algn="ctr" eaLnBrk="0" hangingPunct="0"/>
              <a:endParaRPr lang="en-GB"/>
            </a:p>
          </p:txBody>
        </p:sp>
        <p:grpSp>
          <p:nvGrpSpPr>
            <p:cNvPr id="7" name="Group 158"/>
            <p:cNvGrpSpPr>
              <a:grpSpLocks/>
            </p:cNvGrpSpPr>
            <p:nvPr/>
          </p:nvGrpSpPr>
          <p:grpSpPr bwMode="auto">
            <a:xfrm>
              <a:off x="1409" y="943"/>
              <a:ext cx="155" cy="152"/>
              <a:chOff x="1409" y="943"/>
              <a:chExt cx="155" cy="152"/>
            </a:xfrm>
          </p:grpSpPr>
          <p:sp>
            <p:nvSpPr>
              <p:cNvPr id="28909" name="Freeform 159"/>
              <p:cNvSpPr>
                <a:spLocks/>
              </p:cNvSpPr>
              <p:nvPr/>
            </p:nvSpPr>
            <p:spPr bwMode="auto">
              <a:xfrm>
                <a:off x="1409" y="943"/>
                <a:ext cx="119" cy="116"/>
              </a:xfrm>
              <a:custGeom>
                <a:avLst/>
                <a:gdLst>
                  <a:gd name="T0" fmla="*/ 87 w 119"/>
                  <a:gd name="T1" fmla="*/ 0 h 116"/>
                  <a:gd name="T2" fmla="*/ 119 w 119"/>
                  <a:gd name="T3" fmla="*/ 32 h 116"/>
                  <a:gd name="T4" fmla="*/ 35 w 119"/>
                  <a:gd name="T5" fmla="*/ 116 h 116"/>
                  <a:gd name="T6" fmla="*/ 0 w 119"/>
                  <a:gd name="T7" fmla="*/ 84 h 116"/>
                  <a:gd name="T8" fmla="*/ 87 w 119"/>
                  <a:gd name="T9" fmla="*/ 0 h 116"/>
                  <a:gd name="T10" fmla="*/ 0 60000 65536"/>
                  <a:gd name="T11" fmla="*/ 0 60000 65536"/>
                  <a:gd name="T12" fmla="*/ 0 60000 65536"/>
                  <a:gd name="T13" fmla="*/ 0 60000 65536"/>
                  <a:gd name="T14" fmla="*/ 0 60000 65536"/>
                  <a:gd name="T15" fmla="*/ 0 w 119"/>
                  <a:gd name="T16" fmla="*/ 0 h 116"/>
                  <a:gd name="T17" fmla="*/ 119 w 119"/>
                  <a:gd name="T18" fmla="*/ 116 h 116"/>
                </a:gdLst>
                <a:ahLst/>
                <a:cxnLst>
                  <a:cxn ang="T10">
                    <a:pos x="T0" y="T1"/>
                  </a:cxn>
                  <a:cxn ang="T11">
                    <a:pos x="T2" y="T3"/>
                  </a:cxn>
                  <a:cxn ang="T12">
                    <a:pos x="T4" y="T5"/>
                  </a:cxn>
                  <a:cxn ang="T13">
                    <a:pos x="T6" y="T7"/>
                  </a:cxn>
                  <a:cxn ang="T14">
                    <a:pos x="T8" y="T9"/>
                  </a:cxn>
                </a:cxnLst>
                <a:rect l="T15" t="T16" r="T17" b="T18"/>
                <a:pathLst>
                  <a:path w="119" h="116">
                    <a:moveTo>
                      <a:pt x="87" y="0"/>
                    </a:moveTo>
                    <a:lnTo>
                      <a:pt x="119" y="32"/>
                    </a:lnTo>
                    <a:lnTo>
                      <a:pt x="35" y="116"/>
                    </a:lnTo>
                    <a:lnTo>
                      <a:pt x="0" y="84"/>
                    </a:lnTo>
                    <a:lnTo>
                      <a:pt x="87" y="0"/>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910" name="Freeform 160"/>
              <p:cNvSpPr>
                <a:spLocks/>
              </p:cNvSpPr>
              <p:nvPr/>
            </p:nvSpPr>
            <p:spPr bwMode="auto">
              <a:xfrm>
                <a:off x="1444" y="975"/>
                <a:ext cx="120" cy="120"/>
              </a:xfrm>
              <a:custGeom>
                <a:avLst/>
                <a:gdLst>
                  <a:gd name="T0" fmla="*/ 84 w 120"/>
                  <a:gd name="T1" fmla="*/ 0 h 120"/>
                  <a:gd name="T2" fmla="*/ 120 w 120"/>
                  <a:gd name="T3" fmla="*/ 36 h 120"/>
                  <a:gd name="T4" fmla="*/ 32 w 120"/>
                  <a:gd name="T5" fmla="*/ 120 h 120"/>
                  <a:gd name="T6" fmla="*/ 0 w 120"/>
                  <a:gd name="T7" fmla="*/ 84 h 120"/>
                  <a:gd name="T8" fmla="*/ 84 w 120"/>
                  <a:gd name="T9" fmla="*/ 0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84" y="0"/>
                    </a:moveTo>
                    <a:lnTo>
                      <a:pt x="120" y="36"/>
                    </a:lnTo>
                    <a:lnTo>
                      <a:pt x="32" y="120"/>
                    </a:lnTo>
                    <a:lnTo>
                      <a:pt x="0" y="84"/>
                    </a:lnTo>
                    <a:lnTo>
                      <a:pt x="84" y="0"/>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8" name="Group 161"/>
            <p:cNvGrpSpPr>
              <a:grpSpLocks/>
            </p:cNvGrpSpPr>
            <p:nvPr/>
          </p:nvGrpSpPr>
          <p:grpSpPr bwMode="auto">
            <a:xfrm>
              <a:off x="1265" y="943"/>
              <a:ext cx="152" cy="152"/>
              <a:chOff x="1265" y="943"/>
              <a:chExt cx="152" cy="152"/>
            </a:xfrm>
          </p:grpSpPr>
          <p:sp>
            <p:nvSpPr>
              <p:cNvPr id="28907" name="Freeform 162"/>
              <p:cNvSpPr>
                <a:spLocks/>
              </p:cNvSpPr>
              <p:nvPr/>
            </p:nvSpPr>
            <p:spPr bwMode="auto">
              <a:xfrm>
                <a:off x="1265" y="975"/>
                <a:ext cx="120" cy="120"/>
              </a:xfrm>
              <a:custGeom>
                <a:avLst/>
                <a:gdLst>
                  <a:gd name="T0" fmla="*/ 0 w 120"/>
                  <a:gd name="T1" fmla="*/ 36 h 120"/>
                  <a:gd name="T2" fmla="*/ 36 w 120"/>
                  <a:gd name="T3" fmla="*/ 0 h 120"/>
                  <a:gd name="T4" fmla="*/ 120 w 120"/>
                  <a:gd name="T5" fmla="*/ 88 h 120"/>
                  <a:gd name="T6" fmla="*/ 84 w 120"/>
                  <a:gd name="T7" fmla="*/ 120 h 120"/>
                  <a:gd name="T8" fmla="*/ 0 w 120"/>
                  <a:gd name="T9" fmla="*/ 36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0" y="36"/>
                    </a:moveTo>
                    <a:lnTo>
                      <a:pt x="36" y="0"/>
                    </a:lnTo>
                    <a:lnTo>
                      <a:pt x="120" y="88"/>
                    </a:lnTo>
                    <a:lnTo>
                      <a:pt x="84" y="120"/>
                    </a:lnTo>
                    <a:lnTo>
                      <a:pt x="0" y="36"/>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908" name="Freeform 163"/>
              <p:cNvSpPr>
                <a:spLocks/>
              </p:cNvSpPr>
              <p:nvPr/>
            </p:nvSpPr>
            <p:spPr bwMode="auto">
              <a:xfrm>
                <a:off x="1301" y="943"/>
                <a:ext cx="116" cy="120"/>
              </a:xfrm>
              <a:custGeom>
                <a:avLst/>
                <a:gdLst>
                  <a:gd name="T0" fmla="*/ 0 w 116"/>
                  <a:gd name="T1" fmla="*/ 32 h 120"/>
                  <a:gd name="T2" fmla="*/ 32 w 116"/>
                  <a:gd name="T3" fmla="*/ 0 h 120"/>
                  <a:gd name="T4" fmla="*/ 116 w 116"/>
                  <a:gd name="T5" fmla="*/ 84 h 120"/>
                  <a:gd name="T6" fmla="*/ 84 w 116"/>
                  <a:gd name="T7" fmla="*/ 120 h 120"/>
                  <a:gd name="T8" fmla="*/ 0 w 116"/>
                  <a:gd name="T9" fmla="*/ 32 h 120"/>
                  <a:gd name="T10" fmla="*/ 0 60000 65536"/>
                  <a:gd name="T11" fmla="*/ 0 60000 65536"/>
                  <a:gd name="T12" fmla="*/ 0 60000 65536"/>
                  <a:gd name="T13" fmla="*/ 0 60000 65536"/>
                  <a:gd name="T14" fmla="*/ 0 60000 65536"/>
                  <a:gd name="T15" fmla="*/ 0 w 116"/>
                  <a:gd name="T16" fmla="*/ 0 h 120"/>
                  <a:gd name="T17" fmla="*/ 116 w 116"/>
                  <a:gd name="T18" fmla="*/ 120 h 120"/>
                </a:gdLst>
                <a:ahLst/>
                <a:cxnLst>
                  <a:cxn ang="T10">
                    <a:pos x="T0" y="T1"/>
                  </a:cxn>
                  <a:cxn ang="T11">
                    <a:pos x="T2" y="T3"/>
                  </a:cxn>
                  <a:cxn ang="T12">
                    <a:pos x="T4" y="T5"/>
                  </a:cxn>
                  <a:cxn ang="T13">
                    <a:pos x="T6" y="T7"/>
                  </a:cxn>
                  <a:cxn ang="T14">
                    <a:pos x="T8" y="T9"/>
                  </a:cxn>
                </a:cxnLst>
                <a:rect l="T15" t="T16" r="T17" b="T18"/>
                <a:pathLst>
                  <a:path w="116" h="120">
                    <a:moveTo>
                      <a:pt x="0" y="32"/>
                    </a:moveTo>
                    <a:lnTo>
                      <a:pt x="32" y="0"/>
                    </a:lnTo>
                    <a:lnTo>
                      <a:pt x="116" y="84"/>
                    </a:lnTo>
                    <a:lnTo>
                      <a:pt x="84" y="120"/>
                    </a:lnTo>
                    <a:lnTo>
                      <a:pt x="0" y="32"/>
                    </a:lnTo>
                    <a:close/>
                  </a:path>
                </a:pathLst>
              </a:custGeom>
              <a:solidFill>
                <a:srgbClr val="FFFFFF"/>
              </a:solidFill>
              <a:ln w="6350">
                <a:solidFill>
                  <a:srgbClr val="000000"/>
                </a:solidFill>
                <a:round/>
                <a:headEnd/>
                <a:tailEnd/>
              </a:ln>
            </p:spPr>
            <p:txBody>
              <a:bodyPr/>
              <a:lstStyle/>
              <a:p>
                <a:pPr algn="ctr" eaLnBrk="0" hangingPunct="0"/>
                <a:endParaRPr lang="en-GB"/>
              </a:p>
            </p:txBody>
          </p:sp>
        </p:grpSp>
        <p:sp>
          <p:nvSpPr>
            <p:cNvPr id="28822" name="Rectangle 164"/>
            <p:cNvSpPr>
              <a:spLocks noChangeArrowheads="1"/>
            </p:cNvSpPr>
            <p:nvPr/>
          </p:nvSpPr>
          <p:spPr bwMode="auto">
            <a:xfrm>
              <a:off x="1652" y="1370"/>
              <a:ext cx="360"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B220+ </a:t>
              </a:r>
            </a:p>
          </p:txBody>
        </p:sp>
        <p:sp>
          <p:nvSpPr>
            <p:cNvPr id="28823" name="Rectangle 165"/>
            <p:cNvSpPr>
              <a:spLocks noChangeArrowheads="1"/>
            </p:cNvSpPr>
            <p:nvPr/>
          </p:nvSpPr>
          <p:spPr bwMode="auto">
            <a:xfrm>
              <a:off x="1648" y="1522"/>
              <a:ext cx="354"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CD22+</a:t>
              </a:r>
            </a:p>
          </p:txBody>
        </p:sp>
        <p:sp>
          <p:nvSpPr>
            <p:cNvPr id="28824" name="Rectangle 166"/>
            <p:cNvSpPr>
              <a:spLocks noChangeArrowheads="1"/>
            </p:cNvSpPr>
            <p:nvPr/>
          </p:nvSpPr>
          <p:spPr bwMode="auto">
            <a:xfrm>
              <a:off x="1584" y="1003"/>
              <a:ext cx="188"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IgM</a:t>
              </a:r>
            </a:p>
          </p:txBody>
        </p:sp>
        <p:grpSp>
          <p:nvGrpSpPr>
            <p:cNvPr id="9" name="Group 167"/>
            <p:cNvGrpSpPr>
              <a:grpSpLocks/>
            </p:cNvGrpSpPr>
            <p:nvPr/>
          </p:nvGrpSpPr>
          <p:grpSpPr bwMode="auto">
            <a:xfrm>
              <a:off x="2910" y="1177"/>
              <a:ext cx="367" cy="363"/>
              <a:chOff x="2910" y="1177"/>
              <a:chExt cx="367" cy="363"/>
            </a:xfrm>
          </p:grpSpPr>
          <p:sp>
            <p:nvSpPr>
              <p:cNvPr id="28905" name="Oval 168"/>
              <p:cNvSpPr>
                <a:spLocks noChangeArrowheads="1"/>
              </p:cNvSpPr>
              <p:nvPr/>
            </p:nvSpPr>
            <p:spPr bwMode="auto">
              <a:xfrm>
                <a:off x="2910" y="1177"/>
                <a:ext cx="367" cy="363"/>
              </a:xfrm>
              <a:prstGeom prst="ellipse">
                <a:avLst/>
              </a:prstGeom>
              <a:noFill/>
              <a:ln w="6350">
                <a:solidFill>
                  <a:schemeClr val="tx1"/>
                </a:solidFill>
                <a:round/>
                <a:headEnd/>
                <a:tailEnd/>
              </a:ln>
            </p:spPr>
            <p:txBody>
              <a:bodyPr/>
              <a:lstStyle/>
              <a:p>
                <a:pPr algn="ctr" eaLnBrk="0" hangingPunct="0"/>
                <a:endParaRPr lang="en-GB"/>
              </a:p>
            </p:txBody>
          </p:sp>
          <p:sp>
            <p:nvSpPr>
              <p:cNvPr id="28906" name="Oval 169"/>
              <p:cNvSpPr>
                <a:spLocks noChangeArrowheads="1"/>
              </p:cNvSpPr>
              <p:nvPr/>
            </p:nvSpPr>
            <p:spPr bwMode="auto">
              <a:xfrm>
                <a:off x="2966" y="1233"/>
                <a:ext cx="247" cy="247"/>
              </a:xfrm>
              <a:prstGeom prst="ellipse">
                <a:avLst/>
              </a:prstGeom>
              <a:blipFill dpi="0" rotWithShape="0">
                <a:blip r:embed="rId3" cstate="print"/>
                <a:srcRect/>
                <a:tile tx="0" ty="0" sx="100000" sy="100000" flip="none" algn="tl"/>
              </a:blipFill>
              <a:ln w="6350">
                <a:solidFill>
                  <a:schemeClr val="tx1"/>
                </a:solidFill>
                <a:round/>
                <a:headEnd/>
                <a:tailEnd/>
              </a:ln>
            </p:spPr>
            <p:txBody>
              <a:bodyPr/>
              <a:lstStyle/>
              <a:p>
                <a:pPr algn="ctr" eaLnBrk="0" hangingPunct="0"/>
                <a:endParaRPr lang="en-GB"/>
              </a:p>
            </p:txBody>
          </p:sp>
        </p:grpSp>
        <p:sp>
          <p:nvSpPr>
            <p:cNvPr id="28826" name="Rectangle 170"/>
            <p:cNvSpPr>
              <a:spLocks noChangeArrowheads="1"/>
            </p:cNvSpPr>
            <p:nvPr/>
          </p:nvSpPr>
          <p:spPr bwMode="auto">
            <a:xfrm>
              <a:off x="3038" y="1037"/>
              <a:ext cx="56" cy="144"/>
            </a:xfrm>
            <a:prstGeom prst="rect">
              <a:avLst/>
            </a:prstGeom>
            <a:noFill/>
            <a:ln w="6350">
              <a:solidFill>
                <a:schemeClr val="tx1"/>
              </a:solidFill>
              <a:miter lim="800000"/>
              <a:headEnd/>
              <a:tailEnd/>
            </a:ln>
          </p:spPr>
          <p:txBody>
            <a:bodyPr/>
            <a:lstStyle/>
            <a:p>
              <a:pPr algn="ctr" eaLnBrk="0" hangingPunct="0"/>
              <a:endParaRPr lang="en-GB"/>
            </a:p>
          </p:txBody>
        </p:sp>
        <p:sp>
          <p:nvSpPr>
            <p:cNvPr id="28827" name="Rectangle 171"/>
            <p:cNvSpPr>
              <a:spLocks noChangeArrowheads="1"/>
            </p:cNvSpPr>
            <p:nvPr/>
          </p:nvSpPr>
          <p:spPr bwMode="auto">
            <a:xfrm>
              <a:off x="3094" y="1037"/>
              <a:ext cx="56" cy="144"/>
            </a:xfrm>
            <a:prstGeom prst="rect">
              <a:avLst/>
            </a:prstGeom>
            <a:noFill/>
            <a:ln w="6350">
              <a:solidFill>
                <a:schemeClr val="tx1"/>
              </a:solidFill>
              <a:miter lim="800000"/>
              <a:headEnd/>
              <a:tailEnd/>
            </a:ln>
          </p:spPr>
          <p:txBody>
            <a:bodyPr/>
            <a:lstStyle/>
            <a:p>
              <a:pPr algn="ctr" eaLnBrk="0" hangingPunct="0"/>
              <a:endParaRPr lang="en-GB"/>
            </a:p>
          </p:txBody>
        </p:sp>
        <p:grpSp>
          <p:nvGrpSpPr>
            <p:cNvPr id="10" name="Group 172"/>
            <p:cNvGrpSpPr>
              <a:grpSpLocks/>
            </p:cNvGrpSpPr>
            <p:nvPr/>
          </p:nvGrpSpPr>
          <p:grpSpPr bwMode="auto">
            <a:xfrm>
              <a:off x="3084" y="947"/>
              <a:ext cx="155" cy="152"/>
              <a:chOff x="3084" y="947"/>
              <a:chExt cx="155" cy="152"/>
            </a:xfrm>
          </p:grpSpPr>
          <p:sp>
            <p:nvSpPr>
              <p:cNvPr id="28903" name="Freeform 173"/>
              <p:cNvSpPr>
                <a:spLocks/>
              </p:cNvSpPr>
              <p:nvPr/>
            </p:nvSpPr>
            <p:spPr bwMode="auto">
              <a:xfrm>
                <a:off x="3084" y="947"/>
                <a:ext cx="120" cy="116"/>
              </a:xfrm>
              <a:custGeom>
                <a:avLst/>
                <a:gdLst>
                  <a:gd name="T0" fmla="*/ 88 w 120"/>
                  <a:gd name="T1" fmla="*/ 0 h 116"/>
                  <a:gd name="T2" fmla="*/ 120 w 120"/>
                  <a:gd name="T3" fmla="*/ 32 h 116"/>
                  <a:gd name="T4" fmla="*/ 36 w 120"/>
                  <a:gd name="T5" fmla="*/ 116 h 116"/>
                  <a:gd name="T6" fmla="*/ 0 w 120"/>
                  <a:gd name="T7" fmla="*/ 84 h 116"/>
                  <a:gd name="T8" fmla="*/ 88 w 120"/>
                  <a:gd name="T9" fmla="*/ 0 h 116"/>
                  <a:gd name="T10" fmla="*/ 0 60000 65536"/>
                  <a:gd name="T11" fmla="*/ 0 60000 65536"/>
                  <a:gd name="T12" fmla="*/ 0 60000 65536"/>
                  <a:gd name="T13" fmla="*/ 0 60000 65536"/>
                  <a:gd name="T14" fmla="*/ 0 60000 65536"/>
                  <a:gd name="T15" fmla="*/ 0 w 120"/>
                  <a:gd name="T16" fmla="*/ 0 h 116"/>
                  <a:gd name="T17" fmla="*/ 120 w 120"/>
                  <a:gd name="T18" fmla="*/ 116 h 116"/>
                </a:gdLst>
                <a:ahLst/>
                <a:cxnLst>
                  <a:cxn ang="T10">
                    <a:pos x="T0" y="T1"/>
                  </a:cxn>
                  <a:cxn ang="T11">
                    <a:pos x="T2" y="T3"/>
                  </a:cxn>
                  <a:cxn ang="T12">
                    <a:pos x="T4" y="T5"/>
                  </a:cxn>
                  <a:cxn ang="T13">
                    <a:pos x="T6" y="T7"/>
                  </a:cxn>
                  <a:cxn ang="T14">
                    <a:pos x="T8" y="T9"/>
                  </a:cxn>
                </a:cxnLst>
                <a:rect l="T15" t="T16" r="T17" b="T18"/>
                <a:pathLst>
                  <a:path w="120" h="116">
                    <a:moveTo>
                      <a:pt x="88" y="0"/>
                    </a:moveTo>
                    <a:lnTo>
                      <a:pt x="120" y="32"/>
                    </a:lnTo>
                    <a:lnTo>
                      <a:pt x="36" y="116"/>
                    </a:lnTo>
                    <a:lnTo>
                      <a:pt x="0" y="84"/>
                    </a:lnTo>
                    <a:lnTo>
                      <a:pt x="88" y="0"/>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904" name="Freeform 174"/>
              <p:cNvSpPr>
                <a:spLocks/>
              </p:cNvSpPr>
              <p:nvPr/>
            </p:nvSpPr>
            <p:spPr bwMode="auto">
              <a:xfrm>
                <a:off x="3120" y="979"/>
                <a:ext cx="119" cy="120"/>
              </a:xfrm>
              <a:custGeom>
                <a:avLst/>
                <a:gdLst>
                  <a:gd name="T0" fmla="*/ 84 w 119"/>
                  <a:gd name="T1" fmla="*/ 0 h 120"/>
                  <a:gd name="T2" fmla="*/ 119 w 119"/>
                  <a:gd name="T3" fmla="*/ 36 h 120"/>
                  <a:gd name="T4" fmla="*/ 32 w 119"/>
                  <a:gd name="T5" fmla="*/ 120 h 120"/>
                  <a:gd name="T6" fmla="*/ 0 w 119"/>
                  <a:gd name="T7" fmla="*/ 84 h 120"/>
                  <a:gd name="T8" fmla="*/ 84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84" y="0"/>
                    </a:moveTo>
                    <a:lnTo>
                      <a:pt x="119" y="36"/>
                    </a:lnTo>
                    <a:lnTo>
                      <a:pt x="32" y="120"/>
                    </a:lnTo>
                    <a:lnTo>
                      <a:pt x="0" y="84"/>
                    </a:lnTo>
                    <a:lnTo>
                      <a:pt x="84" y="0"/>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11" name="Group 175"/>
            <p:cNvGrpSpPr>
              <a:grpSpLocks/>
            </p:cNvGrpSpPr>
            <p:nvPr/>
          </p:nvGrpSpPr>
          <p:grpSpPr bwMode="auto">
            <a:xfrm>
              <a:off x="2940" y="947"/>
              <a:ext cx="152" cy="152"/>
              <a:chOff x="2940" y="947"/>
              <a:chExt cx="152" cy="152"/>
            </a:xfrm>
          </p:grpSpPr>
          <p:sp>
            <p:nvSpPr>
              <p:cNvPr id="28901" name="Freeform 176"/>
              <p:cNvSpPr>
                <a:spLocks/>
              </p:cNvSpPr>
              <p:nvPr/>
            </p:nvSpPr>
            <p:spPr bwMode="auto">
              <a:xfrm>
                <a:off x="2940" y="979"/>
                <a:ext cx="120" cy="120"/>
              </a:xfrm>
              <a:custGeom>
                <a:avLst/>
                <a:gdLst>
                  <a:gd name="T0" fmla="*/ 0 w 120"/>
                  <a:gd name="T1" fmla="*/ 36 h 120"/>
                  <a:gd name="T2" fmla="*/ 36 w 120"/>
                  <a:gd name="T3" fmla="*/ 0 h 120"/>
                  <a:gd name="T4" fmla="*/ 120 w 120"/>
                  <a:gd name="T5" fmla="*/ 88 h 120"/>
                  <a:gd name="T6" fmla="*/ 84 w 120"/>
                  <a:gd name="T7" fmla="*/ 120 h 120"/>
                  <a:gd name="T8" fmla="*/ 0 w 120"/>
                  <a:gd name="T9" fmla="*/ 36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0" y="36"/>
                    </a:moveTo>
                    <a:lnTo>
                      <a:pt x="36" y="0"/>
                    </a:lnTo>
                    <a:lnTo>
                      <a:pt x="120" y="88"/>
                    </a:lnTo>
                    <a:lnTo>
                      <a:pt x="84" y="120"/>
                    </a:lnTo>
                    <a:lnTo>
                      <a:pt x="0" y="36"/>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902" name="Freeform 177"/>
              <p:cNvSpPr>
                <a:spLocks/>
              </p:cNvSpPr>
              <p:nvPr/>
            </p:nvSpPr>
            <p:spPr bwMode="auto">
              <a:xfrm>
                <a:off x="2976" y="947"/>
                <a:ext cx="116" cy="120"/>
              </a:xfrm>
              <a:custGeom>
                <a:avLst/>
                <a:gdLst>
                  <a:gd name="T0" fmla="*/ 0 w 116"/>
                  <a:gd name="T1" fmla="*/ 32 h 120"/>
                  <a:gd name="T2" fmla="*/ 32 w 116"/>
                  <a:gd name="T3" fmla="*/ 0 h 120"/>
                  <a:gd name="T4" fmla="*/ 116 w 116"/>
                  <a:gd name="T5" fmla="*/ 84 h 120"/>
                  <a:gd name="T6" fmla="*/ 84 w 116"/>
                  <a:gd name="T7" fmla="*/ 120 h 120"/>
                  <a:gd name="T8" fmla="*/ 0 w 116"/>
                  <a:gd name="T9" fmla="*/ 32 h 120"/>
                  <a:gd name="T10" fmla="*/ 0 60000 65536"/>
                  <a:gd name="T11" fmla="*/ 0 60000 65536"/>
                  <a:gd name="T12" fmla="*/ 0 60000 65536"/>
                  <a:gd name="T13" fmla="*/ 0 60000 65536"/>
                  <a:gd name="T14" fmla="*/ 0 60000 65536"/>
                  <a:gd name="T15" fmla="*/ 0 w 116"/>
                  <a:gd name="T16" fmla="*/ 0 h 120"/>
                  <a:gd name="T17" fmla="*/ 116 w 116"/>
                  <a:gd name="T18" fmla="*/ 120 h 120"/>
                </a:gdLst>
                <a:ahLst/>
                <a:cxnLst>
                  <a:cxn ang="T10">
                    <a:pos x="T0" y="T1"/>
                  </a:cxn>
                  <a:cxn ang="T11">
                    <a:pos x="T2" y="T3"/>
                  </a:cxn>
                  <a:cxn ang="T12">
                    <a:pos x="T4" y="T5"/>
                  </a:cxn>
                  <a:cxn ang="T13">
                    <a:pos x="T6" y="T7"/>
                  </a:cxn>
                  <a:cxn ang="T14">
                    <a:pos x="T8" y="T9"/>
                  </a:cxn>
                </a:cxnLst>
                <a:rect l="T15" t="T16" r="T17" b="T18"/>
                <a:pathLst>
                  <a:path w="116" h="120">
                    <a:moveTo>
                      <a:pt x="0" y="32"/>
                    </a:moveTo>
                    <a:lnTo>
                      <a:pt x="32" y="0"/>
                    </a:lnTo>
                    <a:lnTo>
                      <a:pt x="116" y="84"/>
                    </a:lnTo>
                    <a:lnTo>
                      <a:pt x="84" y="120"/>
                    </a:lnTo>
                    <a:lnTo>
                      <a:pt x="0" y="32"/>
                    </a:lnTo>
                    <a:close/>
                  </a:path>
                </a:pathLst>
              </a:custGeom>
              <a:solidFill>
                <a:srgbClr val="FFFFFF"/>
              </a:solidFill>
              <a:ln w="6350">
                <a:solidFill>
                  <a:srgbClr val="000000"/>
                </a:solidFill>
                <a:round/>
                <a:headEnd/>
                <a:tailEnd/>
              </a:ln>
            </p:spPr>
            <p:txBody>
              <a:bodyPr/>
              <a:lstStyle/>
              <a:p>
                <a:pPr algn="ctr" eaLnBrk="0" hangingPunct="0"/>
                <a:endParaRPr lang="en-GB"/>
              </a:p>
            </p:txBody>
          </p:sp>
        </p:grpSp>
        <p:sp>
          <p:nvSpPr>
            <p:cNvPr id="28830" name="Rectangle 178"/>
            <p:cNvSpPr>
              <a:spLocks noChangeArrowheads="1"/>
            </p:cNvSpPr>
            <p:nvPr/>
          </p:nvSpPr>
          <p:spPr bwMode="auto">
            <a:xfrm>
              <a:off x="3277" y="1300"/>
              <a:ext cx="144" cy="56"/>
            </a:xfrm>
            <a:prstGeom prst="rect">
              <a:avLst/>
            </a:prstGeom>
            <a:noFill/>
            <a:ln w="6350">
              <a:solidFill>
                <a:schemeClr val="tx1"/>
              </a:solidFill>
              <a:miter lim="800000"/>
              <a:headEnd/>
              <a:tailEnd/>
            </a:ln>
          </p:spPr>
          <p:txBody>
            <a:bodyPr/>
            <a:lstStyle/>
            <a:p>
              <a:pPr algn="ctr" eaLnBrk="0" hangingPunct="0"/>
              <a:endParaRPr lang="en-GB"/>
            </a:p>
          </p:txBody>
        </p:sp>
        <p:sp>
          <p:nvSpPr>
            <p:cNvPr id="28831" name="Rectangle 179"/>
            <p:cNvSpPr>
              <a:spLocks noChangeArrowheads="1"/>
            </p:cNvSpPr>
            <p:nvPr/>
          </p:nvSpPr>
          <p:spPr bwMode="auto">
            <a:xfrm>
              <a:off x="3277" y="1356"/>
              <a:ext cx="144" cy="56"/>
            </a:xfrm>
            <a:prstGeom prst="rect">
              <a:avLst/>
            </a:prstGeom>
            <a:noFill/>
            <a:ln w="6350">
              <a:solidFill>
                <a:schemeClr val="tx1"/>
              </a:solidFill>
              <a:miter lim="800000"/>
              <a:headEnd/>
              <a:tailEnd/>
            </a:ln>
          </p:spPr>
          <p:txBody>
            <a:bodyPr/>
            <a:lstStyle/>
            <a:p>
              <a:pPr algn="ctr" eaLnBrk="0" hangingPunct="0"/>
              <a:endParaRPr lang="en-GB"/>
            </a:p>
          </p:txBody>
        </p:sp>
        <p:grpSp>
          <p:nvGrpSpPr>
            <p:cNvPr id="12" name="Group 180"/>
            <p:cNvGrpSpPr>
              <a:grpSpLocks/>
            </p:cNvGrpSpPr>
            <p:nvPr/>
          </p:nvGrpSpPr>
          <p:grpSpPr bwMode="auto">
            <a:xfrm>
              <a:off x="3359" y="1350"/>
              <a:ext cx="152" cy="152"/>
              <a:chOff x="3359" y="1350"/>
              <a:chExt cx="152" cy="152"/>
            </a:xfrm>
          </p:grpSpPr>
          <p:sp>
            <p:nvSpPr>
              <p:cNvPr id="28899" name="Freeform 181"/>
              <p:cNvSpPr>
                <a:spLocks/>
              </p:cNvSpPr>
              <p:nvPr/>
            </p:nvSpPr>
            <p:spPr bwMode="auto">
              <a:xfrm>
                <a:off x="3391" y="1350"/>
                <a:ext cx="120" cy="120"/>
              </a:xfrm>
              <a:custGeom>
                <a:avLst/>
                <a:gdLst>
                  <a:gd name="T0" fmla="*/ 120 w 120"/>
                  <a:gd name="T1" fmla="*/ 84 h 120"/>
                  <a:gd name="T2" fmla="*/ 84 w 120"/>
                  <a:gd name="T3" fmla="*/ 120 h 120"/>
                  <a:gd name="T4" fmla="*/ 0 w 120"/>
                  <a:gd name="T5" fmla="*/ 32 h 120"/>
                  <a:gd name="T6" fmla="*/ 36 w 120"/>
                  <a:gd name="T7" fmla="*/ 0 h 120"/>
                  <a:gd name="T8" fmla="*/ 120 w 120"/>
                  <a:gd name="T9" fmla="*/ 84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120" y="84"/>
                    </a:moveTo>
                    <a:lnTo>
                      <a:pt x="84" y="120"/>
                    </a:lnTo>
                    <a:lnTo>
                      <a:pt x="0" y="32"/>
                    </a:lnTo>
                    <a:lnTo>
                      <a:pt x="36" y="0"/>
                    </a:lnTo>
                    <a:lnTo>
                      <a:pt x="120" y="84"/>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900" name="Freeform 182"/>
              <p:cNvSpPr>
                <a:spLocks/>
              </p:cNvSpPr>
              <p:nvPr/>
            </p:nvSpPr>
            <p:spPr bwMode="auto">
              <a:xfrm>
                <a:off x="3359" y="1382"/>
                <a:ext cx="116" cy="120"/>
              </a:xfrm>
              <a:custGeom>
                <a:avLst/>
                <a:gdLst>
                  <a:gd name="T0" fmla="*/ 116 w 116"/>
                  <a:gd name="T1" fmla="*/ 88 h 120"/>
                  <a:gd name="T2" fmla="*/ 84 w 116"/>
                  <a:gd name="T3" fmla="*/ 120 h 120"/>
                  <a:gd name="T4" fmla="*/ 0 w 116"/>
                  <a:gd name="T5" fmla="*/ 36 h 120"/>
                  <a:gd name="T6" fmla="*/ 32 w 116"/>
                  <a:gd name="T7" fmla="*/ 0 h 120"/>
                  <a:gd name="T8" fmla="*/ 116 w 116"/>
                  <a:gd name="T9" fmla="*/ 88 h 120"/>
                  <a:gd name="T10" fmla="*/ 0 60000 65536"/>
                  <a:gd name="T11" fmla="*/ 0 60000 65536"/>
                  <a:gd name="T12" fmla="*/ 0 60000 65536"/>
                  <a:gd name="T13" fmla="*/ 0 60000 65536"/>
                  <a:gd name="T14" fmla="*/ 0 60000 65536"/>
                  <a:gd name="T15" fmla="*/ 0 w 116"/>
                  <a:gd name="T16" fmla="*/ 0 h 120"/>
                  <a:gd name="T17" fmla="*/ 116 w 116"/>
                  <a:gd name="T18" fmla="*/ 120 h 120"/>
                </a:gdLst>
                <a:ahLst/>
                <a:cxnLst>
                  <a:cxn ang="T10">
                    <a:pos x="T0" y="T1"/>
                  </a:cxn>
                  <a:cxn ang="T11">
                    <a:pos x="T2" y="T3"/>
                  </a:cxn>
                  <a:cxn ang="T12">
                    <a:pos x="T4" y="T5"/>
                  </a:cxn>
                  <a:cxn ang="T13">
                    <a:pos x="T6" y="T7"/>
                  </a:cxn>
                  <a:cxn ang="T14">
                    <a:pos x="T8" y="T9"/>
                  </a:cxn>
                </a:cxnLst>
                <a:rect l="T15" t="T16" r="T17" b="T18"/>
                <a:pathLst>
                  <a:path w="116" h="120">
                    <a:moveTo>
                      <a:pt x="116" y="88"/>
                    </a:moveTo>
                    <a:lnTo>
                      <a:pt x="84" y="120"/>
                    </a:lnTo>
                    <a:lnTo>
                      <a:pt x="0" y="36"/>
                    </a:lnTo>
                    <a:lnTo>
                      <a:pt x="32" y="0"/>
                    </a:lnTo>
                    <a:lnTo>
                      <a:pt x="116" y="88"/>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13" name="Group 183"/>
            <p:cNvGrpSpPr>
              <a:grpSpLocks/>
            </p:cNvGrpSpPr>
            <p:nvPr/>
          </p:nvGrpSpPr>
          <p:grpSpPr bwMode="auto">
            <a:xfrm>
              <a:off x="3355" y="1207"/>
              <a:ext cx="156" cy="151"/>
              <a:chOff x="3355" y="1207"/>
              <a:chExt cx="156" cy="151"/>
            </a:xfrm>
          </p:grpSpPr>
          <p:sp>
            <p:nvSpPr>
              <p:cNvPr id="28897" name="Freeform 184"/>
              <p:cNvSpPr>
                <a:spLocks/>
              </p:cNvSpPr>
              <p:nvPr/>
            </p:nvSpPr>
            <p:spPr bwMode="auto">
              <a:xfrm>
                <a:off x="3355" y="1207"/>
                <a:ext cx="120" cy="115"/>
              </a:xfrm>
              <a:custGeom>
                <a:avLst/>
                <a:gdLst>
                  <a:gd name="T0" fmla="*/ 88 w 120"/>
                  <a:gd name="T1" fmla="*/ 0 h 115"/>
                  <a:gd name="T2" fmla="*/ 120 w 120"/>
                  <a:gd name="T3" fmla="*/ 32 h 115"/>
                  <a:gd name="T4" fmla="*/ 36 w 120"/>
                  <a:gd name="T5" fmla="*/ 115 h 115"/>
                  <a:gd name="T6" fmla="*/ 0 w 120"/>
                  <a:gd name="T7" fmla="*/ 83 h 115"/>
                  <a:gd name="T8" fmla="*/ 88 w 120"/>
                  <a:gd name="T9" fmla="*/ 0 h 115"/>
                  <a:gd name="T10" fmla="*/ 0 60000 65536"/>
                  <a:gd name="T11" fmla="*/ 0 60000 65536"/>
                  <a:gd name="T12" fmla="*/ 0 60000 65536"/>
                  <a:gd name="T13" fmla="*/ 0 60000 65536"/>
                  <a:gd name="T14" fmla="*/ 0 60000 65536"/>
                  <a:gd name="T15" fmla="*/ 0 w 120"/>
                  <a:gd name="T16" fmla="*/ 0 h 115"/>
                  <a:gd name="T17" fmla="*/ 120 w 120"/>
                  <a:gd name="T18" fmla="*/ 115 h 115"/>
                </a:gdLst>
                <a:ahLst/>
                <a:cxnLst>
                  <a:cxn ang="T10">
                    <a:pos x="T0" y="T1"/>
                  </a:cxn>
                  <a:cxn ang="T11">
                    <a:pos x="T2" y="T3"/>
                  </a:cxn>
                  <a:cxn ang="T12">
                    <a:pos x="T4" y="T5"/>
                  </a:cxn>
                  <a:cxn ang="T13">
                    <a:pos x="T6" y="T7"/>
                  </a:cxn>
                  <a:cxn ang="T14">
                    <a:pos x="T8" y="T9"/>
                  </a:cxn>
                </a:cxnLst>
                <a:rect l="T15" t="T16" r="T17" b="T18"/>
                <a:pathLst>
                  <a:path w="120" h="115">
                    <a:moveTo>
                      <a:pt x="88" y="0"/>
                    </a:moveTo>
                    <a:lnTo>
                      <a:pt x="120" y="32"/>
                    </a:lnTo>
                    <a:lnTo>
                      <a:pt x="36" y="115"/>
                    </a:lnTo>
                    <a:lnTo>
                      <a:pt x="0" y="83"/>
                    </a:lnTo>
                    <a:lnTo>
                      <a:pt x="88" y="0"/>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98" name="Freeform 185"/>
              <p:cNvSpPr>
                <a:spLocks/>
              </p:cNvSpPr>
              <p:nvPr/>
            </p:nvSpPr>
            <p:spPr bwMode="auto">
              <a:xfrm>
                <a:off x="3391" y="1239"/>
                <a:ext cx="120" cy="119"/>
              </a:xfrm>
              <a:custGeom>
                <a:avLst/>
                <a:gdLst>
                  <a:gd name="T0" fmla="*/ 84 w 120"/>
                  <a:gd name="T1" fmla="*/ 0 h 119"/>
                  <a:gd name="T2" fmla="*/ 120 w 120"/>
                  <a:gd name="T3" fmla="*/ 35 h 119"/>
                  <a:gd name="T4" fmla="*/ 32 w 120"/>
                  <a:gd name="T5" fmla="*/ 119 h 119"/>
                  <a:gd name="T6" fmla="*/ 0 w 120"/>
                  <a:gd name="T7" fmla="*/ 83 h 119"/>
                  <a:gd name="T8" fmla="*/ 84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84" y="0"/>
                    </a:moveTo>
                    <a:lnTo>
                      <a:pt x="120" y="35"/>
                    </a:lnTo>
                    <a:lnTo>
                      <a:pt x="32" y="119"/>
                    </a:lnTo>
                    <a:lnTo>
                      <a:pt x="0" y="83"/>
                    </a:lnTo>
                    <a:lnTo>
                      <a:pt x="84" y="0"/>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14" name="Group 186"/>
            <p:cNvGrpSpPr>
              <a:grpSpLocks/>
            </p:cNvGrpSpPr>
            <p:nvPr/>
          </p:nvGrpSpPr>
          <p:grpSpPr bwMode="auto">
            <a:xfrm>
              <a:off x="3054" y="1544"/>
              <a:ext cx="76" cy="355"/>
              <a:chOff x="3054" y="1544"/>
              <a:chExt cx="76" cy="355"/>
            </a:xfrm>
          </p:grpSpPr>
          <p:sp>
            <p:nvSpPr>
              <p:cNvPr id="28892" name="Oval 187"/>
              <p:cNvSpPr>
                <a:spLocks noChangeArrowheads="1"/>
              </p:cNvSpPr>
              <p:nvPr/>
            </p:nvSpPr>
            <p:spPr bwMode="auto">
              <a:xfrm>
                <a:off x="3054" y="1544"/>
                <a:ext cx="64" cy="67"/>
              </a:xfrm>
              <a:prstGeom prst="ellipse">
                <a:avLst/>
              </a:prstGeom>
              <a:blipFill dpi="0" rotWithShape="0">
                <a:blip r:embed="rId3" cstate="print"/>
                <a:srcRect/>
                <a:tile tx="0" ty="0" sx="100000" sy="100000" flip="none" algn="tl"/>
              </a:blipFill>
              <a:ln w="6350">
                <a:solidFill>
                  <a:srgbClr val="000000"/>
                </a:solidFill>
                <a:round/>
                <a:headEnd/>
                <a:tailEnd/>
              </a:ln>
            </p:spPr>
            <p:txBody>
              <a:bodyPr/>
              <a:lstStyle/>
              <a:p>
                <a:pPr algn="ctr" eaLnBrk="0" hangingPunct="0"/>
                <a:endParaRPr lang="en-GB"/>
              </a:p>
            </p:txBody>
          </p:sp>
          <p:sp>
            <p:nvSpPr>
              <p:cNvPr id="28893" name="Oval 188"/>
              <p:cNvSpPr>
                <a:spLocks noChangeArrowheads="1"/>
              </p:cNvSpPr>
              <p:nvPr/>
            </p:nvSpPr>
            <p:spPr bwMode="auto">
              <a:xfrm>
                <a:off x="3058" y="1615"/>
                <a:ext cx="64" cy="68"/>
              </a:xfrm>
              <a:prstGeom prst="ellipse">
                <a:avLst/>
              </a:prstGeom>
              <a:blipFill dpi="0" rotWithShape="0">
                <a:blip r:embed="rId3" cstate="print"/>
                <a:srcRect/>
                <a:tile tx="0" ty="0" sx="100000" sy="100000" flip="none" algn="tl"/>
              </a:blipFill>
              <a:ln w="6350">
                <a:solidFill>
                  <a:srgbClr val="000000"/>
                </a:solidFill>
                <a:round/>
                <a:headEnd/>
                <a:tailEnd/>
              </a:ln>
            </p:spPr>
            <p:txBody>
              <a:bodyPr/>
              <a:lstStyle/>
              <a:p>
                <a:pPr algn="ctr" eaLnBrk="0" hangingPunct="0"/>
                <a:endParaRPr lang="en-GB"/>
              </a:p>
            </p:txBody>
          </p:sp>
          <p:sp>
            <p:nvSpPr>
              <p:cNvPr id="28894" name="Oval 189"/>
              <p:cNvSpPr>
                <a:spLocks noChangeArrowheads="1"/>
              </p:cNvSpPr>
              <p:nvPr/>
            </p:nvSpPr>
            <p:spPr bwMode="auto">
              <a:xfrm>
                <a:off x="3062" y="1687"/>
                <a:ext cx="64" cy="68"/>
              </a:xfrm>
              <a:prstGeom prst="ellipse">
                <a:avLst/>
              </a:prstGeom>
              <a:blipFill dpi="0" rotWithShape="0">
                <a:blip r:embed="rId3" cstate="print"/>
                <a:srcRect/>
                <a:tile tx="0" ty="0" sx="100000" sy="100000" flip="none" algn="tl"/>
              </a:blipFill>
              <a:ln w="6350">
                <a:solidFill>
                  <a:srgbClr val="000000"/>
                </a:solidFill>
                <a:round/>
                <a:headEnd/>
                <a:tailEnd/>
              </a:ln>
            </p:spPr>
            <p:txBody>
              <a:bodyPr/>
              <a:lstStyle/>
              <a:p>
                <a:pPr algn="ctr" eaLnBrk="0" hangingPunct="0"/>
                <a:endParaRPr lang="en-GB"/>
              </a:p>
            </p:txBody>
          </p:sp>
          <p:sp>
            <p:nvSpPr>
              <p:cNvPr id="28895" name="Oval 190"/>
              <p:cNvSpPr>
                <a:spLocks noChangeArrowheads="1"/>
              </p:cNvSpPr>
              <p:nvPr/>
            </p:nvSpPr>
            <p:spPr bwMode="auto">
              <a:xfrm>
                <a:off x="3062" y="1759"/>
                <a:ext cx="64" cy="68"/>
              </a:xfrm>
              <a:prstGeom prst="ellipse">
                <a:avLst/>
              </a:prstGeom>
              <a:blipFill dpi="0" rotWithShape="0">
                <a:blip r:embed="rId3" cstate="print"/>
                <a:srcRect/>
                <a:tile tx="0" ty="0" sx="100000" sy="100000" flip="none" algn="tl"/>
              </a:blipFill>
              <a:ln w="6350">
                <a:solidFill>
                  <a:srgbClr val="000000"/>
                </a:solidFill>
                <a:round/>
                <a:headEnd/>
                <a:tailEnd/>
              </a:ln>
            </p:spPr>
            <p:txBody>
              <a:bodyPr/>
              <a:lstStyle/>
              <a:p>
                <a:pPr algn="ctr" eaLnBrk="0" hangingPunct="0"/>
                <a:endParaRPr lang="en-GB"/>
              </a:p>
            </p:txBody>
          </p:sp>
          <p:sp>
            <p:nvSpPr>
              <p:cNvPr id="28896" name="Oval 191"/>
              <p:cNvSpPr>
                <a:spLocks noChangeArrowheads="1"/>
              </p:cNvSpPr>
              <p:nvPr/>
            </p:nvSpPr>
            <p:spPr bwMode="auto">
              <a:xfrm>
                <a:off x="3066" y="1831"/>
                <a:ext cx="64" cy="68"/>
              </a:xfrm>
              <a:prstGeom prst="ellipse">
                <a:avLst/>
              </a:prstGeom>
              <a:blipFill dpi="0" rotWithShape="0">
                <a:blip r:embed="rId3" cstate="print"/>
                <a:srcRect/>
                <a:tile tx="0" ty="0" sx="100000" sy="100000" flip="none" algn="tl"/>
              </a:blipFill>
              <a:ln w="6350">
                <a:solidFill>
                  <a:srgbClr val="000000"/>
                </a:solidFill>
                <a:round/>
                <a:headEnd/>
                <a:tailEnd/>
              </a:ln>
            </p:spPr>
            <p:txBody>
              <a:bodyPr/>
              <a:lstStyle/>
              <a:p>
                <a:pPr algn="ctr" eaLnBrk="0" hangingPunct="0"/>
                <a:endParaRPr lang="en-GB"/>
              </a:p>
            </p:txBody>
          </p:sp>
        </p:grpSp>
        <p:sp>
          <p:nvSpPr>
            <p:cNvPr id="28835" name="Rectangle 192"/>
            <p:cNvSpPr>
              <a:spLocks noChangeArrowheads="1"/>
            </p:cNvSpPr>
            <p:nvPr/>
          </p:nvSpPr>
          <p:spPr bwMode="auto">
            <a:xfrm>
              <a:off x="3184" y="1549"/>
              <a:ext cx="426"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B220++ </a:t>
              </a:r>
            </a:p>
          </p:txBody>
        </p:sp>
        <p:sp>
          <p:nvSpPr>
            <p:cNvPr id="28836" name="Rectangle 193"/>
            <p:cNvSpPr>
              <a:spLocks noChangeArrowheads="1"/>
            </p:cNvSpPr>
            <p:nvPr/>
          </p:nvSpPr>
          <p:spPr bwMode="auto">
            <a:xfrm>
              <a:off x="3180" y="1681"/>
              <a:ext cx="494" cy="136"/>
            </a:xfrm>
            <a:prstGeom prst="rect">
              <a:avLst/>
            </a:prstGeom>
            <a:noFill/>
            <a:ln w="9525">
              <a:noFill/>
              <a:miter lim="800000"/>
              <a:headEnd/>
              <a:tailEnd/>
            </a:ln>
          </p:spPr>
          <p:txBody>
            <a:bodyPr lIns="0" tIns="0" rIns="0" bIns="0">
              <a:spAutoFit/>
            </a:bodyPr>
            <a:lstStyle/>
            <a:p>
              <a:pPr eaLnBrk="0" hangingPunct="0"/>
              <a:r>
                <a:rPr lang="en-GB" sz="1400">
                  <a:latin typeface="Arial" pitchFamily="34" charset="0"/>
                </a:rPr>
                <a:t>CD22++</a:t>
              </a:r>
            </a:p>
          </p:txBody>
        </p:sp>
        <p:sp>
          <p:nvSpPr>
            <p:cNvPr id="28837" name="Rectangle 194"/>
            <p:cNvSpPr>
              <a:spLocks noChangeArrowheads="1"/>
            </p:cNvSpPr>
            <p:nvPr/>
          </p:nvSpPr>
          <p:spPr bwMode="auto">
            <a:xfrm>
              <a:off x="2553" y="1625"/>
              <a:ext cx="289"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CD21</a:t>
              </a:r>
            </a:p>
          </p:txBody>
        </p:sp>
        <p:sp>
          <p:nvSpPr>
            <p:cNvPr id="28838" name="Rectangle 195"/>
            <p:cNvSpPr>
              <a:spLocks noChangeArrowheads="1"/>
            </p:cNvSpPr>
            <p:nvPr/>
          </p:nvSpPr>
          <p:spPr bwMode="auto">
            <a:xfrm>
              <a:off x="2725" y="1530"/>
              <a:ext cx="295" cy="116"/>
            </a:xfrm>
            <a:prstGeom prst="rect">
              <a:avLst/>
            </a:prstGeom>
            <a:noFill/>
            <a:ln w="9525">
              <a:noFill/>
              <a:miter lim="800000"/>
              <a:headEnd/>
              <a:tailEnd/>
            </a:ln>
          </p:spPr>
          <p:txBody>
            <a:bodyPr wrap="none" lIns="0" tIns="0" rIns="0" bIns="0">
              <a:spAutoFit/>
            </a:bodyPr>
            <a:lstStyle/>
            <a:p>
              <a:pPr eaLnBrk="0" hangingPunct="0"/>
              <a:r>
                <a:rPr lang="en-GB" sz="1200">
                  <a:latin typeface="Arial" pitchFamily="34" charset="0"/>
                </a:rPr>
                <a:t>lo-med</a:t>
              </a:r>
              <a:endParaRPr lang="en-GB" sz="1400">
                <a:latin typeface="Arial" pitchFamily="34" charset="0"/>
              </a:endParaRPr>
            </a:p>
          </p:txBody>
        </p:sp>
        <p:sp>
          <p:nvSpPr>
            <p:cNvPr id="28839" name="Rectangle 196"/>
            <p:cNvSpPr>
              <a:spLocks noChangeArrowheads="1"/>
            </p:cNvSpPr>
            <p:nvPr/>
          </p:nvSpPr>
          <p:spPr bwMode="auto">
            <a:xfrm>
              <a:off x="3519" y="1314"/>
              <a:ext cx="176" cy="136"/>
            </a:xfrm>
            <a:prstGeom prst="rect">
              <a:avLst/>
            </a:prstGeom>
            <a:noFill/>
            <a:ln w="9525">
              <a:noFill/>
              <a:miter lim="800000"/>
              <a:headEnd/>
              <a:tailEnd/>
            </a:ln>
          </p:spPr>
          <p:txBody>
            <a:bodyPr wrap="none" lIns="0" tIns="0" rIns="0" bIns="0">
              <a:spAutoFit/>
            </a:bodyPr>
            <a:lstStyle/>
            <a:p>
              <a:pPr eaLnBrk="0" hangingPunct="0"/>
              <a:r>
                <a:rPr lang="en-GB" sz="1400">
                  <a:latin typeface="Arial" pitchFamily="34" charset="0"/>
                </a:rPr>
                <a:t>IgD</a:t>
              </a:r>
            </a:p>
          </p:txBody>
        </p:sp>
        <p:sp>
          <p:nvSpPr>
            <p:cNvPr id="28840" name="Rectangle 197"/>
            <p:cNvSpPr>
              <a:spLocks noChangeArrowheads="1"/>
            </p:cNvSpPr>
            <p:nvPr/>
          </p:nvSpPr>
          <p:spPr bwMode="auto">
            <a:xfrm>
              <a:off x="3656" y="1230"/>
              <a:ext cx="182" cy="116"/>
            </a:xfrm>
            <a:prstGeom prst="rect">
              <a:avLst/>
            </a:prstGeom>
            <a:noFill/>
            <a:ln w="9525">
              <a:noFill/>
              <a:miter lim="800000"/>
              <a:headEnd/>
              <a:tailEnd/>
            </a:ln>
          </p:spPr>
          <p:txBody>
            <a:bodyPr wrap="none" lIns="0" tIns="0" rIns="0" bIns="0">
              <a:spAutoFit/>
            </a:bodyPr>
            <a:lstStyle/>
            <a:p>
              <a:pPr eaLnBrk="0" hangingPunct="0"/>
              <a:r>
                <a:rPr lang="en-GB" sz="1200">
                  <a:latin typeface="Arial" pitchFamily="34" charset="0"/>
                </a:rPr>
                <a:t>high</a:t>
              </a:r>
              <a:endParaRPr lang="en-GB" sz="1400">
                <a:latin typeface="Arial" pitchFamily="34" charset="0"/>
              </a:endParaRPr>
            </a:p>
          </p:txBody>
        </p:sp>
        <p:sp>
          <p:nvSpPr>
            <p:cNvPr id="28841" name="Oval 198"/>
            <p:cNvSpPr>
              <a:spLocks noChangeArrowheads="1"/>
            </p:cNvSpPr>
            <p:nvPr/>
          </p:nvSpPr>
          <p:spPr bwMode="auto">
            <a:xfrm>
              <a:off x="4542" y="1065"/>
              <a:ext cx="530" cy="427"/>
            </a:xfrm>
            <a:prstGeom prst="ellipse">
              <a:avLst/>
            </a:prstGeom>
            <a:solidFill>
              <a:srgbClr val="FFFFFF"/>
            </a:solidFill>
            <a:ln w="6350">
              <a:solidFill>
                <a:srgbClr val="000000"/>
              </a:solidFill>
              <a:round/>
              <a:headEnd/>
              <a:tailEnd/>
            </a:ln>
          </p:spPr>
          <p:txBody>
            <a:bodyPr/>
            <a:lstStyle/>
            <a:p>
              <a:pPr algn="ctr" eaLnBrk="0" hangingPunct="0"/>
              <a:endParaRPr lang="en-GB"/>
            </a:p>
          </p:txBody>
        </p:sp>
        <p:sp>
          <p:nvSpPr>
            <p:cNvPr id="28842" name="Oval 199"/>
            <p:cNvSpPr>
              <a:spLocks noChangeArrowheads="1"/>
            </p:cNvSpPr>
            <p:nvPr/>
          </p:nvSpPr>
          <p:spPr bwMode="auto">
            <a:xfrm>
              <a:off x="4255" y="1065"/>
              <a:ext cx="530" cy="427"/>
            </a:xfrm>
            <a:prstGeom prst="ellipse">
              <a:avLst/>
            </a:prstGeom>
            <a:solidFill>
              <a:srgbClr val="FFFFFF"/>
            </a:solidFill>
            <a:ln w="6350">
              <a:solidFill>
                <a:srgbClr val="000000"/>
              </a:solidFill>
              <a:round/>
              <a:headEnd/>
              <a:tailEnd/>
            </a:ln>
          </p:spPr>
          <p:txBody>
            <a:bodyPr/>
            <a:lstStyle/>
            <a:p>
              <a:pPr algn="ctr" eaLnBrk="0" hangingPunct="0"/>
              <a:endParaRPr lang="en-GB"/>
            </a:p>
          </p:txBody>
        </p:sp>
        <p:sp>
          <p:nvSpPr>
            <p:cNvPr id="28843" name="Oval 200"/>
            <p:cNvSpPr>
              <a:spLocks noChangeArrowheads="1"/>
            </p:cNvSpPr>
            <p:nvPr/>
          </p:nvSpPr>
          <p:spPr bwMode="auto">
            <a:xfrm>
              <a:off x="4338" y="1221"/>
              <a:ext cx="252" cy="247"/>
            </a:xfrm>
            <a:prstGeom prst="ellipse">
              <a:avLst/>
            </a:prstGeom>
            <a:blipFill dpi="0" rotWithShape="0">
              <a:blip r:embed="rId3" cstate="print"/>
              <a:srcRect/>
              <a:tile tx="0" ty="0" sx="100000" sy="100000" flip="none" algn="tl"/>
            </a:blipFill>
            <a:ln w="6350">
              <a:solidFill>
                <a:srgbClr val="000000"/>
              </a:solidFill>
              <a:round/>
              <a:headEnd/>
              <a:tailEnd/>
            </a:ln>
          </p:spPr>
          <p:txBody>
            <a:bodyPr/>
            <a:lstStyle/>
            <a:p>
              <a:pPr algn="ctr" eaLnBrk="0" hangingPunct="0"/>
              <a:endParaRPr lang="en-GB"/>
            </a:p>
          </p:txBody>
        </p:sp>
        <p:sp>
          <p:nvSpPr>
            <p:cNvPr id="28844" name="Oval 201"/>
            <p:cNvSpPr>
              <a:spLocks noChangeArrowheads="1"/>
            </p:cNvSpPr>
            <p:nvPr/>
          </p:nvSpPr>
          <p:spPr bwMode="auto">
            <a:xfrm>
              <a:off x="4426" y="1260"/>
              <a:ext cx="531" cy="427"/>
            </a:xfrm>
            <a:prstGeom prst="ellipse">
              <a:avLst/>
            </a:prstGeom>
            <a:solidFill>
              <a:srgbClr val="FFFFFF"/>
            </a:solidFill>
            <a:ln w="6350">
              <a:solidFill>
                <a:srgbClr val="000000"/>
              </a:solidFill>
              <a:round/>
              <a:headEnd/>
              <a:tailEnd/>
            </a:ln>
          </p:spPr>
          <p:txBody>
            <a:bodyPr/>
            <a:lstStyle/>
            <a:p>
              <a:pPr algn="ctr" eaLnBrk="0" hangingPunct="0"/>
              <a:endParaRPr lang="en-GB"/>
            </a:p>
          </p:txBody>
        </p:sp>
        <p:sp>
          <p:nvSpPr>
            <p:cNvPr id="28845" name="Oval 202"/>
            <p:cNvSpPr>
              <a:spLocks noChangeArrowheads="1"/>
            </p:cNvSpPr>
            <p:nvPr/>
          </p:nvSpPr>
          <p:spPr bwMode="auto">
            <a:xfrm>
              <a:off x="4474" y="1364"/>
              <a:ext cx="267" cy="259"/>
            </a:xfrm>
            <a:prstGeom prst="ellipse">
              <a:avLst/>
            </a:prstGeom>
            <a:blipFill dpi="0" rotWithShape="0">
              <a:blip r:embed="rId3" cstate="print"/>
              <a:srcRect/>
              <a:tile tx="0" ty="0" sx="100000" sy="100000" flip="none" algn="tl"/>
            </a:blipFill>
            <a:ln w="6350">
              <a:solidFill>
                <a:srgbClr val="000000"/>
              </a:solidFill>
              <a:round/>
              <a:headEnd/>
              <a:tailEnd/>
            </a:ln>
          </p:spPr>
          <p:txBody>
            <a:bodyPr/>
            <a:lstStyle/>
            <a:p>
              <a:pPr algn="ctr" eaLnBrk="0" hangingPunct="0"/>
              <a:endParaRPr lang="en-GB"/>
            </a:p>
          </p:txBody>
        </p:sp>
        <p:pic>
          <p:nvPicPr>
            <p:cNvPr id="28846" name="Picture 203"/>
            <p:cNvPicPr>
              <a:picLocks noChangeAspect="1" noChangeArrowheads="1"/>
            </p:cNvPicPr>
            <p:nvPr/>
          </p:nvPicPr>
          <p:blipFill>
            <a:blip r:embed="rId5" cstate="print"/>
            <a:srcRect/>
            <a:stretch>
              <a:fillRect/>
            </a:stretch>
          </p:blipFill>
          <p:spPr bwMode="auto">
            <a:xfrm>
              <a:off x="4364" y="1011"/>
              <a:ext cx="758" cy="718"/>
            </a:xfrm>
            <a:prstGeom prst="rect">
              <a:avLst/>
            </a:prstGeom>
            <a:noFill/>
            <a:ln w="9525">
              <a:noFill/>
              <a:miter lim="800000"/>
              <a:headEnd/>
              <a:tailEnd/>
            </a:ln>
          </p:spPr>
        </p:pic>
        <p:sp>
          <p:nvSpPr>
            <p:cNvPr id="28847" name="Rectangle 204"/>
            <p:cNvSpPr>
              <a:spLocks noChangeArrowheads="1"/>
            </p:cNvSpPr>
            <p:nvPr/>
          </p:nvSpPr>
          <p:spPr bwMode="auto">
            <a:xfrm>
              <a:off x="5160" y="1077"/>
              <a:ext cx="56" cy="144"/>
            </a:xfrm>
            <a:prstGeom prst="rect">
              <a:avLst/>
            </a:prstGeom>
            <a:noFill/>
            <a:ln w="6350">
              <a:solidFill>
                <a:schemeClr val="tx1"/>
              </a:solidFill>
              <a:miter lim="800000"/>
              <a:headEnd/>
              <a:tailEnd/>
            </a:ln>
          </p:spPr>
          <p:txBody>
            <a:bodyPr/>
            <a:lstStyle/>
            <a:p>
              <a:pPr algn="ctr" eaLnBrk="0" hangingPunct="0"/>
              <a:endParaRPr lang="en-GB"/>
            </a:p>
          </p:txBody>
        </p:sp>
        <p:sp>
          <p:nvSpPr>
            <p:cNvPr id="28848" name="Rectangle 205"/>
            <p:cNvSpPr>
              <a:spLocks noChangeArrowheads="1"/>
            </p:cNvSpPr>
            <p:nvPr/>
          </p:nvSpPr>
          <p:spPr bwMode="auto">
            <a:xfrm>
              <a:off x="5216" y="1077"/>
              <a:ext cx="56" cy="144"/>
            </a:xfrm>
            <a:prstGeom prst="rect">
              <a:avLst/>
            </a:prstGeom>
            <a:noFill/>
            <a:ln w="6350">
              <a:solidFill>
                <a:schemeClr val="tx1"/>
              </a:solidFill>
              <a:miter lim="800000"/>
              <a:headEnd/>
              <a:tailEnd/>
            </a:ln>
          </p:spPr>
          <p:txBody>
            <a:bodyPr/>
            <a:lstStyle/>
            <a:p>
              <a:pPr algn="ctr" eaLnBrk="0" hangingPunct="0"/>
              <a:endParaRPr lang="en-GB"/>
            </a:p>
          </p:txBody>
        </p:sp>
        <p:grpSp>
          <p:nvGrpSpPr>
            <p:cNvPr id="15" name="Group 206"/>
            <p:cNvGrpSpPr>
              <a:grpSpLocks/>
            </p:cNvGrpSpPr>
            <p:nvPr/>
          </p:nvGrpSpPr>
          <p:grpSpPr bwMode="auto">
            <a:xfrm>
              <a:off x="5206" y="987"/>
              <a:ext cx="155" cy="152"/>
              <a:chOff x="5206" y="987"/>
              <a:chExt cx="155" cy="152"/>
            </a:xfrm>
          </p:grpSpPr>
          <p:sp>
            <p:nvSpPr>
              <p:cNvPr id="28890" name="Freeform 207"/>
              <p:cNvSpPr>
                <a:spLocks/>
              </p:cNvSpPr>
              <p:nvPr/>
            </p:nvSpPr>
            <p:spPr bwMode="auto">
              <a:xfrm>
                <a:off x="5206" y="987"/>
                <a:ext cx="120" cy="116"/>
              </a:xfrm>
              <a:custGeom>
                <a:avLst/>
                <a:gdLst>
                  <a:gd name="T0" fmla="*/ 88 w 120"/>
                  <a:gd name="T1" fmla="*/ 0 h 116"/>
                  <a:gd name="T2" fmla="*/ 120 w 120"/>
                  <a:gd name="T3" fmla="*/ 32 h 116"/>
                  <a:gd name="T4" fmla="*/ 36 w 120"/>
                  <a:gd name="T5" fmla="*/ 116 h 116"/>
                  <a:gd name="T6" fmla="*/ 0 w 120"/>
                  <a:gd name="T7" fmla="*/ 84 h 116"/>
                  <a:gd name="T8" fmla="*/ 88 w 120"/>
                  <a:gd name="T9" fmla="*/ 0 h 116"/>
                  <a:gd name="T10" fmla="*/ 0 60000 65536"/>
                  <a:gd name="T11" fmla="*/ 0 60000 65536"/>
                  <a:gd name="T12" fmla="*/ 0 60000 65536"/>
                  <a:gd name="T13" fmla="*/ 0 60000 65536"/>
                  <a:gd name="T14" fmla="*/ 0 60000 65536"/>
                  <a:gd name="T15" fmla="*/ 0 w 120"/>
                  <a:gd name="T16" fmla="*/ 0 h 116"/>
                  <a:gd name="T17" fmla="*/ 120 w 120"/>
                  <a:gd name="T18" fmla="*/ 116 h 116"/>
                </a:gdLst>
                <a:ahLst/>
                <a:cxnLst>
                  <a:cxn ang="T10">
                    <a:pos x="T0" y="T1"/>
                  </a:cxn>
                  <a:cxn ang="T11">
                    <a:pos x="T2" y="T3"/>
                  </a:cxn>
                  <a:cxn ang="T12">
                    <a:pos x="T4" y="T5"/>
                  </a:cxn>
                  <a:cxn ang="T13">
                    <a:pos x="T6" y="T7"/>
                  </a:cxn>
                  <a:cxn ang="T14">
                    <a:pos x="T8" y="T9"/>
                  </a:cxn>
                </a:cxnLst>
                <a:rect l="T15" t="T16" r="T17" b="T18"/>
                <a:pathLst>
                  <a:path w="120" h="116">
                    <a:moveTo>
                      <a:pt x="88" y="0"/>
                    </a:moveTo>
                    <a:lnTo>
                      <a:pt x="120" y="32"/>
                    </a:lnTo>
                    <a:lnTo>
                      <a:pt x="36" y="116"/>
                    </a:lnTo>
                    <a:lnTo>
                      <a:pt x="0" y="84"/>
                    </a:lnTo>
                    <a:lnTo>
                      <a:pt x="88" y="0"/>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91" name="Freeform 208"/>
              <p:cNvSpPr>
                <a:spLocks/>
              </p:cNvSpPr>
              <p:nvPr/>
            </p:nvSpPr>
            <p:spPr bwMode="auto">
              <a:xfrm>
                <a:off x="5242" y="1019"/>
                <a:ext cx="119" cy="120"/>
              </a:xfrm>
              <a:custGeom>
                <a:avLst/>
                <a:gdLst>
                  <a:gd name="T0" fmla="*/ 84 w 119"/>
                  <a:gd name="T1" fmla="*/ 0 h 120"/>
                  <a:gd name="T2" fmla="*/ 119 w 119"/>
                  <a:gd name="T3" fmla="*/ 36 h 120"/>
                  <a:gd name="T4" fmla="*/ 32 w 119"/>
                  <a:gd name="T5" fmla="*/ 120 h 120"/>
                  <a:gd name="T6" fmla="*/ 0 w 119"/>
                  <a:gd name="T7" fmla="*/ 84 h 120"/>
                  <a:gd name="T8" fmla="*/ 84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84" y="0"/>
                    </a:moveTo>
                    <a:lnTo>
                      <a:pt x="119" y="36"/>
                    </a:lnTo>
                    <a:lnTo>
                      <a:pt x="32" y="120"/>
                    </a:lnTo>
                    <a:lnTo>
                      <a:pt x="0" y="84"/>
                    </a:lnTo>
                    <a:lnTo>
                      <a:pt x="84" y="0"/>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16" name="Group 209"/>
            <p:cNvGrpSpPr>
              <a:grpSpLocks/>
            </p:cNvGrpSpPr>
            <p:nvPr/>
          </p:nvGrpSpPr>
          <p:grpSpPr bwMode="auto">
            <a:xfrm>
              <a:off x="5062" y="987"/>
              <a:ext cx="152" cy="152"/>
              <a:chOff x="5062" y="987"/>
              <a:chExt cx="152" cy="152"/>
            </a:xfrm>
          </p:grpSpPr>
          <p:sp>
            <p:nvSpPr>
              <p:cNvPr id="28888" name="Freeform 210"/>
              <p:cNvSpPr>
                <a:spLocks/>
              </p:cNvSpPr>
              <p:nvPr/>
            </p:nvSpPr>
            <p:spPr bwMode="auto">
              <a:xfrm>
                <a:off x="5062" y="1019"/>
                <a:ext cx="120" cy="120"/>
              </a:xfrm>
              <a:custGeom>
                <a:avLst/>
                <a:gdLst>
                  <a:gd name="T0" fmla="*/ 0 w 120"/>
                  <a:gd name="T1" fmla="*/ 36 h 120"/>
                  <a:gd name="T2" fmla="*/ 36 w 120"/>
                  <a:gd name="T3" fmla="*/ 0 h 120"/>
                  <a:gd name="T4" fmla="*/ 120 w 120"/>
                  <a:gd name="T5" fmla="*/ 88 h 120"/>
                  <a:gd name="T6" fmla="*/ 84 w 120"/>
                  <a:gd name="T7" fmla="*/ 120 h 120"/>
                  <a:gd name="T8" fmla="*/ 0 w 120"/>
                  <a:gd name="T9" fmla="*/ 36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0" y="36"/>
                    </a:moveTo>
                    <a:lnTo>
                      <a:pt x="36" y="0"/>
                    </a:lnTo>
                    <a:lnTo>
                      <a:pt x="120" y="88"/>
                    </a:lnTo>
                    <a:lnTo>
                      <a:pt x="84" y="120"/>
                    </a:lnTo>
                    <a:lnTo>
                      <a:pt x="0" y="36"/>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89" name="Freeform 211"/>
              <p:cNvSpPr>
                <a:spLocks/>
              </p:cNvSpPr>
              <p:nvPr/>
            </p:nvSpPr>
            <p:spPr bwMode="auto">
              <a:xfrm>
                <a:off x="5098" y="987"/>
                <a:ext cx="116" cy="120"/>
              </a:xfrm>
              <a:custGeom>
                <a:avLst/>
                <a:gdLst>
                  <a:gd name="T0" fmla="*/ 0 w 116"/>
                  <a:gd name="T1" fmla="*/ 32 h 120"/>
                  <a:gd name="T2" fmla="*/ 32 w 116"/>
                  <a:gd name="T3" fmla="*/ 0 h 120"/>
                  <a:gd name="T4" fmla="*/ 116 w 116"/>
                  <a:gd name="T5" fmla="*/ 84 h 120"/>
                  <a:gd name="T6" fmla="*/ 84 w 116"/>
                  <a:gd name="T7" fmla="*/ 120 h 120"/>
                  <a:gd name="T8" fmla="*/ 0 w 116"/>
                  <a:gd name="T9" fmla="*/ 32 h 120"/>
                  <a:gd name="T10" fmla="*/ 0 60000 65536"/>
                  <a:gd name="T11" fmla="*/ 0 60000 65536"/>
                  <a:gd name="T12" fmla="*/ 0 60000 65536"/>
                  <a:gd name="T13" fmla="*/ 0 60000 65536"/>
                  <a:gd name="T14" fmla="*/ 0 60000 65536"/>
                  <a:gd name="T15" fmla="*/ 0 w 116"/>
                  <a:gd name="T16" fmla="*/ 0 h 120"/>
                  <a:gd name="T17" fmla="*/ 116 w 116"/>
                  <a:gd name="T18" fmla="*/ 120 h 120"/>
                </a:gdLst>
                <a:ahLst/>
                <a:cxnLst>
                  <a:cxn ang="T10">
                    <a:pos x="T0" y="T1"/>
                  </a:cxn>
                  <a:cxn ang="T11">
                    <a:pos x="T2" y="T3"/>
                  </a:cxn>
                  <a:cxn ang="T12">
                    <a:pos x="T4" y="T5"/>
                  </a:cxn>
                  <a:cxn ang="T13">
                    <a:pos x="T6" y="T7"/>
                  </a:cxn>
                  <a:cxn ang="T14">
                    <a:pos x="T8" y="T9"/>
                  </a:cxn>
                </a:cxnLst>
                <a:rect l="T15" t="T16" r="T17" b="T18"/>
                <a:pathLst>
                  <a:path w="116" h="120">
                    <a:moveTo>
                      <a:pt x="0" y="32"/>
                    </a:moveTo>
                    <a:lnTo>
                      <a:pt x="32" y="0"/>
                    </a:lnTo>
                    <a:lnTo>
                      <a:pt x="116" y="84"/>
                    </a:lnTo>
                    <a:lnTo>
                      <a:pt x="84" y="120"/>
                    </a:lnTo>
                    <a:lnTo>
                      <a:pt x="0" y="32"/>
                    </a:lnTo>
                    <a:close/>
                  </a:path>
                </a:pathLst>
              </a:custGeom>
              <a:solidFill>
                <a:srgbClr val="FFFFFF"/>
              </a:solidFill>
              <a:ln w="6350">
                <a:solidFill>
                  <a:srgbClr val="000000"/>
                </a:solidFill>
                <a:round/>
                <a:headEnd/>
                <a:tailEnd/>
              </a:ln>
            </p:spPr>
            <p:txBody>
              <a:bodyPr/>
              <a:lstStyle/>
              <a:p>
                <a:pPr algn="ctr" eaLnBrk="0" hangingPunct="0"/>
                <a:endParaRPr lang="en-GB"/>
              </a:p>
            </p:txBody>
          </p:sp>
        </p:grpSp>
        <p:sp>
          <p:nvSpPr>
            <p:cNvPr id="28851" name="Rectangle 212"/>
            <p:cNvSpPr>
              <a:spLocks noChangeArrowheads="1"/>
            </p:cNvSpPr>
            <p:nvPr/>
          </p:nvSpPr>
          <p:spPr bwMode="auto">
            <a:xfrm>
              <a:off x="5280" y="1237"/>
              <a:ext cx="55" cy="143"/>
            </a:xfrm>
            <a:prstGeom prst="rect">
              <a:avLst/>
            </a:prstGeom>
            <a:noFill/>
            <a:ln w="6350">
              <a:solidFill>
                <a:schemeClr val="tx1"/>
              </a:solidFill>
              <a:miter lim="800000"/>
              <a:headEnd/>
              <a:tailEnd/>
            </a:ln>
          </p:spPr>
          <p:txBody>
            <a:bodyPr/>
            <a:lstStyle/>
            <a:p>
              <a:pPr algn="ctr" eaLnBrk="0" hangingPunct="0"/>
              <a:endParaRPr lang="en-GB"/>
            </a:p>
          </p:txBody>
        </p:sp>
        <p:sp>
          <p:nvSpPr>
            <p:cNvPr id="28852" name="Rectangle 213"/>
            <p:cNvSpPr>
              <a:spLocks noChangeArrowheads="1"/>
            </p:cNvSpPr>
            <p:nvPr/>
          </p:nvSpPr>
          <p:spPr bwMode="auto">
            <a:xfrm>
              <a:off x="5335" y="1237"/>
              <a:ext cx="56" cy="143"/>
            </a:xfrm>
            <a:prstGeom prst="rect">
              <a:avLst/>
            </a:prstGeom>
            <a:noFill/>
            <a:ln w="6350">
              <a:solidFill>
                <a:schemeClr val="tx1"/>
              </a:solidFill>
              <a:miter lim="800000"/>
              <a:headEnd/>
              <a:tailEnd/>
            </a:ln>
          </p:spPr>
          <p:txBody>
            <a:bodyPr/>
            <a:lstStyle/>
            <a:p>
              <a:pPr algn="ctr" eaLnBrk="0" hangingPunct="0"/>
              <a:endParaRPr lang="en-GB"/>
            </a:p>
          </p:txBody>
        </p:sp>
        <p:grpSp>
          <p:nvGrpSpPr>
            <p:cNvPr id="17" name="Group 214"/>
            <p:cNvGrpSpPr>
              <a:grpSpLocks/>
            </p:cNvGrpSpPr>
            <p:nvPr/>
          </p:nvGrpSpPr>
          <p:grpSpPr bwMode="auto">
            <a:xfrm>
              <a:off x="5326" y="1147"/>
              <a:ext cx="155" cy="151"/>
              <a:chOff x="5326" y="1147"/>
              <a:chExt cx="155" cy="151"/>
            </a:xfrm>
          </p:grpSpPr>
          <p:sp>
            <p:nvSpPr>
              <p:cNvPr id="28886" name="Freeform 215"/>
              <p:cNvSpPr>
                <a:spLocks/>
              </p:cNvSpPr>
              <p:nvPr/>
            </p:nvSpPr>
            <p:spPr bwMode="auto">
              <a:xfrm>
                <a:off x="5326" y="1147"/>
                <a:ext cx="119" cy="115"/>
              </a:xfrm>
              <a:custGeom>
                <a:avLst/>
                <a:gdLst>
                  <a:gd name="T0" fmla="*/ 87 w 119"/>
                  <a:gd name="T1" fmla="*/ 0 h 115"/>
                  <a:gd name="T2" fmla="*/ 119 w 119"/>
                  <a:gd name="T3" fmla="*/ 32 h 115"/>
                  <a:gd name="T4" fmla="*/ 35 w 119"/>
                  <a:gd name="T5" fmla="*/ 115 h 115"/>
                  <a:gd name="T6" fmla="*/ 0 w 119"/>
                  <a:gd name="T7" fmla="*/ 84 h 115"/>
                  <a:gd name="T8" fmla="*/ 87 w 119"/>
                  <a:gd name="T9" fmla="*/ 0 h 115"/>
                  <a:gd name="T10" fmla="*/ 0 60000 65536"/>
                  <a:gd name="T11" fmla="*/ 0 60000 65536"/>
                  <a:gd name="T12" fmla="*/ 0 60000 65536"/>
                  <a:gd name="T13" fmla="*/ 0 60000 65536"/>
                  <a:gd name="T14" fmla="*/ 0 60000 65536"/>
                  <a:gd name="T15" fmla="*/ 0 w 119"/>
                  <a:gd name="T16" fmla="*/ 0 h 115"/>
                  <a:gd name="T17" fmla="*/ 119 w 119"/>
                  <a:gd name="T18" fmla="*/ 115 h 115"/>
                </a:gdLst>
                <a:ahLst/>
                <a:cxnLst>
                  <a:cxn ang="T10">
                    <a:pos x="T0" y="T1"/>
                  </a:cxn>
                  <a:cxn ang="T11">
                    <a:pos x="T2" y="T3"/>
                  </a:cxn>
                  <a:cxn ang="T12">
                    <a:pos x="T4" y="T5"/>
                  </a:cxn>
                  <a:cxn ang="T13">
                    <a:pos x="T6" y="T7"/>
                  </a:cxn>
                  <a:cxn ang="T14">
                    <a:pos x="T8" y="T9"/>
                  </a:cxn>
                </a:cxnLst>
                <a:rect l="T15" t="T16" r="T17" b="T18"/>
                <a:pathLst>
                  <a:path w="119" h="115">
                    <a:moveTo>
                      <a:pt x="87" y="0"/>
                    </a:moveTo>
                    <a:lnTo>
                      <a:pt x="119" y="32"/>
                    </a:lnTo>
                    <a:lnTo>
                      <a:pt x="35" y="115"/>
                    </a:lnTo>
                    <a:lnTo>
                      <a:pt x="0" y="84"/>
                    </a:lnTo>
                    <a:lnTo>
                      <a:pt x="87" y="0"/>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87" name="Freeform 216"/>
              <p:cNvSpPr>
                <a:spLocks/>
              </p:cNvSpPr>
              <p:nvPr/>
            </p:nvSpPr>
            <p:spPr bwMode="auto">
              <a:xfrm>
                <a:off x="5361" y="1179"/>
                <a:ext cx="120" cy="119"/>
              </a:xfrm>
              <a:custGeom>
                <a:avLst/>
                <a:gdLst>
                  <a:gd name="T0" fmla="*/ 84 w 120"/>
                  <a:gd name="T1" fmla="*/ 0 h 119"/>
                  <a:gd name="T2" fmla="*/ 120 w 120"/>
                  <a:gd name="T3" fmla="*/ 36 h 119"/>
                  <a:gd name="T4" fmla="*/ 32 w 120"/>
                  <a:gd name="T5" fmla="*/ 119 h 119"/>
                  <a:gd name="T6" fmla="*/ 0 w 120"/>
                  <a:gd name="T7" fmla="*/ 83 h 119"/>
                  <a:gd name="T8" fmla="*/ 84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84" y="0"/>
                    </a:moveTo>
                    <a:lnTo>
                      <a:pt x="120" y="36"/>
                    </a:lnTo>
                    <a:lnTo>
                      <a:pt x="32" y="119"/>
                    </a:lnTo>
                    <a:lnTo>
                      <a:pt x="0" y="83"/>
                    </a:lnTo>
                    <a:lnTo>
                      <a:pt x="84" y="0"/>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18" name="Group 217"/>
            <p:cNvGrpSpPr>
              <a:grpSpLocks/>
            </p:cNvGrpSpPr>
            <p:nvPr/>
          </p:nvGrpSpPr>
          <p:grpSpPr bwMode="auto">
            <a:xfrm>
              <a:off x="5182" y="1147"/>
              <a:ext cx="151" cy="151"/>
              <a:chOff x="5182" y="1147"/>
              <a:chExt cx="151" cy="151"/>
            </a:xfrm>
          </p:grpSpPr>
          <p:sp>
            <p:nvSpPr>
              <p:cNvPr id="28884" name="Freeform 218"/>
              <p:cNvSpPr>
                <a:spLocks/>
              </p:cNvSpPr>
              <p:nvPr/>
            </p:nvSpPr>
            <p:spPr bwMode="auto">
              <a:xfrm>
                <a:off x="5182" y="1179"/>
                <a:ext cx="120" cy="119"/>
              </a:xfrm>
              <a:custGeom>
                <a:avLst/>
                <a:gdLst>
                  <a:gd name="T0" fmla="*/ 0 w 120"/>
                  <a:gd name="T1" fmla="*/ 36 h 119"/>
                  <a:gd name="T2" fmla="*/ 36 w 120"/>
                  <a:gd name="T3" fmla="*/ 0 h 119"/>
                  <a:gd name="T4" fmla="*/ 120 w 120"/>
                  <a:gd name="T5" fmla="*/ 87 h 119"/>
                  <a:gd name="T6" fmla="*/ 84 w 120"/>
                  <a:gd name="T7" fmla="*/ 119 h 119"/>
                  <a:gd name="T8" fmla="*/ 0 w 120"/>
                  <a:gd name="T9" fmla="*/ 36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0" y="36"/>
                    </a:moveTo>
                    <a:lnTo>
                      <a:pt x="36" y="0"/>
                    </a:lnTo>
                    <a:lnTo>
                      <a:pt x="120" y="87"/>
                    </a:lnTo>
                    <a:lnTo>
                      <a:pt x="84" y="119"/>
                    </a:lnTo>
                    <a:lnTo>
                      <a:pt x="0" y="36"/>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85" name="Freeform 219"/>
              <p:cNvSpPr>
                <a:spLocks/>
              </p:cNvSpPr>
              <p:nvPr/>
            </p:nvSpPr>
            <p:spPr bwMode="auto">
              <a:xfrm>
                <a:off x="5218" y="1147"/>
                <a:ext cx="115" cy="119"/>
              </a:xfrm>
              <a:custGeom>
                <a:avLst/>
                <a:gdLst>
                  <a:gd name="T0" fmla="*/ 0 w 115"/>
                  <a:gd name="T1" fmla="*/ 32 h 119"/>
                  <a:gd name="T2" fmla="*/ 32 w 115"/>
                  <a:gd name="T3" fmla="*/ 0 h 119"/>
                  <a:gd name="T4" fmla="*/ 115 w 115"/>
                  <a:gd name="T5" fmla="*/ 84 h 119"/>
                  <a:gd name="T6" fmla="*/ 84 w 115"/>
                  <a:gd name="T7" fmla="*/ 119 h 119"/>
                  <a:gd name="T8" fmla="*/ 0 w 115"/>
                  <a:gd name="T9" fmla="*/ 32 h 119"/>
                  <a:gd name="T10" fmla="*/ 0 60000 65536"/>
                  <a:gd name="T11" fmla="*/ 0 60000 65536"/>
                  <a:gd name="T12" fmla="*/ 0 60000 65536"/>
                  <a:gd name="T13" fmla="*/ 0 60000 65536"/>
                  <a:gd name="T14" fmla="*/ 0 60000 65536"/>
                  <a:gd name="T15" fmla="*/ 0 w 115"/>
                  <a:gd name="T16" fmla="*/ 0 h 119"/>
                  <a:gd name="T17" fmla="*/ 115 w 115"/>
                  <a:gd name="T18" fmla="*/ 119 h 119"/>
                </a:gdLst>
                <a:ahLst/>
                <a:cxnLst>
                  <a:cxn ang="T10">
                    <a:pos x="T0" y="T1"/>
                  </a:cxn>
                  <a:cxn ang="T11">
                    <a:pos x="T2" y="T3"/>
                  </a:cxn>
                  <a:cxn ang="T12">
                    <a:pos x="T4" y="T5"/>
                  </a:cxn>
                  <a:cxn ang="T13">
                    <a:pos x="T6" y="T7"/>
                  </a:cxn>
                  <a:cxn ang="T14">
                    <a:pos x="T8" y="T9"/>
                  </a:cxn>
                </a:cxnLst>
                <a:rect l="T15" t="T16" r="T17" b="T18"/>
                <a:pathLst>
                  <a:path w="115" h="119">
                    <a:moveTo>
                      <a:pt x="0" y="32"/>
                    </a:moveTo>
                    <a:lnTo>
                      <a:pt x="32" y="0"/>
                    </a:lnTo>
                    <a:lnTo>
                      <a:pt x="115" y="84"/>
                    </a:lnTo>
                    <a:lnTo>
                      <a:pt x="84" y="119"/>
                    </a:lnTo>
                    <a:lnTo>
                      <a:pt x="0" y="32"/>
                    </a:lnTo>
                    <a:close/>
                  </a:path>
                </a:pathLst>
              </a:custGeom>
              <a:solidFill>
                <a:srgbClr val="FFFFFF"/>
              </a:solidFill>
              <a:ln w="6350">
                <a:solidFill>
                  <a:srgbClr val="000000"/>
                </a:solidFill>
                <a:round/>
                <a:headEnd/>
                <a:tailEnd/>
              </a:ln>
            </p:spPr>
            <p:txBody>
              <a:bodyPr/>
              <a:lstStyle/>
              <a:p>
                <a:pPr algn="ctr" eaLnBrk="0" hangingPunct="0"/>
                <a:endParaRPr lang="en-GB"/>
              </a:p>
            </p:txBody>
          </p:sp>
        </p:grpSp>
        <p:sp>
          <p:nvSpPr>
            <p:cNvPr id="28855" name="Rectangle 220"/>
            <p:cNvSpPr>
              <a:spLocks noChangeArrowheads="1"/>
            </p:cNvSpPr>
            <p:nvPr/>
          </p:nvSpPr>
          <p:spPr bwMode="auto">
            <a:xfrm>
              <a:off x="5156" y="1376"/>
              <a:ext cx="56" cy="144"/>
            </a:xfrm>
            <a:prstGeom prst="rect">
              <a:avLst/>
            </a:prstGeom>
            <a:noFill/>
            <a:ln w="6350">
              <a:solidFill>
                <a:schemeClr val="tx1"/>
              </a:solidFill>
              <a:miter lim="800000"/>
              <a:headEnd/>
              <a:tailEnd/>
            </a:ln>
          </p:spPr>
          <p:txBody>
            <a:bodyPr/>
            <a:lstStyle/>
            <a:p>
              <a:pPr algn="ctr" eaLnBrk="0" hangingPunct="0"/>
              <a:endParaRPr lang="en-GB"/>
            </a:p>
          </p:txBody>
        </p:sp>
        <p:sp>
          <p:nvSpPr>
            <p:cNvPr id="28856" name="Rectangle 221"/>
            <p:cNvSpPr>
              <a:spLocks noChangeArrowheads="1"/>
            </p:cNvSpPr>
            <p:nvPr/>
          </p:nvSpPr>
          <p:spPr bwMode="auto">
            <a:xfrm>
              <a:off x="5212" y="1376"/>
              <a:ext cx="56" cy="144"/>
            </a:xfrm>
            <a:prstGeom prst="rect">
              <a:avLst/>
            </a:prstGeom>
            <a:noFill/>
            <a:ln w="6350">
              <a:solidFill>
                <a:schemeClr val="tx1"/>
              </a:solidFill>
              <a:miter lim="800000"/>
              <a:headEnd/>
              <a:tailEnd/>
            </a:ln>
          </p:spPr>
          <p:txBody>
            <a:bodyPr/>
            <a:lstStyle/>
            <a:p>
              <a:pPr algn="ctr" eaLnBrk="0" hangingPunct="0"/>
              <a:endParaRPr lang="en-GB"/>
            </a:p>
          </p:txBody>
        </p:sp>
        <p:grpSp>
          <p:nvGrpSpPr>
            <p:cNvPr id="19" name="Group 222"/>
            <p:cNvGrpSpPr>
              <a:grpSpLocks/>
            </p:cNvGrpSpPr>
            <p:nvPr/>
          </p:nvGrpSpPr>
          <p:grpSpPr bwMode="auto">
            <a:xfrm>
              <a:off x="5202" y="1286"/>
              <a:ext cx="155" cy="152"/>
              <a:chOff x="5202" y="1286"/>
              <a:chExt cx="155" cy="152"/>
            </a:xfrm>
          </p:grpSpPr>
          <p:sp>
            <p:nvSpPr>
              <p:cNvPr id="28882" name="Freeform 223"/>
              <p:cNvSpPr>
                <a:spLocks/>
              </p:cNvSpPr>
              <p:nvPr/>
            </p:nvSpPr>
            <p:spPr bwMode="auto">
              <a:xfrm>
                <a:off x="5202" y="1286"/>
                <a:ext cx="120" cy="116"/>
              </a:xfrm>
              <a:custGeom>
                <a:avLst/>
                <a:gdLst>
                  <a:gd name="T0" fmla="*/ 88 w 120"/>
                  <a:gd name="T1" fmla="*/ 0 h 116"/>
                  <a:gd name="T2" fmla="*/ 120 w 120"/>
                  <a:gd name="T3" fmla="*/ 32 h 116"/>
                  <a:gd name="T4" fmla="*/ 36 w 120"/>
                  <a:gd name="T5" fmla="*/ 116 h 116"/>
                  <a:gd name="T6" fmla="*/ 0 w 120"/>
                  <a:gd name="T7" fmla="*/ 84 h 116"/>
                  <a:gd name="T8" fmla="*/ 88 w 120"/>
                  <a:gd name="T9" fmla="*/ 0 h 116"/>
                  <a:gd name="T10" fmla="*/ 0 60000 65536"/>
                  <a:gd name="T11" fmla="*/ 0 60000 65536"/>
                  <a:gd name="T12" fmla="*/ 0 60000 65536"/>
                  <a:gd name="T13" fmla="*/ 0 60000 65536"/>
                  <a:gd name="T14" fmla="*/ 0 60000 65536"/>
                  <a:gd name="T15" fmla="*/ 0 w 120"/>
                  <a:gd name="T16" fmla="*/ 0 h 116"/>
                  <a:gd name="T17" fmla="*/ 120 w 120"/>
                  <a:gd name="T18" fmla="*/ 116 h 116"/>
                </a:gdLst>
                <a:ahLst/>
                <a:cxnLst>
                  <a:cxn ang="T10">
                    <a:pos x="T0" y="T1"/>
                  </a:cxn>
                  <a:cxn ang="T11">
                    <a:pos x="T2" y="T3"/>
                  </a:cxn>
                  <a:cxn ang="T12">
                    <a:pos x="T4" y="T5"/>
                  </a:cxn>
                  <a:cxn ang="T13">
                    <a:pos x="T6" y="T7"/>
                  </a:cxn>
                  <a:cxn ang="T14">
                    <a:pos x="T8" y="T9"/>
                  </a:cxn>
                </a:cxnLst>
                <a:rect l="T15" t="T16" r="T17" b="T18"/>
                <a:pathLst>
                  <a:path w="120" h="116">
                    <a:moveTo>
                      <a:pt x="88" y="0"/>
                    </a:moveTo>
                    <a:lnTo>
                      <a:pt x="120" y="32"/>
                    </a:lnTo>
                    <a:lnTo>
                      <a:pt x="36" y="116"/>
                    </a:lnTo>
                    <a:lnTo>
                      <a:pt x="0" y="84"/>
                    </a:lnTo>
                    <a:lnTo>
                      <a:pt x="88" y="0"/>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83" name="Freeform 224"/>
              <p:cNvSpPr>
                <a:spLocks/>
              </p:cNvSpPr>
              <p:nvPr/>
            </p:nvSpPr>
            <p:spPr bwMode="auto">
              <a:xfrm>
                <a:off x="5238" y="1318"/>
                <a:ext cx="119" cy="120"/>
              </a:xfrm>
              <a:custGeom>
                <a:avLst/>
                <a:gdLst>
                  <a:gd name="T0" fmla="*/ 84 w 119"/>
                  <a:gd name="T1" fmla="*/ 0 h 120"/>
                  <a:gd name="T2" fmla="*/ 119 w 119"/>
                  <a:gd name="T3" fmla="*/ 36 h 120"/>
                  <a:gd name="T4" fmla="*/ 32 w 119"/>
                  <a:gd name="T5" fmla="*/ 120 h 120"/>
                  <a:gd name="T6" fmla="*/ 0 w 119"/>
                  <a:gd name="T7" fmla="*/ 84 h 120"/>
                  <a:gd name="T8" fmla="*/ 84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84" y="0"/>
                    </a:moveTo>
                    <a:lnTo>
                      <a:pt x="119" y="36"/>
                    </a:lnTo>
                    <a:lnTo>
                      <a:pt x="32" y="120"/>
                    </a:lnTo>
                    <a:lnTo>
                      <a:pt x="0" y="84"/>
                    </a:lnTo>
                    <a:lnTo>
                      <a:pt x="84" y="0"/>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20" name="Group 225"/>
            <p:cNvGrpSpPr>
              <a:grpSpLocks/>
            </p:cNvGrpSpPr>
            <p:nvPr/>
          </p:nvGrpSpPr>
          <p:grpSpPr bwMode="auto">
            <a:xfrm>
              <a:off x="5058" y="1286"/>
              <a:ext cx="152" cy="152"/>
              <a:chOff x="5058" y="1286"/>
              <a:chExt cx="152" cy="152"/>
            </a:xfrm>
          </p:grpSpPr>
          <p:sp>
            <p:nvSpPr>
              <p:cNvPr id="28880" name="Freeform 226"/>
              <p:cNvSpPr>
                <a:spLocks/>
              </p:cNvSpPr>
              <p:nvPr/>
            </p:nvSpPr>
            <p:spPr bwMode="auto">
              <a:xfrm>
                <a:off x="5058" y="1318"/>
                <a:ext cx="120" cy="120"/>
              </a:xfrm>
              <a:custGeom>
                <a:avLst/>
                <a:gdLst>
                  <a:gd name="T0" fmla="*/ 0 w 120"/>
                  <a:gd name="T1" fmla="*/ 36 h 120"/>
                  <a:gd name="T2" fmla="*/ 36 w 120"/>
                  <a:gd name="T3" fmla="*/ 0 h 120"/>
                  <a:gd name="T4" fmla="*/ 120 w 120"/>
                  <a:gd name="T5" fmla="*/ 88 h 120"/>
                  <a:gd name="T6" fmla="*/ 84 w 120"/>
                  <a:gd name="T7" fmla="*/ 120 h 120"/>
                  <a:gd name="T8" fmla="*/ 0 w 120"/>
                  <a:gd name="T9" fmla="*/ 36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0" y="36"/>
                    </a:moveTo>
                    <a:lnTo>
                      <a:pt x="36" y="0"/>
                    </a:lnTo>
                    <a:lnTo>
                      <a:pt x="120" y="88"/>
                    </a:lnTo>
                    <a:lnTo>
                      <a:pt x="84" y="120"/>
                    </a:lnTo>
                    <a:lnTo>
                      <a:pt x="0" y="36"/>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81" name="Freeform 227"/>
              <p:cNvSpPr>
                <a:spLocks/>
              </p:cNvSpPr>
              <p:nvPr/>
            </p:nvSpPr>
            <p:spPr bwMode="auto">
              <a:xfrm>
                <a:off x="5094" y="1286"/>
                <a:ext cx="116" cy="120"/>
              </a:xfrm>
              <a:custGeom>
                <a:avLst/>
                <a:gdLst>
                  <a:gd name="T0" fmla="*/ 0 w 116"/>
                  <a:gd name="T1" fmla="*/ 32 h 120"/>
                  <a:gd name="T2" fmla="*/ 32 w 116"/>
                  <a:gd name="T3" fmla="*/ 0 h 120"/>
                  <a:gd name="T4" fmla="*/ 116 w 116"/>
                  <a:gd name="T5" fmla="*/ 84 h 120"/>
                  <a:gd name="T6" fmla="*/ 84 w 116"/>
                  <a:gd name="T7" fmla="*/ 120 h 120"/>
                  <a:gd name="T8" fmla="*/ 0 w 116"/>
                  <a:gd name="T9" fmla="*/ 32 h 120"/>
                  <a:gd name="T10" fmla="*/ 0 60000 65536"/>
                  <a:gd name="T11" fmla="*/ 0 60000 65536"/>
                  <a:gd name="T12" fmla="*/ 0 60000 65536"/>
                  <a:gd name="T13" fmla="*/ 0 60000 65536"/>
                  <a:gd name="T14" fmla="*/ 0 60000 65536"/>
                  <a:gd name="T15" fmla="*/ 0 w 116"/>
                  <a:gd name="T16" fmla="*/ 0 h 120"/>
                  <a:gd name="T17" fmla="*/ 116 w 116"/>
                  <a:gd name="T18" fmla="*/ 120 h 120"/>
                </a:gdLst>
                <a:ahLst/>
                <a:cxnLst>
                  <a:cxn ang="T10">
                    <a:pos x="T0" y="T1"/>
                  </a:cxn>
                  <a:cxn ang="T11">
                    <a:pos x="T2" y="T3"/>
                  </a:cxn>
                  <a:cxn ang="T12">
                    <a:pos x="T4" y="T5"/>
                  </a:cxn>
                  <a:cxn ang="T13">
                    <a:pos x="T6" y="T7"/>
                  </a:cxn>
                  <a:cxn ang="T14">
                    <a:pos x="T8" y="T9"/>
                  </a:cxn>
                </a:cxnLst>
                <a:rect l="T15" t="T16" r="T17" b="T18"/>
                <a:pathLst>
                  <a:path w="116" h="120">
                    <a:moveTo>
                      <a:pt x="0" y="32"/>
                    </a:moveTo>
                    <a:lnTo>
                      <a:pt x="32" y="0"/>
                    </a:lnTo>
                    <a:lnTo>
                      <a:pt x="116" y="84"/>
                    </a:lnTo>
                    <a:lnTo>
                      <a:pt x="84" y="120"/>
                    </a:lnTo>
                    <a:lnTo>
                      <a:pt x="0" y="32"/>
                    </a:lnTo>
                    <a:close/>
                  </a:path>
                </a:pathLst>
              </a:custGeom>
              <a:solidFill>
                <a:srgbClr val="FFFFFF"/>
              </a:solidFill>
              <a:ln w="6350">
                <a:solidFill>
                  <a:srgbClr val="000000"/>
                </a:solidFill>
                <a:round/>
                <a:headEnd/>
                <a:tailEnd/>
              </a:ln>
            </p:spPr>
            <p:txBody>
              <a:bodyPr/>
              <a:lstStyle/>
              <a:p>
                <a:pPr algn="ctr" eaLnBrk="0" hangingPunct="0"/>
                <a:endParaRPr lang="en-GB"/>
              </a:p>
            </p:txBody>
          </p:sp>
        </p:grpSp>
        <p:sp>
          <p:nvSpPr>
            <p:cNvPr id="28859" name="Rectangle 228"/>
            <p:cNvSpPr>
              <a:spLocks noChangeArrowheads="1"/>
            </p:cNvSpPr>
            <p:nvPr/>
          </p:nvSpPr>
          <p:spPr bwMode="auto">
            <a:xfrm>
              <a:off x="5304" y="1524"/>
              <a:ext cx="55" cy="143"/>
            </a:xfrm>
            <a:prstGeom prst="rect">
              <a:avLst/>
            </a:prstGeom>
            <a:noFill/>
            <a:ln w="6350">
              <a:solidFill>
                <a:schemeClr val="tx1"/>
              </a:solidFill>
              <a:miter lim="800000"/>
              <a:headEnd/>
              <a:tailEnd/>
            </a:ln>
          </p:spPr>
          <p:txBody>
            <a:bodyPr/>
            <a:lstStyle/>
            <a:p>
              <a:pPr algn="ctr" eaLnBrk="0" hangingPunct="0"/>
              <a:endParaRPr lang="en-GB"/>
            </a:p>
          </p:txBody>
        </p:sp>
        <p:sp>
          <p:nvSpPr>
            <p:cNvPr id="28860" name="Rectangle 229"/>
            <p:cNvSpPr>
              <a:spLocks noChangeArrowheads="1"/>
            </p:cNvSpPr>
            <p:nvPr/>
          </p:nvSpPr>
          <p:spPr bwMode="auto">
            <a:xfrm>
              <a:off x="5359" y="1524"/>
              <a:ext cx="56" cy="143"/>
            </a:xfrm>
            <a:prstGeom prst="rect">
              <a:avLst/>
            </a:prstGeom>
            <a:noFill/>
            <a:ln w="6350">
              <a:solidFill>
                <a:schemeClr val="tx1"/>
              </a:solidFill>
              <a:miter lim="800000"/>
              <a:headEnd/>
              <a:tailEnd/>
            </a:ln>
          </p:spPr>
          <p:txBody>
            <a:bodyPr/>
            <a:lstStyle/>
            <a:p>
              <a:pPr algn="ctr" eaLnBrk="0" hangingPunct="0"/>
              <a:endParaRPr lang="en-GB"/>
            </a:p>
          </p:txBody>
        </p:sp>
        <p:grpSp>
          <p:nvGrpSpPr>
            <p:cNvPr id="21" name="Group 230"/>
            <p:cNvGrpSpPr>
              <a:grpSpLocks/>
            </p:cNvGrpSpPr>
            <p:nvPr/>
          </p:nvGrpSpPr>
          <p:grpSpPr bwMode="auto">
            <a:xfrm>
              <a:off x="5349" y="1434"/>
              <a:ext cx="156" cy="152"/>
              <a:chOff x="5349" y="1434"/>
              <a:chExt cx="156" cy="152"/>
            </a:xfrm>
          </p:grpSpPr>
          <p:sp>
            <p:nvSpPr>
              <p:cNvPr id="28878" name="Freeform 231"/>
              <p:cNvSpPr>
                <a:spLocks/>
              </p:cNvSpPr>
              <p:nvPr/>
            </p:nvSpPr>
            <p:spPr bwMode="auto">
              <a:xfrm>
                <a:off x="5349" y="1434"/>
                <a:ext cx="120" cy="116"/>
              </a:xfrm>
              <a:custGeom>
                <a:avLst/>
                <a:gdLst>
                  <a:gd name="T0" fmla="*/ 88 w 120"/>
                  <a:gd name="T1" fmla="*/ 0 h 116"/>
                  <a:gd name="T2" fmla="*/ 120 w 120"/>
                  <a:gd name="T3" fmla="*/ 32 h 116"/>
                  <a:gd name="T4" fmla="*/ 36 w 120"/>
                  <a:gd name="T5" fmla="*/ 116 h 116"/>
                  <a:gd name="T6" fmla="*/ 0 w 120"/>
                  <a:gd name="T7" fmla="*/ 84 h 116"/>
                  <a:gd name="T8" fmla="*/ 88 w 120"/>
                  <a:gd name="T9" fmla="*/ 0 h 116"/>
                  <a:gd name="T10" fmla="*/ 0 60000 65536"/>
                  <a:gd name="T11" fmla="*/ 0 60000 65536"/>
                  <a:gd name="T12" fmla="*/ 0 60000 65536"/>
                  <a:gd name="T13" fmla="*/ 0 60000 65536"/>
                  <a:gd name="T14" fmla="*/ 0 60000 65536"/>
                  <a:gd name="T15" fmla="*/ 0 w 120"/>
                  <a:gd name="T16" fmla="*/ 0 h 116"/>
                  <a:gd name="T17" fmla="*/ 120 w 120"/>
                  <a:gd name="T18" fmla="*/ 116 h 116"/>
                </a:gdLst>
                <a:ahLst/>
                <a:cxnLst>
                  <a:cxn ang="T10">
                    <a:pos x="T0" y="T1"/>
                  </a:cxn>
                  <a:cxn ang="T11">
                    <a:pos x="T2" y="T3"/>
                  </a:cxn>
                  <a:cxn ang="T12">
                    <a:pos x="T4" y="T5"/>
                  </a:cxn>
                  <a:cxn ang="T13">
                    <a:pos x="T6" y="T7"/>
                  </a:cxn>
                  <a:cxn ang="T14">
                    <a:pos x="T8" y="T9"/>
                  </a:cxn>
                </a:cxnLst>
                <a:rect l="T15" t="T16" r="T17" b="T18"/>
                <a:pathLst>
                  <a:path w="120" h="116">
                    <a:moveTo>
                      <a:pt x="88" y="0"/>
                    </a:moveTo>
                    <a:lnTo>
                      <a:pt x="120" y="32"/>
                    </a:lnTo>
                    <a:lnTo>
                      <a:pt x="36" y="116"/>
                    </a:lnTo>
                    <a:lnTo>
                      <a:pt x="0" y="84"/>
                    </a:lnTo>
                    <a:lnTo>
                      <a:pt x="88" y="0"/>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79" name="Freeform 232"/>
              <p:cNvSpPr>
                <a:spLocks/>
              </p:cNvSpPr>
              <p:nvPr/>
            </p:nvSpPr>
            <p:spPr bwMode="auto">
              <a:xfrm>
                <a:off x="5385" y="1466"/>
                <a:ext cx="120" cy="120"/>
              </a:xfrm>
              <a:custGeom>
                <a:avLst/>
                <a:gdLst>
                  <a:gd name="T0" fmla="*/ 84 w 120"/>
                  <a:gd name="T1" fmla="*/ 0 h 120"/>
                  <a:gd name="T2" fmla="*/ 120 w 120"/>
                  <a:gd name="T3" fmla="*/ 36 h 120"/>
                  <a:gd name="T4" fmla="*/ 32 w 120"/>
                  <a:gd name="T5" fmla="*/ 120 h 120"/>
                  <a:gd name="T6" fmla="*/ 0 w 120"/>
                  <a:gd name="T7" fmla="*/ 84 h 120"/>
                  <a:gd name="T8" fmla="*/ 84 w 120"/>
                  <a:gd name="T9" fmla="*/ 0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84" y="0"/>
                    </a:moveTo>
                    <a:lnTo>
                      <a:pt x="120" y="36"/>
                    </a:lnTo>
                    <a:lnTo>
                      <a:pt x="32" y="120"/>
                    </a:lnTo>
                    <a:lnTo>
                      <a:pt x="0" y="84"/>
                    </a:lnTo>
                    <a:lnTo>
                      <a:pt x="84" y="0"/>
                    </a:lnTo>
                    <a:close/>
                  </a:path>
                </a:pathLst>
              </a:custGeom>
              <a:solidFill>
                <a:srgbClr val="FFFFFF"/>
              </a:solidFill>
              <a:ln w="6350">
                <a:solidFill>
                  <a:srgbClr val="000000"/>
                </a:solidFill>
                <a:round/>
                <a:headEnd/>
                <a:tailEnd/>
              </a:ln>
            </p:spPr>
            <p:txBody>
              <a:bodyPr/>
              <a:lstStyle/>
              <a:p>
                <a:pPr algn="ctr" eaLnBrk="0" hangingPunct="0"/>
                <a:endParaRPr lang="en-GB"/>
              </a:p>
            </p:txBody>
          </p:sp>
        </p:grpSp>
        <p:grpSp>
          <p:nvGrpSpPr>
            <p:cNvPr id="22" name="Group 233"/>
            <p:cNvGrpSpPr>
              <a:grpSpLocks/>
            </p:cNvGrpSpPr>
            <p:nvPr/>
          </p:nvGrpSpPr>
          <p:grpSpPr bwMode="auto">
            <a:xfrm>
              <a:off x="5206" y="1434"/>
              <a:ext cx="151" cy="152"/>
              <a:chOff x="5206" y="1434"/>
              <a:chExt cx="151" cy="152"/>
            </a:xfrm>
          </p:grpSpPr>
          <p:sp>
            <p:nvSpPr>
              <p:cNvPr id="28876" name="Freeform 234"/>
              <p:cNvSpPr>
                <a:spLocks/>
              </p:cNvSpPr>
              <p:nvPr/>
            </p:nvSpPr>
            <p:spPr bwMode="auto">
              <a:xfrm>
                <a:off x="5206" y="1466"/>
                <a:ext cx="120" cy="120"/>
              </a:xfrm>
              <a:custGeom>
                <a:avLst/>
                <a:gdLst>
                  <a:gd name="T0" fmla="*/ 0 w 120"/>
                  <a:gd name="T1" fmla="*/ 36 h 120"/>
                  <a:gd name="T2" fmla="*/ 36 w 120"/>
                  <a:gd name="T3" fmla="*/ 0 h 120"/>
                  <a:gd name="T4" fmla="*/ 120 w 120"/>
                  <a:gd name="T5" fmla="*/ 88 h 120"/>
                  <a:gd name="T6" fmla="*/ 84 w 120"/>
                  <a:gd name="T7" fmla="*/ 120 h 120"/>
                  <a:gd name="T8" fmla="*/ 0 w 120"/>
                  <a:gd name="T9" fmla="*/ 36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0" y="36"/>
                    </a:moveTo>
                    <a:lnTo>
                      <a:pt x="36" y="0"/>
                    </a:lnTo>
                    <a:lnTo>
                      <a:pt x="120" y="88"/>
                    </a:lnTo>
                    <a:lnTo>
                      <a:pt x="84" y="120"/>
                    </a:lnTo>
                    <a:lnTo>
                      <a:pt x="0" y="36"/>
                    </a:lnTo>
                    <a:close/>
                  </a:path>
                </a:pathLst>
              </a:custGeom>
              <a:solidFill>
                <a:srgbClr val="FFFFFF"/>
              </a:solidFill>
              <a:ln w="6350">
                <a:solidFill>
                  <a:srgbClr val="000000"/>
                </a:solidFill>
                <a:round/>
                <a:headEnd/>
                <a:tailEnd/>
              </a:ln>
            </p:spPr>
            <p:txBody>
              <a:bodyPr/>
              <a:lstStyle/>
              <a:p>
                <a:pPr algn="ctr" eaLnBrk="0" hangingPunct="0"/>
                <a:endParaRPr lang="en-GB"/>
              </a:p>
            </p:txBody>
          </p:sp>
          <p:sp>
            <p:nvSpPr>
              <p:cNvPr id="28877" name="Freeform 235"/>
              <p:cNvSpPr>
                <a:spLocks/>
              </p:cNvSpPr>
              <p:nvPr/>
            </p:nvSpPr>
            <p:spPr bwMode="auto">
              <a:xfrm>
                <a:off x="5242" y="1434"/>
                <a:ext cx="115" cy="120"/>
              </a:xfrm>
              <a:custGeom>
                <a:avLst/>
                <a:gdLst>
                  <a:gd name="T0" fmla="*/ 0 w 115"/>
                  <a:gd name="T1" fmla="*/ 32 h 120"/>
                  <a:gd name="T2" fmla="*/ 32 w 115"/>
                  <a:gd name="T3" fmla="*/ 0 h 120"/>
                  <a:gd name="T4" fmla="*/ 115 w 115"/>
                  <a:gd name="T5" fmla="*/ 84 h 120"/>
                  <a:gd name="T6" fmla="*/ 84 w 115"/>
                  <a:gd name="T7" fmla="*/ 120 h 120"/>
                  <a:gd name="T8" fmla="*/ 0 w 115"/>
                  <a:gd name="T9" fmla="*/ 32 h 120"/>
                  <a:gd name="T10" fmla="*/ 0 60000 65536"/>
                  <a:gd name="T11" fmla="*/ 0 60000 65536"/>
                  <a:gd name="T12" fmla="*/ 0 60000 65536"/>
                  <a:gd name="T13" fmla="*/ 0 60000 65536"/>
                  <a:gd name="T14" fmla="*/ 0 60000 65536"/>
                  <a:gd name="T15" fmla="*/ 0 w 115"/>
                  <a:gd name="T16" fmla="*/ 0 h 120"/>
                  <a:gd name="T17" fmla="*/ 115 w 115"/>
                  <a:gd name="T18" fmla="*/ 120 h 120"/>
                </a:gdLst>
                <a:ahLst/>
                <a:cxnLst>
                  <a:cxn ang="T10">
                    <a:pos x="T0" y="T1"/>
                  </a:cxn>
                  <a:cxn ang="T11">
                    <a:pos x="T2" y="T3"/>
                  </a:cxn>
                  <a:cxn ang="T12">
                    <a:pos x="T4" y="T5"/>
                  </a:cxn>
                  <a:cxn ang="T13">
                    <a:pos x="T6" y="T7"/>
                  </a:cxn>
                  <a:cxn ang="T14">
                    <a:pos x="T8" y="T9"/>
                  </a:cxn>
                </a:cxnLst>
                <a:rect l="T15" t="T16" r="T17" b="T18"/>
                <a:pathLst>
                  <a:path w="115" h="120">
                    <a:moveTo>
                      <a:pt x="0" y="32"/>
                    </a:moveTo>
                    <a:lnTo>
                      <a:pt x="32" y="0"/>
                    </a:lnTo>
                    <a:lnTo>
                      <a:pt x="115" y="84"/>
                    </a:lnTo>
                    <a:lnTo>
                      <a:pt x="84" y="120"/>
                    </a:lnTo>
                    <a:lnTo>
                      <a:pt x="0" y="32"/>
                    </a:lnTo>
                    <a:close/>
                  </a:path>
                </a:pathLst>
              </a:custGeom>
              <a:solidFill>
                <a:srgbClr val="FFFFFF"/>
              </a:solidFill>
              <a:ln w="6350">
                <a:solidFill>
                  <a:srgbClr val="000000"/>
                </a:solidFill>
                <a:round/>
                <a:headEnd/>
                <a:tailEnd/>
              </a:ln>
            </p:spPr>
            <p:txBody>
              <a:bodyPr/>
              <a:lstStyle/>
              <a:p>
                <a:pPr algn="ctr" eaLnBrk="0" hangingPunct="0"/>
                <a:endParaRPr lang="en-GB"/>
              </a:p>
            </p:txBody>
          </p:sp>
        </p:grpSp>
        <p:sp>
          <p:nvSpPr>
            <p:cNvPr id="28863" name="Rectangle 236"/>
            <p:cNvSpPr>
              <a:spLocks noChangeArrowheads="1"/>
            </p:cNvSpPr>
            <p:nvPr/>
          </p:nvSpPr>
          <p:spPr bwMode="auto">
            <a:xfrm>
              <a:off x="4492" y="744"/>
              <a:ext cx="743" cy="174"/>
            </a:xfrm>
            <a:prstGeom prst="rect">
              <a:avLst/>
            </a:prstGeom>
            <a:noFill/>
            <a:ln w="9525">
              <a:noFill/>
              <a:miter lim="800000"/>
              <a:headEnd/>
              <a:tailEnd/>
            </a:ln>
          </p:spPr>
          <p:txBody>
            <a:bodyPr wrap="none" lIns="0" tIns="0" rIns="0" bIns="0">
              <a:spAutoFit/>
            </a:bodyPr>
            <a:lstStyle/>
            <a:p>
              <a:pPr eaLnBrk="0" hangingPunct="0"/>
              <a:r>
                <a:rPr lang="en-GB" sz="1800">
                  <a:latin typeface="Arial" pitchFamily="34" charset="0"/>
                </a:rPr>
                <a:t>Plasma cell</a:t>
              </a:r>
            </a:p>
          </p:txBody>
        </p:sp>
        <p:sp>
          <p:nvSpPr>
            <p:cNvPr id="28864" name="Rectangle 237"/>
            <p:cNvSpPr>
              <a:spLocks noChangeArrowheads="1"/>
            </p:cNvSpPr>
            <p:nvPr/>
          </p:nvSpPr>
          <p:spPr bwMode="auto">
            <a:xfrm>
              <a:off x="2761" y="740"/>
              <a:ext cx="977" cy="174"/>
            </a:xfrm>
            <a:prstGeom prst="rect">
              <a:avLst/>
            </a:prstGeom>
            <a:noFill/>
            <a:ln w="9525">
              <a:noFill/>
              <a:miter lim="800000"/>
              <a:headEnd/>
              <a:tailEnd/>
            </a:ln>
          </p:spPr>
          <p:txBody>
            <a:bodyPr wrap="none" lIns="0" tIns="0" rIns="0" bIns="0">
              <a:spAutoFit/>
            </a:bodyPr>
            <a:lstStyle/>
            <a:p>
              <a:pPr eaLnBrk="0" hangingPunct="0"/>
              <a:r>
                <a:rPr lang="en-GB" sz="1800">
                  <a:latin typeface="Arial" pitchFamily="34" charset="0"/>
                </a:rPr>
                <a:t>Follicular B cell</a:t>
              </a:r>
            </a:p>
          </p:txBody>
        </p:sp>
        <p:sp>
          <p:nvSpPr>
            <p:cNvPr id="28865" name="Rectangle 238"/>
            <p:cNvSpPr>
              <a:spLocks noChangeArrowheads="1"/>
            </p:cNvSpPr>
            <p:nvPr/>
          </p:nvSpPr>
          <p:spPr bwMode="auto">
            <a:xfrm>
              <a:off x="1074" y="740"/>
              <a:ext cx="1010" cy="174"/>
            </a:xfrm>
            <a:prstGeom prst="rect">
              <a:avLst/>
            </a:prstGeom>
            <a:noFill/>
            <a:ln w="9525">
              <a:noFill/>
              <a:miter lim="800000"/>
              <a:headEnd/>
              <a:tailEnd/>
            </a:ln>
          </p:spPr>
          <p:txBody>
            <a:bodyPr wrap="none" lIns="0" tIns="0" rIns="0" bIns="0">
              <a:spAutoFit/>
            </a:bodyPr>
            <a:lstStyle/>
            <a:p>
              <a:pPr eaLnBrk="0" hangingPunct="0"/>
              <a:r>
                <a:rPr lang="en-GB" sz="1800">
                  <a:latin typeface="Arial" pitchFamily="34" charset="0"/>
                </a:rPr>
                <a:t>Immature B cell</a:t>
              </a:r>
            </a:p>
          </p:txBody>
        </p:sp>
        <p:sp>
          <p:nvSpPr>
            <p:cNvPr id="28866" name="Rectangle 239"/>
            <p:cNvSpPr>
              <a:spLocks noChangeArrowheads="1"/>
            </p:cNvSpPr>
            <p:nvPr/>
          </p:nvSpPr>
          <p:spPr bwMode="auto">
            <a:xfrm>
              <a:off x="192" y="739"/>
              <a:ext cx="630" cy="174"/>
            </a:xfrm>
            <a:prstGeom prst="rect">
              <a:avLst/>
            </a:prstGeom>
            <a:noFill/>
            <a:ln w="9525">
              <a:noFill/>
              <a:miter lim="800000"/>
              <a:headEnd/>
              <a:tailEnd/>
            </a:ln>
          </p:spPr>
          <p:txBody>
            <a:bodyPr wrap="none" lIns="0" tIns="0" rIns="0" bIns="0">
              <a:spAutoFit/>
            </a:bodyPr>
            <a:lstStyle/>
            <a:p>
              <a:pPr eaLnBrk="0" hangingPunct="0"/>
              <a:r>
                <a:rPr lang="en-GB" sz="1800">
                  <a:latin typeface="Arial" pitchFamily="34" charset="0"/>
                </a:rPr>
                <a:t>Pre-B cell</a:t>
              </a:r>
            </a:p>
          </p:txBody>
        </p:sp>
        <p:grpSp>
          <p:nvGrpSpPr>
            <p:cNvPr id="23" name="Group 240"/>
            <p:cNvGrpSpPr>
              <a:grpSpLocks/>
            </p:cNvGrpSpPr>
            <p:nvPr/>
          </p:nvGrpSpPr>
          <p:grpSpPr bwMode="auto">
            <a:xfrm>
              <a:off x="912" y="812"/>
              <a:ext cx="86" cy="52"/>
              <a:chOff x="870" y="764"/>
              <a:chExt cx="128" cy="56"/>
            </a:xfrm>
          </p:grpSpPr>
          <p:sp>
            <p:nvSpPr>
              <p:cNvPr id="28874" name="Line 241"/>
              <p:cNvSpPr>
                <a:spLocks noChangeShapeType="1"/>
              </p:cNvSpPr>
              <p:nvPr/>
            </p:nvSpPr>
            <p:spPr bwMode="auto">
              <a:xfrm>
                <a:off x="870" y="792"/>
                <a:ext cx="64" cy="1"/>
              </a:xfrm>
              <a:prstGeom prst="line">
                <a:avLst/>
              </a:prstGeom>
              <a:noFill/>
              <a:ln w="12700">
                <a:solidFill>
                  <a:schemeClr val="tx2"/>
                </a:solidFill>
                <a:round/>
                <a:headEnd/>
                <a:tailEnd/>
              </a:ln>
            </p:spPr>
            <p:txBody>
              <a:bodyPr/>
              <a:lstStyle/>
              <a:p>
                <a:endParaRPr lang="en-GB"/>
              </a:p>
            </p:txBody>
          </p:sp>
          <p:sp>
            <p:nvSpPr>
              <p:cNvPr id="28875" name="Freeform 242"/>
              <p:cNvSpPr>
                <a:spLocks/>
              </p:cNvSpPr>
              <p:nvPr/>
            </p:nvSpPr>
            <p:spPr bwMode="auto">
              <a:xfrm>
                <a:off x="934" y="764"/>
                <a:ext cx="64" cy="56"/>
              </a:xfrm>
              <a:custGeom>
                <a:avLst/>
                <a:gdLst>
                  <a:gd name="T0" fmla="*/ 0 w 64"/>
                  <a:gd name="T1" fmla="*/ 28 h 56"/>
                  <a:gd name="T2" fmla="*/ 0 w 64"/>
                  <a:gd name="T3" fmla="*/ 56 h 56"/>
                  <a:gd name="T4" fmla="*/ 64 w 64"/>
                  <a:gd name="T5" fmla="*/ 28 h 56"/>
                  <a:gd name="T6" fmla="*/ 0 w 64"/>
                  <a:gd name="T7" fmla="*/ 0 h 56"/>
                  <a:gd name="T8" fmla="*/ 0 w 64"/>
                  <a:gd name="T9" fmla="*/ 28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0" y="28"/>
                    </a:moveTo>
                    <a:lnTo>
                      <a:pt x="0" y="56"/>
                    </a:lnTo>
                    <a:lnTo>
                      <a:pt x="64" y="28"/>
                    </a:lnTo>
                    <a:lnTo>
                      <a:pt x="0" y="0"/>
                    </a:lnTo>
                    <a:lnTo>
                      <a:pt x="0" y="28"/>
                    </a:lnTo>
                    <a:close/>
                  </a:path>
                </a:pathLst>
              </a:custGeom>
              <a:solidFill>
                <a:schemeClr val="tx2"/>
              </a:solidFill>
              <a:ln w="9525">
                <a:solidFill>
                  <a:schemeClr val="tx2"/>
                </a:solidFill>
                <a:round/>
                <a:headEnd/>
                <a:tailEnd/>
              </a:ln>
            </p:spPr>
            <p:txBody>
              <a:bodyPr/>
              <a:lstStyle/>
              <a:p>
                <a:pPr algn="ctr" eaLnBrk="0" hangingPunct="0"/>
                <a:endParaRPr lang="en-GB"/>
              </a:p>
            </p:txBody>
          </p:sp>
        </p:grpSp>
        <p:grpSp>
          <p:nvGrpSpPr>
            <p:cNvPr id="24" name="Group 243"/>
            <p:cNvGrpSpPr>
              <a:grpSpLocks/>
            </p:cNvGrpSpPr>
            <p:nvPr/>
          </p:nvGrpSpPr>
          <p:grpSpPr bwMode="auto">
            <a:xfrm>
              <a:off x="3936" y="812"/>
              <a:ext cx="464" cy="52"/>
              <a:chOff x="3610" y="764"/>
              <a:chExt cx="790" cy="56"/>
            </a:xfrm>
          </p:grpSpPr>
          <p:sp>
            <p:nvSpPr>
              <p:cNvPr id="28872" name="Line 244"/>
              <p:cNvSpPr>
                <a:spLocks noChangeShapeType="1"/>
              </p:cNvSpPr>
              <p:nvPr/>
            </p:nvSpPr>
            <p:spPr bwMode="auto">
              <a:xfrm>
                <a:off x="3610" y="792"/>
                <a:ext cx="726" cy="1"/>
              </a:xfrm>
              <a:prstGeom prst="line">
                <a:avLst/>
              </a:prstGeom>
              <a:noFill/>
              <a:ln w="12700">
                <a:solidFill>
                  <a:schemeClr val="tx2"/>
                </a:solidFill>
                <a:round/>
                <a:headEnd/>
                <a:tailEnd/>
              </a:ln>
            </p:spPr>
            <p:txBody>
              <a:bodyPr/>
              <a:lstStyle/>
              <a:p>
                <a:endParaRPr lang="en-GB"/>
              </a:p>
            </p:txBody>
          </p:sp>
          <p:sp>
            <p:nvSpPr>
              <p:cNvPr id="28873" name="Freeform 245"/>
              <p:cNvSpPr>
                <a:spLocks/>
              </p:cNvSpPr>
              <p:nvPr/>
            </p:nvSpPr>
            <p:spPr bwMode="auto">
              <a:xfrm>
                <a:off x="4336" y="764"/>
                <a:ext cx="64" cy="56"/>
              </a:xfrm>
              <a:custGeom>
                <a:avLst/>
                <a:gdLst>
                  <a:gd name="T0" fmla="*/ 0 w 64"/>
                  <a:gd name="T1" fmla="*/ 28 h 56"/>
                  <a:gd name="T2" fmla="*/ 0 w 64"/>
                  <a:gd name="T3" fmla="*/ 56 h 56"/>
                  <a:gd name="T4" fmla="*/ 64 w 64"/>
                  <a:gd name="T5" fmla="*/ 28 h 56"/>
                  <a:gd name="T6" fmla="*/ 0 w 64"/>
                  <a:gd name="T7" fmla="*/ 0 h 56"/>
                  <a:gd name="T8" fmla="*/ 0 w 64"/>
                  <a:gd name="T9" fmla="*/ 28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0" y="28"/>
                    </a:moveTo>
                    <a:lnTo>
                      <a:pt x="0" y="56"/>
                    </a:lnTo>
                    <a:lnTo>
                      <a:pt x="64" y="28"/>
                    </a:lnTo>
                    <a:lnTo>
                      <a:pt x="0" y="0"/>
                    </a:lnTo>
                    <a:lnTo>
                      <a:pt x="0" y="28"/>
                    </a:lnTo>
                    <a:close/>
                  </a:path>
                </a:pathLst>
              </a:custGeom>
              <a:solidFill>
                <a:schemeClr val="tx2"/>
              </a:solidFill>
              <a:ln w="9525">
                <a:solidFill>
                  <a:schemeClr val="tx2"/>
                </a:solidFill>
                <a:round/>
                <a:headEnd/>
                <a:tailEnd/>
              </a:ln>
            </p:spPr>
            <p:txBody>
              <a:bodyPr/>
              <a:lstStyle/>
              <a:p>
                <a:pPr algn="ctr" eaLnBrk="0" hangingPunct="0"/>
                <a:endParaRPr lang="en-GB"/>
              </a:p>
            </p:txBody>
          </p:sp>
        </p:grpSp>
        <p:grpSp>
          <p:nvGrpSpPr>
            <p:cNvPr id="25" name="Group 246"/>
            <p:cNvGrpSpPr>
              <a:grpSpLocks/>
            </p:cNvGrpSpPr>
            <p:nvPr/>
          </p:nvGrpSpPr>
          <p:grpSpPr bwMode="auto">
            <a:xfrm>
              <a:off x="2222" y="798"/>
              <a:ext cx="464" cy="52"/>
              <a:chOff x="3610" y="764"/>
              <a:chExt cx="790" cy="56"/>
            </a:xfrm>
          </p:grpSpPr>
          <p:sp>
            <p:nvSpPr>
              <p:cNvPr id="28870" name="Line 247"/>
              <p:cNvSpPr>
                <a:spLocks noChangeShapeType="1"/>
              </p:cNvSpPr>
              <p:nvPr/>
            </p:nvSpPr>
            <p:spPr bwMode="auto">
              <a:xfrm>
                <a:off x="3610" y="792"/>
                <a:ext cx="726" cy="1"/>
              </a:xfrm>
              <a:prstGeom prst="line">
                <a:avLst/>
              </a:prstGeom>
              <a:noFill/>
              <a:ln w="12700">
                <a:solidFill>
                  <a:schemeClr val="tx2"/>
                </a:solidFill>
                <a:round/>
                <a:headEnd/>
                <a:tailEnd/>
              </a:ln>
            </p:spPr>
            <p:txBody>
              <a:bodyPr/>
              <a:lstStyle/>
              <a:p>
                <a:endParaRPr lang="en-GB"/>
              </a:p>
            </p:txBody>
          </p:sp>
          <p:sp>
            <p:nvSpPr>
              <p:cNvPr id="28871" name="Freeform 248"/>
              <p:cNvSpPr>
                <a:spLocks/>
              </p:cNvSpPr>
              <p:nvPr/>
            </p:nvSpPr>
            <p:spPr bwMode="auto">
              <a:xfrm>
                <a:off x="4336" y="764"/>
                <a:ext cx="64" cy="56"/>
              </a:xfrm>
              <a:custGeom>
                <a:avLst/>
                <a:gdLst>
                  <a:gd name="T0" fmla="*/ 0 w 64"/>
                  <a:gd name="T1" fmla="*/ 28 h 56"/>
                  <a:gd name="T2" fmla="*/ 0 w 64"/>
                  <a:gd name="T3" fmla="*/ 56 h 56"/>
                  <a:gd name="T4" fmla="*/ 64 w 64"/>
                  <a:gd name="T5" fmla="*/ 28 h 56"/>
                  <a:gd name="T6" fmla="*/ 0 w 64"/>
                  <a:gd name="T7" fmla="*/ 0 h 56"/>
                  <a:gd name="T8" fmla="*/ 0 w 64"/>
                  <a:gd name="T9" fmla="*/ 28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0" y="28"/>
                    </a:moveTo>
                    <a:lnTo>
                      <a:pt x="0" y="56"/>
                    </a:lnTo>
                    <a:lnTo>
                      <a:pt x="64" y="28"/>
                    </a:lnTo>
                    <a:lnTo>
                      <a:pt x="0" y="0"/>
                    </a:lnTo>
                    <a:lnTo>
                      <a:pt x="0" y="28"/>
                    </a:lnTo>
                    <a:close/>
                  </a:path>
                </a:pathLst>
              </a:custGeom>
              <a:solidFill>
                <a:schemeClr val="tx2"/>
              </a:solidFill>
              <a:ln w="9525">
                <a:solidFill>
                  <a:schemeClr val="tx2"/>
                </a:solidFill>
                <a:round/>
                <a:headEnd/>
                <a:tailEnd/>
              </a:ln>
            </p:spPr>
            <p:txBody>
              <a:bodyPr/>
              <a:lstStyle/>
              <a:p>
                <a:pPr algn="ctr" eaLnBrk="0" hangingPunct="0"/>
                <a:endParaRPr lang="en-GB"/>
              </a:p>
            </p:txBody>
          </p:sp>
        </p:grpSp>
      </p:grpSp>
      <p:sp>
        <p:nvSpPr>
          <p:cNvPr id="28811" name="Rectangle 249"/>
          <p:cNvSpPr>
            <a:spLocks noChangeArrowheads="1"/>
          </p:cNvSpPr>
          <p:nvPr/>
        </p:nvSpPr>
        <p:spPr bwMode="auto">
          <a:xfrm>
            <a:off x="274638" y="0"/>
            <a:ext cx="8513762" cy="1311275"/>
          </a:xfrm>
          <a:prstGeom prst="rect">
            <a:avLst/>
          </a:prstGeom>
          <a:noFill/>
          <a:ln w="9525">
            <a:noFill/>
            <a:miter lim="800000"/>
            <a:headEnd/>
            <a:tailEnd/>
          </a:ln>
        </p:spPr>
        <p:txBody>
          <a:bodyPr>
            <a:spAutoFit/>
          </a:bodyPr>
          <a:lstStyle/>
          <a:p>
            <a:pPr algn="ctr" eaLnBrk="0" hangingPunct="0"/>
            <a:r>
              <a:rPr lang="en-GB" sz="4000" dirty="0" err="1">
                <a:solidFill>
                  <a:srgbClr val="FFFF00"/>
                </a:solidFill>
                <a:latin typeface="Times New Roman" pitchFamily="18" charset="0"/>
              </a:rPr>
              <a:t>Ig</a:t>
            </a:r>
            <a:r>
              <a:rPr lang="en-GB" sz="4000" baseline="30000" dirty="0" err="1">
                <a:solidFill>
                  <a:srgbClr val="FFFF00"/>
                </a:solidFill>
                <a:latin typeface="Times New Roman" pitchFamily="18" charset="0"/>
              </a:rPr>
              <a:t>HEL</a:t>
            </a:r>
            <a:r>
              <a:rPr lang="en-GB" sz="4000" dirty="0">
                <a:solidFill>
                  <a:srgbClr val="FFFF00"/>
                </a:solidFill>
                <a:latin typeface="Times New Roman" pitchFamily="18" charset="0"/>
              </a:rPr>
              <a:t> transgenic B cells in presence and absence of HEL</a:t>
            </a:r>
            <a:endParaRPr lang="en-GB" dirty="0">
              <a:solidFill>
                <a:srgbClr val="FFFF00"/>
              </a:solidFill>
              <a:latin typeface="Times New Roman" pitchFamily="18" charset="0"/>
            </a:endParaRPr>
          </a:p>
        </p:txBody>
      </p:sp>
      <p:sp>
        <p:nvSpPr>
          <p:cNvPr id="28812" name="Text Box 251"/>
          <p:cNvSpPr txBox="1">
            <a:spLocks noChangeArrowheads="1"/>
          </p:cNvSpPr>
          <p:nvPr/>
        </p:nvSpPr>
        <p:spPr bwMode="auto">
          <a:xfrm>
            <a:off x="5532438" y="6604000"/>
            <a:ext cx="2868612" cy="304800"/>
          </a:xfrm>
          <a:prstGeom prst="rect">
            <a:avLst/>
          </a:prstGeom>
          <a:noFill/>
          <a:ln w="9525" algn="ctr">
            <a:noFill/>
            <a:miter lim="800000"/>
            <a:headEnd/>
            <a:tailEnd/>
          </a:ln>
        </p:spPr>
        <p:txBody>
          <a:bodyPr wrap="none">
            <a:spAutoFit/>
          </a:bodyPr>
          <a:lstStyle/>
          <a:p>
            <a:pPr algn="ctr" eaLnBrk="0" hangingPunct="0"/>
            <a:r>
              <a:rPr lang="en-GB" sz="1400"/>
              <a:t>Eur J Immunol. 2001,  31:2087-93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546100" y="2032000"/>
            <a:ext cx="8382000" cy="3581400"/>
          </a:xfrm>
        </p:spPr>
        <p:txBody>
          <a:bodyPr/>
          <a:lstStyle/>
          <a:p>
            <a:pPr>
              <a:spcBef>
                <a:spcPct val="0"/>
              </a:spcBef>
            </a:pPr>
            <a:r>
              <a:rPr lang="en-GB" sz="4400" i="1" dirty="0" smtClean="0">
                <a:solidFill>
                  <a:srgbClr val="FFFF00"/>
                </a:solidFill>
                <a:latin typeface="Helvetica" pitchFamily="34" charset="0"/>
              </a:rPr>
              <a:t>Does C1q have an effect on APC T-cell interactions?</a:t>
            </a:r>
          </a:p>
          <a:p>
            <a:pPr>
              <a:spcBef>
                <a:spcPct val="0"/>
              </a:spcBef>
            </a:pPr>
            <a:r>
              <a:rPr lang="en-GB" sz="4400" i="1" dirty="0" smtClean="0">
                <a:solidFill>
                  <a:srgbClr val="0000FF"/>
                </a:solidFill>
                <a:latin typeface="Helvetica" pitchFamily="34" charset="0"/>
              </a:rPr>
              <a:t> </a:t>
            </a:r>
          </a:p>
          <a:p>
            <a:pPr algn="just">
              <a:spcBef>
                <a:spcPct val="0"/>
              </a:spcBef>
            </a:pPr>
            <a:endParaRPr lang="en-GB" sz="4800" i="1" dirty="0" smtClean="0">
              <a:solidFill>
                <a:schemeClr val="tx2"/>
              </a:solidFill>
              <a:latin typeface="Helvetic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1327150" y="827088"/>
            <a:ext cx="6589713" cy="5499100"/>
          </a:xfrm>
          <a:prstGeom prst="rect">
            <a:avLst/>
          </a:prstGeom>
          <a:noFill/>
          <a:ln w="9525">
            <a:noFill/>
            <a:miter lim="800000"/>
            <a:headEnd/>
            <a:tailEnd/>
          </a:ln>
        </p:spPr>
      </p:pic>
      <p:sp>
        <p:nvSpPr>
          <p:cNvPr id="32771" name="Text Box 3"/>
          <p:cNvSpPr txBox="1">
            <a:spLocks noChangeArrowheads="1"/>
          </p:cNvSpPr>
          <p:nvPr/>
        </p:nvSpPr>
        <p:spPr bwMode="auto">
          <a:xfrm>
            <a:off x="1079500" y="6418263"/>
            <a:ext cx="7883525" cy="206375"/>
          </a:xfrm>
          <a:prstGeom prst="rect">
            <a:avLst/>
          </a:prstGeom>
          <a:noFill/>
          <a:ln w="9525">
            <a:noFill/>
            <a:miter lim="800000"/>
            <a:headEnd/>
            <a:tailEnd/>
          </a:ln>
        </p:spPr>
        <p:txBody>
          <a:bodyPr lIns="0" tIns="0" rIns="0" bIns="0" anchorCtr="1">
            <a:spAutoFit/>
          </a:bodyPr>
          <a:lstStyle/>
          <a:p>
            <a:pPr algn="ctr" eaLnBrk="0" hangingPunct="0">
              <a:lnSpc>
                <a:spcPct val="97000"/>
              </a:lnSpc>
              <a:buClr>
                <a:srgbClr val="000000"/>
              </a:buClr>
              <a:buSzPct val="45000"/>
              <a:buFont typeface="StarSymbol"/>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latin typeface="Arial" pitchFamily="34" charset="0"/>
              </a:rPr>
              <a:t>Ansari, M. J. et al. Blood 2008;112:1551-1552</a:t>
            </a:r>
          </a:p>
        </p:txBody>
      </p:sp>
      <p:sp>
        <p:nvSpPr>
          <p:cNvPr id="32772" name="Text Box 4"/>
          <p:cNvSpPr txBox="1">
            <a:spLocks noChangeArrowheads="1"/>
          </p:cNvSpPr>
          <p:nvPr/>
        </p:nvSpPr>
        <p:spPr bwMode="auto">
          <a:xfrm>
            <a:off x="520700" y="287338"/>
            <a:ext cx="7997825" cy="414337"/>
          </a:xfrm>
          <a:prstGeom prst="rect">
            <a:avLst/>
          </a:prstGeom>
          <a:noFill/>
          <a:ln w="9525">
            <a:noFill/>
            <a:miter lim="800000"/>
            <a:headEnd/>
            <a:tailEnd/>
          </a:ln>
        </p:spPr>
        <p:txBody>
          <a:bodyPr lIns="0" tIns="0" rIns="0" bIns="0" anchor="ctr" anchorCtr="1">
            <a:spAutoFit/>
          </a:bodyPr>
          <a:lstStyle/>
          <a:p>
            <a:pPr algn="ctr" eaLnBrk="0" hangingPunct="0">
              <a:lnSpc>
                <a:spcPct val="97000"/>
              </a:lnSpc>
              <a:buClr>
                <a:srgbClr val="000000"/>
              </a:buClr>
              <a:buSzPct val="45000"/>
              <a:buFont typeface="StarSymbol"/>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FFFF00"/>
                </a:solidFill>
                <a:latin typeface="Arial" pitchFamily="34" charset="0"/>
              </a:rPr>
              <a:t>Complement and the adaptive immune system</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9550" y="269875"/>
            <a:ext cx="8934450" cy="1143000"/>
          </a:xfrm>
        </p:spPr>
        <p:txBody>
          <a:bodyPr/>
          <a:lstStyle/>
          <a:p>
            <a:r>
              <a:rPr lang="en-GB" sz="3200" smtClean="0">
                <a:latin typeface="Arial" charset="0"/>
                <a:cs typeface="Arial" charset="0"/>
              </a:rPr>
              <a:t>Impaired IL-12 secretion by DC from C1q-deficient patients in response to CD40 stimulation</a:t>
            </a:r>
          </a:p>
        </p:txBody>
      </p:sp>
      <p:grpSp>
        <p:nvGrpSpPr>
          <p:cNvPr id="2" name="Group 215"/>
          <p:cNvGrpSpPr>
            <a:grpSpLocks/>
          </p:cNvGrpSpPr>
          <p:nvPr/>
        </p:nvGrpSpPr>
        <p:grpSpPr bwMode="auto">
          <a:xfrm>
            <a:off x="254000" y="2638425"/>
            <a:ext cx="2706688" cy="2414588"/>
            <a:chOff x="215" y="2940"/>
            <a:chExt cx="1246" cy="1381"/>
          </a:xfrm>
        </p:grpSpPr>
        <p:sp>
          <p:nvSpPr>
            <p:cNvPr id="24636" name="Rectangle 53"/>
            <p:cNvSpPr>
              <a:spLocks noChangeArrowheads="1"/>
            </p:cNvSpPr>
            <p:nvPr/>
          </p:nvSpPr>
          <p:spPr bwMode="auto">
            <a:xfrm>
              <a:off x="874" y="3049"/>
              <a:ext cx="89" cy="995"/>
            </a:xfrm>
            <a:prstGeom prst="rect">
              <a:avLst/>
            </a:prstGeom>
            <a:solidFill>
              <a:srgbClr val="FF0000"/>
            </a:solidFill>
            <a:ln w="6350">
              <a:solidFill>
                <a:srgbClr val="000000"/>
              </a:solidFill>
              <a:miter lim="800000"/>
              <a:headEnd/>
              <a:tailEnd/>
            </a:ln>
          </p:spPr>
          <p:txBody>
            <a:bodyPr/>
            <a:lstStyle/>
            <a:p>
              <a:endParaRPr lang="en-GB" sz="1400"/>
            </a:p>
          </p:txBody>
        </p:sp>
        <p:sp>
          <p:nvSpPr>
            <p:cNvPr id="24637" name="Rectangle 54"/>
            <p:cNvSpPr>
              <a:spLocks noChangeArrowheads="1"/>
            </p:cNvSpPr>
            <p:nvPr/>
          </p:nvSpPr>
          <p:spPr bwMode="auto">
            <a:xfrm>
              <a:off x="1180" y="3160"/>
              <a:ext cx="85" cy="884"/>
            </a:xfrm>
            <a:prstGeom prst="rect">
              <a:avLst/>
            </a:prstGeom>
            <a:solidFill>
              <a:srgbClr val="FF0000"/>
            </a:solidFill>
            <a:ln w="6350">
              <a:solidFill>
                <a:srgbClr val="000000"/>
              </a:solidFill>
              <a:miter lim="800000"/>
              <a:headEnd/>
              <a:tailEnd/>
            </a:ln>
          </p:spPr>
          <p:txBody>
            <a:bodyPr/>
            <a:lstStyle/>
            <a:p>
              <a:endParaRPr lang="en-GB" sz="1400"/>
            </a:p>
          </p:txBody>
        </p:sp>
        <p:sp>
          <p:nvSpPr>
            <p:cNvPr id="24638" name="Rectangle 55"/>
            <p:cNvSpPr>
              <a:spLocks noChangeArrowheads="1"/>
            </p:cNvSpPr>
            <p:nvPr/>
          </p:nvSpPr>
          <p:spPr bwMode="auto">
            <a:xfrm>
              <a:off x="963" y="3415"/>
              <a:ext cx="87" cy="629"/>
            </a:xfrm>
            <a:prstGeom prst="rect">
              <a:avLst/>
            </a:prstGeom>
            <a:solidFill>
              <a:schemeClr val="tx1"/>
            </a:solidFill>
            <a:ln w="6350">
              <a:solidFill>
                <a:srgbClr val="000000"/>
              </a:solidFill>
              <a:miter lim="800000"/>
              <a:headEnd/>
              <a:tailEnd/>
            </a:ln>
          </p:spPr>
          <p:txBody>
            <a:bodyPr/>
            <a:lstStyle/>
            <a:p>
              <a:endParaRPr lang="en-GB" sz="1400"/>
            </a:p>
          </p:txBody>
        </p:sp>
        <p:sp>
          <p:nvSpPr>
            <p:cNvPr id="24639" name="Rectangle 56"/>
            <p:cNvSpPr>
              <a:spLocks noChangeArrowheads="1"/>
            </p:cNvSpPr>
            <p:nvPr/>
          </p:nvSpPr>
          <p:spPr bwMode="auto">
            <a:xfrm>
              <a:off x="1265" y="3330"/>
              <a:ext cx="87" cy="714"/>
            </a:xfrm>
            <a:prstGeom prst="rect">
              <a:avLst/>
            </a:prstGeom>
            <a:solidFill>
              <a:schemeClr val="tx1"/>
            </a:solidFill>
            <a:ln w="6350">
              <a:solidFill>
                <a:srgbClr val="000000"/>
              </a:solidFill>
              <a:miter lim="800000"/>
              <a:headEnd/>
              <a:tailEnd/>
            </a:ln>
          </p:spPr>
          <p:txBody>
            <a:bodyPr/>
            <a:lstStyle/>
            <a:p>
              <a:endParaRPr lang="en-GB" sz="1400"/>
            </a:p>
          </p:txBody>
        </p:sp>
        <p:sp>
          <p:nvSpPr>
            <p:cNvPr id="24640" name="Line 57"/>
            <p:cNvSpPr>
              <a:spLocks noChangeShapeType="1"/>
            </p:cNvSpPr>
            <p:nvPr/>
          </p:nvSpPr>
          <p:spPr bwMode="auto">
            <a:xfrm>
              <a:off x="507" y="2985"/>
              <a:ext cx="0" cy="1059"/>
            </a:xfrm>
            <a:prstGeom prst="line">
              <a:avLst/>
            </a:prstGeom>
            <a:noFill/>
            <a:ln w="6350">
              <a:solidFill>
                <a:schemeClr val="tx1"/>
              </a:solidFill>
              <a:round/>
              <a:headEnd/>
              <a:tailEnd/>
            </a:ln>
          </p:spPr>
          <p:txBody>
            <a:bodyPr/>
            <a:lstStyle/>
            <a:p>
              <a:endParaRPr lang="en-GB"/>
            </a:p>
          </p:txBody>
        </p:sp>
        <p:sp>
          <p:nvSpPr>
            <p:cNvPr id="24641" name="Line 58"/>
            <p:cNvSpPr>
              <a:spLocks noChangeShapeType="1"/>
            </p:cNvSpPr>
            <p:nvPr/>
          </p:nvSpPr>
          <p:spPr bwMode="auto">
            <a:xfrm>
              <a:off x="500" y="4044"/>
              <a:ext cx="7" cy="0"/>
            </a:xfrm>
            <a:prstGeom prst="line">
              <a:avLst/>
            </a:prstGeom>
            <a:noFill/>
            <a:ln w="6350">
              <a:solidFill>
                <a:srgbClr val="000000"/>
              </a:solidFill>
              <a:round/>
              <a:headEnd/>
              <a:tailEnd/>
            </a:ln>
          </p:spPr>
          <p:txBody>
            <a:bodyPr/>
            <a:lstStyle/>
            <a:p>
              <a:endParaRPr lang="en-GB"/>
            </a:p>
          </p:txBody>
        </p:sp>
        <p:sp>
          <p:nvSpPr>
            <p:cNvPr id="24642" name="Line 59"/>
            <p:cNvSpPr>
              <a:spLocks noChangeShapeType="1"/>
            </p:cNvSpPr>
            <p:nvPr/>
          </p:nvSpPr>
          <p:spPr bwMode="auto">
            <a:xfrm>
              <a:off x="500" y="3781"/>
              <a:ext cx="7" cy="0"/>
            </a:xfrm>
            <a:prstGeom prst="line">
              <a:avLst/>
            </a:prstGeom>
            <a:noFill/>
            <a:ln w="6350">
              <a:solidFill>
                <a:srgbClr val="000000"/>
              </a:solidFill>
              <a:round/>
              <a:headEnd/>
              <a:tailEnd/>
            </a:ln>
          </p:spPr>
          <p:txBody>
            <a:bodyPr/>
            <a:lstStyle/>
            <a:p>
              <a:endParaRPr lang="en-GB"/>
            </a:p>
          </p:txBody>
        </p:sp>
        <p:sp>
          <p:nvSpPr>
            <p:cNvPr id="24643" name="Line 60"/>
            <p:cNvSpPr>
              <a:spLocks noChangeShapeType="1"/>
            </p:cNvSpPr>
            <p:nvPr/>
          </p:nvSpPr>
          <p:spPr bwMode="auto">
            <a:xfrm>
              <a:off x="500" y="3515"/>
              <a:ext cx="7" cy="0"/>
            </a:xfrm>
            <a:prstGeom prst="line">
              <a:avLst/>
            </a:prstGeom>
            <a:noFill/>
            <a:ln w="6350">
              <a:solidFill>
                <a:srgbClr val="000000"/>
              </a:solidFill>
              <a:round/>
              <a:headEnd/>
              <a:tailEnd/>
            </a:ln>
          </p:spPr>
          <p:txBody>
            <a:bodyPr/>
            <a:lstStyle/>
            <a:p>
              <a:endParaRPr lang="en-GB"/>
            </a:p>
          </p:txBody>
        </p:sp>
        <p:sp>
          <p:nvSpPr>
            <p:cNvPr id="24644" name="Line 61"/>
            <p:cNvSpPr>
              <a:spLocks noChangeShapeType="1"/>
            </p:cNvSpPr>
            <p:nvPr/>
          </p:nvSpPr>
          <p:spPr bwMode="auto">
            <a:xfrm>
              <a:off x="500" y="3249"/>
              <a:ext cx="7" cy="0"/>
            </a:xfrm>
            <a:prstGeom prst="line">
              <a:avLst/>
            </a:prstGeom>
            <a:noFill/>
            <a:ln w="6350">
              <a:solidFill>
                <a:srgbClr val="000000"/>
              </a:solidFill>
              <a:round/>
              <a:headEnd/>
              <a:tailEnd/>
            </a:ln>
          </p:spPr>
          <p:txBody>
            <a:bodyPr/>
            <a:lstStyle/>
            <a:p>
              <a:endParaRPr lang="en-GB"/>
            </a:p>
          </p:txBody>
        </p:sp>
        <p:sp>
          <p:nvSpPr>
            <p:cNvPr id="24645" name="Line 62"/>
            <p:cNvSpPr>
              <a:spLocks noChangeShapeType="1"/>
            </p:cNvSpPr>
            <p:nvPr/>
          </p:nvSpPr>
          <p:spPr bwMode="auto">
            <a:xfrm>
              <a:off x="500" y="2985"/>
              <a:ext cx="7" cy="0"/>
            </a:xfrm>
            <a:prstGeom prst="line">
              <a:avLst/>
            </a:prstGeom>
            <a:noFill/>
            <a:ln w="6350">
              <a:solidFill>
                <a:srgbClr val="000000"/>
              </a:solidFill>
              <a:round/>
              <a:headEnd/>
              <a:tailEnd/>
            </a:ln>
          </p:spPr>
          <p:txBody>
            <a:bodyPr/>
            <a:lstStyle/>
            <a:p>
              <a:endParaRPr lang="en-GB"/>
            </a:p>
          </p:txBody>
        </p:sp>
        <p:sp>
          <p:nvSpPr>
            <p:cNvPr id="24646" name="Line 63"/>
            <p:cNvSpPr>
              <a:spLocks noChangeShapeType="1"/>
            </p:cNvSpPr>
            <p:nvPr/>
          </p:nvSpPr>
          <p:spPr bwMode="auto">
            <a:xfrm>
              <a:off x="507" y="4044"/>
              <a:ext cx="910" cy="0"/>
            </a:xfrm>
            <a:prstGeom prst="line">
              <a:avLst/>
            </a:prstGeom>
            <a:noFill/>
            <a:ln w="6350">
              <a:solidFill>
                <a:schemeClr val="tx1"/>
              </a:solidFill>
              <a:round/>
              <a:headEnd/>
              <a:tailEnd/>
            </a:ln>
          </p:spPr>
          <p:txBody>
            <a:bodyPr/>
            <a:lstStyle/>
            <a:p>
              <a:endParaRPr lang="en-GB"/>
            </a:p>
          </p:txBody>
        </p:sp>
        <p:sp>
          <p:nvSpPr>
            <p:cNvPr id="24647" name="Line 64"/>
            <p:cNvSpPr>
              <a:spLocks noChangeShapeType="1"/>
            </p:cNvSpPr>
            <p:nvPr/>
          </p:nvSpPr>
          <p:spPr bwMode="auto">
            <a:xfrm flipV="1">
              <a:off x="507" y="4044"/>
              <a:ext cx="0" cy="11"/>
            </a:xfrm>
            <a:prstGeom prst="line">
              <a:avLst/>
            </a:prstGeom>
            <a:noFill/>
            <a:ln w="6350">
              <a:solidFill>
                <a:srgbClr val="000000"/>
              </a:solidFill>
              <a:round/>
              <a:headEnd/>
              <a:tailEnd/>
            </a:ln>
          </p:spPr>
          <p:txBody>
            <a:bodyPr/>
            <a:lstStyle/>
            <a:p>
              <a:endParaRPr lang="en-GB"/>
            </a:p>
          </p:txBody>
        </p:sp>
        <p:sp>
          <p:nvSpPr>
            <p:cNvPr id="24648" name="Line 65"/>
            <p:cNvSpPr>
              <a:spLocks noChangeShapeType="1"/>
            </p:cNvSpPr>
            <p:nvPr/>
          </p:nvSpPr>
          <p:spPr bwMode="auto">
            <a:xfrm flipV="1">
              <a:off x="810" y="4044"/>
              <a:ext cx="0" cy="11"/>
            </a:xfrm>
            <a:prstGeom prst="line">
              <a:avLst/>
            </a:prstGeom>
            <a:noFill/>
            <a:ln w="6350">
              <a:solidFill>
                <a:srgbClr val="000000"/>
              </a:solidFill>
              <a:round/>
              <a:headEnd/>
              <a:tailEnd/>
            </a:ln>
          </p:spPr>
          <p:txBody>
            <a:bodyPr/>
            <a:lstStyle/>
            <a:p>
              <a:endParaRPr lang="en-GB"/>
            </a:p>
          </p:txBody>
        </p:sp>
        <p:sp>
          <p:nvSpPr>
            <p:cNvPr id="24649" name="Line 66"/>
            <p:cNvSpPr>
              <a:spLocks noChangeShapeType="1"/>
            </p:cNvSpPr>
            <p:nvPr/>
          </p:nvSpPr>
          <p:spPr bwMode="auto">
            <a:xfrm flipV="1">
              <a:off x="1115" y="4044"/>
              <a:ext cx="0" cy="11"/>
            </a:xfrm>
            <a:prstGeom prst="line">
              <a:avLst/>
            </a:prstGeom>
            <a:noFill/>
            <a:ln w="6350">
              <a:solidFill>
                <a:srgbClr val="000000"/>
              </a:solidFill>
              <a:round/>
              <a:headEnd/>
              <a:tailEnd/>
            </a:ln>
          </p:spPr>
          <p:txBody>
            <a:bodyPr/>
            <a:lstStyle/>
            <a:p>
              <a:endParaRPr lang="en-GB"/>
            </a:p>
          </p:txBody>
        </p:sp>
        <p:sp>
          <p:nvSpPr>
            <p:cNvPr id="24650" name="Line 67"/>
            <p:cNvSpPr>
              <a:spLocks noChangeShapeType="1"/>
            </p:cNvSpPr>
            <p:nvPr/>
          </p:nvSpPr>
          <p:spPr bwMode="auto">
            <a:xfrm flipV="1">
              <a:off x="1417" y="4044"/>
              <a:ext cx="0" cy="11"/>
            </a:xfrm>
            <a:prstGeom prst="line">
              <a:avLst/>
            </a:prstGeom>
            <a:noFill/>
            <a:ln w="6350">
              <a:solidFill>
                <a:srgbClr val="000000"/>
              </a:solidFill>
              <a:round/>
              <a:headEnd/>
              <a:tailEnd/>
            </a:ln>
          </p:spPr>
          <p:txBody>
            <a:bodyPr/>
            <a:lstStyle/>
            <a:p>
              <a:endParaRPr lang="en-GB"/>
            </a:p>
          </p:txBody>
        </p:sp>
        <p:sp>
          <p:nvSpPr>
            <p:cNvPr id="24651" name="Rectangle 68"/>
            <p:cNvSpPr>
              <a:spLocks noChangeArrowheads="1"/>
            </p:cNvSpPr>
            <p:nvPr/>
          </p:nvSpPr>
          <p:spPr bwMode="auto">
            <a:xfrm>
              <a:off x="444" y="4020"/>
              <a:ext cx="46" cy="123"/>
            </a:xfrm>
            <a:prstGeom prst="rect">
              <a:avLst/>
            </a:prstGeom>
            <a:noFill/>
            <a:ln w="6350">
              <a:noFill/>
              <a:miter lim="800000"/>
              <a:headEnd/>
              <a:tailEnd/>
            </a:ln>
          </p:spPr>
          <p:txBody>
            <a:bodyPr wrap="none" lIns="0" tIns="0" rIns="0" bIns="0">
              <a:spAutoFit/>
            </a:bodyPr>
            <a:lstStyle/>
            <a:p>
              <a:r>
                <a:rPr lang="en-GB" sz="1400"/>
                <a:t>0</a:t>
              </a:r>
            </a:p>
          </p:txBody>
        </p:sp>
        <p:sp>
          <p:nvSpPr>
            <p:cNvPr id="24652" name="Rectangle 69"/>
            <p:cNvSpPr>
              <a:spLocks noChangeArrowheads="1"/>
            </p:cNvSpPr>
            <p:nvPr/>
          </p:nvSpPr>
          <p:spPr bwMode="auto">
            <a:xfrm>
              <a:off x="372" y="3734"/>
              <a:ext cx="137" cy="123"/>
            </a:xfrm>
            <a:prstGeom prst="rect">
              <a:avLst/>
            </a:prstGeom>
            <a:noFill/>
            <a:ln w="6350">
              <a:noFill/>
              <a:miter lim="800000"/>
              <a:headEnd/>
              <a:tailEnd/>
            </a:ln>
          </p:spPr>
          <p:txBody>
            <a:bodyPr wrap="none" lIns="0" tIns="0" rIns="0" bIns="0">
              <a:spAutoFit/>
            </a:bodyPr>
            <a:lstStyle/>
            <a:p>
              <a:r>
                <a:rPr lang="en-GB" sz="1400"/>
                <a:t>200</a:t>
              </a:r>
            </a:p>
          </p:txBody>
        </p:sp>
        <p:sp>
          <p:nvSpPr>
            <p:cNvPr id="24653" name="Rectangle 70"/>
            <p:cNvSpPr>
              <a:spLocks noChangeArrowheads="1"/>
            </p:cNvSpPr>
            <p:nvPr/>
          </p:nvSpPr>
          <p:spPr bwMode="auto">
            <a:xfrm>
              <a:off x="372" y="3470"/>
              <a:ext cx="137" cy="123"/>
            </a:xfrm>
            <a:prstGeom prst="rect">
              <a:avLst/>
            </a:prstGeom>
            <a:noFill/>
            <a:ln w="6350">
              <a:noFill/>
              <a:miter lim="800000"/>
              <a:headEnd/>
              <a:tailEnd/>
            </a:ln>
          </p:spPr>
          <p:txBody>
            <a:bodyPr wrap="none" lIns="0" tIns="0" rIns="0" bIns="0">
              <a:spAutoFit/>
            </a:bodyPr>
            <a:lstStyle/>
            <a:p>
              <a:r>
                <a:rPr lang="en-GB" sz="1400"/>
                <a:t>400</a:t>
              </a:r>
            </a:p>
          </p:txBody>
        </p:sp>
        <p:sp>
          <p:nvSpPr>
            <p:cNvPr id="24654" name="Rectangle 71"/>
            <p:cNvSpPr>
              <a:spLocks noChangeArrowheads="1"/>
            </p:cNvSpPr>
            <p:nvPr/>
          </p:nvSpPr>
          <p:spPr bwMode="auto">
            <a:xfrm>
              <a:off x="372" y="3205"/>
              <a:ext cx="137" cy="123"/>
            </a:xfrm>
            <a:prstGeom prst="rect">
              <a:avLst/>
            </a:prstGeom>
            <a:noFill/>
            <a:ln w="6350">
              <a:noFill/>
              <a:miter lim="800000"/>
              <a:headEnd/>
              <a:tailEnd/>
            </a:ln>
          </p:spPr>
          <p:txBody>
            <a:bodyPr wrap="none" lIns="0" tIns="0" rIns="0" bIns="0">
              <a:spAutoFit/>
            </a:bodyPr>
            <a:lstStyle/>
            <a:p>
              <a:r>
                <a:rPr lang="en-GB" sz="1400"/>
                <a:t>600</a:t>
              </a:r>
            </a:p>
          </p:txBody>
        </p:sp>
        <p:sp>
          <p:nvSpPr>
            <p:cNvPr id="24655" name="Rectangle 72"/>
            <p:cNvSpPr>
              <a:spLocks noChangeArrowheads="1"/>
            </p:cNvSpPr>
            <p:nvPr/>
          </p:nvSpPr>
          <p:spPr bwMode="auto">
            <a:xfrm>
              <a:off x="372" y="2940"/>
              <a:ext cx="137" cy="123"/>
            </a:xfrm>
            <a:prstGeom prst="rect">
              <a:avLst/>
            </a:prstGeom>
            <a:noFill/>
            <a:ln w="6350">
              <a:noFill/>
              <a:miter lim="800000"/>
              <a:headEnd/>
              <a:tailEnd/>
            </a:ln>
          </p:spPr>
          <p:txBody>
            <a:bodyPr wrap="none" lIns="0" tIns="0" rIns="0" bIns="0">
              <a:spAutoFit/>
            </a:bodyPr>
            <a:lstStyle/>
            <a:p>
              <a:r>
                <a:rPr lang="en-GB" sz="1400"/>
                <a:t>800</a:t>
              </a:r>
            </a:p>
          </p:txBody>
        </p:sp>
        <p:sp>
          <p:nvSpPr>
            <p:cNvPr id="24656" name="Rectangle 73"/>
            <p:cNvSpPr>
              <a:spLocks noChangeArrowheads="1"/>
            </p:cNvSpPr>
            <p:nvPr/>
          </p:nvSpPr>
          <p:spPr bwMode="auto">
            <a:xfrm>
              <a:off x="595" y="4070"/>
              <a:ext cx="137" cy="123"/>
            </a:xfrm>
            <a:prstGeom prst="rect">
              <a:avLst/>
            </a:prstGeom>
            <a:noFill/>
            <a:ln w="6350">
              <a:noFill/>
              <a:miter lim="800000"/>
              <a:headEnd/>
              <a:tailEnd/>
            </a:ln>
          </p:spPr>
          <p:txBody>
            <a:bodyPr wrap="none" lIns="0" tIns="0" rIns="0" bIns="0">
              <a:spAutoFit/>
            </a:bodyPr>
            <a:lstStyle/>
            <a:p>
              <a:r>
                <a:rPr lang="en-GB" sz="1400"/>
                <a:t>w/o</a:t>
              </a:r>
            </a:p>
          </p:txBody>
        </p:sp>
        <p:sp>
          <p:nvSpPr>
            <p:cNvPr id="24657" name="Rectangle 74"/>
            <p:cNvSpPr>
              <a:spLocks noChangeArrowheads="1"/>
            </p:cNvSpPr>
            <p:nvPr/>
          </p:nvSpPr>
          <p:spPr bwMode="auto">
            <a:xfrm>
              <a:off x="755" y="4070"/>
              <a:ext cx="387" cy="247"/>
            </a:xfrm>
            <a:prstGeom prst="rect">
              <a:avLst/>
            </a:prstGeom>
            <a:noFill/>
            <a:ln w="6350">
              <a:noFill/>
              <a:miter lim="800000"/>
              <a:headEnd/>
              <a:tailEnd/>
            </a:ln>
          </p:spPr>
          <p:txBody>
            <a:bodyPr wrap="none" lIns="0" tIns="0" rIns="0" bIns="0">
              <a:spAutoFit/>
            </a:bodyPr>
            <a:lstStyle/>
            <a:p>
              <a:r>
                <a:rPr lang="en-GB" sz="1400"/>
                <a:t>LPS</a:t>
              </a:r>
            </a:p>
            <a:p>
              <a:r>
                <a:rPr lang="en-GB" sz="1400"/>
                <a:t>(0.1</a:t>
              </a:r>
              <a:r>
                <a:rPr lang="en-US" sz="1400"/>
                <a:t>µ</a:t>
              </a:r>
              <a:r>
                <a:rPr lang="en-GB" sz="1400"/>
                <a:t>g/ml)</a:t>
              </a:r>
            </a:p>
          </p:txBody>
        </p:sp>
        <p:sp>
          <p:nvSpPr>
            <p:cNvPr id="24658" name="Rectangle 75"/>
            <p:cNvSpPr>
              <a:spLocks noChangeArrowheads="1"/>
            </p:cNvSpPr>
            <p:nvPr/>
          </p:nvSpPr>
          <p:spPr bwMode="auto">
            <a:xfrm>
              <a:off x="1143" y="4074"/>
              <a:ext cx="318" cy="247"/>
            </a:xfrm>
            <a:prstGeom prst="rect">
              <a:avLst/>
            </a:prstGeom>
            <a:noFill/>
            <a:ln w="6350">
              <a:noFill/>
              <a:miter lim="800000"/>
              <a:headEnd/>
              <a:tailEnd/>
            </a:ln>
          </p:spPr>
          <p:txBody>
            <a:bodyPr wrap="none" lIns="0" tIns="0" rIns="0" bIns="0">
              <a:spAutoFit/>
            </a:bodyPr>
            <a:lstStyle/>
            <a:p>
              <a:r>
                <a:rPr lang="en-GB" sz="1400"/>
                <a:t>LPS</a:t>
              </a:r>
            </a:p>
            <a:p>
              <a:r>
                <a:rPr lang="en-GB" sz="1400"/>
                <a:t>(1</a:t>
              </a:r>
              <a:r>
                <a:rPr lang="en-US" sz="1400"/>
                <a:t>µ</a:t>
              </a:r>
              <a:r>
                <a:rPr lang="en-GB" sz="1400"/>
                <a:t>g/ml)</a:t>
              </a:r>
            </a:p>
          </p:txBody>
        </p:sp>
        <p:sp>
          <p:nvSpPr>
            <p:cNvPr id="24659" name="Text Box 97"/>
            <p:cNvSpPr txBox="1">
              <a:spLocks noChangeArrowheads="1"/>
            </p:cNvSpPr>
            <p:nvPr/>
          </p:nvSpPr>
          <p:spPr bwMode="auto">
            <a:xfrm rot="-5400000">
              <a:off x="-159" y="3446"/>
              <a:ext cx="890" cy="142"/>
            </a:xfrm>
            <a:prstGeom prst="rect">
              <a:avLst/>
            </a:prstGeom>
            <a:noFill/>
            <a:ln w="6350">
              <a:noFill/>
              <a:miter lim="800000"/>
              <a:headEnd/>
              <a:tailEnd/>
            </a:ln>
          </p:spPr>
          <p:txBody>
            <a:bodyPr wrap="none">
              <a:spAutoFit/>
            </a:bodyPr>
            <a:lstStyle/>
            <a:p>
              <a:r>
                <a:rPr lang="en-GB" sz="1400"/>
                <a:t>IL-12p70 (pg/ml)</a:t>
              </a:r>
            </a:p>
          </p:txBody>
        </p:sp>
      </p:grpSp>
      <p:grpSp>
        <p:nvGrpSpPr>
          <p:cNvPr id="3" name="Group 214"/>
          <p:cNvGrpSpPr>
            <a:grpSpLocks/>
          </p:cNvGrpSpPr>
          <p:nvPr/>
        </p:nvGrpSpPr>
        <p:grpSpPr bwMode="auto">
          <a:xfrm>
            <a:off x="3094038" y="2665413"/>
            <a:ext cx="2824162" cy="2422525"/>
            <a:chOff x="1527" y="2914"/>
            <a:chExt cx="1296" cy="1405"/>
          </a:xfrm>
        </p:grpSpPr>
        <p:sp>
          <p:nvSpPr>
            <p:cNvPr id="24615" name="Rectangle 76"/>
            <p:cNvSpPr>
              <a:spLocks noChangeArrowheads="1"/>
            </p:cNvSpPr>
            <p:nvPr/>
          </p:nvSpPr>
          <p:spPr bwMode="auto">
            <a:xfrm>
              <a:off x="2233" y="3784"/>
              <a:ext cx="95" cy="255"/>
            </a:xfrm>
            <a:prstGeom prst="rect">
              <a:avLst/>
            </a:prstGeom>
            <a:solidFill>
              <a:schemeClr val="tx1"/>
            </a:solidFill>
            <a:ln w="6350">
              <a:solidFill>
                <a:schemeClr val="tx1"/>
              </a:solidFill>
              <a:miter lim="800000"/>
              <a:headEnd/>
              <a:tailEnd/>
            </a:ln>
          </p:spPr>
          <p:txBody>
            <a:bodyPr/>
            <a:lstStyle/>
            <a:p>
              <a:endParaRPr lang="en-GB" sz="1400"/>
            </a:p>
          </p:txBody>
        </p:sp>
        <p:sp>
          <p:nvSpPr>
            <p:cNvPr id="24616" name="Rectangle 77"/>
            <p:cNvSpPr>
              <a:spLocks noChangeArrowheads="1"/>
            </p:cNvSpPr>
            <p:nvPr/>
          </p:nvSpPr>
          <p:spPr bwMode="auto">
            <a:xfrm>
              <a:off x="2560" y="3099"/>
              <a:ext cx="94" cy="940"/>
            </a:xfrm>
            <a:prstGeom prst="rect">
              <a:avLst/>
            </a:prstGeom>
            <a:solidFill>
              <a:schemeClr val="tx1"/>
            </a:solidFill>
            <a:ln w="6350">
              <a:solidFill>
                <a:schemeClr val="tx1"/>
              </a:solidFill>
              <a:miter lim="800000"/>
              <a:headEnd/>
              <a:tailEnd/>
            </a:ln>
          </p:spPr>
          <p:txBody>
            <a:bodyPr/>
            <a:lstStyle/>
            <a:p>
              <a:endParaRPr lang="en-GB" sz="1400"/>
            </a:p>
          </p:txBody>
        </p:sp>
        <p:sp>
          <p:nvSpPr>
            <p:cNvPr id="24617" name="Rectangle 78"/>
            <p:cNvSpPr>
              <a:spLocks noChangeArrowheads="1"/>
            </p:cNvSpPr>
            <p:nvPr/>
          </p:nvSpPr>
          <p:spPr bwMode="auto">
            <a:xfrm>
              <a:off x="2328" y="4035"/>
              <a:ext cx="94" cy="4"/>
            </a:xfrm>
            <a:prstGeom prst="rect">
              <a:avLst/>
            </a:prstGeom>
            <a:solidFill>
              <a:schemeClr val="tx1"/>
            </a:solidFill>
            <a:ln w="6350">
              <a:solidFill>
                <a:srgbClr val="000000"/>
              </a:solidFill>
              <a:miter lim="800000"/>
              <a:headEnd/>
              <a:tailEnd/>
            </a:ln>
          </p:spPr>
          <p:txBody>
            <a:bodyPr/>
            <a:lstStyle/>
            <a:p>
              <a:endParaRPr lang="en-GB" sz="1400"/>
            </a:p>
          </p:txBody>
        </p:sp>
        <p:sp>
          <p:nvSpPr>
            <p:cNvPr id="24618" name="Line 79"/>
            <p:cNvSpPr>
              <a:spLocks noChangeShapeType="1"/>
            </p:cNvSpPr>
            <p:nvPr/>
          </p:nvSpPr>
          <p:spPr bwMode="auto">
            <a:xfrm>
              <a:off x="1841" y="2964"/>
              <a:ext cx="0" cy="1075"/>
            </a:xfrm>
            <a:prstGeom prst="line">
              <a:avLst/>
            </a:prstGeom>
            <a:noFill/>
            <a:ln w="6350">
              <a:solidFill>
                <a:schemeClr val="tx1"/>
              </a:solidFill>
              <a:round/>
              <a:headEnd/>
              <a:tailEnd/>
            </a:ln>
          </p:spPr>
          <p:txBody>
            <a:bodyPr/>
            <a:lstStyle/>
            <a:p>
              <a:endParaRPr lang="en-GB"/>
            </a:p>
          </p:txBody>
        </p:sp>
        <p:sp>
          <p:nvSpPr>
            <p:cNvPr id="24619" name="Line 80"/>
            <p:cNvSpPr>
              <a:spLocks noChangeShapeType="1"/>
            </p:cNvSpPr>
            <p:nvPr/>
          </p:nvSpPr>
          <p:spPr bwMode="auto">
            <a:xfrm>
              <a:off x="1833" y="4039"/>
              <a:ext cx="8" cy="0"/>
            </a:xfrm>
            <a:prstGeom prst="line">
              <a:avLst/>
            </a:prstGeom>
            <a:noFill/>
            <a:ln w="6350">
              <a:solidFill>
                <a:srgbClr val="000000"/>
              </a:solidFill>
              <a:round/>
              <a:headEnd/>
              <a:tailEnd/>
            </a:ln>
          </p:spPr>
          <p:txBody>
            <a:bodyPr/>
            <a:lstStyle/>
            <a:p>
              <a:endParaRPr lang="en-GB"/>
            </a:p>
          </p:txBody>
        </p:sp>
        <p:sp>
          <p:nvSpPr>
            <p:cNvPr id="24620" name="Line 81"/>
            <p:cNvSpPr>
              <a:spLocks noChangeShapeType="1"/>
            </p:cNvSpPr>
            <p:nvPr/>
          </p:nvSpPr>
          <p:spPr bwMode="auto">
            <a:xfrm>
              <a:off x="1833" y="3681"/>
              <a:ext cx="8" cy="0"/>
            </a:xfrm>
            <a:prstGeom prst="line">
              <a:avLst/>
            </a:prstGeom>
            <a:noFill/>
            <a:ln w="6350">
              <a:solidFill>
                <a:srgbClr val="000000"/>
              </a:solidFill>
              <a:round/>
              <a:headEnd/>
              <a:tailEnd/>
            </a:ln>
          </p:spPr>
          <p:txBody>
            <a:bodyPr/>
            <a:lstStyle/>
            <a:p>
              <a:endParaRPr lang="en-GB"/>
            </a:p>
          </p:txBody>
        </p:sp>
        <p:sp>
          <p:nvSpPr>
            <p:cNvPr id="24621" name="Line 82"/>
            <p:cNvSpPr>
              <a:spLocks noChangeShapeType="1"/>
            </p:cNvSpPr>
            <p:nvPr/>
          </p:nvSpPr>
          <p:spPr bwMode="auto">
            <a:xfrm>
              <a:off x="1833" y="3320"/>
              <a:ext cx="8" cy="0"/>
            </a:xfrm>
            <a:prstGeom prst="line">
              <a:avLst/>
            </a:prstGeom>
            <a:noFill/>
            <a:ln w="6350">
              <a:solidFill>
                <a:srgbClr val="000000"/>
              </a:solidFill>
              <a:round/>
              <a:headEnd/>
              <a:tailEnd/>
            </a:ln>
          </p:spPr>
          <p:txBody>
            <a:bodyPr/>
            <a:lstStyle/>
            <a:p>
              <a:endParaRPr lang="en-GB"/>
            </a:p>
          </p:txBody>
        </p:sp>
        <p:sp>
          <p:nvSpPr>
            <p:cNvPr id="24622" name="Line 83"/>
            <p:cNvSpPr>
              <a:spLocks noChangeShapeType="1"/>
            </p:cNvSpPr>
            <p:nvPr/>
          </p:nvSpPr>
          <p:spPr bwMode="auto">
            <a:xfrm>
              <a:off x="1833" y="2964"/>
              <a:ext cx="8" cy="0"/>
            </a:xfrm>
            <a:prstGeom prst="line">
              <a:avLst/>
            </a:prstGeom>
            <a:noFill/>
            <a:ln w="6350">
              <a:solidFill>
                <a:srgbClr val="000000"/>
              </a:solidFill>
              <a:round/>
              <a:headEnd/>
              <a:tailEnd/>
            </a:ln>
          </p:spPr>
          <p:txBody>
            <a:bodyPr/>
            <a:lstStyle/>
            <a:p>
              <a:endParaRPr lang="en-GB"/>
            </a:p>
          </p:txBody>
        </p:sp>
        <p:sp>
          <p:nvSpPr>
            <p:cNvPr id="24623" name="Line 84"/>
            <p:cNvSpPr>
              <a:spLocks noChangeShapeType="1"/>
            </p:cNvSpPr>
            <p:nvPr/>
          </p:nvSpPr>
          <p:spPr bwMode="auto">
            <a:xfrm>
              <a:off x="1841" y="4039"/>
              <a:ext cx="976" cy="0"/>
            </a:xfrm>
            <a:prstGeom prst="line">
              <a:avLst/>
            </a:prstGeom>
            <a:noFill/>
            <a:ln w="6350">
              <a:solidFill>
                <a:schemeClr val="tx1"/>
              </a:solidFill>
              <a:round/>
              <a:headEnd/>
              <a:tailEnd/>
            </a:ln>
          </p:spPr>
          <p:txBody>
            <a:bodyPr/>
            <a:lstStyle/>
            <a:p>
              <a:endParaRPr lang="en-GB"/>
            </a:p>
          </p:txBody>
        </p:sp>
        <p:sp>
          <p:nvSpPr>
            <p:cNvPr id="24624" name="Line 85"/>
            <p:cNvSpPr>
              <a:spLocks noChangeShapeType="1"/>
            </p:cNvSpPr>
            <p:nvPr/>
          </p:nvSpPr>
          <p:spPr bwMode="auto">
            <a:xfrm flipV="1">
              <a:off x="1841" y="4039"/>
              <a:ext cx="0" cy="10"/>
            </a:xfrm>
            <a:prstGeom prst="line">
              <a:avLst/>
            </a:prstGeom>
            <a:noFill/>
            <a:ln w="6350">
              <a:solidFill>
                <a:srgbClr val="000000"/>
              </a:solidFill>
              <a:round/>
              <a:headEnd/>
              <a:tailEnd/>
            </a:ln>
          </p:spPr>
          <p:txBody>
            <a:bodyPr/>
            <a:lstStyle/>
            <a:p>
              <a:endParaRPr lang="en-GB"/>
            </a:p>
          </p:txBody>
        </p:sp>
        <p:sp>
          <p:nvSpPr>
            <p:cNvPr id="24625" name="Line 86"/>
            <p:cNvSpPr>
              <a:spLocks noChangeShapeType="1"/>
            </p:cNvSpPr>
            <p:nvPr/>
          </p:nvSpPr>
          <p:spPr bwMode="auto">
            <a:xfrm flipV="1">
              <a:off x="2166" y="4039"/>
              <a:ext cx="0" cy="10"/>
            </a:xfrm>
            <a:prstGeom prst="line">
              <a:avLst/>
            </a:prstGeom>
            <a:noFill/>
            <a:ln w="6350">
              <a:solidFill>
                <a:srgbClr val="000000"/>
              </a:solidFill>
              <a:round/>
              <a:headEnd/>
              <a:tailEnd/>
            </a:ln>
          </p:spPr>
          <p:txBody>
            <a:bodyPr/>
            <a:lstStyle/>
            <a:p>
              <a:endParaRPr lang="en-GB"/>
            </a:p>
          </p:txBody>
        </p:sp>
        <p:sp>
          <p:nvSpPr>
            <p:cNvPr id="24626" name="Line 87"/>
            <p:cNvSpPr>
              <a:spLocks noChangeShapeType="1"/>
            </p:cNvSpPr>
            <p:nvPr/>
          </p:nvSpPr>
          <p:spPr bwMode="auto">
            <a:xfrm flipV="1">
              <a:off x="2493" y="4039"/>
              <a:ext cx="0" cy="10"/>
            </a:xfrm>
            <a:prstGeom prst="line">
              <a:avLst/>
            </a:prstGeom>
            <a:noFill/>
            <a:ln w="6350">
              <a:solidFill>
                <a:srgbClr val="000000"/>
              </a:solidFill>
              <a:round/>
              <a:headEnd/>
              <a:tailEnd/>
            </a:ln>
          </p:spPr>
          <p:txBody>
            <a:bodyPr/>
            <a:lstStyle/>
            <a:p>
              <a:endParaRPr lang="en-GB"/>
            </a:p>
          </p:txBody>
        </p:sp>
        <p:sp>
          <p:nvSpPr>
            <p:cNvPr id="24627" name="Line 88"/>
            <p:cNvSpPr>
              <a:spLocks noChangeShapeType="1"/>
            </p:cNvSpPr>
            <p:nvPr/>
          </p:nvSpPr>
          <p:spPr bwMode="auto">
            <a:xfrm flipV="1">
              <a:off x="2817" y="4039"/>
              <a:ext cx="0" cy="10"/>
            </a:xfrm>
            <a:prstGeom prst="line">
              <a:avLst/>
            </a:prstGeom>
            <a:noFill/>
            <a:ln w="6350">
              <a:solidFill>
                <a:srgbClr val="000000"/>
              </a:solidFill>
              <a:round/>
              <a:headEnd/>
              <a:tailEnd/>
            </a:ln>
          </p:spPr>
          <p:txBody>
            <a:bodyPr/>
            <a:lstStyle/>
            <a:p>
              <a:endParaRPr lang="en-GB"/>
            </a:p>
          </p:txBody>
        </p:sp>
        <p:sp>
          <p:nvSpPr>
            <p:cNvPr id="24628" name="Rectangle 89"/>
            <p:cNvSpPr>
              <a:spLocks noChangeArrowheads="1"/>
            </p:cNvSpPr>
            <p:nvPr/>
          </p:nvSpPr>
          <p:spPr bwMode="auto">
            <a:xfrm>
              <a:off x="1739" y="3987"/>
              <a:ext cx="46" cy="125"/>
            </a:xfrm>
            <a:prstGeom prst="rect">
              <a:avLst/>
            </a:prstGeom>
            <a:noFill/>
            <a:ln w="6350">
              <a:noFill/>
              <a:miter lim="800000"/>
              <a:headEnd/>
              <a:tailEnd/>
            </a:ln>
          </p:spPr>
          <p:txBody>
            <a:bodyPr wrap="none" lIns="0" tIns="0" rIns="0" bIns="0">
              <a:spAutoFit/>
            </a:bodyPr>
            <a:lstStyle/>
            <a:p>
              <a:r>
                <a:rPr lang="en-GB" sz="1400"/>
                <a:t>0</a:t>
              </a:r>
            </a:p>
          </p:txBody>
        </p:sp>
        <p:sp>
          <p:nvSpPr>
            <p:cNvPr id="24629" name="Rectangle 90"/>
            <p:cNvSpPr>
              <a:spLocks noChangeArrowheads="1"/>
            </p:cNvSpPr>
            <p:nvPr/>
          </p:nvSpPr>
          <p:spPr bwMode="auto">
            <a:xfrm>
              <a:off x="1655" y="3630"/>
              <a:ext cx="182" cy="125"/>
            </a:xfrm>
            <a:prstGeom prst="rect">
              <a:avLst/>
            </a:prstGeom>
            <a:noFill/>
            <a:ln w="6350">
              <a:noFill/>
              <a:miter lim="800000"/>
              <a:headEnd/>
              <a:tailEnd/>
            </a:ln>
          </p:spPr>
          <p:txBody>
            <a:bodyPr wrap="none" lIns="0" tIns="0" rIns="0" bIns="0">
              <a:spAutoFit/>
            </a:bodyPr>
            <a:lstStyle/>
            <a:p>
              <a:r>
                <a:rPr lang="en-GB" sz="1400"/>
                <a:t>1000</a:t>
              </a:r>
            </a:p>
          </p:txBody>
        </p:sp>
        <p:sp>
          <p:nvSpPr>
            <p:cNvPr id="24630" name="Rectangle 91"/>
            <p:cNvSpPr>
              <a:spLocks noChangeArrowheads="1"/>
            </p:cNvSpPr>
            <p:nvPr/>
          </p:nvSpPr>
          <p:spPr bwMode="auto">
            <a:xfrm>
              <a:off x="1655" y="3269"/>
              <a:ext cx="182" cy="125"/>
            </a:xfrm>
            <a:prstGeom prst="rect">
              <a:avLst/>
            </a:prstGeom>
            <a:noFill/>
            <a:ln w="6350">
              <a:noFill/>
              <a:miter lim="800000"/>
              <a:headEnd/>
              <a:tailEnd/>
            </a:ln>
          </p:spPr>
          <p:txBody>
            <a:bodyPr wrap="none" lIns="0" tIns="0" rIns="0" bIns="0">
              <a:spAutoFit/>
            </a:bodyPr>
            <a:lstStyle/>
            <a:p>
              <a:r>
                <a:rPr lang="en-GB" sz="1400"/>
                <a:t>2000</a:t>
              </a:r>
            </a:p>
          </p:txBody>
        </p:sp>
        <p:sp>
          <p:nvSpPr>
            <p:cNvPr id="24631" name="Rectangle 92"/>
            <p:cNvSpPr>
              <a:spLocks noChangeArrowheads="1"/>
            </p:cNvSpPr>
            <p:nvPr/>
          </p:nvSpPr>
          <p:spPr bwMode="auto">
            <a:xfrm>
              <a:off x="1655" y="2914"/>
              <a:ext cx="182" cy="125"/>
            </a:xfrm>
            <a:prstGeom prst="rect">
              <a:avLst/>
            </a:prstGeom>
            <a:noFill/>
            <a:ln w="6350">
              <a:noFill/>
              <a:miter lim="800000"/>
              <a:headEnd/>
              <a:tailEnd/>
            </a:ln>
          </p:spPr>
          <p:txBody>
            <a:bodyPr wrap="none" lIns="0" tIns="0" rIns="0" bIns="0">
              <a:spAutoFit/>
            </a:bodyPr>
            <a:lstStyle/>
            <a:p>
              <a:r>
                <a:rPr lang="en-GB" sz="1400"/>
                <a:t>3000</a:t>
              </a:r>
            </a:p>
          </p:txBody>
        </p:sp>
        <p:sp>
          <p:nvSpPr>
            <p:cNvPr id="24632" name="Rectangle 93"/>
            <p:cNvSpPr>
              <a:spLocks noChangeArrowheads="1"/>
            </p:cNvSpPr>
            <p:nvPr/>
          </p:nvSpPr>
          <p:spPr bwMode="auto">
            <a:xfrm>
              <a:off x="1935" y="4069"/>
              <a:ext cx="137" cy="125"/>
            </a:xfrm>
            <a:prstGeom prst="rect">
              <a:avLst/>
            </a:prstGeom>
            <a:noFill/>
            <a:ln w="6350">
              <a:noFill/>
              <a:miter lim="800000"/>
              <a:headEnd/>
              <a:tailEnd/>
            </a:ln>
          </p:spPr>
          <p:txBody>
            <a:bodyPr wrap="none" lIns="0" tIns="0" rIns="0" bIns="0">
              <a:spAutoFit/>
            </a:bodyPr>
            <a:lstStyle/>
            <a:p>
              <a:r>
                <a:rPr lang="en-GB" sz="1400"/>
                <a:t>w/o</a:t>
              </a:r>
            </a:p>
          </p:txBody>
        </p:sp>
        <p:sp>
          <p:nvSpPr>
            <p:cNvPr id="24633" name="Rectangle 94"/>
            <p:cNvSpPr>
              <a:spLocks noChangeArrowheads="1"/>
            </p:cNvSpPr>
            <p:nvPr/>
          </p:nvSpPr>
          <p:spPr bwMode="auto">
            <a:xfrm>
              <a:off x="2154" y="4069"/>
              <a:ext cx="285" cy="250"/>
            </a:xfrm>
            <a:prstGeom prst="rect">
              <a:avLst/>
            </a:prstGeom>
            <a:noFill/>
            <a:ln w="6350">
              <a:noFill/>
              <a:miter lim="800000"/>
              <a:headEnd/>
              <a:tailEnd/>
            </a:ln>
          </p:spPr>
          <p:txBody>
            <a:bodyPr wrap="none" lIns="0" tIns="0" rIns="0" bIns="0">
              <a:spAutoFit/>
            </a:bodyPr>
            <a:lstStyle/>
            <a:p>
              <a:r>
                <a:rPr lang="en-GB" sz="1400"/>
                <a:t>CD40L</a:t>
              </a:r>
            </a:p>
            <a:p>
              <a:r>
                <a:rPr lang="en-GB" sz="1400"/>
                <a:t>1 </a:t>
              </a:r>
              <a:r>
                <a:rPr lang="en-US" sz="1400"/>
                <a:t>µ</a:t>
              </a:r>
              <a:r>
                <a:rPr lang="en-GB" sz="1400"/>
                <a:t>g/ml</a:t>
              </a:r>
            </a:p>
          </p:txBody>
        </p:sp>
        <p:sp>
          <p:nvSpPr>
            <p:cNvPr id="24634" name="Text Box 96"/>
            <p:cNvSpPr txBox="1">
              <a:spLocks noChangeArrowheads="1"/>
            </p:cNvSpPr>
            <p:nvPr/>
          </p:nvSpPr>
          <p:spPr bwMode="auto">
            <a:xfrm rot="-5400000">
              <a:off x="1147" y="3430"/>
              <a:ext cx="902" cy="141"/>
            </a:xfrm>
            <a:prstGeom prst="rect">
              <a:avLst/>
            </a:prstGeom>
            <a:noFill/>
            <a:ln w="6350">
              <a:noFill/>
              <a:miter lim="800000"/>
              <a:headEnd/>
              <a:tailEnd/>
            </a:ln>
          </p:spPr>
          <p:txBody>
            <a:bodyPr wrap="none">
              <a:spAutoFit/>
            </a:bodyPr>
            <a:lstStyle/>
            <a:p>
              <a:r>
                <a:rPr lang="en-GB" sz="1400"/>
                <a:t>IL-12p70 (pg/ml)</a:t>
              </a:r>
            </a:p>
          </p:txBody>
        </p:sp>
        <p:sp>
          <p:nvSpPr>
            <p:cNvPr id="24635" name="Rectangle 178"/>
            <p:cNvSpPr>
              <a:spLocks noChangeArrowheads="1"/>
            </p:cNvSpPr>
            <p:nvPr/>
          </p:nvSpPr>
          <p:spPr bwMode="auto">
            <a:xfrm>
              <a:off x="2519" y="4069"/>
              <a:ext cx="304" cy="250"/>
            </a:xfrm>
            <a:prstGeom prst="rect">
              <a:avLst/>
            </a:prstGeom>
            <a:noFill/>
            <a:ln w="6350">
              <a:noFill/>
              <a:miter lim="800000"/>
              <a:headEnd/>
              <a:tailEnd/>
            </a:ln>
          </p:spPr>
          <p:txBody>
            <a:bodyPr lIns="0" tIns="0" rIns="0" bIns="0">
              <a:spAutoFit/>
            </a:bodyPr>
            <a:lstStyle/>
            <a:p>
              <a:r>
                <a:rPr lang="en-GB" sz="1400"/>
                <a:t>CD40L</a:t>
              </a:r>
            </a:p>
            <a:p>
              <a:r>
                <a:rPr lang="en-GB" sz="1400"/>
                <a:t>2 </a:t>
              </a:r>
              <a:r>
                <a:rPr lang="en-US" sz="1400"/>
                <a:t>µ</a:t>
              </a:r>
              <a:r>
                <a:rPr lang="en-GB" sz="1400"/>
                <a:t>g/ml</a:t>
              </a:r>
            </a:p>
          </p:txBody>
        </p:sp>
      </p:grpSp>
      <p:grpSp>
        <p:nvGrpSpPr>
          <p:cNvPr id="4" name="Group 216"/>
          <p:cNvGrpSpPr>
            <a:grpSpLocks/>
          </p:cNvGrpSpPr>
          <p:nvPr/>
        </p:nvGrpSpPr>
        <p:grpSpPr bwMode="auto">
          <a:xfrm>
            <a:off x="6043613" y="2730500"/>
            <a:ext cx="2760662" cy="2454275"/>
            <a:chOff x="2842" y="2914"/>
            <a:chExt cx="1280" cy="1400"/>
          </a:xfrm>
        </p:grpSpPr>
        <p:sp>
          <p:nvSpPr>
            <p:cNvPr id="24587" name="Rectangle 144"/>
            <p:cNvSpPr>
              <a:spLocks noChangeArrowheads="1"/>
            </p:cNvSpPr>
            <p:nvPr/>
          </p:nvSpPr>
          <p:spPr bwMode="auto">
            <a:xfrm>
              <a:off x="3183" y="3468"/>
              <a:ext cx="87" cy="552"/>
            </a:xfrm>
            <a:prstGeom prst="rect">
              <a:avLst/>
            </a:prstGeom>
            <a:solidFill>
              <a:srgbClr val="FF0000"/>
            </a:solidFill>
            <a:ln w="6350">
              <a:solidFill>
                <a:srgbClr val="000000"/>
              </a:solidFill>
              <a:miter lim="800000"/>
              <a:headEnd/>
              <a:tailEnd/>
            </a:ln>
          </p:spPr>
          <p:txBody>
            <a:bodyPr/>
            <a:lstStyle/>
            <a:p>
              <a:endParaRPr lang="en-GB" sz="1400"/>
            </a:p>
          </p:txBody>
        </p:sp>
        <p:sp>
          <p:nvSpPr>
            <p:cNvPr id="24588" name="Rectangle 145"/>
            <p:cNvSpPr>
              <a:spLocks noChangeArrowheads="1"/>
            </p:cNvSpPr>
            <p:nvPr/>
          </p:nvSpPr>
          <p:spPr bwMode="auto">
            <a:xfrm>
              <a:off x="3482" y="3274"/>
              <a:ext cx="87" cy="746"/>
            </a:xfrm>
            <a:prstGeom prst="rect">
              <a:avLst/>
            </a:prstGeom>
            <a:solidFill>
              <a:srgbClr val="FF0000"/>
            </a:solidFill>
            <a:ln w="6350">
              <a:solidFill>
                <a:srgbClr val="000000"/>
              </a:solidFill>
              <a:miter lim="800000"/>
              <a:headEnd/>
              <a:tailEnd/>
            </a:ln>
          </p:spPr>
          <p:txBody>
            <a:bodyPr/>
            <a:lstStyle/>
            <a:p>
              <a:endParaRPr lang="en-GB" sz="1400"/>
            </a:p>
          </p:txBody>
        </p:sp>
        <p:sp>
          <p:nvSpPr>
            <p:cNvPr id="24589" name="Rectangle 146"/>
            <p:cNvSpPr>
              <a:spLocks noChangeArrowheads="1"/>
            </p:cNvSpPr>
            <p:nvPr/>
          </p:nvSpPr>
          <p:spPr bwMode="auto">
            <a:xfrm>
              <a:off x="3784" y="3046"/>
              <a:ext cx="88" cy="974"/>
            </a:xfrm>
            <a:prstGeom prst="rect">
              <a:avLst/>
            </a:prstGeom>
            <a:solidFill>
              <a:srgbClr val="FF0000"/>
            </a:solidFill>
            <a:ln w="6350">
              <a:solidFill>
                <a:srgbClr val="000000"/>
              </a:solidFill>
              <a:miter lim="800000"/>
              <a:headEnd/>
              <a:tailEnd/>
            </a:ln>
          </p:spPr>
          <p:txBody>
            <a:bodyPr/>
            <a:lstStyle/>
            <a:p>
              <a:endParaRPr lang="en-GB" sz="1400"/>
            </a:p>
          </p:txBody>
        </p:sp>
        <p:sp>
          <p:nvSpPr>
            <p:cNvPr id="24590" name="Rectangle 147"/>
            <p:cNvSpPr>
              <a:spLocks noChangeArrowheads="1"/>
            </p:cNvSpPr>
            <p:nvPr/>
          </p:nvSpPr>
          <p:spPr bwMode="auto">
            <a:xfrm>
              <a:off x="3270" y="3339"/>
              <a:ext cx="84" cy="681"/>
            </a:xfrm>
            <a:prstGeom prst="rect">
              <a:avLst/>
            </a:prstGeom>
            <a:solidFill>
              <a:schemeClr val="tx1"/>
            </a:solidFill>
            <a:ln w="6350">
              <a:solidFill>
                <a:srgbClr val="000000"/>
              </a:solidFill>
              <a:miter lim="800000"/>
              <a:headEnd/>
              <a:tailEnd/>
            </a:ln>
          </p:spPr>
          <p:txBody>
            <a:bodyPr/>
            <a:lstStyle/>
            <a:p>
              <a:endParaRPr lang="en-GB" sz="1400"/>
            </a:p>
          </p:txBody>
        </p:sp>
        <p:sp>
          <p:nvSpPr>
            <p:cNvPr id="24591" name="Rectangle 148"/>
            <p:cNvSpPr>
              <a:spLocks noChangeArrowheads="1"/>
            </p:cNvSpPr>
            <p:nvPr/>
          </p:nvSpPr>
          <p:spPr bwMode="auto">
            <a:xfrm>
              <a:off x="3569" y="3126"/>
              <a:ext cx="87" cy="894"/>
            </a:xfrm>
            <a:prstGeom prst="rect">
              <a:avLst/>
            </a:prstGeom>
            <a:solidFill>
              <a:schemeClr val="tx1"/>
            </a:solidFill>
            <a:ln w="6350">
              <a:solidFill>
                <a:srgbClr val="000000"/>
              </a:solidFill>
              <a:miter lim="800000"/>
              <a:headEnd/>
              <a:tailEnd/>
            </a:ln>
          </p:spPr>
          <p:txBody>
            <a:bodyPr/>
            <a:lstStyle/>
            <a:p>
              <a:endParaRPr lang="en-GB" sz="1400"/>
            </a:p>
          </p:txBody>
        </p:sp>
        <p:sp>
          <p:nvSpPr>
            <p:cNvPr id="24592" name="Rectangle 149"/>
            <p:cNvSpPr>
              <a:spLocks noChangeArrowheads="1"/>
            </p:cNvSpPr>
            <p:nvPr/>
          </p:nvSpPr>
          <p:spPr bwMode="auto">
            <a:xfrm>
              <a:off x="3872" y="3151"/>
              <a:ext cx="84" cy="869"/>
            </a:xfrm>
            <a:prstGeom prst="rect">
              <a:avLst/>
            </a:prstGeom>
            <a:solidFill>
              <a:schemeClr val="tx1"/>
            </a:solidFill>
            <a:ln w="6350">
              <a:solidFill>
                <a:srgbClr val="000000"/>
              </a:solidFill>
              <a:miter lim="800000"/>
              <a:headEnd/>
              <a:tailEnd/>
            </a:ln>
          </p:spPr>
          <p:txBody>
            <a:bodyPr/>
            <a:lstStyle/>
            <a:p>
              <a:endParaRPr lang="en-GB" sz="1400"/>
            </a:p>
          </p:txBody>
        </p:sp>
        <p:sp>
          <p:nvSpPr>
            <p:cNvPr id="24593" name="Line 150"/>
            <p:cNvSpPr>
              <a:spLocks noChangeShapeType="1"/>
            </p:cNvSpPr>
            <p:nvPr/>
          </p:nvSpPr>
          <p:spPr bwMode="auto">
            <a:xfrm>
              <a:off x="3118" y="2959"/>
              <a:ext cx="0" cy="1061"/>
            </a:xfrm>
            <a:prstGeom prst="line">
              <a:avLst/>
            </a:prstGeom>
            <a:noFill/>
            <a:ln w="6350">
              <a:solidFill>
                <a:schemeClr val="tx1"/>
              </a:solidFill>
              <a:round/>
              <a:headEnd/>
              <a:tailEnd/>
            </a:ln>
          </p:spPr>
          <p:txBody>
            <a:bodyPr/>
            <a:lstStyle/>
            <a:p>
              <a:endParaRPr lang="en-GB"/>
            </a:p>
          </p:txBody>
        </p:sp>
        <p:sp>
          <p:nvSpPr>
            <p:cNvPr id="24594" name="Line 151"/>
            <p:cNvSpPr>
              <a:spLocks noChangeShapeType="1"/>
            </p:cNvSpPr>
            <p:nvPr/>
          </p:nvSpPr>
          <p:spPr bwMode="auto">
            <a:xfrm>
              <a:off x="3110" y="4020"/>
              <a:ext cx="8" cy="0"/>
            </a:xfrm>
            <a:prstGeom prst="line">
              <a:avLst/>
            </a:prstGeom>
            <a:noFill/>
            <a:ln w="6350">
              <a:solidFill>
                <a:srgbClr val="000000"/>
              </a:solidFill>
              <a:round/>
              <a:headEnd/>
              <a:tailEnd/>
            </a:ln>
          </p:spPr>
          <p:txBody>
            <a:bodyPr/>
            <a:lstStyle/>
            <a:p>
              <a:endParaRPr lang="en-GB"/>
            </a:p>
          </p:txBody>
        </p:sp>
        <p:sp>
          <p:nvSpPr>
            <p:cNvPr id="24595" name="Line 152"/>
            <p:cNvSpPr>
              <a:spLocks noChangeShapeType="1"/>
            </p:cNvSpPr>
            <p:nvPr/>
          </p:nvSpPr>
          <p:spPr bwMode="auto">
            <a:xfrm>
              <a:off x="3110" y="3807"/>
              <a:ext cx="8" cy="0"/>
            </a:xfrm>
            <a:prstGeom prst="line">
              <a:avLst/>
            </a:prstGeom>
            <a:noFill/>
            <a:ln w="6350">
              <a:solidFill>
                <a:srgbClr val="000000"/>
              </a:solidFill>
              <a:round/>
              <a:headEnd/>
              <a:tailEnd/>
            </a:ln>
          </p:spPr>
          <p:txBody>
            <a:bodyPr/>
            <a:lstStyle/>
            <a:p>
              <a:endParaRPr lang="en-GB"/>
            </a:p>
          </p:txBody>
        </p:sp>
        <p:sp>
          <p:nvSpPr>
            <p:cNvPr id="24596" name="Line 153"/>
            <p:cNvSpPr>
              <a:spLocks noChangeShapeType="1"/>
            </p:cNvSpPr>
            <p:nvPr/>
          </p:nvSpPr>
          <p:spPr bwMode="auto">
            <a:xfrm>
              <a:off x="3110" y="3595"/>
              <a:ext cx="8" cy="0"/>
            </a:xfrm>
            <a:prstGeom prst="line">
              <a:avLst/>
            </a:prstGeom>
            <a:noFill/>
            <a:ln w="6350">
              <a:solidFill>
                <a:srgbClr val="000000"/>
              </a:solidFill>
              <a:round/>
              <a:headEnd/>
              <a:tailEnd/>
            </a:ln>
          </p:spPr>
          <p:txBody>
            <a:bodyPr/>
            <a:lstStyle/>
            <a:p>
              <a:endParaRPr lang="en-GB"/>
            </a:p>
          </p:txBody>
        </p:sp>
        <p:sp>
          <p:nvSpPr>
            <p:cNvPr id="24597" name="Line 154"/>
            <p:cNvSpPr>
              <a:spLocks noChangeShapeType="1"/>
            </p:cNvSpPr>
            <p:nvPr/>
          </p:nvSpPr>
          <p:spPr bwMode="auto">
            <a:xfrm>
              <a:off x="3110" y="3385"/>
              <a:ext cx="8" cy="0"/>
            </a:xfrm>
            <a:prstGeom prst="line">
              <a:avLst/>
            </a:prstGeom>
            <a:noFill/>
            <a:ln w="6350">
              <a:solidFill>
                <a:srgbClr val="000000"/>
              </a:solidFill>
              <a:round/>
              <a:headEnd/>
              <a:tailEnd/>
            </a:ln>
          </p:spPr>
          <p:txBody>
            <a:bodyPr/>
            <a:lstStyle/>
            <a:p>
              <a:endParaRPr lang="en-GB"/>
            </a:p>
          </p:txBody>
        </p:sp>
        <p:sp>
          <p:nvSpPr>
            <p:cNvPr id="24598" name="Line 155"/>
            <p:cNvSpPr>
              <a:spLocks noChangeShapeType="1"/>
            </p:cNvSpPr>
            <p:nvPr/>
          </p:nvSpPr>
          <p:spPr bwMode="auto">
            <a:xfrm>
              <a:off x="3110" y="3172"/>
              <a:ext cx="8" cy="0"/>
            </a:xfrm>
            <a:prstGeom prst="line">
              <a:avLst/>
            </a:prstGeom>
            <a:noFill/>
            <a:ln w="6350">
              <a:solidFill>
                <a:srgbClr val="000000"/>
              </a:solidFill>
              <a:round/>
              <a:headEnd/>
              <a:tailEnd/>
            </a:ln>
          </p:spPr>
          <p:txBody>
            <a:bodyPr/>
            <a:lstStyle/>
            <a:p>
              <a:endParaRPr lang="en-GB"/>
            </a:p>
          </p:txBody>
        </p:sp>
        <p:sp>
          <p:nvSpPr>
            <p:cNvPr id="24599" name="Line 156"/>
            <p:cNvSpPr>
              <a:spLocks noChangeShapeType="1"/>
            </p:cNvSpPr>
            <p:nvPr/>
          </p:nvSpPr>
          <p:spPr bwMode="auto">
            <a:xfrm>
              <a:off x="3110" y="2959"/>
              <a:ext cx="8" cy="0"/>
            </a:xfrm>
            <a:prstGeom prst="line">
              <a:avLst/>
            </a:prstGeom>
            <a:noFill/>
            <a:ln w="6350">
              <a:solidFill>
                <a:srgbClr val="000000"/>
              </a:solidFill>
              <a:round/>
              <a:headEnd/>
              <a:tailEnd/>
            </a:ln>
          </p:spPr>
          <p:txBody>
            <a:bodyPr/>
            <a:lstStyle/>
            <a:p>
              <a:endParaRPr lang="en-GB"/>
            </a:p>
          </p:txBody>
        </p:sp>
        <p:sp>
          <p:nvSpPr>
            <p:cNvPr id="24600" name="Line 157"/>
            <p:cNvSpPr>
              <a:spLocks noChangeShapeType="1"/>
            </p:cNvSpPr>
            <p:nvPr/>
          </p:nvSpPr>
          <p:spPr bwMode="auto">
            <a:xfrm>
              <a:off x="3118" y="4020"/>
              <a:ext cx="902" cy="0"/>
            </a:xfrm>
            <a:prstGeom prst="line">
              <a:avLst/>
            </a:prstGeom>
            <a:noFill/>
            <a:ln w="6350">
              <a:solidFill>
                <a:schemeClr val="tx1"/>
              </a:solidFill>
              <a:round/>
              <a:headEnd/>
              <a:tailEnd/>
            </a:ln>
          </p:spPr>
          <p:txBody>
            <a:bodyPr/>
            <a:lstStyle/>
            <a:p>
              <a:endParaRPr lang="en-GB"/>
            </a:p>
          </p:txBody>
        </p:sp>
        <p:sp>
          <p:nvSpPr>
            <p:cNvPr id="24601" name="Line 158"/>
            <p:cNvSpPr>
              <a:spLocks noChangeShapeType="1"/>
            </p:cNvSpPr>
            <p:nvPr/>
          </p:nvSpPr>
          <p:spPr bwMode="auto">
            <a:xfrm flipV="1">
              <a:off x="3118" y="4020"/>
              <a:ext cx="0" cy="9"/>
            </a:xfrm>
            <a:prstGeom prst="line">
              <a:avLst/>
            </a:prstGeom>
            <a:noFill/>
            <a:ln w="6350">
              <a:solidFill>
                <a:srgbClr val="000000"/>
              </a:solidFill>
              <a:round/>
              <a:headEnd/>
              <a:tailEnd/>
            </a:ln>
          </p:spPr>
          <p:txBody>
            <a:bodyPr/>
            <a:lstStyle/>
            <a:p>
              <a:endParaRPr lang="en-GB"/>
            </a:p>
          </p:txBody>
        </p:sp>
        <p:sp>
          <p:nvSpPr>
            <p:cNvPr id="24602" name="Line 159"/>
            <p:cNvSpPr>
              <a:spLocks noChangeShapeType="1"/>
            </p:cNvSpPr>
            <p:nvPr/>
          </p:nvSpPr>
          <p:spPr bwMode="auto">
            <a:xfrm flipV="1">
              <a:off x="3418" y="4020"/>
              <a:ext cx="0" cy="9"/>
            </a:xfrm>
            <a:prstGeom prst="line">
              <a:avLst/>
            </a:prstGeom>
            <a:noFill/>
            <a:ln w="6350">
              <a:solidFill>
                <a:srgbClr val="000000"/>
              </a:solidFill>
              <a:round/>
              <a:headEnd/>
              <a:tailEnd/>
            </a:ln>
          </p:spPr>
          <p:txBody>
            <a:bodyPr/>
            <a:lstStyle/>
            <a:p>
              <a:endParaRPr lang="en-GB"/>
            </a:p>
          </p:txBody>
        </p:sp>
        <p:sp>
          <p:nvSpPr>
            <p:cNvPr id="24603" name="Line 160"/>
            <p:cNvSpPr>
              <a:spLocks noChangeShapeType="1"/>
            </p:cNvSpPr>
            <p:nvPr/>
          </p:nvSpPr>
          <p:spPr bwMode="auto">
            <a:xfrm flipV="1">
              <a:off x="3720" y="4020"/>
              <a:ext cx="0" cy="9"/>
            </a:xfrm>
            <a:prstGeom prst="line">
              <a:avLst/>
            </a:prstGeom>
            <a:noFill/>
            <a:ln w="6350">
              <a:solidFill>
                <a:srgbClr val="000000"/>
              </a:solidFill>
              <a:round/>
              <a:headEnd/>
              <a:tailEnd/>
            </a:ln>
          </p:spPr>
          <p:txBody>
            <a:bodyPr/>
            <a:lstStyle/>
            <a:p>
              <a:endParaRPr lang="en-GB"/>
            </a:p>
          </p:txBody>
        </p:sp>
        <p:sp>
          <p:nvSpPr>
            <p:cNvPr id="24604" name="Line 161"/>
            <p:cNvSpPr>
              <a:spLocks noChangeShapeType="1"/>
            </p:cNvSpPr>
            <p:nvPr/>
          </p:nvSpPr>
          <p:spPr bwMode="auto">
            <a:xfrm flipV="1">
              <a:off x="4020" y="4020"/>
              <a:ext cx="0" cy="9"/>
            </a:xfrm>
            <a:prstGeom prst="line">
              <a:avLst/>
            </a:prstGeom>
            <a:noFill/>
            <a:ln w="6350">
              <a:solidFill>
                <a:srgbClr val="000000"/>
              </a:solidFill>
              <a:round/>
              <a:headEnd/>
              <a:tailEnd/>
            </a:ln>
          </p:spPr>
          <p:txBody>
            <a:bodyPr/>
            <a:lstStyle/>
            <a:p>
              <a:endParaRPr lang="en-GB"/>
            </a:p>
          </p:txBody>
        </p:sp>
        <p:sp>
          <p:nvSpPr>
            <p:cNvPr id="24605" name="Rectangle 162"/>
            <p:cNvSpPr>
              <a:spLocks noChangeArrowheads="1"/>
            </p:cNvSpPr>
            <p:nvPr/>
          </p:nvSpPr>
          <p:spPr bwMode="auto">
            <a:xfrm>
              <a:off x="3057" y="3974"/>
              <a:ext cx="46" cy="123"/>
            </a:xfrm>
            <a:prstGeom prst="rect">
              <a:avLst/>
            </a:prstGeom>
            <a:noFill/>
            <a:ln w="6350">
              <a:noFill/>
              <a:miter lim="800000"/>
              <a:headEnd/>
              <a:tailEnd/>
            </a:ln>
          </p:spPr>
          <p:txBody>
            <a:bodyPr wrap="none" lIns="0" tIns="0" rIns="0" bIns="0">
              <a:spAutoFit/>
            </a:bodyPr>
            <a:lstStyle/>
            <a:p>
              <a:r>
                <a:rPr lang="en-GB" sz="1400"/>
                <a:t>0</a:t>
              </a:r>
            </a:p>
          </p:txBody>
        </p:sp>
        <p:sp>
          <p:nvSpPr>
            <p:cNvPr id="24606" name="Rectangle 163"/>
            <p:cNvSpPr>
              <a:spLocks noChangeArrowheads="1"/>
            </p:cNvSpPr>
            <p:nvPr/>
          </p:nvSpPr>
          <p:spPr bwMode="auto">
            <a:xfrm>
              <a:off x="3017" y="3762"/>
              <a:ext cx="92" cy="123"/>
            </a:xfrm>
            <a:prstGeom prst="rect">
              <a:avLst/>
            </a:prstGeom>
            <a:noFill/>
            <a:ln w="6350">
              <a:noFill/>
              <a:miter lim="800000"/>
              <a:headEnd/>
              <a:tailEnd/>
            </a:ln>
          </p:spPr>
          <p:txBody>
            <a:bodyPr wrap="none" lIns="0" tIns="0" rIns="0" bIns="0">
              <a:spAutoFit/>
            </a:bodyPr>
            <a:lstStyle/>
            <a:p>
              <a:r>
                <a:rPr lang="en-GB" sz="1400"/>
                <a:t>50</a:t>
              </a:r>
            </a:p>
          </p:txBody>
        </p:sp>
        <p:sp>
          <p:nvSpPr>
            <p:cNvPr id="24607" name="Rectangle 164"/>
            <p:cNvSpPr>
              <a:spLocks noChangeArrowheads="1"/>
            </p:cNvSpPr>
            <p:nvPr/>
          </p:nvSpPr>
          <p:spPr bwMode="auto">
            <a:xfrm>
              <a:off x="2977" y="3549"/>
              <a:ext cx="138" cy="123"/>
            </a:xfrm>
            <a:prstGeom prst="rect">
              <a:avLst/>
            </a:prstGeom>
            <a:noFill/>
            <a:ln w="6350">
              <a:noFill/>
              <a:miter lim="800000"/>
              <a:headEnd/>
              <a:tailEnd/>
            </a:ln>
          </p:spPr>
          <p:txBody>
            <a:bodyPr wrap="none" lIns="0" tIns="0" rIns="0" bIns="0">
              <a:spAutoFit/>
            </a:bodyPr>
            <a:lstStyle/>
            <a:p>
              <a:r>
                <a:rPr lang="en-GB" sz="1400"/>
                <a:t>100</a:t>
              </a:r>
            </a:p>
          </p:txBody>
        </p:sp>
        <p:sp>
          <p:nvSpPr>
            <p:cNvPr id="24608" name="Rectangle 165"/>
            <p:cNvSpPr>
              <a:spLocks noChangeArrowheads="1"/>
            </p:cNvSpPr>
            <p:nvPr/>
          </p:nvSpPr>
          <p:spPr bwMode="auto">
            <a:xfrm>
              <a:off x="2977" y="3339"/>
              <a:ext cx="138" cy="123"/>
            </a:xfrm>
            <a:prstGeom prst="rect">
              <a:avLst/>
            </a:prstGeom>
            <a:noFill/>
            <a:ln w="6350">
              <a:noFill/>
              <a:miter lim="800000"/>
              <a:headEnd/>
              <a:tailEnd/>
            </a:ln>
          </p:spPr>
          <p:txBody>
            <a:bodyPr wrap="none" lIns="0" tIns="0" rIns="0" bIns="0">
              <a:spAutoFit/>
            </a:bodyPr>
            <a:lstStyle/>
            <a:p>
              <a:r>
                <a:rPr lang="en-GB" sz="1400"/>
                <a:t>150</a:t>
              </a:r>
            </a:p>
          </p:txBody>
        </p:sp>
        <p:sp>
          <p:nvSpPr>
            <p:cNvPr id="24609" name="Rectangle 166"/>
            <p:cNvSpPr>
              <a:spLocks noChangeArrowheads="1"/>
            </p:cNvSpPr>
            <p:nvPr/>
          </p:nvSpPr>
          <p:spPr bwMode="auto">
            <a:xfrm>
              <a:off x="2977" y="3126"/>
              <a:ext cx="138" cy="123"/>
            </a:xfrm>
            <a:prstGeom prst="rect">
              <a:avLst/>
            </a:prstGeom>
            <a:noFill/>
            <a:ln w="6350">
              <a:noFill/>
              <a:miter lim="800000"/>
              <a:headEnd/>
              <a:tailEnd/>
            </a:ln>
          </p:spPr>
          <p:txBody>
            <a:bodyPr wrap="none" lIns="0" tIns="0" rIns="0" bIns="0">
              <a:spAutoFit/>
            </a:bodyPr>
            <a:lstStyle/>
            <a:p>
              <a:r>
                <a:rPr lang="en-GB" sz="1400"/>
                <a:t>200</a:t>
              </a:r>
            </a:p>
          </p:txBody>
        </p:sp>
        <p:sp>
          <p:nvSpPr>
            <p:cNvPr id="24610" name="Rectangle 167"/>
            <p:cNvSpPr>
              <a:spLocks noChangeArrowheads="1"/>
            </p:cNvSpPr>
            <p:nvPr/>
          </p:nvSpPr>
          <p:spPr bwMode="auto">
            <a:xfrm>
              <a:off x="2977" y="2914"/>
              <a:ext cx="138" cy="123"/>
            </a:xfrm>
            <a:prstGeom prst="rect">
              <a:avLst/>
            </a:prstGeom>
            <a:noFill/>
            <a:ln w="6350">
              <a:noFill/>
              <a:miter lim="800000"/>
              <a:headEnd/>
              <a:tailEnd/>
            </a:ln>
          </p:spPr>
          <p:txBody>
            <a:bodyPr wrap="none" lIns="0" tIns="0" rIns="0" bIns="0">
              <a:spAutoFit/>
            </a:bodyPr>
            <a:lstStyle/>
            <a:p>
              <a:r>
                <a:rPr lang="en-GB" sz="1400"/>
                <a:t>250</a:t>
              </a:r>
            </a:p>
          </p:txBody>
        </p:sp>
        <p:sp>
          <p:nvSpPr>
            <p:cNvPr id="24611" name="Rectangle 168"/>
            <p:cNvSpPr>
              <a:spLocks noChangeArrowheads="1"/>
            </p:cNvSpPr>
            <p:nvPr/>
          </p:nvSpPr>
          <p:spPr bwMode="auto">
            <a:xfrm>
              <a:off x="3189" y="4052"/>
              <a:ext cx="138" cy="123"/>
            </a:xfrm>
            <a:prstGeom prst="rect">
              <a:avLst/>
            </a:prstGeom>
            <a:noFill/>
            <a:ln w="6350">
              <a:noFill/>
              <a:miter lim="800000"/>
              <a:headEnd/>
              <a:tailEnd/>
            </a:ln>
          </p:spPr>
          <p:txBody>
            <a:bodyPr wrap="none" lIns="0" tIns="0" rIns="0" bIns="0">
              <a:spAutoFit/>
            </a:bodyPr>
            <a:lstStyle/>
            <a:p>
              <a:r>
                <a:rPr lang="en-GB" sz="1400"/>
                <a:t>w/o</a:t>
              </a:r>
            </a:p>
          </p:txBody>
        </p:sp>
        <p:sp>
          <p:nvSpPr>
            <p:cNvPr id="24612" name="Text Box 172"/>
            <p:cNvSpPr txBox="1">
              <a:spLocks noChangeArrowheads="1"/>
            </p:cNvSpPr>
            <p:nvPr/>
          </p:nvSpPr>
          <p:spPr bwMode="auto">
            <a:xfrm rot="-5400000">
              <a:off x="2558" y="3411"/>
              <a:ext cx="711" cy="143"/>
            </a:xfrm>
            <a:prstGeom prst="rect">
              <a:avLst/>
            </a:prstGeom>
            <a:noFill/>
            <a:ln w="6350">
              <a:noFill/>
              <a:miter lim="800000"/>
              <a:headEnd/>
              <a:tailEnd/>
            </a:ln>
          </p:spPr>
          <p:txBody>
            <a:bodyPr wrap="none">
              <a:spAutoFit/>
            </a:bodyPr>
            <a:lstStyle/>
            <a:p>
              <a:r>
                <a:rPr lang="en-GB" sz="1400"/>
                <a:t>IL-10 (pg/ml)</a:t>
              </a:r>
            </a:p>
          </p:txBody>
        </p:sp>
        <p:sp>
          <p:nvSpPr>
            <p:cNvPr id="24613" name="Rectangle 179"/>
            <p:cNvSpPr>
              <a:spLocks noChangeArrowheads="1"/>
            </p:cNvSpPr>
            <p:nvPr/>
          </p:nvSpPr>
          <p:spPr bwMode="auto">
            <a:xfrm>
              <a:off x="3433" y="4068"/>
              <a:ext cx="288" cy="246"/>
            </a:xfrm>
            <a:prstGeom prst="rect">
              <a:avLst/>
            </a:prstGeom>
            <a:noFill/>
            <a:ln w="6350">
              <a:noFill/>
              <a:miter lim="800000"/>
              <a:headEnd/>
              <a:tailEnd/>
            </a:ln>
          </p:spPr>
          <p:txBody>
            <a:bodyPr wrap="none" lIns="0" tIns="0" rIns="0" bIns="0">
              <a:spAutoFit/>
            </a:bodyPr>
            <a:lstStyle/>
            <a:p>
              <a:r>
                <a:rPr lang="en-GB" sz="1400"/>
                <a:t>CD40L</a:t>
              </a:r>
            </a:p>
            <a:p>
              <a:r>
                <a:rPr lang="en-GB" sz="1400"/>
                <a:t>1 </a:t>
              </a:r>
              <a:r>
                <a:rPr lang="en-US" sz="1400"/>
                <a:t>µ</a:t>
              </a:r>
              <a:r>
                <a:rPr lang="en-GB" sz="1400"/>
                <a:t>g/ml</a:t>
              </a:r>
            </a:p>
          </p:txBody>
        </p:sp>
        <p:sp>
          <p:nvSpPr>
            <p:cNvPr id="24614" name="Rectangle 180"/>
            <p:cNvSpPr>
              <a:spLocks noChangeArrowheads="1"/>
            </p:cNvSpPr>
            <p:nvPr/>
          </p:nvSpPr>
          <p:spPr bwMode="auto">
            <a:xfrm>
              <a:off x="3773" y="4068"/>
              <a:ext cx="349" cy="246"/>
            </a:xfrm>
            <a:prstGeom prst="rect">
              <a:avLst/>
            </a:prstGeom>
            <a:noFill/>
            <a:ln w="6350">
              <a:noFill/>
              <a:miter lim="800000"/>
              <a:headEnd/>
              <a:tailEnd/>
            </a:ln>
          </p:spPr>
          <p:txBody>
            <a:bodyPr lIns="0" tIns="0" rIns="0" bIns="0">
              <a:spAutoFit/>
            </a:bodyPr>
            <a:lstStyle/>
            <a:p>
              <a:r>
                <a:rPr lang="en-GB" sz="1400"/>
                <a:t>CD40L</a:t>
              </a:r>
            </a:p>
            <a:p>
              <a:r>
                <a:rPr lang="en-GB" sz="1400"/>
                <a:t>2 </a:t>
              </a:r>
              <a:r>
                <a:rPr lang="en-US" sz="1400"/>
                <a:t>µ</a:t>
              </a:r>
              <a:r>
                <a:rPr lang="en-GB" sz="1400"/>
                <a:t>g/ml</a:t>
              </a:r>
            </a:p>
          </p:txBody>
        </p:sp>
      </p:grpSp>
      <p:grpSp>
        <p:nvGrpSpPr>
          <p:cNvPr id="5" name="Group 165"/>
          <p:cNvGrpSpPr>
            <a:grpSpLocks/>
          </p:cNvGrpSpPr>
          <p:nvPr/>
        </p:nvGrpSpPr>
        <p:grpSpPr bwMode="auto">
          <a:xfrm>
            <a:off x="5538788" y="5734050"/>
            <a:ext cx="3013075" cy="585788"/>
            <a:chOff x="6100354" y="5734592"/>
            <a:chExt cx="3012503" cy="584775"/>
          </a:xfrm>
        </p:grpSpPr>
        <p:sp>
          <p:nvSpPr>
            <p:cNvPr id="24583" name="Rectangle 160"/>
            <p:cNvSpPr>
              <a:spLocks noChangeArrowheads="1"/>
            </p:cNvSpPr>
            <p:nvPr/>
          </p:nvSpPr>
          <p:spPr bwMode="auto">
            <a:xfrm>
              <a:off x="6100354" y="5943599"/>
              <a:ext cx="535577" cy="222069"/>
            </a:xfrm>
            <a:prstGeom prst="rect">
              <a:avLst/>
            </a:prstGeom>
            <a:noFill/>
            <a:ln w="9525" algn="ctr">
              <a:noFill/>
              <a:round/>
              <a:headEnd/>
              <a:tailEnd/>
            </a:ln>
          </p:spPr>
          <p:txBody>
            <a:bodyPr/>
            <a:lstStyle/>
            <a:p>
              <a:endParaRPr lang="en-GB"/>
            </a:p>
          </p:txBody>
        </p:sp>
        <p:sp>
          <p:nvSpPr>
            <p:cNvPr id="24584" name="Rectangle 161"/>
            <p:cNvSpPr>
              <a:spLocks noChangeArrowheads="1"/>
            </p:cNvSpPr>
            <p:nvPr/>
          </p:nvSpPr>
          <p:spPr bwMode="auto">
            <a:xfrm>
              <a:off x="6374674" y="5812971"/>
              <a:ext cx="509452" cy="209006"/>
            </a:xfrm>
            <a:prstGeom prst="rect">
              <a:avLst/>
            </a:prstGeom>
            <a:solidFill>
              <a:srgbClr val="FF0000"/>
            </a:solidFill>
            <a:ln w="9525" algn="ctr">
              <a:noFill/>
              <a:round/>
              <a:headEnd/>
              <a:tailEnd/>
            </a:ln>
          </p:spPr>
          <p:txBody>
            <a:bodyPr/>
            <a:lstStyle/>
            <a:p>
              <a:endParaRPr lang="en-GB"/>
            </a:p>
          </p:txBody>
        </p:sp>
        <p:sp>
          <p:nvSpPr>
            <p:cNvPr id="24585" name="Rectangle 162"/>
            <p:cNvSpPr>
              <a:spLocks noChangeArrowheads="1"/>
            </p:cNvSpPr>
            <p:nvPr/>
          </p:nvSpPr>
          <p:spPr bwMode="auto">
            <a:xfrm>
              <a:off x="6383381" y="6082938"/>
              <a:ext cx="509452" cy="209006"/>
            </a:xfrm>
            <a:prstGeom prst="rect">
              <a:avLst/>
            </a:prstGeom>
            <a:solidFill>
              <a:schemeClr val="tx1"/>
            </a:solidFill>
            <a:ln w="9525" algn="ctr">
              <a:noFill/>
              <a:round/>
              <a:headEnd/>
              <a:tailEnd/>
            </a:ln>
          </p:spPr>
          <p:txBody>
            <a:bodyPr/>
            <a:lstStyle/>
            <a:p>
              <a:endParaRPr lang="en-GB"/>
            </a:p>
          </p:txBody>
        </p:sp>
        <p:sp>
          <p:nvSpPr>
            <p:cNvPr id="24586" name="TextBox 164"/>
            <p:cNvSpPr txBox="1">
              <a:spLocks noChangeArrowheads="1"/>
            </p:cNvSpPr>
            <p:nvPr/>
          </p:nvSpPr>
          <p:spPr bwMode="auto">
            <a:xfrm>
              <a:off x="6897186" y="5734592"/>
              <a:ext cx="2215671" cy="584775"/>
            </a:xfrm>
            <a:prstGeom prst="rect">
              <a:avLst/>
            </a:prstGeom>
            <a:noFill/>
            <a:ln w="9525">
              <a:noFill/>
              <a:miter lim="800000"/>
              <a:headEnd/>
              <a:tailEnd/>
            </a:ln>
          </p:spPr>
          <p:txBody>
            <a:bodyPr wrap="none">
              <a:spAutoFit/>
            </a:bodyPr>
            <a:lstStyle/>
            <a:p>
              <a:r>
                <a:rPr lang="en-GB" sz="1600"/>
                <a:t>C1q-deficient patient</a:t>
              </a:r>
            </a:p>
            <a:p>
              <a:r>
                <a:rPr lang="en-GB" sz="1600"/>
                <a:t>Healthy subject </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781300" y="869950"/>
            <a:ext cx="3105150" cy="911225"/>
          </a:xfrm>
          <a:prstGeom prst="rect">
            <a:avLst/>
          </a:prstGeom>
          <a:noFill/>
          <a:ln w="9525">
            <a:noFill/>
            <a:miter lim="800000"/>
            <a:headEnd/>
            <a:tailEnd/>
          </a:ln>
        </p:spPr>
        <p:txBody>
          <a:bodyPr/>
          <a:lstStyle/>
          <a:p>
            <a:pPr algn="ctr">
              <a:spcBef>
                <a:spcPts val="600"/>
              </a:spcBef>
            </a:pPr>
            <a:r>
              <a:rPr lang="en-US" b="1">
                <a:latin typeface="Helvetica" pitchFamily="34" charset="0"/>
              </a:rPr>
              <a:t>COMPLEMENT DEFICIENCY </a:t>
            </a:r>
          </a:p>
        </p:txBody>
      </p:sp>
      <p:sp>
        <p:nvSpPr>
          <p:cNvPr id="50179" name="Text Box 3"/>
          <p:cNvSpPr txBox="1">
            <a:spLocks noChangeArrowheads="1"/>
          </p:cNvSpPr>
          <p:nvPr/>
        </p:nvSpPr>
        <p:spPr bwMode="auto">
          <a:xfrm>
            <a:off x="785813" y="2424113"/>
            <a:ext cx="3567112" cy="684212"/>
          </a:xfrm>
          <a:prstGeom prst="rect">
            <a:avLst/>
          </a:prstGeom>
          <a:noFill/>
          <a:ln w="9525">
            <a:noFill/>
            <a:miter lim="800000"/>
            <a:headEnd/>
            <a:tailEnd/>
          </a:ln>
        </p:spPr>
        <p:txBody>
          <a:bodyPr/>
          <a:lstStyle/>
          <a:p>
            <a:pPr algn="ctr"/>
            <a:r>
              <a:rPr lang="en-US" sz="1800">
                <a:latin typeface="Helvetica" pitchFamily="34" charset="0"/>
              </a:rPr>
              <a:t>Impaired Waste Disposal Mechanisms e.g. Dying Cells, IC</a:t>
            </a:r>
          </a:p>
        </p:txBody>
      </p:sp>
      <p:sp>
        <p:nvSpPr>
          <p:cNvPr id="50180" name="Text Box 4"/>
          <p:cNvSpPr txBox="1">
            <a:spLocks noChangeArrowheads="1"/>
          </p:cNvSpPr>
          <p:nvPr/>
        </p:nvSpPr>
        <p:spPr bwMode="auto">
          <a:xfrm>
            <a:off x="5248275" y="2976563"/>
            <a:ext cx="2649538" cy="550862"/>
          </a:xfrm>
          <a:prstGeom prst="rect">
            <a:avLst/>
          </a:prstGeom>
          <a:noFill/>
          <a:ln w="9525">
            <a:noFill/>
            <a:miter lim="800000"/>
            <a:headEnd/>
            <a:tailEnd/>
          </a:ln>
        </p:spPr>
        <p:txBody>
          <a:bodyPr/>
          <a:lstStyle/>
          <a:p>
            <a:pPr algn="ctr"/>
            <a:r>
              <a:rPr lang="en-US" sz="1800">
                <a:latin typeface="Helvetica" pitchFamily="34" charset="0"/>
              </a:rPr>
              <a:t>Abnormal Lymphocyte Activation</a:t>
            </a:r>
          </a:p>
        </p:txBody>
      </p:sp>
      <p:sp>
        <p:nvSpPr>
          <p:cNvPr id="50181" name="Text Box 5"/>
          <p:cNvSpPr txBox="1">
            <a:spLocks noChangeArrowheads="1"/>
          </p:cNvSpPr>
          <p:nvPr/>
        </p:nvSpPr>
        <p:spPr bwMode="auto">
          <a:xfrm>
            <a:off x="3270250" y="4029075"/>
            <a:ext cx="2563813" cy="773113"/>
          </a:xfrm>
          <a:prstGeom prst="rect">
            <a:avLst/>
          </a:prstGeom>
          <a:noFill/>
          <a:ln w="9525">
            <a:noFill/>
            <a:miter lim="800000"/>
            <a:headEnd/>
            <a:tailEnd/>
          </a:ln>
        </p:spPr>
        <p:txBody>
          <a:bodyPr/>
          <a:lstStyle/>
          <a:p>
            <a:pPr algn="ctr"/>
            <a:r>
              <a:rPr lang="en-US" sz="1800">
                <a:latin typeface="Helvetica" pitchFamily="34" charset="0"/>
              </a:rPr>
              <a:t>Additional Genetic/ Environmental Factors</a:t>
            </a:r>
          </a:p>
        </p:txBody>
      </p:sp>
      <p:sp>
        <p:nvSpPr>
          <p:cNvPr id="50182" name="Text Box 6"/>
          <p:cNvSpPr txBox="1">
            <a:spLocks noChangeArrowheads="1"/>
          </p:cNvSpPr>
          <p:nvPr/>
        </p:nvSpPr>
        <p:spPr bwMode="auto">
          <a:xfrm>
            <a:off x="815975" y="3527425"/>
            <a:ext cx="3322638" cy="773113"/>
          </a:xfrm>
          <a:prstGeom prst="rect">
            <a:avLst/>
          </a:prstGeom>
          <a:noFill/>
          <a:ln w="9525">
            <a:noFill/>
            <a:miter lim="800000"/>
            <a:headEnd/>
            <a:tailEnd/>
          </a:ln>
        </p:spPr>
        <p:txBody>
          <a:bodyPr/>
          <a:lstStyle/>
          <a:p>
            <a:pPr algn="ctr"/>
            <a:r>
              <a:rPr lang="en-US" sz="1800">
                <a:latin typeface="Helvetica" pitchFamily="34" charset="0"/>
              </a:rPr>
              <a:t>Increased levels of circulating DNA/anti-DNA IC</a:t>
            </a:r>
          </a:p>
        </p:txBody>
      </p:sp>
      <p:sp>
        <p:nvSpPr>
          <p:cNvPr id="50183" name="Line 7"/>
          <p:cNvSpPr>
            <a:spLocks noChangeShapeType="1"/>
          </p:cNvSpPr>
          <p:nvPr/>
        </p:nvSpPr>
        <p:spPr bwMode="auto">
          <a:xfrm>
            <a:off x="4395788" y="1873250"/>
            <a:ext cx="1874837" cy="1103313"/>
          </a:xfrm>
          <a:prstGeom prst="line">
            <a:avLst/>
          </a:prstGeom>
          <a:noFill/>
          <a:ln w="57150">
            <a:solidFill>
              <a:srgbClr val="FF0000"/>
            </a:solidFill>
            <a:round/>
            <a:headEnd/>
            <a:tailEnd type="stealth" w="med" len="med"/>
          </a:ln>
        </p:spPr>
        <p:txBody>
          <a:bodyPr/>
          <a:lstStyle/>
          <a:p>
            <a:endParaRPr lang="en-GB"/>
          </a:p>
        </p:txBody>
      </p:sp>
      <p:sp>
        <p:nvSpPr>
          <p:cNvPr id="50184" name="Text Box 8"/>
          <p:cNvSpPr txBox="1">
            <a:spLocks noChangeArrowheads="1"/>
          </p:cNvSpPr>
          <p:nvPr/>
        </p:nvSpPr>
        <p:spPr bwMode="auto">
          <a:xfrm>
            <a:off x="1827213" y="5691188"/>
            <a:ext cx="5210175" cy="873125"/>
          </a:xfrm>
          <a:prstGeom prst="rect">
            <a:avLst/>
          </a:prstGeom>
          <a:noFill/>
          <a:ln w="9525">
            <a:noFill/>
            <a:miter lim="800000"/>
            <a:headEnd/>
            <a:tailEnd/>
          </a:ln>
        </p:spPr>
        <p:txBody>
          <a:bodyPr/>
          <a:lstStyle/>
          <a:p>
            <a:pPr algn="ctr">
              <a:spcBef>
                <a:spcPts val="600"/>
              </a:spcBef>
            </a:pPr>
            <a:r>
              <a:rPr lang="en-US" b="1">
                <a:latin typeface="Helvetica" pitchFamily="34" charset="0"/>
              </a:rPr>
              <a:t>SYSTEMIC LUPUS ERYTHEMATOSUS</a:t>
            </a:r>
          </a:p>
        </p:txBody>
      </p:sp>
      <p:sp>
        <p:nvSpPr>
          <p:cNvPr id="50185" name="Line 9"/>
          <p:cNvSpPr>
            <a:spLocks noChangeShapeType="1"/>
          </p:cNvSpPr>
          <p:nvPr/>
        </p:nvSpPr>
        <p:spPr bwMode="auto">
          <a:xfrm flipV="1">
            <a:off x="4291013" y="3294063"/>
            <a:ext cx="1363662" cy="552450"/>
          </a:xfrm>
          <a:prstGeom prst="line">
            <a:avLst/>
          </a:prstGeom>
          <a:noFill/>
          <a:ln w="57150">
            <a:solidFill>
              <a:srgbClr val="FF0000"/>
            </a:solidFill>
            <a:round/>
            <a:headEnd type="stealth" w="med" len="med"/>
            <a:tailEnd type="stealth" w="med" len="med"/>
          </a:ln>
        </p:spPr>
        <p:txBody>
          <a:bodyPr/>
          <a:lstStyle/>
          <a:p>
            <a:endParaRPr lang="en-GB"/>
          </a:p>
        </p:txBody>
      </p:sp>
      <p:sp>
        <p:nvSpPr>
          <p:cNvPr id="50186" name="Line 10"/>
          <p:cNvSpPr>
            <a:spLocks noChangeShapeType="1"/>
          </p:cNvSpPr>
          <p:nvPr/>
        </p:nvSpPr>
        <p:spPr bwMode="auto">
          <a:xfrm flipH="1">
            <a:off x="3032125" y="1873250"/>
            <a:ext cx="1023938" cy="550863"/>
          </a:xfrm>
          <a:prstGeom prst="line">
            <a:avLst/>
          </a:prstGeom>
          <a:noFill/>
          <a:ln w="57150">
            <a:solidFill>
              <a:srgbClr val="FF0000"/>
            </a:solidFill>
            <a:round/>
            <a:headEnd/>
            <a:tailEnd type="stealth" w="med" len="med"/>
          </a:ln>
        </p:spPr>
        <p:txBody>
          <a:bodyPr/>
          <a:lstStyle/>
          <a:p>
            <a:endParaRPr lang="en-GB"/>
          </a:p>
        </p:txBody>
      </p:sp>
      <p:sp>
        <p:nvSpPr>
          <p:cNvPr id="50187" name="Line 11"/>
          <p:cNvSpPr>
            <a:spLocks noChangeShapeType="1"/>
          </p:cNvSpPr>
          <p:nvPr/>
        </p:nvSpPr>
        <p:spPr bwMode="auto">
          <a:xfrm flipH="1">
            <a:off x="3203575" y="4741863"/>
            <a:ext cx="511175" cy="220662"/>
          </a:xfrm>
          <a:prstGeom prst="line">
            <a:avLst/>
          </a:prstGeom>
          <a:noFill/>
          <a:ln w="57150">
            <a:solidFill>
              <a:srgbClr val="FF0000"/>
            </a:solidFill>
            <a:round/>
            <a:headEnd/>
            <a:tailEnd type="stealth" w="med" len="med"/>
          </a:ln>
        </p:spPr>
        <p:txBody>
          <a:bodyPr/>
          <a:lstStyle/>
          <a:p>
            <a:endParaRPr lang="en-GB"/>
          </a:p>
        </p:txBody>
      </p:sp>
      <p:sp>
        <p:nvSpPr>
          <p:cNvPr id="50188" name="Line 12"/>
          <p:cNvSpPr>
            <a:spLocks noChangeShapeType="1"/>
          </p:cNvSpPr>
          <p:nvPr/>
        </p:nvSpPr>
        <p:spPr bwMode="auto">
          <a:xfrm>
            <a:off x="4460875" y="4751388"/>
            <a:ext cx="0" cy="787400"/>
          </a:xfrm>
          <a:prstGeom prst="line">
            <a:avLst/>
          </a:prstGeom>
          <a:noFill/>
          <a:ln w="57150">
            <a:solidFill>
              <a:srgbClr val="FF0000"/>
            </a:solidFill>
            <a:round/>
            <a:headEnd/>
            <a:tailEnd type="stealth" w="med" len="med"/>
          </a:ln>
        </p:spPr>
        <p:txBody>
          <a:bodyPr/>
          <a:lstStyle/>
          <a:p>
            <a:endParaRPr lang="en-GB"/>
          </a:p>
        </p:txBody>
      </p:sp>
      <p:sp>
        <p:nvSpPr>
          <p:cNvPr id="50189" name="Line 13"/>
          <p:cNvSpPr>
            <a:spLocks noChangeShapeType="1"/>
          </p:cNvSpPr>
          <p:nvPr/>
        </p:nvSpPr>
        <p:spPr bwMode="auto">
          <a:xfrm flipH="1">
            <a:off x="5784850" y="3692525"/>
            <a:ext cx="676275" cy="1922463"/>
          </a:xfrm>
          <a:prstGeom prst="line">
            <a:avLst/>
          </a:prstGeom>
          <a:noFill/>
          <a:ln w="57150">
            <a:solidFill>
              <a:srgbClr val="FF0000"/>
            </a:solidFill>
            <a:round/>
            <a:headEnd/>
            <a:tailEnd type="stealth" w="med" len="med"/>
          </a:ln>
        </p:spPr>
        <p:txBody>
          <a:bodyPr/>
          <a:lstStyle/>
          <a:p>
            <a:endParaRPr lang="en-GB"/>
          </a:p>
        </p:txBody>
      </p:sp>
      <p:sp>
        <p:nvSpPr>
          <p:cNvPr id="50190" name="Line 14"/>
          <p:cNvSpPr>
            <a:spLocks noChangeShapeType="1"/>
          </p:cNvSpPr>
          <p:nvPr/>
        </p:nvSpPr>
        <p:spPr bwMode="auto">
          <a:xfrm>
            <a:off x="2833688" y="4300538"/>
            <a:ext cx="425450" cy="1212850"/>
          </a:xfrm>
          <a:prstGeom prst="line">
            <a:avLst/>
          </a:prstGeom>
          <a:noFill/>
          <a:ln w="57150">
            <a:solidFill>
              <a:srgbClr val="FF0000"/>
            </a:solidFill>
            <a:round/>
            <a:headEnd/>
            <a:tailEnd type="stealth" w="med" len="med"/>
          </a:ln>
        </p:spPr>
        <p:txBody>
          <a:bodyPr/>
          <a:lstStyle/>
          <a:p>
            <a:endParaRPr lang="en-GB"/>
          </a:p>
        </p:txBody>
      </p:sp>
      <p:sp>
        <p:nvSpPr>
          <p:cNvPr id="50191" name="Line 15"/>
          <p:cNvSpPr>
            <a:spLocks noChangeShapeType="1"/>
          </p:cNvSpPr>
          <p:nvPr/>
        </p:nvSpPr>
        <p:spPr bwMode="auto">
          <a:xfrm flipH="1">
            <a:off x="2846388" y="3197225"/>
            <a:ext cx="0" cy="330200"/>
          </a:xfrm>
          <a:prstGeom prst="line">
            <a:avLst/>
          </a:prstGeom>
          <a:noFill/>
          <a:ln w="57150">
            <a:solidFill>
              <a:srgbClr val="FF0000"/>
            </a:solidFill>
            <a:round/>
            <a:headEnd/>
            <a:tailEnd type="stealth" w="med" len="med"/>
          </a:ln>
        </p:spPr>
        <p:txBody>
          <a:bodyPr/>
          <a:lstStyle/>
          <a:p>
            <a:endParaRPr lang="en-GB"/>
          </a:p>
        </p:txBody>
      </p:sp>
      <p:sp>
        <p:nvSpPr>
          <p:cNvPr id="50192" name="Line 16"/>
          <p:cNvSpPr>
            <a:spLocks noChangeShapeType="1"/>
          </p:cNvSpPr>
          <p:nvPr/>
        </p:nvSpPr>
        <p:spPr bwMode="auto">
          <a:xfrm>
            <a:off x="5186363" y="4741863"/>
            <a:ext cx="427037" cy="220662"/>
          </a:xfrm>
          <a:prstGeom prst="line">
            <a:avLst/>
          </a:prstGeom>
          <a:noFill/>
          <a:ln w="57150">
            <a:solidFill>
              <a:srgbClr val="FF0000"/>
            </a:solidFill>
            <a:round/>
            <a:headEnd/>
            <a:tailEnd type="stealth" w="med" len="med"/>
          </a:ln>
        </p:spPr>
        <p:txBody>
          <a:bodyPr/>
          <a:lstStyle/>
          <a:p>
            <a:endParaRPr lang="en-GB"/>
          </a:p>
        </p:txBody>
      </p:sp>
      <p:sp>
        <p:nvSpPr>
          <p:cNvPr id="50193" name="Text Box 17"/>
          <p:cNvSpPr txBox="1">
            <a:spLocks noChangeArrowheads="1"/>
          </p:cNvSpPr>
          <p:nvPr/>
        </p:nvSpPr>
        <p:spPr bwMode="auto">
          <a:xfrm>
            <a:off x="200025" y="155575"/>
            <a:ext cx="8620125" cy="579438"/>
          </a:xfrm>
          <a:prstGeom prst="rect">
            <a:avLst/>
          </a:prstGeom>
          <a:noFill/>
          <a:ln w="9525">
            <a:noFill/>
            <a:miter lim="800000"/>
            <a:headEnd/>
            <a:tailEnd/>
          </a:ln>
        </p:spPr>
        <p:txBody>
          <a:bodyPr wrap="none">
            <a:spAutoFit/>
          </a:bodyPr>
          <a:lstStyle/>
          <a:p>
            <a:r>
              <a:rPr lang="en-GB" sz="3200">
                <a:solidFill>
                  <a:schemeClr val="tx2"/>
                </a:solidFill>
                <a:latin typeface="Helvetica" pitchFamily="34" charset="0"/>
              </a:rPr>
              <a:t>Complement deficiency and SLE  - hypotheses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28600" y="627063"/>
            <a:ext cx="8915400" cy="6230937"/>
          </a:xfrm>
          <a:noFill/>
        </p:spPr>
        <p:txBody>
          <a:bodyPr lIns="92075" tIns="46038" rIns="92075" bIns="46038"/>
          <a:lstStyle/>
          <a:p>
            <a:pPr>
              <a:lnSpc>
                <a:spcPct val="120000"/>
              </a:lnSpc>
              <a:buFontTx/>
              <a:buNone/>
            </a:pPr>
            <a:endParaRPr lang="en-GB" sz="2800" dirty="0" smtClean="0">
              <a:latin typeface="Helvetica" pitchFamily="34" charset="0"/>
            </a:endParaRPr>
          </a:p>
          <a:p>
            <a:pPr algn="ctr">
              <a:lnSpc>
                <a:spcPct val="120000"/>
              </a:lnSpc>
              <a:buFontTx/>
              <a:buNone/>
            </a:pPr>
            <a:endParaRPr lang="en-GB" sz="2800" dirty="0" smtClean="0">
              <a:latin typeface="Helvetica" pitchFamily="34" charset="0"/>
            </a:endParaRPr>
          </a:p>
        </p:txBody>
      </p:sp>
      <p:sp>
        <p:nvSpPr>
          <p:cNvPr id="27651" name="Text Box 3"/>
          <p:cNvSpPr txBox="1">
            <a:spLocks noChangeArrowheads="1"/>
          </p:cNvSpPr>
          <p:nvPr/>
        </p:nvSpPr>
        <p:spPr bwMode="auto">
          <a:xfrm>
            <a:off x="4483100" y="3302000"/>
            <a:ext cx="1143000" cy="239713"/>
          </a:xfrm>
          <a:prstGeom prst="rect">
            <a:avLst/>
          </a:prstGeom>
          <a:noFill/>
          <a:ln w="9525">
            <a:noFill/>
            <a:miter lim="800000"/>
            <a:headEnd/>
            <a:tailEnd/>
          </a:ln>
        </p:spPr>
        <p:txBody>
          <a:bodyPr/>
          <a:lstStyle/>
          <a:p>
            <a:pPr algn="l"/>
            <a:r>
              <a:rPr lang="en-GB" altLang="zh-CN" sz="1200"/>
              <a:t>“D</a:t>
            </a:r>
            <a:r>
              <a:rPr lang="en-GB" altLang="zh-CN" sz="1200" i="1"/>
              <a:t>anger signal</a:t>
            </a:r>
            <a:r>
              <a:rPr lang="en-GB" altLang="zh-CN" sz="1200"/>
              <a:t>” </a:t>
            </a:r>
            <a:endParaRPr lang="en-GB" sz="1200" i="1"/>
          </a:p>
        </p:txBody>
      </p:sp>
      <p:sp>
        <p:nvSpPr>
          <p:cNvPr id="27652" name="Text Box 4"/>
          <p:cNvSpPr txBox="1">
            <a:spLocks noChangeArrowheads="1"/>
          </p:cNvSpPr>
          <p:nvPr/>
        </p:nvSpPr>
        <p:spPr bwMode="auto">
          <a:xfrm>
            <a:off x="1193800" y="127000"/>
            <a:ext cx="6921500" cy="914400"/>
          </a:xfrm>
          <a:prstGeom prst="rect">
            <a:avLst/>
          </a:prstGeom>
          <a:noFill/>
          <a:ln w="9525">
            <a:noFill/>
            <a:miter lim="800000"/>
            <a:headEnd/>
            <a:tailEnd/>
          </a:ln>
        </p:spPr>
        <p:txBody>
          <a:bodyPr/>
          <a:lstStyle/>
          <a:p>
            <a:r>
              <a:rPr lang="en-GB" altLang="zh-CN" sz="4800" dirty="0">
                <a:solidFill>
                  <a:schemeClr val="tx2"/>
                </a:solidFill>
              </a:rPr>
              <a:t>Complement deficiency</a:t>
            </a:r>
          </a:p>
          <a:p>
            <a:endParaRPr lang="en-GB" sz="3200" i="1" dirty="0">
              <a:solidFill>
                <a:schemeClr val="tx2"/>
              </a:solidFill>
            </a:endParaRPr>
          </a:p>
        </p:txBody>
      </p:sp>
      <p:sp>
        <p:nvSpPr>
          <p:cNvPr id="27653" name="Text Box 5"/>
          <p:cNvSpPr txBox="1">
            <a:spLocks noChangeArrowheads="1"/>
          </p:cNvSpPr>
          <p:nvPr/>
        </p:nvSpPr>
        <p:spPr bwMode="auto">
          <a:xfrm>
            <a:off x="6505575" y="4583113"/>
            <a:ext cx="1511300" cy="395287"/>
          </a:xfrm>
          <a:prstGeom prst="rect">
            <a:avLst/>
          </a:prstGeom>
          <a:noFill/>
          <a:ln w="9525">
            <a:noFill/>
            <a:miter lim="800000"/>
            <a:headEnd/>
            <a:tailEnd/>
          </a:ln>
        </p:spPr>
        <p:txBody>
          <a:bodyPr/>
          <a:lstStyle/>
          <a:p>
            <a:r>
              <a:rPr lang="en-GB" altLang="zh-CN" sz="1200"/>
              <a:t>Failure of B cell negative selection</a:t>
            </a:r>
            <a:endParaRPr lang="en-GB" sz="1200" i="1"/>
          </a:p>
        </p:txBody>
      </p:sp>
      <p:sp>
        <p:nvSpPr>
          <p:cNvPr id="27654" name="Text Box 6"/>
          <p:cNvSpPr txBox="1">
            <a:spLocks noChangeArrowheads="1"/>
          </p:cNvSpPr>
          <p:nvPr/>
        </p:nvSpPr>
        <p:spPr bwMode="auto">
          <a:xfrm>
            <a:off x="3524250" y="2706688"/>
            <a:ext cx="1914525" cy="420687"/>
          </a:xfrm>
          <a:prstGeom prst="rect">
            <a:avLst/>
          </a:prstGeom>
          <a:noFill/>
          <a:ln w="9525">
            <a:noFill/>
            <a:miter lim="800000"/>
            <a:headEnd/>
            <a:tailEnd/>
          </a:ln>
        </p:spPr>
        <p:txBody>
          <a:bodyPr/>
          <a:lstStyle/>
          <a:p>
            <a:r>
              <a:rPr lang="en-GB" altLang="zh-CN" sz="1200"/>
              <a:t>Impaired clearance of apoptotic cell debris</a:t>
            </a:r>
            <a:endParaRPr lang="en-GB" sz="1200" i="1"/>
          </a:p>
        </p:txBody>
      </p:sp>
      <p:sp>
        <p:nvSpPr>
          <p:cNvPr id="27655" name="Text Box 7"/>
          <p:cNvSpPr txBox="1">
            <a:spLocks noChangeArrowheads="1"/>
          </p:cNvSpPr>
          <p:nvPr/>
        </p:nvSpPr>
        <p:spPr bwMode="auto">
          <a:xfrm>
            <a:off x="3578225" y="3849688"/>
            <a:ext cx="1562100" cy="239712"/>
          </a:xfrm>
          <a:prstGeom prst="rect">
            <a:avLst/>
          </a:prstGeom>
          <a:noFill/>
          <a:ln w="9525">
            <a:noFill/>
            <a:miter lim="800000"/>
            <a:headEnd/>
            <a:tailEnd/>
          </a:ln>
        </p:spPr>
        <p:txBody>
          <a:bodyPr/>
          <a:lstStyle/>
          <a:p>
            <a:pPr algn="l"/>
            <a:r>
              <a:rPr lang="en-GB" altLang="zh-CN" sz="1200"/>
              <a:t>DC maturation </a:t>
            </a:r>
            <a:endParaRPr lang="en-GB" sz="1200" i="1"/>
          </a:p>
        </p:txBody>
      </p:sp>
      <p:sp>
        <p:nvSpPr>
          <p:cNvPr id="27656" name="Text Box 8"/>
          <p:cNvSpPr txBox="1">
            <a:spLocks noChangeArrowheads="1"/>
          </p:cNvSpPr>
          <p:nvPr/>
        </p:nvSpPr>
        <p:spPr bwMode="auto">
          <a:xfrm>
            <a:off x="3467100" y="4660900"/>
            <a:ext cx="1619250" cy="457200"/>
          </a:xfrm>
          <a:prstGeom prst="rect">
            <a:avLst/>
          </a:prstGeom>
          <a:noFill/>
          <a:ln w="9525">
            <a:noFill/>
            <a:miter lim="800000"/>
            <a:headEnd/>
            <a:tailEnd/>
          </a:ln>
        </p:spPr>
        <p:txBody>
          <a:bodyPr/>
          <a:lstStyle/>
          <a:p>
            <a:r>
              <a:rPr lang="en-GB" altLang="zh-CN" sz="1200"/>
              <a:t>Production of autoantibodies</a:t>
            </a:r>
            <a:endParaRPr lang="en-GB" sz="1200" i="1"/>
          </a:p>
        </p:txBody>
      </p:sp>
      <p:sp>
        <p:nvSpPr>
          <p:cNvPr id="27657" name="Text Box 9"/>
          <p:cNvSpPr txBox="1">
            <a:spLocks noChangeArrowheads="1"/>
          </p:cNvSpPr>
          <p:nvPr/>
        </p:nvSpPr>
        <p:spPr bwMode="auto">
          <a:xfrm>
            <a:off x="3362325" y="5335588"/>
            <a:ext cx="1847850" cy="239712"/>
          </a:xfrm>
          <a:prstGeom prst="rect">
            <a:avLst/>
          </a:prstGeom>
          <a:noFill/>
          <a:ln w="9525">
            <a:noFill/>
            <a:miter lim="800000"/>
            <a:headEnd/>
            <a:tailEnd/>
          </a:ln>
        </p:spPr>
        <p:txBody>
          <a:bodyPr/>
          <a:lstStyle/>
          <a:p>
            <a:r>
              <a:rPr lang="en-GB" altLang="zh-CN" sz="1200"/>
              <a:t>Immune complex formation</a:t>
            </a:r>
            <a:endParaRPr lang="en-GB" sz="1200" i="1"/>
          </a:p>
        </p:txBody>
      </p:sp>
      <p:sp>
        <p:nvSpPr>
          <p:cNvPr id="27658" name="Text Box 10"/>
          <p:cNvSpPr txBox="1">
            <a:spLocks noChangeArrowheads="1"/>
          </p:cNvSpPr>
          <p:nvPr/>
        </p:nvSpPr>
        <p:spPr bwMode="auto">
          <a:xfrm>
            <a:off x="2390775" y="3746500"/>
            <a:ext cx="1181100" cy="457200"/>
          </a:xfrm>
          <a:prstGeom prst="rect">
            <a:avLst/>
          </a:prstGeom>
          <a:noFill/>
          <a:ln w="9525">
            <a:noFill/>
            <a:miter lim="800000"/>
            <a:headEnd/>
            <a:tailEnd/>
          </a:ln>
        </p:spPr>
        <p:txBody>
          <a:bodyPr/>
          <a:lstStyle/>
          <a:p>
            <a:r>
              <a:rPr lang="en-GB" altLang="zh-CN" sz="1200"/>
              <a:t>Excess autoantigens</a:t>
            </a:r>
            <a:endParaRPr lang="en-GB" sz="1200" i="1"/>
          </a:p>
        </p:txBody>
      </p:sp>
      <p:cxnSp>
        <p:nvCxnSpPr>
          <p:cNvPr id="27659" name="AutoShape 11"/>
          <p:cNvCxnSpPr>
            <a:cxnSpLocks noChangeShapeType="1"/>
            <a:stCxn id="27675" idx="2"/>
            <a:endCxn id="27654" idx="0"/>
          </p:cNvCxnSpPr>
          <p:nvPr/>
        </p:nvCxnSpPr>
        <p:spPr bwMode="auto">
          <a:xfrm>
            <a:off x="3162300" y="2209800"/>
            <a:ext cx="1319213" cy="496888"/>
          </a:xfrm>
          <a:prstGeom prst="straightConnector1">
            <a:avLst/>
          </a:prstGeom>
          <a:noFill/>
          <a:ln w="28575">
            <a:solidFill>
              <a:schemeClr val="tx1"/>
            </a:solidFill>
            <a:round/>
            <a:headEnd/>
            <a:tailEnd type="triangle" w="med" len="med"/>
          </a:ln>
        </p:spPr>
      </p:cxnSp>
      <p:cxnSp>
        <p:nvCxnSpPr>
          <p:cNvPr id="27660" name="AutoShape 12"/>
          <p:cNvCxnSpPr>
            <a:cxnSpLocks noChangeShapeType="1"/>
            <a:stCxn id="27654" idx="2"/>
            <a:endCxn id="27655" idx="0"/>
          </p:cNvCxnSpPr>
          <p:nvPr/>
        </p:nvCxnSpPr>
        <p:spPr bwMode="auto">
          <a:xfrm flipH="1">
            <a:off x="4359275" y="3127375"/>
            <a:ext cx="122238" cy="722313"/>
          </a:xfrm>
          <a:prstGeom prst="straightConnector1">
            <a:avLst/>
          </a:prstGeom>
          <a:noFill/>
          <a:ln w="28575">
            <a:solidFill>
              <a:schemeClr val="tx1"/>
            </a:solidFill>
            <a:prstDash val="dash"/>
            <a:round/>
            <a:headEnd/>
            <a:tailEnd type="triangle" w="med" len="med"/>
          </a:ln>
        </p:spPr>
      </p:cxnSp>
      <p:cxnSp>
        <p:nvCxnSpPr>
          <p:cNvPr id="27661" name="AutoShape 13"/>
          <p:cNvCxnSpPr>
            <a:cxnSpLocks noChangeShapeType="1"/>
            <a:stCxn id="27655" idx="2"/>
            <a:endCxn id="27656" idx="0"/>
          </p:cNvCxnSpPr>
          <p:nvPr/>
        </p:nvCxnSpPr>
        <p:spPr bwMode="auto">
          <a:xfrm flipH="1">
            <a:off x="4276725" y="4089400"/>
            <a:ext cx="82550" cy="571500"/>
          </a:xfrm>
          <a:prstGeom prst="straightConnector1">
            <a:avLst/>
          </a:prstGeom>
          <a:noFill/>
          <a:ln w="28575">
            <a:solidFill>
              <a:schemeClr val="tx1"/>
            </a:solidFill>
            <a:prstDash val="dash"/>
            <a:round/>
            <a:headEnd/>
            <a:tailEnd type="triangle" w="med" len="med"/>
          </a:ln>
        </p:spPr>
      </p:cxnSp>
      <p:cxnSp>
        <p:nvCxnSpPr>
          <p:cNvPr id="27662" name="AutoShape 14"/>
          <p:cNvCxnSpPr>
            <a:cxnSpLocks noChangeShapeType="1"/>
            <a:stCxn id="27653" idx="1"/>
            <a:endCxn id="27656" idx="3"/>
          </p:cNvCxnSpPr>
          <p:nvPr/>
        </p:nvCxnSpPr>
        <p:spPr bwMode="auto">
          <a:xfrm flipH="1">
            <a:off x="5086350" y="4781550"/>
            <a:ext cx="1419225" cy="107950"/>
          </a:xfrm>
          <a:prstGeom prst="straightConnector1">
            <a:avLst/>
          </a:prstGeom>
          <a:noFill/>
          <a:ln w="28575">
            <a:solidFill>
              <a:schemeClr val="tx1"/>
            </a:solidFill>
            <a:round/>
            <a:headEnd/>
            <a:tailEnd type="triangle" w="med" len="med"/>
          </a:ln>
        </p:spPr>
      </p:cxnSp>
      <p:cxnSp>
        <p:nvCxnSpPr>
          <p:cNvPr id="27663" name="AutoShape 15"/>
          <p:cNvCxnSpPr>
            <a:cxnSpLocks noChangeShapeType="1"/>
            <a:stCxn id="27656" idx="2"/>
            <a:endCxn id="27657" idx="0"/>
          </p:cNvCxnSpPr>
          <p:nvPr/>
        </p:nvCxnSpPr>
        <p:spPr bwMode="auto">
          <a:xfrm>
            <a:off x="4276725" y="5118100"/>
            <a:ext cx="9525" cy="217488"/>
          </a:xfrm>
          <a:prstGeom prst="straightConnector1">
            <a:avLst/>
          </a:prstGeom>
          <a:noFill/>
          <a:ln w="28575">
            <a:solidFill>
              <a:schemeClr val="tx1"/>
            </a:solidFill>
            <a:round/>
            <a:headEnd/>
            <a:tailEnd type="triangle" w="med" len="med"/>
          </a:ln>
        </p:spPr>
      </p:cxnSp>
      <p:cxnSp>
        <p:nvCxnSpPr>
          <p:cNvPr id="27664" name="AutoShape 16"/>
          <p:cNvCxnSpPr>
            <a:cxnSpLocks noChangeShapeType="1"/>
            <a:stCxn id="27658" idx="2"/>
            <a:endCxn id="27657" idx="1"/>
          </p:cNvCxnSpPr>
          <p:nvPr/>
        </p:nvCxnSpPr>
        <p:spPr bwMode="auto">
          <a:xfrm rot="16200000" flipH="1">
            <a:off x="2545556" y="4639469"/>
            <a:ext cx="1252538" cy="381000"/>
          </a:xfrm>
          <a:prstGeom prst="curvedConnector2">
            <a:avLst/>
          </a:prstGeom>
          <a:noFill/>
          <a:ln w="28575">
            <a:solidFill>
              <a:schemeClr val="tx1"/>
            </a:solidFill>
            <a:round/>
            <a:headEnd/>
            <a:tailEnd type="triangle" w="med" len="med"/>
          </a:ln>
        </p:spPr>
      </p:cxnSp>
      <p:sp>
        <p:nvSpPr>
          <p:cNvPr id="27665" name="Text Box 17"/>
          <p:cNvSpPr txBox="1">
            <a:spLocks noChangeArrowheads="1"/>
          </p:cNvSpPr>
          <p:nvPr/>
        </p:nvSpPr>
        <p:spPr bwMode="auto">
          <a:xfrm>
            <a:off x="3168650" y="6032500"/>
            <a:ext cx="2667000" cy="457200"/>
          </a:xfrm>
          <a:prstGeom prst="rect">
            <a:avLst/>
          </a:prstGeom>
          <a:noFill/>
          <a:ln w="9525">
            <a:noFill/>
            <a:miter lim="800000"/>
            <a:headEnd/>
            <a:tailEnd/>
          </a:ln>
        </p:spPr>
        <p:txBody>
          <a:bodyPr/>
          <a:lstStyle/>
          <a:p>
            <a:r>
              <a:rPr lang="en-GB" altLang="zh-CN" sz="1200"/>
              <a:t>Target organ damage</a:t>
            </a:r>
          </a:p>
          <a:p>
            <a:r>
              <a:rPr lang="en-GB" altLang="zh-CN" sz="1200"/>
              <a:t>(including direct damage by complement)</a:t>
            </a:r>
            <a:endParaRPr lang="en-GB" sz="1200" i="1"/>
          </a:p>
        </p:txBody>
      </p:sp>
      <p:sp>
        <p:nvSpPr>
          <p:cNvPr id="27666" name="Text Box 18"/>
          <p:cNvSpPr txBox="1">
            <a:spLocks noChangeArrowheads="1"/>
          </p:cNvSpPr>
          <p:nvPr/>
        </p:nvSpPr>
        <p:spPr bwMode="auto">
          <a:xfrm>
            <a:off x="6115050" y="2717800"/>
            <a:ext cx="1971675" cy="385763"/>
          </a:xfrm>
          <a:prstGeom prst="rect">
            <a:avLst/>
          </a:prstGeom>
          <a:noFill/>
          <a:ln w="9525">
            <a:noFill/>
            <a:miter lim="800000"/>
            <a:headEnd/>
            <a:tailEnd/>
          </a:ln>
        </p:spPr>
        <p:txBody>
          <a:bodyPr/>
          <a:lstStyle/>
          <a:p>
            <a:r>
              <a:rPr lang="en-GB" altLang="zh-CN" sz="1200"/>
              <a:t>Abnormal lymphocyte activation</a:t>
            </a:r>
            <a:endParaRPr lang="en-GB" sz="1200" i="1"/>
          </a:p>
        </p:txBody>
      </p:sp>
      <p:cxnSp>
        <p:nvCxnSpPr>
          <p:cNvPr id="27667" name="AutoShape 19"/>
          <p:cNvCxnSpPr>
            <a:cxnSpLocks noChangeShapeType="1"/>
          </p:cNvCxnSpPr>
          <p:nvPr/>
        </p:nvCxnSpPr>
        <p:spPr bwMode="auto">
          <a:xfrm rot="16200000" flipH="1">
            <a:off x="4111626" y="5921375"/>
            <a:ext cx="347662" cy="1587"/>
          </a:xfrm>
          <a:prstGeom prst="straightConnector1">
            <a:avLst/>
          </a:prstGeom>
          <a:noFill/>
          <a:ln w="28575">
            <a:solidFill>
              <a:schemeClr val="tx1"/>
            </a:solidFill>
            <a:round/>
            <a:headEnd/>
            <a:tailEnd type="triangle" w="med" len="med"/>
          </a:ln>
        </p:spPr>
      </p:cxnSp>
      <p:cxnSp>
        <p:nvCxnSpPr>
          <p:cNvPr id="27668" name="AutoShape 20"/>
          <p:cNvCxnSpPr>
            <a:cxnSpLocks noChangeShapeType="1"/>
          </p:cNvCxnSpPr>
          <p:nvPr/>
        </p:nvCxnSpPr>
        <p:spPr bwMode="auto">
          <a:xfrm>
            <a:off x="7158038" y="3141663"/>
            <a:ext cx="103187" cy="1479550"/>
          </a:xfrm>
          <a:prstGeom prst="straightConnector1">
            <a:avLst/>
          </a:prstGeom>
          <a:noFill/>
          <a:ln w="28575">
            <a:solidFill>
              <a:schemeClr val="tx1"/>
            </a:solidFill>
            <a:round/>
            <a:headEnd/>
            <a:tailEnd type="triangle" w="med" len="med"/>
          </a:ln>
        </p:spPr>
      </p:cxnSp>
      <p:cxnSp>
        <p:nvCxnSpPr>
          <p:cNvPr id="27669" name="AutoShape 21"/>
          <p:cNvCxnSpPr>
            <a:cxnSpLocks noChangeShapeType="1"/>
          </p:cNvCxnSpPr>
          <p:nvPr/>
        </p:nvCxnSpPr>
        <p:spPr bwMode="auto">
          <a:xfrm flipH="1">
            <a:off x="3114675" y="3116263"/>
            <a:ext cx="527050" cy="649287"/>
          </a:xfrm>
          <a:prstGeom prst="straightConnector1">
            <a:avLst/>
          </a:prstGeom>
          <a:noFill/>
          <a:ln w="28575">
            <a:solidFill>
              <a:schemeClr val="tx1"/>
            </a:solidFill>
            <a:round/>
            <a:headEnd/>
            <a:tailEnd type="triangle" w="med" len="med"/>
          </a:ln>
        </p:spPr>
      </p:cxnSp>
      <p:sp>
        <p:nvSpPr>
          <p:cNvPr id="27670" name="Text Box 22"/>
          <p:cNvSpPr txBox="1">
            <a:spLocks noChangeArrowheads="1"/>
          </p:cNvSpPr>
          <p:nvPr/>
        </p:nvSpPr>
        <p:spPr bwMode="auto">
          <a:xfrm>
            <a:off x="5619750" y="3759200"/>
            <a:ext cx="1320800" cy="695325"/>
          </a:xfrm>
          <a:prstGeom prst="rect">
            <a:avLst/>
          </a:prstGeom>
          <a:noFill/>
          <a:ln w="9525">
            <a:noFill/>
            <a:miter lim="800000"/>
            <a:headEnd/>
            <a:tailEnd/>
          </a:ln>
        </p:spPr>
        <p:txBody>
          <a:bodyPr/>
          <a:lstStyle/>
          <a:p>
            <a:pPr algn="l"/>
            <a:r>
              <a:rPr lang="sv-SE" altLang="zh-CN" sz="1200"/>
              <a:t>External danger signals:</a:t>
            </a:r>
          </a:p>
          <a:p>
            <a:pPr algn="l"/>
            <a:r>
              <a:rPr lang="sv-SE" altLang="zh-CN" sz="1200"/>
              <a:t>- Virus</a:t>
            </a:r>
          </a:p>
          <a:p>
            <a:pPr algn="l"/>
            <a:r>
              <a:rPr lang="sv-SE" altLang="zh-CN" sz="1200"/>
              <a:t>- IFN-</a:t>
            </a:r>
            <a:r>
              <a:rPr lang="en-GB" altLang="zh-CN" sz="1200">
                <a:sym typeface="Symbol" pitchFamily="18" charset="2"/>
              </a:rPr>
              <a:t></a:t>
            </a:r>
            <a:endParaRPr lang="en-GB" sz="1200" i="1"/>
          </a:p>
        </p:txBody>
      </p:sp>
      <p:cxnSp>
        <p:nvCxnSpPr>
          <p:cNvPr id="27671" name="AutoShape 23"/>
          <p:cNvCxnSpPr>
            <a:cxnSpLocks noChangeShapeType="1"/>
          </p:cNvCxnSpPr>
          <p:nvPr/>
        </p:nvCxnSpPr>
        <p:spPr bwMode="auto">
          <a:xfrm flipH="1">
            <a:off x="4975225" y="4011613"/>
            <a:ext cx="577850" cy="9525"/>
          </a:xfrm>
          <a:prstGeom prst="straightConnector1">
            <a:avLst/>
          </a:prstGeom>
          <a:noFill/>
          <a:ln w="28575">
            <a:solidFill>
              <a:schemeClr val="tx1"/>
            </a:solidFill>
            <a:prstDash val="dash"/>
            <a:round/>
            <a:headEnd/>
            <a:tailEnd type="triangle" w="med" len="med"/>
          </a:ln>
        </p:spPr>
      </p:cxnSp>
      <p:cxnSp>
        <p:nvCxnSpPr>
          <p:cNvPr id="27672" name="AutoShape 24"/>
          <p:cNvCxnSpPr>
            <a:cxnSpLocks noChangeShapeType="1"/>
          </p:cNvCxnSpPr>
          <p:nvPr/>
        </p:nvCxnSpPr>
        <p:spPr bwMode="auto">
          <a:xfrm>
            <a:off x="4330700" y="990600"/>
            <a:ext cx="2636838" cy="1625600"/>
          </a:xfrm>
          <a:prstGeom prst="straightConnector1">
            <a:avLst/>
          </a:prstGeom>
          <a:noFill/>
          <a:ln w="28575">
            <a:solidFill>
              <a:schemeClr val="tx1"/>
            </a:solidFill>
            <a:round/>
            <a:headEnd/>
            <a:tailEnd type="triangle" w="med" len="med"/>
          </a:ln>
        </p:spPr>
      </p:cxnSp>
      <p:cxnSp>
        <p:nvCxnSpPr>
          <p:cNvPr id="27673" name="AutoShape 25"/>
          <p:cNvCxnSpPr>
            <a:cxnSpLocks noChangeShapeType="1"/>
            <a:stCxn id="27658" idx="2"/>
            <a:endCxn id="27656" idx="1"/>
          </p:cNvCxnSpPr>
          <p:nvPr/>
        </p:nvCxnSpPr>
        <p:spPr bwMode="auto">
          <a:xfrm>
            <a:off x="2981325" y="4203700"/>
            <a:ext cx="485775" cy="685800"/>
          </a:xfrm>
          <a:prstGeom prst="straightConnector1">
            <a:avLst/>
          </a:prstGeom>
          <a:noFill/>
          <a:ln w="28575">
            <a:solidFill>
              <a:schemeClr val="tx1"/>
            </a:solidFill>
            <a:round/>
            <a:headEnd/>
            <a:tailEnd type="triangle" w="med" len="med"/>
          </a:ln>
        </p:spPr>
      </p:cxnSp>
      <p:cxnSp>
        <p:nvCxnSpPr>
          <p:cNvPr id="27674" name="AutoShape 26"/>
          <p:cNvCxnSpPr>
            <a:cxnSpLocks noChangeShapeType="1"/>
            <a:stCxn id="27665" idx="1"/>
          </p:cNvCxnSpPr>
          <p:nvPr/>
        </p:nvCxnSpPr>
        <p:spPr bwMode="auto">
          <a:xfrm rot="10800000">
            <a:off x="2698750" y="4183063"/>
            <a:ext cx="469900" cy="2078037"/>
          </a:xfrm>
          <a:prstGeom prst="bentConnector2">
            <a:avLst/>
          </a:prstGeom>
          <a:noFill/>
          <a:ln w="28575">
            <a:solidFill>
              <a:schemeClr val="tx1"/>
            </a:solidFill>
            <a:miter lim="800000"/>
            <a:headEnd/>
            <a:tailEnd type="triangle" w="med" len="med"/>
          </a:ln>
        </p:spPr>
      </p:cxnSp>
      <p:sp>
        <p:nvSpPr>
          <p:cNvPr id="27675" name="Text Box 27"/>
          <p:cNvSpPr txBox="1">
            <a:spLocks noChangeArrowheads="1"/>
          </p:cNvSpPr>
          <p:nvPr/>
        </p:nvSpPr>
        <p:spPr bwMode="auto">
          <a:xfrm>
            <a:off x="1873250" y="1614488"/>
            <a:ext cx="2578100" cy="595312"/>
          </a:xfrm>
          <a:prstGeom prst="rect">
            <a:avLst/>
          </a:prstGeom>
          <a:noFill/>
          <a:ln w="9525">
            <a:noFill/>
            <a:miter lim="800000"/>
            <a:headEnd/>
            <a:tailEnd/>
          </a:ln>
        </p:spPr>
        <p:txBody>
          <a:bodyPr/>
          <a:lstStyle/>
          <a:p>
            <a:r>
              <a:rPr lang="en-GB" altLang="zh-CN" sz="1800"/>
              <a:t>“</a:t>
            </a:r>
            <a:r>
              <a:rPr lang="en-GB" altLang="zh-CN" sz="1800" i="1"/>
              <a:t>Waste disposal hypothesis</a:t>
            </a:r>
            <a:r>
              <a:rPr lang="en-GB" altLang="zh-CN" sz="1800"/>
              <a:t>”</a:t>
            </a:r>
          </a:p>
          <a:p>
            <a:pPr algn="l"/>
            <a:endParaRPr lang="en-GB" sz="1800" i="1"/>
          </a:p>
        </p:txBody>
      </p:sp>
      <p:sp>
        <p:nvSpPr>
          <p:cNvPr id="27676" name="Text Box 28"/>
          <p:cNvSpPr txBox="1">
            <a:spLocks noChangeArrowheads="1"/>
          </p:cNvSpPr>
          <p:nvPr/>
        </p:nvSpPr>
        <p:spPr bwMode="auto">
          <a:xfrm>
            <a:off x="6115050" y="1422400"/>
            <a:ext cx="1879600" cy="457200"/>
          </a:xfrm>
          <a:prstGeom prst="rect">
            <a:avLst/>
          </a:prstGeom>
          <a:noFill/>
          <a:ln w="9525">
            <a:noFill/>
            <a:miter lim="800000"/>
            <a:headEnd/>
            <a:tailEnd/>
          </a:ln>
        </p:spPr>
        <p:txBody>
          <a:bodyPr/>
          <a:lstStyle/>
          <a:p>
            <a:pPr algn="l"/>
            <a:r>
              <a:rPr lang="en-GB" altLang="zh-CN" sz="1800"/>
              <a:t>“</a:t>
            </a:r>
            <a:r>
              <a:rPr lang="en-GB" altLang="zh-CN" sz="1800" i="1"/>
              <a:t>Tolerance </a:t>
            </a:r>
            <a:br>
              <a:rPr lang="en-GB" altLang="zh-CN" sz="1800" i="1"/>
            </a:br>
            <a:r>
              <a:rPr lang="en-GB" altLang="zh-CN" sz="1800" i="1"/>
              <a:t>hypothesis</a:t>
            </a:r>
            <a:r>
              <a:rPr lang="en-GB" altLang="zh-CN" sz="1800"/>
              <a:t>”</a:t>
            </a:r>
          </a:p>
          <a:p>
            <a:pPr algn="l"/>
            <a:endParaRPr lang="en-GB" sz="1200" i="1"/>
          </a:p>
        </p:txBody>
      </p:sp>
      <p:sp>
        <p:nvSpPr>
          <p:cNvPr id="27677" name="Text Box 29"/>
          <p:cNvSpPr txBox="1">
            <a:spLocks noChangeArrowheads="1"/>
          </p:cNvSpPr>
          <p:nvPr/>
        </p:nvSpPr>
        <p:spPr bwMode="auto">
          <a:xfrm>
            <a:off x="1212850" y="2706688"/>
            <a:ext cx="1806575" cy="385762"/>
          </a:xfrm>
          <a:prstGeom prst="rect">
            <a:avLst/>
          </a:prstGeom>
          <a:noFill/>
          <a:ln w="9525">
            <a:noFill/>
            <a:miter lim="800000"/>
            <a:headEnd/>
            <a:tailEnd/>
          </a:ln>
        </p:spPr>
        <p:txBody>
          <a:bodyPr/>
          <a:lstStyle/>
          <a:p>
            <a:r>
              <a:rPr lang="en-GB" altLang="zh-CN" sz="1200"/>
              <a:t>Failed clearance of immune complexes</a:t>
            </a:r>
            <a:endParaRPr lang="en-GB" sz="1200" i="1"/>
          </a:p>
        </p:txBody>
      </p:sp>
      <p:cxnSp>
        <p:nvCxnSpPr>
          <p:cNvPr id="27678" name="AutoShape 30"/>
          <p:cNvCxnSpPr>
            <a:cxnSpLocks noChangeShapeType="1"/>
            <a:endCxn id="27675" idx="0"/>
          </p:cNvCxnSpPr>
          <p:nvPr/>
        </p:nvCxnSpPr>
        <p:spPr bwMode="auto">
          <a:xfrm flipH="1">
            <a:off x="3162300" y="990600"/>
            <a:ext cx="1104900" cy="623888"/>
          </a:xfrm>
          <a:prstGeom prst="straightConnector1">
            <a:avLst/>
          </a:prstGeom>
          <a:noFill/>
          <a:ln w="28575">
            <a:solidFill>
              <a:schemeClr val="tx1"/>
            </a:solidFill>
            <a:round/>
            <a:headEnd/>
            <a:tailEnd type="triangle" w="med" len="med"/>
          </a:ln>
        </p:spPr>
      </p:cxnSp>
      <p:cxnSp>
        <p:nvCxnSpPr>
          <p:cNvPr id="27679" name="AutoShape 31"/>
          <p:cNvCxnSpPr>
            <a:cxnSpLocks noChangeShapeType="1"/>
            <a:stCxn id="27675" idx="2"/>
            <a:endCxn id="27677" idx="0"/>
          </p:cNvCxnSpPr>
          <p:nvPr/>
        </p:nvCxnSpPr>
        <p:spPr bwMode="auto">
          <a:xfrm flipH="1">
            <a:off x="2116138" y="2209800"/>
            <a:ext cx="1046162" cy="496888"/>
          </a:xfrm>
          <a:prstGeom prst="straightConnector1">
            <a:avLst/>
          </a:prstGeom>
          <a:noFill/>
          <a:ln w="28575">
            <a:solidFill>
              <a:schemeClr val="tx1"/>
            </a:solidFill>
            <a:round/>
            <a:headEnd/>
            <a:tailEnd type="triangle" w="med" len="med"/>
          </a:ln>
        </p:spPr>
      </p:cxnSp>
      <p:sp>
        <p:nvSpPr>
          <p:cNvPr id="27680" name="Text Box 32"/>
          <p:cNvSpPr txBox="1">
            <a:spLocks noChangeArrowheads="1"/>
          </p:cNvSpPr>
          <p:nvPr/>
        </p:nvSpPr>
        <p:spPr bwMode="auto">
          <a:xfrm>
            <a:off x="889000" y="3746500"/>
            <a:ext cx="1292225" cy="457200"/>
          </a:xfrm>
          <a:prstGeom prst="rect">
            <a:avLst/>
          </a:prstGeom>
          <a:noFill/>
          <a:ln w="9525">
            <a:noFill/>
            <a:miter lim="800000"/>
            <a:headEnd/>
            <a:tailEnd/>
          </a:ln>
        </p:spPr>
        <p:txBody>
          <a:bodyPr/>
          <a:lstStyle/>
          <a:p>
            <a:r>
              <a:rPr lang="en-GB" altLang="zh-CN" sz="1200"/>
              <a:t>Target organ damage</a:t>
            </a:r>
            <a:endParaRPr lang="en-GB" sz="1200" i="1"/>
          </a:p>
        </p:txBody>
      </p:sp>
      <p:cxnSp>
        <p:nvCxnSpPr>
          <p:cNvPr id="27681" name="AutoShape 33"/>
          <p:cNvCxnSpPr>
            <a:cxnSpLocks noChangeShapeType="1"/>
            <a:stCxn id="27677" idx="2"/>
            <a:endCxn id="27680" idx="0"/>
          </p:cNvCxnSpPr>
          <p:nvPr/>
        </p:nvCxnSpPr>
        <p:spPr bwMode="auto">
          <a:xfrm flipH="1">
            <a:off x="1535113" y="3092450"/>
            <a:ext cx="581025" cy="654050"/>
          </a:xfrm>
          <a:prstGeom prst="straightConnector1">
            <a:avLst/>
          </a:prstGeom>
          <a:noFill/>
          <a:ln w="28575">
            <a:solidFill>
              <a:schemeClr val="tx1"/>
            </a:solidFill>
            <a:round/>
            <a:headEnd/>
            <a:tailEnd type="triangle" w="med" len="med"/>
          </a:ln>
        </p:spPr>
      </p:cxnSp>
      <p:cxnSp>
        <p:nvCxnSpPr>
          <p:cNvPr id="27682" name="AutoShape 34"/>
          <p:cNvCxnSpPr>
            <a:cxnSpLocks noChangeShapeType="1"/>
            <a:stCxn id="27677" idx="2"/>
          </p:cNvCxnSpPr>
          <p:nvPr/>
        </p:nvCxnSpPr>
        <p:spPr bwMode="auto">
          <a:xfrm>
            <a:off x="2116138" y="3092450"/>
            <a:ext cx="481012" cy="673100"/>
          </a:xfrm>
          <a:prstGeom prst="straightConnector1">
            <a:avLst/>
          </a:prstGeom>
          <a:noFill/>
          <a:ln w="28575">
            <a:solidFill>
              <a:schemeClr val="tx1"/>
            </a:solidFill>
            <a:round/>
            <a:headEnd/>
            <a:tailEnd type="triangle" w="med" len="med"/>
          </a:ln>
        </p:spPr>
      </p:cxnSp>
      <p:sp>
        <p:nvSpPr>
          <p:cNvPr id="27683" name="AutoShape 35"/>
          <p:cNvSpPr>
            <a:spLocks noChangeArrowheads="1"/>
          </p:cNvSpPr>
          <p:nvPr/>
        </p:nvSpPr>
        <p:spPr bwMode="auto">
          <a:xfrm>
            <a:off x="5499100" y="5613400"/>
            <a:ext cx="976313" cy="485775"/>
          </a:xfrm>
          <a:prstGeom prst="rightArrow">
            <a:avLst>
              <a:gd name="adj1" fmla="val 50000"/>
              <a:gd name="adj2" fmla="val 50245"/>
            </a:avLst>
          </a:prstGeom>
          <a:noFill/>
          <a:ln w="38100" algn="ctr">
            <a:solidFill>
              <a:schemeClr val="tx1"/>
            </a:solidFill>
            <a:miter lim="800000"/>
            <a:headEnd/>
            <a:tailEnd/>
          </a:ln>
        </p:spPr>
        <p:txBody>
          <a:bodyPr wrap="none" anchor="ctr"/>
          <a:lstStyle/>
          <a:p>
            <a:endParaRPr lang="en-GB">
              <a:solidFill>
                <a:schemeClr val="tx2"/>
              </a:solidFill>
            </a:endParaRPr>
          </a:p>
        </p:txBody>
      </p:sp>
      <p:sp>
        <p:nvSpPr>
          <p:cNvPr id="27684" name="Text Box 36"/>
          <p:cNvSpPr txBox="1">
            <a:spLocks noChangeArrowheads="1"/>
          </p:cNvSpPr>
          <p:nvPr/>
        </p:nvSpPr>
        <p:spPr bwMode="auto">
          <a:xfrm>
            <a:off x="6653213" y="5554663"/>
            <a:ext cx="1047750" cy="641350"/>
          </a:xfrm>
          <a:prstGeom prst="rect">
            <a:avLst/>
          </a:prstGeom>
          <a:noFill/>
          <a:ln w="9525" algn="ctr">
            <a:noFill/>
            <a:miter lim="800000"/>
            <a:headEnd/>
            <a:tailEnd/>
          </a:ln>
        </p:spPr>
        <p:txBody>
          <a:bodyPr wrap="none">
            <a:spAutoFit/>
          </a:bodyPr>
          <a:lstStyle/>
          <a:p>
            <a:r>
              <a:rPr lang="en-GB" sz="3600" b="0">
                <a:solidFill>
                  <a:schemeClr val="tx2"/>
                </a:solidFill>
              </a:rPr>
              <a:t>SLE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rs.els-cdn.com/content/image/1-s2.0-S0952791512001276-gr1.jpg"/>
          <p:cNvPicPr>
            <a:picLocks noChangeAspect="1" noChangeArrowheads="1"/>
          </p:cNvPicPr>
          <p:nvPr/>
        </p:nvPicPr>
        <p:blipFill>
          <a:blip r:embed="rId2" cstate="print"/>
          <a:srcRect/>
          <a:stretch>
            <a:fillRect/>
          </a:stretch>
        </p:blipFill>
        <p:spPr bwMode="auto">
          <a:xfrm>
            <a:off x="673099" y="965200"/>
            <a:ext cx="7536145" cy="5140326"/>
          </a:xfrm>
          <a:prstGeom prst="rect">
            <a:avLst/>
          </a:prstGeom>
          <a:noFill/>
          <a:ln w="9525">
            <a:noFill/>
            <a:miter lim="800000"/>
            <a:headEnd/>
            <a:tailEnd/>
          </a:ln>
        </p:spPr>
      </p:pic>
      <p:sp>
        <p:nvSpPr>
          <p:cNvPr id="2051" name="Rectangle 2"/>
          <p:cNvSpPr>
            <a:spLocks noChangeArrowheads="1"/>
          </p:cNvSpPr>
          <p:nvPr/>
        </p:nvSpPr>
        <p:spPr bwMode="auto">
          <a:xfrm>
            <a:off x="5181600" y="6313488"/>
            <a:ext cx="3200400" cy="276225"/>
          </a:xfrm>
          <a:prstGeom prst="rect">
            <a:avLst/>
          </a:prstGeom>
          <a:noFill/>
          <a:ln w="9525">
            <a:noFill/>
            <a:miter lim="800000"/>
            <a:headEnd/>
            <a:tailEnd/>
          </a:ln>
        </p:spPr>
        <p:txBody>
          <a:bodyPr>
            <a:spAutoFit/>
          </a:bodyPr>
          <a:lstStyle/>
          <a:p>
            <a:r>
              <a:rPr lang="en-GB" sz="1200" dirty="0" err="1" smtClean="0">
                <a:hlinkClick r:id="" action="ppaction://hlinkfile" tooltip="Current opinion in immunology."/>
              </a:rPr>
              <a:t>Curr</a:t>
            </a:r>
            <a:r>
              <a:rPr lang="en-GB" sz="1200" dirty="0" smtClean="0">
                <a:hlinkClick r:id="" action="ppaction://hlinkfile" tooltip="Current opinion in immunology."/>
              </a:rPr>
              <a:t> </a:t>
            </a:r>
            <a:r>
              <a:rPr lang="en-GB" sz="1200" dirty="0" err="1" smtClean="0">
                <a:hlinkClick r:id="" action="ppaction://hlinkfile" tooltip="Current opinion in immunology."/>
              </a:rPr>
              <a:t>Opin</a:t>
            </a:r>
            <a:r>
              <a:rPr lang="en-GB" sz="1200" dirty="0" smtClean="0">
                <a:hlinkClick r:id="" action="ppaction://hlinkfile" tooltip="Current opinion in immunology."/>
              </a:rPr>
              <a:t> </a:t>
            </a:r>
            <a:r>
              <a:rPr lang="en-GB" sz="1200" dirty="0" err="1" smtClean="0">
                <a:hlinkClick r:id="" action="ppaction://hlinkfile" tooltip="Current opinion in immunology."/>
              </a:rPr>
              <a:t>Immunol</a:t>
            </a:r>
            <a:r>
              <a:rPr lang="en-GB" sz="1200" dirty="0" smtClean="0">
                <a:hlinkClick r:id="" action="ppaction://hlinkfile" tooltip="Current opinion in immunology."/>
              </a:rPr>
              <a:t>.</a:t>
            </a:r>
            <a:r>
              <a:rPr lang="en-GB" sz="1200" dirty="0" smtClean="0"/>
              <a:t> </a:t>
            </a:r>
            <a:r>
              <a:rPr lang="en-GB" sz="1200" dirty="0"/>
              <a:t>2012 Dec;24(6):</a:t>
            </a:r>
            <a:r>
              <a:rPr lang="en-GB" sz="1200" dirty="0" smtClean="0"/>
              <a:t>665-70</a:t>
            </a:r>
            <a:endParaRPr lang="en-GB"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3850" y="192088"/>
            <a:ext cx="8208963" cy="1917700"/>
          </a:xfrm>
          <a:prstGeom prst="rect">
            <a:avLst/>
          </a:prstGeom>
          <a:noFill/>
          <a:ln w="9525">
            <a:noFill/>
            <a:miter lim="800000"/>
            <a:headEnd/>
            <a:tailEnd/>
          </a:ln>
        </p:spPr>
        <p:txBody>
          <a:bodyPr>
            <a:spAutoFit/>
          </a:bodyPr>
          <a:lstStyle/>
          <a:p>
            <a:pPr eaLnBrk="1" hangingPunct="1"/>
            <a:r>
              <a:rPr lang="en-GB" b="1">
                <a:solidFill>
                  <a:schemeClr val="tx2"/>
                </a:solidFill>
                <a:latin typeface="Arial" charset="0"/>
              </a:rPr>
              <a:t>Classical pathway:</a:t>
            </a:r>
          </a:p>
          <a:p>
            <a:pPr eaLnBrk="1" hangingPunct="1"/>
            <a:r>
              <a:rPr lang="en-GB">
                <a:latin typeface="Arial" charset="0"/>
              </a:rPr>
              <a:t>-immune complexes</a:t>
            </a:r>
          </a:p>
          <a:p>
            <a:pPr eaLnBrk="1" hangingPunct="1"/>
            <a:r>
              <a:rPr lang="en-GB">
                <a:latin typeface="Arial" charset="0"/>
              </a:rPr>
              <a:t>-apoptotic cells</a:t>
            </a:r>
          </a:p>
          <a:p>
            <a:pPr eaLnBrk="1" hangingPunct="1"/>
            <a:r>
              <a:rPr lang="en-GB">
                <a:latin typeface="Arial" charset="0"/>
              </a:rPr>
              <a:t>-certain viruses and G- bacteria</a:t>
            </a:r>
          </a:p>
          <a:p>
            <a:pPr eaLnBrk="1" hangingPunct="1"/>
            <a:r>
              <a:rPr lang="en-GB">
                <a:latin typeface="Arial" charset="0"/>
              </a:rPr>
              <a:t>-C-reactive protein (e.g. tissue ischaemia, bacteria)</a:t>
            </a:r>
          </a:p>
        </p:txBody>
      </p:sp>
      <p:sp>
        <p:nvSpPr>
          <p:cNvPr id="14339" name="Text Box 3"/>
          <p:cNvSpPr txBox="1">
            <a:spLocks noChangeArrowheads="1"/>
          </p:cNvSpPr>
          <p:nvPr/>
        </p:nvSpPr>
        <p:spPr bwMode="auto">
          <a:xfrm>
            <a:off x="6353175" y="6451600"/>
            <a:ext cx="2447925" cy="274638"/>
          </a:xfrm>
          <a:prstGeom prst="rect">
            <a:avLst/>
          </a:prstGeom>
          <a:noFill/>
          <a:ln w="9525">
            <a:noFill/>
            <a:miter lim="800000"/>
            <a:headEnd/>
            <a:tailEnd/>
          </a:ln>
        </p:spPr>
        <p:txBody>
          <a:bodyPr>
            <a:spAutoFit/>
          </a:bodyPr>
          <a:lstStyle/>
          <a:p>
            <a:pPr eaLnBrk="1" hangingPunct="1"/>
            <a:r>
              <a:rPr lang="en-GB" sz="1200">
                <a:latin typeface="Arial" charset="0"/>
              </a:rPr>
              <a:t>Janeway et al Immunobiology</a:t>
            </a:r>
          </a:p>
        </p:txBody>
      </p:sp>
      <p:pic>
        <p:nvPicPr>
          <p:cNvPr id="14340" name="Picture 4" descr="figure 2-21"/>
          <p:cNvPicPr>
            <a:picLocks noChangeAspect="1" noChangeArrowheads="1"/>
          </p:cNvPicPr>
          <p:nvPr/>
        </p:nvPicPr>
        <p:blipFill>
          <a:blip r:embed="rId2" cstate="print"/>
          <a:srcRect/>
          <a:stretch>
            <a:fillRect/>
          </a:stretch>
        </p:blipFill>
        <p:spPr bwMode="auto">
          <a:xfrm>
            <a:off x="323850" y="2565400"/>
            <a:ext cx="8534400" cy="375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282575"/>
            <a:ext cx="7772400" cy="1143000"/>
          </a:xfrm>
        </p:spPr>
        <p:txBody>
          <a:bodyPr/>
          <a:lstStyle/>
          <a:p>
            <a:r>
              <a:rPr lang="en-GB" sz="3600" smtClean="0">
                <a:latin typeface="Helvetica" pitchFamily="34" charset="0"/>
              </a:rPr>
              <a:t>Complement deficiency and disease</a:t>
            </a:r>
            <a:endParaRPr lang="en-US" sz="3600" smtClean="0">
              <a:latin typeface="Helvetica" pitchFamily="34" charset="0"/>
            </a:endParaRPr>
          </a:p>
        </p:txBody>
      </p:sp>
      <p:grpSp>
        <p:nvGrpSpPr>
          <p:cNvPr id="2" name="Group 14"/>
          <p:cNvGrpSpPr>
            <a:grpSpLocks/>
          </p:cNvGrpSpPr>
          <p:nvPr/>
        </p:nvGrpSpPr>
        <p:grpSpPr bwMode="auto">
          <a:xfrm>
            <a:off x="611188" y="1968500"/>
            <a:ext cx="8064500" cy="4013200"/>
            <a:chOff x="611188" y="2438400"/>
            <a:chExt cx="8064500" cy="4013200"/>
          </a:xfrm>
        </p:grpSpPr>
        <p:grpSp>
          <p:nvGrpSpPr>
            <p:cNvPr id="3" name="Group 3"/>
            <p:cNvGrpSpPr>
              <a:grpSpLocks/>
            </p:cNvGrpSpPr>
            <p:nvPr/>
          </p:nvGrpSpPr>
          <p:grpSpPr bwMode="auto">
            <a:xfrm>
              <a:off x="6372225" y="2438400"/>
              <a:ext cx="2303463" cy="4013200"/>
              <a:chOff x="4014" y="1536"/>
              <a:chExt cx="1451" cy="2528"/>
            </a:xfrm>
          </p:grpSpPr>
          <p:sp>
            <p:nvSpPr>
              <p:cNvPr id="1037" name="Text Box 4"/>
              <p:cNvSpPr txBox="1">
                <a:spLocks noChangeAspect="1" noChangeArrowheads="1"/>
              </p:cNvSpPr>
              <p:nvPr/>
            </p:nvSpPr>
            <p:spPr bwMode="auto">
              <a:xfrm>
                <a:off x="4037" y="1536"/>
                <a:ext cx="1406" cy="213"/>
              </a:xfrm>
              <a:prstGeom prst="rect">
                <a:avLst/>
              </a:prstGeom>
              <a:solidFill>
                <a:srgbClr val="000000"/>
              </a:solidFill>
              <a:ln w="19050">
                <a:solidFill>
                  <a:schemeClr val="tx2"/>
                </a:solidFill>
                <a:miter lim="800000"/>
                <a:headEnd/>
                <a:tailEnd/>
              </a:ln>
            </p:spPr>
            <p:txBody>
              <a:bodyPr>
                <a:spAutoFit/>
              </a:bodyPr>
              <a:lstStyle/>
              <a:p>
                <a:pPr>
                  <a:spcBef>
                    <a:spcPct val="50000"/>
                  </a:spcBef>
                </a:pPr>
                <a:r>
                  <a:rPr lang="en-GB" sz="1600">
                    <a:latin typeface="Arial" charset="0"/>
                  </a:rPr>
                  <a:t>Terminal pathway </a:t>
                </a:r>
                <a:endParaRPr lang="en-US" sz="1600">
                  <a:latin typeface="Arial" charset="0"/>
                </a:endParaRPr>
              </a:p>
            </p:txBody>
          </p:sp>
          <p:pic>
            <p:nvPicPr>
              <p:cNvPr id="1038" name="Picture 5" descr="meningococcal rash 3"/>
              <p:cNvPicPr>
                <a:picLocks noChangeAspect="1" noChangeArrowheads="1"/>
              </p:cNvPicPr>
              <p:nvPr/>
            </p:nvPicPr>
            <p:blipFill>
              <a:blip r:embed="rId4" cstate="print"/>
              <a:srcRect/>
              <a:stretch>
                <a:fillRect/>
              </a:stretch>
            </p:blipFill>
            <p:spPr bwMode="auto">
              <a:xfrm>
                <a:off x="4261" y="2071"/>
                <a:ext cx="957" cy="1366"/>
              </a:xfrm>
              <a:prstGeom prst="rect">
                <a:avLst/>
              </a:prstGeom>
              <a:noFill/>
              <a:ln w="9525">
                <a:noFill/>
                <a:miter lim="800000"/>
                <a:headEnd/>
                <a:tailEnd/>
              </a:ln>
            </p:spPr>
          </p:pic>
          <p:sp>
            <p:nvSpPr>
              <p:cNvPr id="1039" name="Text Box 6"/>
              <p:cNvSpPr txBox="1">
                <a:spLocks noChangeAspect="1" noChangeArrowheads="1"/>
              </p:cNvSpPr>
              <p:nvPr/>
            </p:nvSpPr>
            <p:spPr bwMode="auto">
              <a:xfrm>
                <a:off x="4014" y="3618"/>
                <a:ext cx="1451" cy="446"/>
              </a:xfrm>
              <a:prstGeom prst="rect">
                <a:avLst/>
              </a:prstGeom>
              <a:solidFill>
                <a:srgbClr val="000000"/>
              </a:solidFill>
              <a:ln w="19050">
                <a:solidFill>
                  <a:srgbClr val="FF0000"/>
                </a:solidFill>
                <a:miter lim="800000"/>
                <a:headEnd/>
                <a:tailEnd/>
              </a:ln>
            </p:spPr>
            <p:txBody>
              <a:bodyPr>
                <a:spAutoFit/>
              </a:bodyPr>
              <a:lstStyle/>
              <a:p>
                <a:pPr algn="ctr">
                  <a:spcBef>
                    <a:spcPct val="50000"/>
                  </a:spcBef>
                </a:pPr>
                <a:r>
                  <a:rPr lang="en-GB" sz="2000" dirty="0">
                    <a:latin typeface="Arial" charset="0"/>
                  </a:rPr>
                  <a:t>Meningococcal infection</a:t>
                </a:r>
                <a:endParaRPr lang="en-US" sz="2000" dirty="0">
                  <a:latin typeface="Arial" charset="0"/>
                </a:endParaRPr>
              </a:p>
            </p:txBody>
          </p:sp>
        </p:grpSp>
        <p:sp>
          <p:nvSpPr>
            <p:cNvPr id="1030" name="Text Box 7"/>
            <p:cNvSpPr txBox="1">
              <a:spLocks noChangeAspect="1" noChangeArrowheads="1"/>
            </p:cNvSpPr>
            <p:nvPr/>
          </p:nvSpPr>
          <p:spPr bwMode="auto">
            <a:xfrm>
              <a:off x="3525838" y="2438400"/>
              <a:ext cx="2232025" cy="369888"/>
            </a:xfrm>
            <a:prstGeom prst="rect">
              <a:avLst/>
            </a:prstGeom>
            <a:solidFill>
              <a:srgbClr val="000000"/>
            </a:solidFill>
            <a:ln w="19050">
              <a:solidFill>
                <a:schemeClr val="tx2"/>
              </a:solidFill>
              <a:miter lim="800000"/>
              <a:headEnd/>
              <a:tailEnd/>
            </a:ln>
          </p:spPr>
          <p:txBody>
            <a:bodyPr>
              <a:spAutoFit/>
            </a:bodyPr>
            <a:lstStyle/>
            <a:p>
              <a:pPr>
                <a:spcBef>
                  <a:spcPct val="50000"/>
                </a:spcBef>
              </a:pPr>
              <a:r>
                <a:rPr lang="en-GB" sz="1800">
                  <a:latin typeface="Arial" charset="0"/>
                </a:rPr>
                <a:t>	C3</a:t>
              </a:r>
              <a:r>
                <a:rPr lang="en-GB" sz="1400">
                  <a:latin typeface="Arial" charset="0"/>
                </a:rPr>
                <a:t> </a:t>
              </a:r>
              <a:endParaRPr lang="en-US" sz="1400">
                <a:latin typeface="Arial" charset="0"/>
              </a:endParaRPr>
            </a:p>
          </p:txBody>
        </p:sp>
        <p:sp>
          <p:nvSpPr>
            <p:cNvPr id="1031" name="Text Box 8"/>
            <p:cNvSpPr txBox="1">
              <a:spLocks noChangeAspect="1" noChangeArrowheads="1"/>
            </p:cNvSpPr>
            <p:nvPr/>
          </p:nvSpPr>
          <p:spPr bwMode="auto">
            <a:xfrm>
              <a:off x="3490913" y="5741989"/>
              <a:ext cx="2303462" cy="400110"/>
            </a:xfrm>
            <a:prstGeom prst="rect">
              <a:avLst/>
            </a:prstGeom>
            <a:solidFill>
              <a:srgbClr val="000000"/>
            </a:solidFill>
            <a:ln w="19050">
              <a:solidFill>
                <a:srgbClr val="FF0000"/>
              </a:solidFill>
              <a:miter lim="800000"/>
              <a:headEnd/>
              <a:tailEnd/>
            </a:ln>
          </p:spPr>
          <p:txBody>
            <a:bodyPr>
              <a:spAutoFit/>
            </a:bodyPr>
            <a:lstStyle/>
            <a:p>
              <a:pPr>
                <a:spcBef>
                  <a:spcPct val="50000"/>
                </a:spcBef>
              </a:pPr>
              <a:r>
                <a:rPr lang="en-GB" sz="2000">
                  <a:latin typeface="Arial" charset="0"/>
                </a:rPr>
                <a:t>Pyogenic infection</a:t>
              </a:r>
              <a:endParaRPr lang="en-US" sz="2000">
                <a:latin typeface="Arial" charset="0"/>
              </a:endParaRPr>
            </a:p>
          </p:txBody>
        </p:sp>
        <p:pic>
          <p:nvPicPr>
            <p:cNvPr id="1032" name="Picture 9" descr="C3 deficiency"/>
            <p:cNvPicPr>
              <a:picLocks noChangeAspect="1" noChangeArrowheads="1"/>
            </p:cNvPicPr>
            <p:nvPr/>
          </p:nvPicPr>
          <p:blipFill>
            <a:blip r:embed="rId5" cstate="print"/>
            <a:srcRect/>
            <a:stretch>
              <a:fillRect/>
            </a:stretch>
          </p:blipFill>
          <p:spPr bwMode="auto">
            <a:xfrm>
              <a:off x="3844925" y="3284538"/>
              <a:ext cx="1592263" cy="2176462"/>
            </a:xfrm>
            <a:prstGeom prst="rect">
              <a:avLst/>
            </a:prstGeom>
            <a:noFill/>
            <a:ln w="9525">
              <a:noFill/>
              <a:miter lim="800000"/>
              <a:headEnd/>
              <a:tailEnd/>
            </a:ln>
          </p:spPr>
        </p:pic>
        <p:grpSp>
          <p:nvGrpSpPr>
            <p:cNvPr id="4" name="Group 10"/>
            <p:cNvGrpSpPr>
              <a:grpSpLocks/>
            </p:cNvGrpSpPr>
            <p:nvPr/>
          </p:nvGrpSpPr>
          <p:grpSpPr bwMode="auto">
            <a:xfrm>
              <a:off x="611188" y="2463800"/>
              <a:ext cx="2303462" cy="3648075"/>
              <a:chOff x="385" y="1552"/>
              <a:chExt cx="1451" cy="2298"/>
            </a:xfrm>
          </p:grpSpPr>
          <p:sp>
            <p:nvSpPr>
              <p:cNvPr id="1035" name="Text Box 11"/>
              <p:cNvSpPr txBox="1">
                <a:spLocks noChangeAspect="1" noChangeArrowheads="1"/>
              </p:cNvSpPr>
              <p:nvPr/>
            </p:nvSpPr>
            <p:spPr bwMode="auto">
              <a:xfrm>
                <a:off x="407" y="1552"/>
                <a:ext cx="1406" cy="213"/>
              </a:xfrm>
              <a:prstGeom prst="rect">
                <a:avLst/>
              </a:prstGeom>
              <a:solidFill>
                <a:srgbClr val="000000"/>
              </a:solidFill>
              <a:ln w="19050">
                <a:solidFill>
                  <a:schemeClr val="tx2"/>
                </a:solidFill>
                <a:miter lim="800000"/>
                <a:headEnd/>
                <a:tailEnd/>
              </a:ln>
            </p:spPr>
            <p:txBody>
              <a:bodyPr>
                <a:spAutoFit/>
              </a:bodyPr>
              <a:lstStyle/>
              <a:p>
                <a:pPr>
                  <a:spcBef>
                    <a:spcPct val="50000"/>
                  </a:spcBef>
                </a:pPr>
                <a:r>
                  <a:rPr lang="en-GB" sz="1600">
                    <a:latin typeface="Arial" charset="0"/>
                  </a:rPr>
                  <a:t>Classical pathway </a:t>
                </a:r>
                <a:endParaRPr lang="en-US" sz="1600">
                  <a:latin typeface="Arial" charset="0"/>
                </a:endParaRPr>
              </a:p>
            </p:txBody>
          </p:sp>
          <p:sp>
            <p:nvSpPr>
              <p:cNvPr id="1036" name="Text Box 12"/>
              <p:cNvSpPr txBox="1">
                <a:spLocks noChangeAspect="1" noChangeArrowheads="1"/>
              </p:cNvSpPr>
              <p:nvPr/>
            </p:nvSpPr>
            <p:spPr bwMode="auto">
              <a:xfrm>
                <a:off x="385" y="3617"/>
                <a:ext cx="1451" cy="233"/>
              </a:xfrm>
              <a:prstGeom prst="rect">
                <a:avLst/>
              </a:prstGeom>
              <a:solidFill>
                <a:srgbClr val="000000"/>
              </a:solidFill>
              <a:ln w="19050">
                <a:solidFill>
                  <a:srgbClr val="FF0000"/>
                </a:solidFill>
                <a:miter lim="800000"/>
                <a:headEnd/>
                <a:tailEnd/>
              </a:ln>
            </p:spPr>
            <p:txBody>
              <a:bodyPr>
                <a:spAutoFit/>
              </a:bodyPr>
              <a:lstStyle/>
              <a:p>
                <a:pPr>
                  <a:spcBef>
                    <a:spcPct val="50000"/>
                  </a:spcBef>
                </a:pPr>
                <a:r>
                  <a:rPr lang="en-GB" sz="1800">
                    <a:latin typeface="Arial" charset="0"/>
                  </a:rPr>
                  <a:t>	SLE</a:t>
                </a:r>
                <a:endParaRPr lang="en-US" sz="1800">
                  <a:latin typeface="Arial" charset="0"/>
                </a:endParaRPr>
              </a:p>
            </p:txBody>
          </p:sp>
          <p:graphicFrame>
            <p:nvGraphicFramePr>
              <p:cNvPr id="1026" name="Object 2"/>
              <p:cNvGraphicFramePr>
                <a:graphicFrameLocks noChangeAspect="1"/>
              </p:cNvGraphicFramePr>
              <p:nvPr/>
            </p:nvGraphicFramePr>
            <p:xfrm>
              <a:off x="692" y="2069"/>
              <a:ext cx="837" cy="1370"/>
            </p:xfrm>
            <a:graphic>
              <a:graphicData uri="http://schemas.openxmlformats.org/presentationml/2006/ole">
                <mc:AlternateContent xmlns:mc="http://schemas.openxmlformats.org/markup-compatibility/2006">
                  <mc:Choice xmlns:v="urn:schemas-microsoft-com:vml" Requires="v">
                    <p:oleObj spid="_x0000_s83971" name="CorelPhotoPaint.Image.6" r:id="rId6" imgW="2658537" imgH="4353659" progId="">
                      <p:embed/>
                    </p:oleObj>
                  </mc:Choice>
                  <mc:Fallback>
                    <p:oleObj name="CorelPhotoPaint.Image.6" r:id="rId6" imgW="2658537" imgH="4353659"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 y="2069"/>
                            <a:ext cx="837" cy="137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4" name="Rectangle 14"/>
            <p:cNvSpPr>
              <a:spLocks noChangeArrowheads="1"/>
            </p:cNvSpPr>
            <p:nvPr/>
          </p:nvSpPr>
          <p:spPr bwMode="auto">
            <a:xfrm>
              <a:off x="4224338" y="4383088"/>
              <a:ext cx="914400" cy="131762"/>
            </a:xfrm>
            <a:prstGeom prst="rect">
              <a:avLst/>
            </a:prstGeom>
            <a:solidFill>
              <a:srgbClr val="000000"/>
            </a:solidFill>
            <a:ln w="19050" algn="ctr">
              <a:solidFill>
                <a:schemeClr val="tx2"/>
              </a:solidFill>
              <a:miter lim="800000"/>
              <a:headEnd/>
              <a:tailEnd/>
            </a:ln>
          </p:spPr>
          <p:txBody>
            <a:bodyPr anchor="ctr">
              <a:spAutoFit/>
            </a:bodyPr>
            <a:lstStyle/>
            <a:p>
              <a:endParaRPr lang="en-GB"/>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5100" y="266700"/>
            <a:ext cx="8458200" cy="1143000"/>
          </a:xfrm>
        </p:spPr>
        <p:txBody>
          <a:bodyPr/>
          <a:lstStyle/>
          <a:p>
            <a:pPr eaLnBrk="1" hangingPunct="1"/>
            <a:r>
              <a:rPr lang="en-GB" sz="4000" dirty="0" smtClean="0">
                <a:latin typeface="Arial" charset="0"/>
              </a:rPr>
              <a:t>Complement and rheumatic</a:t>
            </a:r>
            <a:br>
              <a:rPr lang="en-GB" sz="4000" dirty="0" smtClean="0">
                <a:latin typeface="Arial" charset="0"/>
              </a:rPr>
            </a:br>
            <a:r>
              <a:rPr lang="en-GB" sz="4000" dirty="0" smtClean="0">
                <a:latin typeface="Arial" charset="0"/>
              </a:rPr>
              <a:t>conditions</a:t>
            </a:r>
          </a:p>
        </p:txBody>
      </p:sp>
      <p:sp>
        <p:nvSpPr>
          <p:cNvPr id="7176" name="_s1041"/>
          <p:cNvSpPr>
            <a:spLocks noChangeArrowheads="1"/>
          </p:cNvSpPr>
          <p:nvPr/>
        </p:nvSpPr>
        <p:spPr bwMode="auto">
          <a:xfrm>
            <a:off x="3556000" y="3444875"/>
            <a:ext cx="2387600" cy="7112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pPr marL="342900" indent="-342900" algn="ctr"/>
            <a:r>
              <a:rPr lang="en-GB" sz="3200" b="1" i="1">
                <a:latin typeface="Helvetica" pitchFamily="34" charset="0"/>
              </a:rPr>
              <a:t>acquired</a:t>
            </a:r>
            <a:endParaRPr lang="en-US" sz="3200" b="1" i="1">
              <a:latin typeface="Helvetica" pitchFamily="34" charset="0"/>
            </a:endParaRPr>
          </a:p>
        </p:txBody>
      </p:sp>
      <p:sp>
        <p:nvSpPr>
          <p:cNvPr id="7178" name="_s1041"/>
          <p:cNvSpPr>
            <a:spLocks noChangeArrowheads="1"/>
          </p:cNvSpPr>
          <p:nvPr/>
        </p:nvSpPr>
        <p:spPr bwMode="auto">
          <a:xfrm>
            <a:off x="3568700" y="2217738"/>
            <a:ext cx="2387600" cy="6985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r>
              <a:rPr lang="en-GB" sz="3200" b="1" i="1">
                <a:latin typeface="Helvetica" pitchFamily="34" charset="0"/>
              </a:rPr>
              <a:t>inherited</a:t>
            </a:r>
            <a:endParaRPr lang="en-US" sz="3200" b="1" i="1">
              <a:latin typeface="Helvetica" pitchFamily="34" charset="0"/>
            </a:endParaRPr>
          </a:p>
          <a:p>
            <a:endParaRPr lang="en-US" sz="3200" b="1" i="1">
              <a:latin typeface="Helvetica" pitchFamily="34" charset="0"/>
            </a:endParaRPr>
          </a:p>
        </p:txBody>
      </p:sp>
      <p:sp>
        <p:nvSpPr>
          <p:cNvPr id="7179" name="Line 12"/>
          <p:cNvSpPr>
            <a:spLocks noChangeShapeType="1"/>
          </p:cNvSpPr>
          <p:nvPr/>
        </p:nvSpPr>
        <p:spPr bwMode="auto">
          <a:xfrm flipV="1">
            <a:off x="2933700" y="2674938"/>
            <a:ext cx="482600" cy="355600"/>
          </a:xfrm>
          <a:prstGeom prst="line">
            <a:avLst/>
          </a:prstGeom>
          <a:noFill/>
          <a:ln w="57150">
            <a:solidFill>
              <a:schemeClr val="tx2"/>
            </a:solidFill>
            <a:round/>
            <a:headEnd/>
            <a:tailEnd type="triangle" w="med" len="med"/>
          </a:ln>
        </p:spPr>
        <p:txBody>
          <a:bodyPr>
            <a:spAutoFit/>
          </a:bodyPr>
          <a:lstStyle/>
          <a:p>
            <a:endParaRPr lang="en-GB"/>
          </a:p>
        </p:txBody>
      </p:sp>
      <p:sp>
        <p:nvSpPr>
          <p:cNvPr id="7180" name="Line 15"/>
          <p:cNvSpPr>
            <a:spLocks noChangeShapeType="1"/>
          </p:cNvSpPr>
          <p:nvPr/>
        </p:nvSpPr>
        <p:spPr bwMode="auto">
          <a:xfrm>
            <a:off x="2933700" y="3170238"/>
            <a:ext cx="482600" cy="342900"/>
          </a:xfrm>
          <a:prstGeom prst="line">
            <a:avLst/>
          </a:prstGeom>
          <a:noFill/>
          <a:ln w="57150">
            <a:solidFill>
              <a:schemeClr val="tx2"/>
            </a:solidFill>
            <a:round/>
            <a:headEnd/>
            <a:tailEnd type="triangle" w="med" len="med"/>
          </a:ln>
        </p:spPr>
        <p:txBody>
          <a:bodyPr>
            <a:spAutoFit/>
          </a:bodyPr>
          <a:lstStyle/>
          <a:p>
            <a:endParaRPr lang="en-GB"/>
          </a:p>
        </p:txBody>
      </p:sp>
      <p:sp>
        <p:nvSpPr>
          <p:cNvPr id="7181" name="_s1041"/>
          <p:cNvSpPr>
            <a:spLocks noChangeArrowheads="1"/>
          </p:cNvSpPr>
          <p:nvPr/>
        </p:nvSpPr>
        <p:spPr bwMode="auto">
          <a:xfrm>
            <a:off x="6350000" y="2205038"/>
            <a:ext cx="2387600" cy="6985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r>
              <a:rPr lang="en-US" sz="1600" b="1" i="1" dirty="0">
                <a:latin typeface="Helvetica" pitchFamily="34" charset="0"/>
              </a:rPr>
              <a:t>Early Classical pathway proteins</a:t>
            </a:r>
          </a:p>
          <a:p>
            <a:endParaRPr lang="en-US" sz="3200" b="1" i="1" dirty="0">
              <a:latin typeface="Helvetica" pitchFamily="34" charset="0"/>
            </a:endParaRPr>
          </a:p>
        </p:txBody>
      </p:sp>
      <p:sp>
        <p:nvSpPr>
          <p:cNvPr id="7182" name="_s1041"/>
          <p:cNvSpPr>
            <a:spLocks noChangeArrowheads="1"/>
          </p:cNvSpPr>
          <p:nvPr/>
        </p:nvSpPr>
        <p:spPr bwMode="auto">
          <a:xfrm>
            <a:off x="6350000" y="3451225"/>
            <a:ext cx="2387600" cy="6985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r>
              <a:rPr lang="en-US" sz="1800" b="1" i="1" dirty="0">
                <a:latin typeface="Helvetica" pitchFamily="34" charset="0"/>
              </a:rPr>
              <a:t>Consumption: low C4 and C3</a:t>
            </a:r>
          </a:p>
        </p:txBody>
      </p:sp>
      <p:sp>
        <p:nvSpPr>
          <p:cNvPr id="5" name="_s1041"/>
          <p:cNvSpPr>
            <a:spLocks noChangeArrowheads="1"/>
          </p:cNvSpPr>
          <p:nvPr/>
        </p:nvSpPr>
        <p:spPr bwMode="auto">
          <a:xfrm>
            <a:off x="368300" y="2687638"/>
            <a:ext cx="2387600" cy="698500"/>
          </a:xfrm>
          <a:prstGeom prst="cube">
            <a:avLst>
              <a:gd name="adj" fmla="val 10764"/>
            </a:avLst>
          </a:prstGeom>
          <a:gradFill rotWithShape="0">
            <a:gsLst>
              <a:gs pos="0">
                <a:schemeClr val="hlink">
                  <a:alpha val="39998"/>
                </a:schemeClr>
              </a:gs>
              <a:gs pos="100000">
                <a:schemeClr val="bg1"/>
              </a:gs>
            </a:gsLst>
            <a:lin ang="5400000" scaled="1"/>
          </a:gradFill>
          <a:ln w="9525">
            <a:solidFill>
              <a:schemeClr val="hlink"/>
            </a:solidFill>
            <a:miter lim="800000"/>
            <a:headEnd/>
            <a:tailEnd/>
          </a:ln>
        </p:spPr>
        <p:txBody>
          <a:bodyPr/>
          <a:lstStyle/>
          <a:p>
            <a:pPr algn="ctr"/>
            <a:r>
              <a:rPr lang="en-US" sz="3200" b="1" i="1">
                <a:latin typeface="Helvetica" pitchFamily="34" charset="0"/>
              </a:rPr>
              <a:t>SLE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500" fill="hold"/>
                                        <p:tgtEl>
                                          <p:spTgt spid="7178"/>
                                        </p:tgtEl>
                                        <p:attrNameLst>
                                          <p:attrName>ppt_x</p:attrName>
                                        </p:attrNameLst>
                                      </p:cBhvr>
                                      <p:tavLst>
                                        <p:tav tm="0">
                                          <p:val>
                                            <p:strVal val="#ppt_x"/>
                                          </p:val>
                                        </p:tav>
                                        <p:tav tm="100000">
                                          <p:val>
                                            <p:strVal val="#ppt_x"/>
                                          </p:val>
                                        </p:tav>
                                      </p:tavLst>
                                    </p:anim>
                                    <p:anim calcmode="lin" valueType="num">
                                      <p:cBhvr additive="base">
                                        <p:cTn id="8" dur="500" fill="hold"/>
                                        <p:tgtEl>
                                          <p:spTgt spid="71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anim calcmode="lin" valueType="num">
                                      <p:cBhvr additive="base">
                                        <p:cTn id="11" dur="500" fill="hold"/>
                                        <p:tgtEl>
                                          <p:spTgt spid="7181"/>
                                        </p:tgtEl>
                                        <p:attrNameLst>
                                          <p:attrName>ppt_x</p:attrName>
                                        </p:attrNameLst>
                                      </p:cBhvr>
                                      <p:tavLst>
                                        <p:tav tm="0">
                                          <p:val>
                                            <p:strVal val="#ppt_x"/>
                                          </p:val>
                                        </p:tav>
                                        <p:tav tm="100000">
                                          <p:val>
                                            <p:strVal val="#ppt_x"/>
                                          </p:val>
                                        </p:tav>
                                      </p:tavLst>
                                    </p:anim>
                                    <p:anim calcmode="lin" valueType="num">
                                      <p:cBhvr additive="base">
                                        <p:cTn id="12" dur="500" fill="hold"/>
                                        <p:tgtEl>
                                          <p:spTgt spid="71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9"/>
                                        </p:tgtEl>
                                        <p:attrNameLst>
                                          <p:attrName>style.visibility</p:attrName>
                                        </p:attrNameLst>
                                      </p:cBhvr>
                                      <p:to>
                                        <p:strVal val="visible"/>
                                      </p:to>
                                    </p:set>
                                    <p:anim calcmode="lin" valueType="num">
                                      <p:cBhvr additive="base">
                                        <p:cTn id="15" dur="500" fill="hold"/>
                                        <p:tgtEl>
                                          <p:spTgt spid="7179"/>
                                        </p:tgtEl>
                                        <p:attrNameLst>
                                          <p:attrName>ppt_x</p:attrName>
                                        </p:attrNameLst>
                                      </p:cBhvr>
                                      <p:tavLst>
                                        <p:tav tm="0">
                                          <p:val>
                                            <p:strVal val="#ppt_x"/>
                                          </p:val>
                                        </p:tav>
                                        <p:tav tm="100000">
                                          <p:val>
                                            <p:strVal val="#ppt_x"/>
                                          </p:val>
                                        </p:tav>
                                      </p:tavLst>
                                    </p:anim>
                                    <p:anim calcmode="lin" valueType="num">
                                      <p:cBhvr additive="base">
                                        <p:cTn id="16"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176"/>
                                        </p:tgtEl>
                                        <p:attrNameLst>
                                          <p:attrName>style.visibility</p:attrName>
                                        </p:attrNameLst>
                                      </p:cBhvr>
                                      <p:to>
                                        <p:strVal val="visible"/>
                                      </p:to>
                                    </p:set>
                                    <p:anim calcmode="lin" valueType="num">
                                      <p:cBhvr additive="base">
                                        <p:cTn id="21" dur="500" fill="hold"/>
                                        <p:tgtEl>
                                          <p:spTgt spid="7176"/>
                                        </p:tgtEl>
                                        <p:attrNameLst>
                                          <p:attrName>ppt_x</p:attrName>
                                        </p:attrNameLst>
                                      </p:cBhvr>
                                      <p:tavLst>
                                        <p:tav tm="0">
                                          <p:val>
                                            <p:strVal val="#ppt_x"/>
                                          </p:val>
                                        </p:tav>
                                        <p:tav tm="100000">
                                          <p:val>
                                            <p:strVal val="#ppt_x"/>
                                          </p:val>
                                        </p:tav>
                                      </p:tavLst>
                                    </p:anim>
                                    <p:anim calcmode="lin" valueType="num">
                                      <p:cBhvr additive="base">
                                        <p:cTn id="22" dur="500" fill="hold"/>
                                        <p:tgtEl>
                                          <p:spTgt spid="717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 calcmode="lin" valueType="num">
                                      <p:cBhvr additive="base">
                                        <p:cTn id="25" dur="500" fill="hold"/>
                                        <p:tgtEl>
                                          <p:spTgt spid="7180"/>
                                        </p:tgtEl>
                                        <p:attrNameLst>
                                          <p:attrName>ppt_x</p:attrName>
                                        </p:attrNameLst>
                                      </p:cBhvr>
                                      <p:tavLst>
                                        <p:tav tm="0">
                                          <p:val>
                                            <p:strVal val="#ppt_x"/>
                                          </p:val>
                                        </p:tav>
                                        <p:tav tm="100000">
                                          <p:val>
                                            <p:strVal val="#ppt_x"/>
                                          </p:val>
                                        </p:tav>
                                      </p:tavLst>
                                    </p:anim>
                                    <p:anim calcmode="lin" valueType="num">
                                      <p:cBhvr additive="base">
                                        <p:cTn id="26" dur="500" fill="hold"/>
                                        <p:tgtEl>
                                          <p:spTgt spid="718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82"/>
                                        </p:tgtEl>
                                        <p:attrNameLst>
                                          <p:attrName>style.visibility</p:attrName>
                                        </p:attrNameLst>
                                      </p:cBhvr>
                                      <p:to>
                                        <p:strVal val="visible"/>
                                      </p:to>
                                    </p:set>
                                    <p:anim calcmode="lin" valueType="num">
                                      <p:cBhvr additive="base">
                                        <p:cTn id="29" dur="500" fill="hold"/>
                                        <p:tgtEl>
                                          <p:spTgt spid="7182"/>
                                        </p:tgtEl>
                                        <p:attrNameLst>
                                          <p:attrName>ppt_x</p:attrName>
                                        </p:attrNameLst>
                                      </p:cBhvr>
                                      <p:tavLst>
                                        <p:tav tm="0">
                                          <p:val>
                                            <p:strVal val="#ppt_x"/>
                                          </p:val>
                                        </p:tav>
                                        <p:tav tm="100000">
                                          <p:val>
                                            <p:strVal val="#ppt_x"/>
                                          </p:val>
                                        </p:tav>
                                      </p:tavLst>
                                    </p:anim>
                                    <p:anim calcmode="lin" valueType="num">
                                      <p:cBhvr additive="base">
                                        <p:cTn id="30"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8" grpId="0" animBg="1"/>
      <p:bldP spid="7179" grpId="0" animBg="1"/>
      <p:bldP spid="7180" grpId="0" animBg="1"/>
      <p:bldP spid="7181" grpId="0" animBg="1"/>
      <p:bldP spid="718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685800" y="2057400"/>
            <a:ext cx="7772400" cy="4152900"/>
          </a:xfrm>
        </p:spPr>
        <p:txBody>
          <a:bodyPr/>
          <a:lstStyle/>
          <a:p>
            <a:pPr>
              <a:lnSpc>
                <a:spcPct val="80000"/>
              </a:lnSpc>
              <a:buFontTx/>
              <a:buNone/>
            </a:pPr>
            <a:r>
              <a:rPr lang="en-GB" sz="2400" i="1" smtClean="0">
                <a:latin typeface="Arial" charset="0"/>
              </a:rPr>
              <a:t>Predominantly classical pathway activation</a:t>
            </a:r>
          </a:p>
          <a:p>
            <a:pPr>
              <a:lnSpc>
                <a:spcPct val="80000"/>
              </a:lnSpc>
              <a:buFontTx/>
              <a:buNone/>
            </a:pPr>
            <a:endParaRPr lang="en-GB" sz="2400" i="1" smtClean="0">
              <a:latin typeface="Arial" charset="0"/>
            </a:endParaRPr>
          </a:p>
          <a:p>
            <a:pPr>
              <a:lnSpc>
                <a:spcPct val="80000"/>
              </a:lnSpc>
            </a:pPr>
            <a:r>
              <a:rPr lang="en-GB" sz="2800" smtClean="0">
                <a:latin typeface="Arial" charset="0"/>
              </a:rPr>
              <a:t>Mixed essential cryoglobulinaemia</a:t>
            </a:r>
          </a:p>
          <a:p>
            <a:pPr>
              <a:lnSpc>
                <a:spcPct val="80000"/>
              </a:lnSpc>
            </a:pPr>
            <a:r>
              <a:rPr lang="en-GB" sz="2800" u="sng" smtClean="0">
                <a:latin typeface="Arial" charset="0"/>
              </a:rPr>
              <a:t>H</a:t>
            </a:r>
            <a:r>
              <a:rPr lang="en-GB" sz="2800" smtClean="0">
                <a:latin typeface="Arial" charset="0"/>
              </a:rPr>
              <a:t>ypocomplementaemic </a:t>
            </a:r>
            <a:r>
              <a:rPr lang="en-GB" sz="2800" u="sng" smtClean="0">
                <a:latin typeface="Arial" charset="0"/>
              </a:rPr>
              <a:t>u</a:t>
            </a:r>
            <a:r>
              <a:rPr lang="en-GB" sz="2800" smtClean="0">
                <a:latin typeface="Arial" charset="0"/>
              </a:rPr>
              <a:t>rticarial </a:t>
            </a:r>
            <a:r>
              <a:rPr lang="en-GB" sz="2800" u="sng" smtClean="0">
                <a:latin typeface="Arial" charset="0"/>
              </a:rPr>
              <a:t>v</a:t>
            </a:r>
            <a:r>
              <a:rPr lang="en-GB" sz="2800" smtClean="0">
                <a:latin typeface="Arial" charset="0"/>
              </a:rPr>
              <a:t>asculitis </a:t>
            </a:r>
            <a:r>
              <a:rPr lang="en-GB" sz="2800" u="sng" smtClean="0">
                <a:latin typeface="Arial" charset="0"/>
              </a:rPr>
              <a:t>s</a:t>
            </a:r>
            <a:r>
              <a:rPr lang="en-GB" sz="2800" smtClean="0">
                <a:latin typeface="Arial" charset="0"/>
              </a:rPr>
              <a:t>yndrome</a:t>
            </a:r>
          </a:p>
          <a:p>
            <a:pPr>
              <a:lnSpc>
                <a:spcPct val="80000"/>
              </a:lnSpc>
            </a:pPr>
            <a:r>
              <a:rPr lang="en-GB" sz="2800" smtClean="0">
                <a:latin typeface="Arial" charset="0"/>
              </a:rPr>
              <a:t>Rheumatoid vasculitis</a:t>
            </a:r>
          </a:p>
          <a:p>
            <a:pPr>
              <a:lnSpc>
                <a:spcPct val="80000"/>
              </a:lnSpc>
            </a:pPr>
            <a:r>
              <a:rPr lang="en-GB" sz="2800" smtClean="0">
                <a:latin typeface="Arial" charset="0"/>
              </a:rPr>
              <a:t>Chronic infection e.g. infected shunts</a:t>
            </a:r>
          </a:p>
          <a:p>
            <a:pPr>
              <a:lnSpc>
                <a:spcPct val="80000"/>
              </a:lnSpc>
            </a:pPr>
            <a:r>
              <a:rPr lang="en-GB" sz="2800" smtClean="0">
                <a:latin typeface="Arial" charset="0"/>
              </a:rPr>
              <a:t>Acquired C1 inhibitor deficiency</a:t>
            </a:r>
          </a:p>
          <a:p>
            <a:pPr>
              <a:lnSpc>
                <a:spcPct val="80000"/>
              </a:lnSpc>
            </a:pPr>
            <a:r>
              <a:rPr lang="en-GB" sz="2800" b="1" smtClean="0">
                <a:solidFill>
                  <a:schemeClr val="tx2"/>
                </a:solidFill>
                <a:latin typeface="Arial" charset="0"/>
              </a:rPr>
              <a:t>SLE</a:t>
            </a:r>
          </a:p>
        </p:txBody>
      </p:sp>
      <p:sp>
        <p:nvSpPr>
          <p:cNvPr id="54275" name="Text Box 3"/>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endParaRPr lang="en-GB" sz="1800">
              <a:latin typeface="Arial" charset="0"/>
            </a:endParaRPr>
          </a:p>
        </p:txBody>
      </p:sp>
      <p:sp>
        <p:nvSpPr>
          <p:cNvPr id="54276" name="Rectangle 4"/>
          <p:cNvSpPr>
            <a:spLocks noGrp="1" noChangeArrowheads="1"/>
          </p:cNvSpPr>
          <p:nvPr>
            <p:ph type="title"/>
          </p:nvPr>
        </p:nvSpPr>
        <p:spPr>
          <a:xfrm>
            <a:off x="685800" y="333375"/>
            <a:ext cx="7772400" cy="1143000"/>
          </a:xfrm>
          <a:noFill/>
        </p:spPr>
        <p:txBody>
          <a:bodyPr/>
          <a:lstStyle/>
          <a:p>
            <a:r>
              <a:rPr lang="en-GB" sz="3600" smtClean="0">
                <a:latin typeface="Arial" charset="0"/>
              </a:rPr>
              <a:t>Acquired complement deficiency and rheumatic disease</a:t>
            </a:r>
            <a:endParaRPr lang="en-US" sz="3600" smtClean="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685800" y="63500"/>
            <a:ext cx="7772400" cy="927100"/>
          </a:xfrm>
        </p:spPr>
        <p:txBody>
          <a:bodyPr/>
          <a:lstStyle/>
          <a:p>
            <a:r>
              <a:rPr lang="en-GB" sz="3200" smtClean="0">
                <a:latin typeface="Arial" charset="0"/>
                <a:cs typeface="Arial" charset="0"/>
              </a:rPr>
              <a:t>SLE – Complement and disease activity</a:t>
            </a:r>
          </a:p>
        </p:txBody>
      </p:sp>
      <p:sp>
        <p:nvSpPr>
          <p:cNvPr id="20483" name="Rectangle 2"/>
          <p:cNvSpPr>
            <a:spLocks noGrp="1" noChangeArrowheads="1"/>
          </p:cNvSpPr>
          <p:nvPr>
            <p:ph type="body" sz="half" idx="1"/>
          </p:nvPr>
        </p:nvSpPr>
        <p:spPr>
          <a:xfrm>
            <a:off x="107950" y="1150938"/>
            <a:ext cx="7421563" cy="5707062"/>
          </a:xfrm>
        </p:spPr>
        <p:txBody>
          <a:bodyPr/>
          <a:lstStyle/>
          <a:p>
            <a:pPr>
              <a:lnSpc>
                <a:spcPct val="80000"/>
              </a:lnSpc>
            </a:pPr>
            <a:r>
              <a:rPr lang="en-GB" smtClean="0">
                <a:solidFill>
                  <a:schemeClr val="tx2"/>
                </a:solidFill>
                <a:latin typeface="Arial" charset="0"/>
              </a:rPr>
              <a:t>Hypocomplementaemia frequently seen in active SLE</a:t>
            </a:r>
          </a:p>
          <a:p>
            <a:pPr lvl="1" algn="just">
              <a:lnSpc>
                <a:spcPct val="80000"/>
              </a:lnSpc>
            </a:pPr>
            <a:endParaRPr lang="en-GB" sz="1800" smtClean="0">
              <a:latin typeface="Arial" charset="0"/>
            </a:endParaRPr>
          </a:p>
          <a:p>
            <a:pPr lvl="1" algn="just">
              <a:lnSpc>
                <a:spcPct val="80000"/>
              </a:lnSpc>
            </a:pPr>
            <a:r>
              <a:rPr lang="en-GB" sz="2400" smtClean="0">
                <a:latin typeface="Arial" charset="0"/>
                <a:cs typeface="Arial" charset="0"/>
              </a:rPr>
              <a:t>may reflect severe disease </a:t>
            </a:r>
          </a:p>
          <a:p>
            <a:pPr lvl="1" algn="just">
              <a:lnSpc>
                <a:spcPct val="80000"/>
              </a:lnSpc>
              <a:buFontTx/>
              <a:buNone/>
            </a:pPr>
            <a:endParaRPr lang="en-GB" sz="2400" smtClean="0">
              <a:latin typeface="Arial" charset="0"/>
              <a:cs typeface="Arial" charset="0"/>
            </a:endParaRPr>
          </a:p>
          <a:p>
            <a:pPr lvl="1" algn="just">
              <a:lnSpc>
                <a:spcPct val="80000"/>
              </a:lnSpc>
            </a:pPr>
            <a:r>
              <a:rPr lang="en-GB" sz="2400" smtClean="0">
                <a:latin typeface="Arial" charset="0"/>
                <a:cs typeface="Arial" charset="0"/>
              </a:rPr>
              <a:t>complement levels increase</a:t>
            </a:r>
          </a:p>
          <a:p>
            <a:pPr lvl="1" algn="just">
              <a:lnSpc>
                <a:spcPct val="80000"/>
              </a:lnSpc>
              <a:buFontTx/>
              <a:buNone/>
            </a:pPr>
            <a:r>
              <a:rPr lang="en-GB" sz="2400" smtClean="0">
                <a:latin typeface="Arial" charset="0"/>
                <a:cs typeface="Arial" charset="0"/>
              </a:rPr>
              <a:t>	 following treatment</a:t>
            </a:r>
          </a:p>
          <a:p>
            <a:pPr lvl="1" algn="just">
              <a:lnSpc>
                <a:spcPct val="80000"/>
              </a:lnSpc>
              <a:buFontTx/>
              <a:buNone/>
            </a:pPr>
            <a:endParaRPr lang="en-GB" sz="2400" smtClean="0">
              <a:latin typeface="Arial" charset="0"/>
              <a:cs typeface="Arial" charset="0"/>
            </a:endParaRPr>
          </a:p>
          <a:p>
            <a:pPr lvl="1" algn="just">
              <a:lnSpc>
                <a:spcPct val="80000"/>
              </a:lnSpc>
            </a:pPr>
            <a:r>
              <a:rPr lang="en-GB" sz="2400" smtClean="0">
                <a:latin typeface="Arial" charset="0"/>
                <a:cs typeface="Arial" charset="0"/>
              </a:rPr>
              <a:t>tissue biopsies show </a:t>
            </a:r>
          </a:p>
          <a:p>
            <a:pPr lvl="1" algn="just">
              <a:lnSpc>
                <a:spcPct val="80000"/>
              </a:lnSpc>
              <a:buFontTx/>
              <a:buNone/>
            </a:pPr>
            <a:r>
              <a:rPr lang="en-GB" sz="2400" smtClean="0">
                <a:latin typeface="Arial" charset="0"/>
                <a:cs typeface="Arial" charset="0"/>
              </a:rPr>
              <a:t>	deposits of C3 and C4</a:t>
            </a:r>
          </a:p>
          <a:p>
            <a:pPr lvl="1" algn="just">
              <a:lnSpc>
                <a:spcPct val="80000"/>
              </a:lnSpc>
              <a:buFontTx/>
              <a:buNone/>
            </a:pPr>
            <a:endParaRPr lang="en-GB" sz="1800" b="1" smtClean="0">
              <a:latin typeface="Helvetica" pitchFamily="34" charset="0"/>
            </a:endParaRPr>
          </a:p>
          <a:p>
            <a:pPr lvl="1" algn="just">
              <a:lnSpc>
                <a:spcPct val="80000"/>
              </a:lnSpc>
              <a:buFontTx/>
              <a:buNone/>
            </a:pPr>
            <a:r>
              <a:rPr lang="en-GB" sz="1800" i="1" smtClean="0">
                <a:latin typeface="Arial" charset="0"/>
              </a:rPr>
              <a:t>			</a:t>
            </a:r>
            <a:r>
              <a:rPr lang="en-GB" sz="3200" i="1" smtClean="0">
                <a:solidFill>
                  <a:schemeClr val="tx2"/>
                </a:solidFill>
                <a:latin typeface="Arial" charset="0"/>
              </a:rPr>
              <a:t>but</a:t>
            </a:r>
          </a:p>
          <a:p>
            <a:pPr lvl="1" algn="just">
              <a:lnSpc>
                <a:spcPct val="80000"/>
              </a:lnSpc>
              <a:spcBef>
                <a:spcPct val="0"/>
              </a:spcBef>
              <a:buFontTx/>
              <a:buNone/>
            </a:pPr>
            <a:endParaRPr lang="en-GB" sz="3200" i="1" smtClean="0">
              <a:solidFill>
                <a:schemeClr val="tx2"/>
              </a:solidFill>
              <a:latin typeface="Arial" charset="0"/>
            </a:endParaRPr>
          </a:p>
          <a:p>
            <a:pPr lvl="1" algn="just">
              <a:lnSpc>
                <a:spcPct val="80000"/>
              </a:lnSpc>
              <a:buFontTx/>
              <a:buNone/>
            </a:pPr>
            <a:r>
              <a:rPr lang="en-GB" sz="3200" i="1" smtClean="0">
                <a:solidFill>
                  <a:schemeClr val="tx2"/>
                </a:solidFill>
                <a:latin typeface="Arial" charset="0"/>
              </a:rPr>
              <a:t>correlation is only approximate</a:t>
            </a:r>
            <a:endParaRPr lang="en-GB" sz="3200" smtClean="0">
              <a:solidFill>
                <a:schemeClr val="tx2"/>
              </a:solidFill>
              <a:latin typeface="Arial" charset="0"/>
            </a:endParaRPr>
          </a:p>
          <a:p>
            <a:pPr lvl="1" algn="just">
              <a:lnSpc>
                <a:spcPct val="80000"/>
              </a:lnSpc>
              <a:buFontTx/>
              <a:buNone/>
            </a:pPr>
            <a:endParaRPr lang="en-GB" sz="1800" b="1" smtClean="0">
              <a:latin typeface="Helvetica" pitchFamily="34" charset="0"/>
            </a:endParaRPr>
          </a:p>
          <a:p>
            <a:pPr lvl="1" algn="just">
              <a:lnSpc>
                <a:spcPct val="80000"/>
              </a:lnSpc>
            </a:pPr>
            <a:endParaRPr lang="en-GB" sz="1800" smtClean="0">
              <a:latin typeface="Arial" charset="0"/>
            </a:endParaRPr>
          </a:p>
          <a:p>
            <a:pPr lvl="1" algn="just">
              <a:lnSpc>
                <a:spcPct val="80000"/>
              </a:lnSpc>
              <a:buFont typeface="Wingdings" pitchFamily="2" charset="2"/>
              <a:buNone/>
            </a:pPr>
            <a:endParaRPr lang="en-GB" sz="1800" smtClean="0">
              <a:latin typeface="Arial" charset="0"/>
            </a:endParaRPr>
          </a:p>
          <a:p>
            <a:pPr algn="just">
              <a:lnSpc>
                <a:spcPct val="80000"/>
              </a:lnSpc>
            </a:pPr>
            <a:endParaRPr lang="en-GB" sz="1800" smtClean="0">
              <a:solidFill>
                <a:schemeClr val="tx2"/>
              </a:solidFill>
              <a:latin typeface="Arial" charset="0"/>
            </a:endParaRPr>
          </a:p>
        </p:txBody>
      </p:sp>
      <p:sp>
        <p:nvSpPr>
          <p:cNvPr id="20484" name="Text Box 3"/>
          <p:cNvSpPr txBox="1">
            <a:spLocks noChangeArrowheads="1"/>
          </p:cNvSpPr>
          <p:nvPr/>
        </p:nvSpPr>
        <p:spPr bwMode="auto">
          <a:xfrm>
            <a:off x="1311275" y="5540375"/>
            <a:ext cx="2684463" cy="366713"/>
          </a:xfrm>
          <a:prstGeom prst="rect">
            <a:avLst/>
          </a:prstGeom>
          <a:noFill/>
          <a:ln w="9525">
            <a:noFill/>
            <a:miter lim="800000"/>
            <a:headEnd/>
            <a:tailEnd/>
          </a:ln>
        </p:spPr>
        <p:txBody>
          <a:bodyPr>
            <a:spAutoFit/>
          </a:bodyPr>
          <a:lstStyle/>
          <a:p>
            <a:endParaRPr lang="en-GB" sz="1800"/>
          </a:p>
        </p:txBody>
      </p:sp>
      <p:pic>
        <p:nvPicPr>
          <p:cNvPr id="20485" name="Picture 5" descr="lupus and complement"/>
          <p:cNvPicPr>
            <a:picLocks noGrp="1" noChangeAspect="1" noChangeArrowheads="1"/>
          </p:cNvPicPr>
          <p:nvPr>
            <p:ph sz="half" idx="2"/>
          </p:nvPr>
        </p:nvPicPr>
        <p:blipFill>
          <a:blip r:embed="rId2" cstate="print"/>
          <a:srcRect/>
          <a:stretch>
            <a:fillRect/>
          </a:stretch>
        </p:blipFill>
        <p:spPr>
          <a:xfrm>
            <a:off x="5427663" y="1930400"/>
            <a:ext cx="3248025" cy="3165475"/>
          </a:xfr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88900"/>
            <a:ext cx="7772400" cy="1143000"/>
          </a:xfrm>
        </p:spPr>
        <p:txBody>
          <a:bodyPr/>
          <a:lstStyle/>
          <a:p>
            <a:r>
              <a:rPr lang="en-GB" sz="4000" smtClean="0">
                <a:latin typeface="Helvetica" pitchFamily="34" charset="0"/>
              </a:rPr>
              <a:t>Difficulties in complement assays</a:t>
            </a:r>
            <a:endParaRPr lang="en-GB" smtClean="0"/>
          </a:p>
        </p:txBody>
      </p:sp>
      <p:sp>
        <p:nvSpPr>
          <p:cNvPr id="21507" name="Rectangle 3"/>
          <p:cNvSpPr>
            <a:spLocks noGrp="1" noChangeArrowheads="1"/>
          </p:cNvSpPr>
          <p:nvPr>
            <p:ph type="body" idx="1"/>
          </p:nvPr>
        </p:nvSpPr>
        <p:spPr>
          <a:xfrm>
            <a:off x="685800" y="1524000"/>
            <a:ext cx="7772400" cy="4826000"/>
          </a:xfrm>
        </p:spPr>
        <p:txBody>
          <a:bodyPr/>
          <a:lstStyle/>
          <a:p>
            <a:pPr>
              <a:lnSpc>
                <a:spcPct val="80000"/>
              </a:lnSpc>
            </a:pPr>
            <a:r>
              <a:rPr lang="en-GB" sz="2800" dirty="0" smtClean="0">
                <a:latin typeface="Helvetica" pitchFamily="34" charset="0"/>
              </a:rPr>
              <a:t>Serum levels vary widely among healthy individuals</a:t>
            </a:r>
          </a:p>
          <a:p>
            <a:pPr>
              <a:lnSpc>
                <a:spcPct val="80000"/>
              </a:lnSpc>
              <a:buFontTx/>
              <a:buNone/>
            </a:pPr>
            <a:endParaRPr lang="en-GB" sz="2800" dirty="0" smtClean="0">
              <a:latin typeface="Helvetica" pitchFamily="34" charset="0"/>
            </a:endParaRPr>
          </a:p>
          <a:p>
            <a:pPr>
              <a:lnSpc>
                <a:spcPct val="80000"/>
              </a:lnSpc>
            </a:pPr>
            <a:r>
              <a:rPr lang="en-GB" sz="2800" dirty="0" smtClean="0">
                <a:latin typeface="Helvetica" pitchFamily="34" charset="0"/>
              </a:rPr>
              <a:t>Complement concentration rises with acute phase response</a:t>
            </a:r>
          </a:p>
          <a:p>
            <a:pPr>
              <a:lnSpc>
                <a:spcPct val="80000"/>
              </a:lnSpc>
            </a:pPr>
            <a:endParaRPr lang="en-GB" sz="2800" dirty="0" smtClean="0">
              <a:latin typeface="Helvetica" pitchFamily="34" charset="0"/>
            </a:endParaRPr>
          </a:p>
          <a:p>
            <a:pPr>
              <a:lnSpc>
                <a:spcPct val="80000"/>
              </a:lnSpc>
            </a:pPr>
            <a:r>
              <a:rPr lang="en-GB" sz="2800" dirty="0" smtClean="0">
                <a:latin typeface="Helvetica" pitchFamily="34" charset="0"/>
              </a:rPr>
              <a:t>Local activation may not be reflected in circulating components</a:t>
            </a:r>
          </a:p>
          <a:p>
            <a:pPr>
              <a:lnSpc>
                <a:spcPct val="80000"/>
              </a:lnSpc>
              <a:buFontTx/>
              <a:buNone/>
            </a:pPr>
            <a:endParaRPr lang="en-GB" sz="2800" dirty="0" smtClean="0">
              <a:latin typeface="Helvetica" pitchFamily="34" charset="0"/>
            </a:endParaRPr>
          </a:p>
          <a:p>
            <a:pPr>
              <a:lnSpc>
                <a:spcPct val="80000"/>
              </a:lnSpc>
            </a:pPr>
            <a:r>
              <a:rPr lang="en-GB" sz="2800" dirty="0" smtClean="0">
                <a:latin typeface="Helvetica" pitchFamily="34" charset="0"/>
              </a:rPr>
              <a:t>Genetic variations may account for low C4 levels</a:t>
            </a:r>
          </a:p>
          <a:p>
            <a:pPr>
              <a:lnSpc>
                <a:spcPct val="80000"/>
              </a:lnSpc>
              <a:buFontTx/>
              <a:buNone/>
            </a:pPr>
            <a:endParaRPr lang="en-GB" sz="2800" dirty="0" smtClean="0">
              <a:latin typeface="Helvetica" pitchFamily="34" charset="0"/>
            </a:endParaRPr>
          </a:p>
          <a:p>
            <a:pPr>
              <a:lnSpc>
                <a:spcPct val="80000"/>
              </a:lnSpc>
            </a:pPr>
            <a:endParaRPr lang="en-GB" sz="2800" dirty="0" smtClean="0">
              <a:latin typeface="Helvetica" pitchFamily="34" charset="0"/>
            </a:endParaRPr>
          </a:p>
          <a:p>
            <a:pPr>
              <a:lnSpc>
                <a:spcPct val="80000"/>
              </a:lnSpc>
            </a:pPr>
            <a:endParaRPr lang="en-GB"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88900"/>
            <a:ext cx="7772400" cy="1143000"/>
          </a:xfrm>
        </p:spPr>
        <p:txBody>
          <a:bodyPr/>
          <a:lstStyle/>
          <a:p>
            <a:r>
              <a:rPr lang="en-GB" sz="4000" smtClean="0">
                <a:latin typeface="Helvetica" pitchFamily="34" charset="0"/>
              </a:rPr>
              <a:t>Complement and SLE</a:t>
            </a:r>
            <a:endParaRPr lang="en-GB" smtClean="0"/>
          </a:p>
        </p:txBody>
      </p:sp>
      <p:sp>
        <p:nvSpPr>
          <p:cNvPr id="57347" name="Rectangle 3"/>
          <p:cNvSpPr>
            <a:spLocks noGrp="1" noChangeArrowheads="1"/>
          </p:cNvSpPr>
          <p:nvPr>
            <p:ph type="body" idx="1"/>
          </p:nvPr>
        </p:nvSpPr>
        <p:spPr>
          <a:xfrm>
            <a:off x="685800" y="1384300"/>
            <a:ext cx="8115300" cy="4826000"/>
          </a:xfrm>
        </p:spPr>
        <p:txBody>
          <a:bodyPr/>
          <a:lstStyle/>
          <a:p>
            <a:pPr>
              <a:lnSpc>
                <a:spcPct val="90000"/>
              </a:lnSpc>
              <a:buFontTx/>
              <a:buNone/>
            </a:pPr>
            <a:r>
              <a:rPr lang="en-GB" sz="3600" i="1" smtClean="0">
                <a:latin typeface="Helvetica" pitchFamily="34" charset="0"/>
              </a:rPr>
              <a:t>Active SLE is associated with hypo-complementaemia</a:t>
            </a:r>
            <a:r>
              <a:rPr lang="en-GB" sz="3600" smtClean="0">
                <a:latin typeface="Helvetica" pitchFamily="34" charset="0"/>
              </a:rPr>
              <a:t>:</a:t>
            </a:r>
          </a:p>
          <a:p>
            <a:pPr>
              <a:lnSpc>
                <a:spcPct val="90000"/>
              </a:lnSpc>
              <a:buFontTx/>
              <a:buNone/>
            </a:pPr>
            <a:r>
              <a:rPr lang="en-GB" sz="2800" smtClean="0">
                <a:latin typeface="Helvetica" pitchFamily="34" charset="0"/>
              </a:rPr>
              <a:t>	</a:t>
            </a:r>
            <a:r>
              <a:rPr lang="en-GB" sz="2400" smtClean="0">
                <a:latin typeface="Helvetica" pitchFamily="34" charset="0"/>
              </a:rPr>
              <a:t>- low C3 usually associated with severe disease</a:t>
            </a:r>
          </a:p>
          <a:p>
            <a:pPr>
              <a:lnSpc>
                <a:spcPct val="90000"/>
              </a:lnSpc>
              <a:buFontTx/>
              <a:buNone/>
            </a:pPr>
            <a:r>
              <a:rPr lang="en-GB" sz="2400" smtClean="0">
                <a:latin typeface="Helvetica" pitchFamily="34" charset="0"/>
              </a:rPr>
              <a:t>	- normal C3 in active lupus nephritis is unusual</a:t>
            </a:r>
          </a:p>
          <a:p>
            <a:pPr>
              <a:lnSpc>
                <a:spcPct val="90000"/>
              </a:lnSpc>
              <a:buFontTx/>
              <a:buNone/>
            </a:pPr>
            <a:r>
              <a:rPr lang="en-GB" sz="2400" smtClean="0">
                <a:latin typeface="Helvetica" pitchFamily="34" charset="0"/>
              </a:rPr>
              <a:t>	- low C3 more often associated with active disease than    </a:t>
            </a:r>
          </a:p>
          <a:p>
            <a:pPr>
              <a:lnSpc>
                <a:spcPct val="90000"/>
              </a:lnSpc>
              <a:buFontTx/>
              <a:buNone/>
            </a:pPr>
            <a:r>
              <a:rPr lang="en-GB" sz="2400" smtClean="0">
                <a:latin typeface="Helvetica" pitchFamily="34" charset="0"/>
              </a:rPr>
              <a:t>      low C4</a:t>
            </a:r>
            <a:endParaRPr lang="en-GB" sz="2000" smtClean="0">
              <a:latin typeface="Helvetica" pitchFamily="34" charset="0"/>
            </a:endParaRPr>
          </a:p>
          <a:p>
            <a:pPr>
              <a:lnSpc>
                <a:spcPct val="90000"/>
              </a:lnSpc>
              <a:buFontTx/>
              <a:buNone/>
            </a:pPr>
            <a:r>
              <a:rPr lang="en-GB" sz="4000" i="1" smtClean="0">
                <a:latin typeface="Helvetica" pitchFamily="34" charset="0"/>
              </a:rPr>
              <a:t>but</a:t>
            </a:r>
          </a:p>
          <a:p>
            <a:pPr>
              <a:lnSpc>
                <a:spcPct val="90000"/>
              </a:lnSpc>
              <a:buFontTx/>
              <a:buNone/>
            </a:pPr>
            <a:r>
              <a:rPr lang="en-GB" sz="4000" i="1" smtClean="0">
                <a:latin typeface="Helvetica" pitchFamily="34" charset="0"/>
              </a:rPr>
              <a:t>	</a:t>
            </a:r>
            <a:r>
              <a:rPr lang="en-GB" sz="2800" i="1" smtClean="0">
                <a:latin typeface="Helvetica" pitchFamily="34" charset="0"/>
              </a:rPr>
              <a:t>reduction of C3 and C4 levels inconsistently associated with disease flares</a:t>
            </a:r>
          </a:p>
          <a:p>
            <a:pPr>
              <a:lnSpc>
                <a:spcPct val="90000"/>
              </a:lnSpc>
              <a:buFontTx/>
              <a:buNone/>
            </a:pPr>
            <a:endParaRPr lang="en-GB" sz="2800" i="1" smtClean="0">
              <a:latin typeface="Helvetica" pitchFamily="34" charset="0"/>
            </a:endParaRPr>
          </a:p>
          <a:p>
            <a:pPr>
              <a:lnSpc>
                <a:spcPct val="90000"/>
              </a:lnSpc>
              <a:buFontTx/>
              <a:buNone/>
            </a:pPr>
            <a:endParaRPr lang="en-GB" sz="4000" i="1" smtClean="0">
              <a:latin typeface="Helvetica" pitchFamily="34" charset="0"/>
            </a:endParaRPr>
          </a:p>
          <a:p>
            <a:pPr>
              <a:lnSpc>
                <a:spcPct val="90000"/>
              </a:lnSpc>
              <a:buFontTx/>
              <a:buNone/>
            </a:pPr>
            <a:endParaRPr lang="en-GB" sz="4000" i="1" smtClean="0">
              <a:latin typeface="Helvetica" pitchFamily="34" charset="0"/>
            </a:endParaRPr>
          </a:p>
          <a:p>
            <a:pPr>
              <a:lnSpc>
                <a:spcPct val="90000"/>
              </a:lnSpc>
              <a:buFontTx/>
              <a:buNone/>
            </a:pPr>
            <a:endParaRPr lang="en-GB" sz="2800" smtClean="0">
              <a:latin typeface="Helvetica" pitchFamily="34" charset="0"/>
            </a:endParaRPr>
          </a:p>
          <a:p>
            <a:pPr>
              <a:lnSpc>
                <a:spcPct val="90000"/>
              </a:lnSpc>
              <a:buFontTx/>
              <a:buNone/>
            </a:pPr>
            <a:endParaRPr lang="en-GB" sz="2000" smtClean="0">
              <a:latin typeface="Helvetica" pitchFamily="34" charset="0"/>
            </a:endParaRPr>
          </a:p>
          <a:p>
            <a:pPr>
              <a:lnSpc>
                <a:spcPct val="90000"/>
              </a:lnSpc>
            </a:pPr>
            <a:endParaRPr lang="en-GB" sz="2000" smtClean="0">
              <a:latin typeface="Helvetica" pitchFamily="34" charset="0"/>
            </a:endParaRPr>
          </a:p>
          <a:p>
            <a:pPr>
              <a:lnSpc>
                <a:spcPct val="90000"/>
              </a:lnSpc>
            </a:pPr>
            <a:endParaRPr lang="en-GB"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43663" y="1700213"/>
            <a:ext cx="1511300" cy="3529012"/>
            <a:chOff x="3924" y="1071"/>
            <a:chExt cx="952" cy="2223"/>
          </a:xfrm>
        </p:grpSpPr>
        <p:grpSp>
          <p:nvGrpSpPr>
            <p:cNvPr id="3" name="Group 3"/>
            <p:cNvGrpSpPr>
              <a:grpSpLocks/>
            </p:cNvGrpSpPr>
            <p:nvPr/>
          </p:nvGrpSpPr>
          <p:grpSpPr bwMode="auto">
            <a:xfrm>
              <a:off x="4060" y="1480"/>
              <a:ext cx="680" cy="1814"/>
              <a:chOff x="1066" y="1344"/>
              <a:chExt cx="680" cy="1814"/>
            </a:xfrm>
          </p:grpSpPr>
          <p:sp>
            <p:nvSpPr>
              <p:cNvPr id="2062" name="Rectangle 4"/>
              <p:cNvSpPr>
                <a:spLocks noChangeArrowheads="1"/>
              </p:cNvSpPr>
              <p:nvPr/>
            </p:nvSpPr>
            <p:spPr bwMode="auto">
              <a:xfrm rot="-5400000">
                <a:off x="885" y="2529"/>
                <a:ext cx="1043" cy="215"/>
              </a:xfrm>
              <a:prstGeom prst="rect">
                <a:avLst/>
              </a:prstGeom>
              <a:solidFill>
                <a:schemeClr val="accent1"/>
              </a:solidFill>
              <a:ln w="9525">
                <a:solidFill>
                  <a:schemeClr val="tx1"/>
                </a:solidFill>
                <a:miter lim="800000"/>
                <a:headEnd/>
                <a:tailEnd/>
              </a:ln>
            </p:spPr>
            <p:txBody>
              <a:bodyPr wrap="none" anchor="ctr"/>
              <a:lstStyle/>
              <a:p>
                <a:endParaRPr lang="en-GB"/>
              </a:p>
            </p:txBody>
          </p:sp>
          <p:grpSp>
            <p:nvGrpSpPr>
              <p:cNvPr id="4" name="Group 5"/>
              <p:cNvGrpSpPr>
                <a:grpSpLocks/>
              </p:cNvGrpSpPr>
              <p:nvPr/>
            </p:nvGrpSpPr>
            <p:grpSpPr bwMode="auto">
              <a:xfrm>
                <a:off x="1066" y="1344"/>
                <a:ext cx="680" cy="861"/>
                <a:chOff x="1066" y="1344"/>
                <a:chExt cx="680" cy="861"/>
              </a:xfrm>
            </p:grpSpPr>
            <p:sp>
              <p:nvSpPr>
                <p:cNvPr id="2064" name="Rectangle 6"/>
                <p:cNvSpPr>
                  <a:spLocks noChangeArrowheads="1"/>
                </p:cNvSpPr>
                <p:nvPr/>
              </p:nvSpPr>
              <p:spPr bwMode="auto">
                <a:xfrm rot="-6963948">
                  <a:off x="726" y="1684"/>
                  <a:ext cx="861" cy="181"/>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2065" name="Rectangle 7"/>
                <p:cNvSpPr>
                  <a:spLocks noChangeArrowheads="1"/>
                </p:cNvSpPr>
                <p:nvPr/>
              </p:nvSpPr>
              <p:spPr bwMode="auto">
                <a:xfrm rot="6963948" flipV="1">
                  <a:off x="1225" y="1684"/>
                  <a:ext cx="861" cy="181"/>
                </a:xfrm>
                <a:prstGeom prst="rect">
                  <a:avLst/>
                </a:prstGeom>
                <a:solidFill>
                  <a:schemeClr val="accent1"/>
                </a:solidFill>
                <a:ln w="9525">
                  <a:solidFill>
                    <a:schemeClr val="tx1"/>
                  </a:solidFill>
                  <a:miter lim="800000"/>
                  <a:headEnd/>
                  <a:tailEnd/>
                </a:ln>
              </p:spPr>
              <p:txBody>
                <a:bodyPr wrap="none" anchor="ctr"/>
                <a:lstStyle/>
                <a:p>
                  <a:endParaRPr lang="en-GB"/>
                </a:p>
              </p:txBody>
            </p:sp>
          </p:grpSp>
        </p:grpSp>
        <p:grpSp>
          <p:nvGrpSpPr>
            <p:cNvPr id="5" name="Group 8"/>
            <p:cNvGrpSpPr>
              <a:grpSpLocks/>
            </p:cNvGrpSpPr>
            <p:nvPr/>
          </p:nvGrpSpPr>
          <p:grpSpPr bwMode="auto">
            <a:xfrm>
              <a:off x="3924" y="1071"/>
              <a:ext cx="952" cy="318"/>
              <a:chOff x="1577" y="2603"/>
              <a:chExt cx="952" cy="318"/>
            </a:xfrm>
          </p:grpSpPr>
          <p:sp>
            <p:nvSpPr>
              <p:cNvPr id="2060" name="Oval 9"/>
              <p:cNvSpPr>
                <a:spLocks noChangeArrowheads="1"/>
              </p:cNvSpPr>
              <p:nvPr/>
            </p:nvSpPr>
            <p:spPr bwMode="auto">
              <a:xfrm>
                <a:off x="1577" y="2603"/>
                <a:ext cx="952" cy="318"/>
              </a:xfrm>
              <a:prstGeom prst="ellipse">
                <a:avLst/>
              </a:prstGeom>
              <a:solidFill>
                <a:srgbClr val="FFCC00"/>
              </a:solidFill>
              <a:ln w="9525">
                <a:solidFill>
                  <a:schemeClr val="tx1"/>
                </a:solidFill>
                <a:round/>
                <a:headEnd/>
                <a:tailEnd/>
              </a:ln>
            </p:spPr>
            <p:txBody>
              <a:bodyPr wrap="none" anchor="ctr"/>
              <a:lstStyle/>
              <a:p>
                <a:endParaRPr lang="en-GB"/>
              </a:p>
            </p:txBody>
          </p:sp>
          <p:sp>
            <p:nvSpPr>
              <p:cNvPr id="2061" name="Text Box 10"/>
              <p:cNvSpPr txBox="1">
                <a:spLocks noChangeArrowheads="1"/>
              </p:cNvSpPr>
              <p:nvPr/>
            </p:nvSpPr>
            <p:spPr bwMode="auto">
              <a:xfrm>
                <a:off x="1837" y="2646"/>
                <a:ext cx="454" cy="231"/>
              </a:xfrm>
              <a:prstGeom prst="rect">
                <a:avLst/>
              </a:prstGeom>
              <a:noFill/>
              <a:ln w="9525">
                <a:noFill/>
                <a:miter lim="800000"/>
                <a:headEnd/>
                <a:tailEnd/>
              </a:ln>
            </p:spPr>
            <p:txBody>
              <a:bodyPr>
                <a:spAutoFit/>
              </a:bodyPr>
              <a:lstStyle/>
              <a:p>
                <a:r>
                  <a:rPr lang="en-GB" sz="1800">
                    <a:solidFill>
                      <a:srgbClr val="000066"/>
                    </a:solidFill>
                  </a:rPr>
                  <a:t>C1q</a:t>
                </a:r>
                <a:endParaRPr lang="en-US" sz="1800">
                  <a:solidFill>
                    <a:srgbClr val="000066"/>
                  </a:solidFill>
                </a:endParaRPr>
              </a:p>
            </p:txBody>
          </p:sp>
        </p:grpSp>
      </p:grpSp>
      <p:sp>
        <p:nvSpPr>
          <p:cNvPr id="2052" name="Text Box 11"/>
          <p:cNvSpPr txBox="1">
            <a:spLocks noChangeArrowheads="1"/>
          </p:cNvSpPr>
          <p:nvPr/>
        </p:nvSpPr>
        <p:spPr bwMode="auto">
          <a:xfrm>
            <a:off x="5538788" y="5805488"/>
            <a:ext cx="3148012" cy="646331"/>
          </a:xfrm>
          <a:prstGeom prst="rect">
            <a:avLst/>
          </a:prstGeom>
          <a:noFill/>
          <a:ln w="9525">
            <a:solidFill>
              <a:schemeClr val="tx2"/>
            </a:solidFill>
            <a:miter lim="800000"/>
            <a:headEnd/>
            <a:tailEnd/>
          </a:ln>
        </p:spPr>
        <p:txBody>
          <a:bodyPr>
            <a:spAutoFit/>
          </a:bodyPr>
          <a:lstStyle/>
          <a:p>
            <a:r>
              <a:rPr lang="en-GB" sz="1800" b="0" dirty="0"/>
              <a:t>Patients with SLE develop antibodies to C1q</a:t>
            </a:r>
            <a:endParaRPr lang="en-US" sz="1800" b="0" dirty="0"/>
          </a:p>
        </p:txBody>
      </p:sp>
      <p:grpSp>
        <p:nvGrpSpPr>
          <p:cNvPr id="6" name="Group 12"/>
          <p:cNvGrpSpPr>
            <a:grpSpLocks/>
          </p:cNvGrpSpPr>
          <p:nvPr/>
        </p:nvGrpSpPr>
        <p:grpSpPr bwMode="auto">
          <a:xfrm>
            <a:off x="684213" y="2060575"/>
            <a:ext cx="2881312" cy="4391025"/>
            <a:chOff x="690" y="1298"/>
            <a:chExt cx="1815" cy="2766"/>
          </a:xfrm>
        </p:grpSpPr>
        <p:sp>
          <p:nvSpPr>
            <p:cNvPr id="2056" name="Text Box 13"/>
            <p:cNvSpPr txBox="1">
              <a:spLocks noChangeArrowheads="1"/>
            </p:cNvSpPr>
            <p:nvPr/>
          </p:nvSpPr>
          <p:spPr bwMode="auto">
            <a:xfrm>
              <a:off x="690" y="3482"/>
              <a:ext cx="1691" cy="231"/>
            </a:xfrm>
            <a:prstGeom prst="rect">
              <a:avLst/>
            </a:prstGeom>
            <a:noFill/>
            <a:ln w="9525">
              <a:noFill/>
              <a:miter lim="800000"/>
              <a:headEnd/>
              <a:tailEnd/>
            </a:ln>
          </p:spPr>
          <p:txBody>
            <a:bodyPr>
              <a:spAutoFit/>
            </a:bodyPr>
            <a:lstStyle/>
            <a:p>
              <a:pPr algn="l"/>
              <a:endParaRPr lang="en-GB" sz="1800"/>
            </a:p>
          </p:txBody>
        </p:sp>
        <p:sp>
          <p:nvSpPr>
            <p:cNvPr id="2057" name="Text Box 14"/>
            <p:cNvSpPr txBox="1">
              <a:spLocks noChangeArrowheads="1"/>
            </p:cNvSpPr>
            <p:nvPr/>
          </p:nvSpPr>
          <p:spPr bwMode="auto">
            <a:xfrm>
              <a:off x="748" y="3657"/>
              <a:ext cx="1757" cy="407"/>
            </a:xfrm>
            <a:prstGeom prst="rect">
              <a:avLst/>
            </a:prstGeom>
            <a:noFill/>
            <a:ln w="9525">
              <a:solidFill>
                <a:schemeClr val="tx2"/>
              </a:solidFill>
              <a:miter lim="800000"/>
              <a:headEnd/>
              <a:tailEnd/>
            </a:ln>
          </p:spPr>
          <p:txBody>
            <a:bodyPr>
              <a:spAutoFit/>
            </a:bodyPr>
            <a:lstStyle/>
            <a:p>
              <a:r>
                <a:rPr lang="en-GB" sz="1800" b="0" dirty="0"/>
                <a:t>Genetic deficiency of C1q is associated with SLE</a:t>
              </a:r>
              <a:endParaRPr lang="en-US" sz="1800" b="0" dirty="0"/>
            </a:p>
          </p:txBody>
        </p:sp>
        <p:graphicFrame>
          <p:nvGraphicFramePr>
            <p:cNvPr id="2050" name="Object 2"/>
            <p:cNvGraphicFramePr>
              <a:graphicFrameLocks noChangeAspect="1"/>
            </p:cNvGraphicFramePr>
            <p:nvPr/>
          </p:nvGraphicFramePr>
          <p:xfrm>
            <a:off x="951" y="1298"/>
            <a:ext cx="1092" cy="1789"/>
          </p:xfrm>
          <a:graphic>
            <a:graphicData uri="http://schemas.openxmlformats.org/presentationml/2006/ole">
              <mc:AlternateContent xmlns:mc="http://schemas.openxmlformats.org/markup-compatibility/2006">
                <mc:Choice xmlns:v="urn:schemas-microsoft-com:vml" Requires="v">
                  <p:oleObj spid="_x0000_s146435" name="CorelPhotoPaint.Image.6" r:id="rId4" imgW="2658537" imgH="4353659" progId="">
                    <p:embed/>
                  </p:oleObj>
                </mc:Choice>
                <mc:Fallback>
                  <p:oleObj name="CorelPhotoPaint.Image.6" r:id="rId4" imgW="2658537" imgH="435365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 y="1298"/>
                          <a:ext cx="1092" cy="1789"/>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4" name="Text Box 16"/>
          <p:cNvSpPr txBox="1">
            <a:spLocks noChangeArrowheads="1"/>
          </p:cNvSpPr>
          <p:nvPr/>
        </p:nvSpPr>
        <p:spPr bwMode="auto">
          <a:xfrm>
            <a:off x="3995738" y="3068638"/>
            <a:ext cx="1295400" cy="1708150"/>
          </a:xfrm>
          <a:prstGeom prst="rect">
            <a:avLst/>
          </a:prstGeom>
          <a:noFill/>
          <a:ln w="9525">
            <a:noFill/>
            <a:miter lim="800000"/>
            <a:headEnd/>
            <a:tailEnd/>
          </a:ln>
        </p:spPr>
        <p:txBody>
          <a:bodyPr>
            <a:spAutoFit/>
          </a:bodyPr>
          <a:lstStyle/>
          <a:p>
            <a:r>
              <a:rPr lang="en-GB" sz="10600"/>
              <a:t>?</a:t>
            </a:r>
            <a:endParaRPr lang="en-US" sz="10600"/>
          </a:p>
        </p:txBody>
      </p:sp>
      <p:sp>
        <p:nvSpPr>
          <p:cNvPr id="2055" name="Rectangle 17"/>
          <p:cNvSpPr>
            <a:spLocks noGrp="1" noChangeArrowheads="1"/>
          </p:cNvSpPr>
          <p:nvPr>
            <p:ph type="title"/>
          </p:nvPr>
        </p:nvSpPr>
        <p:spPr>
          <a:xfrm>
            <a:off x="685800" y="230188"/>
            <a:ext cx="7772400" cy="1143000"/>
          </a:xfrm>
        </p:spPr>
        <p:txBody>
          <a:bodyPr/>
          <a:lstStyle/>
          <a:p>
            <a:r>
              <a:rPr lang="en-GB" sz="5400" smtClean="0">
                <a:latin typeface="Arial" charset="0"/>
                <a:cs typeface="Arial" charset="0"/>
              </a:rPr>
              <a:t>‘SLE paradox’</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3090" name="Rectangle 2"/>
          <p:cNvSpPr>
            <a:spLocks noChangeArrowheads="1"/>
          </p:cNvSpPr>
          <p:nvPr/>
        </p:nvSpPr>
        <p:spPr bwMode="auto">
          <a:xfrm>
            <a:off x="5543550" y="1773238"/>
            <a:ext cx="2916238" cy="287337"/>
          </a:xfrm>
          <a:prstGeom prst="rect">
            <a:avLst/>
          </a:prstGeom>
          <a:solidFill>
            <a:srgbClr val="993300"/>
          </a:solidFill>
          <a:ln w="9525">
            <a:solidFill>
              <a:srgbClr val="000066"/>
            </a:solidFill>
            <a:miter lim="800000"/>
            <a:headEnd/>
            <a:tailEnd/>
          </a:ln>
        </p:spPr>
        <p:txBody>
          <a:bodyPr wrap="none" anchor="ctr"/>
          <a:lstStyle/>
          <a:p>
            <a:endParaRPr lang="en-GB"/>
          </a:p>
        </p:txBody>
      </p:sp>
      <p:sp>
        <p:nvSpPr>
          <p:cNvPr id="30723" name="Rectangle 3"/>
          <p:cNvSpPr>
            <a:spLocks noGrp="1" noChangeArrowheads="1"/>
          </p:cNvSpPr>
          <p:nvPr>
            <p:ph type="title"/>
          </p:nvPr>
        </p:nvSpPr>
        <p:spPr>
          <a:xfrm>
            <a:off x="685800" y="333375"/>
            <a:ext cx="7772400" cy="1143000"/>
          </a:xfrm>
          <a:noFill/>
        </p:spPr>
        <p:txBody>
          <a:bodyPr/>
          <a:lstStyle/>
          <a:p>
            <a:r>
              <a:rPr lang="en-GB" sz="4000" smtClean="0">
                <a:latin typeface="Arial" charset="0"/>
              </a:rPr>
              <a:t>Anti-C1q antibodies and SLE</a:t>
            </a:r>
            <a:endParaRPr lang="en-US" sz="4000" smtClean="0">
              <a:latin typeface="Arial" charset="0"/>
            </a:endParaRPr>
          </a:p>
        </p:txBody>
      </p:sp>
      <p:sp>
        <p:nvSpPr>
          <p:cNvPr id="30724" name="Text Box 4"/>
          <p:cNvSpPr txBox="1">
            <a:spLocks noChangeArrowheads="1"/>
          </p:cNvSpPr>
          <p:nvPr/>
        </p:nvSpPr>
        <p:spPr bwMode="auto">
          <a:xfrm>
            <a:off x="971550" y="6070600"/>
            <a:ext cx="2592388" cy="527050"/>
          </a:xfrm>
          <a:prstGeom prst="rect">
            <a:avLst/>
          </a:prstGeom>
          <a:solidFill>
            <a:srgbClr val="000000"/>
          </a:solidFill>
          <a:ln w="9525">
            <a:solidFill>
              <a:schemeClr val="tx2"/>
            </a:solidFill>
            <a:miter lim="800000"/>
            <a:headEnd/>
            <a:tailEnd/>
          </a:ln>
        </p:spPr>
        <p:txBody>
          <a:bodyPr>
            <a:spAutoFit/>
          </a:bodyPr>
          <a:lstStyle/>
          <a:p>
            <a:r>
              <a:rPr lang="en-GB" sz="1400" dirty="0">
                <a:latin typeface="Arial" pitchFamily="34" charset="0"/>
                <a:cs typeface="Arial" pitchFamily="34" charset="0"/>
              </a:rPr>
              <a:t>binding of C1q to antibody </a:t>
            </a:r>
            <a:r>
              <a:rPr lang="en-GB" sz="1400" dirty="0" err="1">
                <a:latin typeface="Arial" pitchFamily="34" charset="0"/>
                <a:cs typeface="Arial" pitchFamily="34" charset="0"/>
              </a:rPr>
              <a:t>complexed</a:t>
            </a:r>
            <a:r>
              <a:rPr lang="en-GB" sz="1400" dirty="0">
                <a:latin typeface="Arial" pitchFamily="34" charset="0"/>
                <a:cs typeface="Arial" pitchFamily="34" charset="0"/>
              </a:rPr>
              <a:t> with antigen</a:t>
            </a:r>
            <a:endParaRPr lang="en-US" sz="1400" dirty="0">
              <a:latin typeface="Arial" pitchFamily="34" charset="0"/>
              <a:cs typeface="Arial" pitchFamily="34" charset="0"/>
            </a:endParaRPr>
          </a:p>
        </p:txBody>
      </p:sp>
      <p:grpSp>
        <p:nvGrpSpPr>
          <p:cNvPr id="2" name="Group 5"/>
          <p:cNvGrpSpPr>
            <a:grpSpLocks/>
          </p:cNvGrpSpPr>
          <p:nvPr/>
        </p:nvGrpSpPr>
        <p:grpSpPr bwMode="auto">
          <a:xfrm>
            <a:off x="1568450" y="2686050"/>
            <a:ext cx="1079500" cy="2879725"/>
            <a:chOff x="1066" y="1344"/>
            <a:chExt cx="680" cy="1814"/>
          </a:xfrm>
        </p:grpSpPr>
        <p:sp>
          <p:nvSpPr>
            <p:cNvPr id="30739" name="Rectangle 6"/>
            <p:cNvSpPr>
              <a:spLocks noChangeArrowheads="1"/>
            </p:cNvSpPr>
            <p:nvPr/>
          </p:nvSpPr>
          <p:spPr bwMode="auto">
            <a:xfrm rot="-5400000">
              <a:off x="885" y="2529"/>
              <a:ext cx="1043" cy="215"/>
            </a:xfrm>
            <a:prstGeom prst="rect">
              <a:avLst/>
            </a:prstGeom>
            <a:solidFill>
              <a:schemeClr val="accent1"/>
            </a:solidFill>
            <a:ln w="9525">
              <a:solidFill>
                <a:schemeClr val="tx1"/>
              </a:solidFill>
              <a:miter lim="800000"/>
              <a:headEnd/>
              <a:tailEnd/>
            </a:ln>
          </p:spPr>
          <p:txBody>
            <a:bodyPr wrap="none" anchor="ctr"/>
            <a:lstStyle/>
            <a:p>
              <a:endParaRPr lang="en-GB"/>
            </a:p>
          </p:txBody>
        </p:sp>
        <p:grpSp>
          <p:nvGrpSpPr>
            <p:cNvPr id="3" name="Group 7"/>
            <p:cNvGrpSpPr>
              <a:grpSpLocks/>
            </p:cNvGrpSpPr>
            <p:nvPr/>
          </p:nvGrpSpPr>
          <p:grpSpPr bwMode="auto">
            <a:xfrm>
              <a:off x="1066" y="1344"/>
              <a:ext cx="680" cy="861"/>
              <a:chOff x="1066" y="1344"/>
              <a:chExt cx="680" cy="861"/>
            </a:xfrm>
          </p:grpSpPr>
          <p:sp>
            <p:nvSpPr>
              <p:cNvPr id="30741" name="Rectangle 8"/>
              <p:cNvSpPr>
                <a:spLocks noChangeArrowheads="1"/>
              </p:cNvSpPr>
              <p:nvPr/>
            </p:nvSpPr>
            <p:spPr bwMode="auto">
              <a:xfrm rot="-6963948">
                <a:off x="726" y="1684"/>
                <a:ext cx="861" cy="181"/>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30742" name="Rectangle 9"/>
              <p:cNvSpPr>
                <a:spLocks noChangeArrowheads="1"/>
              </p:cNvSpPr>
              <p:nvPr/>
            </p:nvSpPr>
            <p:spPr bwMode="auto">
              <a:xfrm rot="6963948" flipV="1">
                <a:off x="1225" y="1684"/>
                <a:ext cx="861" cy="181"/>
              </a:xfrm>
              <a:prstGeom prst="rect">
                <a:avLst/>
              </a:prstGeom>
              <a:solidFill>
                <a:schemeClr val="accent1"/>
              </a:solidFill>
              <a:ln w="9525">
                <a:solidFill>
                  <a:schemeClr val="tx1"/>
                </a:solidFill>
                <a:miter lim="800000"/>
                <a:headEnd/>
                <a:tailEnd/>
              </a:ln>
            </p:spPr>
            <p:txBody>
              <a:bodyPr wrap="none" anchor="ctr"/>
              <a:lstStyle/>
              <a:p>
                <a:endParaRPr lang="en-GB"/>
              </a:p>
            </p:txBody>
          </p:sp>
        </p:grpSp>
      </p:grpSp>
      <p:sp>
        <p:nvSpPr>
          <p:cNvPr id="30726" name="AutoShape 10"/>
          <p:cNvSpPr>
            <a:spLocks noChangeArrowheads="1"/>
          </p:cNvSpPr>
          <p:nvPr/>
        </p:nvSpPr>
        <p:spPr bwMode="auto">
          <a:xfrm>
            <a:off x="1639888" y="2036763"/>
            <a:ext cx="936625" cy="1152525"/>
          </a:xfrm>
          <a:prstGeom prst="sun">
            <a:avLst>
              <a:gd name="adj" fmla="val 25000"/>
            </a:avLst>
          </a:prstGeom>
          <a:solidFill>
            <a:srgbClr val="FF0000"/>
          </a:solidFill>
          <a:ln w="9525">
            <a:solidFill>
              <a:schemeClr val="tx1"/>
            </a:solidFill>
            <a:miter lim="800000"/>
            <a:headEnd/>
            <a:tailEnd/>
          </a:ln>
        </p:spPr>
        <p:txBody>
          <a:bodyPr wrap="none" anchor="ctr"/>
          <a:lstStyle/>
          <a:p>
            <a:endParaRPr lang="en-GB"/>
          </a:p>
        </p:txBody>
      </p:sp>
      <p:grpSp>
        <p:nvGrpSpPr>
          <p:cNvPr id="4" name="Group 11"/>
          <p:cNvGrpSpPr>
            <a:grpSpLocks/>
          </p:cNvGrpSpPr>
          <p:nvPr/>
        </p:nvGrpSpPr>
        <p:grpSpPr bwMode="auto">
          <a:xfrm>
            <a:off x="2503488" y="4486275"/>
            <a:ext cx="1511300" cy="504825"/>
            <a:chOff x="1577" y="2603"/>
            <a:chExt cx="952" cy="318"/>
          </a:xfrm>
        </p:grpSpPr>
        <p:sp>
          <p:nvSpPr>
            <p:cNvPr id="30737" name="Oval 12"/>
            <p:cNvSpPr>
              <a:spLocks noChangeArrowheads="1"/>
            </p:cNvSpPr>
            <p:nvPr/>
          </p:nvSpPr>
          <p:spPr bwMode="auto">
            <a:xfrm>
              <a:off x="1577" y="2603"/>
              <a:ext cx="952" cy="318"/>
            </a:xfrm>
            <a:prstGeom prst="ellipse">
              <a:avLst/>
            </a:prstGeom>
            <a:solidFill>
              <a:srgbClr val="FFCC00"/>
            </a:solidFill>
            <a:ln w="9525">
              <a:solidFill>
                <a:schemeClr val="tx1"/>
              </a:solidFill>
              <a:round/>
              <a:headEnd/>
              <a:tailEnd/>
            </a:ln>
          </p:spPr>
          <p:txBody>
            <a:bodyPr wrap="none" anchor="ctr"/>
            <a:lstStyle/>
            <a:p>
              <a:endParaRPr lang="en-GB"/>
            </a:p>
          </p:txBody>
        </p:sp>
        <p:sp>
          <p:nvSpPr>
            <p:cNvPr id="30738" name="Text Box 13"/>
            <p:cNvSpPr txBox="1">
              <a:spLocks noChangeArrowheads="1"/>
            </p:cNvSpPr>
            <p:nvPr/>
          </p:nvSpPr>
          <p:spPr bwMode="auto">
            <a:xfrm>
              <a:off x="1837" y="2646"/>
              <a:ext cx="454" cy="231"/>
            </a:xfrm>
            <a:prstGeom prst="rect">
              <a:avLst/>
            </a:prstGeom>
            <a:noFill/>
            <a:ln w="9525">
              <a:noFill/>
              <a:miter lim="800000"/>
              <a:headEnd/>
              <a:tailEnd/>
            </a:ln>
          </p:spPr>
          <p:txBody>
            <a:bodyPr>
              <a:spAutoFit/>
            </a:bodyPr>
            <a:lstStyle/>
            <a:p>
              <a:r>
                <a:rPr lang="en-GB" sz="1800">
                  <a:solidFill>
                    <a:srgbClr val="000066"/>
                  </a:solidFill>
                </a:rPr>
                <a:t>C1q</a:t>
              </a:r>
              <a:endParaRPr lang="en-US" sz="1800">
                <a:solidFill>
                  <a:srgbClr val="000066"/>
                </a:solidFill>
              </a:endParaRPr>
            </a:p>
          </p:txBody>
        </p:sp>
      </p:grpSp>
      <p:sp>
        <p:nvSpPr>
          <p:cNvPr id="473104" name="Rectangle 16"/>
          <p:cNvSpPr>
            <a:spLocks noChangeArrowheads="1"/>
          </p:cNvSpPr>
          <p:nvPr/>
        </p:nvSpPr>
        <p:spPr bwMode="auto">
          <a:xfrm rot="-5400000">
            <a:off x="6157913" y="4567238"/>
            <a:ext cx="1655762" cy="341312"/>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473106" name="Rectangle 18"/>
          <p:cNvSpPr>
            <a:spLocks noChangeArrowheads="1"/>
          </p:cNvSpPr>
          <p:nvPr/>
        </p:nvSpPr>
        <p:spPr bwMode="auto">
          <a:xfrm rot="-6963948">
            <a:off x="5905500" y="3225800"/>
            <a:ext cx="1366838" cy="287338"/>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473107" name="Rectangle 19"/>
          <p:cNvSpPr>
            <a:spLocks noChangeArrowheads="1"/>
          </p:cNvSpPr>
          <p:nvPr/>
        </p:nvSpPr>
        <p:spPr bwMode="auto">
          <a:xfrm rot="6963948" flipV="1">
            <a:off x="6697663" y="3225800"/>
            <a:ext cx="1366838" cy="287337"/>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473109" name="Oval 21"/>
          <p:cNvSpPr>
            <a:spLocks noChangeArrowheads="1"/>
          </p:cNvSpPr>
          <p:nvPr/>
        </p:nvSpPr>
        <p:spPr bwMode="auto">
          <a:xfrm>
            <a:off x="6229350" y="2036763"/>
            <a:ext cx="1511300" cy="504825"/>
          </a:xfrm>
          <a:prstGeom prst="ellipse">
            <a:avLst/>
          </a:prstGeom>
          <a:solidFill>
            <a:srgbClr val="FFCC00"/>
          </a:solidFill>
          <a:ln w="9525">
            <a:solidFill>
              <a:schemeClr val="tx1"/>
            </a:solidFill>
            <a:round/>
            <a:headEnd/>
            <a:tailEnd/>
          </a:ln>
        </p:spPr>
        <p:txBody>
          <a:bodyPr wrap="none" anchor="ctr"/>
          <a:lstStyle/>
          <a:p>
            <a:endParaRPr lang="en-GB"/>
          </a:p>
        </p:txBody>
      </p:sp>
      <p:sp>
        <p:nvSpPr>
          <p:cNvPr id="473110" name="Text Box 22"/>
          <p:cNvSpPr txBox="1">
            <a:spLocks noChangeArrowheads="1"/>
          </p:cNvSpPr>
          <p:nvPr/>
        </p:nvSpPr>
        <p:spPr bwMode="auto">
          <a:xfrm>
            <a:off x="6642100" y="2105025"/>
            <a:ext cx="720725" cy="366713"/>
          </a:xfrm>
          <a:prstGeom prst="rect">
            <a:avLst/>
          </a:prstGeom>
          <a:noFill/>
          <a:ln w="9525">
            <a:noFill/>
            <a:miter lim="800000"/>
            <a:headEnd/>
            <a:tailEnd/>
          </a:ln>
        </p:spPr>
        <p:txBody>
          <a:bodyPr>
            <a:spAutoFit/>
          </a:bodyPr>
          <a:lstStyle/>
          <a:p>
            <a:r>
              <a:rPr lang="en-GB" sz="1800">
                <a:solidFill>
                  <a:srgbClr val="000066"/>
                </a:solidFill>
              </a:rPr>
              <a:t>C1q</a:t>
            </a:r>
            <a:endParaRPr lang="en-US" sz="1800">
              <a:solidFill>
                <a:srgbClr val="000066"/>
              </a:solidFill>
            </a:endParaRPr>
          </a:p>
        </p:txBody>
      </p:sp>
      <p:sp>
        <p:nvSpPr>
          <p:cNvPr id="473111" name="Text Box 23"/>
          <p:cNvSpPr txBox="1">
            <a:spLocks noChangeArrowheads="1"/>
          </p:cNvSpPr>
          <p:nvPr/>
        </p:nvSpPr>
        <p:spPr bwMode="auto">
          <a:xfrm>
            <a:off x="5611813" y="6176963"/>
            <a:ext cx="2592387" cy="314325"/>
          </a:xfrm>
          <a:prstGeom prst="rect">
            <a:avLst/>
          </a:prstGeom>
          <a:solidFill>
            <a:srgbClr val="000000"/>
          </a:solidFill>
          <a:ln w="9525">
            <a:solidFill>
              <a:schemeClr val="tx2"/>
            </a:solidFill>
            <a:miter lim="800000"/>
            <a:headEnd/>
            <a:tailEnd/>
          </a:ln>
        </p:spPr>
        <p:txBody>
          <a:bodyPr>
            <a:spAutoFit/>
          </a:bodyPr>
          <a:lstStyle/>
          <a:p>
            <a:r>
              <a:rPr lang="en-GB" sz="1400" dirty="0">
                <a:latin typeface="Arial" pitchFamily="34" charset="0"/>
                <a:cs typeface="Arial" pitchFamily="34" charset="0"/>
              </a:rPr>
              <a:t>binding of antibodies to C1q</a:t>
            </a:r>
            <a:endParaRPr lang="en-US" sz="1400" dirty="0">
              <a:latin typeface="Arial" pitchFamily="34" charset="0"/>
              <a:cs typeface="Arial" pitchFamily="34" charset="0"/>
            </a:endParaRPr>
          </a:p>
        </p:txBody>
      </p:sp>
      <p:grpSp>
        <p:nvGrpSpPr>
          <p:cNvPr id="5" name="Group 24"/>
          <p:cNvGrpSpPr>
            <a:grpSpLocks/>
          </p:cNvGrpSpPr>
          <p:nvPr/>
        </p:nvGrpSpPr>
        <p:grpSpPr bwMode="auto">
          <a:xfrm>
            <a:off x="2555875" y="2174875"/>
            <a:ext cx="2592388" cy="376238"/>
            <a:chOff x="1610" y="1158"/>
            <a:chExt cx="1633" cy="237"/>
          </a:xfrm>
        </p:grpSpPr>
        <p:sp>
          <p:nvSpPr>
            <p:cNvPr id="30735" name="Text Box 25"/>
            <p:cNvSpPr txBox="1">
              <a:spLocks noChangeArrowheads="1"/>
            </p:cNvSpPr>
            <p:nvPr/>
          </p:nvSpPr>
          <p:spPr bwMode="auto">
            <a:xfrm>
              <a:off x="2064" y="1158"/>
              <a:ext cx="1179" cy="237"/>
            </a:xfrm>
            <a:prstGeom prst="rect">
              <a:avLst/>
            </a:prstGeom>
            <a:solidFill>
              <a:schemeClr val="hlink"/>
            </a:solidFill>
            <a:ln w="9525">
              <a:solidFill>
                <a:schemeClr val="bg1"/>
              </a:solidFill>
              <a:miter lim="800000"/>
              <a:headEnd/>
              <a:tailEnd/>
            </a:ln>
          </p:spPr>
          <p:txBody>
            <a:bodyPr>
              <a:spAutoFit/>
            </a:bodyPr>
            <a:lstStyle/>
            <a:p>
              <a:r>
                <a:rPr lang="en-GB" sz="1800">
                  <a:solidFill>
                    <a:srgbClr val="000066"/>
                  </a:solidFill>
                </a:rPr>
                <a:t>antigen</a:t>
              </a:r>
              <a:endParaRPr lang="en-US" sz="1800">
                <a:solidFill>
                  <a:srgbClr val="000066"/>
                </a:solidFill>
              </a:endParaRPr>
            </a:p>
          </p:txBody>
        </p:sp>
        <p:sp>
          <p:nvSpPr>
            <p:cNvPr id="30736" name="AutoShape 26"/>
            <p:cNvSpPr>
              <a:spLocks noChangeArrowheads="1"/>
            </p:cNvSpPr>
            <p:nvPr/>
          </p:nvSpPr>
          <p:spPr bwMode="auto">
            <a:xfrm>
              <a:off x="1610" y="1208"/>
              <a:ext cx="454" cy="136"/>
            </a:xfrm>
            <a:prstGeom prst="leftArrow">
              <a:avLst>
                <a:gd name="adj1" fmla="val 50000"/>
                <a:gd name="adj2" fmla="val 83456"/>
              </a:avLst>
            </a:prstGeom>
            <a:solidFill>
              <a:schemeClr val="tx1"/>
            </a:solidFill>
            <a:ln w="9525">
              <a:solidFill>
                <a:srgbClr val="339966"/>
              </a:solidFill>
              <a:miter lim="800000"/>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3090"/>
                                        </p:tgtEl>
                                        <p:attrNameLst>
                                          <p:attrName>style.visibility</p:attrName>
                                        </p:attrNameLst>
                                      </p:cBhvr>
                                      <p:to>
                                        <p:strVal val="visible"/>
                                      </p:to>
                                    </p:set>
                                    <p:animEffect transition="in" filter="checkerboard(across)">
                                      <p:cBhvr>
                                        <p:cTn id="7" dur="500"/>
                                        <p:tgtEl>
                                          <p:spTgt spid="47309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73104"/>
                                        </p:tgtEl>
                                        <p:attrNameLst>
                                          <p:attrName>style.visibility</p:attrName>
                                        </p:attrNameLst>
                                      </p:cBhvr>
                                      <p:to>
                                        <p:strVal val="visible"/>
                                      </p:to>
                                    </p:set>
                                    <p:animEffect transition="in" filter="checkerboard(across)">
                                      <p:cBhvr>
                                        <p:cTn id="10" dur="500"/>
                                        <p:tgtEl>
                                          <p:spTgt spid="47310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73106"/>
                                        </p:tgtEl>
                                        <p:attrNameLst>
                                          <p:attrName>style.visibility</p:attrName>
                                        </p:attrNameLst>
                                      </p:cBhvr>
                                      <p:to>
                                        <p:strVal val="visible"/>
                                      </p:to>
                                    </p:set>
                                    <p:animEffect transition="in" filter="checkerboard(across)">
                                      <p:cBhvr>
                                        <p:cTn id="13" dur="500"/>
                                        <p:tgtEl>
                                          <p:spTgt spid="47310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73107"/>
                                        </p:tgtEl>
                                        <p:attrNameLst>
                                          <p:attrName>style.visibility</p:attrName>
                                        </p:attrNameLst>
                                      </p:cBhvr>
                                      <p:to>
                                        <p:strVal val="visible"/>
                                      </p:to>
                                    </p:set>
                                    <p:animEffect transition="in" filter="checkerboard(across)">
                                      <p:cBhvr>
                                        <p:cTn id="16" dur="500"/>
                                        <p:tgtEl>
                                          <p:spTgt spid="47310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73109"/>
                                        </p:tgtEl>
                                        <p:attrNameLst>
                                          <p:attrName>style.visibility</p:attrName>
                                        </p:attrNameLst>
                                      </p:cBhvr>
                                      <p:to>
                                        <p:strVal val="visible"/>
                                      </p:to>
                                    </p:set>
                                    <p:animEffect transition="in" filter="checkerboard(across)">
                                      <p:cBhvr>
                                        <p:cTn id="19" dur="500"/>
                                        <p:tgtEl>
                                          <p:spTgt spid="473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73110"/>
                                        </p:tgtEl>
                                        <p:attrNameLst>
                                          <p:attrName>style.visibility</p:attrName>
                                        </p:attrNameLst>
                                      </p:cBhvr>
                                      <p:to>
                                        <p:strVal val="visible"/>
                                      </p:to>
                                    </p:set>
                                    <p:animEffect transition="in" filter="checkerboard(across)">
                                      <p:cBhvr>
                                        <p:cTn id="22" dur="500"/>
                                        <p:tgtEl>
                                          <p:spTgt spid="4731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73111"/>
                                        </p:tgtEl>
                                        <p:attrNameLst>
                                          <p:attrName>style.visibility</p:attrName>
                                        </p:attrNameLst>
                                      </p:cBhvr>
                                      <p:to>
                                        <p:strVal val="visible"/>
                                      </p:to>
                                    </p:set>
                                    <p:animEffect transition="in" filter="checkerboard(across)">
                                      <p:cBhvr>
                                        <p:cTn id="25" dur="500"/>
                                        <p:tgtEl>
                                          <p:spTgt spid="47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animBg="1"/>
      <p:bldP spid="473104" grpId="0" animBg="1"/>
      <p:bldP spid="473106" grpId="0" animBg="1"/>
      <p:bldP spid="473107" grpId="0" animBg="1"/>
      <p:bldP spid="473109" grpId="0" animBg="1"/>
      <p:bldP spid="473110" grpId="0"/>
      <p:bldP spid="4731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28600"/>
            <a:ext cx="7772400" cy="1143000"/>
          </a:xfrm>
        </p:spPr>
        <p:txBody>
          <a:bodyPr/>
          <a:lstStyle/>
          <a:p>
            <a:r>
              <a:rPr lang="en-GB" dirty="0" smtClean="0">
                <a:latin typeface="Arial" charset="0"/>
              </a:rPr>
              <a:t>Anti-C1q antibodies -  detection</a:t>
            </a:r>
            <a:endParaRPr lang="en-GB" dirty="0" smtClean="0"/>
          </a:p>
        </p:txBody>
      </p:sp>
      <p:sp>
        <p:nvSpPr>
          <p:cNvPr id="21507" name="Content Placeholder 2"/>
          <p:cNvSpPr>
            <a:spLocks noGrp="1"/>
          </p:cNvSpPr>
          <p:nvPr>
            <p:ph idx="1"/>
          </p:nvPr>
        </p:nvSpPr>
        <p:spPr>
          <a:xfrm>
            <a:off x="457200" y="1600200"/>
            <a:ext cx="8229600" cy="5029200"/>
          </a:xfrm>
        </p:spPr>
        <p:txBody>
          <a:bodyPr/>
          <a:lstStyle/>
          <a:p>
            <a:r>
              <a:rPr lang="en-GB" smtClean="0"/>
              <a:t>Identified in 1970s - Solid-phase C1q-binding assay to detect IC</a:t>
            </a:r>
          </a:p>
          <a:p>
            <a:r>
              <a:rPr lang="en-GB" smtClean="0"/>
              <a:t>They bind to C1q in solid phase and not to circulating C1q -  neoepitope when C1q is in its bound form</a:t>
            </a:r>
          </a:p>
          <a:p>
            <a:r>
              <a:rPr lang="en-GB" smtClean="0"/>
              <a:t>High affinity  -  the result of an antigen-driven immune response.</a:t>
            </a:r>
          </a:p>
          <a:p>
            <a:r>
              <a:rPr lang="en-GB" smtClean="0"/>
              <a:t>Predominant IgG2 subclass in lupus nephritis – clinical value of IgG subclass levels unclear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71500" y="1444625"/>
            <a:ext cx="8062913" cy="4402138"/>
          </a:xfrm>
        </p:spPr>
        <p:txBody>
          <a:bodyPr/>
          <a:lstStyle/>
          <a:p>
            <a:pPr marL="514350" lvl="1" indent="-514350" algn="just">
              <a:buClr>
                <a:schemeClr val="bg2"/>
              </a:buClr>
              <a:buFont typeface="Arial" charset="0"/>
              <a:buNone/>
              <a:defRPr/>
            </a:pPr>
            <a:r>
              <a:rPr lang="en-GB" dirty="0" smtClean="0">
                <a:latin typeface="Arial" pitchFamily="34" charset="0"/>
                <a:cs typeface="Arial" pitchFamily="34" charset="0"/>
              </a:rPr>
              <a:t>React with </a:t>
            </a:r>
            <a:r>
              <a:rPr lang="en-GB" dirty="0" err="1" smtClean="0">
                <a:latin typeface="Arial" pitchFamily="34" charset="0"/>
                <a:cs typeface="Arial" pitchFamily="34" charset="0"/>
              </a:rPr>
              <a:t>collagenous</a:t>
            </a:r>
            <a:r>
              <a:rPr lang="en-GB" dirty="0" smtClean="0">
                <a:latin typeface="Arial" pitchFamily="34" charset="0"/>
                <a:cs typeface="Arial" pitchFamily="34" charset="0"/>
              </a:rPr>
              <a:t> part of the C1q molecule</a:t>
            </a:r>
          </a:p>
          <a:p>
            <a:pPr>
              <a:buFont typeface="Arial" charset="0"/>
              <a:buNone/>
              <a:defRPr/>
            </a:pPr>
            <a:endParaRPr lang="en-GB" sz="2800" dirty="0" smtClean="0">
              <a:latin typeface="Arial" pitchFamily="34" charset="0"/>
              <a:cs typeface="Arial" pitchFamily="34" charset="0"/>
            </a:endParaRPr>
          </a:p>
          <a:p>
            <a:pPr>
              <a:buFont typeface="Arial" charset="0"/>
              <a:buNone/>
              <a:defRPr/>
            </a:pPr>
            <a:r>
              <a:rPr lang="en-GB" sz="2800" dirty="0" smtClean="0">
                <a:latin typeface="Arial" pitchFamily="34" charset="0"/>
                <a:cs typeface="Arial" pitchFamily="34" charset="0"/>
              </a:rPr>
              <a:t>A report of anti-C1q Abs recognising the globular heads of C1q </a:t>
            </a:r>
            <a:r>
              <a:rPr lang="en-GB" sz="1200" dirty="0" smtClean="0">
                <a:latin typeface="Arial" pitchFamily="34" charset="0"/>
                <a:cs typeface="Arial" pitchFamily="34" charset="0"/>
              </a:rPr>
              <a:t>(</a:t>
            </a:r>
            <a:r>
              <a:rPr lang="en-GB" sz="1200" dirty="0" err="1" smtClean="0">
                <a:latin typeface="Arial" pitchFamily="34" charset="0"/>
                <a:cs typeface="Arial" pitchFamily="34" charset="0"/>
              </a:rPr>
              <a:t>Tsacheva</a:t>
            </a:r>
            <a:r>
              <a:rPr lang="en-GB" sz="1200" dirty="0" smtClean="0">
                <a:latin typeface="Arial" pitchFamily="34" charset="0"/>
                <a:cs typeface="Arial" pitchFamily="34" charset="0"/>
              </a:rPr>
              <a:t> et al Mol. </a:t>
            </a:r>
            <a:r>
              <a:rPr lang="en-GB" sz="1200" dirty="0" err="1" smtClean="0">
                <a:latin typeface="Arial" pitchFamily="34" charset="0"/>
                <a:cs typeface="Arial" pitchFamily="34" charset="0"/>
              </a:rPr>
              <a:t>Immunol</a:t>
            </a:r>
            <a:r>
              <a:rPr lang="en-GB" sz="1200" dirty="0" smtClean="0">
                <a:latin typeface="Arial" pitchFamily="34" charset="0"/>
                <a:cs typeface="Arial" pitchFamily="34" charset="0"/>
              </a:rPr>
              <a:t>, 2007, 44,2147-2151)</a:t>
            </a:r>
          </a:p>
          <a:p>
            <a:pPr marL="342900" lvl="1" indent="-342900" algn="just">
              <a:buClr>
                <a:schemeClr val="bg2"/>
              </a:buClr>
              <a:buFont typeface="Arial" charset="0"/>
              <a:buNone/>
              <a:defRPr/>
            </a:pPr>
            <a:endParaRPr lang="en-GB" dirty="0" smtClean="0">
              <a:latin typeface="Arial" pitchFamily="34" charset="0"/>
            </a:endParaRPr>
          </a:p>
          <a:p>
            <a:pPr marL="342900" lvl="1" indent="-342900" algn="just">
              <a:buClr>
                <a:schemeClr val="bg2"/>
              </a:buClr>
              <a:buFont typeface="Arial" charset="0"/>
              <a:buNone/>
              <a:defRPr/>
            </a:pPr>
            <a:endParaRPr lang="en-GB" dirty="0" smtClean="0">
              <a:latin typeface="Arial" pitchFamily="34" charset="0"/>
            </a:endParaRPr>
          </a:p>
          <a:p>
            <a:pPr marL="342900" lvl="1" indent="-342900" algn="just">
              <a:buClr>
                <a:schemeClr val="bg2"/>
              </a:buClr>
              <a:buFont typeface="Arial" charset="0"/>
              <a:buNone/>
              <a:defRPr/>
            </a:pPr>
            <a:endParaRPr lang="en-GB" dirty="0" smtClean="0">
              <a:latin typeface="Arial" pitchFamily="34" charset="0"/>
            </a:endParaRPr>
          </a:p>
          <a:p>
            <a:pPr marL="342900" lvl="1" indent="-342900" algn="just">
              <a:buClr>
                <a:schemeClr val="bg2"/>
              </a:buClr>
              <a:buFont typeface="Arial" charset="0"/>
              <a:buNone/>
              <a:defRPr/>
            </a:pPr>
            <a:endParaRPr lang="en-GB" dirty="0" smtClean="0">
              <a:latin typeface="Arial" pitchFamily="34" charset="0"/>
            </a:endParaRPr>
          </a:p>
          <a:p>
            <a:pPr marL="342900" lvl="1" indent="-342900" algn="just">
              <a:buClr>
                <a:schemeClr val="bg2"/>
              </a:buClr>
              <a:buFont typeface="Arial" charset="0"/>
              <a:buNone/>
              <a:defRPr/>
            </a:pPr>
            <a:endParaRPr lang="en-GB" dirty="0" smtClean="0">
              <a:latin typeface="Arial" pitchFamily="34" charset="0"/>
            </a:endParaRPr>
          </a:p>
          <a:p>
            <a:pPr marL="342900" lvl="1" indent="-342900" algn="just">
              <a:defRPr/>
            </a:pPr>
            <a:endParaRPr lang="en-GB" sz="1800" dirty="0" smtClean="0">
              <a:latin typeface="Arial" pitchFamily="34" charset="0"/>
            </a:endParaRPr>
          </a:p>
        </p:txBody>
      </p:sp>
      <p:sp>
        <p:nvSpPr>
          <p:cNvPr id="23555" name="Text Box 3"/>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endParaRPr lang="en-GB"/>
          </a:p>
        </p:txBody>
      </p:sp>
      <p:sp>
        <p:nvSpPr>
          <p:cNvPr id="23556" name="Rectangle 6"/>
          <p:cNvSpPr>
            <a:spLocks noGrp="1" noChangeArrowheads="1"/>
          </p:cNvSpPr>
          <p:nvPr>
            <p:ph type="title"/>
          </p:nvPr>
        </p:nvSpPr>
        <p:spPr>
          <a:xfrm>
            <a:off x="215900" y="274638"/>
            <a:ext cx="8470900" cy="1143000"/>
          </a:xfrm>
        </p:spPr>
        <p:txBody>
          <a:bodyPr/>
          <a:lstStyle/>
          <a:p>
            <a:r>
              <a:rPr lang="en-GB" sz="3600" dirty="0" smtClean="0">
                <a:latin typeface="Arial" charset="0"/>
              </a:rPr>
              <a:t>Anti-C1q Abs -  what do they recognise?</a:t>
            </a:r>
          </a:p>
        </p:txBody>
      </p:sp>
      <p:pic>
        <p:nvPicPr>
          <p:cNvPr id="23557" name="Picture 5" descr="fig004pgc"/>
          <p:cNvPicPr>
            <a:picLocks noChangeAspect="1" noChangeArrowheads="1"/>
          </p:cNvPicPr>
          <p:nvPr/>
        </p:nvPicPr>
        <p:blipFill>
          <a:blip r:embed="rId2" cstate="print"/>
          <a:srcRect r="37369" b="-3500"/>
          <a:stretch>
            <a:fillRect/>
          </a:stretch>
        </p:blipFill>
        <p:spPr bwMode="auto">
          <a:xfrm>
            <a:off x="2387600" y="3771900"/>
            <a:ext cx="2963863" cy="292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spect="1" noChangeArrowheads="1"/>
          </p:cNvSpPr>
          <p:nvPr/>
        </p:nvSpPr>
        <p:spPr bwMode="auto">
          <a:xfrm>
            <a:off x="982663" y="1531938"/>
            <a:ext cx="1887537" cy="338137"/>
          </a:xfrm>
          <a:prstGeom prst="rect">
            <a:avLst/>
          </a:prstGeom>
          <a:solidFill>
            <a:schemeClr val="accent5">
              <a:lumMod val="75000"/>
            </a:schemeClr>
          </a:solidFill>
          <a:ln w="9525">
            <a:solidFill>
              <a:schemeClr val="accent1"/>
            </a:solidFill>
            <a:miter lim="800000"/>
            <a:headEnd/>
            <a:tailEnd/>
          </a:ln>
        </p:spPr>
        <p:txBody>
          <a:bodyPr>
            <a:spAutoFit/>
          </a:bodyPr>
          <a:lstStyle/>
          <a:p>
            <a:pPr algn="ctr">
              <a:defRPr/>
            </a:pPr>
            <a:r>
              <a:rPr lang="en-GB" sz="1600" dirty="0">
                <a:solidFill>
                  <a:srgbClr val="000000"/>
                </a:solidFill>
                <a:latin typeface="Helvetica" charset="0"/>
              </a:rPr>
              <a:t>classical pathway</a:t>
            </a:r>
          </a:p>
        </p:txBody>
      </p:sp>
      <p:sp>
        <p:nvSpPr>
          <p:cNvPr id="11268" name="Text Box 4"/>
          <p:cNvSpPr txBox="1">
            <a:spLocks noChangeAspect="1" noChangeArrowheads="1"/>
          </p:cNvSpPr>
          <p:nvPr/>
        </p:nvSpPr>
        <p:spPr bwMode="auto">
          <a:xfrm>
            <a:off x="6081713" y="1541463"/>
            <a:ext cx="2071687" cy="338137"/>
          </a:xfrm>
          <a:prstGeom prst="rect">
            <a:avLst/>
          </a:prstGeom>
          <a:solidFill>
            <a:schemeClr val="accent5">
              <a:lumMod val="75000"/>
            </a:schemeClr>
          </a:solidFill>
          <a:ln w="9525">
            <a:solidFill>
              <a:schemeClr val="accent1"/>
            </a:solidFill>
            <a:miter lim="800000"/>
            <a:headEnd/>
            <a:tailEnd/>
          </a:ln>
        </p:spPr>
        <p:txBody>
          <a:bodyPr>
            <a:spAutoFit/>
          </a:bodyPr>
          <a:lstStyle/>
          <a:p>
            <a:pPr algn="ctr">
              <a:defRPr/>
            </a:pPr>
            <a:r>
              <a:rPr lang="en-GB" sz="1600" dirty="0">
                <a:solidFill>
                  <a:srgbClr val="000000"/>
                </a:solidFill>
                <a:latin typeface="Helvetica" charset="0"/>
              </a:rPr>
              <a:t>alternative  pathway</a:t>
            </a:r>
          </a:p>
        </p:txBody>
      </p:sp>
      <p:sp>
        <p:nvSpPr>
          <p:cNvPr id="16388" name="Rectangle 46"/>
          <p:cNvSpPr>
            <a:spLocks noGrp="1" noChangeArrowheads="1"/>
          </p:cNvSpPr>
          <p:nvPr>
            <p:ph type="title"/>
          </p:nvPr>
        </p:nvSpPr>
        <p:spPr>
          <a:xfrm>
            <a:off x="506413" y="176213"/>
            <a:ext cx="8358187" cy="714375"/>
          </a:xfrm>
        </p:spPr>
        <p:txBody>
          <a:bodyPr/>
          <a:lstStyle/>
          <a:p>
            <a:pPr eaLnBrk="1" hangingPunct="1"/>
            <a:r>
              <a:rPr lang="en-GB" sz="2800" dirty="0" smtClean="0">
                <a:latin typeface="Arial" charset="0"/>
              </a:rPr>
              <a:t>The complement system -  amplification/regulation</a:t>
            </a:r>
            <a:endParaRPr lang="en-US" sz="2800" dirty="0" smtClean="0">
              <a:latin typeface="Arial" charset="0"/>
            </a:endParaRPr>
          </a:p>
        </p:txBody>
      </p:sp>
      <p:sp>
        <p:nvSpPr>
          <p:cNvPr id="16389" name="Oval 47"/>
          <p:cNvSpPr>
            <a:spLocks noChangeArrowheads="1"/>
          </p:cNvSpPr>
          <p:nvPr/>
        </p:nvSpPr>
        <p:spPr bwMode="auto">
          <a:xfrm rot="-1147621">
            <a:off x="4041775" y="2551113"/>
            <a:ext cx="3744913" cy="1914525"/>
          </a:xfrm>
          <a:prstGeom prst="ellipse">
            <a:avLst/>
          </a:prstGeom>
          <a:noFill/>
          <a:ln w="9525">
            <a:solidFill>
              <a:schemeClr val="tx1"/>
            </a:solidFill>
            <a:prstDash val="dash"/>
            <a:round/>
            <a:headEnd/>
            <a:tailEnd/>
          </a:ln>
        </p:spPr>
        <p:txBody>
          <a:bodyPr wrap="none" anchor="ctr"/>
          <a:lstStyle/>
          <a:p>
            <a:endParaRPr lang="en-GB"/>
          </a:p>
        </p:txBody>
      </p:sp>
      <p:grpSp>
        <p:nvGrpSpPr>
          <p:cNvPr id="16390" name="Group 47"/>
          <p:cNvGrpSpPr>
            <a:grpSpLocks/>
          </p:cNvGrpSpPr>
          <p:nvPr/>
        </p:nvGrpSpPr>
        <p:grpSpPr bwMode="auto">
          <a:xfrm>
            <a:off x="323850" y="2133600"/>
            <a:ext cx="7562850" cy="4535488"/>
            <a:chOff x="323850" y="2468882"/>
            <a:chExt cx="7345363" cy="4200206"/>
          </a:xfrm>
        </p:grpSpPr>
        <p:sp>
          <p:nvSpPr>
            <p:cNvPr id="16392" name="Oval 5"/>
            <p:cNvSpPr>
              <a:spLocks noChangeAspect="1" noChangeArrowheads="1"/>
            </p:cNvSpPr>
            <p:nvPr/>
          </p:nvSpPr>
          <p:spPr bwMode="auto">
            <a:xfrm>
              <a:off x="1547813" y="2636838"/>
              <a:ext cx="576262" cy="504825"/>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C1q</a:t>
              </a:r>
            </a:p>
            <a:p>
              <a:pPr algn="ctr"/>
              <a:r>
                <a:rPr lang="en-GB" sz="1000" b="1">
                  <a:solidFill>
                    <a:srgbClr val="000000"/>
                  </a:solidFill>
                </a:rPr>
                <a:t>C1r </a:t>
              </a:r>
            </a:p>
            <a:p>
              <a:pPr algn="ctr"/>
              <a:r>
                <a:rPr lang="en-GB" sz="1000" b="1">
                  <a:solidFill>
                    <a:srgbClr val="000000"/>
                  </a:solidFill>
                </a:rPr>
                <a:t>C1s</a:t>
              </a:r>
              <a:endParaRPr lang="en-US" sz="1000" b="1">
                <a:solidFill>
                  <a:srgbClr val="000000"/>
                </a:solidFill>
              </a:endParaRPr>
            </a:p>
          </p:txBody>
        </p:sp>
        <p:sp>
          <p:nvSpPr>
            <p:cNvPr id="16393" name="Oval 6"/>
            <p:cNvSpPr>
              <a:spLocks noChangeAspect="1" noChangeArrowheads="1"/>
            </p:cNvSpPr>
            <p:nvPr/>
          </p:nvSpPr>
          <p:spPr bwMode="auto">
            <a:xfrm>
              <a:off x="6804025" y="2636838"/>
              <a:ext cx="576263" cy="504825"/>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C3</a:t>
              </a:r>
              <a:endParaRPr lang="en-US" sz="1000" b="1">
                <a:solidFill>
                  <a:srgbClr val="000000"/>
                </a:solidFill>
              </a:endParaRPr>
            </a:p>
          </p:txBody>
        </p:sp>
        <p:sp>
          <p:nvSpPr>
            <p:cNvPr id="16394" name="Oval 7"/>
            <p:cNvSpPr>
              <a:spLocks noChangeAspect="1" noChangeArrowheads="1"/>
            </p:cNvSpPr>
            <p:nvPr/>
          </p:nvSpPr>
          <p:spPr bwMode="auto">
            <a:xfrm>
              <a:off x="3944984" y="2468882"/>
              <a:ext cx="914402" cy="618326"/>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MBL/Ficolin</a:t>
              </a:r>
            </a:p>
            <a:p>
              <a:pPr algn="ctr"/>
              <a:r>
                <a:rPr lang="en-GB" sz="1000" b="1">
                  <a:solidFill>
                    <a:srgbClr val="000000"/>
                  </a:solidFill>
                </a:rPr>
                <a:t>MASPs</a:t>
              </a:r>
              <a:endParaRPr lang="en-US" sz="1000" b="1">
                <a:solidFill>
                  <a:srgbClr val="000000"/>
                </a:solidFill>
              </a:endParaRPr>
            </a:p>
          </p:txBody>
        </p:sp>
        <p:sp>
          <p:nvSpPr>
            <p:cNvPr id="16395" name="Oval 8"/>
            <p:cNvSpPr>
              <a:spLocks noChangeAspect="1" noChangeArrowheads="1"/>
            </p:cNvSpPr>
            <p:nvPr/>
          </p:nvSpPr>
          <p:spPr bwMode="auto">
            <a:xfrm>
              <a:off x="4211638" y="3933825"/>
              <a:ext cx="576262"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rPr>
                <a:t>C3</a:t>
              </a:r>
              <a:endParaRPr lang="en-US" sz="2000" b="1">
                <a:solidFill>
                  <a:srgbClr val="FF0000"/>
                </a:solidFill>
              </a:endParaRPr>
            </a:p>
          </p:txBody>
        </p:sp>
        <p:sp>
          <p:nvSpPr>
            <p:cNvPr id="16396" name="Line 9"/>
            <p:cNvSpPr>
              <a:spLocks noChangeAspect="1" noChangeShapeType="1"/>
            </p:cNvSpPr>
            <p:nvPr/>
          </p:nvSpPr>
          <p:spPr bwMode="auto">
            <a:xfrm flipH="1">
              <a:off x="4787900" y="3068638"/>
              <a:ext cx="1944688" cy="865187"/>
            </a:xfrm>
            <a:prstGeom prst="line">
              <a:avLst/>
            </a:prstGeom>
            <a:noFill/>
            <a:ln w="28575">
              <a:solidFill>
                <a:srgbClr val="FF00FF"/>
              </a:solidFill>
              <a:round/>
              <a:headEnd/>
              <a:tailEnd type="triangle" w="med" len="med"/>
            </a:ln>
          </p:spPr>
          <p:txBody>
            <a:bodyPr/>
            <a:lstStyle/>
            <a:p>
              <a:endParaRPr lang="en-GB"/>
            </a:p>
          </p:txBody>
        </p:sp>
        <p:sp>
          <p:nvSpPr>
            <p:cNvPr id="16397" name="Line 10"/>
            <p:cNvSpPr>
              <a:spLocks noChangeAspect="1" noChangeShapeType="1"/>
            </p:cNvSpPr>
            <p:nvPr/>
          </p:nvSpPr>
          <p:spPr bwMode="auto">
            <a:xfrm>
              <a:off x="4498975" y="3213100"/>
              <a:ext cx="1588" cy="649288"/>
            </a:xfrm>
            <a:prstGeom prst="line">
              <a:avLst/>
            </a:prstGeom>
            <a:noFill/>
            <a:ln w="28575">
              <a:solidFill>
                <a:srgbClr val="FF00FF"/>
              </a:solidFill>
              <a:round/>
              <a:headEnd/>
              <a:tailEnd type="triangle" w="med" len="med"/>
            </a:ln>
          </p:spPr>
          <p:txBody>
            <a:bodyPr/>
            <a:lstStyle/>
            <a:p>
              <a:endParaRPr lang="en-GB"/>
            </a:p>
          </p:txBody>
        </p:sp>
        <p:sp>
          <p:nvSpPr>
            <p:cNvPr id="16398" name="Line 11"/>
            <p:cNvSpPr>
              <a:spLocks noChangeAspect="1" noChangeShapeType="1"/>
            </p:cNvSpPr>
            <p:nvPr/>
          </p:nvSpPr>
          <p:spPr bwMode="auto">
            <a:xfrm>
              <a:off x="2266950" y="3068638"/>
              <a:ext cx="1944688" cy="865187"/>
            </a:xfrm>
            <a:prstGeom prst="line">
              <a:avLst/>
            </a:prstGeom>
            <a:noFill/>
            <a:ln w="28575">
              <a:solidFill>
                <a:srgbClr val="FF00FF"/>
              </a:solidFill>
              <a:round/>
              <a:headEnd/>
              <a:tailEnd type="triangle" w="med" len="med"/>
            </a:ln>
          </p:spPr>
          <p:txBody>
            <a:bodyPr/>
            <a:lstStyle/>
            <a:p>
              <a:endParaRPr lang="en-GB"/>
            </a:p>
          </p:txBody>
        </p:sp>
        <p:sp>
          <p:nvSpPr>
            <p:cNvPr id="16399" name="Oval 12"/>
            <p:cNvSpPr>
              <a:spLocks noChangeAspect="1" noChangeArrowheads="1"/>
            </p:cNvSpPr>
            <p:nvPr/>
          </p:nvSpPr>
          <p:spPr bwMode="auto">
            <a:xfrm>
              <a:off x="2717800" y="294481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C4</a:t>
              </a:r>
              <a:endParaRPr lang="en-US" sz="1000" b="1">
                <a:solidFill>
                  <a:srgbClr val="000000"/>
                </a:solidFill>
              </a:endParaRPr>
            </a:p>
          </p:txBody>
        </p:sp>
        <p:sp>
          <p:nvSpPr>
            <p:cNvPr id="16400" name="Oval 13"/>
            <p:cNvSpPr>
              <a:spLocks noChangeAspect="1" noChangeArrowheads="1"/>
            </p:cNvSpPr>
            <p:nvPr/>
          </p:nvSpPr>
          <p:spPr bwMode="auto">
            <a:xfrm>
              <a:off x="3149600" y="3141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C2</a:t>
              </a:r>
              <a:endParaRPr lang="en-US" sz="1000" b="1">
                <a:solidFill>
                  <a:srgbClr val="000000"/>
                </a:solidFill>
              </a:endParaRPr>
            </a:p>
          </p:txBody>
        </p:sp>
        <p:sp>
          <p:nvSpPr>
            <p:cNvPr id="16401" name="Oval 14"/>
            <p:cNvSpPr>
              <a:spLocks noChangeAspect="1" noChangeArrowheads="1"/>
            </p:cNvSpPr>
            <p:nvPr/>
          </p:nvSpPr>
          <p:spPr bwMode="auto">
            <a:xfrm>
              <a:off x="4157663" y="3141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C4</a:t>
              </a:r>
              <a:endParaRPr lang="en-US" sz="1000" b="1">
                <a:solidFill>
                  <a:srgbClr val="000000"/>
                </a:solidFill>
              </a:endParaRPr>
            </a:p>
          </p:txBody>
        </p:sp>
        <p:sp>
          <p:nvSpPr>
            <p:cNvPr id="16402" name="Oval 15"/>
            <p:cNvSpPr>
              <a:spLocks noChangeAspect="1" noChangeArrowheads="1"/>
            </p:cNvSpPr>
            <p:nvPr/>
          </p:nvSpPr>
          <p:spPr bwMode="auto">
            <a:xfrm>
              <a:off x="4157663" y="3448050"/>
              <a:ext cx="269875" cy="268288"/>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C2</a:t>
              </a:r>
              <a:endParaRPr lang="en-US" sz="1000" b="1">
                <a:solidFill>
                  <a:srgbClr val="000000"/>
                </a:solidFill>
              </a:endParaRPr>
            </a:p>
          </p:txBody>
        </p:sp>
        <p:sp>
          <p:nvSpPr>
            <p:cNvPr id="16403" name="Oval 16"/>
            <p:cNvSpPr>
              <a:spLocks noChangeAspect="1" noChangeArrowheads="1"/>
            </p:cNvSpPr>
            <p:nvPr/>
          </p:nvSpPr>
          <p:spPr bwMode="auto">
            <a:xfrm>
              <a:off x="5724525" y="3068638"/>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D</a:t>
              </a:r>
              <a:endParaRPr lang="en-US" sz="1000" b="1">
                <a:solidFill>
                  <a:srgbClr val="000000"/>
                </a:solidFill>
              </a:endParaRPr>
            </a:p>
          </p:txBody>
        </p:sp>
        <p:sp>
          <p:nvSpPr>
            <p:cNvPr id="16404" name="Oval 17"/>
            <p:cNvSpPr>
              <a:spLocks noChangeAspect="1" noChangeArrowheads="1"/>
            </p:cNvSpPr>
            <p:nvPr/>
          </p:nvSpPr>
          <p:spPr bwMode="auto">
            <a:xfrm>
              <a:off x="5292725" y="3284538"/>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P</a:t>
              </a:r>
              <a:endParaRPr lang="en-US" sz="1000" b="1">
                <a:solidFill>
                  <a:srgbClr val="000000"/>
                </a:solidFill>
              </a:endParaRPr>
            </a:p>
          </p:txBody>
        </p:sp>
        <p:sp>
          <p:nvSpPr>
            <p:cNvPr id="16405" name="Oval 18"/>
            <p:cNvSpPr>
              <a:spLocks noChangeAspect="1" noChangeArrowheads="1"/>
            </p:cNvSpPr>
            <p:nvPr/>
          </p:nvSpPr>
          <p:spPr bwMode="auto">
            <a:xfrm>
              <a:off x="4211638" y="5084763"/>
              <a:ext cx="576262"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rPr>
                <a:t>C5</a:t>
              </a:r>
              <a:endParaRPr lang="en-US" sz="2000" b="1">
                <a:solidFill>
                  <a:srgbClr val="FF0000"/>
                </a:solidFill>
              </a:endParaRPr>
            </a:p>
          </p:txBody>
        </p:sp>
        <p:sp>
          <p:nvSpPr>
            <p:cNvPr id="16406" name="Oval 19"/>
            <p:cNvSpPr>
              <a:spLocks noChangeAspect="1" noChangeArrowheads="1"/>
            </p:cNvSpPr>
            <p:nvPr/>
          </p:nvSpPr>
          <p:spPr bwMode="auto">
            <a:xfrm>
              <a:off x="3921125" y="6164263"/>
              <a:ext cx="1155700"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rPr>
                <a:t>MAC</a:t>
              </a:r>
              <a:endParaRPr lang="en-US" sz="2000" b="1">
                <a:solidFill>
                  <a:srgbClr val="FF0000"/>
                </a:solidFill>
              </a:endParaRPr>
            </a:p>
          </p:txBody>
        </p:sp>
        <p:sp>
          <p:nvSpPr>
            <p:cNvPr id="16407" name="Line 20"/>
            <p:cNvSpPr>
              <a:spLocks noChangeAspect="1" noChangeShapeType="1"/>
            </p:cNvSpPr>
            <p:nvPr/>
          </p:nvSpPr>
          <p:spPr bwMode="auto">
            <a:xfrm>
              <a:off x="4500563" y="4581525"/>
              <a:ext cx="0" cy="360363"/>
            </a:xfrm>
            <a:prstGeom prst="line">
              <a:avLst/>
            </a:prstGeom>
            <a:noFill/>
            <a:ln w="76200">
              <a:solidFill>
                <a:srgbClr val="FF00FF"/>
              </a:solidFill>
              <a:round/>
              <a:headEnd/>
              <a:tailEnd type="triangle" w="med" len="med"/>
            </a:ln>
          </p:spPr>
          <p:txBody>
            <a:bodyPr/>
            <a:lstStyle/>
            <a:p>
              <a:endParaRPr lang="en-GB"/>
            </a:p>
          </p:txBody>
        </p:sp>
        <p:sp>
          <p:nvSpPr>
            <p:cNvPr id="16408" name="Line 21"/>
            <p:cNvSpPr>
              <a:spLocks noChangeAspect="1" noChangeShapeType="1"/>
            </p:cNvSpPr>
            <p:nvPr/>
          </p:nvSpPr>
          <p:spPr bwMode="auto">
            <a:xfrm>
              <a:off x="4500563" y="5661025"/>
              <a:ext cx="0" cy="360363"/>
            </a:xfrm>
            <a:prstGeom prst="line">
              <a:avLst/>
            </a:prstGeom>
            <a:noFill/>
            <a:ln w="76200">
              <a:solidFill>
                <a:srgbClr val="FF00FF"/>
              </a:solidFill>
              <a:round/>
              <a:headEnd/>
              <a:tailEnd type="triangle" w="med" len="med"/>
            </a:ln>
          </p:spPr>
          <p:txBody>
            <a:bodyPr/>
            <a:lstStyle/>
            <a:p>
              <a:endParaRPr lang="en-GB"/>
            </a:p>
          </p:txBody>
        </p:sp>
        <p:sp>
          <p:nvSpPr>
            <p:cNvPr id="16409" name="Oval 22"/>
            <p:cNvSpPr>
              <a:spLocks noChangeAspect="1" noChangeArrowheads="1"/>
            </p:cNvSpPr>
            <p:nvPr/>
          </p:nvSpPr>
          <p:spPr bwMode="auto">
            <a:xfrm>
              <a:off x="4716463" y="5681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C6</a:t>
              </a:r>
              <a:endParaRPr lang="en-US" sz="1000" b="1">
                <a:solidFill>
                  <a:srgbClr val="000000"/>
                </a:solidFill>
              </a:endParaRPr>
            </a:p>
          </p:txBody>
        </p:sp>
        <p:sp>
          <p:nvSpPr>
            <p:cNvPr id="16410" name="Oval 23"/>
            <p:cNvSpPr>
              <a:spLocks noChangeAspect="1" noChangeArrowheads="1"/>
            </p:cNvSpPr>
            <p:nvPr/>
          </p:nvSpPr>
          <p:spPr bwMode="auto">
            <a:xfrm>
              <a:off x="5022850" y="55165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C7</a:t>
              </a:r>
              <a:endParaRPr lang="en-US" sz="1000" b="1">
                <a:solidFill>
                  <a:srgbClr val="000000"/>
                </a:solidFill>
              </a:endParaRPr>
            </a:p>
          </p:txBody>
        </p:sp>
        <p:sp>
          <p:nvSpPr>
            <p:cNvPr id="16411" name="Oval 24"/>
            <p:cNvSpPr>
              <a:spLocks noChangeAspect="1" noChangeArrowheads="1"/>
            </p:cNvSpPr>
            <p:nvPr/>
          </p:nvSpPr>
          <p:spPr bwMode="auto">
            <a:xfrm>
              <a:off x="5310188" y="5300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C8</a:t>
              </a:r>
              <a:endParaRPr lang="en-US" sz="1000" b="1">
                <a:solidFill>
                  <a:srgbClr val="000000"/>
                </a:solidFill>
              </a:endParaRPr>
            </a:p>
          </p:txBody>
        </p:sp>
        <p:sp>
          <p:nvSpPr>
            <p:cNvPr id="16412" name="Oval 25"/>
            <p:cNvSpPr>
              <a:spLocks noChangeAspect="1" noChangeArrowheads="1"/>
            </p:cNvSpPr>
            <p:nvPr/>
          </p:nvSpPr>
          <p:spPr bwMode="auto">
            <a:xfrm>
              <a:off x="5580063" y="50847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C9</a:t>
              </a:r>
              <a:endParaRPr lang="en-US" sz="1000" b="1">
                <a:solidFill>
                  <a:srgbClr val="000000"/>
                </a:solidFill>
              </a:endParaRPr>
            </a:p>
          </p:txBody>
        </p:sp>
        <p:sp>
          <p:nvSpPr>
            <p:cNvPr id="16413" name="Oval 26"/>
            <p:cNvSpPr>
              <a:spLocks noChangeAspect="1" noChangeArrowheads="1"/>
            </p:cNvSpPr>
            <p:nvPr/>
          </p:nvSpPr>
          <p:spPr bwMode="auto">
            <a:xfrm>
              <a:off x="6156325" y="2873375"/>
              <a:ext cx="269875" cy="268288"/>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rPr>
                <a:t>B</a:t>
              </a:r>
              <a:endParaRPr lang="en-US" sz="1000" b="1">
                <a:solidFill>
                  <a:srgbClr val="000000"/>
                </a:solidFill>
              </a:endParaRPr>
            </a:p>
          </p:txBody>
        </p:sp>
        <p:sp>
          <p:nvSpPr>
            <p:cNvPr id="16414" name="Line 27"/>
            <p:cNvSpPr>
              <a:spLocks noChangeAspect="1" noChangeShapeType="1"/>
            </p:cNvSpPr>
            <p:nvPr/>
          </p:nvSpPr>
          <p:spPr bwMode="auto">
            <a:xfrm flipH="1" flipV="1">
              <a:off x="5940425" y="3502025"/>
              <a:ext cx="576263" cy="214313"/>
            </a:xfrm>
            <a:prstGeom prst="line">
              <a:avLst/>
            </a:prstGeom>
            <a:noFill/>
            <a:ln w="76200">
              <a:solidFill>
                <a:srgbClr val="FF0000"/>
              </a:solidFill>
              <a:round/>
              <a:headEnd/>
              <a:tailEnd type="triangle" w="med" len="med"/>
            </a:ln>
          </p:spPr>
          <p:txBody>
            <a:bodyPr/>
            <a:lstStyle/>
            <a:p>
              <a:endParaRPr lang="en-GB"/>
            </a:p>
          </p:txBody>
        </p:sp>
        <p:sp>
          <p:nvSpPr>
            <p:cNvPr id="16415" name="Text Box 28"/>
            <p:cNvSpPr txBox="1">
              <a:spLocks noChangeAspect="1" noChangeArrowheads="1"/>
            </p:cNvSpPr>
            <p:nvPr/>
          </p:nvSpPr>
          <p:spPr bwMode="auto">
            <a:xfrm>
              <a:off x="6443663" y="3573463"/>
              <a:ext cx="1225550" cy="307975"/>
            </a:xfrm>
            <a:prstGeom prst="rect">
              <a:avLst/>
            </a:prstGeom>
            <a:solidFill>
              <a:srgbClr val="FFFF99"/>
            </a:solidFill>
            <a:ln w="19050">
              <a:solidFill>
                <a:srgbClr val="FF0000"/>
              </a:solidFill>
              <a:miter lim="800000"/>
              <a:headEnd/>
              <a:tailEnd/>
            </a:ln>
          </p:spPr>
          <p:txBody>
            <a:bodyPr>
              <a:spAutoFit/>
            </a:bodyPr>
            <a:lstStyle/>
            <a:p>
              <a:pPr algn="ctr">
                <a:spcBef>
                  <a:spcPct val="50000"/>
                </a:spcBef>
              </a:pPr>
              <a:r>
                <a:rPr lang="en-GB" sz="1400">
                  <a:solidFill>
                    <a:srgbClr val="000000"/>
                  </a:solidFill>
                </a:rPr>
                <a:t>Factor H</a:t>
              </a:r>
              <a:endParaRPr lang="en-US" sz="1400">
                <a:solidFill>
                  <a:srgbClr val="000000"/>
                </a:solidFill>
              </a:endParaRPr>
            </a:p>
          </p:txBody>
        </p:sp>
        <p:sp>
          <p:nvSpPr>
            <p:cNvPr id="16416" name="Line 29"/>
            <p:cNvSpPr>
              <a:spLocks noChangeAspect="1" noChangeShapeType="1"/>
            </p:cNvSpPr>
            <p:nvPr/>
          </p:nvSpPr>
          <p:spPr bwMode="auto">
            <a:xfrm flipV="1">
              <a:off x="1476375" y="3357563"/>
              <a:ext cx="1079500" cy="647700"/>
            </a:xfrm>
            <a:prstGeom prst="line">
              <a:avLst/>
            </a:prstGeom>
            <a:noFill/>
            <a:ln w="76200">
              <a:solidFill>
                <a:srgbClr val="FF0000"/>
              </a:solidFill>
              <a:round/>
              <a:headEnd/>
              <a:tailEnd type="triangle" w="med" len="med"/>
            </a:ln>
          </p:spPr>
          <p:txBody>
            <a:bodyPr/>
            <a:lstStyle/>
            <a:p>
              <a:endParaRPr lang="en-GB"/>
            </a:p>
          </p:txBody>
        </p:sp>
        <p:sp>
          <p:nvSpPr>
            <p:cNvPr id="16417" name="Line 30"/>
            <p:cNvSpPr>
              <a:spLocks noChangeAspect="1" noChangeShapeType="1"/>
            </p:cNvSpPr>
            <p:nvPr/>
          </p:nvSpPr>
          <p:spPr bwMode="auto">
            <a:xfrm flipV="1">
              <a:off x="971550" y="3068638"/>
              <a:ext cx="504825" cy="431800"/>
            </a:xfrm>
            <a:prstGeom prst="line">
              <a:avLst/>
            </a:prstGeom>
            <a:noFill/>
            <a:ln w="76200">
              <a:solidFill>
                <a:srgbClr val="FF0000"/>
              </a:solidFill>
              <a:round/>
              <a:headEnd/>
              <a:tailEnd type="triangle" w="med" len="med"/>
            </a:ln>
          </p:spPr>
          <p:txBody>
            <a:bodyPr/>
            <a:lstStyle/>
            <a:p>
              <a:endParaRPr lang="en-GB"/>
            </a:p>
          </p:txBody>
        </p:sp>
        <p:grpSp>
          <p:nvGrpSpPr>
            <p:cNvPr id="16418" name="Group 31"/>
            <p:cNvGrpSpPr>
              <a:grpSpLocks noChangeAspect="1"/>
            </p:cNvGrpSpPr>
            <p:nvPr/>
          </p:nvGrpSpPr>
          <p:grpSpPr bwMode="auto">
            <a:xfrm>
              <a:off x="323850" y="3429000"/>
              <a:ext cx="1225550" cy="668338"/>
              <a:chOff x="793" y="2205"/>
              <a:chExt cx="772" cy="421"/>
            </a:xfrm>
          </p:grpSpPr>
          <p:sp>
            <p:nvSpPr>
              <p:cNvPr id="16427" name="Text Box 32"/>
              <p:cNvSpPr txBox="1">
                <a:spLocks noChangeAspect="1" noChangeArrowheads="1"/>
              </p:cNvSpPr>
              <p:nvPr/>
            </p:nvSpPr>
            <p:spPr bwMode="auto">
              <a:xfrm>
                <a:off x="793" y="2205"/>
                <a:ext cx="772" cy="194"/>
              </a:xfrm>
              <a:prstGeom prst="rect">
                <a:avLst/>
              </a:prstGeom>
              <a:solidFill>
                <a:srgbClr val="FFFF99"/>
              </a:solidFill>
              <a:ln w="19050">
                <a:solidFill>
                  <a:schemeClr val="hlink"/>
                </a:solidFill>
                <a:miter lim="800000"/>
                <a:headEnd/>
                <a:tailEnd/>
              </a:ln>
            </p:spPr>
            <p:txBody>
              <a:bodyPr>
                <a:spAutoFit/>
              </a:bodyPr>
              <a:lstStyle/>
              <a:p>
                <a:pPr algn="ctr">
                  <a:spcBef>
                    <a:spcPct val="50000"/>
                  </a:spcBef>
                </a:pPr>
                <a:r>
                  <a:rPr lang="en-GB" sz="1400">
                    <a:solidFill>
                      <a:srgbClr val="000000"/>
                    </a:solidFill>
                  </a:rPr>
                  <a:t>C1</a:t>
                </a:r>
                <a:r>
                  <a:rPr lang="en-GB" sz="1400"/>
                  <a:t> </a:t>
                </a:r>
                <a:r>
                  <a:rPr lang="en-GB" sz="1400">
                    <a:solidFill>
                      <a:srgbClr val="000000"/>
                    </a:solidFill>
                  </a:rPr>
                  <a:t>inhibitor</a:t>
                </a:r>
                <a:endParaRPr lang="en-US" sz="1400">
                  <a:solidFill>
                    <a:srgbClr val="000000"/>
                  </a:solidFill>
                </a:endParaRPr>
              </a:p>
            </p:txBody>
          </p:sp>
          <p:sp>
            <p:nvSpPr>
              <p:cNvPr id="16428" name="Text Box 33"/>
              <p:cNvSpPr txBox="1">
                <a:spLocks noChangeAspect="1" noChangeArrowheads="1"/>
              </p:cNvSpPr>
              <p:nvPr/>
            </p:nvSpPr>
            <p:spPr bwMode="auto">
              <a:xfrm>
                <a:off x="793" y="2432"/>
                <a:ext cx="772" cy="194"/>
              </a:xfrm>
              <a:prstGeom prst="rect">
                <a:avLst/>
              </a:prstGeom>
              <a:solidFill>
                <a:srgbClr val="FFFF99"/>
              </a:solidFill>
              <a:ln w="19050">
                <a:solidFill>
                  <a:schemeClr val="hlink"/>
                </a:solidFill>
                <a:miter lim="800000"/>
                <a:headEnd/>
                <a:tailEnd/>
              </a:ln>
            </p:spPr>
            <p:txBody>
              <a:bodyPr>
                <a:spAutoFit/>
              </a:bodyPr>
              <a:lstStyle/>
              <a:p>
                <a:pPr algn="ctr">
                  <a:spcBef>
                    <a:spcPct val="50000"/>
                  </a:spcBef>
                </a:pPr>
                <a:r>
                  <a:rPr lang="en-GB" sz="1400">
                    <a:solidFill>
                      <a:srgbClr val="000000"/>
                    </a:solidFill>
                  </a:rPr>
                  <a:t>C4bp</a:t>
                </a:r>
                <a:endParaRPr lang="en-US" sz="1400">
                  <a:solidFill>
                    <a:srgbClr val="000000"/>
                  </a:solidFill>
                </a:endParaRPr>
              </a:p>
            </p:txBody>
          </p:sp>
        </p:grpSp>
        <p:grpSp>
          <p:nvGrpSpPr>
            <p:cNvPr id="16419" name="Group 35"/>
            <p:cNvGrpSpPr>
              <a:grpSpLocks noChangeAspect="1"/>
            </p:cNvGrpSpPr>
            <p:nvPr/>
          </p:nvGrpSpPr>
          <p:grpSpPr bwMode="auto">
            <a:xfrm>
              <a:off x="2989263" y="4292600"/>
              <a:ext cx="1152525" cy="936625"/>
              <a:chOff x="1883" y="2704"/>
              <a:chExt cx="726" cy="590"/>
            </a:xfrm>
          </p:grpSpPr>
          <p:sp>
            <p:nvSpPr>
              <p:cNvPr id="16425" name="Line 36"/>
              <p:cNvSpPr>
                <a:spLocks noChangeAspect="1" noChangeShapeType="1"/>
              </p:cNvSpPr>
              <p:nvPr/>
            </p:nvSpPr>
            <p:spPr bwMode="auto">
              <a:xfrm flipV="1">
                <a:off x="1883" y="2704"/>
                <a:ext cx="726" cy="318"/>
              </a:xfrm>
              <a:prstGeom prst="line">
                <a:avLst/>
              </a:prstGeom>
              <a:noFill/>
              <a:ln w="76200">
                <a:solidFill>
                  <a:srgbClr val="FF0000"/>
                </a:solidFill>
                <a:round/>
                <a:headEnd/>
                <a:tailEnd type="triangle" w="med" len="med"/>
              </a:ln>
            </p:spPr>
            <p:txBody>
              <a:bodyPr/>
              <a:lstStyle/>
              <a:p>
                <a:endParaRPr lang="en-GB"/>
              </a:p>
            </p:txBody>
          </p:sp>
          <p:sp>
            <p:nvSpPr>
              <p:cNvPr id="16426" name="Line 37"/>
              <p:cNvSpPr>
                <a:spLocks noChangeAspect="1" noChangeShapeType="1"/>
              </p:cNvSpPr>
              <p:nvPr/>
            </p:nvSpPr>
            <p:spPr bwMode="auto">
              <a:xfrm>
                <a:off x="1883" y="2976"/>
                <a:ext cx="726" cy="318"/>
              </a:xfrm>
              <a:prstGeom prst="line">
                <a:avLst/>
              </a:prstGeom>
              <a:noFill/>
              <a:ln w="76200">
                <a:solidFill>
                  <a:srgbClr val="FF0000"/>
                </a:solidFill>
                <a:round/>
                <a:headEnd/>
                <a:tailEnd type="triangle" w="med" len="med"/>
              </a:ln>
            </p:spPr>
            <p:txBody>
              <a:bodyPr/>
              <a:lstStyle/>
              <a:p>
                <a:endParaRPr lang="en-GB"/>
              </a:p>
            </p:txBody>
          </p:sp>
        </p:grpSp>
        <p:grpSp>
          <p:nvGrpSpPr>
            <p:cNvPr id="5" name="Group 50"/>
            <p:cNvGrpSpPr>
              <a:grpSpLocks/>
            </p:cNvGrpSpPr>
            <p:nvPr/>
          </p:nvGrpSpPr>
          <p:grpSpPr bwMode="auto">
            <a:xfrm>
              <a:off x="1908175" y="4256088"/>
              <a:ext cx="1227138" cy="1028700"/>
              <a:chOff x="1202" y="2795"/>
              <a:chExt cx="773" cy="648"/>
            </a:xfrm>
            <a:solidFill>
              <a:schemeClr val="bg1">
                <a:lumMod val="20000"/>
                <a:lumOff val="80000"/>
              </a:schemeClr>
            </a:solidFill>
          </p:grpSpPr>
          <p:sp>
            <p:nvSpPr>
              <p:cNvPr id="21544" name="Rectangle 38"/>
              <p:cNvSpPr>
                <a:spLocks noChangeAspect="1" noChangeArrowheads="1"/>
              </p:cNvSpPr>
              <p:nvPr/>
            </p:nvSpPr>
            <p:spPr bwMode="auto">
              <a:xfrm>
                <a:off x="1519" y="2840"/>
                <a:ext cx="454" cy="363"/>
              </a:xfrm>
              <a:prstGeom prst="rect">
                <a:avLst/>
              </a:prstGeom>
              <a:grpFill/>
              <a:ln w="9525">
                <a:noFill/>
                <a:miter lim="800000"/>
                <a:headEnd/>
                <a:tailEnd/>
              </a:ln>
            </p:spPr>
            <p:txBody>
              <a:bodyPr wrap="none" anchor="ctr"/>
              <a:lstStyle/>
              <a:p>
                <a:pPr>
                  <a:defRPr/>
                </a:pPr>
                <a:endParaRPr lang="en-GB">
                  <a:solidFill>
                    <a:srgbClr val="000000"/>
                  </a:solidFill>
                </a:endParaRPr>
              </a:p>
            </p:txBody>
          </p:sp>
          <p:sp>
            <p:nvSpPr>
              <p:cNvPr id="21545" name="Text Box 40"/>
              <p:cNvSpPr txBox="1">
                <a:spLocks noChangeAspect="1" noChangeArrowheads="1"/>
              </p:cNvSpPr>
              <p:nvPr/>
            </p:nvSpPr>
            <p:spPr bwMode="auto">
              <a:xfrm>
                <a:off x="1202" y="3022"/>
                <a:ext cx="772" cy="194"/>
              </a:xfrm>
              <a:prstGeom prst="rect">
                <a:avLst/>
              </a:prstGeom>
              <a:grpFill/>
              <a:ln w="19050">
                <a:solidFill>
                  <a:srgbClr val="00FFFF"/>
                </a:solidFill>
                <a:miter lim="800000"/>
                <a:headEnd/>
                <a:tailEnd/>
              </a:ln>
            </p:spPr>
            <p:txBody>
              <a:bodyPr>
                <a:spAutoFit/>
              </a:bodyPr>
              <a:lstStyle/>
              <a:p>
                <a:pPr algn="ctr">
                  <a:spcBef>
                    <a:spcPct val="50000"/>
                  </a:spcBef>
                  <a:defRPr/>
                </a:pPr>
                <a:r>
                  <a:rPr lang="en-GB" sz="1400">
                    <a:solidFill>
                      <a:srgbClr val="000000"/>
                    </a:solidFill>
                  </a:rPr>
                  <a:t>DAF</a:t>
                </a:r>
                <a:endParaRPr lang="en-US" sz="1400">
                  <a:solidFill>
                    <a:srgbClr val="000000"/>
                  </a:solidFill>
                </a:endParaRPr>
              </a:p>
            </p:txBody>
          </p:sp>
          <p:sp>
            <p:nvSpPr>
              <p:cNvPr id="21546" name="Text Box 41"/>
              <p:cNvSpPr txBox="1">
                <a:spLocks noChangeAspect="1" noChangeArrowheads="1"/>
              </p:cNvSpPr>
              <p:nvPr/>
            </p:nvSpPr>
            <p:spPr bwMode="auto">
              <a:xfrm>
                <a:off x="1202" y="2795"/>
                <a:ext cx="772" cy="194"/>
              </a:xfrm>
              <a:prstGeom prst="rect">
                <a:avLst/>
              </a:prstGeom>
              <a:grpFill/>
              <a:ln w="19050">
                <a:solidFill>
                  <a:srgbClr val="00FFFF"/>
                </a:solidFill>
                <a:miter lim="800000"/>
                <a:headEnd/>
                <a:tailEnd/>
              </a:ln>
            </p:spPr>
            <p:txBody>
              <a:bodyPr>
                <a:spAutoFit/>
              </a:bodyPr>
              <a:lstStyle/>
              <a:p>
                <a:pPr algn="ctr">
                  <a:spcBef>
                    <a:spcPct val="50000"/>
                  </a:spcBef>
                  <a:defRPr/>
                </a:pPr>
                <a:r>
                  <a:rPr lang="en-GB" sz="1400">
                    <a:solidFill>
                      <a:srgbClr val="000000"/>
                    </a:solidFill>
                  </a:rPr>
                  <a:t>CR1</a:t>
                </a:r>
                <a:endParaRPr lang="en-US" sz="1400">
                  <a:solidFill>
                    <a:srgbClr val="000000"/>
                  </a:solidFill>
                </a:endParaRPr>
              </a:p>
            </p:txBody>
          </p:sp>
          <p:sp>
            <p:nvSpPr>
              <p:cNvPr id="21547" name="Text Box 43"/>
              <p:cNvSpPr txBox="1">
                <a:spLocks noChangeAspect="1" noChangeArrowheads="1"/>
              </p:cNvSpPr>
              <p:nvPr/>
            </p:nvSpPr>
            <p:spPr bwMode="auto">
              <a:xfrm>
                <a:off x="1203" y="3249"/>
                <a:ext cx="772" cy="194"/>
              </a:xfrm>
              <a:prstGeom prst="rect">
                <a:avLst/>
              </a:prstGeom>
              <a:grpFill/>
              <a:ln w="19050">
                <a:solidFill>
                  <a:srgbClr val="00FFFF"/>
                </a:solidFill>
                <a:miter lim="800000"/>
                <a:headEnd/>
                <a:tailEnd/>
              </a:ln>
            </p:spPr>
            <p:txBody>
              <a:bodyPr>
                <a:spAutoFit/>
              </a:bodyPr>
              <a:lstStyle/>
              <a:p>
                <a:pPr algn="ctr">
                  <a:spcBef>
                    <a:spcPct val="50000"/>
                  </a:spcBef>
                  <a:defRPr/>
                </a:pPr>
                <a:r>
                  <a:rPr lang="en-GB" sz="1400">
                    <a:solidFill>
                      <a:srgbClr val="000000"/>
                    </a:solidFill>
                  </a:rPr>
                  <a:t>MCP</a:t>
                </a:r>
                <a:endParaRPr lang="en-US" sz="1400">
                  <a:solidFill>
                    <a:srgbClr val="000000"/>
                  </a:solidFill>
                </a:endParaRPr>
              </a:p>
            </p:txBody>
          </p:sp>
        </p:grpSp>
        <p:sp>
          <p:nvSpPr>
            <p:cNvPr id="16421" name="Line 44"/>
            <p:cNvSpPr>
              <a:spLocks noChangeAspect="1" noChangeShapeType="1"/>
            </p:cNvSpPr>
            <p:nvPr/>
          </p:nvSpPr>
          <p:spPr bwMode="auto">
            <a:xfrm flipH="1">
              <a:off x="5215068" y="6219104"/>
              <a:ext cx="1081088" cy="0"/>
            </a:xfrm>
            <a:prstGeom prst="line">
              <a:avLst/>
            </a:prstGeom>
            <a:noFill/>
            <a:ln w="76200">
              <a:solidFill>
                <a:srgbClr val="FF0000"/>
              </a:solidFill>
              <a:round/>
              <a:headEnd/>
              <a:tailEnd type="triangle" w="med" len="med"/>
            </a:ln>
          </p:spPr>
          <p:txBody>
            <a:bodyPr/>
            <a:lstStyle/>
            <a:p>
              <a:endParaRPr lang="en-GB"/>
            </a:p>
          </p:txBody>
        </p:sp>
        <p:sp>
          <p:nvSpPr>
            <p:cNvPr id="21539" name="Text Box 45"/>
            <p:cNvSpPr txBox="1">
              <a:spLocks noChangeAspect="1" noChangeArrowheads="1"/>
            </p:cNvSpPr>
            <p:nvPr/>
          </p:nvSpPr>
          <p:spPr bwMode="auto">
            <a:xfrm>
              <a:off x="6293885" y="6057507"/>
              <a:ext cx="1225770" cy="307260"/>
            </a:xfrm>
            <a:prstGeom prst="rect">
              <a:avLst/>
            </a:prstGeom>
            <a:solidFill>
              <a:schemeClr val="bg1">
                <a:lumMod val="20000"/>
                <a:lumOff val="80000"/>
              </a:schemeClr>
            </a:solidFill>
            <a:ln w="19050">
              <a:solidFill>
                <a:srgbClr val="00FFFF"/>
              </a:solidFill>
              <a:miter lim="800000"/>
              <a:headEnd/>
              <a:tailEnd/>
            </a:ln>
          </p:spPr>
          <p:txBody>
            <a:bodyPr>
              <a:spAutoFit/>
            </a:bodyPr>
            <a:lstStyle/>
            <a:p>
              <a:pPr algn="ctr">
                <a:spcBef>
                  <a:spcPct val="50000"/>
                </a:spcBef>
                <a:defRPr/>
              </a:pPr>
              <a:r>
                <a:rPr lang="en-GB" sz="1400" dirty="0">
                  <a:solidFill>
                    <a:srgbClr val="000000"/>
                  </a:solidFill>
                </a:rPr>
                <a:t>CD59</a:t>
              </a:r>
              <a:endParaRPr lang="en-US" sz="1400" dirty="0">
                <a:solidFill>
                  <a:srgbClr val="000000"/>
                </a:solidFill>
              </a:endParaRPr>
            </a:p>
          </p:txBody>
        </p:sp>
        <p:sp>
          <p:nvSpPr>
            <p:cNvPr id="16423" name="Line 48"/>
            <p:cNvSpPr>
              <a:spLocks noChangeAspect="1" noChangeShapeType="1"/>
            </p:cNvSpPr>
            <p:nvPr/>
          </p:nvSpPr>
          <p:spPr bwMode="auto">
            <a:xfrm flipH="1" flipV="1">
              <a:off x="4859338" y="4257675"/>
              <a:ext cx="576262" cy="214313"/>
            </a:xfrm>
            <a:prstGeom prst="line">
              <a:avLst/>
            </a:prstGeom>
            <a:noFill/>
            <a:ln w="76200">
              <a:solidFill>
                <a:srgbClr val="FF0000"/>
              </a:solidFill>
              <a:round/>
              <a:headEnd/>
              <a:tailEnd type="triangle" w="med" len="med"/>
            </a:ln>
          </p:spPr>
          <p:txBody>
            <a:bodyPr/>
            <a:lstStyle/>
            <a:p>
              <a:endParaRPr lang="en-GB"/>
            </a:p>
          </p:txBody>
        </p:sp>
        <p:sp>
          <p:nvSpPr>
            <p:cNvPr id="16424" name="Text Box 49"/>
            <p:cNvSpPr txBox="1">
              <a:spLocks noChangeAspect="1" noChangeArrowheads="1"/>
            </p:cNvSpPr>
            <p:nvPr/>
          </p:nvSpPr>
          <p:spPr bwMode="auto">
            <a:xfrm>
              <a:off x="5362575" y="4329113"/>
              <a:ext cx="1225550" cy="307975"/>
            </a:xfrm>
            <a:prstGeom prst="rect">
              <a:avLst/>
            </a:prstGeom>
            <a:solidFill>
              <a:srgbClr val="FFFF99"/>
            </a:solidFill>
            <a:ln w="19050">
              <a:solidFill>
                <a:schemeClr val="hlink"/>
              </a:solidFill>
              <a:miter lim="800000"/>
              <a:headEnd/>
              <a:tailEnd/>
            </a:ln>
          </p:spPr>
          <p:txBody>
            <a:bodyPr>
              <a:spAutoFit/>
            </a:bodyPr>
            <a:lstStyle/>
            <a:p>
              <a:pPr algn="ctr">
                <a:spcBef>
                  <a:spcPct val="50000"/>
                </a:spcBef>
              </a:pPr>
              <a:r>
                <a:rPr lang="en-GB" sz="1400">
                  <a:solidFill>
                    <a:srgbClr val="000000"/>
                  </a:solidFill>
                </a:rPr>
                <a:t>Factor</a:t>
              </a:r>
              <a:r>
                <a:rPr lang="en-GB" sz="1400"/>
                <a:t> </a:t>
              </a:r>
              <a:r>
                <a:rPr lang="en-GB" sz="1400">
                  <a:solidFill>
                    <a:srgbClr val="000000"/>
                  </a:solidFill>
                </a:rPr>
                <a:t>I</a:t>
              </a:r>
              <a:endParaRPr lang="en-US" sz="1400">
                <a:solidFill>
                  <a:srgbClr val="000000"/>
                </a:solidFill>
              </a:endParaRPr>
            </a:p>
          </p:txBody>
        </p:sp>
      </p:grpSp>
      <p:sp>
        <p:nvSpPr>
          <p:cNvPr id="49" name="Text Box 4"/>
          <p:cNvSpPr txBox="1">
            <a:spLocks noChangeAspect="1" noChangeArrowheads="1"/>
          </p:cNvSpPr>
          <p:nvPr/>
        </p:nvSpPr>
        <p:spPr bwMode="auto">
          <a:xfrm>
            <a:off x="3529013" y="1528763"/>
            <a:ext cx="2071687" cy="338137"/>
          </a:xfrm>
          <a:prstGeom prst="rect">
            <a:avLst/>
          </a:prstGeom>
          <a:solidFill>
            <a:schemeClr val="accent5">
              <a:lumMod val="75000"/>
            </a:schemeClr>
          </a:solidFill>
          <a:ln w="9525">
            <a:solidFill>
              <a:schemeClr val="accent1"/>
            </a:solidFill>
            <a:miter lim="800000"/>
            <a:headEnd/>
            <a:tailEnd/>
          </a:ln>
        </p:spPr>
        <p:txBody>
          <a:bodyPr>
            <a:spAutoFit/>
          </a:bodyPr>
          <a:lstStyle/>
          <a:p>
            <a:pPr algn="ctr">
              <a:defRPr/>
            </a:pPr>
            <a:r>
              <a:rPr lang="en-GB" sz="1600" dirty="0" err="1">
                <a:solidFill>
                  <a:srgbClr val="000000"/>
                </a:solidFill>
                <a:latin typeface="Helvetica" charset="0"/>
              </a:rPr>
              <a:t>lectin</a:t>
            </a:r>
            <a:r>
              <a:rPr lang="en-GB" sz="1600" dirty="0">
                <a:solidFill>
                  <a:srgbClr val="000000"/>
                </a:solidFill>
                <a:latin typeface="Helvetica" charset="0"/>
              </a:rPr>
              <a:t>  pathway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body" idx="1"/>
          </p:nvPr>
        </p:nvSpPr>
        <p:spPr>
          <a:xfrm>
            <a:off x="342900" y="1039813"/>
            <a:ext cx="8062913" cy="5962650"/>
          </a:xfrm>
        </p:spPr>
        <p:txBody>
          <a:bodyPr/>
          <a:lstStyle/>
          <a:p>
            <a:pPr algn="just">
              <a:lnSpc>
                <a:spcPct val="80000"/>
              </a:lnSpc>
            </a:pPr>
            <a:r>
              <a:rPr lang="en-GB" sz="2400" dirty="0" smtClean="0">
                <a:solidFill>
                  <a:schemeClr val="tx2"/>
                </a:solidFill>
                <a:latin typeface="Arial" charset="0"/>
              </a:rPr>
              <a:t>Detected in patients with:</a:t>
            </a:r>
          </a:p>
          <a:p>
            <a:pPr lvl="1" algn="just">
              <a:lnSpc>
                <a:spcPct val="80000"/>
              </a:lnSpc>
            </a:pPr>
            <a:r>
              <a:rPr lang="en-GB" sz="2400" dirty="0" smtClean="0">
                <a:latin typeface="Arial" charset="0"/>
              </a:rPr>
              <a:t>SLE ~30%</a:t>
            </a:r>
          </a:p>
          <a:p>
            <a:pPr lvl="1" algn="just">
              <a:lnSpc>
                <a:spcPct val="80000"/>
              </a:lnSpc>
            </a:pPr>
            <a:r>
              <a:rPr lang="en-GB" sz="2400" dirty="0" err="1" smtClean="0">
                <a:latin typeface="Arial" charset="0"/>
              </a:rPr>
              <a:t>Hypocomplementaemic</a:t>
            </a:r>
            <a:r>
              <a:rPr lang="en-GB" sz="2400" dirty="0" smtClean="0">
                <a:latin typeface="Arial" charset="0"/>
              </a:rPr>
              <a:t> </a:t>
            </a:r>
            <a:r>
              <a:rPr lang="en-GB" sz="2400" dirty="0" err="1" smtClean="0">
                <a:latin typeface="Arial" charset="0"/>
              </a:rPr>
              <a:t>urticarial</a:t>
            </a:r>
            <a:r>
              <a:rPr lang="en-GB" sz="2400" dirty="0" smtClean="0">
                <a:latin typeface="Arial" charset="0"/>
              </a:rPr>
              <a:t> </a:t>
            </a:r>
            <a:r>
              <a:rPr lang="en-GB" sz="2400" dirty="0" err="1" smtClean="0">
                <a:latin typeface="Arial" charset="0"/>
              </a:rPr>
              <a:t>vasculitis</a:t>
            </a:r>
            <a:r>
              <a:rPr lang="en-GB" sz="2400" dirty="0" smtClean="0">
                <a:latin typeface="Arial" charset="0"/>
              </a:rPr>
              <a:t> syndrome</a:t>
            </a:r>
          </a:p>
          <a:p>
            <a:pPr lvl="1" algn="just">
              <a:lnSpc>
                <a:spcPct val="80000"/>
              </a:lnSpc>
            </a:pPr>
            <a:r>
              <a:rPr lang="en-GB" sz="2400" dirty="0" smtClean="0">
                <a:latin typeface="Arial" charset="0"/>
              </a:rPr>
              <a:t>Rheumatoid </a:t>
            </a:r>
            <a:r>
              <a:rPr lang="en-GB" sz="2400" dirty="0" err="1" smtClean="0">
                <a:latin typeface="Arial" charset="0"/>
              </a:rPr>
              <a:t>vasculitis</a:t>
            </a:r>
            <a:r>
              <a:rPr lang="en-GB" sz="2400" dirty="0" smtClean="0">
                <a:latin typeface="Arial" charset="0"/>
              </a:rPr>
              <a:t>, </a:t>
            </a:r>
            <a:r>
              <a:rPr lang="en-GB" sz="2400" dirty="0" err="1" smtClean="0">
                <a:latin typeface="Arial" charset="0"/>
              </a:rPr>
              <a:t>Felty’s</a:t>
            </a:r>
            <a:r>
              <a:rPr lang="en-GB" sz="2400" dirty="0" smtClean="0">
                <a:latin typeface="Arial" charset="0"/>
              </a:rPr>
              <a:t> syndrome etc</a:t>
            </a:r>
          </a:p>
          <a:p>
            <a:pPr lvl="1" algn="just">
              <a:lnSpc>
                <a:spcPct val="80000"/>
              </a:lnSpc>
            </a:pPr>
            <a:r>
              <a:rPr lang="en-GB" sz="2400" dirty="0" smtClean="0">
                <a:latin typeface="Arial" charset="0"/>
              </a:rPr>
              <a:t>Healthy individuals  or relatives of SLE patients (rare)</a:t>
            </a:r>
          </a:p>
          <a:p>
            <a:pPr lvl="1" algn="just">
              <a:lnSpc>
                <a:spcPct val="80000"/>
              </a:lnSpc>
              <a:buFontTx/>
              <a:buNone/>
            </a:pPr>
            <a:endParaRPr lang="en-GB" sz="2400" dirty="0" smtClean="0">
              <a:latin typeface="Arial" charset="0"/>
            </a:endParaRPr>
          </a:p>
          <a:p>
            <a:pPr algn="just">
              <a:lnSpc>
                <a:spcPct val="80000"/>
              </a:lnSpc>
            </a:pPr>
            <a:r>
              <a:rPr lang="en-GB" sz="2400" dirty="0" smtClean="0">
                <a:solidFill>
                  <a:schemeClr val="tx2"/>
                </a:solidFill>
                <a:latin typeface="Arial" charset="0"/>
              </a:rPr>
              <a:t>In SLE:</a:t>
            </a:r>
          </a:p>
          <a:p>
            <a:pPr lvl="1" algn="just">
              <a:lnSpc>
                <a:spcPct val="80000"/>
              </a:lnSpc>
            </a:pPr>
            <a:r>
              <a:rPr lang="en-GB" sz="2400" dirty="0" smtClean="0">
                <a:latin typeface="Arial" charset="0"/>
              </a:rPr>
              <a:t>STRONGLY associated with presence of lupus nephritis</a:t>
            </a:r>
          </a:p>
          <a:p>
            <a:pPr lvl="2" algn="just">
              <a:lnSpc>
                <a:spcPct val="80000"/>
              </a:lnSpc>
            </a:pPr>
            <a:r>
              <a:rPr lang="en-GB" dirty="0" smtClean="0">
                <a:solidFill>
                  <a:schemeClr val="tx2"/>
                </a:solidFill>
                <a:latin typeface="Arial" charset="0"/>
              </a:rPr>
              <a:t>not seen in SLE patients without nephritis</a:t>
            </a:r>
          </a:p>
          <a:p>
            <a:pPr lvl="1" algn="just">
              <a:lnSpc>
                <a:spcPct val="80000"/>
              </a:lnSpc>
            </a:pPr>
            <a:r>
              <a:rPr lang="en-GB" sz="2400" dirty="0" smtClean="0">
                <a:latin typeface="Arial" charset="0"/>
              </a:rPr>
              <a:t>associated with </a:t>
            </a:r>
            <a:r>
              <a:rPr lang="en-GB" sz="2400" dirty="0" err="1" smtClean="0">
                <a:latin typeface="Arial" charset="0"/>
              </a:rPr>
              <a:t>hypocomplementaemia</a:t>
            </a:r>
            <a:endParaRPr lang="en-GB" sz="2400" dirty="0" smtClean="0">
              <a:latin typeface="Arial" charset="0"/>
            </a:endParaRPr>
          </a:p>
          <a:p>
            <a:pPr lvl="2" algn="just">
              <a:lnSpc>
                <a:spcPct val="80000"/>
              </a:lnSpc>
            </a:pPr>
            <a:r>
              <a:rPr lang="en-GB" dirty="0" smtClean="0">
                <a:solidFill>
                  <a:schemeClr val="tx2"/>
                </a:solidFill>
                <a:latin typeface="Arial" charset="0"/>
              </a:rPr>
              <a:t>low C3, C4 and C1q</a:t>
            </a:r>
            <a:r>
              <a:rPr lang="en-GB" dirty="0" smtClean="0">
                <a:latin typeface="Arial" charset="0"/>
              </a:rPr>
              <a:t> </a:t>
            </a:r>
          </a:p>
          <a:p>
            <a:pPr lvl="1" algn="just">
              <a:lnSpc>
                <a:spcPct val="80000"/>
              </a:lnSpc>
            </a:pPr>
            <a:r>
              <a:rPr lang="en-GB" sz="2400" dirty="0" smtClean="0">
                <a:latin typeface="Arial" charset="0"/>
              </a:rPr>
              <a:t>anti-C1q titres rise prior to lupus nephritis flares</a:t>
            </a:r>
          </a:p>
          <a:p>
            <a:pPr lvl="1" algn="just">
              <a:lnSpc>
                <a:spcPct val="80000"/>
              </a:lnSpc>
              <a:buFontTx/>
              <a:buNone/>
            </a:pPr>
            <a:endParaRPr lang="en-GB" sz="2400" dirty="0" smtClean="0">
              <a:latin typeface="Arial" charset="0"/>
            </a:endParaRPr>
          </a:p>
          <a:p>
            <a:pPr lvl="1" algn="just">
              <a:lnSpc>
                <a:spcPct val="80000"/>
              </a:lnSpc>
            </a:pPr>
            <a:endParaRPr lang="en-GB" sz="2400" dirty="0" smtClean="0">
              <a:latin typeface="Arial" charset="0"/>
            </a:endParaRPr>
          </a:p>
        </p:txBody>
      </p:sp>
      <p:sp>
        <p:nvSpPr>
          <p:cNvPr id="28675" name="Text Box 3"/>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pPr algn="l"/>
            <a:endParaRPr lang="en-GB" sz="1800"/>
          </a:p>
        </p:txBody>
      </p:sp>
      <p:sp>
        <p:nvSpPr>
          <p:cNvPr id="28676" name="Rectangle 4"/>
          <p:cNvSpPr>
            <a:spLocks noGrp="1" noChangeArrowheads="1"/>
          </p:cNvSpPr>
          <p:nvPr>
            <p:ph type="title"/>
          </p:nvPr>
        </p:nvSpPr>
        <p:spPr>
          <a:xfrm>
            <a:off x="685800" y="-34925"/>
            <a:ext cx="7772400" cy="1143000"/>
          </a:xfrm>
          <a:noFill/>
        </p:spPr>
        <p:txBody>
          <a:bodyPr/>
          <a:lstStyle/>
          <a:p>
            <a:r>
              <a:rPr lang="en-GB" sz="4000" smtClean="0">
                <a:latin typeface="Arial" charset="0"/>
              </a:rPr>
              <a:t>Anti-C1q antibodies and SLE</a:t>
            </a:r>
            <a:endParaRPr lang="en-US" sz="4000" smtClean="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4" name="Rectangle 2"/>
          <p:cNvSpPr>
            <a:spLocks noGrp="1" noChangeArrowheads="1"/>
          </p:cNvSpPr>
          <p:nvPr>
            <p:ph type="body" idx="1"/>
          </p:nvPr>
        </p:nvSpPr>
        <p:spPr>
          <a:xfrm>
            <a:off x="685800" y="1641475"/>
            <a:ext cx="7772400" cy="4759325"/>
          </a:xfrm>
        </p:spPr>
        <p:txBody>
          <a:bodyPr/>
          <a:lstStyle/>
          <a:p>
            <a:pPr>
              <a:lnSpc>
                <a:spcPct val="80000"/>
              </a:lnSpc>
              <a:buFontTx/>
              <a:buNone/>
            </a:pPr>
            <a:r>
              <a:rPr lang="en-GB" sz="2800" i="1" smtClean="0">
                <a:latin typeface="Arial" charset="0"/>
              </a:rPr>
              <a:t>Predominantly classical pathway activation</a:t>
            </a:r>
          </a:p>
          <a:p>
            <a:pPr>
              <a:lnSpc>
                <a:spcPct val="80000"/>
              </a:lnSpc>
              <a:buFontTx/>
              <a:buNone/>
            </a:pPr>
            <a:endParaRPr lang="en-GB" sz="2800" i="1" smtClean="0">
              <a:latin typeface="Arial" charset="0"/>
            </a:endParaRPr>
          </a:p>
          <a:p>
            <a:pPr>
              <a:lnSpc>
                <a:spcPct val="80000"/>
              </a:lnSpc>
            </a:pPr>
            <a:r>
              <a:rPr lang="en-GB" sz="2800" u="sng" smtClean="0">
                <a:solidFill>
                  <a:schemeClr val="tx2"/>
                </a:solidFill>
                <a:latin typeface="Arial" charset="0"/>
              </a:rPr>
              <a:t>H</a:t>
            </a:r>
            <a:r>
              <a:rPr lang="en-GB" sz="2800" smtClean="0">
                <a:solidFill>
                  <a:schemeClr val="tx2"/>
                </a:solidFill>
                <a:latin typeface="Arial" charset="0"/>
              </a:rPr>
              <a:t>ypocomplementaemic </a:t>
            </a:r>
            <a:r>
              <a:rPr lang="en-GB" sz="2800" u="sng" smtClean="0">
                <a:solidFill>
                  <a:schemeClr val="tx2"/>
                </a:solidFill>
                <a:latin typeface="Arial" charset="0"/>
              </a:rPr>
              <a:t>u</a:t>
            </a:r>
            <a:r>
              <a:rPr lang="en-GB" sz="2800" smtClean="0">
                <a:solidFill>
                  <a:schemeClr val="tx2"/>
                </a:solidFill>
                <a:latin typeface="Arial" charset="0"/>
              </a:rPr>
              <a:t>rticarial </a:t>
            </a:r>
            <a:r>
              <a:rPr lang="en-GB" sz="2800" u="sng" smtClean="0">
                <a:solidFill>
                  <a:schemeClr val="tx2"/>
                </a:solidFill>
                <a:latin typeface="Arial" charset="0"/>
              </a:rPr>
              <a:t>v</a:t>
            </a:r>
            <a:r>
              <a:rPr lang="en-GB" sz="2800" smtClean="0">
                <a:solidFill>
                  <a:schemeClr val="tx2"/>
                </a:solidFill>
                <a:latin typeface="Arial" charset="0"/>
              </a:rPr>
              <a:t>asculitis </a:t>
            </a:r>
            <a:r>
              <a:rPr lang="en-GB" sz="2800" u="sng" smtClean="0">
                <a:solidFill>
                  <a:schemeClr val="tx2"/>
                </a:solidFill>
                <a:latin typeface="Arial" charset="0"/>
              </a:rPr>
              <a:t>s</a:t>
            </a:r>
            <a:r>
              <a:rPr lang="en-GB" sz="2800" smtClean="0">
                <a:solidFill>
                  <a:schemeClr val="tx2"/>
                </a:solidFill>
                <a:latin typeface="Arial" charset="0"/>
              </a:rPr>
              <a:t>yndrome</a:t>
            </a:r>
          </a:p>
          <a:p>
            <a:pPr>
              <a:lnSpc>
                <a:spcPct val="80000"/>
              </a:lnSpc>
            </a:pPr>
            <a:endParaRPr lang="en-GB" sz="2800" smtClean="0">
              <a:latin typeface="Arial" charset="0"/>
            </a:endParaRPr>
          </a:p>
          <a:p>
            <a:pPr lvl="1">
              <a:lnSpc>
                <a:spcPct val="80000"/>
              </a:lnSpc>
            </a:pPr>
            <a:r>
              <a:rPr lang="en-GB" sz="2400" smtClean="0">
                <a:latin typeface="Arial" charset="0"/>
              </a:rPr>
              <a:t>urticarial vasculitis</a:t>
            </a:r>
          </a:p>
          <a:p>
            <a:pPr lvl="1">
              <a:lnSpc>
                <a:spcPct val="80000"/>
              </a:lnSpc>
            </a:pPr>
            <a:r>
              <a:rPr lang="en-GB" sz="2400" smtClean="0">
                <a:latin typeface="Arial" charset="0"/>
              </a:rPr>
              <a:t>polyarthralgia/arthritis</a:t>
            </a:r>
          </a:p>
          <a:p>
            <a:pPr lvl="1">
              <a:lnSpc>
                <a:spcPct val="80000"/>
              </a:lnSpc>
            </a:pPr>
            <a:r>
              <a:rPr lang="en-GB" sz="2400" smtClean="0">
                <a:latin typeface="Arial" charset="0"/>
              </a:rPr>
              <a:t>renal disease </a:t>
            </a:r>
          </a:p>
          <a:p>
            <a:pPr lvl="1">
              <a:lnSpc>
                <a:spcPct val="80000"/>
              </a:lnSpc>
            </a:pPr>
            <a:r>
              <a:rPr lang="en-GB" sz="2400" smtClean="0">
                <a:latin typeface="Arial" charset="0"/>
              </a:rPr>
              <a:t>low C4 and usually C3</a:t>
            </a:r>
          </a:p>
          <a:p>
            <a:pPr lvl="1">
              <a:lnSpc>
                <a:spcPct val="80000"/>
              </a:lnSpc>
            </a:pPr>
            <a:r>
              <a:rPr lang="en-GB" sz="2400" smtClean="0">
                <a:latin typeface="Arial" charset="0"/>
              </a:rPr>
              <a:t>anti-C1q antibodies positive</a:t>
            </a:r>
          </a:p>
          <a:p>
            <a:pPr lvl="1">
              <a:lnSpc>
                <a:spcPct val="80000"/>
              </a:lnSpc>
            </a:pPr>
            <a:r>
              <a:rPr lang="en-GB" sz="2400" smtClean="0">
                <a:latin typeface="Arial" charset="0"/>
              </a:rPr>
              <a:t>anti-Sm and dsDNA antibodies negative</a:t>
            </a:r>
          </a:p>
          <a:p>
            <a:pPr lvl="1">
              <a:lnSpc>
                <a:spcPct val="80000"/>
              </a:lnSpc>
            </a:pPr>
            <a:r>
              <a:rPr lang="en-GB" sz="2400" smtClean="0">
                <a:latin typeface="Arial" charset="0"/>
              </a:rPr>
              <a:t>low C1q level</a:t>
            </a:r>
          </a:p>
          <a:p>
            <a:pPr lvl="1">
              <a:lnSpc>
                <a:spcPct val="80000"/>
              </a:lnSpc>
            </a:pPr>
            <a:endParaRPr lang="en-GB" sz="2400" smtClean="0">
              <a:latin typeface="Arial" charset="0"/>
            </a:endParaRPr>
          </a:p>
          <a:p>
            <a:pPr lvl="1">
              <a:lnSpc>
                <a:spcPct val="80000"/>
              </a:lnSpc>
            </a:pPr>
            <a:endParaRPr lang="en-GB" sz="2400" smtClean="0">
              <a:latin typeface="Arial" charset="0"/>
            </a:endParaRPr>
          </a:p>
          <a:p>
            <a:pPr algn="just">
              <a:lnSpc>
                <a:spcPct val="80000"/>
              </a:lnSpc>
            </a:pPr>
            <a:endParaRPr lang="en-GB" sz="2800" smtClean="0">
              <a:latin typeface="Arial" charset="0"/>
            </a:endParaRPr>
          </a:p>
        </p:txBody>
      </p:sp>
      <p:sp>
        <p:nvSpPr>
          <p:cNvPr id="44035" name="Text Box 3"/>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pPr algn="l"/>
            <a:endParaRPr lang="en-GB" sz="1800"/>
          </a:p>
        </p:txBody>
      </p:sp>
      <p:sp>
        <p:nvSpPr>
          <p:cNvPr id="44036" name="Rectangle 4"/>
          <p:cNvSpPr>
            <a:spLocks noGrp="1" noChangeArrowheads="1"/>
          </p:cNvSpPr>
          <p:nvPr>
            <p:ph type="title"/>
          </p:nvPr>
        </p:nvSpPr>
        <p:spPr>
          <a:xfrm>
            <a:off x="685800" y="333375"/>
            <a:ext cx="7772400" cy="1143000"/>
          </a:xfrm>
          <a:noFill/>
        </p:spPr>
        <p:txBody>
          <a:bodyPr/>
          <a:lstStyle/>
          <a:p>
            <a:r>
              <a:rPr lang="en-GB" sz="4000" smtClean="0">
                <a:latin typeface="Arial" charset="0"/>
                <a:cs typeface="Arial" charset="0"/>
              </a:rPr>
              <a:t>Anti-C1q antibodies and HUVS</a:t>
            </a:r>
            <a:endParaRPr lang="en-US" sz="4000" smtClean="0">
              <a:latin typeface="Arial" charset="0"/>
              <a:cs typeface="Arial" charset="0"/>
            </a:endParaRPr>
          </a:p>
        </p:txBody>
      </p:sp>
      <p:pic>
        <p:nvPicPr>
          <p:cNvPr id="44037" name="Picture 5" descr="HUVS1"/>
          <p:cNvPicPr>
            <a:picLocks noChangeAspect="1" noChangeArrowheads="1"/>
          </p:cNvPicPr>
          <p:nvPr/>
        </p:nvPicPr>
        <p:blipFill>
          <a:blip r:embed="rId2" cstate="print"/>
          <a:srcRect/>
          <a:stretch>
            <a:fillRect/>
          </a:stretch>
        </p:blipFill>
        <p:spPr bwMode="auto">
          <a:xfrm>
            <a:off x="6443663" y="3365500"/>
            <a:ext cx="1508125" cy="2206625"/>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fontScale="90000"/>
          </a:bodyPr>
          <a:lstStyle/>
          <a:p>
            <a:pPr fontAlgn="auto">
              <a:spcAft>
                <a:spcPts val="0"/>
              </a:spcAft>
              <a:defRPr/>
            </a:pPr>
            <a:r>
              <a:rPr lang="en-GB" sz="4000" dirty="0" smtClean="0">
                <a:solidFill>
                  <a:srgbClr val="FFFF00"/>
                </a:solidFill>
                <a:latin typeface="Arial" charset="0"/>
                <a:cs typeface="Arial" charset="0"/>
              </a:rPr>
              <a:t>The mechanism of development of anti-C1q antibodies </a:t>
            </a:r>
            <a:r>
              <a:rPr lang="en-GB" dirty="0" smtClean="0">
                <a:solidFill>
                  <a:srgbClr val="FFFF00"/>
                </a:solidFill>
              </a:rPr>
              <a:t>in SLE?</a:t>
            </a:r>
          </a:p>
        </p:txBody>
      </p:sp>
      <p:sp>
        <p:nvSpPr>
          <p:cNvPr id="69635" name="Rectangle 3"/>
          <p:cNvSpPr>
            <a:spLocks noGrp="1" noChangeArrowheads="1"/>
          </p:cNvSpPr>
          <p:nvPr>
            <p:ph idx="1"/>
          </p:nvPr>
        </p:nvSpPr>
        <p:spPr>
          <a:xfrm>
            <a:off x="685800" y="2203450"/>
            <a:ext cx="7772400" cy="4114800"/>
          </a:xfrm>
        </p:spPr>
        <p:txBody>
          <a:bodyPr/>
          <a:lstStyle/>
          <a:p>
            <a:r>
              <a:rPr lang="en-GB" dirty="0" err="1" smtClean="0">
                <a:latin typeface="Arial" pitchFamily="34" charset="0"/>
                <a:cs typeface="Arial" pitchFamily="34" charset="0"/>
              </a:rPr>
              <a:t>Autoantibodies</a:t>
            </a:r>
            <a:r>
              <a:rPr lang="en-GB" dirty="0" smtClean="0">
                <a:latin typeface="Arial" pitchFamily="34" charset="0"/>
                <a:cs typeface="Arial" pitchFamily="34" charset="0"/>
              </a:rPr>
              <a:t> in SLE are to complexes of </a:t>
            </a:r>
            <a:r>
              <a:rPr lang="en-GB" dirty="0" err="1" smtClean="0">
                <a:latin typeface="Arial" pitchFamily="34" charset="0"/>
                <a:cs typeface="Arial" pitchFamily="34" charset="0"/>
              </a:rPr>
              <a:t>autoantigens</a:t>
            </a:r>
            <a:r>
              <a:rPr lang="en-GB" dirty="0" smtClean="0">
                <a:latin typeface="Arial" pitchFamily="34" charset="0"/>
                <a:cs typeface="Arial" pitchFamily="34" charset="0"/>
              </a:rPr>
              <a:t>: </a:t>
            </a:r>
            <a:r>
              <a:rPr lang="en-GB" dirty="0" err="1" smtClean="0">
                <a:latin typeface="Arial" pitchFamily="34" charset="0"/>
                <a:cs typeface="Arial" pitchFamily="34" charset="0"/>
              </a:rPr>
              <a:t>eg</a:t>
            </a:r>
            <a:r>
              <a:rPr lang="en-GB" dirty="0" smtClean="0">
                <a:latin typeface="Arial" pitchFamily="34" charset="0"/>
                <a:cs typeface="Arial" pitchFamily="34" charset="0"/>
              </a:rPr>
              <a:t> chromatin, Ro/La, </a:t>
            </a:r>
            <a:r>
              <a:rPr lang="en-GB" dirty="0" err="1" smtClean="0">
                <a:latin typeface="Arial" pitchFamily="34" charset="0"/>
                <a:cs typeface="Arial" pitchFamily="34" charset="0"/>
              </a:rPr>
              <a:t>anticardiolipin</a:t>
            </a:r>
            <a:r>
              <a:rPr lang="en-GB" dirty="0" smtClean="0">
                <a:latin typeface="Arial" pitchFamily="34" charset="0"/>
                <a:cs typeface="Arial" pitchFamily="34" charset="0"/>
              </a:rPr>
              <a:t>/beta 2 glycoprotein I</a:t>
            </a:r>
          </a:p>
          <a:p>
            <a:endParaRPr lang="en-GB" dirty="0" smtClean="0">
              <a:latin typeface="Arial" pitchFamily="34" charset="0"/>
              <a:cs typeface="Arial" pitchFamily="34" charset="0"/>
            </a:endParaRPr>
          </a:p>
          <a:p>
            <a:pPr>
              <a:buFontTx/>
              <a:buNone/>
            </a:pPr>
            <a:r>
              <a:rPr lang="en-GB" i="1" dirty="0" smtClean="0">
                <a:solidFill>
                  <a:srgbClr val="FFFF00"/>
                </a:solidFill>
                <a:latin typeface="Arial" pitchFamily="34" charset="0"/>
                <a:cs typeface="Arial" pitchFamily="34" charset="0"/>
              </a:rPr>
              <a:t>Hypothesis - the paradox solved?</a:t>
            </a:r>
            <a:endParaRPr lang="en-GB" dirty="0" smtClean="0">
              <a:solidFill>
                <a:srgbClr val="FFFF00"/>
              </a:solidFill>
              <a:latin typeface="Arial" pitchFamily="34" charset="0"/>
              <a:cs typeface="Arial" pitchFamily="34" charset="0"/>
            </a:endParaRPr>
          </a:p>
          <a:p>
            <a:r>
              <a:rPr lang="en-GB" dirty="0" smtClean="0">
                <a:latin typeface="Arial" pitchFamily="34" charset="0"/>
                <a:cs typeface="Arial" pitchFamily="34" charset="0"/>
              </a:rPr>
              <a:t>C1q binds to dying cells and becomes part of </a:t>
            </a:r>
            <a:r>
              <a:rPr lang="en-GB" dirty="0" err="1" smtClean="0">
                <a:latin typeface="Arial" pitchFamily="34" charset="0"/>
                <a:cs typeface="Arial" pitchFamily="34" charset="0"/>
              </a:rPr>
              <a:t>autoantigenic</a:t>
            </a:r>
            <a:r>
              <a:rPr lang="en-GB" dirty="0" smtClean="0">
                <a:latin typeface="Arial" pitchFamily="34" charset="0"/>
                <a:cs typeface="Arial" pitchFamily="34" charset="0"/>
              </a:rPr>
              <a:t> complexes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9" descr="C1q.gif"/>
          <p:cNvPicPr>
            <a:picLocks noChangeAspect="1"/>
          </p:cNvPicPr>
          <p:nvPr/>
        </p:nvPicPr>
        <p:blipFill>
          <a:blip r:embed="rId2" cstate="print"/>
          <a:srcRect/>
          <a:stretch>
            <a:fillRect/>
          </a:stretch>
        </p:blipFill>
        <p:spPr bwMode="auto">
          <a:xfrm rot="-4941819">
            <a:off x="2301875" y="1171575"/>
            <a:ext cx="885825" cy="828675"/>
          </a:xfrm>
          <a:prstGeom prst="rect">
            <a:avLst/>
          </a:prstGeom>
          <a:noFill/>
          <a:ln w="9525">
            <a:noFill/>
            <a:miter lim="800000"/>
            <a:headEnd/>
            <a:tailEnd/>
          </a:ln>
        </p:spPr>
      </p:pic>
      <p:sp>
        <p:nvSpPr>
          <p:cNvPr id="70659" name="TextBox 35"/>
          <p:cNvSpPr txBox="1">
            <a:spLocks noChangeArrowheads="1"/>
          </p:cNvSpPr>
          <p:nvPr/>
        </p:nvSpPr>
        <p:spPr bwMode="auto">
          <a:xfrm>
            <a:off x="1617663" y="1270000"/>
            <a:ext cx="697627" cy="461665"/>
          </a:xfrm>
          <a:prstGeom prst="rect">
            <a:avLst/>
          </a:prstGeom>
          <a:noFill/>
          <a:ln w="9525">
            <a:noFill/>
            <a:miter lim="800000"/>
            <a:headEnd/>
            <a:tailEnd/>
          </a:ln>
        </p:spPr>
        <p:txBody>
          <a:bodyPr wrap="none">
            <a:spAutoFit/>
          </a:bodyPr>
          <a:lstStyle/>
          <a:p>
            <a:pPr algn="ctr" eaLnBrk="0" hangingPunct="0"/>
            <a:r>
              <a:rPr lang="en-GB">
                <a:solidFill>
                  <a:srgbClr val="FFFF00"/>
                </a:solidFill>
              </a:rPr>
              <a:t>C1q</a:t>
            </a:r>
          </a:p>
        </p:txBody>
      </p:sp>
      <p:pic>
        <p:nvPicPr>
          <p:cNvPr id="70660" name="Picture 30" descr="C1q.gif"/>
          <p:cNvPicPr>
            <a:picLocks noChangeAspect="1"/>
          </p:cNvPicPr>
          <p:nvPr/>
        </p:nvPicPr>
        <p:blipFill>
          <a:blip r:embed="rId2" cstate="print"/>
          <a:srcRect/>
          <a:stretch>
            <a:fillRect/>
          </a:stretch>
        </p:blipFill>
        <p:spPr bwMode="auto">
          <a:xfrm>
            <a:off x="5260975" y="714375"/>
            <a:ext cx="885825" cy="828675"/>
          </a:xfrm>
          <a:prstGeom prst="rect">
            <a:avLst/>
          </a:prstGeom>
          <a:solidFill>
            <a:schemeClr val="bg1"/>
          </a:solidFill>
          <a:ln w="9525">
            <a:solidFill>
              <a:schemeClr val="bg1"/>
            </a:solidFill>
            <a:miter lim="800000"/>
            <a:headEnd/>
            <a:tailEnd/>
          </a:ln>
        </p:spPr>
      </p:pic>
      <p:sp>
        <p:nvSpPr>
          <p:cNvPr id="32" name="Isosceles Triangle 31"/>
          <p:cNvSpPr/>
          <p:nvPr/>
        </p:nvSpPr>
        <p:spPr>
          <a:xfrm rot="19512635">
            <a:off x="5867400" y="912813"/>
            <a:ext cx="190500" cy="8413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nvGrpSpPr>
          <p:cNvPr id="2" name="Group 75"/>
          <p:cNvGrpSpPr>
            <a:grpSpLocks/>
          </p:cNvGrpSpPr>
          <p:nvPr/>
        </p:nvGrpSpPr>
        <p:grpSpPr bwMode="auto">
          <a:xfrm>
            <a:off x="3260725" y="828675"/>
            <a:ext cx="2571750" cy="1866900"/>
            <a:chOff x="3260680" y="828651"/>
            <a:chExt cx="2571768" cy="1866912"/>
          </a:xfrm>
        </p:grpSpPr>
        <p:sp>
          <p:nvSpPr>
            <p:cNvPr id="15" name="Oval 14"/>
            <p:cNvSpPr/>
            <p:nvPr/>
          </p:nvSpPr>
          <p:spPr>
            <a:xfrm>
              <a:off x="3643271" y="1157266"/>
              <a:ext cx="1806588" cy="136684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16" name="Oval 15"/>
            <p:cNvSpPr/>
            <p:nvPr/>
          </p:nvSpPr>
          <p:spPr>
            <a:xfrm>
              <a:off x="4573552" y="828651"/>
              <a:ext cx="766767" cy="5476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17" name="Oval 16"/>
            <p:cNvSpPr/>
            <p:nvPr/>
          </p:nvSpPr>
          <p:spPr>
            <a:xfrm>
              <a:off x="5011705" y="1211241"/>
              <a:ext cx="539754" cy="2809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18" name="Oval 17"/>
            <p:cNvSpPr/>
            <p:nvPr/>
          </p:nvSpPr>
          <p:spPr>
            <a:xfrm>
              <a:off x="5121243" y="1484293"/>
              <a:ext cx="657230" cy="3905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19" name="Oval 18"/>
            <p:cNvSpPr/>
            <p:nvPr/>
          </p:nvSpPr>
          <p:spPr>
            <a:xfrm>
              <a:off x="4738653" y="2251060"/>
              <a:ext cx="655642" cy="3905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0" name="Oval 19"/>
            <p:cNvSpPr/>
            <p:nvPr/>
          </p:nvSpPr>
          <p:spPr>
            <a:xfrm>
              <a:off x="3643271" y="2195498"/>
              <a:ext cx="657230" cy="3905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1" name="Oval 20"/>
            <p:cNvSpPr/>
            <p:nvPr/>
          </p:nvSpPr>
          <p:spPr>
            <a:xfrm>
              <a:off x="3533732" y="1157266"/>
              <a:ext cx="657230" cy="38893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2" name="Oval 21"/>
            <p:cNvSpPr/>
            <p:nvPr/>
          </p:nvSpPr>
          <p:spPr>
            <a:xfrm>
              <a:off x="3424194" y="1484293"/>
              <a:ext cx="539754" cy="2809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3" name="Oval 22"/>
            <p:cNvSpPr/>
            <p:nvPr/>
          </p:nvSpPr>
          <p:spPr>
            <a:xfrm>
              <a:off x="4354476" y="2414574"/>
              <a:ext cx="539754" cy="2809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4" name="Oval 23"/>
            <p:cNvSpPr/>
            <p:nvPr/>
          </p:nvSpPr>
          <p:spPr>
            <a:xfrm>
              <a:off x="3971885" y="828651"/>
              <a:ext cx="766768" cy="5476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5" name="Oval 24"/>
            <p:cNvSpPr/>
            <p:nvPr/>
          </p:nvSpPr>
          <p:spPr>
            <a:xfrm>
              <a:off x="5065681" y="1812907"/>
              <a:ext cx="766767" cy="5476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6" name="Oval 25"/>
            <p:cNvSpPr/>
            <p:nvPr/>
          </p:nvSpPr>
          <p:spPr>
            <a:xfrm>
              <a:off x="3260680" y="1703370"/>
              <a:ext cx="766768" cy="5476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27" name="Oval 26"/>
            <p:cNvSpPr/>
            <p:nvPr/>
          </p:nvSpPr>
          <p:spPr>
            <a:xfrm>
              <a:off x="4135399" y="2414574"/>
              <a:ext cx="322264" cy="22701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70698" name="TextBox 7"/>
            <p:cNvSpPr txBox="1">
              <a:spLocks noChangeArrowheads="1"/>
            </p:cNvSpPr>
            <p:nvPr/>
          </p:nvSpPr>
          <p:spPr bwMode="auto">
            <a:xfrm>
              <a:off x="3955410" y="1471593"/>
              <a:ext cx="1234096" cy="707886"/>
            </a:xfrm>
            <a:prstGeom prst="rect">
              <a:avLst/>
            </a:prstGeom>
            <a:noFill/>
            <a:ln w="9525">
              <a:noFill/>
              <a:miter lim="800000"/>
              <a:headEnd/>
              <a:tailEnd/>
            </a:ln>
          </p:spPr>
          <p:txBody>
            <a:bodyPr>
              <a:spAutoFit/>
            </a:bodyPr>
            <a:lstStyle/>
            <a:p>
              <a:pPr algn="ctr" eaLnBrk="0" hangingPunct="0"/>
              <a:r>
                <a:rPr lang="en-GB" sz="2000">
                  <a:solidFill>
                    <a:srgbClr val="FFFF00"/>
                  </a:solidFill>
                  <a:latin typeface="Arial" pitchFamily="34" charset="0"/>
                </a:rPr>
                <a:t>apoptotic </a:t>
              </a:r>
            </a:p>
            <a:p>
              <a:pPr algn="ctr" eaLnBrk="0" hangingPunct="0"/>
              <a:r>
                <a:rPr lang="en-GB" sz="2000">
                  <a:solidFill>
                    <a:srgbClr val="FFFF00"/>
                  </a:solidFill>
                  <a:latin typeface="Arial" pitchFamily="34" charset="0"/>
                </a:rPr>
                <a:t>cell</a:t>
              </a:r>
            </a:p>
          </p:txBody>
        </p:sp>
      </p:grpSp>
      <p:cxnSp>
        <p:nvCxnSpPr>
          <p:cNvPr id="38" name="Straight Arrow Connector 37"/>
          <p:cNvCxnSpPr/>
          <p:nvPr/>
        </p:nvCxnSpPr>
        <p:spPr>
          <a:xfrm rot="16200000" flipV="1">
            <a:off x="6046788" y="1042988"/>
            <a:ext cx="214312"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664" name="TextBox 54"/>
          <p:cNvSpPr txBox="1">
            <a:spLocks noChangeArrowheads="1"/>
          </p:cNvSpPr>
          <p:nvPr/>
        </p:nvSpPr>
        <p:spPr bwMode="auto">
          <a:xfrm>
            <a:off x="5422900" y="5267325"/>
            <a:ext cx="2832100" cy="461963"/>
          </a:xfrm>
          <a:prstGeom prst="rect">
            <a:avLst/>
          </a:prstGeom>
          <a:noFill/>
          <a:ln w="9525">
            <a:noFill/>
            <a:miter lim="800000"/>
            <a:headEnd/>
            <a:tailEnd/>
          </a:ln>
        </p:spPr>
        <p:txBody>
          <a:bodyPr>
            <a:spAutoFit/>
          </a:bodyPr>
          <a:lstStyle/>
          <a:p>
            <a:pPr algn="ctr" eaLnBrk="0" hangingPunct="0"/>
            <a:r>
              <a:rPr lang="en-GB">
                <a:solidFill>
                  <a:srgbClr val="FFFF00"/>
                </a:solidFill>
              </a:rPr>
              <a:t>anti-C1q antibody</a:t>
            </a:r>
          </a:p>
        </p:txBody>
      </p:sp>
      <p:sp>
        <p:nvSpPr>
          <p:cNvPr id="40" name="Down Arrow 39"/>
          <p:cNvSpPr/>
          <p:nvPr/>
        </p:nvSpPr>
        <p:spPr>
          <a:xfrm>
            <a:off x="4321175" y="3000375"/>
            <a:ext cx="573088" cy="92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sp>
        <p:nvSpPr>
          <p:cNvPr id="70666" name="TextBox 50"/>
          <p:cNvSpPr txBox="1">
            <a:spLocks noChangeArrowheads="1"/>
          </p:cNvSpPr>
          <p:nvPr/>
        </p:nvSpPr>
        <p:spPr bwMode="auto">
          <a:xfrm>
            <a:off x="6407150" y="2743200"/>
            <a:ext cx="2520950" cy="1077218"/>
          </a:xfrm>
          <a:prstGeom prst="rect">
            <a:avLst/>
          </a:prstGeom>
          <a:noFill/>
          <a:ln w="9525">
            <a:noFill/>
            <a:miter lim="800000"/>
            <a:headEnd/>
            <a:tailEnd/>
          </a:ln>
        </p:spPr>
        <p:txBody>
          <a:bodyPr wrap="square">
            <a:spAutoFit/>
          </a:bodyPr>
          <a:lstStyle/>
          <a:p>
            <a:pPr algn="ctr" eaLnBrk="0" hangingPunct="0"/>
            <a:r>
              <a:rPr lang="en-GB" sz="3200" b="1" dirty="0">
                <a:solidFill>
                  <a:srgbClr val="FFFF00"/>
                </a:solidFill>
              </a:rPr>
              <a:t>Genetic </a:t>
            </a:r>
          </a:p>
          <a:p>
            <a:pPr algn="ctr" eaLnBrk="0" hangingPunct="0"/>
            <a:r>
              <a:rPr lang="en-GB" sz="3200" b="1" dirty="0">
                <a:solidFill>
                  <a:srgbClr val="FFFF00"/>
                </a:solidFill>
              </a:rPr>
              <a:t>susceptibility</a:t>
            </a:r>
          </a:p>
        </p:txBody>
      </p:sp>
      <p:sp>
        <p:nvSpPr>
          <p:cNvPr id="43" name="Right Arrow 42"/>
          <p:cNvSpPr/>
          <p:nvPr/>
        </p:nvSpPr>
        <p:spPr>
          <a:xfrm flipH="1">
            <a:off x="5054600" y="3251200"/>
            <a:ext cx="1244600" cy="16351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00"/>
              </a:solidFill>
            </a:endParaRPr>
          </a:p>
        </p:txBody>
      </p:sp>
      <p:pic>
        <p:nvPicPr>
          <p:cNvPr id="70668" name="Picture 53" descr="untitledaa.bmp"/>
          <p:cNvPicPr>
            <a:picLocks noChangeAspect="1"/>
          </p:cNvPicPr>
          <p:nvPr/>
        </p:nvPicPr>
        <p:blipFill>
          <a:blip r:embed="rId3" cstate="print"/>
          <a:srcRect/>
          <a:stretch>
            <a:fillRect/>
          </a:stretch>
        </p:blipFill>
        <p:spPr bwMode="auto">
          <a:xfrm rot="-4908240">
            <a:off x="3263107" y="4907756"/>
            <a:ext cx="673100" cy="741363"/>
          </a:xfrm>
          <a:prstGeom prst="rect">
            <a:avLst/>
          </a:prstGeom>
          <a:noFill/>
          <a:ln w="9525">
            <a:solidFill>
              <a:schemeClr val="bg1"/>
            </a:solidFill>
            <a:miter lim="800000"/>
            <a:headEnd/>
            <a:tailEnd/>
          </a:ln>
        </p:spPr>
      </p:pic>
      <p:sp>
        <p:nvSpPr>
          <p:cNvPr id="56" name="Isosceles Triangle 55"/>
          <p:cNvSpPr/>
          <p:nvPr/>
        </p:nvSpPr>
        <p:spPr>
          <a:xfrm rot="14112635">
            <a:off x="3144044" y="5509419"/>
            <a:ext cx="190500" cy="841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sp>
        <p:nvSpPr>
          <p:cNvPr id="57" name="Isosceles Triangle 56"/>
          <p:cNvSpPr/>
          <p:nvPr/>
        </p:nvSpPr>
        <p:spPr>
          <a:xfrm rot="19512635">
            <a:off x="3203575" y="4903788"/>
            <a:ext cx="190500" cy="8413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nvGrpSpPr>
          <p:cNvPr id="3" name="Group 57"/>
          <p:cNvGrpSpPr>
            <a:grpSpLocks/>
          </p:cNvGrpSpPr>
          <p:nvPr/>
        </p:nvGrpSpPr>
        <p:grpSpPr bwMode="auto">
          <a:xfrm rot="-5400000">
            <a:off x="4152107" y="4206081"/>
            <a:ext cx="704850" cy="773113"/>
            <a:chOff x="5089543" y="3798479"/>
            <a:chExt cx="704959" cy="773126"/>
          </a:xfrm>
        </p:grpSpPr>
        <p:pic>
          <p:nvPicPr>
            <p:cNvPr id="70683" name="Picture 62" descr="untitledaa.bmp"/>
            <p:cNvPicPr>
              <a:picLocks noChangeAspect="1"/>
            </p:cNvPicPr>
            <p:nvPr/>
          </p:nvPicPr>
          <p:blipFill>
            <a:blip r:embed="rId3" cstate="print"/>
            <a:srcRect/>
            <a:stretch>
              <a:fillRect/>
            </a:stretch>
          </p:blipFill>
          <p:spPr bwMode="auto">
            <a:xfrm rot="491760">
              <a:off x="5121464" y="3830380"/>
              <a:ext cx="673038" cy="741225"/>
            </a:xfrm>
            <a:prstGeom prst="rect">
              <a:avLst/>
            </a:prstGeom>
            <a:noFill/>
            <a:ln w="9525">
              <a:noFill/>
              <a:miter lim="800000"/>
              <a:headEnd/>
              <a:tailEnd/>
            </a:ln>
          </p:spPr>
        </p:pic>
        <p:sp>
          <p:nvSpPr>
            <p:cNvPr id="64" name="Isosceles Triangle 63"/>
            <p:cNvSpPr/>
            <p:nvPr/>
          </p:nvSpPr>
          <p:spPr>
            <a:xfrm rot="19512635">
              <a:off x="5089542" y="3798478"/>
              <a:ext cx="190529" cy="8413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sp>
        <p:nvSpPr>
          <p:cNvPr id="62" name="Isosceles Triangle 61"/>
          <p:cNvSpPr/>
          <p:nvPr/>
        </p:nvSpPr>
        <p:spPr>
          <a:xfrm rot="19512635">
            <a:off x="4124325" y="4214813"/>
            <a:ext cx="190500" cy="8413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nvGrpSpPr>
          <p:cNvPr id="4" name="Group 64"/>
          <p:cNvGrpSpPr>
            <a:grpSpLocks/>
          </p:cNvGrpSpPr>
          <p:nvPr/>
        </p:nvGrpSpPr>
        <p:grpSpPr bwMode="auto">
          <a:xfrm>
            <a:off x="4618038" y="5143500"/>
            <a:ext cx="773112" cy="730250"/>
            <a:chOff x="6072198" y="3761416"/>
            <a:chExt cx="773125" cy="729733"/>
          </a:xfrm>
        </p:grpSpPr>
        <p:grpSp>
          <p:nvGrpSpPr>
            <p:cNvPr id="5" name="Group 57"/>
            <p:cNvGrpSpPr>
              <a:grpSpLocks/>
            </p:cNvGrpSpPr>
            <p:nvPr/>
          </p:nvGrpSpPr>
          <p:grpSpPr bwMode="auto">
            <a:xfrm rot="-5400000">
              <a:off x="6106283" y="3752109"/>
              <a:ext cx="704959" cy="773125"/>
              <a:chOff x="5089543" y="3798479"/>
              <a:chExt cx="704959" cy="773125"/>
            </a:xfrm>
          </p:grpSpPr>
          <p:pic>
            <p:nvPicPr>
              <p:cNvPr id="70681" name="Picture 67"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69" name="Isosceles Triangle 68"/>
              <p:cNvSpPr/>
              <p:nvPr/>
            </p:nvSpPr>
            <p:spPr>
              <a:xfrm rot="19512635">
                <a:off x="5089545" y="3798477"/>
                <a:ext cx="190365" cy="841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sp>
          <p:nvSpPr>
            <p:cNvPr id="67" name="Isosceles Triangle 66"/>
            <p:cNvSpPr/>
            <p:nvPr/>
          </p:nvSpPr>
          <p:spPr>
            <a:xfrm rot="19512635">
              <a:off x="6078548" y="3761416"/>
              <a:ext cx="190503" cy="84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grpSp>
        <p:nvGrpSpPr>
          <p:cNvPr id="6" name="Group 69"/>
          <p:cNvGrpSpPr>
            <a:grpSpLocks/>
          </p:cNvGrpSpPr>
          <p:nvPr/>
        </p:nvGrpSpPr>
        <p:grpSpPr bwMode="auto">
          <a:xfrm>
            <a:off x="5189538" y="4357688"/>
            <a:ext cx="773112" cy="730250"/>
            <a:chOff x="6072198" y="3761416"/>
            <a:chExt cx="773125" cy="729733"/>
          </a:xfrm>
        </p:grpSpPr>
        <p:grpSp>
          <p:nvGrpSpPr>
            <p:cNvPr id="7" name="Group 57"/>
            <p:cNvGrpSpPr>
              <a:grpSpLocks/>
            </p:cNvGrpSpPr>
            <p:nvPr/>
          </p:nvGrpSpPr>
          <p:grpSpPr bwMode="auto">
            <a:xfrm rot="-5400000">
              <a:off x="6106283" y="3752109"/>
              <a:ext cx="704959" cy="773125"/>
              <a:chOff x="5089543" y="3798479"/>
              <a:chExt cx="704959" cy="773125"/>
            </a:xfrm>
          </p:grpSpPr>
          <p:pic>
            <p:nvPicPr>
              <p:cNvPr id="70677" name="Picture 72"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74" name="Isosceles Triangle 73"/>
              <p:cNvSpPr/>
              <p:nvPr/>
            </p:nvSpPr>
            <p:spPr>
              <a:xfrm rot="19512635">
                <a:off x="5089545" y="3798477"/>
                <a:ext cx="190365" cy="841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sp>
          <p:nvSpPr>
            <p:cNvPr id="72" name="Isosceles Triangle 71"/>
            <p:cNvSpPr/>
            <p:nvPr/>
          </p:nvSpPr>
          <p:spPr>
            <a:xfrm rot="19512635">
              <a:off x="6078548" y="3761416"/>
              <a:ext cx="190503" cy="840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solidFill>
                  <a:srgbClr val="FFFF00"/>
                </a:solidFil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pPr algn="l"/>
            <a:endParaRPr lang="en-GB" sz="1800"/>
          </a:p>
        </p:txBody>
      </p:sp>
      <p:sp>
        <p:nvSpPr>
          <p:cNvPr id="31747" name="Rectangle 3"/>
          <p:cNvSpPr>
            <a:spLocks noGrp="1" noChangeArrowheads="1"/>
          </p:cNvSpPr>
          <p:nvPr>
            <p:ph type="title"/>
          </p:nvPr>
        </p:nvSpPr>
        <p:spPr>
          <a:xfrm>
            <a:off x="685800" y="333375"/>
            <a:ext cx="7772400" cy="1143000"/>
          </a:xfrm>
          <a:noFill/>
        </p:spPr>
        <p:txBody>
          <a:bodyPr/>
          <a:lstStyle/>
          <a:p>
            <a:r>
              <a:rPr lang="en-GB" sz="4000" smtClean="0">
                <a:latin typeface="Arial" charset="0"/>
              </a:rPr>
              <a:t>Anti-C1q antibodies and SLE</a:t>
            </a:r>
            <a:endParaRPr lang="en-US" sz="4000" smtClean="0">
              <a:latin typeface="Arial" charset="0"/>
            </a:endParaRPr>
          </a:p>
        </p:txBody>
      </p:sp>
      <p:sp>
        <p:nvSpPr>
          <p:cNvPr id="31748" name="AutoShape 4"/>
          <p:cNvSpPr>
            <a:spLocks noChangeArrowheads="1"/>
          </p:cNvSpPr>
          <p:nvPr/>
        </p:nvSpPr>
        <p:spPr bwMode="auto">
          <a:xfrm>
            <a:off x="1908175" y="2276475"/>
            <a:ext cx="5327650" cy="1873250"/>
          </a:xfrm>
          <a:prstGeom prst="cloudCallout">
            <a:avLst>
              <a:gd name="adj1" fmla="val -43750"/>
              <a:gd name="adj2" fmla="val 70000"/>
            </a:avLst>
          </a:prstGeom>
          <a:solidFill>
            <a:schemeClr val="accent1"/>
          </a:solidFill>
          <a:ln w="9525">
            <a:solidFill>
              <a:schemeClr val="tx1"/>
            </a:solidFill>
            <a:round/>
            <a:headEnd/>
            <a:tailEnd/>
          </a:ln>
        </p:spPr>
        <p:txBody>
          <a:bodyPr/>
          <a:lstStyle/>
          <a:p>
            <a:endParaRPr lang="en-GB" sz="1800">
              <a:solidFill>
                <a:srgbClr val="000066"/>
              </a:solidFill>
              <a:latin typeface="Comic Sans MS" pitchFamily="66" charset="0"/>
            </a:endParaRPr>
          </a:p>
          <a:p>
            <a:r>
              <a:rPr lang="en-GB" sz="1800">
                <a:solidFill>
                  <a:srgbClr val="000066"/>
                </a:solidFill>
                <a:latin typeface="Comic Sans MS" pitchFamily="66" charset="0"/>
              </a:rPr>
              <a:t>Are they epiphenomenon or </a:t>
            </a:r>
          </a:p>
          <a:p>
            <a:r>
              <a:rPr lang="en-GB" sz="1800">
                <a:solidFill>
                  <a:srgbClr val="000066"/>
                </a:solidFill>
                <a:latin typeface="Comic Sans MS" pitchFamily="66" charset="0"/>
              </a:rPr>
              <a:t>truly pathogenic??</a:t>
            </a:r>
            <a:endParaRPr lang="en-US" sz="1800">
              <a:solidFill>
                <a:srgbClr val="000066"/>
              </a:solidFill>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rtlCol="0">
            <a:normAutofit fontScale="90000"/>
          </a:bodyPr>
          <a:lstStyle/>
          <a:p>
            <a:pPr fontAlgn="auto">
              <a:spcAft>
                <a:spcPts val="0"/>
              </a:spcAft>
              <a:defRPr/>
            </a:pPr>
            <a:r>
              <a:rPr lang="en-US" sz="4000" dirty="0">
                <a:solidFill>
                  <a:srgbClr val="FFFF00"/>
                </a:solidFill>
                <a:latin typeface="Arial" charset="0"/>
              </a:rPr>
              <a:t>Effects of administration of </a:t>
            </a:r>
            <a:br>
              <a:rPr lang="en-US" sz="4000" dirty="0">
                <a:solidFill>
                  <a:srgbClr val="FFFF00"/>
                </a:solidFill>
                <a:latin typeface="Arial" charset="0"/>
              </a:rPr>
            </a:br>
            <a:r>
              <a:rPr lang="en-US" sz="4000" dirty="0">
                <a:solidFill>
                  <a:srgbClr val="FFFF00"/>
                </a:solidFill>
                <a:latin typeface="Arial" charset="0"/>
              </a:rPr>
              <a:t>anti-C1q </a:t>
            </a:r>
            <a:r>
              <a:rPr lang="en-US" sz="4000" dirty="0" err="1">
                <a:solidFill>
                  <a:srgbClr val="FFFF00"/>
                </a:solidFill>
                <a:latin typeface="Arial" charset="0"/>
              </a:rPr>
              <a:t>mAb</a:t>
            </a:r>
            <a:r>
              <a:rPr lang="en-US" sz="4000" dirty="0">
                <a:solidFill>
                  <a:srgbClr val="FFFF00"/>
                </a:solidFill>
                <a:latin typeface="Arial" charset="0"/>
              </a:rPr>
              <a:t> to naïve mice </a:t>
            </a:r>
          </a:p>
        </p:txBody>
      </p:sp>
      <p:sp>
        <p:nvSpPr>
          <p:cNvPr id="67587" name="Rectangle 5"/>
          <p:cNvSpPr>
            <a:spLocks noChangeArrowheads="1"/>
          </p:cNvSpPr>
          <p:nvPr/>
        </p:nvSpPr>
        <p:spPr bwMode="auto">
          <a:xfrm>
            <a:off x="4178300" y="5867400"/>
            <a:ext cx="4392613" cy="307975"/>
          </a:xfrm>
          <a:prstGeom prst="rect">
            <a:avLst/>
          </a:prstGeom>
          <a:noFill/>
          <a:ln w="9525" algn="ctr">
            <a:noFill/>
            <a:miter lim="800000"/>
            <a:headEnd/>
            <a:tailEnd/>
          </a:ln>
        </p:spPr>
        <p:txBody>
          <a:bodyPr>
            <a:spAutoFit/>
          </a:bodyPr>
          <a:lstStyle/>
          <a:p>
            <a:pPr algn="ctr" eaLnBrk="0" hangingPunct="0"/>
            <a:r>
              <a:rPr lang="en-GB" sz="1400"/>
              <a:t>Trouw et al., </a:t>
            </a:r>
            <a:r>
              <a:rPr lang="en-GB" sz="1400" i="1"/>
              <a:t>J Clin Inv</a:t>
            </a:r>
            <a:r>
              <a:rPr lang="en-GB" sz="1400"/>
              <a:t> 2004 </a:t>
            </a:r>
            <a:r>
              <a:rPr lang="en-GB" sz="1400" b="1"/>
              <a:t>114</a:t>
            </a:r>
            <a:r>
              <a:rPr lang="en-GB" sz="1400"/>
              <a:t> 679-688</a:t>
            </a:r>
          </a:p>
        </p:txBody>
      </p:sp>
      <p:sp>
        <p:nvSpPr>
          <p:cNvPr id="67588" name="Text Box 18"/>
          <p:cNvSpPr txBox="1">
            <a:spLocks noChangeArrowheads="1"/>
          </p:cNvSpPr>
          <p:nvPr/>
        </p:nvSpPr>
        <p:spPr bwMode="auto">
          <a:xfrm>
            <a:off x="5116513" y="2146300"/>
            <a:ext cx="1338262" cy="461963"/>
          </a:xfrm>
          <a:prstGeom prst="rect">
            <a:avLst/>
          </a:prstGeom>
          <a:noFill/>
          <a:ln w="9525" algn="ctr">
            <a:noFill/>
            <a:miter lim="800000"/>
            <a:headEnd/>
            <a:tailEnd/>
          </a:ln>
        </p:spPr>
        <p:txBody>
          <a:bodyPr>
            <a:spAutoFit/>
          </a:bodyPr>
          <a:lstStyle/>
          <a:p>
            <a:pPr algn="ctr" eaLnBrk="0" hangingPunct="0"/>
            <a:r>
              <a:rPr lang="en-GB" sz="1800" dirty="0"/>
              <a:t>PMN influx</a:t>
            </a:r>
            <a:r>
              <a:rPr lang="en-GB" dirty="0"/>
              <a:t> </a:t>
            </a:r>
          </a:p>
        </p:txBody>
      </p:sp>
      <p:sp>
        <p:nvSpPr>
          <p:cNvPr id="67589" name="Text Box 19"/>
          <p:cNvSpPr txBox="1">
            <a:spLocks noChangeArrowheads="1"/>
          </p:cNvSpPr>
          <p:nvPr/>
        </p:nvSpPr>
        <p:spPr bwMode="auto">
          <a:xfrm>
            <a:off x="6726238" y="2157413"/>
            <a:ext cx="1390650" cy="366712"/>
          </a:xfrm>
          <a:prstGeom prst="rect">
            <a:avLst/>
          </a:prstGeom>
          <a:noFill/>
          <a:ln w="9525" algn="ctr">
            <a:noFill/>
            <a:miter lim="800000"/>
            <a:headEnd/>
            <a:tailEnd/>
          </a:ln>
        </p:spPr>
        <p:txBody>
          <a:bodyPr wrap="none">
            <a:spAutoFit/>
          </a:bodyPr>
          <a:lstStyle/>
          <a:p>
            <a:pPr algn="ctr" eaLnBrk="0" hangingPunct="0"/>
            <a:r>
              <a:rPr lang="en-GB" sz="1800" dirty="0" err="1"/>
              <a:t>Albuminuria</a:t>
            </a:r>
            <a:endParaRPr lang="en-GB" sz="1800" dirty="0"/>
          </a:p>
        </p:txBody>
      </p:sp>
      <p:pic>
        <p:nvPicPr>
          <p:cNvPr id="67590" name="Picture 7" descr=" ">
            <a:hlinkClick r:id="rId2"/>
          </p:cNvPr>
          <p:cNvPicPr>
            <a:picLocks noGrp="1" noChangeAspect="1" noChangeArrowheads="1"/>
          </p:cNvPicPr>
          <p:nvPr>
            <p:ph sz="half" idx="1"/>
          </p:nvPr>
        </p:nvPicPr>
        <p:blipFill>
          <a:blip r:embed="rId3" cstate="print"/>
          <a:srcRect l="34442" t="450" r="20337" b="40192"/>
          <a:stretch>
            <a:fillRect/>
          </a:stretch>
        </p:blipFill>
        <p:spPr>
          <a:xfrm>
            <a:off x="495300" y="2649899"/>
            <a:ext cx="3848100" cy="2850789"/>
          </a:xfrm>
        </p:spPr>
      </p:pic>
      <p:pic>
        <p:nvPicPr>
          <p:cNvPr id="67591" name="Picture 16" descr=" ">
            <a:hlinkClick r:id="rId2"/>
          </p:cNvPr>
          <p:cNvPicPr>
            <a:picLocks noGrp="1" noChangeAspect="1" noChangeArrowheads="1"/>
          </p:cNvPicPr>
          <p:nvPr>
            <p:ph sz="quarter" idx="2"/>
          </p:nvPr>
        </p:nvPicPr>
        <p:blipFill>
          <a:blip r:embed="rId3" cstate="print"/>
          <a:srcRect l="35352" t="59477" b="-2614"/>
          <a:stretch>
            <a:fillRect/>
          </a:stretch>
        </p:blipFill>
        <p:spPr>
          <a:xfrm>
            <a:off x="4670425" y="2654300"/>
            <a:ext cx="4093774" cy="29972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a:xfrm>
            <a:off x="355600" y="215900"/>
            <a:ext cx="8788400" cy="1524000"/>
          </a:xfrm>
        </p:spPr>
        <p:txBody>
          <a:bodyPr/>
          <a:lstStyle/>
          <a:p>
            <a:pPr algn="l"/>
            <a:r>
              <a:rPr lang="en-US" sz="4000" smtClean="0">
                <a:latin typeface="Arial" charset="0"/>
              </a:rPr>
              <a:t>Effects of administration of anti-C1q mAb to anti-GBM pretreated mice</a:t>
            </a:r>
            <a:endParaRPr lang="en-GB" sz="4000" smtClean="0">
              <a:latin typeface="Arial" charset="0"/>
            </a:endParaRPr>
          </a:p>
        </p:txBody>
      </p:sp>
      <p:pic>
        <p:nvPicPr>
          <p:cNvPr id="32771" name="Picture 4"/>
          <p:cNvPicPr>
            <a:picLocks noGrp="1" noChangeAspect="1" noChangeArrowheads="1"/>
          </p:cNvPicPr>
          <p:nvPr>
            <p:ph sz="half" idx="1"/>
          </p:nvPr>
        </p:nvPicPr>
        <p:blipFill>
          <a:blip r:embed="rId2" cstate="print"/>
          <a:srcRect t="-2228" r="24300"/>
          <a:stretch>
            <a:fillRect/>
          </a:stretch>
        </p:blipFill>
        <p:spPr>
          <a:xfrm>
            <a:off x="596900" y="2365375"/>
            <a:ext cx="3810000" cy="3497263"/>
          </a:xfrm>
          <a:noFill/>
        </p:spPr>
      </p:pic>
      <p:pic>
        <p:nvPicPr>
          <p:cNvPr id="32772" name="Picture 7" descr="JCI0421075"/>
          <p:cNvPicPr>
            <a:picLocks noGrp="1" noChangeAspect="1" noChangeArrowheads="1"/>
          </p:cNvPicPr>
          <p:nvPr>
            <p:ph sz="half" idx="2"/>
          </p:nvPr>
        </p:nvPicPr>
        <p:blipFill>
          <a:blip r:embed="rId3" cstate="print"/>
          <a:srcRect l="57718" t="61934" r="19073"/>
          <a:stretch>
            <a:fillRect/>
          </a:stretch>
        </p:blipFill>
        <p:spPr>
          <a:xfrm>
            <a:off x="4749800" y="2447925"/>
            <a:ext cx="3605213" cy="3392488"/>
          </a:xfrm>
          <a:noFill/>
        </p:spPr>
      </p:pic>
      <p:sp>
        <p:nvSpPr>
          <p:cNvPr id="32773" name="Rectangle 11"/>
          <p:cNvSpPr>
            <a:spLocks noChangeArrowheads="1"/>
          </p:cNvSpPr>
          <p:nvPr/>
        </p:nvSpPr>
        <p:spPr bwMode="auto">
          <a:xfrm>
            <a:off x="3187700" y="6239301"/>
            <a:ext cx="5562600" cy="369332"/>
          </a:xfrm>
          <a:prstGeom prst="rect">
            <a:avLst/>
          </a:prstGeom>
          <a:noFill/>
          <a:ln w="9525" algn="ctr">
            <a:noFill/>
            <a:miter lim="800000"/>
            <a:headEnd/>
            <a:tailEnd/>
          </a:ln>
        </p:spPr>
        <p:txBody>
          <a:bodyPr wrap="square">
            <a:spAutoFit/>
          </a:bodyPr>
          <a:lstStyle/>
          <a:p>
            <a:r>
              <a:rPr lang="en-GB" sz="1800" dirty="0" err="1"/>
              <a:t>Trouw</a:t>
            </a:r>
            <a:r>
              <a:rPr lang="en-GB" sz="1800" dirty="0"/>
              <a:t> et al., </a:t>
            </a:r>
            <a:r>
              <a:rPr lang="en-GB" sz="1800" i="1" dirty="0"/>
              <a:t>J </a:t>
            </a:r>
            <a:r>
              <a:rPr lang="en-GB" sz="1800" i="1" dirty="0" err="1"/>
              <a:t>Clin</a:t>
            </a:r>
            <a:r>
              <a:rPr lang="en-GB" sz="1800" i="1" dirty="0"/>
              <a:t> Inv</a:t>
            </a:r>
            <a:r>
              <a:rPr lang="en-GB" sz="1800" dirty="0"/>
              <a:t> 2004 114 679-688</a:t>
            </a:r>
          </a:p>
        </p:txBody>
      </p:sp>
      <p:sp>
        <p:nvSpPr>
          <p:cNvPr id="32774" name="Text Box 12"/>
          <p:cNvSpPr txBox="1">
            <a:spLocks noChangeArrowheads="1"/>
          </p:cNvSpPr>
          <p:nvPr/>
        </p:nvSpPr>
        <p:spPr bwMode="auto">
          <a:xfrm>
            <a:off x="5800725" y="2005013"/>
            <a:ext cx="1439863" cy="366712"/>
          </a:xfrm>
          <a:prstGeom prst="rect">
            <a:avLst/>
          </a:prstGeom>
          <a:noFill/>
          <a:ln w="9525" algn="ctr">
            <a:noFill/>
            <a:miter lim="800000"/>
            <a:headEnd/>
            <a:tailEnd/>
          </a:ln>
        </p:spPr>
        <p:txBody>
          <a:bodyPr wrap="none">
            <a:spAutoFit/>
          </a:bodyPr>
          <a:lstStyle/>
          <a:p>
            <a:r>
              <a:rPr lang="en-GB" sz="1800"/>
              <a:t>Albuminuria</a:t>
            </a:r>
            <a:r>
              <a:rPr lang="en-GB"/>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endParaRPr lang="en-GB"/>
          </a:p>
        </p:txBody>
      </p:sp>
      <p:sp>
        <p:nvSpPr>
          <p:cNvPr id="32771" name="Rectangle 6"/>
          <p:cNvSpPr>
            <a:spLocks noGrp="1" noChangeArrowheads="1"/>
          </p:cNvSpPr>
          <p:nvPr>
            <p:ph type="title"/>
          </p:nvPr>
        </p:nvSpPr>
        <p:spPr>
          <a:xfrm>
            <a:off x="685800" y="215900"/>
            <a:ext cx="7772400" cy="1143000"/>
          </a:xfrm>
        </p:spPr>
        <p:txBody>
          <a:bodyPr/>
          <a:lstStyle/>
          <a:p>
            <a:pPr eaLnBrk="1" hangingPunct="1"/>
            <a:r>
              <a:rPr lang="en-GB" sz="3600" dirty="0" smtClean="0">
                <a:latin typeface="Arial" charset="0"/>
              </a:rPr>
              <a:t>Anti-C1q antibodies and SLE</a:t>
            </a:r>
          </a:p>
        </p:txBody>
      </p:sp>
      <p:pic>
        <p:nvPicPr>
          <p:cNvPr id="32772" name="Picture 2"/>
          <p:cNvPicPr>
            <a:picLocks noChangeAspect="1" noChangeArrowheads="1"/>
          </p:cNvPicPr>
          <p:nvPr/>
        </p:nvPicPr>
        <p:blipFill>
          <a:blip r:embed="rId2" cstate="print"/>
          <a:srcRect/>
          <a:stretch>
            <a:fillRect/>
          </a:stretch>
        </p:blipFill>
        <p:spPr bwMode="auto">
          <a:xfrm>
            <a:off x="514350" y="1511300"/>
            <a:ext cx="8115300" cy="4111625"/>
          </a:xfrm>
          <a:prstGeom prst="rect">
            <a:avLst/>
          </a:prstGeom>
          <a:noFill/>
          <a:ln w="9525">
            <a:noFill/>
            <a:miter lim="800000"/>
            <a:headEnd/>
            <a:tailEnd/>
          </a:ln>
        </p:spPr>
      </p:pic>
      <p:sp>
        <p:nvSpPr>
          <p:cNvPr id="32773" name="Text Box 5"/>
          <p:cNvSpPr txBox="1">
            <a:spLocks noChangeArrowheads="1"/>
          </p:cNvSpPr>
          <p:nvPr/>
        </p:nvSpPr>
        <p:spPr bwMode="auto">
          <a:xfrm>
            <a:off x="3608388" y="6345238"/>
            <a:ext cx="5321300" cy="369887"/>
          </a:xfrm>
          <a:prstGeom prst="rect">
            <a:avLst/>
          </a:prstGeom>
          <a:noFill/>
          <a:ln w="9525">
            <a:noFill/>
            <a:miter lim="800000"/>
            <a:headEnd/>
            <a:tailEnd/>
          </a:ln>
        </p:spPr>
        <p:txBody>
          <a:bodyPr>
            <a:spAutoFit/>
          </a:bodyPr>
          <a:lstStyle/>
          <a:p>
            <a:r>
              <a:rPr lang="en-GB" sz="900"/>
              <a:t>Holers, </a:t>
            </a:r>
            <a:r>
              <a:rPr lang="en-GB" sz="900" i="1"/>
              <a:t>J Clin Inv</a:t>
            </a:r>
            <a:r>
              <a:rPr lang="en-GB" sz="900"/>
              <a:t> 2004 (114</a:t>
            </a:r>
            <a:r>
              <a:rPr lang="en-GB" sz="900" b="1"/>
              <a:t>):</a:t>
            </a:r>
            <a:r>
              <a:rPr lang="en-GB" sz="900"/>
              <a:t>616-619, Trouw </a:t>
            </a:r>
            <a:r>
              <a:rPr lang="en-GB" sz="900" i="1"/>
              <a:t>et al</a:t>
            </a:r>
            <a:r>
              <a:rPr lang="en-GB" sz="900"/>
              <a:t>, </a:t>
            </a:r>
            <a:r>
              <a:rPr lang="en-GB" sz="900" i="1"/>
              <a:t>J Clin Inv</a:t>
            </a:r>
            <a:r>
              <a:rPr lang="en-GB" sz="900"/>
              <a:t> 2004 </a:t>
            </a:r>
            <a:r>
              <a:rPr lang="en-GB" sz="900" b="1"/>
              <a:t>(114):</a:t>
            </a:r>
            <a:r>
              <a:rPr lang="en-GB" sz="900"/>
              <a:t> 679-688</a:t>
            </a:r>
            <a:endParaRPr lang="en-US" sz="900"/>
          </a:p>
          <a:p>
            <a:endParaRPr lang="en-US" sz="9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rot="16200000">
            <a:off x="4214813" y="3071812"/>
            <a:ext cx="928688" cy="5929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nvGrpSpPr>
          <p:cNvPr id="2" name="Group 120"/>
          <p:cNvGrpSpPr>
            <a:grpSpLocks/>
          </p:cNvGrpSpPr>
          <p:nvPr/>
        </p:nvGrpSpPr>
        <p:grpSpPr bwMode="auto">
          <a:xfrm rot="-5803084">
            <a:off x="1834357" y="4949031"/>
            <a:ext cx="500062" cy="542925"/>
            <a:chOff x="5260944" y="714356"/>
            <a:chExt cx="885825" cy="828675"/>
          </a:xfrm>
        </p:grpSpPr>
        <p:pic>
          <p:nvPicPr>
            <p:cNvPr id="71829" name="Picture 121" descr="C1q.gif"/>
            <p:cNvPicPr>
              <a:picLocks noChangeAspect="1"/>
            </p:cNvPicPr>
            <p:nvPr/>
          </p:nvPicPr>
          <p:blipFill>
            <a:blip r:embed="rId2" cstate="print"/>
            <a:srcRect/>
            <a:stretch>
              <a:fillRect/>
            </a:stretch>
          </p:blipFill>
          <p:spPr bwMode="auto">
            <a:xfrm>
              <a:off x="5260944" y="714356"/>
              <a:ext cx="885825" cy="828675"/>
            </a:xfrm>
            <a:prstGeom prst="rect">
              <a:avLst/>
            </a:prstGeom>
            <a:noFill/>
            <a:ln w="9525">
              <a:noFill/>
              <a:miter lim="800000"/>
              <a:headEnd/>
              <a:tailEnd/>
            </a:ln>
          </p:spPr>
        </p:pic>
        <p:sp>
          <p:nvSpPr>
            <p:cNvPr id="123" name="Isosceles Triangle 122"/>
            <p:cNvSpPr/>
            <p:nvPr/>
          </p:nvSpPr>
          <p:spPr>
            <a:xfrm rot="19512635">
              <a:off x="5868759" y="911298"/>
              <a:ext cx="188415" cy="8238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nvGrpSpPr>
          <p:cNvPr id="3" name="Group 45"/>
          <p:cNvGrpSpPr>
            <a:grpSpLocks/>
          </p:cNvGrpSpPr>
          <p:nvPr/>
        </p:nvGrpSpPr>
        <p:grpSpPr bwMode="auto">
          <a:xfrm>
            <a:off x="1857375" y="5286375"/>
            <a:ext cx="1025525" cy="766763"/>
            <a:chOff x="3260680" y="828651"/>
            <a:chExt cx="2571768" cy="1866912"/>
          </a:xfrm>
        </p:grpSpPr>
        <p:sp>
          <p:nvSpPr>
            <p:cNvPr id="47" name="Oval 46"/>
            <p:cNvSpPr/>
            <p:nvPr/>
          </p:nvSpPr>
          <p:spPr>
            <a:xfrm>
              <a:off x="3642862" y="1157198"/>
              <a:ext cx="1807404" cy="136829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48" name="Oval 47"/>
            <p:cNvSpPr/>
            <p:nvPr/>
          </p:nvSpPr>
          <p:spPr>
            <a:xfrm>
              <a:off x="4574431" y="828651"/>
              <a:ext cx="764364" cy="5488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49" name="Oval 48"/>
            <p:cNvSpPr/>
            <p:nvPr/>
          </p:nvSpPr>
          <p:spPr>
            <a:xfrm>
              <a:off x="5012349" y="1211311"/>
              <a:ext cx="537445" cy="28216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50" name="Oval 49"/>
            <p:cNvSpPr/>
            <p:nvPr/>
          </p:nvSpPr>
          <p:spPr>
            <a:xfrm>
              <a:off x="5119839" y="1485742"/>
              <a:ext cx="656874" cy="3903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51" name="Oval 50"/>
            <p:cNvSpPr/>
            <p:nvPr/>
          </p:nvSpPr>
          <p:spPr>
            <a:xfrm>
              <a:off x="4737656" y="2251059"/>
              <a:ext cx="656874" cy="3903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52" name="Oval 51"/>
            <p:cNvSpPr/>
            <p:nvPr/>
          </p:nvSpPr>
          <p:spPr>
            <a:xfrm>
              <a:off x="3642862" y="2196946"/>
              <a:ext cx="656877" cy="3903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55" name="Oval 54"/>
            <p:cNvSpPr/>
            <p:nvPr/>
          </p:nvSpPr>
          <p:spPr>
            <a:xfrm>
              <a:off x="3535375" y="1157198"/>
              <a:ext cx="656874" cy="3903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58" name="Oval 57"/>
            <p:cNvSpPr/>
            <p:nvPr/>
          </p:nvSpPr>
          <p:spPr>
            <a:xfrm>
              <a:off x="3423905" y="1485742"/>
              <a:ext cx="541425" cy="278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75" name="Oval 74"/>
            <p:cNvSpPr/>
            <p:nvPr/>
          </p:nvSpPr>
          <p:spPr>
            <a:xfrm>
              <a:off x="4355474" y="2413399"/>
              <a:ext cx="541425" cy="282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78" name="Oval 77"/>
            <p:cNvSpPr/>
            <p:nvPr/>
          </p:nvSpPr>
          <p:spPr>
            <a:xfrm>
              <a:off x="3973292" y="828651"/>
              <a:ext cx="764364" cy="5488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79" name="Oval 78"/>
            <p:cNvSpPr/>
            <p:nvPr/>
          </p:nvSpPr>
          <p:spPr>
            <a:xfrm>
              <a:off x="5068084" y="1814288"/>
              <a:ext cx="764364" cy="54499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81" name="Oval 80"/>
            <p:cNvSpPr/>
            <p:nvPr/>
          </p:nvSpPr>
          <p:spPr>
            <a:xfrm>
              <a:off x="3260680" y="1702195"/>
              <a:ext cx="764364" cy="5488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86" name="Oval 85"/>
            <p:cNvSpPr/>
            <p:nvPr/>
          </p:nvSpPr>
          <p:spPr>
            <a:xfrm>
              <a:off x="4136514" y="2413399"/>
              <a:ext cx="322468" cy="22805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4" name="Group 123"/>
          <p:cNvGrpSpPr>
            <a:grpSpLocks/>
          </p:cNvGrpSpPr>
          <p:nvPr/>
        </p:nvGrpSpPr>
        <p:grpSpPr bwMode="auto">
          <a:xfrm rot="-5803084">
            <a:off x="2880520" y="5009356"/>
            <a:ext cx="500062" cy="542925"/>
            <a:chOff x="5260944" y="714356"/>
            <a:chExt cx="885825" cy="828675"/>
          </a:xfrm>
        </p:grpSpPr>
        <p:pic>
          <p:nvPicPr>
            <p:cNvPr id="71814" name="Picture 124" descr="C1q.gif"/>
            <p:cNvPicPr>
              <a:picLocks noChangeAspect="1"/>
            </p:cNvPicPr>
            <p:nvPr/>
          </p:nvPicPr>
          <p:blipFill>
            <a:blip r:embed="rId2" cstate="print"/>
            <a:srcRect/>
            <a:stretch>
              <a:fillRect/>
            </a:stretch>
          </p:blipFill>
          <p:spPr bwMode="auto">
            <a:xfrm>
              <a:off x="5260944" y="714356"/>
              <a:ext cx="885825" cy="828675"/>
            </a:xfrm>
            <a:prstGeom prst="rect">
              <a:avLst/>
            </a:prstGeom>
            <a:noFill/>
            <a:ln w="9525">
              <a:noFill/>
              <a:miter lim="800000"/>
              <a:headEnd/>
              <a:tailEnd/>
            </a:ln>
          </p:spPr>
        </p:pic>
        <p:sp>
          <p:nvSpPr>
            <p:cNvPr id="126" name="Isosceles Triangle 125"/>
            <p:cNvSpPr/>
            <p:nvPr/>
          </p:nvSpPr>
          <p:spPr>
            <a:xfrm rot="19512635">
              <a:off x="5868759" y="911297"/>
              <a:ext cx="188415" cy="8238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nvGrpSpPr>
          <p:cNvPr id="5" name="Group 101"/>
          <p:cNvGrpSpPr>
            <a:grpSpLocks/>
          </p:cNvGrpSpPr>
          <p:nvPr/>
        </p:nvGrpSpPr>
        <p:grpSpPr bwMode="auto">
          <a:xfrm>
            <a:off x="3046413" y="5214938"/>
            <a:ext cx="1025525" cy="766762"/>
            <a:chOff x="3260680" y="828651"/>
            <a:chExt cx="2571768" cy="1866912"/>
          </a:xfrm>
        </p:grpSpPr>
        <p:sp>
          <p:nvSpPr>
            <p:cNvPr id="103" name="Oval 102"/>
            <p:cNvSpPr/>
            <p:nvPr/>
          </p:nvSpPr>
          <p:spPr>
            <a:xfrm>
              <a:off x="3642862" y="1157196"/>
              <a:ext cx="1807404" cy="136829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4" name="Oval 103"/>
            <p:cNvSpPr/>
            <p:nvPr/>
          </p:nvSpPr>
          <p:spPr>
            <a:xfrm>
              <a:off x="4574431" y="828651"/>
              <a:ext cx="764364"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5" name="Oval 104"/>
            <p:cNvSpPr/>
            <p:nvPr/>
          </p:nvSpPr>
          <p:spPr>
            <a:xfrm>
              <a:off x="5012349" y="1211309"/>
              <a:ext cx="537443" cy="282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6" name="Oval 105"/>
            <p:cNvSpPr/>
            <p:nvPr/>
          </p:nvSpPr>
          <p:spPr>
            <a:xfrm>
              <a:off x="5119836" y="1485743"/>
              <a:ext cx="656877"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7" name="Oval 106"/>
            <p:cNvSpPr/>
            <p:nvPr/>
          </p:nvSpPr>
          <p:spPr>
            <a:xfrm>
              <a:off x="4737654" y="2251061"/>
              <a:ext cx="656877"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8" name="Oval 107"/>
            <p:cNvSpPr/>
            <p:nvPr/>
          </p:nvSpPr>
          <p:spPr>
            <a:xfrm>
              <a:off x="3642862" y="2196948"/>
              <a:ext cx="656874"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9" name="Oval 108"/>
            <p:cNvSpPr/>
            <p:nvPr/>
          </p:nvSpPr>
          <p:spPr>
            <a:xfrm>
              <a:off x="3535372" y="1157196"/>
              <a:ext cx="656877"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0" name="Oval 109"/>
            <p:cNvSpPr/>
            <p:nvPr/>
          </p:nvSpPr>
          <p:spPr>
            <a:xfrm>
              <a:off x="3423902" y="1485743"/>
              <a:ext cx="541425" cy="27829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1" name="Oval 110"/>
            <p:cNvSpPr/>
            <p:nvPr/>
          </p:nvSpPr>
          <p:spPr>
            <a:xfrm>
              <a:off x="4355472" y="2413401"/>
              <a:ext cx="541425" cy="2821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2" name="Oval 111"/>
            <p:cNvSpPr/>
            <p:nvPr/>
          </p:nvSpPr>
          <p:spPr>
            <a:xfrm>
              <a:off x="3973289" y="828651"/>
              <a:ext cx="764364"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3" name="Oval 112"/>
            <p:cNvSpPr/>
            <p:nvPr/>
          </p:nvSpPr>
          <p:spPr>
            <a:xfrm>
              <a:off x="5068084" y="1814287"/>
              <a:ext cx="764364" cy="54500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4" name="Oval 113"/>
            <p:cNvSpPr/>
            <p:nvPr/>
          </p:nvSpPr>
          <p:spPr>
            <a:xfrm>
              <a:off x="3260680" y="1702196"/>
              <a:ext cx="764364"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5" name="Oval 114"/>
            <p:cNvSpPr/>
            <p:nvPr/>
          </p:nvSpPr>
          <p:spPr>
            <a:xfrm>
              <a:off x="4136514" y="2413401"/>
              <a:ext cx="322465" cy="22804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6" name="Group 87"/>
          <p:cNvGrpSpPr>
            <a:grpSpLocks/>
          </p:cNvGrpSpPr>
          <p:nvPr/>
        </p:nvGrpSpPr>
        <p:grpSpPr bwMode="auto">
          <a:xfrm>
            <a:off x="2332038" y="5438775"/>
            <a:ext cx="1025525" cy="766763"/>
            <a:chOff x="3260680" y="828651"/>
            <a:chExt cx="2571768" cy="1866912"/>
          </a:xfrm>
        </p:grpSpPr>
        <p:sp>
          <p:nvSpPr>
            <p:cNvPr id="89" name="Oval 88"/>
            <p:cNvSpPr/>
            <p:nvPr/>
          </p:nvSpPr>
          <p:spPr>
            <a:xfrm>
              <a:off x="3642862" y="1157198"/>
              <a:ext cx="1807404" cy="136829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0" name="Oval 89"/>
            <p:cNvSpPr/>
            <p:nvPr/>
          </p:nvSpPr>
          <p:spPr>
            <a:xfrm>
              <a:off x="4574431" y="828651"/>
              <a:ext cx="764364" cy="5488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1" name="Oval 90"/>
            <p:cNvSpPr/>
            <p:nvPr/>
          </p:nvSpPr>
          <p:spPr>
            <a:xfrm>
              <a:off x="5012349" y="1211311"/>
              <a:ext cx="537443" cy="28216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2" name="Oval 91"/>
            <p:cNvSpPr/>
            <p:nvPr/>
          </p:nvSpPr>
          <p:spPr>
            <a:xfrm>
              <a:off x="5119836" y="1485742"/>
              <a:ext cx="656877" cy="3903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3" name="Oval 92"/>
            <p:cNvSpPr/>
            <p:nvPr/>
          </p:nvSpPr>
          <p:spPr>
            <a:xfrm>
              <a:off x="4737654" y="2251059"/>
              <a:ext cx="656877" cy="3903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4" name="Oval 93"/>
            <p:cNvSpPr/>
            <p:nvPr/>
          </p:nvSpPr>
          <p:spPr>
            <a:xfrm>
              <a:off x="3642862" y="2196946"/>
              <a:ext cx="656874" cy="3903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5" name="Oval 94"/>
            <p:cNvSpPr/>
            <p:nvPr/>
          </p:nvSpPr>
          <p:spPr>
            <a:xfrm>
              <a:off x="3535372" y="1157198"/>
              <a:ext cx="656877" cy="3903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6" name="Oval 95"/>
            <p:cNvSpPr/>
            <p:nvPr/>
          </p:nvSpPr>
          <p:spPr>
            <a:xfrm>
              <a:off x="3423902" y="1485742"/>
              <a:ext cx="541425" cy="278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7" name="Oval 96"/>
            <p:cNvSpPr/>
            <p:nvPr/>
          </p:nvSpPr>
          <p:spPr>
            <a:xfrm>
              <a:off x="4355472" y="2413399"/>
              <a:ext cx="541425" cy="282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8" name="Oval 97"/>
            <p:cNvSpPr/>
            <p:nvPr/>
          </p:nvSpPr>
          <p:spPr>
            <a:xfrm>
              <a:off x="3973289" y="828651"/>
              <a:ext cx="764364" cy="5488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99" name="Oval 98"/>
            <p:cNvSpPr/>
            <p:nvPr/>
          </p:nvSpPr>
          <p:spPr>
            <a:xfrm>
              <a:off x="5068084" y="1814288"/>
              <a:ext cx="764364" cy="54499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0" name="Oval 99"/>
            <p:cNvSpPr/>
            <p:nvPr/>
          </p:nvSpPr>
          <p:spPr>
            <a:xfrm>
              <a:off x="3260680" y="1702195"/>
              <a:ext cx="764364" cy="5488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1" name="Oval 100"/>
            <p:cNvSpPr/>
            <p:nvPr/>
          </p:nvSpPr>
          <p:spPr>
            <a:xfrm>
              <a:off x="4136514" y="2413399"/>
              <a:ext cx="322465" cy="22805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7" name="Group 179"/>
          <p:cNvGrpSpPr>
            <a:grpSpLocks/>
          </p:cNvGrpSpPr>
          <p:nvPr/>
        </p:nvGrpSpPr>
        <p:grpSpPr bwMode="auto">
          <a:xfrm>
            <a:off x="5099050" y="4610100"/>
            <a:ext cx="652463" cy="869950"/>
            <a:chOff x="5242328" y="4253572"/>
            <a:chExt cx="652682" cy="869436"/>
          </a:xfrm>
        </p:grpSpPr>
        <p:pic>
          <p:nvPicPr>
            <p:cNvPr id="71782" name="Picture 127" descr="C1q.gif"/>
            <p:cNvPicPr>
              <a:picLocks noChangeAspect="1"/>
            </p:cNvPicPr>
            <p:nvPr/>
          </p:nvPicPr>
          <p:blipFill>
            <a:blip r:embed="rId2" cstate="print"/>
            <a:srcRect/>
            <a:stretch>
              <a:fillRect/>
            </a:stretch>
          </p:blipFill>
          <p:spPr bwMode="auto">
            <a:xfrm rot="-5803084">
              <a:off x="5263757" y="4601513"/>
              <a:ext cx="500066" cy="542923"/>
            </a:xfrm>
            <a:prstGeom prst="rect">
              <a:avLst/>
            </a:prstGeom>
            <a:noFill/>
            <a:ln w="9525">
              <a:noFill/>
              <a:miter lim="800000"/>
              <a:headEnd/>
              <a:tailEnd/>
            </a:ln>
          </p:spPr>
        </p:pic>
        <p:grpSp>
          <p:nvGrpSpPr>
            <p:cNvPr id="8" name="Group 58"/>
            <p:cNvGrpSpPr>
              <a:grpSpLocks/>
            </p:cNvGrpSpPr>
            <p:nvPr/>
          </p:nvGrpSpPr>
          <p:grpSpPr bwMode="auto">
            <a:xfrm rot="-501746">
              <a:off x="5324532" y="4253572"/>
              <a:ext cx="570478" cy="513549"/>
              <a:chOff x="6072198" y="3761416"/>
              <a:chExt cx="773125" cy="729733"/>
            </a:xfrm>
          </p:grpSpPr>
          <p:grpSp>
            <p:nvGrpSpPr>
              <p:cNvPr id="9" name="Group 57"/>
              <p:cNvGrpSpPr>
                <a:grpSpLocks/>
              </p:cNvGrpSpPr>
              <p:nvPr/>
            </p:nvGrpSpPr>
            <p:grpSpPr bwMode="auto">
              <a:xfrm rot="-5400000">
                <a:off x="6106283" y="3752109"/>
                <a:ext cx="704959" cy="773125"/>
                <a:chOff x="5089543" y="3798479"/>
                <a:chExt cx="704959" cy="773125"/>
              </a:xfrm>
            </p:grpSpPr>
            <p:pic>
              <p:nvPicPr>
                <p:cNvPr id="71786" name="Picture 118"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120" name="Isosceles Triangle 119"/>
                <p:cNvSpPr/>
                <p:nvPr/>
              </p:nvSpPr>
              <p:spPr>
                <a:xfrm rot="19512635">
                  <a:off x="5089169" y="3796475"/>
                  <a:ext cx="189373" cy="8393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sp>
            <p:nvSpPr>
              <p:cNvPr id="118" name="Isosceles Triangle 117"/>
              <p:cNvSpPr/>
              <p:nvPr/>
            </p:nvSpPr>
            <p:spPr>
              <a:xfrm rot="19512635">
                <a:off x="6078212" y="3759499"/>
                <a:ext cx="189388" cy="8341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pic>
        <p:nvPicPr>
          <p:cNvPr id="71689" name="Picture 181" descr="C1q.gif"/>
          <p:cNvPicPr>
            <a:picLocks noChangeAspect="1"/>
          </p:cNvPicPr>
          <p:nvPr/>
        </p:nvPicPr>
        <p:blipFill>
          <a:blip r:embed="rId2" cstate="print"/>
          <a:srcRect/>
          <a:stretch>
            <a:fillRect/>
          </a:stretch>
        </p:blipFill>
        <p:spPr bwMode="auto">
          <a:xfrm rot="-5803084">
            <a:off x="6165056" y="4991894"/>
            <a:ext cx="500063" cy="542925"/>
          </a:xfrm>
          <a:prstGeom prst="rect">
            <a:avLst/>
          </a:prstGeom>
          <a:noFill/>
          <a:ln w="9525">
            <a:noFill/>
            <a:miter lim="800000"/>
            <a:headEnd/>
            <a:tailEnd/>
          </a:ln>
        </p:spPr>
      </p:pic>
      <p:grpSp>
        <p:nvGrpSpPr>
          <p:cNvPr id="10" name="Group 58"/>
          <p:cNvGrpSpPr>
            <a:grpSpLocks/>
          </p:cNvGrpSpPr>
          <p:nvPr/>
        </p:nvGrpSpPr>
        <p:grpSpPr bwMode="auto">
          <a:xfrm rot="-501746">
            <a:off x="6226175" y="4643438"/>
            <a:ext cx="569913" cy="512762"/>
            <a:chOff x="6072202" y="3761416"/>
            <a:chExt cx="773125" cy="729737"/>
          </a:xfrm>
        </p:grpSpPr>
        <p:grpSp>
          <p:nvGrpSpPr>
            <p:cNvPr id="11" name="Group 57"/>
            <p:cNvGrpSpPr>
              <a:grpSpLocks/>
            </p:cNvGrpSpPr>
            <p:nvPr/>
          </p:nvGrpSpPr>
          <p:grpSpPr bwMode="auto">
            <a:xfrm rot="-5400000">
              <a:off x="6106285" y="3752111"/>
              <a:ext cx="704959" cy="773125"/>
              <a:chOff x="5089543" y="3798479"/>
              <a:chExt cx="704959" cy="773125"/>
            </a:xfrm>
          </p:grpSpPr>
          <p:pic>
            <p:nvPicPr>
              <p:cNvPr id="71780" name="Picture 185"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187" name="Isosceles Triangle 186"/>
              <p:cNvSpPr/>
              <p:nvPr/>
            </p:nvSpPr>
            <p:spPr>
              <a:xfrm rot="19512635">
                <a:off x="5092130" y="3796490"/>
                <a:ext cx="189777" cy="83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sp>
          <p:nvSpPr>
            <p:cNvPr id="185" name="Isosceles Triangle 184"/>
            <p:cNvSpPr/>
            <p:nvPr/>
          </p:nvSpPr>
          <p:spPr>
            <a:xfrm rot="19512635">
              <a:off x="6077608" y="3759448"/>
              <a:ext cx="189512" cy="8359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nvGrpSpPr>
          <p:cNvPr id="12" name="Group 187"/>
          <p:cNvGrpSpPr>
            <a:grpSpLocks/>
          </p:cNvGrpSpPr>
          <p:nvPr/>
        </p:nvGrpSpPr>
        <p:grpSpPr bwMode="auto">
          <a:xfrm>
            <a:off x="5143500" y="5224463"/>
            <a:ext cx="2214563" cy="990600"/>
            <a:chOff x="5286380" y="4867296"/>
            <a:chExt cx="2214578" cy="990596"/>
          </a:xfrm>
        </p:grpSpPr>
        <p:grpSp>
          <p:nvGrpSpPr>
            <p:cNvPr id="13" name="Group 129"/>
            <p:cNvGrpSpPr>
              <a:grpSpLocks/>
            </p:cNvGrpSpPr>
            <p:nvPr/>
          </p:nvGrpSpPr>
          <p:grpSpPr bwMode="auto">
            <a:xfrm>
              <a:off x="5286380" y="4938734"/>
              <a:ext cx="1025568" cy="766758"/>
              <a:chOff x="3260680" y="828651"/>
              <a:chExt cx="2571768" cy="1866912"/>
            </a:xfrm>
          </p:grpSpPr>
          <p:sp>
            <p:nvSpPr>
              <p:cNvPr id="131" name="Oval 130"/>
              <p:cNvSpPr/>
              <p:nvPr/>
            </p:nvSpPr>
            <p:spPr>
              <a:xfrm>
                <a:off x="3642849" y="1157196"/>
                <a:ext cx="1807340" cy="136829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2" name="Oval 131"/>
              <p:cNvSpPr/>
              <p:nvPr/>
            </p:nvSpPr>
            <p:spPr>
              <a:xfrm>
                <a:off x="4574385" y="828649"/>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3" name="Oval 132"/>
              <p:cNvSpPr/>
              <p:nvPr/>
            </p:nvSpPr>
            <p:spPr>
              <a:xfrm>
                <a:off x="5012287" y="1211310"/>
                <a:ext cx="537426" cy="2821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4" name="Oval 133"/>
              <p:cNvSpPr/>
              <p:nvPr/>
            </p:nvSpPr>
            <p:spPr>
              <a:xfrm>
                <a:off x="5119773" y="1485741"/>
                <a:ext cx="656851"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5" name="Oval 134"/>
              <p:cNvSpPr/>
              <p:nvPr/>
            </p:nvSpPr>
            <p:spPr>
              <a:xfrm>
                <a:off x="4737605" y="2251060"/>
                <a:ext cx="656851"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6" name="Oval 135"/>
              <p:cNvSpPr/>
              <p:nvPr/>
            </p:nvSpPr>
            <p:spPr>
              <a:xfrm>
                <a:off x="3642849" y="2196947"/>
                <a:ext cx="656854"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7" name="Oval 136"/>
              <p:cNvSpPr/>
              <p:nvPr/>
            </p:nvSpPr>
            <p:spPr>
              <a:xfrm>
                <a:off x="3535365" y="1157196"/>
                <a:ext cx="656851"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8" name="Oval 137"/>
              <p:cNvSpPr/>
              <p:nvPr/>
            </p:nvSpPr>
            <p:spPr>
              <a:xfrm>
                <a:off x="3423899" y="1485741"/>
                <a:ext cx="541406" cy="27829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9" name="Oval 138"/>
              <p:cNvSpPr/>
              <p:nvPr/>
            </p:nvSpPr>
            <p:spPr>
              <a:xfrm>
                <a:off x="4355436" y="2413401"/>
                <a:ext cx="541406" cy="282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0" name="Oval 139"/>
              <p:cNvSpPr/>
              <p:nvPr/>
            </p:nvSpPr>
            <p:spPr>
              <a:xfrm>
                <a:off x="3973267" y="828649"/>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1" name="Oval 140"/>
              <p:cNvSpPr/>
              <p:nvPr/>
            </p:nvSpPr>
            <p:spPr>
              <a:xfrm>
                <a:off x="5068020" y="1814288"/>
                <a:ext cx="764338" cy="54499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2" name="Oval 141"/>
              <p:cNvSpPr/>
              <p:nvPr/>
            </p:nvSpPr>
            <p:spPr>
              <a:xfrm>
                <a:off x="3260680" y="1702195"/>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3" name="Oval 142"/>
              <p:cNvSpPr/>
              <p:nvPr/>
            </p:nvSpPr>
            <p:spPr>
              <a:xfrm>
                <a:off x="4136484" y="2413401"/>
                <a:ext cx="322456" cy="22805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14" name="Group 146"/>
            <p:cNvGrpSpPr>
              <a:grpSpLocks/>
            </p:cNvGrpSpPr>
            <p:nvPr/>
          </p:nvGrpSpPr>
          <p:grpSpPr bwMode="auto">
            <a:xfrm>
              <a:off x="6475390" y="4867296"/>
              <a:ext cx="1025568" cy="766758"/>
              <a:chOff x="3260680" y="828651"/>
              <a:chExt cx="2571768" cy="1866912"/>
            </a:xfrm>
          </p:grpSpPr>
          <p:sp>
            <p:nvSpPr>
              <p:cNvPr id="148" name="Oval 147"/>
              <p:cNvSpPr/>
              <p:nvPr/>
            </p:nvSpPr>
            <p:spPr>
              <a:xfrm>
                <a:off x="3642939" y="1157196"/>
                <a:ext cx="1807340" cy="136829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9" name="Oval 148"/>
              <p:cNvSpPr/>
              <p:nvPr/>
            </p:nvSpPr>
            <p:spPr>
              <a:xfrm>
                <a:off x="4574476" y="828651"/>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0" name="Oval 149"/>
              <p:cNvSpPr/>
              <p:nvPr/>
            </p:nvSpPr>
            <p:spPr>
              <a:xfrm>
                <a:off x="5012377" y="1211310"/>
                <a:ext cx="537424" cy="282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1" name="Oval 150"/>
              <p:cNvSpPr/>
              <p:nvPr/>
            </p:nvSpPr>
            <p:spPr>
              <a:xfrm>
                <a:off x="5119861" y="1485743"/>
                <a:ext cx="656854"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2" name="Oval 151"/>
              <p:cNvSpPr/>
              <p:nvPr/>
            </p:nvSpPr>
            <p:spPr>
              <a:xfrm>
                <a:off x="4737692" y="2251063"/>
                <a:ext cx="656854"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3" name="Oval 152"/>
              <p:cNvSpPr/>
              <p:nvPr/>
            </p:nvSpPr>
            <p:spPr>
              <a:xfrm>
                <a:off x="3642939" y="2196949"/>
                <a:ext cx="656851"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4" name="Oval 153"/>
              <p:cNvSpPr/>
              <p:nvPr/>
            </p:nvSpPr>
            <p:spPr>
              <a:xfrm>
                <a:off x="3535453" y="1157196"/>
                <a:ext cx="656854"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5" name="Oval 154"/>
              <p:cNvSpPr/>
              <p:nvPr/>
            </p:nvSpPr>
            <p:spPr>
              <a:xfrm>
                <a:off x="3423987" y="1485743"/>
                <a:ext cx="541406" cy="27829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6" name="Oval 155"/>
              <p:cNvSpPr/>
              <p:nvPr/>
            </p:nvSpPr>
            <p:spPr>
              <a:xfrm>
                <a:off x="4355523" y="2413403"/>
                <a:ext cx="541406" cy="2821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7" name="Oval 156"/>
              <p:cNvSpPr/>
              <p:nvPr/>
            </p:nvSpPr>
            <p:spPr>
              <a:xfrm>
                <a:off x="3973355" y="828651"/>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8" name="Oval 157"/>
              <p:cNvSpPr/>
              <p:nvPr/>
            </p:nvSpPr>
            <p:spPr>
              <a:xfrm>
                <a:off x="5068110" y="1814288"/>
                <a:ext cx="764338" cy="54500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9" name="Oval 158"/>
              <p:cNvSpPr/>
              <p:nvPr/>
            </p:nvSpPr>
            <p:spPr>
              <a:xfrm>
                <a:off x="3260770" y="1702197"/>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0" name="Oval 159"/>
              <p:cNvSpPr/>
              <p:nvPr/>
            </p:nvSpPr>
            <p:spPr>
              <a:xfrm>
                <a:off x="4136574" y="2413403"/>
                <a:ext cx="322454" cy="22804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15" name="Group 160"/>
            <p:cNvGrpSpPr>
              <a:grpSpLocks/>
            </p:cNvGrpSpPr>
            <p:nvPr/>
          </p:nvGrpSpPr>
          <p:grpSpPr bwMode="auto">
            <a:xfrm>
              <a:off x="5761010" y="5091134"/>
              <a:ext cx="1025568" cy="766758"/>
              <a:chOff x="3260680" y="828651"/>
              <a:chExt cx="2571768" cy="1866912"/>
            </a:xfrm>
          </p:grpSpPr>
          <p:sp>
            <p:nvSpPr>
              <p:cNvPr id="162" name="Oval 161"/>
              <p:cNvSpPr/>
              <p:nvPr/>
            </p:nvSpPr>
            <p:spPr>
              <a:xfrm>
                <a:off x="3642939" y="1157194"/>
                <a:ext cx="1807340" cy="136829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3" name="Oval 162"/>
              <p:cNvSpPr/>
              <p:nvPr/>
            </p:nvSpPr>
            <p:spPr>
              <a:xfrm>
                <a:off x="4574476" y="828646"/>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4" name="Oval 163"/>
              <p:cNvSpPr/>
              <p:nvPr/>
            </p:nvSpPr>
            <p:spPr>
              <a:xfrm>
                <a:off x="5012377" y="1211307"/>
                <a:ext cx="537424" cy="2821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5" name="Oval 164"/>
              <p:cNvSpPr/>
              <p:nvPr/>
            </p:nvSpPr>
            <p:spPr>
              <a:xfrm>
                <a:off x="5119861" y="1485739"/>
                <a:ext cx="656854"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6" name="Oval 165"/>
              <p:cNvSpPr/>
              <p:nvPr/>
            </p:nvSpPr>
            <p:spPr>
              <a:xfrm>
                <a:off x="4737692" y="2251058"/>
                <a:ext cx="656854"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7" name="Oval 166"/>
              <p:cNvSpPr/>
              <p:nvPr/>
            </p:nvSpPr>
            <p:spPr>
              <a:xfrm>
                <a:off x="3642939" y="2196945"/>
                <a:ext cx="656851" cy="390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8" name="Oval 167"/>
              <p:cNvSpPr/>
              <p:nvPr/>
            </p:nvSpPr>
            <p:spPr>
              <a:xfrm>
                <a:off x="3535453" y="1157194"/>
                <a:ext cx="656854" cy="3903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9" name="Oval 168"/>
              <p:cNvSpPr/>
              <p:nvPr/>
            </p:nvSpPr>
            <p:spPr>
              <a:xfrm>
                <a:off x="3423987" y="1485739"/>
                <a:ext cx="541406" cy="27829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70" name="Oval 169"/>
              <p:cNvSpPr/>
              <p:nvPr/>
            </p:nvSpPr>
            <p:spPr>
              <a:xfrm>
                <a:off x="4355523" y="2413399"/>
                <a:ext cx="541406" cy="282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71" name="Oval 170"/>
              <p:cNvSpPr/>
              <p:nvPr/>
            </p:nvSpPr>
            <p:spPr>
              <a:xfrm>
                <a:off x="3973355" y="828646"/>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72" name="Oval 171"/>
              <p:cNvSpPr/>
              <p:nvPr/>
            </p:nvSpPr>
            <p:spPr>
              <a:xfrm>
                <a:off x="5068110" y="1814286"/>
                <a:ext cx="764338" cy="54499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73" name="Oval 172"/>
              <p:cNvSpPr/>
              <p:nvPr/>
            </p:nvSpPr>
            <p:spPr>
              <a:xfrm>
                <a:off x="3260770" y="1702193"/>
                <a:ext cx="764338" cy="54886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74" name="Oval 173"/>
              <p:cNvSpPr/>
              <p:nvPr/>
            </p:nvSpPr>
            <p:spPr>
              <a:xfrm>
                <a:off x="4136574" y="2413399"/>
                <a:ext cx="322454" cy="22805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pic>
        <p:nvPicPr>
          <p:cNvPr id="71692" name="Picture 191" descr="C1q.gif"/>
          <p:cNvPicPr>
            <a:picLocks noChangeAspect="1"/>
          </p:cNvPicPr>
          <p:nvPr/>
        </p:nvPicPr>
        <p:blipFill>
          <a:blip r:embed="rId2" cstate="print"/>
          <a:srcRect/>
          <a:stretch>
            <a:fillRect/>
          </a:stretch>
        </p:blipFill>
        <p:spPr bwMode="auto">
          <a:xfrm rot="-5803084">
            <a:off x="834232" y="4618831"/>
            <a:ext cx="500062" cy="542925"/>
          </a:xfrm>
          <a:prstGeom prst="rect">
            <a:avLst/>
          </a:prstGeom>
          <a:noFill/>
          <a:ln w="9525">
            <a:noFill/>
            <a:miter lim="800000"/>
            <a:headEnd/>
            <a:tailEnd/>
          </a:ln>
        </p:spPr>
      </p:pic>
      <p:pic>
        <p:nvPicPr>
          <p:cNvPr id="71693" name="Picture 193" descr="C1q.gif"/>
          <p:cNvPicPr>
            <a:picLocks noChangeAspect="1"/>
          </p:cNvPicPr>
          <p:nvPr/>
        </p:nvPicPr>
        <p:blipFill>
          <a:blip r:embed="rId2" cstate="print"/>
          <a:srcRect/>
          <a:stretch>
            <a:fillRect/>
          </a:stretch>
        </p:blipFill>
        <p:spPr bwMode="auto">
          <a:xfrm rot="-5803084">
            <a:off x="1620044" y="4261644"/>
            <a:ext cx="500063" cy="542925"/>
          </a:xfrm>
          <a:prstGeom prst="rect">
            <a:avLst/>
          </a:prstGeom>
          <a:noFill/>
          <a:ln w="9525">
            <a:noFill/>
            <a:miter lim="800000"/>
            <a:headEnd/>
            <a:tailEnd/>
          </a:ln>
        </p:spPr>
      </p:pic>
      <p:grpSp>
        <p:nvGrpSpPr>
          <p:cNvPr id="16" name="Group 252"/>
          <p:cNvGrpSpPr>
            <a:grpSpLocks/>
          </p:cNvGrpSpPr>
          <p:nvPr/>
        </p:nvGrpSpPr>
        <p:grpSpPr bwMode="auto">
          <a:xfrm rot="-2270413">
            <a:off x="2762250" y="3887788"/>
            <a:ext cx="1143000" cy="1012825"/>
            <a:chOff x="3034674" y="3792259"/>
            <a:chExt cx="1141982" cy="1013616"/>
          </a:xfrm>
        </p:grpSpPr>
        <p:grpSp>
          <p:nvGrpSpPr>
            <p:cNvPr id="17" name="Group 58"/>
            <p:cNvGrpSpPr>
              <a:grpSpLocks/>
            </p:cNvGrpSpPr>
            <p:nvPr/>
          </p:nvGrpSpPr>
          <p:grpSpPr bwMode="auto">
            <a:xfrm rot="-501746">
              <a:off x="3034674" y="3792259"/>
              <a:ext cx="570478" cy="513550"/>
              <a:chOff x="6072202" y="3761416"/>
              <a:chExt cx="773125" cy="729737"/>
            </a:xfrm>
          </p:grpSpPr>
          <p:grpSp>
            <p:nvGrpSpPr>
              <p:cNvPr id="18" name="Group 57"/>
              <p:cNvGrpSpPr>
                <a:grpSpLocks/>
              </p:cNvGrpSpPr>
              <p:nvPr/>
            </p:nvGrpSpPr>
            <p:grpSpPr bwMode="auto">
              <a:xfrm rot="-5400000">
                <a:off x="6106287" y="3752113"/>
                <a:ext cx="704959" cy="773125"/>
                <a:chOff x="5089543" y="3798479"/>
                <a:chExt cx="704959" cy="773125"/>
              </a:xfrm>
            </p:grpSpPr>
            <p:pic>
              <p:nvPicPr>
                <p:cNvPr id="71734" name="Picture 212"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214" name="Isosceles Triangle 213"/>
                <p:cNvSpPr/>
                <p:nvPr/>
              </p:nvSpPr>
              <p:spPr>
                <a:xfrm rot="19512635">
                  <a:off x="5095595" y="3799683"/>
                  <a:ext cx="189634" cy="8383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sp>
            <p:nvSpPr>
              <p:cNvPr id="212" name="Isosceles Triangle 211"/>
              <p:cNvSpPr/>
              <p:nvPr/>
            </p:nvSpPr>
            <p:spPr>
              <a:xfrm rot="19512635">
                <a:off x="6079356" y="3758268"/>
                <a:ext cx="191305" cy="835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nvGrpSpPr>
            <p:cNvPr id="19" name="Group 58"/>
            <p:cNvGrpSpPr>
              <a:grpSpLocks/>
            </p:cNvGrpSpPr>
            <p:nvPr/>
          </p:nvGrpSpPr>
          <p:grpSpPr bwMode="auto">
            <a:xfrm rot="-501746">
              <a:off x="3606178" y="4292325"/>
              <a:ext cx="570478" cy="513550"/>
              <a:chOff x="6072202" y="3761416"/>
              <a:chExt cx="773125" cy="729737"/>
            </a:xfrm>
          </p:grpSpPr>
          <p:grpSp>
            <p:nvGrpSpPr>
              <p:cNvPr id="20" name="Group 57"/>
              <p:cNvGrpSpPr>
                <a:grpSpLocks/>
              </p:cNvGrpSpPr>
              <p:nvPr/>
            </p:nvGrpSpPr>
            <p:grpSpPr bwMode="auto">
              <a:xfrm rot="-5400000">
                <a:off x="6106289" y="3752115"/>
                <a:ext cx="704959" cy="773125"/>
                <a:chOff x="5089543" y="3798479"/>
                <a:chExt cx="704959" cy="773125"/>
              </a:xfrm>
            </p:grpSpPr>
            <p:pic>
              <p:nvPicPr>
                <p:cNvPr id="71730" name="Picture 217"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219" name="Isosceles Triangle 218"/>
                <p:cNvSpPr/>
                <p:nvPr/>
              </p:nvSpPr>
              <p:spPr>
                <a:xfrm rot="19512635">
                  <a:off x="5094281" y="3799470"/>
                  <a:ext cx="189634" cy="8383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sp>
            <p:nvSpPr>
              <p:cNvPr id="217" name="Isosceles Triangle 216"/>
              <p:cNvSpPr/>
              <p:nvPr/>
            </p:nvSpPr>
            <p:spPr>
              <a:xfrm rot="19512635">
                <a:off x="6079146" y="3759583"/>
                <a:ext cx="191305" cy="835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sp>
        <p:nvSpPr>
          <p:cNvPr id="71695" name="TextBox 224"/>
          <p:cNvSpPr txBox="1">
            <a:spLocks noChangeArrowheads="1"/>
          </p:cNvSpPr>
          <p:nvPr/>
        </p:nvSpPr>
        <p:spPr bwMode="auto">
          <a:xfrm>
            <a:off x="4011613" y="5824538"/>
            <a:ext cx="1158875" cy="461962"/>
          </a:xfrm>
          <a:prstGeom prst="rect">
            <a:avLst/>
          </a:prstGeom>
          <a:noFill/>
          <a:ln w="9525">
            <a:noFill/>
            <a:miter lim="800000"/>
            <a:headEnd/>
            <a:tailEnd/>
          </a:ln>
        </p:spPr>
        <p:txBody>
          <a:bodyPr wrap="none">
            <a:spAutoFit/>
          </a:bodyPr>
          <a:lstStyle/>
          <a:p>
            <a:pPr algn="ctr" eaLnBrk="0" hangingPunct="0"/>
            <a:r>
              <a:rPr lang="en-GB" b="1">
                <a:solidFill>
                  <a:srgbClr val="000000"/>
                </a:solidFill>
              </a:rPr>
              <a:t>kidney</a:t>
            </a:r>
          </a:p>
        </p:txBody>
      </p:sp>
      <p:pic>
        <p:nvPicPr>
          <p:cNvPr id="71696" name="Picture 227" descr="untitledaa.bmp"/>
          <p:cNvPicPr>
            <a:picLocks noChangeAspect="1"/>
          </p:cNvPicPr>
          <p:nvPr/>
        </p:nvPicPr>
        <p:blipFill>
          <a:blip r:embed="rId4" cstate="print"/>
          <a:srcRect/>
          <a:stretch>
            <a:fillRect/>
          </a:stretch>
        </p:blipFill>
        <p:spPr bwMode="auto">
          <a:xfrm>
            <a:off x="2071688" y="1143000"/>
            <a:ext cx="519112" cy="571500"/>
          </a:xfrm>
          <a:prstGeom prst="rect">
            <a:avLst/>
          </a:prstGeom>
          <a:noFill/>
          <a:ln w="9525">
            <a:noFill/>
            <a:miter lim="800000"/>
            <a:headEnd/>
            <a:tailEnd/>
          </a:ln>
        </p:spPr>
      </p:pic>
      <p:pic>
        <p:nvPicPr>
          <p:cNvPr id="71697" name="Picture 228" descr="untitledaa.bmp"/>
          <p:cNvPicPr>
            <a:picLocks noChangeAspect="1"/>
          </p:cNvPicPr>
          <p:nvPr/>
        </p:nvPicPr>
        <p:blipFill>
          <a:blip r:embed="rId4" cstate="print"/>
          <a:srcRect/>
          <a:stretch>
            <a:fillRect/>
          </a:stretch>
        </p:blipFill>
        <p:spPr bwMode="auto">
          <a:xfrm>
            <a:off x="2643188" y="1143000"/>
            <a:ext cx="519112" cy="571500"/>
          </a:xfrm>
          <a:prstGeom prst="rect">
            <a:avLst/>
          </a:prstGeom>
          <a:noFill/>
          <a:ln w="9525">
            <a:noFill/>
            <a:miter lim="800000"/>
            <a:headEnd/>
            <a:tailEnd/>
          </a:ln>
        </p:spPr>
      </p:pic>
      <p:pic>
        <p:nvPicPr>
          <p:cNvPr id="71698" name="Picture 230" descr="untitledaa.bmp"/>
          <p:cNvPicPr>
            <a:picLocks noChangeAspect="1"/>
          </p:cNvPicPr>
          <p:nvPr/>
        </p:nvPicPr>
        <p:blipFill>
          <a:blip r:embed="rId4" cstate="print"/>
          <a:srcRect/>
          <a:stretch>
            <a:fillRect/>
          </a:stretch>
        </p:blipFill>
        <p:spPr bwMode="auto">
          <a:xfrm>
            <a:off x="4338638" y="1143000"/>
            <a:ext cx="519112" cy="571500"/>
          </a:xfrm>
          <a:prstGeom prst="rect">
            <a:avLst/>
          </a:prstGeom>
          <a:noFill/>
          <a:ln w="9525">
            <a:noFill/>
            <a:miter lim="800000"/>
            <a:headEnd/>
            <a:tailEnd/>
          </a:ln>
        </p:spPr>
      </p:pic>
      <p:pic>
        <p:nvPicPr>
          <p:cNvPr id="71699" name="Picture 231" descr="untitledaa.bmp"/>
          <p:cNvPicPr>
            <a:picLocks noChangeAspect="1"/>
          </p:cNvPicPr>
          <p:nvPr/>
        </p:nvPicPr>
        <p:blipFill>
          <a:blip r:embed="rId4" cstate="print"/>
          <a:srcRect/>
          <a:stretch>
            <a:fillRect/>
          </a:stretch>
        </p:blipFill>
        <p:spPr bwMode="auto">
          <a:xfrm>
            <a:off x="3643313" y="1143000"/>
            <a:ext cx="519112" cy="571500"/>
          </a:xfrm>
          <a:prstGeom prst="rect">
            <a:avLst/>
          </a:prstGeom>
          <a:noFill/>
          <a:ln w="9525">
            <a:noFill/>
            <a:miter lim="800000"/>
            <a:headEnd/>
            <a:tailEnd/>
          </a:ln>
        </p:spPr>
      </p:pic>
      <p:pic>
        <p:nvPicPr>
          <p:cNvPr id="71700" name="Picture 232" descr="Picture1.png"/>
          <p:cNvPicPr>
            <a:picLocks noChangeAspect="1"/>
          </p:cNvPicPr>
          <p:nvPr/>
        </p:nvPicPr>
        <p:blipFill>
          <a:blip r:embed="rId5" cstate="print"/>
          <a:srcRect/>
          <a:stretch>
            <a:fillRect/>
          </a:stretch>
        </p:blipFill>
        <p:spPr bwMode="auto">
          <a:xfrm>
            <a:off x="3643313" y="1544638"/>
            <a:ext cx="571500" cy="455612"/>
          </a:xfrm>
          <a:prstGeom prst="rect">
            <a:avLst/>
          </a:prstGeom>
          <a:noFill/>
          <a:ln w="9525">
            <a:noFill/>
            <a:miter lim="800000"/>
            <a:headEnd/>
            <a:tailEnd/>
          </a:ln>
        </p:spPr>
      </p:pic>
      <p:pic>
        <p:nvPicPr>
          <p:cNvPr id="71701" name="Picture 233" descr="Picture1.png"/>
          <p:cNvPicPr>
            <a:picLocks noChangeAspect="1"/>
          </p:cNvPicPr>
          <p:nvPr/>
        </p:nvPicPr>
        <p:blipFill>
          <a:blip r:embed="rId5" cstate="print"/>
          <a:srcRect/>
          <a:stretch>
            <a:fillRect/>
          </a:stretch>
        </p:blipFill>
        <p:spPr bwMode="auto">
          <a:xfrm>
            <a:off x="4357688" y="1571625"/>
            <a:ext cx="571500" cy="455613"/>
          </a:xfrm>
          <a:prstGeom prst="rect">
            <a:avLst/>
          </a:prstGeom>
          <a:noFill/>
          <a:ln w="9525">
            <a:noFill/>
            <a:miter lim="800000"/>
            <a:headEnd/>
            <a:tailEnd/>
          </a:ln>
        </p:spPr>
      </p:pic>
      <p:pic>
        <p:nvPicPr>
          <p:cNvPr id="71702" name="Picture 261" descr="untitledaa.bmp"/>
          <p:cNvPicPr>
            <a:picLocks noChangeAspect="1"/>
          </p:cNvPicPr>
          <p:nvPr/>
        </p:nvPicPr>
        <p:blipFill>
          <a:blip r:embed="rId4" cstate="print"/>
          <a:srcRect/>
          <a:stretch>
            <a:fillRect/>
          </a:stretch>
        </p:blipFill>
        <p:spPr bwMode="auto">
          <a:xfrm>
            <a:off x="6124575" y="1143000"/>
            <a:ext cx="519113" cy="571500"/>
          </a:xfrm>
          <a:prstGeom prst="rect">
            <a:avLst/>
          </a:prstGeom>
          <a:noFill/>
          <a:ln w="9525">
            <a:noFill/>
            <a:miter lim="800000"/>
            <a:headEnd/>
            <a:tailEnd/>
          </a:ln>
        </p:spPr>
      </p:pic>
      <p:pic>
        <p:nvPicPr>
          <p:cNvPr id="71703" name="Picture 262" descr="untitledaa.bmp"/>
          <p:cNvPicPr>
            <a:picLocks noChangeAspect="1"/>
          </p:cNvPicPr>
          <p:nvPr/>
        </p:nvPicPr>
        <p:blipFill>
          <a:blip r:embed="rId4" cstate="print"/>
          <a:srcRect/>
          <a:stretch>
            <a:fillRect/>
          </a:stretch>
        </p:blipFill>
        <p:spPr bwMode="auto">
          <a:xfrm>
            <a:off x="5429250" y="1143000"/>
            <a:ext cx="519113" cy="571500"/>
          </a:xfrm>
          <a:prstGeom prst="rect">
            <a:avLst/>
          </a:prstGeom>
          <a:noFill/>
          <a:ln w="9525">
            <a:noFill/>
            <a:miter lim="800000"/>
            <a:headEnd/>
            <a:tailEnd/>
          </a:ln>
        </p:spPr>
      </p:pic>
      <p:grpSp>
        <p:nvGrpSpPr>
          <p:cNvPr id="21" name="Group 234"/>
          <p:cNvGrpSpPr>
            <a:grpSpLocks/>
          </p:cNvGrpSpPr>
          <p:nvPr/>
        </p:nvGrpSpPr>
        <p:grpSpPr bwMode="auto">
          <a:xfrm>
            <a:off x="1571625" y="214313"/>
            <a:ext cx="5929313" cy="928687"/>
            <a:chOff x="1571604" y="500042"/>
            <a:chExt cx="5929354" cy="928694"/>
          </a:xfrm>
        </p:grpSpPr>
        <p:sp>
          <p:nvSpPr>
            <p:cNvPr id="236" name="Rounded Rectangle 235"/>
            <p:cNvSpPr/>
            <p:nvPr/>
          </p:nvSpPr>
          <p:spPr>
            <a:xfrm rot="16200000">
              <a:off x="4071934" y="-2000288"/>
              <a:ext cx="928694" cy="5929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71725" name="TextBox 236"/>
            <p:cNvSpPr txBox="1">
              <a:spLocks noChangeArrowheads="1"/>
            </p:cNvSpPr>
            <p:nvPr/>
          </p:nvSpPr>
          <p:spPr bwMode="auto">
            <a:xfrm>
              <a:off x="3810001" y="785794"/>
              <a:ext cx="1293298" cy="461665"/>
            </a:xfrm>
            <a:prstGeom prst="rect">
              <a:avLst/>
            </a:prstGeom>
            <a:noFill/>
            <a:ln w="9525">
              <a:noFill/>
              <a:miter lim="800000"/>
              <a:headEnd/>
              <a:tailEnd/>
            </a:ln>
          </p:spPr>
          <p:txBody>
            <a:bodyPr>
              <a:spAutoFit/>
            </a:bodyPr>
            <a:lstStyle/>
            <a:p>
              <a:pPr algn="ctr" eaLnBrk="0" hangingPunct="0"/>
              <a:r>
                <a:rPr lang="en-GB" b="1">
                  <a:solidFill>
                    <a:srgbClr val="000000"/>
                  </a:solidFill>
                </a:rPr>
                <a:t>kidney</a:t>
              </a:r>
            </a:p>
          </p:txBody>
        </p:sp>
      </p:grpSp>
      <p:pic>
        <p:nvPicPr>
          <p:cNvPr id="71705" name="Picture 278" descr="Picture2.png"/>
          <p:cNvPicPr>
            <a:picLocks noChangeAspect="1"/>
          </p:cNvPicPr>
          <p:nvPr/>
        </p:nvPicPr>
        <p:blipFill>
          <a:blip r:embed="rId6" cstate="print"/>
          <a:srcRect/>
          <a:stretch>
            <a:fillRect/>
          </a:stretch>
        </p:blipFill>
        <p:spPr bwMode="auto">
          <a:xfrm rot="11051309" flipH="1">
            <a:off x="5468938" y="1550988"/>
            <a:ext cx="574675" cy="785812"/>
          </a:xfrm>
          <a:prstGeom prst="rect">
            <a:avLst/>
          </a:prstGeom>
          <a:noFill/>
          <a:ln w="9525">
            <a:noFill/>
            <a:miter lim="800000"/>
            <a:headEnd/>
            <a:tailEnd/>
          </a:ln>
        </p:spPr>
      </p:pic>
      <p:pic>
        <p:nvPicPr>
          <p:cNvPr id="71706" name="Picture 279" descr="Picture2.png"/>
          <p:cNvPicPr>
            <a:picLocks noChangeAspect="1"/>
          </p:cNvPicPr>
          <p:nvPr/>
        </p:nvPicPr>
        <p:blipFill>
          <a:blip r:embed="rId6" cstate="print"/>
          <a:srcRect/>
          <a:stretch>
            <a:fillRect/>
          </a:stretch>
        </p:blipFill>
        <p:spPr bwMode="auto">
          <a:xfrm rot="11051309" flipH="1">
            <a:off x="6183313" y="1550988"/>
            <a:ext cx="574675" cy="785812"/>
          </a:xfrm>
          <a:prstGeom prst="rect">
            <a:avLst/>
          </a:prstGeom>
          <a:noFill/>
          <a:ln w="9525">
            <a:noFill/>
            <a:miter lim="800000"/>
            <a:headEnd/>
            <a:tailEnd/>
          </a:ln>
        </p:spPr>
      </p:pic>
      <p:pic>
        <p:nvPicPr>
          <p:cNvPr id="71707" name="Picture 282" descr="C1q.gif"/>
          <p:cNvPicPr>
            <a:picLocks noChangeAspect="1"/>
          </p:cNvPicPr>
          <p:nvPr/>
        </p:nvPicPr>
        <p:blipFill>
          <a:blip r:embed="rId2" cstate="print"/>
          <a:srcRect/>
          <a:stretch>
            <a:fillRect/>
          </a:stretch>
        </p:blipFill>
        <p:spPr bwMode="auto">
          <a:xfrm rot="5803084" flipV="1">
            <a:off x="950119" y="2121694"/>
            <a:ext cx="500063" cy="542925"/>
          </a:xfrm>
          <a:prstGeom prst="rect">
            <a:avLst/>
          </a:prstGeom>
          <a:noFill/>
          <a:ln w="9525">
            <a:noFill/>
            <a:miter lim="800000"/>
            <a:headEnd/>
            <a:tailEnd/>
          </a:ln>
        </p:spPr>
      </p:pic>
      <p:pic>
        <p:nvPicPr>
          <p:cNvPr id="71708" name="Picture 283" descr="C1q.gif"/>
          <p:cNvPicPr>
            <a:picLocks noChangeAspect="1"/>
          </p:cNvPicPr>
          <p:nvPr/>
        </p:nvPicPr>
        <p:blipFill>
          <a:blip r:embed="rId2" cstate="print"/>
          <a:srcRect/>
          <a:stretch>
            <a:fillRect/>
          </a:stretch>
        </p:blipFill>
        <p:spPr bwMode="auto">
          <a:xfrm rot="5803084" flipV="1">
            <a:off x="1735932" y="2478881"/>
            <a:ext cx="500062" cy="542925"/>
          </a:xfrm>
          <a:prstGeom prst="rect">
            <a:avLst/>
          </a:prstGeom>
          <a:noFill/>
          <a:ln w="9525">
            <a:noFill/>
            <a:miter lim="800000"/>
            <a:headEnd/>
            <a:tailEnd/>
          </a:ln>
        </p:spPr>
      </p:pic>
      <p:grpSp>
        <p:nvGrpSpPr>
          <p:cNvPr id="22" name="Group 252"/>
          <p:cNvGrpSpPr>
            <a:grpSpLocks/>
          </p:cNvGrpSpPr>
          <p:nvPr/>
        </p:nvGrpSpPr>
        <p:grpSpPr bwMode="auto">
          <a:xfrm rot="-2270413" flipH="1" flipV="1">
            <a:off x="2690813" y="2244725"/>
            <a:ext cx="1143000" cy="1012825"/>
            <a:chOff x="3034677" y="3792255"/>
            <a:chExt cx="1141984" cy="1013615"/>
          </a:xfrm>
        </p:grpSpPr>
        <p:grpSp>
          <p:nvGrpSpPr>
            <p:cNvPr id="23" name="Group 58"/>
            <p:cNvGrpSpPr>
              <a:grpSpLocks/>
            </p:cNvGrpSpPr>
            <p:nvPr/>
          </p:nvGrpSpPr>
          <p:grpSpPr bwMode="auto">
            <a:xfrm rot="-501746">
              <a:off x="3034677" y="3792255"/>
              <a:ext cx="570478" cy="513552"/>
              <a:chOff x="6072206" y="3761416"/>
              <a:chExt cx="773125" cy="729741"/>
            </a:xfrm>
          </p:grpSpPr>
          <p:grpSp>
            <p:nvGrpSpPr>
              <p:cNvPr id="24" name="Group 57"/>
              <p:cNvGrpSpPr>
                <a:grpSpLocks/>
              </p:cNvGrpSpPr>
              <p:nvPr/>
            </p:nvGrpSpPr>
            <p:grpSpPr bwMode="auto">
              <a:xfrm rot="-5400000">
                <a:off x="6106289" y="3752115"/>
                <a:ext cx="704959" cy="773125"/>
                <a:chOff x="5089543" y="3798479"/>
                <a:chExt cx="704959" cy="773125"/>
              </a:xfrm>
            </p:grpSpPr>
            <p:pic>
              <p:nvPicPr>
                <p:cNvPr id="71722" name="Picture 293"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295" name="Isosceles Triangle 294"/>
                <p:cNvSpPr/>
                <p:nvPr/>
              </p:nvSpPr>
              <p:spPr>
                <a:xfrm rot="19512635">
                  <a:off x="5084526" y="3794902"/>
                  <a:ext cx="189634" cy="8383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sp>
            <p:nvSpPr>
              <p:cNvPr id="293" name="Isosceles Triangle 292"/>
              <p:cNvSpPr/>
              <p:nvPr/>
            </p:nvSpPr>
            <p:spPr>
              <a:xfrm rot="19512635">
                <a:off x="6076193" y="3764585"/>
                <a:ext cx="191306" cy="8353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nvGrpSpPr>
            <p:cNvPr id="25" name="Group 58"/>
            <p:cNvGrpSpPr>
              <a:grpSpLocks/>
            </p:cNvGrpSpPr>
            <p:nvPr/>
          </p:nvGrpSpPr>
          <p:grpSpPr bwMode="auto">
            <a:xfrm rot="-501746">
              <a:off x="3606183" y="4292317"/>
              <a:ext cx="570478" cy="513553"/>
              <a:chOff x="6072208" y="3761416"/>
              <a:chExt cx="773125" cy="729743"/>
            </a:xfrm>
          </p:grpSpPr>
          <p:grpSp>
            <p:nvGrpSpPr>
              <p:cNvPr id="26" name="Group 57"/>
              <p:cNvGrpSpPr>
                <a:grpSpLocks/>
              </p:cNvGrpSpPr>
              <p:nvPr/>
            </p:nvGrpSpPr>
            <p:grpSpPr bwMode="auto">
              <a:xfrm rot="-5400000">
                <a:off x="6106291" y="3752117"/>
                <a:ext cx="704959" cy="773125"/>
                <a:chOff x="5089543" y="3798479"/>
                <a:chExt cx="704959" cy="773125"/>
              </a:xfrm>
            </p:grpSpPr>
            <p:pic>
              <p:nvPicPr>
                <p:cNvPr id="71718" name="Picture 289" descr="untitledaa.bmp"/>
                <p:cNvPicPr>
                  <a:picLocks noChangeAspect="1"/>
                </p:cNvPicPr>
                <p:nvPr/>
              </p:nvPicPr>
              <p:blipFill>
                <a:blip r:embed="rId3" cstate="print"/>
                <a:srcRect/>
                <a:stretch>
                  <a:fillRect/>
                </a:stretch>
              </p:blipFill>
              <p:spPr bwMode="auto">
                <a:xfrm rot="491760">
                  <a:off x="5121464" y="3830379"/>
                  <a:ext cx="673038" cy="741225"/>
                </a:xfrm>
                <a:prstGeom prst="rect">
                  <a:avLst/>
                </a:prstGeom>
                <a:noFill/>
                <a:ln w="9525">
                  <a:noFill/>
                  <a:miter lim="800000"/>
                  <a:headEnd/>
                  <a:tailEnd/>
                </a:ln>
              </p:spPr>
            </p:pic>
            <p:sp>
              <p:nvSpPr>
                <p:cNvPr id="291" name="Isosceles Triangle 290"/>
                <p:cNvSpPr/>
                <p:nvPr/>
              </p:nvSpPr>
              <p:spPr>
                <a:xfrm rot="19512635">
                  <a:off x="5083207" y="3794690"/>
                  <a:ext cx="189634" cy="8383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sp>
            <p:nvSpPr>
              <p:cNvPr id="289" name="Isosceles Triangle 288"/>
              <p:cNvSpPr/>
              <p:nvPr/>
            </p:nvSpPr>
            <p:spPr>
              <a:xfrm rot="19512635">
                <a:off x="6075982" y="3765905"/>
                <a:ext cx="191306" cy="8353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baseline="-25000" dirty="0"/>
              </a:p>
            </p:txBody>
          </p:sp>
        </p:grpSp>
      </p:grpSp>
      <p:sp>
        <p:nvSpPr>
          <p:cNvPr id="71710" name="TextBox 225"/>
          <p:cNvSpPr txBox="1">
            <a:spLocks noChangeArrowheads="1"/>
          </p:cNvSpPr>
          <p:nvPr/>
        </p:nvSpPr>
        <p:spPr bwMode="auto">
          <a:xfrm>
            <a:off x="6759575" y="2781300"/>
            <a:ext cx="2295525" cy="1200150"/>
          </a:xfrm>
          <a:prstGeom prst="rect">
            <a:avLst/>
          </a:prstGeom>
          <a:noFill/>
          <a:ln w="9525">
            <a:noFill/>
            <a:miter lim="800000"/>
            <a:headEnd/>
            <a:tailEnd/>
          </a:ln>
        </p:spPr>
        <p:txBody>
          <a:bodyPr>
            <a:spAutoFit/>
          </a:bodyPr>
          <a:lstStyle/>
          <a:p>
            <a:pPr algn="ctr" eaLnBrk="0" hangingPunct="0"/>
            <a:r>
              <a:rPr lang="en-GB" sz="1800" b="1"/>
              <a:t>excessive complement activation → renal inflammation</a:t>
            </a:r>
          </a:p>
        </p:txBody>
      </p:sp>
      <p:sp>
        <p:nvSpPr>
          <p:cNvPr id="239" name="Up Arrow 238"/>
          <p:cNvSpPr/>
          <p:nvPr/>
        </p:nvSpPr>
        <p:spPr>
          <a:xfrm rot="19037194" flipV="1">
            <a:off x="6767513" y="2481263"/>
            <a:ext cx="357187" cy="714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297" name="Up Arrow 296"/>
          <p:cNvSpPr/>
          <p:nvPr/>
        </p:nvSpPr>
        <p:spPr>
          <a:xfrm rot="2562806">
            <a:off x="6767513" y="3786188"/>
            <a:ext cx="357187" cy="714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cxnSp>
        <p:nvCxnSpPr>
          <p:cNvPr id="176" name="Straight Connector 175"/>
          <p:cNvCxnSpPr/>
          <p:nvPr/>
        </p:nvCxnSpPr>
        <p:spPr>
          <a:xfrm flipV="1">
            <a:off x="857250" y="3416300"/>
            <a:ext cx="5632450" cy="127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61925"/>
            <a:ext cx="7772400" cy="622300"/>
          </a:xfrm>
        </p:spPr>
        <p:txBody>
          <a:bodyPr>
            <a:normAutofit fontScale="90000"/>
          </a:bodyPr>
          <a:lstStyle/>
          <a:p>
            <a:r>
              <a:rPr lang="en-GB" sz="3600" dirty="0" smtClean="0">
                <a:solidFill>
                  <a:srgbClr val="FFFF00"/>
                </a:solidFill>
                <a:latin typeface="Arial" charset="0"/>
                <a:cs typeface="Arial" charset="0"/>
              </a:rPr>
              <a:t>Complement and SLE -conclusions</a:t>
            </a:r>
          </a:p>
        </p:txBody>
      </p:sp>
      <p:sp>
        <p:nvSpPr>
          <p:cNvPr id="36867" name="Rectangle 3"/>
          <p:cNvSpPr>
            <a:spLocks noGrp="1" noChangeArrowheads="1"/>
          </p:cNvSpPr>
          <p:nvPr>
            <p:ph idx="1"/>
          </p:nvPr>
        </p:nvSpPr>
        <p:spPr>
          <a:xfrm>
            <a:off x="685800" y="1022350"/>
            <a:ext cx="7989888" cy="5545138"/>
          </a:xfrm>
        </p:spPr>
        <p:txBody>
          <a:bodyPr/>
          <a:lstStyle/>
          <a:p>
            <a:pPr>
              <a:lnSpc>
                <a:spcPct val="90000"/>
              </a:lnSpc>
            </a:pPr>
            <a:r>
              <a:rPr lang="en-GB" dirty="0" smtClean="0">
                <a:latin typeface="Arial" charset="0"/>
                <a:cs typeface="Arial" charset="0"/>
              </a:rPr>
              <a:t>Complement acts at the interface between innate &amp; adaptive immunity</a:t>
            </a:r>
          </a:p>
          <a:p>
            <a:pPr>
              <a:lnSpc>
                <a:spcPct val="90000"/>
              </a:lnSpc>
            </a:pPr>
            <a:endParaRPr lang="en-GB" dirty="0" smtClean="0">
              <a:latin typeface="Arial" charset="0"/>
              <a:cs typeface="Arial" charset="0"/>
            </a:endParaRPr>
          </a:p>
          <a:p>
            <a:pPr>
              <a:lnSpc>
                <a:spcPct val="90000"/>
              </a:lnSpc>
            </a:pPr>
            <a:r>
              <a:rPr lang="en-GB" dirty="0" smtClean="0">
                <a:latin typeface="Arial" charset="0"/>
                <a:cs typeface="Arial" charset="0"/>
              </a:rPr>
              <a:t>Complement-deficiency results in a defective clearance of apoptotic cells that may explain the association between classical pathway deficiency and SLE</a:t>
            </a:r>
          </a:p>
          <a:p>
            <a:pPr>
              <a:lnSpc>
                <a:spcPct val="90000"/>
              </a:lnSpc>
            </a:pPr>
            <a:endParaRPr lang="en-GB" dirty="0" smtClean="0">
              <a:latin typeface="Arial" charset="0"/>
              <a:cs typeface="Arial" charset="0"/>
            </a:endParaRPr>
          </a:p>
          <a:p>
            <a:pPr>
              <a:lnSpc>
                <a:spcPct val="90000"/>
              </a:lnSpc>
            </a:pPr>
            <a:r>
              <a:rPr lang="en-GB" dirty="0" smtClean="0">
                <a:latin typeface="Arial" charset="0"/>
                <a:cs typeface="Arial" charset="0"/>
              </a:rPr>
              <a:t>Anti-C1q antibodies can serve as an acquired mechanisms of classical pathway amplification.</a:t>
            </a:r>
          </a:p>
          <a:p>
            <a:pPr>
              <a:lnSpc>
                <a:spcPct val="90000"/>
              </a:lnSpc>
            </a:pPr>
            <a:endParaRPr lang="en-GB" sz="3600" dirty="0" smtClean="0">
              <a:latin typeface="Helvetic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58838" y="-9525"/>
            <a:ext cx="7772400" cy="1143000"/>
          </a:xfrm>
        </p:spPr>
        <p:txBody>
          <a:bodyPr/>
          <a:lstStyle/>
          <a:p>
            <a:r>
              <a:rPr lang="en-GB" sz="4000" smtClean="0">
                <a:latin typeface="Arial" charset="0"/>
              </a:rPr>
              <a:t>Complement Biology</a:t>
            </a:r>
          </a:p>
        </p:txBody>
      </p:sp>
      <p:sp>
        <p:nvSpPr>
          <p:cNvPr id="915459" name="Text Box 3"/>
          <p:cNvSpPr txBox="1">
            <a:spLocks noChangeAspect="1" noChangeArrowheads="1"/>
          </p:cNvSpPr>
          <p:nvPr/>
        </p:nvSpPr>
        <p:spPr bwMode="auto">
          <a:xfrm>
            <a:off x="3525838" y="2159000"/>
            <a:ext cx="1878012" cy="346075"/>
          </a:xfrm>
          <a:prstGeom prst="rect">
            <a:avLst/>
          </a:prstGeom>
          <a:solidFill>
            <a:schemeClr val="accent1">
              <a:lumMod val="40000"/>
              <a:lumOff val="60000"/>
            </a:schemeClr>
          </a:solidFill>
          <a:ln w="9525">
            <a:solidFill>
              <a:srgbClr val="FF0000"/>
            </a:solidFill>
            <a:miter lim="800000"/>
            <a:headEnd/>
            <a:tailEnd/>
          </a:ln>
          <a:effectLst/>
        </p:spPr>
        <p:txBody>
          <a:bodyPr>
            <a:spAutoFit/>
          </a:bodyPr>
          <a:lstStyle/>
          <a:p>
            <a:pPr algn="ctr" eaLnBrk="0" hangingPunct="0">
              <a:defRPr/>
            </a:pPr>
            <a:r>
              <a:rPr lang="en-GB" sz="1600" b="0" dirty="0" err="1">
                <a:solidFill>
                  <a:srgbClr val="000000"/>
                </a:solidFill>
                <a:cs typeface="Arial" charset="0"/>
              </a:rPr>
              <a:t>lectin</a:t>
            </a:r>
            <a:r>
              <a:rPr lang="en-GB" sz="1600" b="0" dirty="0">
                <a:solidFill>
                  <a:srgbClr val="000000"/>
                </a:solidFill>
                <a:cs typeface="Arial" charset="0"/>
              </a:rPr>
              <a:t> pathway</a:t>
            </a:r>
          </a:p>
        </p:txBody>
      </p:sp>
      <p:sp>
        <p:nvSpPr>
          <p:cNvPr id="915460" name="Text Box 4"/>
          <p:cNvSpPr txBox="1">
            <a:spLocks noChangeAspect="1" noChangeArrowheads="1"/>
          </p:cNvSpPr>
          <p:nvPr/>
        </p:nvSpPr>
        <p:spPr bwMode="auto">
          <a:xfrm>
            <a:off x="969963" y="2159000"/>
            <a:ext cx="1878012" cy="346075"/>
          </a:xfrm>
          <a:prstGeom prst="rect">
            <a:avLst/>
          </a:prstGeom>
          <a:solidFill>
            <a:schemeClr val="tx2"/>
          </a:solidFill>
          <a:ln w="9525">
            <a:solidFill>
              <a:srgbClr val="FF0000"/>
            </a:solidFill>
            <a:miter lim="800000"/>
            <a:headEnd/>
            <a:tailEnd/>
          </a:ln>
          <a:effectLst/>
        </p:spPr>
        <p:txBody>
          <a:bodyPr>
            <a:spAutoFit/>
          </a:bodyPr>
          <a:lstStyle/>
          <a:p>
            <a:pPr algn="ctr" eaLnBrk="0" hangingPunct="0">
              <a:defRPr/>
            </a:pPr>
            <a:r>
              <a:rPr lang="en-GB" sz="1600" b="0" dirty="0">
                <a:solidFill>
                  <a:srgbClr val="000000"/>
                </a:solidFill>
                <a:cs typeface="Arial" charset="0"/>
              </a:rPr>
              <a:t>classical pathway</a:t>
            </a:r>
          </a:p>
        </p:txBody>
      </p:sp>
      <p:sp>
        <p:nvSpPr>
          <p:cNvPr id="915461" name="Text Box 5"/>
          <p:cNvSpPr txBox="1">
            <a:spLocks noChangeAspect="1" noChangeArrowheads="1"/>
          </p:cNvSpPr>
          <p:nvPr/>
        </p:nvSpPr>
        <p:spPr bwMode="auto">
          <a:xfrm>
            <a:off x="6081713" y="2159000"/>
            <a:ext cx="2093912" cy="346075"/>
          </a:xfrm>
          <a:prstGeom prst="rect">
            <a:avLst/>
          </a:prstGeom>
          <a:solidFill>
            <a:schemeClr val="accent1">
              <a:lumMod val="40000"/>
              <a:lumOff val="60000"/>
            </a:schemeClr>
          </a:solidFill>
          <a:ln w="9525">
            <a:solidFill>
              <a:srgbClr val="FF0000"/>
            </a:solidFill>
            <a:miter lim="800000"/>
            <a:headEnd/>
            <a:tailEnd/>
          </a:ln>
          <a:effectLst/>
        </p:spPr>
        <p:txBody>
          <a:bodyPr>
            <a:spAutoFit/>
          </a:bodyPr>
          <a:lstStyle/>
          <a:p>
            <a:pPr algn="ctr" eaLnBrk="0" hangingPunct="0">
              <a:defRPr/>
            </a:pPr>
            <a:r>
              <a:rPr lang="en-GB" sz="1600" b="0" dirty="0">
                <a:solidFill>
                  <a:srgbClr val="000000"/>
                </a:solidFill>
                <a:cs typeface="Arial" charset="0"/>
              </a:rPr>
              <a:t>alternative  pathway</a:t>
            </a:r>
          </a:p>
        </p:txBody>
      </p:sp>
      <p:sp>
        <p:nvSpPr>
          <p:cNvPr id="915462" name="Oval 6"/>
          <p:cNvSpPr>
            <a:spLocks noChangeArrowheads="1"/>
          </p:cNvSpPr>
          <p:nvPr/>
        </p:nvSpPr>
        <p:spPr bwMode="auto">
          <a:xfrm>
            <a:off x="1547812" y="2636838"/>
            <a:ext cx="598487" cy="601662"/>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400" b="1" dirty="0">
                <a:solidFill>
                  <a:srgbClr val="FF0000"/>
                </a:solidFill>
                <a:cs typeface="Arial" charset="0"/>
              </a:rPr>
              <a:t>C1q</a:t>
            </a:r>
          </a:p>
          <a:p>
            <a:pPr eaLnBrk="0" hangingPunct="0">
              <a:defRPr/>
            </a:pPr>
            <a:r>
              <a:rPr lang="en-GB" sz="1200" b="1" dirty="0">
                <a:solidFill>
                  <a:srgbClr val="FF0000"/>
                </a:solidFill>
                <a:cs typeface="Arial" charset="0"/>
              </a:rPr>
              <a:t>C1r </a:t>
            </a:r>
          </a:p>
          <a:p>
            <a:pPr eaLnBrk="0" hangingPunct="0">
              <a:defRPr/>
            </a:pPr>
            <a:r>
              <a:rPr lang="en-GB" sz="1200" b="1" dirty="0">
                <a:solidFill>
                  <a:srgbClr val="FF0000"/>
                </a:solidFill>
                <a:cs typeface="Arial" charset="0"/>
              </a:rPr>
              <a:t>C1s</a:t>
            </a:r>
            <a:endParaRPr lang="en-US" sz="1200" b="1" dirty="0">
              <a:solidFill>
                <a:srgbClr val="FF0000"/>
              </a:solidFill>
              <a:cs typeface="Arial" charset="0"/>
            </a:endParaRPr>
          </a:p>
        </p:txBody>
      </p:sp>
      <p:sp>
        <p:nvSpPr>
          <p:cNvPr id="915463" name="Oval 7"/>
          <p:cNvSpPr>
            <a:spLocks noChangeArrowheads="1"/>
          </p:cNvSpPr>
          <p:nvPr/>
        </p:nvSpPr>
        <p:spPr bwMode="auto">
          <a:xfrm>
            <a:off x="6804025" y="2636838"/>
            <a:ext cx="576263"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dirty="0">
                <a:solidFill>
                  <a:srgbClr val="000000"/>
                </a:solidFill>
                <a:cs typeface="Arial" charset="0"/>
              </a:rPr>
              <a:t>C3</a:t>
            </a:r>
            <a:endParaRPr lang="en-US" dirty="0">
              <a:solidFill>
                <a:srgbClr val="000000"/>
              </a:solidFill>
              <a:cs typeface="Arial" charset="0"/>
            </a:endParaRPr>
          </a:p>
        </p:txBody>
      </p:sp>
      <p:sp>
        <p:nvSpPr>
          <p:cNvPr id="915464" name="Oval 8"/>
          <p:cNvSpPr>
            <a:spLocks noChangeArrowheads="1"/>
          </p:cNvSpPr>
          <p:nvPr/>
        </p:nvSpPr>
        <p:spPr bwMode="auto">
          <a:xfrm>
            <a:off x="3939132" y="2610712"/>
            <a:ext cx="1128168" cy="5515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dirty="0" smtClean="0">
                <a:solidFill>
                  <a:srgbClr val="000000"/>
                </a:solidFill>
                <a:cs typeface="Arial" charset="0"/>
              </a:rPr>
              <a:t>MBL/</a:t>
            </a:r>
            <a:r>
              <a:rPr lang="en-GB" sz="1200" dirty="0" err="1" smtClean="0">
                <a:solidFill>
                  <a:srgbClr val="000000"/>
                </a:solidFill>
                <a:cs typeface="Arial" charset="0"/>
              </a:rPr>
              <a:t>Ficolin</a:t>
            </a:r>
            <a:endParaRPr lang="en-GB" sz="1200" dirty="0">
              <a:solidFill>
                <a:srgbClr val="000000"/>
              </a:solidFill>
              <a:cs typeface="Arial" charset="0"/>
            </a:endParaRPr>
          </a:p>
          <a:p>
            <a:pPr algn="ctr" eaLnBrk="0" hangingPunct="0">
              <a:defRPr/>
            </a:pPr>
            <a:r>
              <a:rPr lang="en-GB" sz="1200" dirty="0">
                <a:solidFill>
                  <a:srgbClr val="000000"/>
                </a:solidFill>
                <a:cs typeface="Arial" charset="0"/>
              </a:rPr>
              <a:t>MASPs</a:t>
            </a:r>
            <a:endParaRPr lang="en-US" sz="1200" dirty="0">
              <a:solidFill>
                <a:srgbClr val="000000"/>
              </a:solidFill>
              <a:cs typeface="Arial" charset="0"/>
            </a:endParaRPr>
          </a:p>
        </p:txBody>
      </p:sp>
      <p:sp>
        <p:nvSpPr>
          <p:cNvPr id="915465" name="Oval 9"/>
          <p:cNvSpPr>
            <a:spLocks noChangeArrowheads="1"/>
          </p:cNvSpPr>
          <p:nvPr/>
        </p:nvSpPr>
        <p:spPr bwMode="auto">
          <a:xfrm>
            <a:off x="4211638" y="3933825"/>
            <a:ext cx="576262"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2000" b="1" dirty="0">
                <a:solidFill>
                  <a:srgbClr val="FF0000"/>
                </a:solidFill>
                <a:cs typeface="Arial" charset="0"/>
              </a:rPr>
              <a:t>C3</a:t>
            </a:r>
            <a:endParaRPr lang="en-US" sz="2000" b="1" dirty="0">
              <a:solidFill>
                <a:srgbClr val="FF0000"/>
              </a:solidFill>
              <a:cs typeface="Arial" charset="0"/>
            </a:endParaRPr>
          </a:p>
        </p:txBody>
      </p:sp>
      <p:sp>
        <p:nvSpPr>
          <p:cNvPr id="7178" name="Line 10"/>
          <p:cNvSpPr>
            <a:spLocks noChangeShapeType="1"/>
          </p:cNvSpPr>
          <p:nvPr/>
        </p:nvSpPr>
        <p:spPr bwMode="auto">
          <a:xfrm flipH="1">
            <a:off x="4787900" y="3068638"/>
            <a:ext cx="1944688" cy="865187"/>
          </a:xfrm>
          <a:prstGeom prst="line">
            <a:avLst/>
          </a:prstGeom>
          <a:noFill/>
          <a:ln w="28575">
            <a:solidFill>
              <a:schemeClr val="tx1"/>
            </a:solidFill>
            <a:round/>
            <a:headEnd/>
            <a:tailEnd type="triangle" w="med" len="med"/>
          </a:ln>
        </p:spPr>
        <p:txBody>
          <a:bodyPr/>
          <a:lstStyle/>
          <a:p>
            <a:endParaRPr lang="en-GB"/>
          </a:p>
        </p:txBody>
      </p:sp>
      <p:sp>
        <p:nvSpPr>
          <p:cNvPr id="7179" name="Line 11"/>
          <p:cNvSpPr>
            <a:spLocks noChangeShapeType="1"/>
          </p:cNvSpPr>
          <p:nvPr/>
        </p:nvSpPr>
        <p:spPr bwMode="auto">
          <a:xfrm>
            <a:off x="4498975" y="3213100"/>
            <a:ext cx="1588" cy="649288"/>
          </a:xfrm>
          <a:prstGeom prst="line">
            <a:avLst/>
          </a:prstGeom>
          <a:noFill/>
          <a:ln w="28575">
            <a:solidFill>
              <a:schemeClr val="tx1"/>
            </a:solidFill>
            <a:round/>
            <a:headEnd/>
            <a:tailEnd type="triangle" w="med" len="med"/>
          </a:ln>
        </p:spPr>
        <p:txBody>
          <a:bodyPr/>
          <a:lstStyle/>
          <a:p>
            <a:endParaRPr lang="en-GB"/>
          </a:p>
        </p:txBody>
      </p:sp>
      <p:sp>
        <p:nvSpPr>
          <p:cNvPr id="7180" name="Line 12"/>
          <p:cNvSpPr>
            <a:spLocks noChangeShapeType="1"/>
          </p:cNvSpPr>
          <p:nvPr/>
        </p:nvSpPr>
        <p:spPr bwMode="auto">
          <a:xfrm>
            <a:off x="2266950" y="3068638"/>
            <a:ext cx="1944688" cy="865187"/>
          </a:xfrm>
          <a:prstGeom prst="line">
            <a:avLst/>
          </a:prstGeom>
          <a:noFill/>
          <a:ln w="28575">
            <a:solidFill>
              <a:schemeClr val="tx1"/>
            </a:solidFill>
            <a:round/>
            <a:headEnd/>
            <a:tailEnd type="triangle" w="med" len="med"/>
          </a:ln>
        </p:spPr>
        <p:txBody>
          <a:bodyPr/>
          <a:lstStyle/>
          <a:p>
            <a:endParaRPr lang="en-GB"/>
          </a:p>
        </p:txBody>
      </p:sp>
      <p:sp>
        <p:nvSpPr>
          <p:cNvPr id="915470" name="Oval 14"/>
          <p:cNvSpPr>
            <a:spLocks noChangeAspect="1" noChangeArrowheads="1"/>
          </p:cNvSpPr>
          <p:nvPr/>
        </p:nvSpPr>
        <p:spPr bwMode="auto">
          <a:xfrm>
            <a:off x="3149600" y="31416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b="1" dirty="0">
                <a:solidFill>
                  <a:srgbClr val="FF0000"/>
                </a:solidFill>
                <a:cs typeface="Arial" charset="0"/>
              </a:rPr>
              <a:t>C2</a:t>
            </a:r>
            <a:endParaRPr lang="en-US" sz="1200" b="1" dirty="0">
              <a:solidFill>
                <a:srgbClr val="FF0000"/>
              </a:solidFill>
              <a:cs typeface="Arial" charset="0"/>
            </a:endParaRPr>
          </a:p>
        </p:txBody>
      </p:sp>
      <p:sp>
        <p:nvSpPr>
          <p:cNvPr id="915471" name="Oval 15"/>
          <p:cNvSpPr>
            <a:spLocks noChangeAspect="1" noChangeArrowheads="1"/>
          </p:cNvSpPr>
          <p:nvPr/>
        </p:nvSpPr>
        <p:spPr bwMode="auto">
          <a:xfrm>
            <a:off x="4157663" y="3286125"/>
            <a:ext cx="269875" cy="2682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C4</a:t>
            </a:r>
            <a:endParaRPr lang="en-US" sz="1200" dirty="0">
              <a:solidFill>
                <a:srgbClr val="000000"/>
              </a:solidFill>
              <a:cs typeface="Arial" charset="0"/>
            </a:endParaRPr>
          </a:p>
        </p:txBody>
      </p:sp>
      <p:sp>
        <p:nvSpPr>
          <p:cNvPr id="915472" name="Oval 16"/>
          <p:cNvSpPr>
            <a:spLocks noChangeAspect="1" noChangeArrowheads="1"/>
          </p:cNvSpPr>
          <p:nvPr/>
        </p:nvSpPr>
        <p:spPr bwMode="auto">
          <a:xfrm>
            <a:off x="4572000" y="3448050"/>
            <a:ext cx="269875" cy="2682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C2</a:t>
            </a:r>
            <a:endParaRPr lang="en-US" sz="1200" dirty="0">
              <a:solidFill>
                <a:srgbClr val="000000"/>
              </a:solidFill>
              <a:cs typeface="Arial" charset="0"/>
            </a:endParaRPr>
          </a:p>
        </p:txBody>
      </p:sp>
      <p:sp>
        <p:nvSpPr>
          <p:cNvPr id="915473" name="Oval 17"/>
          <p:cNvSpPr>
            <a:spLocks noChangeAspect="1" noChangeArrowheads="1"/>
          </p:cNvSpPr>
          <p:nvPr/>
        </p:nvSpPr>
        <p:spPr bwMode="auto">
          <a:xfrm>
            <a:off x="5724525" y="3068638"/>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a:solidFill>
                  <a:srgbClr val="000000"/>
                </a:solidFill>
                <a:cs typeface="Arial" charset="0"/>
              </a:rPr>
              <a:t>D</a:t>
            </a:r>
            <a:endParaRPr lang="en-US" sz="1200">
              <a:solidFill>
                <a:srgbClr val="000000"/>
              </a:solidFill>
              <a:cs typeface="Arial" charset="0"/>
            </a:endParaRPr>
          </a:p>
        </p:txBody>
      </p:sp>
      <p:sp>
        <p:nvSpPr>
          <p:cNvPr id="915474" name="Oval 18"/>
          <p:cNvSpPr>
            <a:spLocks noChangeAspect="1" noChangeArrowheads="1"/>
          </p:cNvSpPr>
          <p:nvPr/>
        </p:nvSpPr>
        <p:spPr bwMode="auto">
          <a:xfrm>
            <a:off x="5292725" y="3284538"/>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a:solidFill>
                  <a:srgbClr val="000000"/>
                </a:solidFill>
                <a:cs typeface="Arial" charset="0"/>
              </a:rPr>
              <a:t>P</a:t>
            </a:r>
            <a:endParaRPr lang="en-US" sz="1200">
              <a:solidFill>
                <a:srgbClr val="000000"/>
              </a:solidFill>
              <a:cs typeface="Arial" charset="0"/>
            </a:endParaRPr>
          </a:p>
        </p:txBody>
      </p:sp>
      <p:sp>
        <p:nvSpPr>
          <p:cNvPr id="915475" name="Oval 19"/>
          <p:cNvSpPr>
            <a:spLocks noChangeArrowheads="1"/>
          </p:cNvSpPr>
          <p:nvPr/>
        </p:nvSpPr>
        <p:spPr bwMode="auto">
          <a:xfrm>
            <a:off x="4211638" y="5084763"/>
            <a:ext cx="576262"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2000" dirty="0">
                <a:solidFill>
                  <a:srgbClr val="000000"/>
                </a:solidFill>
                <a:cs typeface="Arial" charset="0"/>
              </a:rPr>
              <a:t>C5</a:t>
            </a:r>
            <a:endParaRPr lang="en-US" sz="2000" dirty="0">
              <a:solidFill>
                <a:srgbClr val="000000"/>
              </a:solidFill>
              <a:cs typeface="Arial" charset="0"/>
            </a:endParaRPr>
          </a:p>
        </p:txBody>
      </p:sp>
      <p:sp>
        <p:nvSpPr>
          <p:cNvPr id="915476" name="Oval 20"/>
          <p:cNvSpPr>
            <a:spLocks noChangeArrowheads="1"/>
          </p:cNvSpPr>
          <p:nvPr/>
        </p:nvSpPr>
        <p:spPr bwMode="auto">
          <a:xfrm>
            <a:off x="3921125" y="6164263"/>
            <a:ext cx="1155700" cy="5048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2000" dirty="0">
                <a:solidFill>
                  <a:srgbClr val="000000"/>
                </a:solidFill>
                <a:cs typeface="Arial" charset="0"/>
              </a:rPr>
              <a:t>MAC</a:t>
            </a:r>
            <a:endParaRPr lang="en-US" sz="2000" dirty="0">
              <a:solidFill>
                <a:srgbClr val="000000"/>
              </a:solidFill>
              <a:cs typeface="Arial" charset="0"/>
            </a:endParaRPr>
          </a:p>
        </p:txBody>
      </p:sp>
      <p:sp>
        <p:nvSpPr>
          <p:cNvPr id="7189" name="Line 21"/>
          <p:cNvSpPr>
            <a:spLocks noChangeShapeType="1"/>
          </p:cNvSpPr>
          <p:nvPr/>
        </p:nvSpPr>
        <p:spPr bwMode="auto">
          <a:xfrm>
            <a:off x="4500563" y="4581525"/>
            <a:ext cx="0" cy="360363"/>
          </a:xfrm>
          <a:prstGeom prst="line">
            <a:avLst/>
          </a:prstGeom>
          <a:noFill/>
          <a:ln w="76200">
            <a:solidFill>
              <a:srgbClr val="FFFFFF"/>
            </a:solidFill>
            <a:round/>
            <a:headEnd/>
            <a:tailEnd type="triangle" w="med" len="med"/>
          </a:ln>
        </p:spPr>
        <p:txBody>
          <a:bodyPr/>
          <a:lstStyle/>
          <a:p>
            <a:endParaRPr lang="en-GB"/>
          </a:p>
        </p:txBody>
      </p:sp>
      <p:sp>
        <p:nvSpPr>
          <p:cNvPr id="7190" name="Line 22"/>
          <p:cNvSpPr>
            <a:spLocks noChangeShapeType="1"/>
          </p:cNvSpPr>
          <p:nvPr/>
        </p:nvSpPr>
        <p:spPr bwMode="auto">
          <a:xfrm>
            <a:off x="4500563" y="5661025"/>
            <a:ext cx="0" cy="360363"/>
          </a:xfrm>
          <a:prstGeom prst="line">
            <a:avLst/>
          </a:prstGeom>
          <a:noFill/>
          <a:ln w="76200">
            <a:solidFill>
              <a:srgbClr val="FFFFFF"/>
            </a:solidFill>
            <a:round/>
            <a:headEnd/>
            <a:tailEnd type="triangle" w="med" len="med"/>
          </a:ln>
        </p:spPr>
        <p:txBody>
          <a:bodyPr/>
          <a:lstStyle/>
          <a:p>
            <a:endParaRPr lang="en-GB"/>
          </a:p>
        </p:txBody>
      </p:sp>
      <p:sp>
        <p:nvSpPr>
          <p:cNvPr id="915479" name="Oval 23"/>
          <p:cNvSpPr>
            <a:spLocks noChangeAspect="1" noChangeArrowheads="1"/>
          </p:cNvSpPr>
          <p:nvPr/>
        </p:nvSpPr>
        <p:spPr bwMode="auto">
          <a:xfrm>
            <a:off x="4716463" y="56816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dirty="0">
                <a:solidFill>
                  <a:srgbClr val="000000"/>
                </a:solidFill>
                <a:cs typeface="Arial" charset="0"/>
              </a:rPr>
              <a:t>C6</a:t>
            </a:r>
            <a:endParaRPr lang="en-US" sz="1200" dirty="0">
              <a:solidFill>
                <a:srgbClr val="000000"/>
              </a:solidFill>
              <a:cs typeface="Arial" charset="0"/>
            </a:endParaRPr>
          </a:p>
        </p:txBody>
      </p:sp>
      <p:sp>
        <p:nvSpPr>
          <p:cNvPr id="915480" name="Oval 24"/>
          <p:cNvSpPr>
            <a:spLocks noChangeAspect="1" noChangeArrowheads="1"/>
          </p:cNvSpPr>
          <p:nvPr/>
        </p:nvSpPr>
        <p:spPr bwMode="auto">
          <a:xfrm>
            <a:off x="5022850" y="55165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a:solidFill>
                  <a:srgbClr val="000000"/>
                </a:solidFill>
                <a:cs typeface="Arial" charset="0"/>
              </a:rPr>
              <a:t>C7</a:t>
            </a:r>
            <a:endParaRPr lang="en-US" sz="1200">
              <a:solidFill>
                <a:srgbClr val="000000"/>
              </a:solidFill>
              <a:cs typeface="Arial" charset="0"/>
            </a:endParaRPr>
          </a:p>
        </p:txBody>
      </p:sp>
      <p:sp>
        <p:nvSpPr>
          <p:cNvPr id="915481" name="Oval 25"/>
          <p:cNvSpPr>
            <a:spLocks noChangeAspect="1" noChangeArrowheads="1"/>
          </p:cNvSpPr>
          <p:nvPr/>
        </p:nvSpPr>
        <p:spPr bwMode="auto">
          <a:xfrm>
            <a:off x="5310188" y="53006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a:solidFill>
                  <a:srgbClr val="000000"/>
                </a:solidFill>
                <a:cs typeface="Arial" charset="0"/>
              </a:rPr>
              <a:t>C8</a:t>
            </a:r>
            <a:endParaRPr lang="en-US" sz="1200">
              <a:solidFill>
                <a:srgbClr val="000000"/>
              </a:solidFill>
              <a:cs typeface="Arial" charset="0"/>
            </a:endParaRPr>
          </a:p>
        </p:txBody>
      </p:sp>
      <p:sp>
        <p:nvSpPr>
          <p:cNvPr id="915482" name="Oval 26"/>
          <p:cNvSpPr>
            <a:spLocks noChangeAspect="1" noChangeArrowheads="1"/>
          </p:cNvSpPr>
          <p:nvPr/>
        </p:nvSpPr>
        <p:spPr bwMode="auto">
          <a:xfrm>
            <a:off x="5580063" y="508476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a:solidFill>
                  <a:srgbClr val="000000"/>
                </a:solidFill>
                <a:cs typeface="Arial" charset="0"/>
              </a:rPr>
              <a:t>C9</a:t>
            </a:r>
            <a:endParaRPr lang="en-US" sz="1200">
              <a:solidFill>
                <a:srgbClr val="000000"/>
              </a:solidFill>
              <a:cs typeface="Arial" charset="0"/>
            </a:endParaRPr>
          </a:p>
        </p:txBody>
      </p:sp>
      <p:sp>
        <p:nvSpPr>
          <p:cNvPr id="7195" name="Text Box 27"/>
          <p:cNvSpPr txBox="1">
            <a:spLocks noChangeArrowheads="1"/>
          </p:cNvSpPr>
          <p:nvPr/>
        </p:nvSpPr>
        <p:spPr bwMode="auto">
          <a:xfrm>
            <a:off x="322263" y="3573463"/>
            <a:ext cx="2736850" cy="536575"/>
          </a:xfrm>
          <a:prstGeom prst="rect">
            <a:avLst/>
          </a:prstGeom>
          <a:solidFill>
            <a:srgbClr val="000000"/>
          </a:solidFill>
          <a:ln w="19050">
            <a:solidFill>
              <a:schemeClr val="tx2"/>
            </a:solidFill>
            <a:miter lim="800000"/>
            <a:headEnd/>
            <a:tailEnd/>
          </a:ln>
        </p:spPr>
        <p:txBody>
          <a:bodyPr>
            <a:spAutoFit/>
          </a:bodyPr>
          <a:lstStyle/>
          <a:p>
            <a:pPr eaLnBrk="0" hangingPunct="0">
              <a:spcBef>
                <a:spcPct val="50000"/>
              </a:spcBef>
            </a:pPr>
            <a:r>
              <a:rPr lang="en-GB" sz="1400" b="0"/>
              <a:t>‘safe’ disposal of immune complexes and apoptotic debris</a:t>
            </a:r>
            <a:endParaRPr lang="en-US" sz="1400" b="0"/>
          </a:p>
        </p:txBody>
      </p:sp>
      <p:sp>
        <p:nvSpPr>
          <p:cNvPr id="7196" name="Text Box 28"/>
          <p:cNvSpPr txBox="1">
            <a:spLocks noChangeArrowheads="1"/>
          </p:cNvSpPr>
          <p:nvPr/>
        </p:nvSpPr>
        <p:spPr bwMode="auto">
          <a:xfrm>
            <a:off x="2482850" y="5160963"/>
            <a:ext cx="1584325" cy="323850"/>
          </a:xfrm>
          <a:prstGeom prst="rect">
            <a:avLst/>
          </a:prstGeom>
          <a:solidFill>
            <a:srgbClr val="000000"/>
          </a:solidFill>
          <a:ln w="19050">
            <a:solidFill>
              <a:schemeClr val="tx2"/>
            </a:solidFill>
            <a:miter lim="800000"/>
            <a:headEnd/>
            <a:tailEnd/>
          </a:ln>
        </p:spPr>
        <p:txBody>
          <a:bodyPr>
            <a:spAutoFit/>
          </a:bodyPr>
          <a:lstStyle/>
          <a:p>
            <a:pPr eaLnBrk="0" hangingPunct="0">
              <a:spcBef>
                <a:spcPct val="50000"/>
              </a:spcBef>
            </a:pPr>
            <a:r>
              <a:rPr lang="en-GB" sz="1400" b="0"/>
              <a:t>anaphylatoxin </a:t>
            </a:r>
            <a:endParaRPr lang="en-US" sz="1400" b="0"/>
          </a:p>
        </p:txBody>
      </p:sp>
      <p:sp>
        <p:nvSpPr>
          <p:cNvPr id="7197" name="Text Box 29"/>
          <p:cNvSpPr txBox="1">
            <a:spLocks noChangeArrowheads="1"/>
          </p:cNvSpPr>
          <p:nvPr/>
        </p:nvSpPr>
        <p:spPr bwMode="auto">
          <a:xfrm>
            <a:off x="5073650" y="4010025"/>
            <a:ext cx="3746500" cy="323850"/>
          </a:xfrm>
          <a:prstGeom prst="rect">
            <a:avLst/>
          </a:prstGeom>
          <a:solidFill>
            <a:srgbClr val="000000"/>
          </a:solidFill>
          <a:ln w="19050">
            <a:solidFill>
              <a:schemeClr val="tx2"/>
            </a:solidFill>
            <a:miter lim="800000"/>
            <a:headEnd/>
            <a:tailEnd/>
          </a:ln>
        </p:spPr>
        <p:txBody>
          <a:bodyPr>
            <a:spAutoFit/>
          </a:bodyPr>
          <a:lstStyle/>
          <a:p>
            <a:pPr eaLnBrk="0" hangingPunct="0">
              <a:spcBef>
                <a:spcPct val="50000"/>
              </a:spcBef>
            </a:pPr>
            <a:r>
              <a:rPr lang="en-GB" sz="1400" b="0"/>
              <a:t>opsonin, anaphylatoxin, leucocyte activation</a:t>
            </a:r>
            <a:endParaRPr lang="en-US" sz="1400" b="0"/>
          </a:p>
        </p:txBody>
      </p:sp>
      <p:sp>
        <p:nvSpPr>
          <p:cNvPr id="7198" name="Text Box 30"/>
          <p:cNvSpPr txBox="1">
            <a:spLocks noChangeArrowheads="1"/>
          </p:cNvSpPr>
          <p:nvPr/>
        </p:nvSpPr>
        <p:spPr bwMode="auto">
          <a:xfrm>
            <a:off x="5292725" y="6242050"/>
            <a:ext cx="2665413" cy="323850"/>
          </a:xfrm>
          <a:prstGeom prst="rect">
            <a:avLst/>
          </a:prstGeom>
          <a:solidFill>
            <a:srgbClr val="000000"/>
          </a:solidFill>
          <a:ln w="19050">
            <a:solidFill>
              <a:schemeClr val="tx2"/>
            </a:solidFill>
            <a:miter lim="800000"/>
            <a:headEnd/>
            <a:tailEnd/>
          </a:ln>
        </p:spPr>
        <p:txBody>
          <a:bodyPr>
            <a:spAutoFit/>
          </a:bodyPr>
          <a:lstStyle/>
          <a:p>
            <a:pPr eaLnBrk="0" hangingPunct="0">
              <a:spcBef>
                <a:spcPct val="50000"/>
              </a:spcBef>
            </a:pPr>
            <a:r>
              <a:rPr lang="en-GB" sz="1400" b="0"/>
              <a:t>membrane damage or lysis</a:t>
            </a:r>
            <a:endParaRPr lang="en-US" sz="1400" b="0"/>
          </a:p>
        </p:txBody>
      </p:sp>
      <p:sp>
        <p:nvSpPr>
          <p:cNvPr id="915487" name="Oval 31"/>
          <p:cNvSpPr>
            <a:spLocks noChangeAspect="1" noChangeArrowheads="1"/>
          </p:cNvSpPr>
          <p:nvPr/>
        </p:nvSpPr>
        <p:spPr bwMode="auto">
          <a:xfrm>
            <a:off x="6156325" y="2873375"/>
            <a:ext cx="269875" cy="268288"/>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eaLnBrk="0" hangingPunct="0">
              <a:defRPr/>
            </a:pPr>
            <a:r>
              <a:rPr lang="en-GB" sz="1200">
                <a:solidFill>
                  <a:srgbClr val="000000"/>
                </a:solidFill>
                <a:cs typeface="Arial" charset="0"/>
              </a:rPr>
              <a:t>B</a:t>
            </a:r>
            <a:endParaRPr lang="en-US" sz="1200">
              <a:solidFill>
                <a:srgbClr val="000000"/>
              </a:solidFill>
              <a:cs typeface="Arial" charset="0"/>
            </a:endParaRPr>
          </a:p>
        </p:txBody>
      </p:sp>
      <p:sp>
        <p:nvSpPr>
          <p:cNvPr id="7202" name="AutoShape 33"/>
          <p:cNvSpPr>
            <a:spLocks noChangeArrowheads="1"/>
          </p:cNvSpPr>
          <p:nvPr/>
        </p:nvSpPr>
        <p:spPr bwMode="auto">
          <a:xfrm>
            <a:off x="971550" y="1052513"/>
            <a:ext cx="1873250" cy="1008062"/>
          </a:xfrm>
          <a:prstGeom prst="irregularSeal1">
            <a:avLst/>
          </a:prstGeom>
          <a:solidFill>
            <a:schemeClr val="tx2"/>
          </a:solidFill>
          <a:ln w="9525">
            <a:solidFill>
              <a:schemeClr val="tx1"/>
            </a:solidFill>
            <a:miter lim="800000"/>
            <a:headEnd/>
            <a:tailEnd/>
          </a:ln>
        </p:spPr>
        <p:txBody>
          <a:bodyPr wrap="none" anchor="ctr"/>
          <a:lstStyle/>
          <a:p>
            <a:pPr algn="ctr" eaLnBrk="0" hangingPunct="0"/>
            <a:r>
              <a:rPr lang="en-GB" sz="1200" b="1" dirty="0">
                <a:solidFill>
                  <a:srgbClr val="000000"/>
                </a:solidFill>
                <a:latin typeface="Helvetica"/>
              </a:rPr>
              <a:t>immune complexes</a:t>
            </a:r>
            <a:endParaRPr lang="en-US" sz="1200" b="1" dirty="0">
              <a:solidFill>
                <a:srgbClr val="000000"/>
              </a:solidFill>
              <a:latin typeface="Helvetica"/>
            </a:endParaRPr>
          </a:p>
        </p:txBody>
      </p:sp>
      <p:sp>
        <p:nvSpPr>
          <p:cNvPr id="7203" name="AutoShape 34"/>
          <p:cNvSpPr>
            <a:spLocks noChangeArrowheads="1"/>
          </p:cNvSpPr>
          <p:nvPr/>
        </p:nvSpPr>
        <p:spPr bwMode="auto">
          <a:xfrm>
            <a:off x="3492500" y="1052513"/>
            <a:ext cx="1873250" cy="1008062"/>
          </a:xfrm>
          <a:prstGeom prst="irregularSeal1">
            <a:avLst/>
          </a:prstGeom>
          <a:solidFill>
            <a:schemeClr val="accent1"/>
          </a:solidFill>
          <a:ln w="9525">
            <a:solidFill>
              <a:schemeClr val="tx1"/>
            </a:solidFill>
            <a:miter lim="800000"/>
            <a:headEnd/>
            <a:tailEnd/>
          </a:ln>
        </p:spPr>
        <p:txBody>
          <a:bodyPr wrap="none" anchor="ctr"/>
          <a:lstStyle/>
          <a:p>
            <a:pPr eaLnBrk="0" hangingPunct="0"/>
            <a:r>
              <a:rPr lang="en-GB" sz="1200" dirty="0" smtClean="0">
                <a:solidFill>
                  <a:srgbClr val="000000"/>
                </a:solidFill>
                <a:latin typeface="Helvetica"/>
              </a:rPr>
              <a:t>bacteria</a:t>
            </a:r>
            <a:endParaRPr lang="en-US" sz="1200" dirty="0">
              <a:solidFill>
                <a:srgbClr val="000000"/>
              </a:solidFill>
              <a:latin typeface="Helvetica"/>
            </a:endParaRPr>
          </a:p>
        </p:txBody>
      </p:sp>
      <p:sp>
        <p:nvSpPr>
          <p:cNvPr id="7204" name="AutoShape 35"/>
          <p:cNvSpPr>
            <a:spLocks noChangeArrowheads="1"/>
          </p:cNvSpPr>
          <p:nvPr/>
        </p:nvSpPr>
        <p:spPr bwMode="auto">
          <a:xfrm>
            <a:off x="6156325" y="1052513"/>
            <a:ext cx="1944688" cy="1008062"/>
          </a:xfrm>
          <a:prstGeom prst="irregularSeal1">
            <a:avLst/>
          </a:prstGeom>
          <a:solidFill>
            <a:schemeClr val="accent1"/>
          </a:solidFill>
          <a:ln w="9525">
            <a:solidFill>
              <a:schemeClr val="tx1"/>
            </a:solidFill>
            <a:miter lim="800000"/>
            <a:headEnd/>
            <a:tailEnd/>
          </a:ln>
        </p:spPr>
        <p:txBody>
          <a:bodyPr wrap="none" anchor="ctr"/>
          <a:lstStyle/>
          <a:p>
            <a:pPr eaLnBrk="0" hangingPunct="0"/>
            <a:r>
              <a:rPr lang="en-GB" sz="1200" dirty="0">
                <a:solidFill>
                  <a:srgbClr val="002060"/>
                </a:solidFill>
                <a:latin typeface="Helvetica"/>
              </a:rPr>
              <a:t>‘always on’</a:t>
            </a:r>
            <a:endParaRPr lang="en-US" sz="1200" dirty="0">
              <a:solidFill>
                <a:srgbClr val="002060"/>
              </a:solidFill>
              <a:latin typeface="Helvetica"/>
            </a:endParaRPr>
          </a:p>
        </p:txBody>
      </p:sp>
      <p:sp>
        <p:nvSpPr>
          <p:cNvPr id="7201" name="Text Box 36"/>
          <p:cNvSpPr txBox="1">
            <a:spLocks noChangeArrowheads="1"/>
          </p:cNvSpPr>
          <p:nvPr/>
        </p:nvSpPr>
        <p:spPr bwMode="auto">
          <a:xfrm>
            <a:off x="5076825" y="4400550"/>
            <a:ext cx="3746500" cy="307975"/>
          </a:xfrm>
          <a:prstGeom prst="rect">
            <a:avLst/>
          </a:prstGeom>
          <a:solidFill>
            <a:srgbClr val="000000"/>
          </a:solidFill>
          <a:ln w="19050">
            <a:solidFill>
              <a:schemeClr val="tx2"/>
            </a:solidFill>
            <a:miter lim="800000"/>
            <a:headEnd/>
            <a:tailEnd/>
          </a:ln>
        </p:spPr>
        <p:txBody>
          <a:bodyPr>
            <a:spAutoFit/>
          </a:bodyPr>
          <a:lstStyle/>
          <a:p>
            <a:pPr eaLnBrk="0" hangingPunct="0">
              <a:spcBef>
                <a:spcPct val="50000"/>
              </a:spcBef>
            </a:pPr>
            <a:r>
              <a:rPr lang="en-US" sz="1400" b="0"/>
              <a:t>natural adjuvant</a:t>
            </a:r>
          </a:p>
        </p:txBody>
      </p:sp>
      <p:sp>
        <p:nvSpPr>
          <p:cNvPr id="915469" name="Oval 13"/>
          <p:cNvSpPr>
            <a:spLocks noChangeAspect="1" noChangeArrowheads="1"/>
          </p:cNvSpPr>
          <p:nvPr/>
        </p:nvSpPr>
        <p:spPr bwMode="auto">
          <a:xfrm>
            <a:off x="2717800" y="2944813"/>
            <a:ext cx="269875" cy="268287"/>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00FFFF"/>
            </a:solidFill>
            <a:round/>
            <a:headEnd/>
            <a:tailEnd/>
          </a:ln>
          <a:effectLst/>
        </p:spPr>
        <p:txBody>
          <a:bodyPr wrap="none" anchor="ctr"/>
          <a:lstStyle/>
          <a:p>
            <a:pPr algn="ctr" eaLnBrk="0" hangingPunct="0">
              <a:defRPr/>
            </a:pPr>
            <a:r>
              <a:rPr lang="en-GB" sz="1200" b="1" dirty="0">
                <a:solidFill>
                  <a:srgbClr val="FF0000"/>
                </a:solidFill>
                <a:latin typeface="Helvetica"/>
                <a:cs typeface="Arial" charset="0"/>
              </a:rPr>
              <a:t>C4</a:t>
            </a:r>
            <a:endParaRPr lang="en-US" sz="1200" b="1" dirty="0">
              <a:solidFill>
                <a:srgbClr val="FF0000"/>
              </a:solidFill>
              <a:latin typeface="Helvetica"/>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7710"/>
            <a:ext cx="7772400" cy="1143000"/>
          </a:xfrm>
        </p:spPr>
        <p:txBody>
          <a:bodyPr/>
          <a:lstStyle/>
          <a:p>
            <a:r>
              <a:rPr lang="en-GB" dirty="0" smtClean="0"/>
              <a:t>Complement and SLE</a:t>
            </a:r>
            <a:endParaRPr lang="en-GB" dirty="0"/>
          </a:p>
        </p:txBody>
      </p:sp>
      <p:sp>
        <p:nvSpPr>
          <p:cNvPr id="4" name="AutoShape 6"/>
          <p:cNvSpPr>
            <a:spLocks noChangeArrowheads="1"/>
          </p:cNvSpPr>
          <p:nvPr/>
        </p:nvSpPr>
        <p:spPr bwMode="auto">
          <a:xfrm flipH="1">
            <a:off x="1187448" y="2933700"/>
            <a:ext cx="6965951" cy="638183"/>
          </a:xfrm>
          <a:prstGeom prst="rtTriangle">
            <a:avLst/>
          </a:prstGeom>
          <a:solidFill>
            <a:srgbClr val="FF0000"/>
          </a:solidFill>
          <a:ln w="9525">
            <a:solidFill>
              <a:schemeClr val="tx1"/>
            </a:solidFill>
            <a:miter lim="800000"/>
            <a:headEnd/>
            <a:tailEnd/>
          </a:ln>
        </p:spPr>
        <p:txBody>
          <a:bodyPr wrap="none" anchor="ctr"/>
          <a:lstStyle/>
          <a:p>
            <a:endParaRPr lang="en-GB"/>
          </a:p>
        </p:txBody>
      </p:sp>
      <p:sp>
        <p:nvSpPr>
          <p:cNvPr id="5" name="Text Box 7"/>
          <p:cNvSpPr txBox="1">
            <a:spLocks noChangeArrowheads="1"/>
          </p:cNvSpPr>
          <p:nvPr/>
        </p:nvSpPr>
        <p:spPr bwMode="auto">
          <a:xfrm>
            <a:off x="4113213" y="3956058"/>
            <a:ext cx="1346200" cy="584201"/>
          </a:xfrm>
          <a:prstGeom prst="rect">
            <a:avLst/>
          </a:prstGeom>
          <a:noFill/>
          <a:ln w="9525">
            <a:noFill/>
            <a:miter lim="800000"/>
            <a:headEnd/>
            <a:tailEnd/>
          </a:ln>
        </p:spPr>
        <p:txBody>
          <a:bodyPr wrap="none">
            <a:spAutoFit/>
          </a:bodyPr>
          <a:lstStyle/>
          <a:p>
            <a:r>
              <a:rPr lang="en-GB" sz="3200" b="1" dirty="0" smtClean="0"/>
              <a:t>C3/C5</a:t>
            </a:r>
            <a:endParaRPr lang="en-GB" sz="3200" b="1" dirty="0"/>
          </a:p>
        </p:txBody>
      </p:sp>
      <p:sp>
        <p:nvSpPr>
          <p:cNvPr id="6" name="Text Box 9"/>
          <p:cNvSpPr txBox="1">
            <a:spLocks noChangeArrowheads="1"/>
          </p:cNvSpPr>
          <p:nvPr/>
        </p:nvSpPr>
        <p:spPr bwMode="auto">
          <a:xfrm>
            <a:off x="5868988" y="4086225"/>
            <a:ext cx="2519362" cy="400110"/>
          </a:xfrm>
          <a:prstGeom prst="rect">
            <a:avLst/>
          </a:prstGeom>
          <a:noFill/>
          <a:ln w="12700">
            <a:solidFill>
              <a:schemeClr val="tx2"/>
            </a:solidFill>
            <a:miter lim="800000"/>
            <a:headEnd/>
            <a:tailEnd/>
          </a:ln>
        </p:spPr>
        <p:txBody>
          <a:bodyPr>
            <a:spAutoFit/>
          </a:bodyPr>
          <a:lstStyle/>
          <a:p>
            <a:pPr algn="ctr">
              <a:spcBef>
                <a:spcPct val="50000"/>
              </a:spcBef>
            </a:pPr>
            <a:endParaRPr lang="en-GB" sz="2000" i="1" dirty="0">
              <a:solidFill>
                <a:schemeClr val="tx2"/>
              </a:solidFill>
            </a:endParaRPr>
          </a:p>
        </p:txBody>
      </p:sp>
      <p:sp>
        <p:nvSpPr>
          <p:cNvPr id="7" name="Rectangle 6"/>
          <p:cNvSpPr/>
          <p:nvPr/>
        </p:nvSpPr>
        <p:spPr bwMode="auto">
          <a:xfrm>
            <a:off x="914399" y="2129246"/>
            <a:ext cx="2142309" cy="62701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chemeClr val="tx1"/>
              </a:solidFill>
              <a:effectLst/>
              <a:latin typeface="Helvetica" pitchFamily="34" charset="0"/>
              <a:ea typeface="SimSun" pitchFamily="2" charset="-122"/>
              <a:cs typeface="Arial" charset="0"/>
            </a:endParaRPr>
          </a:p>
        </p:txBody>
      </p:sp>
      <p:sp>
        <p:nvSpPr>
          <p:cNvPr id="8" name="Rectangle 7"/>
          <p:cNvSpPr/>
          <p:nvPr/>
        </p:nvSpPr>
        <p:spPr bwMode="auto">
          <a:xfrm>
            <a:off x="1280160" y="1972487"/>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chemeClr val="tx1"/>
              </a:solidFill>
              <a:effectLst/>
              <a:latin typeface="Helvetica" pitchFamily="34" charset="0"/>
              <a:ea typeface="SimSun" pitchFamily="2" charset="-122"/>
              <a:cs typeface="Arial" charset="0"/>
            </a:endParaRPr>
          </a:p>
        </p:txBody>
      </p:sp>
      <p:sp>
        <p:nvSpPr>
          <p:cNvPr id="9" name="TextBox 8"/>
          <p:cNvSpPr txBox="1"/>
          <p:nvPr/>
        </p:nvSpPr>
        <p:spPr>
          <a:xfrm>
            <a:off x="770700" y="1755135"/>
            <a:ext cx="2261965" cy="830997"/>
          </a:xfrm>
          <a:prstGeom prst="rect">
            <a:avLst/>
          </a:prstGeom>
          <a:noFill/>
        </p:spPr>
        <p:txBody>
          <a:bodyPr wrap="none" rtlCol="0">
            <a:spAutoFit/>
          </a:bodyPr>
          <a:lstStyle/>
          <a:p>
            <a:r>
              <a:rPr lang="en-GB" sz="2400" b="0" dirty="0" smtClean="0"/>
              <a:t>Waste disposal</a:t>
            </a:r>
          </a:p>
          <a:p>
            <a:r>
              <a:rPr lang="en-GB" sz="2400" b="0" dirty="0" smtClean="0"/>
              <a:t>Tolerance</a:t>
            </a:r>
            <a:endParaRPr lang="en-GB" sz="2400" b="0" dirty="0"/>
          </a:p>
        </p:txBody>
      </p:sp>
      <p:sp>
        <p:nvSpPr>
          <p:cNvPr id="10" name="Rectangle 9"/>
          <p:cNvSpPr/>
          <p:nvPr/>
        </p:nvSpPr>
        <p:spPr bwMode="auto">
          <a:xfrm>
            <a:off x="2625634" y="237744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chemeClr val="tx1"/>
              </a:solidFill>
              <a:effectLst/>
              <a:latin typeface="Helvetica" pitchFamily="34" charset="0"/>
              <a:ea typeface="SimSun" pitchFamily="2" charset="-122"/>
              <a:cs typeface="Arial" charset="0"/>
            </a:endParaRPr>
          </a:p>
        </p:txBody>
      </p:sp>
      <p:sp>
        <p:nvSpPr>
          <p:cNvPr id="11" name="Rectangle 10"/>
          <p:cNvSpPr/>
          <p:nvPr/>
        </p:nvSpPr>
        <p:spPr bwMode="auto">
          <a:xfrm>
            <a:off x="7014754" y="2338251"/>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chemeClr val="tx1"/>
              </a:solidFill>
              <a:effectLst/>
              <a:latin typeface="Helvetica" pitchFamily="34" charset="0"/>
              <a:ea typeface="SimSun" pitchFamily="2" charset="-122"/>
              <a:cs typeface="Arial" charset="0"/>
            </a:endParaRPr>
          </a:p>
        </p:txBody>
      </p:sp>
      <p:sp>
        <p:nvSpPr>
          <p:cNvPr id="12" name="Rectangle 11"/>
          <p:cNvSpPr/>
          <p:nvPr/>
        </p:nvSpPr>
        <p:spPr bwMode="auto">
          <a:xfrm>
            <a:off x="5225143" y="2704011"/>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chemeClr val="tx1"/>
              </a:solidFill>
              <a:effectLst/>
              <a:latin typeface="Helvetica" pitchFamily="34" charset="0"/>
              <a:ea typeface="SimSun" pitchFamily="2" charset="-122"/>
              <a:cs typeface="Arial" charset="0"/>
            </a:endParaRPr>
          </a:p>
        </p:txBody>
      </p:sp>
      <p:sp>
        <p:nvSpPr>
          <p:cNvPr id="13" name="Rectangle 12"/>
          <p:cNvSpPr/>
          <p:nvPr/>
        </p:nvSpPr>
        <p:spPr bwMode="auto">
          <a:xfrm>
            <a:off x="5447223" y="2103117"/>
            <a:ext cx="2769326" cy="5747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Helvetica" pitchFamily="34" charset="0"/>
              <a:ea typeface="SimSun" pitchFamily="2" charset="-122"/>
              <a:cs typeface="Arial" charset="0"/>
            </a:endParaRPr>
          </a:p>
        </p:txBody>
      </p:sp>
      <p:sp>
        <p:nvSpPr>
          <p:cNvPr id="15" name="Rectangle 14"/>
          <p:cNvSpPr/>
          <p:nvPr/>
        </p:nvSpPr>
        <p:spPr bwMode="auto">
          <a:xfrm>
            <a:off x="6936377" y="2142309"/>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chemeClr val="tx1"/>
              </a:solidFill>
              <a:effectLst/>
              <a:latin typeface="Helvetica" pitchFamily="34" charset="0"/>
              <a:ea typeface="SimSun" pitchFamily="2" charset="-122"/>
              <a:cs typeface="Arial" charset="0"/>
            </a:endParaRPr>
          </a:p>
        </p:txBody>
      </p:sp>
      <p:sp>
        <p:nvSpPr>
          <p:cNvPr id="17" name="TextBox 16"/>
          <p:cNvSpPr txBox="1"/>
          <p:nvPr/>
        </p:nvSpPr>
        <p:spPr>
          <a:xfrm>
            <a:off x="5590903" y="1730100"/>
            <a:ext cx="3317966" cy="461665"/>
          </a:xfrm>
          <a:prstGeom prst="rect">
            <a:avLst/>
          </a:prstGeom>
          <a:noFill/>
        </p:spPr>
        <p:txBody>
          <a:bodyPr wrap="square" rtlCol="0">
            <a:spAutoFit/>
          </a:bodyPr>
          <a:lstStyle/>
          <a:p>
            <a:r>
              <a:rPr lang="en-GB" sz="2400" b="0" dirty="0" smtClean="0"/>
              <a:t>Inflammation</a:t>
            </a:r>
          </a:p>
        </p:txBody>
      </p:sp>
      <p:cxnSp>
        <p:nvCxnSpPr>
          <p:cNvPr id="19" name="Straight Arrow Connector 18"/>
          <p:cNvCxnSpPr/>
          <p:nvPr/>
        </p:nvCxnSpPr>
        <p:spPr bwMode="auto">
          <a:xfrm rot="16200000" flipV="1">
            <a:off x="6681652" y="5074920"/>
            <a:ext cx="679270" cy="13066"/>
          </a:xfrm>
          <a:prstGeom prst="straightConnector1">
            <a:avLst/>
          </a:prstGeom>
          <a:noFill/>
          <a:ln w="38100" cap="flat" cmpd="sng" algn="ctr">
            <a:solidFill>
              <a:schemeClr val="tx1"/>
            </a:solidFill>
            <a:prstDash val="solid"/>
            <a:round/>
            <a:headEnd type="none" w="med" len="med"/>
            <a:tailEnd type="arrow"/>
          </a:ln>
          <a:effectLst/>
        </p:spPr>
      </p:cxnSp>
      <p:sp>
        <p:nvSpPr>
          <p:cNvPr id="21" name="Text Box 9"/>
          <p:cNvSpPr txBox="1">
            <a:spLocks noChangeArrowheads="1"/>
          </p:cNvSpPr>
          <p:nvPr/>
        </p:nvSpPr>
        <p:spPr bwMode="auto">
          <a:xfrm>
            <a:off x="822313" y="4073162"/>
            <a:ext cx="2639343" cy="461665"/>
          </a:xfrm>
          <a:prstGeom prst="rect">
            <a:avLst/>
          </a:prstGeom>
          <a:noFill/>
          <a:ln w="12700">
            <a:solidFill>
              <a:schemeClr val="tx2"/>
            </a:solidFill>
            <a:miter lim="800000"/>
            <a:headEnd/>
            <a:tailEnd/>
          </a:ln>
        </p:spPr>
        <p:txBody>
          <a:bodyPr wrap="square">
            <a:spAutoFit/>
          </a:bodyPr>
          <a:lstStyle/>
          <a:p>
            <a:pPr algn="ctr">
              <a:spcBef>
                <a:spcPct val="50000"/>
              </a:spcBef>
            </a:pPr>
            <a:r>
              <a:rPr lang="en-GB" i="1" dirty="0" smtClean="0">
                <a:solidFill>
                  <a:schemeClr val="tx2"/>
                </a:solidFill>
              </a:rPr>
              <a:t>Protection</a:t>
            </a:r>
            <a:endParaRPr lang="en-GB" sz="2400" dirty="0">
              <a:solidFill>
                <a:schemeClr val="tx2"/>
              </a:solidFill>
            </a:endParaRPr>
          </a:p>
        </p:txBody>
      </p:sp>
      <p:cxnSp>
        <p:nvCxnSpPr>
          <p:cNvPr id="24" name="Straight Arrow Connector 23"/>
          <p:cNvCxnSpPr/>
          <p:nvPr/>
        </p:nvCxnSpPr>
        <p:spPr bwMode="auto">
          <a:xfrm rot="16200000" flipV="1">
            <a:off x="1843986" y="5018312"/>
            <a:ext cx="679270" cy="13066"/>
          </a:xfrm>
          <a:prstGeom prst="straightConnector1">
            <a:avLst/>
          </a:prstGeom>
          <a:noFill/>
          <a:ln w="38100" cap="flat" cmpd="sng" algn="ctr">
            <a:solidFill>
              <a:schemeClr val="tx1"/>
            </a:solidFill>
            <a:prstDash val="solid"/>
            <a:round/>
            <a:headEnd type="none" w="med" len="med"/>
            <a:tailEnd type="arrow"/>
          </a:ln>
          <a:effectLst/>
        </p:spPr>
      </p:cxnSp>
      <p:sp>
        <p:nvSpPr>
          <p:cNvPr id="20" name="TextBox 19"/>
          <p:cNvSpPr txBox="1"/>
          <p:nvPr/>
        </p:nvSpPr>
        <p:spPr>
          <a:xfrm>
            <a:off x="666193" y="5525587"/>
            <a:ext cx="3108969" cy="830997"/>
          </a:xfrm>
          <a:prstGeom prst="rect">
            <a:avLst/>
          </a:prstGeom>
          <a:noFill/>
        </p:spPr>
        <p:txBody>
          <a:bodyPr wrap="square" rtlCol="0">
            <a:spAutoFit/>
          </a:bodyPr>
          <a:lstStyle/>
          <a:p>
            <a:r>
              <a:rPr lang="en-GB" sz="2400" b="0" dirty="0" smtClean="0"/>
              <a:t>Classical pathway</a:t>
            </a:r>
          </a:p>
          <a:p>
            <a:r>
              <a:rPr lang="en-GB" sz="2400" b="0" dirty="0" smtClean="0"/>
              <a:t>? </a:t>
            </a:r>
            <a:r>
              <a:rPr lang="en-GB" sz="2400" b="0" dirty="0" err="1" smtClean="0"/>
              <a:t>Lectin</a:t>
            </a:r>
            <a:r>
              <a:rPr lang="en-GB" sz="2400" b="0" dirty="0" smtClean="0"/>
              <a:t> pathway</a:t>
            </a:r>
            <a:endParaRPr lang="en-GB" sz="2400" b="0" dirty="0"/>
          </a:p>
        </p:txBody>
      </p:sp>
      <p:sp>
        <p:nvSpPr>
          <p:cNvPr id="22" name="TextBox 21"/>
          <p:cNvSpPr txBox="1"/>
          <p:nvPr/>
        </p:nvSpPr>
        <p:spPr>
          <a:xfrm>
            <a:off x="5577831" y="5617026"/>
            <a:ext cx="2965273" cy="830997"/>
          </a:xfrm>
          <a:prstGeom prst="rect">
            <a:avLst/>
          </a:prstGeom>
          <a:noFill/>
        </p:spPr>
        <p:txBody>
          <a:bodyPr wrap="square" rtlCol="0">
            <a:spAutoFit/>
          </a:bodyPr>
          <a:lstStyle/>
          <a:p>
            <a:r>
              <a:rPr lang="en-GB" sz="2400" b="0" dirty="0" smtClean="0"/>
              <a:t>Alternative pathway</a:t>
            </a:r>
          </a:p>
          <a:p>
            <a:r>
              <a:rPr lang="en-GB" sz="2400" b="0" dirty="0" smtClean="0"/>
              <a:t>Terminal pathway </a:t>
            </a:r>
          </a:p>
        </p:txBody>
      </p:sp>
      <p:sp>
        <p:nvSpPr>
          <p:cNvPr id="26" name="TextBox 25"/>
          <p:cNvSpPr txBox="1"/>
          <p:nvPr/>
        </p:nvSpPr>
        <p:spPr>
          <a:xfrm>
            <a:off x="6070600" y="4025900"/>
            <a:ext cx="2239717" cy="461665"/>
          </a:xfrm>
          <a:prstGeom prst="rect">
            <a:avLst/>
          </a:prstGeom>
          <a:noFill/>
        </p:spPr>
        <p:txBody>
          <a:bodyPr wrap="none" rtlCol="0">
            <a:spAutoFit/>
          </a:bodyPr>
          <a:lstStyle/>
          <a:p>
            <a:r>
              <a:rPr lang="en-GB" dirty="0" smtClean="0">
                <a:solidFill>
                  <a:schemeClr val="tx2"/>
                </a:solidFill>
              </a:rPr>
              <a:t>Organ damage</a:t>
            </a:r>
            <a:endParaRPr lang="en-GB" dirty="0">
              <a:solidFill>
                <a:schemeClr val="tx2"/>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114300"/>
            <a:ext cx="7772400" cy="977900"/>
          </a:xfrm>
        </p:spPr>
        <p:txBody>
          <a:bodyPr/>
          <a:lstStyle/>
          <a:p>
            <a:r>
              <a:rPr lang="en-GB" sz="3600" dirty="0" smtClean="0">
                <a:latin typeface="Arial" charset="0"/>
              </a:rPr>
              <a:t>Complement therapeutics </a:t>
            </a:r>
          </a:p>
        </p:txBody>
      </p:sp>
      <p:sp>
        <p:nvSpPr>
          <p:cNvPr id="39939" name="TextBox 5"/>
          <p:cNvSpPr txBox="1">
            <a:spLocks noChangeArrowheads="1"/>
          </p:cNvSpPr>
          <p:nvPr/>
        </p:nvSpPr>
        <p:spPr bwMode="auto">
          <a:xfrm>
            <a:off x="428625" y="952501"/>
            <a:ext cx="8215313" cy="461665"/>
          </a:xfrm>
          <a:prstGeom prst="rect">
            <a:avLst/>
          </a:prstGeom>
          <a:noFill/>
          <a:ln w="9525">
            <a:noFill/>
            <a:miter lim="800000"/>
            <a:headEnd/>
            <a:tailEnd/>
          </a:ln>
        </p:spPr>
        <p:txBody>
          <a:bodyPr wrap="square">
            <a:spAutoFit/>
          </a:bodyPr>
          <a:lstStyle/>
          <a:p>
            <a:pPr algn="ctr"/>
            <a:r>
              <a:rPr lang="en-GB" dirty="0">
                <a:solidFill>
                  <a:srgbClr val="FFFF00"/>
                </a:solidFill>
              </a:rPr>
              <a:t>Examples of the many complement inhibitors in development </a:t>
            </a:r>
          </a:p>
        </p:txBody>
      </p:sp>
      <p:pic>
        <p:nvPicPr>
          <p:cNvPr id="39940" name="Picture 2"/>
          <p:cNvPicPr>
            <a:picLocks noChangeAspect="1" noChangeArrowheads="1"/>
          </p:cNvPicPr>
          <p:nvPr/>
        </p:nvPicPr>
        <p:blipFill>
          <a:blip r:embed="rId3" cstate="print"/>
          <a:srcRect/>
          <a:stretch>
            <a:fillRect/>
          </a:stretch>
        </p:blipFill>
        <p:spPr bwMode="auto">
          <a:xfrm>
            <a:off x="941388" y="1676117"/>
            <a:ext cx="7135812" cy="4620549"/>
          </a:xfrm>
          <a:prstGeom prst="rect">
            <a:avLst/>
          </a:prstGeom>
          <a:noFill/>
          <a:ln w="9525">
            <a:noFill/>
            <a:miter lim="800000"/>
            <a:headEnd/>
            <a:tailEnd/>
          </a:ln>
        </p:spPr>
      </p:pic>
      <p:sp>
        <p:nvSpPr>
          <p:cNvPr id="39941" name="TextBox 4"/>
          <p:cNvSpPr txBox="1">
            <a:spLocks noChangeArrowheads="1"/>
          </p:cNvSpPr>
          <p:nvPr/>
        </p:nvSpPr>
        <p:spPr bwMode="auto">
          <a:xfrm>
            <a:off x="857250" y="6381750"/>
            <a:ext cx="5202238" cy="261938"/>
          </a:xfrm>
          <a:prstGeom prst="rect">
            <a:avLst/>
          </a:prstGeom>
          <a:noFill/>
          <a:ln w="9525">
            <a:noFill/>
            <a:miter lim="800000"/>
            <a:headEnd/>
            <a:tailEnd/>
          </a:ln>
        </p:spPr>
        <p:txBody>
          <a:bodyPr wrap="none">
            <a:spAutoFit/>
          </a:bodyPr>
          <a:lstStyle/>
          <a:p>
            <a:r>
              <a:rPr lang="en-GB" sz="1100"/>
              <a:t>Eric Wagner and Michael Frank Nature Reviews 2010, vol. 9, 43-56.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101600"/>
            <a:ext cx="7772400" cy="1143000"/>
          </a:xfrm>
        </p:spPr>
        <p:txBody>
          <a:bodyPr/>
          <a:lstStyle/>
          <a:p>
            <a:r>
              <a:rPr lang="en-GB" smtClean="0"/>
              <a:t>The moral</a:t>
            </a:r>
          </a:p>
        </p:txBody>
      </p:sp>
      <p:sp>
        <p:nvSpPr>
          <p:cNvPr id="60419" name="Rectangle 3"/>
          <p:cNvSpPr>
            <a:spLocks noGrp="1" noChangeArrowheads="1"/>
          </p:cNvSpPr>
          <p:nvPr>
            <p:ph type="subTitle" idx="1"/>
          </p:nvPr>
        </p:nvSpPr>
        <p:spPr>
          <a:xfrm>
            <a:off x="301625" y="1454150"/>
            <a:ext cx="8842375" cy="4830763"/>
          </a:xfrm>
        </p:spPr>
        <p:txBody>
          <a:bodyPr/>
          <a:lstStyle/>
          <a:p>
            <a:pPr marL="609600" indent="-609600"/>
            <a:r>
              <a:rPr lang="en-US" smtClean="0">
                <a:latin typeface="Helvetica" pitchFamily="34" charset="0"/>
                <a:cs typeface="Times New Roman" pitchFamily="18" charset="0"/>
              </a:rPr>
              <a:t>Complement is a double-edged sword in SLE.</a:t>
            </a:r>
            <a:r>
              <a:rPr lang="en-US" sz="4000" smtClean="0">
                <a:cs typeface="Times New Roman" pitchFamily="18" charset="0"/>
              </a:rPr>
              <a:t> </a:t>
            </a:r>
          </a:p>
          <a:p>
            <a:pPr marL="609600" indent="-609600"/>
            <a:endParaRPr lang="en-US" sz="4000" smtClean="0">
              <a:cs typeface="Times New Roman" pitchFamily="18" charset="0"/>
            </a:endParaRPr>
          </a:p>
          <a:p>
            <a:pPr marL="609600" indent="-609600" algn="just">
              <a:buFontTx/>
              <a:buChar char="•"/>
            </a:pPr>
            <a:r>
              <a:rPr lang="en-US" smtClean="0">
                <a:latin typeface="Helvetica" pitchFamily="34" charset="0"/>
                <a:cs typeface="Times New Roman" pitchFamily="18" charset="0"/>
              </a:rPr>
              <a:t>It protects against the development of SLE</a:t>
            </a:r>
          </a:p>
          <a:p>
            <a:pPr marL="2209800" lvl="4" indent="-381000" algn="just"/>
            <a:r>
              <a:rPr lang="en-US" sz="2800" smtClean="0">
                <a:cs typeface="Times New Roman" pitchFamily="18" charset="0"/>
              </a:rPr>
              <a:t>			</a:t>
            </a:r>
          </a:p>
          <a:p>
            <a:pPr marL="609600" indent="-609600" algn="just">
              <a:buFontTx/>
              <a:buChar char="•"/>
            </a:pPr>
            <a:r>
              <a:rPr lang="en-US" smtClean="0">
                <a:latin typeface="Helvetica" pitchFamily="34" charset="0"/>
                <a:cs typeface="Times New Roman" pitchFamily="18" charset="0"/>
              </a:rPr>
              <a:t>It plays a direct pathogenic role in disease expression</a:t>
            </a:r>
            <a:r>
              <a:rPr lang="en-US" sz="4000" smtClean="0">
                <a:cs typeface="Times New Roman" pitchFamily="18" charset="0"/>
              </a:rPr>
              <a:t>.</a:t>
            </a:r>
          </a:p>
          <a:p>
            <a:pPr marL="609600" indent="-609600"/>
            <a:endParaRPr lang="en-GB" sz="40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 y="381000"/>
            <a:ext cx="8991600" cy="1143000"/>
          </a:xfrm>
          <a:noFill/>
        </p:spPr>
        <p:txBody>
          <a:bodyPr lIns="92075" tIns="46038" rIns="92075" bIns="46038"/>
          <a:lstStyle/>
          <a:p>
            <a:r>
              <a:rPr lang="en-GB" smtClean="0"/>
              <a:t>Complement - reading</a:t>
            </a:r>
          </a:p>
        </p:txBody>
      </p:sp>
      <p:sp>
        <p:nvSpPr>
          <p:cNvPr id="61443" name="Rectangle 3"/>
          <p:cNvSpPr>
            <a:spLocks noGrp="1" noChangeArrowheads="1"/>
          </p:cNvSpPr>
          <p:nvPr>
            <p:ph type="body" idx="1"/>
          </p:nvPr>
        </p:nvSpPr>
        <p:spPr>
          <a:xfrm>
            <a:off x="228600" y="2076450"/>
            <a:ext cx="8915400" cy="2978150"/>
          </a:xfrm>
          <a:noFill/>
        </p:spPr>
        <p:txBody>
          <a:bodyPr lIns="92075" tIns="46038" rIns="92075" bIns="46038"/>
          <a:lstStyle/>
          <a:p>
            <a:pPr>
              <a:lnSpc>
                <a:spcPct val="120000"/>
              </a:lnSpc>
            </a:pPr>
            <a:r>
              <a:rPr lang="en-GB" sz="2800" smtClean="0">
                <a:latin typeface="Helvetica" pitchFamily="34" charset="0"/>
              </a:rPr>
              <a:t>“Complement, apoptosis and SLE”  Pickering et al Adv Immunol 76:227-323</a:t>
            </a:r>
          </a:p>
          <a:p>
            <a:pPr>
              <a:lnSpc>
                <a:spcPct val="120000"/>
              </a:lnSpc>
            </a:pPr>
            <a:endParaRPr lang="en-GB" sz="2800" smtClean="0">
              <a:latin typeface="Helvetica" pitchFamily="34" charset="0"/>
            </a:endParaRPr>
          </a:p>
          <a:p>
            <a:pPr>
              <a:lnSpc>
                <a:spcPct val="0"/>
              </a:lnSpc>
              <a:buFontTx/>
              <a:buNone/>
            </a:pPr>
            <a:endParaRPr lang="en-GB" sz="2800" smtClean="0">
              <a:latin typeface="Helvetica" pitchFamily="34" charset="0"/>
            </a:endParaRPr>
          </a:p>
          <a:p>
            <a:pPr>
              <a:lnSpc>
                <a:spcPct val="120000"/>
              </a:lnSpc>
            </a:pPr>
            <a:r>
              <a:rPr lang="en-GB" sz="2800" smtClean="0">
                <a:latin typeface="Helvetica" pitchFamily="34" charset="0"/>
              </a:rPr>
              <a:t>“Complement” (part 1 and 2) MJ Walport   2001,</a:t>
            </a:r>
          </a:p>
          <a:p>
            <a:pPr>
              <a:lnSpc>
                <a:spcPct val="120000"/>
              </a:lnSpc>
              <a:buFontTx/>
              <a:buNone/>
            </a:pPr>
            <a:r>
              <a:rPr lang="en-GB" sz="2800" smtClean="0">
                <a:latin typeface="Helvetica" pitchFamily="34" charset="0"/>
              </a:rPr>
              <a:t>  	N. Eng J Med. 344: 1058-1066 and 1140-1144 </a:t>
            </a:r>
          </a:p>
          <a:p>
            <a:pPr>
              <a:lnSpc>
                <a:spcPct val="120000"/>
              </a:lnSpc>
            </a:pPr>
            <a:endParaRPr lang="en-GB" smtClean="0">
              <a:latin typeface="Helvetic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539750" y="1003300"/>
            <a:ext cx="7772400" cy="5684838"/>
          </a:xfrm>
        </p:spPr>
        <p:txBody>
          <a:bodyPr/>
          <a:lstStyle/>
          <a:p>
            <a:pPr algn="just">
              <a:lnSpc>
                <a:spcPct val="80000"/>
              </a:lnSpc>
              <a:buFontTx/>
              <a:buNone/>
            </a:pPr>
            <a:endParaRPr lang="en-GB" sz="2400" dirty="0" smtClean="0">
              <a:latin typeface="Arial" charset="0"/>
            </a:endParaRPr>
          </a:p>
          <a:p>
            <a:pPr algn="just">
              <a:lnSpc>
                <a:spcPct val="80000"/>
              </a:lnSpc>
              <a:buFontTx/>
              <a:buNone/>
            </a:pPr>
            <a:endParaRPr lang="en-GB" sz="2400" dirty="0" smtClean="0">
              <a:latin typeface="Arial" charset="0"/>
            </a:endParaRPr>
          </a:p>
          <a:p>
            <a:pPr algn="just">
              <a:lnSpc>
                <a:spcPct val="80000"/>
              </a:lnSpc>
            </a:pPr>
            <a:r>
              <a:rPr lang="en-GB" dirty="0" smtClean="0">
                <a:latin typeface="Arial" charset="0"/>
              </a:rPr>
              <a:t>C3 and C4 levels routinely available</a:t>
            </a:r>
          </a:p>
          <a:p>
            <a:pPr lvl="2" algn="just">
              <a:lnSpc>
                <a:spcPct val="80000"/>
              </a:lnSpc>
            </a:pPr>
            <a:r>
              <a:rPr lang="en-GB" dirty="0" smtClean="0">
                <a:latin typeface="Arial" charset="0"/>
              </a:rPr>
              <a:t>reliable, </a:t>
            </a:r>
            <a:r>
              <a:rPr lang="en-GB" i="1" dirty="0" smtClean="0">
                <a:latin typeface="Arial" charset="0"/>
              </a:rPr>
              <a:t>antigenic</a:t>
            </a:r>
            <a:r>
              <a:rPr lang="en-GB" dirty="0" smtClean="0">
                <a:latin typeface="Arial" charset="0"/>
              </a:rPr>
              <a:t> assays</a:t>
            </a:r>
          </a:p>
          <a:p>
            <a:pPr lvl="2" algn="just">
              <a:lnSpc>
                <a:spcPct val="80000"/>
              </a:lnSpc>
              <a:buNone/>
            </a:pPr>
            <a:endParaRPr lang="en-GB" dirty="0" smtClean="0">
              <a:latin typeface="Arial" charset="0"/>
            </a:endParaRPr>
          </a:p>
          <a:p>
            <a:pPr lvl="2" algn="just">
              <a:lnSpc>
                <a:spcPct val="80000"/>
              </a:lnSpc>
            </a:pPr>
            <a:endParaRPr lang="en-GB" dirty="0" smtClean="0">
              <a:latin typeface="Arial" charset="0"/>
            </a:endParaRPr>
          </a:p>
          <a:p>
            <a:pPr algn="just">
              <a:lnSpc>
                <a:spcPct val="80000"/>
              </a:lnSpc>
            </a:pPr>
            <a:r>
              <a:rPr lang="en-GB" u="sng" dirty="0" smtClean="0">
                <a:latin typeface="Arial" charset="0"/>
              </a:rPr>
              <a:t>Functional</a:t>
            </a:r>
            <a:r>
              <a:rPr lang="en-GB" dirty="0" smtClean="0">
                <a:latin typeface="Arial" charset="0"/>
              </a:rPr>
              <a:t> tests of </a:t>
            </a:r>
            <a:r>
              <a:rPr lang="en-GB" u="sng" dirty="0" smtClean="0">
                <a:latin typeface="Arial" charset="0"/>
              </a:rPr>
              <a:t>classical</a:t>
            </a:r>
            <a:r>
              <a:rPr lang="en-GB" dirty="0" smtClean="0">
                <a:latin typeface="Arial" charset="0"/>
              </a:rPr>
              <a:t> (CH50) and </a:t>
            </a:r>
            <a:r>
              <a:rPr lang="en-GB" u="sng" dirty="0" smtClean="0">
                <a:latin typeface="Arial" charset="0"/>
              </a:rPr>
              <a:t>alternative</a:t>
            </a:r>
            <a:r>
              <a:rPr lang="en-GB" dirty="0" smtClean="0">
                <a:latin typeface="Arial" charset="0"/>
              </a:rPr>
              <a:t> (AP50) pathway </a:t>
            </a:r>
          </a:p>
          <a:p>
            <a:pPr lvl="2" algn="just">
              <a:lnSpc>
                <a:spcPct val="80000"/>
              </a:lnSpc>
            </a:pPr>
            <a:r>
              <a:rPr lang="en-GB" dirty="0" smtClean="0">
                <a:latin typeface="Arial" charset="0"/>
              </a:rPr>
              <a:t>sensitive to sera handling </a:t>
            </a:r>
            <a:r>
              <a:rPr lang="en-GB" i="1" dirty="0" smtClean="0">
                <a:latin typeface="Arial" charset="0"/>
              </a:rPr>
              <a:t>ex vivo, </a:t>
            </a:r>
            <a:r>
              <a:rPr lang="en-GB" dirty="0" smtClean="0">
                <a:latin typeface="Arial" charset="0"/>
              </a:rPr>
              <a:t>important to repeat ‘absent’ values</a:t>
            </a:r>
          </a:p>
          <a:p>
            <a:pPr lvl="2" algn="just">
              <a:lnSpc>
                <a:spcPct val="80000"/>
              </a:lnSpc>
            </a:pPr>
            <a:r>
              <a:rPr lang="en-GB" dirty="0" smtClean="0">
                <a:latin typeface="Arial" charset="0"/>
              </a:rPr>
              <a:t>If abnormal please refer to specialised laboratory</a:t>
            </a:r>
          </a:p>
          <a:p>
            <a:pPr lvl="2" algn="just">
              <a:lnSpc>
                <a:spcPct val="80000"/>
              </a:lnSpc>
            </a:pPr>
            <a:endParaRPr lang="en-GB" dirty="0" smtClean="0">
              <a:latin typeface="Arial" charset="0"/>
            </a:endParaRPr>
          </a:p>
        </p:txBody>
      </p:sp>
      <p:sp>
        <p:nvSpPr>
          <p:cNvPr id="25603" name="Text Box 3"/>
          <p:cNvSpPr txBox="1">
            <a:spLocks noChangeArrowheads="1"/>
          </p:cNvSpPr>
          <p:nvPr/>
        </p:nvSpPr>
        <p:spPr bwMode="auto">
          <a:xfrm>
            <a:off x="1095375" y="5527675"/>
            <a:ext cx="2684463" cy="366713"/>
          </a:xfrm>
          <a:prstGeom prst="rect">
            <a:avLst/>
          </a:prstGeom>
          <a:noFill/>
          <a:ln w="9525">
            <a:noFill/>
            <a:miter lim="800000"/>
            <a:headEnd/>
            <a:tailEnd/>
          </a:ln>
        </p:spPr>
        <p:txBody>
          <a:bodyPr>
            <a:spAutoFit/>
          </a:bodyPr>
          <a:lstStyle/>
          <a:p>
            <a:endParaRPr lang="en-GB" sz="1800"/>
          </a:p>
        </p:txBody>
      </p:sp>
      <p:sp>
        <p:nvSpPr>
          <p:cNvPr id="25604" name="Rectangle 4"/>
          <p:cNvSpPr>
            <a:spLocks noGrp="1" noChangeArrowheads="1"/>
          </p:cNvSpPr>
          <p:nvPr>
            <p:ph type="title"/>
          </p:nvPr>
        </p:nvSpPr>
        <p:spPr>
          <a:xfrm>
            <a:off x="404813" y="139700"/>
            <a:ext cx="8374062" cy="1114425"/>
          </a:xfrm>
          <a:noFill/>
        </p:spPr>
        <p:txBody>
          <a:bodyPr/>
          <a:lstStyle/>
          <a:p>
            <a:r>
              <a:rPr lang="en-GB" sz="3600" smtClean="0">
                <a:latin typeface="Arial" charset="0"/>
                <a:cs typeface="Arial" charset="0"/>
              </a:rPr>
              <a:t>Complement assessment in clinical practice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4000" smtClean="0">
                <a:latin typeface="Helvetica" pitchFamily="34" charset="0"/>
              </a:rPr>
              <a:t>What is the CH50?</a:t>
            </a:r>
            <a:endParaRPr lang="en-US" sz="4000" smtClean="0">
              <a:latin typeface="Helvetica" pitchFamily="34" charset="0"/>
            </a:endParaRPr>
          </a:p>
        </p:txBody>
      </p:sp>
      <p:sp>
        <p:nvSpPr>
          <p:cNvPr id="26627" name="Rectangle 3"/>
          <p:cNvSpPr>
            <a:spLocks noGrp="1" noChangeArrowheads="1"/>
          </p:cNvSpPr>
          <p:nvPr>
            <p:ph type="body" idx="1"/>
          </p:nvPr>
        </p:nvSpPr>
        <p:spPr/>
        <p:txBody>
          <a:bodyPr/>
          <a:lstStyle/>
          <a:p>
            <a:r>
              <a:rPr lang="en-GB" sz="2000" smtClean="0">
                <a:latin typeface="Arial" charset="0"/>
              </a:rPr>
              <a:t>CH50</a:t>
            </a:r>
          </a:p>
          <a:p>
            <a:pPr lvl="1"/>
            <a:r>
              <a:rPr lang="en-GB" sz="2000" smtClean="0">
                <a:latin typeface="Arial" charset="0"/>
              </a:rPr>
              <a:t>Functional assay that measures total complement haemolytic activity</a:t>
            </a:r>
          </a:p>
          <a:p>
            <a:pPr lvl="1"/>
            <a:r>
              <a:rPr lang="en-GB" sz="2000" smtClean="0">
                <a:latin typeface="Arial" charset="0"/>
              </a:rPr>
              <a:t>Requires</a:t>
            </a:r>
          </a:p>
          <a:p>
            <a:pPr lvl="2"/>
            <a:r>
              <a:rPr lang="en-GB" sz="2000" smtClean="0">
                <a:latin typeface="Arial" charset="0"/>
              </a:rPr>
              <a:t>intact classical pathway</a:t>
            </a:r>
          </a:p>
          <a:p>
            <a:pPr lvl="2"/>
            <a:r>
              <a:rPr lang="en-GB" sz="2000" smtClean="0">
                <a:latin typeface="Arial" charset="0"/>
              </a:rPr>
              <a:t>functional C3</a:t>
            </a:r>
          </a:p>
          <a:p>
            <a:pPr lvl="2"/>
            <a:r>
              <a:rPr lang="en-GB" sz="2000" smtClean="0">
                <a:latin typeface="Arial" charset="0"/>
              </a:rPr>
              <a:t>intact terminal pathway</a:t>
            </a:r>
          </a:p>
          <a:p>
            <a:pPr lvl="2"/>
            <a:endParaRPr lang="en-GB" sz="2000" smtClean="0">
              <a:latin typeface="Arial" charset="0"/>
            </a:endParaRPr>
          </a:p>
          <a:p>
            <a:pPr lvl="2"/>
            <a:endParaRPr lang="en-GB" sz="1800" smtClean="0">
              <a:latin typeface="Arial" charset="0"/>
            </a:endParaRPr>
          </a:p>
        </p:txBody>
      </p:sp>
      <p:grpSp>
        <p:nvGrpSpPr>
          <p:cNvPr id="2" name="Group 4"/>
          <p:cNvGrpSpPr>
            <a:grpSpLocks/>
          </p:cNvGrpSpPr>
          <p:nvPr/>
        </p:nvGrpSpPr>
        <p:grpSpPr bwMode="auto">
          <a:xfrm>
            <a:off x="1044575" y="5049838"/>
            <a:ext cx="1584325" cy="1360487"/>
            <a:chOff x="204" y="3339"/>
            <a:chExt cx="998" cy="857"/>
          </a:xfrm>
        </p:grpSpPr>
        <p:sp>
          <p:nvSpPr>
            <p:cNvPr id="26659" name="Oval 5"/>
            <p:cNvSpPr>
              <a:spLocks noChangeArrowheads="1"/>
            </p:cNvSpPr>
            <p:nvPr/>
          </p:nvSpPr>
          <p:spPr bwMode="auto">
            <a:xfrm>
              <a:off x="413" y="3339"/>
              <a:ext cx="580" cy="405"/>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26660" name="Text Box 6"/>
            <p:cNvSpPr txBox="1">
              <a:spLocks noChangeArrowheads="1"/>
            </p:cNvSpPr>
            <p:nvPr/>
          </p:nvSpPr>
          <p:spPr bwMode="auto">
            <a:xfrm>
              <a:off x="204" y="3830"/>
              <a:ext cx="998" cy="366"/>
            </a:xfrm>
            <a:prstGeom prst="rect">
              <a:avLst/>
            </a:prstGeom>
            <a:noFill/>
            <a:ln w="9525">
              <a:noFill/>
              <a:miter lim="800000"/>
              <a:headEnd/>
              <a:tailEnd/>
            </a:ln>
          </p:spPr>
          <p:txBody>
            <a:bodyPr>
              <a:spAutoFit/>
            </a:bodyPr>
            <a:lstStyle/>
            <a:p>
              <a:pPr algn="ctr" eaLnBrk="1" hangingPunct="1">
                <a:spcBef>
                  <a:spcPct val="50000"/>
                </a:spcBef>
              </a:pPr>
              <a:r>
                <a:rPr lang="en-GB" sz="1600" b="1">
                  <a:latin typeface="Arial" charset="0"/>
                  <a:cs typeface="Arial" charset="0"/>
                </a:rPr>
                <a:t>sheep red cells </a:t>
              </a:r>
            </a:p>
          </p:txBody>
        </p:sp>
      </p:grpSp>
      <p:grpSp>
        <p:nvGrpSpPr>
          <p:cNvPr id="3" name="Group 7"/>
          <p:cNvGrpSpPr>
            <a:grpSpLocks/>
          </p:cNvGrpSpPr>
          <p:nvPr/>
        </p:nvGrpSpPr>
        <p:grpSpPr bwMode="auto">
          <a:xfrm>
            <a:off x="5370513" y="4959350"/>
            <a:ext cx="1163637" cy="411163"/>
            <a:chOff x="2720" y="3282"/>
            <a:chExt cx="733" cy="259"/>
          </a:xfrm>
        </p:grpSpPr>
        <p:sp>
          <p:nvSpPr>
            <p:cNvPr id="26657" name="Line 8"/>
            <p:cNvSpPr>
              <a:spLocks noChangeShapeType="1"/>
            </p:cNvSpPr>
            <p:nvPr/>
          </p:nvSpPr>
          <p:spPr bwMode="auto">
            <a:xfrm>
              <a:off x="2753" y="3541"/>
              <a:ext cx="499" cy="0"/>
            </a:xfrm>
            <a:prstGeom prst="line">
              <a:avLst/>
            </a:prstGeom>
            <a:noFill/>
            <a:ln w="28575">
              <a:solidFill>
                <a:schemeClr val="tx1"/>
              </a:solidFill>
              <a:round/>
              <a:headEnd/>
              <a:tailEnd type="triangle" w="med" len="med"/>
            </a:ln>
          </p:spPr>
          <p:txBody>
            <a:bodyPr/>
            <a:lstStyle/>
            <a:p>
              <a:endParaRPr lang="en-GB"/>
            </a:p>
          </p:txBody>
        </p:sp>
        <p:sp>
          <p:nvSpPr>
            <p:cNvPr id="26658" name="Text Box 9"/>
            <p:cNvSpPr txBox="1">
              <a:spLocks noChangeArrowheads="1"/>
            </p:cNvSpPr>
            <p:nvPr/>
          </p:nvSpPr>
          <p:spPr bwMode="auto">
            <a:xfrm>
              <a:off x="2720" y="3282"/>
              <a:ext cx="733" cy="212"/>
            </a:xfrm>
            <a:prstGeom prst="rect">
              <a:avLst/>
            </a:prstGeom>
            <a:noFill/>
            <a:ln w="9525">
              <a:noFill/>
              <a:miter lim="800000"/>
              <a:headEnd/>
              <a:tailEnd/>
            </a:ln>
          </p:spPr>
          <p:txBody>
            <a:bodyPr wrap="none">
              <a:spAutoFit/>
            </a:bodyPr>
            <a:lstStyle/>
            <a:p>
              <a:pPr eaLnBrk="1" hangingPunct="1"/>
              <a:r>
                <a:rPr lang="en-GB" sz="1600" b="1">
                  <a:solidFill>
                    <a:srgbClr val="FF0000"/>
                  </a:solidFill>
                  <a:latin typeface="Arial" charset="0"/>
                  <a:cs typeface="Arial" charset="0"/>
                </a:rPr>
                <a:t>add SERA</a:t>
              </a:r>
            </a:p>
          </p:txBody>
        </p:sp>
      </p:grpSp>
      <p:sp>
        <p:nvSpPr>
          <p:cNvPr id="26630" name="Text Box 10"/>
          <p:cNvSpPr txBox="1">
            <a:spLocks noChangeArrowheads="1"/>
          </p:cNvSpPr>
          <p:nvPr/>
        </p:nvSpPr>
        <p:spPr bwMode="auto">
          <a:xfrm>
            <a:off x="6300788" y="5218113"/>
            <a:ext cx="1584325" cy="336550"/>
          </a:xfrm>
          <a:prstGeom prst="rect">
            <a:avLst/>
          </a:prstGeom>
          <a:noFill/>
          <a:ln w="9525">
            <a:noFill/>
            <a:miter lim="800000"/>
            <a:headEnd/>
            <a:tailEnd/>
          </a:ln>
        </p:spPr>
        <p:txBody>
          <a:bodyPr>
            <a:spAutoFit/>
          </a:bodyPr>
          <a:lstStyle/>
          <a:p>
            <a:pPr algn="ctr" eaLnBrk="1" hangingPunct="1">
              <a:spcBef>
                <a:spcPct val="50000"/>
              </a:spcBef>
            </a:pPr>
            <a:r>
              <a:rPr lang="en-GB" sz="1600" b="1">
                <a:latin typeface="Arial" charset="0"/>
                <a:cs typeface="Arial" charset="0"/>
              </a:rPr>
              <a:t>quantify lysis</a:t>
            </a:r>
          </a:p>
        </p:txBody>
      </p:sp>
      <p:grpSp>
        <p:nvGrpSpPr>
          <p:cNvPr id="4" name="Group 11"/>
          <p:cNvGrpSpPr>
            <a:grpSpLocks/>
          </p:cNvGrpSpPr>
          <p:nvPr/>
        </p:nvGrpSpPr>
        <p:grpSpPr bwMode="auto">
          <a:xfrm>
            <a:off x="3751263" y="4833938"/>
            <a:ext cx="1584325" cy="1943100"/>
            <a:chOff x="1746" y="3203"/>
            <a:chExt cx="998" cy="1224"/>
          </a:xfrm>
        </p:grpSpPr>
        <p:sp>
          <p:nvSpPr>
            <p:cNvPr id="26639" name="Oval 12"/>
            <p:cNvSpPr>
              <a:spLocks noChangeArrowheads="1"/>
            </p:cNvSpPr>
            <p:nvPr/>
          </p:nvSpPr>
          <p:spPr bwMode="auto">
            <a:xfrm>
              <a:off x="1955" y="3339"/>
              <a:ext cx="580" cy="405"/>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26640" name="Text Box 13"/>
            <p:cNvSpPr txBox="1">
              <a:spLocks noChangeArrowheads="1"/>
            </p:cNvSpPr>
            <p:nvPr/>
          </p:nvSpPr>
          <p:spPr bwMode="auto">
            <a:xfrm>
              <a:off x="1746" y="3830"/>
              <a:ext cx="998" cy="597"/>
            </a:xfrm>
            <a:prstGeom prst="rect">
              <a:avLst/>
            </a:prstGeom>
            <a:noFill/>
            <a:ln w="9525">
              <a:noFill/>
              <a:miter lim="800000"/>
              <a:headEnd/>
              <a:tailEnd/>
            </a:ln>
          </p:spPr>
          <p:txBody>
            <a:bodyPr>
              <a:spAutoFit/>
            </a:bodyPr>
            <a:lstStyle/>
            <a:p>
              <a:pPr algn="ctr" eaLnBrk="1" hangingPunct="1">
                <a:spcBef>
                  <a:spcPct val="50000"/>
                </a:spcBef>
              </a:pPr>
              <a:r>
                <a:rPr lang="en-GB" sz="1600" b="1">
                  <a:latin typeface="Arial" charset="0"/>
                  <a:cs typeface="Arial" charset="0"/>
                </a:rPr>
                <a:t>OPSONISED</a:t>
              </a:r>
            </a:p>
            <a:p>
              <a:pPr algn="ctr" eaLnBrk="1" hangingPunct="1">
                <a:spcBef>
                  <a:spcPct val="50000"/>
                </a:spcBef>
              </a:pPr>
              <a:r>
                <a:rPr lang="en-GB" sz="1600" b="1">
                  <a:latin typeface="Arial" charset="0"/>
                  <a:cs typeface="Arial" charset="0"/>
                </a:rPr>
                <a:t>sheep red cells </a:t>
              </a:r>
            </a:p>
          </p:txBody>
        </p:sp>
        <p:grpSp>
          <p:nvGrpSpPr>
            <p:cNvPr id="5" name="Group 14"/>
            <p:cNvGrpSpPr>
              <a:grpSpLocks/>
            </p:cNvGrpSpPr>
            <p:nvPr/>
          </p:nvGrpSpPr>
          <p:grpSpPr bwMode="auto">
            <a:xfrm rot="9295878">
              <a:off x="2064" y="3203"/>
              <a:ext cx="91" cy="136"/>
              <a:chOff x="3061" y="3838"/>
              <a:chExt cx="91" cy="136"/>
            </a:xfrm>
          </p:grpSpPr>
          <p:sp>
            <p:nvSpPr>
              <p:cNvPr id="26654" name="Line 15"/>
              <p:cNvSpPr>
                <a:spLocks noChangeShapeType="1"/>
              </p:cNvSpPr>
              <p:nvPr/>
            </p:nvSpPr>
            <p:spPr bwMode="auto">
              <a:xfrm>
                <a:off x="3061" y="3838"/>
                <a:ext cx="46" cy="46"/>
              </a:xfrm>
              <a:prstGeom prst="line">
                <a:avLst/>
              </a:prstGeom>
              <a:noFill/>
              <a:ln w="28575">
                <a:solidFill>
                  <a:schemeClr val="tx1"/>
                </a:solidFill>
                <a:round/>
                <a:headEnd/>
                <a:tailEnd/>
              </a:ln>
            </p:spPr>
            <p:txBody>
              <a:bodyPr/>
              <a:lstStyle/>
              <a:p>
                <a:endParaRPr lang="en-GB"/>
              </a:p>
            </p:txBody>
          </p:sp>
          <p:sp>
            <p:nvSpPr>
              <p:cNvPr id="26655" name="Line 16"/>
              <p:cNvSpPr>
                <a:spLocks noChangeShapeType="1"/>
              </p:cNvSpPr>
              <p:nvPr/>
            </p:nvSpPr>
            <p:spPr bwMode="auto">
              <a:xfrm flipH="1">
                <a:off x="3106" y="3838"/>
                <a:ext cx="46" cy="46"/>
              </a:xfrm>
              <a:prstGeom prst="line">
                <a:avLst/>
              </a:prstGeom>
              <a:noFill/>
              <a:ln w="28575">
                <a:solidFill>
                  <a:schemeClr val="tx1"/>
                </a:solidFill>
                <a:round/>
                <a:headEnd/>
                <a:tailEnd/>
              </a:ln>
            </p:spPr>
            <p:txBody>
              <a:bodyPr/>
              <a:lstStyle/>
              <a:p>
                <a:endParaRPr lang="en-GB"/>
              </a:p>
            </p:txBody>
          </p:sp>
          <p:sp>
            <p:nvSpPr>
              <p:cNvPr id="26656" name="Line 17"/>
              <p:cNvSpPr>
                <a:spLocks noChangeShapeType="1"/>
              </p:cNvSpPr>
              <p:nvPr/>
            </p:nvSpPr>
            <p:spPr bwMode="auto">
              <a:xfrm>
                <a:off x="3107" y="3884"/>
                <a:ext cx="0" cy="90"/>
              </a:xfrm>
              <a:prstGeom prst="line">
                <a:avLst/>
              </a:prstGeom>
              <a:noFill/>
              <a:ln w="28575">
                <a:solidFill>
                  <a:schemeClr val="tx1"/>
                </a:solidFill>
                <a:round/>
                <a:headEnd/>
                <a:tailEnd/>
              </a:ln>
            </p:spPr>
            <p:txBody>
              <a:bodyPr/>
              <a:lstStyle/>
              <a:p>
                <a:endParaRPr lang="en-GB"/>
              </a:p>
            </p:txBody>
          </p:sp>
        </p:grpSp>
        <p:grpSp>
          <p:nvGrpSpPr>
            <p:cNvPr id="6" name="Group 18"/>
            <p:cNvGrpSpPr>
              <a:grpSpLocks/>
            </p:cNvGrpSpPr>
            <p:nvPr/>
          </p:nvGrpSpPr>
          <p:grpSpPr bwMode="auto">
            <a:xfrm rot="-2896944">
              <a:off x="2517" y="3612"/>
              <a:ext cx="91" cy="136"/>
              <a:chOff x="3061" y="3838"/>
              <a:chExt cx="91" cy="136"/>
            </a:xfrm>
          </p:grpSpPr>
          <p:sp>
            <p:nvSpPr>
              <p:cNvPr id="26651" name="Line 19"/>
              <p:cNvSpPr>
                <a:spLocks noChangeShapeType="1"/>
              </p:cNvSpPr>
              <p:nvPr/>
            </p:nvSpPr>
            <p:spPr bwMode="auto">
              <a:xfrm>
                <a:off x="3061" y="3838"/>
                <a:ext cx="46" cy="46"/>
              </a:xfrm>
              <a:prstGeom prst="line">
                <a:avLst/>
              </a:prstGeom>
              <a:noFill/>
              <a:ln w="28575">
                <a:solidFill>
                  <a:schemeClr val="tx1"/>
                </a:solidFill>
                <a:round/>
                <a:headEnd/>
                <a:tailEnd/>
              </a:ln>
            </p:spPr>
            <p:txBody>
              <a:bodyPr/>
              <a:lstStyle/>
              <a:p>
                <a:endParaRPr lang="en-GB"/>
              </a:p>
            </p:txBody>
          </p:sp>
          <p:sp>
            <p:nvSpPr>
              <p:cNvPr id="26652" name="Line 20"/>
              <p:cNvSpPr>
                <a:spLocks noChangeShapeType="1"/>
              </p:cNvSpPr>
              <p:nvPr/>
            </p:nvSpPr>
            <p:spPr bwMode="auto">
              <a:xfrm flipH="1">
                <a:off x="3106" y="3838"/>
                <a:ext cx="46" cy="46"/>
              </a:xfrm>
              <a:prstGeom prst="line">
                <a:avLst/>
              </a:prstGeom>
              <a:noFill/>
              <a:ln w="28575">
                <a:solidFill>
                  <a:schemeClr val="tx1"/>
                </a:solidFill>
                <a:round/>
                <a:headEnd/>
                <a:tailEnd/>
              </a:ln>
            </p:spPr>
            <p:txBody>
              <a:bodyPr/>
              <a:lstStyle/>
              <a:p>
                <a:endParaRPr lang="en-GB"/>
              </a:p>
            </p:txBody>
          </p:sp>
          <p:sp>
            <p:nvSpPr>
              <p:cNvPr id="26653" name="Line 21"/>
              <p:cNvSpPr>
                <a:spLocks noChangeShapeType="1"/>
              </p:cNvSpPr>
              <p:nvPr/>
            </p:nvSpPr>
            <p:spPr bwMode="auto">
              <a:xfrm>
                <a:off x="3107" y="3884"/>
                <a:ext cx="0" cy="90"/>
              </a:xfrm>
              <a:prstGeom prst="line">
                <a:avLst/>
              </a:prstGeom>
              <a:noFill/>
              <a:ln w="28575">
                <a:solidFill>
                  <a:schemeClr val="tx1"/>
                </a:solidFill>
                <a:round/>
                <a:headEnd/>
                <a:tailEnd/>
              </a:ln>
            </p:spPr>
            <p:txBody>
              <a:bodyPr/>
              <a:lstStyle/>
              <a:p>
                <a:endParaRPr lang="en-GB"/>
              </a:p>
            </p:txBody>
          </p:sp>
        </p:grpSp>
        <p:grpSp>
          <p:nvGrpSpPr>
            <p:cNvPr id="7" name="Group 22"/>
            <p:cNvGrpSpPr>
              <a:grpSpLocks/>
            </p:cNvGrpSpPr>
            <p:nvPr/>
          </p:nvGrpSpPr>
          <p:grpSpPr bwMode="auto">
            <a:xfrm rot="-8170534">
              <a:off x="2472" y="3294"/>
              <a:ext cx="91" cy="136"/>
              <a:chOff x="3061" y="3838"/>
              <a:chExt cx="91" cy="136"/>
            </a:xfrm>
          </p:grpSpPr>
          <p:sp>
            <p:nvSpPr>
              <p:cNvPr id="26648" name="Line 23"/>
              <p:cNvSpPr>
                <a:spLocks noChangeShapeType="1"/>
              </p:cNvSpPr>
              <p:nvPr/>
            </p:nvSpPr>
            <p:spPr bwMode="auto">
              <a:xfrm>
                <a:off x="3061" y="3838"/>
                <a:ext cx="46" cy="46"/>
              </a:xfrm>
              <a:prstGeom prst="line">
                <a:avLst/>
              </a:prstGeom>
              <a:noFill/>
              <a:ln w="28575">
                <a:solidFill>
                  <a:schemeClr val="tx1"/>
                </a:solidFill>
                <a:round/>
                <a:headEnd/>
                <a:tailEnd/>
              </a:ln>
            </p:spPr>
            <p:txBody>
              <a:bodyPr/>
              <a:lstStyle/>
              <a:p>
                <a:endParaRPr lang="en-GB"/>
              </a:p>
            </p:txBody>
          </p:sp>
          <p:sp>
            <p:nvSpPr>
              <p:cNvPr id="26649" name="Line 24"/>
              <p:cNvSpPr>
                <a:spLocks noChangeShapeType="1"/>
              </p:cNvSpPr>
              <p:nvPr/>
            </p:nvSpPr>
            <p:spPr bwMode="auto">
              <a:xfrm flipH="1">
                <a:off x="3106" y="3838"/>
                <a:ext cx="46" cy="46"/>
              </a:xfrm>
              <a:prstGeom prst="line">
                <a:avLst/>
              </a:prstGeom>
              <a:noFill/>
              <a:ln w="28575">
                <a:solidFill>
                  <a:schemeClr val="tx1"/>
                </a:solidFill>
                <a:round/>
                <a:headEnd/>
                <a:tailEnd/>
              </a:ln>
            </p:spPr>
            <p:txBody>
              <a:bodyPr/>
              <a:lstStyle/>
              <a:p>
                <a:endParaRPr lang="en-GB"/>
              </a:p>
            </p:txBody>
          </p:sp>
          <p:sp>
            <p:nvSpPr>
              <p:cNvPr id="26650" name="Line 25"/>
              <p:cNvSpPr>
                <a:spLocks noChangeShapeType="1"/>
              </p:cNvSpPr>
              <p:nvPr/>
            </p:nvSpPr>
            <p:spPr bwMode="auto">
              <a:xfrm>
                <a:off x="3107" y="3884"/>
                <a:ext cx="0" cy="90"/>
              </a:xfrm>
              <a:prstGeom prst="line">
                <a:avLst/>
              </a:prstGeom>
              <a:noFill/>
              <a:ln w="28575">
                <a:solidFill>
                  <a:schemeClr val="tx1"/>
                </a:solidFill>
                <a:round/>
                <a:headEnd/>
                <a:tailEnd/>
              </a:ln>
            </p:spPr>
            <p:txBody>
              <a:bodyPr/>
              <a:lstStyle/>
              <a:p>
                <a:endParaRPr lang="en-GB"/>
              </a:p>
            </p:txBody>
          </p:sp>
        </p:grpSp>
        <p:grpSp>
          <p:nvGrpSpPr>
            <p:cNvPr id="8" name="Group 26"/>
            <p:cNvGrpSpPr>
              <a:grpSpLocks/>
            </p:cNvGrpSpPr>
            <p:nvPr/>
          </p:nvGrpSpPr>
          <p:grpSpPr bwMode="auto">
            <a:xfrm rot="3390289">
              <a:off x="1859" y="3612"/>
              <a:ext cx="91" cy="136"/>
              <a:chOff x="3061" y="3838"/>
              <a:chExt cx="91" cy="136"/>
            </a:xfrm>
          </p:grpSpPr>
          <p:sp>
            <p:nvSpPr>
              <p:cNvPr id="26645" name="Line 27"/>
              <p:cNvSpPr>
                <a:spLocks noChangeShapeType="1"/>
              </p:cNvSpPr>
              <p:nvPr/>
            </p:nvSpPr>
            <p:spPr bwMode="auto">
              <a:xfrm>
                <a:off x="3061" y="3838"/>
                <a:ext cx="46" cy="46"/>
              </a:xfrm>
              <a:prstGeom prst="line">
                <a:avLst/>
              </a:prstGeom>
              <a:noFill/>
              <a:ln w="28575">
                <a:solidFill>
                  <a:schemeClr val="tx1"/>
                </a:solidFill>
                <a:round/>
                <a:headEnd/>
                <a:tailEnd/>
              </a:ln>
            </p:spPr>
            <p:txBody>
              <a:bodyPr/>
              <a:lstStyle/>
              <a:p>
                <a:endParaRPr lang="en-GB"/>
              </a:p>
            </p:txBody>
          </p:sp>
          <p:sp>
            <p:nvSpPr>
              <p:cNvPr id="26646" name="Line 28"/>
              <p:cNvSpPr>
                <a:spLocks noChangeShapeType="1"/>
              </p:cNvSpPr>
              <p:nvPr/>
            </p:nvSpPr>
            <p:spPr bwMode="auto">
              <a:xfrm flipH="1">
                <a:off x="3106" y="3838"/>
                <a:ext cx="46" cy="46"/>
              </a:xfrm>
              <a:prstGeom prst="line">
                <a:avLst/>
              </a:prstGeom>
              <a:noFill/>
              <a:ln w="28575">
                <a:solidFill>
                  <a:schemeClr val="tx1"/>
                </a:solidFill>
                <a:round/>
                <a:headEnd/>
                <a:tailEnd/>
              </a:ln>
            </p:spPr>
            <p:txBody>
              <a:bodyPr/>
              <a:lstStyle/>
              <a:p>
                <a:endParaRPr lang="en-GB"/>
              </a:p>
            </p:txBody>
          </p:sp>
          <p:sp>
            <p:nvSpPr>
              <p:cNvPr id="26647" name="Line 29"/>
              <p:cNvSpPr>
                <a:spLocks noChangeShapeType="1"/>
              </p:cNvSpPr>
              <p:nvPr/>
            </p:nvSpPr>
            <p:spPr bwMode="auto">
              <a:xfrm>
                <a:off x="3107" y="3884"/>
                <a:ext cx="0" cy="90"/>
              </a:xfrm>
              <a:prstGeom prst="line">
                <a:avLst/>
              </a:prstGeom>
              <a:noFill/>
              <a:ln w="28575">
                <a:solidFill>
                  <a:schemeClr val="tx1"/>
                </a:solidFill>
                <a:round/>
                <a:headEnd/>
                <a:tailEnd/>
              </a:ln>
            </p:spPr>
            <p:txBody>
              <a:bodyPr/>
              <a:lstStyle/>
              <a:p>
                <a:endParaRPr lang="en-GB"/>
              </a:p>
            </p:txBody>
          </p:sp>
        </p:grpSp>
      </p:grpSp>
      <p:grpSp>
        <p:nvGrpSpPr>
          <p:cNvPr id="9" name="Group 30"/>
          <p:cNvGrpSpPr>
            <a:grpSpLocks/>
          </p:cNvGrpSpPr>
          <p:nvPr/>
        </p:nvGrpSpPr>
        <p:grpSpPr bwMode="auto">
          <a:xfrm>
            <a:off x="2663825" y="4833938"/>
            <a:ext cx="1447800" cy="536575"/>
            <a:chOff x="1172" y="3203"/>
            <a:chExt cx="912" cy="338"/>
          </a:xfrm>
        </p:grpSpPr>
        <p:sp>
          <p:nvSpPr>
            <p:cNvPr id="26633" name="Line 31"/>
            <p:cNvSpPr>
              <a:spLocks noChangeShapeType="1"/>
            </p:cNvSpPr>
            <p:nvPr/>
          </p:nvSpPr>
          <p:spPr bwMode="auto">
            <a:xfrm>
              <a:off x="1254" y="3541"/>
              <a:ext cx="499" cy="0"/>
            </a:xfrm>
            <a:prstGeom prst="line">
              <a:avLst/>
            </a:prstGeom>
            <a:noFill/>
            <a:ln w="28575">
              <a:solidFill>
                <a:schemeClr val="tx1"/>
              </a:solidFill>
              <a:round/>
              <a:headEnd/>
              <a:tailEnd type="triangle" w="med" len="med"/>
            </a:ln>
          </p:spPr>
          <p:txBody>
            <a:bodyPr/>
            <a:lstStyle/>
            <a:p>
              <a:endParaRPr lang="en-GB"/>
            </a:p>
          </p:txBody>
        </p:sp>
        <p:sp>
          <p:nvSpPr>
            <p:cNvPr id="26634" name="Text Box 32"/>
            <p:cNvSpPr txBox="1">
              <a:spLocks noChangeArrowheads="1"/>
            </p:cNvSpPr>
            <p:nvPr/>
          </p:nvSpPr>
          <p:spPr bwMode="auto">
            <a:xfrm>
              <a:off x="1172" y="3282"/>
              <a:ext cx="912" cy="212"/>
            </a:xfrm>
            <a:prstGeom prst="rect">
              <a:avLst/>
            </a:prstGeom>
            <a:noFill/>
            <a:ln w="9525">
              <a:noFill/>
              <a:miter lim="800000"/>
              <a:headEnd/>
              <a:tailEnd/>
            </a:ln>
          </p:spPr>
          <p:txBody>
            <a:bodyPr wrap="none">
              <a:spAutoFit/>
            </a:bodyPr>
            <a:lstStyle/>
            <a:p>
              <a:pPr eaLnBrk="1" hangingPunct="1"/>
              <a:r>
                <a:rPr lang="en-GB" sz="1600" b="1">
                  <a:solidFill>
                    <a:srgbClr val="FF0000"/>
                  </a:solidFill>
                  <a:latin typeface="Arial" charset="0"/>
                  <a:cs typeface="Arial" charset="0"/>
                </a:rPr>
                <a:t>add antibody</a:t>
              </a:r>
            </a:p>
          </p:txBody>
        </p:sp>
        <p:grpSp>
          <p:nvGrpSpPr>
            <p:cNvPr id="10" name="Group 33"/>
            <p:cNvGrpSpPr>
              <a:grpSpLocks/>
            </p:cNvGrpSpPr>
            <p:nvPr/>
          </p:nvGrpSpPr>
          <p:grpSpPr bwMode="auto">
            <a:xfrm rot="4088772">
              <a:off x="1451" y="3181"/>
              <a:ext cx="91" cy="136"/>
              <a:chOff x="3061" y="3838"/>
              <a:chExt cx="91" cy="136"/>
            </a:xfrm>
          </p:grpSpPr>
          <p:sp>
            <p:nvSpPr>
              <p:cNvPr id="26636" name="Line 34"/>
              <p:cNvSpPr>
                <a:spLocks noChangeShapeType="1"/>
              </p:cNvSpPr>
              <p:nvPr/>
            </p:nvSpPr>
            <p:spPr bwMode="auto">
              <a:xfrm>
                <a:off x="3061" y="3838"/>
                <a:ext cx="46" cy="46"/>
              </a:xfrm>
              <a:prstGeom prst="line">
                <a:avLst/>
              </a:prstGeom>
              <a:noFill/>
              <a:ln w="28575">
                <a:solidFill>
                  <a:schemeClr val="tx1"/>
                </a:solidFill>
                <a:round/>
                <a:headEnd/>
                <a:tailEnd/>
              </a:ln>
            </p:spPr>
            <p:txBody>
              <a:bodyPr/>
              <a:lstStyle/>
              <a:p>
                <a:endParaRPr lang="en-GB"/>
              </a:p>
            </p:txBody>
          </p:sp>
          <p:sp>
            <p:nvSpPr>
              <p:cNvPr id="26637" name="Line 35"/>
              <p:cNvSpPr>
                <a:spLocks noChangeShapeType="1"/>
              </p:cNvSpPr>
              <p:nvPr/>
            </p:nvSpPr>
            <p:spPr bwMode="auto">
              <a:xfrm flipH="1">
                <a:off x="3106" y="3838"/>
                <a:ext cx="46" cy="46"/>
              </a:xfrm>
              <a:prstGeom prst="line">
                <a:avLst/>
              </a:prstGeom>
              <a:noFill/>
              <a:ln w="28575">
                <a:solidFill>
                  <a:schemeClr val="tx1"/>
                </a:solidFill>
                <a:round/>
                <a:headEnd/>
                <a:tailEnd/>
              </a:ln>
            </p:spPr>
            <p:txBody>
              <a:bodyPr/>
              <a:lstStyle/>
              <a:p>
                <a:endParaRPr lang="en-GB"/>
              </a:p>
            </p:txBody>
          </p:sp>
          <p:sp>
            <p:nvSpPr>
              <p:cNvPr id="26638" name="Line 36"/>
              <p:cNvSpPr>
                <a:spLocks noChangeShapeType="1"/>
              </p:cNvSpPr>
              <p:nvPr/>
            </p:nvSpPr>
            <p:spPr bwMode="auto">
              <a:xfrm>
                <a:off x="3107" y="3884"/>
                <a:ext cx="0" cy="90"/>
              </a:xfrm>
              <a:prstGeom prst="line">
                <a:avLst/>
              </a:prstGeom>
              <a:noFill/>
              <a:ln w="28575">
                <a:solidFill>
                  <a:schemeClr val="tx1"/>
                </a:solidFill>
                <a:round/>
                <a:headEnd/>
                <a:tailEnd/>
              </a:ln>
            </p:spPr>
            <p:txBody>
              <a:bodyPr/>
              <a:lstStyle/>
              <a:p>
                <a:endParaRPr lang="en-GB"/>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spect="1" noChangeArrowheads="1"/>
          </p:cNvSpPr>
          <p:nvPr/>
        </p:nvSpPr>
        <p:spPr bwMode="auto">
          <a:xfrm>
            <a:off x="969963" y="2159000"/>
            <a:ext cx="1878012" cy="346075"/>
          </a:xfrm>
          <a:prstGeom prst="rect">
            <a:avLst/>
          </a:prstGeom>
          <a:solidFill>
            <a:schemeClr val="tx2"/>
          </a:solidFill>
          <a:ln w="9525">
            <a:solidFill>
              <a:schemeClr val="tx2"/>
            </a:solidFill>
            <a:miter lim="800000"/>
            <a:headEnd/>
            <a:tailEnd/>
          </a:ln>
        </p:spPr>
        <p:txBody>
          <a:bodyPr>
            <a:spAutoFit/>
          </a:bodyPr>
          <a:lstStyle/>
          <a:p>
            <a:pPr algn="ctr"/>
            <a:r>
              <a:rPr lang="en-GB" sz="1600" dirty="0">
                <a:solidFill>
                  <a:srgbClr val="000000"/>
                </a:solidFill>
                <a:latin typeface="Helvetica" pitchFamily="34" charset="0"/>
              </a:rPr>
              <a:t>classical pathway</a:t>
            </a:r>
          </a:p>
        </p:txBody>
      </p:sp>
      <p:sp>
        <p:nvSpPr>
          <p:cNvPr id="27651" name="Oval 3"/>
          <p:cNvSpPr>
            <a:spLocks noChangeAspect="1" noChangeArrowheads="1"/>
          </p:cNvSpPr>
          <p:nvPr/>
        </p:nvSpPr>
        <p:spPr bwMode="auto">
          <a:xfrm>
            <a:off x="1547813" y="2636838"/>
            <a:ext cx="576262" cy="504825"/>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C1q</a:t>
            </a:r>
          </a:p>
          <a:p>
            <a:pPr algn="ctr"/>
            <a:r>
              <a:rPr lang="en-GB" sz="1000" b="1">
                <a:solidFill>
                  <a:srgbClr val="000000"/>
                </a:solidFill>
                <a:latin typeface="Arial" charset="0"/>
              </a:rPr>
              <a:t>C1r </a:t>
            </a:r>
          </a:p>
          <a:p>
            <a:pPr algn="ctr"/>
            <a:r>
              <a:rPr lang="en-GB" sz="1000" b="1">
                <a:solidFill>
                  <a:srgbClr val="000000"/>
                </a:solidFill>
                <a:latin typeface="Arial" charset="0"/>
              </a:rPr>
              <a:t>C1s</a:t>
            </a:r>
            <a:endParaRPr lang="en-US" sz="1000" b="1">
              <a:solidFill>
                <a:srgbClr val="000000"/>
              </a:solidFill>
              <a:latin typeface="Arial" charset="0"/>
            </a:endParaRPr>
          </a:p>
        </p:txBody>
      </p:sp>
      <p:sp>
        <p:nvSpPr>
          <p:cNvPr id="27652" name="Oval 4"/>
          <p:cNvSpPr>
            <a:spLocks noChangeAspect="1" noChangeArrowheads="1"/>
          </p:cNvSpPr>
          <p:nvPr/>
        </p:nvSpPr>
        <p:spPr bwMode="auto">
          <a:xfrm>
            <a:off x="4211638" y="3933825"/>
            <a:ext cx="576262"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latin typeface="Arial" charset="0"/>
              </a:rPr>
              <a:t>C3</a:t>
            </a:r>
            <a:endParaRPr lang="en-US" sz="2000" b="1">
              <a:solidFill>
                <a:srgbClr val="FF0000"/>
              </a:solidFill>
              <a:latin typeface="Arial" charset="0"/>
            </a:endParaRPr>
          </a:p>
        </p:txBody>
      </p:sp>
      <p:sp>
        <p:nvSpPr>
          <p:cNvPr id="27653" name="Line 5"/>
          <p:cNvSpPr>
            <a:spLocks noChangeAspect="1" noChangeShapeType="1"/>
          </p:cNvSpPr>
          <p:nvPr/>
        </p:nvSpPr>
        <p:spPr bwMode="auto">
          <a:xfrm>
            <a:off x="2266950" y="3068638"/>
            <a:ext cx="1944688" cy="865187"/>
          </a:xfrm>
          <a:prstGeom prst="line">
            <a:avLst/>
          </a:prstGeom>
          <a:noFill/>
          <a:ln w="28575">
            <a:solidFill>
              <a:srgbClr val="FF00FF"/>
            </a:solidFill>
            <a:round/>
            <a:headEnd/>
            <a:tailEnd type="triangle" w="med" len="med"/>
          </a:ln>
        </p:spPr>
        <p:txBody>
          <a:bodyPr/>
          <a:lstStyle/>
          <a:p>
            <a:endParaRPr lang="en-GB"/>
          </a:p>
        </p:txBody>
      </p:sp>
      <p:sp>
        <p:nvSpPr>
          <p:cNvPr id="27654" name="Oval 6"/>
          <p:cNvSpPr>
            <a:spLocks noChangeAspect="1" noChangeArrowheads="1"/>
          </p:cNvSpPr>
          <p:nvPr/>
        </p:nvSpPr>
        <p:spPr bwMode="auto">
          <a:xfrm>
            <a:off x="2717800" y="294481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C4</a:t>
            </a:r>
            <a:endParaRPr lang="en-US" sz="1000" b="1">
              <a:solidFill>
                <a:srgbClr val="000000"/>
              </a:solidFill>
              <a:latin typeface="Arial" charset="0"/>
            </a:endParaRPr>
          </a:p>
        </p:txBody>
      </p:sp>
      <p:sp>
        <p:nvSpPr>
          <p:cNvPr id="27655" name="Oval 7"/>
          <p:cNvSpPr>
            <a:spLocks noChangeAspect="1" noChangeArrowheads="1"/>
          </p:cNvSpPr>
          <p:nvPr/>
        </p:nvSpPr>
        <p:spPr bwMode="auto">
          <a:xfrm>
            <a:off x="3149600" y="3141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C2</a:t>
            </a:r>
            <a:endParaRPr lang="en-US" sz="1000" b="1">
              <a:solidFill>
                <a:srgbClr val="000000"/>
              </a:solidFill>
              <a:latin typeface="Arial" charset="0"/>
            </a:endParaRPr>
          </a:p>
        </p:txBody>
      </p:sp>
      <p:sp>
        <p:nvSpPr>
          <p:cNvPr id="27656" name="Oval 8"/>
          <p:cNvSpPr>
            <a:spLocks noChangeAspect="1" noChangeArrowheads="1"/>
          </p:cNvSpPr>
          <p:nvPr/>
        </p:nvSpPr>
        <p:spPr bwMode="auto">
          <a:xfrm>
            <a:off x="4211638" y="5084763"/>
            <a:ext cx="576262"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latin typeface="Arial" charset="0"/>
              </a:rPr>
              <a:t>C5</a:t>
            </a:r>
            <a:endParaRPr lang="en-US" sz="2000" b="1">
              <a:solidFill>
                <a:srgbClr val="FF0000"/>
              </a:solidFill>
              <a:latin typeface="Arial" charset="0"/>
            </a:endParaRPr>
          </a:p>
        </p:txBody>
      </p:sp>
      <p:sp>
        <p:nvSpPr>
          <p:cNvPr id="27657" name="Oval 9"/>
          <p:cNvSpPr>
            <a:spLocks noChangeAspect="1" noChangeArrowheads="1"/>
          </p:cNvSpPr>
          <p:nvPr/>
        </p:nvSpPr>
        <p:spPr bwMode="auto">
          <a:xfrm>
            <a:off x="3921125" y="6164263"/>
            <a:ext cx="1155700" cy="504825"/>
          </a:xfrm>
          <a:prstGeom prst="ellipse">
            <a:avLst/>
          </a:prstGeom>
          <a:solidFill>
            <a:srgbClr val="C0C0C0"/>
          </a:solidFill>
          <a:ln w="9525">
            <a:solidFill>
              <a:srgbClr val="00FFFF"/>
            </a:solidFill>
            <a:round/>
            <a:headEnd/>
            <a:tailEnd/>
          </a:ln>
        </p:spPr>
        <p:txBody>
          <a:bodyPr wrap="none" anchor="ctr"/>
          <a:lstStyle/>
          <a:p>
            <a:pPr algn="ctr"/>
            <a:r>
              <a:rPr lang="en-GB" sz="2000" b="1">
                <a:solidFill>
                  <a:srgbClr val="FF0000"/>
                </a:solidFill>
                <a:latin typeface="Arial" charset="0"/>
              </a:rPr>
              <a:t>MAC</a:t>
            </a:r>
            <a:endParaRPr lang="en-US" sz="2000" b="1">
              <a:solidFill>
                <a:srgbClr val="FF0000"/>
              </a:solidFill>
              <a:latin typeface="Arial" charset="0"/>
            </a:endParaRPr>
          </a:p>
        </p:txBody>
      </p:sp>
      <p:sp>
        <p:nvSpPr>
          <p:cNvPr id="27658" name="Line 10"/>
          <p:cNvSpPr>
            <a:spLocks noChangeAspect="1" noChangeShapeType="1"/>
          </p:cNvSpPr>
          <p:nvPr/>
        </p:nvSpPr>
        <p:spPr bwMode="auto">
          <a:xfrm>
            <a:off x="4500563" y="4581525"/>
            <a:ext cx="0" cy="360363"/>
          </a:xfrm>
          <a:prstGeom prst="line">
            <a:avLst/>
          </a:prstGeom>
          <a:noFill/>
          <a:ln w="76200">
            <a:solidFill>
              <a:srgbClr val="FF00FF"/>
            </a:solidFill>
            <a:round/>
            <a:headEnd/>
            <a:tailEnd type="triangle" w="med" len="med"/>
          </a:ln>
        </p:spPr>
        <p:txBody>
          <a:bodyPr/>
          <a:lstStyle/>
          <a:p>
            <a:endParaRPr lang="en-GB"/>
          </a:p>
        </p:txBody>
      </p:sp>
      <p:sp>
        <p:nvSpPr>
          <p:cNvPr id="27659" name="Line 11"/>
          <p:cNvSpPr>
            <a:spLocks noChangeAspect="1" noChangeShapeType="1"/>
          </p:cNvSpPr>
          <p:nvPr/>
        </p:nvSpPr>
        <p:spPr bwMode="auto">
          <a:xfrm>
            <a:off x="4500563" y="5661025"/>
            <a:ext cx="0" cy="360363"/>
          </a:xfrm>
          <a:prstGeom prst="line">
            <a:avLst/>
          </a:prstGeom>
          <a:noFill/>
          <a:ln w="76200">
            <a:solidFill>
              <a:srgbClr val="FF00FF"/>
            </a:solidFill>
            <a:round/>
            <a:headEnd/>
            <a:tailEnd type="triangle" w="med" len="med"/>
          </a:ln>
        </p:spPr>
        <p:txBody>
          <a:bodyPr/>
          <a:lstStyle/>
          <a:p>
            <a:endParaRPr lang="en-GB"/>
          </a:p>
        </p:txBody>
      </p:sp>
      <p:sp>
        <p:nvSpPr>
          <p:cNvPr id="27660" name="Oval 12"/>
          <p:cNvSpPr>
            <a:spLocks noChangeAspect="1" noChangeArrowheads="1"/>
          </p:cNvSpPr>
          <p:nvPr/>
        </p:nvSpPr>
        <p:spPr bwMode="auto">
          <a:xfrm>
            <a:off x="4716463" y="5681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C6</a:t>
            </a:r>
            <a:endParaRPr lang="en-US" sz="1000" b="1">
              <a:solidFill>
                <a:srgbClr val="000000"/>
              </a:solidFill>
              <a:latin typeface="Arial" charset="0"/>
            </a:endParaRPr>
          </a:p>
        </p:txBody>
      </p:sp>
      <p:sp>
        <p:nvSpPr>
          <p:cNvPr id="27661" name="Oval 13"/>
          <p:cNvSpPr>
            <a:spLocks noChangeAspect="1" noChangeArrowheads="1"/>
          </p:cNvSpPr>
          <p:nvPr/>
        </p:nvSpPr>
        <p:spPr bwMode="auto">
          <a:xfrm>
            <a:off x="5022850" y="55165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C7</a:t>
            </a:r>
            <a:endParaRPr lang="en-US" sz="1000" b="1">
              <a:solidFill>
                <a:srgbClr val="000000"/>
              </a:solidFill>
              <a:latin typeface="Arial" charset="0"/>
            </a:endParaRPr>
          </a:p>
        </p:txBody>
      </p:sp>
      <p:sp>
        <p:nvSpPr>
          <p:cNvPr id="27662" name="Oval 14"/>
          <p:cNvSpPr>
            <a:spLocks noChangeAspect="1" noChangeArrowheads="1"/>
          </p:cNvSpPr>
          <p:nvPr/>
        </p:nvSpPr>
        <p:spPr bwMode="auto">
          <a:xfrm>
            <a:off x="5310188" y="53006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C8</a:t>
            </a:r>
            <a:endParaRPr lang="en-US" sz="1000" b="1">
              <a:solidFill>
                <a:srgbClr val="000000"/>
              </a:solidFill>
              <a:latin typeface="Arial" charset="0"/>
            </a:endParaRPr>
          </a:p>
        </p:txBody>
      </p:sp>
      <p:sp>
        <p:nvSpPr>
          <p:cNvPr id="27663" name="Oval 15"/>
          <p:cNvSpPr>
            <a:spLocks noChangeAspect="1" noChangeArrowheads="1"/>
          </p:cNvSpPr>
          <p:nvPr/>
        </p:nvSpPr>
        <p:spPr bwMode="auto">
          <a:xfrm>
            <a:off x="5580063" y="5084763"/>
            <a:ext cx="269875" cy="268287"/>
          </a:xfrm>
          <a:prstGeom prst="ellipse">
            <a:avLst/>
          </a:prstGeom>
          <a:solidFill>
            <a:srgbClr val="C0C0C0"/>
          </a:solidFill>
          <a:ln w="9525">
            <a:solidFill>
              <a:srgbClr val="00FFFF"/>
            </a:solidFill>
            <a:round/>
            <a:headEnd/>
            <a:tailEnd/>
          </a:ln>
        </p:spPr>
        <p:txBody>
          <a:bodyPr wrap="none" anchor="ctr"/>
          <a:lstStyle/>
          <a:p>
            <a:pPr algn="ctr"/>
            <a:r>
              <a:rPr lang="en-GB" sz="1000" b="1">
                <a:solidFill>
                  <a:srgbClr val="000000"/>
                </a:solidFill>
                <a:latin typeface="Arial" charset="0"/>
              </a:rPr>
              <a:t>C9</a:t>
            </a:r>
            <a:endParaRPr lang="en-US" sz="1000" b="1">
              <a:solidFill>
                <a:srgbClr val="000000"/>
              </a:solidFill>
              <a:latin typeface="Arial" charset="0"/>
            </a:endParaRPr>
          </a:p>
        </p:txBody>
      </p:sp>
      <p:sp>
        <p:nvSpPr>
          <p:cNvPr id="27664" name="Rectangle 16"/>
          <p:cNvSpPr>
            <a:spLocks noGrp="1" noChangeArrowheads="1"/>
          </p:cNvSpPr>
          <p:nvPr>
            <p:ph type="title"/>
          </p:nvPr>
        </p:nvSpPr>
        <p:spPr/>
        <p:txBody>
          <a:bodyPr/>
          <a:lstStyle/>
          <a:p>
            <a:r>
              <a:rPr lang="en-GB" sz="3600" smtClean="0"/>
              <a:t>CH50</a:t>
            </a:r>
            <a:endParaRPr lang="en-US" sz="3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808080"/>
      </a:dk1>
      <a:lt1>
        <a:srgbClr val="FFFFFF"/>
      </a:lt1>
      <a:dk2>
        <a:srgbClr val="0F48FF"/>
      </a:dk2>
      <a:lt2>
        <a:srgbClr val="FFFF00"/>
      </a:lt2>
      <a:accent1>
        <a:srgbClr val="00CC99"/>
      </a:accent1>
      <a:accent2>
        <a:srgbClr val="3333CC"/>
      </a:accent2>
      <a:accent3>
        <a:srgbClr val="AAB1FF"/>
      </a:accent3>
      <a:accent4>
        <a:srgbClr val="DADADA"/>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FF"/>
        </a:lt1>
        <a:dk2>
          <a:srgbClr val="0F48FF"/>
        </a:dk2>
        <a:lt2>
          <a:srgbClr val="FFFF00"/>
        </a:lt2>
        <a:accent1>
          <a:srgbClr val="00CC99"/>
        </a:accent1>
        <a:accent2>
          <a:srgbClr val="3333CC"/>
        </a:accent2>
        <a:accent3>
          <a:srgbClr val="AAB1F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4436</TotalTime>
  <Words>2884</Words>
  <Application>Microsoft Office PowerPoint</Application>
  <PresentationFormat>On-screen Show (4:3)</PresentationFormat>
  <Paragraphs>874</Paragraphs>
  <Slides>64</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2" baseType="lpstr">
      <vt:lpstr>Times New Roman</vt:lpstr>
      <vt:lpstr>Arial</vt:lpstr>
      <vt:lpstr>Helvetica</vt:lpstr>
      <vt:lpstr>Wingdings</vt:lpstr>
      <vt:lpstr>Symbol</vt:lpstr>
      <vt:lpstr>宋体</vt:lpstr>
      <vt:lpstr>Blank Presentation</vt:lpstr>
      <vt:lpstr>CorelPhotoPaint.Image.6</vt:lpstr>
      <vt:lpstr>SLE – the role of inherited and acquired complement deficiencies</vt:lpstr>
      <vt:lpstr>Complement in SLE - objectives</vt:lpstr>
      <vt:lpstr>Complement System</vt:lpstr>
      <vt:lpstr>PowerPoint Presentation</vt:lpstr>
      <vt:lpstr>The complement system -  amplification/regulation</vt:lpstr>
      <vt:lpstr>Complement Biology</vt:lpstr>
      <vt:lpstr>Complement assessment in clinical practice</vt:lpstr>
      <vt:lpstr>What is the CH50?</vt:lpstr>
      <vt:lpstr>CH50</vt:lpstr>
      <vt:lpstr>What is the AP50?</vt:lpstr>
      <vt:lpstr>AP50</vt:lpstr>
      <vt:lpstr>Complement and disease</vt:lpstr>
      <vt:lpstr>Complement and rheumatic conditions</vt:lpstr>
      <vt:lpstr>SLE </vt:lpstr>
      <vt:lpstr>Pathogenesis of inflammation in SLE</vt:lpstr>
      <vt:lpstr>Inherited complement deficiency and rheumatic disease</vt:lpstr>
      <vt:lpstr>Inherited complement deficiency and rheumatic disease</vt:lpstr>
      <vt:lpstr>Inherited complement deficiency and rheumatic disease</vt:lpstr>
      <vt:lpstr>C2 deficiency</vt:lpstr>
      <vt:lpstr>Screening for inherited complement deficiency</vt:lpstr>
      <vt:lpstr>Complement deficiency and SLE</vt:lpstr>
      <vt:lpstr>Complement deficiency and SLE</vt:lpstr>
      <vt:lpstr>C1q and SLE pathogenesis – different roles  </vt:lpstr>
      <vt:lpstr>Complement and SLE – 2 hypotheses</vt:lpstr>
      <vt:lpstr>PowerPoint Presentation</vt:lpstr>
      <vt:lpstr>PowerPoint Presentation</vt:lpstr>
      <vt:lpstr>“Waste disposal” hypothesis</vt:lpstr>
      <vt:lpstr>Waste disposal hypothesis</vt:lpstr>
      <vt:lpstr>PowerPoint Presentation</vt:lpstr>
      <vt:lpstr>Complement and SLE – 2 hypotheses</vt:lpstr>
      <vt:lpstr>PowerPoint Presentation</vt:lpstr>
      <vt:lpstr>C1q-deficiency and self tolerance</vt:lpstr>
      <vt:lpstr>PowerPoint Presentation</vt:lpstr>
      <vt:lpstr>PowerPoint Presentation</vt:lpstr>
      <vt:lpstr>PowerPoint Presentation</vt:lpstr>
      <vt:lpstr>Impaired IL-12 secretion by DC from C1q-deficient patients in response to CD40 stimulation</vt:lpstr>
      <vt:lpstr>PowerPoint Presentation</vt:lpstr>
      <vt:lpstr>PowerPoint Presentation</vt:lpstr>
      <vt:lpstr>PowerPoint Presentation</vt:lpstr>
      <vt:lpstr>Complement deficiency and disease</vt:lpstr>
      <vt:lpstr>Complement and rheumatic conditions</vt:lpstr>
      <vt:lpstr>Acquired complement deficiency and rheumatic disease</vt:lpstr>
      <vt:lpstr>SLE – Complement and disease activity</vt:lpstr>
      <vt:lpstr>Difficulties in complement assays</vt:lpstr>
      <vt:lpstr>Complement and SLE</vt:lpstr>
      <vt:lpstr>‘SLE paradox’</vt:lpstr>
      <vt:lpstr>Anti-C1q antibodies and SLE</vt:lpstr>
      <vt:lpstr>Anti-C1q antibodies -  detection</vt:lpstr>
      <vt:lpstr>Anti-C1q Abs -  what do they recognise?</vt:lpstr>
      <vt:lpstr>Anti-C1q antibodies and SLE</vt:lpstr>
      <vt:lpstr>Anti-C1q antibodies and HUVS</vt:lpstr>
      <vt:lpstr>The mechanism of development of anti-C1q antibodies in SLE?</vt:lpstr>
      <vt:lpstr>PowerPoint Presentation</vt:lpstr>
      <vt:lpstr>Anti-C1q antibodies and SLE</vt:lpstr>
      <vt:lpstr>Effects of administration of  anti-C1q mAb to naïve mice </vt:lpstr>
      <vt:lpstr>Effects of administration of anti-C1q mAb to anti-GBM pretreated mice</vt:lpstr>
      <vt:lpstr>Anti-C1q antibodies and SLE</vt:lpstr>
      <vt:lpstr>PowerPoint Presentation</vt:lpstr>
      <vt:lpstr>Complement and SLE -conclusions</vt:lpstr>
      <vt:lpstr>Complement and SLE</vt:lpstr>
      <vt:lpstr>Complement therapeutics </vt:lpstr>
      <vt:lpstr>The moral</vt:lpstr>
      <vt:lpstr>Complement - reading</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 - ACR criteria 1982</dc:title>
  <dc:creator>walport</dc:creator>
  <cp:lastModifiedBy>Shiel, Nuala</cp:lastModifiedBy>
  <cp:revision>230</cp:revision>
  <cp:lastPrinted>2002-02-03T17:30:52Z</cp:lastPrinted>
  <dcterms:created xsi:type="dcterms:W3CDTF">2001-02-26T10:19:17Z</dcterms:created>
  <dcterms:modified xsi:type="dcterms:W3CDTF">2013-01-21T16:40:01Z</dcterms:modified>
</cp:coreProperties>
</file>