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3" r:id="rId3"/>
    <p:sldId id="319" r:id="rId4"/>
    <p:sldId id="284" r:id="rId5"/>
    <p:sldId id="286" r:id="rId6"/>
    <p:sldId id="285" r:id="rId7"/>
    <p:sldId id="288" r:id="rId8"/>
    <p:sldId id="273" r:id="rId9"/>
    <p:sldId id="274" r:id="rId10"/>
    <p:sldId id="289" r:id="rId11"/>
    <p:sldId id="258" r:id="rId12"/>
    <p:sldId id="290" r:id="rId13"/>
    <p:sldId id="292" r:id="rId14"/>
    <p:sldId id="293" r:id="rId15"/>
    <p:sldId id="294" r:id="rId16"/>
    <p:sldId id="296" r:id="rId17"/>
    <p:sldId id="295" r:id="rId18"/>
    <p:sldId id="297" r:id="rId19"/>
    <p:sldId id="298" r:id="rId20"/>
    <p:sldId id="299" r:id="rId21"/>
    <p:sldId id="301" r:id="rId22"/>
    <p:sldId id="302" r:id="rId23"/>
    <p:sldId id="307" r:id="rId24"/>
    <p:sldId id="308" r:id="rId25"/>
    <p:sldId id="309" r:id="rId26"/>
    <p:sldId id="312" r:id="rId27"/>
    <p:sldId id="311" r:id="rId28"/>
    <p:sldId id="316" r:id="rId29"/>
    <p:sldId id="317" r:id="rId30"/>
    <p:sldId id="318" r:id="rId3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D5"/>
    <a:srgbClr val="FF99CC"/>
    <a:srgbClr val="FFCC99"/>
    <a:srgbClr val="FFFFFF"/>
    <a:srgbClr val="FFFFCC"/>
    <a:srgbClr val="FFFF99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1984" autoAdjust="0"/>
    <p:restoredTop sz="64915" autoAdjust="0"/>
  </p:normalViewPr>
  <p:slideViewPr>
    <p:cSldViewPr snapToGrid="0" showGuides="1">
      <p:cViewPr>
        <p:scale>
          <a:sx n="66" d="100"/>
          <a:sy n="66" d="100"/>
        </p:scale>
        <p:origin x="-1344" y="-978"/>
      </p:cViewPr>
      <p:guideLst>
        <p:guide orient="horz" pos="4196"/>
        <p:guide pos="40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1038" y="-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8A6972-09AD-4A96-AB10-68D5482EE7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1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3B0094-40B8-4060-ACF0-3D6A3A869C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27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64A7D-3289-4056-AE42-C15F6AA7F150}" type="slidenum">
              <a:rPr lang="en-GB"/>
              <a:pPr/>
              <a:t>1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55006-2574-46AB-998F-4F3443D48663}" type="slidenum">
              <a:rPr lang="en-GB"/>
              <a:pPr/>
              <a:t>10</a:t>
            </a:fld>
            <a:endParaRPr lang="en-GB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3BA29-7349-42D8-A842-BCCA1194353A}" type="slidenum">
              <a:rPr lang="en-GB"/>
              <a:pPr/>
              <a:t>11</a:t>
            </a:fld>
            <a:endParaRPr lang="en-GB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51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30281-243E-4FA3-B089-EFE18168FB98}" type="slidenum">
              <a:rPr lang="en-GB"/>
              <a:pPr/>
              <a:t>12</a:t>
            </a:fld>
            <a:endParaRPr 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09A-BA82-41FD-96C8-2C5D18B2797B}" type="slidenum">
              <a:rPr lang="en-GB"/>
              <a:pPr/>
              <a:t>13</a:t>
            </a:fld>
            <a:endParaRPr lang="en-GB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CFB55-391B-43A9-B863-81250C4A577F}" type="slidenum">
              <a:rPr lang="en-GB"/>
              <a:pPr/>
              <a:t>14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40EC5-4920-4596-927B-E5FB25EE65F1}" type="slidenum">
              <a:rPr lang="en-GB"/>
              <a:pPr/>
              <a:t>15</a:t>
            </a:fld>
            <a:endParaRPr lang="en-GB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ECF39-B379-4664-8F72-FB22B2DF5656}" type="slidenum">
              <a:rPr lang="en-GB"/>
              <a:pPr/>
              <a:t>16</a:t>
            </a:fld>
            <a:endParaRPr lang="en-GB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C407D-655B-4556-A50C-1BDAE9EBF736}" type="slidenum">
              <a:rPr lang="en-GB"/>
              <a:pPr/>
              <a:t>17</a:t>
            </a:fld>
            <a:endParaRPr lang="en-GB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2A9F9-C20D-4A2F-B173-82504E623C78}" type="slidenum">
              <a:rPr lang="en-GB"/>
              <a:pPr/>
              <a:t>18</a:t>
            </a:fld>
            <a:endParaRPr lang="en-GB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97503-C311-49F9-9B84-614A8EB773FC}" type="slidenum">
              <a:rPr lang="en-GB"/>
              <a:pPr/>
              <a:t>19</a:t>
            </a:fld>
            <a:endParaRPr lang="en-GB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87A22-F7B0-450A-926C-30BAC8655C0E}" type="slidenum">
              <a:rPr lang="en-GB"/>
              <a:pPr/>
              <a:t>2</a:t>
            </a:fld>
            <a:endParaRPr lang="en-GB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5AFFB-CC62-43AC-8DCC-4D9B48A8E978}" type="slidenum">
              <a:rPr lang="en-GB"/>
              <a:pPr/>
              <a:t>20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A7DF7-DE0F-4058-85F6-B12D88D5C2BE}" type="slidenum">
              <a:rPr lang="en-GB"/>
              <a:pPr/>
              <a:t>21</a:t>
            </a:fld>
            <a:endParaRPr lang="en-GB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81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87C04-B793-4601-A78F-D599214FBF35}" type="slidenum">
              <a:rPr lang="en-GB"/>
              <a:pPr/>
              <a:t>22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32214-BBAF-48A6-ACB6-7E590B85577A}" type="slidenum">
              <a:rPr lang="en-GB"/>
              <a:pPr/>
              <a:t>23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EFADA-773D-4314-BF24-7D642CC47CF2}" type="slidenum">
              <a:rPr lang="en-GB"/>
              <a:pPr/>
              <a:t>24</a:t>
            </a:fld>
            <a:endParaRPr lang="en-GB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FBB06-2385-4705-BD12-FC7323D44018}" type="slidenum">
              <a:rPr lang="en-GB"/>
              <a:pPr/>
              <a:t>25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37066-80CB-4D60-B9E9-3B0173E518A1}" type="slidenum">
              <a:rPr lang="en-GB"/>
              <a:pPr/>
              <a:t>26</a:t>
            </a:fld>
            <a:endParaRPr lang="en-GB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40E75-48B2-4472-A388-5445735E18D6}" type="slidenum">
              <a:rPr lang="en-GB"/>
              <a:pPr/>
              <a:t>27</a:t>
            </a:fld>
            <a:endParaRPr lang="en-GB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4EF5E-8D84-4A8E-8D57-6057BA009047}" type="slidenum">
              <a:rPr lang="en-GB"/>
              <a:pPr/>
              <a:t>28</a:t>
            </a:fld>
            <a:endParaRPr lang="en-GB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5AD5F-F355-4BE8-9A46-FFDBA3C55AB0}" type="slidenum">
              <a:rPr lang="en-GB"/>
              <a:pPr/>
              <a:t>29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B0094-40B8-4060-ACF0-3D6A3A869CD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F7490-1244-41D7-93D4-126105298D58}" type="slidenum">
              <a:rPr lang="en-GB"/>
              <a:pPr/>
              <a:t>30</a:t>
            </a:fld>
            <a:endParaRPr lang="en-GB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3124A-126D-446E-B3DB-F6582A518255}" type="slidenum">
              <a:rPr lang="en-GB"/>
              <a:pPr/>
              <a:t>4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1CE24-0FF4-4C9F-B0D5-4370ADA99EEA}" type="slidenum">
              <a:rPr lang="en-GB"/>
              <a:pPr/>
              <a:t>5</a:t>
            </a:fld>
            <a:endParaRPr 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4FCAD-50CF-445C-B291-1926B0A0345A}" type="slidenum">
              <a:rPr lang="en-GB"/>
              <a:pPr/>
              <a:t>6</a:t>
            </a:fld>
            <a:endParaRPr lang="en-GB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71525"/>
            <a:ext cx="5000625" cy="3751263"/>
          </a:xfrm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A3049-C9EB-4A57-8827-B437D6004ED6}" type="slidenum">
              <a:rPr lang="en-GB"/>
              <a:pPr/>
              <a:t>7</a:t>
            </a:fld>
            <a:endParaRPr lang="en-GB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C25B2-787F-4B79-BFDA-6D937B2CA3B0}" type="slidenum">
              <a:rPr lang="en-GB"/>
              <a:pPr/>
              <a:t>8</a:t>
            </a:fld>
            <a:endParaRPr lang="en-GB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7E3DA-D320-4D43-A861-5A3EC81BF566}" type="slidenum">
              <a:rPr lang="en-GB"/>
              <a:pPr/>
              <a:t>9</a:t>
            </a:fld>
            <a:endParaRPr lang="en-GB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A1EB6C-557A-469A-B25B-77E9ED446A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63D8-5DCC-487B-BB92-835C51FF11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15C2-8D29-47EF-A403-C9B51C6780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291E2-59F3-482F-96A6-97A9734B782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BDB09-1E5C-4FCD-B9E9-1E240BE420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8E5DC-3F96-4AE8-9B77-CF29B36DC1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D7421-A9E0-444F-87E4-F034810D74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241E-81E0-4E5E-9E6C-5408A6D449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0208B-0F2D-43CE-A96D-572137C1D2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2460B-24C7-4867-88BA-914A18A8A8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9F7F-E33E-4545-A1EB-C986C53605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GB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36539B7-B3F1-4113-982F-24F879E3611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direct.com/science?_ob=MImg&amp;_imagekey=B6VS2-4CRYB8J-1-1&amp;_cdi=6250&amp;_user=217827&amp;_orig=search&amp;_coverDate=08/31/2004&amp;_sk=999929995&amp;view=c&amp;wchp=dGLbVtz-zSkzk&amp;md5=48b4288f286826cd4f5e7cfc9d15dc9b&amp;ie=/sdarticl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-synergy.com/doi/full/10.1111/j.1439-0507.2005.01121.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lackwell-synergy.com/doi/full/10.1111/j.1439-0507.2005.01121.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ai.asm.org/cgi/content/full/75/6/292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Img&amp;_imagekey=B6VPN-4MXBFDC-6-F&amp;_cdi=6211&amp;_user=217827&amp;_orig=search&amp;_coverDate=04/30/2007&amp;_sk=999909994&amp;view=c&amp;wchp=dGLbVtz-zSkWz&amp;md5=43c4118df7af3f6c24d1f00402aa79ac&amp;ie=/sdarticl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?_ob=MImg&amp;_imagekey=B6VPN-4MXBFDC-6-F&amp;_cdi=6211&amp;_user=217827&amp;_orig=search&amp;_coverDate=04/30/2007&amp;_sk=999909994&amp;view=c&amp;wchp=dGLbVtz-zSkWz&amp;md5=43c4118df7af3f6c24d1f00402aa79ac&amp;ie=/sdarticl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pringerlink.com/content/p2k51855475x2v43/fulltext.pdf" TargetMode="External"/><Relationship Id="rId4" Type="http://schemas.openxmlformats.org/officeDocument/2006/relationships/hyperlink" Target="http://www.biomedcentral.com/content/pdf/1471-2334-6-55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11" Type="http://schemas.openxmlformats.org/officeDocument/2006/relationships/image" Target="../media/image27.emf"/><Relationship Id="rId5" Type="http://schemas.openxmlformats.org/officeDocument/2006/relationships/oleObject" Target="../embeddings/Microsoft_Excel_97-2003_Worksheet1.xls"/><Relationship Id="rId10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m.org/cgi/content/full/200/9/121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em.org/cgi/content/full/200/9/1213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munol.org/cgi/reprint/176/4/2538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munol.org/cgi/reprint/176/4/253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mmunol.org/cgi/reprint/176/4/253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lackwell-synergy.com/doi/abs/10.1111/j.1365-2958.2007.05676.x" TargetMode="External"/><Relationship Id="rId4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micro/journal/v2/n1/pdf/nrmicro79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entrez/query.fcgi?cmd=Retrieve&amp;db=pubmed&amp;dopt=Abstract&amp;list_uids=7618105&amp;query_hl=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gi/content/full/285/5427/57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6" name="Group 18"/>
          <p:cNvGraphicFramePr>
            <a:graphicFrameLocks noGrp="1"/>
          </p:cNvGraphicFramePr>
          <p:nvPr/>
        </p:nvGraphicFramePr>
        <p:xfrm>
          <a:off x="900113" y="333375"/>
          <a:ext cx="7343775" cy="1933575"/>
        </p:xfrm>
        <a:graphic>
          <a:graphicData uri="http://schemas.openxmlformats.org/drawingml/2006/table">
            <a:tbl>
              <a:tblPr/>
              <a:tblGrid>
                <a:gridCol w="7343775"/>
              </a:tblGrid>
              <a:tr h="1933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Concepts of virulence: Animal models of fungal infection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818653" y="1871663"/>
            <a:ext cx="518443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</a:rPr>
              <a:t>Dr Elaine Bignell</a:t>
            </a:r>
          </a:p>
          <a:p>
            <a:pPr algn="ctr"/>
            <a:r>
              <a:rPr lang="en-GB" sz="2800" dirty="0">
                <a:solidFill>
                  <a:srgbClr val="990000"/>
                </a:solidFill>
              </a:rPr>
              <a:t>Lecturer In Molecular Mycology</a:t>
            </a:r>
          </a:p>
          <a:p>
            <a:pPr algn="ctr"/>
            <a:endParaRPr lang="en-GB" dirty="0">
              <a:solidFill>
                <a:srgbClr val="990000"/>
              </a:solidFill>
            </a:endParaRPr>
          </a:p>
          <a:p>
            <a:pPr algn="ctr"/>
            <a:r>
              <a:rPr lang="en-GB" dirty="0">
                <a:solidFill>
                  <a:srgbClr val="990000"/>
                </a:solidFill>
              </a:rPr>
              <a:t>e.bignell@imperial.ac.uk</a:t>
            </a:r>
          </a:p>
          <a:p>
            <a:pPr algn="ctr"/>
            <a:r>
              <a:rPr lang="en-GB" dirty="0">
                <a:solidFill>
                  <a:srgbClr val="990000"/>
                </a:solidFill>
              </a:rPr>
              <a:t>0207 594 2074</a:t>
            </a:r>
          </a:p>
          <a:p>
            <a:pPr algn="ctr"/>
            <a:endParaRPr lang="en-GB" dirty="0">
              <a:solidFill>
                <a:srgbClr val="990000"/>
              </a:solidFill>
            </a:endParaRPr>
          </a:p>
          <a:p>
            <a:pPr algn="ctr"/>
            <a:r>
              <a:rPr lang="en-GB" dirty="0">
                <a:solidFill>
                  <a:srgbClr val="990000"/>
                </a:solidFill>
              </a:rPr>
              <a:t>Faculty of Medicine</a:t>
            </a:r>
            <a:r>
              <a:rPr lang="en-GB" dirty="0"/>
              <a:t> </a:t>
            </a:r>
          </a:p>
          <a:p>
            <a:pPr algn="ctr"/>
            <a:r>
              <a:rPr lang="en-GB" sz="2000" dirty="0">
                <a:solidFill>
                  <a:srgbClr val="990000"/>
                </a:solidFill>
              </a:rPr>
              <a:t>Division of Investigative Sciences</a:t>
            </a:r>
          </a:p>
          <a:p>
            <a:pPr algn="ctr"/>
            <a:r>
              <a:rPr lang="en-GB" sz="2000" dirty="0">
                <a:solidFill>
                  <a:srgbClr val="990000"/>
                </a:solidFill>
              </a:rPr>
              <a:t>Department of Microbiology</a:t>
            </a:r>
          </a:p>
          <a:p>
            <a:pPr algn="ctr"/>
            <a:endParaRPr lang="en-GB" sz="2000" dirty="0">
              <a:solidFill>
                <a:srgbClr val="990000"/>
              </a:solidFill>
            </a:endParaRPr>
          </a:p>
          <a:p>
            <a:pPr algn="ctr"/>
            <a:r>
              <a:rPr lang="en-GB" sz="2800" dirty="0" smtClean="0">
                <a:solidFill>
                  <a:srgbClr val="990000"/>
                </a:solidFill>
              </a:rPr>
              <a:t>Section of Microbiology</a:t>
            </a:r>
            <a:endParaRPr lang="en-GB" sz="2800" dirty="0">
              <a:solidFill>
                <a:srgbClr val="990000"/>
              </a:solidFill>
            </a:endParaRPr>
          </a:p>
          <a:p>
            <a:pPr algn="ctr"/>
            <a:r>
              <a:rPr lang="en-GB" sz="2800" dirty="0">
                <a:solidFill>
                  <a:srgbClr val="990000"/>
                </a:solidFill>
              </a:rPr>
              <a:t> </a:t>
            </a:r>
          </a:p>
          <a:p>
            <a:pPr algn="ctr"/>
            <a:endParaRPr lang="en-GB" sz="2800" dirty="0">
              <a:solidFill>
                <a:srgbClr val="990000"/>
              </a:solidFill>
            </a:endParaRPr>
          </a:p>
          <a:p>
            <a:pPr algn="ctr"/>
            <a:endParaRPr lang="en-GB" sz="2800" dirty="0">
              <a:solidFill>
                <a:srgbClr val="990000"/>
              </a:solidFill>
            </a:endParaRPr>
          </a:p>
        </p:txBody>
      </p:sp>
      <p:pic>
        <p:nvPicPr>
          <p:cNvPr id="2064" name="Picture 5" descr="Imperial mono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11125" y="6203950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763588" y="688975"/>
            <a:ext cx="334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Modelling candidiasis</a:t>
            </a:r>
          </a:p>
        </p:txBody>
      </p:sp>
      <p:grpSp>
        <p:nvGrpSpPr>
          <p:cNvPr id="199686" name="Group 6"/>
          <p:cNvGrpSpPr>
            <a:grpSpLocks/>
          </p:cNvGrpSpPr>
          <p:nvPr/>
        </p:nvGrpSpPr>
        <p:grpSpPr bwMode="auto">
          <a:xfrm>
            <a:off x="6754813" y="4648200"/>
            <a:ext cx="2160587" cy="2012950"/>
            <a:chOff x="2789" y="2886"/>
            <a:chExt cx="1361" cy="1268"/>
          </a:xfrm>
        </p:grpSpPr>
        <p:pic>
          <p:nvPicPr>
            <p:cNvPr id="199687" name="Picture 19" descr="cparapsilosisofw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9" y="2886"/>
              <a:ext cx="136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88" name="Text Box 20"/>
            <p:cNvSpPr txBox="1">
              <a:spLocks noChangeArrowheads="1"/>
            </p:cNvSpPr>
            <p:nvPr/>
          </p:nvSpPr>
          <p:spPr bwMode="auto">
            <a:xfrm>
              <a:off x="2880" y="2931"/>
              <a:ext cx="1023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/>
                <a:t>Candida parapsillosis</a:t>
              </a:r>
            </a:p>
          </p:txBody>
        </p:sp>
      </p:grpSp>
      <p:grpSp>
        <p:nvGrpSpPr>
          <p:cNvPr id="199701" name="Group 21"/>
          <p:cNvGrpSpPr>
            <a:grpSpLocks/>
          </p:cNvGrpSpPr>
          <p:nvPr/>
        </p:nvGrpSpPr>
        <p:grpSpPr bwMode="auto">
          <a:xfrm>
            <a:off x="6969125" y="3187700"/>
            <a:ext cx="1922463" cy="1320800"/>
            <a:chOff x="3878" y="2840"/>
            <a:chExt cx="1705" cy="1279"/>
          </a:xfrm>
        </p:grpSpPr>
        <p:pic>
          <p:nvPicPr>
            <p:cNvPr id="199689" name="Picture 22" descr="c_tropical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8" y="2840"/>
              <a:ext cx="1705" cy="1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90" name="Text Box 23"/>
            <p:cNvSpPr txBox="1">
              <a:spLocks noChangeArrowheads="1"/>
            </p:cNvSpPr>
            <p:nvPr/>
          </p:nvSpPr>
          <p:spPr bwMode="auto">
            <a:xfrm>
              <a:off x="3970" y="2886"/>
              <a:ext cx="1231" cy="2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/>
                <a:t>Candida tropicalis</a:t>
              </a:r>
            </a:p>
          </p:txBody>
        </p:sp>
      </p:grpSp>
      <p:grpSp>
        <p:nvGrpSpPr>
          <p:cNvPr id="199691" name="Group 11"/>
          <p:cNvGrpSpPr>
            <a:grpSpLocks/>
          </p:cNvGrpSpPr>
          <p:nvPr/>
        </p:nvGrpSpPr>
        <p:grpSpPr bwMode="auto">
          <a:xfrm>
            <a:off x="4679950" y="4860925"/>
            <a:ext cx="1978025" cy="1800225"/>
            <a:chOff x="4195" y="2704"/>
            <a:chExt cx="1428" cy="1428"/>
          </a:xfrm>
        </p:grpSpPr>
        <p:pic>
          <p:nvPicPr>
            <p:cNvPr id="199692" name="Picture 12" descr="200px-Glabra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95" y="2704"/>
              <a:ext cx="1428" cy="1428"/>
            </a:xfrm>
            <a:prstGeom prst="rect">
              <a:avLst/>
            </a:prstGeom>
            <a:noFill/>
          </p:spPr>
        </p:pic>
        <p:sp>
          <p:nvSpPr>
            <p:cNvPr id="199693" name="Text Box 17"/>
            <p:cNvSpPr txBox="1">
              <a:spLocks noChangeArrowheads="1"/>
            </p:cNvSpPr>
            <p:nvPr/>
          </p:nvSpPr>
          <p:spPr bwMode="auto">
            <a:xfrm>
              <a:off x="4286" y="2840"/>
              <a:ext cx="669" cy="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/>
                <a:t>C. glabrata</a:t>
              </a:r>
            </a:p>
          </p:txBody>
        </p:sp>
      </p:grpSp>
      <p:grpSp>
        <p:nvGrpSpPr>
          <p:cNvPr id="199694" name="Group 14"/>
          <p:cNvGrpSpPr>
            <a:grpSpLocks/>
          </p:cNvGrpSpPr>
          <p:nvPr/>
        </p:nvGrpSpPr>
        <p:grpSpPr bwMode="auto">
          <a:xfrm>
            <a:off x="6967538" y="1722438"/>
            <a:ext cx="1935162" cy="1422400"/>
            <a:chOff x="3923" y="663"/>
            <a:chExt cx="1361" cy="907"/>
          </a:xfrm>
        </p:grpSpPr>
        <p:pic>
          <p:nvPicPr>
            <p:cNvPr id="199695" name="Picture 9" descr="Candida_albicans_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3" y="663"/>
              <a:ext cx="1361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96" name="Text Box 13"/>
            <p:cNvSpPr txBox="1">
              <a:spLocks noChangeArrowheads="1"/>
            </p:cNvSpPr>
            <p:nvPr/>
          </p:nvSpPr>
          <p:spPr bwMode="auto">
            <a:xfrm>
              <a:off x="3969" y="693"/>
              <a:ext cx="947" cy="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/>
                <a:t>Candida albicans</a:t>
              </a:r>
            </a:p>
          </p:txBody>
        </p:sp>
      </p:grpSp>
      <p:grpSp>
        <p:nvGrpSpPr>
          <p:cNvPr id="199697" name="Group 17"/>
          <p:cNvGrpSpPr>
            <a:grpSpLocks/>
          </p:cNvGrpSpPr>
          <p:nvPr/>
        </p:nvGrpSpPr>
        <p:grpSpPr bwMode="auto">
          <a:xfrm>
            <a:off x="2403475" y="5040313"/>
            <a:ext cx="2160588" cy="1620837"/>
            <a:chOff x="3923" y="1661"/>
            <a:chExt cx="1361" cy="1021"/>
          </a:xfrm>
        </p:grpSpPr>
        <p:pic>
          <p:nvPicPr>
            <p:cNvPr id="199698" name="Picture 12" descr="Candida-krusei-NCYC-139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" y="1661"/>
              <a:ext cx="136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699" name="Text Box 14"/>
            <p:cNvSpPr txBox="1">
              <a:spLocks noChangeArrowheads="1"/>
            </p:cNvSpPr>
            <p:nvPr/>
          </p:nvSpPr>
          <p:spPr bwMode="auto">
            <a:xfrm>
              <a:off x="3956" y="1719"/>
              <a:ext cx="753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/>
                <a:t>Candida krusei</a:t>
              </a:r>
            </a:p>
          </p:txBody>
        </p:sp>
      </p:grp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661988" y="1493838"/>
            <a:ext cx="62738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In immuncompromised hosts saprophytic colonisation often leads to</a:t>
            </a:r>
          </a:p>
          <a:p>
            <a:r>
              <a:rPr lang="en-GB" sz="1400"/>
              <a:t>opportunistic mucosal or life-threatening deep organ infection</a:t>
            </a:r>
          </a:p>
          <a:p>
            <a:endParaRPr lang="en-GB" sz="1400"/>
          </a:p>
          <a:p>
            <a:r>
              <a:rPr lang="en-GB" sz="1400"/>
              <a:t>Invasion of the human gastrointestinal mucosa by </a:t>
            </a:r>
            <a:r>
              <a:rPr lang="en-GB" sz="1400" i="1"/>
              <a:t>C. albicans </a:t>
            </a:r>
            <a:r>
              <a:rPr lang="en-GB" sz="1400"/>
              <a:t>and passage</a:t>
            </a:r>
          </a:p>
          <a:p>
            <a:r>
              <a:rPr lang="en-GB" sz="1400"/>
              <a:t>across the bowel wall into the bloodstream is important portal of entry</a:t>
            </a:r>
          </a:p>
          <a:p>
            <a:endParaRPr lang="en-GB" sz="1400"/>
          </a:p>
          <a:p>
            <a:r>
              <a:rPr lang="en-GB" sz="1400"/>
              <a:t>Haematogenous infection is a frequent complication in the treatment of </a:t>
            </a:r>
          </a:p>
          <a:p>
            <a:r>
              <a:rPr lang="en-GB" sz="1400"/>
              <a:t>patients with acute leukaemia</a:t>
            </a:r>
          </a:p>
          <a:p>
            <a:endParaRPr lang="en-GB" sz="1400"/>
          </a:p>
          <a:p>
            <a:r>
              <a:rPr lang="en-GB" sz="1400"/>
              <a:t>Oropharyngeal candidiasis occurs in many of HIV infected patients</a:t>
            </a:r>
          </a:p>
          <a:p>
            <a:endParaRPr lang="en-GB" sz="1400"/>
          </a:p>
          <a:p>
            <a:r>
              <a:rPr lang="en-GB" sz="1400"/>
              <a:t>Vaginal infection occurs in approximately 75% of women</a:t>
            </a:r>
          </a:p>
          <a:p>
            <a:endParaRPr lang="en-GB" sz="1400"/>
          </a:p>
          <a:p>
            <a:r>
              <a:rPr lang="en-GB" sz="1400"/>
              <a:t>Ability of </a:t>
            </a:r>
            <a:r>
              <a:rPr lang="en-GB" sz="1400" i="1"/>
              <a:t>C. albicans</a:t>
            </a:r>
            <a:r>
              <a:rPr lang="en-GB" sz="1400"/>
              <a:t> to colonize, penetrate and damage host tissues depends</a:t>
            </a:r>
          </a:p>
          <a:p>
            <a:r>
              <a:rPr lang="en-GB" sz="1400"/>
              <a:t>on imbalances between host immunity and </a:t>
            </a:r>
            <a:r>
              <a:rPr lang="en-GB" sz="1400" i="1"/>
              <a:t>C. albicans </a:t>
            </a:r>
            <a:r>
              <a:rPr lang="en-GB" sz="1400"/>
              <a:t>virulence factors</a:t>
            </a:r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28838"/>
            <a:ext cx="81645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808038" y="530225"/>
            <a:ext cx="6681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Models of candidiasis:  immune suppression</a:t>
            </a:r>
          </a:p>
          <a:p>
            <a:r>
              <a:rPr lang="en-GB" sz="2400" b="1">
                <a:solidFill>
                  <a:srgbClr val="3399FF"/>
                </a:solidFill>
              </a:rPr>
              <a:t>and route of infection</a:t>
            </a:r>
          </a:p>
        </p:txBody>
      </p:sp>
      <p:sp>
        <p:nvSpPr>
          <p:cNvPr id="134151" name="Text 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69925" y="6523038"/>
            <a:ext cx="8167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Animal models in the analysis of Candida host-pathogen interactions (2004) Current Opinion in Microbiology </a:t>
            </a:r>
            <a:r>
              <a:rPr lang="en-GB" sz="1200" b="1"/>
              <a:t>7</a:t>
            </a:r>
            <a:r>
              <a:rPr lang="en-GB" sz="1200"/>
              <a:t>:324-329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846138" y="1633538"/>
            <a:ext cx="74707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!! MICE ARE NOT NORMALLY COLONISED BY CANDIDA SPECIES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50" name="Text Box 2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61975" y="6203950"/>
            <a:ext cx="681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MacCallum and Odds (2005) Temporal events in the intravenous challenge model for experimental</a:t>
            </a:r>
          </a:p>
          <a:p>
            <a:r>
              <a:rPr lang="en-GB" sz="1200" i="1"/>
              <a:t>C. albicans </a:t>
            </a:r>
            <a:r>
              <a:rPr lang="en-GB" sz="1200"/>
              <a:t>infections in female mice </a:t>
            </a:r>
            <a:r>
              <a:rPr lang="en-GB" sz="1200" b="1"/>
              <a:t>48</a:t>
            </a:r>
            <a:r>
              <a:rPr lang="en-GB" sz="1200"/>
              <a:t>:151-161</a:t>
            </a:r>
            <a:endParaRPr lang="en-GB" sz="1200" i="1"/>
          </a:p>
        </p:txBody>
      </p:sp>
      <p:pic>
        <p:nvPicPr>
          <p:cNvPr id="201751" name="Picture 23" descr="weight loss candid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50" y="3908425"/>
            <a:ext cx="3016250" cy="2124075"/>
          </a:xfrm>
          <a:prstGeom prst="rect">
            <a:avLst/>
          </a:prstGeom>
          <a:noFill/>
        </p:spPr>
      </p:pic>
      <p:pic>
        <p:nvPicPr>
          <p:cNvPr id="201752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0" y="1738313"/>
            <a:ext cx="34480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749300" y="457200"/>
            <a:ext cx="669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Intravenous (i.v.) </a:t>
            </a:r>
            <a:r>
              <a:rPr lang="en-GB" sz="2400" b="1" i="1">
                <a:solidFill>
                  <a:srgbClr val="3399FF"/>
                </a:solidFill>
              </a:rPr>
              <a:t>Candida albicans </a:t>
            </a:r>
            <a:r>
              <a:rPr lang="en-GB" sz="2400" b="1">
                <a:solidFill>
                  <a:srgbClr val="3399FF"/>
                </a:solidFill>
              </a:rPr>
              <a:t>challenge</a:t>
            </a: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4251325" y="1698625"/>
            <a:ext cx="480695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i.v. challenge of mice is the most commonly used</a:t>
            </a:r>
          </a:p>
          <a:p>
            <a:r>
              <a:rPr lang="en-GB" sz="1400">
                <a:solidFill>
                  <a:srgbClr val="990000"/>
                </a:solidFill>
              </a:rPr>
              <a:t>experimental model to assess virulence of</a:t>
            </a:r>
          </a:p>
          <a:p>
            <a:r>
              <a:rPr lang="en-GB" sz="1400" i="1">
                <a:solidFill>
                  <a:srgbClr val="990000"/>
                </a:solidFill>
              </a:rPr>
              <a:t>Candida </a:t>
            </a:r>
            <a:r>
              <a:rPr lang="en-GB" sz="1400">
                <a:solidFill>
                  <a:srgbClr val="990000"/>
                </a:solidFill>
              </a:rPr>
              <a:t>strains.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/>
              <a:t>Mouse strains and sexes differ in their susceptibility</a:t>
            </a:r>
          </a:p>
          <a:p>
            <a:r>
              <a:rPr lang="en-GB" sz="1400"/>
              <a:t>to i.v. </a:t>
            </a:r>
            <a:r>
              <a:rPr lang="en-GB" sz="1400" i="1"/>
              <a:t>C. albicans</a:t>
            </a:r>
            <a:r>
              <a:rPr lang="en-GB" sz="1400"/>
              <a:t> challenge </a:t>
            </a:r>
          </a:p>
          <a:p>
            <a:endParaRPr lang="en-GB" sz="1400"/>
          </a:p>
          <a:p>
            <a:r>
              <a:rPr lang="en-GB" sz="1400"/>
              <a:t>BALB/c mice (immunocompetent in-bred) succumb to </a:t>
            </a:r>
          </a:p>
          <a:p>
            <a:r>
              <a:rPr lang="en-GB" sz="1400"/>
              <a:t>tail vein injection of 10</a:t>
            </a:r>
            <a:r>
              <a:rPr lang="en-GB" sz="1400" baseline="30000"/>
              <a:t>4</a:t>
            </a:r>
            <a:r>
              <a:rPr lang="en-GB" sz="1400"/>
              <a:t>-10</a:t>
            </a:r>
            <a:r>
              <a:rPr lang="en-GB" sz="1400" baseline="30000"/>
              <a:t>5</a:t>
            </a:r>
            <a:r>
              <a:rPr lang="en-GB" sz="1400"/>
              <a:t> </a:t>
            </a:r>
            <a:r>
              <a:rPr lang="en-GB" sz="1400" i="1"/>
              <a:t>C. albicans </a:t>
            </a:r>
            <a:r>
              <a:rPr lang="en-GB" sz="1400"/>
              <a:t>cells at 2-10 days</a:t>
            </a:r>
          </a:p>
          <a:p>
            <a:r>
              <a:rPr lang="en-GB" sz="1400"/>
              <a:t>post-infection</a:t>
            </a:r>
          </a:p>
          <a:p>
            <a:endParaRPr lang="en-GB" sz="1400"/>
          </a:p>
          <a:p>
            <a:r>
              <a:rPr lang="en-GB" sz="1400"/>
              <a:t>Body weight from point of infectious challenge falls steadily</a:t>
            </a:r>
          </a:p>
          <a:p>
            <a:r>
              <a:rPr lang="en-GB" sz="1400"/>
              <a:t>and is dose-dependent</a:t>
            </a:r>
          </a:p>
          <a:p>
            <a:endParaRPr lang="en-GB" sz="1400"/>
          </a:p>
          <a:p>
            <a:r>
              <a:rPr lang="en-GB" sz="1400"/>
              <a:t>a) = 10</a:t>
            </a:r>
            <a:r>
              <a:rPr lang="en-GB" sz="1400" baseline="30000"/>
              <a:t>2</a:t>
            </a:r>
            <a:r>
              <a:rPr lang="en-GB" sz="1400"/>
              <a:t> – 10</a:t>
            </a:r>
            <a:r>
              <a:rPr lang="en-GB" sz="1400" baseline="30000"/>
              <a:t>3</a:t>
            </a:r>
          </a:p>
          <a:p>
            <a:r>
              <a:rPr lang="en-GB" sz="1400"/>
              <a:t>b) = 10</a:t>
            </a:r>
            <a:r>
              <a:rPr lang="en-GB" sz="1400" baseline="30000"/>
              <a:t>3 </a:t>
            </a:r>
            <a:r>
              <a:rPr lang="en-GB" sz="1400"/>
              <a:t>– 10</a:t>
            </a:r>
            <a:r>
              <a:rPr lang="en-GB" sz="1400" baseline="30000"/>
              <a:t>4</a:t>
            </a:r>
          </a:p>
          <a:p>
            <a:r>
              <a:rPr lang="en-GB" sz="1400"/>
              <a:t>c) = 1 – 3 x 10</a:t>
            </a:r>
            <a:r>
              <a:rPr lang="en-GB" sz="1400" baseline="30000"/>
              <a:t>4</a:t>
            </a:r>
            <a:endParaRPr lang="en-GB" sz="1400"/>
          </a:p>
          <a:p>
            <a:r>
              <a:rPr lang="en-GB" sz="1400"/>
              <a:t>d) = 3 x 10</a:t>
            </a:r>
            <a:r>
              <a:rPr lang="en-GB" sz="1400" baseline="30000"/>
              <a:t>4 </a:t>
            </a:r>
            <a:r>
              <a:rPr lang="en-GB" sz="1400"/>
              <a:t>– 1 x 10</a:t>
            </a:r>
            <a:r>
              <a:rPr lang="en-GB" sz="1400" baseline="30000"/>
              <a:t>5</a:t>
            </a:r>
          </a:p>
          <a:p>
            <a:endParaRPr lang="en-GB" sz="1400"/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candida cf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574800"/>
            <a:ext cx="3092450" cy="4676775"/>
          </a:xfrm>
          <a:prstGeom prst="rect">
            <a:avLst/>
          </a:prstGeom>
          <a:noFill/>
        </p:spPr>
      </p:pic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749300" y="457200"/>
            <a:ext cx="669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Intravenous (i.v.) </a:t>
            </a:r>
            <a:r>
              <a:rPr lang="en-GB" sz="2400" b="1" i="1">
                <a:solidFill>
                  <a:srgbClr val="3399FF"/>
                </a:solidFill>
              </a:rPr>
              <a:t>Candida albicans </a:t>
            </a:r>
            <a:r>
              <a:rPr lang="en-GB" sz="2400" b="1">
                <a:solidFill>
                  <a:srgbClr val="3399FF"/>
                </a:solidFill>
              </a:rPr>
              <a:t>challenge</a:t>
            </a:r>
          </a:p>
        </p:txBody>
      </p:sp>
      <p:sp>
        <p:nvSpPr>
          <p:cNvPr id="206854" name="Text 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47688" y="6400800"/>
            <a:ext cx="681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MacCallum and Odds (2005) Temporal events in the intravenous challenge model for experimental</a:t>
            </a:r>
          </a:p>
          <a:p>
            <a:r>
              <a:rPr lang="en-GB" sz="1200" i="1"/>
              <a:t>C. albicans </a:t>
            </a:r>
            <a:r>
              <a:rPr lang="en-GB" sz="1200"/>
              <a:t>infections in female mice </a:t>
            </a:r>
            <a:r>
              <a:rPr lang="en-GB" sz="1200" b="1"/>
              <a:t>48</a:t>
            </a:r>
            <a:r>
              <a:rPr lang="en-GB" sz="1200"/>
              <a:t>:151-161</a:t>
            </a:r>
            <a:endParaRPr lang="en-GB" sz="1200" i="1"/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3986213" y="1625600"/>
            <a:ext cx="49006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Analysis of post-challenge </a:t>
            </a:r>
            <a:r>
              <a:rPr lang="en-GB" sz="1400" i="1">
                <a:solidFill>
                  <a:srgbClr val="990000"/>
                </a:solidFill>
              </a:rPr>
              <a:t>C. albicans</a:t>
            </a:r>
            <a:r>
              <a:rPr lang="en-GB" sz="1400">
                <a:solidFill>
                  <a:srgbClr val="990000"/>
                </a:solidFill>
              </a:rPr>
              <a:t> </a:t>
            </a:r>
          </a:p>
          <a:p>
            <a:r>
              <a:rPr lang="en-GB" sz="1400">
                <a:solidFill>
                  <a:srgbClr val="990000"/>
                </a:solidFill>
              </a:rPr>
              <a:t>tissue burdens with time show 3 general patterns</a:t>
            </a:r>
          </a:p>
          <a:p>
            <a:r>
              <a:rPr lang="en-GB" sz="1400">
                <a:solidFill>
                  <a:srgbClr val="990000"/>
                </a:solidFill>
              </a:rPr>
              <a:t>of organ-dependent behaviour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In blood, kidney and brain levels either remain static or fall</a:t>
            </a:r>
          </a:p>
          <a:p>
            <a:r>
              <a:rPr lang="en-GB" sz="1400">
                <a:solidFill>
                  <a:srgbClr val="990000"/>
                </a:solidFill>
              </a:rPr>
              <a:t>during the first 5 hours post-infection, then start to rise again</a:t>
            </a:r>
          </a:p>
          <a:p>
            <a:endParaRPr lang="en-GB" sz="1400">
              <a:solidFill>
                <a:srgbClr val="990000"/>
              </a:solidFill>
            </a:endParaRP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3986213" y="3236913"/>
            <a:ext cx="51514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i="1">
                <a:solidFill>
                  <a:srgbClr val="990000"/>
                </a:solidFill>
              </a:rPr>
              <a:t>C. albicans </a:t>
            </a:r>
            <a:r>
              <a:rPr lang="en-GB" sz="1400">
                <a:solidFill>
                  <a:srgbClr val="990000"/>
                </a:solidFill>
              </a:rPr>
              <a:t>cells are cleared rapidly from the blood with </a:t>
            </a:r>
          </a:p>
          <a:p>
            <a:r>
              <a:rPr lang="en-GB" sz="1400">
                <a:solidFill>
                  <a:srgbClr val="990000"/>
                </a:solidFill>
              </a:rPr>
              <a:t>concentrations lowered by one log</a:t>
            </a:r>
            <a:r>
              <a:rPr lang="en-GB" sz="1400" baseline="-25000">
                <a:solidFill>
                  <a:srgbClr val="990000"/>
                </a:solidFill>
              </a:rPr>
              <a:t>10</a:t>
            </a:r>
            <a:r>
              <a:rPr lang="en-GB" sz="1400">
                <a:solidFill>
                  <a:srgbClr val="990000"/>
                </a:solidFill>
              </a:rPr>
              <a:t> CFU/ml within </a:t>
            </a:r>
          </a:p>
          <a:p>
            <a:r>
              <a:rPr lang="en-GB" sz="1400">
                <a:solidFill>
                  <a:srgbClr val="990000"/>
                </a:solidFill>
              </a:rPr>
              <a:t>10 minutes of challenge 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Kidneys are colonised with </a:t>
            </a:r>
            <a:r>
              <a:rPr lang="en-GB" sz="1400" i="1">
                <a:solidFill>
                  <a:srgbClr val="990000"/>
                </a:solidFill>
              </a:rPr>
              <a:t>C. albicans</a:t>
            </a:r>
            <a:r>
              <a:rPr lang="en-GB" sz="1400">
                <a:solidFill>
                  <a:srgbClr val="990000"/>
                </a:solidFill>
              </a:rPr>
              <a:t> from earliest time-points</a:t>
            </a:r>
          </a:p>
          <a:p>
            <a:r>
              <a:rPr lang="en-GB" sz="1400">
                <a:solidFill>
                  <a:srgbClr val="990000"/>
                </a:solidFill>
              </a:rPr>
              <a:t>and begin to rise 10 hours post-infection rising 2 orders of</a:t>
            </a:r>
          </a:p>
          <a:p>
            <a:r>
              <a:rPr lang="en-GB" sz="1400">
                <a:solidFill>
                  <a:srgbClr val="990000"/>
                </a:solidFill>
              </a:rPr>
              <a:t>magnitude in the ensuing 40-60h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Brain colonisation can be achieved only with the highest</a:t>
            </a:r>
          </a:p>
          <a:p>
            <a:r>
              <a:rPr lang="en-GB" sz="1400">
                <a:solidFill>
                  <a:srgbClr val="990000"/>
                </a:solidFill>
              </a:rPr>
              <a:t>inocula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In the liver, lungs and heart, fungal burden remain steady until</a:t>
            </a:r>
          </a:p>
          <a:p>
            <a:r>
              <a:rPr lang="en-GB" sz="1400">
                <a:solidFill>
                  <a:srgbClr val="990000"/>
                </a:solidFill>
              </a:rPr>
              <a:t>5-10 hours post-challenge and then fall 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 i="1">
              <a:solidFill>
                <a:srgbClr val="990000"/>
              </a:solidFill>
            </a:endParaRPr>
          </a:p>
        </p:txBody>
      </p:sp>
      <p:sp>
        <p:nvSpPr>
          <p:cNvPr id="206857" name="Line 9"/>
          <p:cNvSpPr>
            <a:spLocks noChangeShapeType="1"/>
          </p:cNvSpPr>
          <p:nvPr/>
        </p:nvSpPr>
        <p:spPr bwMode="auto">
          <a:xfrm>
            <a:off x="2278063" y="1579563"/>
            <a:ext cx="0" cy="46291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3568700" y="1579563"/>
            <a:ext cx="0" cy="46291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8012113" y="6003925"/>
            <a:ext cx="576262" cy="854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000"/>
              <a:t>5 x 10</a:t>
            </a:r>
            <a:r>
              <a:rPr lang="en-GB" sz="1000" baseline="30000"/>
              <a:t>4</a:t>
            </a:r>
          </a:p>
          <a:p>
            <a:r>
              <a:rPr lang="en-GB" sz="1000"/>
              <a:t>8 x 10</a:t>
            </a:r>
            <a:r>
              <a:rPr lang="en-GB" sz="1000" baseline="30000"/>
              <a:t>3</a:t>
            </a:r>
          </a:p>
          <a:p>
            <a:r>
              <a:rPr lang="en-GB" sz="1000"/>
              <a:t>5 x 10</a:t>
            </a:r>
            <a:r>
              <a:rPr lang="en-GB" sz="1000" baseline="30000"/>
              <a:t>2</a:t>
            </a:r>
          </a:p>
          <a:p>
            <a:r>
              <a:rPr lang="en-GB" sz="1000"/>
              <a:t>CFU/g</a:t>
            </a:r>
          </a:p>
          <a:p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27" name="Rectangle 155"/>
          <p:cNvSpPr>
            <a:spLocks noChangeArrowheads="1"/>
          </p:cNvSpPr>
          <p:nvPr/>
        </p:nvSpPr>
        <p:spPr bwMode="auto">
          <a:xfrm>
            <a:off x="711200" y="4411663"/>
            <a:ext cx="3614738" cy="1974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720725" y="400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895350" y="573088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Testing virulence in the i.v. model by the candidate</a:t>
            </a:r>
          </a:p>
          <a:p>
            <a:r>
              <a:rPr lang="en-GB" sz="2400" b="1">
                <a:solidFill>
                  <a:srgbClr val="3399FF"/>
                </a:solidFill>
              </a:rPr>
              <a:t>gene approach</a:t>
            </a:r>
          </a:p>
        </p:txBody>
      </p:sp>
      <p:sp>
        <p:nvSpPr>
          <p:cNvPr id="207880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04838" y="6386513"/>
            <a:ext cx="7331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Bates </a:t>
            </a:r>
            <a:r>
              <a:rPr lang="en-GB" sz="1200" i="1"/>
              <a:t>et. al.</a:t>
            </a:r>
            <a:r>
              <a:rPr lang="en-GB" sz="1200"/>
              <a:t> (2007) Candida</a:t>
            </a:r>
            <a:r>
              <a:rPr lang="en-GB" sz="1200" i="1"/>
              <a:t> albicans </a:t>
            </a:r>
            <a:r>
              <a:rPr lang="en-GB" sz="1200"/>
              <a:t>Iff11, a secreted protein required for cell wall structure and virulence.</a:t>
            </a:r>
            <a:endParaRPr lang="en-GB" sz="1200" i="1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906463" y="1655763"/>
            <a:ext cx="7807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990000"/>
                </a:solidFill>
              </a:rPr>
              <a:t>Research Question: </a:t>
            </a:r>
            <a:r>
              <a:rPr lang="en-GB" sz="1400">
                <a:solidFill>
                  <a:srgbClr val="990000"/>
                </a:solidFill>
              </a:rPr>
              <a:t>The </a:t>
            </a:r>
            <a:r>
              <a:rPr lang="en-GB" sz="1400" i="1">
                <a:solidFill>
                  <a:srgbClr val="990000"/>
                </a:solidFill>
              </a:rPr>
              <a:t>C. albicans </a:t>
            </a:r>
            <a:r>
              <a:rPr lang="en-GB" sz="1400">
                <a:solidFill>
                  <a:srgbClr val="990000"/>
                </a:solidFill>
              </a:rPr>
              <a:t>cell wall is the immediate point of contact with the host </a:t>
            </a:r>
          </a:p>
          <a:p>
            <a:r>
              <a:rPr lang="en-GB" sz="1400">
                <a:solidFill>
                  <a:srgbClr val="990000"/>
                </a:solidFill>
              </a:rPr>
              <a:t>and is implicated in the host-fungal interaction and virulence. Large gene family of cell-wall associated proteins identified by the sequencing project……………..is the family involved in virulence?</a:t>
            </a:r>
            <a:endParaRPr lang="en-GB" sz="1400" b="1">
              <a:solidFill>
                <a:srgbClr val="990000"/>
              </a:solidFill>
            </a:endParaRPr>
          </a:p>
        </p:txBody>
      </p:sp>
      <p:pic>
        <p:nvPicPr>
          <p:cNvPr id="207884" name="Picture 12" descr="cell wall ag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00" y="2695575"/>
            <a:ext cx="4976813" cy="1566863"/>
          </a:xfrm>
          <a:prstGeom prst="rect">
            <a:avLst/>
          </a:prstGeom>
          <a:noFill/>
        </p:spPr>
      </p:pic>
      <p:pic>
        <p:nvPicPr>
          <p:cNvPr id="207885" name="Picture 13" descr="if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4478338"/>
            <a:ext cx="2171700" cy="1774825"/>
          </a:xfrm>
          <a:prstGeom prst="rect">
            <a:avLst/>
          </a:prstGeom>
          <a:noFill/>
        </p:spPr>
      </p:pic>
      <p:pic>
        <p:nvPicPr>
          <p:cNvPr id="208024" name="Picture 1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387850"/>
            <a:ext cx="4500562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025" name="Text Box 153"/>
          <p:cNvSpPr txBox="1">
            <a:spLocks noChangeArrowheads="1"/>
          </p:cNvSpPr>
          <p:nvPr/>
        </p:nvSpPr>
        <p:spPr bwMode="auto">
          <a:xfrm>
            <a:off x="6650038" y="3006725"/>
            <a:ext cx="18081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1) Make Iff11 mutant</a:t>
            </a:r>
          </a:p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2) Test phenotype</a:t>
            </a:r>
          </a:p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3) Reconstitute</a:t>
            </a:r>
          </a:p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4) Test virulence</a:t>
            </a:r>
          </a:p>
        </p:txBody>
      </p:sp>
      <p:sp>
        <p:nvSpPr>
          <p:cNvPr id="208026" name="Text Box 154"/>
          <p:cNvSpPr txBox="1">
            <a:spLocks noChangeArrowheads="1"/>
          </p:cNvSpPr>
          <p:nvPr/>
        </p:nvSpPr>
        <p:spPr bwMode="auto">
          <a:xfrm>
            <a:off x="2722563" y="4837113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/>
              <a:t>∆</a:t>
            </a:r>
            <a:r>
              <a:rPr lang="en-GB" sz="900" i="1"/>
              <a:t>iff11 </a:t>
            </a:r>
            <a:r>
              <a:rPr lang="en-GB" sz="900"/>
              <a:t>[SBC102]</a:t>
            </a:r>
          </a:p>
        </p:txBody>
      </p:sp>
      <p:sp>
        <p:nvSpPr>
          <p:cNvPr id="208028" name="Text Box 156"/>
          <p:cNvSpPr txBox="1">
            <a:spLocks noChangeArrowheads="1"/>
          </p:cNvSpPr>
          <p:nvPr/>
        </p:nvSpPr>
        <p:spPr bwMode="auto">
          <a:xfrm>
            <a:off x="2809875" y="5357813"/>
            <a:ext cx="898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/>
              <a:t>∆</a:t>
            </a:r>
            <a:r>
              <a:rPr lang="en-GB" sz="900" i="1"/>
              <a:t>iff11 </a:t>
            </a:r>
            <a:r>
              <a:rPr lang="en-GB" sz="900"/>
              <a:t>+ </a:t>
            </a:r>
            <a:r>
              <a:rPr lang="en-GB" sz="900" i="1"/>
              <a:t>IFF11</a:t>
            </a:r>
          </a:p>
        </p:txBody>
      </p:sp>
      <p:sp>
        <p:nvSpPr>
          <p:cNvPr id="208030" name="Text Box 158"/>
          <p:cNvSpPr txBox="1">
            <a:spLocks noChangeArrowheads="1"/>
          </p:cNvSpPr>
          <p:nvPr/>
        </p:nvSpPr>
        <p:spPr bwMode="auto">
          <a:xfrm>
            <a:off x="2549525" y="5662613"/>
            <a:ext cx="48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900" i="1"/>
              <a:t>IFF11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7663" y="6035675"/>
            <a:ext cx="6872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Rahman </a:t>
            </a:r>
            <a:r>
              <a:rPr lang="en-GB" sz="1200" i="1"/>
              <a:t>et. </a:t>
            </a:r>
            <a:r>
              <a:rPr lang="en-GB" sz="1200"/>
              <a:t>al. (2007) Murine model of concurrent oral and vaginal </a:t>
            </a:r>
            <a:r>
              <a:rPr lang="en-GB" sz="1200" i="1"/>
              <a:t>C. albicans</a:t>
            </a:r>
            <a:r>
              <a:rPr lang="en-GB" sz="1200"/>
              <a:t> colonization to study</a:t>
            </a:r>
          </a:p>
          <a:p>
            <a:r>
              <a:rPr lang="en-GB" sz="1200"/>
              <a:t>epithelial host-pathogen interactions Microbes and Infection</a:t>
            </a:r>
            <a:r>
              <a:rPr lang="en-GB" sz="1200" b="1"/>
              <a:t> 9</a:t>
            </a:r>
            <a:r>
              <a:rPr lang="en-GB" sz="1200"/>
              <a:t>:615-622</a:t>
            </a:r>
          </a:p>
          <a:p>
            <a:endParaRPr lang="en-GB" sz="1200"/>
          </a:p>
          <a:p>
            <a:endParaRPr lang="en-GB" sz="1200"/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03238" y="339725"/>
            <a:ext cx="8640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Concurrent murine oral and vaginal </a:t>
            </a:r>
            <a:r>
              <a:rPr lang="en-GB" sz="2400" b="1" i="1">
                <a:solidFill>
                  <a:srgbClr val="3399FF"/>
                </a:solidFill>
              </a:rPr>
              <a:t>Candida albicans</a:t>
            </a:r>
          </a:p>
          <a:p>
            <a:r>
              <a:rPr lang="en-GB" sz="2400" b="1">
                <a:solidFill>
                  <a:srgbClr val="3399FF"/>
                </a:solidFill>
              </a:rPr>
              <a:t>colonization to study epithelial host-pathogen interactions</a:t>
            </a:r>
          </a:p>
        </p:txBody>
      </p:sp>
      <p:pic>
        <p:nvPicPr>
          <p:cNvPr id="208902" name="Picture 6" descr="estradiol and candidia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577975"/>
            <a:ext cx="5083175" cy="3076575"/>
          </a:xfrm>
          <a:prstGeom prst="rect">
            <a:avLst/>
          </a:prstGeom>
          <a:noFill/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5848350" y="1670050"/>
            <a:ext cx="32956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Improving physiological </a:t>
            </a:r>
          </a:p>
          <a:p>
            <a:r>
              <a:rPr lang="en-GB" sz="1400">
                <a:solidFill>
                  <a:srgbClr val="990000"/>
                </a:solidFill>
              </a:rPr>
              <a:t>relevance: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In women, acute episodes of vulvo-</a:t>
            </a:r>
          </a:p>
          <a:p>
            <a:r>
              <a:rPr lang="en-GB" sz="1400">
                <a:solidFill>
                  <a:srgbClr val="990000"/>
                </a:solidFill>
              </a:rPr>
              <a:t>vaginal candidiasis (VVC) occur</a:t>
            </a:r>
          </a:p>
          <a:p>
            <a:r>
              <a:rPr lang="en-GB" sz="1400">
                <a:solidFill>
                  <a:srgbClr val="990000"/>
                </a:solidFill>
              </a:rPr>
              <a:t>during the luteal phase of the menstrual</a:t>
            </a:r>
          </a:p>
          <a:p>
            <a:r>
              <a:rPr lang="en-GB" sz="1400">
                <a:solidFill>
                  <a:srgbClr val="990000"/>
                </a:solidFill>
              </a:rPr>
              <a:t>cycle when levels of estrogen and</a:t>
            </a:r>
          </a:p>
          <a:p>
            <a:r>
              <a:rPr lang="en-GB" sz="1400">
                <a:solidFill>
                  <a:srgbClr val="990000"/>
                </a:solidFill>
              </a:rPr>
              <a:t>progesterone are elevated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The role of reproductive hormones</a:t>
            </a:r>
          </a:p>
          <a:p>
            <a:r>
              <a:rPr lang="en-GB" sz="1400">
                <a:solidFill>
                  <a:srgbClr val="990000"/>
                </a:solidFill>
              </a:rPr>
              <a:t>and/or their limits in acquisition of </a:t>
            </a:r>
          </a:p>
          <a:p>
            <a:r>
              <a:rPr lang="en-GB" sz="1400">
                <a:solidFill>
                  <a:srgbClr val="990000"/>
                </a:solidFill>
              </a:rPr>
              <a:t>VVC remains unclear</a:t>
            </a:r>
          </a:p>
          <a:p>
            <a:endParaRPr lang="en-GB" sz="1400">
              <a:solidFill>
                <a:srgbClr val="990000"/>
              </a:solidFill>
            </a:endParaRP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647700" y="5043488"/>
            <a:ext cx="8496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990000"/>
                </a:solidFill>
                <a:latin typeface="Arial Unicode MS" pitchFamily="34" charset="-128"/>
              </a:rPr>
              <a:t>Step 1</a:t>
            </a:r>
            <a:r>
              <a:rPr lang="en-GB" sz="1400">
                <a:solidFill>
                  <a:srgbClr val="990000"/>
                </a:solidFill>
                <a:latin typeface="Arial Unicode MS" pitchFamily="34" charset="-128"/>
              </a:rPr>
              <a:t>: Test levels of estrogen required  to establish </a:t>
            </a:r>
            <a:r>
              <a:rPr lang="en-GB" sz="1400" i="1">
                <a:solidFill>
                  <a:srgbClr val="990000"/>
                </a:solidFill>
                <a:latin typeface="Arial Unicode MS" pitchFamily="34" charset="-128"/>
              </a:rPr>
              <a:t>C. albicans </a:t>
            </a:r>
            <a:r>
              <a:rPr lang="en-GB" sz="1400">
                <a:solidFill>
                  <a:srgbClr val="990000"/>
                </a:solidFill>
                <a:latin typeface="Arial Unicode MS" pitchFamily="34" charset="-128"/>
              </a:rPr>
              <a:t>colonization</a:t>
            </a:r>
          </a:p>
          <a:p>
            <a:r>
              <a:rPr lang="en-GB" sz="1400">
                <a:solidFill>
                  <a:srgbClr val="990000"/>
                </a:solidFill>
                <a:latin typeface="Arial Unicode MS" pitchFamily="34" charset="-128"/>
              </a:rPr>
              <a:t>Mice receive weekly i.m or s.c injections of estradiol valerate</a:t>
            </a:r>
          </a:p>
          <a:p>
            <a:r>
              <a:rPr lang="en-GB" sz="1400">
                <a:solidFill>
                  <a:srgbClr val="990000"/>
                </a:solidFill>
                <a:latin typeface="Arial Unicode MS" pitchFamily="34" charset="-128"/>
              </a:rPr>
              <a:t>Wait 7 days and inoculate orally with 10</a:t>
            </a:r>
            <a:r>
              <a:rPr lang="en-GB" sz="1400" baseline="30000">
                <a:solidFill>
                  <a:srgbClr val="990000"/>
                </a:solidFill>
                <a:latin typeface="Arial Unicode MS" pitchFamily="34" charset="-128"/>
              </a:rPr>
              <a:t>7 </a:t>
            </a:r>
            <a:r>
              <a:rPr lang="en-GB" sz="1400" i="1">
                <a:solidFill>
                  <a:srgbClr val="990000"/>
                </a:solidFill>
                <a:latin typeface="Arial Unicode MS" pitchFamily="34" charset="-128"/>
              </a:rPr>
              <a:t>C. albicans </a:t>
            </a:r>
            <a:r>
              <a:rPr lang="en-GB" sz="1400">
                <a:solidFill>
                  <a:srgbClr val="990000"/>
                </a:solidFill>
                <a:latin typeface="Arial Unicode MS" pitchFamily="34" charset="-128"/>
              </a:rPr>
              <a:t>cells in 100 </a:t>
            </a:r>
            <a:r>
              <a:rPr lang="en-US" sz="14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µl PBS</a:t>
            </a:r>
          </a:p>
          <a:p>
            <a:r>
              <a:rPr lang="en-US" sz="14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Inoculate vaginally with 10</a:t>
            </a:r>
            <a:r>
              <a:rPr lang="en-US" sz="1400" baseline="300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6</a:t>
            </a:r>
            <a:r>
              <a:rPr lang="en-US" sz="14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C. albicans </a:t>
            </a:r>
            <a:r>
              <a:rPr lang="en-US" sz="14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cells in 25</a:t>
            </a:r>
            <a:r>
              <a:rPr lang="en-US" sz="1400">
                <a:solidFill>
                  <a:srgbClr val="990000"/>
                </a:solidFill>
              </a:rPr>
              <a:t>µ</a:t>
            </a:r>
            <a:r>
              <a:rPr lang="en-US" sz="1400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l using pipette</a:t>
            </a:r>
          </a:p>
          <a:p>
            <a:endParaRPr lang="en-GB" sz="1400" b="1">
              <a:solidFill>
                <a:srgbClr val="990000"/>
              </a:solidFill>
              <a:latin typeface="Arial Unicode MS" pitchFamily="34" charset="-128"/>
            </a:endParaRPr>
          </a:p>
          <a:p>
            <a:endParaRPr lang="en-GB" sz="1400" b="1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6203950"/>
            <a:ext cx="687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Rahman </a:t>
            </a:r>
            <a:r>
              <a:rPr lang="en-GB" sz="1200" i="1"/>
              <a:t>et. </a:t>
            </a:r>
            <a:r>
              <a:rPr lang="en-GB" sz="1200"/>
              <a:t>al. (2007) Murine model of concurrent oral and vaginal </a:t>
            </a:r>
            <a:r>
              <a:rPr lang="en-GB" sz="1200" i="1"/>
              <a:t>C. albicans</a:t>
            </a:r>
            <a:r>
              <a:rPr lang="en-GB" sz="1200"/>
              <a:t> colonization to study</a:t>
            </a:r>
          </a:p>
          <a:p>
            <a:r>
              <a:rPr lang="en-GB" sz="1200"/>
              <a:t>epithelial host-pathogen interactions Microbes and Infection</a:t>
            </a:r>
            <a:r>
              <a:rPr lang="en-GB" sz="1200" b="1"/>
              <a:t> 9</a:t>
            </a:r>
            <a:r>
              <a:rPr lang="en-GB" sz="1200"/>
              <a:t>:615-622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503238" y="339725"/>
            <a:ext cx="8640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Concurrent murine oral and vaginal </a:t>
            </a:r>
            <a:r>
              <a:rPr lang="en-GB" sz="2400" b="1" i="1">
                <a:solidFill>
                  <a:srgbClr val="3399FF"/>
                </a:solidFill>
              </a:rPr>
              <a:t>Candida albicans</a:t>
            </a:r>
          </a:p>
          <a:p>
            <a:r>
              <a:rPr lang="en-GB" sz="2400" b="1">
                <a:solidFill>
                  <a:srgbClr val="3399FF"/>
                </a:solidFill>
              </a:rPr>
              <a:t>colonization to study epithelial host-pathogen interactions</a:t>
            </a:r>
          </a:p>
        </p:txBody>
      </p:sp>
      <p:pic>
        <p:nvPicPr>
          <p:cNvPr id="210949" name="Picture 5" descr="co-infe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8" y="1601788"/>
            <a:ext cx="2844800" cy="4551362"/>
          </a:xfrm>
          <a:prstGeom prst="rect">
            <a:avLst/>
          </a:prstGeom>
          <a:noFill/>
        </p:spPr>
      </p:pic>
      <p:pic>
        <p:nvPicPr>
          <p:cNvPr id="210950" name="Picture 6" descr="vaccinolo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938" y="3362325"/>
            <a:ext cx="3124200" cy="2743200"/>
          </a:xfrm>
          <a:prstGeom prst="rect">
            <a:avLst/>
          </a:prstGeom>
          <a:noFill/>
        </p:spPr>
      </p:pic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3652838" y="1625600"/>
            <a:ext cx="546258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Authors tested ten different </a:t>
            </a:r>
            <a:r>
              <a:rPr lang="en-GB" sz="1400" i="1">
                <a:solidFill>
                  <a:srgbClr val="990000"/>
                </a:solidFill>
              </a:rPr>
              <a:t>C. albicans strains </a:t>
            </a:r>
            <a:r>
              <a:rPr lang="en-GB" sz="1400">
                <a:solidFill>
                  <a:srgbClr val="990000"/>
                </a:solidFill>
              </a:rPr>
              <a:t>collecting</a:t>
            </a:r>
          </a:p>
          <a:p>
            <a:r>
              <a:rPr lang="en-GB" sz="1400">
                <a:solidFill>
                  <a:srgbClr val="990000"/>
                </a:solidFill>
              </a:rPr>
              <a:t>oral and vaginal swabs weekly for ten weeks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Persistant concurrent oral and vaginal carriage of </a:t>
            </a:r>
            <a:r>
              <a:rPr lang="en-GB" sz="1400" i="1">
                <a:solidFill>
                  <a:srgbClr val="990000"/>
                </a:solidFill>
              </a:rPr>
              <a:t>C. albicans</a:t>
            </a:r>
          </a:p>
          <a:p>
            <a:r>
              <a:rPr lang="en-GB" sz="1400">
                <a:solidFill>
                  <a:srgbClr val="990000"/>
                </a:solidFill>
              </a:rPr>
              <a:t>was dependent upon both the </a:t>
            </a:r>
            <a:r>
              <a:rPr lang="en-GB" sz="1400" i="1">
                <a:solidFill>
                  <a:srgbClr val="990000"/>
                </a:solidFill>
              </a:rPr>
              <a:t>Candida </a:t>
            </a:r>
            <a:r>
              <a:rPr lang="en-GB" sz="1400">
                <a:solidFill>
                  <a:srgbClr val="990000"/>
                </a:solidFill>
              </a:rPr>
              <a:t>strain used, and the mouse </a:t>
            </a:r>
          </a:p>
          <a:p>
            <a:r>
              <a:rPr lang="en-GB" sz="1400">
                <a:solidFill>
                  <a:srgbClr val="990000"/>
                </a:solidFill>
              </a:rPr>
              <a:t>strain used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>
              <a:solidFill>
                <a:srgbClr val="990000"/>
              </a:solidFill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7107238" y="2936875"/>
            <a:ext cx="17145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Once establISHED the model can be used for the study of the</a:t>
            </a:r>
          </a:p>
          <a:p>
            <a:r>
              <a:rPr lang="en-GB" sz="1400">
                <a:solidFill>
                  <a:srgbClr val="990000"/>
                </a:solidFill>
              </a:rPr>
              <a:t>host-pathogen interaction within the context of mucosal disease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In this instance the authors tested protection against infection following</a:t>
            </a:r>
          </a:p>
          <a:p>
            <a:r>
              <a:rPr lang="en-GB" sz="1400">
                <a:solidFill>
                  <a:srgbClr val="990000"/>
                </a:solidFill>
              </a:rPr>
              <a:t>vaccination with an i.n. administered </a:t>
            </a:r>
            <a:r>
              <a:rPr lang="en-GB" sz="1400" i="1">
                <a:solidFill>
                  <a:srgbClr val="990000"/>
                </a:solidFill>
              </a:rPr>
              <a:t>C. albicans </a:t>
            </a:r>
            <a:r>
              <a:rPr lang="en-GB" sz="1400">
                <a:solidFill>
                  <a:srgbClr val="990000"/>
                </a:solidFill>
              </a:rPr>
              <a:t>protease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90563" y="280988"/>
            <a:ext cx="652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Modelling aspergillosis, in a physiologically</a:t>
            </a:r>
          </a:p>
          <a:p>
            <a:r>
              <a:rPr lang="en-GB" sz="2400" b="1">
                <a:solidFill>
                  <a:srgbClr val="3399FF"/>
                </a:solidFill>
              </a:rPr>
              <a:t>relevant manner</a:t>
            </a:r>
          </a:p>
        </p:txBody>
      </p:sp>
      <p:grpSp>
        <p:nvGrpSpPr>
          <p:cNvPr id="209926" name="Group 6"/>
          <p:cNvGrpSpPr>
            <a:grpSpLocks/>
          </p:cNvGrpSpPr>
          <p:nvPr/>
        </p:nvGrpSpPr>
        <p:grpSpPr bwMode="auto">
          <a:xfrm>
            <a:off x="611188" y="4659313"/>
            <a:ext cx="719137" cy="3332162"/>
            <a:chOff x="1338" y="2221"/>
            <a:chExt cx="453" cy="2099"/>
          </a:xfrm>
        </p:grpSpPr>
        <p:sp>
          <p:nvSpPr>
            <p:cNvPr id="209927" name="toilet"/>
            <p:cNvSpPr>
              <a:spLocks noEditPoints="1" noChangeArrowheads="1"/>
            </p:cNvSpPr>
            <p:nvPr/>
          </p:nvSpPr>
          <p:spPr bwMode="auto">
            <a:xfrm flipV="1">
              <a:off x="1474" y="2493"/>
              <a:ext cx="168" cy="1827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10800 w 21600"/>
                <a:gd name="T7" fmla="*/ 21600 h 21600"/>
                <a:gd name="T8" fmla="*/ 931 w 21600"/>
                <a:gd name="T9" fmla="*/ 538 h 21600"/>
                <a:gd name="T10" fmla="*/ 20729 w 21600"/>
                <a:gd name="T11" fmla="*/ 66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21600" y="7298"/>
                  </a:moveTo>
                  <a:lnTo>
                    <a:pt x="21600" y="0"/>
                  </a:lnTo>
                  <a:lnTo>
                    <a:pt x="10679" y="0"/>
                  </a:lnTo>
                  <a:lnTo>
                    <a:pt x="0" y="0"/>
                  </a:lnTo>
                  <a:lnTo>
                    <a:pt x="0" y="7298"/>
                  </a:lnTo>
                  <a:lnTo>
                    <a:pt x="6033" y="7298"/>
                  </a:lnTo>
                  <a:lnTo>
                    <a:pt x="6206" y="7616"/>
                  </a:lnTo>
                  <a:lnTo>
                    <a:pt x="6310" y="7935"/>
                  </a:lnTo>
                  <a:lnTo>
                    <a:pt x="6345" y="8302"/>
                  </a:lnTo>
                  <a:lnTo>
                    <a:pt x="6310" y="8620"/>
                  </a:lnTo>
                  <a:lnTo>
                    <a:pt x="6206" y="8963"/>
                  </a:lnTo>
                  <a:lnTo>
                    <a:pt x="6102" y="9331"/>
                  </a:lnTo>
                  <a:lnTo>
                    <a:pt x="5894" y="9722"/>
                  </a:lnTo>
                  <a:lnTo>
                    <a:pt x="5513" y="10163"/>
                  </a:lnTo>
                  <a:lnTo>
                    <a:pt x="4577" y="11339"/>
                  </a:lnTo>
                  <a:lnTo>
                    <a:pt x="3848" y="12539"/>
                  </a:lnTo>
                  <a:lnTo>
                    <a:pt x="3363" y="13641"/>
                  </a:lnTo>
                  <a:lnTo>
                    <a:pt x="3086" y="14718"/>
                  </a:lnTo>
                  <a:lnTo>
                    <a:pt x="3051" y="15649"/>
                  </a:lnTo>
                  <a:lnTo>
                    <a:pt x="3086" y="16580"/>
                  </a:lnTo>
                  <a:lnTo>
                    <a:pt x="3467" y="17510"/>
                  </a:lnTo>
                  <a:lnTo>
                    <a:pt x="3952" y="18294"/>
                  </a:lnTo>
                  <a:lnTo>
                    <a:pt x="4577" y="19029"/>
                  </a:lnTo>
                  <a:lnTo>
                    <a:pt x="5270" y="19616"/>
                  </a:lnTo>
                  <a:lnTo>
                    <a:pt x="6137" y="20229"/>
                  </a:lnTo>
                  <a:lnTo>
                    <a:pt x="6969" y="20718"/>
                  </a:lnTo>
                  <a:lnTo>
                    <a:pt x="7905" y="21061"/>
                  </a:lnTo>
                  <a:lnTo>
                    <a:pt x="8876" y="21331"/>
                  </a:lnTo>
                  <a:lnTo>
                    <a:pt x="9812" y="21600"/>
                  </a:lnTo>
                  <a:lnTo>
                    <a:pt x="10817" y="21600"/>
                  </a:lnTo>
                  <a:lnTo>
                    <a:pt x="11753" y="21600"/>
                  </a:lnTo>
                  <a:lnTo>
                    <a:pt x="12690" y="21331"/>
                  </a:lnTo>
                  <a:lnTo>
                    <a:pt x="13695" y="21061"/>
                  </a:lnTo>
                  <a:lnTo>
                    <a:pt x="14492" y="20718"/>
                  </a:lnTo>
                  <a:lnTo>
                    <a:pt x="15359" y="20229"/>
                  </a:lnTo>
                  <a:lnTo>
                    <a:pt x="16157" y="19616"/>
                  </a:lnTo>
                  <a:lnTo>
                    <a:pt x="16781" y="19029"/>
                  </a:lnTo>
                  <a:lnTo>
                    <a:pt x="17335" y="18294"/>
                  </a:lnTo>
                  <a:lnTo>
                    <a:pt x="17717" y="17510"/>
                  </a:lnTo>
                  <a:lnTo>
                    <a:pt x="18098" y="16580"/>
                  </a:lnTo>
                  <a:lnTo>
                    <a:pt x="18237" y="15649"/>
                  </a:lnTo>
                  <a:lnTo>
                    <a:pt x="18098" y="14718"/>
                  </a:lnTo>
                  <a:lnTo>
                    <a:pt x="17856" y="13641"/>
                  </a:lnTo>
                  <a:lnTo>
                    <a:pt x="17231" y="12539"/>
                  </a:lnTo>
                  <a:lnTo>
                    <a:pt x="16538" y="11339"/>
                  </a:lnTo>
                  <a:lnTo>
                    <a:pt x="15533" y="10163"/>
                  </a:lnTo>
                  <a:lnTo>
                    <a:pt x="15221" y="9722"/>
                  </a:lnTo>
                  <a:lnTo>
                    <a:pt x="14978" y="9404"/>
                  </a:lnTo>
                  <a:lnTo>
                    <a:pt x="14804" y="9012"/>
                  </a:lnTo>
                  <a:lnTo>
                    <a:pt x="14735" y="8620"/>
                  </a:lnTo>
                  <a:lnTo>
                    <a:pt x="14700" y="8302"/>
                  </a:lnTo>
                  <a:lnTo>
                    <a:pt x="14735" y="7959"/>
                  </a:lnTo>
                  <a:lnTo>
                    <a:pt x="14874" y="7616"/>
                  </a:lnTo>
                  <a:lnTo>
                    <a:pt x="14978" y="7298"/>
                  </a:lnTo>
                  <a:lnTo>
                    <a:pt x="21600" y="7298"/>
                  </a:lnTo>
                  <a:close/>
                </a:path>
                <a:path w="21600" h="21600" extrusionOk="0">
                  <a:moveTo>
                    <a:pt x="21600" y="7298"/>
                  </a:moveTo>
                  <a:lnTo>
                    <a:pt x="6033" y="7298"/>
                  </a:lnTo>
                  <a:lnTo>
                    <a:pt x="11164" y="7298"/>
                  </a:lnTo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09928" name="Oval 8"/>
            <p:cNvSpPr>
              <a:spLocks noChangeArrowheads="1"/>
            </p:cNvSpPr>
            <p:nvPr/>
          </p:nvSpPr>
          <p:spPr bwMode="auto">
            <a:xfrm>
              <a:off x="1338" y="2221"/>
              <a:ext cx="453" cy="907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9929" name="Group 9"/>
          <p:cNvGrpSpPr>
            <a:grpSpLocks/>
          </p:cNvGrpSpPr>
          <p:nvPr/>
        </p:nvGrpSpPr>
        <p:grpSpPr bwMode="auto">
          <a:xfrm>
            <a:off x="682625" y="3841750"/>
            <a:ext cx="649288" cy="1511300"/>
            <a:chOff x="1338" y="1586"/>
            <a:chExt cx="409" cy="952"/>
          </a:xfrm>
        </p:grpSpPr>
        <p:grpSp>
          <p:nvGrpSpPr>
            <p:cNvPr id="209930" name="Group 10"/>
            <p:cNvGrpSpPr>
              <a:grpSpLocks/>
            </p:cNvGrpSpPr>
            <p:nvPr/>
          </p:nvGrpSpPr>
          <p:grpSpPr bwMode="auto">
            <a:xfrm>
              <a:off x="1338" y="1858"/>
              <a:ext cx="46" cy="680"/>
              <a:chOff x="1020" y="1389"/>
              <a:chExt cx="46" cy="680"/>
            </a:xfrm>
          </p:grpSpPr>
          <p:sp>
            <p:nvSpPr>
              <p:cNvPr id="209931" name="Oval 11"/>
              <p:cNvSpPr>
                <a:spLocks noChangeArrowheads="1"/>
              </p:cNvSpPr>
              <p:nvPr/>
            </p:nvSpPr>
            <p:spPr bwMode="auto">
              <a:xfrm>
                <a:off x="1020" y="170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2" name="Oval 12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3" name="Oval 13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4" name="Oval 14"/>
              <p:cNvSpPr>
                <a:spLocks noChangeArrowheads="1"/>
              </p:cNvSpPr>
              <p:nvPr/>
            </p:nvSpPr>
            <p:spPr bwMode="auto">
              <a:xfrm>
                <a:off x="1020" y="175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5" name="Oval 15"/>
              <p:cNvSpPr>
                <a:spLocks noChangeArrowheads="1"/>
              </p:cNvSpPr>
              <p:nvPr/>
            </p:nvSpPr>
            <p:spPr bwMode="auto">
              <a:xfrm>
                <a:off x="1020" y="1525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6" name="Oval 16"/>
              <p:cNvSpPr>
                <a:spLocks noChangeArrowheads="1"/>
              </p:cNvSpPr>
              <p:nvPr/>
            </p:nvSpPr>
            <p:spPr bwMode="auto">
              <a:xfrm>
                <a:off x="1020" y="138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7" name="Oval 17"/>
              <p:cNvSpPr>
                <a:spLocks noChangeArrowheads="1"/>
              </p:cNvSpPr>
              <p:nvPr/>
            </p:nvSpPr>
            <p:spPr bwMode="auto">
              <a:xfrm>
                <a:off x="1020" y="161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8" name="Oval 18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39" name="Oval 19"/>
              <p:cNvSpPr>
                <a:spLocks noChangeArrowheads="1"/>
              </p:cNvSpPr>
              <p:nvPr/>
            </p:nvSpPr>
            <p:spPr bwMode="auto">
              <a:xfrm>
                <a:off x="1020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0" name="Oval 20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1" name="Oval 21"/>
              <p:cNvSpPr>
                <a:spLocks noChangeArrowheads="1"/>
              </p:cNvSpPr>
              <p:nvPr/>
            </p:nvSpPr>
            <p:spPr bwMode="auto">
              <a:xfrm>
                <a:off x="1020" y="188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2" name="Oval 22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3" name="Oval 23"/>
              <p:cNvSpPr>
                <a:spLocks noChangeArrowheads="1"/>
              </p:cNvSpPr>
              <p:nvPr/>
            </p:nvSpPr>
            <p:spPr bwMode="auto">
              <a:xfrm>
                <a:off x="1020" y="197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4" name="Oval 24"/>
              <p:cNvSpPr>
                <a:spLocks noChangeArrowheads="1"/>
              </p:cNvSpPr>
              <p:nvPr/>
            </p:nvSpPr>
            <p:spPr bwMode="auto">
              <a:xfrm>
                <a:off x="1020" y="202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5" name="Oval 25"/>
              <p:cNvSpPr>
                <a:spLocks noChangeArrowheads="1"/>
              </p:cNvSpPr>
              <p:nvPr/>
            </p:nvSpPr>
            <p:spPr bwMode="auto">
              <a:xfrm>
                <a:off x="1020" y="184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9946" name="Group 26"/>
            <p:cNvGrpSpPr>
              <a:grpSpLocks/>
            </p:cNvGrpSpPr>
            <p:nvPr/>
          </p:nvGrpSpPr>
          <p:grpSpPr bwMode="auto">
            <a:xfrm>
              <a:off x="1428" y="1677"/>
              <a:ext cx="46" cy="680"/>
              <a:chOff x="1020" y="1389"/>
              <a:chExt cx="46" cy="680"/>
            </a:xfrm>
          </p:grpSpPr>
          <p:sp>
            <p:nvSpPr>
              <p:cNvPr id="209947" name="Oval 27"/>
              <p:cNvSpPr>
                <a:spLocks noChangeArrowheads="1"/>
              </p:cNvSpPr>
              <p:nvPr/>
            </p:nvSpPr>
            <p:spPr bwMode="auto">
              <a:xfrm>
                <a:off x="1020" y="170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8" name="Oval 28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49" name="Oval 29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0" name="Oval 30"/>
              <p:cNvSpPr>
                <a:spLocks noChangeArrowheads="1"/>
              </p:cNvSpPr>
              <p:nvPr/>
            </p:nvSpPr>
            <p:spPr bwMode="auto">
              <a:xfrm>
                <a:off x="1020" y="175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1" name="Oval 31"/>
              <p:cNvSpPr>
                <a:spLocks noChangeArrowheads="1"/>
              </p:cNvSpPr>
              <p:nvPr/>
            </p:nvSpPr>
            <p:spPr bwMode="auto">
              <a:xfrm>
                <a:off x="1020" y="1525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2" name="Oval 32"/>
              <p:cNvSpPr>
                <a:spLocks noChangeArrowheads="1"/>
              </p:cNvSpPr>
              <p:nvPr/>
            </p:nvSpPr>
            <p:spPr bwMode="auto">
              <a:xfrm>
                <a:off x="1020" y="138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3" name="Oval 33"/>
              <p:cNvSpPr>
                <a:spLocks noChangeArrowheads="1"/>
              </p:cNvSpPr>
              <p:nvPr/>
            </p:nvSpPr>
            <p:spPr bwMode="auto">
              <a:xfrm>
                <a:off x="1020" y="161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4" name="Oval 34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5" name="Oval 35"/>
              <p:cNvSpPr>
                <a:spLocks noChangeArrowheads="1"/>
              </p:cNvSpPr>
              <p:nvPr/>
            </p:nvSpPr>
            <p:spPr bwMode="auto">
              <a:xfrm>
                <a:off x="1020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6" name="Oval 36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7" name="Oval 37"/>
              <p:cNvSpPr>
                <a:spLocks noChangeArrowheads="1"/>
              </p:cNvSpPr>
              <p:nvPr/>
            </p:nvSpPr>
            <p:spPr bwMode="auto">
              <a:xfrm>
                <a:off x="1020" y="188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8" name="Oval 38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59" name="Oval 39"/>
              <p:cNvSpPr>
                <a:spLocks noChangeArrowheads="1"/>
              </p:cNvSpPr>
              <p:nvPr/>
            </p:nvSpPr>
            <p:spPr bwMode="auto">
              <a:xfrm>
                <a:off x="1020" y="197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0" name="Oval 40"/>
              <p:cNvSpPr>
                <a:spLocks noChangeArrowheads="1"/>
              </p:cNvSpPr>
              <p:nvPr/>
            </p:nvSpPr>
            <p:spPr bwMode="auto">
              <a:xfrm>
                <a:off x="1020" y="202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1" name="Oval 41"/>
              <p:cNvSpPr>
                <a:spLocks noChangeArrowheads="1"/>
              </p:cNvSpPr>
              <p:nvPr/>
            </p:nvSpPr>
            <p:spPr bwMode="auto">
              <a:xfrm>
                <a:off x="1020" y="184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9962" name="Group 42"/>
            <p:cNvGrpSpPr>
              <a:grpSpLocks/>
            </p:cNvGrpSpPr>
            <p:nvPr/>
          </p:nvGrpSpPr>
          <p:grpSpPr bwMode="auto">
            <a:xfrm>
              <a:off x="1519" y="1586"/>
              <a:ext cx="46" cy="680"/>
              <a:chOff x="1020" y="1389"/>
              <a:chExt cx="46" cy="680"/>
            </a:xfrm>
          </p:grpSpPr>
          <p:sp>
            <p:nvSpPr>
              <p:cNvPr id="209963" name="Oval 43"/>
              <p:cNvSpPr>
                <a:spLocks noChangeArrowheads="1"/>
              </p:cNvSpPr>
              <p:nvPr/>
            </p:nvSpPr>
            <p:spPr bwMode="auto">
              <a:xfrm>
                <a:off x="1020" y="170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4" name="Oval 44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5" name="Oval 45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6" name="Oval 46"/>
              <p:cNvSpPr>
                <a:spLocks noChangeArrowheads="1"/>
              </p:cNvSpPr>
              <p:nvPr/>
            </p:nvSpPr>
            <p:spPr bwMode="auto">
              <a:xfrm>
                <a:off x="1020" y="175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7" name="Oval 47"/>
              <p:cNvSpPr>
                <a:spLocks noChangeArrowheads="1"/>
              </p:cNvSpPr>
              <p:nvPr/>
            </p:nvSpPr>
            <p:spPr bwMode="auto">
              <a:xfrm>
                <a:off x="1020" y="1525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8" name="Oval 48"/>
              <p:cNvSpPr>
                <a:spLocks noChangeArrowheads="1"/>
              </p:cNvSpPr>
              <p:nvPr/>
            </p:nvSpPr>
            <p:spPr bwMode="auto">
              <a:xfrm>
                <a:off x="1020" y="138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69" name="Oval 49"/>
              <p:cNvSpPr>
                <a:spLocks noChangeArrowheads="1"/>
              </p:cNvSpPr>
              <p:nvPr/>
            </p:nvSpPr>
            <p:spPr bwMode="auto">
              <a:xfrm>
                <a:off x="1020" y="161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0" name="Oval 50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1" name="Oval 51"/>
              <p:cNvSpPr>
                <a:spLocks noChangeArrowheads="1"/>
              </p:cNvSpPr>
              <p:nvPr/>
            </p:nvSpPr>
            <p:spPr bwMode="auto">
              <a:xfrm>
                <a:off x="1020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2" name="Oval 52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3" name="Oval 53"/>
              <p:cNvSpPr>
                <a:spLocks noChangeArrowheads="1"/>
              </p:cNvSpPr>
              <p:nvPr/>
            </p:nvSpPr>
            <p:spPr bwMode="auto">
              <a:xfrm>
                <a:off x="1020" y="188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4" name="Oval 54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5" name="Oval 55"/>
              <p:cNvSpPr>
                <a:spLocks noChangeArrowheads="1"/>
              </p:cNvSpPr>
              <p:nvPr/>
            </p:nvSpPr>
            <p:spPr bwMode="auto">
              <a:xfrm>
                <a:off x="1020" y="197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6" name="Oval 56"/>
              <p:cNvSpPr>
                <a:spLocks noChangeArrowheads="1"/>
              </p:cNvSpPr>
              <p:nvPr/>
            </p:nvSpPr>
            <p:spPr bwMode="auto">
              <a:xfrm>
                <a:off x="1020" y="202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77" name="Oval 57"/>
              <p:cNvSpPr>
                <a:spLocks noChangeArrowheads="1"/>
              </p:cNvSpPr>
              <p:nvPr/>
            </p:nvSpPr>
            <p:spPr bwMode="auto">
              <a:xfrm>
                <a:off x="1020" y="184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9978" name="Group 58"/>
            <p:cNvGrpSpPr>
              <a:grpSpLocks/>
            </p:cNvGrpSpPr>
            <p:nvPr/>
          </p:nvGrpSpPr>
          <p:grpSpPr bwMode="auto">
            <a:xfrm>
              <a:off x="1610" y="1677"/>
              <a:ext cx="46" cy="680"/>
              <a:chOff x="1020" y="1389"/>
              <a:chExt cx="46" cy="680"/>
            </a:xfrm>
          </p:grpSpPr>
          <p:sp>
            <p:nvSpPr>
              <p:cNvPr id="209979" name="Oval 59"/>
              <p:cNvSpPr>
                <a:spLocks noChangeArrowheads="1"/>
              </p:cNvSpPr>
              <p:nvPr/>
            </p:nvSpPr>
            <p:spPr bwMode="auto">
              <a:xfrm>
                <a:off x="1020" y="170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0" name="Oval 60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1" name="Oval 61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2" name="Oval 62"/>
              <p:cNvSpPr>
                <a:spLocks noChangeArrowheads="1"/>
              </p:cNvSpPr>
              <p:nvPr/>
            </p:nvSpPr>
            <p:spPr bwMode="auto">
              <a:xfrm>
                <a:off x="1020" y="175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3" name="Oval 63"/>
              <p:cNvSpPr>
                <a:spLocks noChangeArrowheads="1"/>
              </p:cNvSpPr>
              <p:nvPr/>
            </p:nvSpPr>
            <p:spPr bwMode="auto">
              <a:xfrm>
                <a:off x="1020" y="1525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4" name="Oval 64"/>
              <p:cNvSpPr>
                <a:spLocks noChangeArrowheads="1"/>
              </p:cNvSpPr>
              <p:nvPr/>
            </p:nvSpPr>
            <p:spPr bwMode="auto">
              <a:xfrm>
                <a:off x="1020" y="138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5" name="Oval 65"/>
              <p:cNvSpPr>
                <a:spLocks noChangeArrowheads="1"/>
              </p:cNvSpPr>
              <p:nvPr/>
            </p:nvSpPr>
            <p:spPr bwMode="auto">
              <a:xfrm>
                <a:off x="1020" y="161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6" name="Oval 66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7" name="Oval 67"/>
              <p:cNvSpPr>
                <a:spLocks noChangeArrowheads="1"/>
              </p:cNvSpPr>
              <p:nvPr/>
            </p:nvSpPr>
            <p:spPr bwMode="auto">
              <a:xfrm>
                <a:off x="1020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8" name="Oval 68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89" name="Oval 69"/>
              <p:cNvSpPr>
                <a:spLocks noChangeArrowheads="1"/>
              </p:cNvSpPr>
              <p:nvPr/>
            </p:nvSpPr>
            <p:spPr bwMode="auto">
              <a:xfrm>
                <a:off x="1020" y="188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0" name="Oval 70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1" name="Oval 71"/>
              <p:cNvSpPr>
                <a:spLocks noChangeArrowheads="1"/>
              </p:cNvSpPr>
              <p:nvPr/>
            </p:nvSpPr>
            <p:spPr bwMode="auto">
              <a:xfrm>
                <a:off x="1020" y="197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2" name="Oval 72"/>
              <p:cNvSpPr>
                <a:spLocks noChangeArrowheads="1"/>
              </p:cNvSpPr>
              <p:nvPr/>
            </p:nvSpPr>
            <p:spPr bwMode="auto">
              <a:xfrm>
                <a:off x="1020" y="202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3" name="Oval 73"/>
              <p:cNvSpPr>
                <a:spLocks noChangeArrowheads="1"/>
              </p:cNvSpPr>
              <p:nvPr/>
            </p:nvSpPr>
            <p:spPr bwMode="auto">
              <a:xfrm>
                <a:off x="1020" y="184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9994" name="Group 74"/>
            <p:cNvGrpSpPr>
              <a:grpSpLocks/>
            </p:cNvGrpSpPr>
            <p:nvPr/>
          </p:nvGrpSpPr>
          <p:grpSpPr bwMode="auto">
            <a:xfrm>
              <a:off x="1701" y="1768"/>
              <a:ext cx="46" cy="680"/>
              <a:chOff x="1020" y="1389"/>
              <a:chExt cx="46" cy="680"/>
            </a:xfrm>
          </p:grpSpPr>
          <p:sp>
            <p:nvSpPr>
              <p:cNvPr id="209995" name="Oval 75"/>
              <p:cNvSpPr>
                <a:spLocks noChangeArrowheads="1"/>
              </p:cNvSpPr>
              <p:nvPr/>
            </p:nvSpPr>
            <p:spPr bwMode="auto">
              <a:xfrm>
                <a:off x="1020" y="170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6" name="Oval 76"/>
              <p:cNvSpPr>
                <a:spLocks noChangeArrowheads="1"/>
              </p:cNvSpPr>
              <p:nvPr/>
            </p:nvSpPr>
            <p:spPr bwMode="auto">
              <a:xfrm>
                <a:off x="1020" y="148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7" name="Oval 77"/>
              <p:cNvSpPr>
                <a:spLocks noChangeArrowheads="1"/>
              </p:cNvSpPr>
              <p:nvPr/>
            </p:nvSpPr>
            <p:spPr bwMode="auto">
              <a:xfrm>
                <a:off x="1020" y="143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8" name="Oval 78"/>
              <p:cNvSpPr>
                <a:spLocks noChangeArrowheads="1"/>
              </p:cNvSpPr>
              <p:nvPr/>
            </p:nvSpPr>
            <p:spPr bwMode="auto">
              <a:xfrm>
                <a:off x="1020" y="175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9999" name="Oval 79"/>
              <p:cNvSpPr>
                <a:spLocks noChangeArrowheads="1"/>
              </p:cNvSpPr>
              <p:nvPr/>
            </p:nvSpPr>
            <p:spPr bwMode="auto">
              <a:xfrm>
                <a:off x="1020" y="1525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0" name="Oval 80"/>
              <p:cNvSpPr>
                <a:spLocks noChangeArrowheads="1"/>
              </p:cNvSpPr>
              <p:nvPr/>
            </p:nvSpPr>
            <p:spPr bwMode="auto">
              <a:xfrm>
                <a:off x="1020" y="138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1" name="Oval 81"/>
              <p:cNvSpPr>
                <a:spLocks noChangeArrowheads="1"/>
              </p:cNvSpPr>
              <p:nvPr/>
            </p:nvSpPr>
            <p:spPr bwMode="auto">
              <a:xfrm>
                <a:off x="1020" y="161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2" name="Oval 82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3" name="Oval 83"/>
              <p:cNvSpPr>
                <a:spLocks noChangeArrowheads="1"/>
              </p:cNvSpPr>
              <p:nvPr/>
            </p:nvSpPr>
            <p:spPr bwMode="auto">
              <a:xfrm>
                <a:off x="1020" y="157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4" name="Oval 84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5" name="Oval 85"/>
              <p:cNvSpPr>
                <a:spLocks noChangeArrowheads="1"/>
              </p:cNvSpPr>
              <p:nvPr/>
            </p:nvSpPr>
            <p:spPr bwMode="auto">
              <a:xfrm>
                <a:off x="1020" y="188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6" name="Oval 86"/>
              <p:cNvSpPr>
                <a:spLocks noChangeArrowheads="1"/>
              </p:cNvSpPr>
              <p:nvPr/>
            </p:nvSpPr>
            <p:spPr bwMode="auto">
              <a:xfrm>
                <a:off x="1020" y="193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7" name="Oval 87"/>
              <p:cNvSpPr>
                <a:spLocks noChangeArrowheads="1"/>
              </p:cNvSpPr>
              <p:nvPr/>
            </p:nvSpPr>
            <p:spPr bwMode="auto">
              <a:xfrm>
                <a:off x="1020" y="197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8" name="Oval 88"/>
              <p:cNvSpPr>
                <a:spLocks noChangeArrowheads="1"/>
              </p:cNvSpPr>
              <p:nvPr/>
            </p:nvSpPr>
            <p:spPr bwMode="auto">
              <a:xfrm>
                <a:off x="1020" y="202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0009" name="Oval 89"/>
              <p:cNvSpPr>
                <a:spLocks noChangeArrowheads="1"/>
              </p:cNvSpPr>
              <p:nvPr/>
            </p:nvSpPr>
            <p:spPr bwMode="auto">
              <a:xfrm>
                <a:off x="1020" y="184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pic>
        <p:nvPicPr>
          <p:cNvPr id="210010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1600"/>
            <a:ext cx="4500562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0011" name="Group 91"/>
          <p:cNvGrpSpPr>
            <a:grpSpLocks/>
          </p:cNvGrpSpPr>
          <p:nvPr/>
        </p:nvGrpSpPr>
        <p:grpSpPr bwMode="auto">
          <a:xfrm>
            <a:off x="0" y="1298575"/>
            <a:ext cx="4483100" cy="3311525"/>
            <a:chOff x="0" y="361"/>
            <a:chExt cx="2824" cy="2086"/>
          </a:xfrm>
        </p:grpSpPr>
        <p:pic>
          <p:nvPicPr>
            <p:cNvPr id="210012" name="Picture 92" descr="lu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5" y="981"/>
              <a:ext cx="1169" cy="1429"/>
            </a:xfrm>
            <a:prstGeom prst="rect">
              <a:avLst/>
            </a:prstGeom>
            <a:noFill/>
          </p:spPr>
        </p:pic>
        <p:grpSp>
          <p:nvGrpSpPr>
            <p:cNvPr id="210013" name="Group 93"/>
            <p:cNvGrpSpPr>
              <a:grpSpLocks/>
            </p:cNvGrpSpPr>
            <p:nvPr/>
          </p:nvGrpSpPr>
          <p:grpSpPr bwMode="auto">
            <a:xfrm>
              <a:off x="0" y="361"/>
              <a:ext cx="2743" cy="2086"/>
              <a:chOff x="1043" y="361"/>
              <a:chExt cx="2743" cy="2086"/>
            </a:xfrm>
          </p:grpSpPr>
          <p:grpSp>
            <p:nvGrpSpPr>
              <p:cNvPr id="210014" name="Group 94"/>
              <p:cNvGrpSpPr>
                <a:grpSpLocks/>
              </p:cNvGrpSpPr>
              <p:nvPr/>
            </p:nvGrpSpPr>
            <p:grpSpPr bwMode="auto">
              <a:xfrm>
                <a:off x="1043" y="361"/>
                <a:ext cx="2289" cy="1678"/>
                <a:chOff x="1043" y="361"/>
                <a:chExt cx="2289" cy="1678"/>
              </a:xfrm>
            </p:grpSpPr>
            <p:grpSp>
              <p:nvGrpSpPr>
                <p:cNvPr id="210015" name="Group 95"/>
                <p:cNvGrpSpPr>
                  <a:grpSpLocks/>
                </p:cNvGrpSpPr>
                <p:nvPr/>
              </p:nvGrpSpPr>
              <p:grpSpPr bwMode="auto">
                <a:xfrm>
                  <a:off x="1043" y="906"/>
                  <a:ext cx="1133" cy="1133"/>
                  <a:chOff x="2109" y="1027"/>
                  <a:chExt cx="1133" cy="1133"/>
                </a:xfrm>
              </p:grpSpPr>
              <p:sp>
                <p:nvSpPr>
                  <p:cNvPr id="210016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93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1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79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1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19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0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1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88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4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5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6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7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2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0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3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4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5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6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7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8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3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1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7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4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1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2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3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4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5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7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5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2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3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4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5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6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7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8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69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102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39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1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2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3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4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5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6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7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8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79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0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1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2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3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4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5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6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7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8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89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0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1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4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6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8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09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0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2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3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6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09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0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1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2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3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4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1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5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6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7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8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19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0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1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2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43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4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5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6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7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8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29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0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1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2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0133" name="Group 213"/>
                <p:cNvGrpSpPr>
                  <a:grpSpLocks/>
                </p:cNvGrpSpPr>
                <p:nvPr/>
              </p:nvGrpSpPr>
              <p:grpSpPr bwMode="auto">
                <a:xfrm>
                  <a:off x="1519" y="361"/>
                  <a:ext cx="1133" cy="1133"/>
                  <a:chOff x="2109" y="1027"/>
                  <a:chExt cx="1133" cy="1133"/>
                </a:xfrm>
              </p:grpSpPr>
              <p:sp>
                <p:nvSpPr>
                  <p:cNvPr id="210134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93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79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6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7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8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39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88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0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1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2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3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4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5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6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7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8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49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0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1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2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3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4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5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6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7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8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59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0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1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2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3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4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5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6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7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8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69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0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1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2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3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4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5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6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7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8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79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0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1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2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3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4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5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6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7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102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8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39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89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0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1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2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3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4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5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6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7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8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199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0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1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2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3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4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5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6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7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8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09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0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1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2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3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4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5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6" name="Oval 29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7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8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19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0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1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2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3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4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5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6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7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8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29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0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1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2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1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3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4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5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6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7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8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39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0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43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1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2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3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4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5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6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7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8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49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0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0251" name="Group 331"/>
                <p:cNvGrpSpPr>
                  <a:grpSpLocks/>
                </p:cNvGrpSpPr>
                <p:nvPr/>
              </p:nvGrpSpPr>
              <p:grpSpPr bwMode="auto">
                <a:xfrm>
                  <a:off x="2199" y="361"/>
                  <a:ext cx="1133" cy="1133"/>
                  <a:chOff x="2109" y="1027"/>
                  <a:chExt cx="1133" cy="1133"/>
                </a:xfrm>
              </p:grpSpPr>
              <p:sp>
                <p:nvSpPr>
                  <p:cNvPr id="210252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93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3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79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4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5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6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7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88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8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59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0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1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2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3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4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5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6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7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8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69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0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1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2" name="Oval 352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3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4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5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6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7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3061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8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2698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79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2970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0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1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2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3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4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5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6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7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8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89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0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1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2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3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4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5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6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7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8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299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0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1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2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3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4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5" name="Oval 385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102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6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39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7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8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09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0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1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2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175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3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4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5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6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7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8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19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0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1" name="Oval 401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2" name="Oval 402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3" name="Oval 403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4" name="Oval 404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5" name="Oval 40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6" name="Oval 406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8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29" name="Oval 409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0" name="Oval 410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2" name="Oval 412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3" name="Oval 413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4" name="Oval 414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5" name="Oval 41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6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7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8" name="Oval 41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39" name="Oval 419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129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0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1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2" name="Oval 422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3" name="Oval 423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4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5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6" name="Oval 426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7" name="Oval 427"/>
                  <p:cNvSpPr>
                    <a:spLocks noChangeArrowheads="1"/>
                  </p:cNvSpPr>
                  <p:nvPr/>
                </p:nvSpPr>
                <p:spPr bwMode="auto">
                  <a:xfrm>
                    <a:off x="2834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8" name="Oval 428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49" name="Oval 429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480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0" name="Oval 430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1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1" name="Oval 431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07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2" name="Oval 432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120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3" name="Oval 433"/>
                  <p:cNvSpPr>
                    <a:spLocks noChangeArrowheads="1"/>
                  </p:cNvSpPr>
                  <p:nvPr/>
                </p:nvSpPr>
                <p:spPr bwMode="auto">
                  <a:xfrm>
                    <a:off x="2790" y="134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4" name="Oval 434"/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148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5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161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6" name="Oval 436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152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7" name="Oval 43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134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8" name="Oval 438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435"/>
                    <a:ext cx="45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59" name="Oval 439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616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0" name="Oval 440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1752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1" name="Oval 441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2" name="Oval 442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1254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3" name="Oval 443"/>
                  <p:cNvSpPr>
                    <a:spLocks noChangeArrowheads="1"/>
                  </p:cNvSpPr>
                  <p:nvPr/>
                </p:nvSpPr>
                <p:spPr bwMode="auto">
                  <a:xfrm>
                    <a:off x="2335" y="143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4" name="Oval 444"/>
                  <p:cNvSpPr>
                    <a:spLocks noChangeArrowheads="1"/>
                  </p:cNvSpPr>
                  <p:nvPr/>
                </p:nvSpPr>
                <p:spPr bwMode="auto">
                  <a:xfrm>
                    <a:off x="2471" y="1571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5" name="Oval 445"/>
                  <p:cNvSpPr>
                    <a:spLocks noChangeArrowheads="1"/>
                  </p:cNvSpPr>
                  <p:nvPr/>
                </p:nvSpPr>
                <p:spPr bwMode="auto">
                  <a:xfrm>
                    <a:off x="2607" y="1707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6" name="Oval 446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1843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7" name="Oval 447"/>
                  <p:cNvSpPr>
                    <a:spLocks noChangeArrowheads="1"/>
                  </p:cNvSpPr>
                  <p:nvPr/>
                </p:nvSpPr>
                <p:spPr bwMode="auto">
                  <a:xfrm>
                    <a:off x="2879" y="1979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0368" name="Oval 448"/>
                  <p:cNvSpPr>
                    <a:spLocks noChangeArrowheads="1"/>
                  </p:cNvSpPr>
                  <p:nvPr/>
                </p:nvSpPr>
                <p:spPr bwMode="auto">
                  <a:xfrm>
                    <a:off x="3015" y="2115"/>
                    <a:ext cx="44" cy="4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10369" name="Group 449"/>
              <p:cNvGrpSpPr>
                <a:grpSpLocks/>
              </p:cNvGrpSpPr>
              <p:nvPr/>
            </p:nvGrpSpPr>
            <p:grpSpPr bwMode="auto">
              <a:xfrm>
                <a:off x="2653" y="1314"/>
                <a:ext cx="1133" cy="1133"/>
                <a:chOff x="2109" y="1027"/>
                <a:chExt cx="1133" cy="1133"/>
              </a:xfrm>
            </p:grpSpPr>
            <p:sp>
              <p:nvSpPr>
                <p:cNvPr id="210370" name="Oval 450"/>
                <p:cNvSpPr>
                  <a:spLocks noChangeArrowheads="1"/>
                </p:cNvSpPr>
                <p:nvPr/>
              </p:nvSpPr>
              <p:spPr bwMode="auto">
                <a:xfrm>
                  <a:off x="2834" y="193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1" name="Oval 451"/>
                <p:cNvSpPr>
                  <a:spLocks noChangeArrowheads="1"/>
                </p:cNvSpPr>
                <p:nvPr/>
              </p:nvSpPr>
              <p:spPr bwMode="auto">
                <a:xfrm>
                  <a:off x="3061" y="1798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2" name="Oval 452"/>
                <p:cNvSpPr>
                  <a:spLocks noChangeArrowheads="1"/>
                </p:cNvSpPr>
                <p:nvPr/>
              </p:nvSpPr>
              <p:spPr bwMode="auto">
                <a:xfrm>
                  <a:off x="2834" y="184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3" name="Oval 453"/>
                <p:cNvSpPr>
                  <a:spLocks noChangeArrowheads="1"/>
                </p:cNvSpPr>
                <p:nvPr/>
              </p:nvSpPr>
              <p:spPr bwMode="auto">
                <a:xfrm>
                  <a:off x="2743" y="1480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4" name="Oval 454"/>
                <p:cNvSpPr>
                  <a:spLocks noChangeArrowheads="1"/>
                </p:cNvSpPr>
                <p:nvPr/>
              </p:nvSpPr>
              <p:spPr bwMode="auto">
                <a:xfrm>
                  <a:off x="2925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5" name="Oval 455"/>
                <p:cNvSpPr>
                  <a:spLocks noChangeArrowheads="1"/>
                </p:cNvSpPr>
                <p:nvPr/>
              </p:nvSpPr>
              <p:spPr bwMode="auto">
                <a:xfrm>
                  <a:off x="2970" y="188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6" name="Oval 456"/>
                <p:cNvSpPr>
                  <a:spLocks noChangeArrowheads="1"/>
                </p:cNvSpPr>
                <p:nvPr/>
              </p:nvSpPr>
              <p:spPr bwMode="auto">
                <a:xfrm>
                  <a:off x="2607" y="152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7" name="Oval 457"/>
                <p:cNvSpPr>
                  <a:spLocks noChangeArrowheads="1"/>
                </p:cNvSpPr>
                <p:nvPr/>
              </p:nvSpPr>
              <p:spPr bwMode="auto">
                <a:xfrm>
                  <a:off x="2607" y="129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8" name="Oval 458"/>
                <p:cNvSpPr>
                  <a:spLocks noChangeArrowheads="1"/>
                </p:cNvSpPr>
                <p:nvPr/>
              </p:nvSpPr>
              <p:spPr bwMode="auto">
                <a:xfrm>
                  <a:off x="2335" y="125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79" name="Oval 459"/>
                <p:cNvSpPr>
                  <a:spLocks noChangeArrowheads="1"/>
                </p:cNvSpPr>
                <p:nvPr/>
              </p:nvSpPr>
              <p:spPr bwMode="auto">
                <a:xfrm>
                  <a:off x="2518" y="107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0" name="Oval 460"/>
                <p:cNvSpPr>
                  <a:spLocks noChangeArrowheads="1"/>
                </p:cNvSpPr>
                <p:nvPr/>
              </p:nvSpPr>
              <p:spPr bwMode="auto">
                <a:xfrm>
                  <a:off x="2654" y="120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1" name="Oval 461"/>
                <p:cNvSpPr>
                  <a:spLocks noChangeArrowheads="1"/>
                </p:cNvSpPr>
                <p:nvPr/>
              </p:nvSpPr>
              <p:spPr bwMode="auto">
                <a:xfrm>
                  <a:off x="2790" y="134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2" name="Oval 462"/>
                <p:cNvSpPr>
                  <a:spLocks noChangeArrowheads="1"/>
                </p:cNvSpPr>
                <p:nvPr/>
              </p:nvSpPr>
              <p:spPr bwMode="auto">
                <a:xfrm>
                  <a:off x="2926" y="148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3" name="Oval 463"/>
                <p:cNvSpPr>
                  <a:spLocks noChangeArrowheads="1"/>
                </p:cNvSpPr>
                <p:nvPr/>
              </p:nvSpPr>
              <p:spPr bwMode="auto">
                <a:xfrm>
                  <a:off x="3062" y="161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4" name="Oval 464"/>
                <p:cNvSpPr>
                  <a:spLocks noChangeArrowheads="1"/>
                </p:cNvSpPr>
                <p:nvPr/>
              </p:nvSpPr>
              <p:spPr bwMode="auto">
                <a:xfrm>
                  <a:off x="3198" y="175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5" name="Oval 465"/>
                <p:cNvSpPr>
                  <a:spLocks noChangeArrowheads="1"/>
                </p:cNvSpPr>
                <p:nvPr/>
              </p:nvSpPr>
              <p:spPr bwMode="auto">
                <a:xfrm>
                  <a:off x="2109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6" name="Oval 466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7" name="Oval 467"/>
                <p:cNvSpPr>
                  <a:spLocks noChangeArrowheads="1"/>
                </p:cNvSpPr>
                <p:nvPr/>
              </p:nvSpPr>
              <p:spPr bwMode="auto">
                <a:xfrm>
                  <a:off x="2381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8" name="Oval 468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89" name="Oval 469"/>
                <p:cNvSpPr>
                  <a:spLocks noChangeArrowheads="1"/>
                </p:cNvSpPr>
                <p:nvPr/>
              </p:nvSpPr>
              <p:spPr bwMode="auto">
                <a:xfrm>
                  <a:off x="2653" y="1888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0" name="Oval 470"/>
                <p:cNvSpPr>
                  <a:spLocks noChangeArrowheads="1"/>
                </p:cNvSpPr>
                <p:nvPr/>
              </p:nvSpPr>
              <p:spPr bwMode="auto">
                <a:xfrm>
                  <a:off x="2199" y="129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1" name="Oval 471"/>
                <p:cNvSpPr>
                  <a:spLocks noChangeArrowheads="1"/>
                </p:cNvSpPr>
                <p:nvPr/>
              </p:nvSpPr>
              <p:spPr bwMode="auto">
                <a:xfrm>
                  <a:off x="2335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2" name="Oval 472"/>
                <p:cNvSpPr>
                  <a:spLocks noChangeArrowheads="1"/>
                </p:cNvSpPr>
                <p:nvPr/>
              </p:nvSpPr>
              <p:spPr bwMode="auto">
                <a:xfrm>
                  <a:off x="2471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3" name="Oval 473"/>
                <p:cNvSpPr>
                  <a:spLocks noChangeArrowheads="1"/>
                </p:cNvSpPr>
                <p:nvPr/>
              </p:nvSpPr>
              <p:spPr bwMode="auto">
                <a:xfrm>
                  <a:off x="2607" y="170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4" name="Oval 474"/>
                <p:cNvSpPr>
                  <a:spLocks noChangeArrowheads="1"/>
                </p:cNvSpPr>
                <p:nvPr/>
              </p:nvSpPr>
              <p:spPr bwMode="auto">
                <a:xfrm>
                  <a:off x="2743" y="184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5" name="Oval 475"/>
                <p:cNvSpPr>
                  <a:spLocks noChangeArrowheads="1"/>
                </p:cNvSpPr>
                <p:nvPr/>
              </p:nvSpPr>
              <p:spPr bwMode="auto">
                <a:xfrm>
                  <a:off x="3061" y="152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6" name="Oval 476"/>
                <p:cNvSpPr>
                  <a:spLocks noChangeArrowheads="1"/>
                </p:cNvSpPr>
                <p:nvPr/>
              </p:nvSpPr>
              <p:spPr bwMode="auto">
                <a:xfrm>
                  <a:off x="2698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7" name="Oval 477"/>
                <p:cNvSpPr>
                  <a:spLocks noChangeArrowheads="1"/>
                </p:cNvSpPr>
                <p:nvPr/>
              </p:nvSpPr>
              <p:spPr bwMode="auto">
                <a:xfrm>
                  <a:off x="2970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8" name="Oval 478"/>
                <p:cNvSpPr>
                  <a:spLocks noChangeArrowheads="1"/>
                </p:cNvSpPr>
                <p:nvPr/>
              </p:nvSpPr>
              <p:spPr bwMode="auto">
                <a:xfrm>
                  <a:off x="2834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399" name="Oval 479"/>
                <p:cNvSpPr>
                  <a:spLocks noChangeArrowheads="1"/>
                </p:cNvSpPr>
                <p:nvPr/>
              </p:nvSpPr>
              <p:spPr bwMode="auto">
                <a:xfrm>
                  <a:off x="2653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0" name="Oval 480"/>
                <p:cNvSpPr>
                  <a:spLocks noChangeArrowheads="1"/>
                </p:cNvSpPr>
                <p:nvPr/>
              </p:nvSpPr>
              <p:spPr bwMode="auto">
                <a:xfrm>
                  <a:off x="2426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1" name="Oval 481"/>
                <p:cNvSpPr>
                  <a:spLocks noChangeArrowheads="1"/>
                </p:cNvSpPr>
                <p:nvPr/>
              </p:nvSpPr>
              <p:spPr bwMode="auto">
                <a:xfrm>
                  <a:off x="2517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2" name="Oval 482"/>
                <p:cNvSpPr>
                  <a:spLocks noChangeArrowheads="1"/>
                </p:cNvSpPr>
                <p:nvPr/>
              </p:nvSpPr>
              <p:spPr bwMode="auto">
                <a:xfrm>
                  <a:off x="2517" y="125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3" name="Oval 483"/>
                <p:cNvSpPr>
                  <a:spLocks noChangeArrowheads="1"/>
                </p:cNvSpPr>
                <p:nvPr/>
              </p:nvSpPr>
              <p:spPr bwMode="auto">
                <a:xfrm>
                  <a:off x="2518" y="107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4" name="Oval 484"/>
                <p:cNvSpPr>
                  <a:spLocks noChangeArrowheads="1"/>
                </p:cNvSpPr>
                <p:nvPr/>
              </p:nvSpPr>
              <p:spPr bwMode="auto">
                <a:xfrm>
                  <a:off x="2654" y="120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5" name="Oval 485"/>
                <p:cNvSpPr>
                  <a:spLocks noChangeArrowheads="1"/>
                </p:cNvSpPr>
                <p:nvPr/>
              </p:nvSpPr>
              <p:spPr bwMode="auto">
                <a:xfrm>
                  <a:off x="2790" y="134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6" name="Oval 486"/>
                <p:cNvSpPr>
                  <a:spLocks noChangeArrowheads="1"/>
                </p:cNvSpPr>
                <p:nvPr/>
              </p:nvSpPr>
              <p:spPr bwMode="auto">
                <a:xfrm>
                  <a:off x="2926" y="148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7" name="Oval 487"/>
                <p:cNvSpPr>
                  <a:spLocks noChangeArrowheads="1"/>
                </p:cNvSpPr>
                <p:nvPr/>
              </p:nvSpPr>
              <p:spPr bwMode="auto">
                <a:xfrm>
                  <a:off x="3062" y="161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8" name="Oval 488"/>
                <p:cNvSpPr>
                  <a:spLocks noChangeArrowheads="1"/>
                </p:cNvSpPr>
                <p:nvPr/>
              </p:nvSpPr>
              <p:spPr bwMode="auto">
                <a:xfrm>
                  <a:off x="3198" y="175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09" name="Oval 489"/>
                <p:cNvSpPr>
                  <a:spLocks noChangeArrowheads="1"/>
                </p:cNvSpPr>
                <p:nvPr/>
              </p:nvSpPr>
              <p:spPr bwMode="auto">
                <a:xfrm>
                  <a:off x="2109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0" name="Oval 490"/>
                <p:cNvSpPr>
                  <a:spLocks noChangeArrowheads="1"/>
                </p:cNvSpPr>
                <p:nvPr/>
              </p:nvSpPr>
              <p:spPr bwMode="auto">
                <a:xfrm>
                  <a:off x="2245" y="1480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1" name="Oval 491"/>
                <p:cNvSpPr>
                  <a:spLocks noChangeArrowheads="1"/>
                </p:cNvSpPr>
                <p:nvPr/>
              </p:nvSpPr>
              <p:spPr bwMode="auto">
                <a:xfrm>
                  <a:off x="2381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2" name="Oval 492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3" name="Oval 493"/>
                <p:cNvSpPr>
                  <a:spLocks noChangeArrowheads="1"/>
                </p:cNvSpPr>
                <p:nvPr/>
              </p:nvSpPr>
              <p:spPr bwMode="auto">
                <a:xfrm>
                  <a:off x="2653" y="1888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4" name="Oval 494"/>
                <p:cNvSpPr>
                  <a:spLocks noChangeArrowheads="1"/>
                </p:cNvSpPr>
                <p:nvPr/>
              </p:nvSpPr>
              <p:spPr bwMode="auto">
                <a:xfrm>
                  <a:off x="2199" y="129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5" name="Oval 495"/>
                <p:cNvSpPr>
                  <a:spLocks noChangeArrowheads="1"/>
                </p:cNvSpPr>
                <p:nvPr/>
              </p:nvSpPr>
              <p:spPr bwMode="auto">
                <a:xfrm>
                  <a:off x="2335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6" name="Oval 496"/>
                <p:cNvSpPr>
                  <a:spLocks noChangeArrowheads="1"/>
                </p:cNvSpPr>
                <p:nvPr/>
              </p:nvSpPr>
              <p:spPr bwMode="auto">
                <a:xfrm>
                  <a:off x="2471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7" name="Oval 497"/>
                <p:cNvSpPr>
                  <a:spLocks noChangeArrowheads="1"/>
                </p:cNvSpPr>
                <p:nvPr/>
              </p:nvSpPr>
              <p:spPr bwMode="auto">
                <a:xfrm>
                  <a:off x="2607" y="170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8" name="Oval 498"/>
                <p:cNvSpPr>
                  <a:spLocks noChangeArrowheads="1"/>
                </p:cNvSpPr>
                <p:nvPr/>
              </p:nvSpPr>
              <p:spPr bwMode="auto">
                <a:xfrm>
                  <a:off x="2743" y="184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19" name="Oval 499"/>
                <p:cNvSpPr>
                  <a:spLocks noChangeArrowheads="1"/>
                </p:cNvSpPr>
                <p:nvPr/>
              </p:nvSpPr>
              <p:spPr bwMode="auto">
                <a:xfrm>
                  <a:off x="2879" y="197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0" name="Oval 500"/>
                <p:cNvSpPr>
                  <a:spLocks noChangeArrowheads="1"/>
                </p:cNvSpPr>
                <p:nvPr/>
              </p:nvSpPr>
              <p:spPr bwMode="auto">
                <a:xfrm>
                  <a:off x="2879" y="1480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1" name="Oval 501"/>
                <p:cNvSpPr>
                  <a:spLocks noChangeArrowheads="1"/>
                </p:cNvSpPr>
                <p:nvPr/>
              </p:nvSpPr>
              <p:spPr bwMode="auto">
                <a:xfrm>
                  <a:off x="2154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2" name="Oval 502"/>
                <p:cNvSpPr>
                  <a:spLocks noChangeArrowheads="1"/>
                </p:cNvSpPr>
                <p:nvPr/>
              </p:nvSpPr>
              <p:spPr bwMode="auto">
                <a:xfrm>
                  <a:off x="2607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3" name="Oval 503"/>
                <p:cNvSpPr>
                  <a:spLocks noChangeArrowheads="1"/>
                </p:cNvSpPr>
                <p:nvPr/>
              </p:nvSpPr>
              <p:spPr bwMode="auto">
                <a:xfrm>
                  <a:off x="2562" y="102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4" name="Oval 504"/>
                <p:cNvSpPr>
                  <a:spLocks noChangeArrowheads="1"/>
                </p:cNvSpPr>
                <p:nvPr/>
              </p:nvSpPr>
              <p:spPr bwMode="auto">
                <a:xfrm>
                  <a:off x="2607" y="1390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5" name="Oval 505"/>
                <p:cNvSpPr>
                  <a:spLocks noChangeArrowheads="1"/>
                </p:cNvSpPr>
                <p:nvPr/>
              </p:nvSpPr>
              <p:spPr bwMode="auto">
                <a:xfrm>
                  <a:off x="2518" y="107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6" name="Oval 506"/>
                <p:cNvSpPr>
                  <a:spLocks noChangeArrowheads="1"/>
                </p:cNvSpPr>
                <p:nvPr/>
              </p:nvSpPr>
              <p:spPr bwMode="auto">
                <a:xfrm>
                  <a:off x="2654" y="120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7" name="Oval 507"/>
                <p:cNvSpPr>
                  <a:spLocks noChangeArrowheads="1"/>
                </p:cNvSpPr>
                <p:nvPr/>
              </p:nvSpPr>
              <p:spPr bwMode="auto">
                <a:xfrm>
                  <a:off x="2790" y="134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8" name="Oval 508"/>
                <p:cNvSpPr>
                  <a:spLocks noChangeArrowheads="1"/>
                </p:cNvSpPr>
                <p:nvPr/>
              </p:nvSpPr>
              <p:spPr bwMode="auto">
                <a:xfrm>
                  <a:off x="2926" y="148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29" name="Oval 509"/>
                <p:cNvSpPr>
                  <a:spLocks noChangeArrowheads="1"/>
                </p:cNvSpPr>
                <p:nvPr/>
              </p:nvSpPr>
              <p:spPr bwMode="auto">
                <a:xfrm>
                  <a:off x="3062" y="161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0" name="Oval 510"/>
                <p:cNvSpPr>
                  <a:spLocks noChangeArrowheads="1"/>
                </p:cNvSpPr>
                <p:nvPr/>
              </p:nvSpPr>
              <p:spPr bwMode="auto">
                <a:xfrm>
                  <a:off x="3198" y="175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1" name="Oval 511"/>
                <p:cNvSpPr>
                  <a:spLocks noChangeArrowheads="1"/>
                </p:cNvSpPr>
                <p:nvPr/>
              </p:nvSpPr>
              <p:spPr bwMode="auto">
                <a:xfrm>
                  <a:off x="2109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2" name="Oval 512"/>
                <p:cNvSpPr>
                  <a:spLocks noChangeArrowheads="1"/>
                </p:cNvSpPr>
                <p:nvPr/>
              </p:nvSpPr>
              <p:spPr bwMode="auto">
                <a:xfrm>
                  <a:off x="2925" y="152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3" name="Oval 513"/>
                <p:cNvSpPr>
                  <a:spLocks noChangeArrowheads="1"/>
                </p:cNvSpPr>
                <p:nvPr/>
              </p:nvSpPr>
              <p:spPr bwMode="auto">
                <a:xfrm>
                  <a:off x="2381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4" name="Oval 514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5" name="Oval 515"/>
                <p:cNvSpPr>
                  <a:spLocks noChangeArrowheads="1"/>
                </p:cNvSpPr>
                <p:nvPr/>
              </p:nvSpPr>
              <p:spPr bwMode="auto">
                <a:xfrm>
                  <a:off x="2653" y="1888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6" name="Oval 516"/>
                <p:cNvSpPr>
                  <a:spLocks noChangeArrowheads="1"/>
                </p:cNvSpPr>
                <p:nvPr/>
              </p:nvSpPr>
              <p:spPr bwMode="auto">
                <a:xfrm>
                  <a:off x="2199" y="129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7" name="Oval 517"/>
                <p:cNvSpPr>
                  <a:spLocks noChangeArrowheads="1"/>
                </p:cNvSpPr>
                <p:nvPr/>
              </p:nvSpPr>
              <p:spPr bwMode="auto">
                <a:xfrm>
                  <a:off x="2335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8" name="Oval 518"/>
                <p:cNvSpPr>
                  <a:spLocks noChangeArrowheads="1"/>
                </p:cNvSpPr>
                <p:nvPr/>
              </p:nvSpPr>
              <p:spPr bwMode="auto">
                <a:xfrm>
                  <a:off x="2471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39" name="Oval 519"/>
                <p:cNvSpPr>
                  <a:spLocks noChangeArrowheads="1"/>
                </p:cNvSpPr>
                <p:nvPr/>
              </p:nvSpPr>
              <p:spPr bwMode="auto">
                <a:xfrm>
                  <a:off x="2607" y="170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0" name="Oval 520"/>
                <p:cNvSpPr>
                  <a:spLocks noChangeArrowheads="1"/>
                </p:cNvSpPr>
                <p:nvPr/>
              </p:nvSpPr>
              <p:spPr bwMode="auto">
                <a:xfrm>
                  <a:off x="2743" y="184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1" name="Oval 521"/>
                <p:cNvSpPr>
                  <a:spLocks noChangeArrowheads="1"/>
                </p:cNvSpPr>
                <p:nvPr/>
              </p:nvSpPr>
              <p:spPr bwMode="auto">
                <a:xfrm>
                  <a:off x="2879" y="197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2" name="Oval 522"/>
                <p:cNvSpPr>
                  <a:spLocks noChangeArrowheads="1"/>
                </p:cNvSpPr>
                <p:nvPr/>
              </p:nvSpPr>
              <p:spPr bwMode="auto">
                <a:xfrm>
                  <a:off x="3015" y="211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3" name="Oval 523"/>
                <p:cNvSpPr>
                  <a:spLocks noChangeArrowheads="1"/>
                </p:cNvSpPr>
                <p:nvPr/>
              </p:nvSpPr>
              <p:spPr bwMode="auto">
                <a:xfrm>
                  <a:off x="2925" y="125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4" name="Oval 524"/>
                <p:cNvSpPr>
                  <a:spLocks noChangeArrowheads="1"/>
                </p:cNvSpPr>
                <p:nvPr/>
              </p:nvSpPr>
              <p:spPr bwMode="auto">
                <a:xfrm>
                  <a:off x="2925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5" name="Oval 525"/>
                <p:cNvSpPr>
                  <a:spLocks noChangeArrowheads="1"/>
                </p:cNvSpPr>
                <p:nvPr/>
              </p:nvSpPr>
              <p:spPr bwMode="auto">
                <a:xfrm>
                  <a:off x="2789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6" name="Oval 526"/>
                <p:cNvSpPr>
                  <a:spLocks noChangeArrowheads="1"/>
                </p:cNvSpPr>
                <p:nvPr/>
              </p:nvSpPr>
              <p:spPr bwMode="auto">
                <a:xfrm>
                  <a:off x="2518" y="107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7" name="Oval 527"/>
                <p:cNvSpPr>
                  <a:spLocks noChangeArrowheads="1"/>
                </p:cNvSpPr>
                <p:nvPr/>
              </p:nvSpPr>
              <p:spPr bwMode="auto">
                <a:xfrm>
                  <a:off x="2654" y="120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8" name="Oval 528"/>
                <p:cNvSpPr>
                  <a:spLocks noChangeArrowheads="1"/>
                </p:cNvSpPr>
                <p:nvPr/>
              </p:nvSpPr>
              <p:spPr bwMode="auto">
                <a:xfrm>
                  <a:off x="2790" y="134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49" name="Oval 529"/>
                <p:cNvSpPr>
                  <a:spLocks noChangeArrowheads="1"/>
                </p:cNvSpPr>
                <p:nvPr/>
              </p:nvSpPr>
              <p:spPr bwMode="auto">
                <a:xfrm>
                  <a:off x="2926" y="148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0" name="Oval 530"/>
                <p:cNvSpPr>
                  <a:spLocks noChangeArrowheads="1"/>
                </p:cNvSpPr>
                <p:nvPr/>
              </p:nvSpPr>
              <p:spPr bwMode="auto">
                <a:xfrm>
                  <a:off x="3062" y="161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1" name="Oval 531"/>
                <p:cNvSpPr>
                  <a:spLocks noChangeArrowheads="1"/>
                </p:cNvSpPr>
                <p:nvPr/>
              </p:nvSpPr>
              <p:spPr bwMode="auto">
                <a:xfrm>
                  <a:off x="2653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2" name="Oval 532"/>
                <p:cNvSpPr>
                  <a:spLocks noChangeArrowheads="1"/>
                </p:cNvSpPr>
                <p:nvPr/>
              </p:nvSpPr>
              <p:spPr bwMode="auto">
                <a:xfrm>
                  <a:off x="2109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3" name="Oval 533"/>
                <p:cNvSpPr>
                  <a:spLocks noChangeArrowheads="1"/>
                </p:cNvSpPr>
                <p:nvPr/>
              </p:nvSpPr>
              <p:spPr bwMode="auto">
                <a:xfrm>
                  <a:off x="2925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4" name="Oval 534"/>
                <p:cNvSpPr>
                  <a:spLocks noChangeArrowheads="1"/>
                </p:cNvSpPr>
                <p:nvPr/>
              </p:nvSpPr>
              <p:spPr bwMode="auto">
                <a:xfrm>
                  <a:off x="2381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5" name="Oval 535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6" name="Oval 536"/>
                <p:cNvSpPr>
                  <a:spLocks noChangeArrowheads="1"/>
                </p:cNvSpPr>
                <p:nvPr/>
              </p:nvSpPr>
              <p:spPr bwMode="auto">
                <a:xfrm>
                  <a:off x="2653" y="1888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7" name="Oval 537"/>
                <p:cNvSpPr>
                  <a:spLocks noChangeArrowheads="1"/>
                </p:cNvSpPr>
                <p:nvPr/>
              </p:nvSpPr>
              <p:spPr bwMode="auto">
                <a:xfrm>
                  <a:off x="2199" y="129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8" name="Oval 538"/>
                <p:cNvSpPr>
                  <a:spLocks noChangeArrowheads="1"/>
                </p:cNvSpPr>
                <p:nvPr/>
              </p:nvSpPr>
              <p:spPr bwMode="auto">
                <a:xfrm>
                  <a:off x="2335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59" name="Oval 539"/>
                <p:cNvSpPr>
                  <a:spLocks noChangeArrowheads="1"/>
                </p:cNvSpPr>
                <p:nvPr/>
              </p:nvSpPr>
              <p:spPr bwMode="auto">
                <a:xfrm>
                  <a:off x="2471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0" name="Oval 540"/>
                <p:cNvSpPr>
                  <a:spLocks noChangeArrowheads="1"/>
                </p:cNvSpPr>
                <p:nvPr/>
              </p:nvSpPr>
              <p:spPr bwMode="auto">
                <a:xfrm>
                  <a:off x="2607" y="170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1" name="Oval 541"/>
                <p:cNvSpPr>
                  <a:spLocks noChangeArrowheads="1"/>
                </p:cNvSpPr>
                <p:nvPr/>
              </p:nvSpPr>
              <p:spPr bwMode="auto">
                <a:xfrm>
                  <a:off x="2743" y="184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2" name="Oval 542"/>
                <p:cNvSpPr>
                  <a:spLocks noChangeArrowheads="1"/>
                </p:cNvSpPr>
                <p:nvPr/>
              </p:nvSpPr>
              <p:spPr bwMode="auto">
                <a:xfrm>
                  <a:off x="2879" y="197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3" name="Oval 543"/>
                <p:cNvSpPr>
                  <a:spLocks noChangeArrowheads="1"/>
                </p:cNvSpPr>
                <p:nvPr/>
              </p:nvSpPr>
              <p:spPr bwMode="auto">
                <a:xfrm>
                  <a:off x="3015" y="211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4" name="Oval 544"/>
                <p:cNvSpPr>
                  <a:spLocks noChangeArrowheads="1"/>
                </p:cNvSpPr>
                <p:nvPr/>
              </p:nvSpPr>
              <p:spPr bwMode="auto">
                <a:xfrm>
                  <a:off x="2879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5" name="Oval 545"/>
                <p:cNvSpPr>
                  <a:spLocks noChangeArrowheads="1"/>
                </p:cNvSpPr>
                <p:nvPr/>
              </p:nvSpPr>
              <p:spPr bwMode="auto">
                <a:xfrm>
                  <a:off x="2834" y="211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6" name="Oval 546"/>
                <p:cNvSpPr>
                  <a:spLocks noChangeArrowheads="1"/>
                </p:cNvSpPr>
                <p:nvPr/>
              </p:nvSpPr>
              <p:spPr bwMode="auto">
                <a:xfrm>
                  <a:off x="2653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7" name="Oval 547"/>
                <p:cNvSpPr>
                  <a:spLocks noChangeArrowheads="1"/>
                </p:cNvSpPr>
                <p:nvPr/>
              </p:nvSpPr>
              <p:spPr bwMode="auto">
                <a:xfrm>
                  <a:off x="2426" y="1480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8" name="Oval 548"/>
                <p:cNvSpPr>
                  <a:spLocks noChangeArrowheads="1"/>
                </p:cNvSpPr>
                <p:nvPr/>
              </p:nvSpPr>
              <p:spPr bwMode="auto">
                <a:xfrm>
                  <a:off x="2789" y="111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69" name="Oval 549"/>
                <p:cNvSpPr>
                  <a:spLocks noChangeArrowheads="1"/>
                </p:cNvSpPr>
                <p:nvPr/>
              </p:nvSpPr>
              <p:spPr bwMode="auto">
                <a:xfrm>
                  <a:off x="2518" y="107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0" name="Oval 550"/>
                <p:cNvSpPr>
                  <a:spLocks noChangeArrowheads="1"/>
                </p:cNvSpPr>
                <p:nvPr/>
              </p:nvSpPr>
              <p:spPr bwMode="auto">
                <a:xfrm>
                  <a:off x="2654" y="120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1" name="Oval 551"/>
                <p:cNvSpPr>
                  <a:spLocks noChangeArrowheads="1"/>
                </p:cNvSpPr>
                <p:nvPr/>
              </p:nvSpPr>
              <p:spPr bwMode="auto">
                <a:xfrm>
                  <a:off x="2790" y="134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2" name="Oval 552"/>
                <p:cNvSpPr>
                  <a:spLocks noChangeArrowheads="1"/>
                </p:cNvSpPr>
                <p:nvPr/>
              </p:nvSpPr>
              <p:spPr bwMode="auto">
                <a:xfrm>
                  <a:off x="2926" y="148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3" name="Oval 553"/>
                <p:cNvSpPr>
                  <a:spLocks noChangeArrowheads="1"/>
                </p:cNvSpPr>
                <p:nvPr/>
              </p:nvSpPr>
              <p:spPr bwMode="auto">
                <a:xfrm>
                  <a:off x="3062" y="161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4" name="Oval 554"/>
                <p:cNvSpPr>
                  <a:spLocks noChangeArrowheads="1"/>
                </p:cNvSpPr>
                <p:nvPr/>
              </p:nvSpPr>
              <p:spPr bwMode="auto">
                <a:xfrm>
                  <a:off x="2832" y="152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5" name="Oval 555"/>
                <p:cNvSpPr>
                  <a:spLocks noChangeArrowheads="1"/>
                </p:cNvSpPr>
                <p:nvPr/>
              </p:nvSpPr>
              <p:spPr bwMode="auto">
                <a:xfrm>
                  <a:off x="2109" y="134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6" name="Oval 556"/>
                <p:cNvSpPr>
                  <a:spLocks noChangeArrowheads="1"/>
                </p:cNvSpPr>
                <p:nvPr/>
              </p:nvSpPr>
              <p:spPr bwMode="auto">
                <a:xfrm>
                  <a:off x="2744" y="1435"/>
                  <a:ext cx="45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7" name="Oval 557"/>
                <p:cNvSpPr>
                  <a:spLocks noChangeArrowheads="1"/>
                </p:cNvSpPr>
                <p:nvPr/>
              </p:nvSpPr>
              <p:spPr bwMode="auto">
                <a:xfrm>
                  <a:off x="2381" y="1616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8" name="Oval 558"/>
                <p:cNvSpPr>
                  <a:spLocks noChangeArrowheads="1"/>
                </p:cNvSpPr>
                <p:nvPr/>
              </p:nvSpPr>
              <p:spPr bwMode="auto">
                <a:xfrm>
                  <a:off x="2517" y="1752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79" name="Oval 559"/>
                <p:cNvSpPr>
                  <a:spLocks noChangeArrowheads="1"/>
                </p:cNvSpPr>
                <p:nvPr/>
              </p:nvSpPr>
              <p:spPr bwMode="auto">
                <a:xfrm>
                  <a:off x="2653" y="1888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0" name="Oval 560"/>
                <p:cNvSpPr>
                  <a:spLocks noChangeArrowheads="1"/>
                </p:cNvSpPr>
                <p:nvPr/>
              </p:nvSpPr>
              <p:spPr bwMode="auto">
                <a:xfrm>
                  <a:off x="2381" y="1254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1" name="Oval 561"/>
                <p:cNvSpPr>
                  <a:spLocks noChangeArrowheads="1"/>
                </p:cNvSpPr>
                <p:nvPr/>
              </p:nvSpPr>
              <p:spPr bwMode="auto">
                <a:xfrm>
                  <a:off x="2335" y="143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2" name="Oval 562"/>
                <p:cNvSpPr>
                  <a:spLocks noChangeArrowheads="1"/>
                </p:cNvSpPr>
                <p:nvPr/>
              </p:nvSpPr>
              <p:spPr bwMode="auto">
                <a:xfrm>
                  <a:off x="2471" y="1571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3" name="Oval 563"/>
                <p:cNvSpPr>
                  <a:spLocks noChangeArrowheads="1"/>
                </p:cNvSpPr>
                <p:nvPr/>
              </p:nvSpPr>
              <p:spPr bwMode="auto">
                <a:xfrm>
                  <a:off x="2607" y="1707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4" name="Oval 564"/>
                <p:cNvSpPr>
                  <a:spLocks noChangeArrowheads="1"/>
                </p:cNvSpPr>
                <p:nvPr/>
              </p:nvSpPr>
              <p:spPr bwMode="auto">
                <a:xfrm>
                  <a:off x="2743" y="1843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5" name="Oval 565"/>
                <p:cNvSpPr>
                  <a:spLocks noChangeArrowheads="1"/>
                </p:cNvSpPr>
                <p:nvPr/>
              </p:nvSpPr>
              <p:spPr bwMode="auto">
                <a:xfrm>
                  <a:off x="2879" y="1979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486" name="Oval 566"/>
                <p:cNvSpPr>
                  <a:spLocks noChangeArrowheads="1"/>
                </p:cNvSpPr>
                <p:nvPr/>
              </p:nvSpPr>
              <p:spPr bwMode="auto">
                <a:xfrm>
                  <a:off x="3015" y="2115"/>
                  <a:ext cx="44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1665288"/>
            <a:ext cx="482917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690563" y="280988"/>
            <a:ext cx="652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Modelling aspergillosis, in a physiologically</a:t>
            </a:r>
          </a:p>
          <a:p>
            <a:r>
              <a:rPr lang="en-GB" sz="2400" b="1">
                <a:solidFill>
                  <a:srgbClr val="3399FF"/>
                </a:solidFill>
              </a:rPr>
              <a:t>relevant manner</a:t>
            </a:r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314325" y="6465888"/>
            <a:ext cx="791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Lewis and Wiederhold (2005) Murine model of invasive aspergillosis </a:t>
            </a:r>
            <a:r>
              <a:rPr lang="en-GB" sz="1200" i="1"/>
              <a:t>methods in Molecular Medicine</a:t>
            </a:r>
            <a:r>
              <a:rPr lang="en-GB" sz="1200"/>
              <a:t> </a:t>
            </a:r>
            <a:r>
              <a:rPr lang="en-GB" sz="1200" b="1"/>
              <a:t>118</a:t>
            </a:r>
            <a:r>
              <a:rPr lang="en-GB" sz="1200"/>
              <a:t>: 129 - 142</a:t>
            </a:r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5766152" y="2148795"/>
            <a:ext cx="3377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err="1"/>
              <a:t>Immunosuppression</a:t>
            </a:r>
            <a:r>
              <a:rPr lang="en-GB" sz="1400" dirty="0"/>
              <a:t> is</a:t>
            </a:r>
          </a:p>
          <a:p>
            <a:r>
              <a:rPr lang="en-GB" sz="1400" dirty="0"/>
              <a:t>required to establish</a:t>
            </a:r>
          </a:p>
          <a:p>
            <a:r>
              <a:rPr lang="en-GB" sz="1400" dirty="0"/>
              <a:t>invasive pulmonary </a:t>
            </a:r>
            <a:r>
              <a:rPr lang="en-GB" sz="1400" dirty="0" err="1"/>
              <a:t>aspergillosis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The pathogenesis of modelled disease</a:t>
            </a:r>
          </a:p>
          <a:p>
            <a:r>
              <a:rPr lang="en-GB" sz="1400" dirty="0"/>
              <a:t>can be defined by the underlying</a:t>
            </a:r>
          </a:p>
          <a:p>
            <a:r>
              <a:rPr lang="en-GB" sz="1400" dirty="0" err="1"/>
              <a:t>immunosuppresion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Pulmonary alveolar macrophages ingest</a:t>
            </a:r>
          </a:p>
          <a:p>
            <a:r>
              <a:rPr lang="en-GB" sz="1400" dirty="0"/>
              <a:t>and kill </a:t>
            </a:r>
            <a:r>
              <a:rPr lang="en-GB" sz="1400" i="1" dirty="0"/>
              <a:t>A. </a:t>
            </a:r>
            <a:r>
              <a:rPr lang="en-GB" sz="1400" i="1" dirty="0" err="1"/>
              <a:t>fumigatus</a:t>
            </a:r>
            <a:r>
              <a:rPr lang="en-GB" sz="1400" i="1" dirty="0"/>
              <a:t> </a:t>
            </a:r>
            <a:r>
              <a:rPr lang="en-GB" sz="1400" dirty="0"/>
              <a:t> spores</a:t>
            </a:r>
          </a:p>
          <a:p>
            <a:endParaRPr lang="en-GB" sz="1400" dirty="0"/>
          </a:p>
          <a:p>
            <a:r>
              <a:rPr lang="en-GB" sz="1400" dirty="0" err="1"/>
              <a:t>Polymorphonuclear</a:t>
            </a:r>
            <a:r>
              <a:rPr lang="en-GB" sz="1400" dirty="0"/>
              <a:t> leukocytes are </a:t>
            </a:r>
          </a:p>
          <a:p>
            <a:r>
              <a:rPr lang="en-GB" sz="1400" dirty="0"/>
              <a:t>fungicidal to the </a:t>
            </a:r>
            <a:r>
              <a:rPr lang="en-GB" sz="1400" dirty="0" err="1"/>
              <a:t>hyphal</a:t>
            </a:r>
            <a:r>
              <a:rPr lang="en-GB" sz="1400" dirty="0"/>
              <a:t> forms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893763" y="631825"/>
            <a:ext cx="460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Modes of immunosuppression</a:t>
            </a: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711325"/>
            <a:ext cx="479266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5815013" y="2438400"/>
            <a:ext cx="27146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GB" sz="1400">
                <a:solidFill>
                  <a:srgbClr val="990000"/>
                </a:solidFill>
              </a:rPr>
              <a:t>Cyclophosphamide-induced</a:t>
            </a:r>
          </a:p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neutropenia</a:t>
            </a:r>
          </a:p>
          <a:p>
            <a:pPr marL="342900" indent="-342900"/>
            <a:endParaRPr lang="en-GB" sz="1400">
              <a:solidFill>
                <a:srgbClr val="990000"/>
              </a:solidFill>
            </a:endParaRPr>
          </a:p>
          <a:p>
            <a:pPr marL="342900" indent="-342900"/>
            <a:endParaRPr lang="en-GB" sz="1400">
              <a:solidFill>
                <a:srgbClr val="990000"/>
              </a:solidFill>
            </a:endParaRPr>
          </a:p>
          <a:p>
            <a:pPr marL="342900" indent="-342900"/>
            <a:endParaRPr lang="en-GB" sz="1400">
              <a:solidFill>
                <a:srgbClr val="990000"/>
              </a:solidFill>
            </a:endParaRPr>
          </a:p>
          <a:p>
            <a:pPr marL="342900" indent="-342900"/>
            <a:endParaRPr lang="en-GB" sz="1400">
              <a:solidFill>
                <a:srgbClr val="990000"/>
              </a:solidFill>
            </a:endParaRPr>
          </a:p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2) Glucocorticosteroid-mediated</a:t>
            </a:r>
          </a:p>
          <a:p>
            <a:pPr marL="342900" indent="-342900"/>
            <a:r>
              <a:rPr lang="en-GB" sz="1400">
                <a:solidFill>
                  <a:srgbClr val="990000"/>
                </a:solidFill>
              </a:rPr>
              <a:t>macrophage damage</a:t>
            </a:r>
          </a:p>
        </p:txBody>
      </p:sp>
      <p:sp>
        <p:nvSpPr>
          <p:cNvPr id="213000" name="Text Box 8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85750" y="5667375"/>
            <a:ext cx="80962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hlinkClick r:id="rId5"/>
              </a:rPr>
              <a:t>Dannenberg </a:t>
            </a:r>
            <a:r>
              <a:rPr lang="en-GB" sz="1200" i="1">
                <a:hlinkClick r:id="rId5"/>
              </a:rPr>
              <a:t>et. al. </a:t>
            </a:r>
            <a:r>
              <a:rPr lang="en-GB" sz="1200">
                <a:hlinkClick r:id="rId5"/>
              </a:rPr>
              <a:t>The antiinflammatory effects of glucocorticosteroids: A brief review of the literature</a:t>
            </a:r>
          </a:p>
          <a:p>
            <a:r>
              <a:rPr lang="en-GB" sz="1200" i="1">
                <a:hlinkClick r:id="rId5"/>
              </a:rPr>
              <a:t>Inflammation</a:t>
            </a:r>
            <a:r>
              <a:rPr lang="en-GB" sz="1200">
                <a:hlinkClick r:id="rId5"/>
              </a:rPr>
              <a:t> </a:t>
            </a:r>
            <a:r>
              <a:rPr lang="en-GB" sz="1200" b="1">
                <a:hlinkClick r:id="rId5"/>
              </a:rPr>
              <a:t>3</a:t>
            </a:r>
            <a:r>
              <a:rPr lang="en-GB" sz="1200">
                <a:hlinkClick r:id="rId5"/>
              </a:rPr>
              <a:t>:329-343 </a:t>
            </a:r>
            <a:endParaRPr lang="en-GB" sz="1200"/>
          </a:p>
          <a:p>
            <a:endParaRPr lang="en-GB" sz="1200"/>
          </a:p>
          <a:p>
            <a:r>
              <a:rPr lang="en-GB" sz="1200" u="sng">
                <a:solidFill>
                  <a:srgbClr val="990000"/>
                </a:solidFill>
              </a:rPr>
              <a:t>Zuluaga </a:t>
            </a:r>
            <a:r>
              <a:rPr lang="en-GB" sz="1200" i="1" u="sng">
                <a:solidFill>
                  <a:srgbClr val="990000"/>
                </a:solidFill>
              </a:rPr>
              <a:t>et. </a:t>
            </a:r>
            <a:r>
              <a:rPr lang="en-GB" sz="1200" u="sng">
                <a:solidFill>
                  <a:srgbClr val="990000"/>
                </a:solidFill>
              </a:rPr>
              <a:t>al., (2006) Neutropenia induced in outbred mice by a simplified low-dose cyclophosphamide regimen: </a:t>
            </a:r>
          </a:p>
          <a:p>
            <a:r>
              <a:rPr lang="en-GB" sz="1200" u="sng">
                <a:solidFill>
                  <a:srgbClr val="990000"/>
                </a:solidFill>
              </a:rPr>
              <a:t>characterization and applicability to diverse experimental models of infectious diseases </a:t>
            </a:r>
            <a:r>
              <a:rPr lang="en-GB" sz="1200" i="1" u="sng">
                <a:solidFill>
                  <a:srgbClr val="990000"/>
                </a:solidFill>
              </a:rPr>
              <a:t>BMC Infectious Diseases</a:t>
            </a:r>
            <a:r>
              <a:rPr lang="en-GB" sz="1200" u="sng">
                <a:solidFill>
                  <a:srgbClr val="990000"/>
                </a:solidFill>
              </a:rPr>
              <a:t> </a:t>
            </a:r>
            <a:r>
              <a:rPr lang="en-GB" sz="1200" b="1" u="sng">
                <a:solidFill>
                  <a:srgbClr val="990000"/>
                </a:solidFill>
              </a:rPr>
              <a:t>6</a:t>
            </a:r>
            <a:r>
              <a:rPr lang="en-GB" sz="1200" u="sng">
                <a:solidFill>
                  <a:srgbClr val="990000"/>
                </a:solidFill>
              </a:rPr>
              <a:t>:55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039813" y="544513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Overview 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850900" y="1966913"/>
            <a:ext cx="71564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990000"/>
                </a:solidFill>
              </a:rPr>
              <a:t>Aspects of designing relevant models – and experiments</a:t>
            </a:r>
          </a:p>
          <a:p>
            <a:endParaRPr lang="en-GB" b="1">
              <a:solidFill>
                <a:srgbClr val="990000"/>
              </a:solidFill>
            </a:endParaRPr>
          </a:p>
          <a:p>
            <a:r>
              <a:rPr lang="en-GB" b="1">
                <a:solidFill>
                  <a:srgbClr val="990000"/>
                </a:solidFill>
              </a:rPr>
              <a:t>Definitions of virulence – using models to ask the right question</a:t>
            </a:r>
          </a:p>
          <a:p>
            <a:endParaRPr lang="en-GB" b="1">
              <a:solidFill>
                <a:srgbClr val="990000"/>
              </a:solidFill>
            </a:endParaRPr>
          </a:p>
          <a:p>
            <a:pPr>
              <a:buFontTx/>
              <a:buChar char="-"/>
            </a:pPr>
            <a:r>
              <a:rPr lang="en-GB" b="1">
                <a:solidFill>
                  <a:srgbClr val="990000"/>
                </a:solidFill>
              </a:rPr>
              <a:t>Signature-tagged mutagenesis</a:t>
            </a:r>
            <a:r>
              <a:rPr lang="en-GB"/>
              <a:t> </a:t>
            </a:r>
          </a:p>
          <a:p>
            <a:pPr>
              <a:buFontTx/>
              <a:buChar char="-"/>
            </a:pPr>
            <a:r>
              <a:rPr lang="en-GB" b="1">
                <a:solidFill>
                  <a:srgbClr val="990000"/>
                </a:solidFill>
              </a:rPr>
              <a:t>- Candidate gene approach</a:t>
            </a:r>
          </a:p>
          <a:p>
            <a:endParaRPr lang="en-GB" b="1">
              <a:solidFill>
                <a:srgbClr val="990000"/>
              </a:solidFill>
            </a:endParaRPr>
          </a:p>
          <a:p>
            <a:endParaRPr lang="en-GB" b="1">
              <a:solidFill>
                <a:srgbClr val="990000"/>
              </a:solidFill>
            </a:endParaRPr>
          </a:p>
          <a:p>
            <a:r>
              <a:rPr lang="en-GB" b="1">
                <a:solidFill>
                  <a:srgbClr val="990000"/>
                </a:solidFill>
              </a:rPr>
              <a:t>Modelling of </a:t>
            </a:r>
            <a:r>
              <a:rPr lang="en-GB" b="1" i="1">
                <a:solidFill>
                  <a:srgbClr val="990000"/>
                </a:solidFill>
              </a:rPr>
              <a:t>Candida, Aspergillus and Cryptococcus </a:t>
            </a:r>
            <a:r>
              <a:rPr lang="en-GB" b="1">
                <a:solidFill>
                  <a:srgbClr val="990000"/>
                </a:solidFill>
              </a:rPr>
              <a:t>infection</a:t>
            </a:r>
          </a:p>
          <a:p>
            <a:endParaRPr lang="en-GB" b="1">
              <a:solidFill>
                <a:srgbClr val="990000"/>
              </a:solidFill>
            </a:endParaRPr>
          </a:p>
          <a:p>
            <a:r>
              <a:rPr lang="en-GB" b="1">
                <a:solidFill>
                  <a:srgbClr val="990000"/>
                </a:solidFill>
              </a:rPr>
              <a:t>Use of fungal infection modelling to address the host-pathogen</a:t>
            </a:r>
          </a:p>
          <a:p>
            <a:r>
              <a:rPr lang="en-GB" b="1">
                <a:solidFill>
                  <a:srgbClr val="990000"/>
                </a:solidFill>
              </a:rPr>
              <a:t>interaction</a:t>
            </a:r>
          </a:p>
          <a:p>
            <a:endParaRPr lang="en-GB" b="1">
              <a:solidFill>
                <a:srgbClr val="990000"/>
              </a:solidFill>
            </a:endParaRPr>
          </a:p>
          <a:p>
            <a:endParaRPr lang="en-GB" b="1">
              <a:solidFill>
                <a:srgbClr val="990000"/>
              </a:solidFill>
            </a:endParaRPr>
          </a:p>
          <a:p>
            <a:endParaRPr lang="en-GB" b="1">
              <a:solidFill>
                <a:srgbClr val="990000"/>
              </a:solidFill>
            </a:endParaRPr>
          </a:p>
          <a:p>
            <a:endParaRPr lang="en-GB" b="1">
              <a:solidFill>
                <a:srgbClr val="990000"/>
              </a:solidFill>
            </a:endParaRPr>
          </a:p>
          <a:p>
            <a:r>
              <a:rPr lang="en-GB" b="1">
                <a:solidFill>
                  <a:srgbClr val="990000"/>
                </a:solidFill>
              </a:rPr>
              <a:t> </a:t>
            </a:r>
          </a:p>
          <a:p>
            <a:endParaRPr lang="en-GB" b="1">
              <a:solidFill>
                <a:srgbClr val="990000"/>
              </a:solidFill>
            </a:endParaRPr>
          </a:p>
          <a:p>
            <a:endParaRPr lang="en-GB" b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773113" y="471488"/>
            <a:ext cx="3649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10</a:t>
            </a:r>
            <a:r>
              <a:rPr lang="en-GB" sz="2400" b="1" baseline="30000">
                <a:solidFill>
                  <a:srgbClr val="3399FF"/>
                </a:solidFill>
              </a:rPr>
              <a:t>5</a:t>
            </a:r>
            <a:r>
              <a:rPr lang="en-GB" sz="2400" b="1">
                <a:solidFill>
                  <a:srgbClr val="3399FF"/>
                </a:solidFill>
              </a:rPr>
              <a:t> </a:t>
            </a:r>
            <a:r>
              <a:rPr lang="en-GB" sz="2400" b="1" i="1">
                <a:solidFill>
                  <a:srgbClr val="3399FF"/>
                </a:solidFill>
              </a:rPr>
              <a:t>A. fumigatus spores</a:t>
            </a:r>
            <a:endParaRPr lang="en-GB" sz="2400" b="1">
              <a:solidFill>
                <a:srgbClr val="3399FF"/>
              </a:solidFill>
            </a:endParaRPr>
          </a:p>
        </p:txBody>
      </p:sp>
      <p:grpSp>
        <p:nvGrpSpPr>
          <p:cNvPr id="214021" name="Group 5"/>
          <p:cNvGrpSpPr>
            <a:grpSpLocks/>
          </p:cNvGrpSpPr>
          <p:nvPr/>
        </p:nvGrpSpPr>
        <p:grpSpPr bwMode="auto">
          <a:xfrm>
            <a:off x="749300" y="3967163"/>
            <a:ext cx="4013200" cy="2220912"/>
            <a:chOff x="342" y="796"/>
            <a:chExt cx="2428" cy="1371"/>
          </a:xfrm>
        </p:grpSpPr>
        <p:sp>
          <p:nvSpPr>
            <p:cNvPr id="214022" name="Text Box 6"/>
            <p:cNvSpPr txBox="1">
              <a:spLocks noChangeArrowheads="1"/>
            </p:cNvSpPr>
            <p:nvPr/>
          </p:nvSpPr>
          <p:spPr bwMode="auto">
            <a:xfrm rot="-5400000">
              <a:off x="-141" y="1392"/>
              <a:ext cx="116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/>
                <a:t>% Original weight</a:t>
              </a:r>
            </a:p>
          </p:txBody>
        </p:sp>
        <p:graphicFrame>
          <p:nvGraphicFramePr>
            <p:cNvPr id="214023" name="Object 7"/>
            <p:cNvGraphicFramePr>
              <a:graphicFrameLocks noChangeAspect="1"/>
            </p:cNvGraphicFramePr>
            <p:nvPr/>
          </p:nvGraphicFramePr>
          <p:xfrm>
            <a:off x="583" y="796"/>
            <a:ext cx="2187" cy="1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31" name="Chart" r:id="rId5" imgW="4676851" imgH="2705100" progId="Excel.Chart.8">
                    <p:embed/>
                  </p:oleObj>
                </mc:Choice>
                <mc:Fallback>
                  <p:oleObj name="Chart" r:id="rId5" imgW="4676851" imgH="2705100" progId="Excel.Chart.8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" y="796"/>
                          <a:ext cx="2187" cy="1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5153025" y="3792538"/>
          <a:ext cx="3567113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2" name="Photo Editor Photo" r:id="rId7" imgW="4428571" imgH="3115110" progId="MSPhotoEd.3">
                  <p:embed/>
                </p:oleObj>
              </mc:Choice>
              <mc:Fallback>
                <p:oleObj name="Photo Editor Photo" r:id="rId7" imgW="4428571" imgH="3115110" progId="MSPhotoEd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792538"/>
                        <a:ext cx="3567113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733425" y="1501775"/>
            <a:ext cx="5241925" cy="2314575"/>
            <a:chOff x="616" y="2738"/>
            <a:chExt cx="3302" cy="1458"/>
          </a:xfrm>
        </p:grpSpPr>
        <p:sp>
          <p:nvSpPr>
            <p:cNvPr id="214026" name="Text Box 10"/>
            <p:cNvSpPr txBox="1">
              <a:spLocks noChangeArrowheads="1"/>
            </p:cNvSpPr>
            <p:nvPr/>
          </p:nvSpPr>
          <p:spPr bwMode="auto">
            <a:xfrm>
              <a:off x="3120" y="3459"/>
              <a:ext cx="7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/>
                <a:t>5 X 10</a:t>
              </a:r>
              <a:r>
                <a:rPr lang="en-GB" sz="1000" baseline="30000"/>
                <a:t>5</a:t>
              </a:r>
              <a:r>
                <a:rPr lang="en-GB" sz="1000"/>
                <a:t> cfu (237)</a:t>
              </a:r>
            </a:p>
          </p:txBody>
        </p:sp>
        <p:sp>
          <p:nvSpPr>
            <p:cNvPr id="214027" name="Text Box 11"/>
            <p:cNvSpPr txBox="1">
              <a:spLocks noChangeArrowheads="1"/>
            </p:cNvSpPr>
            <p:nvPr/>
          </p:nvSpPr>
          <p:spPr bwMode="auto">
            <a:xfrm>
              <a:off x="3120" y="3608"/>
              <a:ext cx="7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/>
                <a:t>5 X 10</a:t>
              </a:r>
              <a:r>
                <a:rPr lang="en-GB" sz="1000" baseline="30000"/>
                <a:t>5 </a:t>
              </a:r>
              <a:r>
                <a:rPr lang="en-GB" sz="1000"/>
                <a:t> cfu (D141)</a:t>
              </a:r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3120" y="2796"/>
              <a:ext cx="7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000"/>
                <a:t>saline/10</a:t>
              </a:r>
              <a:r>
                <a:rPr lang="en-GB" sz="1000" baseline="30000"/>
                <a:t>7 </a:t>
              </a:r>
              <a:r>
                <a:rPr lang="en-GB" sz="1000"/>
                <a:t>cfu</a:t>
              </a:r>
            </a:p>
            <a:p>
              <a:pPr eaLnBrk="0" hangingPunct="0"/>
              <a:r>
                <a:rPr lang="en-GB" sz="1000"/>
                <a:t> non-immunocomp.</a:t>
              </a:r>
            </a:p>
          </p:txBody>
        </p:sp>
        <p:graphicFrame>
          <p:nvGraphicFramePr>
            <p:cNvPr id="214030" name="Object 14"/>
            <p:cNvGraphicFramePr>
              <a:graphicFrameLocks noChangeAspect="1"/>
            </p:cNvGraphicFramePr>
            <p:nvPr/>
          </p:nvGraphicFramePr>
          <p:xfrm>
            <a:off x="616" y="2738"/>
            <a:ext cx="2652" cy="1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33" name="Worksheet" r:id="rId10" imgW="3619500" imgH="1943100" progId="Excel.Sheet.8">
                    <p:embed/>
                  </p:oleObj>
                </mc:Choice>
                <mc:Fallback>
                  <p:oleObj name="Worksheet" r:id="rId10" imgW="3619500" imgH="1943100" progId="Excel.Sheet.8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" y="2738"/>
                          <a:ext cx="2652" cy="1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4031" name="Text Box 15"/>
            <p:cNvSpPr txBox="1">
              <a:spLocks noChangeArrowheads="1"/>
            </p:cNvSpPr>
            <p:nvPr/>
          </p:nvSpPr>
          <p:spPr bwMode="auto">
            <a:xfrm>
              <a:off x="1368" y="3984"/>
              <a:ext cx="12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/>
                <a:t>Days post infection</a:t>
              </a:r>
            </a:p>
          </p:txBody>
        </p:sp>
      </p:grp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6076950" y="1698625"/>
            <a:ext cx="30670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/>
              <a:t>The majority of</a:t>
            </a:r>
          </a:p>
          <a:p>
            <a:r>
              <a:rPr lang="en-GB" sz="1400"/>
              <a:t>laboratories use i.p</a:t>
            </a:r>
          </a:p>
          <a:p>
            <a:r>
              <a:rPr lang="en-GB" sz="1400"/>
              <a:t>cyclophosphamide</a:t>
            </a:r>
          </a:p>
          <a:p>
            <a:r>
              <a:rPr lang="en-GB" sz="1400"/>
              <a:t>every three days from day -3</a:t>
            </a:r>
          </a:p>
          <a:p>
            <a:endParaRPr lang="en-GB" sz="1400"/>
          </a:p>
          <a:p>
            <a:r>
              <a:rPr lang="en-GB" sz="1400"/>
              <a:t>And one dose of hydrocortisone</a:t>
            </a:r>
          </a:p>
          <a:p>
            <a:r>
              <a:rPr lang="en-GB" sz="1400"/>
              <a:t>acetate s.c. on day -1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 rot="-5400000">
            <a:off x="240507" y="2316956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Survival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1765300" y="6175375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Days post infection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6078538" y="60769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Oval 2"/>
          <p:cNvSpPr>
            <a:spLocks noChangeArrowheads="1"/>
          </p:cNvSpPr>
          <p:nvPr/>
        </p:nvSpPr>
        <p:spPr bwMode="auto">
          <a:xfrm>
            <a:off x="-484188" y="3654425"/>
            <a:ext cx="10121901" cy="2184400"/>
          </a:xfrm>
          <a:prstGeom prst="ellipse">
            <a:avLst/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>
              <a:solidFill>
                <a:srgbClr val="FE9914"/>
              </a:solidFill>
            </a:endParaRP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604838" y="4579938"/>
            <a:ext cx="137795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>
                <a:solidFill>
                  <a:srgbClr val="FE9914"/>
                </a:solidFill>
              </a:rPr>
              <a:t>L-ornithine</a:t>
            </a:r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2119313" y="4822825"/>
            <a:ext cx="1155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348038" y="4618038"/>
            <a:ext cx="2490787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>
                <a:solidFill>
                  <a:srgbClr val="FE9914"/>
                </a:solidFill>
              </a:rPr>
              <a:t>N</a:t>
            </a:r>
            <a:r>
              <a:rPr lang="en-GB" b="1" baseline="30000">
                <a:solidFill>
                  <a:srgbClr val="FE9914"/>
                </a:solidFill>
              </a:rPr>
              <a:t>5</a:t>
            </a:r>
            <a:r>
              <a:rPr lang="en-GB" b="1">
                <a:solidFill>
                  <a:srgbClr val="FE9914"/>
                </a:solidFill>
              </a:rPr>
              <a:t> hydroxyl ornithine</a:t>
            </a:r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rot="1035234" flipV="1">
            <a:off x="5976938" y="4191000"/>
            <a:ext cx="7747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6827838" y="4211638"/>
            <a:ext cx="137795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>
                <a:solidFill>
                  <a:srgbClr val="FE9914"/>
                </a:solidFill>
              </a:rPr>
              <a:t>Ferricrocin</a:t>
            </a: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3567113" y="5521325"/>
            <a:ext cx="1409700" cy="78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623888" y="331788"/>
            <a:ext cx="82391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i="1">
                <a:solidFill>
                  <a:srgbClr val="3399FF"/>
                </a:solidFill>
              </a:rPr>
              <a:t>Aspergillus </a:t>
            </a:r>
            <a:r>
              <a:rPr lang="en-GB" sz="2400">
                <a:solidFill>
                  <a:srgbClr val="3399FF"/>
                </a:solidFill>
              </a:rPr>
              <a:t>siderophore biosynthesis and virulence</a:t>
            </a:r>
          </a:p>
          <a:p>
            <a:pPr eaLnBrk="0" hangingPunct="0">
              <a:spcBef>
                <a:spcPct val="20000"/>
              </a:spcBef>
            </a:pPr>
            <a:r>
              <a:rPr lang="en-GB" sz="2400">
                <a:solidFill>
                  <a:srgbClr val="3399FF"/>
                </a:solidFill>
              </a:rPr>
              <a:t>(A candidate gene approach to evaluating virulence factors)</a:t>
            </a:r>
            <a:endParaRPr lang="en-GB" sz="2400" i="1">
              <a:solidFill>
                <a:srgbClr val="3399FF"/>
              </a:solidFill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2332038" y="4300538"/>
            <a:ext cx="67945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 i="1">
                <a:solidFill>
                  <a:schemeClr val="accent2"/>
                </a:solidFill>
              </a:rPr>
              <a:t>sid</a:t>
            </a:r>
            <a:r>
              <a:rPr lang="en-GB" b="1">
                <a:solidFill>
                  <a:schemeClr val="accent2"/>
                </a:solidFill>
              </a:rPr>
              <a:t>A</a:t>
            </a:r>
            <a:endParaRPr lang="en-GB" b="1" i="1">
              <a:solidFill>
                <a:schemeClr val="accent2"/>
              </a:solidFill>
            </a:endParaRPr>
          </a:p>
        </p:txBody>
      </p:sp>
      <p:grpSp>
        <p:nvGrpSpPr>
          <p:cNvPr id="216075" name="Group 11"/>
          <p:cNvGrpSpPr>
            <a:grpSpLocks/>
          </p:cNvGrpSpPr>
          <p:nvPr/>
        </p:nvGrpSpPr>
        <p:grpSpPr bwMode="auto">
          <a:xfrm rot="-665437">
            <a:off x="6073775" y="5446713"/>
            <a:ext cx="1811338" cy="857250"/>
            <a:chOff x="2687" y="941"/>
            <a:chExt cx="1141" cy="540"/>
          </a:xfrm>
        </p:grpSpPr>
        <p:grpSp>
          <p:nvGrpSpPr>
            <p:cNvPr id="216076" name="Group 12"/>
            <p:cNvGrpSpPr>
              <a:grpSpLocks/>
            </p:cNvGrpSpPr>
            <p:nvPr/>
          </p:nvGrpSpPr>
          <p:grpSpPr bwMode="auto">
            <a:xfrm rot="981356" flipH="1" flipV="1">
              <a:off x="2703" y="1077"/>
              <a:ext cx="1125" cy="404"/>
              <a:chOff x="1065" y="1065"/>
              <a:chExt cx="1125" cy="404"/>
            </a:xfrm>
          </p:grpSpPr>
          <p:sp>
            <p:nvSpPr>
              <p:cNvPr id="216077" name="Freeform 13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78" name="Freeform 14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79" name="Oval 15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80" name="Freeform 16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1" name="Freeform 17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2" name="Oval 18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83" name="Freeform 19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4" name="Freeform 20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5" name="Oval 21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86" name="Freeform 22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7" name="Freeform 23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88" name="Oval 24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89" name="Freeform 25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0" name="Freeform 26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1" name="Oval 27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92" name="Freeform 28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3" name="Freeform 29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4" name="Oval 30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95" name="Freeform 31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6" name="Freeform 32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7" name="Oval 33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098" name="Freeform 34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099" name="Freeform 35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0" name="Oval 36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01" name="Freeform 37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2" name="Freeform 38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3" name="Oval 39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04" name="Freeform 40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5" name="Freeform 41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6" name="Oval 42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07" name="Freeform 43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8" name="Freeform 44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09" name="Oval 45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10" name="Freeform 46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1" name="Freeform 47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2" name="Oval 48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13" name="Freeform 49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4" name="Freeform 50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5" name="Oval 51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16" name="Freeform 52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7" name="Freeform 53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18" name="Oval 54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19" name="Freeform 55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0" name="Freeform 56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1" name="Oval 57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122" name="Group 58"/>
            <p:cNvGrpSpPr>
              <a:grpSpLocks/>
            </p:cNvGrpSpPr>
            <p:nvPr/>
          </p:nvGrpSpPr>
          <p:grpSpPr bwMode="auto">
            <a:xfrm rot="21095655" flipH="1">
              <a:off x="2687" y="941"/>
              <a:ext cx="1125" cy="404"/>
              <a:chOff x="1065" y="1065"/>
              <a:chExt cx="1125" cy="404"/>
            </a:xfrm>
          </p:grpSpPr>
          <p:sp>
            <p:nvSpPr>
              <p:cNvPr id="216123" name="Freeform 59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4" name="Freeform 60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5" name="Oval 61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26" name="Freeform 62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7" name="Freeform 63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28" name="Oval 64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29" name="Freeform 65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0" name="Freeform 66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1" name="Oval 67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32" name="Freeform 68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3" name="Freeform 69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4" name="Oval 70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35" name="Freeform 71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6" name="Freeform 72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7" name="Oval 73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38" name="Freeform 74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39" name="Freeform 75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0" name="Oval 76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41" name="Freeform 77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2" name="Freeform 78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3" name="Oval 79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44" name="Freeform 80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5" name="Freeform 81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6" name="Oval 82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47" name="Freeform 83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8" name="Freeform 84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49" name="Oval 85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50" name="Freeform 86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1" name="Freeform 87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2" name="Oval 88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53" name="Freeform 89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4" name="Freeform 90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5" name="Oval 91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56" name="Freeform 92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7" name="Freeform 93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58" name="Oval 94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59" name="Freeform 95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0" name="Freeform 96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1" name="Oval 97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62" name="Freeform 98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3" name="Freeform 99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4" name="Oval 100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65" name="Freeform 101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6" name="Freeform 102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67" name="Oval 103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168" name="Group 104"/>
          <p:cNvGrpSpPr>
            <a:grpSpLocks/>
          </p:cNvGrpSpPr>
          <p:nvPr/>
        </p:nvGrpSpPr>
        <p:grpSpPr bwMode="auto">
          <a:xfrm>
            <a:off x="3082925" y="3087688"/>
            <a:ext cx="1811338" cy="806450"/>
            <a:chOff x="2303" y="3293"/>
            <a:chExt cx="1141" cy="540"/>
          </a:xfrm>
        </p:grpSpPr>
        <p:grpSp>
          <p:nvGrpSpPr>
            <p:cNvPr id="216169" name="Group 105"/>
            <p:cNvGrpSpPr>
              <a:grpSpLocks/>
            </p:cNvGrpSpPr>
            <p:nvPr/>
          </p:nvGrpSpPr>
          <p:grpSpPr bwMode="auto">
            <a:xfrm rot="621353" flipH="1" flipV="1">
              <a:off x="2319" y="3429"/>
              <a:ext cx="1125" cy="404"/>
              <a:chOff x="1065" y="1065"/>
              <a:chExt cx="1125" cy="404"/>
            </a:xfrm>
          </p:grpSpPr>
          <p:sp>
            <p:nvSpPr>
              <p:cNvPr id="216170" name="Freeform 106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1" name="Freeform 107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2" name="Oval 108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73" name="Freeform 109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4" name="Freeform 110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5" name="Oval 111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76" name="Freeform 112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7" name="Freeform 113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78" name="Oval 114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79" name="Freeform 115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0" name="Freeform 116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1" name="Oval 117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82" name="Freeform 118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3" name="Freeform 119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4" name="Oval 120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85" name="Freeform 121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6" name="Freeform 122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7" name="Oval 123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88" name="Freeform 124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89" name="Freeform 125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0" name="Oval 126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91" name="Freeform 127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2" name="Freeform 128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3" name="Oval 129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94" name="Freeform 130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5" name="Freeform 131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6" name="Oval 132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197" name="Freeform 133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8" name="Freeform 134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199" name="Oval 135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00" name="Freeform 136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1" name="Freeform 137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2" name="Oval 138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03" name="Freeform 139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4" name="Freeform 140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5" name="Oval 141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06" name="Freeform 142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7" name="Freeform 143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08" name="Oval 144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09" name="Freeform 145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0" name="Freeform 146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1" name="Oval 147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12" name="Freeform 148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3" name="Freeform 149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4" name="Oval 150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215" name="Group 151"/>
            <p:cNvGrpSpPr>
              <a:grpSpLocks/>
            </p:cNvGrpSpPr>
            <p:nvPr/>
          </p:nvGrpSpPr>
          <p:grpSpPr bwMode="auto">
            <a:xfrm rot="20857700" flipH="1">
              <a:off x="2303" y="3293"/>
              <a:ext cx="1125" cy="404"/>
              <a:chOff x="1065" y="1065"/>
              <a:chExt cx="1125" cy="404"/>
            </a:xfrm>
          </p:grpSpPr>
          <p:sp>
            <p:nvSpPr>
              <p:cNvPr id="216216" name="Freeform 152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7" name="Freeform 153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18" name="Oval 154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19" name="Freeform 155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0" name="Freeform 156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1" name="Oval 157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22" name="Freeform 158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3" name="Freeform 159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4" name="Oval 160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25" name="Freeform 161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6" name="Freeform 162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7" name="Oval 163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28" name="Freeform 164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29" name="Freeform 165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0" name="Oval 166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31" name="Freeform 167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2" name="Freeform 168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3" name="Oval 169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34" name="Freeform 170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5" name="Freeform 171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6" name="Oval 172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37" name="Freeform 173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8" name="Freeform 174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39" name="Oval 175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40" name="Freeform 176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41" name="Freeform 177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42" name="Oval 178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43" name="Freeform 179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44" name="Freeform 180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45" name="Oval 181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46" name="Freeform 182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47" name="Freeform 183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48" name="Oval 184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49" name="Freeform 185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0" name="Freeform 186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1" name="Oval 187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52" name="Freeform 188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3" name="Freeform 189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4" name="Oval 190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55" name="Freeform 191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6" name="Freeform 192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7" name="Oval 193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58" name="Freeform 194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59" name="Freeform 195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60" name="Oval 196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261" name="Group 197"/>
          <p:cNvGrpSpPr>
            <a:grpSpLocks/>
          </p:cNvGrpSpPr>
          <p:nvPr/>
        </p:nvGrpSpPr>
        <p:grpSpPr bwMode="auto">
          <a:xfrm>
            <a:off x="4318000" y="5557838"/>
            <a:ext cx="1798638" cy="869950"/>
            <a:chOff x="1567" y="941"/>
            <a:chExt cx="1133" cy="548"/>
          </a:xfrm>
        </p:grpSpPr>
        <p:grpSp>
          <p:nvGrpSpPr>
            <p:cNvPr id="216262" name="Group 198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6263" name="Freeform 199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64" name="Freeform 200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65" name="Oval 201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66" name="Freeform 202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67" name="Freeform 203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68" name="Oval 204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69" name="Freeform 205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0" name="Freeform 206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1" name="Oval 207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72" name="Freeform 208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3" name="Freeform 209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4" name="Oval 210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75" name="Freeform 211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6" name="Freeform 212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7" name="Oval 213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78" name="Freeform 214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79" name="Freeform 215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0" name="Oval 216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81" name="Freeform 217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2" name="Freeform 218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3" name="Oval 219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84" name="Freeform 220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5" name="Freeform 221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6" name="Oval 222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87" name="Freeform 223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8" name="Freeform 224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89" name="Oval 225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90" name="Freeform 226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1" name="Freeform 227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2" name="Oval 228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93" name="Freeform 229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4" name="Freeform 230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5" name="Oval 231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96" name="Freeform 232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7" name="Freeform 233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298" name="Oval 234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299" name="Freeform 235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0" name="Freeform 236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1" name="Oval 237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02" name="Freeform 238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3" name="Freeform 239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4" name="Oval 240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05" name="Freeform 241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6" name="Freeform 242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07" name="Oval 243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308" name="Group 244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6309" name="Freeform 245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0" name="Freeform 246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1" name="Oval 247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12" name="Freeform 248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3" name="Freeform 249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4" name="Oval 250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15" name="Freeform 251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6" name="Freeform 252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7" name="Oval 253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18" name="Freeform 254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19" name="Freeform 255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0" name="Oval 256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21" name="Freeform 257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2" name="Freeform 258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3" name="Oval 259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24" name="Freeform 260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5" name="Freeform 261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6" name="Oval 262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27" name="Freeform 263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8" name="Freeform 264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29" name="Oval 265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30" name="Freeform 266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1" name="Freeform 267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2" name="Oval 268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33" name="Freeform 269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4" name="Freeform 270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5" name="Oval 271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36" name="Freeform 272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7" name="Freeform 273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38" name="Oval 274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39" name="Freeform 275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0" name="Freeform 276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1" name="Oval 277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42" name="Freeform 278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3" name="Freeform 279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4" name="Oval 280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45" name="Freeform 281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6" name="Freeform 282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7" name="Oval 283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48" name="Freeform 284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49" name="Freeform 285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50" name="Oval 286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51" name="Freeform 287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52" name="Freeform 288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53" name="Oval 289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354" name="Group 290"/>
          <p:cNvGrpSpPr>
            <a:grpSpLocks/>
          </p:cNvGrpSpPr>
          <p:nvPr/>
        </p:nvGrpSpPr>
        <p:grpSpPr bwMode="auto">
          <a:xfrm rot="212862">
            <a:off x="4835525" y="3119438"/>
            <a:ext cx="1798638" cy="768350"/>
            <a:chOff x="1567" y="941"/>
            <a:chExt cx="1133" cy="548"/>
          </a:xfrm>
        </p:grpSpPr>
        <p:grpSp>
          <p:nvGrpSpPr>
            <p:cNvPr id="216355" name="Group 291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6356" name="Freeform 292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57" name="Freeform 293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58" name="Oval 294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59" name="Freeform 295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0" name="Freeform 296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1" name="Oval 297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62" name="Freeform 298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3" name="Freeform 299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4" name="Oval 300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65" name="Freeform 301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6" name="Freeform 302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7" name="Oval 303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68" name="Freeform 304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69" name="Freeform 305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0" name="Oval 306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71" name="Freeform 307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2" name="Freeform 308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3" name="Oval 309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74" name="Freeform 310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5" name="Freeform 311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6" name="Oval 312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77" name="Freeform 313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8" name="Freeform 314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79" name="Oval 315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80" name="Freeform 316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1" name="Freeform 317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2" name="Oval 318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83" name="Freeform 319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4" name="Freeform 320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5" name="Oval 321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86" name="Freeform 322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7" name="Freeform 323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88" name="Oval 324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89" name="Freeform 325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0" name="Freeform 326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1" name="Oval 327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92" name="Freeform 328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3" name="Freeform 329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4" name="Oval 330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95" name="Freeform 331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6" name="Freeform 332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7" name="Oval 333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398" name="Freeform 334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399" name="Freeform 335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0" name="Oval 336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401" name="Group 337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6402" name="Freeform 338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3" name="Freeform 339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4" name="Oval 340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05" name="Freeform 341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6" name="Freeform 342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7" name="Oval 343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08" name="Freeform 344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09" name="Freeform 345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0" name="Oval 346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11" name="Freeform 347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2" name="Freeform 348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3" name="Oval 349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14" name="Freeform 350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5" name="Freeform 351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6" name="Oval 352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17" name="Freeform 353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8" name="Freeform 354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19" name="Oval 355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20" name="Freeform 356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1" name="Freeform 357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2" name="Oval 358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23" name="Freeform 359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4" name="Freeform 360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5" name="Oval 361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26" name="Freeform 362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7" name="Freeform 363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28" name="Oval 364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29" name="Freeform 365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0" name="Freeform 366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1" name="Oval 367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32" name="Freeform 368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3" name="Freeform 369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4" name="Oval 370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35" name="Freeform 371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6" name="Freeform 372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7" name="Oval 373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38" name="Freeform 374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39" name="Freeform 375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40" name="Oval 376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41" name="Freeform 377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42" name="Freeform 378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43" name="Oval 379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44" name="Freeform 380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45" name="Freeform 381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46" name="Oval 382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447" name="Group 383"/>
          <p:cNvGrpSpPr>
            <a:grpSpLocks/>
          </p:cNvGrpSpPr>
          <p:nvPr/>
        </p:nvGrpSpPr>
        <p:grpSpPr bwMode="auto">
          <a:xfrm rot="-469103">
            <a:off x="1244600" y="3201988"/>
            <a:ext cx="1855788" cy="869950"/>
            <a:chOff x="1567" y="941"/>
            <a:chExt cx="1133" cy="548"/>
          </a:xfrm>
        </p:grpSpPr>
        <p:grpSp>
          <p:nvGrpSpPr>
            <p:cNvPr id="216448" name="Group 384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6449" name="Freeform 385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0" name="Freeform 386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1" name="Oval 387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52" name="Freeform 388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3" name="Freeform 389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4" name="Oval 390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55" name="Freeform 391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6" name="Freeform 392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7" name="Oval 393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58" name="Freeform 394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59" name="Freeform 395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0" name="Oval 396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61" name="Freeform 397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2" name="Freeform 398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3" name="Oval 399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64" name="Freeform 400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5" name="Freeform 401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6" name="Oval 402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67" name="Freeform 403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8" name="Freeform 404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69" name="Oval 405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70" name="Freeform 406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71" name="Freeform 407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72" name="Oval 408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73" name="Freeform 409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74" name="Freeform 410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75" name="Oval 411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76" name="Freeform 412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77" name="Freeform 413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78" name="Oval 414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79" name="Freeform 415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0" name="Freeform 416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1" name="Oval 417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82" name="Freeform 418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3" name="Freeform 419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4" name="Oval 420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85" name="Freeform 421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6" name="Freeform 422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7" name="Oval 423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88" name="Freeform 424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89" name="Freeform 425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90" name="Oval 426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91" name="Freeform 427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92" name="Freeform 428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93" name="Oval 429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494" name="Group 430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6495" name="Freeform 431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96" name="Freeform 432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97" name="Oval 433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498" name="Freeform 434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499" name="Freeform 435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0" name="Oval 436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01" name="Freeform 437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2" name="Freeform 438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3" name="Oval 439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04" name="Freeform 440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5" name="Freeform 441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6" name="Oval 442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07" name="Freeform 443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8" name="Freeform 444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09" name="Oval 445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10" name="Freeform 446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11" name="Freeform 447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12" name="Oval 448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13" name="Freeform 449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14" name="Freeform 450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15" name="Oval 451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16" name="Freeform 452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17" name="Freeform 453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18" name="Oval 454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19" name="Freeform 455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0" name="Freeform 456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1" name="Oval 457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22" name="Freeform 458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3" name="Freeform 459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4" name="Oval 460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25" name="Freeform 461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6" name="Freeform 462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7" name="Oval 463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28" name="Freeform 464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29" name="Freeform 465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0" name="Oval 466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31" name="Freeform 467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2" name="Freeform 468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3" name="Oval 469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34" name="Freeform 470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5" name="Freeform 471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6" name="Oval 472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37" name="Freeform 473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8" name="Freeform 474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39" name="Oval 475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540" name="Group 476"/>
          <p:cNvGrpSpPr>
            <a:grpSpLocks/>
          </p:cNvGrpSpPr>
          <p:nvPr/>
        </p:nvGrpSpPr>
        <p:grpSpPr bwMode="auto">
          <a:xfrm rot="598211">
            <a:off x="6534150" y="3276600"/>
            <a:ext cx="1798638" cy="841375"/>
            <a:chOff x="1567" y="941"/>
            <a:chExt cx="1133" cy="548"/>
          </a:xfrm>
        </p:grpSpPr>
        <p:grpSp>
          <p:nvGrpSpPr>
            <p:cNvPr id="216541" name="Group 477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6542" name="Freeform 478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43" name="Freeform 479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44" name="Oval 480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45" name="Freeform 481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46" name="Freeform 482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47" name="Oval 483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48" name="Freeform 484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49" name="Freeform 485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0" name="Oval 486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51" name="Freeform 487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2" name="Freeform 488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3" name="Oval 489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54" name="Freeform 490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5" name="Freeform 491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6" name="Oval 492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57" name="Freeform 493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8" name="Freeform 494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59" name="Oval 495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60" name="Freeform 496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1" name="Freeform 497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2" name="Oval 498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63" name="Freeform 499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4" name="Freeform 500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5" name="Oval 501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66" name="Freeform 502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7" name="Freeform 503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68" name="Oval 504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69" name="Freeform 505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0" name="Freeform 506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1" name="Oval 507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72" name="Freeform 508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3" name="Freeform 509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4" name="Oval 510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75" name="Freeform 511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6" name="Freeform 512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7" name="Oval 513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78" name="Freeform 514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79" name="Freeform 515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0" name="Oval 516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81" name="Freeform 517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2" name="Freeform 518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3" name="Oval 519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84" name="Freeform 520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5" name="Freeform 521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6" name="Oval 522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587" name="Group 523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6588" name="Freeform 524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89" name="Freeform 525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0" name="Oval 526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91" name="Freeform 527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2" name="Freeform 528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3" name="Oval 529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94" name="Freeform 530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5" name="Freeform 531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6" name="Oval 532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597" name="Freeform 533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8" name="Freeform 534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599" name="Oval 535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00" name="Freeform 536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1" name="Freeform 537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2" name="Oval 538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03" name="Freeform 539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4" name="Freeform 540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5" name="Oval 541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06" name="Freeform 542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7" name="Freeform 543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08" name="Oval 544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09" name="Freeform 545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0" name="Freeform 546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1" name="Oval 547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12" name="Freeform 548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3" name="Freeform 549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4" name="Oval 550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15" name="Freeform 551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6" name="Freeform 552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7" name="Oval 553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18" name="Freeform 554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19" name="Freeform 555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0" name="Oval 556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21" name="Freeform 557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2" name="Freeform 558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3" name="Oval 559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24" name="Freeform 560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5" name="Freeform 561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6" name="Oval 562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27" name="Freeform 563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8" name="Freeform 564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29" name="Oval 565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30" name="Freeform 566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31" name="Freeform 567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32" name="Oval 568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633" name="Group 569"/>
          <p:cNvGrpSpPr>
            <a:grpSpLocks/>
          </p:cNvGrpSpPr>
          <p:nvPr/>
        </p:nvGrpSpPr>
        <p:grpSpPr bwMode="auto">
          <a:xfrm rot="-702749">
            <a:off x="-479425" y="3695700"/>
            <a:ext cx="1825625" cy="528638"/>
            <a:chOff x="3591" y="3344"/>
            <a:chExt cx="1150" cy="333"/>
          </a:xfrm>
        </p:grpSpPr>
        <p:sp>
          <p:nvSpPr>
            <p:cNvPr id="216634" name="Freeform 570"/>
            <p:cNvSpPr>
              <a:spLocks/>
            </p:cNvSpPr>
            <p:nvPr/>
          </p:nvSpPr>
          <p:spPr bwMode="auto">
            <a:xfrm rot="-164118" flipH="1" flipV="1">
              <a:off x="4087" y="3510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35" name="Freeform 571"/>
            <p:cNvSpPr>
              <a:spLocks/>
            </p:cNvSpPr>
            <p:nvPr/>
          </p:nvSpPr>
          <p:spPr bwMode="auto">
            <a:xfrm rot="-164118" flipH="1" flipV="1">
              <a:off x="4062" y="3511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36" name="Oval 572"/>
            <p:cNvSpPr>
              <a:spLocks noChangeArrowheads="1"/>
            </p:cNvSpPr>
            <p:nvPr/>
          </p:nvSpPr>
          <p:spPr bwMode="auto">
            <a:xfrm rot="-164118" flipH="1" flipV="1">
              <a:off x="4061" y="3597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37" name="Freeform 573"/>
            <p:cNvSpPr>
              <a:spLocks/>
            </p:cNvSpPr>
            <p:nvPr/>
          </p:nvSpPr>
          <p:spPr bwMode="auto">
            <a:xfrm rot="21435882" flipV="1">
              <a:off x="3972" y="3512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38" name="Freeform 574"/>
            <p:cNvSpPr>
              <a:spLocks/>
            </p:cNvSpPr>
            <p:nvPr/>
          </p:nvSpPr>
          <p:spPr bwMode="auto">
            <a:xfrm rot="21435882" flipV="1">
              <a:off x="4026" y="3509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39" name="Oval 575"/>
            <p:cNvSpPr>
              <a:spLocks noChangeArrowheads="1"/>
            </p:cNvSpPr>
            <p:nvPr/>
          </p:nvSpPr>
          <p:spPr bwMode="auto">
            <a:xfrm rot="21435882" flipV="1">
              <a:off x="3985" y="3598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0" name="Freeform 576"/>
            <p:cNvSpPr>
              <a:spLocks/>
            </p:cNvSpPr>
            <p:nvPr/>
          </p:nvSpPr>
          <p:spPr bwMode="auto">
            <a:xfrm rot="-164118" flipH="1" flipV="1">
              <a:off x="4169" y="3513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41" name="Freeform 577"/>
            <p:cNvSpPr>
              <a:spLocks/>
            </p:cNvSpPr>
            <p:nvPr/>
          </p:nvSpPr>
          <p:spPr bwMode="auto">
            <a:xfrm rot="-164118" flipH="1" flipV="1">
              <a:off x="4144" y="3515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42" name="Oval 578"/>
            <p:cNvSpPr>
              <a:spLocks noChangeArrowheads="1"/>
            </p:cNvSpPr>
            <p:nvPr/>
          </p:nvSpPr>
          <p:spPr bwMode="auto">
            <a:xfrm rot="-164118" flipH="1" flipV="1">
              <a:off x="4143" y="3601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3" name="Freeform 579"/>
            <p:cNvSpPr>
              <a:spLocks/>
            </p:cNvSpPr>
            <p:nvPr/>
          </p:nvSpPr>
          <p:spPr bwMode="auto">
            <a:xfrm rot="-164118" flipH="1" flipV="1">
              <a:off x="4241" y="3506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44" name="Freeform 580"/>
            <p:cNvSpPr>
              <a:spLocks/>
            </p:cNvSpPr>
            <p:nvPr/>
          </p:nvSpPr>
          <p:spPr bwMode="auto">
            <a:xfrm rot="-164118" flipH="1" flipV="1">
              <a:off x="4216" y="3507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45" name="Oval 581"/>
            <p:cNvSpPr>
              <a:spLocks noChangeArrowheads="1"/>
            </p:cNvSpPr>
            <p:nvPr/>
          </p:nvSpPr>
          <p:spPr bwMode="auto">
            <a:xfrm rot="-164118" flipH="1" flipV="1">
              <a:off x="4214" y="3593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6" name="Freeform 582"/>
            <p:cNvSpPr>
              <a:spLocks/>
            </p:cNvSpPr>
            <p:nvPr/>
          </p:nvSpPr>
          <p:spPr bwMode="auto">
            <a:xfrm rot="-164118" flipH="1" flipV="1">
              <a:off x="4317" y="3501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47" name="Freeform 583"/>
            <p:cNvSpPr>
              <a:spLocks/>
            </p:cNvSpPr>
            <p:nvPr/>
          </p:nvSpPr>
          <p:spPr bwMode="auto">
            <a:xfrm rot="-164118" flipH="1" flipV="1">
              <a:off x="4291" y="3502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48" name="Oval 584"/>
            <p:cNvSpPr>
              <a:spLocks noChangeArrowheads="1"/>
            </p:cNvSpPr>
            <p:nvPr/>
          </p:nvSpPr>
          <p:spPr bwMode="auto">
            <a:xfrm rot="-164118" flipH="1" flipV="1">
              <a:off x="4290" y="3588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9" name="Freeform 585"/>
            <p:cNvSpPr>
              <a:spLocks/>
            </p:cNvSpPr>
            <p:nvPr/>
          </p:nvSpPr>
          <p:spPr bwMode="auto">
            <a:xfrm rot="-164118" flipH="1" flipV="1">
              <a:off x="3714" y="3514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0" name="Oval 586"/>
            <p:cNvSpPr>
              <a:spLocks noChangeArrowheads="1"/>
            </p:cNvSpPr>
            <p:nvPr/>
          </p:nvSpPr>
          <p:spPr bwMode="auto">
            <a:xfrm rot="-164118" flipH="1" flipV="1">
              <a:off x="3687" y="3601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51" name="Freeform 587"/>
            <p:cNvSpPr>
              <a:spLocks/>
            </p:cNvSpPr>
            <p:nvPr/>
          </p:nvSpPr>
          <p:spPr bwMode="auto">
            <a:xfrm rot="-164118" flipH="1" flipV="1">
              <a:off x="3796" y="3518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2" name="Freeform 588"/>
            <p:cNvSpPr>
              <a:spLocks/>
            </p:cNvSpPr>
            <p:nvPr/>
          </p:nvSpPr>
          <p:spPr bwMode="auto">
            <a:xfrm rot="-164118" flipH="1" flipV="1">
              <a:off x="3771" y="3519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3" name="Oval 589"/>
            <p:cNvSpPr>
              <a:spLocks noChangeArrowheads="1"/>
            </p:cNvSpPr>
            <p:nvPr/>
          </p:nvSpPr>
          <p:spPr bwMode="auto">
            <a:xfrm rot="-164118" flipH="1" flipV="1">
              <a:off x="3770" y="3605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54" name="Freeform 590"/>
            <p:cNvSpPr>
              <a:spLocks/>
            </p:cNvSpPr>
            <p:nvPr/>
          </p:nvSpPr>
          <p:spPr bwMode="auto">
            <a:xfrm rot="-164118" flipH="1" flipV="1">
              <a:off x="3867" y="3510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5" name="Freeform 591"/>
            <p:cNvSpPr>
              <a:spLocks/>
            </p:cNvSpPr>
            <p:nvPr/>
          </p:nvSpPr>
          <p:spPr bwMode="auto">
            <a:xfrm rot="-164118" flipH="1" flipV="1">
              <a:off x="3842" y="3511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6" name="Oval 592"/>
            <p:cNvSpPr>
              <a:spLocks noChangeArrowheads="1"/>
            </p:cNvSpPr>
            <p:nvPr/>
          </p:nvSpPr>
          <p:spPr bwMode="auto">
            <a:xfrm rot="-164118" flipH="1" flipV="1">
              <a:off x="3841" y="3597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57" name="Freeform 593"/>
            <p:cNvSpPr>
              <a:spLocks/>
            </p:cNvSpPr>
            <p:nvPr/>
          </p:nvSpPr>
          <p:spPr bwMode="auto">
            <a:xfrm rot="-164118" flipH="1" flipV="1">
              <a:off x="3943" y="3505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8" name="Freeform 594"/>
            <p:cNvSpPr>
              <a:spLocks/>
            </p:cNvSpPr>
            <p:nvPr/>
          </p:nvSpPr>
          <p:spPr bwMode="auto">
            <a:xfrm rot="-164118" flipH="1" flipV="1">
              <a:off x="3918" y="3506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59" name="Oval 595"/>
            <p:cNvSpPr>
              <a:spLocks noChangeArrowheads="1"/>
            </p:cNvSpPr>
            <p:nvPr/>
          </p:nvSpPr>
          <p:spPr bwMode="auto">
            <a:xfrm rot="-164118" flipH="1" flipV="1">
              <a:off x="3917" y="3592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0" name="Freeform 596"/>
            <p:cNvSpPr>
              <a:spLocks/>
            </p:cNvSpPr>
            <p:nvPr/>
          </p:nvSpPr>
          <p:spPr bwMode="auto">
            <a:xfrm rot="-164118" flipH="1" flipV="1">
              <a:off x="4461" y="3506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61" name="Freeform 597"/>
            <p:cNvSpPr>
              <a:spLocks/>
            </p:cNvSpPr>
            <p:nvPr/>
          </p:nvSpPr>
          <p:spPr bwMode="auto">
            <a:xfrm rot="-164118" flipH="1" flipV="1">
              <a:off x="4436" y="3507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62" name="Oval 598"/>
            <p:cNvSpPr>
              <a:spLocks noChangeArrowheads="1"/>
            </p:cNvSpPr>
            <p:nvPr/>
          </p:nvSpPr>
          <p:spPr bwMode="auto">
            <a:xfrm rot="-164118" flipH="1" flipV="1">
              <a:off x="4435" y="3593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3" name="Freeform 599"/>
            <p:cNvSpPr>
              <a:spLocks/>
            </p:cNvSpPr>
            <p:nvPr/>
          </p:nvSpPr>
          <p:spPr bwMode="auto">
            <a:xfrm rot="21435882" flipV="1">
              <a:off x="4346" y="3508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64" name="Freeform 600"/>
            <p:cNvSpPr>
              <a:spLocks/>
            </p:cNvSpPr>
            <p:nvPr/>
          </p:nvSpPr>
          <p:spPr bwMode="auto">
            <a:xfrm rot="21435882" flipV="1">
              <a:off x="4399" y="3505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65" name="Oval 601"/>
            <p:cNvSpPr>
              <a:spLocks noChangeArrowheads="1"/>
            </p:cNvSpPr>
            <p:nvPr/>
          </p:nvSpPr>
          <p:spPr bwMode="auto">
            <a:xfrm rot="21435882" flipV="1">
              <a:off x="4359" y="3594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6" name="Freeform 602"/>
            <p:cNvSpPr>
              <a:spLocks/>
            </p:cNvSpPr>
            <p:nvPr/>
          </p:nvSpPr>
          <p:spPr bwMode="auto">
            <a:xfrm rot="-164118" flipH="1" flipV="1">
              <a:off x="4543" y="3509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67" name="Freeform 603"/>
            <p:cNvSpPr>
              <a:spLocks/>
            </p:cNvSpPr>
            <p:nvPr/>
          </p:nvSpPr>
          <p:spPr bwMode="auto">
            <a:xfrm rot="-164118" flipH="1" flipV="1">
              <a:off x="4518" y="3511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68" name="Oval 604"/>
            <p:cNvSpPr>
              <a:spLocks noChangeArrowheads="1"/>
            </p:cNvSpPr>
            <p:nvPr/>
          </p:nvSpPr>
          <p:spPr bwMode="auto">
            <a:xfrm rot="-164118" flipH="1" flipV="1">
              <a:off x="4517" y="3597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9" name="Freeform 605"/>
            <p:cNvSpPr>
              <a:spLocks/>
            </p:cNvSpPr>
            <p:nvPr/>
          </p:nvSpPr>
          <p:spPr bwMode="auto">
            <a:xfrm rot="-164118" flipH="1" flipV="1">
              <a:off x="4614" y="3502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0" name="Freeform 606"/>
            <p:cNvSpPr>
              <a:spLocks/>
            </p:cNvSpPr>
            <p:nvPr/>
          </p:nvSpPr>
          <p:spPr bwMode="auto">
            <a:xfrm rot="-164118" flipH="1" flipV="1">
              <a:off x="4589" y="3503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1" name="Oval 607"/>
            <p:cNvSpPr>
              <a:spLocks noChangeArrowheads="1"/>
            </p:cNvSpPr>
            <p:nvPr/>
          </p:nvSpPr>
          <p:spPr bwMode="auto">
            <a:xfrm rot="-164118" flipH="1" flipV="1">
              <a:off x="4588" y="3589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72" name="Freeform 608"/>
            <p:cNvSpPr>
              <a:spLocks/>
            </p:cNvSpPr>
            <p:nvPr/>
          </p:nvSpPr>
          <p:spPr bwMode="auto">
            <a:xfrm rot="-164118" flipH="1" flipV="1">
              <a:off x="4690" y="3497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3" name="Freeform 609"/>
            <p:cNvSpPr>
              <a:spLocks/>
            </p:cNvSpPr>
            <p:nvPr/>
          </p:nvSpPr>
          <p:spPr bwMode="auto">
            <a:xfrm rot="-164118" flipH="1" flipV="1">
              <a:off x="4665" y="3498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4" name="Oval 610"/>
            <p:cNvSpPr>
              <a:spLocks noChangeArrowheads="1"/>
            </p:cNvSpPr>
            <p:nvPr/>
          </p:nvSpPr>
          <p:spPr bwMode="auto">
            <a:xfrm rot="-164118" flipH="1" flipV="1">
              <a:off x="4664" y="3584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75" name="Freeform 611"/>
            <p:cNvSpPr>
              <a:spLocks/>
            </p:cNvSpPr>
            <p:nvPr/>
          </p:nvSpPr>
          <p:spPr bwMode="auto">
            <a:xfrm rot="164118" flipH="1">
              <a:off x="4080" y="3424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6" name="Freeform 612"/>
            <p:cNvSpPr>
              <a:spLocks/>
            </p:cNvSpPr>
            <p:nvPr/>
          </p:nvSpPr>
          <p:spPr bwMode="auto">
            <a:xfrm rot="164118" flipH="1">
              <a:off x="4054" y="3423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7" name="Oval 613"/>
            <p:cNvSpPr>
              <a:spLocks noChangeArrowheads="1"/>
            </p:cNvSpPr>
            <p:nvPr/>
          </p:nvSpPr>
          <p:spPr bwMode="auto">
            <a:xfrm rot="164118" flipH="1">
              <a:off x="4053" y="3352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78" name="Freeform 614"/>
            <p:cNvSpPr>
              <a:spLocks/>
            </p:cNvSpPr>
            <p:nvPr/>
          </p:nvSpPr>
          <p:spPr bwMode="auto">
            <a:xfrm rot="164118">
              <a:off x="3964" y="3422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79" name="Freeform 615"/>
            <p:cNvSpPr>
              <a:spLocks/>
            </p:cNvSpPr>
            <p:nvPr/>
          </p:nvSpPr>
          <p:spPr bwMode="auto">
            <a:xfrm rot="164118">
              <a:off x="4018" y="3425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0" name="Oval 616"/>
            <p:cNvSpPr>
              <a:spLocks noChangeArrowheads="1"/>
            </p:cNvSpPr>
            <p:nvPr/>
          </p:nvSpPr>
          <p:spPr bwMode="auto">
            <a:xfrm rot="164118">
              <a:off x="3977" y="3351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81" name="Freeform 617"/>
            <p:cNvSpPr>
              <a:spLocks/>
            </p:cNvSpPr>
            <p:nvPr/>
          </p:nvSpPr>
          <p:spPr bwMode="auto">
            <a:xfrm rot="164118" flipH="1">
              <a:off x="4162" y="3420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2" name="Freeform 618"/>
            <p:cNvSpPr>
              <a:spLocks/>
            </p:cNvSpPr>
            <p:nvPr/>
          </p:nvSpPr>
          <p:spPr bwMode="auto">
            <a:xfrm rot="164118" flipH="1">
              <a:off x="4136" y="3419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3" name="Oval 619"/>
            <p:cNvSpPr>
              <a:spLocks noChangeArrowheads="1"/>
            </p:cNvSpPr>
            <p:nvPr/>
          </p:nvSpPr>
          <p:spPr bwMode="auto">
            <a:xfrm rot="164118" flipH="1">
              <a:off x="4135" y="3348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84" name="Freeform 620"/>
            <p:cNvSpPr>
              <a:spLocks/>
            </p:cNvSpPr>
            <p:nvPr/>
          </p:nvSpPr>
          <p:spPr bwMode="auto">
            <a:xfrm rot="164118" flipH="1">
              <a:off x="4233" y="3428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5" name="Freeform 621"/>
            <p:cNvSpPr>
              <a:spLocks/>
            </p:cNvSpPr>
            <p:nvPr/>
          </p:nvSpPr>
          <p:spPr bwMode="auto">
            <a:xfrm rot="164118" flipH="1">
              <a:off x="4208" y="3427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6" name="Oval 622"/>
            <p:cNvSpPr>
              <a:spLocks noChangeArrowheads="1"/>
            </p:cNvSpPr>
            <p:nvPr/>
          </p:nvSpPr>
          <p:spPr bwMode="auto">
            <a:xfrm rot="164118" flipH="1">
              <a:off x="4206" y="3356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87" name="Freeform 623"/>
            <p:cNvSpPr>
              <a:spLocks/>
            </p:cNvSpPr>
            <p:nvPr/>
          </p:nvSpPr>
          <p:spPr bwMode="auto">
            <a:xfrm rot="164118" flipH="1">
              <a:off x="4309" y="3433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8" name="Freeform 624"/>
            <p:cNvSpPr>
              <a:spLocks/>
            </p:cNvSpPr>
            <p:nvPr/>
          </p:nvSpPr>
          <p:spPr bwMode="auto">
            <a:xfrm rot="164118" flipH="1">
              <a:off x="4284" y="3432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89" name="Oval 625"/>
            <p:cNvSpPr>
              <a:spLocks noChangeArrowheads="1"/>
            </p:cNvSpPr>
            <p:nvPr/>
          </p:nvSpPr>
          <p:spPr bwMode="auto">
            <a:xfrm rot="164118" flipH="1">
              <a:off x="4282" y="3361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90" name="Freeform 626"/>
            <p:cNvSpPr>
              <a:spLocks/>
            </p:cNvSpPr>
            <p:nvPr/>
          </p:nvSpPr>
          <p:spPr bwMode="auto">
            <a:xfrm rot="164118" flipH="1">
              <a:off x="3706" y="3420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691" name="Oval 627"/>
            <p:cNvSpPr>
              <a:spLocks noChangeArrowheads="1"/>
            </p:cNvSpPr>
            <p:nvPr/>
          </p:nvSpPr>
          <p:spPr bwMode="auto">
            <a:xfrm rot="164118" flipH="1">
              <a:off x="3679" y="3348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6692" name="Group 628"/>
            <p:cNvGrpSpPr>
              <a:grpSpLocks/>
            </p:cNvGrpSpPr>
            <p:nvPr/>
          </p:nvGrpSpPr>
          <p:grpSpPr bwMode="auto">
            <a:xfrm>
              <a:off x="3591" y="3347"/>
              <a:ext cx="120" cy="327"/>
              <a:chOff x="3591" y="3347"/>
              <a:chExt cx="120" cy="327"/>
            </a:xfrm>
          </p:grpSpPr>
          <p:sp>
            <p:nvSpPr>
              <p:cNvPr id="216693" name="Freeform 629"/>
              <p:cNvSpPr>
                <a:spLocks/>
              </p:cNvSpPr>
              <p:nvPr/>
            </p:nvSpPr>
            <p:spPr bwMode="auto">
              <a:xfrm rot="-164118" flipH="1" flipV="1">
                <a:off x="3689" y="3515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4" name="Freeform 630"/>
              <p:cNvSpPr>
                <a:spLocks/>
              </p:cNvSpPr>
              <p:nvPr/>
            </p:nvSpPr>
            <p:spPr bwMode="auto">
              <a:xfrm rot="21435882" flipV="1">
                <a:off x="3599" y="351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5" name="Freeform 631"/>
              <p:cNvSpPr>
                <a:spLocks/>
              </p:cNvSpPr>
              <p:nvPr/>
            </p:nvSpPr>
            <p:spPr bwMode="auto">
              <a:xfrm rot="21435882" flipV="1">
                <a:off x="3652" y="351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6" name="Oval 632"/>
              <p:cNvSpPr>
                <a:spLocks noChangeArrowheads="1"/>
              </p:cNvSpPr>
              <p:nvPr/>
            </p:nvSpPr>
            <p:spPr bwMode="auto">
              <a:xfrm rot="21435882" flipV="1">
                <a:off x="3611" y="360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697" name="Freeform 633"/>
              <p:cNvSpPr>
                <a:spLocks/>
              </p:cNvSpPr>
              <p:nvPr/>
            </p:nvSpPr>
            <p:spPr bwMode="auto">
              <a:xfrm rot="164118" flipH="1">
                <a:off x="3681" y="3419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8" name="Freeform 634"/>
              <p:cNvSpPr>
                <a:spLocks/>
              </p:cNvSpPr>
              <p:nvPr/>
            </p:nvSpPr>
            <p:spPr bwMode="auto">
              <a:xfrm rot="164118">
                <a:off x="3591" y="341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699" name="Freeform 635"/>
              <p:cNvSpPr>
                <a:spLocks/>
              </p:cNvSpPr>
              <p:nvPr/>
            </p:nvSpPr>
            <p:spPr bwMode="auto">
              <a:xfrm rot="164118">
                <a:off x="3644" y="342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00" name="Oval 636"/>
              <p:cNvSpPr>
                <a:spLocks noChangeArrowheads="1"/>
              </p:cNvSpPr>
              <p:nvPr/>
            </p:nvSpPr>
            <p:spPr bwMode="auto">
              <a:xfrm rot="164118">
                <a:off x="3603" y="334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16701" name="Freeform 637"/>
            <p:cNvSpPr>
              <a:spLocks/>
            </p:cNvSpPr>
            <p:nvPr/>
          </p:nvSpPr>
          <p:spPr bwMode="auto">
            <a:xfrm rot="164118" flipH="1">
              <a:off x="3788" y="3416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02" name="Freeform 638"/>
            <p:cNvSpPr>
              <a:spLocks/>
            </p:cNvSpPr>
            <p:nvPr/>
          </p:nvSpPr>
          <p:spPr bwMode="auto">
            <a:xfrm rot="164118" flipH="1">
              <a:off x="3763" y="3415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03" name="Oval 639"/>
            <p:cNvSpPr>
              <a:spLocks noChangeArrowheads="1"/>
            </p:cNvSpPr>
            <p:nvPr/>
          </p:nvSpPr>
          <p:spPr bwMode="auto">
            <a:xfrm rot="164118" flipH="1">
              <a:off x="3762" y="3344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04" name="Freeform 640"/>
            <p:cNvSpPr>
              <a:spLocks/>
            </p:cNvSpPr>
            <p:nvPr/>
          </p:nvSpPr>
          <p:spPr bwMode="auto">
            <a:xfrm rot="164118" flipH="1">
              <a:off x="3859" y="3424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05" name="Freeform 641"/>
            <p:cNvSpPr>
              <a:spLocks/>
            </p:cNvSpPr>
            <p:nvPr/>
          </p:nvSpPr>
          <p:spPr bwMode="auto">
            <a:xfrm rot="164118" flipH="1">
              <a:off x="3834" y="3423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06" name="Oval 642"/>
            <p:cNvSpPr>
              <a:spLocks noChangeArrowheads="1"/>
            </p:cNvSpPr>
            <p:nvPr/>
          </p:nvSpPr>
          <p:spPr bwMode="auto">
            <a:xfrm rot="164118" flipH="1">
              <a:off x="3833" y="3352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07" name="Freeform 643"/>
            <p:cNvSpPr>
              <a:spLocks/>
            </p:cNvSpPr>
            <p:nvPr/>
          </p:nvSpPr>
          <p:spPr bwMode="auto">
            <a:xfrm rot="164118" flipH="1">
              <a:off x="3935" y="3429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08" name="Freeform 644"/>
            <p:cNvSpPr>
              <a:spLocks/>
            </p:cNvSpPr>
            <p:nvPr/>
          </p:nvSpPr>
          <p:spPr bwMode="auto">
            <a:xfrm rot="164118" flipH="1">
              <a:off x="3910" y="3428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09" name="Oval 645"/>
            <p:cNvSpPr>
              <a:spLocks noChangeArrowheads="1"/>
            </p:cNvSpPr>
            <p:nvPr/>
          </p:nvSpPr>
          <p:spPr bwMode="auto">
            <a:xfrm rot="164118" flipH="1">
              <a:off x="3909" y="3357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0" name="Freeform 646"/>
            <p:cNvSpPr>
              <a:spLocks/>
            </p:cNvSpPr>
            <p:nvPr/>
          </p:nvSpPr>
          <p:spPr bwMode="auto">
            <a:xfrm rot="164118" flipH="1">
              <a:off x="4453" y="3428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11" name="Freeform 647"/>
            <p:cNvSpPr>
              <a:spLocks/>
            </p:cNvSpPr>
            <p:nvPr/>
          </p:nvSpPr>
          <p:spPr bwMode="auto">
            <a:xfrm rot="164118" flipH="1">
              <a:off x="4428" y="3427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12" name="Oval 648"/>
            <p:cNvSpPr>
              <a:spLocks noChangeArrowheads="1"/>
            </p:cNvSpPr>
            <p:nvPr/>
          </p:nvSpPr>
          <p:spPr bwMode="auto">
            <a:xfrm rot="164118" flipH="1">
              <a:off x="4427" y="3356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3" name="Freeform 649"/>
            <p:cNvSpPr>
              <a:spLocks/>
            </p:cNvSpPr>
            <p:nvPr/>
          </p:nvSpPr>
          <p:spPr bwMode="auto">
            <a:xfrm rot="164118">
              <a:off x="4338" y="3426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14" name="Freeform 650"/>
            <p:cNvSpPr>
              <a:spLocks/>
            </p:cNvSpPr>
            <p:nvPr/>
          </p:nvSpPr>
          <p:spPr bwMode="auto">
            <a:xfrm rot="164118">
              <a:off x="4391" y="3429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15" name="Oval 651"/>
            <p:cNvSpPr>
              <a:spLocks noChangeArrowheads="1"/>
            </p:cNvSpPr>
            <p:nvPr/>
          </p:nvSpPr>
          <p:spPr bwMode="auto">
            <a:xfrm rot="164118">
              <a:off x="4351" y="3355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6" name="Freeform 652"/>
            <p:cNvSpPr>
              <a:spLocks/>
            </p:cNvSpPr>
            <p:nvPr/>
          </p:nvSpPr>
          <p:spPr bwMode="auto">
            <a:xfrm rot="164118" flipH="1">
              <a:off x="4535" y="3425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17" name="Freeform 653"/>
            <p:cNvSpPr>
              <a:spLocks/>
            </p:cNvSpPr>
            <p:nvPr/>
          </p:nvSpPr>
          <p:spPr bwMode="auto">
            <a:xfrm rot="164118" flipH="1">
              <a:off x="4510" y="3423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18" name="Oval 654"/>
            <p:cNvSpPr>
              <a:spLocks noChangeArrowheads="1"/>
            </p:cNvSpPr>
            <p:nvPr/>
          </p:nvSpPr>
          <p:spPr bwMode="auto">
            <a:xfrm rot="164118" flipH="1">
              <a:off x="4509" y="3352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9" name="Freeform 655"/>
            <p:cNvSpPr>
              <a:spLocks/>
            </p:cNvSpPr>
            <p:nvPr/>
          </p:nvSpPr>
          <p:spPr bwMode="auto">
            <a:xfrm rot="164118" flipH="1">
              <a:off x="4607" y="3432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20" name="Freeform 656"/>
            <p:cNvSpPr>
              <a:spLocks/>
            </p:cNvSpPr>
            <p:nvPr/>
          </p:nvSpPr>
          <p:spPr bwMode="auto">
            <a:xfrm rot="164118" flipH="1">
              <a:off x="4581" y="3431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21" name="Oval 657"/>
            <p:cNvSpPr>
              <a:spLocks noChangeArrowheads="1"/>
            </p:cNvSpPr>
            <p:nvPr/>
          </p:nvSpPr>
          <p:spPr bwMode="auto">
            <a:xfrm rot="164118" flipH="1">
              <a:off x="4580" y="3360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22" name="Freeform 658"/>
            <p:cNvSpPr>
              <a:spLocks/>
            </p:cNvSpPr>
            <p:nvPr/>
          </p:nvSpPr>
          <p:spPr bwMode="auto">
            <a:xfrm rot="164118" flipH="1">
              <a:off x="4682" y="3437"/>
              <a:ext cx="51" cy="8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6" y="9"/>
                </a:cxn>
                <a:cxn ang="0">
                  <a:pos x="6" y="36"/>
                </a:cxn>
                <a:cxn ang="0">
                  <a:pos x="45" y="39"/>
                </a:cxn>
                <a:cxn ang="0">
                  <a:pos x="42" y="69"/>
                </a:cxn>
                <a:cxn ang="0">
                  <a:pos x="36" y="87"/>
                </a:cxn>
              </a:cxnLst>
              <a:rect l="0" t="0" r="r" b="b"/>
              <a:pathLst>
                <a:path w="51" h="87">
                  <a:moveTo>
                    <a:pt x="39" y="0"/>
                  </a:moveTo>
                  <a:cubicBezTo>
                    <a:pt x="25" y="1"/>
                    <a:pt x="11" y="3"/>
                    <a:pt x="6" y="9"/>
                  </a:cubicBezTo>
                  <a:cubicBezTo>
                    <a:pt x="1" y="15"/>
                    <a:pt x="0" y="31"/>
                    <a:pt x="6" y="36"/>
                  </a:cubicBezTo>
                  <a:cubicBezTo>
                    <a:pt x="12" y="41"/>
                    <a:pt x="39" y="34"/>
                    <a:pt x="45" y="39"/>
                  </a:cubicBezTo>
                  <a:cubicBezTo>
                    <a:pt x="51" y="44"/>
                    <a:pt x="43" y="61"/>
                    <a:pt x="42" y="69"/>
                  </a:cubicBezTo>
                  <a:cubicBezTo>
                    <a:pt x="41" y="77"/>
                    <a:pt x="38" y="83"/>
                    <a:pt x="36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23" name="Freeform 659"/>
            <p:cNvSpPr>
              <a:spLocks/>
            </p:cNvSpPr>
            <p:nvPr/>
          </p:nvSpPr>
          <p:spPr bwMode="auto">
            <a:xfrm rot="164118" flipH="1">
              <a:off x="4657" y="3436"/>
              <a:ext cx="22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33"/>
                </a:cxn>
                <a:cxn ang="0">
                  <a:pos x="6" y="48"/>
                </a:cxn>
                <a:cxn ang="0">
                  <a:pos x="21" y="63"/>
                </a:cxn>
                <a:cxn ang="0">
                  <a:pos x="12" y="87"/>
                </a:cxn>
              </a:cxnLst>
              <a:rect l="0" t="0" r="r" b="b"/>
              <a:pathLst>
                <a:path w="22" h="87">
                  <a:moveTo>
                    <a:pt x="0" y="0"/>
                  </a:moveTo>
                  <a:cubicBezTo>
                    <a:pt x="10" y="12"/>
                    <a:pt x="20" y="25"/>
                    <a:pt x="21" y="33"/>
                  </a:cubicBezTo>
                  <a:cubicBezTo>
                    <a:pt x="22" y="41"/>
                    <a:pt x="6" y="43"/>
                    <a:pt x="6" y="48"/>
                  </a:cubicBezTo>
                  <a:cubicBezTo>
                    <a:pt x="6" y="53"/>
                    <a:pt x="20" y="57"/>
                    <a:pt x="21" y="63"/>
                  </a:cubicBezTo>
                  <a:cubicBezTo>
                    <a:pt x="22" y="69"/>
                    <a:pt x="17" y="78"/>
                    <a:pt x="12" y="87"/>
                  </a:cubicBezTo>
                </a:path>
              </a:pathLst>
            </a:custGeom>
            <a:solidFill>
              <a:schemeClr val="bg1"/>
            </a:solidFill>
            <a:ln w="9525" cap="flat" cmpd="sng">
              <a:solidFill>
                <a:srgbClr val="969696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6724" name="Oval 660"/>
            <p:cNvSpPr>
              <a:spLocks noChangeArrowheads="1"/>
            </p:cNvSpPr>
            <p:nvPr/>
          </p:nvSpPr>
          <p:spPr bwMode="auto">
            <a:xfrm rot="164118" flipH="1">
              <a:off x="4656" y="3365"/>
              <a:ext cx="72" cy="72"/>
            </a:xfrm>
            <a:prstGeom prst="ellipse">
              <a:avLst/>
            </a:prstGeom>
            <a:solidFill>
              <a:srgbClr val="00CC99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6725" name="Group 661"/>
          <p:cNvGrpSpPr>
            <a:grpSpLocks/>
          </p:cNvGrpSpPr>
          <p:nvPr/>
        </p:nvGrpSpPr>
        <p:grpSpPr bwMode="auto">
          <a:xfrm rot="598211">
            <a:off x="8229600" y="3563938"/>
            <a:ext cx="1798638" cy="869950"/>
            <a:chOff x="1567" y="941"/>
            <a:chExt cx="1133" cy="548"/>
          </a:xfrm>
        </p:grpSpPr>
        <p:grpSp>
          <p:nvGrpSpPr>
            <p:cNvPr id="216726" name="Group 662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6727" name="Freeform 663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28" name="Freeform 664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29" name="Oval 665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30" name="Freeform 666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1" name="Freeform 667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2" name="Oval 668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33" name="Freeform 669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4" name="Freeform 670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5" name="Oval 671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36" name="Freeform 672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7" name="Freeform 673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38" name="Oval 674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39" name="Freeform 675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0" name="Freeform 676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1" name="Oval 677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42" name="Freeform 678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3" name="Freeform 679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4" name="Oval 680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45" name="Freeform 681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6" name="Freeform 682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7" name="Oval 683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48" name="Freeform 684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49" name="Freeform 685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0" name="Oval 686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51" name="Freeform 687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2" name="Freeform 688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3" name="Oval 689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54" name="Freeform 690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5" name="Freeform 691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6" name="Oval 692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57" name="Freeform 693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8" name="Freeform 694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59" name="Oval 695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60" name="Freeform 696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1" name="Freeform 697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2" name="Oval 698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63" name="Freeform 699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4" name="Freeform 700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5" name="Oval 701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66" name="Freeform 702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7" name="Freeform 703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68" name="Oval 704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69" name="Freeform 705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0" name="Freeform 706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1" name="Oval 707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772" name="Group 708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6773" name="Freeform 709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4" name="Freeform 710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5" name="Oval 711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76" name="Freeform 712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7" name="Freeform 713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78" name="Oval 714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79" name="Freeform 715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0" name="Freeform 716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1" name="Oval 717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82" name="Freeform 718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3" name="Freeform 719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4" name="Oval 720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85" name="Freeform 721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6" name="Freeform 722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7" name="Oval 723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88" name="Freeform 724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89" name="Freeform 725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0" name="Oval 726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91" name="Freeform 727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2" name="Freeform 728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3" name="Oval 729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94" name="Freeform 730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5" name="Freeform 731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6" name="Oval 732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797" name="Freeform 733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8" name="Freeform 734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799" name="Oval 735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00" name="Freeform 736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1" name="Freeform 737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2" name="Oval 738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03" name="Freeform 739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4" name="Freeform 740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5" name="Oval 741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06" name="Freeform 742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7" name="Freeform 743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08" name="Oval 744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09" name="Freeform 745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0" name="Freeform 746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1" name="Oval 747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12" name="Freeform 748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3" name="Freeform 749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4" name="Oval 750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15" name="Freeform 751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6" name="Freeform 752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17" name="Oval 753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6818" name="Group 754"/>
          <p:cNvGrpSpPr>
            <a:grpSpLocks/>
          </p:cNvGrpSpPr>
          <p:nvPr/>
        </p:nvGrpSpPr>
        <p:grpSpPr bwMode="auto">
          <a:xfrm rot="-1266845">
            <a:off x="7788275" y="5068888"/>
            <a:ext cx="1811338" cy="857250"/>
            <a:chOff x="2687" y="941"/>
            <a:chExt cx="1141" cy="540"/>
          </a:xfrm>
        </p:grpSpPr>
        <p:grpSp>
          <p:nvGrpSpPr>
            <p:cNvPr id="216819" name="Group 755"/>
            <p:cNvGrpSpPr>
              <a:grpSpLocks/>
            </p:cNvGrpSpPr>
            <p:nvPr/>
          </p:nvGrpSpPr>
          <p:grpSpPr bwMode="auto">
            <a:xfrm rot="981356" flipH="1" flipV="1">
              <a:off x="2703" y="1077"/>
              <a:ext cx="1125" cy="404"/>
              <a:chOff x="1065" y="1065"/>
              <a:chExt cx="1125" cy="404"/>
            </a:xfrm>
          </p:grpSpPr>
          <p:sp>
            <p:nvSpPr>
              <p:cNvPr id="216820" name="Freeform 756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1" name="Freeform 757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2" name="Oval 758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23" name="Freeform 759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4" name="Freeform 760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5" name="Oval 761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26" name="Freeform 762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7" name="Freeform 763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28" name="Oval 764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29" name="Freeform 765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0" name="Freeform 766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1" name="Oval 767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32" name="Freeform 768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3" name="Freeform 769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4" name="Oval 770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35" name="Freeform 771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6" name="Freeform 772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7" name="Oval 773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38" name="Freeform 774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39" name="Freeform 775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0" name="Oval 776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41" name="Freeform 777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2" name="Freeform 778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3" name="Oval 779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44" name="Freeform 780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5" name="Freeform 781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6" name="Oval 782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47" name="Freeform 783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8" name="Freeform 784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49" name="Oval 785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50" name="Freeform 786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1" name="Freeform 787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2" name="Oval 788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53" name="Freeform 789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4" name="Freeform 790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5" name="Oval 791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56" name="Freeform 792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7" name="Freeform 793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58" name="Oval 794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59" name="Freeform 795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0" name="Freeform 796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1" name="Oval 797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62" name="Freeform 798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3" name="Freeform 799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4" name="Oval 800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865" name="Group 801"/>
            <p:cNvGrpSpPr>
              <a:grpSpLocks/>
            </p:cNvGrpSpPr>
            <p:nvPr/>
          </p:nvGrpSpPr>
          <p:grpSpPr bwMode="auto">
            <a:xfrm rot="21095655" flipH="1">
              <a:off x="2687" y="941"/>
              <a:ext cx="1125" cy="404"/>
              <a:chOff x="1065" y="1065"/>
              <a:chExt cx="1125" cy="404"/>
            </a:xfrm>
          </p:grpSpPr>
          <p:sp>
            <p:nvSpPr>
              <p:cNvPr id="216866" name="Freeform 802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7" name="Freeform 803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68" name="Oval 804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69" name="Freeform 805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0" name="Freeform 806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1" name="Oval 807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72" name="Freeform 808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3" name="Freeform 809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4" name="Oval 810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75" name="Freeform 811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6" name="Freeform 812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7" name="Oval 813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78" name="Freeform 814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79" name="Freeform 815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0" name="Oval 816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81" name="Freeform 817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2" name="Freeform 818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3" name="Oval 819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84" name="Freeform 820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5" name="Freeform 821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6" name="Oval 822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87" name="Freeform 823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8" name="Freeform 824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89" name="Oval 825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90" name="Freeform 826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1" name="Freeform 827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2" name="Oval 828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93" name="Freeform 829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4" name="Freeform 830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5" name="Oval 831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96" name="Freeform 832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7" name="Freeform 833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898" name="Oval 834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899" name="Freeform 835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0" name="Freeform 836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1" name="Oval 837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02" name="Freeform 838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3" name="Freeform 839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4" name="Oval 840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05" name="Freeform 841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6" name="Freeform 842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7" name="Oval 843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08" name="Freeform 844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09" name="Freeform 845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10" name="Oval 846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16911" name="Line 847"/>
          <p:cNvSpPr>
            <a:spLocks noChangeShapeType="1"/>
          </p:cNvSpPr>
          <p:nvPr/>
        </p:nvSpPr>
        <p:spPr bwMode="auto">
          <a:xfrm>
            <a:off x="5967413" y="5178425"/>
            <a:ext cx="1231900" cy="10541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6912" name="Text Box 848"/>
          <p:cNvSpPr txBox="1">
            <a:spLocks noChangeArrowheads="1"/>
          </p:cNvSpPr>
          <p:nvPr/>
        </p:nvSpPr>
        <p:spPr bwMode="auto">
          <a:xfrm>
            <a:off x="7094538" y="6294438"/>
            <a:ext cx="793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b="1">
                <a:solidFill>
                  <a:srgbClr val="FE9914"/>
                </a:solidFill>
              </a:rPr>
              <a:t>TAFC</a:t>
            </a:r>
          </a:p>
        </p:txBody>
      </p:sp>
      <p:grpSp>
        <p:nvGrpSpPr>
          <p:cNvPr id="216913" name="Group 849"/>
          <p:cNvGrpSpPr>
            <a:grpSpLocks/>
          </p:cNvGrpSpPr>
          <p:nvPr/>
        </p:nvGrpSpPr>
        <p:grpSpPr bwMode="auto">
          <a:xfrm rot="1121175">
            <a:off x="-930275" y="4921250"/>
            <a:ext cx="1811338" cy="914400"/>
            <a:chOff x="2687" y="941"/>
            <a:chExt cx="1141" cy="540"/>
          </a:xfrm>
        </p:grpSpPr>
        <p:grpSp>
          <p:nvGrpSpPr>
            <p:cNvPr id="216914" name="Group 850"/>
            <p:cNvGrpSpPr>
              <a:grpSpLocks/>
            </p:cNvGrpSpPr>
            <p:nvPr/>
          </p:nvGrpSpPr>
          <p:grpSpPr bwMode="auto">
            <a:xfrm rot="981356" flipH="1" flipV="1">
              <a:off x="2703" y="1077"/>
              <a:ext cx="1125" cy="404"/>
              <a:chOff x="1065" y="1065"/>
              <a:chExt cx="1125" cy="404"/>
            </a:xfrm>
          </p:grpSpPr>
          <p:sp>
            <p:nvSpPr>
              <p:cNvPr id="216915" name="Freeform 851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16" name="Freeform 852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17" name="Oval 853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18" name="Freeform 854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19" name="Freeform 855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0" name="Oval 856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21" name="Freeform 857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2" name="Freeform 858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3" name="Oval 859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24" name="Freeform 860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5" name="Freeform 861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6" name="Oval 862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27" name="Freeform 863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8" name="Freeform 864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29" name="Oval 865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30" name="Freeform 866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1" name="Freeform 867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2" name="Oval 868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33" name="Freeform 869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4" name="Freeform 870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5" name="Oval 871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36" name="Freeform 872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7" name="Freeform 873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38" name="Oval 874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39" name="Freeform 875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0" name="Freeform 876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1" name="Oval 877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42" name="Freeform 878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3" name="Freeform 879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4" name="Oval 880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45" name="Freeform 881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6" name="Freeform 882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7" name="Oval 883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48" name="Freeform 884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49" name="Freeform 885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0" name="Oval 886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51" name="Freeform 887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2" name="Freeform 888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3" name="Oval 889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54" name="Freeform 890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5" name="Freeform 891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6" name="Oval 892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57" name="Freeform 893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8" name="Freeform 894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59" name="Oval 895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6960" name="Group 896"/>
            <p:cNvGrpSpPr>
              <a:grpSpLocks/>
            </p:cNvGrpSpPr>
            <p:nvPr/>
          </p:nvGrpSpPr>
          <p:grpSpPr bwMode="auto">
            <a:xfrm rot="21095655" flipH="1">
              <a:off x="2687" y="941"/>
              <a:ext cx="1125" cy="404"/>
              <a:chOff x="1065" y="1065"/>
              <a:chExt cx="1125" cy="404"/>
            </a:xfrm>
          </p:grpSpPr>
          <p:sp>
            <p:nvSpPr>
              <p:cNvPr id="216961" name="Freeform 897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2" name="Freeform 898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3" name="Oval 899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64" name="Freeform 900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5" name="Freeform 901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6" name="Oval 902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67" name="Freeform 903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8" name="Freeform 904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69" name="Oval 905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70" name="Freeform 906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1" name="Freeform 907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2" name="Oval 908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73" name="Freeform 909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4" name="Freeform 910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5" name="Oval 911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76" name="Freeform 912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7" name="Freeform 913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78" name="Oval 914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79" name="Freeform 915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0" name="Freeform 916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1" name="Oval 917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82" name="Freeform 918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3" name="Freeform 919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4" name="Oval 920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85" name="Freeform 921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6" name="Freeform 922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7" name="Oval 923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88" name="Freeform 924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89" name="Freeform 925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0" name="Oval 926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91" name="Freeform 927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2" name="Freeform 928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3" name="Oval 929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94" name="Freeform 930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5" name="Freeform 931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6" name="Oval 932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6997" name="Freeform 933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8" name="Freeform 934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999" name="Oval 935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00" name="Freeform 936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01" name="Freeform 937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02" name="Oval 938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03" name="Freeform 939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04" name="Freeform 940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05" name="Oval 941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7006" name="Group 942"/>
          <p:cNvGrpSpPr>
            <a:grpSpLocks/>
          </p:cNvGrpSpPr>
          <p:nvPr/>
        </p:nvGrpSpPr>
        <p:grpSpPr bwMode="auto">
          <a:xfrm>
            <a:off x="2486025" y="5538788"/>
            <a:ext cx="1855788" cy="869950"/>
            <a:chOff x="1567" y="941"/>
            <a:chExt cx="1133" cy="548"/>
          </a:xfrm>
        </p:grpSpPr>
        <p:grpSp>
          <p:nvGrpSpPr>
            <p:cNvPr id="217007" name="Group 943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7008" name="Freeform 944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09" name="Freeform 945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0" name="Oval 946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11" name="Freeform 947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2" name="Freeform 948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3" name="Oval 949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14" name="Freeform 950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5" name="Freeform 951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6" name="Oval 952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17" name="Freeform 953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8" name="Freeform 954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19" name="Oval 955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20" name="Freeform 956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1" name="Freeform 957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2" name="Oval 958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23" name="Freeform 959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4" name="Freeform 960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5" name="Oval 961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26" name="Freeform 962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7" name="Freeform 963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28" name="Oval 964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29" name="Freeform 965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0" name="Freeform 966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1" name="Oval 967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32" name="Freeform 968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3" name="Freeform 969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4" name="Oval 970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35" name="Freeform 971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6" name="Freeform 972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7" name="Oval 973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38" name="Freeform 974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39" name="Freeform 975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0" name="Oval 976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41" name="Freeform 977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2" name="Freeform 978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3" name="Oval 979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44" name="Freeform 980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5" name="Freeform 981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6" name="Oval 982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47" name="Freeform 983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8" name="Freeform 984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49" name="Oval 985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50" name="Freeform 986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1" name="Freeform 987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2" name="Oval 988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7053" name="Group 989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7054" name="Freeform 990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5" name="Freeform 991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6" name="Oval 992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57" name="Freeform 993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8" name="Freeform 994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59" name="Oval 995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60" name="Freeform 996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1" name="Freeform 997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2" name="Oval 998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63" name="Freeform 999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4" name="Freeform 1000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5" name="Oval 1001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66" name="Freeform 1002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7" name="Freeform 1003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68" name="Oval 1004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69" name="Freeform 1005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0" name="Freeform 1006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1" name="Oval 1007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72" name="Freeform 1008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3" name="Freeform 1009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4" name="Oval 1010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75" name="Freeform 1011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6" name="Freeform 1012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7" name="Oval 1013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78" name="Freeform 1014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79" name="Freeform 1015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0" name="Oval 1016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81" name="Freeform 1017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2" name="Freeform 1018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3" name="Oval 1019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84" name="Freeform 1020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5" name="Freeform 1021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6" name="Oval 1022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87" name="Freeform 1023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8" name="Freeform 1024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89" name="Oval 1025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90" name="Freeform 1026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1" name="Freeform 1027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2" name="Oval 1028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93" name="Freeform 1029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4" name="Freeform 1030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5" name="Oval 1031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096" name="Freeform 1032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7" name="Freeform 1033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098" name="Oval 1034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217099" name="Group 1035"/>
          <p:cNvGrpSpPr>
            <a:grpSpLocks/>
          </p:cNvGrpSpPr>
          <p:nvPr/>
        </p:nvGrpSpPr>
        <p:grpSpPr bwMode="auto">
          <a:xfrm rot="501412">
            <a:off x="752475" y="5424488"/>
            <a:ext cx="1798638" cy="869950"/>
            <a:chOff x="1567" y="941"/>
            <a:chExt cx="1133" cy="548"/>
          </a:xfrm>
        </p:grpSpPr>
        <p:grpSp>
          <p:nvGrpSpPr>
            <p:cNvPr id="217100" name="Group 1036"/>
            <p:cNvGrpSpPr>
              <a:grpSpLocks/>
            </p:cNvGrpSpPr>
            <p:nvPr/>
          </p:nvGrpSpPr>
          <p:grpSpPr bwMode="auto">
            <a:xfrm rot="742300" flipH="1" flipV="1">
              <a:off x="1575" y="1085"/>
              <a:ext cx="1125" cy="404"/>
              <a:chOff x="1065" y="1065"/>
              <a:chExt cx="1125" cy="404"/>
            </a:xfrm>
          </p:grpSpPr>
          <p:sp>
            <p:nvSpPr>
              <p:cNvPr id="217101" name="Freeform 1037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2" name="Freeform 1038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3" name="Oval 1039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04" name="Freeform 1040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5" name="Freeform 1041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6" name="Oval 1042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07" name="Freeform 1043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8" name="Freeform 1044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09" name="Oval 1045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10" name="Freeform 1046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1" name="Freeform 1047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2" name="Oval 1048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13" name="Freeform 1049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4" name="Freeform 1050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5" name="Oval 1051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16" name="Freeform 1052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7" name="Freeform 1053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18" name="Oval 1054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19" name="Freeform 1055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0" name="Freeform 1056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1" name="Oval 1057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22" name="Freeform 1058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3" name="Freeform 1059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4" name="Oval 1060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25" name="Freeform 1061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6" name="Freeform 1062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7" name="Oval 1063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28" name="Freeform 1064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29" name="Freeform 1065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0" name="Oval 1066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31" name="Freeform 1067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2" name="Freeform 1068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3" name="Oval 1069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34" name="Freeform 1070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5" name="Freeform 1071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6" name="Oval 1072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37" name="Freeform 1073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8" name="Freeform 1074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39" name="Oval 1075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40" name="Freeform 1076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1" name="Freeform 1077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2" name="Oval 1078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43" name="Freeform 1079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4" name="Freeform 1080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5" name="Oval 1081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7146" name="Group 1082"/>
            <p:cNvGrpSpPr>
              <a:grpSpLocks/>
            </p:cNvGrpSpPr>
            <p:nvPr/>
          </p:nvGrpSpPr>
          <p:grpSpPr bwMode="auto">
            <a:xfrm rot="20857700" flipH="1">
              <a:off x="1567" y="941"/>
              <a:ext cx="1125" cy="404"/>
              <a:chOff x="1065" y="1065"/>
              <a:chExt cx="1125" cy="404"/>
            </a:xfrm>
          </p:grpSpPr>
          <p:sp>
            <p:nvSpPr>
              <p:cNvPr id="217147" name="Freeform 1083"/>
              <p:cNvSpPr>
                <a:spLocks/>
              </p:cNvSpPr>
              <p:nvPr/>
            </p:nvSpPr>
            <p:spPr bwMode="auto">
              <a:xfrm rot="-906419">
                <a:off x="1663" y="124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8" name="Freeform 1084"/>
              <p:cNvSpPr>
                <a:spLocks/>
              </p:cNvSpPr>
              <p:nvPr/>
            </p:nvSpPr>
            <p:spPr bwMode="auto">
              <a:xfrm rot="-906419">
                <a:off x="1716" y="123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49" name="Oval 1085"/>
              <p:cNvSpPr>
                <a:spLocks noChangeArrowheads="1"/>
              </p:cNvSpPr>
              <p:nvPr/>
            </p:nvSpPr>
            <p:spPr bwMode="auto">
              <a:xfrm rot="-906419">
                <a:off x="1651" y="116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50" name="Freeform 1086"/>
              <p:cNvSpPr>
                <a:spLocks/>
              </p:cNvSpPr>
              <p:nvPr/>
            </p:nvSpPr>
            <p:spPr bwMode="auto">
              <a:xfrm rot="20693581" flipH="1">
                <a:off x="1775" y="121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1" name="Freeform 1087"/>
              <p:cNvSpPr>
                <a:spLocks/>
              </p:cNvSpPr>
              <p:nvPr/>
            </p:nvSpPr>
            <p:spPr bwMode="auto">
              <a:xfrm rot="20693581" flipH="1">
                <a:off x="1752" y="122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2" name="Oval 1088"/>
              <p:cNvSpPr>
                <a:spLocks noChangeArrowheads="1"/>
              </p:cNvSpPr>
              <p:nvPr/>
            </p:nvSpPr>
            <p:spPr bwMode="auto">
              <a:xfrm rot="20693581" flipH="1">
                <a:off x="1725" y="114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53" name="Freeform 1089"/>
              <p:cNvSpPr>
                <a:spLocks/>
              </p:cNvSpPr>
              <p:nvPr/>
            </p:nvSpPr>
            <p:spPr bwMode="auto">
              <a:xfrm rot="-906419">
                <a:off x="1582" y="125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4" name="Freeform 1090"/>
              <p:cNvSpPr>
                <a:spLocks/>
              </p:cNvSpPr>
              <p:nvPr/>
            </p:nvSpPr>
            <p:spPr bwMode="auto">
              <a:xfrm rot="-906419">
                <a:off x="1635" y="124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5" name="Oval 1091"/>
              <p:cNvSpPr>
                <a:spLocks noChangeArrowheads="1"/>
              </p:cNvSpPr>
              <p:nvPr/>
            </p:nvSpPr>
            <p:spPr bwMode="auto">
              <a:xfrm rot="-906419">
                <a:off x="1570" y="118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56" name="Freeform 1092"/>
              <p:cNvSpPr>
                <a:spLocks/>
              </p:cNvSpPr>
              <p:nvPr/>
            </p:nvSpPr>
            <p:spPr bwMode="auto">
              <a:xfrm rot="-906419">
                <a:off x="1514" y="127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7" name="Freeform 1093"/>
              <p:cNvSpPr>
                <a:spLocks/>
              </p:cNvSpPr>
              <p:nvPr/>
            </p:nvSpPr>
            <p:spPr bwMode="auto">
              <a:xfrm rot="-906419">
                <a:off x="1567" y="1267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58" name="Oval 1094"/>
              <p:cNvSpPr>
                <a:spLocks noChangeArrowheads="1"/>
              </p:cNvSpPr>
              <p:nvPr/>
            </p:nvSpPr>
            <p:spPr bwMode="auto">
              <a:xfrm rot="-906419">
                <a:off x="1502" y="120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59" name="Freeform 1095"/>
              <p:cNvSpPr>
                <a:spLocks/>
              </p:cNvSpPr>
              <p:nvPr/>
            </p:nvSpPr>
            <p:spPr bwMode="auto">
              <a:xfrm rot="-906419">
                <a:off x="1441" y="129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0" name="Freeform 1096"/>
              <p:cNvSpPr>
                <a:spLocks/>
              </p:cNvSpPr>
              <p:nvPr/>
            </p:nvSpPr>
            <p:spPr bwMode="auto">
              <a:xfrm rot="-906419">
                <a:off x="1494" y="128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1" name="Oval 1097"/>
              <p:cNvSpPr>
                <a:spLocks noChangeArrowheads="1"/>
              </p:cNvSpPr>
              <p:nvPr/>
            </p:nvSpPr>
            <p:spPr bwMode="auto">
              <a:xfrm rot="-906419">
                <a:off x="1429" y="122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62" name="Freeform 1098"/>
              <p:cNvSpPr>
                <a:spLocks/>
              </p:cNvSpPr>
              <p:nvPr/>
            </p:nvSpPr>
            <p:spPr bwMode="auto">
              <a:xfrm rot="-906419">
                <a:off x="2027" y="1156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3" name="Freeform 1099"/>
              <p:cNvSpPr>
                <a:spLocks/>
              </p:cNvSpPr>
              <p:nvPr/>
            </p:nvSpPr>
            <p:spPr bwMode="auto">
              <a:xfrm rot="-906419">
                <a:off x="2080" y="1146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4" name="Oval 1100"/>
              <p:cNvSpPr>
                <a:spLocks noChangeArrowheads="1"/>
              </p:cNvSpPr>
              <p:nvPr/>
            </p:nvSpPr>
            <p:spPr bwMode="auto">
              <a:xfrm rot="-906419">
                <a:off x="2015" y="1082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65" name="Freeform 1101"/>
              <p:cNvSpPr>
                <a:spLocks/>
              </p:cNvSpPr>
              <p:nvPr/>
            </p:nvSpPr>
            <p:spPr bwMode="auto">
              <a:xfrm rot="20693581" flipH="1">
                <a:off x="2139" y="1129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6" name="Freeform 1102"/>
              <p:cNvSpPr>
                <a:spLocks/>
              </p:cNvSpPr>
              <p:nvPr/>
            </p:nvSpPr>
            <p:spPr bwMode="auto">
              <a:xfrm rot="20693581" flipH="1">
                <a:off x="2116" y="114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7" name="Oval 1103"/>
              <p:cNvSpPr>
                <a:spLocks noChangeArrowheads="1"/>
              </p:cNvSpPr>
              <p:nvPr/>
            </p:nvSpPr>
            <p:spPr bwMode="auto">
              <a:xfrm rot="20693581" flipH="1">
                <a:off x="2089" y="1065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68" name="Freeform 1104"/>
              <p:cNvSpPr>
                <a:spLocks/>
              </p:cNvSpPr>
              <p:nvPr/>
            </p:nvSpPr>
            <p:spPr bwMode="auto">
              <a:xfrm rot="-906419">
                <a:off x="1946" y="1170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69" name="Freeform 1105"/>
              <p:cNvSpPr>
                <a:spLocks/>
              </p:cNvSpPr>
              <p:nvPr/>
            </p:nvSpPr>
            <p:spPr bwMode="auto">
              <a:xfrm rot="-906419">
                <a:off x="1999" y="1160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0" name="Oval 1106"/>
              <p:cNvSpPr>
                <a:spLocks noChangeArrowheads="1"/>
              </p:cNvSpPr>
              <p:nvPr/>
            </p:nvSpPr>
            <p:spPr bwMode="auto">
              <a:xfrm rot="-906419">
                <a:off x="1934" y="1096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71" name="Freeform 1107"/>
              <p:cNvSpPr>
                <a:spLocks/>
              </p:cNvSpPr>
              <p:nvPr/>
            </p:nvSpPr>
            <p:spPr bwMode="auto">
              <a:xfrm rot="-906419">
                <a:off x="1878" y="1193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2" name="Freeform 1108"/>
              <p:cNvSpPr>
                <a:spLocks/>
              </p:cNvSpPr>
              <p:nvPr/>
            </p:nvSpPr>
            <p:spPr bwMode="auto">
              <a:xfrm rot="-906419">
                <a:off x="1931" y="1183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3" name="Oval 1109"/>
              <p:cNvSpPr>
                <a:spLocks noChangeArrowheads="1"/>
              </p:cNvSpPr>
              <p:nvPr/>
            </p:nvSpPr>
            <p:spPr bwMode="auto">
              <a:xfrm rot="-906419">
                <a:off x="1866" y="1119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74" name="Freeform 1110"/>
              <p:cNvSpPr>
                <a:spLocks/>
              </p:cNvSpPr>
              <p:nvPr/>
            </p:nvSpPr>
            <p:spPr bwMode="auto">
              <a:xfrm rot="-906419">
                <a:off x="1805" y="121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5" name="Freeform 1111"/>
              <p:cNvSpPr>
                <a:spLocks/>
              </p:cNvSpPr>
              <p:nvPr/>
            </p:nvSpPr>
            <p:spPr bwMode="auto">
              <a:xfrm rot="-906419">
                <a:off x="1858" y="120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6" name="Oval 1112"/>
              <p:cNvSpPr>
                <a:spLocks noChangeArrowheads="1"/>
              </p:cNvSpPr>
              <p:nvPr/>
            </p:nvSpPr>
            <p:spPr bwMode="auto">
              <a:xfrm rot="-906419">
                <a:off x="1793" y="114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77" name="Freeform 1113"/>
              <p:cNvSpPr>
                <a:spLocks/>
              </p:cNvSpPr>
              <p:nvPr/>
            </p:nvSpPr>
            <p:spPr bwMode="auto">
              <a:xfrm rot="-906419">
                <a:off x="1299" y="1324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8" name="Freeform 1114"/>
              <p:cNvSpPr>
                <a:spLocks/>
              </p:cNvSpPr>
              <p:nvPr/>
            </p:nvSpPr>
            <p:spPr bwMode="auto">
              <a:xfrm rot="-906419">
                <a:off x="1352" y="1314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79" name="Oval 1115"/>
              <p:cNvSpPr>
                <a:spLocks noChangeArrowheads="1"/>
              </p:cNvSpPr>
              <p:nvPr/>
            </p:nvSpPr>
            <p:spPr bwMode="auto">
              <a:xfrm rot="-906419">
                <a:off x="1287" y="1250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80" name="Freeform 1116"/>
              <p:cNvSpPr>
                <a:spLocks/>
              </p:cNvSpPr>
              <p:nvPr/>
            </p:nvSpPr>
            <p:spPr bwMode="auto">
              <a:xfrm rot="20693581" flipH="1">
                <a:off x="1411" y="1297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1" name="Freeform 1117"/>
              <p:cNvSpPr>
                <a:spLocks/>
              </p:cNvSpPr>
              <p:nvPr/>
            </p:nvSpPr>
            <p:spPr bwMode="auto">
              <a:xfrm rot="20693581" flipH="1">
                <a:off x="1388" y="130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2" name="Oval 1118"/>
              <p:cNvSpPr>
                <a:spLocks noChangeArrowheads="1"/>
              </p:cNvSpPr>
              <p:nvPr/>
            </p:nvSpPr>
            <p:spPr bwMode="auto">
              <a:xfrm rot="20693581" flipH="1">
                <a:off x="1361" y="1233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83" name="Freeform 1119"/>
              <p:cNvSpPr>
                <a:spLocks/>
              </p:cNvSpPr>
              <p:nvPr/>
            </p:nvSpPr>
            <p:spPr bwMode="auto">
              <a:xfrm rot="-906419">
                <a:off x="1218" y="1338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4" name="Freeform 1120"/>
              <p:cNvSpPr>
                <a:spLocks/>
              </p:cNvSpPr>
              <p:nvPr/>
            </p:nvSpPr>
            <p:spPr bwMode="auto">
              <a:xfrm rot="-906419">
                <a:off x="1271" y="1328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5" name="Oval 1121"/>
              <p:cNvSpPr>
                <a:spLocks noChangeArrowheads="1"/>
              </p:cNvSpPr>
              <p:nvPr/>
            </p:nvSpPr>
            <p:spPr bwMode="auto">
              <a:xfrm rot="-906419">
                <a:off x="1206" y="1264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86" name="Freeform 1122"/>
              <p:cNvSpPr>
                <a:spLocks/>
              </p:cNvSpPr>
              <p:nvPr/>
            </p:nvSpPr>
            <p:spPr bwMode="auto">
              <a:xfrm rot="-906419">
                <a:off x="1150" y="1361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7" name="Freeform 1123"/>
              <p:cNvSpPr>
                <a:spLocks/>
              </p:cNvSpPr>
              <p:nvPr/>
            </p:nvSpPr>
            <p:spPr bwMode="auto">
              <a:xfrm rot="-906419">
                <a:off x="1203" y="1351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88" name="Oval 1124"/>
              <p:cNvSpPr>
                <a:spLocks noChangeArrowheads="1"/>
              </p:cNvSpPr>
              <p:nvPr/>
            </p:nvSpPr>
            <p:spPr bwMode="auto">
              <a:xfrm rot="-906419">
                <a:off x="1138" y="1287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89" name="Freeform 1125"/>
              <p:cNvSpPr>
                <a:spLocks/>
              </p:cNvSpPr>
              <p:nvPr/>
            </p:nvSpPr>
            <p:spPr bwMode="auto">
              <a:xfrm rot="-906419">
                <a:off x="1077" y="1382"/>
                <a:ext cx="51" cy="87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6" y="9"/>
                  </a:cxn>
                  <a:cxn ang="0">
                    <a:pos x="6" y="36"/>
                  </a:cxn>
                  <a:cxn ang="0">
                    <a:pos x="45" y="39"/>
                  </a:cxn>
                  <a:cxn ang="0">
                    <a:pos x="42" y="69"/>
                  </a:cxn>
                  <a:cxn ang="0">
                    <a:pos x="36" y="87"/>
                  </a:cxn>
                </a:cxnLst>
                <a:rect l="0" t="0" r="r" b="b"/>
                <a:pathLst>
                  <a:path w="51" h="87">
                    <a:moveTo>
                      <a:pt x="39" y="0"/>
                    </a:moveTo>
                    <a:cubicBezTo>
                      <a:pt x="25" y="1"/>
                      <a:pt x="11" y="3"/>
                      <a:pt x="6" y="9"/>
                    </a:cubicBezTo>
                    <a:cubicBezTo>
                      <a:pt x="1" y="15"/>
                      <a:pt x="0" y="31"/>
                      <a:pt x="6" y="36"/>
                    </a:cubicBezTo>
                    <a:cubicBezTo>
                      <a:pt x="12" y="41"/>
                      <a:pt x="39" y="34"/>
                      <a:pt x="45" y="39"/>
                    </a:cubicBezTo>
                    <a:cubicBezTo>
                      <a:pt x="51" y="44"/>
                      <a:pt x="43" y="61"/>
                      <a:pt x="42" y="69"/>
                    </a:cubicBezTo>
                    <a:cubicBezTo>
                      <a:pt x="41" y="77"/>
                      <a:pt x="38" y="83"/>
                      <a:pt x="36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90" name="Freeform 1126"/>
              <p:cNvSpPr>
                <a:spLocks/>
              </p:cNvSpPr>
              <p:nvPr/>
            </p:nvSpPr>
            <p:spPr bwMode="auto">
              <a:xfrm rot="-906419">
                <a:off x="1130" y="1372"/>
                <a:ext cx="22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" y="33"/>
                  </a:cxn>
                  <a:cxn ang="0">
                    <a:pos x="6" y="48"/>
                  </a:cxn>
                  <a:cxn ang="0">
                    <a:pos x="21" y="63"/>
                  </a:cxn>
                  <a:cxn ang="0">
                    <a:pos x="12" y="87"/>
                  </a:cxn>
                </a:cxnLst>
                <a:rect l="0" t="0" r="r" b="b"/>
                <a:pathLst>
                  <a:path w="22" h="87">
                    <a:moveTo>
                      <a:pt x="0" y="0"/>
                    </a:moveTo>
                    <a:cubicBezTo>
                      <a:pt x="10" y="12"/>
                      <a:pt x="20" y="25"/>
                      <a:pt x="21" y="33"/>
                    </a:cubicBezTo>
                    <a:cubicBezTo>
                      <a:pt x="22" y="41"/>
                      <a:pt x="6" y="43"/>
                      <a:pt x="6" y="48"/>
                    </a:cubicBezTo>
                    <a:cubicBezTo>
                      <a:pt x="6" y="53"/>
                      <a:pt x="20" y="57"/>
                      <a:pt x="21" y="63"/>
                    </a:cubicBezTo>
                    <a:cubicBezTo>
                      <a:pt x="22" y="69"/>
                      <a:pt x="17" y="78"/>
                      <a:pt x="12" y="87"/>
                    </a:cubicBezTo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rgbClr val="96969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191" name="Oval 1127"/>
              <p:cNvSpPr>
                <a:spLocks noChangeArrowheads="1"/>
              </p:cNvSpPr>
              <p:nvPr/>
            </p:nvSpPr>
            <p:spPr bwMode="auto">
              <a:xfrm rot="-906419">
                <a:off x="1065" y="1308"/>
                <a:ext cx="72" cy="72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17192" name="Oval 1128"/>
          <p:cNvSpPr>
            <a:spLocks noChangeArrowheads="1"/>
          </p:cNvSpPr>
          <p:nvPr/>
        </p:nvSpPr>
        <p:spPr bwMode="auto">
          <a:xfrm>
            <a:off x="3624263" y="2886075"/>
            <a:ext cx="2724150" cy="1162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6699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r>
              <a:rPr lang="en-GB" b="1" i="1"/>
              <a:t>ftr</a:t>
            </a:r>
            <a:r>
              <a:rPr lang="en-GB" b="1"/>
              <a:t>A</a:t>
            </a:r>
            <a:endParaRPr lang="en-GB" b="1" i="1"/>
          </a:p>
        </p:txBody>
      </p:sp>
      <p:sp>
        <p:nvSpPr>
          <p:cNvPr id="217193" name="Text Box 1129"/>
          <p:cNvSpPr txBox="1">
            <a:spLocks noChangeArrowheads="1"/>
          </p:cNvSpPr>
          <p:nvPr/>
        </p:nvSpPr>
        <p:spPr bwMode="auto">
          <a:xfrm>
            <a:off x="288925" y="6294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7194" name="Text Box 113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39700" y="6278563"/>
            <a:ext cx="579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Schrettl </a:t>
            </a:r>
            <a:r>
              <a:rPr lang="en-GB" sz="1200" i="1"/>
              <a:t>et. al.</a:t>
            </a:r>
            <a:r>
              <a:rPr lang="en-GB" sz="1200"/>
              <a:t> (2004) Siderophore biosynthesis but not reductive iron assimilation is</a:t>
            </a:r>
          </a:p>
          <a:p>
            <a:r>
              <a:rPr lang="en-GB" sz="1200"/>
              <a:t>essential for </a:t>
            </a:r>
            <a:r>
              <a:rPr lang="en-GB" sz="1200" i="1"/>
              <a:t>A. fumigatus</a:t>
            </a:r>
            <a:r>
              <a:rPr lang="en-GB" sz="1200"/>
              <a:t> virulence </a:t>
            </a:r>
            <a:r>
              <a:rPr lang="en-GB" sz="1200" i="1"/>
              <a:t>J. Exp. Med. </a:t>
            </a:r>
            <a:r>
              <a:rPr lang="en-GB" sz="1200" b="1"/>
              <a:t>200</a:t>
            </a:r>
            <a:r>
              <a:rPr lang="en-GB" sz="1200"/>
              <a:t>:1213-9</a:t>
            </a:r>
          </a:p>
        </p:txBody>
      </p:sp>
      <p:sp>
        <p:nvSpPr>
          <p:cNvPr id="217195" name="Text Box 1131"/>
          <p:cNvSpPr txBox="1">
            <a:spLocks noChangeArrowheads="1"/>
          </p:cNvSpPr>
          <p:nvPr/>
        </p:nvSpPr>
        <p:spPr bwMode="auto">
          <a:xfrm>
            <a:off x="780143" y="1639888"/>
            <a:ext cx="79541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990000"/>
                </a:solidFill>
              </a:rPr>
              <a:t>Most </a:t>
            </a:r>
            <a:r>
              <a:rPr lang="en-GB" sz="1400" dirty="0">
                <a:solidFill>
                  <a:srgbClr val="990000"/>
                </a:solidFill>
              </a:rPr>
              <a:t>fungi have two mechanisms for high affinity iron uptake</a:t>
            </a:r>
          </a:p>
          <a:p>
            <a:r>
              <a:rPr lang="en-GB" sz="1400" dirty="0">
                <a:solidFill>
                  <a:srgbClr val="990000"/>
                </a:solidFill>
              </a:rPr>
              <a:t>Reductive iron assimilation (RIA) mediated by the plasma membrane </a:t>
            </a:r>
            <a:r>
              <a:rPr lang="en-GB" sz="1400" dirty="0" err="1">
                <a:solidFill>
                  <a:srgbClr val="990000"/>
                </a:solidFill>
              </a:rPr>
              <a:t>permease</a:t>
            </a:r>
            <a:r>
              <a:rPr lang="en-GB" sz="1400" dirty="0">
                <a:solidFill>
                  <a:srgbClr val="990000"/>
                </a:solidFill>
              </a:rPr>
              <a:t> </a:t>
            </a:r>
            <a:r>
              <a:rPr lang="en-GB" sz="1400" dirty="0" err="1">
                <a:solidFill>
                  <a:srgbClr val="990000"/>
                </a:solidFill>
              </a:rPr>
              <a:t>FtrA</a:t>
            </a:r>
            <a:endParaRPr lang="en-GB" sz="1400" dirty="0">
              <a:solidFill>
                <a:srgbClr val="990000"/>
              </a:solidFill>
            </a:endParaRPr>
          </a:p>
          <a:p>
            <a:r>
              <a:rPr lang="en-GB" sz="1400" dirty="0">
                <a:solidFill>
                  <a:srgbClr val="990000"/>
                </a:solidFill>
              </a:rPr>
              <a:t>And </a:t>
            </a:r>
            <a:r>
              <a:rPr lang="en-GB" sz="1400" dirty="0" err="1">
                <a:solidFill>
                  <a:srgbClr val="990000"/>
                </a:solidFill>
              </a:rPr>
              <a:t>siderophore</a:t>
            </a:r>
            <a:r>
              <a:rPr lang="en-GB" sz="1400" dirty="0">
                <a:solidFill>
                  <a:srgbClr val="990000"/>
                </a:solidFill>
              </a:rPr>
              <a:t> mediated iron uptake and sequestration inside the cell, requires </a:t>
            </a:r>
            <a:r>
              <a:rPr lang="en-GB" sz="1400" dirty="0" err="1">
                <a:solidFill>
                  <a:srgbClr val="990000"/>
                </a:solidFill>
              </a:rPr>
              <a:t>sidA</a:t>
            </a:r>
            <a:r>
              <a:rPr lang="en-GB" sz="1400" dirty="0">
                <a:solidFill>
                  <a:srgbClr val="990000"/>
                </a:solidFill>
              </a:rPr>
              <a:t>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793750" y="530225"/>
            <a:ext cx="7885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Candidate gene approach : siderophore biosynthesis</a:t>
            </a:r>
          </a:p>
          <a:p>
            <a:r>
              <a:rPr lang="en-GB" sz="2400" b="1">
                <a:solidFill>
                  <a:srgbClr val="3399FF"/>
                </a:solidFill>
              </a:rPr>
              <a:t>in </a:t>
            </a:r>
            <a:r>
              <a:rPr lang="en-GB" sz="2400" b="1" i="1">
                <a:solidFill>
                  <a:srgbClr val="3399FF"/>
                </a:solidFill>
              </a:rPr>
              <a:t>Aspergillus fumigatus</a:t>
            </a:r>
            <a:endParaRPr lang="en-GB" sz="2400" b="1">
              <a:solidFill>
                <a:srgbClr val="3399FF"/>
              </a:solidFill>
            </a:endParaRPr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679450" y="2157413"/>
            <a:ext cx="19367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40" name="Picture 4" descr="sida surviv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286250"/>
            <a:ext cx="2286000" cy="1957388"/>
          </a:xfrm>
          <a:prstGeom prst="rect">
            <a:avLst/>
          </a:prstGeom>
          <a:noFill/>
        </p:spPr>
      </p:pic>
      <p:pic>
        <p:nvPicPr>
          <p:cNvPr id="219141" name="Picture 5" descr="sidA histology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5156200" y="3640138"/>
            <a:ext cx="3217863" cy="2603500"/>
          </a:xfrm>
          <a:prstGeom prst="rect">
            <a:avLst/>
          </a:prstGeom>
          <a:noFill/>
        </p:spPr>
      </p:pic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2811463" y="1639888"/>
            <a:ext cx="5711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Hypothesize that iron acquisition is required for  </a:t>
            </a:r>
            <a:r>
              <a:rPr lang="en-GB" sz="1400" i="1">
                <a:solidFill>
                  <a:srgbClr val="990000"/>
                </a:solidFill>
              </a:rPr>
              <a:t>A. fumigatus </a:t>
            </a:r>
            <a:r>
              <a:rPr lang="en-GB" sz="1400">
                <a:solidFill>
                  <a:srgbClr val="990000"/>
                </a:solidFill>
              </a:rPr>
              <a:t>virulence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Delete genes participating in the two major iron uptake pathways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Assess phenotype </a:t>
            </a:r>
            <a:r>
              <a:rPr lang="en-GB" sz="1400" i="1">
                <a:solidFill>
                  <a:srgbClr val="990000"/>
                </a:solidFill>
              </a:rPr>
              <a:t>in vitro</a:t>
            </a:r>
          </a:p>
          <a:p>
            <a:endParaRPr lang="en-GB" sz="1400" i="1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Test virulence in murine model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Histological analysis of infected tissue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0" y="249872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-Fe</a:t>
            </a: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0" y="29781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 b="1"/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0" y="2892425"/>
            <a:ext cx="647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/>
              <a:t>Low </a:t>
            </a:r>
          </a:p>
          <a:p>
            <a:r>
              <a:rPr lang="en-GB" sz="1600" b="1"/>
              <a:t>iron</a:t>
            </a: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-92075" y="5522913"/>
            <a:ext cx="83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Blood</a:t>
            </a:r>
          </a:p>
          <a:p>
            <a:r>
              <a:rPr lang="en-GB" b="1"/>
              <a:t>agar</a:t>
            </a:r>
          </a:p>
        </p:txBody>
      </p:sp>
      <p:sp>
        <p:nvSpPr>
          <p:cNvPr id="219147" name="Text Box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39700" y="6278563"/>
            <a:ext cx="579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Schrettl </a:t>
            </a:r>
            <a:r>
              <a:rPr lang="en-GB" sz="1200" i="1"/>
              <a:t>et. al.</a:t>
            </a:r>
            <a:r>
              <a:rPr lang="en-GB" sz="1200"/>
              <a:t> (2004) Siderophore biosynthesis but not reductive iron assimilation is</a:t>
            </a:r>
          </a:p>
          <a:p>
            <a:r>
              <a:rPr lang="en-GB" sz="1200"/>
              <a:t>essential for </a:t>
            </a:r>
            <a:r>
              <a:rPr lang="en-GB" sz="1200" i="1"/>
              <a:t>A. fumigatus</a:t>
            </a:r>
            <a:r>
              <a:rPr lang="en-GB" sz="1200"/>
              <a:t> virulence </a:t>
            </a:r>
            <a:r>
              <a:rPr lang="en-GB" sz="1200" i="1"/>
              <a:t>J. Exp. Med. </a:t>
            </a:r>
            <a:r>
              <a:rPr lang="en-GB" sz="1200" b="1"/>
              <a:t>200</a:t>
            </a:r>
            <a:r>
              <a:rPr lang="en-GB" sz="1200"/>
              <a:t>:1213-9</a:t>
            </a: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8375650" y="42021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1"/>
              <a:t>∆sidA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8399463" y="5319713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WT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763588" y="544513"/>
            <a:ext cx="631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A model of fungal allergic airways disease</a:t>
            </a:r>
          </a:p>
        </p:txBody>
      </p:sp>
      <p:sp>
        <p:nvSpPr>
          <p:cNvPr id="227333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39750" y="6073775"/>
            <a:ext cx="805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Park </a:t>
            </a:r>
            <a:r>
              <a:rPr lang="en-GB" sz="1200" i="1"/>
              <a:t>et. </a:t>
            </a:r>
            <a:r>
              <a:rPr lang="en-GB" sz="1200"/>
              <a:t>al. (2006) Neutrophils regulate airway responses in a model of fungal allergic airways disease </a:t>
            </a:r>
            <a:r>
              <a:rPr lang="en-GB" sz="1200" i="1"/>
              <a:t>J. Immunol.</a:t>
            </a:r>
            <a:r>
              <a:rPr lang="en-GB" sz="1200"/>
              <a:t> </a:t>
            </a:r>
            <a:r>
              <a:rPr lang="en-GB" sz="1200" b="1"/>
              <a:t>176</a:t>
            </a:r>
            <a:r>
              <a:rPr lang="en-GB" sz="1200"/>
              <a:t>:2538-2545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720725" y="1684338"/>
            <a:ext cx="81137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chemeClr val="hlink"/>
                </a:solidFill>
              </a:rPr>
              <a:t>Hypothesis</a:t>
            </a:r>
            <a:r>
              <a:rPr lang="en-GB" sz="1400">
                <a:solidFill>
                  <a:schemeClr val="hlink"/>
                </a:solidFill>
              </a:rPr>
              <a:t>:Within the context of allergic disease neutrophils have been postulated to promote </a:t>
            </a:r>
          </a:p>
          <a:p>
            <a:r>
              <a:rPr lang="en-GB" sz="1400">
                <a:solidFill>
                  <a:schemeClr val="hlink"/>
                </a:solidFill>
              </a:rPr>
              <a:t>more severe airway inflammation by mediating direct tissue injury or by elaborating </a:t>
            </a:r>
          </a:p>
          <a:p>
            <a:r>
              <a:rPr lang="en-GB" sz="1400">
                <a:solidFill>
                  <a:schemeClr val="hlink"/>
                </a:solidFill>
              </a:rPr>
              <a:t>proinflammatory mediators: therefore neutrophils contribute to disease severity</a:t>
            </a:r>
          </a:p>
          <a:p>
            <a:endParaRPr lang="en-GB" sz="1400">
              <a:solidFill>
                <a:schemeClr val="hlink"/>
              </a:solidFill>
            </a:endParaRPr>
          </a:p>
          <a:p>
            <a:r>
              <a:rPr lang="en-GB" sz="1400" b="1">
                <a:solidFill>
                  <a:schemeClr val="hlink"/>
                </a:solidFill>
              </a:rPr>
              <a:t>How: </a:t>
            </a:r>
            <a:r>
              <a:rPr lang="en-GB" sz="1400">
                <a:solidFill>
                  <a:schemeClr val="hlink"/>
                </a:solidFill>
              </a:rPr>
              <a:t>By examining the consequences of neutrophil depletion and augmented neutrophil chemotaxis </a:t>
            </a:r>
          </a:p>
          <a:p>
            <a:r>
              <a:rPr lang="en-GB" sz="1400">
                <a:solidFill>
                  <a:schemeClr val="hlink"/>
                </a:solidFill>
              </a:rPr>
              <a:t>to the airway in a murine model of fungal allergic airway disease.</a:t>
            </a:r>
          </a:p>
          <a:p>
            <a:endParaRPr lang="en-GB" sz="1400">
              <a:solidFill>
                <a:schemeClr val="hlink"/>
              </a:solidFill>
            </a:endParaRPr>
          </a:p>
          <a:p>
            <a:endParaRPr lang="en-GB" sz="1400">
              <a:solidFill>
                <a:schemeClr val="hlink"/>
              </a:solidFill>
            </a:endParaRP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879475" y="3673475"/>
            <a:ext cx="7102475" cy="2006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 u="sng"/>
              <a:t>Sensitization</a:t>
            </a:r>
            <a:r>
              <a:rPr lang="en-GB" sz="1400" u="sng"/>
              <a:t>:</a:t>
            </a:r>
            <a:r>
              <a:rPr lang="en-GB" sz="1400"/>
              <a:t> </a:t>
            </a:r>
          </a:p>
          <a:p>
            <a:endParaRPr lang="en-GB" sz="1400"/>
          </a:p>
          <a:p>
            <a:r>
              <a:rPr lang="en-GB" sz="1400"/>
              <a:t>1 x i.p. and s.c challenge with </a:t>
            </a:r>
            <a:r>
              <a:rPr lang="en-GB" sz="1400" i="1"/>
              <a:t>A. fumigatus </a:t>
            </a:r>
            <a:r>
              <a:rPr lang="en-GB" sz="1400"/>
              <a:t>protein extract, day – 35</a:t>
            </a:r>
          </a:p>
          <a:p>
            <a:endParaRPr lang="en-GB" sz="1400"/>
          </a:p>
          <a:p>
            <a:r>
              <a:rPr lang="en-GB" sz="1400"/>
              <a:t>Intranasal </a:t>
            </a:r>
            <a:r>
              <a:rPr lang="en-GB" sz="1400" i="1"/>
              <a:t>A. fumigatus</a:t>
            </a:r>
            <a:r>
              <a:rPr lang="en-GB" sz="1400"/>
              <a:t> protein extract -21, -14, -7 </a:t>
            </a:r>
          </a:p>
          <a:p>
            <a:endParaRPr lang="en-GB" sz="1400"/>
          </a:p>
          <a:p>
            <a:r>
              <a:rPr lang="en-GB" sz="1400"/>
              <a:t>Intratracheal inoculation of </a:t>
            </a:r>
            <a:r>
              <a:rPr lang="en-GB" sz="1400" i="1"/>
              <a:t>A. fumigatus </a:t>
            </a:r>
            <a:r>
              <a:rPr lang="en-GB" sz="1400"/>
              <a:t>conidia Day 0</a:t>
            </a:r>
          </a:p>
          <a:p>
            <a:endParaRPr lang="en-GB" sz="1400"/>
          </a:p>
          <a:p>
            <a:endParaRPr lang="en-GB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763588" y="544513"/>
            <a:ext cx="631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A model of fungal allergic airways disease</a:t>
            </a:r>
          </a:p>
        </p:txBody>
      </p:sp>
      <p:sp>
        <p:nvSpPr>
          <p:cNvPr id="22835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39750" y="6203950"/>
            <a:ext cx="805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Park </a:t>
            </a:r>
            <a:r>
              <a:rPr lang="en-GB" sz="1200" i="1"/>
              <a:t>et. </a:t>
            </a:r>
            <a:r>
              <a:rPr lang="en-GB" sz="1200"/>
              <a:t>al. (2006) Neutrophils regulate airway responses in a model of fungal allergic airways disease </a:t>
            </a:r>
            <a:r>
              <a:rPr lang="en-GB" sz="1200" i="1"/>
              <a:t>J. Immunol.</a:t>
            </a:r>
            <a:r>
              <a:rPr lang="en-GB" sz="1200"/>
              <a:t> </a:t>
            </a:r>
            <a:r>
              <a:rPr lang="en-GB" sz="1200" b="1"/>
              <a:t>176</a:t>
            </a:r>
            <a:r>
              <a:rPr lang="en-GB" sz="1200"/>
              <a:t>:2538-2545</a:t>
            </a:r>
          </a:p>
        </p:txBody>
      </p:sp>
      <p:pic>
        <p:nvPicPr>
          <p:cNvPr id="228358" name="Picture 6" descr="deple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25" y="1635125"/>
            <a:ext cx="4211638" cy="4400550"/>
          </a:xfrm>
          <a:prstGeom prst="rect">
            <a:avLst/>
          </a:prstGeom>
          <a:noFill/>
        </p:spPr>
      </p:pic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5176838" y="1974850"/>
            <a:ext cx="375761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1400" b="1"/>
              <a:t>Question: </a:t>
            </a:r>
            <a:r>
              <a:rPr lang="en-GB" sz="1400"/>
              <a:t>How does neutrophil depletion</a:t>
            </a:r>
          </a:p>
          <a:p>
            <a:pPr marL="342900" indent="-342900"/>
            <a:r>
              <a:rPr lang="en-GB" sz="1400"/>
              <a:t>affect allergic airway responses to </a:t>
            </a:r>
          </a:p>
          <a:p>
            <a:pPr marL="342900" indent="-342900"/>
            <a:r>
              <a:rPr lang="en-GB" sz="1400" i="1"/>
              <a:t>A. fumigatus?</a:t>
            </a:r>
          </a:p>
          <a:p>
            <a:pPr marL="342900" indent="-342900"/>
            <a:endParaRPr lang="en-GB" sz="1400" b="1"/>
          </a:p>
          <a:p>
            <a:pPr marL="342900" indent="-342900"/>
            <a:r>
              <a:rPr lang="en-GB" sz="1400" b="1"/>
              <a:t>How? </a:t>
            </a:r>
            <a:r>
              <a:rPr lang="en-GB" sz="1400"/>
              <a:t>Measure</a:t>
            </a:r>
          </a:p>
          <a:p>
            <a:pPr marL="342900" indent="-342900"/>
            <a:endParaRPr lang="en-GB" sz="1400"/>
          </a:p>
          <a:p>
            <a:pPr marL="342900" indent="-342900">
              <a:buFontTx/>
              <a:buAutoNum type="alphaLcParenR"/>
            </a:pPr>
            <a:r>
              <a:rPr lang="en-GB" sz="1400"/>
              <a:t>Airway hyperreactivity</a:t>
            </a:r>
          </a:p>
          <a:p>
            <a:pPr marL="342900" indent="-342900"/>
            <a:r>
              <a:rPr lang="en-GB" sz="1400"/>
              <a:t>[by whole body plethysmography]</a:t>
            </a:r>
          </a:p>
          <a:p>
            <a:pPr marL="342900" indent="-342900"/>
            <a:endParaRPr lang="en-GB" sz="1400"/>
          </a:p>
          <a:p>
            <a:pPr marL="342900" indent="-342900"/>
            <a:r>
              <a:rPr lang="en-GB" sz="1400"/>
              <a:t>b) Hydroxyproline level </a:t>
            </a:r>
          </a:p>
          <a:p>
            <a:pPr marL="342900" indent="-342900"/>
            <a:r>
              <a:rPr lang="en-GB" sz="1400"/>
              <a:t>[a surrogate marker for lung collagen content]</a:t>
            </a:r>
          </a:p>
          <a:p>
            <a:pPr marL="342900" indent="-342900"/>
            <a:endParaRPr lang="en-GB" sz="1400"/>
          </a:p>
          <a:p>
            <a:pPr marL="342900" indent="-342900"/>
            <a:r>
              <a:rPr lang="en-GB" sz="1400"/>
              <a:t>c) Peribronchial fibrosis </a:t>
            </a:r>
          </a:p>
          <a:p>
            <a:pPr marL="342900" indent="-342900"/>
            <a:r>
              <a:rPr lang="en-GB" sz="1400"/>
              <a:t>[by histological anlaysis]</a:t>
            </a:r>
          </a:p>
          <a:p>
            <a:pPr marL="342900" indent="-342900">
              <a:buFontTx/>
              <a:buAutoNum type="alphaLcParenR"/>
            </a:pPr>
            <a:endParaRPr lang="en-GB" sz="1400"/>
          </a:p>
          <a:p>
            <a:pPr marL="342900" indent="-342900"/>
            <a:r>
              <a:rPr lang="en-GB" sz="1400"/>
              <a:t>In neutrophil-sufficient and –depleted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763588" y="544513"/>
            <a:ext cx="631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A model of fungal allergic airways disease</a:t>
            </a:r>
          </a:p>
        </p:txBody>
      </p:sp>
      <p:sp>
        <p:nvSpPr>
          <p:cNvPr id="229379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39750" y="6073775"/>
            <a:ext cx="805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/>
              <a:t>Park </a:t>
            </a:r>
            <a:r>
              <a:rPr lang="en-GB" sz="1200" i="1"/>
              <a:t>et. </a:t>
            </a:r>
            <a:r>
              <a:rPr lang="en-GB" sz="1200"/>
              <a:t>al. (2006) Neutrophils regulate airway responses in a model of fungal allergic airways disease </a:t>
            </a:r>
            <a:r>
              <a:rPr lang="en-GB" sz="1200" i="1"/>
              <a:t>J. Immunol.</a:t>
            </a:r>
            <a:r>
              <a:rPr lang="en-GB" sz="1200"/>
              <a:t> </a:t>
            </a:r>
            <a:r>
              <a:rPr lang="en-GB" sz="1200" b="1"/>
              <a:t>176</a:t>
            </a:r>
            <a:r>
              <a:rPr lang="en-GB" sz="1200"/>
              <a:t>:2538-2545</a:t>
            </a:r>
          </a:p>
        </p:txBody>
      </p:sp>
      <p:pic>
        <p:nvPicPr>
          <p:cNvPr id="229382" name="Picture 6" descr="augmen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1655763"/>
            <a:ext cx="4041775" cy="4135437"/>
          </a:xfrm>
          <a:prstGeom prst="rect">
            <a:avLst/>
          </a:prstGeom>
          <a:noFill/>
        </p:spPr>
      </p:pic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5022850" y="1812925"/>
            <a:ext cx="33972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And using </a:t>
            </a:r>
          </a:p>
          <a:p>
            <a:endParaRPr lang="en-GB" sz="1400"/>
          </a:p>
          <a:p>
            <a:r>
              <a:rPr lang="en-GB" sz="1400"/>
              <a:t>Doxycyline-dependent expression</a:t>
            </a:r>
          </a:p>
          <a:p>
            <a:r>
              <a:rPr lang="en-GB" sz="1400"/>
              <a:t>of the neutrophil chemokine attractant</a:t>
            </a:r>
          </a:p>
          <a:p>
            <a:r>
              <a:rPr lang="en-GB" sz="1400"/>
              <a:t>CXCL1………..</a:t>
            </a:r>
          </a:p>
          <a:p>
            <a:endParaRPr lang="en-GB" sz="1400"/>
          </a:p>
          <a:p>
            <a:endParaRPr lang="en-GB" sz="1400"/>
          </a:p>
          <a:p>
            <a:endParaRPr lang="en-GB"/>
          </a:p>
          <a:p>
            <a:endParaRPr lang="en-GB"/>
          </a:p>
          <a:p>
            <a:r>
              <a:rPr lang="en-GB" sz="1400"/>
              <a:t>…………Effect of augmenting neutrophil </a:t>
            </a:r>
          </a:p>
          <a:p>
            <a:r>
              <a:rPr lang="en-GB" sz="1400"/>
              <a:t>recruitment on allergic airway </a:t>
            </a:r>
          </a:p>
          <a:p>
            <a:r>
              <a:rPr lang="en-GB" sz="1400"/>
              <a:t>responses</a:t>
            </a:r>
          </a:p>
          <a:p>
            <a:endParaRPr lang="en-GB" sz="1400"/>
          </a:p>
          <a:p>
            <a:r>
              <a:rPr lang="en-GB" sz="1400"/>
              <a:t>Sustained transgenic expression of</a:t>
            </a:r>
          </a:p>
          <a:p>
            <a:r>
              <a:rPr lang="en-GB" sz="1400"/>
              <a:t>CXCL1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79463" y="587375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Modelling cryptococcosis</a:t>
            </a:r>
          </a:p>
        </p:txBody>
      </p:sp>
      <p:pic>
        <p:nvPicPr>
          <p:cNvPr id="234501" name="Picture 5" descr="cryptoinfection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1609725"/>
            <a:ext cx="5248275" cy="3170238"/>
          </a:xfrm>
          <a:prstGeom prst="rect">
            <a:avLst/>
          </a:prstGeom>
          <a:noFill/>
        </p:spPr>
      </p:pic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750888" y="4851400"/>
            <a:ext cx="7932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>
                <a:solidFill>
                  <a:srgbClr val="990000"/>
                </a:solidFill>
              </a:rPr>
              <a:t>Murine models are less sophisticated than those in existence for the study of candidiasis and aspergillosis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Respiratory infections using mitotic spores are not achievable in a reproducible fashion in mice</a:t>
            </a:r>
          </a:p>
          <a:p>
            <a:endParaRPr lang="en-GB" sz="1400">
              <a:solidFill>
                <a:srgbClr val="990000"/>
              </a:solidFill>
            </a:endParaRPr>
          </a:p>
          <a:p>
            <a:r>
              <a:rPr lang="en-GB" sz="1400">
                <a:solidFill>
                  <a:srgbClr val="990000"/>
                </a:solidFill>
              </a:rPr>
              <a:t>Infections are modelled using liquid yeast cultures 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271463" y="6392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27013" y="6162675"/>
            <a:ext cx="883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/>
              <a:t>Capilla et al., (2006)</a:t>
            </a:r>
            <a:r>
              <a:rPr lang="en-GB" sz="1200" i="1"/>
              <a:t> </a:t>
            </a:r>
            <a:r>
              <a:rPr lang="en-GB" sz="1200"/>
              <a:t>Experimental systemic infection with Crytpococcus neoformans var. </a:t>
            </a:r>
            <a:r>
              <a:rPr lang="en-GB" sz="1200" i="1"/>
              <a:t>grubi</a:t>
            </a:r>
            <a:r>
              <a:rPr lang="en-GB" sz="1200"/>
              <a:t>i and </a:t>
            </a:r>
            <a:r>
              <a:rPr lang="en-GB" sz="1200" i="1"/>
              <a:t>Cryptococcus gattii </a:t>
            </a:r>
            <a:r>
              <a:rPr lang="en-GB" sz="1200"/>
              <a:t>in normal</a:t>
            </a:r>
          </a:p>
          <a:p>
            <a:r>
              <a:rPr lang="en-GB" sz="1200"/>
              <a:t>And immunodeficient mice </a:t>
            </a:r>
            <a:endParaRPr lang="en-GB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83" name="Group 11"/>
          <p:cNvGrpSpPr>
            <a:grpSpLocks/>
          </p:cNvGrpSpPr>
          <p:nvPr/>
        </p:nvGrpSpPr>
        <p:grpSpPr bwMode="auto">
          <a:xfrm>
            <a:off x="3352800" y="3633788"/>
            <a:ext cx="4905375" cy="3224212"/>
            <a:chOff x="2121" y="1882"/>
            <a:chExt cx="3090" cy="2031"/>
          </a:xfrm>
        </p:grpSpPr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35" y="1882"/>
              <a:ext cx="2536" cy="1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3482" name="Rectangle 10"/>
            <p:cNvSpPr>
              <a:spLocks noChangeArrowheads="1"/>
            </p:cNvSpPr>
            <p:nvPr/>
          </p:nvSpPr>
          <p:spPr bwMode="auto">
            <a:xfrm>
              <a:off x="2121" y="3255"/>
              <a:ext cx="3090" cy="658"/>
            </a:xfrm>
            <a:prstGeom prst="rect">
              <a:avLst/>
            </a:prstGeom>
            <a:solidFill>
              <a:srgbClr val="FFFFE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763588" y="688975"/>
            <a:ext cx="739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Cryptococcal virulence: candidate gene approach</a:t>
            </a:r>
          </a:p>
        </p:txBody>
      </p:sp>
      <p:pic>
        <p:nvPicPr>
          <p:cNvPr id="233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1552575"/>
            <a:ext cx="255746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3479" name="Text Box 7">
            <a:hlinkClick r:id="rId5"/>
          </p:cNvPr>
          <p:cNvSpPr txBox="1">
            <a:spLocks noChangeArrowheads="1"/>
          </p:cNvSpPr>
          <p:nvPr/>
        </p:nvSpPr>
        <p:spPr bwMode="auto">
          <a:xfrm>
            <a:off x="458788" y="6183313"/>
            <a:ext cx="87423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Chang </a:t>
            </a:r>
            <a:r>
              <a:rPr lang="en-GB" sz="1400" i="1"/>
              <a:t>et. al. </a:t>
            </a:r>
            <a:r>
              <a:rPr lang="en-GB" sz="1400"/>
              <a:t>(2007) Sre1p, a regulator of oxygen sensing and sterol homeostasis, is required for virulence in </a:t>
            </a:r>
          </a:p>
          <a:p>
            <a:r>
              <a:rPr lang="en-GB" sz="1400" i="1"/>
              <a:t>Cryptococcus neoformans</a:t>
            </a:r>
            <a:r>
              <a:rPr lang="en-GB" sz="1400"/>
              <a:t>  Mol Microbiol. 2007 May;64(3):614-29. </a:t>
            </a:r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3421063" y="1554163"/>
            <a:ext cx="55911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/>
              <a:t>HYPOTHESIS: </a:t>
            </a:r>
            <a:r>
              <a:rPr lang="en-GB" sz="1400" i="1"/>
              <a:t>Cryptococcus neoformans </a:t>
            </a:r>
          </a:p>
          <a:p>
            <a:r>
              <a:rPr lang="en-GB" sz="1400"/>
              <a:t>must adapt to the low oxygen concentrations</a:t>
            </a:r>
          </a:p>
          <a:p>
            <a:r>
              <a:rPr lang="en-GB" sz="1400"/>
              <a:t>within the brain to cause CNS infection</a:t>
            </a:r>
          </a:p>
          <a:p>
            <a:endParaRPr lang="en-GB" sz="1400"/>
          </a:p>
          <a:p>
            <a:r>
              <a:rPr lang="en-GB" sz="1400"/>
              <a:t>Under low oxygen, Sre1p activates genes required</a:t>
            </a:r>
          </a:p>
          <a:p>
            <a:r>
              <a:rPr lang="en-GB" sz="1400"/>
              <a:t>for ergosterol biosynthesis and iron uptake. </a:t>
            </a:r>
          </a:p>
          <a:p>
            <a:endParaRPr lang="en-GB" sz="1400"/>
          </a:p>
          <a:p>
            <a:r>
              <a:rPr lang="en-GB" sz="1400"/>
              <a:t>Make mutant, test phenotype </a:t>
            </a:r>
            <a:r>
              <a:rPr lang="en-GB" sz="1400" i="1"/>
              <a:t>in vitro</a:t>
            </a:r>
            <a:r>
              <a:rPr lang="en-GB" sz="1400"/>
              <a:t>, reconstitute, measure survival, </a:t>
            </a:r>
          </a:p>
          <a:p>
            <a:r>
              <a:rPr lang="en-GB" sz="1400"/>
              <a:t>measure fungal burden in the brain.</a:t>
            </a:r>
          </a:p>
          <a:p>
            <a:endParaRPr lang="en-GB" sz="1400"/>
          </a:p>
          <a:p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79638" y="674688"/>
            <a:ext cx="452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99FF"/>
                </a:solidFill>
              </a:rPr>
              <a:t>Summary </a:t>
            </a:r>
            <a:r>
              <a:rPr lang="en-GB" b="1">
                <a:solidFill>
                  <a:schemeClr val="accent2"/>
                </a:solidFill>
              </a:rPr>
              <a:t>and things to have learned (1)</a:t>
            </a:r>
            <a:endParaRPr lang="en-GB" b="1">
              <a:solidFill>
                <a:srgbClr val="3399FF"/>
              </a:solidFill>
            </a:endParaRP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649288" y="1873250"/>
            <a:ext cx="824071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3399FF"/>
                </a:solidFill>
              </a:rPr>
              <a:t>Infection modelling can greatly inform understanding of the host-pathogen interaction</a:t>
            </a:r>
          </a:p>
          <a:p>
            <a:endParaRPr lang="en-GB" sz="1400" b="1">
              <a:solidFill>
                <a:srgbClr val="3399FF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With respect to understanding virulence, infection models enable a causal relationship between</a:t>
            </a:r>
          </a:p>
          <a:p>
            <a:r>
              <a:rPr lang="en-GB" sz="1400" b="1">
                <a:solidFill>
                  <a:schemeClr val="accent2"/>
                </a:solidFill>
              </a:rPr>
              <a:t>pathogen and disease to be established (and subsequently modulated)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rgbClr val="3399FF"/>
                </a:solidFill>
              </a:rPr>
              <a:t>Experimental design varies according to the research question posed</a:t>
            </a:r>
          </a:p>
          <a:p>
            <a:endParaRPr lang="en-GB" sz="1400" b="1">
              <a:solidFill>
                <a:srgbClr val="3399FF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The candidate gene approach addresses the relevance of a nominal pathogen-associated factor</a:t>
            </a:r>
          </a:p>
          <a:p>
            <a:r>
              <a:rPr lang="en-GB" sz="1400" b="1">
                <a:solidFill>
                  <a:schemeClr val="accent2"/>
                </a:solidFill>
              </a:rPr>
              <a:t>to virulence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The global approach seeks to identify virulence factor-encoding genes by negative selection</a:t>
            </a:r>
          </a:p>
          <a:p>
            <a:r>
              <a:rPr lang="en-GB" sz="1400" b="1">
                <a:solidFill>
                  <a:schemeClr val="accent2"/>
                </a:solidFill>
              </a:rPr>
              <a:t>in a murine host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2179638" y="674688"/>
            <a:ext cx="452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99FF"/>
                </a:solidFill>
              </a:rPr>
              <a:t>Summary </a:t>
            </a:r>
            <a:r>
              <a:rPr lang="en-GB" b="1">
                <a:solidFill>
                  <a:schemeClr val="accent2"/>
                </a:solidFill>
              </a:rPr>
              <a:t>and things to have learned (2)</a:t>
            </a:r>
            <a:endParaRPr lang="en-GB" b="1">
              <a:solidFill>
                <a:srgbClr val="3399FF"/>
              </a:solidFill>
            </a:endParaRP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114425" y="1784350"/>
            <a:ext cx="77406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3399FF"/>
                </a:solidFill>
              </a:rPr>
              <a:t>The vast majority of fungal infection modelling has used mice</a:t>
            </a:r>
          </a:p>
          <a:p>
            <a:endParaRPr lang="en-GB" sz="1400" b="1">
              <a:solidFill>
                <a:srgbClr val="3399FF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Murine candidiasis can be established via several infection routes, depending upon the</a:t>
            </a:r>
          </a:p>
          <a:p>
            <a:r>
              <a:rPr lang="en-GB" sz="1400" b="1">
                <a:solidFill>
                  <a:schemeClr val="accent2"/>
                </a:solidFill>
              </a:rPr>
              <a:t>Infection site of interest, immunosuppression not required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Candida virulence has predominantly been assessed in systemic (i.v.) models of infection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The host-pathogen interaction at mucosal surfaces is better studied in oral/vaginal </a:t>
            </a:r>
          </a:p>
          <a:p>
            <a:r>
              <a:rPr lang="en-GB" sz="1400" b="1">
                <a:solidFill>
                  <a:schemeClr val="accent2"/>
                </a:solidFill>
              </a:rPr>
              <a:t>models of infection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Major drawback: Mice are not colonised by </a:t>
            </a:r>
            <a:r>
              <a:rPr lang="en-GB" sz="1400" b="1" i="1">
                <a:solidFill>
                  <a:schemeClr val="accent2"/>
                </a:solidFill>
              </a:rPr>
              <a:t>Candida </a:t>
            </a:r>
            <a:r>
              <a:rPr lang="en-GB" sz="1400" b="1">
                <a:solidFill>
                  <a:schemeClr val="accent2"/>
                </a:solidFill>
              </a:rPr>
              <a:t>species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rgbClr val="3399FF"/>
                </a:solidFill>
              </a:rPr>
              <a:t>Physologically relevant modelling of </a:t>
            </a:r>
            <a:r>
              <a:rPr lang="en-GB" sz="1400" b="1" i="1">
                <a:solidFill>
                  <a:srgbClr val="3399FF"/>
                </a:solidFill>
              </a:rPr>
              <a:t>A. fumigatus </a:t>
            </a:r>
            <a:r>
              <a:rPr lang="en-GB" sz="1400" b="1">
                <a:solidFill>
                  <a:srgbClr val="3399FF"/>
                </a:solidFill>
              </a:rPr>
              <a:t>infection is achieveable</a:t>
            </a:r>
          </a:p>
          <a:p>
            <a:endParaRPr lang="en-GB" sz="1400" b="1">
              <a:solidFill>
                <a:srgbClr val="3399FF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Virulence studies and host-pathogen interaction studies both use intranasal inoculations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Immunosuppression is required to establish infection and choice of agent may </a:t>
            </a:r>
          </a:p>
          <a:p>
            <a:r>
              <a:rPr lang="en-GB" sz="1400" b="1">
                <a:solidFill>
                  <a:schemeClr val="accent2"/>
                </a:solidFill>
              </a:rPr>
              <a:t>influence outcome of infection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Major drawback: Huge numbers of spores required to initiate infection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4" y="725714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3399FF"/>
                </a:solidFill>
              </a:rPr>
              <a:t>Learning outcomes</a:t>
            </a:r>
            <a:endParaRPr lang="en-GB" sz="2400" dirty="0">
              <a:solidFill>
                <a:srgbClr val="3399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372" y="1698171"/>
            <a:ext cx="7547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Following study of the taught material and associated reading you will be able to:</a:t>
            </a:r>
          </a:p>
          <a:p>
            <a:endParaRPr lang="en-GB" dirty="0"/>
          </a:p>
          <a:p>
            <a:pPr marL="342900" indent="-342900"/>
            <a:r>
              <a:rPr lang="en-GB" dirty="0" smtClean="0">
                <a:solidFill>
                  <a:srgbClr val="C00000"/>
                </a:solidFill>
              </a:rPr>
              <a:t>Discuss the use of </a:t>
            </a:r>
            <a:r>
              <a:rPr lang="en-GB" dirty="0" err="1" smtClean="0">
                <a:solidFill>
                  <a:srgbClr val="C00000"/>
                </a:solidFill>
              </a:rPr>
              <a:t>murine</a:t>
            </a:r>
            <a:r>
              <a:rPr lang="en-GB" dirty="0" smtClean="0">
                <a:solidFill>
                  <a:srgbClr val="C00000"/>
                </a:solidFill>
              </a:rPr>
              <a:t> models for the study of experimental </a:t>
            </a:r>
            <a:r>
              <a:rPr lang="en-GB" dirty="0" err="1" smtClean="0">
                <a:solidFill>
                  <a:srgbClr val="C00000"/>
                </a:solidFill>
              </a:rPr>
              <a:t>Aspergillus</a:t>
            </a:r>
            <a:r>
              <a:rPr lang="en-GB" dirty="0" smtClean="0">
                <a:solidFill>
                  <a:srgbClr val="C00000"/>
                </a:solidFill>
              </a:rPr>
              <a:t>, Candida and Cryptococcus infections</a:t>
            </a:r>
          </a:p>
          <a:p>
            <a:pPr marL="342900" indent="-342900"/>
            <a:endParaRPr lang="en-GB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GB" dirty="0" smtClean="0">
                <a:solidFill>
                  <a:srgbClr val="C00000"/>
                </a:solidFill>
              </a:rPr>
              <a:t>Distinguish between candidate gene, and global approaches to defining fungal ‘virulence factors’ and provide examples of each</a:t>
            </a:r>
          </a:p>
          <a:p>
            <a:pPr marL="342900" indent="-342900"/>
            <a:endParaRPr lang="en-GB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GB" dirty="0" smtClean="0">
                <a:solidFill>
                  <a:srgbClr val="C00000"/>
                </a:solidFill>
              </a:rPr>
              <a:t>Appreciate the shortcomings associated with the fungal challenge models routinely used to study fungal virulence</a:t>
            </a:r>
          </a:p>
          <a:p>
            <a:pPr marL="342900" indent="-342900"/>
            <a:endParaRPr lang="en-GB" dirty="0" smtClean="0">
              <a:solidFill>
                <a:srgbClr val="C00000"/>
              </a:solidFill>
            </a:endParaRPr>
          </a:p>
          <a:p>
            <a:pPr marL="342900" indent="-342900"/>
            <a:r>
              <a:rPr lang="en-GB" dirty="0" smtClean="0">
                <a:solidFill>
                  <a:srgbClr val="C00000"/>
                </a:solidFill>
              </a:rPr>
              <a:t>Understand the utility of whole animal models of infection compared to </a:t>
            </a:r>
            <a:r>
              <a:rPr lang="en-GB" i="1" dirty="0" smtClean="0">
                <a:solidFill>
                  <a:srgbClr val="C00000"/>
                </a:solidFill>
              </a:rPr>
              <a:t>ex vivo </a:t>
            </a:r>
            <a:r>
              <a:rPr lang="en-GB" dirty="0" smtClean="0">
                <a:solidFill>
                  <a:srgbClr val="C00000"/>
                </a:solidFill>
              </a:rPr>
              <a:t> or </a:t>
            </a:r>
            <a:r>
              <a:rPr lang="en-GB" i="1" dirty="0" smtClean="0">
                <a:solidFill>
                  <a:srgbClr val="C00000"/>
                </a:solidFill>
              </a:rPr>
              <a:t>in vitro </a:t>
            </a:r>
            <a:r>
              <a:rPr lang="en-GB" dirty="0" smtClean="0">
                <a:solidFill>
                  <a:srgbClr val="C00000"/>
                </a:solidFill>
              </a:rPr>
              <a:t>studies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179638" y="674688"/>
            <a:ext cx="452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99FF"/>
                </a:solidFill>
              </a:rPr>
              <a:t>Summary </a:t>
            </a:r>
            <a:r>
              <a:rPr lang="en-GB" b="1">
                <a:solidFill>
                  <a:schemeClr val="accent2"/>
                </a:solidFill>
              </a:rPr>
              <a:t>and things to have learned (3)</a:t>
            </a:r>
            <a:endParaRPr lang="en-GB" b="1">
              <a:solidFill>
                <a:srgbClr val="3399FF"/>
              </a:solidFill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93750" y="1712913"/>
            <a:ext cx="7783513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400" b="1">
                <a:solidFill>
                  <a:schemeClr val="accent2"/>
                </a:solidFill>
              </a:rPr>
              <a:t>Physiologically relevant modelling of </a:t>
            </a:r>
            <a:r>
              <a:rPr lang="en-GB" sz="1400" b="1" i="1">
                <a:solidFill>
                  <a:schemeClr val="accent2"/>
                </a:solidFill>
              </a:rPr>
              <a:t>Cryptococcus </a:t>
            </a:r>
            <a:r>
              <a:rPr lang="en-GB" sz="1400" b="1">
                <a:solidFill>
                  <a:schemeClr val="accent2"/>
                </a:solidFill>
              </a:rPr>
              <a:t>infection is still being optimised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Virulence studies and host-pathogen interaction studies both use intravenous inoculations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Great degree of variability among </a:t>
            </a:r>
            <a:r>
              <a:rPr lang="en-GB" sz="1400" b="1" i="1">
                <a:solidFill>
                  <a:schemeClr val="accent2"/>
                </a:solidFill>
              </a:rPr>
              <a:t>Cryptococcus </a:t>
            </a:r>
            <a:r>
              <a:rPr lang="en-GB" sz="1400" b="1">
                <a:solidFill>
                  <a:schemeClr val="accent2"/>
                </a:solidFill>
              </a:rPr>
              <a:t>isolates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r>
              <a:rPr lang="en-GB" sz="1400" b="1">
                <a:solidFill>
                  <a:schemeClr val="accent2"/>
                </a:solidFill>
              </a:rPr>
              <a:t>Immunosuppression is not necessary in all instances but does increase susceptibility to</a:t>
            </a:r>
          </a:p>
          <a:p>
            <a:r>
              <a:rPr lang="en-GB" sz="1400" b="1">
                <a:solidFill>
                  <a:schemeClr val="accent2"/>
                </a:solidFill>
              </a:rPr>
              <a:t>systemic infection</a:t>
            </a: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  <a:p>
            <a:endParaRPr lang="en-GB" sz="1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981075" y="488950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99FF"/>
                </a:solidFill>
              </a:rPr>
              <a:t>Aspects of designing relevant models of fungal infection</a:t>
            </a:r>
          </a:p>
          <a:p>
            <a:r>
              <a:rPr lang="en-GB" b="1">
                <a:solidFill>
                  <a:srgbClr val="3399FF"/>
                </a:solidFill>
              </a:rPr>
              <a:t> – and good experimental design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025525" y="1789113"/>
            <a:ext cx="79708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990000"/>
                </a:solidFill>
              </a:rPr>
              <a:t>Animal models are powerful tools to elucidate the molecular and cellular</a:t>
            </a:r>
          </a:p>
          <a:p>
            <a:r>
              <a:rPr lang="en-GB" sz="1600" b="1" dirty="0">
                <a:solidFill>
                  <a:srgbClr val="990000"/>
                </a:solidFill>
              </a:rPr>
              <a:t>pathogenesis of fungal infection</a:t>
            </a:r>
          </a:p>
          <a:p>
            <a:endParaRPr lang="en-GB" sz="1600" b="1" dirty="0">
              <a:solidFill>
                <a:srgbClr val="990000"/>
              </a:solidFill>
            </a:endParaRPr>
          </a:p>
          <a:p>
            <a:r>
              <a:rPr lang="en-GB" sz="1600" b="1" dirty="0">
                <a:solidFill>
                  <a:srgbClr val="990000"/>
                </a:solidFill>
              </a:rPr>
              <a:t>Allow more physiologically relevant examinations of the fungal response to host</a:t>
            </a:r>
          </a:p>
          <a:p>
            <a:r>
              <a:rPr lang="en-GB" sz="1600" b="1" dirty="0">
                <a:solidFill>
                  <a:srgbClr val="990000"/>
                </a:solidFill>
              </a:rPr>
              <a:t>stress than </a:t>
            </a:r>
            <a:r>
              <a:rPr lang="en-GB" sz="1600" b="1" i="1" dirty="0">
                <a:solidFill>
                  <a:srgbClr val="990000"/>
                </a:solidFill>
              </a:rPr>
              <a:t>ex vivo </a:t>
            </a:r>
            <a:r>
              <a:rPr lang="en-GB" sz="1600" b="1" dirty="0">
                <a:solidFill>
                  <a:srgbClr val="990000"/>
                </a:solidFill>
              </a:rPr>
              <a:t>culture methodologies</a:t>
            </a:r>
          </a:p>
          <a:p>
            <a:endParaRPr lang="en-GB" sz="1600" b="1" dirty="0">
              <a:solidFill>
                <a:srgbClr val="990000"/>
              </a:solidFill>
            </a:endParaRPr>
          </a:p>
          <a:p>
            <a:r>
              <a:rPr lang="en-GB" sz="1600" b="1" dirty="0">
                <a:solidFill>
                  <a:srgbClr val="990000"/>
                </a:solidFill>
              </a:rPr>
              <a:t>Models facilitate the study of precise cause-and-effect longitudinal analysis of </a:t>
            </a:r>
          </a:p>
          <a:p>
            <a:r>
              <a:rPr lang="en-GB" sz="1600" b="1" dirty="0">
                <a:solidFill>
                  <a:srgbClr val="990000"/>
                </a:solidFill>
              </a:rPr>
              <a:t>host-pathogen interactions</a:t>
            </a:r>
          </a:p>
          <a:p>
            <a:endParaRPr lang="en-GB" sz="1600" b="1" dirty="0">
              <a:solidFill>
                <a:srgbClr val="990000"/>
              </a:solidFill>
            </a:endParaRPr>
          </a:p>
          <a:p>
            <a:r>
              <a:rPr lang="en-GB" sz="1600" b="1" dirty="0">
                <a:solidFill>
                  <a:srgbClr val="990000"/>
                </a:solidFill>
              </a:rPr>
              <a:t>Compensate for difficulties in obtaining clinical samples in sufficient quantities</a:t>
            </a:r>
          </a:p>
          <a:p>
            <a:endParaRPr lang="en-GB" sz="1600" b="1" dirty="0">
              <a:solidFill>
                <a:srgbClr val="990000"/>
              </a:solidFill>
            </a:endParaRPr>
          </a:p>
          <a:p>
            <a:r>
              <a:rPr lang="en-GB" sz="1600" b="1" dirty="0">
                <a:solidFill>
                  <a:srgbClr val="990000"/>
                </a:solidFill>
              </a:rPr>
              <a:t>Useful for assessment of antifungal therapies</a:t>
            </a:r>
          </a:p>
          <a:p>
            <a:endParaRPr lang="en-GB" sz="1600" b="1" dirty="0">
              <a:solidFill>
                <a:srgbClr val="990000"/>
              </a:solidFill>
            </a:endParaRPr>
          </a:p>
          <a:p>
            <a:r>
              <a:rPr lang="en-GB" sz="1600" b="1" dirty="0">
                <a:solidFill>
                  <a:srgbClr val="990000"/>
                </a:solidFill>
              </a:rPr>
              <a:t>Indispensable for studies of immune modulation and </a:t>
            </a:r>
            <a:r>
              <a:rPr lang="en-GB" sz="1600" b="1" dirty="0" err="1">
                <a:solidFill>
                  <a:srgbClr val="990000"/>
                </a:solidFill>
              </a:rPr>
              <a:t>vaccinology</a:t>
            </a:r>
            <a:endParaRPr lang="en-GB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763588" y="601663"/>
            <a:ext cx="642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Formation of microbe- human associations</a:t>
            </a:r>
          </a:p>
        </p:txBody>
      </p:sp>
      <p:pic>
        <p:nvPicPr>
          <p:cNvPr id="191493" name="Picture 5" descr="hostmicrobe intera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1690688"/>
            <a:ext cx="4446587" cy="3605212"/>
          </a:xfrm>
          <a:prstGeom prst="rect">
            <a:avLst/>
          </a:prstGeom>
          <a:noFill/>
        </p:spPr>
      </p:pic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5367338" y="1727200"/>
            <a:ext cx="35337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GB" sz="1400" b="1"/>
              <a:t>Factors effecting progress of a </a:t>
            </a:r>
          </a:p>
          <a:p>
            <a:pPr marL="342900" indent="-342900"/>
            <a:r>
              <a:rPr lang="en-GB" sz="1400" b="1"/>
              <a:t>pathogen</a:t>
            </a:r>
          </a:p>
          <a:p>
            <a:pPr marL="342900" indent="-342900"/>
            <a:endParaRPr lang="en-GB" sz="1400" b="1"/>
          </a:p>
          <a:p>
            <a:pPr marL="342900" indent="-342900"/>
            <a:r>
              <a:rPr lang="en-GB" sz="1400"/>
              <a:t>Circumstantial</a:t>
            </a:r>
          </a:p>
          <a:p>
            <a:pPr marL="342900" indent="-342900"/>
            <a:r>
              <a:rPr lang="en-GB" sz="1400"/>
              <a:t>Organism-related</a:t>
            </a:r>
          </a:p>
          <a:p>
            <a:pPr marL="342900" indent="-342900"/>
            <a:r>
              <a:rPr lang="en-GB" sz="1400"/>
              <a:t>Host-related</a:t>
            </a:r>
          </a:p>
          <a:p>
            <a:pPr marL="342900" indent="-342900"/>
            <a:endParaRPr lang="en-GB" sz="1400"/>
          </a:p>
          <a:p>
            <a:pPr marL="342900" indent="-342900"/>
            <a:r>
              <a:rPr lang="en-GB" sz="1400"/>
              <a:t>Virulence factors can be related to the</a:t>
            </a:r>
          </a:p>
          <a:p>
            <a:pPr marL="342900" indent="-342900"/>
            <a:r>
              <a:rPr lang="en-GB" sz="1400"/>
              <a:t>stage of infection e.g.</a:t>
            </a:r>
          </a:p>
          <a:p>
            <a:pPr marL="342900" indent="-342900"/>
            <a:endParaRPr lang="en-GB" sz="1400"/>
          </a:p>
          <a:p>
            <a:pPr marL="342900" indent="-342900"/>
            <a:r>
              <a:rPr lang="en-GB" sz="1400"/>
              <a:t>1. Entry/establishment</a:t>
            </a:r>
          </a:p>
          <a:p>
            <a:pPr marL="342900" indent="-342900"/>
            <a:r>
              <a:rPr lang="en-GB" sz="1400"/>
              <a:t>2. Penetration of epithelia</a:t>
            </a:r>
          </a:p>
          <a:p>
            <a:pPr marL="342900" indent="-342900"/>
            <a:r>
              <a:rPr lang="en-GB" sz="1400"/>
              <a:t>3. Tissue breakdown by enzymes or toxins</a:t>
            </a:r>
          </a:p>
          <a:p>
            <a:pPr marL="342900" indent="-342900"/>
            <a:r>
              <a:rPr lang="en-GB" sz="1400"/>
              <a:t>4. Entry into bloodstream/lymphatics</a:t>
            </a:r>
          </a:p>
          <a:p>
            <a:pPr marL="342900" indent="-342900"/>
            <a:r>
              <a:rPr lang="en-GB" sz="1400"/>
              <a:t>5. Dissemination</a:t>
            </a:r>
          </a:p>
          <a:p>
            <a:pPr marL="342900" indent="-342900"/>
            <a:r>
              <a:rPr lang="en-GB" sz="1400"/>
              <a:t>6. Multiplication</a:t>
            </a:r>
          </a:p>
          <a:p>
            <a:pPr marL="342900" indent="-342900"/>
            <a:r>
              <a:rPr lang="en-GB" sz="1400"/>
              <a:t>7. Immune evasion</a:t>
            </a:r>
          </a:p>
          <a:p>
            <a:pPr marL="342900" indent="-342900"/>
            <a:r>
              <a:rPr lang="en-GB" sz="1400"/>
              <a:t>8. Aberrant reaction from the host</a:t>
            </a:r>
          </a:p>
          <a:p>
            <a:pPr marL="342900" indent="-342900"/>
            <a:endParaRPr lang="en-GB" sz="1400"/>
          </a:p>
          <a:p>
            <a:pPr marL="342900" indent="-342900"/>
            <a:endParaRPr lang="en-GB" sz="1400"/>
          </a:p>
          <a:p>
            <a:pPr marL="342900" indent="-342900"/>
            <a:endParaRPr lang="en-GB" sz="1400"/>
          </a:p>
          <a:p>
            <a:pPr marL="342900" indent="-342900">
              <a:buFont typeface="Wingdings" pitchFamily="2" charset="2"/>
              <a:buChar char="§"/>
            </a:pPr>
            <a:endParaRPr lang="en-GB" sz="1400" b="1"/>
          </a:p>
          <a:p>
            <a:pPr marL="342900" indent="-342900">
              <a:buFontTx/>
              <a:buChar char="•"/>
            </a:pPr>
            <a:endParaRPr lang="en-GB" sz="1400" b="1"/>
          </a:p>
          <a:p>
            <a:pPr marL="342900" indent="-342900"/>
            <a:endParaRPr lang="en-GB" sz="1400" b="1"/>
          </a:p>
          <a:p>
            <a:pPr marL="342900" indent="-342900"/>
            <a:endParaRPr lang="en-GB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2150" y="263525"/>
            <a:ext cx="7772400" cy="1143000"/>
          </a:xfrm>
        </p:spPr>
        <p:txBody>
          <a:bodyPr/>
          <a:lstStyle/>
          <a:p>
            <a:r>
              <a:rPr lang="en-GB" sz="2400" b="1">
                <a:solidFill>
                  <a:srgbClr val="3399FF"/>
                </a:solidFill>
                <a:latin typeface="Arial Unicode MS" pitchFamily="34" charset="-128"/>
              </a:rPr>
              <a:t>Causal relationships between microbes and disease</a:t>
            </a:r>
            <a:br>
              <a:rPr lang="en-GB" sz="2400" b="1">
                <a:solidFill>
                  <a:srgbClr val="3399FF"/>
                </a:solidFill>
                <a:latin typeface="Arial Unicode MS" pitchFamily="34" charset="-128"/>
              </a:rPr>
            </a:br>
            <a:endParaRPr lang="en-GB" sz="2400" b="1">
              <a:solidFill>
                <a:srgbClr val="3399FF"/>
              </a:solidFill>
              <a:latin typeface="Arial Unicode MS" pitchFamily="34" charset="-128"/>
            </a:endParaRP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692150" y="1844675"/>
            <a:ext cx="81002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GB" sz="2000" dirty="0">
                <a:solidFill>
                  <a:srgbClr val="990000"/>
                </a:solidFill>
              </a:rPr>
              <a:t> Identify gene (or gene product) responsible for virulence determinant </a:t>
            </a:r>
          </a:p>
          <a:p>
            <a:pPr marL="457200" indent="-457200" eaLnBrk="0" hangingPunct="0"/>
            <a:endParaRPr lang="en-GB" sz="2000" dirty="0">
              <a:solidFill>
                <a:srgbClr val="990000"/>
              </a:solidFill>
            </a:endParaRPr>
          </a:p>
          <a:p>
            <a:pPr marL="457200" indent="-457200" eaLnBrk="0" hangingPunct="0"/>
            <a:r>
              <a:rPr lang="en-GB" sz="2000" dirty="0">
                <a:solidFill>
                  <a:srgbClr val="990000"/>
                </a:solidFill>
              </a:rPr>
              <a:t>Show gene present in microbes that cause the disease </a:t>
            </a:r>
          </a:p>
          <a:p>
            <a:pPr marL="457200" indent="-457200" eaLnBrk="0" hangingPunct="0"/>
            <a:endParaRPr lang="en-GB" sz="2000" dirty="0">
              <a:solidFill>
                <a:srgbClr val="990000"/>
              </a:solidFill>
            </a:endParaRPr>
          </a:p>
          <a:p>
            <a:pPr marL="457200" indent="-457200" eaLnBrk="0" hangingPunct="0"/>
            <a:r>
              <a:rPr lang="en-GB" sz="2000" dirty="0">
                <a:solidFill>
                  <a:srgbClr val="990000"/>
                </a:solidFill>
              </a:rPr>
              <a:t>Not present in </a:t>
            </a:r>
            <a:r>
              <a:rPr lang="en-GB" sz="2000" dirty="0" err="1">
                <a:solidFill>
                  <a:srgbClr val="990000"/>
                </a:solidFill>
              </a:rPr>
              <a:t>avirulent</a:t>
            </a:r>
            <a:r>
              <a:rPr lang="en-GB" sz="2000" dirty="0">
                <a:solidFill>
                  <a:srgbClr val="990000"/>
                </a:solidFill>
              </a:rPr>
              <a:t> strains </a:t>
            </a:r>
          </a:p>
          <a:p>
            <a:pPr marL="457200" indent="-457200" eaLnBrk="0" hangingPunct="0"/>
            <a:endParaRPr lang="en-GB" sz="2000" dirty="0">
              <a:solidFill>
                <a:srgbClr val="990000"/>
              </a:solidFill>
            </a:endParaRPr>
          </a:p>
          <a:p>
            <a:pPr marL="457200" indent="-457200" eaLnBrk="0" hangingPunct="0"/>
            <a:r>
              <a:rPr lang="en-GB" sz="2000" dirty="0">
                <a:solidFill>
                  <a:srgbClr val="990000"/>
                </a:solidFill>
              </a:rPr>
              <a:t>Disrupting the gene reduces virulence </a:t>
            </a:r>
          </a:p>
          <a:p>
            <a:pPr marL="457200" indent="-457200" eaLnBrk="0" hangingPunct="0"/>
            <a:endParaRPr lang="en-GB" sz="2000" dirty="0">
              <a:solidFill>
                <a:srgbClr val="990000"/>
              </a:solidFill>
            </a:endParaRPr>
          </a:p>
          <a:p>
            <a:pPr marL="457200" indent="-457200" eaLnBrk="0" hangingPunct="0"/>
            <a:r>
              <a:rPr lang="en-GB" sz="2000" dirty="0">
                <a:solidFill>
                  <a:srgbClr val="990000"/>
                </a:solidFill>
              </a:rPr>
              <a:t>Introduction of cloned gene into </a:t>
            </a:r>
            <a:r>
              <a:rPr lang="en-GB" sz="2000" dirty="0" err="1">
                <a:solidFill>
                  <a:srgbClr val="990000"/>
                </a:solidFill>
              </a:rPr>
              <a:t>avirulent</a:t>
            </a:r>
            <a:r>
              <a:rPr lang="en-GB" sz="2000" dirty="0">
                <a:solidFill>
                  <a:srgbClr val="990000"/>
                </a:solidFill>
              </a:rPr>
              <a:t> strain confers virulence. </a:t>
            </a:r>
          </a:p>
          <a:p>
            <a:pPr marL="457200" indent="-457200" eaLnBrk="0" hangingPunct="0"/>
            <a:endParaRPr lang="en-GB" sz="2000" dirty="0">
              <a:solidFill>
                <a:srgbClr val="990000"/>
              </a:solidFill>
            </a:endParaRPr>
          </a:p>
          <a:p>
            <a:pPr marL="457200" indent="-457200" eaLnBrk="0" hangingPunct="0"/>
            <a:r>
              <a:rPr lang="en-GB" sz="2000" dirty="0">
                <a:solidFill>
                  <a:srgbClr val="990000"/>
                </a:solidFill>
              </a:rPr>
              <a:t>The gene is expressed </a:t>
            </a:r>
            <a:r>
              <a:rPr lang="en-GB" sz="2000" i="1" dirty="0">
                <a:solidFill>
                  <a:srgbClr val="990000"/>
                </a:solidFill>
              </a:rPr>
              <a:t>in vivo</a:t>
            </a:r>
            <a:r>
              <a:rPr lang="en-GB" sz="2000" dirty="0">
                <a:solidFill>
                  <a:srgbClr val="990000"/>
                </a:solidFill>
              </a:rPr>
              <a:t> </a:t>
            </a:r>
          </a:p>
          <a:p>
            <a:pPr marL="457200" indent="-457200" eaLnBrk="0" hangingPunct="0"/>
            <a:endParaRPr lang="en-GB" sz="2000" dirty="0">
              <a:solidFill>
                <a:srgbClr val="990000"/>
              </a:solidFill>
            </a:endParaRPr>
          </a:p>
        </p:txBody>
      </p:sp>
      <p:sp>
        <p:nvSpPr>
          <p:cNvPr id="189445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92150" y="5954713"/>
            <a:ext cx="8050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Falkow (2004) Molecular Koch's postulates applied to bacterial pathogenicity--a personal recollection 15 years later  </a:t>
            </a:r>
            <a:r>
              <a:rPr lang="en-GB" sz="1000" i="1"/>
              <a:t>Nat. Rev. Micro. </a:t>
            </a:r>
            <a:r>
              <a:rPr lang="en-GB" sz="1000" b="1" u="sng"/>
              <a:t>2</a:t>
            </a:r>
            <a:r>
              <a:rPr lang="en-GB" sz="1000"/>
              <a:t>:67-72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692150" y="1039813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A rework of Molecular Koch’s postulates (1988)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35013" y="311150"/>
            <a:ext cx="5786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3399FF"/>
                </a:solidFill>
              </a:rPr>
              <a:t>Global approach: genome-wide screen</a:t>
            </a:r>
          </a:p>
          <a:p>
            <a:r>
              <a:rPr lang="en-GB" sz="2400" b="1">
                <a:solidFill>
                  <a:srgbClr val="3399FF"/>
                </a:solidFill>
              </a:rPr>
              <a:t>Signature-tagged mutagenesis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488950" y="6264275"/>
            <a:ext cx="826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GB" sz="1000"/>
              <a:t>Hensel </a:t>
            </a:r>
            <a:r>
              <a:rPr lang="en-GB" sz="1000" i="1"/>
              <a:t>et  </a:t>
            </a:r>
            <a:r>
              <a:rPr lang="en-GB" sz="1000"/>
              <a:t>al. (1995) Simultaneous identification of bacterial virulence genes by negative selection  </a:t>
            </a:r>
            <a:r>
              <a:rPr lang="en-GB" sz="1000">
                <a:hlinkClick r:id="rId3"/>
              </a:rPr>
              <a:t>Science </a:t>
            </a:r>
            <a:r>
              <a:rPr lang="en-GB" sz="1000" u="sng">
                <a:hlinkClick r:id="rId3"/>
              </a:rPr>
              <a:t>269</a:t>
            </a:r>
            <a:r>
              <a:rPr lang="en-GB" sz="1000">
                <a:hlinkClick r:id="rId3"/>
              </a:rPr>
              <a:t>:400 (95)</a:t>
            </a:r>
            <a:endParaRPr lang="en-GB" sz="1000"/>
          </a:p>
          <a:p>
            <a:endParaRPr lang="en-GB" sz="1000"/>
          </a:p>
        </p:txBody>
      </p:sp>
      <p:grpSp>
        <p:nvGrpSpPr>
          <p:cNvPr id="197639" name="Group 7"/>
          <p:cNvGrpSpPr>
            <a:grpSpLocks/>
          </p:cNvGrpSpPr>
          <p:nvPr/>
        </p:nvGrpSpPr>
        <p:grpSpPr bwMode="auto">
          <a:xfrm>
            <a:off x="2976563" y="1838325"/>
            <a:ext cx="2482850" cy="2641600"/>
            <a:chOff x="2991" y="464"/>
            <a:chExt cx="2067" cy="2386"/>
          </a:xfrm>
        </p:grpSpPr>
        <p:sp>
          <p:nvSpPr>
            <p:cNvPr id="197640" name="Freeform 8"/>
            <p:cNvSpPr>
              <a:spLocks/>
            </p:cNvSpPr>
            <p:nvPr/>
          </p:nvSpPr>
          <p:spPr bwMode="auto">
            <a:xfrm>
              <a:off x="2991" y="464"/>
              <a:ext cx="2067" cy="2386"/>
            </a:xfrm>
            <a:custGeom>
              <a:avLst/>
              <a:gdLst/>
              <a:ahLst/>
              <a:cxnLst>
                <a:cxn ang="0">
                  <a:pos x="1443" y="363"/>
                </a:cxn>
                <a:cxn ang="0">
                  <a:pos x="931" y="1280"/>
                </a:cxn>
                <a:cxn ang="0">
                  <a:pos x="2297" y="1739"/>
                </a:cxn>
                <a:cxn ang="0">
                  <a:pos x="1902" y="2315"/>
                </a:cxn>
                <a:cxn ang="0">
                  <a:pos x="814" y="1195"/>
                </a:cxn>
                <a:cxn ang="0">
                  <a:pos x="1806" y="704"/>
                </a:cxn>
                <a:cxn ang="0">
                  <a:pos x="1187" y="1600"/>
                </a:cxn>
                <a:cxn ang="0">
                  <a:pos x="1465" y="501"/>
                </a:cxn>
                <a:cxn ang="0">
                  <a:pos x="1806" y="971"/>
                </a:cxn>
                <a:cxn ang="0">
                  <a:pos x="1945" y="1803"/>
                </a:cxn>
                <a:cxn ang="0">
                  <a:pos x="1614" y="1675"/>
                </a:cxn>
                <a:cxn ang="0">
                  <a:pos x="1027" y="907"/>
                </a:cxn>
                <a:cxn ang="0">
                  <a:pos x="1433" y="864"/>
                </a:cxn>
                <a:cxn ang="0">
                  <a:pos x="537" y="992"/>
                </a:cxn>
                <a:cxn ang="0">
                  <a:pos x="1006" y="1781"/>
                </a:cxn>
                <a:cxn ang="0">
                  <a:pos x="1806" y="1312"/>
                </a:cxn>
                <a:cxn ang="0">
                  <a:pos x="1571" y="309"/>
                </a:cxn>
                <a:cxn ang="0">
                  <a:pos x="995" y="608"/>
                </a:cxn>
                <a:cxn ang="0">
                  <a:pos x="462" y="939"/>
                </a:cxn>
                <a:cxn ang="0">
                  <a:pos x="1305" y="1803"/>
                </a:cxn>
                <a:cxn ang="0">
                  <a:pos x="1603" y="1685"/>
                </a:cxn>
                <a:cxn ang="0">
                  <a:pos x="2030" y="1536"/>
                </a:cxn>
                <a:cxn ang="0">
                  <a:pos x="1529" y="1333"/>
                </a:cxn>
                <a:cxn ang="0">
                  <a:pos x="921" y="1483"/>
                </a:cxn>
                <a:cxn ang="0">
                  <a:pos x="953" y="1632"/>
                </a:cxn>
                <a:cxn ang="0">
                  <a:pos x="867" y="1653"/>
                </a:cxn>
                <a:cxn ang="0">
                  <a:pos x="1038" y="1995"/>
                </a:cxn>
                <a:cxn ang="0">
                  <a:pos x="579" y="1931"/>
                </a:cxn>
                <a:cxn ang="0">
                  <a:pos x="1038" y="2283"/>
                </a:cxn>
                <a:cxn ang="0">
                  <a:pos x="1721" y="1941"/>
                </a:cxn>
                <a:cxn ang="0">
                  <a:pos x="1699" y="1483"/>
                </a:cxn>
                <a:cxn ang="0">
                  <a:pos x="1433" y="576"/>
                </a:cxn>
                <a:cxn ang="0">
                  <a:pos x="910" y="427"/>
                </a:cxn>
                <a:cxn ang="0">
                  <a:pos x="611" y="1109"/>
                </a:cxn>
                <a:cxn ang="0">
                  <a:pos x="867" y="1419"/>
                </a:cxn>
                <a:cxn ang="0">
                  <a:pos x="1198" y="1355"/>
                </a:cxn>
                <a:cxn ang="0">
                  <a:pos x="1475" y="1056"/>
                </a:cxn>
                <a:cxn ang="0">
                  <a:pos x="1475" y="2229"/>
                </a:cxn>
                <a:cxn ang="0">
                  <a:pos x="1977" y="1824"/>
                </a:cxn>
                <a:cxn ang="0">
                  <a:pos x="793" y="1877"/>
                </a:cxn>
                <a:cxn ang="0">
                  <a:pos x="1123" y="1963"/>
                </a:cxn>
                <a:cxn ang="0">
                  <a:pos x="1134" y="1515"/>
                </a:cxn>
                <a:cxn ang="0">
                  <a:pos x="1134" y="1067"/>
                </a:cxn>
                <a:cxn ang="0">
                  <a:pos x="643" y="1355"/>
                </a:cxn>
                <a:cxn ang="0">
                  <a:pos x="1369" y="1493"/>
                </a:cxn>
                <a:cxn ang="0">
                  <a:pos x="1614" y="1611"/>
                </a:cxn>
                <a:cxn ang="0">
                  <a:pos x="2062" y="1739"/>
                </a:cxn>
                <a:cxn ang="0">
                  <a:pos x="2009" y="1515"/>
                </a:cxn>
                <a:cxn ang="0">
                  <a:pos x="1838" y="864"/>
                </a:cxn>
                <a:cxn ang="0">
                  <a:pos x="1987" y="949"/>
                </a:cxn>
                <a:cxn ang="0">
                  <a:pos x="1187" y="469"/>
                </a:cxn>
                <a:cxn ang="0">
                  <a:pos x="953" y="768"/>
                </a:cxn>
                <a:cxn ang="0">
                  <a:pos x="473" y="1749"/>
                </a:cxn>
                <a:cxn ang="0">
                  <a:pos x="441" y="1483"/>
                </a:cxn>
                <a:cxn ang="0">
                  <a:pos x="931" y="1301"/>
                </a:cxn>
                <a:cxn ang="0">
                  <a:pos x="1486" y="2229"/>
                </a:cxn>
                <a:cxn ang="0">
                  <a:pos x="1369" y="1888"/>
                </a:cxn>
                <a:cxn ang="0">
                  <a:pos x="771" y="1685"/>
                </a:cxn>
                <a:cxn ang="0">
                  <a:pos x="1507" y="608"/>
                </a:cxn>
                <a:cxn ang="0">
                  <a:pos x="1369" y="704"/>
                </a:cxn>
                <a:cxn ang="0">
                  <a:pos x="1177" y="971"/>
                </a:cxn>
              </a:cxnLst>
              <a:rect l="0" t="0" r="r" b="b"/>
              <a:pathLst>
                <a:path w="2408" h="2621">
                  <a:moveTo>
                    <a:pt x="1081" y="1109"/>
                  </a:moveTo>
                  <a:cubicBezTo>
                    <a:pt x="1034" y="1137"/>
                    <a:pt x="984" y="1161"/>
                    <a:pt x="942" y="1195"/>
                  </a:cubicBezTo>
                  <a:cubicBezTo>
                    <a:pt x="883" y="1241"/>
                    <a:pt x="923" y="1346"/>
                    <a:pt x="942" y="1419"/>
                  </a:cubicBezTo>
                  <a:cubicBezTo>
                    <a:pt x="1003" y="1663"/>
                    <a:pt x="1099" y="1768"/>
                    <a:pt x="1347" y="1888"/>
                  </a:cubicBezTo>
                  <a:cubicBezTo>
                    <a:pt x="1408" y="1917"/>
                    <a:pt x="1482" y="1895"/>
                    <a:pt x="1550" y="1899"/>
                  </a:cubicBezTo>
                  <a:cubicBezTo>
                    <a:pt x="1841" y="1769"/>
                    <a:pt x="1935" y="1771"/>
                    <a:pt x="2073" y="1440"/>
                  </a:cubicBezTo>
                  <a:cubicBezTo>
                    <a:pt x="2058" y="1265"/>
                    <a:pt x="2049" y="1090"/>
                    <a:pt x="2030" y="917"/>
                  </a:cubicBezTo>
                  <a:cubicBezTo>
                    <a:pt x="2028" y="901"/>
                    <a:pt x="2016" y="888"/>
                    <a:pt x="2009" y="875"/>
                  </a:cubicBezTo>
                  <a:cubicBezTo>
                    <a:pt x="1959" y="789"/>
                    <a:pt x="1913" y="701"/>
                    <a:pt x="1859" y="619"/>
                  </a:cubicBezTo>
                  <a:cubicBezTo>
                    <a:pt x="1834" y="581"/>
                    <a:pt x="1607" y="413"/>
                    <a:pt x="1582" y="395"/>
                  </a:cubicBezTo>
                  <a:cubicBezTo>
                    <a:pt x="1543" y="366"/>
                    <a:pt x="1489" y="372"/>
                    <a:pt x="1443" y="363"/>
                  </a:cubicBezTo>
                  <a:cubicBezTo>
                    <a:pt x="1404" y="387"/>
                    <a:pt x="1361" y="407"/>
                    <a:pt x="1326" y="437"/>
                  </a:cubicBezTo>
                  <a:cubicBezTo>
                    <a:pt x="1317" y="444"/>
                    <a:pt x="1319" y="458"/>
                    <a:pt x="1315" y="469"/>
                  </a:cubicBezTo>
                  <a:cubicBezTo>
                    <a:pt x="1244" y="621"/>
                    <a:pt x="1278" y="528"/>
                    <a:pt x="1251" y="608"/>
                  </a:cubicBezTo>
                  <a:cubicBezTo>
                    <a:pt x="1242" y="728"/>
                    <a:pt x="1179" y="867"/>
                    <a:pt x="1241" y="971"/>
                  </a:cubicBezTo>
                  <a:cubicBezTo>
                    <a:pt x="1343" y="1142"/>
                    <a:pt x="1464" y="1397"/>
                    <a:pt x="1678" y="1483"/>
                  </a:cubicBezTo>
                  <a:cubicBezTo>
                    <a:pt x="1772" y="1520"/>
                    <a:pt x="1877" y="1525"/>
                    <a:pt x="1977" y="1547"/>
                  </a:cubicBezTo>
                  <a:cubicBezTo>
                    <a:pt x="1998" y="1543"/>
                    <a:pt x="2026" y="1552"/>
                    <a:pt x="2041" y="1536"/>
                  </a:cubicBezTo>
                  <a:cubicBezTo>
                    <a:pt x="2368" y="1160"/>
                    <a:pt x="2312" y="1233"/>
                    <a:pt x="2137" y="747"/>
                  </a:cubicBezTo>
                  <a:cubicBezTo>
                    <a:pt x="2082" y="595"/>
                    <a:pt x="1718" y="546"/>
                    <a:pt x="1550" y="533"/>
                  </a:cubicBezTo>
                  <a:cubicBezTo>
                    <a:pt x="1247" y="731"/>
                    <a:pt x="1167" y="737"/>
                    <a:pt x="974" y="1077"/>
                  </a:cubicBezTo>
                  <a:cubicBezTo>
                    <a:pt x="939" y="1137"/>
                    <a:pt x="945" y="1212"/>
                    <a:pt x="931" y="1280"/>
                  </a:cubicBezTo>
                  <a:cubicBezTo>
                    <a:pt x="973" y="1383"/>
                    <a:pt x="982" y="1508"/>
                    <a:pt x="1059" y="1589"/>
                  </a:cubicBezTo>
                  <a:cubicBezTo>
                    <a:pt x="1409" y="1957"/>
                    <a:pt x="1445" y="1905"/>
                    <a:pt x="1827" y="1920"/>
                  </a:cubicBezTo>
                  <a:cubicBezTo>
                    <a:pt x="2032" y="1799"/>
                    <a:pt x="2148" y="1779"/>
                    <a:pt x="1987" y="1365"/>
                  </a:cubicBezTo>
                  <a:cubicBezTo>
                    <a:pt x="1986" y="1363"/>
                    <a:pt x="1609" y="897"/>
                    <a:pt x="1433" y="853"/>
                  </a:cubicBezTo>
                  <a:cubicBezTo>
                    <a:pt x="1282" y="814"/>
                    <a:pt x="1127" y="803"/>
                    <a:pt x="974" y="779"/>
                  </a:cubicBezTo>
                  <a:cubicBezTo>
                    <a:pt x="846" y="906"/>
                    <a:pt x="718" y="1000"/>
                    <a:pt x="665" y="1173"/>
                  </a:cubicBezTo>
                  <a:cubicBezTo>
                    <a:pt x="679" y="1294"/>
                    <a:pt x="669" y="1419"/>
                    <a:pt x="707" y="1536"/>
                  </a:cubicBezTo>
                  <a:cubicBezTo>
                    <a:pt x="787" y="1786"/>
                    <a:pt x="904" y="2038"/>
                    <a:pt x="1145" y="2165"/>
                  </a:cubicBezTo>
                  <a:cubicBezTo>
                    <a:pt x="1267" y="2229"/>
                    <a:pt x="1401" y="2271"/>
                    <a:pt x="1529" y="2325"/>
                  </a:cubicBezTo>
                  <a:cubicBezTo>
                    <a:pt x="1681" y="2282"/>
                    <a:pt x="1835" y="2244"/>
                    <a:pt x="1987" y="2197"/>
                  </a:cubicBezTo>
                  <a:cubicBezTo>
                    <a:pt x="2142" y="2148"/>
                    <a:pt x="2247" y="1884"/>
                    <a:pt x="2297" y="1739"/>
                  </a:cubicBezTo>
                  <a:cubicBezTo>
                    <a:pt x="2293" y="1603"/>
                    <a:pt x="2297" y="1467"/>
                    <a:pt x="2286" y="1333"/>
                  </a:cubicBezTo>
                  <a:cubicBezTo>
                    <a:pt x="2252" y="945"/>
                    <a:pt x="2055" y="813"/>
                    <a:pt x="1753" y="565"/>
                  </a:cubicBezTo>
                  <a:cubicBezTo>
                    <a:pt x="1640" y="472"/>
                    <a:pt x="1495" y="442"/>
                    <a:pt x="1379" y="352"/>
                  </a:cubicBezTo>
                  <a:cubicBezTo>
                    <a:pt x="1400" y="305"/>
                    <a:pt x="1406" y="249"/>
                    <a:pt x="1443" y="213"/>
                  </a:cubicBezTo>
                  <a:cubicBezTo>
                    <a:pt x="1540" y="115"/>
                    <a:pt x="1616" y="154"/>
                    <a:pt x="1731" y="171"/>
                  </a:cubicBezTo>
                  <a:cubicBezTo>
                    <a:pt x="2060" y="348"/>
                    <a:pt x="1970" y="259"/>
                    <a:pt x="2179" y="565"/>
                  </a:cubicBezTo>
                  <a:cubicBezTo>
                    <a:pt x="2207" y="703"/>
                    <a:pt x="2234" y="795"/>
                    <a:pt x="2062" y="896"/>
                  </a:cubicBezTo>
                  <a:cubicBezTo>
                    <a:pt x="1966" y="951"/>
                    <a:pt x="1847" y="948"/>
                    <a:pt x="1742" y="981"/>
                  </a:cubicBezTo>
                  <a:cubicBezTo>
                    <a:pt x="1540" y="1043"/>
                    <a:pt x="1325" y="1140"/>
                    <a:pt x="1134" y="1216"/>
                  </a:cubicBezTo>
                  <a:cubicBezTo>
                    <a:pt x="929" y="1409"/>
                    <a:pt x="936" y="1346"/>
                    <a:pt x="921" y="1589"/>
                  </a:cubicBezTo>
                  <a:cubicBezTo>
                    <a:pt x="1344" y="2225"/>
                    <a:pt x="1134" y="2039"/>
                    <a:pt x="1902" y="2315"/>
                  </a:cubicBezTo>
                  <a:cubicBezTo>
                    <a:pt x="1976" y="2284"/>
                    <a:pt x="2034" y="2241"/>
                    <a:pt x="2083" y="2176"/>
                  </a:cubicBezTo>
                  <a:cubicBezTo>
                    <a:pt x="2065" y="2041"/>
                    <a:pt x="2097" y="1888"/>
                    <a:pt x="2030" y="1771"/>
                  </a:cubicBezTo>
                  <a:cubicBezTo>
                    <a:pt x="1540" y="920"/>
                    <a:pt x="1637" y="1344"/>
                    <a:pt x="1198" y="896"/>
                  </a:cubicBezTo>
                  <a:cubicBezTo>
                    <a:pt x="1106" y="802"/>
                    <a:pt x="1034" y="690"/>
                    <a:pt x="953" y="587"/>
                  </a:cubicBezTo>
                  <a:cubicBezTo>
                    <a:pt x="985" y="494"/>
                    <a:pt x="1004" y="396"/>
                    <a:pt x="1049" y="309"/>
                  </a:cubicBezTo>
                  <a:cubicBezTo>
                    <a:pt x="1117" y="176"/>
                    <a:pt x="1372" y="316"/>
                    <a:pt x="1518" y="352"/>
                  </a:cubicBezTo>
                  <a:cubicBezTo>
                    <a:pt x="1589" y="455"/>
                    <a:pt x="1681" y="546"/>
                    <a:pt x="1731" y="661"/>
                  </a:cubicBezTo>
                  <a:cubicBezTo>
                    <a:pt x="1753" y="713"/>
                    <a:pt x="1659" y="730"/>
                    <a:pt x="1635" y="736"/>
                  </a:cubicBezTo>
                  <a:cubicBezTo>
                    <a:pt x="1510" y="764"/>
                    <a:pt x="1386" y="792"/>
                    <a:pt x="1262" y="821"/>
                  </a:cubicBezTo>
                  <a:cubicBezTo>
                    <a:pt x="1134" y="881"/>
                    <a:pt x="986" y="912"/>
                    <a:pt x="878" y="1003"/>
                  </a:cubicBezTo>
                  <a:cubicBezTo>
                    <a:pt x="826" y="1046"/>
                    <a:pt x="795" y="1130"/>
                    <a:pt x="814" y="1195"/>
                  </a:cubicBezTo>
                  <a:cubicBezTo>
                    <a:pt x="1001" y="1842"/>
                    <a:pt x="1207" y="1828"/>
                    <a:pt x="1774" y="2080"/>
                  </a:cubicBezTo>
                  <a:cubicBezTo>
                    <a:pt x="1852" y="2062"/>
                    <a:pt x="1949" y="2080"/>
                    <a:pt x="2009" y="2027"/>
                  </a:cubicBezTo>
                  <a:cubicBezTo>
                    <a:pt x="2408" y="1666"/>
                    <a:pt x="2147" y="1490"/>
                    <a:pt x="1817" y="1131"/>
                  </a:cubicBezTo>
                  <a:cubicBezTo>
                    <a:pt x="1543" y="833"/>
                    <a:pt x="1285" y="818"/>
                    <a:pt x="910" y="757"/>
                  </a:cubicBezTo>
                  <a:cubicBezTo>
                    <a:pt x="641" y="934"/>
                    <a:pt x="467" y="1018"/>
                    <a:pt x="270" y="1216"/>
                  </a:cubicBezTo>
                  <a:cubicBezTo>
                    <a:pt x="180" y="1476"/>
                    <a:pt x="228" y="1305"/>
                    <a:pt x="729" y="1813"/>
                  </a:cubicBezTo>
                  <a:cubicBezTo>
                    <a:pt x="962" y="2050"/>
                    <a:pt x="1511" y="2058"/>
                    <a:pt x="1731" y="2101"/>
                  </a:cubicBezTo>
                  <a:cubicBezTo>
                    <a:pt x="1972" y="1916"/>
                    <a:pt x="1897" y="1973"/>
                    <a:pt x="1987" y="1589"/>
                  </a:cubicBezTo>
                  <a:cubicBezTo>
                    <a:pt x="1967" y="1529"/>
                    <a:pt x="1917" y="1265"/>
                    <a:pt x="1817" y="1184"/>
                  </a:cubicBezTo>
                  <a:cubicBezTo>
                    <a:pt x="1672" y="1066"/>
                    <a:pt x="1369" y="853"/>
                    <a:pt x="1369" y="853"/>
                  </a:cubicBezTo>
                  <a:cubicBezTo>
                    <a:pt x="1507" y="732"/>
                    <a:pt x="1597" y="748"/>
                    <a:pt x="1806" y="704"/>
                  </a:cubicBezTo>
                  <a:cubicBezTo>
                    <a:pt x="2086" y="798"/>
                    <a:pt x="1969" y="754"/>
                    <a:pt x="2179" y="1152"/>
                  </a:cubicBezTo>
                  <a:cubicBezTo>
                    <a:pt x="2101" y="1273"/>
                    <a:pt x="2050" y="1416"/>
                    <a:pt x="1945" y="1515"/>
                  </a:cubicBezTo>
                  <a:cubicBezTo>
                    <a:pt x="1878" y="1577"/>
                    <a:pt x="1689" y="1611"/>
                    <a:pt x="1689" y="1611"/>
                  </a:cubicBezTo>
                  <a:cubicBezTo>
                    <a:pt x="1561" y="1550"/>
                    <a:pt x="1426" y="1501"/>
                    <a:pt x="1305" y="1429"/>
                  </a:cubicBezTo>
                  <a:cubicBezTo>
                    <a:pt x="1284" y="1416"/>
                    <a:pt x="1274" y="1388"/>
                    <a:pt x="1273" y="1365"/>
                  </a:cubicBezTo>
                  <a:cubicBezTo>
                    <a:pt x="1266" y="1240"/>
                    <a:pt x="1264" y="1114"/>
                    <a:pt x="1283" y="992"/>
                  </a:cubicBezTo>
                  <a:cubicBezTo>
                    <a:pt x="1286" y="969"/>
                    <a:pt x="1315" y="958"/>
                    <a:pt x="1337" y="949"/>
                  </a:cubicBezTo>
                  <a:cubicBezTo>
                    <a:pt x="1614" y="830"/>
                    <a:pt x="1587" y="863"/>
                    <a:pt x="1913" y="853"/>
                  </a:cubicBezTo>
                  <a:cubicBezTo>
                    <a:pt x="1873" y="963"/>
                    <a:pt x="1850" y="1081"/>
                    <a:pt x="1795" y="1184"/>
                  </a:cubicBezTo>
                  <a:cubicBezTo>
                    <a:pt x="1756" y="1254"/>
                    <a:pt x="1689" y="1305"/>
                    <a:pt x="1635" y="1365"/>
                  </a:cubicBezTo>
                  <a:cubicBezTo>
                    <a:pt x="1501" y="1511"/>
                    <a:pt x="1379" y="1538"/>
                    <a:pt x="1187" y="1600"/>
                  </a:cubicBezTo>
                  <a:cubicBezTo>
                    <a:pt x="1446" y="1849"/>
                    <a:pt x="1653" y="2155"/>
                    <a:pt x="2115" y="1877"/>
                  </a:cubicBezTo>
                  <a:cubicBezTo>
                    <a:pt x="2110" y="1598"/>
                    <a:pt x="2197" y="1150"/>
                    <a:pt x="1945" y="907"/>
                  </a:cubicBezTo>
                  <a:cubicBezTo>
                    <a:pt x="1812" y="779"/>
                    <a:pt x="1631" y="715"/>
                    <a:pt x="1475" y="619"/>
                  </a:cubicBezTo>
                  <a:cubicBezTo>
                    <a:pt x="1333" y="665"/>
                    <a:pt x="1188" y="703"/>
                    <a:pt x="1049" y="757"/>
                  </a:cubicBezTo>
                  <a:cubicBezTo>
                    <a:pt x="837" y="838"/>
                    <a:pt x="797" y="1216"/>
                    <a:pt x="750" y="1344"/>
                  </a:cubicBezTo>
                  <a:cubicBezTo>
                    <a:pt x="817" y="1468"/>
                    <a:pt x="892" y="1588"/>
                    <a:pt x="953" y="1717"/>
                  </a:cubicBezTo>
                  <a:cubicBezTo>
                    <a:pt x="957" y="1727"/>
                    <a:pt x="930" y="1712"/>
                    <a:pt x="921" y="1707"/>
                  </a:cubicBezTo>
                  <a:cubicBezTo>
                    <a:pt x="905" y="1698"/>
                    <a:pt x="890" y="1687"/>
                    <a:pt x="878" y="1675"/>
                  </a:cubicBezTo>
                  <a:cubicBezTo>
                    <a:pt x="751" y="1552"/>
                    <a:pt x="629" y="1425"/>
                    <a:pt x="505" y="1301"/>
                  </a:cubicBezTo>
                  <a:cubicBezTo>
                    <a:pt x="497" y="1247"/>
                    <a:pt x="466" y="1192"/>
                    <a:pt x="483" y="1141"/>
                  </a:cubicBezTo>
                  <a:cubicBezTo>
                    <a:pt x="625" y="710"/>
                    <a:pt x="1137" y="719"/>
                    <a:pt x="1465" y="501"/>
                  </a:cubicBezTo>
                  <a:cubicBezTo>
                    <a:pt x="1440" y="462"/>
                    <a:pt x="1425" y="413"/>
                    <a:pt x="1390" y="384"/>
                  </a:cubicBezTo>
                  <a:cubicBezTo>
                    <a:pt x="1170" y="204"/>
                    <a:pt x="1004" y="382"/>
                    <a:pt x="739" y="469"/>
                  </a:cubicBezTo>
                  <a:cubicBezTo>
                    <a:pt x="699" y="716"/>
                    <a:pt x="482" y="1516"/>
                    <a:pt x="707" y="1824"/>
                  </a:cubicBezTo>
                  <a:cubicBezTo>
                    <a:pt x="854" y="2026"/>
                    <a:pt x="1119" y="2108"/>
                    <a:pt x="1326" y="2251"/>
                  </a:cubicBezTo>
                  <a:cubicBezTo>
                    <a:pt x="2032" y="2193"/>
                    <a:pt x="1932" y="2357"/>
                    <a:pt x="2169" y="1909"/>
                  </a:cubicBezTo>
                  <a:cubicBezTo>
                    <a:pt x="2017" y="1131"/>
                    <a:pt x="2179" y="1169"/>
                    <a:pt x="1465" y="715"/>
                  </a:cubicBezTo>
                  <a:cubicBezTo>
                    <a:pt x="1401" y="674"/>
                    <a:pt x="1315" y="700"/>
                    <a:pt x="1241" y="693"/>
                  </a:cubicBezTo>
                  <a:cubicBezTo>
                    <a:pt x="966" y="967"/>
                    <a:pt x="981" y="1351"/>
                    <a:pt x="1219" y="1589"/>
                  </a:cubicBezTo>
                  <a:cubicBezTo>
                    <a:pt x="1436" y="1575"/>
                    <a:pt x="1655" y="1580"/>
                    <a:pt x="1870" y="1547"/>
                  </a:cubicBezTo>
                  <a:cubicBezTo>
                    <a:pt x="1893" y="1543"/>
                    <a:pt x="1904" y="1506"/>
                    <a:pt x="1902" y="1483"/>
                  </a:cubicBezTo>
                  <a:cubicBezTo>
                    <a:pt x="1882" y="1310"/>
                    <a:pt x="1859" y="1136"/>
                    <a:pt x="1806" y="971"/>
                  </a:cubicBezTo>
                  <a:cubicBezTo>
                    <a:pt x="1792" y="930"/>
                    <a:pt x="1749" y="902"/>
                    <a:pt x="1710" y="885"/>
                  </a:cubicBezTo>
                  <a:cubicBezTo>
                    <a:pt x="1512" y="797"/>
                    <a:pt x="1304" y="735"/>
                    <a:pt x="1102" y="661"/>
                  </a:cubicBezTo>
                  <a:cubicBezTo>
                    <a:pt x="1034" y="725"/>
                    <a:pt x="904" y="760"/>
                    <a:pt x="899" y="853"/>
                  </a:cubicBezTo>
                  <a:cubicBezTo>
                    <a:pt x="845" y="1734"/>
                    <a:pt x="920" y="1748"/>
                    <a:pt x="1518" y="1888"/>
                  </a:cubicBezTo>
                  <a:cubicBezTo>
                    <a:pt x="1422" y="1923"/>
                    <a:pt x="1325" y="2032"/>
                    <a:pt x="1230" y="1995"/>
                  </a:cubicBezTo>
                  <a:cubicBezTo>
                    <a:pt x="853" y="1847"/>
                    <a:pt x="802" y="1590"/>
                    <a:pt x="761" y="1280"/>
                  </a:cubicBezTo>
                  <a:cubicBezTo>
                    <a:pt x="1015" y="1025"/>
                    <a:pt x="1052" y="937"/>
                    <a:pt x="1401" y="885"/>
                  </a:cubicBezTo>
                  <a:cubicBezTo>
                    <a:pt x="1495" y="870"/>
                    <a:pt x="1593" y="878"/>
                    <a:pt x="1689" y="875"/>
                  </a:cubicBezTo>
                  <a:cubicBezTo>
                    <a:pt x="1430" y="1067"/>
                    <a:pt x="1124" y="1285"/>
                    <a:pt x="1081" y="1611"/>
                  </a:cubicBezTo>
                  <a:cubicBezTo>
                    <a:pt x="1638" y="2016"/>
                    <a:pt x="1538" y="2220"/>
                    <a:pt x="2009" y="1824"/>
                  </a:cubicBezTo>
                  <a:cubicBezTo>
                    <a:pt x="2026" y="1809"/>
                    <a:pt x="1966" y="1809"/>
                    <a:pt x="1945" y="1803"/>
                  </a:cubicBezTo>
                  <a:cubicBezTo>
                    <a:pt x="1920" y="1795"/>
                    <a:pt x="1893" y="1791"/>
                    <a:pt x="1870" y="1781"/>
                  </a:cubicBezTo>
                  <a:cubicBezTo>
                    <a:pt x="1676" y="1695"/>
                    <a:pt x="1486" y="1603"/>
                    <a:pt x="1294" y="1515"/>
                  </a:cubicBezTo>
                  <a:cubicBezTo>
                    <a:pt x="1287" y="1493"/>
                    <a:pt x="1259" y="1468"/>
                    <a:pt x="1273" y="1451"/>
                  </a:cubicBezTo>
                  <a:cubicBezTo>
                    <a:pt x="1371" y="1324"/>
                    <a:pt x="1455" y="1277"/>
                    <a:pt x="1582" y="1227"/>
                  </a:cubicBezTo>
                  <a:cubicBezTo>
                    <a:pt x="1603" y="1288"/>
                    <a:pt x="1647" y="1417"/>
                    <a:pt x="1646" y="1440"/>
                  </a:cubicBezTo>
                  <a:cubicBezTo>
                    <a:pt x="1607" y="1889"/>
                    <a:pt x="1314" y="1815"/>
                    <a:pt x="1827" y="1760"/>
                  </a:cubicBezTo>
                  <a:cubicBezTo>
                    <a:pt x="2110" y="1345"/>
                    <a:pt x="2282" y="1253"/>
                    <a:pt x="1945" y="768"/>
                  </a:cubicBezTo>
                  <a:cubicBezTo>
                    <a:pt x="1891" y="690"/>
                    <a:pt x="1781" y="675"/>
                    <a:pt x="1699" y="629"/>
                  </a:cubicBezTo>
                  <a:cubicBezTo>
                    <a:pt x="1510" y="686"/>
                    <a:pt x="1262" y="650"/>
                    <a:pt x="1134" y="800"/>
                  </a:cubicBezTo>
                  <a:cubicBezTo>
                    <a:pt x="728" y="1270"/>
                    <a:pt x="934" y="1419"/>
                    <a:pt x="1155" y="1717"/>
                  </a:cubicBezTo>
                  <a:cubicBezTo>
                    <a:pt x="1308" y="1703"/>
                    <a:pt x="1520" y="1796"/>
                    <a:pt x="1614" y="1675"/>
                  </a:cubicBezTo>
                  <a:cubicBezTo>
                    <a:pt x="1896" y="1306"/>
                    <a:pt x="1688" y="997"/>
                    <a:pt x="1475" y="747"/>
                  </a:cubicBezTo>
                  <a:cubicBezTo>
                    <a:pt x="1339" y="587"/>
                    <a:pt x="785" y="533"/>
                    <a:pt x="782" y="533"/>
                  </a:cubicBezTo>
                  <a:cubicBezTo>
                    <a:pt x="643" y="1053"/>
                    <a:pt x="509" y="995"/>
                    <a:pt x="878" y="1088"/>
                  </a:cubicBezTo>
                  <a:cubicBezTo>
                    <a:pt x="1034" y="960"/>
                    <a:pt x="1205" y="848"/>
                    <a:pt x="1347" y="704"/>
                  </a:cubicBezTo>
                  <a:cubicBezTo>
                    <a:pt x="1360" y="690"/>
                    <a:pt x="1325" y="571"/>
                    <a:pt x="1315" y="555"/>
                  </a:cubicBezTo>
                  <a:cubicBezTo>
                    <a:pt x="1259" y="466"/>
                    <a:pt x="1203" y="377"/>
                    <a:pt x="1134" y="299"/>
                  </a:cubicBezTo>
                  <a:cubicBezTo>
                    <a:pt x="1119" y="282"/>
                    <a:pt x="1070" y="277"/>
                    <a:pt x="1070" y="277"/>
                  </a:cubicBezTo>
                  <a:cubicBezTo>
                    <a:pt x="978" y="308"/>
                    <a:pt x="911" y="384"/>
                    <a:pt x="867" y="469"/>
                  </a:cubicBezTo>
                  <a:cubicBezTo>
                    <a:pt x="906" y="561"/>
                    <a:pt x="938" y="657"/>
                    <a:pt x="985" y="747"/>
                  </a:cubicBezTo>
                  <a:cubicBezTo>
                    <a:pt x="996" y="769"/>
                    <a:pt x="1031" y="775"/>
                    <a:pt x="1038" y="800"/>
                  </a:cubicBezTo>
                  <a:cubicBezTo>
                    <a:pt x="1047" y="834"/>
                    <a:pt x="1046" y="877"/>
                    <a:pt x="1027" y="907"/>
                  </a:cubicBezTo>
                  <a:cubicBezTo>
                    <a:pt x="965" y="999"/>
                    <a:pt x="877" y="1070"/>
                    <a:pt x="803" y="1152"/>
                  </a:cubicBezTo>
                  <a:cubicBezTo>
                    <a:pt x="623" y="972"/>
                    <a:pt x="616" y="731"/>
                    <a:pt x="643" y="501"/>
                  </a:cubicBezTo>
                  <a:cubicBezTo>
                    <a:pt x="675" y="504"/>
                    <a:pt x="707" y="506"/>
                    <a:pt x="739" y="512"/>
                  </a:cubicBezTo>
                  <a:cubicBezTo>
                    <a:pt x="792" y="521"/>
                    <a:pt x="899" y="544"/>
                    <a:pt x="899" y="544"/>
                  </a:cubicBezTo>
                  <a:cubicBezTo>
                    <a:pt x="767" y="551"/>
                    <a:pt x="635" y="552"/>
                    <a:pt x="505" y="565"/>
                  </a:cubicBezTo>
                  <a:cubicBezTo>
                    <a:pt x="479" y="567"/>
                    <a:pt x="442" y="564"/>
                    <a:pt x="430" y="587"/>
                  </a:cubicBezTo>
                  <a:cubicBezTo>
                    <a:pt x="385" y="664"/>
                    <a:pt x="373" y="757"/>
                    <a:pt x="345" y="843"/>
                  </a:cubicBezTo>
                  <a:cubicBezTo>
                    <a:pt x="498" y="1198"/>
                    <a:pt x="833" y="1294"/>
                    <a:pt x="1155" y="1408"/>
                  </a:cubicBezTo>
                  <a:cubicBezTo>
                    <a:pt x="1279" y="1386"/>
                    <a:pt x="1407" y="1378"/>
                    <a:pt x="1529" y="1344"/>
                  </a:cubicBezTo>
                  <a:cubicBezTo>
                    <a:pt x="1550" y="1337"/>
                    <a:pt x="1575" y="1313"/>
                    <a:pt x="1571" y="1291"/>
                  </a:cubicBezTo>
                  <a:cubicBezTo>
                    <a:pt x="1541" y="1144"/>
                    <a:pt x="1538" y="969"/>
                    <a:pt x="1433" y="864"/>
                  </a:cubicBezTo>
                  <a:cubicBezTo>
                    <a:pt x="1241" y="672"/>
                    <a:pt x="1044" y="662"/>
                    <a:pt x="825" y="640"/>
                  </a:cubicBezTo>
                  <a:cubicBezTo>
                    <a:pt x="721" y="753"/>
                    <a:pt x="487" y="829"/>
                    <a:pt x="515" y="981"/>
                  </a:cubicBezTo>
                  <a:cubicBezTo>
                    <a:pt x="575" y="1309"/>
                    <a:pt x="968" y="1570"/>
                    <a:pt x="1283" y="1611"/>
                  </a:cubicBezTo>
                  <a:cubicBezTo>
                    <a:pt x="1336" y="1504"/>
                    <a:pt x="1419" y="1407"/>
                    <a:pt x="1443" y="1291"/>
                  </a:cubicBezTo>
                  <a:cubicBezTo>
                    <a:pt x="1451" y="1248"/>
                    <a:pt x="1404" y="1208"/>
                    <a:pt x="1369" y="1184"/>
                  </a:cubicBezTo>
                  <a:cubicBezTo>
                    <a:pt x="1185" y="1057"/>
                    <a:pt x="985" y="956"/>
                    <a:pt x="793" y="843"/>
                  </a:cubicBezTo>
                  <a:cubicBezTo>
                    <a:pt x="753" y="871"/>
                    <a:pt x="679" y="879"/>
                    <a:pt x="675" y="928"/>
                  </a:cubicBezTo>
                  <a:cubicBezTo>
                    <a:pt x="615" y="1502"/>
                    <a:pt x="738" y="1515"/>
                    <a:pt x="1134" y="1803"/>
                  </a:cubicBezTo>
                  <a:cubicBezTo>
                    <a:pt x="1463" y="1760"/>
                    <a:pt x="1094" y="1381"/>
                    <a:pt x="995" y="1227"/>
                  </a:cubicBezTo>
                  <a:cubicBezTo>
                    <a:pt x="973" y="1192"/>
                    <a:pt x="935" y="1170"/>
                    <a:pt x="899" y="1152"/>
                  </a:cubicBezTo>
                  <a:cubicBezTo>
                    <a:pt x="781" y="1091"/>
                    <a:pt x="657" y="1045"/>
                    <a:pt x="537" y="992"/>
                  </a:cubicBezTo>
                  <a:cubicBezTo>
                    <a:pt x="529" y="1049"/>
                    <a:pt x="504" y="1106"/>
                    <a:pt x="515" y="1163"/>
                  </a:cubicBezTo>
                  <a:cubicBezTo>
                    <a:pt x="608" y="1679"/>
                    <a:pt x="645" y="1640"/>
                    <a:pt x="1081" y="1845"/>
                  </a:cubicBezTo>
                  <a:cubicBezTo>
                    <a:pt x="1102" y="1692"/>
                    <a:pt x="1145" y="1541"/>
                    <a:pt x="1145" y="1387"/>
                  </a:cubicBezTo>
                  <a:cubicBezTo>
                    <a:pt x="1145" y="1351"/>
                    <a:pt x="1112" y="1318"/>
                    <a:pt x="1081" y="1301"/>
                  </a:cubicBezTo>
                  <a:cubicBezTo>
                    <a:pt x="906" y="1202"/>
                    <a:pt x="718" y="1130"/>
                    <a:pt x="537" y="1045"/>
                  </a:cubicBezTo>
                  <a:cubicBezTo>
                    <a:pt x="558" y="1255"/>
                    <a:pt x="558" y="1468"/>
                    <a:pt x="601" y="1675"/>
                  </a:cubicBezTo>
                  <a:cubicBezTo>
                    <a:pt x="609" y="1716"/>
                    <a:pt x="652" y="1744"/>
                    <a:pt x="686" y="1771"/>
                  </a:cubicBezTo>
                  <a:cubicBezTo>
                    <a:pt x="883" y="1923"/>
                    <a:pt x="1091" y="2062"/>
                    <a:pt x="1294" y="2208"/>
                  </a:cubicBezTo>
                  <a:cubicBezTo>
                    <a:pt x="1459" y="1942"/>
                    <a:pt x="1527" y="2005"/>
                    <a:pt x="1347" y="1781"/>
                  </a:cubicBezTo>
                  <a:cubicBezTo>
                    <a:pt x="1331" y="1761"/>
                    <a:pt x="1304" y="1753"/>
                    <a:pt x="1283" y="1739"/>
                  </a:cubicBezTo>
                  <a:cubicBezTo>
                    <a:pt x="1190" y="1753"/>
                    <a:pt x="1004" y="1687"/>
                    <a:pt x="1006" y="1781"/>
                  </a:cubicBezTo>
                  <a:cubicBezTo>
                    <a:pt x="1016" y="2334"/>
                    <a:pt x="1359" y="2336"/>
                    <a:pt x="1721" y="2453"/>
                  </a:cubicBezTo>
                  <a:cubicBezTo>
                    <a:pt x="2018" y="2215"/>
                    <a:pt x="2011" y="2336"/>
                    <a:pt x="1721" y="1941"/>
                  </a:cubicBezTo>
                  <a:cubicBezTo>
                    <a:pt x="1709" y="1925"/>
                    <a:pt x="1685" y="1927"/>
                    <a:pt x="1667" y="1920"/>
                  </a:cubicBezTo>
                  <a:cubicBezTo>
                    <a:pt x="1604" y="1992"/>
                    <a:pt x="1447" y="2094"/>
                    <a:pt x="1593" y="2165"/>
                  </a:cubicBezTo>
                  <a:cubicBezTo>
                    <a:pt x="1760" y="2151"/>
                    <a:pt x="1929" y="2155"/>
                    <a:pt x="2094" y="2123"/>
                  </a:cubicBezTo>
                  <a:cubicBezTo>
                    <a:pt x="2119" y="2118"/>
                    <a:pt x="2144" y="2083"/>
                    <a:pt x="2137" y="2059"/>
                  </a:cubicBezTo>
                  <a:cubicBezTo>
                    <a:pt x="2081" y="1867"/>
                    <a:pt x="1999" y="1683"/>
                    <a:pt x="1913" y="1504"/>
                  </a:cubicBezTo>
                  <a:cubicBezTo>
                    <a:pt x="1848" y="1371"/>
                    <a:pt x="1402" y="1230"/>
                    <a:pt x="1390" y="1227"/>
                  </a:cubicBezTo>
                  <a:cubicBezTo>
                    <a:pt x="1341" y="1212"/>
                    <a:pt x="1463" y="1297"/>
                    <a:pt x="1507" y="1323"/>
                  </a:cubicBezTo>
                  <a:cubicBezTo>
                    <a:pt x="1525" y="1333"/>
                    <a:pt x="1549" y="1329"/>
                    <a:pt x="1571" y="1333"/>
                  </a:cubicBezTo>
                  <a:cubicBezTo>
                    <a:pt x="1649" y="1326"/>
                    <a:pt x="1761" y="1377"/>
                    <a:pt x="1806" y="1312"/>
                  </a:cubicBezTo>
                  <a:cubicBezTo>
                    <a:pt x="2050" y="950"/>
                    <a:pt x="1843" y="895"/>
                    <a:pt x="1635" y="736"/>
                  </a:cubicBezTo>
                  <a:cubicBezTo>
                    <a:pt x="1621" y="782"/>
                    <a:pt x="1550" y="852"/>
                    <a:pt x="1593" y="875"/>
                  </a:cubicBezTo>
                  <a:cubicBezTo>
                    <a:pt x="1756" y="961"/>
                    <a:pt x="1799" y="860"/>
                    <a:pt x="1849" y="779"/>
                  </a:cubicBezTo>
                  <a:cubicBezTo>
                    <a:pt x="1820" y="693"/>
                    <a:pt x="1798" y="605"/>
                    <a:pt x="1763" y="523"/>
                  </a:cubicBezTo>
                  <a:cubicBezTo>
                    <a:pt x="1727" y="439"/>
                    <a:pt x="1546" y="401"/>
                    <a:pt x="1465" y="384"/>
                  </a:cubicBezTo>
                  <a:cubicBezTo>
                    <a:pt x="1553" y="605"/>
                    <a:pt x="1507" y="563"/>
                    <a:pt x="1753" y="523"/>
                  </a:cubicBezTo>
                  <a:cubicBezTo>
                    <a:pt x="1718" y="354"/>
                    <a:pt x="1559" y="388"/>
                    <a:pt x="1379" y="331"/>
                  </a:cubicBezTo>
                  <a:cubicBezTo>
                    <a:pt x="1386" y="419"/>
                    <a:pt x="1374" y="512"/>
                    <a:pt x="1401" y="597"/>
                  </a:cubicBezTo>
                  <a:cubicBezTo>
                    <a:pt x="1409" y="624"/>
                    <a:pt x="1447" y="633"/>
                    <a:pt x="1475" y="640"/>
                  </a:cubicBezTo>
                  <a:cubicBezTo>
                    <a:pt x="1612" y="669"/>
                    <a:pt x="1752" y="682"/>
                    <a:pt x="1891" y="704"/>
                  </a:cubicBezTo>
                  <a:cubicBezTo>
                    <a:pt x="1741" y="391"/>
                    <a:pt x="1810" y="437"/>
                    <a:pt x="1571" y="309"/>
                  </a:cubicBezTo>
                  <a:cubicBezTo>
                    <a:pt x="1581" y="376"/>
                    <a:pt x="1584" y="446"/>
                    <a:pt x="1603" y="512"/>
                  </a:cubicBezTo>
                  <a:cubicBezTo>
                    <a:pt x="1644" y="660"/>
                    <a:pt x="1873" y="590"/>
                    <a:pt x="1966" y="597"/>
                  </a:cubicBezTo>
                  <a:cubicBezTo>
                    <a:pt x="1948" y="387"/>
                    <a:pt x="1879" y="271"/>
                    <a:pt x="1657" y="160"/>
                  </a:cubicBezTo>
                  <a:cubicBezTo>
                    <a:pt x="1582" y="167"/>
                    <a:pt x="1505" y="161"/>
                    <a:pt x="1433" y="181"/>
                  </a:cubicBezTo>
                  <a:cubicBezTo>
                    <a:pt x="1418" y="184"/>
                    <a:pt x="1419" y="209"/>
                    <a:pt x="1422" y="224"/>
                  </a:cubicBezTo>
                  <a:cubicBezTo>
                    <a:pt x="1433" y="292"/>
                    <a:pt x="1429" y="374"/>
                    <a:pt x="1475" y="427"/>
                  </a:cubicBezTo>
                  <a:cubicBezTo>
                    <a:pt x="1533" y="494"/>
                    <a:pt x="1631" y="512"/>
                    <a:pt x="1710" y="555"/>
                  </a:cubicBezTo>
                  <a:cubicBezTo>
                    <a:pt x="1752" y="526"/>
                    <a:pt x="1808" y="511"/>
                    <a:pt x="1838" y="469"/>
                  </a:cubicBezTo>
                  <a:cubicBezTo>
                    <a:pt x="1849" y="452"/>
                    <a:pt x="1824" y="425"/>
                    <a:pt x="1806" y="416"/>
                  </a:cubicBezTo>
                  <a:cubicBezTo>
                    <a:pt x="1377" y="189"/>
                    <a:pt x="1477" y="210"/>
                    <a:pt x="1219" y="181"/>
                  </a:cubicBezTo>
                  <a:cubicBezTo>
                    <a:pt x="936" y="229"/>
                    <a:pt x="1039" y="220"/>
                    <a:pt x="995" y="608"/>
                  </a:cubicBezTo>
                  <a:cubicBezTo>
                    <a:pt x="1120" y="733"/>
                    <a:pt x="1480" y="901"/>
                    <a:pt x="1529" y="661"/>
                  </a:cubicBezTo>
                  <a:cubicBezTo>
                    <a:pt x="1484" y="404"/>
                    <a:pt x="1483" y="310"/>
                    <a:pt x="995" y="171"/>
                  </a:cubicBezTo>
                  <a:cubicBezTo>
                    <a:pt x="895" y="142"/>
                    <a:pt x="845" y="313"/>
                    <a:pt x="771" y="384"/>
                  </a:cubicBezTo>
                  <a:cubicBezTo>
                    <a:pt x="781" y="441"/>
                    <a:pt x="747" y="537"/>
                    <a:pt x="803" y="555"/>
                  </a:cubicBezTo>
                  <a:cubicBezTo>
                    <a:pt x="899" y="586"/>
                    <a:pt x="1115" y="591"/>
                    <a:pt x="1102" y="491"/>
                  </a:cubicBezTo>
                  <a:cubicBezTo>
                    <a:pt x="1085" y="367"/>
                    <a:pt x="881" y="377"/>
                    <a:pt x="771" y="320"/>
                  </a:cubicBezTo>
                  <a:cubicBezTo>
                    <a:pt x="623" y="385"/>
                    <a:pt x="314" y="472"/>
                    <a:pt x="462" y="768"/>
                  </a:cubicBezTo>
                  <a:cubicBezTo>
                    <a:pt x="529" y="903"/>
                    <a:pt x="739" y="888"/>
                    <a:pt x="878" y="949"/>
                  </a:cubicBezTo>
                  <a:cubicBezTo>
                    <a:pt x="843" y="812"/>
                    <a:pt x="848" y="814"/>
                    <a:pt x="761" y="725"/>
                  </a:cubicBezTo>
                  <a:cubicBezTo>
                    <a:pt x="668" y="767"/>
                    <a:pt x="565" y="793"/>
                    <a:pt x="483" y="853"/>
                  </a:cubicBezTo>
                  <a:cubicBezTo>
                    <a:pt x="459" y="870"/>
                    <a:pt x="449" y="912"/>
                    <a:pt x="462" y="939"/>
                  </a:cubicBezTo>
                  <a:cubicBezTo>
                    <a:pt x="631" y="1315"/>
                    <a:pt x="679" y="1533"/>
                    <a:pt x="1038" y="1589"/>
                  </a:cubicBezTo>
                  <a:cubicBezTo>
                    <a:pt x="1016" y="1450"/>
                    <a:pt x="1060" y="1283"/>
                    <a:pt x="974" y="1173"/>
                  </a:cubicBezTo>
                  <a:cubicBezTo>
                    <a:pt x="901" y="1078"/>
                    <a:pt x="728" y="995"/>
                    <a:pt x="633" y="1067"/>
                  </a:cubicBezTo>
                  <a:cubicBezTo>
                    <a:pt x="550" y="1128"/>
                    <a:pt x="649" y="1287"/>
                    <a:pt x="718" y="1365"/>
                  </a:cubicBezTo>
                  <a:cubicBezTo>
                    <a:pt x="914" y="1588"/>
                    <a:pt x="1173" y="1749"/>
                    <a:pt x="1401" y="1941"/>
                  </a:cubicBezTo>
                  <a:cubicBezTo>
                    <a:pt x="1434" y="1599"/>
                    <a:pt x="1522" y="1645"/>
                    <a:pt x="1273" y="1483"/>
                  </a:cubicBezTo>
                  <a:cubicBezTo>
                    <a:pt x="1257" y="1472"/>
                    <a:pt x="1237" y="1475"/>
                    <a:pt x="1219" y="1472"/>
                  </a:cubicBezTo>
                  <a:cubicBezTo>
                    <a:pt x="1173" y="1564"/>
                    <a:pt x="1012" y="1672"/>
                    <a:pt x="1081" y="1749"/>
                  </a:cubicBezTo>
                  <a:cubicBezTo>
                    <a:pt x="1612" y="2342"/>
                    <a:pt x="1665" y="2171"/>
                    <a:pt x="1966" y="1888"/>
                  </a:cubicBezTo>
                  <a:cubicBezTo>
                    <a:pt x="1802" y="1706"/>
                    <a:pt x="1717" y="1375"/>
                    <a:pt x="1475" y="1344"/>
                  </a:cubicBezTo>
                  <a:cubicBezTo>
                    <a:pt x="1313" y="1323"/>
                    <a:pt x="1280" y="1641"/>
                    <a:pt x="1305" y="1803"/>
                  </a:cubicBezTo>
                  <a:cubicBezTo>
                    <a:pt x="1332" y="1985"/>
                    <a:pt x="1511" y="2108"/>
                    <a:pt x="1614" y="2261"/>
                  </a:cubicBezTo>
                  <a:cubicBezTo>
                    <a:pt x="1809" y="2236"/>
                    <a:pt x="2011" y="2241"/>
                    <a:pt x="2201" y="2187"/>
                  </a:cubicBezTo>
                  <a:cubicBezTo>
                    <a:pt x="2231" y="2178"/>
                    <a:pt x="2226" y="2119"/>
                    <a:pt x="2211" y="2091"/>
                  </a:cubicBezTo>
                  <a:cubicBezTo>
                    <a:pt x="1938" y="1596"/>
                    <a:pt x="1969" y="1463"/>
                    <a:pt x="1571" y="1408"/>
                  </a:cubicBezTo>
                  <a:cubicBezTo>
                    <a:pt x="1397" y="1494"/>
                    <a:pt x="1216" y="1802"/>
                    <a:pt x="1411" y="1920"/>
                  </a:cubicBezTo>
                  <a:cubicBezTo>
                    <a:pt x="1807" y="1731"/>
                    <a:pt x="1853" y="1838"/>
                    <a:pt x="1891" y="1557"/>
                  </a:cubicBezTo>
                  <a:cubicBezTo>
                    <a:pt x="1770" y="1280"/>
                    <a:pt x="1589" y="1074"/>
                    <a:pt x="1251" y="1035"/>
                  </a:cubicBezTo>
                  <a:cubicBezTo>
                    <a:pt x="1215" y="1163"/>
                    <a:pt x="1159" y="1286"/>
                    <a:pt x="1145" y="1419"/>
                  </a:cubicBezTo>
                  <a:cubicBezTo>
                    <a:pt x="1140" y="1458"/>
                    <a:pt x="1166" y="1501"/>
                    <a:pt x="1198" y="1525"/>
                  </a:cubicBezTo>
                  <a:cubicBezTo>
                    <a:pt x="1288" y="1590"/>
                    <a:pt x="1393" y="1634"/>
                    <a:pt x="1497" y="1675"/>
                  </a:cubicBezTo>
                  <a:cubicBezTo>
                    <a:pt x="1530" y="1688"/>
                    <a:pt x="1567" y="1681"/>
                    <a:pt x="1603" y="1685"/>
                  </a:cubicBezTo>
                  <a:cubicBezTo>
                    <a:pt x="1713" y="1546"/>
                    <a:pt x="1838" y="1418"/>
                    <a:pt x="1934" y="1269"/>
                  </a:cubicBezTo>
                  <a:cubicBezTo>
                    <a:pt x="1949" y="1244"/>
                    <a:pt x="1949" y="1194"/>
                    <a:pt x="1923" y="1184"/>
                  </a:cubicBezTo>
                  <a:cubicBezTo>
                    <a:pt x="1791" y="1134"/>
                    <a:pt x="1645" y="1134"/>
                    <a:pt x="1507" y="1109"/>
                  </a:cubicBezTo>
                  <a:cubicBezTo>
                    <a:pt x="1471" y="1166"/>
                    <a:pt x="1432" y="1220"/>
                    <a:pt x="1401" y="1280"/>
                  </a:cubicBezTo>
                  <a:cubicBezTo>
                    <a:pt x="1272" y="1519"/>
                    <a:pt x="1431" y="1446"/>
                    <a:pt x="1742" y="1696"/>
                  </a:cubicBezTo>
                  <a:cubicBezTo>
                    <a:pt x="1770" y="1681"/>
                    <a:pt x="1820" y="1684"/>
                    <a:pt x="1827" y="1653"/>
                  </a:cubicBezTo>
                  <a:cubicBezTo>
                    <a:pt x="1945" y="1079"/>
                    <a:pt x="1931" y="1166"/>
                    <a:pt x="1582" y="960"/>
                  </a:cubicBezTo>
                  <a:cubicBezTo>
                    <a:pt x="1532" y="963"/>
                    <a:pt x="1480" y="955"/>
                    <a:pt x="1433" y="971"/>
                  </a:cubicBezTo>
                  <a:cubicBezTo>
                    <a:pt x="1419" y="975"/>
                    <a:pt x="1414" y="1000"/>
                    <a:pt x="1422" y="1013"/>
                  </a:cubicBezTo>
                  <a:cubicBezTo>
                    <a:pt x="1530" y="1189"/>
                    <a:pt x="1616" y="1389"/>
                    <a:pt x="1774" y="1525"/>
                  </a:cubicBezTo>
                  <a:cubicBezTo>
                    <a:pt x="1838" y="1580"/>
                    <a:pt x="1944" y="1532"/>
                    <a:pt x="2030" y="1536"/>
                  </a:cubicBezTo>
                  <a:cubicBezTo>
                    <a:pt x="2044" y="1521"/>
                    <a:pt x="2072" y="1513"/>
                    <a:pt x="2073" y="1493"/>
                  </a:cubicBezTo>
                  <a:cubicBezTo>
                    <a:pt x="2087" y="1107"/>
                    <a:pt x="1959" y="1191"/>
                    <a:pt x="1603" y="1141"/>
                  </a:cubicBezTo>
                  <a:cubicBezTo>
                    <a:pt x="1581" y="1155"/>
                    <a:pt x="1555" y="1164"/>
                    <a:pt x="1539" y="1184"/>
                  </a:cubicBezTo>
                  <a:cubicBezTo>
                    <a:pt x="1286" y="1494"/>
                    <a:pt x="1333" y="1377"/>
                    <a:pt x="1561" y="1707"/>
                  </a:cubicBezTo>
                  <a:cubicBezTo>
                    <a:pt x="1578" y="1699"/>
                    <a:pt x="1607" y="1702"/>
                    <a:pt x="1614" y="1685"/>
                  </a:cubicBezTo>
                  <a:cubicBezTo>
                    <a:pt x="1670" y="1532"/>
                    <a:pt x="1718" y="1376"/>
                    <a:pt x="1742" y="1216"/>
                  </a:cubicBezTo>
                  <a:cubicBezTo>
                    <a:pt x="1747" y="1174"/>
                    <a:pt x="1721" y="1134"/>
                    <a:pt x="1699" y="1099"/>
                  </a:cubicBezTo>
                  <a:cubicBezTo>
                    <a:pt x="1614" y="965"/>
                    <a:pt x="1516" y="841"/>
                    <a:pt x="1422" y="715"/>
                  </a:cubicBezTo>
                  <a:cubicBezTo>
                    <a:pt x="1406" y="694"/>
                    <a:pt x="1386" y="679"/>
                    <a:pt x="1369" y="661"/>
                  </a:cubicBezTo>
                  <a:cubicBezTo>
                    <a:pt x="1337" y="760"/>
                    <a:pt x="1259" y="856"/>
                    <a:pt x="1273" y="960"/>
                  </a:cubicBezTo>
                  <a:cubicBezTo>
                    <a:pt x="1380" y="1769"/>
                    <a:pt x="1433" y="1558"/>
                    <a:pt x="1529" y="1333"/>
                  </a:cubicBezTo>
                  <a:cubicBezTo>
                    <a:pt x="1470" y="1272"/>
                    <a:pt x="918" y="295"/>
                    <a:pt x="526" y="736"/>
                  </a:cubicBezTo>
                  <a:cubicBezTo>
                    <a:pt x="462" y="807"/>
                    <a:pt x="518" y="928"/>
                    <a:pt x="515" y="1024"/>
                  </a:cubicBezTo>
                  <a:cubicBezTo>
                    <a:pt x="575" y="1102"/>
                    <a:pt x="606" y="1299"/>
                    <a:pt x="697" y="1259"/>
                  </a:cubicBezTo>
                  <a:cubicBezTo>
                    <a:pt x="785" y="1219"/>
                    <a:pt x="677" y="1051"/>
                    <a:pt x="611" y="981"/>
                  </a:cubicBezTo>
                  <a:cubicBezTo>
                    <a:pt x="549" y="915"/>
                    <a:pt x="352" y="871"/>
                    <a:pt x="238" y="843"/>
                  </a:cubicBezTo>
                  <a:cubicBezTo>
                    <a:pt x="0" y="898"/>
                    <a:pt x="172" y="1306"/>
                    <a:pt x="291" y="1440"/>
                  </a:cubicBezTo>
                  <a:cubicBezTo>
                    <a:pt x="419" y="1584"/>
                    <a:pt x="653" y="1575"/>
                    <a:pt x="835" y="1643"/>
                  </a:cubicBezTo>
                  <a:cubicBezTo>
                    <a:pt x="810" y="1550"/>
                    <a:pt x="811" y="1446"/>
                    <a:pt x="761" y="1365"/>
                  </a:cubicBezTo>
                  <a:cubicBezTo>
                    <a:pt x="724" y="1306"/>
                    <a:pt x="604" y="1180"/>
                    <a:pt x="590" y="1248"/>
                  </a:cubicBezTo>
                  <a:cubicBezTo>
                    <a:pt x="490" y="1717"/>
                    <a:pt x="620" y="1733"/>
                    <a:pt x="878" y="1909"/>
                  </a:cubicBezTo>
                  <a:cubicBezTo>
                    <a:pt x="892" y="1767"/>
                    <a:pt x="993" y="1605"/>
                    <a:pt x="921" y="1483"/>
                  </a:cubicBezTo>
                  <a:cubicBezTo>
                    <a:pt x="529" y="823"/>
                    <a:pt x="355" y="1187"/>
                    <a:pt x="537" y="1323"/>
                  </a:cubicBezTo>
                  <a:cubicBezTo>
                    <a:pt x="564" y="999"/>
                    <a:pt x="733" y="750"/>
                    <a:pt x="409" y="789"/>
                  </a:cubicBezTo>
                  <a:cubicBezTo>
                    <a:pt x="546" y="1111"/>
                    <a:pt x="534" y="994"/>
                    <a:pt x="1006" y="1120"/>
                  </a:cubicBezTo>
                  <a:cubicBezTo>
                    <a:pt x="1027" y="1063"/>
                    <a:pt x="1061" y="1009"/>
                    <a:pt x="1070" y="949"/>
                  </a:cubicBezTo>
                  <a:cubicBezTo>
                    <a:pt x="1072" y="928"/>
                    <a:pt x="1051" y="911"/>
                    <a:pt x="1038" y="896"/>
                  </a:cubicBezTo>
                  <a:cubicBezTo>
                    <a:pt x="942" y="786"/>
                    <a:pt x="962" y="804"/>
                    <a:pt x="867" y="757"/>
                  </a:cubicBezTo>
                  <a:cubicBezTo>
                    <a:pt x="504" y="814"/>
                    <a:pt x="532" y="742"/>
                    <a:pt x="889" y="1344"/>
                  </a:cubicBezTo>
                  <a:cubicBezTo>
                    <a:pt x="917" y="1391"/>
                    <a:pt x="985" y="1400"/>
                    <a:pt x="1038" y="1419"/>
                  </a:cubicBezTo>
                  <a:cubicBezTo>
                    <a:pt x="1245" y="1491"/>
                    <a:pt x="1259" y="1487"/>
                    <a:pt x="1422" y="1504"/>
                  </a:cubicBezTo>
                  <a:cubicBezTo>
                    <a:pt x="1432" y="1411"/>
                    <a:pt x="1546" y="1227"/>
                    <a:pt x="1454" y="1227"/>
                  </a:cubicBezTo>
                  <a:cubicBezTo>
                    <a:pt x="949" y="1227"/>
                    <a:pt x="972" y="1384"/>
                    <a:pt x="953" y="1632"/>
                  </a:cubicBezTo>
                  <a:cubicBezTo>
                    <a:pt x="1048" y="1886"/>
                    <a:pt x="1263" y="2621"/>
                    <a:pt x="1731" y="2315"/>
                  </a:cubicBezTo>
                  <a:cubicBezTo>
                    <a:pt x="1642" y="2130"/>
                    <a:pt x="1569" y="1936"/>
                    <a:pt x="1465" y="1760"/>
                  </a:cubicBezTo>
                  <a:cubicBezTo>
                    <a:pt x="1451" y="1737"/>
                    <a:pt x="1415" y="1733"/>
                    <a:pt x="1390" y="1739"/>
                  </a:cubicBezTo>
                  <a:cubicBezTo>
                    <a:pt x="1343" y="1748"/>
                    <a:pt x="1304" y="1781"/>
                    <a:pt x="1262" y="1803"/>
                  </a:cubicBezTo>
                  <a:cubicBezTo>
                    <a:pt x="1204" y="2005"/>
                    <a:pt x="1277" y="2190"/>
                    <a:pt x="1497" y="2219"/>
                  </a:cubicBezTo>
                  <a:cubicBezTo>
                    <a:pt x="1578" y="2115"/>
                    <a:pt x="1725" y="2039"/>
                    <a:pt x="1742" y="1909"/>
                  </a:cubicBezTo>
                  <a:cubicBezTo>
                    <a:pt x="1758" y="1782"/>
                    <a:pt x="1514" y="1679"/>
                    <a:pt x="1411" y="1664"/>
                  </a:cubicBezTo>
                  <a:cubicBezTo>
                    <a:pt x="1365" y="1774"/>
                    <a:pt x="1266" y="1875"/>
                    <a:pt x="1273" y="1995"/>
                  </a:cubicBezTo>
                  <a:cubicBezTo>
                    <a:pt x="1283" y="2191"/>
                    <a:pt x="1416" y="2090"/>
                    <a:pt x="1465" y="2059"/>
                  </a:cubicBezTo>
                  <a:cubicBezTo>
                    <a:pt x="1457" y="2009"/>
                    <a:pt x="1483" y="1939"/>
                    <a:pt x="1443" y="1909"/>
                  </a:cubicBezTo>
                  <a:cubicBezTo>
                    <a:pt x="1049" y="1607"/>
                    <a:pt x="1099" y="1609"/>
                    <a:pt x="867" y="1653"/>
                  </a:cubicBezTo>
                  <a:cubicBezTo>
                    <a:pt x="862" y="1695"/>
                    <a:pt x="758" y="2013"/>
                    <a:pt x="867" y="2123"/>
                  </a:cubicBezTo>
                  <a:cubicBezTo>
                    <a:pt x="917" y="2173"/>
                    <a:pt x="981" y="2208"/>
                    <a:pt x="1038" y="2251"/>
                  </a:cubicBezTo>
                  <a:cubicBezTo>
                    <a:pt x="1059" y="2115"/>
                    <a:pt x="1098" y="1981"/>
                    <a:pt x="1102" y="1845"/>
                  </a:cubicBezTo>
                  <a:cubicBezTo>
                    <a:pt x="1102" y="1811"/>
                    <a:pt x="1079" y="1774"/>
                    <a:pt x="1049" y="1760"/>
                  </a:cubicBezTo>
                  <a:cubicBezTo>
                    <a:pt x="938" y="1707"/>
                    <a:pt x="814" y="1688"/>
                    <a:pt x="697" y="1653"/>
                  </a:cubicBezTo>
                  <a:cubicBezTo>
                    <a:pt x="473" y="1953"/>
                    <a:pt x="1099" y="2086"/>
                    <a:pt x="1187" y="2123"/>
                  </a:cubicBezTo>
                  <a:cubicBezTo>
                    <a:pt x="1048" y="1984"/>
                    <a:pt x="931" y="1819"/>
                    <a:pt x="771" y="1707"/>
                  </a:cubicBezTo>
                  <a:cubicBezTo>
                    <a:pt x="729" y="1678"/>
                    <a:pt x="607" y="1679"/>
                    <a:pt x="622" y="1728"/>
                  </a:cubicBezTo>
                  <a:cubicBezTo>
                    <a:pt x="672" y="1898"/>
                    <a:pt x="814" y="2026"/>
                    <a:pt x="910" y="2176"/>
                  </a:cubicBezTo>
                  <a:cubicBezTo>
                    <a:pt x="970" y="2137"/>
                    <a:pt x="1049" y="2117"/>
                    <a:pt x="1091" y="2059"/>
                  </a:cubicBezTo>
                  <a:cubicBezTo>
                    <a:pt x="1106" y="2036"/>
                    <a:pt x="1059" y="2012"/>
                    <a:pt x="1038" y="1995"/>
                  </a:cubicBezTo>
                  <a:cubicBezTo>
                    <a:pt x="918" y="1895"/>
                    <a:pt x="923" y="1907"/>
                    <a:pt x="803" y="1867"/>
                  </a:cubicBezTo>
                  <a:cubicBezTo>
                    <a:pt x="506" y="2041"/>
                    <a:pt x="484" y="1951"/>
                    <a:pt x="761" y="2240"/>
                  </a:cubicBezTo>
                  <a:cubicBezTo>
                    <a:pt x="777" y="2257"/>
                    <a:pt x="803" y="2261"/>
                    <a:pt x="825" y="2272"/>
                  </a:cubicBezTo>
                  <a:cubicBezTo>
                    <a:pt x="874" y="2254"/>
                    <a:pt x="933" y="2253"/>
                    <a:pt x="974" y="2219"/>
                  </a:cubicBezTo>
                  <a:cubicBezTo>
                    <a:pt x="990" y="2205"/>
                    <a:pt x="977" y="2170"/>
                    <a:pt x="963" y="2155"/>
                  </a:cubicBezTo>
                  <a:cubicBezTo>
                    <a:pt x="486" y="1650"/>
                    <a:pt x="645" y="1729"/>
                    <a:pt x="323" y="1600"/>
                  </a:cubicBezTo>
                  <a:cubicBezTo>
                    <a:pt x="348" y="1692"/>
                    <a:pt x="358" y="1789"/>
                    <a:pt x="398" y="1877"/>
                  </a:cubicBezTo>
                  <a:cubicBezTo>
                    <a:pt x="411" y="1906"/>
                    <a:pt x="640" y="2067"/>
                    <a:pt x="643" y="2069"/>
                  </a:cubicBezTo>
                  <a:cubicBezTo>
                    <a:pt x="725" y="2062"/>
                    <a:pt x="913" y="2126"/>
                    <a:pt x="889" y="2048"/>
                  </a:cubicBezTo>
                  <a:cubicBezTo>
                    <a:pt x="850" y="1925"/>
                    <a:pt x="688" y="1880"/>
                    <a:pt x="569" y="1835"/>
                  </a:cubicBezTo>
                  <a:cubicBezTo>
                    <a:pt x="538" y="1823"/>
                    <a:pt x="555" y="1909"/>
                    <a:pt x="579" y="1931"/>
                  </a:cubicBezTo>
                  <a:cubicBezTo>
                    <a:pt x="683" y="2025"/>
                    <a:pt x="813" y="2087"/>
                    <a:pt x="931" y="2165"/>
                  </a:cubicBezTo>
                  <a:cubicBezTo>
                    <a:pt x="806" y="1987"/>
                    <a:pt x="696" y="1798"/>
                    <a:pt x="558" y="1632"/>
                  </a:cubicBezTo>
                  <a:cubicBezTo>
                    <a:pt x="533" y="1602"/>
                    <a:pt x="437" y="1552"/>
                    <a:pt x="451" y="1589"/>
                  </a:cubicBezTo>
                  <a:cubicBezTo>
                    <a:pt x="499" y="1722"/>
                    <a:pt x="563" y="1864"/>
                    <a:pt x="675" y="1952"/>
                  </a:cubicBezTo>
                  <a:cubicBezTo>
                    <a:pt x="748" y="2009"/>
                    <a:pt x="860" y="1973"/>
                    <a:pt x="953" y="1984"/>
                  </a:cubicBezTo>
                  <a:cubicBezTo>
                    <a:pt x="764" y="1701"/>
                    <a:pt x="837" y="1775"/>
                    <a:pt x="430" y="1813"/>
                  </a:cubicBezTo>
                  <a:cubicBezTo>
                    <a:pt x="536" y="1930"/>
                    <a:pt x="633" y="2057"/>
                    <a:pt x="750" y="2165"/>
                  </a:cubicBezTo>
                  <a:cubicBezTo>
                    <a:pt x="778" y="2191"/>
                    <a:pt x="818" y="2211"/>
                    <a:pt x="857" y="2208"/>
                  </a:cubicBezTo>
                  <a:cubicBezTo>
                    <a:pt x="948" y="2200"/>
                    <a:pt x="1034" y="2158"/>
                    <a:pt x="1123" y="2133"/>
                  </a:cubicBezTo>
                  <a:cubicBezTo>
                    <a:pt x="1009" y="2047"/>
                    <a:pt x="903" y="1803"/>
                    <a:pt x="782" y="1877"/>
                  </a:cubicBezTo>
                  <a:cubicBezTo>
                    <a:pt x="702" y="1924"/>
                    <a:pt x="920" y="2229"/>
                    <a:pt x="1038" y="2283"/>
                  </a:cubicBezTo>
                  <a:cubicBezTo>
                    <a:pt x="1089" y="2306"/>
                    <a:pt x="1144" y="2318"/>
                    <a:pt x="1198" y="2336"/>
                  </a:cubicBezTo>
                  <a:cubicBezTo>
                    <a:pt x="1247" y="2289"/>
                    <a:pt x="1405" y="2230"/>
                    <a:pt x="1347" y="2197"/>
                  </a:cubicBezTo>
                  <a:cubicBezTo>
                    <a:pt x="1239" y="2135"/>
                    <a:pt x="1097" y="2192"/>
                    <a:pt x="974" y="2208"/>
                  </a:cubicBezTo>
                  <a:cubicBezTo>
                    <a:pt x="961" y="2209"/>
                    <a:pt x="984" y="2232"/>
                    <a:pt x="995" y="2240"/>
                  </a:cubicBezTo>
                  <a:cubicBezTo>
                    <a:pt x="1046" y="2277"/>
                    <a:pt x="1089" y="2292"/>
                    <a:pt x="1145" y="2315"/>
                  </a:cubicBezTo>
                  <a:cubicBezTo>
                    <a:pt x="1265" y="2300"/>
                    <a:pt x="1458" y="2383"/>
                    <a:pt x="1507" y="2272"/>
                  </a:cubicBezTo>
                  <a:cubicBezTo>
                    <a:pt x="1554" y="2162"/>
                    <a:pt x="1393" y="2039"/>
                    <a:pt x="1283" y="1995"/>
                  </a:cubicBezTo>
                  <a:cubicBezTo>
                    <a:pt x="1212" y="1966"/>
                    <a:pt x="1148" y="2065"/>
                    <a:pt x="1081" y="2101"/>
                  </a:cubicBezTo>
                  <a:cubicBezTo>
                    <a:pt x="1187" y="2218"/>
                    <a:pt x="1243" y="2435"/>
                    <a:pt x="1401" y="2453"/>
                  </a:cubicBezTo>
                  <a:cubicBezTo>
                    <a:pt x="1469" y="2460"/>
                    <a:pt x="2124" y="2323"/>
                    <a:pt x="1902" y="2069"/>
                  </a:cubicBezTo>
                  <a:cubicBezTo>
                    <a:pt x="1853" y="2013"/>
                    <a:pt x="1781" y="1983"/>
                    <a:pt x="1721" y="1941"/>
                  </a:cubicBezTo>
                  <a:cubicBezTo>
                    <a:pt x="1621" y="2001"/>
                    <a:pt x="1496" y="2033"/>
                    <a:pt x="1422" y="2123"/>
                  </a:cubicBezTo>
                  <a:cubicBezTo>
                    <a:pt x="1397" y="2151"/>
                    <a:pt x="1472" y="2181"/>
                    <a:pt x="1507" y="2197"/>
                  </a:cubicBezTo>
                  <a:cubicBezTo>
                    <a:pt x="1588" y="2232"/>
                    <a:pt x="1677" y="2247"/>
                    <a:pt x="1763" y="2272"/>
                  </a:cubicBezTo>
                  <a:cubicBezTo>
                    <a:pt x="1784" y="2268"/>
                    <a:pt x="1817" y="2280"/>
                    <a:pt x="1827" y="2261"/>
                  </a:cubicBezTo>
                  <a:cubicBezTo>
                    <a:pt x="2047" y="1797"/>
                    <a:pt x="2026" y="1723"/>
                    <a:pt x="1529" y="1483"/>
                  </a:cubicBezTo>
                  <a:cubicBezTo>
                    <a:pt x="1472" y="1455"/>
                    <a:pt x="1601" y="1587"/>
                    <a:pt x="1646" y="1632"/>
                  </a:cubicBezTo>
                  <a:cubicBezTo>
                    <a:pt x="1659" y="1645"/>
                    <a:pt x="1681" y="1646"/>
                    <a:pt x="1699" y="1653"/>
                  </a:cubicBezTo>
                  <a:cubicBezTo>
                    <a:pt x="1741" y="1639"/>
                    <a:pt x="1812" y="1653"/>
                    <a:pt x="1827" y="1611"/>
                  </a:cubicBezTo>
                  <a:cubicBezTo>
                    <a:pt x="1948" y="1246"/>
                    <a:pt x="1953" y="1267"/>
                    <a:pt x="1827" y="1141"/>
                  </a:cubicBezTo>
                  <a:cubicBezTo>
                    <a:pt x="1773" y="1226"/>
                    <a:pt x="1702" y="1302"/>
                    <a:pt x="1667" y="1397"/>
                  </a:cubicBezTo>
                  <a:cubicBezTo>
                    <a:pt x="1656" y="1425"/>
                    <a:pt x="1680" y="1458"/>
                    <a:pt x="1699" y="1483"/>
                  </a:cubicBezTo>
                  <a:cubicBezTo>
                    <a:pt x="1745" y="1545"/>
                    <a:pt x="1805" y="1596"/>
                    <a:pt x="1859" y="1653"/>
                  </a:cubicBezTo>
                  <a:cubicBezTo>
                    <a:pt x="1955" y="1596"/>
                    <a:pt x="2126" y="1592"/>
                    <a:pt x="2147" y="1483"/>
                  </a:cubicBezTo>
                  <a:cubicBezTo>
                    <a:pt x="2171" y="1351"/>
                    <a:pt x="2055" y="1219"/>
                    <a:pt x="1955" y="1131"/>
                  </a:cubicBezTo>
                  <a:cubicBezTo>
                    <a:pt x="1920" y="1100"/>
                    <a:pt x="1905" y="1209"/>
                    <a:pt x="1881" y="1248"/>
                  </a:cubicBezTo>
                  <a:cubicBezTo>
                    <a:pt x="1891" y="1280"/>
                    <a:pt x="2061" y="1851"/>
                    <a:pt x="2169" y="1440"/>
                  </a:cubicBezTo>
                  <a:cubicBezTo>
                    <a:pt x="2222" y="1235"/>
                    <a:pt x="2095" y="1022"/>
                    <a:pt x="2030" y="821"/>
                  </a:cubicBezTo>
                  <a:cubicBezTo>
                    <a:pt x="2018" y="785"/>
                    <a:pt x="1981" y="756"/>
                    <a:pt x="1945" y="747"/>
                  </a:cubicBezTo>
                  <a:cubicBezTo>
                    <a:pt x="1855" y="723"/>
                    <a:pt x="1759" y="732"/>
                    <a:pt x="1667" y="725"/>
                  </a:cubicBezTo>
                  <a:cubicBezTo>
                    <a:pt x="1695" y="878"/>
                    <a:pt x="1606" y="1235"/>
                    <a:pt x="1753" y="1184"/>
                  </a:cubicBezTo>
                  <a:cubicBezTo>
                    <a:pt x="1915" y="1126"/>
                    <a:pt x="1897" y="824"/>
                    <a:pt x="1817" y="672"/>
                  </a:cubicBezTo>
                  <a:cubicBezTo>
                    <a:pt x="1755" y="555"/>
                    <a:pt x="1561" y="608"/>
                    <a:pt x="1433" y="576"/>
                  </a:cubicBezTo>
                  <a:cubicBezTo>
                    <a:pt x="1525" y="679"/>
                    <a:pt x="1595" y="807"/>
                    <a:pt x="1710" y="885"/>
                  </a:cubicBezTo>
                  <a:cubicBezTo>
                    <a:pt x="1744" y="908"/>
                    <a:pt x="1839" y="882"/>
                    <a:pt x="1827" y="843"/>
                  </a:cubicBezTo>
                  <a:cubicBezTo>
                    <a:pt x="1776" y="683"/>
                    <a:pt x="1649" y="558"/>
                    <a:pt x="1561" y="416"/>
                  </a:cubicBezTo>
                  <a:cubicBezTo>
                    <a:pt x="1436" y="448"/>
                    <a:pt x="1305" y="461"/>
                    <a:pt x="1187" y="512"/>
                  </a:cubicBezTo>
                  <a:cubicBezTo>
                    <a:pt x="1169" y="519"/>
                    <a:pt x="1191" y="573"/>
                    <a:pt x="1209" y="565"/>
                  </a:cubicBezTo>
                  <a:cubicBezTo>
                    <a:pt x="1279" y="531"/>
                    <a:pt x="1329" y="465"/>
                    <a:pt x="1390" y="416"/>
                  </a:cubicBezTo>
                  <a:cubicBezTo>
                    <a:pt x="1272" y="387"/>
                    <a:pt x="1156" y="307"/>
                    <a:pt x="1038" y="331"/>
                  </a:cubicBezTo>
                  <a:cubicBezTo>
                    <a:pt x="984" y="341"/>
                    <a:pt x="969" y="450"/>
                    <a:pt x="1006" y="491"/>
                  </a:cubicBezTo>
                  <a:cubicBezTo>
                    <a:pt x="1109" y="603"/>
                    <a:pt x="1269" y="647"/>
                    <a:pt x="1401" y="725"/>
                  </a:cubicBezTo>
                  <a:cubicBezTo>
                    <a:pt x="1260" y="468"/>
                    <a:pt x="1320" y="498"/>
                    <a:pt x="1102" y="416"/>
                  </a:cubicBezTo>
                  <a:cubicBezTo>
                    <a:pt x="1038" y="419"/>
                    <a:pt x="942" y="371"/>
                    <a:pt x="910" y="427"/>
                  </a:cubicBezTo>
                  <a:cubicBezTo>
                    <a:pt x="810" y="600"/>
                    <a:pt x="997" y="621"/>
                    <a:pt x="1070" y="640"/>
                  </a:cubicBezTo>
                  <a:cubicBezTo>
                    <a:pt x="1073" y="583"/>
                    <a:pt x="1096" y="524"/>
                    <a:pt x="1081" y="469"/>
                  </a:cubicBezTo>
                  <a:cubicBezTo>
                    <a:pt x="1075" y="447"/>
                    <a:pt x="1039" y="445"/>
                    <a:pt x="1017" y="448"/>
                  </a:cubicBezTo>
                  <a:cubicBezTo>
                    <a:pt x="954" y="456"/>
                    <a:pt x="895" y="483"/>
                    <a:pt x="835" y="501"/>
                  </a:cubicBezTo>
                  <a:cubicBezTo>
                    <a:pt x="917" y="519"/>
                    <a:pt x="998" y="569"/>
                    <a:pt x="1081" y="555"/>
                  </a:cubicBezTo>
                  <a:cubicBezTo>
                    <a:pt x="1112" y="549"/>
                    <a:pt x="1100" y="467"/>
                    <a:pt x="1070" y="459"/>
                  </a:cubicBezTo>
                  <a:cubicBezTo>
                    <a:pt x="953" y="425"/>
                    <a:pt x="828" y="451"/>
                    <a:pt x="707" y="448"/>
                  </a:cubicBezTo>
                  <a:cubicBezTo>
                    <a:pt x="728" y="526"/>
                    <a:pt x="807" y="610"/>
                    <a:pt x="771" y="683"/>
                  </a:cubicBezTo>
                  <a:cubicBezTo>
                    <a:pt x="746" y="731"/>
                    <a:pt x="667" y="554"/>
                    <a:pt x="633" y="597"/>
                  </a:cubicBezTo>
                  <a:cubicBezTo>
                    <a:pt x="541" y="709"/>
                    <a:pt x="547" y="874"/>
                    <a:pt x="505" y="1013"/>
                  </a:cubicBezTo>
                  <a:cubicBezTo>
                    <a:pt x="514" y="1026"/>
                    <a:pt x="590" y="1137"/>
                    <a:pt x="611" y="1109"/>
                  </a:cubicBezTo>
                  <a:cubicBezTo>
                    <a:pt x="660" y="1040"/>
                    <a:pt x="751" y="900"/>
                    <a:pt x="675" y="864"/>
                  </a:cubicBezTo>
                  <a:cubicBezTo>
                    <a:pt x="574" y="815"/>
                    <a:pt x="469" y="949"/>
                    <a:pt x="366" y="992"/>
                  </a:cubicBezTo>
                  <a:cubicBezTo>
                    <a:pt x="362" y="1017"/>
                    <a:pt x="347" y="1042"/>
                    <a:pt x="355" y="1067"/>
                  </a:cubicBezTo>
                  <a:cubicBezTo>
                    <a:pt x="431" y="1321"/>
                    <a:pt x="434" y="1334"/>
                    <a:pt x="643" y="1387"/>
                  </a:cubicBezTo>
                  <a:cubicBezTo>
                    <a:pt x="627" y="1324"/>
                    <a:pt x="619" y="1180"/>
                    <a:pt x="473" y="1259"/>
                  </a:cubicBezTo>
                  <a:cubicBezTo>
                    <a:pt x="435" y="1279"/>
                    <a:pt x="465" y="1344"/>
                    <a:pt x="462" y="1387"/>
                  </a:cubicBezTo>
                  <a:cubicBezTo>
                    <a:pt x="492" y="1480"/>
                    <a:pt x="574" y="1665"/>
                    <a:pt x="686" y="1589"/>
                  </a:cubicBezTo>
                  <a:cubicBezTo>
                    <a:pt x="605" y="1225"/>
                    <a:pt x="705" y="1155"/>
                    <a:pt x="430" y="1205"/>
                  </a:cubicBezTo>
                  <a:cubicBezTo>
                    <a:pt x="479" y="1336"/>
                    <a:pt x="516" y="1474"/>
                    <a:pt x="579" y="1600"/>
                  </a:cubicBezTo>
                  <a:cubicBezTo>
                    <a:pt x="589" y="1621"/>
                    <a:pt x="622" y="1644"/>
                    <a:pt x="643" y="1632"/>
                  </a:cubicBezTo>
                  <a:cubicBezTo>
                    <a:pt x="730" y="1577"/>
                    <a:pt x="792" y="1490"/>
                    <a:pt x="867" y="1419"/>
                  </a:cubicBezTo>
                  <a:cubicBezTo>
                    <a:pt x="842" y="1306"/>
                    <a:pt x="803" y="1212"/>
                    <a:pt x="707" y="1141"/>
                  </a:cubicBezTo>
                  <a:cubicBezTo>
                    <a:pt x="646" y="1240"/>
                    <a:pt x="563" y="1329"/>
                    <a:pt x="526" y="1440"/>
                  </a:cubicBezTo>
                  <a:cubicBezTo>
                    <a:pt x="513" y="1476"/>
                    <a:pt x="537" y="1524"/>
                    <a:pt x="569" y="1547"/>
                  </a:cubicBezTo>
                  <a:cubicBezTo>
                    <a:pt x="710" y="1649"/>
                    <a:pt x="874" y="1717"/>
                    <a:pt x="1027" y="1803"/>
                  </a:cubicBezTo>
                  <a:cubicBezTo>
                    <a:pt x="1137" y="1777"/>
                    <a:pt x="1280" y="1764"/>
                    <a:pt x="1294" y="1589"/>
                  </a:cubicBezTo>
                  <a:cubicBezTo>
                    <a:pt x="1300" y="1498"/>
                    <a:pt x="1201" y="1433"/>
                    <a:pt x="1155" y="1355"/>
                  </a:cubicBezTo>
                  <a:cubicBezTo>
                    <a:pt x="971" y="1427"/>
                    <a:pt x="1083" y="1701"/>
                    <a:pt x="1219" y="1792"/>
                  </a:cubicBezTo>
                  <a:cubicBezTo>
                    <a:pt x="1279" y="1785"/>
                    <a:pt x="1404" y="1831"/>
                    <a:pt x="1401" y="1771"/>
                  </a:cubicBezTo>
                  <a:cubicBezTo>
                    <a:pt x="1375" y="1366"/>
                    <a:pt x="1297" y="1178"/>
                    <a:pt x="1027" y="1024"/>
                  </a:cubicBezTo>
                  <a:cubicBezTo>
                    <a:pt x="995" y="1267"/>
                    <a:pt x="919" y="1257"/>
                    <a:pt x="1123" y="1344"/>
                  </a:cubicBezTo>
                  <a:cubicBezTo>
                    <a:pt x="1146" y="1353"/>
                    <a:pt x="1173" y="1351"/>
                    <a:pt x="1198" y="1355"/>
                  </a:cubicBezTo>
                  <a:cubicBezTo>
                    <a:pt x="1265" y="1315"/>
                    <a:pt x="1466" y="1280"/>
                    <a:pt x="1401" y="1237"/>
                  </a:cubicBezTo>
                  <a:cubicBezTo>
                    <a:pt x="1316" y="1180"/>
                    <a:pt x="1037" y="1212"/>
                    <a:pt x="1102" y="1291"/>
                  </a:cubicBezTo>
                  <a:cubicBezTo>
                    <a:pt x="1176" y="1381"/>
                    <a:pt x="1336" y="1297"/>
                    <a:pt x="1454" y="1301"/>
                  </a:cubicBezTo>
                  <a:cubicBezTo>
                    <a:pt x="1390" y="1212"/>
                    <a:pt x="1351" y="1097"/>
                    <a:pt x="1262" y="1035"/>
                  </a:cubicBezTo>
                  <a:cubicBezTo>
                    <a:pt x="1204" y="995"/>
                    <a:pt x="1277" y="1227"/>
                    <a:pt x="1347" y="1227"/>
                  </a:cubicBezTo>
                  <a:cubicBezTo>
                    <a:pt x="1437" y="1227"/>
                    <a:pt x="1475" y="1099"/>
                    <a:pt x="1539" y="1035"/>
                  </a:cubicBezTo>
                  <a:cubicBezTo>
                    <a:pt x="1468" y="985"/>
                    <a:pt x="1401" y="927"/>
                    <a:pt x="1326" y="885"/>
                  </a:cubicBezTo>
                  <a:cubicBezTo>
                    <a:pt x="1297" y="869"/>
                    <a:pt x="1258" y="848"/>
                    <a:pt x="1230" y="864"/>
                  </a:cubicBezTo>
                  <a:cubicBezTo>
                    <a:pt x="1150" y="906"/>
                    <a:pt x="1094" y="984"/>
                    <a:pt x="1027" y="1045"/>
                  </a:cubicBezTo>
                  <a:cubicBezTo>
                    <a:pt x="1109" y="1095"/>
                    <a:pt x="1176" y="1192"/>
                    <a:pt x="1273" y="1195"/>
                  </a:cubicBezTo>
                  <a:cubicBezTo>
                    <a:pt x="1354" y="1197"/>
                    <a:pt x="1522" y="1122"/>
                    <a:pt x="1475" y="1056"/>
                  </a:cubicBezTo>
                  <a:cubicBezTo>
                    <a:pt x="1385" y="931"/>
                    <a:pt x="1191" y="942"/>
                    <a:pt x="1049" y="885"/>
                  </a:cubicBezTo>
                  <a:cubicBezTo>
                    <a:pt x="856" y="907"/>
                    <a:pt x="635" y="900"/>
                    <a:pt x="1059" y="1365"/>
                  </a:cubicBezTo>
                  <a:cubicBezTo>
                    <a:pt x="1161" y="1477"/>
                    <a:pt x="1351" y="1450"/>
                    <a:pt x="1497" y="1493"/>
                  </a:cubicBezTo>
                  <a:cubicBezTo>
                    <a:pt x="1525" y="1404"/>
                    <a:pt x="1674" y="1237"/>
                    <a:pt x="1582" y="1227"/>
                  </a:cubicBezTo>
                  <a:cubicBezTo>
                    <a:pt x="1319" y="1198"/>
                    <a:pt x="1029" y="1266"/>
                    <a:pt x="814" y="1419"/>
                  </a:cubicBezTo>
                  <a:cubicBezTo>
                    <a:pt x="723" y="1482"/>
                    <a:pt x="820" y="1641"/>
                    <a:pt x="846" y="1749"/>
                  </a:cubicBezTo>
                  <a:cubicBezTo>
                    <a:pt x="853" y="1780"/>
                    <a:pt x="878" y="1813"/>
                    <a:pt x="910" y="1824"/>
                  </a:cubicBezTo>
                  <a:cubicBezTo>
                    <a:pt x="1086" y="1882"/>
                    <a:pt x="1272" y="1909"/>
                    <a:pt x="1454" y="1952"/>
                  </a:cubicBezTo>
                  <a:cubicBezTo>
                    <a:pt x="1365" y="1856"/>
                    <a:pt x="1317" y="1674"/>
                    <a:pt x="1187" y="1664"/>
                  </a:cubicBezTo>
                  <a:cubicBezTo>
                    <a:pt x="1071" y="1654"/>
                    <a:pt x="889" y="1806"/>
                    <a:pt x="942" y="1909"/>
                  </a:cubicBezTo>
                  <a:cubicBezTo>
                    <a:pt x="1036" y="2093"/>
                    <a:pt x="1297" y="2122"/>
                    <a:pt x="1475" y="2229"/>
                  </a:cubicBezTo>
                  <a:cubicBezTo>
                    <a:pt x="1500" y="2133"/>
                    <a:pt x="1562" y="2039"/>
                    <a:pt x="1550" y="1941"/>
                  </a:cubicBezTo>
                  <a:cubicBezTo>
                    <a:pt x="1545" y="1904"/>
                    <a:pt x="1429" y="1938"/>
                    <a:pt x="1443" y="1973"/>
                  </a:cubicBezTo>
                  <a:cubicBezTo>
                    <a:pt x="1566" y="2302"/>
                    <a:pt x="1589" y="2275"/>
                    <a:pt x="1795" y="2293"/>
                  </a:cubicBezTo>
                  <a:cubicBezTo>
                    <a:pt x="1866" y="2279"/>
                    <a:pt x="1940" y="2274"/>
                    <a:pt x="2009" y="2251"/>
                  </a:cubicBezTo>
                  <a:cubicBezTo>
                    <a:pt x="2265" y="2163"/>
                    <a:pt x="2012" y="1939"/>
                    <a:pt x="1934" y="1728"/>
                  </a:cubicBezTo>
                  <a:cubicBezTo>
                    <a:pt x="1834" y="1809"/>
                    <a:pt x="1651" y="1845"/>
                    <a:pt x="1635" y="1973"/>
                  </a:cubicBezTo>
                  <a:cubicBezTo>
                    <a:pt x="1620" y="2085"/>
                    <a:pt x="1784" y="2293"/>
                    <a:pt x="1870" y="2219"/>
                  </a:cubicBezTo>
                  <a:cubicBezTo>
                    <a:pt x="2006" y="2100"/>
                    <a:pt x="1934" y="1863"/>
                    <a:pt x="1966" y="1685"/>
                  </a:cubicBezTo>
                  <a:cubicBezTo>
                    <a:pt x="1877" y="1649"/>
                    <a:pt x="1783" y="1533"/>
                    <a:pt x="1699" y="1579"/>
                  </a:cubicBezTo>
                  <a:cubicBezTo>
                    <a:pt x="1611" y="1625"/>
                    <a:pt x="1550" y="1801"/>
                    <a:pt x="1625" y="1867"/>
                  </a:cubicBezTo>
                  <a:cubicBezTo>
                    <a:pt x="1713" y="1945"/>
                    <a:pt x="1859" y="1838"/>
                    <a:pt x="1977" y="1824"/>
                  </a:cubicBezTo>
                  <a:cubicBezTo>
                    <a:pt x="1930" y="1731"/>
                    <a:pt x="1935" y="1582"/>
                    <a:pt x="1838" y="1547"/>
                  </a:cubicBezTo>
                  <a:cubicBezTo>
                    <a:pt x="1696" y="1495"/>
                    <a:pt x="1475" y="1487"/>
                    <a:pt x="1390" y="1611"/>
                  </a:cubicBezTo>
                  <a:cubicBezTo>
                    <a:pt x="1326" y="1702"/>
                    <a:pt x="1560" y="1753"/>
                    <a:pt x="1646" y="1824"/>
                  </a:cubicBezTo>
                  <a:cubicBezTo>
                    <a:pt x="1703" y="1792"/>
                    <a:pt x="1822" y="1793"/>
                    <a:pt x="1817" y="1728"/>
                  </a:cubicBezTo>
                  <a:cubicBezTo>
                    <a:pt x="1810" y="1644"/>
                    <a:pt x="1707" y="1555"/>
                    <a:pt x="1625" y="1568"/>
                  </a:cubicBezTo>
                  <a:cubicBezTo>
                    <a:pt x="1477" y="1590"/>
                    <a:pt x="1375" y="1731"/>
                    <a:pt x="1251" y="1813"/>
                  </a:cubicBezTo>
                  <a:cubicBezTo>
                    <a:pt x="1340" y="1845"/>
                    <a:pt x="1423" y="1903"/>
                    <a:pt x="1518" y="1909"/>
                  </a:cubicBezTo>
                  <a:cubicBezTo>
                    <a:pt x="1605" y="1914"/>
                    <a:pt x="1832" y="1910"/>
                    <a:pt x="1774" y="1845"/>
                  </a:cubicBezTo>
                  <a:cubicBezTo>
                    <a:pt x="1607" y="1656"/>
                    <a:pt x="1340" y="1589"/>
                    <a:pt x="1123" y="1461"/>
                  </a:cubicBezTo>
                  <a:cubicBezTo>
                    <a:pt x="1077" y="1464"/>
                    <a:pt x="1019" y="1441"/>
                    <a:pt x="985" y="1472"/>
                  </a:cubicBezTo>
                  <a:cubicBezTo>
                    <a:pt x="816" y="1620"/>
                    <a:pt x="700" y="1709"/>
                    <a:pt x="793" y="1877"/>
                  </a:cubicBezTo>
                  <a:cubicBezTo>
                    <a:pt x="933" y="2132"/>
                    <a:pt x="1216" y="2064"/>
                    <a:pt x="1518" y="2144"/>
                  </a:cubicBezTo>
                  <a:cubicBezTo>
                    <a:pt x="1368" y="1913"/>
                    <a:pt x="1281" y="1626"/>
                    <a:pt x="1070" y="1451"/>
                  </a:cubicBezTo>
                  <a:cubicBezTo>
                    <a:pt x="649" y="1101"/>
                    <a:pt x="619" y="1238"/>
                    <a:pt x="537" y="1429"/>
                  </a:cubicBezTo>
                  <a:cubicBezTo>
                    <a:pt x="640" y="1663"/>
                    <a:pt x="684" y="1934"/>
                    <a:pt x="846" y="2133"/>
                  </a:cubicBezTo>
                  <a:cubicBezTo>
                    <a:pt x="923" y="2228"/>
                    <a:pt x="1075" y="2244"/>
                    <a:pt x="1198" y="2240"/>
                  </a:cubicBezTo>
                  <a:cubicBezTo>
                    <a:pt x="1302" y="2235"/>
                    <a:pt x="1057" y="2096"/>
                    <a:pt x="1049" y="2091"/>
                  </a:cubicBezTo>
                  <a:cubicBezTo>
                    <a:pt x="518" y="2150"/>
                    <a:pt x="545" y="2093"/>
                    <a:pt x="1006" y="2411"/>
                  </a:cubicBezTo>
                  <a:cubicBezTo>
                    <a:pt x="1172" y="2293"/>
                    <a:pt x="1756" y="1987"/>
                    <a:pt x="814" y="1824"/>
                  </a:cubicBezTo>
                  <a:cubicBezTo>
                    <a:pt x="694" y="1803"/>
                    <a:pt x="800" y="2066"/>
                    <a:pt x="793" y="2187"/>
                  </a:cubicBezTo>
                  <a:cubicBezTo>
                    <a:pt x="900" y="2294"/>
                    <a:pt x="1023" y="2377"/>
                    <a:pt x="1177" y="2400"/>
                  </a:cubicBezTo>
                  <a:cubicBezTo>
                    <a:pt x="1321" y="2370"/>
                    <a:pt x="1656" y="2318"/>
                    <a:pt x="1123" y="1963"/>
                  </a:cubicBezTo>
                  <a:cubicBezTo>
                    <a:pt x="1015" y="1891"/>
                    <a:pt x="874" y="2033"/>
                    <a:pt x="750" y="2069"/>
                  </a:cubicBezTo>
                  <a:cubicBezTo>
                    <a:pt x="935" y="2158"/>
                    <a:pt x="1110" y="2269"/>
                    <a:pt x="1305" y="2336"/>
                  </a:cubicBezTo>
                  <a:cubicBezTo>
                    <a:pt x="1329" y="2344"/>
                    <a:pt x="1364" y="2290"/>
                    <a:pt x="1347" y="2272"/>
                  </a:cubicBezTo>
                  <a:cubicBezTo>
                    <a:pt x="1190" y="2108"/>
                    <a:pt x="999" y="1980"/>
                    <a:pt x="825" y="1835"/>
                  </a:cubicBezTo>
                  <a:cubicBezTo>
                    <a:pt x="973" y="2236"/>
                    <a:pt x="879" y="2316"/>
                    <a:pt x="1177" y="2389"/>
                  </a:cubicBezTo>
                  <a:cubicBezTo>
                    <a:pt x="1659" y="2130"/>
                    <a:pt x="1546" y="2217"/>
                    <a:pt x="921" y="1984"/>
                  </a:cubicBezTo>
                  <a:cubicBezTo>
                    <a:pt x="839" y="2033"/>
                    <a:pt x="740" y="2062"/>
                    <a:pt x="675" y="2133"/>
                  </a:cubicBezTo>
                  <a:cubicBezTo>
                    <a:pt x="643" y="2167"/>
                    <a:pt x="608" y="2260"/>
                    <a:pt x="654" y="2272"/>
                  </a:cubicBezTo>
                  <a:cubicBezTo>
                    <a:pt x="763" y="2298"/>
                    <a:pt x="874" y="2229"/>
                    <a:pt x="985" y="2208"/>
                  </a:cubicBezTo>
                  <a:cubicBezTo>
                    <a:pt x="1020" y="2190"/>
                    <a:pt x="1062" y="2182"/>
                    <a:pt x="1091" y="2155"/>
                  </a:cubicBezTo>
                  <a:cubicBezTo>
                    <a:pt x="1439" y="1827"/>
                    <a:pt x="1412" y="1909"/>
                    <a:pt x="1134" y="1515"/>
                  </a:cubicBezTo>
                  <a:cubicBezTo>
                    <a:pt x="1125" y="1502"/>
                    <a:pt x="1105" y="1507"/>
                    <a:pt x="1091" y="1504"/>
                  </a:cubicBezTo>
                  <a:cubicBezTo>
                    <a:pt x="955" y="1539"/>
                    <a:pt x="863" y="1552"/>
                    <a:pt x="1347" y="1707"/>
                  </a:cubicBezTo>
                  <a:cubicBezTo>
                    <a:pt x="1412" y="1727"/>
                    <a:pt x="1482" y="1685"/>
                    <a:pt x="1550" y="1675"/>
                  </a:cubicBezTo>
                  <a:cubicBezTo>
                    <a:pt x="1585" y="1557"/>
                    <a:pt x="1641" y="1444"/>
                    <a:pt x="1657" y="1323"/>
                  </a:cubicBezTo>
                  <a:cubicBezTo>
                    <a:pt x="1660" y="1295"/>
                    <a:pt x="1628" y="1270"/>
                    <a:pt x="1603" y="1259"/>
                  </a:cubicBezTo>
                  <a:cubicBezTo>
                    <a:pt x="1493" y="1211"/>
                    <a:pt x="1375" y="1187"/>
                    <a:pt x="1262" y="1152"/>
                  </a:cubicBezTo>
                  <a:cubicBezTo>
                    <a:pt x="1247" y="1159"/>
                    <a:pt x="1228" y="1160"/>
                    <a:pt x="1219" y="1173"/>
                  </a:cubicBezTo>
                  <a:cubicBezTo>
                    <a:pt x="1065" y="1366"/>
                    <a:pt x="1368" y="1315"/>
                    <a:pt x="1571" y="1376"/>
                  </a:cubicBezTo>
                  <a:cubicBezTo>
                    <a:pt x="1686" y="1343"/>
                    <a:pt x="1722" y="1360"/>
                    <a:pt x="1603" y="1152"/>
                  </a:cubicBezTo>
                  <a:cubicBezTo>
                    <a:pt x="1588" y="1126"/>
                    <a:pt x="1546" y="1136"/>
                    <a:pt x="1518" y="1131"/>
                  </a:cubicBezTo>
                  <a:cubicBezTo>
                    <a:pt x="1390" y="1107"/>
                    <a:pt x="1134" y="1067"/>
                    <a:pt x="1134" y="1067"/>
                  </a:cubicBezTo>
                  <a:cubicBezTo>
                    <a:pt x="1323" y="1265"/>
                    <a:pt x="1386" y="1444"/>
                    <a:pt x="1742" y="1195"/>
                  </a:cubicBezTo>
                  <a:cubicBezTo>
                    <a:pt x="1757" y="1183"/>
                    <a:pt x="1587" y="1031"/>
                    <a:pt x="1539" y="1024"/>
                  </a:cubicBezTo>
                  <a:cubicBezTo>
                    <a:pt x="1330" y="992"/>
                    <a:pt x="1119" y="981"/>
                    <a:pt x="910" y="960"/>
                  </a:cubicBezTo>
                  <a:cubicBezTo>
                    <a:pt x="888" y="970"/>
                    <a:pt x="827" y="976"/>
                    <a:pt x="846" y="992"/>
                  </a:cubicBezTo>
                  <a:cubicBezTo>
                    <a:pt x="986" y="1105"/>
                    <a:pt x="1137" y="1347"/>
                    <a:pt x="1305" y="1280"/>
                  </a:cubicBezTo>
                  <a:cubicBezTo>
                    <a:pt x="1677" y="1131"/>
                    <a:pt x="854" y="874"/>
                    <a:pt x="825" y="864"/>
                  </a:cubicBezTo>
                  <a:cubicBezTo>
                    <a:pt x="665" y="878"/>
                    <a:pt x="487" y="833"/>
                    <a:pt x="345" y="907"/>
                  </a:cubicBezTo>
                  <a:cubicBezTo>
                    <a:pt x="335" y="911"/>
                    <a:pt x="486" y="1113"/>
                    <a:pt x="526" y="1131"/>
                  </a:cubicBezTo>
                  <a:cubicBezTo>
                    <a:pt x="677" y="1199"/>
                    <a:pt x="838" y="1244"/>
                    <a:pt x="995" y="1301"/>
                  </a:cubicBezTo>
                  <a:cubicBezTo>
                    <a:pt x="768" y="1065"/>
                    <a:pt x="726" y="916"/>
                    <a:pt x="355" y="992"/>
                  </a:cubicBezTo>
                  <a:cubicBezTo>
                    <a:pt x="451" y="1113"/>
                    <a:pt x="509" y="1277"/>
                    <a:pt x="643" y="1355"/>
                  </a:cubicBezTo>
                  <a:cubicBezTo>
                    <a:pt x="735" y="1408"/>
                    <a:pt x="929" y="1445"/>
                    <a:pt x="963" y="1344"/>
                  </a:cubicBezTo>
                  <a:cubicBezTo>
                    <a:pt x="996" y="1244"/>
                    <a:pt x="792" y="1223"/>
                    <a:pt x="707" y="1163"/>
                  </a:cubicBezTo>
                  <a:cubicBezTo>
                    <a:pt x="543" y="1170"/>
                    <a:pt x="188" y="1022"/>
                    <a:pt x="217" y="1184"/>
                  </a:cubicBezTo>
                  <a:cubicBezTo>
                    <a:pt x="287" y="1586"/>
                    <a:pt x="749" y="1586"/>
                    <a:pt x="1027" y="1611"/>
                  </a:cubicBezTo>
                  <a:cubicBezTo>
                    <a:pt x="970" y="1504"/>
                    <a:pt x="954" y="1362"/>
                    <a:pt x="857" y="1291"/>
                  </a:cubicBezTo>
                  <a:cubicBezTo>
                    <a:pt x="796" y="1246"/>
                    <a:pt x="612" y="1250"/>
                    <a:pt x="633" y="1323"/>
                  </a:cubicBezTo>
                  <a:cubicBezTo>
                    <a:pt x="675" y="1478"/>
                    <a:pt x="853" y="1557"/>
                    <a:pt x="963" y="1675"/>
                  </a:cubicBezTo>
                  <a:cubicBezTo>
                    <a:pt x="1194" y="1653"/>
                    <a:pt x="1428" y="1651"/>
                    <a:pt x="1657" y="1611"/>
                  </a:cubicBezTo>
                  <a:cubicBezTo>
                    <a:pt x="1679" y="1607"/>
                    <a:pt x="1693" y="1562"/>
                    <a:pt x="1678" y="1547"/>
                  </a:cubicBezTo>
                  <a:cubicBezTo>
                    <a:pt x="1619" y="1488"/>
                    <a:pt x="1536" y="1461"/>
                    <a:pt x="1465" y="1419"/>
                  </a:cubicBezTo>
                  <a:cubicBezTo>
                    <a:pt x="1433" y="1443"/>
                    <a:pt x="1347" y="1459"/>
                    <a:pt x="1369" y="1493"/>
                  </a:cubicBezTo>
                  <a:cubicBezTo>
                    <a:pt x="1441" y="1605"/>
                    <a:pt x="1550" y="1788"/>
                    <a:pt x="1678" y="1749"/>
                  </a:cubicBezTo>
                  <a:cubicBezTo>
                    <a:pt x="1826" y="1703"/>
                    <a:pt x="1820" y="1471"/>
                    <a:pt x="1891" y="1333"/>
                  </a:cubicBezTo>
                  <a:cubicBezTo>
                    <a:pt x="1777" y="1269"/>
                    <a:pt x="1676" y="1107"/>
                    <a:pt x="1550" y="1141"/>
                  </a:cubicBezTo>
                  <a:cubicBezTo>
                    <a:pt x="1097" y="1260"/>
                    <a:pt x="1230" y="1414"/>
                    <a:pt x="1326" y="1557"/>
                  </a:cubicBezTo>
                  <a:cubicBezTo>
                    <a:pt x="1591" y="1445"/>
                    <a:pt x="1759" y="1509"/>
                    <a:pt x="1753" y="1259"/>
                  </a:cubicBezTo>
                  <a:cubicBezTo>
                    <a:pt x="1750" y="1165"/>
                    <a:pt x="1786" y="1047"/>
                    <a:pt x="1721" y="981"/>
                  </a:cubicBezTo>
                  <a:cubicBezTo>
                    <a:pt x="1601" y="859"/>
                    <a:pt x="1415" y="831"/>
                    <a:pt x="1262" y="757"/>
                  </a:cubicBezTo>
                  <a:cubicBezTo>
                    <a:pt x="1380" y="1164"/>
                    <a:pt x="1260" y="1568"/>
                    <a:pt x="1699" y="1387"/>
                  </a:cubicBezTo>
                  <a:cubicBezTo>
                    <a:pt x="1734" y="1372"/>
                    <a:pt x="1741" y="1323"/>
                    <a:pt x="1763" y="1291"/>
                  </a:cubicBezTo>
                  <a:cubicBezTo>
                    <a:pt x="1643" y="833"/>
                    <a:pt x="1763" y="776"/>
                    <a:pt x="1422" y="875"/>
                  </a:cubicBezTo>
                  <a:cubicBezTo>
                    <a:pt x="1486" y="1120"/>
                    <a:pt x="1533" y="1370"/>
                    <a:pt x="1614" y="1611"/>
                  </a:cubicBezTo>
                  <a:cubicBezTo>
                    <a:pt x="1624" y="1642"/>
                    <a:pt x="1656" y="1675"/>
                    <a:pt x="1689" y="1675"/>
                  </a:cubicBezTo>
                  <a:cubicBezTo>
                    <a:pt x="1783" y="1675"/>
                    <a:pt x="1873" y="1632"/>
                    <a:pt x="1966" y="1611"/>
                  </a:cubicBezTo>
                  <a:cubicBezTo>
                    <a:pt x="1976" y="1589"/>
                    <a:pt x="2014" y="1529"/>
                    <a:pt x="1998" y="1547"/>
                  </a:cubicBezTo>
                  <a:cubicBezTo>
                    <a:pt x="1903" y="1645"/>
                    <a:pt x="1789" y="1733"/>
                    <a:pt x="1731" y="1856"/>
                  </a:cubicBezTo>
                  <a:cubicBezTo>
                    <a:pt x="1707" y="1905"/>
                    <a:pt x="1831" y="1813"/>
                    <a:pt x="1881" y="1792"/>
                  </a:cubicBezTo>
                  <a:cubicBezTo>
                    <a:pt x="1887" y="1774"/>
                    <a:pt x="2014" y="1501"/>
                    <a:pt x="1923" y="1589"/>
                  </a:cubicBezTo>
                  <a:cubicBezTo>
                    <a:pt x="1866" y="1703"/>
                    <a:pt x="1849" y="1692"/>
                    <a:pt x="1913" y="1803"/>
                  </a:cubicBezTo>
                  <a:cubicBezTo>
                    <a:pt x="1991" y="1696"/>
                    <a:pt x="2048" y="1252"/>
                    <a:pt x="1966" y="1611"/>
                  </a:cubicBezTo>
                  <a:cubicBezTo>
                    <a:pt x="2126" y="2123"/>
                    <a:pt x="2078" y="2074"/>
                    <a:pt x="2233" y="1600"/>
                  </a:cubicBezTo>
                  <a:cubicBezTo>
                    <a:pt x="2225" y="1582"/>
                    <a:pt x="2224" y="1560"/>
                    <a:pt x="2211" y="1547"/>
                  </a:cubicBezTo>
                  <a:cubicBezTo>
                    <a:pt x="2080" y="1416"/>
                    <a:pt x="2103" y="1609"/>
                    <a:pt x="2062" y="1739"/>
                  </a:cubicBezTo>
                  <a:cubicBezTo>
                    <a:pt x="2099" y="1833"/>
                    <a:pt x="2101" y="1884"/>
                    <a:pt x="2222" y="1643"/>
                  </a:cubicBezTo>
                  <a:cubicBezTo>
                    <a:pt x="2238" y="1610"/>
                    <a:pt x="2214" y="1571"/>
                    <a:pt x="2211" y="1536"/>
                  </a:cubicBezTo>
                  <a:cubicBezTo>
                    <a:pt x="2144" y="1603"/>
                    <a:pt x="2125" y="1625"/>
                    <a:pt x="2094" y="1707"/>
                  </a:cubicBezTo>
                  <a:cubicBezTo>
                    <a:pt x="2097" y="1724"/>
                    <a:pt x="2098" y="1776"/>
                    <a:pt x="2105" y="1760"/>
                  </a:cubicBezTo>
                  <a:cubicBezTo>
                    <a:pt x="2135" y="1684"/>
                    <a:pt x="2197" y="1600"/>
                    <a:pt x="2169" y="1525"/>
                  </a:cubicBezTo>
                  <a:cubicBezTo>
                    <a:pt x="2148" y="1469"/>
                    <a:pt x="2105" y="1625"/>
                    <a:pt x="2073" y="1675"/>
                  </a:cubicBezTo>
                  <a:cubicBezTo>
                    <a:pt x="2076" y="1707"/>
                    <a:pt x="2051" y="1776"/>
                    <a:pt x="2083" y="1771"/>
                  </a:cubicBezTo>
                  <a:cubicBezTo>
                    <a:pt x="2122" y="1764"/>
                    <a:pt x="2132" y="1703"/>
                    <a:pt x="2137" y="1664"/>
                  </a:cubicBezTo>
                  <a:cubicBezTo>
                    <a:pt x="2140" y="1633"/>
                    <a:pt x="2115" y="1607"/>
                    <a:pt x="2105" y="1579"/>
                  </a:cubicBezTo>
                  <a:cubicBezTo>
                    <a:pt x="2062" y="1641"/>
                    <a:pt x="2002" y="1908"/>
                    <a:pt x="2105" y="1739"/>
                  </a:cubicBezTo>
                  <a:cubicBezTo>
                    <a:pt x="2073" y="1664"/>
                    <a:pt x="2066" y="1572"/>
                    <a:pt x="2009" y="1515"/>
                  </a:cubicBezTo>
                  <a:cubicBezTo>
                    <a:pt x="1976" y="1482"/>
                    <a:pt x="1998" y="1611"/>
                    <a:pt x="2019" y="1653"/>
                  </a:cubicBezTo>
                  <a:cubicBezTo>
                    <a:pt x="2027" y="1669"/>
                    <a:pt x="2055" y="1646"/>
                    <a:pt x="2073" y="1643"/>
                  </a:cubicBezTo>
                  <a:cubicBezTo>
                    <a:pt x="2065" y="1635"/>
                    <a:pt x="2047" y="1611"/>
                    <a:pt x="2051" y="1621"/>
                  </a:cubicBezTo>
                  <a:cubicBezTo>
                    <a:pt x="2104" y="1763"/>
                    <a:pt x="2095" y="1737"/>
                    <a:pt x="2201" y="1696"/>
                  </a:cubicBezTo>
                  <a:cubicBezTo>
                    <a:pt x="2225" y="1610"/>
                    <a:pt x="2255" y="1526"/>
                    <a:pt x="2275" y="1440"/>
                  </a:cubicBezTo>
                  <a:cubicBezTo>
                    <a:pt x="2277" y="1429"/>
                    <a:pt x="2274" y="1402"/>
                    <a:pt x="2265" y="1408"/>
                  </a:cubicBezTo>
                  <a:cubicBezTo>
                    <a:pt x="2212" y="1434"/>
                    <a:pt x="2172" y="1479"/>
                    <a:pt x="2126" y="1515"/>
                  </a:cubicBezTo>
                  <a:cubicBezTo>
                    <a:pt x="2133" y="1568"/>
                    <a:pt x="2150" y="1728"/>
                    <a:pt x="2147" y="1675"/>
                  </a:cubicBezTo>
                  <a:cubicBezTo>
                    <a:pt x="2136" y="1525"/>
                    <a:pt x="2177" y="1358"/>
                    <a:pt x="2105" y="1227"/>
                  </a:cubicBezTo>
                  <a:cubicBezTo>
                    <a:pt x="2074" y="1170"/>
                    <a:pt x="1977" y="1241"/>
                    <a:pt x="1913" y="1248"/>
                  </a:cubicBezTo>
                  <a:cubicBezTo>
                    <a:pt x="1888" y="1120"/>
                    <a:pt x="1904" y="976"/>
                    <a:pt x="1838" y="864"/>
                  </a:cubicBezTo>
                  <a:cubicBezTo>
                    <a:pt x="1810" y="817"/>
                    <a:pt x="1787" y="960"/>
                    <a:pt x="1774" y="1013"/>
                  </a:cubicBezTo>
                  <a:cubicBezTo>
                    <a:pt x="1757" y="1077"/>
                    <a:pt x="1844" y="1152"/>
                    <a:pt x="1870" y="1184"/>
                  </a:cubicBezTo>
                  <a:cubicBezTo>
                    <a:pt x="2040" y="1013"/>
                    <a:pt x="2135" y="1017"/>
                    <a:pt x="1795" y="864"/>
                  </a:cubicBezTo>
                  <a:cubicBezTo>
                    <a:pt x="1771" y="853"/>
                    <a:pt x="1796" y="915"/>
                    <a:pt x="1806" y="939"/>
                  </a:cubicBezTo>
                  <a:cubicBezTo>
                    <a:pt x="1815" y="962"/>
                    <a:pt x="1826" y="990"/>
                    <a:pt x="1849" y="1003"/>
                  </a:cubicBezTo>
                  <a:cubicBezTo>
                    <a:pt x="1943" y="1056"/>
                    <a:pt x="2047" y="1088"/>
                    <a:pt x="2147" y="1131"/>
                  </a:cubicBezTo>
                  <a:cubicBezTo>
                    <a:pt x="2086" y="1042"/>
                    <a:pt x="2054" y="925"/>
                    <a:pt x="1966" y="864"/>
                  </a:cubicBezTo>
                  <a:cubicBezTo>
                    <a:pt x="1932" y="840"/>
                    <a:pt x="1887" y="902"/>
                    <a:pt x="1870" y="939"/>
                  </a:cubicBezTo>
                  <a:cubicBezTo>
                    <a:pt x="1857" y="965"/>
                    <a:pt x="1884" y="995"/>
                    <a:pt x="1891" y="1024"/>
                  </a:cubicBezTo>
                  <a:cubicBezTo>
                    <a:pt x="1926" y="1009"/>
                    <a:pt x="1967" y="1004"/>
                    <a:pt x="1998" y="981"/>
                  </a:cubicBezTo>
                  <a:cubicBezTo>
                    <a:pt x="2006" y="974"/>
                    <a:pt x="1995" y="956"/>
                    <a:pt x="1987" y="949"/>
                  </a:cubicBezTo>
                  <a:cubicBezTo>
                    <a:pt x="1901" y="880"/>
                    <a:pt x="1809" y="821"/>
                    <a:pt x="1721" y="757"/>
                  </a:cubicBezTo>
                  <a:cubicBezTo>
                    <a:pt x="1790" y="995"/>
                    <a:pt x="1740" y="995"/>
                    <a:pt x="1945" y="885"/>
                  </a:cubicBezTo>
                  <a:cubicBezTo>
                    <a:pt x="1885" y="711"/>
                    <a:pt x="1563" y="698"/>
                    <a:pt x="1454" y="672"/>
                  </a:cubicBezTo>
                  <a:cubicBezTo>
                    <a:pt x="1479" y="732"/>
                    <a:pt x="1490" y="799"/>
                    <a:pt x="1529" y="853"/>
                  </a:cubicBezTo>
                  <a:cubicBezTo>
                    <a:pt x="1557" y="892"/>
                    <a:pt x="1606" y="910"/>
                    <a:pt x="1646" y="939"/>
                  </a:cubicBezTo>
                  <a:cubicBezTo>
                    <a:pt x="1656" y="946"/>
                    <a:pt x="1689" y="964"/>
                    <a:pt x="1678" y="960"/>
                  </a:cubicBezTo>
                  <a:cubicBezTo>
                    <a:pt x="1660" y="953"/>
                    <a:pt x="1642" y="947"/>
                    <a:pt x="1625" y="939"/>
                  </a:cubicBezTo>
                  <a:cubicBezTo>
                    <a:pt x="1567" y="911"/>
                    <a:pt x="1511" y="881"/>
                    <a:pt x="1454" y="853"/>
                  </a:cubicBezTo>
                  <a:cubicBezTo>
                    <a:pt x="1609" y="823"/>
                    <a:pt x="1556" y="851"/>
                    <a:pt x="1454" y="512"/>
                  </a:cubicBezTo>
                  <a:cubicBezTo>
                    <a:pt x="1448" y="493"/>
                    <a:pt x="1419" y="494"/>
                    <a:pt x="1401" y="491"/>
                  </a:cubicBezTo>
                  <a:cubicBezTo>
                    <a:pt x="1330" y="479"/>
                    <a:pt x="1258" y="476"/>
                    <a:pt x="1187" y="469"/>
                  </a:cubicBezTo>
                  <a:cubicBezTo>
                    <a:pt x="934" y="492"/>
                    <a:pt x="1011" y="477"/>
                    <a:pt x="1187" y="747"/>
                  </a:cubicBezTo>
                  <a:cubicBezTo>
                    <a:pt x="1290" y="739"/>
                    <a:pt x="1398" y="755"/>
                    <a:pt x="1497" y="725"/>
                  </a:cubicBezTo>
                  <a:cubicBezTo>
                    <a:pt x="1519" y="717"/>
                    <a:pt x="1480" y="679"/>
                    <a:pt x="1465" y="661"/>
                  </a:cubicBezTo>
                  <a:cubicBezTo>
                    <a:pt x="1447" y="639"/>
                    <a:pt x="1426" y="617"/>
                    <a:pt x="1401" y="608"/>
                  </a:cubicBezTo>
                  <a:cubicBezTo>
                    <a:pt x="1229" y="542"/>
                    <a:pt x="1052" y="494"/>
                    <a:pt x="878" y="437"/>
                  </a:cubicBezTo>
                  <a:cubicBezTo>
                    <a:pt x="931" y="586"/>
                    <a:pt x="938" y="761"/>
                    <a:pt x="1038" y="885"/>
                  </a:cubicBezTo>
                  <a:cubicBezTo>
                    <a:pt x="1468" y="1418"/>
                    <a:pt x="1303" y="627"/>
                    <a:pt x="1294" y="619"/>
                  </a:cubicBezTo>
                  <a:cubicBezTo>
                    <a:pt x="1108" y="455"/>
                    <a:pt x="832" y="441"/>
                    <a:pt x="601" y="352"/>
                  </a:cubicBezTo>
                  <a:cubicBezTo>
                    <a:pt x="655" y="640"/>
                    <a:pt x="728" y="879"/>
                    <a:pt x="1102" y="928"/>
                  </a:cubicBezTo>
                  <a:cubicBezTo>
                    <a:pt x="1137" y="878"/>
                    <a:pt x="1230" y="836"/>
                    <a:pt x="1209" y="779"/>
                  </a:cubicBezTo>
                  <a:cubicBezTo>
                    <a:pt x="1190" y="729"/>
                    <a:pt x="1005" y="761"/>
                    <a:pt x="953" y="768"/>
                  </a:cubicBezTo>
                  <a:cubicBezTo>
                    <a:pt x="867" y="849"/>
                    <a:pt x="688" y="895"/>
                    <a:pt x="697" y="1013"/>
                  </a:cubicBezTo>
                  <a:cubicBezTo>
                    <a:pt x="705" y="1126"/>
                    <a:pt x="872" y="1210"/>
                    <a:pt x="985" y="1195"/>
                  </a:cubicBezTo>
                  <a:cubicBezTo>
                    <a:pt x="1070" y="1183"/>
                    <a:pt x="1055" y="1038"/>
                    <a:pt x="1091" y="960"/>
                  </a:cubicBezTo>
                  <a:cubicBezTo>
                    <a:pt x="894" y="760"/>
                    <a:pt x="787" y="848"/>
                    <a:pt x="451" y="864"/>
                  </a:cubicBezTo>
                  <a:cubicBezTo>
                    <a:pt x="565" y="1076"/>
                    <a:pt x="620" y="1395"/>
                    <a:pt x="867" y="1493"/>
                  </a:cubicBezTo>
                  <a:cubicBezTo>
                    <a:pt x="884" y="1333"/>
                    <a:pt x="1037" y="817"/>
                    <a:pt x="483" y="1227"/>
                  </a:cubicBezTo>
                  <a:cubicBezTo>
                    <a:pt x="408" y="1281"/>
                    <a:pt x="485" y="1411"/>
                    <a:pt x="494" y="1504"/>
                  </a:cubicBezTo>
                  <a:cubicBezTo>
                    <a:pt x="507" y="1654"/>
                    <a:pt x="647" y="1683"/>
                    <a:pt x="771" y="1781"/>
                  </a:cubicBezTo>
                  <a:cubicBezTo>
                    <a:pt x="785" y="1685"/>
                    <a:pt x="865" y="1575"/>
                    <a:pt x="814" y="1493"/>
                  </a:cubicBezTo>
                  <a:cubicBezTo>
                    <a:pt x="770" y="1423"/>
                    <a:pt x="634" y="1411"/>
                    <a:pt x="569" y="1461"/>
                  </a:cubicBezTo>
                  <a:cubicBezTo>
                    <a:pt x="488" y="1521"/>
                    <a:pt x="505" y="1653"/>
                    <a:pt x="473" y="1749"/>
                  </a:cubicBezTo>
                  <a:cubicBezTo>
                    <a:pt x="576" y="1774"/>
                    <a:pt x="676" y="1820"/>
                    <a:pt x="782" y="1824"/>
                  </a:cubicBezTo>
                  <a:cubicBezTo>
                    <a:pt x="804" y="1824"/>
                    <a:pt x="805" y="1782"/>
                    <a:pt x="803" y="1760"/>
                  </a:cubicBezTo>
                  <a:cubicBezTo>
                    <a:pt x="797" y="1708"/>
                    <a:pt x="780" y="1658"/>
                    <a:pt x="761" y="1611"/>
                  </a:cubicBezTo>
                  <a:cubicBezTo>
                    <a:pt x="724" y="1523"/>
                    <a:pt x="611" y="1519"/>
                    <a:pt x="537" y="1493"/>
                  </a:cubicBezTo>
                  <a:cubicBezTo>
                    <a:pt x="355" y="1530"/>
                    <a:pt x="269" y="1510"/>
                    <a:pt x="526" y="1867"/>
                  </a:cubicBezTo>
                  <a:cubicBezTo>
                    <a:pt x="567" y="1924"/>
                    <a:pt x="661" y="1909"/>
                    <a:pt x="729" y="1931"/>
                  </a:cubicBezTo>
                  <a:cubicBezTo>
                    <a:pt x="590" y="1688"/>
                    <a:pt x="634" y="1594"/>
                    <a:pt x="419" y="1632"/>
                  </a:cubicBezTo>
                  <a:cubicBezTo>
                    <a:pt x="476" y="1770"/>
                    <a:pt x="517" y="1916"/>
                    <a:pt x="590" y="2048"/>
                  </a:cubicBezTo>
                  <a:cubicBezTo>
                    <a:pt x="603" y="2071"/>
                    <a:pt x="641" y="2094"/>
                    <a:pt x="665" y="2080"/>
                  </a:cubicBezTo>
                  <a:cubicBezTo>
                    <a:pt x="787" y="2005"/>
                    <a:pt x="885" y="1895"/>
                    <a:pt x="995" y="1803"/>
                  </a:cubicBezTo>
                  <a:cubicBezTo>
                    <a:pt x="925" y="1595"/>
                    <a:pt x="648" y="1325"/>
                    <a:pt x="441" y="1483"/>
                  </a:cubicBezTo>
                  <a:cubicBezTo>
                    <a:pt x="455" y="1547"/>
                    <a:pt x="426" y="1642"/>
                    <a:pt x="483" y="1675"/>
                  </a:cubicBezTo>
                  <a:cubicBezTo>
                    <a:pt x="990" y="1970"/>
                    <a:pt x="942" y="1975"/>
                    <a:pt x="1155" y="1792"/>
                  </a:cubicBezTo>
                  <a:cubicBezTo>
                    <a:pt x="980" y="1179"/>
                    <a:pt x="1137" y="1211"/>
                    <a:pt x="697" y="1056"/>
                  </a:cubicBezTo>
                  <a:cubicBezTo>
                    <a:pt x="657" y="1105"/>
                    <a:pt x="604" y="1147"/>
                    <a:pt x="579" y="1205"/>
                  </a:cubicBezTo>
                  <a:cubicBezTo>
                    <a:pt x="571" y="1221"/>
                    <a:pt x="593" y="1243"/>
                    <a:pt x="611" y="1248"/>
                  </a:cubicBezTo>
                  <a:cubicBezTo>
                    <a:pt x="704" y="1273"/>
                    <a:pt x="803" y="1276"/>
                    <a:pt x="899" y="1291"/>
                  </a:cubicBezTo>
                  <a:cubicBezTo>
                    <a:pt x="1016" y="1120"/>
                    <a:pt x="683" y="990"/>
                    <a:pt x="590" y="949"/>
                  </a:cubicBezTo>
                  <a:cubicBezTo>
                    <a:pt x="559" y="935"/>
                    <a:pt x="526" y="927"/>
                    <a:pt x="494" y="917"/>
                  </a:cubicBezTo>
                  <a:cubicBezTo>
                    <a:pt x="451" y="967"/>
                    <a:pt x="387" y="1004"/>
                    <a:pt x="366" y="1067"/>
                  </a:cubicBezTo>
                  <a:cubicBezTo>
                    <a:pt x="356" y="1093"/>
                    <a:pt x="393" y="1120"/>
                    <a:pt x="419" y="1131"/>
                  </a:cubicBezTo>
                  <a:cubicBezTo>
                    <a:pt x="585" y="1199"/>
                    <a:pt x="760" y="1244"/>
                    <a:pt x="931" y="1301"/>
                  </a:cubicBezTo>
                  <a:cubicBezTo>
                    <a:pt x="973" y="1297"/>
                    <a:pt x="1016" y="1297"/>
                    <a:pt x="1059" y="1291"/>
                  </a:cubicBezTo>
                  <a:cubicBezTo>
                    <a:pt x="1314" y="1254"/>
                    <a:pt x="1124" y="1205"/>
                    <a:pt x="953" y="853"/>
                  </a:cubicBezTo>
                  <a:cubicBezTo>
                    <a:pt x="846" y="881"/>
                    <a:pt x="666" y="833"/>
                    <a:pt x="633" y="939"/>
                  </a:cubicBezTo>
                  <a:cubicBezTo>
                    <a:pt x="599" y="1041"/>
                    <a:pt x="745" y="1143"/>
                    <a:pt x="846" y="1184"/>
                  </a:cubicBezTo>
                  <a:cubicBezTo>
                    <a:pt x="1029" y="1257"/>
                    <a:pt x="1237" y="1234"/>
                    <a:pt x="1433" y="1259"/>
                  </a:cubicBezTo>
                  <a:cubicBezTo>
                    <a:pt x="1408" y="1251"/>
                    <a:pt x="1379" y="1223"/>
                    <a:pt x="1358" y="1237"/>
                  </a:cubicBezTo>
                  <a:cubicBezTo>
                    <a:pt x="1182" y="1348"/>
                    <a:pt x="1184" y="1378"/>
                    <a:pt x="1134" y="1515"/>
                  </a:cubicBezTo>
                  <a:cubicBezTo>
                    <a:pt x="1223" y="1682"/>
                    <a:pt x="1249" y="1902"/>
                    <a:pt x="1401" y="2016"/>
                  </a:cubicBezTo>
                  <a:cubicBezTo>
                    <a:pt x="1488" y="2080"/>
                    <a:pt x="1638" y="2023"/>
                    <a:pt x="1721" y="1952"/>
                  </a:cubicBezTo>
                  <a:cubicBezTo>
                    <a:pt x="1765" y="1913"/>
                    <a:pt x="1614" y="1902"/>
                    <a:pt x="1561" y="1877"/>
                  </a:cubicBezTo>
                  <a:cubicBezTo>
                    <a:pt x="1536" y="1994"/>
                    <a:pt x="1399" y="2145"/>
                    <a:pt x="1486" y="2229"/>
                  </a:cubicBezTo>
                  <a:cubicBezTo>
                    <a:pt x="1572" y="2312"/>
                    <a:pt x="1759" y="2236"/>
                    <a:pt x="1838" y="2144"/>
                  </a:cubicBezTo>
                  <a:cubicBezTo>
                    <a:pt x="1924" y="2041"/>
                    <a:pt x="1743" y="1962"/>
                    <a:pt x="1678" y="1931"/>
                  </a:cubicBezTo>
                  <a:cubicBezTo>
                    <a:pt x="1592" y="2034"/>
                    <a:pt x="1486" y="2123"/>
                    <a:pt x="1422" y="2240"/>
                  </a:cubicBezTo>
                  <a:cubicBezTo>
                    <a:pt x="1408" y="2265"/>
                    <a:pt x="1439" y="2301"/>
                    <a:pt x="1465" y="2315"/>
                  </a:cubicBezTo>
                  <a:cubicBezTo>
                    <a:pt x="1561" y="2364"/>
                    <a:pt x="1671" y="2385"/>
                    <a:pt x="1774" y="2421"/>
                  </a:cubicBezTo>
                  <a:cubicBezTo>
                    <a:pt x="1867" y="2305"/>
                    <a:pt x="1843" y="2365"/>
                    <a:pt x="1742" y="2112"/>
                  </a:cubicBezTo>
                  <a:cubicBezTo>
                    <a:pt x="1731" y="2086"/>
                    <a:pt x="1716" y="2052"/>
                    <a:pt x="1689" y="2048"/>
                  </a:cubicBezTo>
                  <a:cubicBezTo>
                    <a:pt x="1484" y="2015"/>
                    <a:pt x="1276" y="2019"/>
                    <a:pt x="1070" y="2005"/>
                  </a:cubicBezTo>
                  <a:cubicBezTo>
                    <a:pt x="1173" y="2083"/>
                    <a:pt x="1266" y="2176"/>
                    <a:pt x="1379" y="2240"/>
                  </a:cubicBezTo>
                  <a:cubicBezTo>
                    <a:pt x="1416" y="2261"/>
                    <a:pt x="1508" y="2293"/>
                    <a:pt x="1507" y="2251"/>
                  </a:cubicBezTo>
                  <a:cubicBezTo>
                    <a:pt x="1503" y="2121"/>
                    <a:pt x="1415" y="2009"/>
                    <a:pt x="1369" y="1888"/>
                  </a:cubicBezTo>
                  <a:cubicBezTo>
                    <a:pt x="1233" y="1905"/>
                    <a:pt x="1077" y="1867"/>
                    <a:pt x="963" y="1941"/>
                  </a:cubicBezTo>
                  <a:cubicBezTo>
                    <a:pt x="897" y="1983"/>
                    <a:pt x="1122" y="2119"/>
                    <a:pt x="1155" y="2123"/>
                  </a:cubicBezTo>
                  <a:cubicBezTo>
                    <a:pt x="1303" y="2137"/>
                    <a:pt x="1453" y="2129"/>
                    <a:pt x="1603" y="2133"/>
                  </a:cubicBezTo>
                  <a:cubicBezTo>
                    <a:pt x="1393" y="2030"/>
                    <a:pt x="1201" y="1876"/>
                    <a:pt x="974" y="1824"/>
                  </a:cubicBezTo>
                  <a:cubicBezTo>
                    <a:pt x="907" y="1808"/>
                    <a:pt x="805" y="1884"/>
                    <a:pt x="814" y="1952"/>
                  </a:cubicBezTo>
                  <a:cubicBezTo>
                    <a:pt x="858" y="2301"/>
                    <a:pt x="919" y="2300"/>
                    <a:pt x="1091" y="2336"/>
                  </a:cubicBezTo>
                  <a:cubicBezTo>
                    <a:pt x="1105" y="2254"/>
                    <a:pt x="1178" y="2160"/>
                    <a:pt x="1134" y="2091"/>
                  </a:cubicBezTo>
                  <a:cubicBezTo>
                    <a:pt x="878" y="1691"/>
                    <a:pt x="833" y="1985"/>
                    <a:pt x="782" y="2123"/>
                  </a:cubicBezTo>
                  <a:cubicBezTo>
                    <a:pt x="945" y="2208"/>
                    <a:pt x="1088" y="2376"/>
                    <a:pt x="1273" y="2379"/>
                  </a:cubicBezTo>
                  <a:cubicBezTo>
                    <a:pt x="1374" y="2380"/>
                    <a:pt x="1504" y="2221"/>
                    <a:pt x="1454" y="2133"/>
                  </a:cubicBezTo>
                  <a:cubicBezTo>
                    <a:pt x="1210" y="1711"/>
                    <a:pt x="1064" y="1715"/>
                    <a:pt x="771" y="1685"/>
                  </a:cubicBezTo>
                  <a:cubicBezTo>
                    <a:pt x="810" y="1774"/>
                    <a:pt x="825" y="1878"/>
                    <a:pt x="889" y="1952"/>
                  </a:cubicBezTo>
                  <a:cubicBezTo>
                    <a:pt x="919" y="1987"/>
                    <a:pt x="979" y="1984"/>
                    <a:pt x="1027" y="1984"/>
                  </a:cubicBezTo>
                  <a:cubicBezTo>
                    <a:pt x="1159" y="1984"/>
                    <a:pt x="1290" y="1962"/>
                    <a:pt x="1422" y="1952"/>
                  </a:cubicBezTo>
                  <a:cubicBezTo>
                    <a:pt x="1591" y="1782"/>
                    <a:pt x="1668" y="1743"/>
                    <a:pt x="1294" y="1355"/>
                  </a:cubicBezTo>
                  <a:cubicBezTo>
                    <a:pt x="1209" y="1267"/>
                    <a:pt x="931" y="1312"/>
                    <a:pt x="931" y="1312"/>
                  </a:cubicBezTo>
                  <a:cubicBezTo>
                    <a:pt x="1052" y="1226"/>
                    <a:pt x="1206" y="1175"/>
                    <a:pt x="1294" y="1056"/>
                  </a:cubicBezTo>
                  <a:cubicBezTo>
                    <a:pt x="1551" y="705"/>
                    <a:pt x="1281" y="794"/>
                    <a:pt x="1177" y="811"/>
                  </a:cubicBezTo>
                  <a:cubicBezTo>
                    <a:pt x="1523" y="867"/>
                    <a:pt x="1401" y="886"/>
                    <a:pt x="1742" y="245"/>
                  </a:cubicBezTo>
                  <a:cubicBezTo>
                    <a:pt x="1761" y="209"/>
                    <a:pt x="1698" y="175"/>
                    <a:pt x="1667" y="149"/>
                  </a:cubicBezTo>
                  <a:cubicBezTo>
                    <a:pt x="1577" y="73"/>
                    <a:pt x="1448" y="27"/>
                    <a:pt x="1337" y="0"/>
                  </a:cubicBezTo>
                  <a:cubicBezTo>
                    <a:pt x="1071" y="132"/>
                    <a:pt x="1199" y="32"/>
                    <a:pt x="1507" y="608"/>
                  </a:cubicBezTo>
                  <a:cubicBezTo>
                    <a:pt x="1518" y="630"/>
                    <a:pt x="1647" y="728"/>
                    <a:pt x="1678" y="736"/>
                  </a:cubicBezTo>
                  <a:cubicBezTo>
                    <a:pt x="1733" y="749"/>
                    <a:pt x="1792" y="743"/>
                    <a:pt x="1849" y="747"/>
                  </a:cubicBezTo>
                  <a:cubicBezTo>
                    <a:pt x="1692" y="658"/>
                    <a:pt x="1559" y="485"/>
                    <a:pt x="1379" y="480"/>
                  </a:cubicBezTo>
                  <a:cubicBezTo>
                    <a:pt x="669" y="457"/>
                    <a:pt x="1291" y="819"/>
                    <a:pt x="1294" y="821"/>
                  </a:cubicBezTo>
                  <a:cubicBezTo>
                    <a:pt x="1361" y="746"/>
                    <a:pt x="1556" y="678"/>
                    <a:pt x="1497" y="597"/>
                  </a:cubicBezTo>
                  <a:cubicBezTo>
                    <a:pt x="1074" y="12"/>
                    <a:pt x="1009" y="259"/>
                    <a:pt x="910" y="480"/>
                  </a:cubicBezTo>
                  <a:cubicBezTo>
                    <a:pt x="966" y="652"/>
                    <a:pt x="1019" y="858"/>
                    <a:pt x="1337" y="811"/>
                  </a:cubicBezTo>
                  <a:cubicBezTo>
                    <a:pt x="1454" y="793"/>
                    <a:pt x="1401" y="583"/>
                    <a:pt x="1433" y="469"/>
                  </a:cubicBezTo>
                  <a:cubicBezTo>
                    <a:pt x="1305" y="455"/>
                    <a:pt x="1168" y="379"/>
                    <a:pt x="1049" y="427"/>
                  </a:cubicBezTo>
                  <a:cubicBezTo>
                    <a:pt x="955" y="463"/>
                    <a:pt x="812" y="617"/>
                    <a:pt x="889" y="683"/>
                  </a:cubicBezTo>
                  <a:cubicBezTo>
                    <a:pt x="1010" y="787"/>
                    <a:pt x="1209" y="697"/>
                    <a:pt x="1369" y="704"/>
                  </a:cubicBezTo>
                  <a:cubicBezTo>
                    <a:pt x="1358" y="625"/>
                    <a:pt x="1362" y="543"/>
                    <a:pt x="1337" y="469"/>
                  </a:cubicBezTo>
                  <a:cubicBezTo>
                    <a:pt x="1328" y="444"/>
                    <a:pt x="1296" y="436"/>
                    <a:pt x="1273" y="427"/>
                  </a:cubicBezTo>
                  <a:cubicBezTo>
                    <a:pt x="1217" y="404"/>
                    <a:pt x="1159" y="391"/>
                    <a:pt x="1102" y="373"/>
                  </a:cubicBezTo>
                  <a:cubicBezTo>
                    <a:pt x="935" y="433"/>
                    <a:pt x="756" y="468"/>
                    <a:pt x="601" y="555"/>
                  </a:cubicBezTo>
                  <a:cubicBezTo>
                    <a:pt x="576" y="568"/>
                    <a:pt x="616" y="618"/>
                    <a:pt x="643" y="629"/>
                  </a:cubicBezTo>
                  <a:cubicBezTo>
                    <a:pt x="840" y="703"/>
                    <a:pt x="1048" y="743"/>
                    <a:pt x="1251" y="800"/>
                  </a:cubicBezTo>
                  <a:cubicBezTo>
                    <a:pt x="1272" y="793"/>
                    <a:pt x="1330" y="795"/>
                    <a:pt x="1315" y="779"/>
                  </a:cubicBezTo>
                  <a:cubicBezTo>
                    <a:pt x="1232" y="692"/>
                    <a:pt x="1144" y="543"/>
                    <a:pt x="1027" y="565"/>
                  </a:cubicBezTo>
                  <a:cubicBezTo>
                    <a:pt x="821" y="603"/>
                    <a:pt x="685" y="807"/>
                    <a:pt x="515" y="928"/>
                  </a:cubicBezTo>
                  <a:cubicBezTo>
                    <a:pt x="525" y="956"/>
                    <a:pt x="524" y="993"/>
                    <a:pt x="547" y="1013"/>
                  </a:cubicBezTo>
                  <a:cubicBezTo>
                    <a:pt x="886" y="1305"/>
                    <a:pt x="799" y="1210"/>
                    <a:pt x="1177" y="971"/>
                  </a:cubicBezTo>
                  <a:cubicBezTo>
                    <a:pt x="994" y="756"/>
                    <a:pt x="548" y="487"/>
                    <a:pt x="355" y="747"/>
                  </a:cubicBezTo>
                  <a:cubicBezTo>
                    <a:pt x="455" y="897"/>
                    <a:pt x="706" y="1359"/>
                    <a:pt x="974" y="1184"/>
                  </a:cubicBezTo>
                  <a:cubicBezTo>
                    <a:pt x="867" y="1059"/>
                    <a:pt x="801" y="882"/>
                    <a:pt x="654" y="811"/>
                  </a:cubicBezTo>
                  <a:cubicBezTo>
                    <a:pt x="393" y="685"/>
                    <a:pt x="385" y="849"/>
                    <a:pt x="366" y="960"/>
                  </a:cubicBezTo>
                  <a:cubicBezTo>
                    <a:pt x="667" y="1457"/>
                    <a:pt x="518" y="1415"/>
                    <a:pt x="1049" y="1355"/>
                  </a:cubicBezTo>
                  <a:cubicBezTo>
                    <a:pt x="1102" y="1348"/>
                    <a:pt x="942" y="1361"/>
                    <a:pt x="889" y="1365"/>
                  </a:cubicBezTo>
                  <a:cubicBezTo>
                    <a:pt x="855" y="1421"/>
                    <a:pt x="857" y="1398"/>
                    <a:pt x="857" y="1429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1" name="Freeform 9"/>
            <p:cNvSpPr>
              <a:spLocks/>
            </p:cNvSpPr>
            <p:nvPr/>
          </p:nvSpPr>
          <p:spPr bwMode="auto">
            <a:xfrm>
              <a:off x="4267" y="1941"/>
              <a:ext cx="1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21" y="90"/>
                </a:cxn>
                <a:cxn ang="0">
                  <a:pos x="16" y="106"/>
                </a:cxn>
              </a:cxnLst>
              <a:rect l="0" t="0" r="r" b="b"/>
              <a:pathLst>
                <a:path w="21" h="106">
                  <a:moveTo>
                    <a:pt x="0" y="0"/>
                  </a:moveTo>
                  <a:cubicBezTo>
                    <a:pt x="5" y="16"/>
                    <a:pt x="10" y="31"/>
                    <a:pt x="16" y="48"/>
                  </a:cubicBezTo>
                  <a:cubicBezTo>
                    <a:pt x="17" y="62"/>
                    <a:pt x="21" y="75"/>
                    <a:pt x="21" y="90"/>
                  </a:cubicBezTo>
                  <a:cubicBezTo>
                    <a:pt x="21" y="95"/>
                    <a:pt x="16" y="106"/>
                    <a:pt x="16" y="106"/>
                  </a:cubicBezTo>
                </a:path>
              </a:pathLst>
            </a:custGeom>
            <a:solidFill>
              <a:srgbClr val="FFFF99"/>
            </a:solidFill>
            <a:ln w="762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2" name="Freeform 10"/>
            <p:cNvSpPr>
              <a:spLocks/>
            </p:cNvSpPr>
            <p:nvPr/>
          </p:nvSpPr>
          <p:spPr bwMode="auto">
            <a:xfrm>
              <a:off x="4038" y="1105"/>
              <a:ext cx="8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21" y="90"/>
                </a:cxn>
                <a:cxn ang="0">
                  <a:pos x="16" y="106"/>
                </a:cxn>
              </a:cxnLst>
              <a:rect l="0" t="0" r="r" b="b"/>
              <a:pathLst>
                <a:path w="21" h="106">
                  <a:moveTo>
                    <a:pt x="0" y="0"/>
                  </a:moveTo>
                  <a:cubicBezTo>
                    <a:pt x="5" y="16"/>
                    <a:pt x="10" y="31"/>
                    <a:pt x="16" y="48"/>
                  </a:cubicBezTo>
                  <a:cubicBezTo>
                    <a:pt x="17" y="62"/>
                    <a:pt x="21" y="75"/>
                    <a:pt x="21" y="90"/>
                  </a:cubicBezTo>
                  <a:cubicBezTo>
                    <a:pt x="21" y="95"/>
                    <a:pt x="16" y="106"/>
                    <a:pt x="16" y="106"/>
                  </a:cubicBezTo>
                </a:path>
              </a:pathLst>
            </a:custGeom>
            <a:solidFill>
              <a:srgbClr val="FFFF99"/>
            </a:solidFill>
            <a:ln w="76200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3" name="Freeform 11"/>
            <p:cNvSpPr>
              <a:spLocks/>
            </p:cNvSpPr>
            <p:nvPr/>
          </p:nvSpPr>
          <p:spPr bwMode="auto">
            <a:xfrm flipH="1">
              <a:off x="4550" y="1193"/>
              <a:ext cx="82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21" y="90"/>
                </a:cxn>
                <a:cxn ang="0">
                  <a:pos x="16" y="106"/>
                </a:cxn>
              </a:cxnLst>
              <a:rect l="0" t="0" r="r" b="b"/>
              <a:pathLst>
                <a:path w="21" h="106">
                  <a:moveTo>
                    <a:pt x="0" y="0"/>
                  </a:moveTo>
                  <a:cubicBezTo>
                    <a:pt x="5" y="16"/>
                    <a:pt x="10" y="31"/>
                    <a:pt x="16" y="48"/>
                  </a:cubicBezTo>
                  <a:cubicBezTo>
                    <a:pt x="17" y="62"/>
                    <a:pt x="21" y="75"/>
                    <a:pt x="21" y="90"/>
                  </a:cubicBezTo>
                  <a:cubicBezTo>
                    <a:pt x="21" y="95"/>
                    <a:pt x="16" y="106"/>
                    <a:pt x="16" y="106"/>
                  </a:cubicBezTo>
                </a:path>
              </a:pathLst>
            </a:custGeom>
            <a:solidFill>
              <a:srgbClr val="FFFF99"/>
            </a:solidFill>
            <a:ln w="76200">
              <a:solidFill>
                <a:srgbClr val="461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4" name="Freeform 12"/>
            <p:cNvSpPr>
              <a:spLocks/>
            </p:cNvSpPr>
            <p:nvPr/>
          </p:nvSpPr>
          <p:spPr bwMode="auto">
            <a:xfrm flipH="1">
              <a:off x="3644" y="1610"/>
              <a:ext cx="41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21" y="90"/>
                </a:cxn>
                <a:cxn ang="0">
                  <a:pos x="16" y="106"/>
                </a:cxn>
              </a:cxnLst>
              <a:rect l="0" t="0" r="r" b="b"/>
              <a:pathLst>
                <a:path w="21" h="106">
                  <a:moveTo>
                    <a:pt x="0" y="0"/>
                  </a:moveTo>
                  <a:cubicBezTo>
                    <a:pt x="5" y="16"/>
                    <a:pt x="10" y="31"/>
                    <a:pt x="16" y="48"/>
                  </a:cubicBezTo>
                  <a:cubicBezTo>
                    <a:pt x="17" y="62"/>
                    <a:pt x="21" y="75"/>
                    <a:pt x="21" y="90"/>
                  </a:cubicBezTo>
                  <a:cubicBezTo>
                    <a:pt x="21" y="95"/>
                    <a:pt x="16" y="106"/>
                    <a:pt x="16" y="106"/>
                  </a:cubicBezTo>
                </a:path>
              </a:pathLst>
            </a:custGeom>
            <a:solidFill>
              <a:srgbClr val="FFFF99"/>
            </a:solidFill>
            <a:ln w="76200">
              <a:solidFill>
                <a:srgbClr val="FFF70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5" name="Freeform 13"/>
            <p:cNvSpPr>
              <a:spLocks/>
            </p:cNvSpPr>
            <p:nvPr/>
          </p:nvSpPr>
          <p:spPr bwMode="auto">
            <a:xfrm>
              <a:off x="4051" y="1581"/>
              <a:ext cx="83" cy="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21" y="90"/>
                </a:cxn>
                <a:cxn ang="0">
                  <a:pos x="16" y="106"/>
                </a:cxn>
              </a:cxnLst>
              <a:rect l="0" t="0" r="r" b="b"/>
              <a:pathLst>
                <a:path w="21" h="106">
                  <a:moveTo>
                    <a:pt x="0" y="0"/>
                  </a:moveTo>
                  <a:cubicBezTo>
                    <a:pt x="5" y="16"/>
                    <a:pt x="10" y="31"/>
                    <a:pt x="16" y="48"/>
                  </a:cubicBezTo>
                  <a:cubicBezTo>
                    <a:pt x="17" y="62"/>
                    <a:pt x="21" y="75"/>
                    <a:pt x="21" y="90"/>
                  </a:cubicBezTo>
                  <a:cubicBezTo>
                    <a:pt x="21" y="95"/>
                    <a:pt x="16" y="106"/>
                    <a:pt x="16" y="106"/>
                  </a:cubicBezTo>
                </a:path>
              </a:pathLst>
            </a:custGeom>
            <a:solidFill>
              <a:srgbClr val="FFFF99"/>
            </a:solidFill>
            <a:ln w="762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6" name="Freeform 14"/>
            <p:cNvSpPr>
              <a:spLocks/>
            </p:cNvSpPr>
            <p:nvPr/>
          </p:nvSpPr>
          <p:spPr bwMode="auto">
            <a:xfrm>
              <a:off x="3882" y="2309"/>
              <a:ext cx="82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21" y="90"/>
                </a:cxn>
                <a:cxn ang="0">
                  <a:pos x="16" y="106"/>
                </a:cxn>
              </a:cxnLst>
              <a:rect l="0" t="0" r="r" b="b"/>
              <a:pathLst>
                <a:path w="21" h="106">
                  <a:moveTo>
                    <a:pt x="0" y="0"/>
                  </a:moveTo>
                  <a:cubicBezTo>
                    <a:pt x="5" y="16"/>
                    <a:pt x="10" y="31"/>
                    <a:pt x="16" y="48"/>
                  </a:cubicBezTo>
                  <a:cubicBezTo>
                    <a:pt x="17" y="62"/>
                    <a:pt x="21" y="75"/>
                    <a:pt x="21" y="90"/>
                  </a:cubicBezTo>
                  <a:cubicBezTo>
                    <a:pt x="21" y="95"/>
                    <a:pt x="16" y="106"/>
                    <a:pt x="16" y="106"/>
                  </a:cubicBezTo>
                </a:path>
              </a:pathLst>
            </a:custGeom>
            <a:solidFill>
              <a:srgbClr val="FFFF99"/>
            </a:solidFill>
            <a:ln w="76200">
              <a:solidFill>
                <a:srgbClr val="8C613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689" name="Group 57"/>
          <p:cNvGrpSpPr>
            <a:grpSpLocks/>
          </p:cNvGrpSpPr>
          <p:nvPr/>
        </p:nvGrpSpPr>
        <p:grpSpPr bwMode="auto">
          <a:xfrm>
            <a:off x="5481638" y="2570163"/>
            <a:ext cx="3286125" cy="0"/>
            <a:chOff x="3456" y="1582"/>
            <a:chExt cx="2070" cy="0"/>
          </a:xfrm>
        </p:grpSpPr>
        <p:sp>
          <p:nvSpPr>
            <p:cNvPr id="197648" name="Line 16"/>
            <p:cNvSpPr>
              <a:spLocks noChangeShapeType="1"/>
            </p:cNvSpPr>
            <p:nvPr/>
          </p:nvSpPr>
          <p:spPr bwMode="auto">
            <a:xfrm>
              <a:off x="3456" y="1582"/>
              <a:ext cx="20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49" name="Line 17"/>
            <p:cNvSpPr>
              <a:spLocks noChangeShapeType="1"/>
            </p:cNvSpPr>
            <p:nvPr/>
          </p:nvSpPr>
          <p:spPr bwMode="auto">
            <a:xfrm>
              <a:off x="4000" y="1582"/>
              <a:ext cx="10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50" name="Line 18"/>
            <p:cNvSpPr>
              <a:spLocks noChangeShapeType="1"/>
            </p:cNvSpPr>
            <p:nvPr/>
          </p:nvSpPr>
          <p:spPr bwMode="auto">
            <a:xfrm>
              <a:off x="3648" y="15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51" name="Line 19"/>
            <p:cNvSpPr>
              <a:spLocks noChangeShapeType="1"/>
            </p:cNvSpPr>
            <p:nvPr/>
          </p:nvSpPr>
          <p:spPr bwMode="auto">
            <a:xfrm>
              <a:off x="4000" y="1582"/>
              <a:ext cx="203" cy="0"/>
            </a:xfrm>
            <a:prstGeom prst="line">
              <a:avLst/>
            </a:prstGeom>
            <a:noFill/>
            <a:ln w="127000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97653" name="Picture 21" descr="microtitre t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688" y="4927600"/>
            <a:ext cx="1801812" cy="1350963"/>
          </a:xfrm>
          <a:prstGeom prst="rect">
            <a:avLst/>
          </a:prstGeom>
          <a:noFill/>
        </p:spPr>
      </p:pic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590550" y="4516438"/>
            <a:ext cx="76898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b="1"/>
              <a:t>Using an inserting sequence called a transposon, generate library of </a:t>
            </a:r>
          </a:p>
          <a:p>
            <a:pPr eaLnBrk="0" hangingPunct="0"/>
            <a:r>
              <a:rPr lang="en-GB" b="1"/>
              <a:t>random insertion clones</a:t>
            </a:r>
          </a:p>
          <a:p>
            <a:pPr eaLnBrk="0" hangingPunct="0"/>
            <a:endParaRPr lang="en-GB" b="1"/>
          </a:p>
          <a:p>
            <a:pPr eaLnBrk="0" hangingPunct="0"/>
            <a:r>
              <a:rPr lang="en-GB" b="1"/>
              <a:t>Distinguish insertion clones from each other with</a:t>
            </a:r>
          </a:p>
          <a:p>
            <a:pPr eaLnBrk="0" hangingPunct="0"/>
            <a:r>
              <a:rPr lang="en-GB" b="1"/>
              <a:t>‘molecular barcode’ [A – F]</a:t>
            </a:r>
          </a:p>
        </p:txBody>
      </p:sp>
      <p:grpSp>
        <p:nvGrpSpPr>
          <p:cNvPr id="197664" name="Group 32"/>
          <p:cNvGrpSpPr>
            <a:grpSpLocks/>
          </p:cNvGrpSpPr>
          <p:nvPr/>
        </p:nvGrpSpPr>
        <p:grpSpPr bwMode="auto">
          <a:xfrm>
            <a:off x="1281113" y="2627313"/>
            <a:ext cx="958850" cy="101600"/>
            <a:chOff x="777" y="1573"/>
            <a:chExt cx="604" cy="64"/>
          </a:xfrm>
        </p:grpSpPr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777" y="1600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883" y="1573"/>
              <a:ext cx="365" cy="6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944563" y="2393950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A</a:t>
            </a:r>
          </a:p>
        </p:txBody>
      </p:sp>
      <p:grpSp>
        <p:nvGrpSpPr>
          <p:cNvPr id="197665" name="Group 33"/>
          <p:cNvGrpSpPr>
            <a:grpSpLocks/>
          </p:cNvGrpSpPr>
          <p:nvPr/>
        </p:nvGrpSpPr>
        <p:grpSpPr bwMode="auto">
          <a:xfrm>
            <a:off x="1281113" y="2843213"/>
            <a:ext cx="958850" cy="101600"/>
            <a:chOff x="777" y="1573"/>
            <a:chExt cx="604" cy="64"/>
          </a:xfrm>
        </p:grpSpPr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>
              <a:off x="777" y="1600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7667" name="Rectangle 35"/>
            <p:cNvSpPr>
              <a:spLocks noChangeArrowheads="1"/>
            </p:cNvSpPr>
            <p:nvPr/>
          </p:nvSpPr>
          <p:spPr bwMode="auto">
            <a:xfrm>
              <a:off x="883" y="1573"/>
              <a:ext cx="365" cy="6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668" name="Group 36"/>
          <p:cNvGrpSpPr>
            <a:grpSpLocks/>
          </p:cNvGrpSpPr>
          <p:nvPr/>
        </p:nvGrpSpPr>
        <p:grpSpPr bwMode="auto">
          <a:xfrm>
            <a:off x="1281113" y="3059113"/>
            <a:ext cx="958850" cy="101600"/>
            <a:chOff x="777" y="1573"/>
            <a:chExt cx="604" cy="64"/>
          </a:xfrm>
        </p:grpSpPr>
        <p:sp>
          <p:nvSpPr>
            <p:cNvPr id="197669" name="Line 37"/>
            <p:cNvSpPr>
              <a:spLocks noChangeShapeType="1"/>
            </p:cNvSpPr>
            <p:nvPr/>
          </p:nvSpPr>
          <p:spPr bwMode="auto">
            <a:xfrm>
              <a:off x="777" y="1600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7670" name="Rectangle 38"/>
            <p:cNvSpPr>
              <a:spLocks noChangeArrowheads="1"/>
            </p:cNvSpPr>
            <p:nvPr/>
          </p:nvSpPr>
          <p:spPr bwMode="auto">
            <a:xfrm>
              <a:off x="883" y="1573"/>
              <a:ext cx="365" cy="6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671" name="Group 39"/>
          <p:cNvGrpSpPr>
            <a:grpSpLocks/>
          </p:cNvGrpSpPr>
          <p:nvPr/>
        </p:nvGrpSpPr>
        <p:grpSpPr bwMode="auto">
          <a:xfrm>
            <a:off x="1281113" y="3275013"/>
            <a:ext cx="958850" cy="101600"/>
            <a:chOff x="777" y="1573"/>
            <a:chExt cx="604" cy="64"/>
          </a:xfrm>
        </p:grpSpPr>
        <p:sp>
          <p:nvSpPr>
            <p:cNvPr id="197672" name="Line 40"/>
            <p:cNvSpPr>
              <a:spLocks noChangeShapeType="1"/>
            </p:cNvSpPr>
            <p:nvPr/>
          </p:nvSpPr>
          <p:spPr bwMode="auto">
            <a:xfrm>
              <a:off x="777" y="1600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7673" name="Rectangle 41"/>
            <p:cNvSpPr>
              <a:spLocks noChangeArrowheads="1"/>
            </p:cNvSpPr>
            <p:nvPr/>
          </p:nvSpPr>
          <p:spPr bwMode="auto">
            <a:xfrm>
              <a:off x="883" y="1573"/>
              <a:ext cx="365" cy="6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674" name="Group 42"/>
          <p:cNvGrpSpPr>
            <a:grpSpLocks/>
          </p:cNvGrpSpPr>
          <p:nvPr/>
        </p:nvGrpSpPr>
        <p:grpSpPr bwMode="auto">
          <a:xfrm>
            <a:off x="1281113" y="3490913"/>
            <a:ext cx="958850" cy="101600"/>
            <a:chOff x="777" y="1573"/>
            <a:chExt cx="604" cy="64"/>
          </a:xfrm>
        </p:grpSpPr>
        <p:sp>
          <p:nvSpPr>
            <p:cNvPr id="197675" name="Line 43"/>
            <p:cNvSpPr>
              <a:spLocks noChangeShapeType="1"/>
            </p:cNvSpPr>
            <p:nvPr/>
          </p:nvSpPr>
          <p:spPr bwMode="auto">
            <a:xfrm>
              <a:off x="777" y="1600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7676" name="Rectangle 44"/>
            <p:cNvSpPr>
              <a:spLocks noChangeArrowheads="1"/>
            </p:cNvSpPr>
            <p:nvPr/>
          </p:nvSpPr>
          <p:spPr bwMode="auto">
            <a:xfrm>
              <a:off x="883" y="1573"/>
              <a:ext cx="365" cy="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677" name="Group 45"/>
          <p:cNvGrpSpPr>
            <a:grpSpLocks/>
          </p:cNvGrpSpPr>
          <p:nvPr/>
        </p:nvGrpSpPr>
        <p:grpSpPr bwMode="auto">
          <a:xfrm>
            <a:off x="1281113" y="3706813"/>
            <a:ext cx="958850" cy="101600"/>
            <a:chOff x="777" y="1573"/>
            <a:chExt cx="604" cy="64"/>
          </a:xfrm>
        </p:grpSpPr>
        <p:sp>
          <p:nvSpPr>
            <p:cNvPr id="197678" name="Line 46"/>
            <p:cNvSpPr>
              <a:spLocks noChangeShapeType="1"/>
            </p:cNvSpPr>
            <p:nvPr/>
          </p:nvSpPr>
          <p:spPr bwMode="auto">
            <a:xfrm>
              <a:off x="777" y="1600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7679" name="Rectangle 47"/>
            <p:cNvSpPr>
              <a:spLocks noChangeArrowheads="1"/>
            </p:cNvSpPr>
            <p:nvPr/>
          </p:nvSpPr>
          <p:spPr bwMode="auto">
            <a:xfrm>
              <a:off x="883" y="1573"/>
              <a:ext cx="365" cy="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7680" name="Text Box 48"/>
          <p:cNvSpPr txBox="1">
            <a:spLocks noChangeArrowheads="1"/>
          </p:cNvSpPr>
          <p:nvPr/>
        </p:nvSpPr>
        <p:spPr bwMode="auto">
          <a:xfrm>
            <a:off x="944563" y="2644775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B</a:t>
            </a:r>
          </a:p>
        </p:txBody>
      </p:sp>
      <p:sp>
        <p:nvSpPr>
          <p:cNvPr id="197681" name="Text Box 49"/>
          <p:cNvSpPr txBox="1">
            <a:spLocks noChangeArrowheads="1"/>
          </p:cNvSpPr>
          <p:nvPr/>
        </p:nvSpPr>
        <p:spPr bwMode="auto">
          <a:xfrm>
            <a:off x="944563" y="3397250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E</a:t>
            </a:r>
          </a:p>
        </p:txBody>
      </p:sp>
      <p:sp>
        <p:nvSpPr>
          <p:cNvPr id="197682" name="Text Box 50"/>
          <p:cNvSpPr txBox="1">
            <a:spLocks noChangeArrowheads="1"/>
          </p:cNvSpPr>
          <p:nvPr/>
        </p:nvSpPr>
        <p:spPr bwMode="auto">
          <a:xfrm>
            <a:off x="944563" y="2895600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C</a:t>
            </a:r>
          </a:p>
        </p:txBody>
      </p:sp>
      <p:sp>
        <p:nvSpPr>
          <p:cNvPr id="197683" name="Text Box 51"/>
          <p:cNvSpPr txBox="1">
            <a:spLocks noChangeArrowheads="1"/>
          </p:cNvSpPr>
          <p:nvPr/>
        </p:nvSpPr>
        <p:spPr bwMode="auto">
          <a:xfrm>
            <a:off x="944563" y="3648075"/>
            <a:ext cx="29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F</a:t>
            </a:r>
          </a:p>
        </p:txBody>
      </p:sp>
      <p:sp>
        <p:nvSpPr>
          <p:cNvPr id="197684" name="Text Box 52"/>
          <p:cNvSpPr txBox="1">
            <a:spLocks noChangeArrowheads="1"/>
          </p:cNvSpPr>
          <p:nvPr/>
        </p:nvSpPr>
        <p:spPr bwMode="auto">
          <a:xfrm>
            <a:off x="944563" y="3146425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/>
              <a:t>D</a:t>
            </a:r>
          </a:p>
        </p:txBody>
      </p:sp>
      <p:grpSp>
        <p:nvGrpSpPr>
          <p:cNvPr id="197690" name="Group 58"/>
          <p:cNvGrpSpPr>
            <a:grpSpLocks/>
          </p:cNvGrpSpPr>
          <p:nvPr/>
        </p:nvGrpSpPr>
        <p:grpSpPr bwMode="auto">
          <a:xfrm>
            <a:off x="5481638" y="2930525"/>
            <a:ext cx="3286125" cy="0"/>
            <a:chOff x="3456" y="1582"/>
            <a:chExt cx="2070" cy="0"/>
          </a:xfrm>
        </p:grpSpPr>
        <p:sp>
          <p:nvSpPr>
            <p:cNvPr id="197691" name="Line 59"/>
            <p:cNvSpPr>
              <a:spLocks noChangeShapeType="1"/>
            </p:cNvSpPr>
            <p:nvPr/>
          </p:nvSpPr>
          <p:spPr bwMode="auto">
            <a:xfrm>
              <a:off x="3456" y="1582"/>
              <a:ext cx="20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92" name="Line 60"/>
            <p:cNvSpPr>
              <a:spLocks noChangeShapeType="1"/>
            </p:cNvSpPr>
            <p:nvPr/>
          </p:nvSpPr>
          <p:spPr bwMode="auto">
            <a:xfrm>
              <a:off x="4000" y="1582"/>
              <a:ext cx="10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93" name="Line 61"/>
            <p:cNvSpPr>
              <a:spLocks noChangeShapeType="1"/>
            </p:cNvSpPr>
            <p:nvPr/>
          </p:nvSpPr>
          <p:spPr bwMode="auto">
            <a:xfrm>
              <a:off x="3648" y="15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94" name="Line 62"/>
            <p:cNvSpPr>
              <a:spLocks noChangeShapeType="1"/>
            </p:cNvSpPr>
            <p:nvPr/>
          </p:nvSpPr>
          <p:spPr bwMode="auto">
            <a:xfrm>
              <a:off x="4000" y="1582"/>
              <a:ext cx="203" cy="0"/>
            </a:xfrm>
            <a:prstGeom prst="line">
              <a:avLst/>
            </a:prstGeom>
            <a:noFill/>
            <a:ln w="127000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695" name="Group 63"/>
          <p:cNvGrpSpPr>
            <a:grpSpLocks/>
          </p:cNvGrpSpPr>
          <p:nvPr/>
        </p:nvGrpSpPr>
        <p:grpSpPr bwMode="auto">
          <a:xfrm>
            <a:off x="5481638" y="3292475"/>
            <a:ext cx="3286125" cy="0"/>
            <a:chOff x="3456" y="1582"/>
            <a:chExt cx="2070" cy="0"/>
          </a:xfrm>
        </p:grpSpPr>
        <p:sp>
          <p:nvSpPr>
            <p:cNvPr id="197696" name="Line 64"/>
            <p:cNvSpPr>
              <a:spLocks noChangeShapeType="1"/>
            </p:cNvSpPr>
            <p:nvPr/>
          </p:nvSpPr>
          <p:spPr bwMode="auto">
            <a:xfrm>
              <a:off x="3456" y="1582"/>
              <a:ext cx="20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97" name="Line 65"/>
            <p:cNvSpPr>
              <a:spLocks noChangeShapeType="1"/>
            </p:cNvSpPr>
            <p:nvPr/>
          </p:nvSpPr>
          <p:spPr bwMode="auto">
            <a:xfrm>
              <a:off x="4000" y="1582"/>
              <a:ext cx="10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98" name="Line 66"/>
            <p:cNvSpPr>
              <a:spLocks noChangeShapeType="1"/>
            </p:cNvSpPr>
            <p:nvPr/>
          </p:nvSpPr>
          <p:spPr bwMode="auto">
            <a:xfrm>
              <a:off x="3648" y="15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699" name="Line 67"/>
            <p:cNvSpPr>
              <a:spLocks noChangeShapeType="1"/>
            </p:cNvSpPr>
            <p:nvPr/>
          </p:nvSpPr>
          <p:spPr bwMode="auto">
            <a:xfrm>
              <a:off x="4000" y="1582"/>
              <a:ext cx="203" cy="0"/>
            </a:xfrm>
            <a:prstGeom prst="line">
              <a:avLst/>
            </a:prstGeom>
            <a:noFill/>
            <a:ln w="127000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700" name="Group 68"/>
          <p:cNvGrpSpPr>
            <a:grpSpLocks/>
          </p:cNvGrpSpPr>
          <p:nvPr/>
        </p:nvGrpSpPr>
        <p:grpSpPr bwMode="auto">
          <a:xfrm>
            <a:off x="5465763" y="3652838"/>
            <a:ext cx="3286125" cy="0"/>
            <a:chOff x="3456" y="1582"/>
            <a:chExt cx="2070" cy="0"/>
          </a:xfrm>
        </p:grpSpPr>
        <p:sp>
          <p:nvSpPr>
            <p:cNvPr id="197701" name="Line 69"/>
            <p:cNvSpPr>
              <a:spLocks noChangeShapeType="1"/>
            </p:cNvSpPr>
            <p:nvPr/>
          </p:nvSpPr>
          <p:spPr bwMode="auto">
            <a:xfrm>
              <a:off x="3456" y="1582"/>
              <a:ext cx="20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02" name="Line 70"/>
            <p:cNvSpPr>
              <a:spLocks noChangeShapeType="1"/>
            </p:cNvSpPr>
            <p:nvPr/>
          </p:nvSpPr>
          <p:spPr bwMode="auto">
            <a:xfrm>
              <a:off x="4000" y="1582"/>
              <a:ext cx="10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03" name="Line 71"/>
            <p:cNvSpPr>
              <a:spLocks noChangeShapeType="1"/>
            </p:cNvSpPr>
            <p:nvPr/>
          </p:nvSpPr>
          <p:spPr bwMode="auto">
            <a:xfrm>
              <a:off x="3648" y="15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04" name="Line 72"/>
            <p:cNvSpPr>
              <a:spLocks noChangeShapeType="1"/>
            </p:cNvSpPr>
            <p:nvPr/>
          </p:nvSpPr>
          <p:spPr bwMode="auto">
            <a:xfrm>
              <a:off x="4000" y="1582"/>
              <a:ext cx="203" cy="0"/>
            </a:xfrm>
            <a:prstGeom prst="line">
              <a:avLst/>
            </a:prstGeom>
            <a:noFill/>
            <a:ln w="12700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705" name="Group 73"/>
          <p:cNvGrpSpPr>
            <a:grpSpLocks/>
          </p:cNvGrpSpPr>
          <p:nvPr/>
        </p:nvGrpSpPr>
        <p:grpSpPr bwMode="auto">
          <a:xfrm>
            <a:off x="5467350" y="4014788"/>
            <a:ext cx="3286125" cy="0"/>
            <a:chOff x="3456" y="1582"/>
            <a:chExt cx="2070" cy="0"/>
          </a:xfrm>
        </p:grpSpPr>
        <p:sp>
          <p:nvSpPr>
            <p:cNvPr id="197706" name="Line 74"/>
            <p:cNvSpPr>
              <a:spLocks noChangeShapeType="1"/>
            </p:cNvSpPr>
            <p:nvPr/>
          </p:nvSpPr>
          <p:spPr bwMode="auto">
            <a:xfrm>
              <a:off x="3456" y="1582"/>
              <a:ext cx="20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07" name="Line 75"/>
            <p:cNvSpPr>
              <a:spLocks noChangeShapeType="1"/>
            </p:cNvSpPr>
            <p:nvPr/>
          </p:nvSpPr>
          <p:spPr bwMode="auto">
            <a:xfrm>
              <a:off x="4000" y="1582"/>
              <a:ext cx="10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08" name="Line 76"/>
            <p:cNvSpPr>
              <a:spLocks noChangeShapeType="1"/>
            </p:cNvSpPr>
            <p:nvPr/>
          </p:nvSpPr>
          <p:spPr bwMode="auto">
            <a:xfrm>
              <a:off x="3648" y="15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09" name="Line 77"/>
            <p:cNvSpPr>
              <a:spLocks noChangeShapeType="1"/>
            </p:cNvSpPr>
            <p:nvPr/>
          </p:nvSpPr>
          <p:spPr bwMode="auto">
            <a:xfrm>
              <a:off x="4000" y="1582"/>
              <a:ext cx="203" cy="0"/>
            </a:xfrm>
            <a:prstGeom prst="line">
              <a:avLst/>
            </a:prstGeom>
            <a:noFill/>
            <a:ln w="1270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7710" name="Group 78"/>
          <p:cNvGrpSpPr>
            <a:grpSpLocks/>
          </p:cNvGrpSpPr>
          <p:nvPr/>
        </p:nvGrpSpPr>
        <p:grpSpPr bwMode="auto">
          <a:xfrm>
            <a:off x="5465763" y="4318000"/>
            <a:ext cx="3286125" cy="0"/>
            <a:chOff x="3456" y="1582"/>
            <a:chExt cx="2070" cy="0"/>
          </a:xfrm>
        </p:grpSpPr>
        <p:sp>
          <p:nvSpPr>
            <p:cNvPr id="197711" name="Line 79"/>
            <p:cNvSpPr>
              <a:spLocks noChangeShapeType="1"/>
            </p:cNvSpPr>
            <p:nvPr/>
          </p:nvSpPr>
          <p:spPr bwMode="auto">
            <a:xfrm>
              <a:off x="3456" y="1582"/>
              <a:ext cx="207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12" name="Line 80"/>
            <p:cNvSpPr>
              <a:spLocks noChangeShapeType="1"/>
            </p:cNvSpPr>
            <p:nvPr/>
          </p:nvSpPr>
          <p:spPr bwMode="auto">
            <a:xfrm>
              <a:off x="4000" y="1582"/>
              <a:ext cx="10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13" name="Line 81"/>
            <p:cNvSpPr>
              <a:spLocks noChangeShapeType="1"/>
            </p:cNvSpPr>
            <p:nvPr/>
          </p:nvSpPr>
          <p:spPr bwMode="auto">
            <a:xfrm>
              <a:off x="3648" y="158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7714" name="Line 82"/>
            <p:cNvSpPr>
              <a:spLocks noChangeShapeType="1"/>
            </p:cNvSpPr>
            <p:nvPr/>
          </p:nvSpPr>
          <p:spPr bwMode="auto">
            <a:xfrm>
              <a:off x="4000" y="1582"/>
              <a:ext cx="203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7715" name="Text Box 83"/>
          <p:cNvSpPr txBox="1">
            <a:spLocks noChangeArrowheads="1"/>
          </p:cNvSpPr>
          <p:nvPr/>
        </p:nvSpPr>
        <p:spPr bwMode="auto">
          <a:xfrm>
            <a:off x="7862888" y="2165350"/>
            <a:ext cx="87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Toxin </a:t>
            </a:r>
          </a:p>
          <a:p>
            <a:r>
              <a:rPr lang="en-GB" sz="1000"/>
              <a:t>biosynthesis</a:t>
            </a:r>
          </a:p>
        </p:txBody>
      </p:sp>
      <p:sp>
        <p:nvSpPr>
          <p:cNvPr id="197716" name="Text Box 84"/>
          <p:cNvSpPr txBox="1">
            <a:spLocks noChangeArrowheads="1"/>
          </p:cNvSpPr>
          <p:nvPr/>
        </p:nvSpPr>
        <p:spPr bwMode="auto">
          <a:xfrm>
            <a:off x="7862888" y="2630488"/>
            <a:ext cx="1077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Cell wall protein</a:t>
            </a:r>
          </a:p>
        </p:txBody>
      </p:sp>
      <p:sp>
        <p:nvSpPr>
          <p:cNvPr id="197717" name="Text Box 85"/>
          <p:cNvSpPr txBox="1">
            <a:spLocks noChangeArrowheads="1"/>
          </p:cNvSpPr>
          <p:nvPr/>
        </p:nvSpPr>
        <p:spPr bwMode="auto">
          <a:xfrm>
            <a:off x="7862888" y="3051175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Protease</a:t>
            </a:r>
          </a:p>
        </p:txBody>
      </p:sp>
      <p:sp>
        <p:nvSpPr>
          <p:cNvPr id="197718" name="Text Box 86"/>
          <p:cNvSpPr txBox="1">
            <a:spLocks noChangeArrowheads="1"/>
          </p:cNvSpPr>
          <p:nvPr/>
        </p:nvSpPr>
        <p:spPr bwMode="auto">
          <a:xfrm>
            <a:off x="7862888" y="3398838"/>
            <a:ext cx="815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pH sensing</a:t>
            </a:r>
          </a:p>
        </p:txBody>
      </p:sp>
      <p:sp>
        <p:nvSpPr>
          <p:cNvPr id="197719" name="Text Box 87"/>
          <p:cNvSpPr txBox="1">
            <a:spLocks noChangeArrowheads="1"/>
          </p:cNvSpPr>
          <p:nvPr/>
        </p:nvSpPr>
        <p:spPr bwMode="auto">
          <a:xfrm>
            <a:off x="7862888" y="3819525"/>
            <a:ext cx="814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Iron uptake</a:t>
            </a:r>
          </a:p>
        </p:txBody>
      </p:sp>
      <p:sp>
        <p:nvSpPr>
          <p:cNvPr id="197720" name="Text Box 88"/>
          <p:cNvSpPr txBox="1">
            <a:spLocks noChangeArrowheads="1"/>
          </p:cNvSpPr>
          <p:nvPr/>
        </p:nvSpPr>
        <p:spPr bwMode="auto">
          <a:xfrm>
            <a:off x="7862888" y="4124325"/>
            <a:ext cx="12811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/>
              <a:t>Carbon metabolism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288925"/>
            <a:ext cx="7772400" cy="1143000"/>
          </a:xfrm>
        </p:spPr>
        <p:txBody>
          <a:bodyPr/>
          <a:lstStyle/>
          <a:p>
            <a:r>
              <a:rPr lang="en-GB" sz="2400" b="1">
                <a:solidFill>
                  <a:srgbClr val="3399FF"/>
                </a:solidFill>
                <a:latin typeface="Arial Unicode MS" pitchFamily="34" charset="-128"/>
              </a:rPr>
              <a:t>STM Selection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3362325" y="3365500"/>
            <a:ext cx="3089275" cy="1330325"/>
            <a:chOff x="1872" y="1488"/>
            <a:chExt cx="2544" cy="816"/>
          </a:xfrm>
        </p:grpSpPr>
        <p:sp>
          <p:nvSpPr>
            <p:cNvPr id="164868" name="AutoShape 4"/>
            <p:cNvSpPr>
              <a:spLocks noChangeArrowheads="1"/>
            </p:cNvSpPr>
            <p:nvPr/>
          </p:nvSpPr>
          <p:spPr bwMode="auto">
            <a:xfrm rot="10800000" flipV="1">
              <a:off x="1872" y="1488"/>
              <a:ext cx="1872" cy="816"/>
            </a:xfrm>
            <a:prstGeom prst="rtTriangl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69" name="Arc 5"/>
            <p:cNvSpPr>
              <a:spLocks/>
            </p:cNvSpPr>
            <p:nvPr/>
          </p:nvSpPr>
          <p:spPr bwMode="auto">
            <a:xfrm rot="10721507" flipV="1">
              <a:off x="3744" y="1824"/>
              <a:ext cx="672" cy="4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4870" name="Oval 6"/>
            <p:cNvSpPr>
              <a:spLocks noChangeArrowheads="1"/>
            </p:cNvSpPr>
            <p:nvPr/>
          </p:nvSpPr>
          <p:spPr bwMode="auto">
            <a:xfrm>
              <a:off x="2544" y="2016"/>
              <a:ext cx="192" cy="192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64871" name="Line 7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144" cy="38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336" cy="1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 flipV="1">
              <a:off x="2208" y="1824"/>
              <a:ext cx="192" cy="38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74" name="Group 10"/>
          <p:cNvGrpSpPr>
            <a:grpSpLocks/>
          </p:cNvGrpSpPr>
          <p:nvPr/>
        </p:nvGrpSpPr>
        <p:grpSpPr bwMode="auto">
          <a:xfrm flipV="1">
            <a:off x="1330325" y="4013200"/>
            <a:ext cx="762000" cy="457200"/>
            <a:chOff x="816" y="2304"/>
            <a:chExt cx="624" cy="192"/>
          </a:xfrm>
        </p:grpSpPr>
        <p:sp>
          <p:nvSpPr>
            <p:cNvPr id="164875" name="Oval 11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6" name="Oval 12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77" name="Group 13"/>
          <p:cNvGrpSpPr>
            <a:grpSpLocks/>
          </p:cNvGrpSpPr>
          <p:nvPr/>
        </p:nvGrpSpPr>
        <p:grpSpPr bwMode="auto">
          <a:xfrm flipV="1">
            <a:off x="1154113" y="2641600"/>
            <a:ext cx="762000" cy="457200"/>
            <a:chOff x="816" y="2304"/>
            <a:chExt cx="624" cy="192"/>
          </a:xfrm>
        </p:grpSpPr>
        <p:sp>
          <p:nvSpPr>
            <p:cNvPr id="164878" name="Oval 14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79" name="Oval 15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80" name="Group 16"/>
          <p:cNvGrpSpPr>
            <a:grpSpLocks/>
          </p:cNvGrpSpPr>
          <p:nvPr/>
        </p:nvGrpSpPr>
        <p:grpSpPr bwMode="auto">
          <a:xfrm flipV="1">
            <a:off x="801688" y="5232400"/>
            <a:ext cx="762000" cy="457200"/>
            <a:chOff x="816" y="2304"/>
            <a:chExt cx="624" cy="192"/>
          </a:xfrm>
        </p:grpSpPr>
        <p:sp>
          <p:nvSpPr>
            <p:cNvPr id="164881" name="Oval 17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82" name="Oval 18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83" name="Group 19"/>
          <p:cNvGrpSpPr>
            <a:grpSpLocks/>
          </p:cNvGrpSpPr>
          <p:nvPr/>
        </p:nvGrpSpPr>
        <p:grpSpPr bwMode="auto">
          <a:xfrm flipV="1">
            <a:off x="625475" y="3251200"/>
            <a:ext cx="762000" cy="457200"/>
            <a:chOff x="816" y="2304"/>
            <a:chExt cx="624" cy="192"/>
          </a:xfrm>
        </p:grpSpPr>
        <p:sp>
          <p:nvSpPr>
            <p:cNvPr id="164884" name="Oval 20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FF00B7"/>
            </a:solidFill>
            <a:ln w="9525">
              <a:solidFill>
                <a:srgbClr val="FF00B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85" name="Oval 21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FF00B7"/>
            </a:solidFill>
            <a:ln w="9525">
              <a:solidFill>
                <a:srgbClr val="FF00B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 flipV="1">
            <a:off x="1711325" y="4775200"/>
            <a:ext cx="762000" cy="457200"/>
            <a:chOff x="816" y="2304"/>
            <a:chExt cx="624" cy="192"/>
          </a:xfrm>
        </p:grpSpPr>
        <p:sp>
          <p:nvSpPr>
            <p:cNvPr id="164887" name="Oval 23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88" name="Oval 24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89" name="Group 25"/>
          <p:cNvGrpSpPr>
            <a:grpSpLocks/>
          </p:cNvGrpSpPr>
          <p:nvPr/>
        </p:nvGrpSpPr>
        <p:grpSpPr bwMode="auto">
          <a:xfrm flipV="1">
            <a:off x="625475" y="4470400"/>
            <a:ext cx="762000" cy="457200"/>
            <a:chOff x="816" y="2304"/>
            <a:chExt cx="624" cy="192"/>
          </a:xfrm>
        </p:grpSpPr>
        <p:sp>
          <p:nvSpPr>
            <p:cNvPr id="164890" name="Oval 26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1" name="Oval 27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92" name="Group 28"/>
          <p:cNvGrpSpPr>
            <a:grpSpLocks/>
          </p:cNvGrpSpPr>
          <p:nvPr/>
        </p:nvGrpSpPr>
        <p:grpSpPr bwMode="auto">
          <a:xfrm flipV="1">
            <a:off x="1863725" y="3251200"/>
            <a:ext cx="762000" cy="457200"/>
            <a:chOff x="816" y="2304"/>
            <a:chExt cx="624" cy="192"/>
          </a:xfrm>
        </p:grpSpPr>
        <p:sp>
          <p:nvSpPr>
            <p:cNvPr id="164893" name="Oval 29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0FFF2F"/>
            </a:solidFill>
            <a:ln w="9525">
              <a:solidFill>
                <a:srgbClr val="0FFF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4" name="Oval 30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0FFF2F"/>
            </a:solidFill>
            <a:ln w="9525">
              <a:solidFill>
                <a:srgbClr val="0FFF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95" name="Group 31"/>
          <p:cNvGrpSpPr>
            <a:grpSpLocks/>
          </p:cNvGrpSpPr>
          <p:nvPr/>
        </p:nvGrpSpPr>
        <p:grpSpPr bwMode="auto">
          <a:xfrm flipV="1">
            <a:off x="7402513" y="2641600"/>
            <a:ext cx="762000" cy="457200"/>
            <a:chOff x="816" y="2304"/>
            <a:chExt cx="624" cy="192"/>
          </a:xfrm>
        </p:grpSpPr>
        <p:sp>
          <p:nvSpPr>
            <p:cNvPr id="164896" name="Oval 32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897" name="Oval 33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898" name="Group 34"/>
          <p:cNvGrpSpPr>
            <a:grpSpLocks/>
          </p:cNvGrpSpPr>
          <p:nvPr/>
        </p:nvGrpSpPr>
        <p:grpSpPr bwMode="auto">
          <a:xfrm flipV="1">
            <a:off x="7050088" y="5232400"/>
            <a:ext cx="762000" cy="457200"/>
            <a:chOff x="816" y="2304"/>
            <a:chExt cx="624" cy="192"/>
          </a:xfrm>
        </p:grpSpPr>
        <p:sp>
          <p:nvSpPr>
            <p:cNvPr id="164899" name="Oval 35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0" name="Oval 36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901" name="Group 37"/>
          <p:cNvGrpSpPr>
            <a:grpSpLocks/>
          </p:cNvGrpSpPr>
          <p:nvPr/>
        </p:nvGrpSpPr>
        <p:grpSpPr bwMode="auto">
          <a:xfrm flipV="1">
            <a:off x="6873875" y="3251200"/>
            <a:ext cx="762000" cy="457200"/>
            <a:chOff x="816" y="2304"/>
            <a:chExt cx="624" cy="192"/>
          </a:xfrm>
        </p:grpSpPr>
        <p:sp>
          <p:nvSpPr>
            <p:cNvPr id="164902" name="Oval 38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FF00B7"/>
            </a:solidFill>
            <a:ln w="9525">
              <a:solidFill>
                <a:srgbClr val="FF00B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3" name="Oval 39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FF00B7"/>
            </a:solidFill>
            <a:ln w="9525">
              <a:solidFill>
                <a:srgbClr val="FF00B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904" name="Group 40"/>
          <p:cNvGrpSpPr>
            <a:grpSpLocks/>
          </p:cNvGrpSpPr>
          <p:nvPr/>
        </p:nvGrpSpPr>
        <p:grpSpPr bwMode="auto">
          <a:xfrm flipV="1">
            <a:off x="7959725" y="4775200"/>
            <a:ext cx="762000" cy="457200"/>
            <a:chOff x="816" y="2304"/>
            <a:chExt cx="624" cy="192"/>
          </a:xfrm>
        </p:grpSpPr>
        <p:sp>
          <p:nvSpPr>
            <p:cNvPr id="164905" name="Oval 41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6" name="Oval 42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907" name="Group 43"/>
          <p:cNvGrpSpPr>
            <a:grpSpLocks/>
          </p:cNvGrpSpPr>
          <p:nvPr/>
        </p:nvGrpSpPr>
        <p:grpSpPr bwMode="auto">
          <a:xfrm flipV="1">
            <a:off x="6873875" y="4470400"/>
            <a:ext cx="762000" cy="457200"/>
            <a:chOff x="816" y="2304"/>
            <a:chExt cx="624" cy="192"/>
          </a:xfrm>
        </p:grpSpPr>
        <p:sp>
          <p:nvSpPr>
            <p:cNvPr id="164908" name="Oval 44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09" name="Oval 45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910" name="Group 46"/>
          <p:cNvGrpSpPr>
            <a:grpSpLocks/>
          </p:cNvGrpSpPr>
          <p:nvPr/>
        </p:nvGrpSpPr>
        <p:grpSpPr bwMode="auto">
          <a:xfrm flipV="1">
            <a:off x="8112125" y="3251200"/>
            <a:ext cx="762000" cy="457200"/>
            <a:chOff x="816" y="2304"/>
            <a:chExt cx="624" cy="192"/>
          </a:xfrm>
        </p:grpSpPr>
        <p:sp>
          <p:nvSpPr>
            <p:cNvPr id="164911" name="Oval 47"/>
            <p:cNvSpPr>
              <a:spLocks noChangeArrowheads="1"/>
            </p:cNvSpPr>
            <p:nvPr/>
          </p:nvSpPr>
          <p:spPr bwMode="auto">
            <a:xfrm>
              <a:off x="816" y="2304"/>
              <a:ext cx="480" cy="192"/>
            </a:xfrm>
            <a:prstGeom prst="ellipse">
              <a:avLst/>
            </a:prstGeom>
            <a:solidFill>
              <a:srgbClr val="0FFF2F"/>
            </a:solidFill>
            <a:ln w="9525">
              <a:solidFill>
                <a:srgbClr val="0FFF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912" name="Oval 48"/>
            <p:cNvSpPr>
              <a:spLocks noChangeArrowheads="1"/>
            </p:cNvSpPr>
            <p:nvPr/>
          </p:nvSpPr>
          <p:spPr bwMode="auto">
            <a:xfrm>
              <a:off x="1152" y="2304"/>
              <a:ext cx="288" cy="96"/>
            </a:xfrm>
            <a:prstGeom prst="ellipse">
              <a:avLst/>
            </a:prstGeom>
            <a:solidFill>
              <a:srgbClr val="0FFF2F"/>
            </a:solidFill>
            <a:ln w="9525">
              <a:solidFill>
                <a:srgbClr val="0FFF2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913" name="Text Box 49"/>
          <p:cNvSpPr txBox="1">
            <a:spLocks noChangeArrowheads="1"/>
          </p:cNvSpPr>
          <p:nvPr/>
        </p:nvSpPr>
        <p:spPr bwMode="auto">
          <a:xfrm>
            <a:off x="1158875" y="1800225"/>
            <a:ext cx="516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Pool mutants and inoculate into mice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866775" y="736600"/>
            <a:ext cx="697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/>
              <a:t>Recover mutants from sacrificed mice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339850" y="4298950"/>
            <a:ext cx="6159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3200"/>
              <a:t>Compare input and output clones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393825" y="5343525"/>
            <a:ext cx="6213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chemeClr val="bg1"/>
                </a:solidFill>
                <a:hlinkClick r:id="rId3"/>
              </a:rPr>
              <a:t>An Adhesin of the Yeast Pathogen </a:t>
            </a:r>
            <a:r>
              <a:rPr lang="en-GB" sz="1600" b="1" i="1">
                <a:solidFill>
                  <a:schemeClr val="bg1"/>
                </a:solidFill>
                <a:hlinkClick r:id="rId3"/>
              </a:rPr>
              <a:t>Candida glabrata</a:t>
            </a:r>
            <a:r>
              <a:rPr lang="en-GB" sz="1600" b="1">
                <a:solidFill>
                  <a:schemeClr val="bg1"/>
                </a:solidFill>
                <a:hlinkClick r:id="rId3"/>
              </a:rPr>
              <a:t> Mediating</a:t>
            </a:r>
          </a:p>
          <a:p>
            <a:pPr eaLnBrk="0" hangingPunct="0"/>
            <a:r>
              <a:rPr lang="en-GB" sz="1600" b="1">
                <a:solidFill>
                  <a:schemeClr val="bg1"/>
                </a:solidFill>
                <a:hlinkClick r:id="rId3"/>
              </a:rPr>
              <a:t>Adherence to Human Epithelial Cells </a:t>
            </a:r>
          </a:p>
          <a:p>
            <a:pPr eaLnBrk="0" hangingPunct="0"/>
            <a:r>
              <a:rPr lang="en-GB" sz="1600" b="1">
                <a:solidFill>
                  <a:schemeClr val="bg1"/>
                </a:solidFill>
                <a:hlinkClick r:id="rId3"/>
              </a:rPr>
              <a:t>Cormack </a:t>
            </a:r>
            <a:r>
              <a:rPr lang="en-GB" sz="1600" b="1" i="1">
                <a:solidFill>
                  <a:schemeClr val="bg1"/>
                </a:solidFill>
                <a:hlinkClick r:id="rId3"/>
              </a:rPr>
              <a:t>et. al</a:t>
            </a:r>
            <a:r>
              <a:rPr lang="en-GB" sz="1600" b="1">
                <a:solidFill>
                  <a:schemeClr val="bg1"/>
                </a:solidFill>
                <a:hlinkClick r:id="rId3"/>
              </a:rPr>
              <a:t>., (1999) Vol. 285. no. 5427, pp. 578 - 582</a:t>
            </a:r>
            <a:r>
              <a:rPr lang="en-GB" sz="3200" b="1">
                <a:solidFill>
                  <a:schemeClr val="bg1"/>
                </a:solidFill>
                <a:hlinkClick r:id="rId3"/>
              </a:rPr>
              <a:t/>
            </a:r>
            <a:br>
              <a:rPr lang="en-GB" sz="3200" b="1">
                <a:solidFill>
                  <a:schemeClr val="bg1"/>
                </a:solidFill>
                <a:hlinkClick r:id="rId3"/>
              </a:rPr>
            </a:br>
            <a:endParaRPr lang="en-GB" sz="1600" b="1">
              <a:solidFill>
                <a:schemeClr val="bg1"/>
              </a:solidFill>
            </a:endParaRPr>
          </a:p>
          <a:p>
            <a:pPr eaLnBrk="0" hangingPunct="0"/>
            <a:endParaRPr lang="en-GB" sz="1600">
              <a:solidFill>
                <a:schemeClr val="bg1"/>
              </a:solidFill>
            </a:endParaRPr>
          </a:p>
        </p:txBody>
      </p:sp>
      <p:pic>
        <p:nvPicPr>
          <p:cNvPr id="166917" name="Picture 5" descr="inp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700" y="1708150"/>
            <a:ext cx="2871788" cy="2324100"/>
          </a:xfrm>
          <a:prstGeom prst="rect">
            <a:avLst/>
          </a:prstGeom>
          <a:noFill/>
        </p:spPr>
      </p:pic>
      <p:pic>
        <p:nvPicPr>
          <p:cNvPr id="166918" name="Picture 6" descr="outp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6400" y="1697038"/>
            <a:ext cx="2921000" cy="235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3027</TotalTime>
  <Words>2417</Words>
  <Application>Microsoft Office PowerPoint</Application>
  <PresentationFormat>On-screen Show (4:3)</PresentationFormat>
  <Paragraphs>482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Layers</vt:lpstr>
      <vt:lpstr>Chart</vt:lpstr>
      <vt:lpstr>Photo Editor Photo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Causal relationships between microbes and disease </vt:lpstr>
      <vt:lpstr>PowerPoint Presentation</vt:lpstr>
      <vt:lpstr>STM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ebignell</dc:creator>
  <cp:lastModifiedBy>Shiel, Nuala</cp:lastModifiedBy>
  <cp:revision>87</cp:revision>
  <dcterms:created xsi:type="dcterms:W3CDTF">2007-09-11T09:36:30Z</dcterms:created>
  <dcterms:modified xsi:type="dcterms:W3CDTF">2012-11-13T08:44:36Z</dcterms:modified>
</cp:coreProperties>
</file>