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0"/>
  </p:notesMasterIdLst>
  <p:sldIdLst>
    <p:sldId id="330" r:id="rId2"/>
    <p:sldId id="312" r:id="rId3"/>
    <p:sldId id="288" r:id="rId4"/>
    <p:sldId id="346" r:id="rId5"/>
    <p:sldId id="257" r:id="rId6"/>
    <p:sldId id="314" r:id="rId7"/>
    <p:sldId id="317" r:id="rId8"/>
    <p:sldId id="316" r:id="rId9"/>
    <p:sldId id="258" r:id="rId10"/>
    <p:sldId id="282" r:id="rId11"/>
    <p:sldId id="349" r:id="rId12"/>
    <p:sldId id="260" r:id="rId13"/>
    <p:sldId id="281" r:id="rId14"/>
    <p:sldId id="318" r:id="rId15"/>
    <p:sldId id="335" r:id="rId16"/>
    <p:sldId id="296" r:id="rId17"/>
    <p:sldId id="271" r:id="rId18"/>
    <p:sldId id="324" r:id="rId19"/>
    <p:sldId id="336" r:id="rId20"/>
    <p:sldId id="339" r:id="rId21"/>
    <p:sldId id="313" r:id="rId22"/>
    <p:sldId id="348" r:id="rId23"/>
    <p:sldId id="333" r:id="rId24"/>
    <p:sldId id="340" r:id="rId25"/>
    <p:sldId id="341" r:id="rId26"/>
    <p:sldId id="342" r:id="rId27"/>
    <p:sldId id="345" r:id="rId28"/>
    <p:sldId id="325" r:id="rId2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FFEA"/>
    <a:srgbClr val="A1FFEC"/>
    <a:srgbClr val="F7F7F7"/>
    <a:srgbClr val="C00027"/>
    <a:srgbClr val="FF0074"/>
    <a:srgbClr val="3378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8" autoAdjust="0"/>
    <p:restoredTop sz="94660"/>
  </p:normalViewPr>
  <p:slideViewPr>
    <p:cSldViewPr>
      <p:cViewPr>
        <p:scale>
          <a:sx n="50" d="100"/>
          <a:sy n="50" d="100"/>
        </p:scale>
        <p:origin x="-79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9321DD-53DB-4034-8BC2-4AD104C767E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ＭＳ Ｐゴシック" pitchFamily="-108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E7EAD1A-43AD-45B3-B63E-5E26CFE2807F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6386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7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CFFFF4DD-3D6F-4F1B-836A-A1A77CAC2084}" type="slidenum">
              <a:rPr lang="en-US" sz="1200"/>
              <a:pPr/>
              <a:t>12</a:t>
            </a:fld>
            <a:endParaRPr lang="en-US" sz="1200"/>
          </a:p>
        </p:txBody>
      </p:sp>
      <p:sp>
        <p:nvSpPr>
          <p:cNvPr id="3584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467B462-4DF2-4770-8AD2-BF5609597239}" type="slidenum">
              <a:rPr lang="en-US" sz="1200"/>
              <a:pPr/>
              <a:t>13</a:t>
            </a:fld>
            <a:endParaRPr lang="en-US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C2D1BE1-9E26-4647-85E7-39833447D520}" type="slidenum">
              <a:rPr lang="en-US" sz="1200"/>
              <a:pPr/>
              <a:t>14</a:t>
            </a:fld>
            <a:endParaRPr lang="en-US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C4D291F-08D7-4A9E-9EE6-725045279B69}" type="slidenum">
              <a:rPr lang="en-US" sz="1200"/>
              <a:pPr/>
              <a:t>16</a:t>
            </a:fld>
            <a:endParaRPr lang="en-US" sz="1200"/>
          </a:p>
        </p:txBody>
      </p:sp>
      <p:sp>
        <p:nvSpPr>
          <p:cNvPr id="4301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025F7D5-8E57-4FFB-BBB4-DA7C923560F7}" type="slidenum">
              <a:rPr lang="en-US" sz="1200"/>
              <a:pPr/>
              <a:t>17</a:t>
            </a:fld>
            <a:endParaRPr lang="en-US" sz="1200"/>
          </a:p>
        </p:txBody>
      </p:sp>
      <p:sp>
        <p:nvSpPr>
          <p:cNvPr id="4505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5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56CCF0D-2AD7-41F1-A42B-999CECAF4F2D}" type="slidenum">
              <a:rPr lang="en-US" sz="1200"/>
              <a:pPr/>
              <a:t>20</a:t>
            </a:fld>
            <a:endParaRPr lang="en-US" sz="1200"/>
          </a:p>
        </p:txBody>
      </p:sp>
      <p:sp>
        <p:nvSpPr>
          <p:cNvPr id="51202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62FC2CE-CC24-46C6-9B78-E8D875B3621A}" type="slidenum">
              <a:rPr lang="en-GB" sz="1200"/>
              <a:pPr/>
              <a:t>28</a:t>
            </a:fld>
            <a:endParaRPr lang="en-GB" sz="1200"/>
          </a:p>
        </p:txBody>
      </p:sp>
      <p:sp>
        <p:nvSpPr>
          <p:cNvPr id="604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9D7FC2E-0497-417C-BFC9-9E9BE00C5CF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5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D6B508-550C-4836-BD40-7F3AAA15691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3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906E2A6B-1B4A-4D70-99B1-BB671422906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22530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1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27837689-C0D2-4223-9A33-1527DED39B66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2457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7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A0EC380-C792-4EEE-ACB6-E95C44BCD682}" type="slidenum">
              <a:rPr lang="en-GB" sz="1200"/>
              <a:pPr/>
              <a:t>7</a:t>
            </a:fld>
            <a:endParaRPr lang="en-GB" sz="1200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865BE5A5-9E9E-4795-93CE-F7C4D106D26E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29698" name="Rectangle 2"/>
          <p:cNvSpPr>
            <a:spLocks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699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285BE6B-CC3F-4243-B4BB-ECAF618FB5DE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31746" name="Rectangle 2"/>
          <p:cNvSpPr>
            <a:spLocks noChangeArrowheads="1"/>
          </p:cNvSpPr>
          <p:nvPr>
            <p:ph type="sldImg"/>
          </p:nvPr>
        </p:nvSpPr>
        <p:spPr>
          <a:xfrm>
            <a:off x="1289050" y="793750"/>
            <a:ext cx="4281488" cy="3209925"/>
          </a:xfrm>
          <a:solidFill>
            <a:srgbClr val="FFFFFF"/>
          </a:solidFill>
          <a:ln/>
        </p:spPr>
      </p:sp>
      <p:sp>
        <p:nvSpPr>
          <p:cNvPr id="31747" name="Rectangle 3"/>
          <p:cNvSpPr>
            <a:spLocks noChangeArrowheads="1"/>
          </p:cNvSpPr>
          <p:nvPr>
            <p:ph type="body" idx="1"/>
          </p:nvPr>
        </p:nvSpPr>
        <p:spPr>
          <a:xfrm>
            <a:off x="914400" y="4346575"/>
            <a:ext cx="5029200" cy="3852863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D4BDA637-BB06-42B1-98EB-3C75A10DAE9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9A0F4A-7877-40EB-BA81-C03228B510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E9A741-A332-41D3-B495-FBFC20BF40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51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D69FEE-9746-4D1A-A6E1-4F3FBE47FD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54BEBA-1CF4-456E-BEB3-3E0A31C60E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10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F31CD-40E1-4034-B498-4412662EF87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E7B14-1385-48DE-99E1-0A72D3B62AE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77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6E30BF-717C-4768-9F1B-DA6FDF95A3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C3C1E9-0F87-404C-9E84-6ACCB2ED36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605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BCE4E-1086-426F-88DF-7A698069EC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256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66A319-5CA8-42C2-B3BC-F688ADF327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84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519435-1007-4E04-9C82-5F5FC74F97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249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D9AB983-07C8-41DB-B53C-C47FE41315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Subtitle 2"/>
          <p:cNvSpPr txBox="1">
            <a:spLocks/>
          </p:cNvSpPr>
          <p:nvPr/>
        </p:nvSpPr>
        <p:spPr bwMode="auto">
          <a:xfrm>
            <a:off x="684213" y="1124744"/>
            <a:ext cx="7776219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6000" dirty="0">
                <a:solidFill>
                  <a:srgbClr val="FF0000"/>
                </a:solidFill>
              </a:rPr>
              <a:t>Biology of </a:t>
            </a:r>
            <a:r>
              <a:rPr lang="en-US" sz="6000" i="1" dirty="0">
                <a:solidFill>
                  <a:srgbClr val="FF0000"/>
                </a:solidFill>
              </a:rPr>
              <a:t>Salmonella </a:t>
            </a:r>
            <a:endParaRPr lang="en-US" sz="6000" dirty="0">
              <a:solidFill>
                <a:srgbClr val="FF0000"/>
              </a:solidFill>
            </a:endParaRPr>
          </a:p>
          <a:p>
            <a:pPr algn="ctr">
              <a:spcBef>
                <a:spcPct val="20000"/>
              </a:spcBef>
            </a:pPr>
            <a:endParaRPr lang="en-US" sz="3200" dirty="0"/>
          </a:p>
          <a:p>
            <a:pPr algn="ctr">
              <a:spcBef>
                <a:spcPct val="20000"/>
              </a:spcBef>
            </a:pPr>
            <a:r>
              <a:rPr lang="en-US" sz="3200" dirty="0" err="1"/>
              <a:t>Dr</a:t>
            </a:r>
            <a:r>
              <a:rPr lang="en-US" sz="3200" dirty="0"/>
              <a:t> Sophie </a:t>
            </a:r>
            <a:r>
              <a:rPr lang="en-US" sz="3200" dirty="0" err="1"/>
              <a:t>Helaine</a:t>
            </a:r>
            <a:endParaRPr lang="en-US" sz="3200" dirty="0"/>
          </a:p>
        </p:txBody>
      </p:sp>
      <p:pic>
        <p:nvPicPr>
          <p:cNvPr id="14338" name="Picture 5" descr="&lt;i&gt;Salmonella typhi&lt;/i&g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8957" y="4617243"/>
            <a:ext cx="1657350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4014788"/>
            <a:ext cx="21510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775200"/>
            <a:ext cx="1889125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25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371600"/>
            <a:ext cx="67818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3"/>
          <p:cNvSpPr>
            <a:spLocks noChangeArrowheads="1"/>
          </p:cNvSpPr>
          <p:nvPr/>
        </p:nvSpPr>
        <p:spPr bwMode="auto">
          <a:xfrm>
            <a:off x="0" y="3505200"/>
            <a:ext cx="10858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b="1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Listeria</a:t>
            </a:r>
            <a:endParaRPr lang="en-GB" sz="2000" b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2000" b="1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Shigella</a:t>
            </a:r>
            <a:endParaRPr lang="en-US" sz="2000" b="1" i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744538" y="4625975"/>
            <a:ext cx="17113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000" b="1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Salmonella</a:t>
            </a:r>
          </a:p>
          <a:p>
            <a:r>
              <a:rPr lang="en-GB" sz="2000" b="1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Mycobacteria</a:t>
            </a:r>
            <a:endParaRPr lang="en-US" sz="2000" b="1" i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4" name="Line 5"/>
          <p:cNvSpPr>
            <a:spLocks noChangeShapeType="1"/>
          </p:cNvSpPr>
          <p:nvPr/>
        </p:nvSpPr>
        <p:spPr bwMode="auto">
          <a:xfrm>
            <a:off x="1143000" y="39624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5" name="Line 6"/>
          <p:cNvSpPr>
            <a:spLocks noChangeShapeType="1"/>
          </p:cNvSpPr>
          <p:nvPr/>
        </p:nvSpPr>
        <p:spPr bwMode="auto">
          <a:xfrm>
            <a:off x="2286000" y="4953000"/>
            <a:ext cx="3810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6" name="Rectangle 7"/>
          <p:cNvSpPr>
            <a:spLocks noChangeArrowheads="1"/>
          </p:cNvSpPr>
          <p:nvPr/>
        </p:nvSpPr>
        <p:spPr bwMode="auto">
          <a:xfrm>
            <a:off x="6553200" y="4800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sz="2000" b="1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Coxiella</a:t>
            </a:r>
            <a:endParaRPr lang="en-US" sz="2000" b="1" i="1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727" name="Line 8"/>
          <p:cNvSpPr>
            <a:spLocks noChangeShapeType="1"/>
          </p:cNvSpPr>
          <p:nvPr/>
        </p:nvSpPr>
        <p:spPr bwMode="auto">
          <a:xfrm flipH="1" flipV="1">
            <a:off x="6172200" y="46482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30728" name="Rectangle 3"/>
          <p:cNvSpPr>
            <a:spLocks noChangeArrowheads="1"/>
          </p:cNvSpPr>
          <p:nvPr/>
        </p:nvSpPr>
        <p:spPr bwMode="auto">
          <a:xfrm>
            <a:off x="900113" y="188913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intracellular pathogen</a:t>
            </a:r>
            <a:endParaRPr lang="en-GB" sz="4400" i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" b="59656"/>
          <a:stretch>
            <a:fillRect/>
          </a:stretch>
        </p:blipFill>
        <p:spPr bwMode="auto">
          <a:xfrm>
            <a:off x="1835150" y="836613"/>
            <a:ext cx="5451475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37"/>
          <p:cNvSpPr txBox="1">
            <a:spLocks noChangeArrowheads="1"/>
          </p:cNvSpPr>
          <p:nvPr/>
        </p:nvSpPr>
        <p:spPr bwMode="auto">
          <a:xfrm>
            <a:off x="152400" y="304800"/>
            <a:ext cx="8805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Measuring replication by </a:t>
            </a:r>
            <a:r>
              <a:rPr lang="en-GB" b="1" u="sng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f</a:t>
            </a:r>
            <a:r>
              <a:rPr lang="en-GB" b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luorescence </a:t>
            </a:r>
            <a:r>
              <a:rPr lang="en-GB" b="1" u="sng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d</a:t>
            </a:r>
            <a:r>
              <a:rPr lang="en-GB" b="1" dirty="0">
                <a:solidFill>
                  <a:srgbClr val="0000FF"/>
                </a:solidFill>
                <a:latin typeface="Calibri"/>
                <a:ea typeface="ＭＳ Ｐゴシック" charset="0"/>
                <a:cs typeface="Calibri"/>
              </a:rPr>
              <a:t>ilution (FD)</a:t>
            </a:r>
          </a:p>
        </p:txBody>
      </p:sp>
      <p:sp>
        <p:nvSpPr>
          <p:cNvPr id="13" name="Rectangle 107"/>
          <p:cNvSpPr>
            <a:spLocks noChangeArrowheads="1"/>
          </p:cNvSpPr>
          <p:nvPr/>
        </p:nvSpPr>
        <p:spPr bwMode="auto">
          <a:xfrm>
            <a:off x="6659563" y="6381750"/>
            <a:ext cx="223996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 dirty="0">
                <a:latin typeface="Calibri"/>
                <a:ea typeface="ＭＳ Ｐゴシック" charset="0"/>
                <a:cs typeface="Calibri"/>
              </a:rPr>
              <a:t>Helaine </a:t>
            </a:r>
            <a:r>
              <a:rPr lang="en-GB" sz="1600" i="1" dirty="0">
                <a:latin typeface="Calibri"/>
                <a:ea typeface="ＭＳ Ｐゴシック" charset="0"/>
                <a:cs typeface="Calibri"/>
              </a:rPr>
              <a:t>et al</a:t>
            </a:r>
            <a:r>
              <a:rPr lang="en-GB" sz="1600" dirty="0">
                <a:latin typeface="Calibri"/>
                <a:ea typeface="ＭＳ Ｐゴシック" charset="0"/>
                <a:cs typeface="Calibri"/>
              </a:rPr>
              <a:t>, PNAS 2010</a:t>
            </a:r>
          </a:p>
        </p:txBody>
      </p:sp>
      <p:grpSp>
        <p:nvGrpSpPr>
          <p:cNvPr id="32772" name="Group 24"/>
          <p:cNvGrpSpPr>
            <a:grpSpLocks/>
          </p:cNvGrpSpPr>
          <p:nvPr/>
        </p:nvGrpSpPr>
        <p:grpSpPr bwMode="auto">
          <a:xfrm>
            <a:off x="598488" y="3646488"/>
            <a:ext cx="8077200" cy="2590800"/>
            <a:chOff x="96" y="816"/>
            <a:chExt cx="5088" cy="1632"/>
          </a:xfrm>
        </p:grpSpPr>
        <p:pic>
          <p:nvPicPr>
            <p:cNvPr id="32773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60"/>
              <a:ext cx="1557" cy="1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4" name="Group 23"/>
            <p:cNvGrpSpPr>
              <a:grpSpLocks/>
            </p:cNvGrpSpPr>
            <p:nvPr/>
          </p:nvGrpSpPr>
          <p:grpSpPr bwMode="auto">
            <a:xfrm>
              <a:off x="3504" y="1344"/>
              <a:ext cx="1557" cy="529"/>
              <a:chOff x="192" y="489"/>
              <a:chExt cx="1557" cy="529"/>
            </a:xfrm>
          </p:grpSpPr>
          <p:sp>
            <p:nvSpPr>
              <p:cNvPr id="32779" name="Rectangle 8"/>
              <p:cNvSpPr>
                <a:spLocks noChangeArrowheads="1"/>
              </p:cNvSpPr>
              <p:nvPr/>
            </p:nvSpPr>
            <p:spPr bwMode="auto">
              <a:xfrm>
                <a:off x="192" y="652"/>
                <a:ext cx="155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Verdana" pitchFamily="34" charset="0"/>
                  </a:rPr>
                  <a:t>Bone-marrow derived </a:t>
                </a:r>
              </a:p>
              <a:p>
                <a:r>
                  <a:rPr lang="en-US" sz="1600">
                    <a:latin typeface="Verdana" pitchFamily="34" charset="0"/>
                  </a:rPr>
                  <a:t>macrophages</a:t>
                </a:r>
              </a:p>
            </p:txBody>
          </p:sp>
          <p:sp>
            <p:nvSpPr>
              <p:cNvPr id="32780" name="Rectangle 9"/>
              <p:cNvSpPr>
                <a:spLocks noChangeArrowheads="1"/>
              </p:cNvSpPr>
              <p:nvPr/>
            </p:nvSpPr>
            <p:spPr bwMode="auto">
              <a:xfrm>
                <a:off x="192" y="489"/>
                <a:ext cx="405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600">
                    <a:latin typeface="Verdana" pitchFamily="34" charset="0"/>
                  </a:rPr>
                  <a:t>18 h</a:t>
                </a:r>
              </a:p>
            </p:txBody>
          </p:sp>
        </p:grpSp>
        <p:grpSp>
          <p:nvGrpSpPr>
            <p:cNvPr id="32775" name="Group 19"/>
            <p:cNvGrpSpPr>
              <a:grpSpLocks noChangeAspect="1"/>
            </p:cNvGrpSpPr>
            <p:nvPr/>
          </p:nvGrpSpPr>
          <p:grpSpPr bwMode="auto">
            <a:xfrm>
              <a:off x="2064" y="960"/>
              <a:ext cx="1369" cy="1358"/>
              <a:chOff x="1968" y="960"/>
              <a:chExt cx="1372" cy="1361"/>
            </a:xfrm>
          </p:grpSpPr>
          <p:pic>
            <p:nvPicPr>
              <p:cNvPr id="32777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586" b="14586"/>
              <a:stretch>
                <a:fillRect/>
              </a:stretch>
            </p:blipFill>
            <p:spPr bwMode="auto">
              <a:xfrm>
                <a:off x="1968" y="960"/>
                <a:ext cx="1372" cy="13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2778" name="Line 13"/>
              <p:cNvSpPr>
                <a:spLocks noChangeAspect="1" noChangeShapeType="1"/>
              </p:cNvSpPr>
              <p:nvPr/>
            </p:nvSpPr>
            <p:spPr bwMode="auto">
              <a:xfrm>
                <a:off x="1992" y="224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32776" name="Rectangle 22"/>
            <p:cNvSpPr>
              <a:spLocks noChangeArrowheads="1"/>
            </p:cNvSpPr>
            <p:nvPr/>
          </p:nvSpPr>
          <p:spPr bwMode="auto">
            <a:xfrm>
              <a:off x="96" y="816"/>
              <a:ext cx="5088" cy="16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ChangeArrowheads="1"/>
          </p:cNvSpPr>
          <p:nvPr/>
        </p:nvSpPr>
        <p:spPr bwMode="auto">
          <a:xfrm>
            <a:off x="641350" y="2457450"/>
            <a:ext cx="7858125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Tx/>
              <a:buChar char="•"/>
              <a:tabLst>
                <a:tab pos="2335213" algn="l"/>
              </a:tabLst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SPI-1</a:t>
            </a:r>
            <a:r>
              <a:rPr lang="en-US" sz="280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>
                <a:latin typeface="Calibri" pitchFamily="34" charset="0"/>
                <a:cs typeface="Calibri" pitchFamily="34" charset="0"/>
              </a:rPr>
              <a:t>mediates invasion of host cells and </a:t>
            </a:r>
          </a:p>
          <a:p>
            <a:pPr>
              <a:lnSpc>
                <a:spcPct val="80000"/>
              </a:lnSpc>
              <a:tabLst>
                <a:tab pos="2335213" algn="l"/>
              </a:tabLst>
            </a:pPr>
            <a:r>
              <a:rPr lang="en-US" sz="2800">
                <a:latin typeface="Calibri" pitchFamily="34" charset="0"/>
                <a:cs typeface="Calibri" pitchFamily="34" charset="0"/>
              </a:rPr>
              <a:t>intestinal secretory and inflammatory responses</a:t>
            </a:r>
            <a:endParaRPr lang="en-US" sz="28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tabLst>
                <a:tab pos="2335213" algn="l"/>
              </a:tabLst>
            </a:pPr>
            <a:endParaRPr lang="en-US" sz="28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tabLst>
                <a:tab pos="2335213" algn="l"/>
              </a:tabLst>
            </a:pPr>
            <a:endParaRPr lang="en-US" sz="280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>
              <a:lnSpc>
                <a:spcPct val="80000"/>
              </a:lnSpc>
              <a:buFontTx/>
              <a:buChar char="•"/>
              <a:tabLst>
                <a:tab pos="2335213" algn="l"/>
              </a:tabLst>
            </a:pP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b="1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SPI-2</a:t>
            </a:r>
            <a:r>
              <a:rPr lang="en-US" sz="2800" b="1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>
                <a:latin typeface="Calibri" pitchFamily="34" charset="0"/>
                <a:cs typeface="Calibri" pitchFamily="34" charset="0"/>
              </a:rPr>
              <a:t>is required for bacterial replication and immune modulation</a:t>
            </a:r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4">
              <a:lnSpc>
                <a:spcPct val="80000"/>
              </a:lnSpc>
              <a:tabLst>
                <a:tab pos="2335213" algn="l"/>
              </a:tabLst>
            </a:pPr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4">
              <a:lnSpc>
                <a:spcPct val="80000"/>
              </a:lnSpc>
              <a:tabLst>
                <a:tab pos="2335213" algn="l"/>
              </a:tabLst>
            </a:pPr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  <a:p>
            <a:pPr lvl="4">
              <a:lnSpc>
                <a:spcPct val="80000"/>
              </a:lnSpc>
              <a:buFontTx/>
              <a:buChar char="•"/>
              <a:tabLst>
                <a:tab pos="2335213" algn="l"/>
              </a:tabLst>
            </a:pPr>
            <a:endParaRPr lang="en-US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900113" y="358775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intracellular pathogen</a:t>
            </a:r>
          </a:p>
          <a:p>
            <a:pPr algn="ctr" eaLnBrk="1" hangingPunct="1"/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Two T3SS </a:t>
            </a: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AutoShape 2"/>
          <p:cNvSpPr>
            <a:spLocks noChangeArrowheads="1"/>
          </p:cNvSpPr>
          <p:nvPr/>
        </p:nvSpPr>
        <p:spPr bwMode="auto">
          <a:xfrm rot="5400000">
            <a:off x="2335213" y="3529013"/>
            <a:ext cx="504825" cy="3743325"/>
          </a:xfrm>
          <a:prstGeom prst="flowChartExtract">
            <a:avLst/>
          </a:prstGeom>
          <a:gradFill rotWithShape="1">
            <a:gsLst>
              <a:gs pos="0">
                <a:srgbClr val="0099C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922338" y="4841875"/>
            <a:ext cx="857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cs typeface="Arial" pitchFamily="34" charset="0"/>
              </a:rPr>
              <a:t>Adhesion</a:t>
            </a:r>
          </a:p>
        </p:txBody>
      </p:sp>
      <p:sp>
        <p:nvSpPr>
          <p:cNvPr id="36867" name="Text Box 4"/>
          <p:cNvSpPr txBox="1">
            <a:spLocks noChangeArrowheads="1"/>
          </p:cNvSpPr>
          <p:nvPr/>
        </p:nvSpPr>
        <p:spPr bwMode="auto">
          <a:xfrm>
            <a:off x="2274888" y="48418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cs typeface="Arial" pitchFamily="34" charset="0"/>
              </a:rPr>
              <a:t>Invasion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360738" y="4845050"/>
            <a:ext cx="1477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200" b="1">
                <a:cs typeface="Arial" pitchFamily="34" charset="0"/>
              </a:rPr>
              <a:t>SCV formation</a:t>
            </a:r>
          </a:p>
        </p:txBody>
      </p:sp>
      <p:sp>
        <p:nvSpPr>
          <p:cNvPr id="36869" name="Text Box 6"/>
          <p:cNvSpPr txBox="1">
            <a:spLocks noChangeArrowheads="1"/>
          </p:cNvSpPr>
          <p:nvPr/>
        </p:nvSpPr>
        <p:spPr bwMode="auto">
          <a:xfrm>
            <a:off x="5153025" y="4845050"/>
            <a:ext cx="1457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200" b="1">
                <a:cs typeface="Arial" pitchFamily="34" charset="0"/>
              </a:rPr>
              <a:t>SCV maturation</a:t>
            </a:r>
          </a:p>
        </p:txBody>
      </p:sp>
      <p:sp>
        <p:nvSpPr>
          <p:cNvPr id="36870" name="Rectangle 7"/>
          <p:cNvSpPr>
            <a:spLocks noChangeArrowheads="1"/>
          </p:cNvSpPr>
          <p:nvPr/>
        </p:nvSpPr>
        <p:spPr bwMode="auto">
          <a:xfrm>
            <a:off x="7138988" y="4846638"/>
            <a:ext cx="1060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 b="1">
                <a:cs typeface="Arial" pitchFamily="34" charset="0"/>
              </a:rPr>
              <a:t>  Replication</a:t>
            </a:r>
          </a:p>
        </p:txBody>
      </p:sp>
      <p:grpSp>
        <p:nvGrpSpPr>
          <p:cNvPr id="36871" name="Group 8"/>
          <p:cNvGrpSpPr>
            <a:grpSpLocks noChangeAspect="1"/>
          </p:cNvGrpSpPr>
          <p:nvPr/>
        </p:nvGrpSpPr>
        <p:grpSpPr bwMode="auto">
          <a:xfrm>
            <a:off x="635000" y="2400300"/>
            <a:ext cx="1471613" cy="2468563"/>
            <a:chOff x="1304" y="1459"/>
            <a:chExt cx="513" cy="924"/>
          </a:xfrm>
        </p:grpSpPr>
        <p:sp>
          <p:nvSpPr>
            <p:cNvPr id="37349" name="Freeform 9"/>
            <p:cNvSpPr>
              <a:spLocks noChangeAspect="1"/>
            </p:cNvSpPr>
            <p:nvPr/>
          </p:nvSpPr>
          <p:spPr bwMode="auto">
            <a:xfrm>
              <a:off x="1338" y="1655"/>
              <a:ext cx="457" cy="728"/>
            </a:xfrm>
            <a:custGeom>
              <a:avLst/>
              <a:gdLst>
                <a:gd name="T0" fmla="*/ 0 w 457"/>
                <a:gd name="T1" fmla="*/ 215 h 728"/>
                <a:gd name="T2" fmla="*/ 4 w 457"/>
                <a:gd name="T3" fmla="*/ 580 h 728"/>
                <a:gd name="T4" fmla="*/ 39 w 457"/>
                <a:gd name="T5" fmla="*/ 636 h 728"/>
                <a:gd name="T6" fmla="*/ 438 w 457"/>
                <a:gd name="T7" fmla="*/ 615 h 728"/>
                <a:gd name="T8" fmla="*/ 456 w 457"/>
                <a:gd name="T9" fmla="*/ 0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728"/>
                <a:gd name="T17" fmla="*/ 457 w 457"/>
                <a:gd name="T18" fmla="*/ 728 h 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728">
                  <a:moveTo>
                    <a:pt x="0" y="215"/>
                  </a:moveTo>
                  <a:cubicBezTo>
                    <a:pt x="1" y="337"/>
                    <a:pt x="0" y="458"/>
                    <a:pt x="4" y="580"/>
                  </a:cubicBezTo>
                  <a:cubicBezTo>
                    <a:pt x="5" y="596"/>
                    <a:pt x="23" y="631"/>
                    <a:pt x="39" y="636"/>
                  </a:cubicBezTo>
                  <a:cubicBezTo>
                    <a:pt x="172" y="635"/>
                    <a:pt x="368" y="728"/>
                    <a:pt x="438" y="615"/>
                  </a:cubicBezTo>
                  <a:cubicBezTo>
                    <a:pt x="457" y="321"/>
                    <a:pt x="456" y="646"/>
                    <a:pt x="456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50" name="Freeform 10"/>
            <p:cNvSpPr>
              <a:spLocks noChangeAspect="1"/>
            </p:cNvSpPr>
            <p:nvPr/>
          </p:nvSpPr>
          <p:spPr bwMode="auto">
            <a:xfrm>
              <a:off x="1304" y="1473"/>
              <a:ext cx="141" cy="402"/>
            </a:xfrm>
            <a:custGeom>
              <a:avLst/>
              <a:gdLst>
                <a:gd name="T0" fmla="*/ 34 w 141"/>
                <a:gd name="T1" fmla="*/ 402 h 402"/>
                <a:gd name="T2" fmla="*/ 13 w 141"/>
                <a:gd name="T3" fmla="*/ 99 h 402"/>
                <a:gd name="T4" fmla="*/ 37 w 141"/>
                <a:gd name="T5" fmla="*/ 0 h 402"/>
                <a:gd name="T6" fmla="*/ 61 w 141"/>
                <a:gd name="T7" fmla="*/ 63 h 402"/>
                <a:gd name="T8" fmla="*/ 91 w 141"/>
                <a:gd name="T9" fmla="*/ 186 h 402"/>
                <a:gd name="T10" fmla="*/ 76 w 141"/>
                <a:gd name="T11" fmla="*/ 150 h 402"/>
                <a:gd name="T12" fmla="*/ 97 w 141"/>
                <a:gd name="T13" fmla="*/ 6 h 402"/>
                <a:gd name="T14" fmla="*/ 121 w 141"/>
                <a:gd name="T15" fmla="*/ 9 h 402"/>
                <a:gd name="T16" fmla="*/ 100 w 141"/>
                <a:gd name="T17" fmla="*/ 36 h 402"/>
                <a:gd name="T18" fmla="*/ 124 w 141"/>
                <a:gd name="T19" fmla="*/ 162 h 402"/>
                <a:gd name="T20" fmla="*/ 139 w 141"/>
                <a:gd name="T21" fmla="*/ 168 h 4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402"/>
                <a:gd name="T35" fmla="*/ 141 w 141"/>
                <a:gd name="T36" fmla="*/ 402 h 4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402">
                  <a:moveTo>
                    <a:pt x="34" y="402"/>
                  </a:moveTo>
                  <a:cubicBezTo>
                    <a:pt x="33" y="349"/>
                    <a:pt x="40" y="140"/>
                    <a:pt x="13" y="99"/>
                  </a:cubicBezTo>
                  <a:cubicBezTo>
                    <a:pt x="14" y="65"/>
                    <a:pt x="0" y="12"/>
                    <a:pt x="37" y="0"/>
                  </a:cubicBezTo>
                  <a:cubicBezTo>
                    <a:pt x="70" y="8"/>
                    <a:pt x="35" y="46"/>
                    <a:pt x="61" y="63"/>
                  </a:cubicBezTo>
                  <a:cubicBezTo>
                    <a:pt x="80" y="121"/>
                    <a:pt x="21" y="195"/>
                    <a:pt x="91" y="186"/>
                  </a:cubicBezTo>
                  <a:cubicBezTo>
                    <a:pt x="87" y="173"/>
                    <a:pt x="80" y="163"/>
                    <a:pt x="76" y="150"/>
                  </a:cubicBezTo>
                  <a:cubicBezTo>
                    <a:pt x="78" y="71"/>
                    <a:pt x="40" y="25"/>
                    <a:pt x="97" y="6"/>
                  </a:cubicBezTo>
                  <a:cubicBezTo>
                    <a:pt x="105" y="7"/>
                    <a:pt x="116" y="3"/>
                    <a:pt x="121" y="9"/>
                  </a:cubicBezTo>
                  <a:cubicBezTo>
                    <a:pt x="141" y="35"/>
                    <a:pt x="108" y="35"/>
                    <a:pt x="100" y="36"/>
                  </a:cubicBezTo>
                  <a:cubicBezTo>
                    <a:pt x="124" y="72"/>
                    <a:pt x="94" y="152"/>
                    <a:pt x="124" y="162"/>
                  </a:cubicBezTo>
                  <a:cubicBezTo>
                    <a:pt x="129" y="177"/>
                    <a:pt x="127" y="168"/>
                    <a:pt x="139" y="1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51" name="Freeform 11"/>
            <p:cNvSpPr>
              <a:spLocks noChangeAspect="1"/>
            </p:cNvSpPr>
            <p:nvPr/>
          </p:nvSpPr>
          <p:spPr bwMode="auto">
            <a:xfrm>
              <a:off x="1437" y="1466"/>
              <a:ext cx="188" cy="208"/>
            </a:xfrm>
            <a:custGeom>
              <a:avLst/>
              <a:gdLst>
                <a:gd name="T0" fmla="*/ 6 w 188"/>
                <a:gd name="T1" fmla="*/ 175 h 208"/>
                <a:gd name="T2" fmla="*/ 6 w 188"/>
                <a:gd name="T3" fmla="*/ 145 h 208"/>
                <a:gd name="T4" fmla="*/ 0 w 188"/>
                <a:gd name="T5" fmla="*/ 127 h 208"/>
                <a:gd name="T6" fmla="*/ 24 w 188"/>
                <a:gd name="T7" fmla="*/ 76 h 208"/>
                <a:gd name="T8" fmla="*/ 21 w 188"/>
                <a:gd name="T9" fmla="*/ 46 h 208"/>
                <a:gd name="T10" fmla="*/ 15 w 188"/>
                <a:gd name="T11" fmla="*/ 28 h 208"/>
                <a:gd name="T12" fmla="*/ 45 w 188"/>
                <a:gd name="T13" fmla="*/ 4 h 208"/>
                <a:gd name="T14" fmla="*/ 42 w 188"/>
                <a:gd name="T15" fmla="*/ 52 h 208"/>
                <a:gd name="T16" fmla="*/ 27 w 188"/>
                <a:gd name="T17" fmla="*/ 94 h 208"/>
                <a:gd name="T18" fmla="*/ 51 w 188"/>
                <a:gd name="T19" fmla="*/ 178 h 208"/>
                <a:gd name="T20" fmla="*/ 66 w 188"/>
                <a:gd name="T21" fmla="*/ 151 h 208"/>
                <a:gd name="T22" fmla="*/ 69 w 188"/>
                <a:gd name="T23" fmla="*/ 16 h 208"/>
                <a:gd name="T24" fmla="*/ 96 w 188"/>
                <a:gd name="T25" fmla="*/ 19 h 208"/>
                <a:gd name="T26" fmla="*/ 102 w 188"/>
                <a:gd name="T27" fmla="*/ 121 h 208"/>
                <a:gd name="T28" fmla="*/ 114 w 188"/>
                <a:gd name="T29" fmla="*/ 190 h 208"/>
                <a:gd name="T30" fmla="*/ 117 w 188"/>
                <a:gd name="T31" fmla="*/ 82 h 208"/>
                <a:gd name="T32" fmla="*/ 147 w 188"/>
                <a:gd name="T33" fmla="*/ 13 h 208"/>
                <a:gd name="T34" fmla="*/ 162 w 188"/>
                <a:gd name="T35" fmla="*/ 52 h 208"/>
                <a:gd name="T36" fmla="*/ 153 w 188"/>
                <a:gd name="T37" fmla="*/ 151 h 208"/>
                <a:gd name="T38" fmla="*/ 147 w 188"/>
                <a:gd name="T39" fmla="*/ 175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8"/>
                <a:gd name="T61" fmla="*/ 0 h 208"/>
                <a:gd name="T62" fmla="*/ 188 w 188"/>
                <a:gd name="T63" fmla="*/ 208 h 2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8" h="208">
                  <a:moveTo>
                    <a:pt x="6" y="175"/>
                  </a:moveTo>
                  <a:cubicBezTo>
                    <a:pt x="23" y="169"/>
                    <a:pt x="10" y="158"/>
                    <a:pt x="6" y="145"/>
                  </a:cubicBezTo>
                  <a:cubicBezTo>
                    <a:pt x="4" y="139"/>
                    <a:pt x="0" y="127"/>
                    <a:pt x="0" y="127"/>
                  </a:cubicBezTo>
                  <a:cubicBezTo>
                    <a:pt x="6" y="108"/>
                    <a:pt x="6" y="88"/>
                    <a:pt x="24" y="76"/>
                  </a:cubicBezTo>
                  <a:cubicBezTo>
                    <a:pt x="23" y="66"/>
                    <a:pt x="23" y="56"/>
                    <a:pt x="21" y="46"/>
                  </a:cubicBezTo>
                  <a:cubicBezTo>
                    <a:pt x="20" y="40"/>
                    <a:pt x="15" y="28"/>
                    <a:pt x="15" y="28"/>
                  </a:cubicBezTo>
                  <a:cubicBezTo>
                    <a:pt x="19" y="1"/>
                    <a:pt x="19" y="0"/>
                    <a:pt x="45" y="4"/>
                  </a:cubicBezTo>
                  <a:cubicBezTo>
                    <a:pt x="49" y="21"/>
                    <a:pt x="47" y="36"/>
                    <a:pt x="42" y="52"/>
                  </a:cubicBezTo>
                  <a:cubicBezTo>
                    <a:pt x="37" y="96"/>
                    <a:pt x="36" y="66"/>
                    <a:pt x="27" y="94"/>
                  </a:cubicBezTo>
                  <a:cubicBezTo>
                    <a:pt x="28" y="122"/>
                    <a:pt x="26" y="161"/>
                    <a:pt x="51" y="178"/>
                  </a:cubicBezTo>
                  <a:cubicBezTo>
                    <a:pt x="58" y="208"/>
                    <a:pt x="63" y="161"/>
                    <a:pt x="66" y="151"/>
                  </a:cubicBezTo>
                  <a:cubicBezTo>
                    <a:pt x="65" y="115"/>
                    <a:pt x="56" y="54"/>
                    <a:pt x="69" y="16"/>
                  </a:cubicBezTo>
                  <a:cubicBezTo>
                    <a:pt x="78" y="17"/>
                    <a:pt x="92" y="11"/>
                    <a:pt x="96" y="19"/>
                  </a:cubicBezTo>
                  <a:cubicBezTo>
                    <a:pt x="112" y="49"/>
                    <a:pt x="100" y="87"/>
                    <a:pt x="102" y="121"/>
                  </a:cubicBezTo>
                  <a:cubicBezTo>
                    <a:pt x="106" y="190"/>
                    <a:pt x="84" y="180"/>
                    <a:pt x="114" y="190"/>
                  </a:cubicBezTo>
                  <a:cubicBezTo>
                    <a:pt x="156" y="179"/>
                    <a:pt x="128" y="115"/>
                    <a:pt x="117" y="82"/>
                  </a:cubicBezTo>
                  <a:cubicBezTo>
                    <a:pt x="120" y="44"/>
                    <a:pt x="109" y="18"/>
                    <a:pt x="147" y="13"/>
                  </a:cubicBezTo>
                  <a:cubicBezTo>
                    <a:pt x="180" y="2"/>
                    <a:pt x="188" y="35"/>
                    <a:pt x="162" y="52"/>
                  </a:cubicBezTo>
                  <a:cubicBezTo>
                    <a:pt x="139" y="87"/>
                    <a:pt x="162" y="48"/>
                    <a:pt x="153" y="151"/>
                  </a:cubicBezTo>
                  <a:cubicBezTo>
                    <a:pt x="152" y="162"/>
                    <a:pt x="141" y="162"/>
                    <a:pt x="147" y="17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52" name="Freeform 12"/>
            <p:cNvSpPr>
              <a:spLocks noChangeAspect="1"/>
            </p:cNvSpPr>
            <p:nvPr/>
          </p:nvSpPr>
          <p:spPr bwMode="auto">
            <a:xfrm>
              <a:off x="1584" y="1476"/>
              <a:ext cx="87" cy="191"/>
            </a:xfrm>
            <a:custGeom>
              <a:avLst/>
              <a:gdLst>
                <a:gd name="T0" fmla="*/ 0 w 87"/>
                <a:gd name="T1" fmla="*/ 159 h 191"/>
                <a:gd name="T2" fmla="*/ 51 w 87"/>
                <a:gd name="T3" fmla="*/ 174 h 191"/>
                <a:gd name="T4" fmla="*/ 39 w 87"/>
                <a:gd name="T5" fmla="*/ 150 h 191"/>
                <a:gd name="T6" fmla="*/ 33 w 87"/>
                <a:gd name="T7" fmla="*/ 132 h 191"/>
                <a:gd name="T8" fmla="*/ 30 w 87"/>
                <a:gd name="T9" fmla="*/ 123 h 191"/>
                <a:gd name="T10" fmla="*/ 33 w 87"/>
                <a:gd name="T11" fmla="*/ 93 h 191"/>
                <a:gd name="T12" fmla="*/ 45 w 87"/>
                <a:gd name="T13" fmla="*/ 75 h 191"/>
                <a:gd name="T14" fmla="*/ 87 w 87"/>
                <a:gd name="T15" fmla="*/ 6 h 191"/>
                <a:gd name="T16" fmla="*/ 72 w 87"/>
                <a:gd name="T17" fmla="*/ 30 h 191"/>
                <a:gd name="T18" fmla="*/ 57 w 87"/>
                <a:gd name="T19" fmla="*/ 5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191"/>
                <a:gd name="T32" fmla="*/ 87 w 87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191">
                  <a:moveTo>
                    <a:pt x="0" y="159"/>
                  </a:moveTo>
                  <a:cubicBezTo>
                    <a:pt x="11" y="191"/>
                    <a:pt x="0" y="177"/>
                    <a:pt x="51" y="174"/>
                  </a:cubicBezTo>
                  <a:cubicBezTo>
                    <a:pt x="56" y="160"/>
                    <a:pt x="50" y="157"/>
                    <a:pt x="39" y="150"/>
                  </a:cubicBezTo>
                  <a:cubicBezTo>
                    <a:pt x="37" y="144"/>
                    <a:pt x="35" y="138"/>
                    <a:pt x="33" y="132"/>
                  </a:cubicBezTo>
                  <a:cubicBezTo>
                    <a:pt x="32" y="129"/>
                    <a:pt x="30" y="123"/>
                    <a:pt x="30" y="123"/>
                  </a:cubicBezTo>
                  <a:cubicBezTo>
                    <a:pt x="31" y="113"/>
                    <a:pt x="30" y="103"/>
                    <a:pt x="33" y="93"/>
                  </a:cubicBezTo>
                  <a:cubicBezTo>
                    <a:pt x="35" y="86"/>
                    <a:pt x="45" y="75"/>
                    <a:pt x="45" y="75"/>
                  </a:cubicBezTo>
                  <a:cubicBezTo>
                    <a:pt x="48" y="0"/>
                    <a:pt x="30" y="0"/>
                    <a:pt x="87" y="6"/>
                  </a:cubicBezTo>
                  <a:cubicBezTo>
                    <a:pt x="80" y="27"/>
                    <a:pt x="86" y="20"/>
                    <a:pt x="72" y="30"/>
                  </a:cubicBezTo>
                  <a:cubicBezTo>
                    <a:pt x="67" y="38"/>
                    <a:pt x="57" y="42"/>
                    <a:pt x="57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53" name="Freeform 13"/>
            <p:cNvSpPr>
              <a:spLocks noChangeAspect="1"/>
            </p:cNvSpPr>
            <p:nvPr/>
          </p:nvSpPr>
          <p:spPr bwMode="auto">
            <a:xfrm>
              <a:off x="1641" y="1478"/>
              <a:ext cx="78" cy="184"/>
            </a:xfrm>
            <a:custGeom>
              <a:avLst/>
              <a:gdLst>
                <a:gd name="T0" fmla="*/ 0 w 78"/>
                <a:gd name="T1" fmla="*/ 46 h 184"/>
                <a:gd name="T2" fmla="*/ 9 w 78"/>
                <a:gd name="T3" fmla="*/ 184 h 184"/>
                <a:gd name="T4" fmla="*/ 39 w 78"/>
                <a:gd name="T5" fmla="*/ 130 h 184"/>
                <a:gd name="T6" fmla="*/ 30 w 78"/>
                <a:gd name="T7" fmla="*/ 88 h 184"/>
                <a:gd name="T8" fmla="*/ 24 w 78"/>
                <a:gd name="T9" fmla="*/ 70 h 184"/>
                <a:gd name="T10" fmla="*/ 36 w 78"/>
                <a:gd name="T11" fmla="*/ 43 h 184"/>
                <a:gd name="T12" fmla="*/ 48 w 78"/>
                <a:gd name="T13" fmla="*/ 25 h 184"/>
                <a:gd name="T14" fmla="*/ 78 w 78"/>
                <a:gd name="T15" fmla="*/ 7 h 184"/>
                <a:gd name="T16" fmla="*/ 60 w 78"/>
                <a:gd name="T17" fmla="*/ 52 h 184"/>
                <a:gd name="T18" fmla="*/ 78 w 78"/>
                <a:gd name="T19" fmla="*/ 175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84"/>
                <a:gd name="T32" fmla="*/ 78 w 78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84">
                  <a:moveTo>
                    <a:pt x="0" y="46"/>
                  </a:moveTo>
                  <a:cubicBezTo>
                    <a:pt x="9" y="101"/>
                    <a:pt x="7" y="92"/>
                    <a:pt x="9" y="184"/>
                  </a:cubicBezTo>
                  <a:cubicBezTo>
                    <a:pt x="48" y="178"/>
                    <a:pt x="30" y="166"/>
                    <a:pt x="39" y="130"/>
                  </a:cubicBezTo>
                  <a:cubicBezTo>
                    <a:pt x="35" y="116"/>
                    <a:pt x="33" y="102"/>
                    <a:pt x="30" y="88"/>
                  </a:cubicBezTo>
                  <a:cubicBezTo>
                    <a:pt x="29" y="82"/>
                    <a:pt x="24" y="70"/>
                    <a:pt x="24" y="70"/>
                  </a:cubicBezTo>
                  <a:cubicBezTo>
                    <a:pt x="30" y="29"/>
                    <a:pt x="20" y="61"/>
                    <a:pt x="36" y="43"/>
                  </a:cubicBezTo>
                  <a:cubicBezTo>
                    <a:pt x="41" y="38"/>
                    <a:pt x="48" y="25"/>
                    <a:pt x="48" y="25"/>
                  </a:cubicBezTo>
                  <a:cubicBezTo>
                    <a:pt x="52" y="0"/>
                    <a:pt x="54" y="3"/>
                    <a:pt x="78" y="7"/>
                  </a:cubicBezTo>
                  <a:cubicBezTo>
                    <a:pt x="72" y="25"/>
                    <a:pt x="76" y="41"/>
                    <a:pt x="60" y="52"/>
                  </a:cubicBezTo>
                  <a:cubicBezTo>
                    <a:pt x="42" y="80"/>
                    <a:pt x="33" y="175"/>
                    <a:pt x="78" y="17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54" name="Freeform 14"/>
            <p:cNvSpPr>
              <a:spLocks noChangeAspect="1"/>
            </p:cNvSpPr>
            <p:nvPr/>
          </p:nvSpPr>
          <p:spPr bwMode="auto">
            <a:xfrm>
              <a:off x="1716" y="1459"/>
              <a:ext cx="101" cy="200"/>
            </a:xfrm>
            <a:custGeom>
              <a:avLst/>
              <a:gdLst>
                <a:gd name="T0" fmla="*/ 0 w 101"/>
                <a:gd name="T1" fmla="*/ 191 h 200"/>
                <a:gd name="T2" fmla="*/ 21 w 101"/>
                <a:gd name="T3" fmla="*/ 179 h 200"/>
                <a:gd name="T4" fmla="*/ 12 w 101"/>
                <a:gd name="T5" fmla="*/ 149 h 200"/>
                <a:gd name="T6" fmla="*/ 9 w 101"/>
                <a:gd name="T7" fmla="*/ 140 h 200"/>
                <a:gd name="T8" fmla="*/ 12 w 101"/>
                <a:gd name="T9" fmla="*/ 71 h 200"/>
                <a:gd name="T10" fmla="*/ 18 w 101"/>
                <a:gd name="T11" fmla="*/ 53 h 200"/>
                <a:gd name="T12" fmla="*/ 42 w 101"/>
                <a:gd name="T13" fmla="*/ 8 h 200"/>
                <a:gd name="T14" fmla="*/ 24 w 101"/>
                <a:gd name="T15" fmla="*/ 86 h 200"/>
                <a:gd name="T16" fmla="*/ 27 w 101"/>
                <a:gd name="T17" fmla="*/ 161 h 200"/>
                <a:gd name="T18" fmla="*/ 30 w 101"/>
                <a:gd name="T19" fmla="*/ 179 h 200"/>
                <a:gd name="T20" fmla="*/ 57 w 101"/>
                <a:gd name="T21" fmla="*/ 188 h 200"/>
                <a:gd name="T22" fmla="*/ 57 w 101"/>
                <a:gd name="T23" fmla="*/ 155 h 200"/>
                <a:gd name="T24" fmla="*/ 51 w 101"/>
                <a:gd name="T25" fmla="*/ 137 h 200"/>
                <a:gd name="T26" fmla="*/ 69 w 101"/>
                <a:gd name="T27" fmla="*/ 65 h 200"/>
                <a:gd name="T28" fmla="*/ 96 w 101"/>
                <a:gd name="T29" fmla="*/ 14 h 200"/>
                <a:gd name="T30" fmla="*/ 84 w 101"/>
                <a:gd name="T31" fmla="*/ 131 h 200"/>
                <a:gd name="T32" fmla="*/ 75 w 101"/>
                <a:gd name="T33" fmla="*/ 200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200"/>
                <a:gd name="T53" fmla="*/ 101 w 101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200">
                  <a:moveTo>
                    <a:pt x="0" y="191"/>
                  </a:moveTo>
                  <a:cubicBezTo>
                    <a:pt x="12" y="189"/>
                    <a:pt x="21" y="193"/>
                    <a:pt x="21" y="179"/>
                  </a:cubicBezTo>
                  <a:cubicBezTo>
                    <a:pt x="21" y="174"/>
                    <a:pt x="12" y="150"/>
                    <a:pt x="12" y="149"/>
                  </a:cubicBezTo>
                  <a:cubicBezTo>
                    <a:pt x="11" y="146"/>
                    <a:pt x="9" y="140"/>
                    <a:pt x="9" y="140"/>
                  </a:cubicBezTo>
                  <a:cubicBezTo>
                    <a:pt x="10" y="117"/>
                    <a:pt x="10" y="94"/>
                    <a:pt x="12" y="71"/>
                  </a:cubicBezTo>
                  <a:cubicBezTo>
                    <a:pt x="13" y="65"/>
                    <a:pt x="18" y="53"/>
                    <a:pt x="18" y="53"/>
                  </a:cubicBezTo>
                  <a:cubicBezTo>
                    <a:pt x="20" y="16"/>
                    <a:pt x="10" y="0"/>
                    <a:pt x="42" y="8"/>
                  </a:cubicBezTo>
                  <a:cubicBezTo>
                    <a:pt x="40" y="49"/>
                    <a:pt x="52" y="67"/>
                    <a:pt x="24" y="86"/>
                  </a:cubicBezTo>
                  <a:cubicBezTo>
                    <a:pt x="25" y="111"/>
                    <a:pt x="25" y="136"/>
                    <a:pt x="27" y="161"/>
                  </a:cubicBezTo>
                  <a:cubicBezTo>
                    <a:pt x="27" y="167"/>
                    <a:pt x="26" y="174"/>
                    <a:pt x="30" y="179"/>
                  </a:cubicBezTo>
                  <a:cubicBezTo>
                    <a:pt x="36" y="186"/>
                    <a:pt x="57" y="188"/>
                    <a:pt x="57" y="188"/>
                  </a:cubicBezTo>
                  <a:cubicBezTo>
                    <a:pt x="62" y="173"/>
                    <a:pt x="62" y="178"/>
                    <a:pt x="57" y="155"/>
                  </a:cubicBezTo>
                  <a:cubicBezTo>
                    <a:pt x="56" y="149"/>
                    <a:pt x="51" y="137"/>
                    <a:pt x="51" y="137"/>
                  </a:cubicBezTo>
                  <a:cubicBezTo>
                    <a:pt x="54" y="105"/>
                    <a:pt x="60" y="92"/>
                    <a:pt x="69" y="65"/>
                  </a:cubicBezTo>
                  <a:cubicBezTo>
                    <a:pt x="71" y="24"/>
                    <a:pt x="60" y="5"/>
                    <a:pt x="96" y="14"/>
                  </a:cubicBezTo>
                  <a:cubicBezTo>
                    <a:pt x="94" y="64"/>
                    <a:pt x="93" y="88"/>
                    <a:pt x="84" y="131"/>
                  </a:cubicBezTo>
                  <a:cubicBezTo>
                    <a:pt x="81" y="199"/>
                    <a:pt x="101" y="187"/>
                    <a:pt x="75" y="2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2" name="Oval 15"/>
          <p:cNvSpPr>
            <a:spLocks noChangeAspect="1" noChangeArrowheads="1"/>
          </p:cNvSpPr>
          <p:nvPr/>
        </p:nvSpPr>
        <p:spPr bwMode="auto">
          <a:xfrm>
            <a:off x="1023938" y="3760788"/>
            <a:ext cx="712787" cy="541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873" name="Group 16"/>
          <p:cNvGrpSpPr>
            <a:grpSpLocks noChangeAspect="1"/>
          </p:cNvGrpSpPr>
          <p:nvPr/>
        </p:nvGrpSpPr>
        <p:grpSpPr bwMode="auto">
          <a:xfrm>
            <a:off x="4529138" y="2428875"/>
            <a:ext cx="1368425" cy="2230438"/>
            <a:chOff x="2931" y="1461"/>
            <a:chExt cx="523" cy="851"/>
          </a:xfrm>
        </p:grpSpPr>
        <p:sp>
          <p:nvSpPr>
            <p:cNvPr id="37343" name="Freeform 17"/>
            <p:cNvSpPr>
              <a:spLocks noChangeAspect="1"/>
            </p:cNvSpPr>
            <p:nvPr/>
          </p:nvSpPr>
          <p:spPr bwMode="auto">
            <a:xfrm>
              <a:off x="2931" y="1467"/>
              <a:ext cx="155" cy="845"/>
            </a:xfrm>
            <a:custGeom>
              <a:avLst/>
              <a:gdLst>
                <a:gd name="T0" fmla="*/ 127 w 155"/>
                <a:gd name="T1" fmla="*/ 171 h 845"/>
                <a:gd name="T2" fmla="*/ 119 w 155"/>
                <a:gd name="T3" fmla="*/ 143 h 845"/>
                <a:gd name="T4" fmla="*/ 121 w 155"/>
                <a:gd name="T5" fmla="*/ 123 h 845"/>
                <a:gd name="T6" fmla="*/ 125 w 155"/>
                <a:gd name="T7" fmla="*/ 111 h 845"/>
                <a:gd name="T8" fmla="*/ 131 w 155"/>
                <a:gd name="T9" fmla="*/ 31 h 845"/>
                <a:gd name="T10" fmla="*/ 121 w 155"/>
                <a:gd name="T11" fmla="*/ 9 h 845"/>
                <a:gd name="T12" fmla="*/ 103 w 155"/>
                <a:gd name="T13" fmla="*/ 3 h 845"/>
                <a:gd name="T14" fmla="*/ 89 w 155"/>
                <a:gd name="T15" fmla="*/ 61 h 845"/>
                <a:gd name="T16" fmla="*/ 91 w 155"/>
                <a:gd name="T17" fmla="*/ 165 h 845"/>
                <a:gd name="T18" fmla="*/ 89 w 155"/>
                <a:gd name="T19" fmla="*/ 183 h 845"/>
                <a:gd name="T20" fmla="*/ 77 w 155"/>
                <a:gd name="T21" fmla="*/ 181 h 845"/>
                <a:gd name="T22" fmla="*/ 75 w 155"/>
                <a:gd name="T23" fmla="*/ 151 h 845"/>
                <a:gd name="T24" fmla="*/ 63 w 155"/>
                <a:gd name="T25" fmla="*/ 121 h 845"/>
                <a:gd name="T26" fmla="*/ 65 w 155"/>
                <a:gd name="T27" fmla="*/ 81 h 845"/>
                <a:gd name="T28" fmla="*/ 59 w 155"/>
                <a:gd name="T29" fmla="*/ 61 h 845"/>
                <a:gd name="T30" fmla="*/ 55 w 155"/>
                <a:gd name="T31" fmla="*/ 17 h 845"/>
                <a:gd name="T32" fmla="*/ 49 w 155"/>
                <a:gd name="T33" fmla="*/ 5 h 845"/>
                <a:gd name="T34" fmla="*/ 37 w 155"/>
                <a:gd name="T35" fmla="*/ 1 h 845"/>
                <a:gd name="T36" fmla="*/ 33 w 155"/>
                <a:gd name="T37" fmla="*/ 137 h 845"/>
                <a:gd name="T38" fmla="*/ 41 w 155"/>
                <a:gd name="T39" fmla="*/ 271 h 845"/>
                <a:gd name="T40" fmla="*/ 53 w 155"/>
                <a:gd name="T41" fmla="*/ 301 h 845"/>
                <a:gd name="T42" fmla="*/ 59 w 155"/>
                <a:gd name="T43" fmla="*/ 807 h 845"/>
                <a:gd name="T44" fmla="*/ 85 w 155"/>
                <a:gd name="T45" fmla="*/ 831 h 845"/>
                <a:gd name="T46" fmla="*/ 97 w 155"/>
                <a:gd name="T47" fmla="*/ 845 h 845"/>
                <a:gd name="T48" fmla="*/ 155 w 155"/>
                <a:gd name="T49" fmla="*/ 837 h 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845"/>
                <a:gd name="T77" fmla="*/ 155 w 155"/>
                <a:gd name="T78" fmla="*/ 845 h 8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845">
                  <a:moveTo>
                    <a:pt x="127" y="171"/>
                  </a:moveTo>
                  <a:cubicBezTo>
                    <a:pt x="125" y="162"/>
                    <a:pt x="121" y="152"/>
                    <a:pt x="119" y="143"/>
                  </a:cubicBezTo>
                  <a:cubicBezTo>
                    <a:pt x="120" y="136"/>
                    <a:pt x="120" y="130"/>
                    <a:pt x="121" y="123"/>
                  </a:cubicBezTo>
                  <a:cubicBezTo>
                    <a:pt x="122" y="119"/>
                    <a:pt x="125" y="111"/>
                    <a:pt x="125" y="111"/>
                  </a:cubicBezTo>
                  <a:cubicBezTo>
                    <a:pt x="123" y="79"/>
                    <a:pt x="121" y="60"/>
                    <a:pt x="131" y="31"/>
                  </a:cubicBezTo>
                  <a:cubicBezTo>
                    <a:pt x="129" y="20"/>
                    <a:pt x="130" y="15"/>
                    <a:pt x="121" y="9"/>
                  </a:cubicBezTo>
                  <a:cubicBezTo>
                    <a:pt x="115" y="0"/>
                    <a:pt x="113" y="1"/>
                    <a:pt x="103" y="3"/>
                  </a:cubicBezTo>
                  <a:cubicBezTo>
                    <a:pt x="85" y="15"/>
                    <a:pt x="101" y="43"/>
                    <a:pt x="89" y="61"/>
                  </a:cubicBezTo>
                  <a:cubicBezTo>
                    <a:pt x="90" y="96"/>
                    <a:pt x="88" y="130"/>
                    <a:pt x="91" y="165"/>
                  </a:cubicBezTo>
                  <a:cubicBezTo>
                    <a:pt x="91" y="168"/>
                    <a:pt x="104" y="178"/>
                    <a:pt x="89" y="183"/>
                  </a:cubicBezTo>
                  <a:cubicBezTo>
                    <a:pt x="85" y="182"/>
                    <a:pt x="79" y="185"/>
                    <a:pt x="77" y="181"/>
                  </a:cubicBezTo>
                  <a:cubicBezTo>
                    <a:pt x="73" y="172"/>
                    <a:pt x="76" y="161"/>
                    <a:pt x="75" y="151"/>
                  </a:cubicBezTo>
                  <a:cubicBezTo>
                    <a:pt x="73" y="139"/>
                    <a:pt x="66" y="131"/>
                    <a:pt x="63" y="121"/>
                  </a:cubicBezTo>
                  <a:cubicBezTo>
                    <a:pt x="65" y="106"/>
                    <a:pt x="68" y="96"/>
                    <a:pt x="65" y="81"/>
                  </a:cubicBezTo>
                  <a:cubicBezTo>
                    <a:pt x="64" y="74"/>
                    <a:pt x="59" y="61"/>
                    <a:pt x="59" y="61"/>
                  </a:cubicBezTo>
                  <a:cubicBezTo>
                    <a:pt x="58" y="46"/>
                    <a:pt x="62" y="30"/>
                    <a:pt x="55" y="17"/>
                  </a:cubicBezTo>
                  <a:cubicBezTo>
                    <a:pt x="53" y="13"/>
                    <a:pt x="53" y="8"/>
                    <a:pt x="49" y="5"/>
                  </a:cubicBezTo>
                  <a:cubicBezTo>
                    <a:pt x="46" y="3"/>
                    <a:pt x="37" y="1"/>
                    <a:pt x="37" y="1"/>
                  </a:cubicBezTo>
                  <a:cubicBezTo>
                    <a:pt x="0" y="26"/>
                    <a:pt x="20" y="97"/>
                    <a:pt x="33" y="137"/>
                  </a:cubicBezTo>
                  <a:cubicBezTo>
                    <a:pt x="37" y="194"/>
                    <a:pt x="38" y="189"/>
                    <a:pt x="41" y="271"/>
                  </a:cubicBezTo>
                  <a:cubicBezTo>
                    <a:pt x="41" y="282"/>
                    <a:pt x="53" y="301"/>
                    <a:pt x="53" y="301"/>
                  </a:cubicBezTo>
                  <a:cubicBezTo>
                    <a:pt x="52" y="358"/>
                    <a:pt x="43" y="802"/>
                    <a:pt x="59" y="807"/>
                  </a:cubicBezTo>
                  <a:cubicBezTo>
                    <a:pt x="62" y="833"/>
                    <a:pt x="60" y="828"/>
                    <a:pt x="85" y="831"/>
                  </a:cubicBezTo>
                  <a:cubicBezTo>
                    <a:pt x="90" y="838"/>
                    <a:pt x="89" y="842"/>
                    <a:pt x="97" y="845"/>
                  </a:cubicBezTo>
                  <a:cubicBezTo>
                    <a:pt x="122" y="837"/>
                    <a:pt x="125" y="837"/>
                    <a:pt x="155" y="83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44" name="Freeform 18"/>
            <p:cNvSpPr>
              <a:spLocks noChangeAspect="1"/>
            </p:cNvSpPr>
            <p:nvPr/>
          </p:nvSpPr>
          <p:spPr bwMode="auto">
            <a:xfrm>
              <a:off x="3086" y="1640"/>
              <a:ext cx="350" cy="663"/>
            </a:xfrm>
            <a:custGeom>
              <a:avLst/>
              <a:gdLst>
                <a:gd name="T0" fmla="*/ 0 w 350"/>
                <a:gd name="T1" fmla="*/ 662 h 663"/>
                <a:gd name="T2" fmla="*/ 232 w 350"/>
                <a:gd name="T3" fmla="*/ 660 h 663"/>
                <a:gd name="T4" fmla="*/ 278 w 350"/>
                <a:gd name="T5" fmla="*/ 656 h 663"/>
                <a:gd name="T6" fmla="*/ 302 w 350"/>
                <a:gd name="T7" fmla="*/ 644 h 663"/>
                <a:gd name="T8" fmla="*/ 318 w 350"/>
                <a:gd name="T9" fmla="*/ 632 h 663"/>
                <a:gd name="T10" fmla="*/ 336 w 350"/>
                <a:gd name="T11" fmla="*/ 610 h 663"/>
                <a:gd name="T12" fmla="*/ 338 w 350"/>
                <a:gd name="T13" fmla="*/ 556 h 663"/>
                <a:gd name="T14" fmla="*/ 342 w 350"/>
                <a:gd name="T15" fmla="*/ 544 h 663"/>
                <a:gd name="T16" fmla="*/ 350 w 350"/>
                <a:gd name="T17" fmla="*/ 268 h 663"/>
                <a:gd name="T18" fmla="*/ 350 w 350"/>
                <a:gd name="T19" fmla="*/ 0 h 6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663"/>
                <a:gd name="T32" fmla="*/ 350 w 350"/>
                <a:gd name="T33" fmla="*/ 663 h 6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663">
                  <a:moveTo>
                    <a:pt x="0" y="662"/>
                  </a:moveTo>
                  <a:cubicBezTo>
                    <a:pt x="77" y="661"/>
                    <a:pt x="155" y="661"/>
                    <a:pt x="232" y="660"/>
                  </a:cubicBezTo>
                  <a:cubicBezTo>
                    <a:pt x="247" y="660"/>
                    <a:pt x="265" y="663"/>
                    <a:pt x="278" y="656"/>
                  </a:cubicBezTo>
                  <a:cubicBezTo>
                    <a:pt x="286" y="652"/>
                    <a:pt x="302" y="644"/>
                    <a:pt x="302" y="644"/>
                  </a:cubicBezTo>
                  <a:cubicBezTo>
                    <a:pt x="307" y="637"/>
                    <a:pt x="310" y="635"/>
                    <a:pt x="318" y="632"/>
                  </a:cubicBezTo>
                  <a:cubicBezTo>
                    <a:pt x="323" y="624"/>
                    <a:pt x="329" y="617"/>
                    <a:pt x="336" y="610"/>
                  </a:cubicBezTo>
                  <a:cubicBezTo>
                    <a:pt x="337" y="592"/>
                    <a:pt x="336" y="574"/>
                    <a:pt x="338" y="556"/>
                  </a:cubicBezTo>
                  <a:cubicBezTo>
                    <a:pt x="338" y="552"/>
                    <a:pt x="342" y="544"/>
                    <a:pt x="342" y="544"/>
                  </a:cubicBezTo>
                  <a:cubicBezTo>
                    <a:pt x="344" y="475"/>
                    <a:pt x="333" y="318"/>
                    <a:pt x="350" y="268"/>
                  </a:cubicBezTo>
                  <a:cubicBezTo>
                    <a:pt x="345" y="179"/>
                    <a:pt x="350" y="89"/>
                    <a:pt x="35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45" name="Freeform 19"/>
            <p:cNvSpPr>
              <a:spLocks noChangeAspect="1"/>
            </p:cNvSpPr>
            <p:nvPr/>
          </p:nvSpPr>
          <p:spPr bwMode="auto">
            <a:xfrm>
              <a:off x="3344" y="1469"/>
              <a:ext cx="110" cy="195"/>
            </a:xfrm>
            <a:custGeom>
              <a:avLst/>
              <a:gdLst>
                <a:gd name="T0" fmla="*/ 91 w 110"/>
                <a:gd name="T1" fmla="*/ 171 h 195"/>
                <a:gd name="T2" fmla="*/ 96 w 110"/>
                <a:gd name="T3" fmla="*/ 51 h 195"/>
                <a:gd name="T4" fmla="*/ 88 w 110"/>
                <a:gd name="T5" fmla="*/ 0 h 195"/>
                <a:gd name="T6" fmla="*/ 73 w 110"/>
                <a:gd name="T7" fmla="*/ 7 h 195"/>
                <a:gd name="T8" fmla="*/ 67 w 110"/>
                <a:gd name="T9" fmla="*/ 73 h 195"/>
                <a:gd name="T10" fmla="*/ 64 w 110"/>
                <a:gd name="T11" fmla="*/ 142 h 195"/>
                <a:gd name="T12" fmla="*/ 66 w 110"/>
                <a:gd name="T13" fmla="*/ 180 h 195"/>
                <a:gd name="T14" fmla="*/ 45 w 110"/>
                <a:gd name="T15" fmla="*/ 174 h 195"/>
                <a:gd name="T16" fmla="*/ 37 w 110"/>
                <a:gd name="T17" fmla="*/ 160 h 195"/>
                <a:gd name="T18" fmla="*/ 39 w 110"/>
                <a:gd name="T19" fmla="*/ 129 h 195"/>
                <a:gd name="T20" fmla="*/ 49 w 110"/>
                <a:gd name="T21" fmla="*/ 66 h 195"/>
                <a:gd name="T22" fmla="*/ 63 w 110"/>
                <a:gd name="T23" fmla="*/ 42 h 195"/>
                <a:gd name="T24" fmla="*/ 48 w 110"/>
                <a:gd name="T25" fmla="*/ 0 h 195"/>
                <a:gd name="T26" fmla="*/ 31 w 110"/>
                <a:gd name="T27" fmla="*/ 1 h 195"/>
                <a:gd name="T28" fmla="*/ 16 w 110"/>
                <a:gd name="T29" fmla="*/ 87 h 195"/>
                <a:gd name="T30" fmla="*/ 9 w 110"/>
                <a:gd name="T31" fmla="*/ 102 h 195"/>
                <a:gd name="T32" fmla="*/ 13 w 110"/>
                <a:gd name="T33" fmla="*/ 147 h 195"/>
                <a:gd name="T34" fmla="*/ 25 w 110"/>
                <a:gd name="T35" fmla="*/ 150 h 195"/>
                <a:gd name="T36" fmla="*/ 16 w 110"/>
                <a:gd name="T37" fmla="*/ 163 h 195"/>
                <a:gd name="T38" fmla="*/ 10 w 110"/>
                <a:gd name="T39" fmla="*/ 186 h 195"/>
                <a:gd name="T40" fmla="*/ 9 w 110"/>
                <a:gd name="T41" fmla="*/ 187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95"/>
                <a:gd name="T65" fmla="*/ 110 w 110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95">
                  <a:moveTo>
                    <a:pt x="91" y="171"/>
                  </a:moveTo>
                  <a:cubicBezTo>
                    <a:pt x="94" y="134"/>
                    <a:pt x="82" y="80"/>
                    <a:pt x="96" y="51"/>
                  </a:cubicBezTo>
                  <a:cubicBezTo>
                    <a:pt x="99" y="34"/>
                    <a:pt x="110" y="4"/>
                    <a:pt x="88" y="0"/>
                  </a:cubicBezTo>
                  <a:cubicBezTo>
                    <a:pt x="80" y="1"/>
                    <a:pt x="77" y="0"/>
                    <a:pt x="73" y="7"/>
                  </a:cubicBezTo>
                  <a:cubicBezTo>
                    <a:pt x="75" y="25"/>
                    <a:pt x="89" y="69"/>
                    <a:pt x="67" y="73"/>
                  </a:cubicBezTo>
                  <a:cubicBezTo>
                    <a:pt x="45" y="84"/>
                    <a:pt x="50" y="123"/>
                    <a:pt x="64" y="142"/>
                  </a:cubicBezTo>
                  <a:cubicBezTo>
                    <a:pt x="65" y="157"/>
                    <a:pt x="67" y="166"/>
                    <a:pt x="66" y="180"/>
                  </a:cubicBezTo>
                  <a:cubicBezTo>
                    <a:pt x="58" y="179"/>
                    <a:pt x="51" y="179"/>
                    <a:pt x="45" y="174"/>
                  </a:cubicBezTo>
                  <a:cubicBezTo>
                    <a:pt x="42" y="169"/>
                    <a:pt x="39" y="165"/>
                    <a:pt x="37" y="160"/>
                  </a:cubicBezTo>
                  <a:cubicBezTo>
                    <a:pt x="35" y="150"/>
                    <a:pt x="34" y="139"/>
                    <a:pt x="39" y="129"/>
                  </a:cubicBezTo>
                  <a:cubicBezTo>
                    <a:pt x="39" y="113"/>
                    <a:pt x="31" y="79"/>
                    <a:pt x="49" y="66"/>
                  </a:cubicBezTo>
                  <a:cubicBezTo>
                    <a:pt x="53" y="57"/>
                    <a:pt x="57" y="50"/>
                    <a:pt x="63" y="42"/>
                  </a:cubicBezTo>
                  <a:cubicBezTo>
                    <a:pt x="68" y="17"/>
                    <a:pt x="64" y="12"/>
                    <a:pt x="48" y="0"/>
                  </a:cubicBezTo>
                  <a:cubicBezTo>
                    <a:pt x="42" y="0"/>
                    <a:pt x="37" y="0"/>
                    <a:pt x="31" y="1"/>
                  </a:cubicBezTo>
                  <a:cubicBezTo>
                    <a:pt x="0" y="7"/>
                    <a:pt x="42" y="71"/>
                    <a:pt x="16" y="87"/>
                  </a:cubicBezTo>
                  <a:cubicBezTo>
                    <a:pt x="12" y="92"/>
                    <a:pt x="10" y="95"/>
                    <a:pt x="9" y="102"/>
                  </a:cubicBezTo>
                  <a:cubicBezTo>
                    <a:pt x="10" y="112"/>
                    <a:pt x="8" y="137"/>
                    <a:pt x="13" y="147"/>
                  </a:cubicBezTo>
                  <a:cubicBezTo>
                    <a:pt x="15" y="151"/>
                    <a:pt x="21" y="149"/>
                    <a:pt x="25" y="150"/>
                  </a:cubicBezTo>
                  <a:cubicBezTo>
                    <a:pt x="21" y="156"/>
                    <a:pt x="22" y="158"/>
                    <a:pt x="16" y="163"/>
                  </a:cubicBezTo>
                  <a:cubicBezTo>
                    <a:pt x="14" y="171"/>
                    <a:pt x="13" y="179"/>
                    <a:pt x="10" y="186"/>
                  </a:cubicBezTo>
                  <a:cubicBezTo>
                    <a:pt x="9" y="195"/>
                    <a:pt x="9" y="195"/>
                    <a:pt x="9" y="1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46" name="Freeform 20"/>
            <p:cNvSpPr>
              <a:spLocks noChangeAspect="1"/>
            </p:cNvSpPr>
            <p:nvPr/>
          </p:nvSpPr>
          <p:spPr bwMode="auto">
            <a:xfrm>
              <a:off x="3328" y="1470"/>
              <a:ext cx="26" cy="192"/>
            </a:xfrm>
            <a:custGeom>
              <a:avLst/>
              <a:gdLst>
                <a:gd name="T0" fmla="*/ 26 w 26"/>
                <a:gd name="T1" fmla="*/ 192 h 192"/>
                <a:gd name="T2" fmla="*/ 8 w 26"/>
                <a:gd name="T3" fmla="*/ 180 h 192"/>
                <a:gd name="T4" fmla="*/ 2 w 26"/>
                <a:gd name="T5" fmla="*/ 156 h 192"/>
                <a:gd name="T6" fmla="*/ 2 w 26"/>
                <a:gd name="T7" fmla="*/ 66 h 192"/>
                <a:gd name="T8" fmla="*/ 16 w 26"/>
                <a:gd name="T9" fmla="*/ 45 h 192"/>
                <a:gd name="T10" fmla="*/ 22 w 26"/>
                <a:gd name="T11" fmla="*/ 30 h 192"/>
                <a:gd name="T12" fmla="*/ 17 w 26"/>
                <a:gd name="T13" fmla="*/ 8 h 192"/>
                <a:gd name="T14" fmla="*/ 13 w 26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92"/>
                <a:gd name="T26" fmla="*/ 26 w 26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92">
                  <a:moveTo>
                    <a:pt x="26" y="192"/>
                  </a:moveTo>
                  <a:cubicBezTo>
                    <a:pt x="14" y="191"/>
                    <a:pt x="14" y="190"/>
                    <a:pt x="8" y="180"/>
                  </a:cubicBezTo>
                  <a:cubicBezTo>
                    <a:pt x="7" y="172"/>
                    <a:pt x="4" y="164"/>
                    <a:pt x="2" y="156"/>
                  </a:cubicBezTo>
                  <a:cubicBezTo>
                    <a:pt x="2" y="151"/>
                    <a:pt x="0" y="84"/>
                    <a:pt x="2" y="66"/>
                  </a:cubicBezTo>
                  <a:cubicBezTo>
                    <a:pt x="3" y="59"/>
                    <a:pt x="13" y="52"/>
                    <a:pt x="16" y="45"/>
                  </a:cubicBezTo>
                  <a:cubicBezTo>
                    <a:pt x="17" y="39"/>
                    <a:pt x="20" y="36"/>
                    <a:pt x="22" y="30"/>
                  </a:cubicBezTo>
                  <a:cubicBezTo>
                    <a:pt x="23" y="21"/>
                    <a:pt x="22" y="15"/>
                    <a:pt x="17" y="8"/>
                  </a:cubicBezTo>
                  <a:cubicBezTo>
                    <a:pt x="16" y="2"/>
                    <a:pt x="17" y="4"/>
                    <a:pt x="1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47" name="Freeform 21"/>
            <p:cNvSpPr>
              <a:spLocks noChangeAspect="1"/>
            </p:cNvSpPr>
            <p:nvPr/>
          </p:nvSpPr>
          <p:spPr bwMode="auto">
            <a:xfrm>
              <a:off x="3200" y="1461"/>
              <a:ext cx="144" cy="187"/>
            </a:xfrm>
            <a:custGeom>
              <a:avLst/>
              <a:gdLst>
                <a:gd name="T0" fmla="*/ 144 w 144"/>
                <a:gd name="T1" fmla="*/ 8 h 187"/>
                <a:gd name="T2" fmla="*/ 124 w 144"/>
                <a:gd name="T3" fmla="*/ 0 h 187"/>
                <a:gd name="T4" fmla="*/ 117 w 144"/>
                <a:gd name="T5" fmla="*/ 26 h 187"/>
                <a:gd name="T6" fmla="*/ 109 w 144"/>
                <a:gd name="T7" fmla="*/ 84 h 187"/>
                <a:gd name="T8" fmla="*/ 94 w 144"/>
                <a:gd name="T9" fmla="*/ 180 h 187"/>
                <a:gd name="T10" fmla="*/ 82 w 144"/>
                <a:gd name="T11" fmla="*/ 177 h 187"/>
                <a:gd name="T12" fmla="*/ 82 w 144"/>
                <a:gd name="T13" fmla="*/ 137 h 187"/>
                <a:gd name="T14" fmla="*/ 73 w 144"/>
                <a:gd name="T15" fmla="*/ 119 h 187"/>
                <a:gd name="T16" fmla="*/ 96 w 144"/>
                <a:gd name="T17" fmla="*/ 71 h 187"/>
                <a:gd name="T18" fmla="*/ 91 w 144"/>
                <a:gd name="T19" fmla="*/ 27 h 187"/>
                <a:gd name="T20" fmla="*/ 78 w 144"/>
                <a:gd name="T21" fmla="*/ 11 h 187"/>
                <a:gd name="T22" fmla="*/ 58 w 144"/>
                <a:gd name="T23" fmla="*/ 18 h 187"/>
                <a:gd name="T24" fmla="*/ 66 w 144"/>
                <a:gd name="T25" fmla="*/ 54 h 187"/>
                <a:gd name="T26" fmla="*/ 43 w 144"/>
                <a:gd name="T27" fmla="*/ 102 h 187"/>
                <a:gd name="T28" fmla="*/ 43 w 144"/>
                <a:gd name="T29" fmla="*/ 152 h 187"/>
                <a:gd name="T30" fmla="*/ 46 w 144"/>
                <a:gd name="T31" fmla="*/ 170 h 187"/>
                <a:gd name="T32" fmla="*/ 22 w 144"/>
                <a:gd name="T33" fmla="*/ 182 h 187"/>
                <a:gd name="T34" fmla="*/ 24 w 144"/>
                <a:gd name="T35" fmla="*/ 152 h 187"/>
                <a:gd name="T36" fmla="*/ 22 w 144"/>
                <a:gd name="T37" fmla="*/ 62 h 187"/>
                <a:gd name="T38" fmla="*/ 45 w 144"/>
                <a:gd name="T39" fmla="*/ 57 h 187"/>
                <a:gd name="T40" fmla="*/ 25 w 144"/>
                <a:gd name="T41" fmla="*/ 2 h 187"/>
                <a:gd name="T42" fmla="*/ 1 w 144"/>
                <a:gd name="T43" fmla="*/ 6 h 187"/>
                <a:gd name="T44" fmla="*/ 0 w 144"/>
                <a:gd name="T45" fmla="*/ 11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87"/>
                <a:gd name="T71" fmla="*/ 144 w 144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87">
                  <a:moveTo>
                    <a:pt x="144" y="8"/>
                  </a:moveTo>
                  <a:cubicBezTo>
                    <a:pt x="137" y="5"/>
                    <a:pt x="131" y="3"/>
                    <a:pt x="124" y="0"/>
                  </a:cubicBezTo>
                  <a:cubicBezTo>
                    <a:pt x="110" y="3"/>
                    <a:pt x="112" y="13"/>
                    <a:pt x="117" y="26"/>
                  </a:cubicBezTo>
                  <a:cubicBezTo>
                    <a:pt x="115" y="63"/>
                    <a:pt x="123" y="65"/>
                    <a:pt x="109" y="84"/>
                  </a:cubicBezTo>
                  <a:cubicBezTo>
                    <a:pt x="108" y="152"/>
                    <a:pt x="135" y="172"/>
                    <a:pt x="94" y="180"/>
                  </a:cubicBezTo>
                  <a:cubicBezTo>
                    <a:pt x="88" y="185"/>
                    <a:pt x="85" y="184"/>
                    <a:pt x="82" y="177"/>
                  </a:cubicBezTo>
                  <a:cubicBezTo>
                    <a:pt x="85" y="164"/>
                    <a:pt x="88" y="150"/>
                    <a:pt x="82" y="137"/>
                  </a:cubicBezTo>
                  <a:cubicBezTo>
                    <a:pt x="81" y="130"/>
                    <a:pt x="77" y="125"/>
                    <a:pt x="73" y="119"/>
                  </a:cubicBezTo>
                  <a:cubicBezTo>
                    <a:pt x="70" y="104"/>
                    <a:pt x="78" y="75"/>
                    <a:pt x="96" y="71"/>
                  </a:cubicBezTo>
                  <a:cubicBezTo>
                    <a:pt x="104" y="58"/>
                    <a:pt x="107" y="33"/>
                    <a:pt x="91" y="27"/>
                  </a:cubicBezTo>
                  <a:cubicBezTo>
                    <a:pt x="87" y="21"/>
                    <a:pt x="84" y="15"/>
                    <a:pt x="78" y="11"/>
                  </a:cubicBezTo>
                  <a:cubicBezTo>
                    <a:pt x="68" y="12"/>
                    <a:pt x="62" y="9"/>
                    <a:pt x="58" y="18"/>
                  </a:cubicBezTo>
                  <a:cubicBezTo>
                    <a:pt x="60" y="40"/>
                    <a:pt x="56" y="41"/>
                    <a:pt x="66" y="54"/>
                  </a:cubicBezTo>
                  <a:cubicBezTo>
                    <a:pt x="72" y="85"/>
                    <a:pt x="58" y="82"/>
                    <a:pt x="43" y="102"/>
                  </a:cubicBezTo>
                  <a:cubicBezTo>
                    <a:pt x="39" y="121"/>
                    <a:pt x="40" y="113"/>
                    <a:pt x="43" y="152"/>
                  </a:cubicBezTo>
                  <a:cubicBezTo>
                    <a:pt x="43" y="158"/>
                    <a:pt x="46" y="170"/>
                    <a:pt x="46" y="170"/>
                  </a:cubicBezTo>
                  <a:cubicBezTo>
                    <a:pt x="44" y="187"/>
                    <a:pt x="39" y="183"/>
                    <a:pt x="22" y="182"/>
                  </a:cubicBezTo>
                  <a:cubicBezTo>
                    <a:pt x="11" y="174"/>
                    <a:pt x="19" y="161"/>
                    <a:pt x="24" y="152"/>
                  </a:cubicBezTo>
                  <a:cubicBezTo>
                    <a:pt x="23" y="135"/>
                    <a:pt x="19" y="83"/>
                    <a:pt x="22" y="62"/>
                  </a:cubicBezTo>
                  <a:cubicBezTo>
                    <a:pt x="23" y="54"/>
                    <a:pt x="37" y="58"/>
                    <a:pt x="45" y="57"/>
                  </a:cubicBezTo>
                  <a:cubicBezTo>
                    <a:pt x="44" y="37"/>
                    <a:pt x="50" y="6"/>
                    <a:pt x="25" y="2"/>
                  </a:cubicBezTo>
                  <a:cubicBezTo>
                    <a:pt x="13" y="3"/>
                    <a:pt x="11" y="4"/>
                    <a:pt x="1" y="6"/>
                  </a:cubicBezTo>
                  <a:cubicBezTo>
                    <a:pt x="1" y="8"/>
                    <a:pt x="0" y="11"/>
                    <a:pt x="0" y="1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48" name="Freeform 22"/>
            <p:cNvSpPr>
              <a:spLocks noChangeAspect="1"/>
            </p:cNvSpPr>
            <p:nvPr/>
          </p:nvSpPr>
          <p:spPr bwMode="auto">
            <a:xfrm>
              <a:off x="3051" y="1468"/>
              <a:ext cx="150" cy="187"/>
            </a:xfrm>
            <a:custGeom>
              <a:avLst/>
              <a:gdLst>
                <a:gd name="T0" fmla="*/ 149 w 150"/>
                <a:gd name="T1" fmla="*/ 1 h 187"/>
                <a:gd name="T2" fmla="*/ 144 w 150"/>
                <a:gd name="T3" fmla="*/ 44 h 187"/>
                <a:gd name="T4" fmla="*/ 149 w 150"/>
                <a:gd name="T5" fmla="*/ 149 h 187"/>
                <a:gd name="T6" fmla="*/ 134 w 150"/>
                <a:gd name="T7" fmla="*/ 172 h 187"/>
                <a:gd name="T8" fmla="*/ 125 w 150"/>
                <a:gd name="T9" fmla="*/ 130 h 187"/>
                <a:gd name="T10" fmla="*/ 117 w 150"/>
                <a:gd name="T11" fmla="*/ 80 h 187"/>
                <a:gd name="T12" fmla="*/ 122 w 150"/>
                <a:gd name="T13" fmla="*/ 43 h 187"/>
                <a:gd name="T14" fmla="*/ 128 w 150"/>
                <a:gd name="T15" fmla="*/ 35 h 187"/>
                <a:gd name="T16" fmla="*/ 114 w 150"/>
                <a:gd name="T17" fmla="*/ 4 h 187"/>
                <a:gd name="T18" fmla="*/ 90 w 150"/>
                <a:gd name="T19" fmla="*/ 38 h 187"/>
                <a:gd name="T20" fmla="*/ 96 w 150"/>
                <a:gd name="T21" fmla="*/ 94 h 187"/>
                <a:gd name="T22" fmla="*/ 83 w 150"/>
                <a:gd name="T23" fmla="*/ 163 h 187"/>
                <a:gd name="T24" fmla="*/ 78 w 150"/>
                <a:gd name="T25" fmla="*/ 184 h 187"/>
                <a:gd name="T26" fmla="*/ 69 w 150"/>
                <a:gd name="T27" fmla="*/ 166 h 187"/>
                <a:gd name="T28" fmla="*/ 57 w 150"/>
                <a:gd name="T29" fmla="*/ 121 h 187"/>
                <a:gd name="T30" fmla="*/ 51 w 150"/>
                <a:gd name="T31" fmla="*/ 98 h 187"/>
                <a:gd name="T32" fmla="*/ 71 w 150"/>
                <a:gd name="T33" fmla="*/ 31 h 187"/>
                <a:gd name="T34" fmla="*/ 63 w 150"/>
                <a:gd name="T35" fmla="*/ 7 h 187"/>
                <a:gd name="T36" fmla="*/ 36 w 150"/>
                <a:gd name="T37" fmla="*/ 4 h 187"/>
                <a:gd name="T38" fmla="*/ 27 w 150"/>
                <a:gd name="T39" fmla="*/ 104 h 187"/>
                <a:gd name="T40" fmla="*/ 14 w 150"/>
                <a:gd name="T41" fmla="*/ 119 h 187"/>
                <a:gd name="T42" fmla="*/ 20 w 150"/>
                <a:gd name="T43" fmla="*/ 143 h 187"/>
                <a:gd name="T44" fmla="*/ 29 w 150"/>
                <a:gd name="T45" fmla="*/ 155 h 187"/>
                <a:gd name="T46" fmla="*/ 27 w 150"/>
                <a:gd name="T47" fmla="*/ 187 h 187"/>
                <a:gd name="T48" fmla="*/ 0 w 150"/>
                <a:gd name="T49" fmla="*/ 169 h 187"/>
                <a:gd name="T50" fmla="*/ 5 w 150"/>
                <a:gd name="T51" fmla="*/ 164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0"/>
                <a:gd name="T79" fmla="*/ 0 h 187"/>
                <a:gd name="T80" fmla="*/ 150 w 150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0" h="187">
                  <a:moveTo>
                    <a:pt x="149" y="1"/>
                  </a:moveTo>
                  <a:cubicBezTo>
                    <a:pt x="148" y="14"/>
                    <a:pt x="150" y="31"/>
                    <a:pt x="144" y="44"/>
                  </a:cubicBezTo>
                  <a:cubicBezTo>
                    <a:pt x="143" y="65"/>
                    <a:pt x="133" y="146"/>
                    <a:pt x="149" y="149"/>
                  </a:cubicBezTo>
                  <a:cubicBezTo>
                    <a:pt x="147" y="167"/>
                    <a:pt x="150" y="169"/>
                    <a:pt x="134" y="172"/>
                  </a:cubicBezTo>
                  <a:cubicBezTo>
                    <a:pt x="112" y="168"/>
                    <a:pt x="116" y="148"/>
                    <a:pt x="125" y="130"/>
                  </a:cubicBezTo>
                  <a:cubicBezTo>
                    <a:pt x="124" y="107"/>
                    <a:pt x="127" y="97"/>
                    <a:pt x="117" y="80"/>
                  </a:cubicBezTo>
                  <a:cubicBezTo>
                    <a:pt x="115" y="68"/>
                    <a:pt x="114" y="53"/>
                    <a:pt x="122" y="43"/>
                  </a:cubicBezTo>
                  <a:cubicBezTo>
                    <a:pt x="123" y="40"/>
                    <a:pt x="128" y="38"/>
                    <a:pt x="128" y="35"/>
                  </a:cubicBezTo>
                  <a:cubicBezTo>
                    <a:pt x="130" y="22"/>
                    <a:pt x="128" y="7"/>
                    <a:pt x="114" y="4"/>
                  </a:cubicBezTo>
                  <a:cubicBezTo>
                    <a:pt x="79" y="6"/>
                    <a:pt x="104" y="10"/>
                    <a:pt x="90" y="38"/>
                  </a:cubicBezTo>
                  <a:cubicBezTo>
                    <a:pt x="92" y="85"/>
                    <a:pt x="91" y="70"/>
                    <a:pt x="96" y="94"/>
                  </a:cubicBezTo>
                  <a:cubicBezTo>
                    <a:pt x="96" y="109"/>
                    <a:pt x="102" y="149"/>
                    <a:pt x="83" y="163"/>
                  </a:cubicBezTo>
                  <a:cubicBezTo>
                    <a:pt x="80" y="170"/>
                    <a:pt x="79" y="176"/>
                    <a:pt x="78" y="184"/>
                  </a:cubicBezTo>
                  <a:cubicBezTo>
                    <a:pt x="77" y="178"/>
                    <a:pt x="73" y="171"/>
                    <a:pt x="69" y="166"/>
                  </a:cubicBezTo>
                  <a:cubicBezTo>
                    <a:pt x="68" y="143"/>
                    <a:pt x="66" y="139"/>
                    <a:pt x="57" y="121"/>
                  </a:cubicBezTo>
                  <a:cubicBezTo>
                    <a:pt x="55" y="113"/>
                    <a:pt x="54" y="105"/>
                    <a:pt x="51" y="98"/>
                  </a:cubicBezTo>
                  <a:cubicBezTo>
                    <a:pt x="46" y="68"/>
                    <a:pt x="55" y="53"/>
                    <a:pt x="71" y="31"/>
                  </a:cubicBezTo>
                  <a:cubicBezTo>
                    <a:pt x="73" y="21"/>
                    <a:pt x="77" y="9"/>
                    <a:pt x="63" y="7"/>
                  </a:cubicBezTo>
                  <a:cubicBezTo>
                    <a:pt x="53" y="0"/>
                    <a:pt x="51" y="2"/>
                    <a:pt x="36" y="4"/>
                  </a:cubicBezTo>
                  <a:cubicBezTo>
                    <a:pt x="7" y="26"/>
                    <a:pt x="48" y="76"/>
                    <a:pt x="27" y="104"/>
                  </a:cubicBezTo>
                  <a:cubicBezTo>
                    <a:pt x="26" y="110"/>
                    <a:pt x="19" y="115"/>
                    <a:pt x="14" y="119"/>
                  </a:cubicBezTo>
                  <a:cubicBezTo>
                    <a:pt x="15" y="129"/>
                    <a:pt x="16" y="134"/>
                    <a:pt x="20" y="143"/>
                  </a:cubicBezTo>
                  <a:cubicBezTo>
                    <a:pt x="21" y="150"/>
                    <a:pt x="21" y="153"/>
                    <a:pt x="29" y="155"/>
                  </a:cubicBezTo>
                  <a:cubicBezTo>
                    <a:pt x="35" y="165"/>
                    <a:pt x="36" y="178"/>
                    <a:pt x="27" y="187"/>
                  </a:cubicBezTo>
                  <a:cubicBezTo>
                    <a:pt x="7" y="184"/>
                    <a:pt x="14" y="178"/>
                    <a:pt x="0" y="169"/>
                  </a:cubicBezTo>
                  <a:cubicBezTo>
                    <a:pt x="6" y="166"/>
                    <a:pt x="5" y="168"/>
                    <a:pt x="5" y="1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6874" name="Group 23"/>
          <p:cNvGrpSpPr>
            <a:grpSpLocks noChangeAspect="1"/>
          </p:cNvGrpSpPr>
          <p:nvPr/>
        </p:nvGrpSpPr>
        <p:grpSpPr bwMode="auto">
          <a:xfrm>
            <a:off x="4878388" y="3105150"/>
            <a:ext cx="558800" cy="250825"/>
            <a:chOff x="3560" y="890"/>
            <a:chExt cx="331" cy="150"/>
          </a:xfrm>
        </p:grpSpPr>
        <p:sp>
          <p:nvSpPr>
            <p:cNvPr id="37341" name="Oval 24"/>
            <p:cNvSpPr>
              <a:spLocks noChangeAspect="1" noChangeArrowheads="1"/>
            </p:cNvSpPr>
            <p:nvPr/>
          </p:nvSpPr>
          <p:spPr bwMode="auto">
            <a:xfrm rot="-2340000">
              <a:off x="3560" y="890"/>
              <a:ext cx="331" cy="1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42" name="AutoShape 25"/>
            <p:cNvSpPr>
              <a:spLocks noChangeAspect="1" noChangeArrowheads="1"/>
            </p:cNvSpPr>
            <p:nvPr/>
          </p:nvSpPr>
          <p:spPr bwMode="auto">
            <a:xfrm rot="-2280000">
              <a:off x="3613" y="934"/>
              <a:ext cx="203" cy="62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75" name="Group 26"/>
          <p:cNvGrpSpPr>
            <a:grpSpLocks noChangeAspect="1"/>
          </p:cNvGrpSpPr>
          <p:nvPr/>
        </p:nvGrpSpPr>
        <p:grpSpPr bwMode="auto">
          <a:xfrm flipH="1">
            <a:off x="5807075" y="2428875"/>
            <a:ext cx="1370013" cy="2230438"/>
            <a:chOff x="2931" y="1461"/>
            <a:chExt cx="523" cy="851"/>
          </a:xfrm>
        </p:grpSpPr>
        <p:sp>
          <p:nvSpPr>
            <p:cNvPr id="37335" name="Freeform 27"/>
            <p:cNvSpPr>
              <a:spLocks noChangeAspect="1"/>
            </p:cNvSpPr>
            <p:nvPr/>
          </p:nvSpPr>
          <p:spPr bwMode="auto">
            <a:xfrm>
              <a:off x="2931" y="1467"/>
              <a:ext cx="155" cy="845"/>
            </a:xfrm>
            <a:custGeom>
              <a:avLst/>
              <a:gdLst>
                <a:gd name="T0" fmla="*/ 127 w 155"/>
                <a:gd name="T1" fmla="*/ 171 h 845"/>
                <a:gd name="T2" fmla="*/ 119 w 155"/>
                <a:gd name="T3" fmla="*/ 143 h 845"/>
                <a:gd name="T4" fmla="*/ 121 w 155"/>
                <a:gd name="T5" fmla="*/ 123 h 845"/>
                <a:gd name="T6" fmla="*/ 125 w 155"/>
                <a:gd name="T7" fmla="*/ 111 h 845"/>
                <a:gd name="T8" fmla="*/ 131 w 155"/>
                <a:gd name="T9" fmla="*/ 31 h 845"/>
                <a:gd name="T10" fmla="*/ 121 w 155"/>
                <a:gd name="T11" fmla="*/ 9 h 845"/>
                <a:gd name="T12" fmla="*/ 103 w 155"/>
                <a:gd name="T13" fmla="*/ 3 h 845"/>
                <a:gd name="T14" fmla="*/ 89 w 155"/>
                <a:gd name="T15" fmla="*/ 61 h 845"/>
                <a:gd name="T16" fmla="*/ 91 w 155"/>
                <a:gd name="T17" fmla="*/ 165 h 845"/>
                <a:gd name="T18" fmla="*/ 89 w 155"/>
                <a:gd name="T19" fmla="*/ 183 h 845"/>
                <a:gd name="T20" fmla="*/ 77 w 155"/>
                <a:gd name="T21" fmla="*/ 181 h 845"/>
                <a:gd name="T22" fmla="*/ 75 w 155"/>
                <a:gd name="T23" fmla="*/ 151 h 845"/>
                <a:gd name="T24" fmla="*/ 63 w 155"/>
                <a:gd name="T25" fmla="*/ 121 h 845"/>
                <a:gd name="T26" fmla="*/ 65 w 155"/>
                <a:gd name="T27" fmla="*/ 81 h 845"/>
                <a:gd name="T28" fmla="*/ 59 w 155"/>
                <a:gd name="T29" fmla="*/ 61 h 845"/>
                <a:gd name="T30" fmla="*/ 55 w 155"/>
                <a:gd name="T31" fmla="*/ 17 h 845"/>
                <a:gd name="T32" fmla="*/ 49 w 155"/>
                <a:gd name="T33" fmla="*/ 5 h 845"/>
                <a:gd name="T34" fmla="*/ 37 w 155"/>
                <a:gd name="T35" fmla="*/ 1 h 845"/>
                <a:gd name="T36" fmla="*/ 33 w 155"/>
                <a:gd name="T37" fmla="*/ 137 h 845"/>
                <a:gd name="T38" fmla="*/ 41 w 155"/>
                <a:gd name="T39" fmla="*/ 271 h 845"/>
                <a:gd name="T40" fmla="*/ 53 w 155"/>
                <a:gd name="T41" fmla="*/ 301 h 845"/>
                <a:gd name="T42" fmla="*/ 59 w 155"/>
                <a:gd name="T43" fmla="*/ 807 h 845"/>
                <a:gd name="T44" fmla="*/ 85 w 155"/>
                <a:gd name="T45" fmla="*/ 831 h 845"/>
                <a:gd name="T46" fmla="*/ 97 w 155"/>
                <a:gd name="T47" fmla="*/ 845 h 845"/>
                <a:gd name="T48" fmla="*/ 155 w 155"/>
                <a:gd name="T49" fmla="*/ 837 h 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845"/>
                <a:gd name="T77" fmla="*/ 155 w 155"/>
                <a:gd name="T78" fmla="*/ 845 h 8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845">
                  <a:moveTo>
                    <a:pt x="127" y="171"/>
                  </a:moveTo>
                  <a:cubicBezTo>
                    <a:pt x="125" y="162"/>
                    <a:pt x="121" y="152"/>
                    <a:pt x="119" y="143"/>
                  </a:cubicBezTo>
                  <a:cubicBezTo>
                    <a:pt x="120" y="136"/>
                    <a:pt x="120" y="130"/>
                    <a:pt x="121" y="123"/>
                  </a:cubicBezTo>
                  <a:cubicBezTo>
                    <a:pt x="122" y="119"/>
                    <a:pt x="125" y="111"/>
                    <a:pt x="125" y="111"/>
                  </a:cubicBezTo>
                  <a:cubicBezTo>
                    <a:pt x="123" y="79"/>
                    <a:pt x="121" y="60"/>
                    <a:pt x="131" y="31"/>
                  </a:cubicBezTo>
                  <a:cubicBezTo>
                    <a:pt x="129" y="20"/>
                    <a:pt x="130" y="15"/>
                    <a:pt x="121" y="9"/>
                  </a:cubicBezTo>
                  <a:cubicBezTo>
                    <a:pt x="115" y="0"/>
                    <a:pt x="113" y="1"/>
                    <a:pt x="103" y="3"/>
                  </a:cubicBezTo>
                  <a:cubicBezTo>
                    <a:pt x="85" y="15"/>
                    <a:pt x="101" y="43"/>
                    <a:pt x="89" y="61"/>
                  </a:cubicBezTo>
                  <a:cubicBezTo>
                    <a:pt x="90" y="96"/>
                    <a:pt x="88" y="130"/>
                    <a:pt x="91" y="165"/>
                  </a:cubicBezTo>
                  <a:cubicBezTo>
                    <a:pt x="91" y="168"/>
                    <a:pt x="104" y="178"/>
                    <a:pt x="89" y="183"/>
                  </a:cubicBezTo>
                  <a:cubicBezTo>
                    <a:pt x="85" y="182"/>
                    <a:pt x="79" y="185"/>
                    <a:pt x="77" y="181"/>
                  </a:cubicBezTo>
                  <a:cubicBezTo>
                    <a:pt x="73" y="172"/>
                    <a:pt x="76" y="161"/>
                    <a:pt x="75" y="151"/>
                  </a:cubicBezTo>
                  <a:cubicBezTo>
                    <a:pt x="73" y="139"/>
                    <a:pt x="66" y="131"/>
                    <a:pt x="63" y="121"/>
                  </a:cubicBezTo>
                  <a:cubicBezTo>
                    <a:pt x="65" y="106"/>
                    <a:pt x="68" y="96"/>
                    <a:pt x="65" y="81"/>
                  </a:cubicBezTo>
                  <a:cubicBezTo>
                    <a:pt x="64" y="74"/>
                    <a:pt x="59" y="61"/>
                    <a:pt x="59" y="61"/>
                  </a:cubicBezTo>
                  <a:cubicBezTo>
                    <a:pt x="58" y="46"/>
                    <a:pt x="62" y="30"/>
                    <a:pt x="55" y="17"/>
                  </a:cubicBezTo>
                  <a:cubicBezTo>
                    <a:pt x="53" y="13"/>
                    <a:pt x="53" y="8"/>
                    <a:pt x="49" y="5"/>
                  </a:cubicBezTo>
                  <a:cubicBezTo>
                    <a:pt x="46" y="3"/>
                    <a:pt x="37" y="1"/>
                    <a:pt x="37" y="1"/>
                  </a:cubicBezTo>
                  <a:cubicBezTo>
                    <a:pt x="0" y="26"/>
                    <a:pt x="20" y="97"/>
                    <a:pt x="33" y="137"/>
                  </a:cubicBezTo>
                  <a:cubicBezTo>
                    <a:pt x="37" y="194"/>
                    <a:pt x="38" y="189"/>
                    <a:pt x="41" y="271"/>
                  </a:cubicBezTo>
                  <a:cubicBezTo>
                    <a:pt x="41" y="282"/>
                    <a:pt x="53" y="301"/>
                    <a:pt x="53" y="301"/>
                  </a:cubicBezTo>
                  <a:cubicBezTo>
                    <a:pt x="52" y="358"/>
                    <a:pt x="43" y="802"/>
                    <a:pt x="59" y="807"/>
                  </a:cubicBezTo>
                  <a:cubicBezTo>
                    <a:pt x="62" y="833"/>
                    <a:pt x="60" y="828"/>
                    <a:pt x="85" y="831"/>
                  </a:cubicBezTo>
                  <a:cubicBezTo>
                    <a:pt x="90" y="838"/>
                    <a:pt x="89" y="842"/>
                    <a:pt x="97" y="845"/>
                  </a:cubicBezTo>
                  <a:cubicBezTo>
                    <a:pt x="122" y="837"/>
                    <a:pt x="125" y="837"/>
                    <a:pt x="155" y="83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36" name="Freeform 28"/>
            <p:cNvSpPr>
              <a:spLocks noChangeAspect="1"/>
            </p:cNvSpPr>
            <p:nvPr/>
          </p:nvSpPr>
          <p:spPr bwMode="auto">
            <a:xfrm>
              <a:off x="3086" y="1640"/>
              <a:ext cx="350" cy="663"/>
            </a:xfrm>
            <a:custGeom>
              <a:avLst/>
              <a:gdLst>
                <a:gd name="T0" fmla="*/ 0 w 350"/>
                <a:gd name="T1" fmla="*/ 662 h 663"/>
                <a:gd name="T2" fmla="*/ 232 w 350"/>
                <a:gd name="T3" fmla="*/ 660 h 663"/>
                <a:gd name="T4" fmla="*/ 278 w 350"/>
                <a:gd name="T5" fmla="*/ 656 h 663"/>
                <a:gd name="T6" fmla="*/ 302 w 350"/>
                <a:gd name="T7" fmla="*/ 644 h 663"/>
                <a:gd name="T8" fmla="*/ 318 w 350"/>
                <a:gd name="T9" fmla="*/ 632 h 663"/>
                <a:gd name="T10" fmla="*/ 336 w 350"/>
                <a:gd name="T11" fmla="*/ 610 h 663"/>
                <a:gd name="T12" fmla="*/ 338 w 350"/>
                <a:gd name="T13" fmla="*/ 556 h 663"/>
                <a:gd name="T14" fmla="*/ 342 w 350"/>
                <a:gd name="T15" fmla="*/ 544 h 663"/>
                <a:gd name="T16" fmla="*/ 350 w 350"/>
                <a:gd name="T17" fmla="*/ 268 h 663"/>
                <a:gd name="T18" fmla="*/ 350 w 350"/>
                <a:gd name="T19" fmla="*/ 0 h 6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663"/>
                <a:gd name="T32" fmla="*/ 350 w 350"/>
                <a:gd name="T33" fmla="*/ 663 h 6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663">
                  <a:moveTo>
                    <a:pt x="0" y="662"/>
                  </a:moveTo>
                  <a:cubicBezTo>
                    <a:pt x="77" y="661"/>
                    <a:pt x="155" y="661"/>
                    <a:pt x="232" y="660"/>
                  </a:cubicBezTo>
                  <a:cubicBezTo>
                    <a:pt x="247" y="660"/>
                    <a:pt x="265" y="663"/>
                    <a:pt x="278" y="656"/>
                  </a:cubicBezTo>
                  <a:cubicBezTo>
                    <a:pt x="286" y="652"/>
                    <a:pt x="302" y="644"/>
                    <a:pt x="302" y="644"/>
                  </a:cubicBezTo>
                  <a:cubicBezTo>
                    <a:pt x="307" y="637"/>
                    <a:pt x="310" y="635"/>
                    <a:pt x="318" y="632"/>
                  </a:cubicBezTo>
                  <a:cubicBezTo>
                    <a:pt x="323" y="624"/>
                    <a:pt x="329" y="617"/>
                    <a:pt x="336" y="610"/>
                  </a:cubicBezTo>
                  <a:cubicBezTo>
                    <a:pt x="337" y="592"/>
                    <a:pt x="336" y="574"/>
                    <a:pt x="338" y="556"/>
                  </a:cubicBezTo>
                  <a:cubicBezTo>
                    <a:pt x="338" y="552"/>
                    <a:pt x="342" y="544"/>
                    <a:pt x="342" y="544"/>
                  </a:cubicBezTo>
                  <a:cubicBezTo>
                    <a:pt x="344" y="475"/>
                    <a:pt x="333" y="318"/>
                    <a:pt x="350" y="268"/>
                  </a:cubicBezTo>
                  <a:cubicBezTo>
                    <a:pt x="345" y="179"/>
                    <a:pt x="350" y="89"/>
                    <a:pt x="35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37" name="Freeform 29"/>
            <p:cNvSpPr>
              <a:spLocks noChangeAspect="1"/>
            </p:cNvSpPr>
            <p:nvPr/>
          </p:nvSpPr>
          <p:spPr bwMode="auto">
            <a:xfrm>
              <a:off x="3344" y="1469"/>
              <a:ext cx="110" cy="195"/>
            </a:xfrm>
            <a:custGeom>
              <a:avLst/>
              <a:gdLst>
                <a:gd name="T0" fmla="*/ 91 w 110"/>
                <a:gd name="T1" fmla="*/ 171 h 195"/>
                <a:gd name="T2" fmla="*/ 96 w 110"/>
                <a:gd name="T3" fmla="*/ 51 h 195"/>
                <a:gd name="T4" fmla="*/ 88 w 110"/>
                <a:gd name="T5" fmla="*/ 0 h 195"/>
                <a:gd name="T6" fmla="*/ 73 w 110"/>
                <a:gd name="T7" fmla="*/ 7 h 195"/>
                <a:gd name="T8" fmla="*/ 67 w 110"/>
                <a:gd name="T9" fmla="*/ 73 h 195"/>
                <a:gd name="T10" fmla="*/ 64 w 110"/>
                <a:gd name="T11" fmla="*/ 142 h 195"/>
                <a:gd name="T12" fmla="*/ 66 w 110"/>
                <a:gd name="T13" fmla="*/ 180 h 195"/>
                <a:gd name="T14" fmla="*/ 45 w 110"/>
                <a:gd name="T15" fmla="*/ 174 h 195"/>
                <a:gd name="T16" fmla="*/ 37 w 110"/>
                <a:gd name="T17" fmla="*/ 160 h 195"/>
                <a:gd name="T18" fmla="*/ 39 w 110"/>
                <a:gd name="T19" fmla="*/ 129 h 195"/>
                <a:gd name="T20" fmla="*/ 49 w 110"/>
                <a:gd name="T21" fmla="*/ 66 h 195"/>
                <a:gd name="T22" fmla="*/ 63 w 110"/>
                <a:gd name="T23" fmla="*/ 42 h 195"/>
                <a:gd name="T24" fmla="*/ 48 w 110"/>
                <a:gd name="T25" fmla="*/ 0 h 195"/>
                <a:gd name="T26" fmla="*/ 31 w 110"/>
                <a:gd name="T27" fmla="*/ 1 h 195"/>
                <a:gd name="T28" fmla="*/ 16 w 110"/>
                <a:gd name="T29" fmla="*/ 87 h 195"/>
                <a:gd name="T30" fmla="*/ 9 w 110"/>
                <a:gd name="T31" fmla="*/ 102 h 195"/>
                <a:gd name="T32" fmla="*/ 13 w 110"/>
                <a:gd name="T33" fmla="*/ 147 h 195"/>
                <a:gd name="T34" fmla="*/ 25 w 110"/>
                <a:gd name="T35" fmla="*/ 150 h 195"/>
                <a:gd name="T36" fmla="*/ 16 w 110"/>
                <a:gd name="T37" fmla="*/ 163 h 195"/>
                <a:gd name="T38" fmla="*/ 10 w 110"/>
                <a:gd name="T39" fmla="*/ 186 h 195"/>
                <a:gd name="T40" fmla="*/ 9 w 110"/>
                <a:gd name="T41" fmla="*/ 187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95"/>
                <a:gd name="T65" fmla="*/ 110 w 110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95">
                  <a:moveTo>
                    <a:pt x="91" y="171"/>
                  </a:moveTo>
                  <a:cubicBezTo>
                    <a:pt x="94" y="134"/>
                    <a:pt x="82" y="80"/>
                    <a:pt x="96" y="51"/>
                  </a:cubicBezTo>
                  <a:cubicBezTo>
                    <a:pt x="99" y="34"/>
                    <a:pt x="110" y="4"/>
                    <a:pt x="88" y="0"/>
                  </a:cubicBezTo>
                  <a:cubicBezTo>
                    <a:pt x="80" y="1"/>
                    <a:pt x="77" y="0"/>
                    <a:pt x="73" y="7"/>
                  </a:cubicBezTo>
                  <a:cubicBezTo>
                    <a:pt x="75" y="25"/>
                    <a:pt x="89" y="69"/>
                    <a:pt x="67" y="73"/>
                  </a:cubicBezTo>
                  <a:cubicBezTo>
                    <a:pt x="45" y="84"/>
                    <a:pt x="50" y="123"/>
                    <a:pt x="64" y="142"/>
                  </a:cubicBezTo>
                  <a:cubicBezTo>
                    <a:pt x="65" y="157"/>
                    <a:pt x="67" y="166"/>
                    <a:pt x="66" y="180"/>
                  </a:cubicBezTo>
                  <a:cubicBezTo>
                    <a:pt x="58" y="179"/>
                    <a:pt x="51" y="179"/>
                    <a:pt x="45" y="174"/>
                  </a:cubicBezTo>
                  <a:cubicBezTo>
                    <a:pt x="42" y="169"/>
                    <a:pt x="39" y="165"/>
                    <a:pt x="37" y="160"/>
                  </a:cubicBezTo>
                  <a:cubicBezTo>
                    <a:pt x="35" y="150"/>
                    <a:pt x="34" y="139"/>
                    <a:pt x="39" y="129"/>
                  </a:cubicBezTo>
                  <a:cubicBezTo>
                    <a:pt x="39" y="113"/>
                    <a:pt x="31" y="79"/>
                    <a:pt x="49" y="66"/>
                  </a:cubicBezTo>
                  <a:cubicBezTo>
                    <a:pt x="53" y="57"/>
                    <a:pt x="57" y="50"/>
                    <a:pt x="63" y="42"/>
                  </a:cubicBezTo>
                  <a:cubicBezTo>
                    <a:pt x="68" y="17"/>
                    <a:pt x="64" y="12"/>
                    <a:pt x="48" y="0"/>
                  </a:cubicBezTo>
                  <a:cubicBezTo>
                    <a:pt x="42" y="0"/>
                    <a:pt x="37" y="0"/>
                    <a:pt x="31" y="1"/>
                  </a:cubicBezTo>
                  <a:cubicBezTo>
                    <a:pt x="0" y="7"/>
                    <a:pt x="42" y="71"/>
                    <a:pt x="16" y="87"/>
                  </a:cubicBezTo>
                  <a:cubicBezTo>
                    <a:pt x="12" y="92"/>
                    <a:pt x="10" y="95"/>
                    <a:pt x="9" y="102"/>
                  </a:cubicBezTo>
                  <a:cubicBezTo>
                    <a:pt x="10" y="112"/>
                    <a:pt x="8" y="137"/>
                    <a:pt x="13" y="147"/>
                  </a:cubicBezTo>
                  <a:cubicBezTo>
                    <a:pt x="15" y="151"/>
                    <a:pt x="21" y="149"/>
                    <a:pt x="25" y="150"/>
                  </a:cubicBezTo>
                  <a:cubicBezTo>
                    <a:pt x="21" y="156"/>
                    <a:pt x="22" y="158"/>
                    <a:pt x="16" y="163"/>
                  </a:cubicBezTo>
                  <a:cubicBezTo>
                    <a:pt x="14" y="171"/>
                    <a:pt x="13" y="179"/>
                    <a:pt x="10" y="186"/>
                  </a:cubicBezTo>
                  <a:cubicBezTo>
                    <a:pt x="9" y="195"/>
                    <a:pt x="9" y="195"/>
                    <a:pt x="9" y="1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38" name="Freeform 30"/>
            <p:cNvSpPr>
              <a:spLocks noChangeAspect="1"/>
            </p:cNvSpPr>
            <p:nvPr/>
          </p:nvSpPr>
          <p:spPr bwMode="auto">
            <a:xfrm>
              <a:off x="3328" y="1470"/>
              <a:ext cx="26" cy="192"/>
            </a:xfrm>
            <a:custGeom>
              <a:avLst/>
              <a:gdLst>
                <a:gd name="T0" fmla="*/ 26 w 26"/>
                <a:gd name="T1" fmla="*/ 192 h 192"/>
                <a:gd name="T2" fmla="*/ 8 w 26"/>
                <a:gd name="T3" fmla="*/ 180 h 192"/>
                <a:gd name="T4" fmla="*/ 2 w 26"/>
                <a:gd name="T5" fmla="*/ 156 h 192"/>
                <a:gd name="T6" fmla="*/ 2 w 26"/>
                <a:gd name="T7" fmla="*/ 66 h 192"/>
                <a:gd name="T8" fmla="*/ 16 w 26"/>
                <a:gd name="T9" fmla="*/ 45 h 192"/>
                <a:gd name="T10" fmla="*/ 22 w 26"/>
                <a:gd name="T11" fmla="*/ 30 h 192"/>
                <a:gd name="T12" fmla="*/ 17 w 26"/>
                <a:gd name="T13" fmla="*/ 8 h 192"/>
                <a:gd name="T14" fmla="*/ 13 w 26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92"/>
                <a:gd name="T26" fmla="*/ 26 w 26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92">
                  <a:moveTo>
                    <a:pt x="26" y="192"/>
                  </a:moveTo>
                  <a:cubicBezTo>
                    <a:pt x="14" y="191"/>
                    <a:pt x="14" y="190"/>
                    <a:pt x="8" y="180"/>
                  </a:cubicBezTo>
                  <a:cubicBezTo>
                    <a:pt x="7" y="172"/>
                    <a:pt x="4" y="164"/>
                    <a:pt x="2" y="156"/>
                  </a:cubicBezTo>
                  <a:cubicBezTo>
                    <a:pt x="2" y="151"/>
                    <a:pt x="0" y="84"/>
                    <a:pt x="2" y="66"/>
                  </a:cubicBezTo>
                  <a:cubicBezTo>
                    <a:pt x="3" y="59"/>
                    <a:pt x="13" y="52"/>
                    <a:pt x="16" y="45"/>
                  </a:cubicBezTo>
                  <a:cubicBezTo>
                    <a:pt x="17" y="39"/>
                    <a:pt x="20" y="36"/>
                    <a:pt x="22" y="30"/>
                  </a:cubicBezTo>
                  <a:cubicBezTo>
                    <a:pt x="23" y="21"/>
                    <a:pt x="22" y="15"/>
                    <a:pt x="17" y="8"/>
                  </a:cubicBezTo>
                  <a:cubicBezTo>
                    <a:pt x="16" y="2"/>
                    <a:pt x="17" y="4"/>
                    <a:pt x="1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39" name="Freeform 31"/>
            <p:cNvSpPr>
              <a:spLocks noChangeAspect="1"/>
            </p:cNvSpPr>
            <p:nvPr/>
          </p:nvSpPr>
          <p:spPr bwMode="auto">
            <a:xfrm>
              <a:off x="3200" y="1461"/>
              <a:ext cx="144" cy="187"/>
            </a:xfrm>
            <a:custGeom>
              <a:avLst/>
              <a:gdLst>
                <a:gd name="T0" fmla="*/ 144 w 144"/>
                <a:gd name="T1" fmla="*/ 8 h 187"/>
                <a:gd name="T2" fmla="*/ 124 w 144"/>
                <a:gd name="T3" fmla="*/ 0 h 187"/>
                <a:gd name="T4" fmla="*/ 117 w 144"/>
                <a:gd name="T5" fmla="*/ 26 h 187"/>
                <a:gd name="T6" fmla="*/ 109 w 144"/>
                <a:gd name="T7" fmla="*/ 84 h 187"/>
                <a:gd name="T8" fmla="*/ 94 w 144"/>
                <a:gd name="T9" fmla="*/ 180 h 187"/>
                <a:gd name="T10" fmla="*/ 82 w 144"/>
                <a:gd name="T11" fmla="*/ 177 h 187"/>
                <a:gd name="T12" fmla="*/ 82 w 144"/>
                <a:gd name="T13" fmla="*/ 137 h 187"/>
                <a:gd name="T14" fmla="*/ 73 w 144"/>
                <a:gd name="T15" fmla="*/ 119 h 187"/>
                <a:gd name="T16" fmla="*/ 96 w 144"/>
                <a:gd name="T17" fmla="*/ 71 h 187"/>
                <a:gd name="T18" fmla="*/ 91 w 144"/>
                <a:gd name="T19" fmla="*/ 27 h 187"/>
                <a:gd name="T20" fmla="*/ 78 w 144"/>
                <a:gd name="T21" fmla="*/ 11 h 187"/>
                <a:gd name="T22" fmla="*/ 58 w 144"/>
                <a:gd name="T23" fmla="*/ 18 h 187"/>
                <a:gd name="T24" fmla="*/ 66 w 144"/>
                <a:gd name="T25" fmla="*/ 54 h 187"/>
                <a:gd name="T26" fmla="*/ 43 w 144"/>
                <a:gd name="T27" fmla="*/ 102 h 187"/>
                <a:gd name="T28" fmla="*/ 43 w 144"/>
                <a:gd name="T29" fmla="*/ 152 h 187"/>
                <a:gd name="T30" fmla="*/ 46 w 144"/>
                <a:gd name="T31" fmla="*/ 170 h 187"/>
                <a:gd name="T32" fmla="*/ 22 w 144"/>
                <a:gd name="T33" fmla="*/ 182 h 187"/>
                <a:gd name="T34" fmla="*/ 24 w 144"/>
                <a:gd name="T35" fmla="*/ 152 h 187"/>
                <a:gd name="T36" fmla="*/ 22 w 144"/>
                <a:gd name="T37" fmla="*/ 62 h 187"/>
                <a:gd name="T38" fmla="*/ 45 w 144"/>
                <a:gd name="T39" fmla="*/ 57 h 187"/>
                <a:gd name="T40" fmla="*/ 25 w 144"/>
                <a:gd name="T41" fmla="*/ 2 h 187"/>
                <a:gd name="T42" fmla="*/ 1 w 144"/>
                <a:gd name="T43" fmla="*/ 6 h 187"/>
                <a:gd name="T44" fmla="*/ 0 w 144"/>
                <a:gd name="T45" fmla="*/ 11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87"/>
                <a:gd name="T71" fmla="*/ 144 w 144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87">
                  <a:moveTo>
                    <a:pt x="144" y="8"/>
                  </a:moveTo>
                  <a:cubicBezTo>
                    <a:pt x="137" y="5"/>
                    <a:pt x="131" y="3"/>
                    <a:pt x="124" y="0"/>
                  </a:cubicBezTo>
                  <a:cubicBezTo>
                    <a:pt x="110" y="3"/>
                    <a:pt x="112" y="13"/>
                    <a:pt x="117" y="26"/>
                  </a:cubicBezTo>
                  <a:cubicBezTo>
                    <a:pt x="115" y="63"/>
                    <a:pt x="123" y="65"/>
                    <a:pt x="109" y="84"/>
                  </a:cubicBezTo>
                  <a:cubicBezTo>
                    <a:pt x="108" y="152"/>
                    <a:pt x="135" y="172"/>
                    <a:pt x="94" y="180"/>
                  </a:cubicBezTo>
                  <a:cubicBezTo>
                    <a:pt x="88" y="185"/>
                    <a:pt x="85" y="184"/>
                    <a:pt x="82" y="177"/>
                  </a:cubicBezTo>
                  <a:cubicBezTo>
                    <a:pt x="85" y="164"/>
                    <a:pt x="88" y="150"/>
                    <a:pt x="82" y="137"/>
                  </a:cubicBezTo>
                  <a:cubicBezTo>
                    <a:pt x="81" y="130"/>
                    <a:pt x="77" y="125"/>
                    <a:pt x="73" y="119"/>
                  </a:cubicBezTo>
                  <a:cubicBezTo>
                    <a:pt x="70" y="104"/>
                    <a:pt x="78" y="75"/>
                    <a:pt x="96" y="71"/>
                  </a:cubicBezTo>
                  <a:cubicBezTo>
                    <a:pt x="104" y="58"/>
                    <a:pt x="107" y="33"/>
                    <a:pt x="91" y="27"/>
                  </a:cubicBezTo>
                  <a:cubicBezTo>
                    <a:pt x="87" y="21"/>
                    <a:pt x="84" y="15"/>
                    <a:pt x="78" y="11"/>
                  </a:cubicBezTo>
                  <a:cubicBezTo>
                    <a:pt x="68" y="12"/>
                    <a:pt x="62" y="9"/>
                    <a:pt x="58" y="18"/>
                  </a:cubicBezTo>
                  <a:cubicBezTo>
                    <a:pt x="60" y="40"/>
                    <a:pt x="56" y="41"/>
                    <a:pt x="66" y="54"/>
                  </a:cubicBezTo>
                  <a:cubicBezTo>
                    <a:pt x="72" y="85"/>
                    <a:pt x="58" y="82"/>
                    <a:pt x="43" y="102"/>
                  </a:cubicBezTo>
                  <a:cubicBezTo>
                    <a:pt x="39" y="121"/>
                    <a:pt x="40" y="113"/>
                    <a:pt x="43" y="152"/>
                  </a:cubicBezTo>
                  <a:cubicBezTo>
                    <a:pt x="43" y="158"/>
                    <a:pt x="46" y="170"/>
                    <a:pt x="46" y="170"/>
                  </a:cubicBezTo>
                  <a:cubicBezTo>
                    <a:pt x="44" y="187"/>
                    <a:pt x="39" y="183"/>
                    <a:pt x="22" y="182"/>
                  </a:cubicBezTo>
                  <a:cubicBezTo>
                    <a:pt x="11" y="174"/>
                    <a:pt x="19" y="161"/>
                    <a:pt x="24" y="152"/>
                  </a:cubicBezTo>
                  <a:cubicBezTo>
                    <a:pt x="23" y="135"/>
                    <a:pt x="19" y="83"/>
                    <a:pt x="22" y="62"/>
                  </a:cubicBezTo>
                  <a:cubicBezTo>
                    <a:pt x="23" y="54"/>
                    <a:pt x="37" y="58"/>
                    <a:pt x="45" y="57"/>
                  </a:cubicBezTo>
                  <a:cubicBezTo>
                    <a:pt x="44" y="37"/>
                    <a:pt x="50" y="6"/>
                    <a:pt x="25" y="2"/>
                  </a:cubicBezTo>
                  <a:cubicBezTo>
                    <a:pt x="13" y="3"/>
                    <a:pt x="11" y="4"/>
                    <a:pt x="1" y="6"/>
                  </a:cubicBezTo>
                  <a:cubicBezTo>
                    <a:pt x="1" y="8"/>
                    <a:pt x="0" y="11"/>
                    <a:pt x="0" y="1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7340" name="Freeform 32"/>
            <p:cNvSpPr>
              <a:spLocks noChangeAspect="1"/>
            </p:cNvSpPr>
            <p:nvPr/>
          </p:nvSpPr>
          <p:spPr bwMode="auto">
            <a:xfrm>
              <a:off x="3051" y="1468"/>
              <a:ext cx="150" cy="187"/>
            </a:xfrm>
            <a:custGeom>
              <a:avLst/>
              <a:gdLst>
                <a:gd name="T0" fmla="*/ 149 w 150"/>
                <a:gd name="T1" fmla="*/ 1 h 187"/>
                <a:gd name="T2" fmla="*/ 144 w 150"/>
                <a:gd name="T3" fmla="*/ 44 h 187"/>
                <a:gd name="T4" fmla="*/ 149 w 150"/>
                <a:gd name="T5" fmla="*/ 149 h 187"/>
                <a:gd name="T6" fmla="*/ 134 w 150"/>
                <a:gd name="T7" fmla="*/ 172 h 187"/>
                <a:gd name="T8" fmla="*/ 125 w 150"/>
                <a:gd name="T9" fmla="*/ 130 h 187"/>
                <a:gd name="T10" fmla="*/ 117 w 150"/>
                <a:gd name="T11" fmla="*/ 80 h 187"/>
                <a:gd name="T12" fmla="*/ 122 w 150"/>
                <a:gd name="T13" fmla="*/ 43 h 187"/>
                <a:gd name="T14" fmla="*/ 128 w 150"/>
                <a:gd name="T15" fmla="*/ 35 h 187"/>
                <a:gd name="T16" fmla="*/ 114 w 150"/>
                <a:gd name="T17" fmla="*/ 4 h 187"/>
                <a:gd name="T18" fmla="*/ 90 w 150"/>
                <a:gd name="T19" fmla="*/ 38 h 187"/>
                <a:gd name="T20" fmla="*/ 96 w 150"/>
                <a:gd name="T21" fmla="*/ 94 h 187"/>
                <a:gd name="T22" fmla="*/ 83 w 150"/>
                <a:gd name="T23" fmla="*/ 163 h 187"/>
                <a:gd name="T24" fmla="*/ 78 w 150"/>
                <a:gd name="T25" fmla="*/ 184 h 187"/>
                <a:gd name="T26" fmla="*/ 69 w 150"/>
                <a:gd name="T27" fmla="*/ 166 h 187"/>
                <a:gd name="T28" fmla="*/ 57 w 150"/>
                <a:gd name="T29" fmla="*/ 121 h 187"/>
                <a:gd name="T30" fmla="*/ 51 w 150"/>
                <a:gd name="T31" fmla="*/ 98 h 187"/>
                <a:gd name="T32" fmla="*/ 71 w 150"/>
                <a:gd name="T33" fmla="*/ 31 h 187"/>
                <a:gd name="T34" fmla="*/ 63 w 150"/>
                <a:gd name="T35" fmla="*/ 7 h 187"/>
                <a:gd name="T36" fmla="*/ 36 w 150"/>
                <a:gd name="T37" fmla="*/ 4 h 187"/>
                <a:gd name="T38" fmla="*/ 27 w 150"/>
                <a:gd name="T39" fmla="*/ 104 h 187"/>
                <a:gd name="T40" fmla="*/ 14 w 150"/>
                <a:gd name="T41" fmla="*/ 119 h 187"/>
                <a:gd name="T42" fmla="*/ 20 w 150"/>
                <a:gd name="T43" fmla="*/ 143 h 187"/>
                <a:gd name="T44" fmla="*/ 29 w 150"/>
                <a:gd name="T45" fmla="*/ 155 h 187"/>
                <a:gd name="T46" fmla="*/ 27 w 150"/>
                <a:gd name="T47" fmla="*/ 187 h 187"/>
                <a:gd name="T48" fmla="*/ 0 w 150"/>
                <a:gd name="T49" fmla="*/ 169 h 187"/>
                <a:gd name="T50" fmla="*/ 5 w 150"/>
                <a:gd name="T51" fmla="*/ 164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0"/>
                <a:gd name="T79" fmla="*/ 0 h 187"/>
                <a:gd name="T80" fmla="*/ 150 w 150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0" h="187">
                  <a:moveTo>
                    <a:pt x="149" y="1"/>
                  </a:moveTo>
                  <a:cubicBezTo>
                    <a:pt x="148" y="14"/>
                    <a:pt x="150" y="31"/>
                    <a:pt x="144" y="44"/>
                  </a:cubicBezTo>
                  <a:cubicBezTo>
                    <a:pt x="143" y="65"/>
                    <a:pt x="133" y="146"/>
                    <a:pt x="149" y="149"/>
                  </a:cubicBezTo>
                  <a:cubicBezTo>
                    <a:pt x="147" y="167"/>
                    <a:pt x="150" y="169"/>
                    <a:pt x="134" y="172"/>
                  </a:cubicBezTo>
                  <a:cubicBezTo>
                    <a:pt x="112" y="168"/>
                    <a:pt x="116" y="148"/>
                    <a:pt x="125" y="130"/>
                  </a:cubicBezTo>
                  <a:cubicBezTo>
                    <a:pt x="124" y="107"/>
                    <a:pt x="127" y="97"/>
                    <a:pt x="117" y="80"/>
                  </a:cubicBezTo>
                  <a:cubicBezTo>
                    <a:pt x="115" y="68"/>
                    <a:pt x="114" y="53"/>
                    <a:pt x="122" y="43"/>
                  </a:cubicBezTo>
                  <a:cubicBezTo>
                    <a:pt x="123" y="40"/>
                    <a:pt x="128" y="38"/>
                    <a:pt x="128" y="35"/>
                  </a:cubicBezTo>
                  <a:cubicBezTo>
                    <a:pt x="130" y="22"/>
                    <a:pt x="128" y="7"/>
                    <a:pt x="114" y="4"/>
                  </a:cubicBezTo>
                  <a:cubicBezTo>
                    <a:pt x="79" y="6"/>
                    <a:pt x="104" y="10"/>
                    <a:pt x="90" y="38"/>
                  </a:cubicBezTo>
                  <a:cubicBezTo>
                    <a:pt x="92" y="85"/>
                    <a:pt x="91" y="70"/>
                    <a:pt x="96" y="94"/>
                  </a:cubicBezTo>
                  <a:cubicBezTo>
                    <a:pt x="96" y="109"/>
                    <a:pt x="102" y="149"/>
                    <a:pt x="83" y="163"/>
                  </a:cubicBezTo>
                  <a:cubicBezTo>
                    <a:pt x="80" y="170"/>
                    <a:pt x="79" y="176"/>
                    <a:pt x="78" y="184"/>
                  </a:cubicBezTo>
                  <a:cubicBezTo>
                    <a:pt x="77" y="178"/>
                    <a:pt x="73" y="171"/>
                    <a:pt x="69" y="166"/>
                  </a:cubicBezTo>
                  <a:cubicBezTo>
                    <a:pt x="68" y="143"/>
                    <a:pt x="66" y="139"/>
                    <a:pt x="57" y="121"/>
                  </a:cubicBezTo>
                  <a:cubicBezTo>
                    <a:pt x="55" y="113"/>
                    <a:pt x="54" y="105"/>
                    <a:pt x="51" y="98"/>
                  </a:cubicBezTo>
                  <a:cubicBezTo>
                    <a:pt x="46" y="68"/>
                    <a:pt x="55" y="53"/>
                    <a:pt x="71" y="31"/>
                  </a:cubicBezTo>
                  <a:cubicBezTo>
                    <a:pt x="73" y="21"/>
                    <a:pt x="77" y="9"/>
                    <a:pt x="63" y="7"/>
                  </a:cubicBezTo>
                  <a:cubicBezTo>
                    <a:pt x="53" y="0"/>
                    <a:pt x="51" y="2"/>
                    <a:pt x="36" y="4"/>
                  </a:cubicBezTo>
                  <a:cubicBezTo>
                    <a:pt x="7" y="26"/>
                    <a:pt x="48" y="76"/>
                    <a:pt x="27" y="104"/>
                  </a:cubicBezTo>
                  <a:cubicBezTo>
                    <a:pt x="26" y="110"/>
                    <a:pt x="19" y="115"/>
                    <a:pt x="14" y="119"/>
                  </a:cubicBezTo>
                  <a:cubicBezTo>
                    <a:pt x="15" y="129"/>
                    <a:pt x="16" y="134"/>
                    <a:pt x="20" y="143"/>
                  </a:cubicBezTo>
                  <a:cubicBezTo>
                    <a:pt x="21" y="150"/>
                    <a:pt x="21" y="153"/>
                    <a:pt x="29" y="155"/>
                  </a:cubicBezTo>
                  <a:cubicBezTo>
                    <a:pt x="35" y="165"/>
                    <a:pt x="36" y="178"/>
                    <a:pt x="27" y="187"/>
                  </a:cubicBezTo>
                  <a:cubicBezTo>
                    <a:pt x="7" y="184"/>
                    <a:pt x="14" y="178"/>
                    <a:pt x="0" y="169"/>
                  </a:cubicBezTo>
                  <a:cubicBezTo>
                    <a:pt x="6" y="166"/>
                    <a:pt x="5" y="168"/>
                    <a:pt x="5" y="1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6876" name="Oval 33"/>
          <p:cNvSpPr>
            <a:spLocks noChangeAspect="1" noChangeArrowheads="1"/>
          </p:cNvSpPr>
          <p:nvPr/>
        </p:nvSpPr>
        <p:spPr bwMode="auto">
          <a:xfrm rot="-2340000">
            <a:off x="6078538" y="3392488"/>
            <a:ext cx="557212" cy="249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877" name="AutoShape 34"/>
          <p:cNvSpPr>
            <a:spLocks noChangeAspect="1" noChangeArrowheads="1"/>
          </p:cNvSpPr>
          <p:nvPr/>
        </p:nvSpPr>
        <p:spPr bwMode="auto">
          <a:xfrm rot="-2280000">
            <a:off x="6167438" y="3465513"/>
            <a:ext cx="341312" cy="103187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8" name="Freeform 35"/>
          <p:cNvSpPr>
            <a:spLocks noChangeAspect="1"/>
          </p:cNvSpPr>
          <p:nvPr/>
        </p:nvSpPr>
        <p:spPr bwMode="auto">
          <a:xfrm flipH="1">
            <a:off x="6977063" y="4052888"/>
            <a:ext cx="1430337" cy="760412"/>
          </a:xfrm>
          <a:custGeom>
            <a:avLst/>
            <a:gdLst>
              <a:gd name="T0" fmla="*/ 2147483647 w 535"/>
              <a:gd name="T1" fmla="*/ 0 h 284"/>
              <a:gd name="T2" fmla="*/ 2147483647 w 535"/>
              <a:gd name="T3" fmla="*/ 2147483647 h 284"/>
              <a:gd name="T4" fmla="*/ 2147483647 w 535"/>
              <a:gd name="T5" fmla="*/ 2147483647 h 284"/>
              <a:gd name="T6" fmla="*/ 2147483647 w 535"/>
              <a:gd name="T7" fmla="*/ 2147483647 h 284"/>
              <a:gd name="T8" fmla="*/ 2147483647 w 535"/>
              <a:gd name="T9" fmla="*/ 2147483647 h 284"/>
              <a:gd name="T10" fmla="*/ 2147483647 w 535"/>
              <a:gd name="T11" fmla="*/ 2147483647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5"/>
              <a:gd name="T19" fmla="*/ 0 h 284"/>
              <a:gd name="T20" fmla="*/ 535 w 535"/>
              <a:gd name="T21" fmla="*/ 284 h 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5" h="284">
                <a:moveTo>
                  <a:pt x="40" y="0"/>
                </a:moveTo>
                <a:cubicBezTo>
                  <a:pt x="40" y="10"/>
                  <a:pt x="0" y="186"/>
                  <a:pt x="70" y="198"/>
                </a:cubicBezTo>
                <a:cubicBezTo>
                  <a:pt x="88" y="225"/>
                  <a:pt x="210" y="213"/>
                  <a:pt x="217" y="213"/>
                </a:cubicBezTo>
                <a:cubicBezTo>
                  <a:pt x="232" y="218"/>
                  <a:pt x="247" y="215"/>
                  <a:pt x="262" y="210"/>
                </a:cubicBezTo>
                <a:cubicBezTo>
                  <a:pt x="273" y="213"/>
                  <a:pt x="281" y="218"/>
                  <a:pt x="292" y="222"/>
                </a:cubicBezTo>
                <a:cubicBezTo>
                  <a:pt x="535" y="218"/>
                  <a:pt x="487" y="284"/>
                  <a:pt x="487" y="7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79" name="Freeform 36"/>
          <p:cNvSpPr>
            <a:spLocks noChangeAspect="1"/>
          </p:cNvSpPr>
          <p:nvPr/>
        </p:nvSpPr>
        <p:spPr bwMode="auto">
          <a:xfrm flipH="1">
            <a:off x="7048500" y="2374900"/>
            <a:ext cx="215900" cy="1879600"/>
          </a:xfrm>
          <a:custGeom>
            <a:avLst/>
            <a:gdLst>
              <a:gd name="T0" fmla="*/ 2147483647 w 81"/>
              <a:gd name="T1" fmla="*/ 2147483647 h 702"/>
              <a:gd name="T2" fmla="*/ 2147483647 w 81"/>
              <a:gd name="T3" fmla="*/ 2147483647 h 702"/>
              <a:gd name="T4" fmla="*/ 2147483647 w 81"/>
              <a:gd name="T5" fmla="*/ 2147483647 h 702"/>
              <a:gd name="T6" fmla="*/ 2147483647 w 81"/>
              <a:gd name="T7" fmla="*/ 2147483647 h 702"/>
              <a:gd name="T8" fmla="*/ 2147483647 w 81"/>
              <a:gd name="T9" fmla="*/ 2147483647 h 702"/>
              <a:gd name="T10" fmla="*/ 2147483647 w 81"/>
              <a:gd name="T11" fmla="*/ 2147483647 h 702"/>
              <a:gd name="T12" fmla="*/ 2147483647 w 81"/>
              <a:gd name="T13" fmla="*/ 2147483647 h 702"/>
              <a:gd name="T14" fmla="*/ 2147483647 w 81"/>
              <a:gd name="T15" fmla="*/ 2147483647 h 702"/>
              <a:gd name="T16" fmla="*/ 2147483647 w 81"/>
              <a:gd name="T17" fmla="*/ 2147483647 h 702"/>
              <a:gd name="T18" fmla="*/ 2147483647 w 81"/>
              <a:gd name="T19" fmla="*/ 2147483647 h 702"/>
              <a:gd name="T20" fmla="*/ 2147483647 w 81"/>
              <a:gd name="T21" fmla="*/ 2147483647 h 702"/>
              <a:gd name="T22" fmla="*/ 2147483647 w 81"/>
              <a:gd name="T23" fmla="*/ 2147483647 h 702"/>
              <a:gd name="T24" fmla="*/ 2147483647 w 81"/>
              <a:gd name="T25" fmla="*/ 2147483647 h 7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"/>
              <a:gd name="T40" fmla="*/ 0 h 702"/>
              <a:gd name="T41" fmla="*/ 81 w 81"/>
              <a:gd name="T42" fmla="*/ 702 h 7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" h="702">
                <a:moveTo>
                  <a:pt x="56" y="702"/>
                </a:moveTo>
                <a:cubicBezTo>
                  <a:pt x="60" y="624"/>
                  <a:pt x="28" y="520"/>
                  <a:pt x="71" y="456"/>
                </a:cubicBezTo>
                <a:cubicBezTo>
                  <a:pt x="72" y="343"/>
                  <a:pt x="80" y="148"/>
                  <a:pt x="74" y="6"/>
                </a:cubicBezTo>
                <a:cubicBezTo>
                  <a:pt x="40" y="17"/>
                  <a:pt x="81" y="75"/>
                  <a:pt x="44" y="87"/>
                </a:cubicBezTo>
                <a:cubicBezTo>
                  <a:pt x="26" y="114"/>
                  <a:pt x="38" y="141"/>
                  <a:pt x="47" y="168"/>
                </a:cubicBezTo>
                <a:cubicBezTo>
                  <a:pt x="46" y="176"/>
                  <a:pt x="49" y="185"/>
                  <a:pt x="44" y="192"/>
                </a:cubicBezTo>
                <a:cubicBezTo>
                  <a:pt x="40" y="197"/>
                  <a:pt x="26" y="198"/>
                  <a:pt x="26" y="198"/>
                </a:cubicBezTo>
                <a:cubicBezTo>
                  <a:pt x="10" y="175"/>
                  <a:pt x="16" y="187"/>
                  <a:pt x="8" y="162"/>
                </a:cubicBezTo>
                <a:cubicBezTo>
                  <a:pt x="7" y="159"/>
                  <a:pt x="5" y="153"/>
                  <a:pt x="5" y="153"/>
                </a:cubicBezTo>
                <a:cubicBezTo>
                  <a:pt x="6" y="130"/>
                  <a:pt x="0" y="104"/>
                  <a:pt x="11" y="84"/>
                </a:cubicBezTo>
                <a:cubicBezTo>
                  <a:pt x="30" y="49"/>
                  <a:pt x="17" y="83"/>
                  <a:pt x="29" y="48"/>
                </a:cubicBezTo>
                <a:cubicBezTo>
                  <a:pt x="30" y="45"/>
                  <a:pt x="32" y="39"/>
                  <a:pt x="32" y="39"/>
                </a:cubicBezTo>
                <a:cubicBezTo>
                  <a:pt x="28" y="28"/>
                  <a:pt x="26" y="0"/>
                  <a:pt x="8" y="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0" name="Freeform 37"/>
          <p:cNvSpPr>
            <a:spLocks noChangeAspect="1"/>
          </p:cNvSpPr>
          <p:nvPr/>
        </p:nvSpPr>
        <p:spPr bwMode="auto">
          <a:xfrm flipH="1">
            <a:off x="7226300" y="2382838"/>
            <a:ext cx="496888" cy="609600"/>
          </a:xfrm>
          <a:custGeom>
            <a:avLst/>
            <a:gdLst>
              <a:gd name="T0" fmla="*/ 2147483647 w 186"/>
              <a:gd name="T1" fmla="*/ 2147483647 h 228"/>
              <a:gd name="T2" fmla="*/ 2147483647 w 186"/>
              <a:gd name="T3" fmla="*/ 2147483647 h 228"/>
              <a:gd name="T4" fmla="*/ 2147483647 w 186"/>
              <a:gd name="T5" fmla="*/ 2147483647 h 228"/>
              <a:gd name="T6" fmla="*/ 2147483647 w 186"/>
              <a:gd name="T7" fmla="*/ 2147483647 h 228"/>
              <a:gd name="T8" fmla="*/ 2147483647 w 186"/>
              <a:gd name="T9" fmla="*/ 2147483647 h 228"/>
              <a:gd name="T10" fmla="*/ 2147483647 w 186"/>
              <a:gd name="T11" fmla="*/ 2147483647 h 228"/>
              <a:gd name="T12" fmla="*/ 2147483647 w 186"/>
              <a:gd name="T13" fmla="*/ 0 h 228"/>
              <a:gd name="T14" fmla="*/ 2147483647 w 186"/>
              <a:gd name="T15" fmla="*/ 2147483647 h 228"/>
              <a:gd name="T16" fmla="*/ 2147483647 w 186"/>
              <a:gd name="T17" fmla="*/ 2147483647 h 228"/>
              <a:gd name="T18" fmla="*/ 2147483647 w 186"/>
              <a:gd name="T19" fmla="*/ 2147483647 h 228"/>
              <a:gd name="T20" fmla="*/ 2147483647 w 186"/>
              <a:gd name="T21" fmla="*/ 2147483647 h 228"/>
              <a:gd name="T22" fmla="*/ 2147483647 w 186"/>
              <a:gd name="T23" fmla="*/ 2147483647 h 228"/>
              <a:gd name="T24" fmla="*/ 2147483647 w 186"/>
              <a:gd name="T25" fmla="*/ 2147483647 h 228"/>
              <a:gd name="T26" fmla="*/ 2147483647 w 186"/>
              <a:gd name="T27" fmla="*/ 2147483647 h 228"/>
              <a:gd name="T28" fmla="*/ 2147483647 w 186"/>
              <a:gd name="T29" fmla="*/ 2147483647 h 228"/>
              <a:gd name="T30" fmla="*/ 2147483647 w 186"/>
              <a:gd name="T31" fmla="*/ 2147483647 h 228"/>
              <a:gd name="T32" fmla="*/ 2147483647 w 186"/>
              <a:gd name="T33" fmla="*/ 2147483647 h 228"/>
              <a:gd name="T34" fmla="*/ 2147483647 w 186"/>
              <a:gd name="T35" fmla="*/ 2147483647 h 228"/>
              <a:gd name="T36" fmla="*/ 2147483647 w 186"/>
              <a:gd name="T37" fmla="*/ 2147483647 h 228"/>
              <a:gd name="T38" fmla="*/ 2147483647 w 186"/>
              <a:gd name="T39" fmla="*/ 0 h 2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6"/>
              <a:gd name="T61" fmla="*/ 0 h 228"/>
              <a:gd name="T62" fmla="*/ 186 w 186"/>
              <a:gd name="T63" fmla="*/ 228 h 2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6" h="228">
                <a:moveTo>
                  <a:pt x="186" y="3"/>
                </a:moveTo>
                <a:cubicBezTo>
                  <a:pt x="146" y="10"/>
                  <a:pt x="173" y="41"/>
                  <a:pt x="162" y="75"/>
                </a:cubicBezTo>
                <a:cubicBezTo>
                  <a:pt x="158" y="107"/>
                  <a:pt x="184" y="201"/>
                  <a:pt x="147" y="189"/>
                </a:cubicBezTo>
                <a:cubicBezTo>
                  <a:pt x="133" y="168"/>
                  <a:pt x="137" y="178"/>
                  <a:pt x="132" y="162"/>
                </a:cubicBezTo>
                <a:cubicBezTo>
                  <a:pt x="133" y="140"/>
                  <a:pt x="119" y="74"/>
                  <a:pt x="150" y="54"/>
                </a:cubicBezTo>
                <a:cubicBezTo>
                  <a:pt x="154" y="48"/>
                  <a:pt x="163" y="46"/>
                  <a:pt x="165" y="39"/>
                </a:cubicBezTo>
                <a:cubicBezTo>
                  <a:pt x="169" y="24"/>
                  <a:pt x="157" y="4"/>
                  <a:pt x="144" y="0"/>
                </a:cubicBezTo>
                <a:cubicBezTo>
                  <a:pt x="109" y="12"/>
                  <a:pt x="127" y="21"/>
                  <a:pt x="123" y="72"/>
                </a:cubicBezTo>
                <a:cubicBezTo>
                  <a:pt x="122" y="87"/>
                  <a:pt x="114" y="102"/>
                  <a:pt x="111" y="117"/>
                </a:cubicBezTo>
                <a:cubicBezTo>
                  <a:pt x="110" y="149"/>
                  <a:pt x="129" y="202"/>
                  <a:pt x="90" y="189"/>
                </a:cubicBezTo>
                <a:cubicBezTo>
                  <a:pt x="89" y="171"/>
                  <a:pt x="70" y="76"/>
                  <a:pt x="99" y="57"/>
                </a:cubicBezTo>
                <a:cubicBezTo>
                  <a:pt x="108" y="30"/>
                  <a:pt x="99" y="19"/>
                  <a:pt x="75" y="3"/>
                </a:cubicBezTo>
                <a:cubicBezTo>
                  <a:pt x="64" y="35"/>
                  <a:pt x="87" y="79"/>
                  <a:pt x="57" y="99"/>
                </a:cubicBezTo>
                <a:cubicBezTo>
                  <a:pt x="52" y="107"/>
                  <a:pt x="45" y="126"/>
                  <a:pt x="45" y="126"/>
                </a:cubicBezTo>
                <a:cubicBezTo>
                  <a:pt x="41" y="228"/>
                  <a:pt x="60" y="204"/>
                  <a:pt x="15" y="189"/>
                </a:cubicBezTo>
                <a:cubicBezTo>
                  <a:pt x="0" y="167"/>
                  <a:pt x="23" y="150"/>
                  <a:pt x="30" y="129"/>
                </a:cubicBezTo>
                <a:cubicBezTo>
                  <a:pt x="27" y="111"/>
                  <a:pt x="21" y="101"/>
                  <a:pt x="15" y="84"/>
                </a:cubicBezTo>
                <a:cubicBezTo>
                  <a:pt x="21" y="45"/>
                  <a:pt x="38" y="53"/>
                  <a:pt x="72" y="45"/>
                </a:cubicBezTo>
                <a:cubicBezTo>
                  <a:pt x="70" y="35"/>
                  <a:pt x="66" y="7"/>
                  <a:pt x="54" y="3"/>
                </a:cubicBezTo>
                <a:cubicBezTo>
                  <a:pt x="51" y="2"/>
                  <a:pt x="45" y="0"/>
                  <a:pt x="4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1" name="Freeform 38"/>
          <p:cNvSpPr>
            <a:spLocks noChangeAspect="1"/>
          </p:cNvSpPr>
          <p:nvPr/>
        </p:nvSpPr>
        <p:spPr bwMode="auto">
          <a:xfrm flipH="1">
            <a:off x="7586663" y="2382838"/>
            <a:ext cx="409575" cy="569912"/>
          </a:xfrm>
          <a:custGeom>
            <a:avLst/>
            <a:gdLst>
              <a:gd name="T0" fmla="*/ 2147483647 w 153"/>
              <a:gd name="T1" fmla="*/ 2147483647 h 213"/>
              <a:gd name="T2" fmla="*/ 2147483647 w 153"/>
              <a:gd name="T3" fmla="*/ 2147483647 h 213"/>
              <a:gd name="T4" fmla="*/ 2147483647 w 153"/>
              <a:gd name="T5" fmla="*/ 2147483647 h 213"/>
              <a:gd name="T6" fmla="*/ 2147483647 w 153"/>
              <a:gd name="T7" fmla="*/ 2147483647 h 213"/>
              <a:gd name="T8" fmla="*/ 2147483647 w 153"/>
              <a:gd name="T9" fmla="*/ 2147483647 h 213"/>
              <a:gd name="T10" fmla="*/ 2147483647 w 153"/>
              <a:gd name="T11" fmla="*/ 2147483647 h 213"/>
              <a:gd name="T12" fmla="*/ 2147483647 w 153"/>
              <a:gd name="T13" fmla="*/ 2147483647 h 213"/>
              <a:gd name="T14" fmla="*/ 2147483647 w 153"/>
              <a:gd name="T15" fmla="*/ 2147483647 h 213"/>
              <a:gd name="T16" fmla="*/ 2147483647 w 153"/>
              <a:gd name="T17" fmla="*/ 2147483647 h 213"/>
              <a:gd name="T18" fmla="*/ 2147483647 w 153"/>
              <a:gd name="T19" fmla="*/ 2147483647 h 213"/>
              <a:gd name="T20" fmla="*/ 2147483647 w 153"/>
              <a:gd name="T21" fmla="*/ 2147483647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"/>
              <a:gd name="T34" fmla="*/ 0 h 213"/>
              <a:gd name="T35" fmla="*/ 153 w 153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" h="213">
                <a:moveTo>
                  <a:pt x="153" y="3"/>
                </a:moveTo>
                <a:cubicBezTo>
                  <a:pt x="120" y="10"/>
                  <a:pt x="133" y="6"/>
                  <a:pt x="114" y="12"/>
                </a:cubicBezTo>
                <a:cubicBezTo>
                  <a:pt x="102" y="29"/>
                  <a:pt x="99" y="49"/>
                  <a:pt x="96" y="69"/>
                </a:cubicBezTo>
                <a:cubicBezTo>
                  <a:pt x="94" y="161"/>
                  <a:pt x="108" y="213"/>
                  <a:pt x="72" y="159"/>
                </a:cubicBezTo>
                <a:cubicBezTo>
                  <a:pt x="81" y="121"/>
                  <a:pt x="79" y="97"/>
                  <a:pt x="81" y="51"/>
                </a:cubicBezTo>
                <a:cubicBezTo>
                  <a:pt x="79" y="25"/>
                  <a:pt x="85" y="10"/>
                  <a:pt x="60" y="18"/>
                </a:cubicBezTo>
                <a:cubicBezTo>
                  <a:pt x="24" y="72"/>
                  <a:pt x="95" y="164"/>
                  <a:pt x="39" y="201"/>
                </a:cubicBezTo>
                <a:cubicBezTo>
                  <a:pt x="30" y="174"/>
                  <a:pt x="17" y="147"/>
                  <a:pt x="12" y="120"/>
                </a:cubicBezTo>
                <a:cubicBezTo>
                  <a:pt x="14" y="76"/>
                  <a:pt x="0" y="56"/>
                  <a:pt x="30" y="36"/>
                </a:cubicBezTo>
                <a:cubicBezTo>
                  <a:pt x="42" y="19"/>
                  <a:pt x="35" y="34"/>
                  <a:pt x="27" y="21"/>
                </a:cubicBezTo>
                <a:cubicBezTo>
                  <a:pt x="14" y="0"/>
                  <a:pt x="30" y="3"/>
                  <a:pt x="12" y="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2" name="Freeform 39"/>
          <p:cNvSpPr>
            <a:spLocks noChangeAspect="1"/>
          </p:cNvSpPr>
          <p:nvPr/>
        </p:nvSpPr>
        <p:spPr bwMode="auto">
          <a:xfrm flipH="1">
            <a:off x="7962900" y="2390775"/>
            <a:ext cx="120650" cy="514350"/>
          </a:xfrm>
          <a:custGeom>
            <a:avLst/>
            <a:gdLst>
              <a:gd name="T0" fmla="*/ 2147483647 w 45"/>
              <a:gd name="T1" fmla="*/ 0 h 192"/>
              <a:gd name="T2" fmla="*/ 2147483647 w 45"/>
              <a:gd name="T3" fmla="*/ 2147483647 h 192"/>
              <a:gd name="T4" fmla="*/ 2147483647 w 45"/>
              <a:gd name="T5" fmla="*/ 2147483647 h 192"/>
              <a:gd name="T6" fmla="*/ 2147483647 w 45"/>
              <a:gd name="T7" fmla="*/ 2147483647 h 192"/>
              <a:gd name="T8" fmla="*/ 2147483647 w 45"/>
              <a:gd name="T9" fmla="*/ 2147483647 h 192"/>
              <a:gd name="T10" fmla="*/ 2147483647 w 45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192"/>
              <a:gd name="T20" fmla="*/ 45 w 45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192">
                <a:moveTo>
                  <a:pt x="45" y="0"/>
                </a:moveTo>
                <a:cubicBezTo>
                  <a:pt x="0" y="6"/>
                  <a:pt x="3" y="29"/>
                  <a:pt x="30" y="69"/>
                </a:cubicBezTo>
                <a:cubicBezTo>
                  <a:pt x="29" y="88"/>
                  <a:pt x="32" y="108"/>
                  <a:pt x="27" y="126"/>
                </a:cubicBezTo>
                <a:cubicBezTo>
                  <a:pt x="26" y="130"/>
                  <a:pt x="19" y="121"/>
                  <a:pt x="15" y="123"/>
                </a:cubicBezTo>
                <a:cubicBezTo>
                  <a:pt x="12" y="124"/>
                  <a:pt x="13" y="129"/>
                  <a:pt x="12" y="132"/>
                </a:cubicBezTo>
                <a:cubicBezTo>
                  <a:pt x="14" y="152"/>
                  <a:pt x="18" y="172"/>
                  <a:pt x="18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3" name="Freeform 40"/>
          <p:cNvSpPr>
            <a:spLocks noChangeAspect="1"/>
          </p:cNvSpPr>
          <p:nvPr/>
        </p:nvSpPr>
        <p:spPr bwMode="auto">
          <a:xfrm flipH="1">
            <a:off x="8035925" y="2379663"/>
            <a:ext cx="336550" cy="1657350"/>
          </a:xfrm>
          <a:custGeom>
            <a:avLst/>
            <a:gdLst>
              <a:gd name="T0" fmla="*/ 2147483647 w 126"/>
              <a:gd name="T1" fmla="*/ 2147483647 h 619"/>
              <a:gd name="T2" fmla="*/ 2147483647 w 126"/>
              <a:gd name="T3" fmla="*/ 2147483647 h 619"/>
              <a:gd name="T4" fmla="*/ 2147483647 w 126"/>
              <a:gd name="T5" fmla="*/ 2147483647 h 619"/>
              <a:gd name="T6" fmla="*/ 2147483647 w 126"/>
              <a:gd name="T7" fmla="*/ 2147483647 h 619"/>
              <a:gd name="T8" fmla="*/ 2147483647 w 126"/>
              <a:gd name="T9" fmla="*/ 2147483647 h 619"/>
              <a:gd name="T10" fmla="*/ 2147483647 w 126"/>
              <a:gd name="T11" fmla="*/ 2147483647 h 619"/>
              <a:gd name="T12" fmla="*/ 2147483647 w 126"/>
              <a:gd name="T13" fmla="*/ 2147483647 h 619"/>
              <a:gd name="T14" fmla="*/ 2147483647 w 126"/>
              <a:gd name="T15" fmla="*/ 2147483647 h 619"/>
              <a:gd name="T16" fmla="*/ 2147483647 w 126"/>
              <a:gd name="T17" fmla="*/ 2147483647 h 619"/>
              <a:gd name="T18" fmla="*/ 2147483647 w 126"/>
              <a:gd name="T19" fmla="*/ 2147483647 h 619"/>
              <a:gd name="T20" fmla="*/ 2147483647 w 126"/>
              <a:gd name="T21" fmla="*/ 2147483647 h 619"/>
              <a:gd name="T22" fmla="*/ 2147483647 w 126"/>
              <a:gd name="T23" fmla="*/ 2147483647 h 619"/>
              <a:gd name="T24" fmla="*/ 2147483647 w 126"/>
              <a:gd name="T25" fmla="*/ 2147483647 h 619"/>
              <a:gd name="T26" fmla="*/ 2147483647 w 126"/>
              <a:gd name="T27" fmla="*/ 2147483647 h 619"/>
              <a:gd name="T28" fmla="*/ 2147483647 w 126"/>
              <a:gd name="T29" fmla="*/ 2147483647 h 619"/>
              <a:gd name="T30" fmla="*/ 2147483647 w 126"/>
              <a:gd name="T31" fmla="*/ 2147483647 h 619"/>
              <a:gd name="T32" fmla="*/ 2147483647 w 126"/>
              <a:gd name="T33" fmla="*/ 2147483647 h 619"/>
              <a:gd name="T34" fmla="*/ 2147483647 w 126"/>
              <a:gd name="T35" fmla="*/ 214748364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619"/>
              <a:gd name="T56" fmla="*/ 126 w 126"/>
              <a:gd name="T57" fmla="*/ 619 h 6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619">
                <a:moveTo>
                  <a:pt x="126" y="190"/>
                </a:moveTo>
                <a:cubicBezTo>
                  <a:pt x="121" y="206"/>
                  <a:pt x="113" y="197"/>
                  <a:pt x="102" y="190"/>
                </a:cubicBezTo>
                <a:cubicBezTo>
                  <a:pt x="87" y="145"/>
                  <a:pt x="71" y="78"/>
                  <a:pt x="114" y="49"/>
                </a:cubicBezTo>
                <a:cubicBezTo>
                  <a:pt x="120" y="30"/>
                  <a:pt x="114" y="18"/>
                  <a:pt x="96" y="13"/>
                </a:cubicBezTo>
                <a:cubicBezTo>
                  <a:pt x="84" y="17"/>
                  <a:pt x="82" y="22"/>
                  <a:pt x="78" y="34"/>
                </a:cubicBezTo>
                <a:cubicBezTo>
                  <a:pt x="75" y="69"/>
                  <a:pt x="85" y="113"/>
                  <a:pt x="66" y="142"/>
                </a:cubicBezTo>
                <a:cubicBezTo>
                  <a:pt x="76" y="157"/>
                  <a:pt x="68" y="167"/>
                  <a:pt x="87" y="172"/>
                </a:cubicBezTo>
                <a:cubicBezTo>
                  <a:pt x="105" y="198"/>
                  <a:pt x="80" y="192"/>
                  <a:pt x="57" y="190"/>
                </a:cubicBezTo>
                <a:cubicBezTo>
                  <a:pt x="45" y="186"/>
                  <a:pt x="42" y="187"/>
                  <a:pt x="36" y="169"/>
                </a:cubicBezTo>
                <a:cubicBezTo>
                  <a:pt x="34" y="163"/>
                  <a:pt x="30" y="151"/>
                  <a:pt x="30" y="151"/>
                </a:cubicBezTo>
                <a:cubicBezTo>
                  <a:pt x="35" y="127"/>
                  <a:pt x="34" y="102"/>
                  <a:pt x="42" y="79"/>
                </a:cubicBezTo>
                <a:cubicBezTo>
                  <a:pt x="41" y="63"/>
                  <a:pt x="45" y="34"/>
                  <a:pt x="27" y="28"/>
                </a:cubicBezTo>
                <a:cubicBezTo>
                  <a:pt x="27" y="27"/>
                  <a:pt x="20" y="0"/>
                  <a:pt x="18" y="28"/>
                </a:cubicBezTo>
                <a:cubicBezTo>
                  <a:pt x="15" y="72"/>
                  <a:pt x="16" y="116"/>
                  <a:pt x="15" y="160"/>
                </a:cubicBezTo>
                <a:cubicBezTo>
                  <a:pt x="16" y="203"/>
                  <a:pt x="0" y="281"/>
                  <a:pt x="33" y="325"/>
                </a:cubicBezTo>
                <a:cubicBezTo>
                  <a:pt x="37" y="343"/>
                  <a:pt x="44" y="358"/>
                  <a:pt x="54" y="373"/>
                </a:cubicBezTo>
                <a:cubicBezTo>
                  <a:pt x="52" y="416"/>
                  <a:pt x="47" y="457"/>
                  <a:pt x="39" y="499"/>
                </a:cubicBezTo>
                <a:cubicBezTo>
                  <a:pt x="37" y="527"/>
                  <a:pt x="40" y="619"/>
                  <a:pt x="24" y="6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4" name="AutoShape 41"/>
          <p:cNvSpPr>
            <a:spLocks noChangeAspect="1" noChangeArrowheads="1"/>
          </p:cNvSpPr>
          <p:nvPr/>
        </p:nvSpPr>
        <p:spPr bwMode="auto">
          <a:xfrm rot="-2280000">
            <a:off x="7327900" y="3657600"/>
            <a:ext cx="341313" cy="103188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85" name="Freeform 42"/>
          <p:cNvSpPr>
            <a:spLocks noChangeAspect="1"/>
          </p:cNvSpPr>
          <p:nvPr/>
        </p:nvSpPr>
        <p:spPr bwMode="auto">
          <a:xfrm>
            <a:off x="2049463" y="2928938"/>
            <a:ext cx="1274762" cy="2036762"/>
          </a:xfrm>
          <a:custGeom>
            <a:avLst/>
            <a:gdLst>
              <a:gd name="T0" fmla="*/ 0 w 457"/>
              <a:gd name="T1" fmla="*/ 2147483647 h 728"/>
              <a:gd name="T2" fmla="*/ 2147483647 w 457"/>
              <a:gd name="T3" fmla="*/ 2147483647 h 728"/>
              <a:gd name="T4" fmla="*/ 2147483647 w 457"/>
              <a:gd name="T5" fmla="*/ 2147483647 h 728"/>
              <a:gd name="T6" fmla="*/ 2147483647 w 457"/>
              <a:gd name="T7" fmla="*/ 2147483647 h 728"/>
              <a:gd name="T8" fmla="*/ 2147483647 w 457"/>
              <a:gd name="T9" fmla="*/ 0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"/>
              <a:gd name="T16" fmla="*/ 0 h 728"/>
              <a:gd name="T17" fmla="*/ 457 w 457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" h="728">
                <a:moveTo>
                  <a:pt x="0" y="215"/>
                </a:moveTo>
                <a:cubicBezTo>
                  <a:pt x="1" y="337"/>
                  <a:pt x="0" y="458"/>
                  <a:pt x="4" y="580"/>
                </a:cubicBezTo>
                <a:cubicBezTo>
                  <a:pt x="5" y="596"/>
                  <a:pt x="23" y="631"/>
                  <a:pt x="39" y="636"/>
                </a:cubicBezTo>
                <a:cubicBezTo>
                  <a:pt x="172" y="635"/>
                  <a:pt x="368" y="728"/>
                  <a:pt x="438" y="615"/>
                </a:cubicBezTo>
                <a:cubicBezTo>
                  <a:pt x="457" y="321"/>
                  <a:pt x="456" y="646"/>
                  <a:pt x="4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6" name="Freeform 43"/>
          <p:cNvSpPr>
            <a:spLocks noChangeAspect="1"/>
          </p:cNvSpPr>
          <p:nvPr/>
        </p:nvSpPr>
        <p:spPr bwMode="auto">
          <a:xfrm>
            <a:off x="1962150" y="2462213"/>
            <a:ext cx="361950" cy="1031875"/>
          </a:xfrm>
          <a:custGeom>
            <a:avLst/>
            <a:gdLst>
              <a:gd name="T0" fmla="*/ 2147483647 w 141"/>
              <a:gd name="T1" fmla="*/ 2147483647 h 402"/>
              <a:gd name="T2" fmla="*/ 2147483647 w 141"/>
              <a:gd name="T3" fmla="*/ 2147483647 h 402"/>
              <a:gd name="T4" fmla="*/ 2147483647 w 141"/>
              <a:gd name="T5" fmla="*/ 0 h 402"/>
              <a:gd name="T6" fmla="*/ 2147483647 w 141"/>
              <a:gd name="T7" fmla="*/ 2147483647 h 402"/>
              <a:gd name="T8" fmla="*/ 2147483647 w 141"/>
              <a:gd name="T9" fmla="*/ 2147483647 h 402"/>
              <a:gd name="T10" fmla="*/ 2147483647 w 141"/>
              <a:gd name="T11" fmla="*/ 2147483647 h 402"/>
              <a:gd name="T12" fmla="*/ 2147483647 w 141"/>
              <a:gd name="T13" fmla="*/ 2147483647 h 402"/>
              <a:gd name="T14" fmla="*/ 2147483647 w 141"/>
              <a:gd name="T15" fmla="*/ 2147483647 h 402"/>
              <a:gd name="T16" fmla="*/ 2147483647 w 141"/>
              <a:gd name="T17" fmla="*/ 2147483647 h 402"/>
              <a:gd name="T18" fmla="*/ 2147483647 w 141"/>
              <a:gd name="T19" fmla="*/ 2147483647 h 402"/>
              <a:gd name="T20" fmla="*/ 2147483647 w 141"/>
              <a:gd name="T21" fmla="*/ 2147483647 h 4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402"/>
              <a:gd name="T35" fmla="*/ 141 w 141"/>
              <a:gd name="T36" fmla="*/ 402 h 4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402">
                <a:moveTo>
                  <a:pt x="34" y="402"/>
                </a:moveTo>
                <a:cubicBezTo>
                  <a:pt x="33" y="349"/>
                  <a:pt x="40" y="140"/>
                  <a:pt x="13" y="99"/>
                </a:cubicBezTo>
                <a:cubicBezTo>
                  <a:pt x="14" y="65"/>
                  <a:pt x="0" y="12"/>
                  <a:pt x="37" y="0"/>
                </a:cubicBezTo>
                <a:cubicBezTo>
                  <a:pt x="70" y="8"/>
                  <a:pt x="35" y="46"/>
                  <a:pt x="61" y="63"/>
                </a:cubicBezTo>
                <a:cubicBezTo>
                  <a:pt x="80" y="121"/>
                  <a:pt x="21" y="195"/>
                  <a:pt x="91" y="186"/>
                </a:cubicBezTo>
                <a:cubicBezTo>
                  <a:pt x="87" y="173"/>
                  <a:pt x="80" y="163"/>
                  <a:pt x="76" y="150"/>
                </a:cubicBezTo>
                <a:cubicBezTo>
                  <a:pt x="78" y="71"/>
                  <a:pt x="40" y="25"/>
                  <a:pt x="97" y="6"/>
                </a:cubicBezTo>
                <a:cubicBezTo>
                  <a:pt x="105" y="7"/>
                  <a:pt x="116" y="3"/>
                  <a:pt x="121" y="9"/>
                </a:cubicBezTo>
                <a:cubicBezTo>
                  <a:pt x="141" y="35"/>
                  <a:pt x="108" y="35"/>
                  <a:pt x="100" y="36"/>
                </a:cubicBezTo>
                <a:cubicBezTo>
                  <a:pt x="124" y="72"/>
                  <a:pt x="94" y="152"/>
                  <a:pt x="124" y="162"/>
                </a:cubicBezTo>
                <a:cubicBezTo>
                  <a:pt x="129" y="177"/>
                  <a:pt x="127" y="168"/>
                  <a:pt x="139" y="1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7" name="Freeform 44"/>
          <p:cNvSpPr>
            <a:spLocks noChangeAspect="1"/>
          </p:cNvSpPr>
          <p:nvPr/>
        </p:nvSpPr>
        <p:spPr bwMode="auto">
          <a:xfrm>
            <a:off x="3019425" y="2424113"/>
            <a:ext cx="258763" cy="514350"/>
          </a:xfrm>
          <a:custGeom>
            <a:avLst/>
            <a:gdLst>
              <a:gd name="T0" fmla="*/ 0 w 101"/>
              <a:gd name="T1" fmla="*/ 2147483647 h 200"/>
              <a:gd name="T2" fmla="*/ 2147483647 w 101"/>
              <a:gd name="T3" fmla="*/ 2147483647 h 200"/>
              <a:gd name="T4" fmla="*/ 2147483647 w 101"/>
              <a:gd name="T5" fmla="*/ 2147483647 h 200"/>
              <a:gd name="T6" fmla="*/ 2147483647 w 101"/>
              <a:gd name="T7" fmla="*/ 2147483647 h 200"/>
              <a:gd name="T8" fmla="*/ 2147483647 w 101"/>
              <a:gd name="T9" fmla="*/ 2147483647 h 200"/>
              <a:gd name="T10" fmla="*/ 2147483647 w 101"/>
              <a:gd name="T11" fmla="*/ 2147483647 h 200"/>
              <a:gd name="T12" fmla="*/ 2147483647 w 101"/>
              <a:gd name="T13" fmla="*/ 2147483647 h 200"/>
              <a:gd name="T14" fmla="*/ 2147483647 w 101"/>
              <a:gd name="T15" fmla="*/ 2147483647 h 200"/>
              <a:gd name="T16" fmla="*/ 2147483647 w 101"/>
              <a:gd name="T17" fmla="*/ 2147483647 h 200"/>
              <a:gd name="T18" fmla="*/ 2147483647 w 101"/>
              <a:gd name="T19" fmla="*/ 2147483647 h 200"/>
              <a:gd name="T20" fmla="*/ 2147483647 w 101"/>
              <a:gd name="T21" fmla="*/ 2147483647 h 200"/>
              <a:gd name="T22" fmla="*/ 2147483647 w 101"/>
              <a:gd name="T23" fmla="*/ 2147483647 h 200"/>
              <a:gd name="T24" fmla="*/ 2147483647 w 101"/>
              <a:gd name="T25" fmla="*/ 2147483647 h 200"/>
              <a:gd name="T26" fmla="*/ 2147483647 w 101"/>
              <a:gd name="T27" fmla="*/ 2147483647 h 200"/>
              <a:gd name="T28" fmla="*/ 2147483647 w 101"/>
              <a:gd name="T29" fmla="*/ 2147483647 h 200"/>
              <a:gd name="T30" fmla="*/ 2147483647 w 101"/>
              <a:gd name="T31" fmla="*/ 2147483647 h 200"/>
              <a:gd name="T32" fmla="*/ 2147483647 w 101"/>
              <a:gd name="T33" fmla="*/ 2147483647 h 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200"/>
              <a:gd name="T53" fmla="*/ 101 w 101"/>
              <a:gd name="T54" fmla="*/ 200 h 2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200">
                <a:moveTo>
                  <a:pt x="0" y="191"/>
                </a:moveTo>
                <a:cubicBezTo>
                  <a:pt x="12" y="189"/>
                  <a:pt x="21" y="193"/>
                  <a:pt x="21" y="179"/>
                </a:cubicBezTo>
                <a:cubicBezTo>
                  <a:pt x="21" y="174"/>
                  <a:pt x="12" y="150"/>
                  <a:pt x="12" y="149"/>
                </a:cubicBezTo>
                <a:cubicBezTo>
                  <a:pt x="11" y="146"/>
                  <a:pt x="9" y="140"/>
                  <a:pt x="9" y="140"/>
                </a:cubicBezTo>
                <a:cubicBezTo>
                  <a:pt x="10" y="117"/>
                  <a:pt x="10" y="94"/>
                  <a:pt x="12" y="71"/>
                </a:cubicBezTo>
                <a:cubicBezTo>
                  <a:pt x="13" y="65"/>
                  <a:pt x="18" y="53"/>
                  <a:pt x="18" y="53"/>
                </a:cubicBezTo>
                <a:cubicBezTo>
                  <a:pt x="20" y="16"/>
                  <a:pt x="10" y="0"/>
                  <a:pt x="42" y="8"/>
                </a:cubicBezTo>
                <a:cubicBezTo>
                  <a:pt x="40" y="49"/>
                  <a:pt x="52" y="67"/>
                  <a:pt x="24" y="86"/>
                </a:cubicBezTo>
                <a:cubicBezTo>
                  <a:pt x="25" y="111"/>
                  <a:pt x="25" y="136"/>
                  <a:pt x="27" y="161"/>
                </a:cubicBezTo>
                <a:cubicBezTo>
                  <a:pt x="27" y="167"/>
                  <a:pt x="26" y="174"/>
                  <a:pt x="30" y="179"/>
                </a:cubicBezTo>
                <a:cubicBezTo>
                  <a:pt x="36" y="186"/>
                  <a:pt x="57" y="188"/>
                  <a:pt x="57" y="188"/>
                </a:cubicBezTo>
                <a:cubicBezTo>
                  <a:pt x="62" y="173"/>
                  <a:pt x="62" y="178"/>
                  <a:pt x="57" y="155"/>
                </a:cubicBezTo>
                <a:cubicBezTo>
                  <a:pt x="56" y="149"/>
                  <a:pt x="51" y="137"/>
                  <a:pt x="51" y="137"/>
                </a:cubicBezTo>
                <a:cubicBezTo>
                  <a:pt x="54" y="105"/>
                  <a:pt x="60" y="92"/>
                  <a:pt x="69" y="65"/>
                </a:cubicBezTo>
                <a:cubicBezTo>
                  <a:pt x="71" y="24"/>
                  <a:pt x="60" y="5"/>
                  <a:pt x="96" y="14"/>
                </a:cubicBezTo>
                <a:cubicBezTo>
                  <a:pt x="94" y="64"/>
                  <a:pt x="93" y="88"/>
                  <a:pt x="84" y="131"/>
                </a:cubicBezTo>
                <a:cubicBezTo>
                  <a:pt x="81" y="199"/>
                  <a:pt x="101" y="187"/>
                  <a:pt x="75" y="2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8" name="Freeform 45"/>
          <p:cNvSpPr>
            <a:spLocks noChangeAspect="1"/>
          </p:cNvSpPr>
          <p:nvPr/>
        </p:nvSpPr>
        <p:spPr bwMode="auto">
          <a:xfrm>
            <a:off x="2303463" y="2351088"/>
            <a:ext cx="293687" cy="554037"/>
          </a:xfrm>
          <a:custGeom>
            <a:avLst/>
            <a:gdLst>
              <a:gd name="T0" fmla="*/ 0 w 72"/>
              <a:gd name="T1" fmla="*/ 2147483647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2147483647 w 72"/>
              <a:gd name="T7" fmla="*/ 2147483647 h 135"/>
              <a:gd name="T8" fmla="*/ 2147483647 w 72"/>
              <a:gd name="T9" fmla="*/ 2147483647 h 135"/>
              <a:gd name="T10" fmla="*/ 2147483647 w 72"/>
              <a:gd name="T11" fmla="*/ 2147483647 h 135"/>
              <a:gd name="T12" fmla="*/ 2147483647 w 72"/>
              <a:gd name="T13" fmla="*/ 2147483647 h 135"/>
              <a:gd name="T14" fmla="*/ 2147483647 w 72"/>
              <a:gd name="T15" fmla="*/ 2147483647 h 135"/>
              <a:gd name="T16" fmla="*/ 2147483647 w 72"/>
              <a:gd name="T17" fmla="*/ 2147483647 h 135"/>
              <a:gd name="T18" fmla="*/ 2147483647 w 72"/>
              <a:gd name="T19" fmla="*/ 2147483647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135"/>
              <a:gd name="T32" fmla="*/ 72 w 72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135">
                <a:moveTo>
                  <a:pt x="0" y="132"/>
                </a:moveTo>
                <a:cubicBezTo>
                  <a:pt x="9" y="135"/>
                  <a:pt x="13" y="134"/>
                  <a:pt x="18" y="126"/>
                </a:cubicBezTo>
                <a:cubicBezTo>
                  <a:pt x="16" y="108"/>
                  <a:pt x="19" y="103"/>
                  <a:pt x="6" y="94"/>
                </a:cubicBezTo>
                <a:cubicBezTo>
                  <a:pt x="0" y="76"/>
                  <a:pt x="4" y="60"/>
                  <a:pt x="6" y="40"/>
                </a:cubicBezTo>
                <a:cubicBezTo>
                  <a:pt x="6" y="38"/>
                  <a:pt x="5" y="18"/>
                  <a:pt x="12" y="14"/>
                </a:cubicBezTo>
                <a:cubicBezTo>
                  <a:pt x="20" y="9"/>
                  <a:pt x="35" y="7"/>
                  <a:pt x="44" y="6"/>
                </a:cubicBezTo>
                <a:cubicBezTo>
                  <a:pt x="56" y="2"/>
                  <a:pt x="59" y="0"/>
                  <a:pt x="72" y="4"/>
                </a:cubicBezTo>
                <a:cubicBezTo>
                  <a:pt x="68" y="30"/>
                  <a:pt x="68" y="24"/>
                  <a:pt x="36" y="26"/>
                </a:cubicBezTo>
                <a:cubicBezTo>
                  <a:pt x="18" y="32"/>
                  <a:pt x="31" y="54"/>
                  <a:pt x="26" y="70"/>
                </a:cubicBezTo>
                <a:cubicBezTo>
                  <a:pt x="28" y="86"/>
                  <a:pt x="27" y="134"/>
                  <a:pt x="32" y="13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89" name="Freeform 46"/>
          <p:cNvSpPr>
            <a:spLocks noChangeAspect="1"/>
          </p:cNvSpPr>
          <p:nvPr/>
        </p:nvSpPr>
        <p:spPr bwMode="auto">
          <a:xfrm>
            <a:off x="2809875" y="2360613"/>
            <a:ext cx="214313" cy="565150"/>
          </a:xfrm>
          <a:custGeom>
            <a:avLst/>
            <a:gdLst>
              <a:gd name="T0" fmla="*/ 2147483647 w 52"/>
              <a:gd name="T1" fmla="*/ 2147483647 h 138"/>
              <a:gd name="T2" fmla="*/ 2147483647 w 52"/>
              <a:gd name="T3" fmla="*/ 2147483647 h 138"/>
              <a:gd name="T4" fmla="*/ 2147483647 w 52"/>
              <a:gd name="T5" fmla="*/ 2147483647 h 138"/>
              <a:gd name="T6" fmla="*/ 2147483647 w 52"/>
              <a:gd name="T7" fmla="*/ 2147483647 h 138"/>
              <a:gd name="T8" fmla="*/ 2147483647 w 52"/>
              <a:gd name="T9" fmla="*/ 2147483647 h 138"/>
              <a:gd name="T10" fmla="*/ 2147483647 w 52"/>
              <a:gd name="T11" fmla="*/ 2147483647 h 138"/>
              <a:gd name="T12" fmla="*/ 0 w 52"/>
              <a:gd name="T13" fmla="*/ 0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138"/>
              <a:gd name="T23" fmla="*/ 52 w 52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138">
                <a:moveTo>
                  <a:pt x="52" y="138"/>
                </a:moveTo>
                <a:cubicBezTo>
                  <a:pt x="50" y="137"/>
                  <a:pt x="48" y="135"/>
                  <a:pt x="46" y="134"/>
                </a:cubicBezTo>
                <a:cubicBezTo>
                  <a:pt x="44" y="133"/>
                  <a:pt x="42" y="133"/>
                  <a:pt x="40" y="132"/>
                </a:cubicBezTo>
                <a:cubicBezTo>
                  <a:pt x="36" y="130"/>
                  <a:pt x="28" y="124"/>
                  <a:pt x="28" y="124"/>
                </a:cubicBezTo>
                <a:cubicBezTo>
                  <a:pt x="29" y="117"/>
                  <a:pt x="28" y="96"/>
                  <a:pt x="36" y="88"/>
                </a:cubicBezTo>
                <a:cubicBezTo>
                  <a:pt x="39" y="85"/>
                  <a:pt x="48" y="80"/>
                  <a:pt x="48" y="80"/>
                </a:cubicBezTo>
                <a:cubicBezTo>
                  <a:pt x="46" y="47"/>
                  <a:pt x="44" y="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0" name="Freeform 47"/>
          <p:cNvSpPr>
            <a:spLocks noChangeAspect="1"/>
          </p:cNvSpPr>
          <p:nvPr/>
        </p:nvSpPr>
        <p:spPr bwMode="auto">
          <a:xfrm>
            <a:off x="2687638" y="2351088"/>
            <a:ext cx="139700" cy="73025"/>
          </a:xfrm>
          <a:custGeom>
            <a:avLst/>
            <a:gdLst>
              <a:gd name="T0" fmla="*/ 2147483647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34" y="2"/>
                </a:moveTo>
                <a:cubicBezTo>
                  <a:pt x="27" y="3"/>
                  <a:pt x="20" y="0"/>
                  <a:pt x="14" y="4"/>
                </a:cubicBezTo>
                <a:cubicBezTo>
                  <a:pt x="0" y="13"/>
                  <a:pt x="26" y="18"/>
                  <a:pt x="32" y="1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1" name="Freeform 48"/>
          <p:cNvSpPr>
            <a:spLocks noChangeAspect="1"/>
          </p:cNvSpPr>
          <p:nvPr/>
        </p:nvSpPr>
        <p:spPr bwMode="auto">
          <a:xfrm>
            <a:off x="2809875" y="2420938"/>
            <a:ext cx="66675" cy="341312"/>
          </a:xfrm>
          <a:custGeom>
            <a:avLst/>
            <a:gdLst>
              <a:gd name="T0" fmla="*/ 0 w 16"/>
              <a:gd name="T1" fmla="*/ 2147483647 h 83"/>
              <a:gd name="T2" fmla="*/ 2147483647 w 16"/>
              <a:gd name="T3" fmla="*/ 2147483647 h 83"/>
              <a:gd name="T4" fmla="*/ 2147483647 w 16"/>
              <a:gd name="T5" fmla="*/ 2147483647 h 83"/>
              <a:gd name="T6" fmla="*/ 2147483647 w 16"/>
              <a:gd name="T7" fmla="*/ 2147483647 h 83"/>
              <a:gd name="T8" fmla="*/ 2147483647 w 16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3"/>
              <a:gd name="T17" fmla="*/ 16 w 16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3">
                <a:moveTo>
                  <a:pt x="0" y="1"/>
                </a:moveTo>
                <a:cubicBezTo>
                  <a:pt x="16" y="6"/>
                  <a:pt x="3" y="0"/>
                  <a:pt x="8" y="33"/>
                </a:cubicBezTo>
                <a:cubicBezTo>
                  <a:pt x="9" y="41"/>
                  <a:pt x="16" y="57"/>
                  <a:pt x="16" y="57"/>
                </a:cubicBezTo>
                <a:cubicBezTo>
                  <a:pt x="14" y="67"/>
                  <a:pt x="15" y="71"/>
                  <a:pt x="6" y="77"/>
                </a:cubicBezTo>
                <a:cubicBezTo>
                  <a:pt x="5" y="79"/>
                  <a:pt x="2" y="83"/>
                  <a:pt x="2" y="8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2" name="Freeform 49"/>
          <p:cNvSpPr>
            <a:spLocks noChangeAspect="1"/>
          </p:cNvSpPr>
          <p:nvPr/>
        </p:nvSpPr>
        <p:spPr bwMode="auto">
          <a:xfrm>
            <a:off x="2432050" y="2747963"/>
            <a:ext cx="395288" cy="196850"/>
          </a:xfrm>
          <a:custGeom>
            <a:avLst/>
            <a:gdLst>
              <a:gd name="T0" fmla="*/ 0 w 96"/>
              <a:gd name="T1" fmla="*/ 2147483647 h 48"/>
              <a:gd name="T2" fmla="*/ 2147483647 w 96"/>
              <a:gd name="T3" fmla="*/ 2147483647 h 48"/>
              <a:gd name="T4" fmla="*/ 2147483647 w 96"/>
              <a:gd name="T5" fmla="*/ 2147483647 h 48"/>
              <a:gd name="T6" fmla="*/ 2147483647 w 96"/>
              <a:gd name="T7" fmla="*/ 2147483647 h 48"/>
              <a:gd name="T8" fmla="*/ 2147483647 w 96"/>
              <a:gd name="T9" fmla="*/ 2147483647 h 48"/>
              <a:gd name="T10" fmla="*/ 2147483647 w 96"/>
              <a:gd name="T11" fmla="*/ 2147483647 h 48"/>
              <a:gd name="T12" fmla="*/ 2147483647 w 96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48"/>
              <a:gd name="T23" fmla="*/ 96 w 96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48">
                <a:moveTo>
                  <a:pt x="0" y="34"/>
                </a:moveTo>
                <a:cubicBezTo>
                  <a:pt x="2" y="48"/>
                  <a:pt x="8" y="43"/>
                  <a:pt x="22" y="42"/>
                </a:cubicBezTo>
                <a:cubicBezTo>
                  <a:pt x="26" y="35"/>
                  <a:pt x="28" y="34"/>
                  <a:pt x="36" y="33"/>
                </a:cubicBezTo>
                <a:cubicBezTo>
                  <a:pt x="49" y="33"/>
                  <a:pt x="66" y="27"/>
                  <a:pt x="72" y="40"/>
                </a:cubicBezTo>
                <a:cubicBezTo>
                  <a:pt x="81" y="39"/>
                  <a:pt x="80" y="37"/>
                  <a:pt x="84" y="30"/>
                </a:cubicBezTo>
                <a:cubicBezTo>
                  <a:pt x="85" y="21"/>
                  <a:pt x="84" y="17"/>
                  <a:pt x="93" y="15"/>
                </a:cubicBezTo>
                <a:cubicBezTo>
                  <a:pt x="94" y="2"/>
                  <a:pt x="92" y="6"/>
                  <a:pt x="9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3" name="Freeform 50"/>
          <p:cNvSpPr>
            <a:spLocks noChangeAspect="1"/>
          </p:cNvSpPr>
          <p:nvPr/>
        </p:nvSpPr>
        <p:spPr bwMode="auto">
          <a:xfrm>
            <a:off x="3335338" y="2847975"/>
            <a:ext cx="1296987" cy="2065338"/>
          </a:xfrm>
          <a:custGeom>
            <a:avLst/>
            <a:gdLst>
              <a:gd name="T0" fmla="*/ 0 w 457"/>
              <a:gd name="T1" fmla="*/ 2147483647 h 728"/>
              <a:gd name="T2" fmla="*/ 2147483647 w 457"/>
              <a:gd name="T3" fmla="*/ 2147483647 h 728"/>
              <a:gd name="T4" fmla="*/ 2147483647 w 457"/>
              <a:gd name="T5" fmla="*/ 2147483647 h 728"/>
              <a:gd name="T6" fmla="*/ 2147483647 w 457"/>
              <a:gd name="T7" fmla="*/ 2147483647 h 728"/>
              <a:gd name="T8" fmla="*/ 2147483647 w 457"/>
              <a:gd name="T9" fmla="*/ 0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"/>
              <a:gd name="T16" fmla="*/ 0 h 728"/>
              <a:gd name="T17" fmla="*/ 457 w 457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" h="728">
                <a:moveTo>
                  <a:pt x="0" y="215"/>
                </a:moveTo>
                <a:cubicBezTo>
                  <a:pt x="1" y="337"/>
                  <a:pt x="0" y="458"/>
                  <a:pt x="4" y="580"/>
                </a:cubicBezTo>
                <a:cubicBezTo>
                  <a:pt x="5" y="596"/>
                  <a:pt x="23" y="631"/>
                  <a:pt x="39" y="636"/>
                </a:cubicBezTo>
                <a:cubicBezTo>
                  <a:pt x="172" y="635"/>
                  <a:pt x="368" y="728"/>
                  <a:pt x="438" y="615"/>
                </a:cubicBezTo>
                <a:cubicBezTo>
                  <a:pt x="457" y="321"/>
                  <a:pt x="456" y="646"/>
                  <a:pt x="4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4" name="Freeform 51"/>
          <p:cNvSpPr>
            <a:spLocks noChangeAspect="1"/>
          </p:cNvSpPr>
          <p:nvPr/>
        </p:nvSpPr>
        <p:spPr bwMode="auto">
          <a:xfrm>
            <a:off x="3249613" y="2465388"/>
            <a:ext cx="360362" cy="1033462"/>
          </a:xfrm>
          <a:custGeom>
            <a:avLst/>
            <a:gdLst>
              <a:gd name="T0" fmla="*/ 2147483647 w 141"/>
              <a:gd name="T1" fmla="*/ 2147483647 h 402"/>
              <a:gd name="T2" fmla="*/ 2147483647 w 141"/>
              <a:gd name="T3" fmla="*/ 2147483647 h 402"/>
              <a:gd name="T4" fmla="*/ 2147483647 w 141"/>
              <a:gd name="T5" fmla="*/ 0 h 402"/>
              <a:gd name="T6" fmla="*/ 2147483647 w 141"/>
              <a:gd name="T7" fmla="*/ 2147483647 h 402"/>
              <a:gd name="T8" fmla="*/ 2147483647 w 141"/>
              <a:gd name="T9" fmla="*/ 2147483647 h 402"/>
              <a:gd name="T10" fmla="*/ 2147483647 w 141"/>
              <a:gd name="T11" fmla="*/ 2147483647 h 402"/>
              <a:gd name="T12" fmla="*/ 2147483647 w 141"/>
              <a:gd name="T13" fmla="*/ 2147483647 h 402"/>
              <a:gd name="T14" fmla="*/ 2147483647 w 141"/>
              <a:gd name="T15" fmla="*/ 2147483647 h 402"/>
              <a:gd name="T16" fmla="*/ 2147483647 w 141"/>
              <a:gd name="T17" fmla="*/ 2147483647 h 402"/>
              <a:gd name="T18" fmla="*/ 2147483647 w 141"/>
              <a:gd name="T19" fmla="*/ 2147483647 h 402"/>
              <a:gd name="T20" fmla="*/ 2147483647 w 141"/>
              <a:gd name="T21" fmla="*/ 2147483647 h 4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402"/>
              <a:gd name="T35" fmla="*/ 141 w 141"/>
              <a:gd name="T36" fmla="*/ 402 h 4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402">
                <a:moveTo>
                  <a:pt x="34" y="402"/>
                </a:moveTo>
                <a:cubicBezTo>
                  <a:pt x="33" y="349"/>
                  <a:pt x="40" y="140"/>
                  <a:pt x="13" y="99"/>
                </a:cubicBezTo>
                <a:cubicBezTo>
                  <a:pt x="14" y="65"/>
                  <a:pt x="0" y="12"/>
                  <a:pt x="37" y="0"/>
                </a:cubicBezTo>
                <a:cubicBezTo>
                  <a:pt x="70" y="8"/>
                  <a:pt x="35" y="46"/>
                  <a:pt x="61" y="63"/>
                </a:cubicBezTo>
                <a:cubicBezTo>
                  <a:pt x="80" y="121"/>
                  <a:pt x="21" y="195"/>
                  <a:pt x="91" y="186"/>
                </a:cubicBezTo>
                <a:cubicBezTo>
                  <a:pt x="87" y="173"/>
                  <a:pt x="80" y="163"/>
                  <a:pt x="76" y="150"/>
                </a:cubicBezTo>
                <a:cubicBezTo>
                  <a:pt x="78" y="71"/>
                  <a:pt x="40" y="25"/>
                  <a:pt x="97" y="6"/>
                </a:cubicBezTo>
                <a:cubicBezTo>
                  <a:pt x="105" y="7"/>
                  <a:pt x="116" y="3"/>
                  <a:pt x="121" y="9"/>
                </a:cubicBezTo>
                <a:cubicBezTo>
                  <a:pt x="141" y="35"/>
                  <a:pt x="108" y="35"/>
                  <a:pt x="100" y="36"/>
                </a:cubicBezTo>
                <a:cubicBezTo>
                  <a:pt x="124" y="72"/>
                  <a:pt x="94" y="152"/>
                  <a:pt x="124" y="162"/>
                </a:cubicBezTo>
                <a:cubicBezTo>
                  <a:pt x="129" y="177"/>
                  <a:pt x="127" y="168"/>
                  <a:pt x="139" y="1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5" name="Freeform 52"/>
          <p:cNvSpPr>
            <a:spLocks noChangeAspect="1"/>
          </p:cNvSpPr>
          <p:nvPr/>
        </p:nvSpPr>
        <p:spPr bwMode="auto">
          <a:xfrm>
            <a:off x="4306888" y="2428875"/>
            <a:ext cx="258762" cy="512763"/>
          </a:xfrm>
          <a:custGeom>
            <a:avLst/>
            <a:gdLst>
              <a:gd name="T0" fmla="*/ 0 w 101"/>
              <a:gd name="T1" fmla="*/ 2147483647 h 200"/>
              <a:gd name="T2" fmla="*/ 2147483647 w 101"/>
              <a:gd name="T3" fmla="*/ 2147483647 h 200"/>
              <a:gd name="T4" fmla="*/ 2147483647 w 101"/>
              <a:gd name="T5" fmla="*/ 2147483647 h 200"/>
              <a:gd name="T6" fmla="*/ 2147483647 w 101"/>
              <a:gd name="T7" fmla="*/ 2147483647 h 200"/>
              <a:gd name="T8" fmla="*/ 2147483647 w 101"/>
              <a:gd name="T9" fmla="*/ 2147483647 h 200"/>
              <a:gd name="T10" fmla="*/ 2147483647 w 101"/>
              <a:gd name="T11" fmla="*/ 2147483647 h 200"/>
              <a:gd name="T12" fmla="*/ 2147483647 w 101"/>
              <a:gd name="T13" fmla="*/ 2147483647 h 200"/>
              <a:gd name="T14" fmla="*/ 2147483647 w 101"/>
              <a:gd name="T15" fmla="*/ 2147483647 h 200"/>
              <a:gd name="T16" fmla="*/ 2147483647 w 101"/>
              <a:gd name="T17" fmla="*/ 2147483647 h 200"/>
              <a:gd name="T18" fmla="*/ 2147483647 w 101"/>
              <a:gd name="T19" fmla="*/ 2147483647 h 200"/>
              <a:gd name="T20" fmla="*/ 2147483647 w 101"/>
              <a:gd name="T21" fmla="*/ 2147483647 h 200"/>
              <a:gd name="T22" fmla="*/ 2147483647 w 101"/>
              <a:gd name="T23" fmla="*/ 2147483647 h 200"/>
              <a:gd name="T24" fmla="*/ 2147483647 w 101"/>
              <a:gd name="T25" fmla="*/ 2147483647 h 200"/>
              <a:gd name="T26" fmla="*/ 2147483647 w 101"/>
              <a:gd name="T27" fmla="*/ 2147483647 h 200"/>
              <a:gd name="T28" fmla="*/ 2147483647 w 101"/>
              <a:gd name="T29" fmla="*/ 2147483647 h 200"/>
              <a:gd name="T30" fmla="*/ 2147483647 w 101"/>
              <a:gd name="T31" fmla="*/ 2147483647 h 200"/>
              <a:gd name="T32" fmla="*/ 2147483647 w 101"/>
              <a:gd name="T33" fmla="*/ 2147483647 h 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200"/>
              <a:gd name="T53" fmla="*/ 101 w 101"/>
              <a:gd name="T54" fmla="*/ 200 h 2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200">
                <a:moveTo>
                  <a:pt x="0" y="191"/>
                </a:moveTo>
                <a:cubicBezTo>
                  <a:pt x="12" y="189"/>
                  <a:pt x="21" y="193"/>
                  <a:pt x="21" y="179"/>
                </a:cubicBezTo>
                <a:cubicBezTo>
                  <a:pt x="21" y="174"/>
                  <a:pt x="12" y="150"/>
                  <a:pt x="12" y="149"/>
                </a:cubicBezTo>
                <a:cubicBezTo>
                  <a:pt x="11" y="146"/>
                  <a:pt x="9" y="140"/>
                  <a:pt x="9" y="140"/>
                </a:cubicBezTo>
                <a:cubicBezTo>
                  <a:pt x="10" y="117"/>
                  <a:pt x="10" y="94"/>
                  <a:pt x="12" y="71"/>
                </a:cubicBezTo>
                <a:cubicBezTo>
                  <a:pt x="13" y="65"/>
                  <a:pt x="18" y="53"/>
                  <a:pt x="18" y="53"/>
                </a:cubicBezTo>
                <a:cubicBezTo>
                  <a:pt x="20" y="16"/>
                  <a:pt x="10" y="0"/>
                  <a:pt x="42" y="8"/>
                </a:cubicBezTo>
                <a:cubicBezTo>
                  <a:pt x="40" y="49"/>
                  <a:pt x="52" y="67"/>
                  <a:pt x="24" y="86"/>
                </a:cubicBezTo>
                <a:cubicBezTo>
                  <a:pt x="25" y="111"/>
                  <a:pt x="25" y="136"/>
                  <a:pt x="27" y="161"/>
                </a:cubicBezTo>
                <a:cubicBezTo>
                  <a:pt x="27" y="167"/>
                  <a:pt x="26" y="174"/>
                  <a:pt x="30" y="179"/>
                </a:cubicBezTo>
                <a:cubicBezTo>
                  <a:pt x="36" y="186"/>
                  <a:pt x="57" y="188"/>
                  <a:pt x="57" y="188"/>
                </a:cubicBezTo>
                <a:cubicBezTo>
                  <a:pt x="62" y="173"/>
                  <a:pt x="62" y="178"/>
                  <a:pt x="57" y="155"/>
                </a:cubicBezTo>
                <a:cubicBezTo>
                  <a:pt x="56" y="149"/>
                  <a:pt x="51" y="137"/>
                  <a:pt x="51" y="137"/>
                </a:cubicBezTo>
                <a:cubicBezTo>
                  <a:pt x="54" y="105"/>
                  <a:pt x="60" y="92"/>
                  <a:pt x="69" y="65"/>
                </a:cubicBezTo>
                <a:cubicBezTo>
                  <a:pt x="71" y="24"/>
                  <a:pt x="60" y="5"/>
                  <a:pt x="96" y="14"/>
                </a:cubicBezTo>
                <a:cubicBezTo>
                  <a:pt x="94" y="64"/>
                  <a:pt x="93" y="88"/>
                  <a:pt x="84" y="131"/>
                </a:cubicBezTo>
                <a:cubicBezTo>
                  <a:pt x="81" y="199"/>
                  <a:pt x="101" y="187"/>
                  <a:pt x="75" y="2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6" name="Freeform 53"/>
          <p:cNvSpPr>
            <a:spLocks noChangeAspect="1"/>
          </p:cNvSpPr>
          <p:nvPr/>
        </p:nvSpPr>
        <p:spPr bwMode="auto">
          <a:xfrm>
            <a:off x="3586163" y="2695575"/>
            <a:ext cx="446087" cy="209550"/>
          </a:xfrm>
          <a:custGeom>
            <a:avLst/>
            <a:gdLst>
              <a:gd name="T0" fmla="*/ 0 w 109"/>
              <a:gd name="T1" fmla="*/ 2147483647 h 51"/>
              <a:gd name="T2" fmla="*/ 2147483647 w 109"/>
              <a:gd name="T3" fmla="*/ 2147483647 h 51"/>
              <a:gd name="T4" fmla="*/ 2147483647 w 109"/>
              <a:gd name="T5" fmla="*/ 2147483647 h 51"/>
              <a:gd name="T6" fmla="*/ 2147483647 w 109"/>
              <a:gd name="T7" fmla="*/ 2147483647 h 51"/>
              <a:gd name="T8" fmla="*/ 2147483647 w 10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51"/>
              <a:gd name="T17" fmla="*/ 109 w 10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51">
                <a:moveTo>
                  <a:pt x="0" y="48"/>
                </a:moveTo>
                <a:cubicBezTo>
                  <a:pt x="20" y="51"/>
                  <a:pt x="17" y="39"/>
                  <a:pt x="33" y="36"/>
                </a:cubicBezTo>
                <a:cubicBezTo>
                  <a:pt x="42" y="22"/>
                  <a:pt x="56" y="17"/>
                  <a:pt x="72" y="15"/>
                </a:cubicBezTo>
                <a:cubicBezTo>
                  <a:pt x="82" y="12"/>
                  <a:pt x="89" y="5"/>
                  <a:pt x="99" y="3"/>
                </a:cubicBezTo>
                <a:cubicBezTo>
                  <a:pt x="105" y="0"/>
                  <a:pt x="102" y="1"/>
                  <a:pt x="109" y="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897" name="Freeform 54"/>
          <p:cNvSpPr>
            <a:spLocks noChangeAspect="1"/>
          </p:cNvSpPr>
          <p:nvPr/>
        </p:nvSpPr>
        <p:spPr bwMode="auto">
          <a:xfrm>
            <a:off x="4029075" y="2698750"/>
            <a:ext cx="295275" cy="217488"/>
          </a:xfrm>
          <a:custGeom>
            <a:avLst/>
            <a:gdLst>
              <a:gd name="T0" fmla="*/ 0 w 72"/>
              <a:gd name="T1" fmla="*/ 0 h 53"/>
              <a:gd name="T2" fmla="*/ 2147483647 w 72"/>
              <a:gd name="T3" fmla="*/ 2147483647 h 53"/>
              <a:gd name="T4" fmla="*/ 2147483647 w 72"/>
              <a:gd name="T5" fmla="*/ 2147483647 h 53"/>
              <a:gd name="T6" fmla="*/ 2147483647 w 72"/>
              <a:gd name="T7" fmla="*/ 2147483647 h 53"/>
              <a:gd name="T8" fmla="*/ 2147483647 w 72"/>
              <a:gd name="T9" fmla="*/ 2147483647 h 53"/>
              <a:gd name="T10" fmla="*/ 2147483647 w 72"/>
              <a:gd name="T11" fmla="*/ 2147483647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53"/>
              <a:gd name="T20" fmla="*/ 72 w 72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53">
                <a:moveTo>
                  <a:pt x="0" y="0"/>
                </a:moveTo>
                <a:cubicBezTo>
                  <a:pt x="5" y="1"/>
                  <a:pt x="10" y="0"/>
                  <a:pt x="15" y="2"/>
                </a:cubicBezTo>
                <a:cubicBezTo>
                  <a:pt x="19" y="4"/>
                  <a:pt x="17" y="10"/>
                  <a:pt x="18" y="14"/>
                </a:cubicBezTo>
                <a:cubicBezTo>
                  <a:pt x="21" y="26"/>
                  <a:pt x="16" y="47"/>
                  <a:pt x="27" y="53"/>
                </a:cubicBezTo>
                <a:cubicBezTo>
                  <a:pt x="39" y="51"/>
                  <a:pt x="49" y="49"/>
                  <a:pt x="60" y="47"/>
                </a:cubicBezTo>
                <a:cubicBezTo>
                  <a:pt x="64" y="48"/>
                  <a:pt x="68" y="50"/>
                  <a:pt x="72" y="5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36898" name="Group 55"/>
          <p:cNvGrpSpPr>
            <a:grpSpLocks noChangeAspect="1"/>
          </p:cNvGrpSpPr>
          <p:nvPr/>
        </p:nvGrpSpPr>
        <p:grpSpPr bwMode="auto">
          <a:xfrm>
            <a:off x="3560763" y="2851150"/>
            <a:ext cx="558800" cy="249238"/>
            <a:chOff x="3560" y="890"/>
            <a:chExt cx="331" cy="150"/>
          </a:xfrm>
        </p:grpSpPr>
        <p:sp>
          <p:nvSpPr>
            <p:cNvPr id="37333" name="Oval 56"/>
            <p:cNvSpPr>
              <a:spLocks noChangeAspect="1" noChangeArrowheads="1"/>
            </p:cNvSpPr>
            <p:nvPr/>
          </p:nvSpPr>
          <p:spPr bwMode="auto">
            <a:xfrm rot="-2340000">
              <a:off x="3560" y="890"/>
              <a:ext cx="331" cy="1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334" name="AutoShape 57"/>
            <p:cNvSpPr>
              <a:spLocks noChangeAspect="1" noChangeArrowheads="1"/>
            </p:cNvSpPr>
            <p:nvPr/>
          </p:nvSpPr>
          <p:spPr bwMode="auto">
            <a:xfrm rot="-2280000">
              <a:off x="3613" y="934"/>
              <a:ext cx="203" cy="62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899" name="Group 58"/>
          <p:cNvGrpSpPr>
            <a:grpSpLocks noChangeAspect="1"/>
          </p:cNvGrpSpPr>
          <p:nvPr/>
        </p:nvGrpSpPr>
        <p:grpSpPr bwMode="auto">
          <a:xfrm>
            <a:off x="2414588" y="2503488"/>
            <a:ext cx="466725" cy="417512"/>
            <a:chOff x="1443" y="1187"/>
            <a:chExt cx="209" cy="187"/>
          </a:xfrm>
        </p:grpSpPr>
        <p:sp>
          <p:nvSpPr>
            <p:cNvPr id="37268" name="AutoShape 59"/>
            <p:cNvSpPr>
              <a:spLocks noChangeAspect="1" noChangeArrowheads="1"/>
            </p:cNvSpPr>
            <p:nvPr/>
          </p:nvSpPr>
          <p:spPr bwMode="auto">
            <a:xfrm rot="-2280000">
              <a:off x="1474" y="1253"/>
              <a:ext cx="147" cy="46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269" name="Group 60"/>
            <p:cNvGrpSpPr>
              <a:grpSpLocks noChangeAspect="1"/>
            </p:cNvGrpSpPr>
            <p:nvPr/>
          </p:nvGrpSpPr>
          <p:grpSpPr bwMode="auto">
            <a:xfrm rot="-2284828" flipH="1" flipV="1">
              <a:off x="1572" y="1290"/>
              <a:ext cx="14" cy="45"/>
              <a:chOff x="664" y="663"/>
              <a:chExt cx="201" cy="654"/>
            </a:xfrm>
          </p:grpSpPr>
          <p:sp>
            <p:nvSpPr>
              <p:cNvPr id="37326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7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8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9" name="AutoShape 64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30" name="AutoShape 65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31" name="AutoShape 66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32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0" name="Group 68"/>
            <p:cNvGrpSpPr>
              <a:grpSpLocks noChangeAspect="1"/>
            </p:cNvGrpSpPr>
            <p:nvPr/>
          </p:nvGrpSpPr>
          <p:grpSpPr bwMode="auto">
            <a:xfrm rot="8750909" flipH="1" flipV="1">
              <a:off x="1495" y="1229"/>
              <a:ext cx="14" cy="45"/>
              <a:chOff x="664" y="663"/>
              <a:chExt cx="201" cy="654"/>
            </a:xfrm>
          </p:grpSpPr>
          <p:sp>
            <p:nvSpPr>
              <p:cNvPr id="37319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0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1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2" name="AutoShape 72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3" name="AutoShape 73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4" name="AutoShape 74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25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1" name="Group 76"/>
            <p:cNvGrpSpPr>
              <a:grpSpLocks noChangeAspect="1"/>
            </p:cNvGrpSpPr>
            <p:nvPr/>
          </p:nvGrpSpPr>
          <p:grpSpPr bwMode="auto">
            <a:xfrm rot="-3572737" flipH="1" flipV="1">
              <a:off x="1623" y="1242"/>
              <a:ext cx="14" cy="45"/>
              <a:chOff x="664" y="663"/>
              <a:chExt cx="201" cy="654"/>
            </a:xfrm>
          </p:grpSpPr>
          <p:sp>
            <p:nvSpPr>
              <p:cNvPr id="37312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3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4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5" name="AutoShape 8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6" name="AutoShape 8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7" name="AutoShape 8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8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2" name="Group 84"/>
            <p:cNvGrpSpPr>
              <a:grpSpLocks noChangeAspect="1"/>
            </p:cNvGrpSpPr>
            <p:nvPr/>
          </p:nvGrpSpPr>
          <p:grpSpPr bwMode="auto">
            <a:xfrm rot="7145134" flipH="1" flipV="1">
              <a:off x="1459" y="1266"/>
              <a:ext cx="14" cy="45"/>
              <a:chOff x="664" y="663"/>
              <a:chExt cx="201" cy="654"/>
            </a:xfrm>
          </p:grpSpPr>
          <p:sp>
            <p:nvSpPr>
              <p:cNvPr id="37305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6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7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8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9" name="AutoShape 89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0" name="AutoShape 90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11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3" name="Group 92"/>
            <p:cNvGrpSpPr>
              <a:grpSpLocks noChangeAspect="1"/>
            </p:cNvGrpSpPr>
            <p:nvPr/>
          </p:nvGrpSpPr>
          <p:grpSpPr bwMode="auto">
            <a:xfrm rot="1409096" flipH="1" flipV="1">
              <a:off x="1484" y="1329"/>
              <a:ext cx="14" cy="45"/>
              <a:chOff x="664" y="663"/>
              <a:chExt cx="201" cy="654"/>
            </a:xfrm>
          </p:grpSpPr>
          <p:sp>
            <p:nvSpPr>
              <p:cNvPr id="37298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9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0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1" name="AutoShape 96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2" name="AutoShape 97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3" name="AutoShape 98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304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4" name="Group 100"/>
            <p:cNvGrpSpPr>
              <a:grpSpLocks noChangeAspect="1"/>
            </p:cNvGrpSpPr>
            <p:nvPr/>
          </p:nvGrpSpPr>
          <p:grpSpPr bwMode="auto">
            <a:xfrm rot="-8585363" flipH="1" flipV="1">
              <a:off x="1608" y="1187"/>
              <a:ext cx="14" cy="45"/>
              <a:chOff x="664" y="663"/>
              <a:chExt cx="201" cy="654"/>
            </a:xfrm>
          </p:grpSpPr>
          <p:sp>
            <p:nvSpPr>
              <p:cNvPr id="37291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2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3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4" name="AutoShape 104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5" name="AutoShape 105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6" name="AutoShape 106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7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5" name="Group 108"/>
            <p:cNvGrpSpPr>
              <a:grpSpLocks noChangeAspect="1"/>
            </p:cNvGrpSpPr>
            <p:nvPr/>
          </p:nvGrpSpPr>
          <p:grpSpPr bwMode="auto">
            <a:xfrm rot="8750909" flipH="1" flipV="1">
              <a:off x="1535" y="1199"/>
              <a:ext cx="14" cy="45"/>
              <a:chOff x="664" y="663"/>
              <a:chExt cx="201" cy="654"/>
            </a:xfrm>
          </p:grpSpPr>
          <p:sp>
            <p:nvSpPr>
              <p:cNvPr id="37284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5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6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7" name="AutoShape 112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8" name="AutoShape 113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9" name="AutoShape 114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90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76" name="Group 116"/>
            <p:cNvGrpSpPr>
              <a:grpSpLocks noChangeAspect="1"/>
            </p:cNvGrpSpPr>
            <p:nvPr/>
          </p:nvGrpSpPr>
          <p:grpSpPr bwMode="auto">
            <a:xfrm rot="-2284828" flipH="1" flipV="1">
              <a:off x="1537" y="1316"/>
              <a:ext cx="14" cy="45"/>
              <a:chOff x="664" y="663"/>
              <a:chExt cx="201" cy="654"/>
            </a:xfrm>
          </p:grpSpPr>
          <p:sp>
            <p:nvSpPr>
              <p:cNvPr id="37277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78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79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0" name="AutoShape 12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1" name="AutoShape 12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2" name="AutoShape 12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83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6900" name="Group 124"/>
          <p:cNvGrpSpPr>
            <a:grpSpLocks noChangeAspect="1"/>
          </p:cNvGrpSpPr>
          <p:nvPr/>
        </p:nvGrpSpPr>
        <p:grpSpPr bwMode="auto">
          <a:xfrm rot="-6481101">
            <a:off x="1150938" y="2032000"/>
            <a:ext cx="465137" cy="417513"/>
            <a:chOff x="1443" y="1187"/>
            <a:chExt cx="209" cy="187"/>
          </a:xfrm>
        </p:grpSpPr>
        <p:sp>
          <p:nvSpPr>
            <p:cNvPr id="37203" name="AutoShape 125"/>
            <p:cNvSpPr>
              <a:spLocks noChangeAspect="1" noChangeArrowheads="1"/>
            </p:cNvSpPr>
            <p:nvPr/>
          </p:nvSpPr>
          <p:spPr bwMode="auto">
            <a:xfrm rot="-2280000">
              <a:off x="1474" y="1253"/>
              <a:ext cx="147" cy="46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7204" name="Group 126"/>
            <p:cNvGrpSpPr>
              <a:grpSpLocks noChangeAspect="1"/>
            </p:cNvGrpSpPr>
            <p:nvPr/>
          </p:nvGrpSpPr>
          <p:grpSpPr bwMode="auto">
            <a:xfrm rot="-2284828" flipH="1" flipV="1">
              <a:off x="1572" y="1290"/>
              <a:ext cx="14" cy="45"/>
              <a:chOff x="664" y="663"/>
              <a:chExt cx="201" cy="654"/>
            </a:xfrm>
          </p:grpSpPr>
          <p:sp>
            <p:nvSpPr>
              <p:cNvPr id="37261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2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3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4" name="AutoShape 13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5" name="AutoShape 13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6" name="AutoShape 13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7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05" name="Group 134"/>
            <p:cNvGrpSpPr>
              <a:grpSpLocks noChangeAspect="1"/>
            </p:cNvGrpSpPr>
            <p:nvPr/>
          </p:nvGrpSpPr>
          <p:grpSpPr bwMode="auto">
            <a:xfrm rot="8750909" flipH="1" flipV="1">
              <a:off x="1495" y="1229"/>
              <a:ext cx="14" cy="45"/>
              <a:chOff x="664" y="663"/>
              <a:chExt cx="201" cy="654"/>
            </a:xfrm>
          </p:grpSpPr>
          <p:sp>
            <p:nvSpPr>
              <p:cNvPr id="37254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5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6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7" name="AutoShape 138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8" name="AutoShape 139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9" name="AutoShape 140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60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06" name="Group 142"/>
            <p:cNvGrpSpPr>
              <a:grpSpLocks noChangeAspect="1"/>
            </p:cNvGrpSpPr>
            <p:nvPr/>
          </p:nvGrpSpPr>
          <p:grpSpPr bwMode="auto">
            <a:xfrm rot="-3572737" flipH="1" flipV="1">
              <a:off x="1623" y="1242"/>
              <a:ext cx="14" cy="45"/>
              <a:chOff x="664" y="663"/>
              <a:chExt cx="201" cy="654"/>
            </a:xfrm>
          </p:grpSpPr>
          <p:sp>
            <p:nvSpPr>
              <p:cNvPr id="37247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8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9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0" name="AutoShape 146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1" name="AutoShape 147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2" name="AutoShape 148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53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07" name="Group 150"/>
            <p:cNvGrpSpPr>
              <a:grpSpLocks noChangeAspect="1"/>
            </p:cNvGrpSpPr>
            <p:nvPr/>
          </p:nvGrpSpPr>
          <p:grpSpPr bwMode="auto">
            <a:xfrm rot="7145134" flipH="1" flipV="1">
              <a:off x="1459" y="1266"/>
              <a:ext cx="14" cy="45"/>
              <a:chOff x="664" y="663"/>
              <a:chExt cx="201" cy="654"/>
            </a:xfrm>
          </p:grpSpPr>
          <p:sp>
            <p:nvSpPr>
              <p:cNvPr id="37240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1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2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3" name="AutoShape 154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4" name="AutoShape 155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5" name="AutoShape 156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46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08" name="Group 158"/>
            <p:cNvGrpSpPr>
              <a:grpSpLocks noChangeAspect="1"/>
            </p:cNvGrpSpPr>
            <p:nvPr/>
          </p:nvGrpSpPr>
          <p:grpSpPr bwMode="auto">
            <a:xfrm rot="1409096" flipH="1" flipV="1">
              <a:off x="1484" y="1329"/>
              <a:ext cx="14" cy="45"/>
              <a:chOff x="664" y="663"/>
              <a:chExt cx="201" cy="654"/>
            </a:xfrm>
          </p:grpSpPr>
          <p:sp>
            <p:nvSpPr>
              <p:cNvPr id="37233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4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5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6" name="AutoShape 162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7" name="AutoShape 163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8" name="AutoShape 164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9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09" name="Group 166"/>
            <p:cNvGrpSpPr>
              <a:grpSpLocks noChangeAspect="1"/>
            </p:cNvGrpSpPr>
            <p:nvPr/>
          </p:nvGrpSpPr>
          <p:grpSpPr bwMode="auto">
            <a:xfrm rot="-8585363" flipH="1" flipV="1">
              <a:off x="1608" y="1187"/>
              <a:ext cx="14" cy="45"/>
              <a:chOff x="664" y="663"/>
              <a:chExt cx="201" cy="654"/>
            </a:xfrm>
          </p:grpSpPr>
          <p:sp>
            <p:nvSpPr>
              <p:cNvPr id="37226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7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8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9" name="AutoShape 17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0" name="AutoShape 17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1" name="AutoShape 17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32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10" name="Group 174"/>
            <p:cNvGrpSpPr>
              <a:grpSpLocks noChangeAspect="1"/>
            </p:cNvGrpSpPr>
            <p:nvPr/>
          </p:nvGrpSpPr>
          <p:grpSpPr bwMode="auto">
            <a:xfrm rot="8750909" flipH="1" flipV="1">
              <a:off x="1535" y="1199"/>
              <a:ext cx="14" cy="45"/>
              <a:chOff x="664" y="663"/>
              <a:chExt cx="201" cy="654"/>
            </a:xfrm>
          </p:grpSpPr>
          <p:sp>
            <p:nvSpPr>
              <p:cNvPr id="37219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0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1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2" name="AutoShape 178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3" name="AutoShape 179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4" name="AutoShape 180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25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7211" name="Group 182"/>
            <p:cNvGrpSpPr>
              <a:grpSpLocks noChangeAspect="1"/>
            </p:cNvGrpSpPr>
            <p:nvPr/>
          </p:nvGrpSpPr>
          <p:grpSpPr bwMode="auto">
            <a:xfrm rot="-2284828" flipH="1" flipV="1">
              <a:off x="1537" y="1316"/>
              <a:ext cx="14" cy="45"/>
              <a:chOff x="664" y="663"/>
              <a:chExt cx="201" cy="654"/>
            </a:xfrm>
          </p:grpSpPr>
          <p:sp>
            <p:nvSpPr>
              <p:cNvPr id="37212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13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14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15" name="AutoShape 186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16" name="AutoShape 187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17" name="AutoShape 188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218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6901" name="AutoShape 190"/>
          <p:cNvSpPr>
            <a:spLocks noChangeAspect="1" noChangeArrowheads="1"/>
          </p:cNvSpPr>
          <p:nvPr/>
        </p:nvSpPr>
        <p:spPr bwMode="auto">
          <a:xfrm rot="-5660632">
            <a:off x="777081" y="1493044"/>
            <a:ext cx="327025" cy="103188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02" name="Group 191"/>
          <p:cNvGrpSpPr>
            <a:grpSpLocks noChangeAspect="1"/>
          </p:cNvGrpSpPr>
          <p:nvPr/>
        </p:nvGrpSpPr>
        <p:grpSpPr bwMode="auto">
          <a:xfrm rot="-5665459" flipH="1" flipV="1">
            <a:off x="1031082" y="1478756"/>
            <a:ext cx="31750" cy="100013"/>
            <a:chOff x="664" y="663"/>
            <a:chExt cx="201" cy="654"/>
          </a:xfrm>
        </p:grpSpPr>
        <p:sp>
          <p:nvSpPr>
            <p:cNvPr id="37196" name="Rectangle 192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7" name="Rectangle 193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8" name="Rectangle 194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9" name="AutoShape 195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00" name="AutoShape 196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01" name="AutoShape 197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202" name="Rectangle 198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3" name="Group 199"/>
          <p:cNvGrpSpPr>
            <a:grpSpLocks noChangeAspect="1"/>
          </p:cNvGrpSpPr>
          <p:nvPr/>
        </p:nvGrpSpPr>
        <p:grpSpPr bwMode="auto">
          <a:xfrm rot="5370278" flipH="1" flipV="1">
            <a:off x="823119" y="1547019"/>
            <a:ext cx="31750" cy="100012"/>
            <a:chOff x="664" y="663"/>
            <a:chExt cx="201" cy="654"/>
          </a:xfrm>
        </p:grpSpPr>
        <p:sp>
          <p:nvSpPr>
            <p:cNvPr id="37189" name="Rectangle 200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0" name="Rectangle 201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1" name="Rectangle 202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2" name="AutoShape 203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3" name="AutoShape 204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4" name="AutoShape 205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95" name="Rectangle 206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4" name="Group 207"/>
          <p:cNvGrpSpPr>
            <a:grpSpLocks noChangeAspect="1"/>
          </p:cNvGrpSpPr>
          <p:nvPr/>
        </p:nvGrpSpPr>
        <p:grpSpPr bwMode="auto">
          <a:xfrm rot="-6953367" flipH="1" flipV="1">
            <a:off x="1008063" y="1327150"/>
            <a:ext cx="31750" cy="101600"/>
            <a:chOff x="664" y="663"/>
            <a:chExt cx="201" cy="654"/>
          </a:xfrm>
        </p:grpSpPr>
        <p:sp>
          <p:nvSpPr>
            <p:cNvPr id="37182" name="Rectangle 208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3" name="Rectangle 209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4" name="Rectangle 210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5" name="AutoShape 211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6" name="AutoShape 212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7" name="AutoShape 213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8" name="Rectangle 214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5" name="Group 215"/>
          <p:cNvGrpSpPr>
            <a:grpSpLocks noChangeAspect="1"/>
          </p:cNvGrpSpPr>
          <p:nvPr/>
        </p:nvGrpSpPr>
        <p:grpSpPr bwMode="auto">
          <a:xfrm rot="3764504" flipH="1" flipV="1">
            <a:off x="848519" y="1661319"/>
            <a:ext cx="31750" cy="100012"/>
            <a:chOff x="664" y="663"/>
            <a:chExt cx="201" cy="654"/>
          </a:xfrm>
        </p:grpSpPr>
        <p:sp>
          <p:nvSpPr>
            <p:cNvPr id="37175" name="Rectangle 216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6" name="Rectangle 217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7" name="Rectangle 218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8" name="AutoShape 219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9" name="AutoShape 220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0" name="AutoShape 221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81" name="Rectangle 222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6" name="Group 223"/>
          <p:cNvGrpSpPr>
            <a:grpSpLocks noChangeAspect="1"/>
          </p:cNvGrpSpPr>
          <p:nvPr/>
        </p:nvGrpSpPr>
        <p:grpSpPr bwMode="auto">
          <a:xfrm rot="-1971533" flipH="1" flipV="1">
            <a:off x="996950" y="1690688"/>
            <a:ext cx="30163" cy="100012"/>
            <a:chOff x="664" y="663"/>
            <a:chExt cx="201" cy="654"/>
          </a:xfrm>
        </p:grpSpPr>
        <p:sp>
          <p:nvSpPr>
            <p:cNvPr id="37168" name="Rectangle 224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9" name="Rectangle 225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0" name="Rectangle 226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1" name="AutoShape 227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2" name="AutoShape 228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3" name="AutoShape 229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74" name="Rectangle 230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7" name="Group 231"/>
          <p:cNvGrpSpPr>
            <a:grpSpLocks noChangeAspect="1"/>
          </p:cNvGrpSpPr>
          <p:nvPr/>
        </p:nvGrpSpPr>
        <p:grpSpPr bwMode="auto">
          <a:xfrm rot="9634006" flipH="1" flipV="1">
            <a:off x="884238" y="1284288"/>
            <a:ext cx="33337" cy="101600"/>
            <a:chOff x="664" y="663"/>
            <a:chExt cx="201" cy="654"/>
          </a:xfrm>
        </p:grpSpPr>
        <p:sp>
          <p:nvSpPr>
            <p:cNvPr id="37161" name="Rectangle 232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2" name="Rectangle 233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3" name="Rectangle 234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4" name="AutoShape 235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5" name="AutoShape 236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6" name="AutoShape 237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7" name="Rectangle 238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8" name="Group 239"/>
          <p:cNvGrpSpPr>
            <a:grpSpLocks noChangeAspect="1"/>
          </p:cNvGrpSpPr>
          <p:nvPr/>
        </p:nvGrpSpPr>
        <p:grpSpPr bwMode="auto">
          <a:xfrm rot="5370278" flipH="1" flipV="1">
            <a:off x="819150" y="1435100"/>
            <a:ext cx="31750" cy="101600"/>
            <a:chOff x="664" y="663"/>
            <a:chExt cx="201" cy="654"/>
          </a:xfrm>
        </p:grpSpPr>
        <p:sp>
          <p:nvSpPr>
            <p:cNvPr id="37154" name="Rectangle 240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5" name="Rectangle 241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6" name="Rectangle 242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7" name="AutoShape 243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8" name="AutoShape 244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9" name="AutoShape 245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60" name="Rectangle 246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6909" name="Group 247"/>
          <p:cNvGrpSpPr>
            <a:grpSpLocks noChangeAspect="1"/>
          </p:cNvGrpSpPr>
          <p:nvPr/>
        </p:nvGrpSpPr>
        <p:grpSpPr bwMode="auto">
          <a:xfrm rot="-5665459" flipH="1" flipV="1">
            <a:off x="1037432" y="1575594"/>
            <a:ext cx="30162" cy="101600"/>
            <a:chOff x="664" y="663"/>
            <a:chExt cx="201" cy="654"/>
          </a:xfrm>
        </p:grpSpPr>
        <p:sp>
          <p:nvSpPr>
            <p:cNvPr id="37147" name="Rectangle 248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8" name="Rectangle 249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9" name="Rectangle 250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0" name="AutoShape 251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1" name="AutoShape 252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2" name="AutoShape 253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53" name="Rectangle 254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10" name="AutoShape 255"/>
          <p:cNvSpPr>
            <a:spLocks noChangeAspect="1" noChangeArrowheads="1"/>
          </p:cNvSpPr>
          <p:nvPr/>
        </p:nvSpPr>
        <p:spPr bwMode="auto">
          <a:xfrm rot="-6226335">
            <a:off x="7747001" y="3571875"/>
            <a:ext cx="342900" cy="104775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11" name="Text Box 256"/>
          <p:cNvSpPr txBox="1">
            <a:spLocks noChangeArrowheads="1"/>
          </p:cNvSpPr>
          <p:nvPr/>
        </p:nvSpPr>
        <p:spPr bwMode="auto">
          <a:xfrm>
            <a:off x="681038" y="521652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SPI-1 T3SS</a:t>
            </a:r>
          </a:p>
        </p:txBody>
      </p:sp>
      <p:sp>
        <p:nvSpPr>
          <p:cNvPr id="36912" name="AutoShape 257"/>
          <p:cNvSpPr>
            <a:spLocks noChangeAspect="1" noChangeArrowheads="1"/>
          </p:cNvSpPr>
          <p:nvPr/>
        </p:nvSpPr>
        <p:spPr bwMode="auto">
          <a:xfrm>
            <a:off x="1389063" y="2273300"/>
            <a:ext cx="31750" cy="30163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3" name="AutoShape 258"/>
          <p:cNvSpPr>
            <a:spLocks noChangeAspect="1" noChangeArrowheads="1"/>
          </p:cNvSpPr>
          <p:nvPr/>
        </p:nvSpPr>
        <p:spPr bwMode="auto">
          <a:xfrm>
            <a:off x="1338263" y="2238375"/>
            <a:ext cx="31750" cy="333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4" name="AutoShape 259"/>
          <p:cNvSpPr>
            <a:spLocks noChangeAspect="1" noChangeArrowheads="1"/>
          </p:cNvSpPr>
          <p:nvPr/>
        </p:nvSpPr>
        <p:spPr bwMode="auto">
          <a:xfrm>
            <a:off x="1303338" y="216535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5" name="AutoShape 260"/>
          <p:cNvSpPr>
            <a:spLocks noChangeAspect="1" noChangeArrowheads="1"/>
          </p:cNvSpPr>
          <p:nvPr/>
        </p:nvSpPr>
        <p:spPr bwMode="auto">
          <a:xfrm>
            <a:off x="1265238" y="214630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6" name="AutoShape 261"/>
          <p:cNvSpPr>
            <a:spLocks noChangeAspect="1" noChangeArrowheads="1"/>
          </p:cNvSpPr>
          <p:nvPr/>
        </p:nvSpPr>
        <p:spPr bwMode="auto">
          <a:xfrm>
            <a:off x="1446213" y="2249488"/>
            <a:ext cx="31750" cy="30162"/>
          </a:xfrm>
          <a:prstGeom prst="flowChartConnector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7" name="AutoShape 262"/>
          <p:cNvSpPr>
            <a:spLocks noChangeAspect="1" noChangeArrowheads="1"/>
          </p:cNvSpPr>
          <p:nvPr/>
        </p:nvSpPr>
        <p:spPr bwMode="auto">
          <a:xfrm>
            <a:off x="1300163" y="2211388"/>
            <a:ext cx="31750" cy="33337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8" name="AutoShape 263"/>
          <p:cNvSpPr>
            <a:spLocks noChangeAspect="1" noChangeArrowheads="1"/>
          </p:cNvSpPr>
          <p:nvPr/>
        </p:nvSpPr>
        <p:spPr bwMode="auto">
          <a:xfrm>
            <a:off x="1377950" y="2160588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19" name="AutoShape 264"/>
          <p:cNvSpPr>
            <a:spLocks noChangeAspect="1" noChangeArrowheads="1"/>
          </p:cNvSpPr>
          <p:nvPr/>
        </p:nvSpPr>
        <p:spPr bwMode="auto">
          <a:xfrm>
            <a:off x="1435100" y="2293938"/>
            <a:ext cx="30163" cy="33337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0" name="AutoShape 265"/>
          <p:cNvSpPr>
            <a:spLocks noChangeAspect="1" noChangeArrowheads="1"/>
          </p:cNvSpPr>
          <p:nvPr/>
        </p:nvSpPr>
        <p:spPr bwMode="auto">
          <a:xfrm>
            <a:off x="1335088" y="2190750"/>
            <a:ext cx="31750" cy="30163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1" name="AutoShape 266"/>
          <p:cNvSpPr>
            <a:spLocks noChangeAspect="1" noChangeArrowheads="1"/>
          </p:cNvSpPr>
          <p:nvPr/>
        </p:nvSpPr>
        <p:spPr bwMode="auto">
          <a:xfrm>
            <a:off x="1473200" y="2286000"/>
            <a:ext cx="31750" cy="31750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2" name="AutoShape 267"/>
          <p:cNvSpPr>
            <a:spLocks noChangeAspect="1" noChangeArrowheads="1"/>
          </p:cNvSpPr>
          <p:nvPr/>
        </p:nvSpPr>
        <p:spPr bwMode="auto">
          <a:xfrm>
            <a:off x="1376363" y="2220913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3" name="AutoShape 268"/>
          <p:cNvSpPr>
            <a:spLocks noChangeAspect="1" noChangeArrowheads="1"/>
          </p:cNvSpPr>
          <p:nvPr/>
        </p:nvSpPr>
        <p:spPr bwMode="auto">
          <a:xfrm>
            <a:off x="1249363" y="2184400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24" name="Group 269"/>
          <p:cNvGrpSpPr>
            <a:grpSpLocks/>
          </p:cNvGrpSpPr>
          <p:nvPr/>
        </p:nvGrpSpPr>
        <p:grpSpPr bwMode="auto">
          <a:xfrm>
            <a:off x="1249363" y="3000375"/>
            <a:ext cx="377825" cy="331788"/>
            <a:chOff x="1916" y="1446"/>
            <a:chExt cx="143" cy="120"/>
          </a:xfrm>
        </p:grpSpPr>
        <p:sp>
          <p:nvSpPr>
            <p:cNvPr id="37134" name="AutoShape 270"/>
            <p:cNvSpPr>
              <a:spLocks noChangeAspect="1" noChangeArrowheads="1"/>
            </p:cNvSpPr>
            <p:nvPr/>
          </p:nvSpPr>
          <p:spPr bwMode="auto">
            <a:xfrm>
              <a:off x="1957" y="1446"/>
              <a:ext cx="20" cy="19"/>
            </a:xfrm>
            <a:prstGeom prst="flowChartConnector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5" name="AutoShape 271"/>
            <p:cNvSpPr>
              <a:spLocks noChangeAspect="1" noChangeArrowheads="1"/>
            </p:cNvSpPr>
            <p:nvPr/>
          </p:nvSpPr>
          <p:spPr bwMode="auto">
            <a:xfrm>
              <a:off x="1987" y="1464"/>
              <a:ext cx="20" cy="19"/>
            </a:xfrm>
            <a:prstGeom prst="flowChartConnector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6" name="AutoShape 272"/>
            <p:cNvSpPr>
              <a:spLocks noChangeAspect="1" noChangeArrowheads="1"/>
            </p:cNvSpPr>
            <p:nvPr/>
          </p:nvSpPr>
          <p:spPr bwMode="auto">
            <a:xfrm>
              <a:off x="2039" y="1493"/>
              <a:ext cx="20" cy="21"/>
            </a:xfrm>
            <a:prstGeom prst="flowChartConnector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7" name="AutoShape 273"/>
            <p:cNvSpPr>
              <a:spLocks noChangeAspect="1" noChangeArrowheads="1"/>
            </p:cNvSpPr>
            <p:nvPr/>
          </p:nvSpPr>
          <p:spPr bwMode="auto">
            <a:xfrm>
              <a:off x="1972" y="1505"/>
              <a:ext cx="20" cy="20"/>
            </a:xfrm>
            <a:prstGeom prst="flowChartConnector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8" name="AutoShape 274"/>
            <p:cNvSpPr>
              <a:spLocks noChangeAspect="1" noChangeArrowheads="1"/>
            </p:cNvSpPr>
            <p:nvPr/>
          </p:nvSpPr>
          <p:spPr bwMode="auto">
            <a:xfrm>
              <a:off x="1954" y="1483"/>
              <a:ext cx="20" cy="1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9" name="AutoShape 275"/>
            <p:cNvSpPr>
              <a:spLocks noChangeAspect="1" noChangeArrowheads="1"/>
            </p:cNvSpPr>
            <p:nvPr/>
          </p:nvSpPr>
          <p:spPr bwMode="auto">
            <a:xfrm>
              <a:off x="2039" y="1521"/>
              <a:ext cx="20" cy="21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0" name="AutoShape 276"/>
            <p:cNvSpPr>
              <a:spLocks noChangeAspect="1" noChangeArrowheads="1"/>
            </p:cNvSpPr>
            <p:nvPr/>
          </p:nvSpPr>
          <p:spPr bwMode="auto">
            <a:xfrm>
              <a:off x="1953" y="1545"/>
              <a:ext cx="19" cy="21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1" name="AutoShape 277"/>
            <p:cNvSpPr>
              <a:spLocks noChangeAspect="1" noChangeArrowheads="1"/>
            </p:cNvSpPr>
            <p:nvPr/>
          </p:nvSpPr>
          <p:spPr bwMode="auto">
            <a:xfrm>
              <a:off x="2018" y="1472"/>
              <a:ext cx="20" cy="19"/>
            </a:xfrm>
            <a:prstGeom prst="flowChartConnector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2" name="AutoShape 278"/>
            <p:cNvSpPr>
              <a:spLocks noChangeAspect="1" noChangeArrowheads="1"/>
            </p:cNvSpPr>
            <p:nvPr/>
          </p:nvSpPr>
          <p:spPr bwMode="auto">
            <a:xfrm>
              <a:off x="1995" y="1485"/>
              <a:ext cx="20" cy="21"/>
            </a:xfrm>
            <a:prstGeom prst="flowChartConnector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3" name="AutoShape 279"/>
            <p:cNvSpPr>
              <a:spLocks noChangeAspect="1" noChangeArrowheads="1"/>
            </p:cNvSpPr>
            <p:nvPr/>
          </p:nvSpPr>
          <p:spPr bwMode="auto">
            <a:xfrm>
              <a:off x="1916" y="1532"/>
              <a:ext cx="20" cy="20"/>
            </a:xfrm>
            <a:prstGeom prst="flowChartConnector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4" name="AutoShape 280"/>
            <p:cNvSpPr>
              <a:spLocks noChangeAspect="1" noChangeArrowheads="1"/>
            </p:cNvSpPr>
            <p:nvPr/>
          </p:nvSpPr>
          <p:spPr bwMode="auto">
            <a:xfrm>
              <a:off x="1928" y="1497"/>
              <a:ext cx="20" cy="20"/>
            </a:xfrm>
            <a:prstGeom prst="flowChartConnector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5" name="AutoShape 281"/>
            <p:cNvSpPr>
              <a:spLocks noChangeAspect="1" noChangeArrowheads="1"/>
            </p:cNvSpPr>
            <p:nvPr/>
          </p:nvSpPr>
          <p:spPr bwMode="auto">
            <a:xfrm>
              <a:off x="1946" y="1514"/>
              <a:ext cx="20" cy="19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46" name="AutoShape 282"/>
            <p:cNvSpPr>
              <a:spLocks noChangeAspect="1" noChangeArrowheads="1"/>
            </p:cNvSpPr>
            <p:nvPr/>
          </p:nvSpPr>
          <p:spPr bwMode="auto">
            <a:xfrm>
              <a:off x="2011" y="1516"/>
              <a:ext cx="19" cy="21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25" name="AutoShape 283"/>
          <p:cNvSpPr>
            <a:spLocks noChangeAspect="1" noChangeArrowheads="1"/>
          </p:cNvSpPr>
          <p:nvPr/>
        </p:nvSpPr>
        <p:spPr bwMode="auto">
          <a:xfrm>
            <a:off x="1385888" y="2663825"/>
            <a:ext cx="47625" cy="41275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6" name="AutoShape 284"/>
          <p:cNvSpPr>
            <a:spLocks noChangeAspect="1" noChangeArrowheads="1"/>
          </p:cNvSpPr>
          <p:nvPr/>
        </p:nvSpPr>
        <p:spPr bwMode="auto">
          <a:xfrm>
            <a:off x="1406525" y="2787650"/>
            <a:ext cx="46038" cy="444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7" name="AutoShape 285"/>
          <p:cNvSpPr>
            <a:spLocks noChangeAspect="1" noChangeArrowheads="1"/>
          </p:cNvSpPr>
          <p:nvPr/>
        </p:nvSpPr>
        <p:spPr bwMode="auto">
          <a:xfrm>
            <a:off x="1384300" y="2919413"/>
            <a:ext cx="49213" cy="42862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8" name="AutoShape 286"/>
          <p:cNvSpPr>
            <a:spLocks noChangeAspect="1" noChangeArrowheads="1"/>
          </p:cNvSpPr>
          <p:nvPr/>
        </p:nvSpPr>
        <p:spPr bwMode="auto">
          <a:xfrm>
            <a:off x="1309688" y="2954338"/>
            <a:ext cx="47625" cy="428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29" name="AutoShape 287"/>
          <p:cNvSpPr>
            <a:spLocks noChangeAspect="1" noChangeArrowheads="1"/>
          </p:cNvSpPr>
          <p:nvPr/>
        </p:nvSpPr>
        <p:spPr bwMode="auto">
          <a:xfrm>
            <a:off x="1409700" y="2714625"/>
            <a:ext cx="47625" cy="3968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0" name="AutoShape 288"/>
          <p:cNvSpPr>
            <a:spLocks noChangeAspect="1" noChangeArrowheads="1"/>
          </p:cNvSpPr>
          <p:nvPr/>
        </p:nvSpPr>
        <p:spPr bwMode="auto">
          <a:xfrm>
            <a:off x="1428750" y="2508250"/>
            <a:ext cx="47625" cy="42863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1" name="AutoShape 289"/>
          <p:cNvSpPr>
            <a:spLocks noChangeAspect="1" noChangeArrowheads="1"/>
          </p:cNvSpPr>
          <p:nvPr/>
        </p:nvSpPr>
        <p:spPr bwMode="auto">
          <a:xfrm>
            <a:off x="1363663" y="2600325"/>
            <a:ext cx="47625" cy="42863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2" name="AutoShape 290"/>
          <p:cNvSpPr>
            <a:spLocks noChangeAspect="1" noChangeArrowheads="1"/>
          </p:cNvSpPr>
          <p:nvPr/>
        </p:nvSpPr>
        <p:spPr bwMode="auto">
          <a:xfrm>
            <a:off x="1428750" y="2466975"/>
            <a:ext cx="47625" cy="396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3" name="AutoShape 291"/>
          <p:cNvSpPr>
            <a:spLocks noChangeAspect="1" noChangeArrowheads="1"/>
          </p:cNvSpPr>
          <p:nvPr/>
        </p:nvSpPr>
        <p:spPr bwMode="auto">
          <a:xfrm>
            <a:off x="1373188" y="2481263"/>
            <a:ext cx="47625" cy="44450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4" name="AutoShape 292"/>
          <p:cNvSpPr>
            <a:spLocks noChangeAspect="1" noChangeArrowheads="1"/>
          </p:cNvSpPr>
          <p:nvPr/>
        </p:nvSpPr>
        <p:spPr bwMode="auto">
          <a:xfrm>
            <a:off x="1382713" y="2546350"/>
            <a:ext cx="46037" cy="42863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5" name="Oval 293"/>
          <p:cNvSpPr>
            <a:spLocks noChangeAspect="1" noChangeArrowheads="1"/>
          </p:cNvSpPr>
          <p:nvPr/>
        </p:nvSpPr>
        <p:spPr bwMode="auto">
          <a:xfrm>
            <a:off x="2273300" y="3762375"/>
            <a:ext cx="712788" cy="541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6" name="Oval 294"/>
          <p:cNvSpPr>
            <a:spLocks noChangeAspect="1" noChangeArrowheads="1"/>
          </p:cNvSpPr>
          <p:nvPr/>
        </p:nvSpPr>
        <p:spPr bwMode="auto">
          <a:xfrm>
            <a:off x="3565525" y="3778250"/>
            <a:ext cx="712788" cy="541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7" name="Oval 295"/>
          <p:cNvSpPr>
            <a:spLocks noChangeAspect="1" noChangeArrowheads="1"/>
          </p:cNvSpPr>
          <p:nvPr/>
        </p:nvSpPr>
        <p:spPr bwMode="auto">
          <a:xfrm>
            <a:off x="4891088" y="3798888"/>
            <a:ext cx="712787" cy="541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8" name="Oval 296"/>
          <p:cNvSpPr>
            <a:spLocks noChangeAspect="1" noChangeArrowheads="1"/>
          </p:cNvSpPr>
          <p:nvPr/>
        </p:nvSpPr>
        <p:spPr bwMode="auto">
          <a:xfrm>
            <a:off x="6092825" y="3800475"/>
            <a:ext cx="712788" cy="541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39" name="Oval 297"/>
          <p:cNvSpPr>
            <a:spLocks noChangeAspect="1" noChangeArrowheads="1"/>
          </p:cNvSpPr>
          <p:nvPr/>
        </p:nvSpPr>
        <p:spPr bwMode="auto">
          <a:xfrm>
            <a:off x="7369175" y="3814763"/>
            <a:ext cx="712788" cy="541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940" name="Group 298"/>
          <p:cNvGrpSpPr>
            <a:grpSpLocks/>
          </p:cNvGrpSpPr>
          <p:nvPr/>
        </p:nvGrpSpPr>
        <p:grpSpPr bwMode="auto">
          <a:xfrm>
            <a:off x="5178425" y="3257550"/>
            <a:ext cx="39688" cy="76200"/>
            <a:chOff x="3420" y="2232"/>
            <a:chExt cx="25" cy="48"/>
          </a:xfrm>
        </p:grpSpPr>
        <p:sp>
          <p:nvSpPr>
            <p:cNvPr id="37127" name="Rectangle 299"/>
            <p:cNvSpPr>
              <a:spLocks noChangeAspect="1" noChangeArrowheads="1"/>
            </p:cNvSpPr>
            <p:nvPr/>
          </p:nvSpPr>
          <p:spPr bwMode="auto">
            <a:xfrm rot="8291194">
              <a:off x="3441" y="2234"/>
              <a:ext cx="4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8" name="Rectangle 300"/>
            <p:cNvSpPr>
              <a:spLocks noChangeAspect="1" noChangeArrowheads="1"/>
            </p:cNvSpPr>
            <p:nvPr/>
          </p:nvSpPr>
          <p:spPr bwMode="auto">
            <a:xfrm rot="8291194">
              <a:off x="3433" y="2249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9" name="Rectangle 301"/>
            <p:cNvSpPr>
              <a:spLocks noChangeAspect="1" noChangeArrowheads="1"/>
            </p:cNvSpPr>
            <p:nvPr/>
          </p:nvSpPr>
          <p:spPr bwMode="auto">
            <a:xfrm rot="8291194">
              <a:off x="3431" y="22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0" name="AutoShape 302"/>
            <p:cNvSpPr>
              <a:spLocks noChangeAspect="1" noChangeArrowheads="1"/>
            </p:cNvSpPr>
            <p:nvPr/>
          </p:nvSpPr>
          <p:spPr bwMode="auto">
            <a:xfrm rot="-7908806">
              <a:off x="3427" y="2233"/>
              <a:ext cx="5" cy="18"/>
            </a:xfrm>
            <a:prstGeom prst="flowChartDisplay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1" name="AutoShape 303"/>
            <p:cNvSpPr>
              <a:spLocks noChangeAspect="1" noChangeArrowheads="1"/>
            </p:cNvSpPr>
            <p:nvPr/>
          </p:nvSpPr>
          <p:spPr bwMode="auto">
            <a:xfrm rot="8959467">
              <a:off x="3432" y="223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2" name="AutoShape 304"/>
            <p:cNvSpPr>
              <a:spLocks noChangeAspect="1" noChangeArrowheads="1"/>
            </p:cNvSpPr>
            <p:nvPr/>
          </p:nvSpPr>
          <p:spPr bwMode="auto">
            <a:xfrm rot="7622921" flipH="1">
              <a:off x="3421" y="224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33" name="Rectangle 305"/>
            <p:cNvSpPr>
              <a:spLocks noChangeAspect="1" noChangeArrowheads="1"/>
            </p:cNvSpPr>
            <p:nvPr/>
          </p:nvSpPr>
          <p:spPr bwMode="auto">
            <a:xfrm rot="8291194">
              <a:off x="3430" y="224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941" name="Rectangle 306"/>
          <p:cNvSpPr>
            <a:spLocks noChangeAspect="1" noChangeArrowheads="1"/>
          </p:cNvSpPr>
          <p:nvPr/>
        </p:nvSpPr>
        <p:spPr bwMode="auto">
          <a:xfrm rot="3938274">
            <a:off x="7985126" y="3465512"/>
            <a:ext cx="635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2" name="Rectangle 307"/>
          <p:cNvSpPr>
            <a:spLocks noChangeAspect="1" noChangeArrowheads="1"/>
          </p:cNvSpPr>
          <p:nvPr/>
        </p:nvSpPr>
        <p:spPr bwMode="auto">
          <a:xfrm rot="3938274">
            <a:off x="7969250" y="3503613"/>
            <a:ext cx="14288" cy="4762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3" name="Rectangle 308"/>
          <p:cNvSpPr>
            <a:spLocks noChangeAspect="1" noChangeArrowheads="1"/>
          </p:cNvSpPr>
          <p:nvPr/>
        </p:nvSpPr>
        <p:spPr bwMode="auto">
          <a:xfrm rot="3938274">
            <a:off x="7964488" y="3505200"/>
            <a:ext cx="14287" cy="4763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4" name="AutoShape 309"/>
          <p:cNvSpPr>
            <a:spLocks noChangeAspect="1" noChangeArrowheads="1"/>
          </p:cNvSpPr>
          <p:nvPr/>
        </p:nvSpPr>
        <p:spPr bwMode="auto">
          <a:xfrm rot="9338274">
            <a:off x="7954963" y="3500438"/>
            <a:ext cx="7937" cy="28575"/>
          </a:xfrm>
          <a:prstGeom prst="flowChartDisplay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5" name="AutoShape 310"/>
          <p:cNvSpPr>
            <a:spLocks noChangeAspect="1" noChangeArrowheads="1"/>
          </p:cNvSpPr>
          <p:nvPr/>
        </p:nvSpPr>
        <p:spPr bwMode="auto">
          <a:xfrm rot="4606546">
            <a:off x="7947819" y="3501231"/>
            <a:ext cx="6350" cy="7938"/>
          </a:xfrm>
          <a:prstGeom prst="flowChartInputOutpu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6" name="AutoShape 311"/>
          <p:cNvSpPr>
            <a:spLocks noChangeAspect="1" noChangeArrowheads="1"/>
          </p:cNvSpPr>
          <p:nvPr/>
        </p:nvSpPr>
        <p:spPr bwMode="auto">
          <a:xfrm rot="3270001" flipH="1">
            <a:off x="7957344" y="3523456"/>
            <a:ext cx="6350" cy="7938"/>
          </a:xfrm>
          <a:prstGeom prst="flowChartInputOutpu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7" name="Rectangle 312"/>
          <p:cNvSpPr>
            <a:spLocks noChangeAspect="1" noChangeArrowheads="1"/>
          </p:cNvSpPr>
          <p:nvPr/>
        </p:nvSpPr>
        <p:spPr bwMode="auto">
          <a:xfrm rot="3938274">
            <a:off x="7962106" y="3507582"/>
            <a:ext cx="11113" cy="6350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948" name="AutoShape 313"/>
          <p:cNvSpPr>
            <a:spLocks noChangeAspect="1" noChangeArrowheads="1"/>
          </p:cNvSpPr>
          <p:nvPr/>
        </p:nvSpPr>
        <p:spPr bwMode="auto">
          <a:xfrm rot="4770097">
            <a:off x="5241132" y="3166268"/>
            <a:ext cx="31750" cy="30163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49" name="AutoShape 314"/>
          <p:cNvSpPr>
            <a:spLocks noChangeAspect="1" noChangeArrowheads="1"/>
          </p:cNvSpPr>
          <p:nvPr/>
        </p:nvSpPr>
        <p:spPr bwMode="auto">
          <a:xfrm rot="4770097">
            <a:off x="5012532" y="3302793"/>
            <a:ext cx="31750" cy="301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0" name="AutoShape 315"/>
          <p:cNvSpPr>
            <a:spLocks noChangeAspect="1" noChangeArrowheads="1"/>
          </p:cNvSpPr>
          <p:nvPr/>
        </p:nvSpPr>
        <p:spPr bwMode="auto">
          <a:xfrm rot="4770097">
            <a:off x="5143500" y="3225801"/>
            <a:ext cx="33337" cy="301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1" name="AutoShape 316"/>
          <p:cNvSpPr>
            <a:spLocks noChangeAspect="1" noChangeArrowheads="1"/>
          </p:cNvSpPr>
          <p:nvPr/>
        </p:nvSpPr>
        <p:spPr bwMode="auto">
          <a:xfrm rot="4770097">
            <a:off x="5018882" y="3263106"/>
            <a:ext cx="31750" cy="30163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2" name="AutoShape 317"/>
          <p:cNvSpPr>
            <a:spLocks noChangeAspect="1" noChangeArrowheads="1"/>
          </p:cNvSpPr>
          <p:nvPr/>
        </p:nvSpPr>
        <p:spPr bwMode="auto">
          <a:xfrm rot="4770097">
            <a:off x="5156994" y="3153569"/>
            <a:ext cx="31750" cy="30162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3" name="AutoShape 318"/>
          <p:cNvSpPr>
            <a:spLocks noChangeAspect="1" noChangeArrowheads="1"/>
          </p:cNvSpPr>
          <p:nvPr/>
        </p:nvSpPr>
        <p:spPr bwMode="auto">
          <a:xfrm rot="7206174">
            <a:off x="5097463" y="3227388"/>
            <a:ext cx="31750" cy="3175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4" name="AutoShape 319"/>
          <p:cNvSpPr>
            <a:spLocks noChangeAspect="1" noChangeArrowheads="1"/>
          </p:cNvSpPr>
          <p:nvPr/>
        </p:nvSpPr>
        <p:spPr bwMode="auto">
          <a:xfrm rot="7206174">
            <a:off x="5065713" y="3292475"/>
            <a:ext cx="33337" cy="301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5" name="AutoShape 320"/>
          <p:cNvSpPr>
            <a:spLocks noChangeAspect="1" noChangeArrowheads="1"/>
          </p:cNvSpPr>
          <p:nvPr/>
        </p:nvSpPr>
        <p:spPr bwMode="auto">
          <a:xfrm rot="7206174">
            <a:off x="5111750" y="3255963"/>
            <a:ext cx="31750" cy="31750"/>
          </a:xfrm>
          <a:prstGeom prst="flowChartConnector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6" name="AutoShape 321"/>
          <p:cNvSpPr>
            <a:spLocks noChangeAspect="1" noChangeArrowheads="1"/>
          </p:cNvSpPr>
          <p:nvPr/>
        </p:nvSpPr>
        <p:spPr bwMode="auto">
          <a:xfrm rot="7206174">
            <a:off x="5165726" y="3186112"/>
            <a:ext cx="30162" cy="30163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7" name="AutoShape 322"/>
          <p:cNvSpPr>
            <a:spLocks noChangeAspect="1" noChangeArrowheads="1"/>
          </p:cNvSpPr>
          <p:nvPr/>
        </p:nvSpPr>
        <p:spPr bwMode="auto">
          <a:xfrm rot="4770097">
            <a:off x="5188744" y="3140869"/>
            <a:ext cx="31750" cy="301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8" name="AutoShape 323"/>
          <p:cNvSpPr>
            <a:spLocks noChangeAspect="1" noChangeArrowheads="1"/>
          </p:cNvSpPr>
          <p:nvPr/>
        </p:nvSpPr>
        <p:spPr bwMode="auto">
          <a:xfrm rot="4770097">
            <a:off x="5229225" y="3130551"/>
            <a:ext cx="33337" cy="30162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59" name="AutoShape 324"/>
          <p:cNvSpPr>
            <a:spLocks noChangeAspect="1" noChangeArrowheads="1"/>
          </p:cNvSpPr>
          <p:nvPr/>
        </p:nvSpPr>
        <p:spPr bwMode="auto">
          <a:xfrm rot="4770097">
            <a:off x="5066507" y="3234531"/>
            <a:ext cx="31750" cy="30163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0" name="AutoShape 325"/>
          <p:cNvSpPr>
            <a:spLocks noChangeAspect="1" noChangeArrowheads="1"/>
          </p:cNvSpPr>
          <p:nvPr/>
        </p:nvSpPr>
        <p:spPr bwMode="auto">
          <a:xfrm rot="7206174">
            <a:off x="5208588" y="3192462"/>
            <a:ext cx="33338" cy="301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1" name="AutoShape 326"/>
          <p:cNvSpPr>
            <a:spLocks noChangeAspect="1" noChangeArrowheads="1"/>
          </p:cNvSpPr>
          <p:nvPr/>
        </p:nvSpPr>
        <p:spPr bwMode="auto">
          <a:xfrm rot="7206174">
            <a:off x="5116513" y="3194050"/>
            <a:ext cx="31750" cy="3175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2" name="AutoShape 327"/>
          <p:cNvSpPr>
            <a:spLocks noChangeAspect="1" noChangeArrowheads="1"/>
          </p:cNvSpPr>
          <p:nvPr/>
        </p:nvSpPr>
        <p:spPr bwMode="auto">
          <a:xfrm rot="7206174">
            <a:off x="5175251" y="3224212"/>
            <a:ext cx="30162" cy="30163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3" name="Oval 328"/>
          <p:cNvSpPr>
            <a:spLocks noChangeAspect="1" noChangeArrowheads="1"/>
          </p:cNvSpPr>
          <p:nvPr/>
        </p:nvSpPr>
        <p:spPr bwMode="auto">
          <a:xfrm rot="4671557">
            <a:off x="7654926" y="3467100"/>
            <a:ext cx="557212" cy="249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4" name="Oval 329"/>
          <p:cNvSpPr>
            <a:spLocks noChangeAspect="1" noChangeArrowheads="1"/>
          </p:cNvSpPr>
          <p:nvPr/>
        </p:nvSpPr>
        <p:spPr bwMode="auto">
          <a:xfrm rot="-2340000">
            <a:off x="7234238" y="3590925"/>
            <a:ext cx="557212" cy="249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5" name="AutoShape 330"/>
          <p:cNvSpPr>
            <a:spLocks noChangeArrowheads="1"/>
          </p:cNvSpPr>
          <p:nvPr/>
        </p:nvSpPr>
        <p:spPr bwMode="auto">
          <a:xfrm rot="5400000">
            <a:off x="6591301" y="3257550"/>
            <a:ext cx="476250" cy="4270375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66" name="Text Box 331"/>
          <p:cNvSpPr txBox="1">
            <a:spLocks noChangeArrowheads="1"/>
          </p:cNvSpPr>
          <p:nvPr/>
        </p:nvSpPr>
        <p:spPr bwMode="auto">
          <a:xfrm>
            <a:off x="4725988" y="520223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SPI-2 T3SS</a:t>
            </a:r>
          </a:p>
        </p:txBody>
      </p:sp>
      <p:sp>
        <p:nvSpPr>
          <p:cNvPr id="36967" name="Line 333"/>
          <p:cNvSpPr>
            <a:spLocks noChangeShapeType="1"/>
          </p:cNvSpPr>
          <p:nvPr/>
        </p:nvSpPr>
        <p:spPr bwMode="auto">
          <a:xfrm>
            <a:off x="704850" y="5962650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68" name="Line 334"/>
          <p:cNvSpPr>
            <a:spLocks noChangeShapeType="1"/>
          </p:cNvSpPr>
          <p:nvPr/>
        </p:nvSpPr>
        <p:spPr bwMode="auto">
          <a:xfrm flipV="1">
            <a:off x="3381375" y="5962650"/>
            <a:ext cx="491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969" name="Text Box 335"/>
          <p:cNvSpPr txBox="1">
            <a:spLocks noChangeArrowheads="1"/>
          </p:cNvSpPr>
          <p:nvPr/>
        </p:nvSpPr>
        <p:spPr bwMode="auto">
          <a:xfrm>
            <a:off x="1184275" y="592455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Extracellular</a:t>
            </a:r>
          </a:p>
        </p:txBody>
      </p:sp>
      <p:sp>
        <p:nvSpPr>
          <p:cNvPr id="36970" name="Text Box 336"/>
          <p:cNvSpPr txBox="1">
            <a:spLocks noChangeArrowheads="1"/>
          </p:cNvSpPr>
          <p:nvPr/>
        </p:nvSpPr>
        <p:spPr bwMode="auto">
          <a:xfrm>
            <a:off x="4435475" y="593725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Intracellular</a:t>
            </a:r>
          </a:p>
        </p:txBody>
      </p:sp>
      <p:sp>
        <p:nvSpPr>
          <p:cNvPr id="36971" name="Oval 337"/>
          <p:cNvSpPr>
            <a:spLocks noChangeArrowheads="1"/>
          </p:cNvSpPr>
          <p:nvPr/>
        </p:nvSpPr>
        <p:spPr bwMode="auto">
          <a:xfrm>
            <a:off x="8042275" y="3041650"/>
            <a:ext cx="73025" cy="698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2" name="Oval 338"/>
          <p:cNvSpPr>
            <a:spLocks noChangeArrowheads="1"/>
          </p:cNvSpPr>
          <p:nvPr/>
        </p:nvSpPr>
        <p:spPr bwMode="auto">
          <a:xfrm>
            <a:off x="7499350" y="3159125"/>
            <a:ext cx="66675" cy="6350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3" name="Oval 339"/>
          <p:cNvSpPr>
            <a:spLocks noChangeArrowheads="1"/>
          </p:cNvSpPr>
          <p:nvPr/>
        </p:nvSpPr>
        <p:spPr bwMode="auto">
          <a:xfrm>
            <a:off x="7224713" y="3443288"/>
            <a:ext cx="79375" cy="698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4" name="Oval 340"/>
          <p:cNvSpPr>
            <a:spLocks noChangeArrowheads="1"/>
          </p:cNvSpPr>
          <p:nvPr/>
        </p:nvSpPr>
        <p:spPr bwMode="auto">
          <a:xfrm>
            <a:off x="8061325" y="4365625"/>
            <a:ext cx="69850" cy="698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5" name="Oval 341"/>
          <p:cNvSpPr>
            <a:spLocks noChangeArrowheads="1"/>
          </p:cNvSpPr>
          <p:nvPr/>
        </p:nvSpPr>
        <p:spPr bwMode="auto">
          <a:xfrm>
            <a:off x="7392988" y="4473575"/>
            <a:ext cx="69850" cy="66675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6" name="AutoShape 342"/>
          <p:cNvSpPr>
            <a:spLocks noChangeAspect="1" noChangeArrowheads="1"/>
          </p:cNvSpPr>
          <p:nvPr/>
        </p:nvSpPr>
        <p:spPr bwMode="auto">
          <a:xfrm>
            <a:off x="2881313" y="2663825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7" name="AutoShape 343"/>
          <p:cNvSpPr>
            <a:spLocks noChangeAspect="1" noChangeArrowheads="1"/>
          </p:cNvSpPr>
          <p:nvPr/>
        </p:nvSpPr>
        <p:spPr bwMode="auto">
          <a:xfrm>
            <a:off x="2887663" y="2490788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8" name="AutoShape 344"/>
          <p:cNvSpPr>
            <a:spLocks noChangeAspect="1" noChangeArrowheads="1"/>
          </p:cNvSpPr>
          <p:nvPr/>
        </p:nvSpPr>
        <p:spPr bwMode="auto">
          <a:xfrm>
            <a:off x="2482850" y="293052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79" name="AutoShape 345"/>
          <p:cNvSpPr>
            <a:spLocks noChangeAspect="1" noChangeArrowheads="1"/>
          </p:cNvSpPr>
          <p:nvPr/>
        </p:nvSpPr>
        <p:spPr bwMode="auto">
          <a:xfrm>
            <a:off x="2355850" y="2678113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0" name="AutoShape 346"/>
          <p:cNvSpPr>
            <a:spLocks noChangeAspect="1" noChangeArrowheads="1"/>
          </p:cNvSpPr>
          <p:nvPr/>
        </p:nvSpPr>
        <p:spPr bwMode="auto">
          <a:xfrm>
            <a:off x="2597150" y="2895600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1" name="AutoShape 347"/>
          <p:cNvSpPr>
            <a:spLocks noChangeAspect="1" noChangeArrowheads="1"/>
          </p:cNvSpPr>
          <p:nvPr/>
        </p:nvSpPr>
        <p:spPr bwMode="auto">
          <a:xfrm>
            <a:off x="2444750" y="2979738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2" name="AutoShape 348"/>
          <p:cNvSpPr>
            <a:spLocks noChangeAspect="1" noChangeArrowheads="1"/>
          </p:cNvSpPr>
          <p:nvPr/>
        </p:nvSpPr>
        <p:spPr bwMode="auto">
          <a:xfrm>
            <a:off x="2849563" y="2528888"/>
            <a:ext cx="52387" cy="52387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3" name="AutoShape 349"/>
          <p:cNvSpPr>
            <a:spLocks noChangeAspect="1" noChangeArrowheads="1"/>
          </p:cNvSpPr>
          <p:nvPr/>
        </p:nvSpPr>
        <p:spPr bwMode="auto">
          <a:xfrm>
            <a:off x="2851150" y="2708275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4" name="AutoShape 350"/>
          <p:cNvSpPr>
            <a:spLocks noChangeAspect="1" noChangeArrowheads="1"/>
          </p:cNvSpPr>
          <p:nvPr/>
        </p:nvSpPr>
        <p:spPr bwMode="auto">
          <a:xfrm>
            <a:off x="2430463" y="2930525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5" name="AutoShape 351"/>
          <p:cNvSpPr>
            <a:spLocks noChangeAspect="1" noChangeArrowheads="1"/>
          </p:cNvSpPr>
          <p:nvPr/>
        </p:nvSpPr>
        <p:spPr bwMode="auto">
          <a:xfrm>
            <a:off x="2497138" y="297338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6" name="AutoShape 352"/>
          <p:cNvSpPr>
            <a:spLocks noChangeAspect="1" noChangeArrowheads="1"/>
          </p:cNvSpPr>
          <p:nvPr/>
        </p:nvSpPr>
        <p:spPr bwMode="auto">
          <a:xfrm>
            <a:off x="2646363" y="2889250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7" name="AutoShape 353"/>
          <p:cNvSpPr>
            <a:spLocks noChangeAspect="1" noChangeArrowheads="1"/>
          </p:cNvSpPr>
          <p:nvPr/>
        </p:nvSpPr>
        <p:spPr bwMode="auto">
          <a:xfrm>
            <a:off x="2840038" y="2476500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8" name="AutoShape 354"/>
          <p:cNvSpPr>
            <a:spLocks noChangeAspect="1" noChangeArrowheads="1"/>
          </p:cNvSpPr>
          <p:nvPr/>
        </p:nvSpPr>
        <p:spPr bwMode="auto">
          <a:xfrm>
            <a:off x="2316163" y="2651125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89" name="AutoShape 355"/>
          <p:cNvSpPr>
            <a:spLocks noChangeAspect="1" noChangeArrowheads="1"/>
          </p:cNvSpPr>
          <p:nvPr/>
        </p:nvSpPr>
        <p:spPr bwMode="auto">
          <a:xfrm>
            <a:off x="2389188" y="2970213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0" name="AutoShape 356"/>
          <p:cNvSpPr>
            <a:spLocks noChangeAspect="1" noChangeArrowheads="1"/>
          </p:cNvSpPr>
          <p:nvPr/>
        </p:nvSpPr>
        <p:spPr bwMode="auto">
          <a:xfrm>
            <a:off x="2794000" y="324802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1" name="AutoShape 357"/>
          <p:cNvSpPr>
            <a:spLocks noChangeAspect="1" noChangeArrowheads="1"/>
          </p:cNvSpPr>
          <p:nvPr/>
        </p:nvSpPr>
        <p:spPr bwMode="auto">
          <a:xfrm>
            <a:off x="3986213" y="2722563"/>
            <a:ext cx="52387" cy="52387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2" name="AutoShape 358"/>
          <p:cNvSpPr>
            <a:spLocks noChangeAspect="1" noChangeArrowheads="1"/>
          </p:cNvSpPr>
          <p:nvPr/>
        </p:nvSpPr>
        <p:spPr bwMode="auto">
          <a:xfrm>
            <a:off x="2359025" y="2622550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3" name="AutoShape 359"/>
          <p:cNvSpPr>
            <a:spLocks noChangeAspect="1" noChangeArrowheads="1"/>
          </p:cNvSpPr>
          <p:nvPr/>
        </p:nvSpPr>
        <p:spPr bwMode="auto">
          <a:xfrm>
            <a:off x="3535363" y="3641725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4" name="AutoShape 360"/>
          <p:cNvSpPr>
            <a:spLocks noChangeAspect="1" noChangeArrowheads="1"/>
          </p:cNvSpPr>
          <p:nvPr/>
        </p:nvSpPr>
        <p:spPr bwMode="auto">
          <a:xfrm>
            <a:off x="2192338" y="320833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5" name="AutoShape 361"/>
          <p:cNvSpPr>
            <a:spLocks noChangeAspect="1" noChangeArrowheads="1"/>
          </p:cNvSpPr>
          <p:nvPr/>
        </p:nvSpPr>
        <p:spPr bwMode="auto">
          <a:xfrm>
            <a:off x="3779838" y="3327400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6" name="AutoShape 362"/>
          <p:cNvSpPr>
            <a:spLocks noChangeAspect="1" noChangeArrowheads="1"/>
          </p:cNvSpPr>
          <p:nvPr/>
        </p:nvSpPr>
        <p:spPr bwMode="auto">
          <a:xfrm>
            <a:off x="2633663" y="2936875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7" name="AutoShape 363"/>
          <p:cNvSpPr>
            <a:spLocks noChangeAspect="1" noChangeArrowheads="1"/>
          </p:cNvSpPr>
          <p:nvPr/>
        </p:nvSpPr>
        <p:spPr bwMode="auto">
          <a:xfrm>
            <a:off x="2820988" y="2865438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8" name="AutoShape 364"/>
          <p:cNvSpPr>
            <a:spLocks noChangeAspect="1" noChangeArrowheads="1"/>
          </p:cNvSpPr>
          <p:nvPr/>
        </p:nvSpPr>
        <p:spPr bwMode="auto">
          <a:xfrm>
            <a:off x="2686050" y="292417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999" name="AutoShape 365"/>
          <p:cNvSpPr>
            <a:spLocks noChangeAspect="1" noChangeArrowheads="1"/>
          </p:cNvSpPr>
          <p:nvPr/>
        </p:nvSpPr>
        <p:spPr bwMode="auto">
          <a:xfrm>
            <a:off x="4025900" y="2743200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0" name="AutoShape 366"/>
          <p:cNvSpPr>
            <a:spLocks noChangeAspect="1" noChangeArrowheads="1"/>
          </p:cNvSpPr>
          <p:nvPr/>
        </p:nvSpPr>
        <p:spPr bwMode="auto">
          <a:xfrm>
            <a:off x="3168650" y="3884613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1" name="AutoShape 367"/>
          <p:cNvSpPr>
            <a:spLocks noChangeAspect="1" noChangeArrowheads="1"/>
          </p:cNvSpPr>
          <p:nvPr/>
        </p:nvSpPr>
        <p:spPr bwMode="auto">
          <a:xfrm>
            <a:off x="4389438" y="3813175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2" name="AutoShape 368"/>
          <p:cNvSpPr>
            <a:spLocks noChangeAspect="1" noChangeArrowheads="1"/>
          </p:cNvSpPr>
          <p:nvPr/>
        </p:nvSpPr>
        <p:spPr bwMode="auto">
          <a:xfrm>
            <a:off x="2894013" y="2535238"/>
            <a:ext cx="52387" cy="52387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3" name="AutoShape 369"/>
          <p:cNvSpPr>
            <a:spLocks noChangeAspect="1" noChangeArrowheads="1"/>
          </p:cNvSpPr>
          <p:nvPr/>
        </p:nvSpPr>
        <p:spPr bwMode="auto">
          <a:xfrm>
            <a:off x="2287588" y="3613150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4" name="AutoShape 370"/>
          <p:cNvSpPr>
            <a:spLocks noChangeAspect="1" noChangeArrowheads="1"/>
          </p:cNvSpPr>
          <p:nvPr/>
        </p:nvSpPr>
        <p:spPr bwMode="auto">
          <a:xfrm>
            <a:off x="2824163" y="275748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5" name="AutoShape 371"/>
          <p:cNvSpPr>
            <a:spLocks noChangeAspect="1" noChangeArrowheads="1"/>
          </p:cNvSpPr>
          <p:nvPr/>
        </p:nvSpPr>
        <p:spPr bwMode="auto">
          <a:xfrm>
            <a:off x="3927475" y="309880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6" name="AutoShape 372"/>
          <p:cNvSpPr>
            <a:spLocks noChangeAspect="1" noChangeArrowheads="1"/>
          </p:cNvSpPr>
          <p:nvPr/>
        </p:nvSpPr>
        <p:spPr bwMode="auto">
          <a:xfrm>
            <a:off x="4003675" y="297497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7" name="AutoShape 373"/>
          <p:cNvSpPr>
            <a:spLocks noChangeAspect="1" noChangeArrowheads="1"/>
          </p:cNvSpPr>
          <p:nvPr/>
        </p:nvSpPr>
        <p:spPr bwMode="auto">
          <a:xfrm>
            <a:off x="3889375" y="3148013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8" name="AutoShape 374"/>
          <p:cNvSpPr>
            <a:spLocks noChangeAspect="1" noChangeArrowheads="1"/>
          </p:cNvSpPr>
          <p:nvPr/>
        </p:nvSpPr>
        <p:spPr bwMode="auto">
          <a:xfrm>
            <a:off x="3875088" y="3098800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09" name="AutoShape 375"/>
          <p:cNvSpPr>
            <a:spLocks noChangeAspect="1" noChangeArrowheads="1"/>
          </p:cNvSpPr>
          <p:nvPr/>
        </p:nvSpPr>
        <p:spPr bwMode="auto">
          <a:xfrm>
            <a:off x="3941763" y="3141663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0" name="AutoShape 376"/>
          <p:cNvSpPr>
            <a:spLocks noChangeAspect="1" noChangeArrowheads="1"/>
          </p:cNvSpPr>
          <p:nvPr/>
        </p:nvSpPr>
        <p:spPr bwMode="auto">
          <a:xfrm>
            <a:off x="4052888" y="2968625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1" name="AutoShape 377"/>
          <p:cNvSpPr>
            <a:spLocks noChangeAspect="1" noChangeArrowheads="1"/>
          </p:cNvSpPr>
          <p:nvPr/>
        </p:nvSpPr>
        <p:spPr bwMode="auto">
          <a:xfrm>
            <a:off x="3833813" y="3138488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2" name="AutoShape 378"/>
          <p:cNvSpPr>
            <a:spLocks noChangeAspect="1" noChangeArrowheads="1"/>
          </p:cNvSpPr>
          <p:nvPr/>
        </p:nvSpPr>
        <p:spPr bwMode="auto">
          <a:xfrm>
            <a:off x="4040188" y="3016250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3" name="AutoShape 379"/>
          <p:cNvSpPr>
            <a:spLocks noChangeAspect="1" noChangeArrowheads="1"/>
          </p:cNvSpPr>
          <p:nvPr/>
        </p:nvSpPr>
        <p:spPr bwMode="auto">
          <a:xfrm>
            <a:off x="4092575" y="300355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4" name="AutoShape 380"/>
          <p:cNvSpPr>
            <a:spLocks noChangeAspect="1" noChangeArrowheads="1"/>
          </p:cNvSpPr>
          <p:nvPr/>
        </p:nvSpPr>
        <p:spPr bwMode="auto">
          <a:xfrm>
            <a:off x="3556000" y="310832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5" name="AutoShape 381"/>
          <p:cNvSpPr>
            <a:spLocks noChangeAspect="1" noChangeArrowheads="1"/>
          </p:cNvSpPr>
          <p:nvPr/>
        </p:nvSpPr>
        <p:spPr bwMode="auto">
          <a:xfrm>
            <a:off x="3514725" y="291782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6" name="AutoShape 382"/>
          <p:cNvSpPr>
            <a:spLocks noChangeAspect="1" noChangeArrowheads="1"/>
          </p:cNvSpPr>
          <p:nvPr/>
        </p:nvSpPr>
        <p:spPr bwMode="auto">
          <a:xfrm>
            <a:off x="3517900" y="3157538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7" name="AutoShape 383"/>
          <p:cNvSpPr>
            <a:spLocks noChangeAspect="1" noChangeArrowheads="1"/>
          </p:cNvSpPr>
          <p:nvPr/>
        </p:nvSpPr>
        <p:spPr bwMode="auto">
          <a:xfrm>
            <a:off x="3503613" y="3108325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8" name="AutoShape 384"/>
          <p:cNvSpPr>
            <a:spLocks noChangeAspect="1" noChangeArrowheads="1"/>
          </p:cNvSpPr>
          <p:nvPr/>
        </p:nvSpPr>
        <p:spPr bwMode="auto">
          <a:xfrm>
            <a:off x="3570288" y="315118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19" name="AutoShape 385"/>
          <p:cNvSpPr>
            <a:spLocks noChangeAspect="1" noChangeArrowheads="1"/>
          </p:cNvSpPr>
          <p:nvPr/>
        </p:nvSpPr>
        <p:spPr bwMode="auto">
          <a:xfrm>
            <a:off x="3563938" y="2911475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0" name="AutoShape 386"/>
          <p:cNvSpPr>
            <a:spLocks noChangeAspect="1" noChangeArrowheads="1"/>
          </p:cNvSpPr>
          <p:nvPr/>
        </p:nvSpPr>
        <p:spPr bwMode="auto">
          <a:xfrm>
            <a:off x="3462338" y="3148013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1" name="AutoShape 387"/>
          <p:cNvSpPr>
            <a:spLocks noChangeAspect="1" noChangeArrowheads="1"/>
          </p:cNvSpPr>
          <p:nvPr/>
        </p:nvSpPr>
        <p:spPr bwMode="auto">
          <a:xfrm>
            <a:off x="3551238" y="2959100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2" name="AutoShape 388"/>
          <p:cNvSpPr>
            <a:spLocks noChangeAspect="1" noChangeArrowheads="1"/>
          </p:cNvSpPr>
          <p:nvPr/>
        </p:nvSpPr>
        <p:spPr bwMode="auto">
          <a:xfrm>
            <a:off x="3603625" y="294640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3" name="AutoShape 389"/>
          <p:cNvSpPr>
            <a:spLocks noChangeAspect="1" noChangeArrowheads="1"/>
          </p:cNvSpPr>
          <p:nvPr/>
        </p:nvSpPr>
        <p:spPr bwMode="auto">
          <a:xfrm>
            <a:off x="5370513" y="315595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4" name="AutoShape 390"/>
          <p:cNvSpPr>
            <a:spLocks noChangeAspect="1" noChangeArrowheads="1"/>
          </p:cNvSpPr>
          <p:nvPr/>
        </p:nvSpPr>
        <p:spPr bwMode="auto">
          <a:xfrm>
            <a:off x="5416550" y="315118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5" name="AutoShape 391"/>
          <p:cNvSpPr>
            <a:spLocks noChangeAspect="1" noChangeArrowheads="1"/>
          </p:cNvSpPr>
          <p:nvPr/>
        </p:nvSpPr>
        <p:spPr bwMode="auto">
          <a:xfrm>
            <a:off x="4946650" y="316547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6" name="AutoShape 392"/>
          <p:cNvSpPr>
            <a:spLocks noChangeAspect="1" noChangeArrowheads="1"/>
          </p:cNvSpPr>
          <p:nvPr/>
        </p:nvSpPr>
        <p:spPr bwMode="auto">
          <a:xfrm>
            <a:off x="4984750" y="3125788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7" name="AutoShape 393"/>
          <p:cNvSpPr>
            <a:spLocks noChangeAspect="1" noChangeArrowheads="1"/>
          </p:cNvSpPr>
          <p:nvPr/>
        </p:nvSpPr>
        <p:spPr bwMode="auto">
          <a:xfrm>
            <a:off x="5081588" y="341630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8" name="AutoShape 394"/>
          <p:cNvSpPr>
            <a:spLocks noChangeAspect="1" noChangeArrowheads="1"/>
          </p:cNvSpPr>
          <p:nvPr/>
        </p:nvSpPr>
        <p:spPr bwMode="auto">
          <a:xfrm>
            <a:off x="5030788" y="3422650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29" name="AutoShape 395"/>
          <p:cNvSpPr>
            <a:spLocks noChangeAspect="1" noChangeArrowheads="1"/>
          </p:cNvSpPr>
          <p:nvPr/>
        </p:nvSpPr>
        <p:spPr bwMode="auto">
          <a:xfrm>
            <a:off x="5391150" y="3109913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0" name="AutoShape 396"/>
          <p:cNvSpPr>
            <a:spLocks noChangeAspect="1" noChangeArrowheads="1"/>
          </p:cNvSpPr>
          <p:nvPr/>
        </p:nvSpPr>
        <p:spPr bwMode="auto">
          <a:xfrm>
            <a:off x="5054600" y="3470275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1" name="AutoShape 397"/>
          <p:cNvSpPr>
            <a:spLocks noChangeAspect="1" noChangeArrowheads="1"/>
          </p:cNvSpPr>
          <p:nvPr/>
        </p:nvSpPr>
        <p:spPr bwMode="auto">
          <a:xfrm>
            <a:off x="4916488" y="3209925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2" name="AutoShape 398"/>
          <p:cNvSpPr>
            <a:spLocks noChangeAspect="1" noChangeArrowheads="1"/>
          </p:cNvSpPr>
          <p:nvPr/>
        </p:nvSpPr>
        <p:spPr bwMode="auto">
          <a:xfrm>
            <a:off x="5300663" y="2981325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3" name="AutoShape 399"/>
          <p:cNvSpPr>
            <a:spLocks noChangeAspect="1" noChangeArrowheads="1"/>
          </p:cNvSpPr>
          <p:nvPr/>
        </p:nvSpPr>
        <p:spPr bwMode="auto">
          <a:xfrm>
            <a:off x="4892675" y="315753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4" name="AutoShape 400"/>
          <p:cNvSpPr>
            <a:spLocks noChangeAspect="1" noChangeArrowheads="1"/>
          </p:cNvSpPr>
          <p:nvPr/>
        </p:nvSpPr>
        <p:spPr bwMode="auto">
          <a:xfrm>
            <a:off x="4799013" y="386715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5" name="AutoShape 401"/>
          <p:cNvSpPr>
            <a:spLocks noChangeAspect="1" noChangeArrowheads="1"/>
          </p:cNvSpPr>
          <p:nvPr/>
        </p:nvSpPr>
        <p:spPr bwMode="auto">
          <a:xfrm>
            <a:off x="5260975" y="297973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6" name="AutoShape 402"/>
          <p:cNvSpPr>
            <a:spLocks noChangeAspect="1" noChangeArrowheads="1"/>
          </p:cNvSpPr>
          <p:nvPr/>
        </p:nvSpPr>
        <p:spPr bwMode="auto">
          <a:xfrm>
            <a:off x="5597525" y="3508375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7" name="AutoShape 403"/>
          <p:cNvSpPr>
            <a:spLocks noChangeAspect="1" noChangeArrowheads="1"/>
          </p:cNvSpPr>
          <p:nvPr/>
        </p:nvSpPr>
        <p:spPr bwMode="auto">
          <a:xfrm>
            <a:off x="5622925" y="423862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8" name="AutoShape 404"/>
          <p:cNvSpPr>
            <a:spLocks noChangeAspect="1" noChangeArrowheads="1"/>
          </p:cNvSpPr>
          <p:nvPr/>
        </p:nvSpPr>
        <p:spPr bwMode="auto">
          <a:xfrm>
            <a:off x="5954713" y="3597275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39" name="AutoShape 405"/>
          <p:cNvSpPr>
            <a:spLocks noChangeAspect="1" noChangeArrowheads="1"/>
          </p:cNvSpPr>
          <p:nvPr/>
        </p:nvSpPr>
        <p:spPr bwMode="auto">
          <a:xfrm>
            <a:off x="5994400" y="4297363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0" name="AutoShape 406"/>
          <p:cNvSpPr>
            <a:spLocks noChangeAspect="1" noChangeArrowheads="1"/>
          </p:cNvSpPr>
          <p:nvPr/>
        </p:nvSpPr>
        <p:spPr bwMode="auto">
          <a:xfrm>
            <a:off x="6818313" y="3689350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1" name="AutoShape 407"/>
          <p:cNvSpPr>
            <a:spLocks noChangeAspect="1" noChangeArrowheads="1"/>
          </p:cNvSpPr>
          <p:nvPr/>
        </p:nvSpPr>
        <p:spPr bwMode="auto">
          <a:xfrm rot="4770097">
            <a:off x="6728619" y="3166269"/>
            <a:ext cx="53975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2" name="AutoShape 408"/>
          <p:cNvSpPr>
            <a:spLocks noChangeAspect="1" noChangeArrowheads="1"/>
          </p:cNvSpPr>
          <p:nvPr/>
        </p:nvSpPr>
        <p:spPr bwMode="auto">
          <a:xfrm rot="4770097">
            <a:off x="6544469" y="3509169"/>
            <a:ext cx="50800" cy="52388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3" name="AutoShape 409"/>
          <p:cNvSpPr>
            <a:spLocks noChangeAspect="1" noChangeArrowheads="1"/>
          </p:cNvSpPr>
          <p:nvPr/>
        </p:nvSpPr>
        <p:spPr bwMode="auto">
          <a:xfrm rot="4770097">
            <a:off x="6494463" y="3609975"/>
            <a:ext cx="52387" cy="555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4" name="AutoShape 410"/>
          <p:cNvSpPr>
            <a:spLocks noChangeAspect="1" noChangeArrowheads="1"/>
          </p:cNvSpPr>
          <p:nvPr/>
        </p:nvSpPr>
        <p:spPr bwMode="auto">
          <a:xfrm rot="4770097">
            <a:off x="6363494" y="3658394"/>
            <a:ext cx="50800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5" name="AutoShape 411"/>
          <p:cNvSpPr>
            <a:spLocks noChangeAspect="1" noChangeArrowheads="1"/>
          </p:cNvSpPr>
          <p:nvPr/>
        </p:nvSpPr>
        <p:spPr bwMode="auto">
          <a:xfrm rot="4770097">
            <a:off x="7293769" y="365521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6" name="AutoShape 412"/>
          <p:cNvSpPr>
            <a:spLocks noChangeAspect="1" noChangeArrowheads="1"/>
          </p:cNvSpPr>
          <p:nvPr/>
        </p:nvSpPr>
        <p:spPr bwMode="auto">
          <a:xfrm rot="4770097">
            <a:off x="7434263" y="4445000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7" name="AutoShape 413"/>
          <p:cNvSpPr>
            <a:spLocks noChangeAspect="1" noChangeArrowheads="1"/>
          </p:cNvSpPr>
          <p:nvPr/>
        </p:nvSpPr>
        <p:spPr bwMode="auto">
          <a:xfrm rot="4770097">
            <a:off x="6266656" y="3702844"/>
            <a:ext cx="53975" cy="52388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8" name="AutoShape 414"/>
          <p:cNvSpPr>
            <a:spLocks noChangeAspect="1" noChangeArrowheads="1"/>
          </p:cNvSpPr>
          <p:nvPr/>
        </p:nvSpPr>
        <p:spPr bwMode="auto">
          <a:xfrm rot="7206174">
            <a:off x="7246937" y="3408363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49" name="AutoShape 415"/>
          <p:cNvSpPr>
            <a:spLocks noChangeAspect="1" noChangeArrowheads="1"/>
          </p:cNvSpPr>
          <p:nvPr/>
        </p:nvSpPr>
        <p:spPr bwMode="auto">
          <a:xfrm rot="7206174">
            <a:off x="6403181" y="3629820"/>
            <a:ext cx="53975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0" name="AutoShape 416"/>
          <p:cNvSpPr>
            <a:spLocks noChangeAspect="1" noChangeArrowheads="1"/>
          </p:cNvSpPr>
          <p:nvPr/>
        </p:nvSpPr>
        <p:spPr bwMode="auto">
          <a:xfrm rot="7206174">
            <a:off x="6444457" y="3596481"/>
            <a:ext cx="50800" cy="52387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1" name="AutoShape 417"/>
          <p:cNvSpPr>
            <a:spLocks noChangeAspect="1" noChangeArrowheads="1"/>
          </p:cNvSpPr>
          <p:nvPr/>
        </p:nvSpPr>
        <p:spPr bwMode="auto">
          <a:xfrm rot="4770097">
            <a:off x="6483350" y="3560763"/>
            <a:ext cx="55563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2" name="AutoShape 418"/>
          <p:cNvSpPr>
            <a:spLocks noChangeAspect="1" noChangeArrowheads="1"/>
          </p:cNvSpPr>
          <p:nvPr/>
        </p:nvSpPr>
        <p:spPr bwMode="auto">
          <a:xfrm rot="7206174">
            <a:off x="7397751" y="355917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3" name="AutoShape 419"/>
          <p:cNvSpPr>
            <a:spLocks noChangeAspect="1" noChangeArrowheads="1"/>
          </p:cNvSpPr>
          <p:nvPr/>
        </p:nvSpPr>
        <p:spPr bwMode="auto">
          <a:xfrm rot="7206174">
            <a:off x="6104732" y="3096419"/>
            <a:ext cx="50800" cy="52387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4" name="AutoShape 420"/>
          <p:cNvSpPr>
            <a:spLocks noChangeAspect="1" noChangeArrowheads="1"/>
          </p:cNvSpPr>
          <p:nvPr/>
        </p:nvSpPr>
        <p:spPr bwMode="auto">
          <a:xfrm rot="4770097">
            <a:off x="7230269" y="3093244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5" name="AutoShape 421"/>
          <p:cNvSpPr>
            <a:spLocks noChangeAspect="1" noChangeArrowheads="1"/>
          </p:cNvSpPr>
          <p:nvPr/>
        </p:nvSpPr>
        <p:spPr bwMode="auto">
          <a:xfrm rot="4770097">
            <a:off x="7619206" y="3453607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6" name="AutoShape 422"/>
          <p:cNvSpPr>
            <a:spLocks noChangeAspect="1" noChangeArrowheads="1"/>
          </p:cNvSpPr>
          <p:nvPr/>
        </p:nvSpPr>
        <p:spPr bwMode="auto">
          <a:xfrm rot="4770097">
            <a:off x="6299201" y="34766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7" name="AutoShape 423"/>
          <p:cNvSpPr>
            <a:spLocks noChangeAspect="1" noChangeArrowheads="1"/>
          </p:cNvSpPr>
          <p:nvPr/>
        </p:nvSpPr>
        <p:spPr bwMode="auto">
          <a:xfrm rot="4770097">
            <a:off x="8033544" y="4377532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8" name="AutoShape 424"/>
          <p:cNvSpPr>
            <a:spLocks noChangeAspect="1" noChangeArrowheads="1"/>
          </p:cNvSpPr>
          <p:nvPr/>
        </p:nvSpPr>
        <p:spPr bwMode="auto">
          <a:xfrm rot="7206174">
            <a:off x="6277769" y="3532981"/>
            <a:ext cx="53975" cy="555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59" name="AutoShape 425"/>
          <p:cNvSpPr>
            <a:spLocks noChangeAspect="1" noChangeArrowheads="1"/>
          </p:cNvSpPr>
          <p:nvPr/>
        </p:nvSpPr>
        <p:spPr bwMode="auto">
          <a:xfrm rot="7206174">
            <a:off x="6211094" y="3555206"/>
            <a:ext cx="53975" cy="55563"/>
          </a:xfrm>
          <a:prstGeom prst="flowChartConnector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0" name="AutoShape 426"/>
          <p:cNvSpPr>
            <a:spLocks noChangeAspect="1" noChangeArrowheads="1"/>
          </p:cNvSpPr>
          <p:nvPr/>
        </p:nvSpPr>
        <p:spPr bwMode="auto">
          <a:xfrm rot="4770097">
            <a:off x="6447632" y="3652044"/>
            <a:ext cx="57150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1" name="AutoShape 427"/>
          <p:cNvSpPr>
            <a:spLocks noChangeAspect="1" noChangeArrowheads="1"/>
          </p:cNvSpPr>
          <p:nvPr/>
        </p:nvSpPr>
        <p:spPr bwMode="auto">
          <a:xfrm rot="4770097">
            <a:off x="6354763" y="3484563"/>
            <a:ext cx="52387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2" name="AutoShape 428"/>
          <p:cNvSpPr>
            <a:spLocks noChangeAspect="1" noChangeArrowheads="1"/>
          </p:cNvSpPr>
          <p:nvPr/>
        </p:nvSpPr>
        <p:spPr bwMode="auto">
          <a:xfrm rot="7206174">
            <a:off x="6369844" y="3426619"/>
            <a:ext cx="57150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3" name="AutoShape 429"/>
          <p:cNvSpPr>
            <a:spLocks noChangeAspect="1" noChangeArrowheads="1"/>
          </p:cNvSpPr>
          <p:nvPr/>
        </p:nvSpPr>
        <p:spPr bwMode="auto">
          <a:xfrm rot="7206174">
            <a:off x="6426994" y="3445669"/>
            <a:ext cx="50800" cy="52388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064" name="Group 430"/>
          <p:cNvGrpSpPr>
            <a:grpSpLocks/>
          </p:cNvGrpSpPr>
          <p:nvPr/>
        </p:nvGrpSpPr>
        <p:grpSpPr bwMode="auto">
          <a:xfrm>
            <a:off x="6369050" y="3540125"/>
            <a:ext cx="39688" cy="76200"/>
            <a:chOff x="3420" y="2232"/>
            <a:chExt cx="25" cy="48"/>
          </a:xfrm>
        </p:grpSpPr>
        <p:sp>
          <p:nvSpPr>
            <p:cNvPr id="37120" name="Rectangle 431"/>
            <p:cNvSpPr>
              <a:spLocks noChangeAspect="1" noChangeArrowheads="1"/>
            </p:cNvSpPr>
            <p:nvPr/>
          </p:nvSpPr>
          <p:spPr bwMode="auto">
            <a:xfrm rot="8291194">
              <a:off x="3441" y="2234"/>
              <a:ext cx="4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1" name="Rectangle 432"/>
            <p:cNvSpPr>
              <a:spLocks noChangeAspect="1" noChangeArrowheads="1"/>
            </p:cNvSpPr>
            <p:nvPr/>
          </p:nvSpPr>
          <p:spPr bwMode="auto">
            <a:xfrm rot="8291194">
              <a:off x="3433" y="2249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2" name="Rectangle 433"/>
            <p:cNvSpPr>
              <a:spLocks noChangeAspect="1" noChangeArrowheads="1"/>
            </p:cNvSpPr>
            <p:nvPr/>
          </p:nvSpPr>
          <p:spPr bwMode="auto">
            <a:xfrm rot="8291194">
              <a:off x="3431" y="22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3" name="AutoShape 434"/>
            <p:cNvSpPr>
              <a:spLocks noChangeAspect="1" noChangeArrowheads="1"/>
            </p:cNvSpPr>
            <p:nvPr/>
          </p:nvSpPr>
          <p:spPr bwMode="auto">
            <a:xfrm rot="-7908806">
              <a:off x="3427" y="2233"/>
              <a:ext cx="5" cy="18"/>
            </a:xfrm>
            <a:prstGeom prst="flowChartDisplay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4" name="AutoShape 435"/>
            <p:cNvSpPr>
              <a:spLocks noChangeAspect="1" noChangeArrowheads="1"/>
            </p:cNvSpPr>
            <p:nvPr/>
          </p:nvSpPr>
          <p:spPr bwMode="auto">
            <a:xfrm rot="8959467">
              <a:off x="3432" y="223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5" name="AutoShape 436"/>
            <p:cNvSpPr>
              <a:spLocks noChangeAspect="1" noChangeArrowheads="1"/>
            </p:cNvSpPr>
            <p:nvPr/>
          </p:nvSpPr>
          <p:spPr bwMode="auto">
            <a:xfrm rot="7622921" flipH="1">
              <a:off x="3421" y="224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26" name="Rectangle 437"/>
            <p:cNvSpPr>
              <a:spLocks noChangeAspect="1" noChangeArrowheads="1"/>
            </p:cNvSpPr>
            <p:nvPr/>
          </p:nvSpPr>
          <p:spPr bwMode="auto">
            <a:xfrm rot="8291194">
              <a:off x="3430" y="224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065" name="AutoShape 438"/>
          <p:cNvSpPr>
            <a:spLocks noChangeAspect="1" noChangeArrowheads="1"/>
          </p:cNvSpPr>
          <p:nvPr/>
        </p:nvSpPr>
        <p:spPr bwMode="auto">
          <a:xfrm rot="4770097">
            <a:off x="7509669" y="312816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6" name="AutoShape 439"/>
          <p:cNvSpPr>
            <a:spLocks noChangeAspect="1" noChangeArrowheads="1"/>
          </p:cNvSpPr>
          <p:nvPr/>
        </p:nvSpPr>
        <p:spPr bwMode="auto">
          <a:xfrm rot="4770097">
            <a:off x="8097838" y="3044825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7" name="AutoShape 440"/>
          <p:cNvSpPr>
            <a:spLocks noChangeAspect="1" noChangeArrowheads="1"/>
          </p:cNvSpPr>
          <p:nvPr/>
        </p:nvSpPr>
        <p:spPr bwMode="auto">
          <a:xfrm rot="7206174">
            <a:off x="7739062" y="3579813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8" name="AutoShape 441"/>
          <p:cNvSpPr>
            <a:spLocks noChangeAspect="1" noChangeArrowheads="1"/>
          </p:cNvSpPr>
          <p:nvPr/>
        </p:nvSpPr>
        <p:spPr bwMode="auto">
          <a:xfrm rot="7206174">
            <a:off x="7994651" y="38576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69" name="AutoShape 442"/>
          <p:cNvSpPr>
            <a:spLocks noChangeAspect="1" noChangeArrowheads="1"/>
          </p:cNvSpPr>
          <p:nvPr/>
        </p:nvSpPr>
        <p:spPr bwMode="auto">
          <a:xfrm rot="4770097">
            <a:off x="7793831" y="3710782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0" name="AutoShape 443"/>
          <p:cNvSpPr>
            <a:spLocks noChangeAspect="1" noChangeArrowheads="1"/>
          </p:cNvSpPr>
          <p:nvPr/>
        </p:nvSpPr>
        <p:spPr bwMode="auto">
          <a:xfrm rot="4770097">
            <a:off x="7757319" y="3364707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1" name="AutoShape 444"/>
          <p:cNvSpPr>
            <a:spLocks noChangeAspect="1" noChangeArrowheads="1"/>
          </p:cNvSpPr>
          <p:nvPr/>
        </p:nvSpPr>
        <p:spPr bwMode="auto">
          <a:xfrm rot="4770097">
            <a:off x="8036719" y="3442494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2" name="AutoShape 445"/>
          <p:cNvSpPr>
            <a:spLocks noChangeAspect="1" noChangeArrowheads="1"/>
          </p:cNvSpPr>
          <p:nvPr/>
        </p:nvSpPr>
        <p:spPr bwMode="auto">
          <a:xfrm rot="4770097">
            <a:off x="8015288" y="3397250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3" name="AutoShape 446"/>
          <p:cNvSpPr>
            <a:spLocks noChangeAspect="1" noChangeArrowheads="1"/>
          </p:cNvSpPr>
          <p:nvPr/>
        </p:nvSpPr>
        <p:spPr bwMode="auto">
          <a:xfrm rot="7206174">
            <a:off x="8050212" y="3494088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4" name="AutoShape 447"/>
          <p:cNvSpPr>
            <a:spLocks noChangeAspect="1" noChangeArrowheads="1"/>
          </p:cNvSpPr>
          <p:nvPr/>
        </p:nvSpPr>
        <p:spPr bwMode="auto">
          <a:xfrm rot="7206174">
            <a:off x="8074026" y="34004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5" name="AutoShape 448"/>
          <p:cNvSpPr>
            <a:spLocks noChangeAspect="1" noChangeArrowheads="1"/>
          </p:cNvSpPr>
          <p:nvPr/>
        </p:nvSpPr>
        <p:spPr bwMode="auto">
          <a:xfrm rot="4770097">
            <a:off x="7876381" y="3263107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6" name="AutoShape 449"/>
          <p:cNvSpPr>
            <a:spLocks noChangeAspect="1" noChangeArrowheads="1"/>
          </p:cNvSpPr>
          <p:nvPr/>
        </p:nvSpPr>
        <p:spPr bwMode="auto">
          <a:xfrm rot="4770097">
            <a:off x="7976394" y="3336132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7" name="AutoShape 450"/>
          <p:cNvSpPr>
            <a:spLocks noChangeAspect="1" noChangeArrowheads="1"/>
          </p:cNvSpPr>
          <p:nvPr/>
        </p:nvSpPr>
        <p:spPr bwMode="auto">
          <a:xfrm rot="4770097">
            <a:off x="7712869" y="366156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8" name="AutoShape 451"/>
          <p:cNvSpPr>
            <a:spLocks noChangeAspect="1" noChangeArrowheads="1"/>
          </p:cNvSpPr>
          <p:nvPr/>
        </p:nvSpPr>
        <p:spPr bwMode="auto">
          <a:xfrm rot="4770097">
            <a:off x="7643813" y="3756025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79" name="AutoShape 452"/>
          <p:cNvSpPr>
            <a:spLocks noChangeAspect="1" noChangeArrowheads="1"/>
          </p:cNvSpPr>
          <p:nvPr/>
        </p:nvSpPr>
        <p:spPr bwMode="auto">
          <a:xfrm rot="7206174">
            <a:off x="7697787" y="3760788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0" name="AutoShape 453"/>
          <p:cNvSpPr>
            <a:spLocks noChangeAspect="1" noChangeArrowheads="1"/>
          </p:cNvSpPr>
          <p:nvPr/>
        </p:nvSpPr>
        <p:spPr bwMode="auto">
          <a:xfrm rot="7206174">
            <a:off x="7772401" y="33115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1" name="AutoShape 454"/>
          <p:cNvSpPr>
            <a:spLocks noChangeAspect="1" noChangeArrowheads="1"/>
          </p:cNvSpPr>
          <p:nvPr/>
        </p:nvSpPr>
        <p:spPr bwMode="auto">
          <a:xfrm rot="4770097">
            <a:off x="7674769" y="3720307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2" name="AutoShape 455"/>
          <p:cNvSpPr>
            <a:spLocks noChangeAspect="1" noChangeArrowheads="1"/>
          </p:cNvSpPr>
          <p:nvPr/>
        </p:nvSpPr>
        <p:spPr bwMode="auto">
          <a:xfrm>
            <a:off x="7142163" y="356235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3" name="AutoShape 456"/>
          <p:cNvSpPr>
            <a:spLocks noChangeAspect="1" noChangeArrowheads="1"/>
          </p:cNvSpPr>
          <p:nvPr/>
        </p:nvSpPr>
        <p:spPr bwMode="auto">
          <a:xfrm>
            <a:off x="7277100" y="440848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4" name="AutoShape 457"/>
          <p:cNvSpPr>
            <a:spLocks noChangeAspect="1" noChangeArrowheads="1"/>
          </p:cNvSpPr>
          <p:nvPr/>
        </p:nvSpPr>
        <p:spPr bwMode="auto">
          <a:xfrm>
            <a:off x="8101013" y="3800475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085" name="Group 458"/>
          <p:cNvGrpSpPr>
            <a:grpSpLocks/>
          </p:cNvGrpSpPr>
          <p:nvPr/>
        </p:nvGrpSpPr>
        <p:grpSpPr bwMode="auto">
          <a:xfrm>
            <a:off x="7600950" y="3676650"/>
            <a:ext cx="39688" cy="76200"/>
            <a:chOff x="3420" y="2232"/>
            <a:chExt cx="25" cy="48"/>
          </a:xfrm>
        </p:grpSpPr>
        <p:sp>
          <p:nvSpPr>
            <p:cNvPr id="37113" name="Rectangle 459"/>
            <p:cNvSpPr>
              <a:spLocks noChangeAspect="1" noChangeArrowheads="1"/>
            </p:cNvSpPr>
            <p:nvPr/>
          </p:nvSpPr>
          <p:spPr bwMode="auto">
            <a:xfrm rot="8291194">
              <a:off x="3441" y="2234"/>
              <a:ext cx="4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14" name="Rectangle 460"/>
            <p:cNvSpPr>
              <a:spLocks noChangeAspect="1" noChangeArrowheads="1"/>
            </p:cNvSpPr>
            <p:nvPr/>
          </p:nvSpPr>
          <p:spPr bwMode="auto">
            <a:xfrm rot="8291194">
              <a:off x="3433" y="2249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15" name="Rectangle 461"/>
            <p:cNvSpPr>
              <a:spLocks noChangeAspect="1" noChangeArrowheads="1"/>
            </p:cNvSpPr>
            <p:nvPr/>
          </p:nvSpPr>
          <p:spPr bwMode="auto">
            <a:xfrm rot="8291194">
              <a:off x="3431" y="22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16" name="AutoShape 462"/>
            <p:cNvSpPr>
              <a:spLocks noChangeAspect="1" noChangeArrowheads="1"/>
            </p:cNvSpPr>
            <p:nvPr/>
          </p:nvSpPr>
          <p:spPr bwMode="auto">
            <a:xfrm rot="-7908806">
              <a:off x="3427" y="2233"/>
              <a:ext cx="5" cy="18"/>
            </a:xfrm>
            <a:prstGeom prst="flowChartDisplay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17" name="AutoShape 463"/>
            <p:cNvSpPr>
              <a:spLocks noChangeAspect="1" noChangeArrowheads="1"/>
            </p:cNvSpPr>
            <p:nvPr/>
          </p:nvSpPr>
          <p:spPr bwMode="auto">
            <a:xfrm rot="8959467">
              <a:off x="3432" y="223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18" name="AutoShape 464"/>
            <p:cNvSpPr>
              <a:spLocks noChangeAspect="1" noChangeArrowheads="1"/>
            </p:cNvSpPr>
            <p:nvPr/>
          </p:nvSpPr>
          <p:spPr bwMode="auto">
            <a:xfrm rot="7622921" flipH="1">
              <a:off x="3421" y="224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119" name="Rectangle 465"/>
            <p:cNvSpPr>
              <a:spLocks noChangeAspect="1" noChangeArrowheads="1"/>
            </p:cNvSpPr>
            <p:nvPr/>
          </p:nvSpPr>
          <p:spPr bwMode="auto">
            <a:xfrm rot="8291194">
              <a:off x="3430" y="224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086" name="AutoShape 466"/>
          <p:cNvSpPr>
            <a:spLocks noChangeAspect="1" noChangeArrowheads="1"/>
          </p:cNvSpPr>
          <p:nvPr/>
        </p:nvSpPr>
        <p:spPr bwMode="auto">
          <a:xfrm rot="4770097">
            <a:off x="7312819" y="391556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7" name="AutoShape 467"/>
          <p:cNvSpPr>
            <a:spLocks noChangeAspect="1" noChangeArrowheads="1"/>
          </p:cNvSpPr>
          <p:nvPr/>
        </p:nvSpPr>
        <p:spPr bwMode="auto">
          <a:xfrm rot="4770097">
            <a:off x="7250113" y="3746500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8" name="AutoShape 468"/>
          <p:cNvSpPr>
            <a:spLocks noChangeAspect="1" noChangeArrowheads="1"/>
          </p:cNvSpPr>
          <p:nvPr/>
        </p:nvSpPr>
        <p:spPr bwMode="auto">
          <a:xfrm rot="7206174">
            <a:off x="7231062" y="3795713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89" name="AutoShape 469"/>
          <p:cNvSpPr>
            <a:spLocks noChangeAspect="1" noChangeArrowheads="1"/>
          </p:cNvSpPr>
          <p:nvPr/>
        </p:nvSpPr>
        <p:spPr bwMode="auto">
          <a:xfrm rot="7206174">
            <a:off x="8064501" y="3638550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0" name="AutoShape 470"/>
          <p:cNvSpPr>
            <a:spLocks noChangeAspect="1" noChangeArrowheads="1"/>
          </p:cNvSpPr>
          <p:nvPr/>
        </p:nvSpPr>
        <p:spPr bwMode="auto">
          <a:xfrm rot="4770097">
            <a:off x="7362031" y="3917157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1" name="AutoShape 471"/>
          <p:cNvSpPr>
            <a:spLocks noChangeAspect="1" noChangeArrowheads="1"/>
          </p:cNvSpPr>
          <p:nvPr/>
        </p:nvSpPr>
        <p:spPr bwMode="auto">
          <a:xfrm rot="4770097">
            <a:off x="7439819" y="3536157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2" name="AutoShape 472"/>
          <p:cNvSpPr>
            <a:spLocks noChangeAspect="1" noChangeArrowheads="1"/>
          </p:cNvSpPr>
          <p:nvPr/>
        </p:nvSpPr>
        <p:spPr bwMode="auto">
          <a:xfrm rot="4770097">
            <a:off x="7893844" y="3617119"/>
            <a:ext cx="50800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3" name="AutoShape 473"/>
          <p:cNvSpPr>
            <a:spLocks noChangeAspect="1" noChangeArrowheads="1"/>
          </p:cNvSpPr>
          <p:nvPr/>
        </p:nvSpPr>
        <p:spPr bwMode="auto">
          <a:xfrm rot="7206174">
            <a:off x="7435056" y="3725070"/>
            <a:ext cx="53975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4" name="AutoShape 474"/>
          <p:cNvSpPr>
            <a:spLocks noChangeAspect="1" noChangeArrowheads="1"/>
          </p:cNvSpPr>
          <p:nvPr/>
        </p:nvSpPr>
        <p:spPr bwMode="auto">
          <a:xfrm rot="7206174">
            <a:off x="7371557" y="3745706"/>
            <a:ext cx="50800" cy="52387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5" name="AutoShape 475"/>
          <p:cNvSpPr>
            <a:spLocks noChangeAspect="1" noChangeArrowheads="1"/>
          </p:cNvSpPr>
          <p:nvPr/>
        </p:nvSpPr>
        <p:spPr bwMode="auto">
          <a:xfrm rot="4770097">
            <a:off x="7861301" y="348297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6" name="AutoShape 476"/>
          <p:cNvSpPr>
            <a:spLocks noChangeAspect="1" noChangeArrowheads="1"/>
          </p:cNvSpPr>
          <p:nvPr/>
        </p:nvSpPr>
        <p:spPr bwMode="auto">
          <a:xfrm rot="7206174">
            <a:off x="7239794" y="4183856"/>
            <a:ext cx="53975" cy="555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7" name="AutoShape 477"/>
          <p:cNvSpPr>
            <a:spLocks noChangeAspect="1" noChangeArrowheads="1"/>
          </p:cNvSpPr>
          <p:nvPr/>
        </p:nvSpPr>
        <p:spPr bwMode="auto">
          <a:xfrm rot="7206174">
            <a:off x="7887494" y="3545681"/>
            <a:ext cx="53975" cy="55563"/>
          </a:xfrm>
          <a:prstGeom prst="flowChartConnector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8" name="AutoShape 478"/>
          <p:cNvSpPr>
            <a:spLocks noChangeAspect="1" noChangeArrowheads="1"/>
          </p:cNvSpPr>
          <p:nvPr/>
        </p:nvSpPr>
        <p:spPr bwMode="auto">
          <a:xfrm rot="4770097">
            <a:off x="7920832" y="3680619"/>
            <a:ext cx="57150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099" name="AutoShape 479"/>
          <p:cNvSpPr>
            <a:spLocks noChangeAspect="1" noChangeArrowheads="1"/>
          </p:cNvSpPr>
          <p:nvPr/>
        </p:nvSpPr>
        <p:spPr bwMode="auto">
          <a:xfrm rot="4770097">
            <a:off x="7564438" y="3592513"/>
            <a:ext cx="52387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0" name="AutoShape 480"/>
          <p:cNvSpPr>
            <a:spLocks noChangeAspect="1" noChangeArrowheads="1"/>
          </p:cNvSpPr>
          <p:nvPr/>
        </p:nvSpPr>
        <p:spPr bwMode="auto">
          <a:xfrm rot="7206174">
            <a:off x="7538244" y="3642519"/>
            <a:ext cx="57150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1" name="AutoShape 481"/>
          <p:cNvSpPr>
            <a:spLocks noChangeAspect="1" noChangeArrowheads="1"/>
          </p:cNvSpPr>
          <p:nvPr/>
        </p:nvSpPr>
        <p:spPr bwMode="auto">
          <a:xfrm rot="7206174">
            <a:off x="7481094" y="3661569"/>
            <a:ext cx="50800" cy="52388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2" name="AutoShape 482"/>
          <p:cNvSpPr>
            <a:spLocks noChangeAspect="1" noChangeArrowheads="1"/>
          </p:cNvSpPr>
          <p:nvPr/>
        </p:nvSpPr>
        <p:spPr bwMode="auto">
          <a:xfrm>
            <a:off x="2590800" y="268605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3" name="AutoShape 483"/>
          <p:cNvSpPr>
            <a:spLocks noChangeAspect="1" noChangeArrowheads="1"/>
          </p:cNvSpPr>
          <p:nvPr/>
        </p:nvSpPr>
        <p:spPr bwMode="auto">
          <a:xfrm>
            <a:off x="2655888" y="2671763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4" name="AutoShape 484"/>
          <p:cNvSpPr>
            <a:spLocks noChangeAspect="1" noChangeArrowheads="1"/>
          </p:cNvSpPr>
          <p:nvPr/>
        </p:nvSpPr>
        <p:spPr bwMode="auto">
          <a:xfrm>
            <a:off x="2709863" y="2620963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5" name="AutoShape 485"/>
          <p:cNvSpPr>
            <a:spLocks noChangeAspect="1" noChangeArrowheads="1"/>
          </p:cNvSpPr>
          <p:nvPr/>
        </p:nvSpPr>
        <p:spPr bwMode="auto">
          <a:xfrm>
            <a:off x="2532063" y="2730500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6" name="AutoShape 486"/>
          <p:cNvSpPr>
            <a:spLocks noChangeAspect="1" noChangeArrowheads="1"/>
          </p:cNvSpPr>
          <p:nvPr/>
        </p:nvSpPr>
        <p:spPr bwMode="auto">
          <a:xfrm>
            <a:off x="935038" y="146050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7" name="AutoShape 487"/>
          <p:cNvSpPr>
            <a:spLocks noChangeAspect="1" noChangeArrowheads="1"/>
          </p:cNvSpPr>
          <p:nvPr/>
        </p:nvSpPr>
        <p:spPr bwMode="auto">
          <a:xfrm>
            <a:off x="896938" y="144145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8" name="AutoShape 488"/>
          <p:cNvSpPr>
            <a:spLocks noChangeAspect="1" noChangeArrowheads="1"/>
          </p:cNvSpPr>
          <p:nvPr/>
        </p:nvSpPr>
        <p:spPr bwMode="auto">
          <a:xfrm>
            <a:off x="915988" y="1614488"/>
            <a:ext cx="31750" cy="30162"/>
          </a:xfrm>
          <a:prstGeom prst="flowChartConnector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09" name="AutoShape 489"/>
          <p:cNvSpPr>
            <a:spLocks noChangeAspect="1" noChangeArrowheads="1"/>
          </p:cNvSpPr>
          <p:nvPr/>
        </p:nvSpPr>
        <p:spPr bwMode="auto">
          <a:xfrm>
            <a:off x="931863" y="1506538"/>
            <a:ext cx="31750" cy="33337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10" name="AutoShape 490"/>
          <p:cNvSpPr>
            <a:spLocks noChangeAspect="1" noChangeArrowheads="1"/>
          </p:cNvSpPr>
          <p:nvPr/>
        </p:nvSpPr>
        <p:spPr bwMode="auto">
          <a:xfrm>
            <a:off x="952500" y="1649413"/>
            <a:ext cx="30163" cy="33337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11" name="AutoShape 491"/>
          <p:cNvSpPr>
            <a:spLocks noChangeAspect="1" noChangeArrowheads="1"/>
          </p:cNvSpPr>
          <p:nvPr/>
        </p:nvSpPr>
        <p:spPr bwMode="auto">
          <a:xfrm>
            <a:off x="928688" y="1557338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112" name="Rectangle 3"/>
          <p:cNvSpPr>
            <a:spLocks noChangeArrowheads="1"/>
          </p:cNvSpPr>
          <p:nvPr/>
        </p:nvSpPr>
        <p:spPr bwMode="auto">
          <a:xfrm>
            <a:off x="900113" y="358775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intracellular pathogen</a:t>
            </a:r>
          </a:p>
          <a:p>
            <a:pPr algn="ctr" eaLnBrk="1" hangingPunct="1"/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Two T3SS</a:t>
            </a: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t3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1978025"/>
            <a:ext cx="6524625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1727200" y="1219200"/>
            <a:ext cx="57229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US" sz="1800">
                <a:latin typeface="Calibri" pitchFamily="34" charset="0"/>
                <a:cs typeface="Calibri" pitchFamily="34" charset="0"/>
              </a:rPr>
              <a:t>effectors induce actin polymerisation, membrane ruffling and bacterial internalisation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945976" y="188640"/>
            <a:ext cx="7010400" cy="95410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i="1" dirty="0">
                <a:solidFill>
                  <a:srgbClr val="0000FF"/>
                </a:solidFill>
                <a:latin typeface="Calibri"/>
                <a:ea typeface="ＭＳ Ｐゴシック" pitchFamily="-106" charset="-128"/>
                <a:cs typeface="Calibri"/>
              </a:rPr>
              <a:t>Salmonella</a:t>
            </a:r>
            <a:r>
              <a:rPr lang="en-US" sz="2800" b="1" dirty="0">
                <a:solidFill>
                  <a:srgbClr val="0000FF"/>
                </a:solidFill>
                <a:latin typeface="Calibri"/>
                <a:ea typeface="ＭＳ Ｐゴシック" pitchFamily="-106" charset="-128"/>
                <a:cs typeface="Calibri"/>
              </a:rPr>
              <a:t> invasion of epithelial cells occurs</a:t>
            </a:r>
          </a:p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latin typeface="Calibri"/>
                <a:ea typeface="ＭＳ Ｐゴシック" pitchFamily="-106" charset="-128"/>
                <a:cs typeface="Calibri"/>
              </a:rPr>
              <a:t>via the SPI-1 type III secretion system</a:t>
            </a:r>
            <a:endParaRPr lang="en-US" sz="2800" b="1" dirty="0">
              <a:ln>
                <a:solidFill>
                  <a:schemeClr val="tx1"/>
                </a:solidFill>
              </a:ln>
              <a:solidFill>
                <a:srgbClr val="0000FF"/>
              </a:solidFill>
              <a:latin typeface="Arial" pitchFamily="-106" charset="0"/>
              <a:ea typeface="ＭＳ Ｐゴシック" pitchFamily="-106" charset="-128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6738938" y="2252663"/>
            <a:ext cx="9874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600">
                <a:latin typeface="Geneva" charset="0"/>
              </a:rPr>
              <a:t>Effector</a:t>
            </a:r>
          </a:p>
        </p:txBody>
      </p:sp>
      <p:pic>
        <p:nvPicPr>
          <p:cNvPr id="38917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1374775" cy="136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AutoShape 2"/>
          <p:cNvSpPr>
            <a:spLocks noChangeArrowheads="1"/>
          </p:cNvSpPr>
          <p:nvPr/>
        </p:nvSpPr>
        <p:spPr bwMode="auto">
          <a:xfrm rot="5400000">
            <a:off x="2335213" y="3529013"/>
            <a:ext cx="504825" cy="3743325"/>
          </a:xfrm>
          <a:prstGeom prst="flowChartExtract">
            <a:avLst/>
          </a:prstGeom>
          <a:gradFill rotWithShape="1">
            <a:gsLst>
              <a:gs pos="0">
                <a:srgbClr val="0099CC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922338" y="4841875"/>
            <a:ext cx="8572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cs typeface="Arial" pitchFamily="34" charset="0"/>
              </a:rPr>
              <a:t>Adhesion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2274888" y="4841875"/>
            <a:ext cx="7810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200" b="1">
                <a:cs typeface="Arial" pitchFamily="34" charset="0"/>
              </a:rPr>
              <a:t>Invasion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3360738" y="4845050"/>
            <a:ext cx="14779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200" b="1">
                <a:cs typeface="Arial" pitchFamily="34" charset="0"/>
              </a:rPr>
              <a:t>SCV formation</a:t>
            </a:r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153025" y="4845050"/>
            <a:ext cx="14573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GB" sz="1200" b="1">
                <a:cs typeface="Arial" pitchFamily="34" charset="0"/>
              </a:rPr>
              <a:t>SCV maturation</a:t>
            </a:r>
          </a:p>
        </p:txBody>
      </p:sp>
      <p:sp>
        <p:nvSpPr>
          <p:cNvPr id="40966" name="Rectangle 7"/>
          <p:cNvSpPr>
            <a:spLocks noChangeArrowheads="1"/>
          </p:cNvSpPr>
          <p:nvPr/>
        </p:nvSpPr>
        <p:spPr bwMode="auto">
          <a:xfrm>
            <a:off x="7138988" y="4846638"/>
            <a:ext cx="10604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GB" sz="1200" b="1">
                <a:cs typeface="Arial" pitchFamily="34" charset="0"/>
              </a:rPr>
              <a:t>  Replication</a:t>
            </a:r>
          </a:p>
        </p:txBody>
      </p:sp>
      <p:grpSp>
        <p:nvGrpSpPr>
          <p:cNvPr id="40967" name="Group 8"/>
          <p:cNvGrpSpPr>
            <a:grpSpLocks noChangeAspect="1"/>
          </p:cNvGrpSpPr>
          <p:nvPr/>
        </p:nvGrpSpPr>
        <p:grpSpPr bwMode="auto">
          <a:xfrm>
            <a:off x="635000" y="2400300"/>
            <a:ext cx="1471613" cy="2468563"/>
            <a:chOff x="1304" y="1459"/>
            <a:chExt cx="513" cy="924"/>
          </a:xfrm>
        </p:grpSpPr>
        <p:sp>
          <p:nvSpPr>
            <p:cNvPr id="41446" name="Freeform 9"/>
            <p:cNvSpPr>
              <a:spLocks noChangeAspect="1"/>
            </p:cNvSpPr>
            <p:nvPr/>
          </p:nvSpPr>
          <p:spPr bwMode="auto">
            <a:xfrm>
              <a:off x="1338" y="1655"/>
              <a:ext cx="457" cy="728"/>
            </a:xfrm>
            <a:custGeom>
              <a:avLst/>
              <a:gdLst>
                <a:gd name="T0" fmla="*/ 0 w 457"/>
                <a:gd name="T1" fmla="*/ 215 h 728"/>
                <a:gd name="T2" fmla="*/ 4 w 457"/>
                <a:gd name="T3" fmla="*/ 580 h 728"/>
                <a:gd name="T4" fmla="*/ 39 w 457"/>
                <a:gd name="T5" fmla="*/ 636 h 728"/>
                <a:gd name="T6" fmla="*/ 438 w 457"/>
                <a:gd name="T7" fmla="*/ 615 h 728"/>
                <a:gd name="T8" fmla="*/ 456 w 457"/>
                <a:gd name="T9" fmla="*/ 0 h 7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57"/>
                <a:gd name="T16" fmla="*/ 0 h 728"/>
                <a:gd name="T17" fmla="*/ 457 w 457"/>
                <a:gd name="T18" fmla="*/ 728 h 7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57" h="728">
                  <a:moveTo>
                    <a:pt x="0" y="215"/>
                  </a:moveTo>
                  <a:cubicBezTo>
                    <a:pt x="1" y="337"/>
                    <a:pt x="0" y="458"/>
                    <a:pt x="4" y="580"/>
                  </a:cubicBezTo>
                  <a:cubicBezTo>
                    <a:pt x="5" y="596"/>
                    <a:pt x="23" y="631"/>
                    <a:pt x="39" y="636"/>
                  </a:cubicBezTo>
                  <a:cubicBezTo>
                    <a:pt x="172" y="635"/>
                    <a:pt x="368" y="728"/>
                    <a:pt x="438" y="615"/>
                  </a:cubicBezTo>
                  <a:cubicBezTo>
                    <a:pt x="457" y="321"/>
                    <a:pt x="456" y="646"/>
                    <a:pt x="456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7" name="Freeform 10"/>
            <p:cNvSpPr>
              <a:spLocks noChangeAspect="1"/>
            </p:cNvSpPr>
            <p:nvPr/>
          </p:nvSpPr>
          <p:spPr bwMode="auto">
            <a:xfrm>
              <a:off x="1304" y="1473"/>
              <a:ext cx="141" cy="402"/>
            </a:xfrm>
            <a:custGeom>
              <a:avLst/>
              <a:gdLst>
                <a:gd name="T0" fmla="*/ 34 w 141"/>
                <a:gd name="T1" fmla="*/ 402 h 402"/>
                <a:gd name="T2" fmla="*/ 13 w 141"/>
                <a:gd name="T3" fmla="*/ 99 h 402"/>
                <a:gd name="T4" fmla="*/ 37 w 141"/>
                <a:gd name="T5" fmla="*/ 0 h 402"/>
                <a:gd name="T6" fmla="*/ 61 w 141"/>
                <a:gd name="T7" fmla="*/ 63 h 402"/>
                <a:gd name="T8" fmla="*/ 91 w 141"/>
                <a:gd name="T9" fmla="*/ 186 h 402"/>
                <a:gd name="T10" fmla="*/ 76 w 141"/>
                <a:gd name="T11" fmla="*/ 150 h 402"/>
                <a:gd name="T12" fmla="*/ 97 w 141"/>
                <a:gd name="T13" fmla="*/ 6 h 402"/>
                <a:gd name="T14" fmla="*/ 121 w 141"/>
                <a:gd name="T15" fmla="*/ 9 h 402"/>
                <a:gd name="T16" fmla="*/ 100 w 141"/>
                <a:gd name="T17" fmla="*/ 36 h 402"/>
                <a:gd name="T18" fmla="*/ 124 w 141"/>
                <a:gd name="T19" fmla="*/ 162 h 402"/>
                <a:gd name="T20" fmla="*/ 139 w 141"/>
                <a:gd name="T21" fmla="*/ 168 h 40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41"/>
                <a:gd name="T34" fmla="*/ 0 h 402"/>
                <a:gd name="T35" fmla="*/ 141 w 141"/>
                <a:gd name="T36" fmla="*/ 402 h 40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41" h="402">
                  <a:moveTo>
                    <a:pt x="34" y="402"/>
                  </a:moveTo>
                  <a:cubicBezTo>
                    <a:pt x="33" y="349"/>
                    <a:pt x="40" y="140"/>
                    <a:pt x="13" y="99"/>
                  </a:cubicBezTo>
                  <a:cubicBezTo>
                    <a:pt x="14" y="65"/>
                    <a:pt x="0" y="12"/>
                    <a:pt x="37" y="0"/>
                  </a:cubicBezTo>
                  <a:cubicBezTo>
                    <a:pt x="70" y="8"/>
                    <a:pt x="35" y="46"/>
                    <a:pt x="61" y="63"/>
                  </a:cubicBezTo>
                  <a:cubicBezTo>
                    <a:pt x="80" y="121"/>
                    <a:pt x="21" y="195"/>
                    <a:pt x="91" y="186"/>
                  </a:cubicBezTo>
                  <a:cubicBezTo>
                    <a:pt x="87" y="173"/>
                    <a:pt x="80" y="163"/>
                    <a:pt x="76" y="150"/>
                  </a:cubicBezTo>
                  <a:cubicBezTo>
                    <a:pt x="78" y="71"/>
                    <a:pt x="40" y="25"/>
                    <a:pt x="97" y="6"/>
                  </a:cubicBezTo>
                  <a:cubicBezTo>
                    <a:pt x="105" y="7"/>
                    <a:pt x="116" y="3"/>
                    <a:pt x="121" y="9"/>
                  </a:cubicBezTo>
                  <a:cubicBezTo>
                    <a:pt x="141" y="35"/>
                    <a:pt x="108" y="35"/>
                    <a:pt x="100" y="36"/>
                  </a:cubicBezTo>
                  <a:cubicBezTo>
                    <a:pt x="124" y="72"/>
                    <a:pt x="94" y="152"/>
                    <a:pt x="124" y="162"/>
                  </a:cubicBezTo>
                  <a:cubicBezTo>
                    <a:pt x="129" y="177"/>
                    <a:pt x="127" y="168"/>
                    <a:pt x="139" y="168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8" name="Freeform 11"/>
            <p:cNvSpPr>
              <a:spLocks noChangeAspect="1"/>
            </p:cNvSpPr>
            <p:nvPr/>
          </p:nvSpPr>
          <p:spPr bwMode="auto">
            <a:xfrm>
              <a:off x="1437" y="1466"/>
              <a:ext cx="188" cy="208"/>
            </a:xfrm>
            <a:custGeom>
              <a:avLst/>
              <a:gdLst>
                <a:gd name="T0" fmla="*/ 6 w 188"/>
                <a:gd name="T1" fmla="*/ 175 h 208"/>
                <a:gd name="T2" fmla="*/ 6 w 188"/>
                <a:gd name="T3" fmla="*/ 145 h 208"/>
                <a:gd name="T4" fmla="*/ 0 w 188"/>
                <a:gd name="T5" fmla="*/ 127 h 208"/>
                <a:gd name="T6" fmla="*/ 24 w 188"/>
                <a:gd name="T7" fmla="*/ 76 h 208"/>
                <a:gd name="T8" fmla="*/ 21 w 188"/>
                <a:gd name="T9" fmla="*/ 46 h 208"/>
                <a:gd name="T10" fmla="*/ 15 w 188"/>
                <a:gd name="T11" fmla="*/ 28 h 208"/>
                <a:gd name="T12" fmla="*/ 45 w 188"/>
                <a:gd name="T13" fmla="*/ 4 h 208"/>
                <a:gd name="T14" fmla="*/ 42 w 188"/>
                <a:gd name="T15" fmla="*/ 52 h 208"/>
                <a:gd name="T16" fmla="*/ 27 w 188"/>
                <a:gd name="T17" fmla="*/ 94 h 208"/>
                <a:gd name="T18" fmla="*/ 51 w 188"/>
                <a:gd name="T19" fmla="*/ 178 h 208"/>
                <a:gd name="T20" fmla="*/ 66 w 188"/>
                <a:gd name="T21" fmla="*/ 151 h 208"/>
                <a:gd name="T22" fmla="*/ 69 w 188"/>
                <a:gd name="T23" fmla="*/ 16 h 208"/>
                <a:gd name="T24" fmla="*/ 96 w 188"/>
                <a:gd name="T25" fmla="*/ 19 h 208"/>
                <a:gd name="T26" fmla="*/ 102 w 188"/>
                <a:gd name="T27" fmla="*/ 121 h 208"/>
                <a:gd name="T28" fmla="*/ 114 w 188"/>
                <a:gd name="T29" fmla="*/ 190 h 208"/>
                <a:gd name="T30" fmla="*/ 117 w 188"/>
                <a:gd name="T31" fmla="*/ 82 h 208"/>
                <a:gd name="T32" fmla="*/ 147 w 188"/>
                <a:gd name="T33" fmla="*/ 13 h 208"/>
                <a:gd name="T34" fmla="*/ 162 w 188"/>
                <a:gd name="T35" fmla="*/ 52 h 208"/>
                <a:gd name="T36" fmla="*/ 153 w 188"/>
                <a:gd name="T37" fmla="*/ 151 h 208"/>
                <a:gd name="T38" fmla="*/ 147 w 188"/>
                <a:gd name="T39" fmla="*/ 175 h 20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88"/>
                <a:gd name="T61" fmla="*/ 0 h 208"/>
                <a:gd name="T62" fmla="*/ 188 w 188"/>
                <a:gd name="T63" fmla="*/ 208 h 20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88" h="208">
                  <a:moveTo>
                    <a:pt x="6" y="175"/>
                  </a:moveTo>
                  <a:cubicBezTo>
                    <a:pt x="23" y="169"/>
                    <a:pt x="10" y="158"/>
                    <a:pt x="6" y="145"/>
                  </a:cubicBezTo>
                  <a:cubicBezTo>
                    <a:pt x="4" y="139"/>
                    <a:pt x="0" y="127"/>
                    <a:pt x="0" y="127"/>
                  </a:cubicBezTo>
                  <a:cubicBezTo>
                    <a:pt x="6" y="108"/>
                    <a:pt x="6" y="88"/>
                    <a:pt x="24" y="76"/>
                  </a:cubicBezTo>
                  <a:cubicBezTo>
                    <a:pt x="23" y="66"/>
                    <a:pt x="23" y="56"/>
                    <a:pt x="21" y="46"/>
                  </a:cubicBezTo>
                  <a:cubicBezTo>
                    <a:pt x="20" y="40"/>
                    <a:pt x="15" y="28"/>
                    <a:pt x="15" y="28"/>
                  </a:cubicBezTo>
                  <a:cubicBezTo>
                    <a:pt x="19" y="1"/>
                    <a:pt x="19" y="0"/>
                    <a:pt x="45" y="4"/>
                  </a:cubicBezTo>
                  <a:cubicBezTo>
                    <a:pt x="49" y="21"/>
                    <a:pt x="47" y="36"/>
                    <a:pt x="42" y="52"/>
                  </a:cubicBezTo>
                  <a:cubicBezTo>
                    <a:pt x="37" y="96"/>
                    <a:pt x="36" y="66"/>
                    <a:pt x="27" y="94"/>
                  </a:cubicBezTo>
                  <a:cubicBezTo>
                    <a:pt x="28" y="122"/>
                    <a:pt x="26" y="161"/>
                    <a:pt x="51" y="178"/>
                  </a:cubicBezTo>
                  <a:cubicBezTo>
                    <a:pt x="58" y="208"/>
                    <a:pt x="63" y="161"/>
                    <a:pt x="66" y="151"/>
                  </a:cubicBezTo>
                  <a:cubicBezTo>
                    <a:pt x="65" y="115"/>
                    <a:pt x="56" y="54"/>
                    <a:pt x="69" y="16"/>
                  </a:cubicBezTo>
                  <a:cubicBezTo>
                    <a:pt x="78" y="17"/>
                    <a:pt x="92" y="11"/>
                    <a:pt x="96" y="19"/>
                  </a:cubicBezTo>
                  <a:cubicBezTo>
                    <a:pt x="112" y="49"/>
                    <a:pt x="100" y="87"/>
                    <a:pt x="102" y="121"/>
                  </a:cubicBezTo>
                  <a:cubicBezTo>
                    <a:pt x="106" y="190"/>
                    <a:pt x="84" y="180"/>
                    <a:pt x="114" y="190"/>
                  </a:cubicBezTo>
                  <a:cubicBezTo>
                    <a:pt x="156" y="179"/>
                    <a:pt x="128" y="115"/>
                    <a:pt x="117" y="82"/>
                  </a:cubicBezTo>
                  <a:cubicBezTo>
                    <a:pt x="120" y="44"/>
                    <a:pt x="109" y="18"/>
                    <a:pt x="147" y="13"/>
                  </a:cubicBezTo>
                  <a:cubicBezTo>
                    <a:pt x="180" y="2"/>
                    <a:pt x="188" y="35"/>
                    <a:pt x="162" y="52"/>
                  </a:cubicBezTo>
                  <a:cubicBezTo>
                    <a:pt x="139" y="87"/>
                    <a:pt x="162" y="48"/>
                    <a:pt x="153" y="151"/>
                  </a:cubicBezTo>
                  <a:cubicBezTo>
                    <a:pt x="152" y="162"/>
                    <a:pt x="141" y="162"/>
                    <a:pt x="147" y="17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9" name="Freeform 12"/>
            <p:cNvSpPr>
              <a:spLocks noChangeAspect="1"/>
            </p:cNvSpPr>
            <p:nvPr/>
          </p:nvSpPr>
          <p:spPr bwMode="auto">
            <a:xfrm>
              <a:off x="1584" y="1476"/>
              <a:ext cx="87" cy="191"/>
            </a:xfrm>
            <a:custGeom>
              <a:avLst/>
              <a:gdLst>
                <a:gd name="T0" fmla="*/ 0 w 87"/>
                <a:gd name="T1" fmla="*/ 159 h 191"/>
                <a:gd name="T2" fmla="*/ 51 w 87"/>
                <a:gd name="T3" fmla="*/ 174 h 191"/>
                <a:gd name="T4" fmla="*/ 39 w 87"/>
                <a:gd name="T5" fmla="*/ 150 h 191"/>
                <a:gd name="T6" fmla="*/ 33 w 87"/>
                <a:gd name="T7" fmla="*/ 132 h 191"/>
                <a:gd name="T8" fmla="*/ 30 w 87"/>
                <a:gd name="T9" fmla="*/ 123 h 191"/>
                <a:gd name="T10" fmla="*/ 33 w 87"/>
                <a:gd name="T11" fmla="*/ 93 h 191"/>
                <a:gd name="T12" fmla="*/ 45 w 87"/>
                <a:gd name="T13" fmla="*/ 75 h 191"/>
                <a:gd name="T14" fmla="*/ 87 w 87"/>
                <a:gd name="T15" fmla="*/ 6 h 191"/>
                <a:gd name="T16" fmla="*/ 72 w 87"/>
                <a:gd name="T17" fmla="*/ 30 h 191"/>
                <a:gd name="T18" fmla="*/ 57 w 87"/>
                <a:gd name="T19" fmla="*/ 51 h 19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87"/>
                <a:gd name="T31" fmla="*/ 0 h 191"/>
                <a:gd name="T32" fmla="*/ 87 w 87"/>
                <a:gd name="T33" fmla="*/ 191 h 19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87" h="191">
                  <a:moveTo>
                    <a:pt x="0" y="159"/>
                  </a:moveTo>
                  <a:cubicBezTo>
                    <a:pt x="11" y="191"/>
                    <a:pt x="0" y="177"/>
                    <a:pt x="51" y="174"/>
                  </a:cubicBezTo>
                  <a:cubicBezTo>
                    <a:pt x="56" y="160"/>
                    <a:pt x="50" y="157"/>
                    <a:pt x="39" y="150"/>
                  </a:cubicBezTo>
                  <a:cubicBezTo>
                    <a:pt x="37" y="144"/>
                    <a:pt x="35" y="138"/>
                    <a:pt x="33" y="132"/>
                  </a:cubicBezTo>
                  <a:cubicBezTo>
                    <a:pt x="32" y="129"/>
                    <a:pt x="30" y="123"/>
                    <a:pt x="30" y="123"/>
                  </a:cubicBezTo>
                  <a:cubicBezTo>
                    <a:pt x="31" y="113"/>
                    <a:pt x="30" y="103"/>
                    <a:pt x="33" y="93"/>
                  </a:cubicBezTo>
                  <a:cubicBezTo>
                    <a:pt x="35" y="86"/>
                    <a:pt x="45" y="75"/>
                    <a:pt x="45" y="75"/>
                  </a:cubicBezTo>
                  <a:cubicBezTo>
                    <a:pt x="48" y="0"/>
                    <a:pt x="30" y="0"/>
                    <a:pt x="87" y="6"/>
                  </a:cubicBezTo>
                  <a:cubicBezTo>
                    <a:pt x="80" y="27"/>
                    <a:pt x="86" y="20"/>
                    <a:pt x="72" y="30"/>
                  </a:cubicBezTo>
                  <a:cubicBezTo>
                    <a:pt x="67" y="38"/>
                    <a:pt x="57" y="42"/>
                    <a:pt x="57" y="5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50" name="Freeform 13"/>
            <p:cNvSpPr>
              <a:spLocks noChangeAspect="1"/>
            </p:cNvSpPr>
            <p:nvPr/>
          </p:nvSpPr>
          <p:spPr bwMode="auto">
            <a:xfrm>
              <a:off x="1641" y="1478"/>
              <a:ext cx="78" cy="184"/>
            </a:xfrm>
            <a:custGeom>
              <a:avLst/>
              <a:gdLst>
                <a:gd name="T0" fmla="*/ 0 w 78"/>
                <a:gd name="T1" fmla="*/ 46 h 184"/>
                <a:gd name="T2" fmla="*/ 9 w 78"/>
                <a:gd name="T3" fmla="*/ 184 h 184"/>
                <a:gd name="T4" fmla="*/ 39 w 78"/>
                <a:gd name="T5" fmla="*/ 130 h 184"/>
                <a:gd name="T6" fmla="*/ 30 w 78"/>
                <a:gd name="T7" fmla="*/ 88 h 184"/>
                <a:gd name="T8" fmla="*/ 24 w 78"/>
                <a:gd name="T9" fmla="*/ 70 h 184"/>
                <a:gd name="T10" fmla="*/ 36 w 78"/>
                <a:gd name="T11" fmla="*/ 43 h 184"/>
                <a:gd name="T12" fmla="*/ 48 w 78"/>
                <a:gd name="T13" fmla="*/ 25 h 184"/>
                <a:gd name="T14" fmla="*/ 78 w 78"/>
                <a:gd name="T15" fmla="*/ 7 h 184"/>
                <a:gd name="T16" fmla="*/ 60 w 78"/>
                <a:gd name="T17" fmla="*/ 52 h 184"/>
                <a:gd name="T18" fmla="*/ 78 w 78"/>
                <a:gd name="T19" fmla="*/ 175 h 1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8"/>
                <a:gd name="T31" fmla="*/ 0 h 184"/>
                <a:gd name="T32" fmla="*/ 78 w 78"/>
                <a:gd name="T33" fmla="*/ 184 h 1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8" h="184">
                  <a:moveTo>
                    <a:pt x="0" y="46"/>
                  </a:moveTo>
                  <a:cubicBezTo>
                    <a:pt x="9" y="101"/>
                    <a:pt x="7" y="92"/>
                    <a:pt x="9" y="184"/>
                  </a:cubicBezTo>
                  <a:cubicBezTo>
                    <a:pt x="48" y="178"/>
                    <a:pt x="30" y="166"/>
                    <a:pt x="39" y="130"/>
                  </a:cubicBezTo>
                  <a:cubicBezTo>
                    <a:pt x="35" y="116"/>
                    <a:pt x="33" y="102"/>
                    <a:pt x="30" y="88"/>
                  </a:cubicBezTo>
                  <a:cubicBezTo>
                    <a:pt x="29" y="82"/>
                    <a:pt x="24" y="70"/>
                    <a:pt x="24" y="70"/>
                  </a:cubicBezTo>
                  <a:cubicBezTo>
                    <a:pt x="30" y="29"/>
                    <a:pt x="20" y="61"/>
                    <a:pt x="36" y="43"/>
                  </a:cubicBezTo>
                  <a:cubicBezTo>
                    <a:pt x="41" y="38"/>
                    <a:pt x="48" y="25"/>
                    <a:pt x="48" y="25"/>
                  </a:cubicBezTo>
                  <a:cubicBezTo>
                    <a:pt x="52" y="0"/>
                    <a:pt x="54" y="3"/>
                    <a:pt x="78" y="7"/>
                  </a:cubicBezTo>
                  <a:cubicBezTo>
                    <a:pt x="72" y="25"/>
                    <a:pt x="76" y="41"/>
                    <a:pt x="60" y="52"/>
                  </a:cubicBezTo>
                  <a:cubicBezTo>
                    <a:pt x="42" y="80"/>
                    <a:pt x="33" y="175"/>
                    <a:pt x="78" y="17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51" name="Freeform 14"/>
            <p:cNvSpPr>
              <a:spLocks noChangeAspect="1"/>
            </p:cNvSpPr>
            <p:nvPr/>
          </p:nvSpPr>
          <p:spPr bwMode="auto">
            <a:xfrm>
              <a:off x="1716" y="1459"/>
              <a:ext cx="101" cy="200"/>
            </a:xfrm>
            <a:custGeom>
              <a:avLst/>
              <a:gdLst>
                <a:gd name="T0" fmla="*/ 0 w 101"/>
                <a:gd name="T1" fmla="*/ 191 h 200"/>
                <a:gd name="T2" fmla="*/ 21 w 101"/>
                <a:gd name="T3" fmla="*/ 179 h 200"/>
                <a:gd name="T4" fmla="*/ 12 w 101"/>
                <a:gd name="T5" fmla="*/ 149 h 200"/>
                <a:gd name="T6" fmla="*/ 9 w 101"/>
                <a:gd name="T7" fmla="*/ 140 h 200"/>
                <a:gd name="T8" fmla="*/ 12 w 101"/>
                <a:gd name="T9" fmla="*/ 71 h 200"/>
                <a:gd name="T10" fmla="*/ 18 w 101"/>
                <a:gd name="T11" fmla="*/ 53 h 200"/>
                <a:gd name="T12" fmla="*/ 42 w 101"/>
                <a:gd name="T13" fmla="*/ 8 h 200"/>
                <a:gd name="T14" fmla="*/ 24 w 101"/>
                <a:gd name="T15" fmla="*/ 86 h 200"/>
                <a:gd name="T16" fmla="*/ 27 w 101"/>
                <a:gd name="T17" fmla="*/ 161 h 200"/>
                <a:gd name="T18" fmla="*/ 30 w 101"/>
                <a:gd name="T19" fmla="*/ 179 h 200"/>
                <a:gd name="T20" fmla="*/ 57 w 101"/>
                <a:gd name="T21" fmla="*/ 188 h 200"/>
                <a:gd name="T22" fmla="*/ 57 w 101"/>
                <a:gd name="T23" fmla="*/ 155 h 200"/>
                <a:gd name="T24" fmla="*/ 51 w 101"/>
                <a:gd name="T25" fmla="*/ 137 h 200"/>
                <a:gd name="T26" fmla="*/ 69 w 101"/>
                <a:gd name="T27" fmla="*/ 65 h 200"/>
                <a:gd name="T28" fmla="*/ 96 w 101"/>
                <a:gd name="T29" fmla="*/ 14 h 200"/>
                <a:gd name="T30" fmla="*/ 84 w 101"/>
                <a:gd name="T31" fmla="*/ 131 h 200"/>
                <a:gd name="T32" fmla="*/ 75 w 101"/>
                <a:gd name="T33" fmla="*/ 200 h 2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1"/>
                <a:gd name="T52" fmla="*/ 0 h 200"/>
                <a:gd name="T53" fmla="*/ 101 w 101"/>
                <a:gd name="T54" fmla="*/ 200 h 20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1" h="200">
                  <a:moveTo>
                    <a:pt x="0" y="191"/>
                  </a:moveTo>
                  <a:cubicBezTo>
                    <a:pt x="12" y="189"/>
                    <a:pt x="21" y="193"/>
                    <a:pt x="21" y="179"/>
                  </a:cubicBezTo>
                  <a:cubicBezTo>
                    <a:pt x="21" y="174"/>
                    <a:pt x="12" y="150"/>
                    <a:pt x="12" y="149"/>
                  </a:cubicBezTo>
                  <a:cubicBezTo>
                    <a:pt x="11" y="146"/>
                    <a:pt x="9" y="140"/>
                    <a:pt x="9" y="140"/>
                  </a:cubicBezTo>
                  <a:cubicBezTo>
                    <a:pt x="10" y="117"/>
                    <a:pt x="10" y="94"/>
                    <a:pt x="12" y="71"/>
                  </a:cubicBezTo>
                  <a:cubicBezTo>
                    <a:pt x="13" y="65"/>
                    <a:pt x="18" y="53"/>
                    <a:pt x="18" y="53"/>
                  </a:cubicBezTo>
                  <a:cubicBezTo>
                    <a:pt x="20" y="16"/>
                    <a:pt x="10" y="0"/>
                    <a:pt x="42" y="8"/>
                  </a:cubicBezTo>
                  <a:cubicBezTo>
                    <a:pt x="40" y="49"/>
                    <a:pt x="52" y="67"/>
                    <a:pt x="24" y="86"/>
                  </a:cubicBezTo>
                  <a:cubicBezTo>
                    <a:pt x="25" y="111"/>
                    <a:pt x="25" y="136"/>
                    <a:pt x="27" y="161"/>
                  </a:cubicBezTo>
                  <a:cubicBezTo>
                    <a:pt x="27" y="167"/>
                    <a:pt x="26" y="174"/>
                    <a:pt x="30" y="179"/>
                  </a:cubicBezTo>
                  <a:cubicBezTo>
                    <a:pt x="36" y="186"/>
                    <a:pt x="57" y="188"/>
                    <a:pt x="57" y="188"/>
                  </a:cubicBezTo>
                  <a:cubicBezTo>
                    <a:pt x="62" y="173"/>
                    <a:pt x="62" y="178"/>
                    <a:pt x="57" y="155"/>
                  </a:cubicBezTo>
                  <a:cubicBezTo>
                    <a:pt x="56" y="149"/>
                    <a:pt x="51" y="137"/>
                    <a:pt x="51" y="137"/>
                  </a:cubicBezTo>
                  <a:cubicBezTo>
                    <a:pt x="54" y="105"/>
                    <a:pt x="60" y="92"/>
                    <a:pt x="69" y="65"/>
                  </a:cubicBezTo>
                  <a:cubicBezTo>
                    <a:pt x="71" y="24"/>
                    <a:pt x="60" y="5"/>
                    <a:pt x="96" y="14"/>
                  </a:cubicBezTo>
                  <a:cubicBezTo>
                    <a:pt x="94" y="64"/>
                    <a:pt x="93" y="88"/>
                    <a:pt x="84" y="131"/>
                  </a:cubicBezTo>
                  <a:cubicBezTo>
                    <a:pt x="81" y="199"/>
                    <a:pt x="101" y="187"/>
                    <a:pt x="75" y="2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68" name="Oval 15"/>
          <p:cNvSpPr>
            <a:spLocks noChangeAspect="1" noChangeArrowheads="1"/>
          </p:cNvSpPr>
          <p:nvPr/>
        </p:nvSpPr>
        <p:spPr bwMode="auto">
          <a:xfrm>
            <a:off x="1023938" y="3760788"/>
            <a:ext cx="712787" cy="541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69" name="Group 16"/>
          <p:cNvGrpSpPr>
            <a:grpSpLocks noChangeAspect="1"/>
          </p:cNvGrpSpPr>
          <p:nvPr/>
        </p:nvGrpSpPr>
        <p:grpSpPr bwMode="auto">
          <a:xfrm>
            <a:off x="4529138" y="2428875"/>
            <a:ext cx="1368425" cy="2230438"/>
            <a:chOff x="2931" y="1461"/>
            <a:chExt cx="523" cy="851"/>
          </a:xfrm>
        </p:grpSpPr>
        <p:sp>
          <p:nvSpPr>
            <p:cNvPr id="41440" name="Freeform 17"/>
            <p:cNvSpPr>
              <a:spLocks noChangeAspect="1"/>
            </p:cNvSpPr>
            <p:nvPr/>
          </p:nvSpPr>
          <p:spPr bwMode="auto">
            <a:xfrm>
              <a:off x="2931" y="1467"/>
              <a:ext cx="155" cy="845"/>
            </a:xfrm>
            <a:custGeom>
              <a:avLst/>
              <a:gdLst>
                <a:gd name="T0" fmla="*/ 127 w 155"/>
                <a:gd name="T1" fmla="*/ 171 h 845"/>
                <a:gd name="T2" fmla="*/ 119 w 155"/>
                <a:gd name="T3" fmla="*/ 143 h 845"/>
                <a:gd name="T4" fmla="*/ 121 w 155"/>
                <a:gd name="T5" fmla="*/ 123 h 845"/>
                <a:gd name="T6" fmla="*/ 125 w 155"/>
                <a:gd name="T7" fmla="*/ 111 h 845"/>
                <a:gd name="T8" fmla="*/ 131 w 155"/>
                <a:gd name="T9" fmla="*/ 31 h 845"/>
                <a:gd name="T10" fmla="*/ 121 w 155"/>
                <a:gd name="T11" fmla="*/ 9 h 845"/>
                <a:gd name="T12" fmla="*/ 103 w 155"/>
                <a:gd name="T13" fmla="*/ 3 h 845"/>
                <a:gd name="T14" fmla="*/ 89 w 155"/>
                <a:gd name="T15" fmla="*/ 61 h 845"/>
                <a:gd name="T16" fmla="*/ 91 w 155"/>
                <a:gd name="T17" fmla="*/ 165 h 845"/>
                <a:gd name="T18" fmla="*/ 89 w 155"/>
                <a:gd name="T19" fmla="*/ 183 h 845"/>
                <a:gd name="T20" fmla="*/ 77 w 155"/>
                <a:gd name="T21" fmla="*/ 181 h 845"/>
                <a:gd name="T22" fmla="*/ 75 w 155"/>
                <a:gd name="T23" fmla="*/ 151 h 845"/>
                <a:gd name="T24" fmla="*/ 63 w 155"/>
                <a:gd name="T25" fmla="*/ 121 h 845"/>
                <a:gd name="T26" fmla="*/ 65 w 155"/>
                <a:gd name="T27" fmla="*/ 81 h 845"/>
                <a:gd name="T28" fmla="*/ 59 w 155"/>
                <a:gd name="T29" fmla="*/ 61 h 845"/>
                <a:gd name="T30" fmla="*/ 55 w 155"/>
                <a:gd name="T31" fmla="*/ 17 h 845"/>
                <a:gd name="T32" fmla="*/ 49 w 155"/>
                <a:gd name="T33" fmla="*/ 5 h 845"/>
                <a:gd name="T34" fmla="*/ 37 w 155"/>
                <a:gd name="T35" fmla="*/ 1 h 845"/>
                <a:gd name="T36" fmla="*/ 33 w 155"/>
                <a:gd name="T37" fmla="*/ 137 h 845"/>
                <a:gd name="T38" fmla="*/ 41 w 155"/>
                <a:gd name="T39" fmla="*/ 271 h 845"/>
                <a:gd name="T40" fmla="*/ 53 w 155"/>
                <a:gd name="T41" fmla="*/ 301 h 845"/>
                <a:gd name="T42" fmla="*/ 59 w 155"/>
                <a:gd name="T43" fmla="*/ 807 h 845"/>
                <a:gd name="T44" fmla="*/ 85 w 155"/>
                <a:gd name="T45" fmla="*/ 831 h 845"/>
                <a:gd name="T46" fmla="*/ 97 w 155"/>
                <a:gd name="T47" fmla="*/ 845 h 845"/>
                <a:gd name="T48" fmla="*/ 155 w 155"/>
                <a:gd name="T49" fmla="*/ 837 h 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845"/>
                <a:gd name="T77" fmla="*/ 155 w 155"/>
                <a:gd name="T78" fmla="*/ 845 h 8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845">
                  <a:moveTo>
                    <a:pt x="127" y="171"/>
                  </a:moveTo>
                  <a:cubicBezTo>
                    <a:pt x="125" y="162"/>
                    <a:pt x="121" y="152"/>
                    <a:pt x="119" y="143"/>
                  </a:cubicBezTo>
                  <a:cubicBezTo>
                    <a:pt x="120" y="136"/>
                    <a:pt x="120" y="130"/>
                    <a:pt x="121" y="123"/>
                  </a:cubicBezTo>
                  <a:cubicBezTo>
                    <a:pt x="122" y="119"/>
                    <a:pt x="125" y="111"/>
                    <a:pt x="125" y="111"/>
                  </a:cubicBezTo>
                  <a:cubicBezTo>
                    <a:pt x="123" y="79"/>
                    <a:pt x="121" y="60"/>
                    <a:pt x="131" y="31"/>
                  </a:cubicBezTo>
                  <a:cubicBezTo>
                    <a:pt x="129" y="20"/>
                    <a:pt x="130" y="15"/>
                    <a:pt x="121" y="9"/>
                  </a:cubicBezTo>
                  <a:cubicBezTo>
                    <a:pt x="115" y="0"/>
                    <a:pt x="113" y="1"/>
                    <a:pt x="103" y="3"/>
                  </a:cubicBezTo>
                  <a:cubicBezTo>
                    <a:pt x="85" y="15"/>
                    <a:pt x="101" y="43"/>
                    <a:pt x="89" y="61"/>
                  </a:cubicBezTo>
                  <a:cubicBezTo>
                    <a:pt x="90" y="96"/>
                    <a:pt x="88" y="130"/>
                    <a:pt x="91" y="165"/>
                  </a:cubicBezTo>
                  <a:cubicBezTo>
                    <a:pt x="91" y="168"/>
                    <a:pt x="104" y="178"/>
                    <a:pt x="89" y="183"/>
                  </a:cubicBezTo>
                  <a:cubicBezTo>
                    <a:pt x="85" y="182"/>
                    <a:pt x="79" y="185"/>
                    <a:pt x="77" y="181"/>
                  </a:cubicBezTo>
                  <a:cubicBezTo>
                    <a:pt x="73" y="172"/>
                    <a:pt x="76" y="161"/>
                    <a:pt x="75" y="151"/>
                  </a:cubicBezTo>
                  <a:cubicBezTo>
                    <a:pt x="73" y="139"/>
                    <a:pt x="66" y="131"/>
                    <a:pt x="63" y="121"/>
                  </a:cubicBezTo>
                  <a:cubicBezTo>
                    <a:pt x="65" y="106"/>
                    <a:pt x="68" y="96"/>
                    <a:pt x="65" y="81"/>
                  </a:cubicBezTo>
                  <a:cubicBezTo>
                    <a:pt x="64" y="74"/>
                    <a:pt x="59" y="61"/>
                    <a:pt x="59" y="61"/>
                  </a:cubicBezTo>
                  <a:cubicBezTo>
                    <a:pt x="58" y="46"/>
                    <a:pt x="62" y="30"/>
                    <a:pt x="55" y="17"/>
                  </a:cubicBezTo>
                  <a:cubicBezTo>
                    <a:pt x="53" y="13"/>
                    <a:pt x="53" y="8"/>
                    <a:pt x="49" y="5"/>
                  </a:cubicBezTo>
                  <a:cubicBezTo>
                    <a:pt x="46" y="3"/>
                    <a:pt x="37" y="1"/>
                    <a:pt x="37" y="1"/>
                  </a:cubicBezTo>
                  <a:cubicBezTo>
                    <a:pt x="0" y="26"/>
                    <a:pt x="20" y="97"/>
                    <a:pt x="33" y="137"/>
                  </a:cubicBezTo>
                  <a:cubicBezTo>
                    <a:pt x="37" y="194"/>
                    <a:pt x="38" y="189"/>
                    <a:pt x="41" y="271"/>
                  </a:cubicBezTo>
                  <a:cubicBezTo>
                    <a:pt x="41" y="282"/>
                    <a:pt x="53" y="301"/>
                    <a:pt x="53" y="301"/>
                  </a:cubicBezTo>
                  <a:cubicBezTo>
                    <a:pt x="52" y="358"/>
                    <a:pt x="43" y="802"/>
                    <a:pt x="59" y="807"/>
                  </a:cubicBezTo>
                  <a:cubicBezTo>
                    <a:pt x="62" y="833"/>
                    <a:pt x="60" y="828"/>
                    <a:pt x="85" y="831"/>
                  </a:cubicBezTo>
                  <a:cubicBezTo>
                    <a:pt x="90" y="838"/>
                    <a:pt x="89" y="842"/>
                    <a:pt x="97" y="845"/>
                  </a:cubicBezTo>
                  <a:cubicBezTo>
                    <a:pt x="122" y="837"/>
                    <a:pt x="125" y="837"/>
                    <a:pt x="155" y="83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1" name="Freeform 18"/>
            <p:cNvSpPr>
              <a:spLocks noChangeAspect="1"/>
            </p:cNvSpPr>
            <p:nvPr/>
          </p:nvSpPr>
          <p:spPr bwMode="auto">
            <a:xfrm>
              <a:off x="3086" y="1640"/>
              <a:ext cx="350" cy="663"/>
            </a:xfrm>
            <a:custGeom>
              <a:avLst/>
              <a:gdLst>
                <a:gd name="T0" fmla="*/ 0 w 350"/>
                <a:gd name="T1" fmla="*/ 662 h 663"/>
                <a:gd name="T2" fmla="*/ 232 w 350"/>
                <a:gd name="T3" fmla="*/ 660 h 663"/>
                <a:gd name="T4" fmla="*/ 278 w 350"/>
                <a:gd name="T5" fmla="*/ 656 h 663"/>
                <a:gd name="T6" fmla="*/ 302 w 350"/>
                <a:gd name="T7" fmla="*/ 644 h 663"/>
                <a:gd name="T8" fmla="*/ 318 w 350"/>
                <a:gd name="T9" fmla="*/ 632 h 663"/>
                <a:gd name="T10" fmla="*/ 336 w 350"/>
                <a:gd name="T11" fmla="*/ 610 h 663"/>
                <a:gd name="T12" fmla="*/ 338 w 350"/>
                <a:gd name="T13" fmla="*/ 556 h 663"/>
                <a:gd name="T14" fmla="*/ 342 w 350"/>
                <a:gd name="T15" fmla="*/ 544 h 663"/>
                <a:gd name="T16" fmla="*/ 350 w 350"/>
                <a:gd name="T17" fmla="*/ 268 h 663"/>
                <a:gd name="T18" fmla="*/ 350 w 350"/>
                <a:gd name="T19" fmla="*/ 0 h 6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663"/>
                <a:gd name="T32" fmla="*/ 350 w 350"/>
                <a:gd name="T33" fmla="*/ 663 h 6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663">
                  <a:moveTo>
                    <a:pt x="0" y="662"/>
                  </a:moveTo>
                  <a:cubicBezTo>
                    <a:pt x="77" y="661"/>
                    <a:pt x="155" y="661"/>
                    <a:pt x="232" y="660"/>
                  </a:cubicBezTo>
                  <a:cubicBezTo>
                    <a:pt x="247" y="660"/>
                    <a:pt x="265" y="663"/>
                    <a:pt x="278" y="656"/>
                  </a:cubicBezTo>
                  <a:cubicBezTo>
                    <a:pt x="286" y="652"/>
                    <a:pt x="302" y="644"/>
                    <a:pt x="302" y="644"/>
                  </a:cubicBezTo>
                  <a:cubicBezTo>
                    <a:pt x="307" y="637"/>
                    <a:pt x="310" y="635"/>
                    <a:pt x="318" y="632"/>
                  </a:cubicBezTo>
                  <a:cubicBezTo>
                    <a:pt x="323" y="624"/>
                    <a:pt x="329" y="617"/>
                    <a:pt x="336" y="610"/>
                  </a:cubicBezTo>
                  <a:cubicBezTo>
                    <a:pt x="337" y="592"/>
                    <a:pt x="336" y="574"/>
                    <a:pt x="338" y="556"/>
                  </a:cubicBezTo>
                  <a:cubicBezTo>
                    <a:pt x="338" y="552"/>
                    <a:pt x="342" y="544"/>
                    <a:pt x="342" y="544"/>
                  </a:cubicBezTo>
                  <a:cubicBezTo>
                    <a:pt x="344" y="475"/>
                    <a:pt x="333" y="318"/>
                    <a:pt x="350" y="268"/>
                  </a:cubicBezTo>
                  <a:cubicBezTo>
                    <a:pt x="345" y="179"/>
                    <a:pt x="350" y="89"/>
                    <a:pt x="35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2" name="Freeform 19"/>
            <p:cNvSpPr>
              <a:spLocks noChangeAspect="1"/>
            </p:cNvSpPr>
            <p:nvPr/>
          </p:nvSpPr>
          <p:spPr bwMode="auto">
            <a:xfrm>
              <a:off x="3344" y="1469"/>
              <a:ext cx="110" cy="195"/>
            </a:xfrm>
            <a:custGeom>
              <a:avLst/>
              <a:gdLst>
                <a:gd name="T0" fmla="*/ 91 w 110"/>
                <a:gd name="T1" fmla="*/ 171 h 195"/>
                <a:gd name="T2" fmla="*/ 96 w 110"/>
                <a:gd name="T3" fmla="*/ 51 h 195"/>
                <a:gd name="T4" fmla="*/ 88 w 110"/>
                <a:gd name="T5" fmla="*/ 0 h 195"/>
                <a:gd name="T6" fmla="*/ 73 w 110"/>
                <a:gd name="T7" fmla="*/ 7 h 195"/>
                <a:gd name="T8" fmla="*/ 67 w 110"/>
                <a:gd name="T9" fmla="*/ 73 h 195"/>
                <a:gd name="T10" fmla="*/ 64 w 110"/>
                <a:gd name="T11" fmla="*/ 142 h 195"/>
                <a:gd name="T12" fmla="*/ 66 w 110"/>
                <a:gd name="T13" fmla="*/ 180 h 195"/>
                <a:gd name="T14" fmla="*/ 45 w 110"/>
                <a:gd name="T15" fmla="*/ 174 h 195"/>
                <a:gd name="T16" fmla="*/ 37 w 110"/>
                <a:gd name="T17" fmla="*/ 160 h 195"/>
                <a:gd name="T18" fmla="*/ 39 w 110"/>
                <a:gd name="T19" fmla="*/ 129 h 195"/>
                <a:gd name="T20" fmla="*/ 49 w 110"/>
                <a:gd name="T21" fmla="*/ 66 h 195"/>
                <a:gd name="T22" fmla="*/ 63 w 110"/>
                <a:gd name="T23" fmla="*/ 42 h 195"/>
                <a:gd name="T24" fmla="*/ 48 w 110"/>
                <a:gd name="T25" fmla="*/ 0 h 195"/>
                <a:gd name="T26" fmla="*/ 31 w 110"/>
                <a:gd name="T27" fmla="*/ 1 h 195"/>
                <a:gd name="T28" fmla="*/ 16 w 110"/>
                <a:gd name="T29" fmla="*/ 87 h 195"/>
                <a:gd name="T30" fmla="*/ 9 w 110"/>
                <a:gd name="T31" fmla="*/ 102 h 195"/>
                <a:gd name="T32" fmla="*/ 13 w 110"/>
                <a:gd name="T33" fmla="*/ 147 h 195"/>
                <a:gd name="T34" fmla="*/ 25 w 110"/>
                <a:gd name="T35" fmla="*/ 150 h 195"/>
                <a:gd name="T36" fmla="*/ 16 w 110"/>
                <a:gd name="T37" fmla="*/ 163 h 195"/>
                <a:gd name="T38" fmla="*/ 10 w 110"/>
                <a:gd name="T39" fmla="*/ 186 h 195"/>
                <a:gd name="T40" fmla="*/ 9 w 110"/>
                <a:gd name="T41" fmla="*/ 187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95"/>
                <a:gd name="T65" fmla="*/ 110 w 110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95">
                  <a:moveTo>
                    <a:pt x="91" y="171"/>
                  </a:moveTo>
                  <a:cubicBezTo>
                    <a:pt x="94" y="134"/>
                    <a:pt x="82" y="80"/>
                    <a:pt x="96" y="51"/>
                  </a:cubicBezTo>
                  <a:cubicBezTo>
                    <a:pt x="99" y="34"/>
                    <a:pt x="110" y="4"/>
                    <a:pt x="88" y="0"/>
                  </a:cubicBezTo>
                  <a:cubicBezTo>
                    <a:pt x="80" y="1"/>
                    <a:pt x="77" y="0"/>
                    <a:pt x="73" y="7"/>
                  </a:cubicBezTo>
                  <a:cubicBezTo>
                    <a:pt x="75" y="25"/>
                    <a:pt x="89" y="69"/>
                    <a:pt x="67" y="73"/>
                  </a:cubicBezTo>
                  <a:cubicBezTo>
                    <a:pt x="45" y="84"/>
                    <a:pt x="50" y="123"/>
                    <a:pt x="64" y="142"/>
                  </a:cubicBezTo>
                  <a:cubicBezTo>
                    <a:pt x="65" y="157"/>
                    <a:pt x="67" y="166"/>
                    <a:pt x="66" y="180"/>
                  </a:cubicBezTo>
                  <a:cubicBezTo>
                    <a:pt x="58" y="179"/>
                    <a:pt x="51" y="179"/>
                    <a:pt x="45" y="174"/>
                  </a:cubicBezTo>
                  <a:cubicBezTo>
                    <a:pt x="42" y="169"/>
                    <a:pt x="39" y="165"/>
                    <a:pt x="37" y="160"/>
                  </a:cubicBezTo>
                  <a:cubicBezTo>
                    <a:pt x="35" y="150"/>
                    <a:pt x="34" y="139"/>
                    <a:pt x="39" y="129"/>
                  </a:cubicBezTo>
                  <a:cubicBezTo>
                    <a:pt x="39" y="113"/>
                    <a:pt x="31" y="79"/>
                    <a:pt x="49" y="66"/>
                  </a:cubicBezTo>
                  <a:cubicBezTo>
                    <a:pt x="53" y="57"/>
                    <a:pt x="57" y="50"/>
                    <a:pt x="63" y="42"/>
                  </a:cubicBezTo>
                  <a:cubicBezTo>
                    <a:pt x="68" y="17"/>
                    <a:pt x="64" y="12"/>
                    <a:pt x="48" y="0"/>
                  </a:cubicBezTo>
                  <a:cubicBezTo>
                    <a:pt x="42" y="0"/>
                    <a:pt x="37" y="0"/>
                    <a:pt x="31" y="1"/>
                  </a:cubicBezTo>
                  <a:cubicBezTo>
                    <a:pt x="0" y="7"/>
                    <a:pt x="42" y="71"/>
                    <a:pt x="16" y="87"/>
                  </a:cubicBezTo>
                  <a:cubicBezTo>
                    <a:pt x="12" y="92"/>
                    <a:pt x="10" y="95"/>
                    <a:pt x="9" y="102"/>
                  </a:cubicBezTo>
                  <a:cubicBezTo>
                    <a:pt x="10" y="112"/>
                    <a:pt x="8" y="137"/>
                    <a:pt x="13" y="147"/>
                  </a:cubicBezTo>
                  <a:cubicBezTo>
                    <a:pt x="15" y="151"/>
                    <a:pt x="21" y="149"/>
                    <a:pt x="25" y="150"/>
                  </a:cubicBezTo>
                  <a:cubicBezTo>
                    <a:pt x="21" y="156"/>
                    <a:pt x="22" y="158"/>
                    <a:pt x="16" y="163"/>
                  </a:cubicBezTo>
                  <a:cubicBezTo>
                    <a:pt x="14" y="171"/>
                    <a:pt x="13" y="179"/>
                    <a:pt x="10" y="186"/>
                  </a:cubicBezTo>
                  <a:cubicBezTo>
                    <a:pt x="9" y="195"/>
                    <a:pt x="9" y="195"/>
                    <a:pt x="9" y="1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3" name="Freeform 20"/>
            <p:cNvSpPr>
              <a:spLocks noChangeAspect="1"/>
            </p:cNvSpPr>
            <p:nvPr/>
          </p:nvSpPr>
          <p:spPr bwMode="auto">
            <a:xfrm>
              <a:off x="3328" y="1470"/>
              <a:ext cx="26" cy="192"/>
            </a:xfrm>
            <a:custGeom>
              <a:avLst/>
              <a:gdLst>
                <a:gd name="T0" fmla="*/ 26 w 26"/>
                <a:gd name="T1" fmla="*/ 192 h 192"/>
                <a:gd name="T2" fmla="*/ 8 w 26"/>
                <a:gd name="T3" fmla="*/ 180 h 192"/>
                <a:gd name="T4" fmla="*/ 2 w 26"/>
                <a:gd name="T5" fmla="*/ 156 h 192"/>
                <a:gd name="T6" fmla="*/ 2 w 26"/>
                <a:gd name="T7" fmla="*/ 66 h 192"/>
                <a:gd name="T8" fmla="*/ 16 w 26"/>
                <a:gd name="T9" fmla="*/ 45 h 192"/>
                <a:gd name="T10" fmla="*/ 22 w 26"/>
                <a:gd name="T11" fmla="*/ 30 h 192"/>
                <a:gd name="T12" fmla="*/ 17 w 26"/>
                <a:gd name="T13" fmla="*/ 8 h 192"/>
                <a:gd name="T14" fmla="*/ 13 w 26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92"/>
                <a:gd name="T26" fmla="*/ 26 w 26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92">
                  <a:moveTo>
                    <a:pt x="26" y="192"/>
                  </a:moveTo>
                  <a:cubicBezTo>
                    <a:pt x="14" y="191"/>
                    <a:pt x="14" y="190"/>
                    <a:pt x="8" y="180"/>
                  </a:cubicBezTo>
                  <a:cubicBezTo>
                    <a:pt x="7" y="172"/>
                    <a:pt x="4" y="164"/>
                    <a:pt x="2" y="156"/>
                  </a:cubicBezTo>
                  <a:cubicBezTo>
                    <a:pt x="2" y="151"/>
                    <a:pt x="0" y="84"/>
                    <a:pt x="2" y="66"/>
                  </a:cubicBezTo>
                  <a:cubicBezTo>
                    <a:pt x="3" y="59"/>
                    <a:pt x="13" y="52"/>
                    <a:pt x="16" y="45"/>
                  </a:cubicBezTo>
                  <a:cubicBezTo>
                    <a:pt x="17" y="39"/>
                    <a:pt x="20" y="36"/>
                    <a:pt x="22" y="30"/>
                  </a:cubicBezTo>
                  <a:cubicBezTo>
                    <a:pt x="23" y="21"/>
                    <a:pt x="22" y="15"/>
                    <a:pt x="17" y="8"/>
                  </a:cubicBezTo>
                  <a:cubicBezTo>
                    <a:pt x="16" y="2"/>
                    <a:pt x="17" y="4"/>
                    <a:pt x="1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4" name="Freeform 21"/>
            <p:cNvSpPr>
              <a:spLocks noChangeAspect="1"/>
            </p:cNvSpPr>
            <p:nvPr/>
          </p:nvSpPr>
          <p:spPr bwMode="auto">
            <a:xfrm>
              <a:off x="3200" y="1461"/>
              <a:ext cx="144" cy="187"/>
            </a:xfrm>
            <a:custGeom>
              <a:avLst/>
              <a:gdLst>
                <a:gd name="T0" fmla="*/ 144 w 144"/>
                <a:gd name="T1" fmla="*/ 8 h 187"/>
                <a:gd name="T2" fmla="*/ 124 w 144"/>
                <a:gd name="T3" fmla="*/ 0 h 187"/>
                <a:gd name="T4" fmla="*/ 117 w 144"/>
                <a:gd name="T5" fmla="*/ 26 h 187"/>
                <a:gd name="T6" fmla="*/ 109 w 144"/>
                <a:gd name="T7" fmla="*/ 84 h 187"/>
                <a:gd name="T8" fmla="*/ 94 w 144"/>
                <a:gd name="T9" fmla="*/ 180 h 187"/>
                <a:gd name="T10" fmla="*/ 82 w 144"/>
                <a:gd name="T11" fmla="*/ 177 h 187"/>
                <a:gd name="T12" fmla="*/ 82 w 144"/>
                <a:gd name="T13" fmla="*/ 137 h 187"/>
                <a:gd name="T14" fmla="*/ 73 w 144"/>
                <a:gd name="T15" fmla="*/ 119 h 187"/>
                <a:gd name="T16" fmla="*/ 96 w 144"/>
                <a:gd name="T17" fmla="*/ 71 h 187"/>
                <a:gd name="T18" fmla="*/ 91 w 144"/>
                <a:gd name="T19" fmla="*/ 27 h 187"/>
                <a:gd name="T20" fmla="*/ 78 w 144"/>
                <a:gd name="T21" fmla="*/ 11 h 187"/>
                <a:gd name="T22" fmla="*/ 58 w 144"/>
                <a:gd name="T23" fmla="*/ 18 h 187"/>
                <a:gd name="T24" fmla="*/ 66 w 144"/>
                <a:gd name="T25" fmla="*/ 54 h 187"/>
                <a:gd name="T26" fmla="*/ 43 w 144"/>
                <a:gd name="T27" fmla="*/ 102 h 187"/>
                <a:gd name="T28" fmla="*/ 43 w 144"/>
                <a:gd name="T29" fmla="*/ 152 h 187"/>
                <a:gd name="T30" fmla="*/ 46 w 144"/>
                <a:gd name="T31" fmla="*/ 170 h 187"/>
                <a:gd name="T32" fmla="*/ 22 w 144"/>
                <a:gd name="T33" fmla="*/ 182 h 187"/>
                <a:gd name="T34" fmla="*/ 24 w 144"/>
                <a:gd name="T35" fmla="*/ 152 h 187"/>
                <a:gd name="T36" fmla="*/ 22 w 144"/>
                <a:gd name="T37" fmla="*/ 62 h 187"/>
                <a:gd name="T38" fmla="*/ 45 w 144"/>
                <a:gd name="T39" fmla="*/ 57 h 187"/>
                <a:gd name="T40" fmla="*/ 25 w 144"/>
                <a:gd name="T41" fmla="*/ 2 h 187"/>
                <a:gd name="T42" fmla="*/ 1 w 144"/>
                <a:gd name="T43" fmla="*/ 6 h 187"/>
                <a:gd name="T44" fmla="*/ 0 w 144"/>
                <a:gd name="T45" fmla="*/ 11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87"/>
                <a:gd name="T71" fmla="*/ 144 w 144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87">
                  <a:moveTo>
                    <a:pt x="144" y="8"/>
                  </a:moveTo>
                  <a:cubicBezTo>
                    <a:pt x="137" y="5"/>
                    <a:pt x="131" y="3"/>
                    <a:pt x="124" y="0"/>
                  </a:cubicBezTo>
                  <a:cubicBezTo>
                    <a:pt x="110" y="3"/>
                    <a:pt x="112" y="13"/>
                    <a:pt x="117" y="26"/>
                  </a:cubicBezTo>
                  <a:cubicBezTo>
                    <a:pt x="115" y="63"/>
                    <a:pt x="123" y="65"/>
                    <a:pt x="109" y="84"/>
                  </a:cubicBezTo>
                  <a:cubicBezTo>
                    <a:pt x="108" y="152"/>
                    <a:pt x="135" y="172"/>
                    <a:pt x="94" y="180"/>
                  </a:cubicBezTo>
                  <a:cubicBezTo>
                    <a:pt x="88" y="185"/>
                    <a:pt x="85" y="184"/>
                    <a:pt x="82" y="177"/>
                  </a:cubicBezTo>
                  <a:cubicBezTo>
                    <a:pt x="85" y="164"/>
                    <a:pt x="88" y="150"/>
                    <a:pt x="82" y="137"/>
                  </a:cubicBezTo>
                  <a:cubicBezTo>
                    <a:pt x="81" y="130"/>
                    <a:pt x="77" y="125"/>
                    <a:pt x="73" y="119"/>
                  </a:cubicBezTo>
                  <a:cubicBezTo>
                    <a:pt x="70" y="104"/>
                    <a:pt x="78" y="75"/>
                    <a:pt x="96" y="71"/>
                  </a:cubicBezTo>
                  <a:cubicBezTo>
                    <a:pt x="104" y="58"/>
                    <a:pt x="107" y="33"/>
                    <a:pt x="91" y="27"/>
                  </a:cubicBezTo>
                  <a:cubicBezTo>
                    <a:pt x="87" y="21"/>
                    <a:pt x="84" y="15"/>
                    <a:pt x="78" y="11"/>
                  </a:cubicBezTo>
                  <a:cubicBezTo>
                    <a:pt x="68" y="12"/>
                    <a:pt x="62" y="9"/>
                    <a:pt x="58" y="18"/>
                  </a:cubicBezTo>
                  <a:cubicBezTo>
                    <a:pt x="60" y="40"/>
                    <a:pt x="56" y="41"/>
                    <a:pt x="66" y="54"/>
                  </a:cubicBezTo>
                  <a:cubicBezTo>
                    <a:pt x="72" y="85"/>
                    <a:pt x="58" y="82"/>
                    <a:pt x="43" y="102"/>
                  </a:cubicBezTo>
                  <a:cubicBezTo>
                    <a:pt x="39" y="121"/>
                    <a:pt x="40" y="113"/>
                    <a:pt x="43" y="152"/>
                  </a:cubicBezTo>
                  <a:cubicBezTo>
                    <a:pt x="43" y="158"/>
                    <a:pt x="46" y="170"/>
                    <a:pt x="46" y="170"/>
                  </a:cubicBezTo>
                  <a:cubicBezTo>
                    <a:pt x="44" y="187"/>
                    <a:pt x="39" y="183"/>
                    <a:pt x="22" y="182"/>
                  </a:cubicBezTo>
                  <a:cubicBezTo>
                    <a:pt x="11" y="174"/>
                    <a:pt x="19" y="161"/>
                    <a:pt x="24" y="152"/>
                  </a:cubicBezTo>
                  <a:cubicBezTo>
                    <a:pt x="23" y="135"/>
                    <a:pt x="19" y="83"/>
                    <a:pt x="22" y="62"/>
                  </a:cubicBezTo>
                  <a:cubicBezTo>
                    <a:pt x="23" y="54"/>
                    <a:pt x="37" y="58"/>
                    <a:pt x="45" y="57"/>
                  </a:cubicBezTo>
                  <a:cubicBezTo>
                    <a:pt x="44" y="37"/>
                    <a:pt x="50" y="6"/>
                    <a:pt x="25" y="2"/>
                  </a:cubicBezTo>
                  <a:cubicBezTo>
                    <a:pt x="13" y="3"/>
                    <a:pt x="11" y="4"/>
                    <a:pt x="1" y="6"/>
                  </a:cubicBezTo>
                  <a:cubicBezTo>
                    <a:pt x="1" y="8"/>
                    <a:pt x="0" y="11"/>
                    <a:pt x="0" y="1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45" name="Freeform 22"/>
            <p:cNvSpPr>
              <a:spLocks noChangeAspect="1"/>
            </p:cNvSpPr>
            <p:nvPr/>
          </p:nvSpPr>
          <p:spPr bwMode="auto">
            <a:xfrm>
              <a:off x="3051" y="1468"/>
              <a:ext cx="150" cy="187"/>
            </a:xfrm>
            <a:custGeom>
              <a:avLst/>
              <a:gdLst>
                <a:gd name="T0" fmla="*/ 149 w 150"/>
                <a:gd name="T1" fmla="*/ 1 h 187"/>
                <a:gd name="T2" fmla="*/ 144 w 150"/>
                <a:gd name="T3" fmla="*/ 44 h 187"/>
                <a:gd name="T4" fmla="*/ 149 w 150"/>
                <a:gd name="T5" fmla="*/ 149 h 187"/>
                <a:gd name="T6" fmla="*/ 134 w 150"/>
                <a:gd name="T7" fmla="*/ 172 h 187"/>
                <a:gd name="T8" fmla="*/ 125 w 150"/>
                <a:gd name="T9" fmla="*/ 130 h 187"/>
                <a:gd name="T10" fmla="*/ 117 w 150"/>
                <a:gd name="T11" fmla="*/ 80 h 187"/>
                <a:gd name="T12" fmla="*/ 122 w 150"/>
                <a:gd name="T13" fmla="*/ 43 h 187"/>
                <a:gd name="T14" fmla="*/ 128 w 150"/>
                <a:gd name="T15" fmla="*/ 35 h 187"/>
                <a:gd name="T16" fmla="*/ 114 w 150"/>
                <a:gd name="T17" fmla="*/ 4 h 187"/>
                <a:gd name="T18" fmla="*/ 90 w 150"/>
                <a:gd name="T19" fmla="*/ 38 h 187"/>
                <a:gd name="T20" fmla="*/ 96 w 150"/>
                <a:gd name="T21" fmla="*/ 94 h 187"/>
                <a:gd name="T22" fmla="*/ 83 w 150"/>
                <a:gd name="T23" fmla="*/ 163 h 187"/>
                <a:gd name="T24" fmla="*/ 78 w 150"/>
                <a:gd name="T25" fmla="*/ 184 h 187"/>
                <a:gd name="T26" fmla="*/ 69 w 150"/>
                <a:gd name="T27" fmla="*/ 166 h 187"/>
                <a:gd name="T28" fmla="*/ 57 w 150"/>
                <a:gd name="T29" fmla="*/ 121 h 187"/>
                <a:gd name="T30" fmla="*/ 51 w 150"/>
                <a:gd name="T31" fmla="*/ 98 h 187"/>
                <a:gd name="T32" fmla="*/ 71 w 150"/>
                <a:gd name="T33" fmla="*/ 31 h 187"/>
                <a:gd name="T34" fmla="*/ 63 w 150"/>
                <a:gd name="T35" fmla="*/ 7 h 187"/>
                <a:gd name="T36" fmla="*/ 36 w 150"/>
                <a:gd name="T37" fmla="*/ 4 h 187"/>
                <a:gd name="T38" fmla="*/ 27 w 150"/>
                <a:gd name="T39" fmla="*/ 104 h 187"/>
                <a:gd name="T40" fmla="*/ 14 w 150"/>
                <a:gd name="T41" fmla="*/ 119 h 187"/>
                <a:gd name="T42" fmla="*/ 20 w 150"/>
                <a:gd name="T43" fmla="*/ 143 h 187"/>
                <a:gd name="T44" fmla="*/ 29 w 150"/>
                <a:gd name="T45" fmla="*/ 155 h 187"/>
                <a:gd name="T46" fmla="*/ 27 w 150"/>
                <a:gd name="T47" fmla="*/ 187 h 187"/>
                <a:gd name="T48" fmla="*/ 0 w 150"/>
                <a:gd name="T49" fmla="*/ 169 h 187"/>
                <a:gd name="T50" fmla="*/ 5 w 150"/>
                <a:gd name="T51" fmla="*/ 164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0"/>
                <a:gd name="T79" fmla="*/ 0 h 187"/>
                <a:gd name="T80" fmla="*/ 150 w 150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0" h="187">
                  <a:moveTo>
                    <a:pt x="149" y="1"/>
                  </a:moveTo>
                  <a:cubicBezTo>
                    <a:pt x="148" y="14"/>
                    <a:pt x="150" y="31"/>
                    <a:pt x="144" y="44"/>
                  </a:cubicBezTo>
                  <a:cubicBezTo>
                    <a:pt x="143" y="65"/>
                    <a:pt x="133" y="146"/>
                    <a:pt x="149" y="149"/>
                  </a:cubicBezTo>
                  <a:cubicBezTo>
                    <a:pt x="147" y="167"/>
                    <a:pt x="150" y="169"/>
                    <a:pt x="134" y="172"/>
                  </a:cubicBezTo>
                  <a:cubicBezTo>
                    <a:pt x="112" y="168"/>
                    <a:pt x="116" y="148"/>
                    <a:pt x="125" y="130"/>
                  </a:cubicBezTo>
                  <a:cubicBezTo>
                    <a:pt x="124" y="107"/>
                    <a:pt x="127" y="97"/>
                    <a:pt x="117" y="80"/>
                  </a:cubicBezTo>
                  <a:cubicBezTo>
                    <a:pt x="115" y="68"/>
                    <a:pt x="114" y="53"/>
                    <a:pt x="122" y="43"/>
                  </a:cubicBezTo>
                  <a:cubicBezTo>
                    <a:pt x="123" y="40"/>
                    <a:pt x="128" y="38"/>
                    <a:pt x="128" y="35"/>
                  </a:cubicBezTo>
                  <a:cubicBezTo>
                    <a:pt x="130" y="22"/>
                    <a:pt x="128" y="7"/>
                    <a:pt x="114" y="4"/>
                  </a:cubicBezTo>
                  <a:cubicBezTo>
                    <a:pt x="79" y="6"/>
                    <a:pt x="104" y="10"/>
                    <a:pt x="90" y="38"/>
                  </a:cubicBezTo>
                  <a:cubicBezTo>
                    <a:pt x="92" y="85"/>
                    <a:pt x="91" y="70"/>
                    <a:pt x="96" y="94"/>
                  </a:cubicBezTo>
                  <a:cubicBezTo>
                    <a:pt x="96" y="109"/>
                    <a:pt x="102" y="149"/>
                    <a:pt x="83" y="163"/>
                  </a:cubicBezTo>
                  <a:cubicBezTo>
                    <a:pt x="80" y="170"/>
                    <a:pt x="79" y="176"/>
                    <a:pt x="78" y="184"/>
                  </a:cubicBezTo>
                  <a:cubicBezTo>
                    <a:pt x="77" y="178"/>
                    <a:pt x="73" y="171"/>
                    <a:pt x="69" y="166"/>
                  </a:cubicBezTo>
                  <a:cubicBezTo>
                    <a:pt x="68" y="143"/>
                    <a:pt x="66" y="139"/>
                    <a:pt x="57" y="121"/>
                  </a:cubicBezTo>
                  <a:cubicBezTo>
                    <a:pt x="55" y="113"/>
                    <a:pt x="54" y="105"/>
                    <a:pt x="51" y="98"/>
                  </a:cubicBezTo>
                  <a:cubicBezTo>
                    <a:pt x="46" y="68"/>
                    <a:pt x="55" y="53"/>
                    <a:pt x="71" y="31"/>
                  </a:cubicBezTo>
                  <a:cubicBezTo>
                    <a:pt x="73" y="21"/>
                    <a:pt x="77" y="9"/>
                    <a:pt x="63" y="7"/>
                  </a:cubicBezTo>
                  <a:cubicBezTo>
                    <a:pt x="53" y="0"/>
                    <a:pt x="51" y="2"/>
                    <a:pt x="36" y="4"/>
                  </a:cubicBezTo>
                  <a:cubicBezTo>
                    <a:pt x="7" y="26"/>
                    <a:pt x="48" y="76"/>
                    <a:pt x="27" y="104"/>
                  </a:cubicBezTo>
                  <a:cubicBezTo>
                    <a:pt x="26" y="110"/>
                    <a:pt x="19" y="115"/>
                    <a:pt x="14" y="119"/>
                  </a:cubicBezTo>
                  <a:cubicBezTo>
                    <a:pt x="15" y="129"/>
                    <a:pt x="16" y="134"/>
                    <a:pt x="20" y="143"/>
                  </a:cubicBezTo>
                  <a:cubicBezTo>
                    <a:pt x="21" y="150"/>
                    <a:pt x="21" y="153"/>
                    <a:pt x="29" y="155"/>
                  </a:cubicBezTo>
                  <a:cubicBezTo>
                    <a:pt x="35" y="165"/>
                    <a:pt x="36" y="178"/>
                    <a:pt x="27" y="187"/>
                  </a:cubicBezTo>
                  <a:cubicBezTo>
                    <a:pt x="7" y="184"/>
                    <a:pt x="14" y="178"/>
                    <a:pt x="0" y="169"/>
                  </a:cubicBezTo>
                  <a:cubicBezTo>
                    <a:pt x="6" y="166"/>
                    <a:pt x="5" y="168"/>
                    <a:pt x="5" y="1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0970" name="Group 23"/>
          <p:cNvGrpSpPr>
            <a:grpSpLocks noChangeAspect="1"/>
          </p:cNvGrpSpPr>
          <p:nvPr/>
        </p:nvGrpSpPr>
        <p:grpSpPr bwMode="auto">
          <a:xfrm>
            <a:off x="4878388" y="3105150"/>
            <a:ext cx="558800" cy="250825"/>
            <a:chOff x="3560" y="890"/>
            <a:chExt cx="331" cy="150"/>
          </a:xfrm>
        </p:grpSpPr>
        <p:sp>
          <p:nvSpPr>
            <p:cNvPr id="41438" name="Oval 24"/>
            <p:cNvSpPr>
              <a:spLocks noChangeAspect="1" noChangeArrowheads="1"/>
            </p:cNvSpPr>
            <p:nvPr/>
          </p:nvSpPr>
          <p:spPr bwMode="auto">
            <a:xfrm rot="-2340000">
              <a:off x="3560" y="890"/>
              <a:ext cx="331" cy="1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9" name="AutoShape 25"/>
            <p:cNvSpPr>
              <a:spLocks noChangeAspect="1" noChangeArrowheads="1"/>
            </p:cNvSpPr>
            <p:nvPr/>
          </p:nvSpPr>
          <p:spPr bwMode="auto">
            <a:xfrm rot="-2280000">
              <a:off x="3613" y="934"/>
              <a:ext cx="203" cy="62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71" name="Group 26"/>
          <p:cNvGrpSpPr>
            <a:grpSpLocks noChangeAspect="1"/>
          </p:cNvGrpSpPr>
          <p:nvPr/>
        </p:nvGrpSpPr>
        <p:grpSpPr bwMode="auto">
          <a:xfrm flipH="1">
            <a:off x="5807075" y="2428875"/>
            <a:ext cx="1370013" cy="2230438"/>
            <a:chOff x="2931" y="1461"/>
            <a:chExt cx="523" cy="851"/>
          </a:xfrm>
        </p:grpSpPr>
        <p:sp>
          <p:nvSpPr>
            <p:cNvPr id="41432" name="Freeform 27"/>
            <p:cNvSpPr>
              <a:spLocks noChangeAspect="1"/>
            </p:cNvSpPr>
            <p:nvPr/>
          </p:nvSpPr>
          <p:spPr bwMode="auto">
            <a:xfrm>
              <a:off x="2931" y="1467"/>
              <a:ext cx="155" cy="845"/>
            </a:xfrm>
            <a:custGeom>
              <a:avLst/>
              <a:gdLst>
                <a:gd name="T0" fmla="*/ 127 w 155"/>
                <a:gd name="T1" fmla="*/ 171 h 845"/>
                <a:gd name="T2" fmla="*/ 119 w 155"/>
                <a:gd name="T3" fmla="*/ 143 h 845"/>
                <a:gd name="T4" fmla="*/ 121 w 155"/>
                <a:gd name="T5" fmla="*/ 123 h 845"/>
                <a:gd name="T6" fmla="*/ 125 w 155"/>
                <a:gd name="T7" fmla="*/ 111 h 845"/>
                <a:gd name="T8" fmla="*/ 131 w 155"/>
                <a:gd name="T9" fmla="*/ 31 h 845"/>
                <a:gd name="T10" fmla="*/ 121 w 155"/>
                <a:gd name="T11" fmla="*/ 9 h 845"/>
                <a:gd name="T12" fmla="*/ 103 w 155"/>
                <a:gd name="T13" fmla="*/ 3 h 845"/>
                <a:gd name="T14" fmla="*/ 89 w 155"/>
                <a:gd name="T15" fmla="*/ 61 h 845"/>
                <a:gd name="T16" fmla="*/ 91 w 155"/>
                <a:gd name="T17" fmla="*/ 165 h 845"/>
                <a:gd name="T18" fmla="*/ 89 w 155"/>
                <a:gd name="T19" fmla="*/ 183 h 845"/>
                <a:gd name="T20" fmla="*/ 77 w 155"/>
                <a:gd name="T21" fmla="*/ 181 h 845"/>
                <a:gd name="T22" fmla="*/ 75 w 155"/>
                <a:gd name="T23" fmla="*/ 151 h 845"/>
                <a:gd name="T24" fmla="*/ 63 w 155"/>
                <a:gd name="T25" fmla="*/ 121 h 845"/>
                <a:gd name="T26" fmla="*/ 65 w 155"/>
                <a:gd name="T27" fmla="*/ 81 h 845"/>
                <a:gd name="T28" fmla="*/ 59 w 155"/>
                <a:gd name="T29" fmla="*/ 61 h 845"/>
                <a:gd name="T30" fmla="*/ 55 w 155"/>
                <a:gd name="T31" fmla="*/ 17 h 845"/>
                <a:gd name="T32" fmla="*/ 49 w 155"/>
                <a:gd name="T33" fmla="*/ 5 h 845"/>
                <a:gd name="T34" fmla="*/ 37 w 155"/>
                <a:gd name="T35" fmla="*/ 1 h 845"/>
                <a:gd name="T36" fmla="*/ 33 w 155"/>
                <a:gd name="T37" fmla="*/ 137 h 845"/>
                <a:gd name="T38" fmla="*/ 41 w 155"/>
                <a:gd name="T39" fmla="*/ 271 h 845"/>
                <a:gd name="T40" fmla="*/ 53 w 155"/>
                <a:gd name="T41" fmla="*/ 301 h 845"/>
                <a:gd name="T42" fmla="*/ 59 w 155"/>
                <a:gd name="T43" fmla="*/ 807 h 845"/>
                <a:gd name="T44" fmla="*/ 85 w 155"/>
                <a:gd name="T45" fmla="*/ 831 h 845"/>
                <a:gd name="T46" fmla="*/ 97 w 155"/>
                <a:gd name="T47" fmla="*/ 845 h 845"/>
                <a:gd name="T48" fmla="*/ 155 w 155"/>
                <a:gd name="T49" fmla="*/ 837 h 84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55"/>
                <a:gd name="T76" fmla="*/ 0 h 845"/>
                <a:gd name="T77" fmla="*/ 155 w 155"/>
                <a:gd name="T78" fmla="*/ 845 h 84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55" h="845">
                  <a:moveTo>
                    <a:pt x="127" y="171"/>
                  </a:moveTo>
                  <a:cubicBezTo>
                    <a:pt x="125" y="162"/>
                    <a:pt x="121" y="152"/>
                    <a:pt x="119" y="143"/>
                  </a:cubicBezTo>
                  <a:cubicBezTo>
                    <a:pt x="120" y="136"/>
                    <a:pt x="120" y="130"/>
                    <a:pt x="121" y="123"/>
                  </a:cubicBezTo>
                  <a:cubicBezTo>
                    <a:pt x="122" y="119"/>
                    <a:pt x="125" y="111"/>
                    <a:pt x="125" y="111"/>
                  </a:cubicBezTo>
                  <a:cubicBezTo>
                    <a:pt x="123" y="79"/>
                    <a:pt x="121" y="60"/>
                    <a:pt x="131" y="31"/>
                  </a:cubicBezTo>
                  <a:cubicBezTo>
                    <a:pt x="129" y="20"/>
                    <a:pt x="130" y="15"/>
                    <a:pt x="121" y="9"/>
                  </a:cubicBezTo>
                  <a:cubicBezTo>
                    <a:pt x="115" y="0"/>
                    <a:pt x="113" y="1"/>
                    <a:pt x="103" y="3"/>
                  </a:cubicBezTo>
                  <a:cubicBezTo>
                    <a:pt x="85" y="15"/>
                    <a:pt x="101" y="43"/>
                    <a:pt x="89" y="61"/>
                  </a:cubicBezTo>
                  <a:cubicBezTo>
                    <a:pt x="90" y="96"/>
                    <a:pt x="88" y="130"/>
                    <a:pt x="91" y="165"/>
                  </a:cubicBezTo>
                  <a:cubicBezTo>
                    <a:pt x="91" y="168"/>
                    <a:pt x="104" y="178"/>
                    <a:pt x="89" y="183"/>
                  </a:cubicBezTo>
                  <a:cubicBezTo>
                    <a:pt x="85" y="182"/>
                    <a:pt x="79" y="185"/>
                    <a:pt x="77" y="181"/>
                  </a:cubicBezTo>
                  <a:cubicBezTo>
                    <a:pt x="73" y="172"/>
                    <a:pt x="76" y="161"/>
                    <a:pt x="75" y="151"/>
                  </a:cubicBezTo>
                  <a:cubicBezTo>
                    <a:pt x="73" y="139"/>
                    <a:pt x="66" y="131"/>
                    <a:pt x="63" y="121"/>
                  </a:cubicBezTo>
                  <a:cubicBezTo>
                    <a:pt x="65" y="106"/>
                    <a:pt x="68" y="96"/>
                    <a:pt x="65" y="81"/>
                  </a:cubicBezTo>
                  <a:cubicBezTo>
                    <a:pt x="64" y="74"/>
                    <a:pt x="59" y="61"/>
                    <a:pt x="59" y="61"/>
                  </a:cubicBezTo>
                  <a:cubicBezTo>
                    <a:pt x="58" y="46"/>
                    <a:pt x="62" y="30"/>
                    <a:pt x="55" y="17"/>
                  </a:cubicBezTo>
                  <a:cubicBezTo>
                    <a:pt x="53" y="13"/>
                    <a:pt x="53" y="8"/>
                    <a:pt x="49" y="5"/>
                  </a:cubicBezTo>
                  <a:cubicBezTo>
                    <a:pt x="46" y="3"/>
                    <a:pt x="37" y="1"/>
                    <a:pt x="37" y="1"/>
                  </a:cubicBezTo>
                  <a:cubicBezTo>
                    <a:pt x="0" y="26"/>
                    <a:pt x="20" y="97"/>
                    <a:pt x="33" y="137"/>
                  </a:cubicBezTo>
                  <a:cubicBezTo>
                    <a:pt x="37" y="194"/>
                    <a:pt x="38" y="189"/>
                    <a:pt x="41" y="271"/>
                  </a:cubicBezTo>
                  <a:cubicBezTo>
                    <a:pt x="41" y="282"/>
                    <a:pt x="53" y="301"/>
                    <a:pt x="53" y="301"/>
                  </a:cubicBezTo>
                  <a:cubicBezTo>
                    <a:pt x="52" y="358"/>
                    <a:pt x="43" y="802"/>
                    <a:pt x="59" y="807"/>
                  </a:cubicBezTo>
                  <a:cubicBezTo>
                    <a:pt x="62" y="833"/>
                    <a:pt x="60" y="828"/>
                    <a:pt x="85" y="831"/>
                  </a:cubicBezTo>
                  <a:cubicBezTo>
                    <a:pt x="90" y="838"/>
                    <a:pt x="89" y="842"/>
                    <a:pt x="97" y="845"/>
                  </a:cubicBezTo>
                  <a:cubicBezTo>
                    <a:pt x="122" y="837"/>
                    <a:pt x="125" y="837"/>
                    <a:pt x="155" y="83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3" name="Freeform 28"/>
            <p:cNvSpPr>
              <a:spLocks noChangeAspect="1"/>
            </p:cNvSpPr>
            <p:nvPr/>
          </p:nvSpPr>
          <p:spPr bwMode="auto">
            <a:xfrm>
              <a:off x="3086" y="1640"/>
              <a:ext cx="350" cy="663"/>
            </a:xfrm>
            <a:custGeom>
              <a:avLst/>
              <a:gdLst>
                <a:gd name="T0" fmla="*/ 0 w 350"/>
                <a:gd name="T1" fmla="*/ 662 h 663"/>
                <a:gd name="T2" fmla="*/ 232 w 350"/>
                <a:gd name="T3" fmla="*/ 660 h 663"/>
                <a:gd name="T4" fmla="*/ 278 w 350"/>
                <a:gd name="T5" fmla="*/ 656 h 663"/>
                <a:gd name="T6" fmla="*/ 302 w 350"/>
                <a:gd name="T7" fmla="*/ 644 h 663"/>
                <a:gd name="T8" fmla="*/ 318 w 350"/>
                <a:gd name="T9" fmla="*/ 632 h 663"/>
                <a:gd name="T10" fmla="*/ 336 w 350"/>
                <a:gd name="T11" fmla="*/ 610 h 663"/>
                <a:gd name="T12" fmla="*/ 338 w 350"/>
                <a:gd name="T13" fmla="*/ 556 h 663"/>
                <a:gd name="T14" fmla="*/ 342 w 350"/>
                <a:gd name="T15" fmla="*/ 544 h 663"/>
                <a:gd name="T16" fmla="*/ 350 w 350"/>
                <a:gd name="T17" fmla="*/ 268 h 663"/>
                <a:gd name="T18" fmla="*/ 350 w 350"/>
                <a:gd name="T19" fmla="*/ 0 h 66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50"/>
                <a:gd name="T31" fmla="*/ 0 h 663"/>
                <a:gd name="T32" fmla="*/ 350 w 350"/>
                <a:gd name="T33" fmla="*/ 663 h 66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50" h="663">
                  <a:moveTo>
                    <a:pt x="0" y="662"/>
                  </a:moveTo>
                  <a:cubicBezTo>
                    <a:pt x="77" y="661"/>
                    <a:pt x="155" y="661"/>
                    <a:pt x="232" y="660"/>
                  </a:cubicBezTo>
                  <a:cubicBezTo>
                    <a:pt x="247" y="660"/>
                    <a:pt x="265" y="663"/>
                    <a:pt x="278" y="656"/>
                  </a:cubicBezTo>
                  <a:cubicBezTo>
                    <a:pt x="286" y="652"/>
                    <a:pt x="302" y="644"/>
                    <a:pt x="302" y="644"/>
                  </a:cubicBezTo>
                  <a:cubicBezTo>
                    <a:pt x="307" y="637"/>
                    <a:pt x="310" y="635"/>
                    <a:pt x="318" y="632"/>
                  </a:cubicBezTo>
                  <a:cubicBezTo>
                    <a:pt x="323" y="624"/>
                    <a:pt x="329" y="617"/>
                    <a:pt x="336" y="610"/>
                  </a:cubicBezTo>
                  <a:cubicBezTo>
                    <a:pt x="337" y="592"/>
                    <a:pt x="336" y="574"/>
                    <a:pt x="338" y="556"/>
                  </a:cubicBezTo>
                  <a:cubicBezTo>
                    <a:pt x="338" y="552"/>
                    <a:pt x="342" y="544"/>
                    <a:pt x="342" y="544"/>
                  </a:cubicBezTo>
                  <a:cubicBezTo>
                    <a:pt x="344" y="475"/>
                    <a:pt x="333" y="318"/>
                    <a:pt x="350" y="268"/>
                  </a:cubicBezTo>
                  <a:cubicBezTo>
                    <a:pt x="345" y="179"/>
                    <a:pt x="350" y="89"/>
                    <a:pt x="350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4" name="Freeform 29"/>
            <p:cNvSpPr>
              <a:spLocks noChangeAspect="1"/>
            </p:cNvSpPr>
            <p:nvPr/>
          </p:nvSpPr>
          <p:spPr bwMode="auto">
            <a:xfrm>
              <a:off x="3344" y="1469"/>
              <a:ext cx="110" cy="195"/>
            </a:xfrm>
            <a:custGeom>
              <a:avLst/>
              <a:gdLst>
                <a:gd name="T0" fmla="*/ 91 w 110"/>
                <a:gd name="T1" fmla="*/ 171 h 195"/>
                <a:gd name="T2" fmla="*/ 96 w 110"/>
                <a:gd name="T3" fmla="*/ 51 h 195"/>
                <a:gd name="T4" fmla="*/ 88 w 110"/>
                <a:gd name="T5" fmla="*/ 0 h 195"/>
                <a:gd name="T6" fmla="*/ 73 w 110"/>
                <a:gd name="T7" fmla="*/ 7 h 195"/>
                <a:gd name="T8" fmla="*/ 67 w 110"/>
                <a:gd name="T9" fmla="*/ 73 h 195"/>
                <a:gd name="T10" fmla="*/ 64 w 110"/>
                <a:gd name="T11" fmla="*/ 142 h 195"/>
                <a:gd name="T12" fmla="*/ 66 w 110"/>
                <a:gd name="T13" fmla="*/ 180 h 195"/>
                <a:gd name="T14" fmla="*/ 45 w 110"/>
                <a:gd name="T15" fmla="*/ 174 h 195"/>
                <a:gd name="T16" fmla="*/ 37 w 110"/>
                <a:gd name="T17" fmla="*/ 160 h 195"/>
                <a:gd name="T18" fmla="*/ 39 w 110"/>
                <a:gd name="T19" fmla="*/ 129 h 195"/>
                <a:gd name="T20" fmla="*/ 49 w 110"/>
                <a:gd name="T21" fmla="*/ 66 h 195"/>
                <a:gd name="T22" fmla="*/ 63 w 110"/>
                <a:gd name="T23" fmla="*/ 42 h 195"/>
                <a:gd name="T24" fmla="*/ 48 w 110"/>
                <a:gd name="T25" fmla="*/ 0 h 195"/>
                <a:gd name="T26" fmla="*/ 31 w 110"/>
                <a:gd name="T27" fmla="*/ 1 h 195"/>
                <a:gd name="T28" fmla="*/ 16 w 110"/>
                <a:gd name="T29" fmla="*/ 87 h 195"/>
                <a:gd name="T30" fmla="*/ 9 w 110"/>
                <a:gd name="T31" fmla="*/ 102 h 195"/>
                <a:gd name="T32" fmla="*/ 13 w 110"/>
                <a:gd name="T33" fmla="*/ 147 h 195"/>
                <a:gd name="T34" fmla="*/ 25 w 110"/>
                <a:gd name="T35" fmla="*/ 150 h 195"/>
                <a:gd name="T36" fmla="*/ 16 w 110"/>
                <a:gd name="T37" fmla="*/ 163 h 195"/>
                <a:gd name="T38" fmla="*/ 10 w 110"/>
                <a:gd name="T39" fmla="*/ 186 h 195"/>
                <a:gd name="T40" fmla="*/ 9 w 110"/>
                <a:gd name="T41" fmla="*/ 187 h 19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10"/>
                <a:gd name="T64" fmla="*/ 0 h 195"/>
                <a:gd name="T65" fmla="*/ 110 w 110"/>
                <a:gd name="T66" fmla="*/ 195 h 19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10" h="195">
                  <a:moveTo>
                    <a:pt x="91" y="171"/>
                  </a:moveTo>
                  <a:cubicBezTo>
                    <a:pt x="94" y="134"/>
                    <a:pt x="82" y="80"/>
                    <a:pt x="96" y="51"/>
                  </a:cubicBezTo>
                  <a:cubicBezTo>
                    <a:pt x="99" y="34"/>
                    <a:pt x="110" y="4"/>
                    <a:pt x="88" y="0"/>
                  </a:cubicBezTo>
                  <a:cubicBezTo>
                    <a:pt x="80" y="1"/>
                    <a:pt x="77" y="0"/>
                    <a:pt x="73" y="7"/>
                  </a:cubicBezTo>
                  <a:cubicBezTo>
                    <a:pt x="75" y="25"/>
                    <a:pt x="89" y="69"/>
                    <a:pt x="67" y="73"/>
                  </a:cubicBezTo>
                  <a:cubicBezTo>
                    <a:pt x="45" y="84"/>
                    <a:pt x="50" y="123"/>
                    <a:pt x="64" y="142"/>
                  </a:cubicBezTo>
                  <a:cubicBezTo>
                    <a:pt x="65" y="157"/>
                    <a:pt x="67" y="166"/>
                    <a:pt x="66" y="180"/>
                  </a:cubicBezTo>
                  <a:cubicBezTo>
                    <a:pt x="58" y="179"/>
                    <a:pt x="51" y="179"/>
                    <a:pt x="45" y="174"/>
                  </a:cubicBezTo>
                  <a:cubicBezTo>
                    <a:pt x="42" y="169"/>
                    <a:pt x="39" y="165"/>
                    <a:pt x="37" y="160"/>
                  </a:cubicBezTo>
                  <a:cubicBezTo>
                    <a:pt x="35" y="150"/>
                    <a:pt x="34" y="139"/>
                    <a:pt x="39" y="129"/>
                  </a:cubicBezTo>
                  <a:cubicBezTo>
                    <a:pt x="39" y="113"/>
                    <a:pt x="31" y="79"/>
                    <a:pt x="49" y="66"/>
                  </a:cubicBezTo>
                  <a:cubicBezTo>
                    <a:pt x="53" y="57"/>
                    <a:pt x="57" y="50"/>
                    <a:pt x="63" y="42"/>
                  </a:cubicBezTo>
                  <a:cubicBezTo>
                    <a:pt x="68" y="17"/>
                    <a:pt x="64" y="12"/>
                    <a:pt x="48" y="0"/>
                  </a:cubicBezTo>
                  <a:cubicBezTo>
                    <a:pt x="42" y="0"/>
                    <a:pt x="37" y="0"/>
                    <a:pt x="31" y="1"/>
                  </a:cubicBezTo>
                  <a:cubicBezTo>
                    <a:pt x="0" y="7"/>
                    <a:pt x="42" y="71"/>
                    <a:pt x="16" y="87"/>
                  </a:cubicBezTo>
                  <a:cubicBezTo>
                    <a:pt x="12" y="92"/>
                    <a:pt x="10" y="95"/>
                    <a:pt x="9" y="102"/>
                  </a:cubicBezTo>
                  <a:cubicBezTo>
                    <a:pt x="10" y="112"/>
                    <a:pt x="8" y="137"/>
                    <a:pt x="13" y="147"/>
                  </a:cubicBezTo>
                  <a:cubicBezTo>
                    <a:pt x="15" y="151"/>
                    <a:pt x="21" y="149"/>
                    <a:pt x="25" y="150"/>
                  </a:cubicBezTo>
                  <a:cubicBezTo>
                    <a:pt x="21" y="156"/>
                    <a:pt x="22" y="158"/>
                    <a:pt x="16" y="163"/>
                  </a:cubicBezTo>
                  <a:cubicBezTo>
                    <a:pt x="14" y="171"/>
                    <a:pt x="13" y="179"/>
                    <a:pt x="10" y="186"/>
                  </a:cubicBezTo>
                  <a:cubicBezTo>
                    <a:pt x="9" y="195"/>
                    <a:pt x="9" y="195"/>
                    <a:pt x="9" y="187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5" name="Freeform 30"/>
            <p:cNvSpPr>
              <a:spLocks noChangeAspect="1"/>
            </p:cNvSpPr>
            <p:nvPr/>
          </p:nvSpPr>
          <p:spPr bwMode="auto">
            <a:xfrm>
              <a:off x="3328" y="1470"/>
              <a:ext cx="26" cy="192"/>
            </a:xfrm>
            <a:custGeom>
              <a:avLst/>
              <a:gdLst>
                <a:gd name="T0" fmla="*/ 26 w 26"/>
                <a:gd name="T1" fmla="*/ 192 h 192"/>
                <a:gd name="T2" fmla="*/ 8 w 26"/>
                <a:gd name="T3" fmla="*/ 180 h 192"/>
                <a:gd name="T4" fmla="*/ 2 w 26"/>
                <a:gd name="T5" fmla="*/ 156 h 192"/>
                <a:gd name="T6" fmla="*/ 2 w 26"/>
                <a:gd name="T7" fmla="*/ 66 h 192"/>
                <a:gd name="T8" fmla="*/ 16 w 26"/>
                <a:gd name="T9" fmla="*/ 45 h 192"/>
                <a:gd name="T10" fmla="*/ 22 w 26"/>
                <a:gd name="T11" fmla="*/ 30 h 192"/>
                <a:gd name="T12" fmla="*/ 17 w 26"/>
                <a:gd name="T13" fmla="*/ 8 h 192"/>
                <a:gd name="T14" fmla="*/ 13 w 26"/>
                <a:gd name="T15" fmla="*/ 0 h 1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192"/>
                <a:gd name="T26" fmla="*/ 26 w 26"/>
                <a:gd name="T27" fmla="*/ 192 h 1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192">
                  <a:moveTo>
                    <a:pt x="26" y="192"/>
                  </a:moveTo>
                  <a:cubicBezTo>
                    <a:pt x="14" y="191"/>
                    <a:pt x="14" y="190"/>
                    <a:pt x="8" y="180"/>
                  </a:cubicBezTo>
                  <a:cubicBezTo>
                    <a:pt x="7" y="172"/>
                    <a:pt x="4" y="164"/>
                    <a:pt x="2" y="156"/>
                  </a:cubicBezTo>
                  <a:cubicBezTo>
                    <a:pt x="2" y="151"/>
                    <a:pt x="0" y="84"/>
                    <a:pt x="2" y="66"/>
                  </a:cubicBezTo>
                  <a:cubicBezTo>
                    <a:pt x="3" y="59"/>
                    <a:pt x="13" y="52"/>
                    <a:pt x="16" y="45"/>
                  </a:cubicBezTo>
                  <a:cubicBezTo>
                    <a:pt x="17" y="39"/>
                    <a:pt x="20" y="36"/>
                    <a:pt x="22" y="30"/>
                  </a:cubicBezTo>
                  <a:cubicBezTo>
                    <a:pt x="23" y="21"/>
                    <a:pt x="22" y="15"/>
                    <a:pt x="17" y="8"/>
                  </a:cubicBezTo>
                  <a:cubicBezTo>
                    <a:pt x="16" y="2"/>
                    <a:pt x="17" y="4"/>
                    <a:pt x="13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6" name="Freeform 31"/>
            <p:cNvSpPr>
              <a:spLocks noChangeAspect="1"/>
            </p:cNvSpPr>
            <p:nvPr/>
          </p:nvSpPr>
          <p:spPr bwMode="auto">
            <a:xfrm>
              <a:off x="3200" y="1461"/>
              <a:ext cx="144" cy="187"/>
            </a:xfrm>
            <a:custGeom>
              <a:avLst/>
              <a:gdLst>
                <a:gd name="T0" fmla="*/ 144 w 144"/>
                <a:gd name="T1" fmla="*/ 8 h 187"/>
                <a:gd name="T2" fmla="*/ 124 w 144"/>
                <a:gd name="T3" fmla="*/ 0 h 187"/>
                <a:gd name="T4" fmla="*/ 117 w 144"/>
                <a:gd name="T5" fmla="*/ 26 h 187"/>
                <a:gd name="T6" fmla="*/ 109 w 144"/>
                <a:gd name="T7" fmla="*/ 84 h 187"/>
                <a:gd name="T8" fmla="*/ 94 w 144"/>
                <a:gd name="T9" fmla="*/ 180 h 187"/>
                <a:gd name="T10" fmla="*/ 82 w 144"/>
                <a:gd name="T11" fmla="*/ 177 h 187"/>
                <a:gd name="T12" fmla="*/ 82 w 144"/>
                <a:gd name="T13" fmla="*/ 137 h 187"/>
                <a:gd name="T14" fmla="*/ 73 w 144"/>
                <a:gd name="T15" fmla="*/ 119 h 187"/>
                <a:gd name="T16" fmla="*/ 96 w 144"/>
                <a:gd name="T17" fmla="*/ 71 h 187"/>
                <a:gd name="T18" fmla="*/ 91 w 144"/>
                <a:gd name="T19" fmla="*/ 27 h 187"/>
                <a:gd name="T20" fmla="*/ 78 w 144"/>
                <a:gd name="T21" fmla="*/ 11 h 187"/>
                <a:gd name="T22" fmla="*/ 58 w 144"/>
                <a:gd name="T23" fmla="*/ 18 h 187"/>
                <a:gd name="T24" fmla="*/ 66 w 144"/>
                <a:gd name="T25" fmla="*/ 54 h 187"/>
                <a:gd name="T26" fmla="*/ 43 w 144"/>
                <a:gd name="T27" fmla="*/ 102 h 187"/>
                <a:gd name="T28" fmla="*/ 43 w 144"/>
                <a:gd name="T29" fmla="*/ 152 h 187"/>
                <a:gd name="T30" fmla="*/ 46 w 144"/>
                <a:gd name="T31" fmla="*/ 170 h 187"/>
                <a:gd name="T32" fmla="*/ 22 w 144"/>
                <a:gd name="T33" fmla="*/ 182 h 187"/>
                <a:gd name="T34" fmla="*/ 24 w 144"/>
                <a:gd name="T35" fmla="*/ 152 h 187"/>
                <a:gd name="T36" fmla="*/ 22 w 144"/>
                <a:gd name="T37" fmla="*/ 62 h 187"/>
                <a:gd name="T38" fmla="*/ 45 w 144"/>
                <a:gd name="T39" fmla="*/ 57 h 187"/>
                <a:gd name="T40" fmla="*/ 25 w 144"/>
                <a:gd name="T41" fmla="*/ 2 h 187"/>
                <a:gd name="T42" fmla="*/ 1 w 144"/>
                <a:gd name="T43" fmla="*/ 6 h 187"/>
                <a:gd name="T44" fmla="*/ 0 w 144"/>
                <a:gd name="T45" fmla="*/ 11 h 1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4"/>
                <a:gd name="T70" fmla="*/ 0 h 187"/>
                <a:gd name="T71" fmla="*/ 144 w 144"/>
                <a:gd name="T72" fmla="*/ 187 h 18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4" h="187">
                  <a:moveTo>
                    <a:pt x="144" y="8"/>
                  </a:moveTo>
                  <a:cubicBezTo>
                    <a:pt x="137" y="5"/>
                    <a:pt x="131" y="3"/>
                    <a:pt x="124" y="0"/>
                  </a:cubicBezTo>
                  <a:cubicBezTo>
                    <a:pt x="110" y="3"/>
                    <a:pt x="112" y="13"/>
                    <a:pt x="117" y="26"/>
                  </a:cubicBezTo>
                  <a:cubicBezTo>
                    <a:pt x="115" y="63"/>
                    <a:pt x="123" y="65"/>
                    <a:pt x="109" y="84"/>
                  </a:cubicBezTo>
                  <a:cubicBezTo>
                    <a:pt x="108" y="152"/>
                    <a:pt x="135" y="172"/>
                    <a:pt x="94" y="180"/>
                  </a:cubicBezTo>
                  <a:cubicBezTo>
                    <a:pt x="88" y="185"/>
                    <a:pt x="85" y="184"/>
                    <a:pt x="82" y="177"/>
                  </a:cubicBezTo>
                  <a:cubicBezTo>
                    <a:pt x="85" y="164"/>
                    <a:pt x="88" y="150"/>
                    <a:pt x="82" y="137"/>
                  </a:cubicBezTo>
                  <a:cubicBezTo>
                    <a:pt x="81" y="130"/>
                    <a:pt x="77" y="125"/>
                    <a:pt x="73" y="119"/>
                  </a:cubicBezTo>
                  <a:cubicBezTo>
                    <a:pt x="70" y="104"/>
                    <a:pt x="78" y="75"/>
                    <a:pt x="96" y="71"/>
                  </a:cubicBezTo>
                  <a:cubicBezTo>
                    <a:pt x="104" y="58"/>
                    <a:pt x="107" y="33"/>
                    <a:pt x="91" y="27"/>
                  </a:cubicBezTo>
                  <a:cubicBezTo>
                    <a:pt x="87" y="21"/>
                    <a:pt x="84" y="15"/>
                    <a:pt x="78" y="11"/>
                  </a:cubicBezTo>
                  <a:cubicBezTo>
                    <a:pt x="68" y="12"/>
                    <a:pt x="62" y="9"/>
                    <a:pt x="58" y="18"/>
                  </a:cubicBezTo>
                  <a:cubicBezTo>
                    <a:pt x="60" y="40"/>
                    <a:pt x="56" y="41"/>
                    <a:pt x="66" y="54"/>
                  </a:cubicBezTo>
                  <a:cubicBezTo>
                    <a:pt x="72" y="85"/>
                    <a:pt x="58" y="82"/>
                    <a:pt x="43" y="102"/>
                  </a:cubicBezTo>
                  <a:cubicBezTo>
                    <a:pt x="39" y="121"/>
                    <a:pt x="40" y="113"/>
                    <a:pt x="43" y="152"/>
                  </a:cubicBezTo>
                  <a:cubicBezTo>
                    <a:pt x="43" y="158"/>
                    <a:pt x="46" y="170"/>
                    <a:pt x="46" y="170"/>
                  </a:cubicBezTo>
                  <a:cubicBezTo>
                    <a:pt x="44" y="187"/>
                    <a:pt x="39" y="183"/>
                    <a:pt x="22" y="182"/>
                  </a:cubicBezTo>
                  <a:cubicBezTo>
                    <a:pt x="11" y="174"/>
                    <a:pt x="19" y="161"/>
                    <a:pt x="24" y="152"/>
                  </a:cubicBezTo>
                  <a:cubicBezTo>
                    <a:pt x="23" y="135"/>
                    <a:pt x="19" y="83"/>
                    <a:pt x="22" y="62"/>
                  </a:cubicBezTo>
                  <a:cubicBezTo>
                    <a:pt x="23" y="54"/>
                    <a:pt x="37" y="58"/>
                    <a:pt x="45" y="57"/>
                  </a:cubicBezTo>
                  <a:cubicBezTo>
                    <a:pt x="44" y="37"/>
                    <a:pt x="50" y="6"/>
                    <a:pt x="25" y="2"/>
                  </a:cubicBezTo>
                  <a:cubicBezTo>
                    <a:pt x="13" y="3"/>
                    <a:pt x="11" y="4"/>
                    <a:pt x="1" y="6"/>
                  </a:cubicBezTo>
                  <a:cubicBezTo>
                    <a:pt x="1" y="8"/>
                    <a:pt x="0" y="11"/>
                    <a:pt x="0" y="11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1437" name="Freeform 32"/>
            <p:cNvSpPr>
              <a:spLocks noChangeAspect="1"/>
            </p:cNvSpPr>
            <p:nvPr/>
          </p:nvSpPr>
          <p:spPr bwMode="auto">
            <a:xfrm>
              <a:off x="3051" y="1468"/>
              <a:ext cx="150" cy="187"/>
            </a:xfrm>
            <a:custGeom>
              <a:avLst/>
              <a:gdLst>
                <a:gd name="T0" fmla="*/ 149 w 150"/>
                <a:gd name="T1" fmla="*/ 1 h 187"/>
                <a:gd name="T2" fmla="*/ 144 w 150"/>
                <a:gd name="T3" fmla="*/ 44 h 187"/>
                <a:gd name="T4" fmla="*/ 149 w 150"/>
                <a:gd name="T5" fmla="*/ 149 h 187"/>
                <a:gd name="T6" fmla="*/ 134 w 150"/>
                <a:gd name="T7" fmla="*/ 172 h 187"/>
                <a:gd name="T8" fmla="*/ 125 w 150"/>
                <a:gd name="T9" fmla="*/ 130 h 187"/>
                <a:gd name="T10" fmla="*/ 117 w 150"/>
                <a:gd name="T11" fmla="*/ 80 h 187"/>
                <a:gd name="T12" fmla="*/ 122 w 150"/>
                <a:gd name="T13" fmla="*/ 43 h 187"/>
                <a:gd name="T14" fmla="*/ 128 w 150"/>
                <a:gd name="T15" fmla="*/ 35 h 187"/>
                <a:gd name="T16" fmla="*/ 114 w 150"/>
                <a:gd name="T17" fmla="*/ 4 h 187"/>
                <a:gd name="T18" fmla="*/ 90 w 150"/>
                <a:gd name="T19" fmla="*/ 38 h 187"/>
                <a:gd name="T20" fmla="*/ 96 w 150"/>
                <a:gd name="T21" fmla="*/ 94 h 187"/>
                <a:gd name="T22" fmla="*/ 83 w 150"/>
                <a:gd name="T23" fmla="*/ 163 h 187"/>
                <a:gd name="T24" fmla="*/ 78 w 150"/>
                <a:gd name="T25" fmla="*/ 184 h 187"/>
                <a:gd name="T26" fmla="*/ 69 w 150"/>
                <a:gd name="T27" fmla="*/ 166 h 187"/>
                <a:gd name="T28" fmla="*/ 57 w 150"/>
                <a:gd name="T29" fmla="*/ 121 h 187"/>
                <a:gd name="T30" fmla="*/ 51 w 150"/>
                <a:gd name="T31" fmla="*/ 98 h 187"/>
                <a:gd name="T32" fmla="*/ 71 w 150"/>
                <a:gd name="T33" fmla="*/ 31 h 187"/>
                <a:gd name="T34" fmla="*/ 63 w 150"/>
                <a:gd name="T35" fmla="*/ 7 h 187"/>
                <a:gd name="T36" fmla="*/ 36 w 150"/>
                <a:gd name="T37" fmla="*/ 4 h 187"/>
                <a:gd name="T38" fmla="*/ 27 w 150"/>
                <a:gd name="T39" fmla="*/ 104 h 187"/>
                <a:gd name="T40" fmla="*/ 14 w 150"/>
                <a:gd name="T41" fmla="*/ 119 h 187"/>
                <a:gd name="T42" fmla="*/ 20 w 150"/>
                <a:gd name="T43" fmla="*/ 143 h 187"/>
                <a:gd name="T44" fmla="*/ 29 w 150"/>
                <a:gd name="T45" fmla="*/ 155 h 187"/>
                <a:gd name="T46" fmla="*/ 27 w 150"/>
                <a:gd name="T47" fmla="*/ 187 h 187"/>
                <a:gd name="T48" fmla="*/ 0 w 150"/>
                <a:gd name="T49" fmla="*/ 169 h 187"/>
                <a:gd name="T50" fmla="*/ 5 w 150"/>
                <a:gd name="T51" fmla="*/ 164 h 18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0"/>
                <a:gd name="T79" fmla="*/ 0 h 187"/>
                <a:gd name="T80" fmla="*/ 150 w 150"/>
                <a:gd name="T81" fmla="*/ 187 h 18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0" h="187">
                  <a:moveTo>
                    <a:pt x="149" y="1"/>
                  </a:moveTo>
                  <a:cubicBezTo>
                    <a:pt x="148" y="14"/>
                    <a:pt x="150" y="31"/>
                    <a:pt x="144" y="44"/>
                  </a:cubicBezTo>
                  <a:cubicBezTo>
                    <a:pt x="143" y="65"/>
                    <a:pt x="133" y="146"/>
                    <a:pt x="149" y="149"/>
                  </a:cubicBezTo>
                  <a:cubicBezTo>
                    <a:pt x="147" y="167"/>
                    <a:pt x="150" y="169"/>
                    <a:pt x="134" y="172"/>
                  </a:cubicBezTo>
                  <a:cubicBezTo>
                    <a:pt x="112" y="168"/>
                    <a:pt x="116" y="148"/>
                    <a:pt x="125" y="130"/>
                  </a:cubicBezTo>
                  <a:cubicBezTo>
                    <a:pt x="124" y="107"/>
                    <a:pt x="127" y="97"/>
                    <a:pt x="117" y="80"/>
                  </a:cubicBezTo>
                  <a:cubicBezTo>
                    <a:pt x="115" y="68"/>
                    <a:pt x="114" y="53"/>
                    <a:pt x="122" y="43"/>
                  </a:cubicBezTo>
                  <a:cubicBezTo>
                    <a:pt x="123" y="40"/>
                    <a:pt x="128" y="38"/>
                    <a:pt x="128" y="35"/>
                  </a:cubicBezTo>
                  <a:cubicBezTo>
                    <a:pt x="130" y="22"/>
                    <a:pt x="128" y="7"/>
                    <a:pt x="114" y="4"/>
                  </a:cubicBezTo>
                  <a:cubicBezTo>
                    <a:pt x="79" y="6"/>
                    <a:pt x="104" y="10"/>
                    <a:pt x="90" y="38"/>
                  </a:cubicBezTo>
                  <a:cubicBezTo>
                    <a:pt x="92" y="85"/>
                    <a:pt x="91" y="70"/>
                    <a:pt x="96" y="94"/>
                  </a:cubicBezTo>
                  <a:cubicBezTo>
                    <a:pt x="96" y="109"/>
                    <a:pt x="102" y="149"/>
                    <a:pt x="83" y="163"/>
                  </a:cubicBezTo>
                  <a:cubicBezTo>
                    <a:pt x="80" y="170"/>
                    <a:pt x="79" y="176"/>
                    <a:pt x="78" y="184"/>
                  </a:cubicBezTo>
                  <a:cubicBezTo>
                    <a:pt x="77" y="178"/>
                    <a:pt x="73" y="171"/>
                    <a:pt x="69" y="166"/>
                  </a:cubicBezTo>
                  <a:cubicBezTo>
                    <a:pt x="68" y="143"/>
                    <a:pt x="66" y="139"/>
                    <a:pt x="57" y="121"/>
                  </a:cubicBezTo>
                  <a:cubicBezTo>
                    <a:pt x="55" y="113"/>
                    <a:pt x="54" y="105"/>
                    <a:pt x="51" y="98"/>
                  </a:cubicBezTo>
                  <a:cubicBezTo>
                    <a:pt x="46" y="68"/>
                    <a:pt x="55" y="53"/>
                    <a:pt x="71" y="31"/>
                  </a:cubicBezTo>
                  <a:cubicBezTo>
                    <a:pt x="73" y="21"/>
                    <a:pt x="77" y="9"/>
                    <a:pt x="63" y="7"/>
                  </a:cubicBezTo>
                  <a:cubicBezTo>
                    <a:pt x="53" y="0"/>
                    <a:pt x="51" y="2"/>
                    <a:pt x="36" y="4"/>
                  </a:cubicBezTo>
                  <a:cubicBezTo>
                    <a:pt x="7" y="26"/>
                    <a:pt x="48" y="76"/>
                    <a:pt x="27" y="104"/>
                  </a:cubicBezTo>
                  <a:cubicBezTo>
                    <a:pt x="26" y="110"/>
                    <a:pt x="19" y="115"/>
                    <a:pt x="14" y="119"/>
                  </a:cubicBezTo>
                  <a:cubicBezTo>
                    <a:pt x="15" y="129"/>
                    <a:pt x="16" y="134"/>
                    <a:pt x="20" y="143"/>
                  </a:cubicBezTo>
                  <a:cubicBezTo>
                    <a:pt x="21" y="150"/>
                    <a:pt x="21" y="153"/>
                    <a:pt x="29" y="155"/>
                  </a:cubicBezTo>
                  <a:cubicBezTo>
                    <a:pt x="35" y="165"/>
                    <a:pt x="36" y="178"/>
                    <a:pt x="27" y="187"/>
                  </a:cubicBezTo>
                  <a:cubicBezTo>
                    <a:pt x="7" y="184"/>
                    <a:pt x="14" y="178"/>
                    <a:pt x="0" y="169"/>
                  </a:cubicBezTo>
                  <a:cubicBezTo>
                    <a:pt x="6" y="166"/>
                    <a:pt x="5" y="168"/>
                    <a:pt x="5" y="164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0972" name="Oval 33"/>
          <p:cNvSpPr>
            <a:spLocks noChangeAspect="1" noChangeArrowheads="1"/>
          </p:cNvSpPr>
          <p:nvPr/>
        </p:nvSpPr>
        <p:spPr bwMode="auto">
          <a:xfrm rot="-2340000">
            <a:off x="6078538" y="3392488"/>
            <a:ext cx="557212" cy="249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73" name="AutoShape 34"/>
          <p:cNvSpPr>
            <a:spLocks noChangeAspect="1" noChangeArrowheads="1"/>
          </p:cNvSpPr>
          <p:nvPr/>
        </p:nvSpPr>
        <p:spPr bwMode="auto">
          <a:xfrm rot="-2280000">
            <a:off x="6167438" y="3465513"/>
            <a:ext cx="341312" cy="103187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74" name="Freeform 35"/>
          <p:cNvSpPr>
            <a:spLocks noChangeAspect="1"/>
          </p:cNvSpPr>
          <p:nvPr/>
        </p:nvSpPr>
        <p:spPr bwMode="auto">
          <a:xfrm flipH="1">
            <a:off x="6977063" y="4052888"/>
            <a:ext cx="1430337" cy="760412"/>
          </a:xfrm>
          <a:custGeom>
            <a:avLst/>
            <a:gdLst>
              <a:gd name="T0" fmla="*/ 2147483647 w 535"/>
              <a:gd name="T1" fmla="*/ 0 h 284"/>
              <a:gd name="T2" fmla="*/ 2147483647 w 535"/>
              <a:gd name="T3" fmla="*/ 2147483647 h 284"/>
              <a:gd name="T4" fmla="*/ 2147483647 w 535"/>
              <a:gd name="T5" fmla="*/ 2147483647 h 284"/>
              <a:gd name="T6" fmla="*/ 2147483647 w 535"/>
              <a:gd name="T7" fmla="*/ 2147483647 h 284"/>
              <a:gd name="T8" fmla="*/ 2147483647 w 535"/>
              <a:gd name="T9" fmla="*/ 2147483647 h 284"/>
              <a:gd name="T10" fmla="*/ 2147483647 w 535"/>
              <a:gd name="T11" fmla="*/ 2147483647 h 2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35"/>
              <a:gd name="T19" fmla="*/ 0 h 284"/>
              <a:gd name="T20" fmla="*/ 535 w 535"/>
              <a:gd name="T21" fmla="*/ 284 h 28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35" h="284">
                <a:moveTo>
                  <a:pt x="40" y="0"/>
                </a:moveTo>
                <a:cubicBezTo>
                  <a:pt x="40" y="10"/>
                  <a:pt x="0" y="186"/>
                  <a:pt x="70" y="198"/>
                </a:cubicBezTo>
                <a:cubicBezTo>
                  <a:pt x="88" y="225"/>
                  <a:pt x="210" y="213"/>
                  <a:pt x="217" y="213"/>
                </a:cubicBezTo>
                <a:cubicBezTo>
                  <a:pt x="232" y="218"/>
                  <a:pt x="247" y="215"/>
                  <a:pt x="262" y="210"/>
                </a:cubicBezTo>
                <a:cubicBezTo>
                  <a:pt x="273" y="213"/>
                  <a:pt x="281" y="218"/>
                  <a:pt x="292" y="222"/>
                </a:cubicBezTo>
                <a:cubicBezTo>
                  <a:pt x="535" y="218"/>
                  <a:pt x="487" y="284"/>
                  <a:pt x="487" y="7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5" name="Freeform 36"/>
          <p:cNvSpPr>
            <a:spLocks noChangeAspect="1"/>
          </p:cNvSpPr>
          <p:nvPr/>
        </p:nvSpPr>
        <p:spPr bwMode="auto">
          <a:xfrm flipH="1">
            <a:off x="7048500" y="2374900"/>
            <a:ext cx="215900" cy="1879600"/>
          </a:xfrm>
          <a:custGeom>
            <a:avLst/>
            <a:gdLst>
              <a:gd name="T0" fmla="*/ 2147483647 w 81"/>
              <a:gd name="T1" fmla="*/ 2147483647 h 702"/>
              <a:gd name="T2" fmla="*/ 2147483647 w 81"/>
              <a:gd name="T3" fmla="*/ 2147483647 h 702"/>
              <a:gd name="T4" fmla="*/ 2147483647 w 81"/>
              <a:gd name="T5" fmla="*/ 2147483647 h 702"/>
              <a:gd name="T6" fmla="*/ 2147483647 w 81"/>
              <a:gd name="T7" fmla="*/ 2147483647 h 702"/>
              <a:gd name="T8" fmla="*/ 2147483647 w 81"/>
              <a:gd name="T9" fmla="*/ 2147483647 h 702"/>
              <a:gd name="T10" fmla="*/ 2147483647 w 81"/>
              <a:gd name="T11" fmla="*/ 2147483647 h 702"/>
              <a:gd name="T12" fmla="*/ 2147483647 w 81"/>
              <a:gd name="T13" fmla="*/ 2147483647 h 702"/>
              <a:gd name="T14" fmla="*/ 2147483647 w 81"/>
              <a:gd name="T15" fmla="*/ 2147483647 h 702"/>
              <a:gd name="T16" fmla="*/ 2147483647 w 81"/>
              <a:gd name="T17" fmla="*/ 2147483647 h 702"/>
              <a:gd name="T18" fmla="*/ 2147483647 w 81"/>
              <a:gd name="T19" fmla="*/ 2147483647 h 702"/>
              <a:gd name="T20" fmla="*/ 2147483647 w 81"/>
              <a:gd name="T21" fmla="*/ 2147483647 h 702"/>
              <a:gd name="T22" fmla="*/ 2147483647 w 81"/>
              <a:gd name="T23" fmla="*/ 2147483647 h 702"/>
              <a:gd name="T24" fmla="*/ 2147483647 w 81"/>
              <a:gd name="T25" fmla="*/ 2147483647 h 7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81"/>
              <a:gd name="T40" fmla="*/ 0 h 702"/>
              <a:gd name="T41" fmla="*/ 81 w 81"/>
              <a:gd name="T42" fmla="*/ 702 h 70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81" h="702">
                <a:moveTo>
                  <a:pt x="56" y="702"/>
                </a:moveTo>
                <a:cubicBezTo>
                  <a:pt x="60" y="624"/>
                  <a:pt x="28" y="520"/>
                  <a:pt x="71" y="456"/>
                </a:cubicBezTo>
                <a:cubicBezTo>
                  <a:pt x="72" y="343"/>
                  <a:pt x="80" y="148"/>
                  <a:pt x="74" y="6"/>
                </a:cubicBezTo>
                <a:cubicBezTo>
                  <a:pt x="40" y="17"/>
                  <a:pt x="81" y="75"/>
                  <a:pt x="44" y="87"/>
                </a:cubicBezTo>
                <a:cubicBezTo>
                  <a:pt x="26" y="114"/>
                  <a:pt x="38" y="141"/>
                  <a:pt x="47" y="168"/>
                </a:cubicBezTo>
                <a:cubicBezTo>
                  <a:pt x="46" y="176"/>
                  <a:pt x="49" y="185"/>
                  <a:pt x="44" y="192"/>
                </a:cubicBezTo>
                <a:cubicBezTo>
                  <a:pt x="40" y="197"/>
                  <a:pt x="26" y="198"/>
                  <a:pt x="26" y="198"/>
                </a:cubicBezTo>
                <a:cubicBezTo>
                  <a:pt x="10" y="175"/>
                  <a:pt x="16" y="187"/>
                  <a:pt x="8" y="162"/>
                </a:cubicBezTo>
                <a:cubicBezTo>
                  <a:pt x="7" y="159"/>
                  <a:pt x="5" y="153"/>
                  <a:pt x="5" y="153"/>
                </a:cubicBezTo>
                <a:cubicBezTo>
                  <a:pt x="6" y="130"/>
                  <a:pt x="0" y="104"/>
                  <a:pt x="11" y="84"/>
                </a:cubicBezTo>
                <a:cubicBezTo>
                  <a:pt x="30" y="49"/>
                  <a:pt x="17" y="83"/>
                  <a:pt x="29" y="48"/>
                </a:cubicBezTo>
                <a:cubicBezTo>
                  <a:pt x="30" y="45"/>
                  <a:pt x="32" y="39"/>
                  <a:pt x="32" y="39"/>
                </a:cubicBezTo>
                <a:cubicBezTo>
                  <a:pt x="28" y="28"/>
                  <a:pt x="26" y="0"/>
                  <a:pt x="8" y="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6" name="Freeform 37"/>
          <p:cNvSpPr>
            <a:spLocks noChangeAspect="1"/>
          </p:cNvSpPr>
          <p:nvPr/>
        </p:nvSpPr>
        <p:spPr bwMode="auto">
          <a:xfrm flipH="1">
            <a:off x="7226300" y="2382838"/>
            <a:ext cx="496888" cy="609600"/>
          </a:xfrm>
          <a:custGeom>
            <a:avLst/>
            <a:gdLst>
              <a:gd name="T0" fmla="*/ 2147483647 w 186"/>
              <a:gd name="T1" fmla="*/ 2147483647 h 228"/>
              <a:gd name="T2" fmla="*/ 2147483647 w 186"/>
              <a:gd name="T3" fmla="*/ 2147483647 h 228"/>
              <a:gd name="T4" fmla="*/ 2147483647 w 186"/>
              <a:gd name="T5" fmla="*/ 2147483647 h 228"/>
              <a:gd name="T6" fmla="*/ 2147483647 w 186"/>
              <a:gd name="T7" fmla="*/ 2147483647 h 228"/>
              <a:gd name="T8" fmla="*/ 2147483647 w 186"/>
              <a:gd name="T9" fmla="*/ 2147483647 h 228"/>
              <a:gd name="T10" fmla="*/ 2147483647 w 186"/>
              <a:gd name="T11" fmla="*/ 2147483647 h 228"/>
              <a:gd name="T12" fmla="*/ 2147483647 w 186"/>
              <a:gd name="T13" fmla="*/ 0 h 228"/>
              <a:gd name="T14" fmla="*/ 2147483647 w 186"/>
              <a:gd name="T15" fmla="*/ 2147483647 h 228"/>
              <a:gd name="T16" fmla="*/ 2147483647 w 186"/>
              <a:gd name="T17" fmla="*/ 2147483647 h 228"/>
              <a:gd name="T18" fmla="*/ 2147483647 w 186"/>
              <a:gd name="T19" fmla="*/ 2147483647 h 228"/>
              <a:gd name="T20" fmla="*/ 2147483647 w 186"/>
              <a:gd name="T21" fmla="*/ 2147483647 h 228"/>
              <a:gd name="T22" fmla="*/ 2147483647 w 186"/>
              <a:gd name="T23" fmla="*/ 2147483647 h 228"/>
              <a:gd name="T24" fmla="*/ 2147483647 w 186"/>
              <a:gd name="T25" fmla="*/ 2147483647 h 228"/>
              <a:gd name="T26" fmla="*/ 2147483647 w 186"/>
              <a:gd name="T27" fmla="*/ 2147483647 h 228"/>
              <a:gd name="T28" fmla="*/ 2147483647 w 186"/>
              <a:gd name="T29" fmla="*/ 2147483647 h 228"/>
              <a:gd name="T30" fmla="*/ 2147483647 w 186"/>
              <a:gd name="T31" fmla="*/ 2147483647 h 228"/>
              <a:gd name="T32" fmla="*/ 2147483647 w 186"/>
              <a:gd name="T33" fmla="*/ 2147483647 h 228"/>
              <a:gd name="T34" fmla="*/ 2147483647 w 186"/>
              <a:gd name="T35" fmla="*/ 2147483647 h 228"/>
              <a:gd name="T36" fmla="*/ 2147483647 w 186"/>
              <a:gd name="T37" fmla="*/ 2147483647 h 228"/>
              <a:gd name="T38" fmla="*/ 2147483647 w 186"/>
              <a:gd name="T39" fmla="*/ 0 h 22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86"/>
              <a:gd name="T61" fmla="*/ 0 h 228"/>
              <a:gd name="T62" fmla="*/ 186 w 186"/>
              <a:gd name="T63" fmla="*/ 228 h 22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86" h="228">
                <a:moveTo>
                  <a:pt x="186" y="3"/>
                </a:moveTo>
                <a:cubicBezTo>
                  <a:pt x="146" y="10"/>
                  <a:pt x="173" y="41"/>
                  <a:pt x="162" y="75"/>
                </a:cubicBezTo>
                <a:cubicBezTo>
                  <a:pt x="158" y="107"/>
                  <a:pt x="184" y="201"/>
                  <a:pt x="147" y="189"/>
                </a:cubicBezTo>
                <a:cubicBezTo>
                  <a:pt x="133" y="168"/>
                  <a:pt x="137" y="178"/>
                  <a:pt x="132" y="162"/>
                </a:cubicBezTo>
                <a:cubicBezTo>
                  <a:pt x="133" y="140"/>
                  <a:pt x="119" y="74"/>
                  <a:pt x="150" y="54"/>
                </a:cubicBezTo>
                <a:cubicBezTo>
                  <a:pt x="154" y="48"/>
                  <a:pt x="163" y="46"/>
                  <a:pt x="165" y="39"/>
                </a:cubicBezTo>
                <a:cubicBezTo>
                  <a:pt x="169" y="24"/>
                  <a:pt x="157" y="4"/>
                  <a:pt x="144" y="0"/>
                </a:cubicBezTo>
                <a:cubicBezTo>
                  <a:pt x="109" y="12"/>
                  <a:pt x="127" y="21"/>
                  <a:pt x="123" y="72"/>
                </a:cubicBezTo>
                <a:cubicBezTo>
                  <a:pt x="122" y="87"/>
                  <a:pt x="114" y="102"/>
                  <a:pt x="111" y="117"/>
                </a:cubicBezTo>
                <a:cubicBezTo>
                  <a:pt x="110" y="149"/>
                  <a:pt x="129" y="202"/>
                  <a:pt x="90" y="189"/>
                </a:cubicBezTo>
                <a:cubicBezTo>
                  <a:pt x="89" y="171"/>
                  <a:pt x="70" y="76"/>
                  <a:pt x="99" y="57"/>
                </a:cubicBezTo>
                <a:cubicBezTo>
                  <a:pt x="108" y="30"/>
                  <a:pt x="99" y="19"/>
                  <a:pt x="75" y="3"/>
                </a:cubicBezTo>
                <a:cubicBezTo>
                  <a:pt x="64" y="35"/>
                  <a:pt x="87" y="79"/>
                  <a:pt x="57" y="99"/>
                </a:cubicBezTo>
                <a:cubicBezTo>
                  <a:pt x="52" y="107"/>
                  <a:pt x="45" y="126"/>
                  <a:pt x="45" y="126"/>
                </a:cubicBezTo>
                <a:cubicBezTo>
                  <a:pt x="41" y="228"/>
                  <a:pt x="60" y="204"/>
                  <a:pt x="15" y="189"/>
                </a:cubicBezTo>
                <a:cubicBezTo>
                  <a:pt x="0" y="167"/>
                  <a:pt x="23" y="150"/>
                  <a:pt x="30" y="129"/>
                </a:cubicBezTo>
                <a:cubicBezTo>
                  <a:pt x="27" y="111"/>
                  <a:pt x="21" y="101"/>
                  <a:pt x="15" y="84"/>
                </a:cubicBezTo>
                <a:cubicBezTo>
                  <a:pt x="21" y="45"/>
                  <a:pt x="38" y="53"/>
                  <a:pt x="72" y="45"/>
                </a:cubicBezTo>
                <a:cubicBezTo>
                  <a:pt x="70" y="35"/>
                  <a:pt x="66" y="7"/>
                  <a:pt x="54" y="3"/>
                </a:cubicBezTo>
                <a:cubicBezTo>
                  <a:pt x="51" y="2"/>
                  <a:pt x="45" y="0"/>
                  <a:pt x="45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7" name="Freeform 38"/>
          <p:cNvSpPr>
            <a:spLocks noChangeAspect="1"/>
          </p:cNvSpPr>
          <p:nvPr/>
        </p:nvSpPr>
        <p:spPr bwMode="auto">
          <a:xfrm flipH="1">
            <a:off x="7586663" y="2382838"/>
            <a:ext cx="409575" cy="569912"/>
          </a:xfrm>
          <a:custGeom>
            <a:avLst/>
            <a:gdLst>
              <a:gd name="T0" fmla="*/ 2147483647 w 153"/>
              <a:gd name="T1" fmla="*/ 2147483647 h 213"/>
              <a:gd name="T2" fmla="*/ 2147483647 w 153"/>
              <a:gd name="T3" fmla="*/ 2147483647 h 213"/>
              <a:gd name="T4" fmla="*/ 2147483647 w 153"/>
              <a:gd name="T5" fmla="*/ 2147483647 h 213"/>
              <a:gd name="T6" fmla="*/ 2147483647 w 153"/>
              <a:gd name="T7" fmla="*/ 2147483647 h 213"/>
              <a:gd name="T8" fmla="*/ 2147483647 w 153"/>
              <a:gd name="T9" fmla="*/ 2147483647 h 213"/>
              <a:gd name="T10" fmla="*/ 2147483647 w 153"/>
              <a:gd name="T11" fmla="*/ 2147483647 h 213"/>
              <a:gd name="T12" fmla="*/ 2147483647 w 153"/>
              <a:gd name="T13" fmla="*/ 2147483647 h 213"/>
              <a:gd name="T14" fmla="*/ 2147483647 w 153"/>
              <a:gd name="T15" fmla="*/ 2147483647 h 213"/>
              <a:gd name="T16" fmla="*/ 2147483647 w 153"/>
              <a:gd name="T17" fmla="*/ 2147483647 h 213"/>
              <a:gd name="T18" fmla="*/ 2147483647 w 153"/>
              <a:gd name="T19" fmla="*/ 2147483647 h 213"/>
              <a:gd name="T20" fmla="*/ 2147483647 w 153"/>
              <a:gd name="T21" fmla="*/ 2147483647 h 21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53"/>
              <a:gd name="T34" fmla="*/ 0 h 213"/>
              <a:gd name="T35" fmla="*/ 153 w 153"/>
              <a:gd name="T36" fmla="*/ 213 h 21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53" h="213">
                <a:moveTo>
                  <a:pt x="153" y="3"/>
                </a:moveTo>
                <a:cubicBezTo>
                  <a:pt x="120" y="10"/>
                  <a:pt x="133" y="6"/>
                  <a:pt x="114" y="12"/>
                </a:cubicBezTo>
                <a:cubicBezTo>
                  <a:pt x="102" y="29"/>
                  <a:pt x="99" y="49"/>
                  <a:pt x="96" y="69"/>
                </a:cubicBezTo>
                <a:cubicBezTo>
                  <a:pt x="94" y="161"/>
                  <a:pt x="108" y="213"/>
                  <a:pt x="72" y="159"/>
                </a:cubicBezTo>
                <a:cubicBezTo>
                  <a:pt x="81" y="121"/>
                  <a:pt x="79" y="97"/>
                  <a:pt x="81" y="51"/>
                </a:cubicBezTo>
                <a:cubicBezTo>
                  <a:pt x="79" y="25"/>
                  <a:pt x="85" y="10"/>
                  <a:pt x="60" y="18"/>
                </a:cubicBezTo>
                <a:cubicBezTo>
                  <a:pt x="24" y="72"/>
                  <a:pt x="95" y="164"/>
                  <a:pt x="39" y="201"/>
                </a:cubicBezTo>
                <a:cubicBezTo>
                  <a:pt x="30" y="174"/>
                  <a:pt x="17" y="147"/>
                  <a:pt x="12" y="120"/>
                </a:cubicBezTo>
                <a:cubicBezTo>
                  <a:pt x="14" y="76"/>
                  <a:pt x="0" y="56"/>
                  <a:pt x="30" y="36"/>
                </a:cubicBezTo>
                <a:cubicBezTo>
                  <a:pt x="42" y="19"/>
                  <a:pt x="35" y="34"/>
                  <a:pt x="27" y="21"/>
                </a:cubicBezTo>
                <a:cubicBezTo>
                  <a:pt x="14" y="0"/>
                  <a:pt x="30" y="3"/>
                  <a:pt x="12" y="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8" name="Freeform 39"/>
          <p:cNvSpPr>
            <a:spLocks noChangeAspect="1"/>
          </p:cNvSpPr>
          <p:nvPr/>
        </p:nvSpPr>
        <p:spPr bwMode="auto">
          <a:xfrm flipH="1">
            <a:off x="7962900" y="2390775"/>
            <a:ext cx="120650" cy="514350"/>
          </a:xfrm>
          <a:custGeom>
            <a:avLst/>
            <a:gdLst>
              <a:gd name="T0" fmla="*/ 2147483647 w 45"/>
              <a:gd name="T1" fmla="*/ 0 h 192"/>
              <a:gd name="T2" fmla="*/ 2147483647 w 45"/>
              <a:gd name="T3" fmla="*/ 2147483647 h 192"/>
              <a:gd name="T4" fmla="*/ 2147483647 w 45"/>
              <a:gd name="T5" fmla="*/ 2147483647 h 192"/>
              <a:gd name="T6" fmla="*/ 2147483647 w 45"/>
              <a:gd name="T7" fmla="*/ 2147483647 h 192"/>
              <a:gd name="T8" fmla="*/ 2147483647 w 45"/>
              <a:gd name="T9" fmla="*/ 2147483647 h 192"/>
              <a:gd name="T10" fmla="*/ 2147483647 w 45"/>
              <a:gd name="T11" fmla="*/ 2147483647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5"/>
              <a:gd name="T19" fmla="*/ 0 h 192"/>
              <a:gd name="T20" fmla="*/ 45 w 45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5" h="192">
                <a:moveTo>
                  <a:pt x="45" y="0"/>
                </a:moveTo>
                <a:cubicBezTo>
                  <a:pt x="0" y="6"/>
                  <a:pt x="3" y="29"/>
                  <a:pt x="30" y="69"/>
                </a:cubicBezTo>
                <a:cubicBezTo>
                  <a:pt x="29" y="88"/>
                  <a:pt x="32" y="108"/>
                  <a:pt x="27" y="126"/>
                </a:cubicBezTo>
                <a:cubicBezTo>
                  <a:pt x="26" y="130"/>
                  <a:pt x="19" y="121"/>
                  <a:pt x="15" y="123"/>
                </a:cubicBezTo>
                <a:cubicBezTo>
                  <a:pt x="12" y="124"/>
                  <a:pt x="13" y="129"/>
                  <a:pt x="12" y="132"/>
                </a:cubicBezTo>
                <a:cubicBezTo>
                  <a:pt x="14" y="152"/>
                  <a:pt x="18" y="172"/>
                  <a:pt x="18" y="192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9" name="Freeform 40"/>
          <p:cNvSpPr>
            <a:spLocks noChangeAspect="1"/>
          </p:cNvSpPr>
          <p:nvPr/>
        </p:nvSpPr>
        <p:spPr bwMode="auto">
          <a:xfrm flipH="1">
            <a:off x="8035925" y="2379663"/>
            <a:ext cx="336550" cy="1657350"/>
          </a:xfrm>
          <a:custGeom>
            <a:avLst/>
            <a:gdLst>
              <a:gd name="T0" fmla="*/ 2147483647 w 126"/>
              <a:gd name="T1" fmla="*/ 2147483647 h 619"/>
              <a:gd name="T2" fmla="*/ 2147483647 w 126"/>
              <a:gd name="T3" fmla="*/ 2147483647 h 619"/>
              <a:gd name="T4" fmla="*/ 2147483647 w 126"/>
              <a:gd name="T5" fmla="*/ 2147483647 h 619"/>
              <a:gd name="T6" fmla="*/ 2147483647 w 126"/>
              <a:gd name="T7" fmla="*/ 2147483647 h 619"/>
              <a:gd name="T8" fmla="*/ 2147483647 w 126"/>
              <a:gd name="T9" fmla="*/ 2147483647 h 619"/>
              <a:gd name="T10" fmla="*/ 2147483647 w 126"/>
              <a:gd name="T11" fmla="*/ 2147483647 h 619"/>
              <a:gd name="T12" fmla="*/ 2147483647 w 126"/>
              <a:gd name="T13" fmla="*/ 2147483647 h 619"/>
              <a:gd name="T14" fmla="*/ 2147483647 w 126"/>
              <a:gd name="T15" fmla="*/ 2147483647 h 619"/>
              <a:gd name="T16" fmla="*/ 2147483647 w 126"/>
              <a:gd name="T17" fmla="*/ 2147483647 h 619"/>
              <a:gd name="T18" fmla="*/ 2147483647 w 126"/>
              <a:gd name="T19" fmla="*/ 2147483647 h 619"/>
              <a:gd name="T20" fmla="*/ 2147483647 w 126"/>
              <a:gd name="T21" fmla="*/ 2147483647 h 619"/>
              <a:gd name="T22" fmla="*/ 2147483647 w 126"/>
              <a:gd name="T23" fmla="*/ 2147483647 h 619"/>
              <a:gd name="T24" fmla="*/ 2147483647 w 126"/>
              <a:gd name="T25" fmla="*/ 2147483647 h 619"/>
              <a:gd name="T26" fmla="*/ 2147483647 w 126"/>
              <a:gd name="T27" fmla="*/ 2147483647 h 619"/>
              <a:gd name="T28" fmla="*/ 2147483647 w 126"/>
              <a:gd name="T29" fmla="*/ 2147483647 h 619"/>
              <a:gd name="T30" fmla="*/ 2147483647 w 126"/>
              <a:gd name="T31" fmla="*/ 2147483647 h 619"/>
              <a:gd name="T32" fmla="*/ 2147483647 w 126"/>
              <a:gd name="T33" fmla="*/ 2147483647 h 619"/>
              <a:gd name="T34" fmla="*/ 2147483647 w 126"/>
              <a:gd name="T35" fmla="*/ 2147483647 h 61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6"/>
              <a:gd name="T55" fmla="*/ 0 h 619"/>
              <a:gd name="T56" fmla="*/ 126 w 126"/>
              <a:gd name="T57" fmla="*/ 619 h 619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6" h="619">
                <a:moveTo>
                  <a:pt x="126" y="190"/>
                </a:moveTo>
                <a:cubicBezTo>
                  <a:pt x="121" y="206"/>
                  <a:pt x="113" y="197"/>
                  <a:pt x="102" y="190"/>
                </a:cubicBezTo>
                <a:cubicBezTo>
                  <a:pt x="87" y="145"/>
                  <a:pt x="71" y="78"/>
                  <a:pt x="114" y="49"/>
                </a:cubicBezTo>
                <a:cubicBezTo>
                  <a:pt x="120" y="30"/>
                  <a:pt x="114" y="18"/>
                  <a:pt x="96" y="13"/>
                </a:cubicBezTo>
                <a:cubicBezTo>
                  <a:pt x="84" y="17"/>
                  <a:pt x="82" y="22"/>
                  <a:pt x="78" y="34"/>
                </a:cubicBezTo>
                <a:cubicBezTo>
                  <a:pt x="75" y="69"/>
                  <a:pt x="85" y="113"/>
                  <a:pt x="66" y="142"/>
                </a:cubicBezTo>
                <a:cubicBezTo>
                  <a:pt x="76" y="157"/>
                  <a:pt x="68" y="167"/>
                  <a:pt x="87" y="172"/>
                </a:cubicBezTo>
                <a:cubicBezTo>
                  <a:pt x="105" y="198"/>
                  <a:pt x="80" y="192"/>
                  <a:pt x="57" y="190"/>
                </a:cubicBezTo>
                <a:cubicBezTo>
                  <a:pt x="45" y="186"/>
                  <a:pt x="42" y="187"/>
                  <a:pt x="36" y="169"/>
                </a:cubicBezTo>
                <a:cubicBezTo>
                  <a:pt x="34" y="163"/>
                  <a:pt x="30" y="151"/>
                  <a:pt x="30" y="151"/>
                </a:cubicBezTo>
                <a:cubicBezTo>
                  <a:pt x="35" y="127"/>
                  <a:pt x="34" y="102"/>
                  <a:pt x="42" y="79"/>
                </a:cubicBezTo>
                <a:cubicBezTo>
                  <a:pt x="41" y="63"/>
                  <a:pt x="45" y="34"/>
                  <a:pt x="27" y="28"/>
                </a:cubicBezTo>
                <a:cubicBezTo>
                  <a:pt x="27" y="27"/>
                  <a:pt x="20" y="0"/>
                  <a:pt x="18" y="28"/>
                </a:cubicBezTo>
                <a:cubicBezTo>
                  <a:pt x="15" y="72"/>
                  <a:pt x="16" y="116"/>
                  <a:pt x="15" y="160"/>
                </a:cubicBezTo>
                <a:cubicBezTo>
                  <a:pt x="16" y="203"/>
                  <a:pt x="0" y="281"/>
                  <a:pt x="33" y="325"/>
                </a:cubicBezTo>
                <a:cubicBezTo>
                  <a:pt x="37" y="343"/>
                  <a:pt x="44" y="358"/>
                  <a:pt x="54" y="373"/>
                </a:cubicBezTo>
                <a:cubicBezTo>
                  <a:pt x="52" y="416"/>
                  <a:pt x="47" y="457"/>
                  <a:pt x="39" y="499"/>
                </a:cubicBezTo>
                <a:cubicBezTo>
                  <a:pt x="37" y="527"/>
                  <a:pt x="40" y="619"/>
                  <a:pt x="24" y="619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0" name="AutoShape 41"/>
          <p:cNvSpPr>
            <a:spLocks noChangeAspect="1" noChangeArrowheads="1"/>
          </p:cNvSpPr>
          <p:nvPr/>
        </p:nvSpPr>
        <p:spPr bwMode="auto">
          <a:xfrm rot="-2280000">
            <a:off x="7327900" y="3657600"/>
            <a:ext cx="341313" cy="103188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1" name="Freeform 42"/>
          <p:cNvSpPr>
            <a:spLocks noChangeAspect="1"/>
          </p:cNvSpPr>
          <p:nvPr/>
        </p:nvSpPr>
        <p:spPr bwMode="auto">
          <a:xfrm>
            <a:off x="2049463" y="2928938"/>
            <a:ext cx="1274762" cy="2036762"/>
          </a:xfrm>
          <a:custGeom>
            <a:avLst/>
            <a:gdLst>
              <a:gd name="T0" fmla="*/ 0 w 457"/>
              <a:gd name="T1" fmla="*/ 2147483647 h 728"/>
              <a:gd name="T2" fmla="*/ 2147483647 w 457"/>
              <a:gd name="T3" fmla="*/ 2147483647 h 728"/>
              <a:gd name="T4" fmla="*/ 2147483647 w 457"/>
              <a:gd name="T5" fmla="*/ 2147483647 h 728"/>
              <a:gd name="T6" fmla="*/ 2147483647 w 457"/>
              <a:gd name="T7" fmla="*/ 2147483647 h 728"/>
              <a:gd name="T8" fmla="*/ 2147483647 w 457"/>
              <a:gd name="T9" fmla="*/ 0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"/>
              <a:gd name="T16" fmla="*/ 0 h 728"/>
              <a:gd name="T17" fmla="*/ 457 w 457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" h="728">
                <a:moveTo>
                  <a:pt x="0" y="215"/>
                </a:moveTo>
                <a:cubicBezTo>
                  <a:pt x="1" y="337"/>
                  <a:pt x="0" y="458"/>
                  <a:pt x="4" y="580"/>
                </a:cubicBezTo>
                <a:cubicBezTo>
                  <a:pt x="5" y="596"/>
                  <a:pt x="23" y="631"/>
                  <a:pt x="39" y="636"/>
                </a:cubicBezTo>
                <a:cubicBezTo>
                  <a:pt x="172" y="635"/>
                  <a:pt x="368" y="728"/>
                  <a:pt x="438" y="615"/>
                </a:cubicBezTo>
                <a:cubicBezTo>
                  <a:pt x="457" y="321"/>
                  <a:pt x="456" y="646"/>
                  <a:pt x="4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2" name="Freeform 43"/>
          <p:cNvSpPr>
            <a:spLocks noChangeAspect="1"/>
          </p:cNvSpPr>
          <p:nvPr/>
        </p:nvSpPr>
        <p:spPr bwMode="auto">
          <a:xfrm>
            <a:off x="1962150" y="2462213"/>
            <a:ext cx="361950" cy="1031875"/>
          </a:xfrm>
          <a:custGeom>
            <a:avLst/>
            <a:gdLst>
              <a:gd name="T0" fmla="*/ 2147483647 w 141"/>
              <a:gd name="T1" fmla="*/ 2147483647 h 402"/>
              <a:gd name="T2" fmla="*/ 2147483647 w 141"/>
              <a:gd name="T3" fmla="*/ 2147483647 h 402"/>
              <a:gd name="T4" fmla="*/ 2147483647 w 141"/>
              <a:gd name="T5" fmla="*/ 0 h 402"/>
              <a:gd name="T6" fmla="*/ 2147483647 w 141"/>
              <a:gd name="T7" fmla="*/ 2147483647 h 402"/>
              <a:gd name="T8" fmla="*/ 2147483647 w 141"/>
              <a:gd name="T9" fmla="*/ 2147483647 h 402"/>
              <a:gd name="T10" fmla="*/ 2147483647 w 141"/>
              <a:gd name="T11" fmla="*/ 2147483647 h 402"/>
              <a:gd name="T12" fmla="*/ 2147483647 w 141"/>
              <a:gd name="T13" fmla="*/ 2147483647 h 402"/>
              <a:gd name="T14" fmla="*/ 2147483647 w 141"/>
              <a:gd name="T15" fmla="*/ 2147483647 h 402"/>
              <a:gd name="T16" fmla="*/ 2147483647 w 141"/>
              <a:gd name="T17" fmla="*/ 2147483647 h 402"/>
              <a:gd name="T18" fmla="*/ 2147483647 w 141"/>
              <a:gd name="T19" fmla="*/ 2147483647 h 402"/>
              <a:gd name="T20" fmla="*/ 2147483647 w 141"/>
              <a:gd name="T21" fmla="*/ 2147483647 h 4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402"/>
              <a:gd name="T35" fmla="*/ 141 w 141"/>
              <a:gd name="T36" fmla="*/ 402 h 4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402">
                <a:moveTo>
                  <a:pt x="34" y="402"/>
                </a:moveTo>
                <a:cubicBezTo>
                  <a:pt x="33" y="349"/>
                  <a:pt x="40" y="140"/>
                  <a:pt x="13" y="99"/>
                </a:cubicBezTo>
                <a:cubicBezTo>
                  <a:pt x="14" y="65"/>
                  <a:pt x="0" y="12"/>
                  <a:pt x="37" y="0"/>
                </a:cubicBezTo>
                <a:cubicBezTo>
                  <a:pt x="70" y="8"/>
                  <a:pt x="35" y="46"/>
                  <a:pt x="61" y="63"/>
                </a:cubicBezTo>
                <a:cubicBezTo>
                  <a:pt x="80" y="121"/>
                  <a:pt x="21" y="195"/>
                  <a:pt x="91" y="186"/>
                </a:cubicBezTo>
                <a:cubicBezTo>
                  <a:pt x="87" y="173"/>
                  <a:pt x="80" y="163"/>
                  <a:pt x="76" y="150"/>
                </a:cubicBezTo>
                <a:cubicBezTo>
                  <a:pt x="78" y="71"/>
                  <a:pt x="40" y="25"/>
                  <a:pt x="97" y="6"/>
                </a:cubicBezTo>
                <a:cubicBezTo>
                  <a:pt x="105" y="7"/>
                  <a:pt x="116" y="3"/>
                  <a:pt x="121" y="9"/>
                </a:cubicBezTo>
                <a:cubicBezTo>
                  <a:pt x="141" y="35"/>
                  <a:pt x="108" y="35"/>
                  <a:pt x="100" y="36"/>
                </a:cubicBezTo>
                <a:cubicBezTo>
                  <a:pt x="124" y="72"/>
                  <a:pt x="94" y="152"/>
                  <a:pt x="124" y="162"/>
                </a:cubicBezTo>
                <a:cubicBezTo>
                  <a:pt x="129" y="177"/>
                  <a:pt x="127" y="168"/>
                  <a:pt x="139" y="1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3" name="Freeform 44"/>
          <p:cNvSpPr>
            <a:spLocks noChangeAspect="1"/>
          </p:cNvSpPr>
          <p:nvPr/>
        </p:nvSpPr>
        <p:spPr bwMode="auto">
          <a:xfrm>
            <a:off x="3019425" y="2424113"/>
            <a:ext cx="258763" cy="514350"/>
          </a:xfrm>
          <a:custGeom>
            <a:avLst/>
            <a:gdLst>
              <a:gd name="T0" fmla="*/ 0 w 101"/>
              <a:gd name="T1" fmla="*/ 2147483647 h 200"/>
              <a:gd name="T2" fmla="*/ 2147483647 w 101"/>
              <a:gd name="T3" fmla="*/ 2147483647 h 200"/>
              <a:gd name="T4" fmla="*/ 2147483647 w 101"/>
              <a:gd name="T5" fmla="*/ 2147483647 h 200"/>
              <a:gd name="T6" fmla="*/ 2147483647 w 101"/>
              <a:gd name="T7" fmla="*/ 2147483647 h 200"/>
              <a:gd name="T8" fmla="*/ 2147483647 w 101"/>
              <a:gd name="T9" fmla="*/ 2147483647 h 200"/>
              <a:gd name="T10" fmla="*/ 2147483647 w 101"/>
              <a:gd name="T11" fmla="*/ 2147483647 h 200"/>
              <a:gd name="T12" fmla="*/ 2147483647 w 101"/>
              <a:gd name="T13" fmla="*/ 2147483647 h 200"/>
              <a:gd name="T14" fmla="*/ 2147483647 w 101"/>
              <a:gd name="T15" fmla="*/ 2147483647 h 200"/>
              <a:gd name="T16" fmla="*/ 2147483647 w 101"/>
              <a:gd name="T17" fmla="*/ 2147483647 h 200"/>
              <a:gd name="T18" fmla="*/ 2147483647 w 101"/>
              <a:gd name="T19" fmla="*/ 2147483647 h 200"/>
              <a:gd name="T20" fmla="*/ 2147483647 w 101"/>
              <a:gd name="T21" fmla="*/ 2147483647 h 200"/>
              <a:gd name="T22" fmla="*/ 2147483647 w 101"/>
              <a:gd name="T23" fmla="*/ 2147483647 h 200"/>
              <a:gd name="T24" fmla="*/ 2147483647 w 101"/>
              <a:gd name="T25" fmla="*/ 2147483647 h 200"/>
              <a:gd name="T26" fmla="*/ 2147483647 w 101"/>
              <a:gd name="T27" fmla="*/ 2147483647 h 200"/>
              <a:gd name="T28" fmla="*/ 2147483647 w 101"/>
              <a:gd name="T29" fmla="*/ 2147483647 h 200"/>
              <a:gd name="T30" fmla="*/ 2147483647 w 101"/>
              <a:gd name="T31" fmla="*/ 2147483647 h 200"/>
              <a:gd name="T32" fmla="*/ 2147483647 w 101"/>
              <a:gd name="T33" fmla="*/ 2147483647 h 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200"/>
              <a:gd name="T53" fmla="*/ 101 w 101"/>
              <a:gd name="T54" fmla="*/ 200 h 2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200">
                <a:moveTo>
                  <a:pt x="0" y="191"/>
                </a:moveTo>
                <a:cubicBezTo>
                  <a:pt x="12" y="189"/>
                  <a:pt x="21" y="193"/>
                  <a:pt x="21" y="179"/>
                </a:cubicBezTo>
                <a:cubicBezTo>
                  <a:pt x="21" y="174"/>
                  <a:pt x="12" y="150"/>
                  <a:pt x="12" y="149"/>
                </a:cubicBezTo>
                <a:cubicBezTo>
                  <a:pt x="11" y="146"/>
                  <a:pt x="9" y="140"/>
                  <a:pt x="9" y="140"/>
                </a:cubicBezTo>
                <a:cubicBezTo>
                  <a:pt x="10" y="117"/>
                  <a:pt x="10" y="94"/>
                  <a:pt x="12" y="71"/>
                </a:cubicBezTo>
                <a:cubicBezTo>
                  <a:pt x="13" y="65"/>
                  <a:pt x="18" y="53"/>
                  <a:pt x="18" y="53"/>
                </a:cubicBezTo>
                <a:cubicBezTo>
                  <a:pt x="20" y="16"/>
                  <a:pt x="10" y="0"/>
                  <a:pt x="42" y="8"/>
                </a:cubicBezTo>
                <a:cubicBezTo>
                  <a:pt x="40" y="49"/>
                  <a:pt x="52" y="67"/>
                  <a:pt x="24" y="86"/>
                </a:cubicBezTo>
                <a:cubicBezTo>
                  <a:pt x="25" y="111"/>
                  <a:pt x="25" y="136"/>
                  <a:pt x="27" y="161"/>
                </a:cubicBezTo>
                <a:cubicBezTo>
                  <a:pt x="27" y="167"/>
                  <a:pt x="26" y="174"/>
                  <a:pt x="30" y="179"/>
                </a:cubicBezTo>
                <a:cubicBezTo>
                  <a:pt x="36" y="186"/>
                  <a:pt x="57" y="188"/>
                  <a:pt x="57" y="188"/>
                </a:cubicBezTo>
                <a:cubicBezTo>
                  <a:pt x="62" y="173"/>
                  <a:pt x="62" y="178"/>
                  <a:pt x="57" y="155"/>
                </a:cubicBezTo>
                <a:cubicBezTo>
                  <a:pt x="56" y="149"/>
                  <a:pt x="51" y="137"/>
                  <a:pt x="51" y="137"/>
                </a:cubicBezTo>
                <a:cubicBezTo>
                  <a:pt x="54" y="105"/>
                  <a:pt x="60" y="92"/>
                  <a:pt x="69" y="65"/>
                </a:cubicBezTo>
                <a:cubicBezTo>
                  <a:pt x="71" y="24"/>
                  <a:pt x="60" y="5"/>
                  <a:pt x="96" y="14"/>
                </a:cubicBezTo>
                <a:cubicBezTo>
                  <a:pt x="94" y="64"/>
                  <a:pt x="93" y="88"/>
                  <a:pt x="84" y="131"/>
                </a:cubicBezTo>
                <a:cubicBezTo>
                  <a:pt x="81" y="199"/>
                  <a:pt x="101" y="187"/>
                  <a:pt x="75" y="2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4" name="Freeform 45"/>
          <p:cNvSpPr>
            <a:spLocks noChangeAspect="1"/>
          </p:cNvSpPr>
          <p:nvPr/>
        </p:nvSpPr>
        <p:spPr bwMode="auto">
          <a:xfrm>
            <a:off x="2303463" y="2351088"/>
            <a:ext cx="293687" cy="554037"/>
          </a:xfrm>
          <a:custGeom>
            <a:avLst/>
            <a:gdLst>
              <a:gd name="T0" fmla="*/ 0 w 72"/>
              <a:gd name="T1" fmla="*/ 2147483647 h 135"/>
              <a:gd name="T2" fmla="*/ 2147483647 w 72"/>
              <a:gd name="T3" fmla="*/ 2147483647 h 135"/>
              <a:gd name="T4" fmla="*/ 2147483647 w 72"/>
              <a:gd name="T5" fmla="*/ 2147483647 h 135"/>
              <a:gd name="T6" fmla="*/ 2147483647 w 72"/>
              <a:gd name="T7" fmla="*/ 2147483647 h 135"/>
              <a:gd name="T8" fmla="*/ 2147483647 w 72"/>
              <a:gd name="T9" fmla="*/ 2147483647 h 135"/>
              <a:gd name="T10" fmla="*/ 2147483647 w 72"/>
              <a:gd name="T11" fmla="*/ 2147483647 h 135"/>
              <a:gd name="T12" fmla="*/ 2147483647 w 72"/>
              <a:gd name="T13" fmla="*/ 2147483647 h 135"/>
              <a:gd name="T14" fmla="*/ 2147483647 w 72"/>
              <a:gd name="T15" fmla="*/ 2147483647 h 135"/>
              <a:gd name="T16" fmla="*/ 2147483647 w 72"/>
              <a:gd name="T17" fmla="*/ 2147483647 h 135"/>
              <a:gd name="T18" fmla="*/ 2147483647 w 72"/>
              <a:gd name="T19" fmla="*/ 2147483647 h 13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2"/>
              <a:gd name="T31" fmla="*/ 0 h 135"/>
              <a:gd name="T32" fmla="*/ 72 w 72"/>
              <a:gd name="T33" fmla="*/ 135 h 13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2" h="135">
                <a:moveTo>
                  <a:pt x="0" y="132"/>
                </a:moveTo>
                <a:cubicBezTo>
                  <a:pt x="9" y="135"/>
                  <a:pt x="13" y="134"/>
                  <a:pt x="18" y="126"/>
                </a:cubicBezTo>
                <a:cubicBezTo>
                  <a:pt x="16" y="108"/>
                  <a:pt x="19" y="103"/>
                  <a:pt x="6" y="94"/>
                </a:cubicBezTo>
                <a:cubicBezTo>
                  <a:pt x="0" y="76"/>
                  <a:pt x="4" y="60"/>
                  <a:pt x="6" y="40"/>
                </a:cubicBezTo>
                <a:cubicBezTo>
                  <a:pt x="6" y="38"/>
                  <a:pt x="5" y="18"/>
                  <a:pt x="12" y="14"/>
                </a:cubicBezTo>
                <a:cubicBezTo>
                  <a:pt x="20" y="9"/>
                  <a:pt x="35" y="7"/>
                  <a:pt x="44" y="6"/>
                </a:cubicBezTo>
                <a:cubicBezTo>
                  <a:pt x="56" y="2"/>
                  <a:pt x="59" y="0"/>
                  <a:pt x="72" y="4"/>
                </a:cubicBezTo>
                <a:cubicBezTo>
                  <a:pt x="68" y="30"/>
                  <a:pt x="68" y="24"/>
                  <a:pt x="36" y="26"/>
                </a:cubicBezTo>
                <a:cubicBezTo>
                  <a:pt x="18" y="32"/>
                  <a:pt x="31" y="54"/>
                  <a:pt x="26" y="70"/>
                </a:cubicBezTo>
                <a:cubicBezTo>
                  <a:pt x="28" y="86"/>
                  <a:pt x="27" y="134"/>
                  <a:pt x="32" y="134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5" name="Freeform 46"/>
          <p:cNvSpPr>
            <a:spLocks noChangeAspect="1"/>
          </p:cNvSpPr>
          <p:nvPr/>
        </p:nvSpPr>
        <p:spPr bwMode="auto">
          <a:xfrm>
            <a:off x="2809875" y="2360613"/>
            <a:ext cx="214313" cy="565150"/>
          </a:xfrm>
          <a:custGeom>
            <a:avLst/>
            <a:gdLst>
              <a:gd name="T0" fmla="*/ 2147483647 w 52"/>
              <a:gd name="T1" fmla="*/ 2147483647 h 138"/>
              <a:gd name="T2" fmla="*/ 2147483647 w 52"/>
              <a:gd name="T3" fmla="*/ 2147483647 h 138"/>
              <a:gd name="T4" fmla="*/ 2147483647 w 52"/>
              <a:gd name="T5" fmla="*/ 2147483647 h 138"/>
              <a:gd name="T6" fmla="*/ 2147483647 w 52"/>
              <a:gd name="T7" fmla="*/ 2147483647 h 138"/>
              <a:gd name="T8" fmla="*/ 2147483647 w 52"/>
              <a:gd name="T9" fmla="*/ 2147483647 h 138"/>
              <a:gd name="T10" fmla="*/ 2147483647 w 52"/>
              <a:gd name="T11" fmla="*/ 2147483647 h 138"/>
              <a:gd name="T12" fmla="*/ 0 w 52"/>
              <a:gd name="T13" fmla="*/ 0 h 1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2"/>
              <a:gd name="T22" fmla="*/ 0 h 138"/>
              <a:gd name="T23" fmla="*/ 52 w 52"/>
              <a:gd name="T24" fmla="*/ 138 h 13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52" h="138">
                <a:moveTo>
                  <a:pt x="52" y="138"/>
                </a:moveTo>
                <a:cubicBezTo>
                  <a:pt x="50" y="137"/>
                  <a:pt x="48" y="135"/>
                  <a:pt x="46" y="134"/>
                </a:cubicBezTo>
                <a:cubicBezTo>
                  <a:pt x="44" y="133"/>
                  <a:pt x="42" y="133"/>
                  <a:pt x="40" y="132"/>
                </a:cubicBezTo>
                <a:cubicBezTo>
                  <a:pt x="36" y="130"/>
                  <a:pt x="28" y="124"/>
                  <a:pt x="28" y="124"/>
                </a:cubicBezTo>
                <a:cubicBezTo>
                  <a:pt x="29" y="117"/>
                  <a:pt x="28" y="96"/>
                  <a:pt x="36" y="88"/>
                </a:cubicBezTo>
                <a:cubicBezTo>
                  <a:pt x="39" y="85"/>
                  <a:pt x="48" y="80"/>
                  <a:pt x="48" y="80"/>
                </a:cubicBezTo>
                <a:cubicBezTo>
                  <a:pt x="46" y="47"/>
                  <a:pt x="44" y="0"/>
                  <a:pt x="0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6" name="Freeform 47"/>
          <p:cNvSpPr>
            <a:spLocks noChangeAspect="1"/>
          </p:cNvSpPr>
          <p:nvPr/>
        </p:nvSpPr>
        <p:spPr bwMode="auto">
          <a:xfrm>
            <a:off x="2687638" y="2351088"/>
            <a:ext cx="139700" cy="73025"/>
          </a:xfrm>
          <a:custGeom>
            <a:avLst/>
            <a:gdLst>
              <a:gd name="T0" fmla="*/ 2147483647 w 34"/>
              <a:gd name="T1" fmla="*/ 2147483647 h 18"/>
              <a:gd name="T2" fmla="*/ 2147483647 w 34"/>
              <a:gd name="T3" fmla="*/ 2147483647 h 18"/>
              <a:gd name="T4" fmla="*/ 2147483647 w 34"/>
              <a:gd name="T5" fmla="*/ 2147483647 h 18"/>
              <a:gd name="T6" fmla="*/ 0 60000 65536"/>
              <a:gd name="T7" fmla="*/ 0 60000 65536"/>
              <a:gd name="T8" fmla="*/ 0 60000 65536"/>
              <a:gd name="T9" fmla="*/ 0 w 34"/>
              <a:gd name="T10" fmla="*/ 0 h 18"/>
              <a:gd name="T11" fmla="*/ 34 w 34"/>
              <a:gd name="T12" fmla="*/ 18 h 1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" h="18">
                <a:moveTo>
                  <a:pt x="34" y="2"/>
                </a:moveTo>
                <a:cubicBezTo>
                  <a:pt x="27" y="3"/>
                  <a:pt x="20" y="0"/>
                  <a:pt x="14" y="4"/>
                </a:cubicBezTo>
                <a:cubicBezTo>
                  <a:pt x="0" y="13"/>
                  <a:pt x="26" y="18"/>
                  <a:pt x="32" y="1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7" name="Freeform 48"/>
          <p:cNvSpPr>
            <a:spLocks noChangeAspect="1"/>
          </p:cNvSpPr>
          <p:nvPr/>
        </p:nvSpPr>
        <p:spPr bwMode="auto">
          <a:xfrm>
            <a:off x="2809875" y="2420938"/>
            <a:ext cx="66675" cy="341312"/>
          </a:xfrm>
          <a:custGeom>
            <a:avLst/>
            <a:gdLst>
              <a:gd name="T0" fmla="*/ 0 w 16"/>
              <a:gd name="T1" fmla="*/ 2147483647 h 83"/>
              <a:gd name="T2" fmla="*/ 2147483647 w 16"/>
              <a:gd name="T3" fmla="*/ 2147483647 h 83"/>
              <a:gd name="T4" fmla="*/ 2147483647 w 16"/>
              <a:gd name="T5" fmla="*/ 2147483647 h 83"/>
              <a:gd name="T6" fmla="*/ 2147483647 w 16"/>
              <a:gd name="T7" fmla="*/ 2147483647 h 83"/>
              <a:gd name="T8" fmla="*/ 2147483647 w 16"/>
              <a:gd name="T9" fmla="*/ 2147483647 h 8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"/>
              <a:gd name="T16" fmla="*/ 0 h 83"/>
              <a:gd name="T17" fmla="*/ 16 w 16"/>
              <a:gd name="T18" fmla="*/ 83 h 8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" h="83">
                <a:moveTo>
                  <a:pt x="0" y="1"/>
                </a:moveTo>
                <a:cubicBezTo>
                  <a:pt x="16" y="6"/>
                  <a:pt x="3" y="0"/>
                  <a:pt x="8" y="33"/>
                </a:cubicBezTo>
                <a:cubicBezTo>
                  <a:pt x="9" y="41"/>
                  <a:pt x="16" y="57"/>
                  <a:pt x="16" y="57"/>
                </a:cubicBezTo>
                <a:cubicBezTo>
                  <a:pt x="14" y="67"/>
                  <a:pt x="15" y="71"/>
                  <a:pt x="6" y="77"/>
                </a:cubicBezTo>
                <a:cubicBezTo>
                  <a:pt x="5" y="79"/>
                  <a:pt x="2" y="83"/>
                  <a:pt x="2" y="83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8" name="Freeform 49"/>
          <p:cNvSpPr>
            <a:spLocks noChangeAspect="1"/>
          </p:cNvSpPr>
          <p:nvPr/>
        </p:nvSpPr>
        <p:spPr bwMode="auto">
          <a:xfrm>
            <a:off x="2432050" y="2747963"/>
            <a:ext cx="395288" cy="196850"/>
          </a:xfrm>
          <a:custGeom>
            <a:avLst/>
            <a:gdLst>
              <a:gd name="T0" fmla="*/ 0 w 96"/>
              <a:gd name="T1" fmla="*/ 2147483647 h 48"/>
              <a:gd name="T2" fmla="*/ 2147483647 w 96"/>
              <a:gd name="T3" fmla="*/ 2147483647 h 48"/>
              <a:gd name="T4" fmla="*/ 2147483647 w 96"/>
              <a:gd name="T5" fmla="*/ 2147483647 h 48"/>
              <a:gd name="T6" fmla="*/ 2147483647 w 96"/>
              <a:gd name="T7" fmla="*/ 2147483647 h 48"/>
              <a:gd name="T8" fmla="*/ 2147483647 w 96"/>
              <a:gd name="T9" fmla="*/ 2147483647 h 48"/>
              <a:gd name="T10" fmla="*/ 2147483647 w 96"/>
              <a:gd name="T11" fmla="*/ 2147483647 h 48"/>
              <a:gd name="T12" fmla="*/ 2147483647 w 96"/>
              <a:gd name="T13" fmla="*/ 0 h 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48"/>
              <a:gd name="T23" fmla="*/ 96 w 96"/>
              <a:gd name="T24" fmla="*/ 48 h 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48">
                <a:moveTo>
                  <a:pt x="0" y="34"/>
                </a:moveTo>
                <a:cubicBezTo>
                  <a:pt x="2" y="48"/>
                  <a:pt x="8" y="43"/>
                  <a:pt x="22" y="42"/>
                </a:cubicBezTo>
                <a:cubicBezTo>
                  <a:pt x="26" y="35"/>
                  <a:pt x="28" y="34"/>
                  <a:pt x="36" y="33"/>
                </a:cubicBezTo>
                <a:cubicBezTo>
                  <a:pt x="49" y="33"/>
                  <a:pt x="66" y="27"/>
                  <a:pt x="72" y="40"/>
                </a:cubicBezTo>
                <a:cubicBezTo>
                  <a:pt x="81" y="39"/>
                  <a:pt x="80" y="37"/>
                  <a:pt x="84" y="30"/>
                </a:cubicBezTo>
                <a:cubicBezTo>
                  <a:pt x="85" y="21"/>
                  <a:pt x="84" y="17"/>
                  <a:pt x="93" y="15"/>
                </a:cubicBezTo>
                <a:cubicBezTo>
                  <a:pt x="94" y="2"/>
                  <a:pt x="92" y="6"/>
                  <a:pt x="9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9" name="Freeform 50"/>
          <p:cNvSpPr>
            <a:spLocks noChangeAspect="1"/>
          </p:cNvSpPr>
          <p:nvPr/>
        </p:nvSpPr>
        <p:spPr bwMode="auto">
          <a:xfrm>
            <a:off x="3335338" y="2847975"/>
            <a:ext cx="1296987" cy="2065338"/>
          </a:xfrm>
          <a:custGeom>
            <a:avLst/>
            <a:gdLst>
              <a:gd name="T0" fmla="*/ 0 w 457"/>
              <a:gd name="T1" fmla="*/ 2147483647 h 728"/>
              <a:gd name="T2" fmla="*/ 2147483647 w 457"/>
              <a:gd name="T3" fmla="*/ 2147483647 h 728"/>
              <a:gd name="T4" fmla="*/ 2147483647 w 457"/>
              <a:gd name="T5" fmla="*/ 2147483647 h 728"/>
              <a:gd name="T6" fmla="*/ 2147483647 w 457"/>
              <a:gd name="T7" fmla="*/ 2147483647 h 728"/>
              <a:gd name="T8" fmla="*/ 2147483647 w 457"/>
              <a:gd name="T9" fmla="*/ 0 h 7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57"/>
              <a:gd name="T16" fmla="*/ 0 h 728"/>
              <a:gd name="T17" fmla="*/ 457 w 457"/>
              <a:gd name="T18" fmla="*/ 728 h 7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57" h="728">
                <a:moveTo>
                  <a:pt x="0" y="215"/>
                </a:moveTo>
                <a:cubicBezTo>
                  <a:pt x="1" y="337"/>
                  <a:pt x="0" y="458"/>
                  <a:pt x="4" y="580"/>
                </a:cubicBezTo>
                <a:cubicBezTo>
                  <a:pt x="5" y="596"/>
                  <a:pt x="23" y="631"/>
                  <a:pt x="39" y="636"/>
                </a:cubicBezTo>
                <a:cubicBezTo>
                  <a:pt x="172" y="635"/>
                  <a:pt x="368" y="728"/>
                  <a:pt x="438" y="615"/>
                </a:cubicBezTo>
                <a:cubicBezTo>
                  <a:pt x="457" y="321"/>
                  <a:pt x="456" y="646"/>
                  <a:pt x="456" y="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0" name="Freeform 51"/>
          <p:cNvSpPr>
            <a:spLocks noChangeAspect="1"/>
          </p:cNvSpPr>
          <p:nvPr/>
        </p:nvSpPr>
        <p:spPr bwMode="auto">
          <a:xfrm>
            <a:off x="3249613" y="2465388"/>
            <a:ext cx="360362" cy="1033462"/>
          </a:xfrm>
          <a:custGeom>
            <a:avLst/>
            <a:gdLst>
              <a:gd name="T0" fmla="*/ 2147483647 w 141"/>
              <a:gd name="T1" fmla="*/ 2147483647 h 402"/>
              <a:gd name="T2" fmla="*/ 2147483647 w 141"/>
              <a:gd name="T3" fmla="*/ 2147483647 h 402"/>
              <a:gd name="T4" fmla="*/ 2147483647 w 141"/>
              <a:gd name="T5" fmla="*/ 0 h 402"/>
              <a:gd name="T6" fmla="*/ 2147483647 w 141"/>
              <a:gd name="T7" fmla="*/ 2147483647 h 402"/>
              <a:gd name="T8" fmla="*/ 2147483647 w 141"/>
              <a:gd name="T9" fmla="*/ 2147483647 h 402"/>
              <a:gd name="T10" fmla="*/ 2147483647 w 141"/>
              <a:gd name="T11" fmla="*/ 2147483647 h 402"/>
              <a:gd name="T12" fmla="*/ 2147483647 w 141"/>
              <a:gd name="T13" fmla="*/ 2147483647 h 402"/>
              <a:gd name="T14" fmla="*/ 2147483647 w 141"/>
              <a:gd name="T15" fmla="*/ 2147483647 h 402"/>
              <a:gd name="T16" fmla="*/ 2147483647 w 141"/>
              <a:gd name="T17" fmla="*/ 2147483647 h 402"/>
              <a:gd name="T18" fmla="*/ 2147483647 w 141"/>
              <a:gd name="T19" fmla="*/ 2147483647 h 402"/>
              <a:gd name="T20" fmla="*/ 2147483647 w 141"/>
              <a:gd name="T21" fmla="*/ 2147483647 h 4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1"/>
              <a:gd name="T34" fmla="*/ 0 h 402"/>
              <a:gd name="T35" fmla="*/ 141 w 141"/>
              <a:gd name="T36" fmla="*/ 402 h 40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1" h="402">
                <a:moveTo>
                  <a:pt x="34" y="402"/>
                </a:moveTo>
                <a:cubicBezTo>
                  <a:pt x="33" y="349"/>
                  <a:pt x="40" y="140"/>
                  <a:pt x="13" y="99"/>
                </a:cubicBezTo>
                <a:cubicBezTo>
                  <a:pt x="14" y="65"/>
                  <a:pt x="0" y="12"/>
                  <a:pt x="37" y="0"/>
                </a:cubicBezTo>
                <a:cubicBezTo>
                  <a:pt x="70" y="8"/>
                  <a:pt x="35" y="46"/>
                  <a:pt x="61" y="63"/>
                </a:cubicBezTo>
                <a:cubicBezTo>
                  <a:pt x="80" y="121"/>
                  <a:pt x="21" y="195"/>
                  <a:pt x="91" y="186"/>
                </a:cubicBezTo>
                <a:cubicBezTo>
                  <a:pt x="87" y="173"/>
                  <a:pt x="80" y="163"/>
                  <a:pt x="76" y="150"/>
                </a:cubicBezTo>
                <a:cubicBezTo>
                  <a:pt x="78" y="71"/>
                  <a:pt x="40" y="25"/>
                  <a:pt x="97" y="6"/>
                </a:cubicBezTo>
                <a:cubicBezTo>
                  <a:pt x="105" y="7"/>
                  <a:pt x="116" y="3"/>
                  <a:pt x="121" y="9"/>
                </a:cubicBezTo>
                <a:cubicBezTo>
                  <a:pt x="141" y="35"/>
                  <a:pt x="108" y="35"/>
                  <a:pt x="100" y="36"/>
                </a:cubicBezTo>
                <a:cubicBezTo>
                  <a:pt x="124" y="72"/>
                  <a:pt x="94" y="152"/>
                  <a:pt x="124" y="162"/>
                </a:cubicBezTo>
                <a:cubicBezTo>
                  <a:pt x="129" y="177"/>
                  <a:pt x="127" y="168"/>
                  <a:pt x="139" y="168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1" name="Freeform 52"/>
          <p:cNvSpPr>
            <a:spLocks noChangeAspect="1"/>
          </p:cNvSpPr>
          <p:nvPr/>
        </p:nvSpPr>
        <p:spPr bwMode="auto">
          <a:xfrm>
            <a:off x="4306888" y="2428875"/>
            <a:ext cx="258762" cy="512763"/>
          </a:xfrm>
          <a:custGeom>
            <a:avLst/>
            <a:gdLst>
              <a:gd name="T0" fmla="*/ 0 w 101"/>
              <a:gd name="T1" fmla="*/ 2147483647 h 200"/>
              <a:gd name="T2" fmla="*/ 2147483647 w 101"/>
              <a:gd name="T3" fmla="*/ 2147483647 h 200"/>
              <a:gd name="T4" fmla="*/ 2147483647 w 101"/>
              <a:gd name="T5" fmla="*/ 2147483647 h 200"/>
              <a:gd name="T6" fmla="*/ 2147483647 w 101"/>
              <a:gd name="T7" fmla="*/ 2147483647 h 200"/>
              <a:gd name="T8" fmla="*/ 2147483647 w 101"/>
              <a:gd name="T9" fmla="*/ 2147483647 h 200"/>
              <a:gd name="T10" fmla="*/ 2147483647 w 101"/>
              <a:gd name="T11" fmla="*/ 2147483647 h 200"/>
              <a:gd name="T12" fmla="*/ 2147483647 w 101"/>
              <a:gd name="T13" fmla="*/ 2147483647 h 200"/>
              <a:gd name="T14" fmla="*/ 2147483647 w 101"/>
              <a:gd name="T15" fmla="*/ 2147483647 h 200"/>
              <a:gd name="T16" fmla="*/ 2147483647 w 101"/>
              <a:gd name="T17" fmla="*/ 2147483647 h 200"/>
              <a:gd name="T18" fmla="*/ 2147483647 w 101"/>
              <a:gd name="T19" fmla="*/ 2147483647 h 200"/>
              <a:gd name="T20" fmla="*/ 2147483647 w 101"/>
              <a:gd name="T21" fmla="*/ 2147483647 h 200"/>
              <a:gd name="T22" fmla="*/ 2147483647 w 101"/>
              <a:gd name="T23" fmla="*/ 2147483647 h 200"/>
              <a:gd name="T24" fmla="*/ 2147483647 w 101"/>
              <a:gd name="T25" fmla="*/ 2147483647 h 200"/>
              <a:gd name="T26" fmla="*/ 2147483647 w 101"/>
              <a:gd name="T27" fmla="*/ 2147483647 h 200"/>
              <a:gd name="T28" fmla="*/ 2147483647 w 101"/>
              <a:gd name="T29" fmla="*/ 2147483647 h 200"/>
              <a:gd name="T30" fmla="*/ 2147483647 w 101"/>
              <a:gd name="T31" fmla="*/ 2147483647 h 200"/>
              <a:gd name="T32" fmla="*/ 2147483647 w 101"/>
              <a:gd name="T33" fmla="*/ 2147483647 h 2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200"/>
              <a:gd name="T53" fmla="*/ 101 w 101"/>
              <a:gd name="T54" fmla="*/ 200 h 2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200">
                <a:moveTo>
                  <a:pt x="0" y="191"/>
                </a:moveTo>
                <a:cubicBezTo>
                  <a:pt x="12" y="189"/>
                  <a:pt x="21" y="193"/>
                  <a:pt x="21" y="179"/>
                </a:cubicBezTo>
                <a:cubicBezTo>
                  <a:pt x="21" y="174"/>
                  <a:pt x="12" y="150"/>
                  <a:pt x="12" y="149"/>
                </a:cubicBezTo>
                <a:cubicBezTo>
                  <a:pt x="11" y="146"/>
                  <a:pt x="9" y="140"/>
                  <a:pt x="9" y="140"/>
                </a:cubicBezTo>
                <a:cubicBezTo>
                  <a:pt x="10" y="117"/>
                  <a:pt x="10" y="94"/>
                  <a:pt x="12" y="71"/>
                </a:cubicBezTo>
                <a:cubicBezTo>
                  <a:pt x="13" y="65"/>
                  <a:pt x="18" y="53"/>
                  <a:pt x="18" y="53"/>
                </a:cubicBezTo>
                <a:cubicBezTo>
                  <a:pt x="20" y="16"/>
                  <a:pt x="10" y="0"/>
                  <a:pt x="42" y="8"/>
                </a:cubicBezTo>
                <a:cubicBezTo>
                  <a:pt x="40" y="49"/>
                  <a:pt x="52" y="67"/>
                  <a:pt x="24" y="86"/>
                </a:cubicBezTo>
                <a:cubicBezTo>
                  <a:pt x="25" y="111"/>
                  <a:pt x="25" y="136"/>
                  <a:pt x="27" y="161"/>
                </a:cubicBezTo>
                <a:cubicBezTo>
                  <a:pt x="27" y="167"/>
                  <a:pt x="26" y="174"/>
                  <a:pt x="30" y="179"/>
                </a:cubicBezTo>
                <a:cubicBezTo>
                  <a:pt x="36" y="186"/>
                  <a:pt x="57" y="188"/>
                  <a:pt x="57" y="188"/>
                </a:cubicBezTo>
                <a:cubicBezTo>
                  <a:pt x="62" y="173"/>
                  <a:pt x="62" y="178"/>
                  <a:pt x="57" y="155"/>
                </a:cubicBezTo>
                <a:cubicBezTo>
                  <a:pt x="56" y="149"/>
                  <a:pt x="51" y="137"/>
                  <a:pt x="51" y="137"/>
                </a:cubicBezTo>
                <a:cubicBezTo>
                  <a:pt x="54" y="105"/>
                  <a:pt x="60" y="92"/>
                  <a:pt x="69" y="65"/>
                </a:cubicBezTo>
                <a:cubicBezTo>
                  <a:pt x="71" y="24"/>
                  <a:pt x="60" y="5"/>
                  <a:pt x="96" y="14"/>
                </a:cubicBezTo>
                <a:cubicBezTo>
                  <a:pt x="94" y="64"/>
                  <a:pt x="93" y="88"/>
                  <a:pt x="84" y="131"/>
                </a:cubicBezTo>
                <a:cubicBezTo>
                  <a:pt x="81" y="199"/>
                  <a:pt x="101" y="187"/>
                  <a:pt x="75" y="20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2" name="Freeform 53"/>
          <p:cNvSpPr>
            <a:spLocks noChangeAspect="1"/>
          </p:cNvSpPr>
          <p:nvPr/>
        </p:nvSpPr>
        <p:spPr bwMode="auto">
          <a:xfrm>
            <a:off x="3586163" y="2695575"/>
            <a:ext cx="446087" cy="209550"/>
          </a:xfrm>
          <a:custGeom>
            <a:avLst/>
            <a:gdLst>
              <a:gd name="T0" fmla="*/ 0 w 109"/>
              <a:gd name="T1" fmla="*/ 2147483647 h 51"/>
              <a:gd name="T2" fmla="*/ 2147483647 w 109"/>
              <a:gd name="T3" fmla="*/ 2147483647 h 51"/>
              <a:gd name="T4" fmla="*/ 2147483647 w 109"/>
              <a:gd name="T5" fmla="*/ 2147483647 h 51"/>
              <a:gd name="T6" fmla="*/ 2147483647 w 109"/>
              <a:gd name="T7" fmla="*/ 2147483647 h 51"/>
              <a:gd name="T8" fmla="*/ 2147483647 w 109"/>
              <a:gd name="T9" fmla="*/ 2147483647 h 5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9"/>
              <a:gd name="T16" fmla="*/ 0 h 51"/>
              <a:gd name="T17" fmla="*/ 109 w 109"/>
              <a:gd name="T18" fmla="*/ 51 h 5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9" h="51">
                <a:moveTo>
                  <a:pt x="0" y="48"/>
                </a:moveTo>
                <a:cubicBezTo>
                  <a:pt x="20" y="51"/>
                  <a:pt x="17" y="39"/>
                  <a:pt x="33" y="36"/>
                </a:cubicBezTo>
                <a:cubicBezTo>
                  <a:pt x="42" y="22"/>
                  <a:pt x="56" y="17"/>
                  <a:pt x="72" y="15"/>
                </a:cubicBezTo>
                <a:cubicBezTo>
                  <a:pt x="82" y="12"/>
                  <a:pt x="89" y="5"/>
                  <a:pt x="99" y="3"/>
                </a:cubicBezTo>
                <a:cubicBezTo>
                  <a:pt x="105" y="0"/>
                  <a:pt x="102" y="1"/>
                  <a:pt x="109" y="1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93" name="Freeform 54"/>
          <p:cNvSpPr>
            <a:spLocks noChangeAspect="1"/>
          </p:cNvSpPr>
          <p:nvPr/>
        </p:nvSpPr>
        <p:spPr bwMode="auto">
          <a:xfrm>
            <a:off x="4029075" y="2698750"/>
            <a:ext cx="295275" cy="217488"/>
          </a:xfrm>
          <a:custGeom>
            <a:avLst/>
            <a:gdLst>
              <a:gd name="T0" fmla="*/ 0 w 72"/>
              <a:gd name="T1" fmla="*/ 0 h 53"/>
              <a:gd name="T2" fmla="*/ 2147483647 w 72"/>
              <a:gd name="T3" fmla="*/ 2147483647 h 53"/>
              <a:gd name="T4" fmla="*/ 2147483647 w 72"/>
              <a:gd name="T5" fmla="*/ 2147483647 h 53"/>
              <a:gd name="T6" fmla="*/ 2147483647 w 72"/>
              <a:gd name="T7" fmla="*/ 2147483647 h 53"/>
              <a:gd name="T8" fmla="*/ 2147483647 w 72"/>
              <a:gd name="T9" fmla="*/ 2147483647 h 53"/>
              <a:gd name="T10" fmla="*/ 2147483647 w 72"/>
              <a:gd name="T11" fmla="*/ 2147483647 h 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72"/>
              <a:gd name="T19" fmla="*/ 0 h 53"/>
              <a:gd name="T20" fmla="*/ 72 w 72"/>
              <a:gd name="T21" fmla="*/ 53 h 5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72" h="53">
                <a:moveTo>
                  <a:pt x="0" y="0"/>
                </a:moveTo>
                <a:cubicBezTo>
                  <a:pt x="5" y="1"/>
                  <a:pt x="10" y="0"/>
                  <a:pt x="15" y="2"/>
                </a:cubicBezTo>
                <a:cubicBezTo>
                  <a:pt x="19" y="4"/>
                  <a:pt x="17" y="10"/>
                  <a:pt x="18" y="14"/>
                </a:cubicBezTo>
                <a:cubicBezTo>
                  <a:pt x="21" y="26"/>
                  <a:pt x="16" y="47"/>
                  <a:pt x="27" y="53"/>
                </a:cubicBezTo>
                <a:cubicBezTo>
                  <a:pt x="39" y="51"/>
                  <a:pt x="49" y="49"/>
                  <a:pt x="60" y="47"/>
                </a:cubicBezTo>
                <a:cubicBezTo>
                  <a:pt x="64" y="48"/>
                  <a:pt x="68" y="50"/>
                  <a:pt x="72" y="50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40994" name="Group 55"/>
          <p:cNvGrpSpPr>
            <a:grpSpLocks noChangeAspect="1"/>
          </p:cNvGrpSpPr>
          <p:nvPr/>
        </p:nvGrpSpPr>
        <p:grpSpPr bwMode="auto">
          <a:xfrm>
            <a:off x="3560763" y="2851150"/>
            <a:ext cx="558800" cy="249238"/>
            <a:chOff x="3560" y="890"/>
            <a:chExt cx="331" cy="150"/>
          </a:xfrm>
        </p:grpSpPr>
        <p:sp>
          <p:nvSpPr>
            <p:cNvPr id="41430" name="Oval 56"/>
            <p:cNvSpPr>
              <a:spLocks noChangeAspect="1" noChangeArrowheads="1"/>
            </p:cNvSpPr>
            <p:nvPr/>
          </p:nvSpPr>
          <p:spPr bwMode="auto">
            <a:xfrm rot="-2340000">
              <a:off x="3560" y="890"/>
              <a:ext cx="331" cy="15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31" name="AutoShape 57"/>
            <p:cNvSpPr>
              <a:spLocks noChangeAspect="1" noChangeArrowheads="1"/>
            </p:cNvSpPr>
            <p:nvPr/>
          </p:nvSpPr>
          <p:spPr bwMode="auto">
            <a:xfrm rot="-2280000">
              <a:off x="3613" y="934"/>
              <a:ext cx="203" cy="62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5" name="Group 58"/>
          <p:cNvGrpSpPr>
            <a:grpSpLocks noChangeAspect="1"/>
          </p:cNvGrpSpPr>
          <p:nvPr/>
        </p:nvGrpSpPr>
        <p:grpSpPr bwMode="auto">
          <a:xfrm>
            <a:off x="2414588" y="2503488"/>
            <a:ext cx="466725" cy="417512"/>
            <a:chOff x="1443" y="1187"/>
            <a:chExt cx="209" cy="187"/>
          </a:xfrm>
        </p:grpSpPr>
        <p:sp>
          <p:nvSpPr>
            <p:cNvPr id="41365" name="AutoShape 59"/>
            <p:cNvSpPr>
              <a:spLocks noChangeAspect="1" noChangeArrowheads="1"/>
            </p:cNvSpPr>
            <p:nvPr/>
          </p:nvSpPr>
          <p:spPr bwMode="auto">
            <a:xfrm rot="-2280000">
              <a:off x="1474" y="1253"/>
              <a:ext cx="147" cy="46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66" name="Group 60"/>
            <p:cNvGrpSpPr>
              <a:grpSpLocks noChangeAspect="1"/>
            </p:cNvGrpSpPr>
            <p:nvPr/>
          </p:nvGrpSpPr>
          <p:grpSpPr bwMode="auto">
            <a:xfrm rot="-2284828" flipH="1" flipV="1">
              <a:off x="1572" y="1290"/>
              <a:ext cx="14" cy="45"/>
              <a:chOff x="664" y="663"/>
              <a:chExt cx="201" cy="654"/>
            </a:xfrm>
          </p:grpSpPr>
          <p:sp>
            <p:nvSpPr>
              <p:cNvPr id="41423" name="Rectangle 61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4" name="Rectangle 62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5" name="Rectangle 63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6" name="AutoShape 64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7" name="AutoShape 65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8" name="AutoShape 66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9" name="Rectangle 67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67" name="Group 68"/>
            <p:cNvGrpSpPr>
              <a:grpSpLocks noChangeAspect="1"/>
            </p:cNvGrpSpPr>
            <p:nvPr/>
          </p:nvGrpSpPr>
          <p:grpSpPr bwMode="auto">
            <a:xfrm rot="8750909" flipH="1" flipV="1">
              <a:off x="1495" y="1229"/>
              <a:ext cx="14" cy="45"/>
              <a:chOff x="664" y="663"/>
              <a:chExt cx="201" cy="654"/>
            </a:xfrm>
          </p:grpSpPr>
          <p:sp>
            <p:nvSpPr>
              <p:cNvPr id="41416" name="Rectangle 69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7" name="Rectangle 70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8" name="Rectangle 71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9" name="AutoShape 72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0" name="AutoShape 73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1" name="AutoShape 74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22" name="Rectangle 75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68" name="Group 76"/>
            <p:cNvGrpSpPr>
              <a:grpSpLocks noChangeAspect="1"/>
            </p:cNvGrpSpPr>
            <p:nvPr/>
          </p:nvGrpSpPr>
          <p:grpSpPr bwMode="auto">
            <a:xfrm rot="-3572737" flipH="1" flipV="1">
              <a:off x="1623" y="1242"/>
              <a:ext cx="14" cy="45"/>
              <a:chOff x="664" y="663"/>
              <a:chExt cx="201" cy="654"/>
            </a:xfrm>
          </p:grpSpPr>
          <p:sp>
            <p:nvSpPr>
              <p:cNvPr id="41409" name="Rectangle 7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0" name="Rectangle 7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1" name="Rectangle 7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2" name="AutoShape 8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3" name="AutoShape 8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4" name="AutoShape 8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15" name="Rectangle 8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69" name="Group 84"/>
            <p:cNvGrpSpPr>
              <a:grpSpLocks noChangeAspect="1"/>
            </p:cNvGrpSpPr>
            <p:nvPr/>
          </p:nvGrpSpPr>
          <p:grpSpPr bwMode="auto">
            <a:xfrm rot="7145134" flipH="1" flipV="1">
              <a:off x="1459" y="1266"/>
              <a:ext cx="14" cy="45"/>
              <a:chOff x="664" y="663"/>
              <a:chExt cx="201" cy="654"/>
            </a:xfrm>
          </p:grpSpPr>
          <p:sp>
            <p:nvSpPr>
              <p:cNvPr id="41402" name="Rectangle 85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3" name="Rectangle 86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4" name="Rectangle 87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5" name="AutoShape 88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6" name="AutoShape 89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7" name="AutoShape 90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8" name="Rectangle 91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0" name="Group 92"/>
            <p:cNvGrpSpPr>
              <a:grpSpLocks noChangeAspect="1"/>
            </p:cNvGrpSpPr>
            <p:nvPr/>
          </p:nvGrpSpPr>
          <p:grpSpPr bwMode="auto">
            <a:xfrm rot="1409096" flipH="1" flipV="1">
              <a:off x="1484" y="1329"/>
              <a:ext cx="14" cy="45"/>
              <a:chOff x="664" y="663"/>
              <a:chExt cx="201" cy="654"/>
            </a:xfrm>
          </p:grpSpPr>
          <p:sp>
            <p:nvSpPr>
              <p:cNvPr id="41395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6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7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8" name="AutoShape 96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9" name="AutoShape 97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0" name="AutoShape 98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401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1" name="Group 100"/>
            <p:cNvGrpSpPr>
              <a:grpSpLocks noChangeAspect="1"/>
            </p:cNvGrpSpPr>
            <p:nvPr/>
          </p:nvGrpSpPr>
          <p:grpSpPr bwMode="auto">
            <a:xfrm rot="-8585363" flipH="1" flipV="1">
              <a:off x="1608" y="1187"/>
              <a:ext cx="14" cy="45"/>
              <a:chOff x="664" y="663"/>
              <a:chExt cx="201" cy="654"/>
            </a:xfrm>
          </p:grpSpPr>
          <p:sp>
            <p:nvSpPr>
              <p:cNvPr id="41388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9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0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1" name="AutoShape 104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2" name="AutoShape 105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3" name="AutoShape 106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94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2" name="Group 108"/>
            <p:cNvGrpSpPr>
              <a:grpSpLocks noChangeAspect="1"/>
            </p:cNvGrpSpPr>
            <p:nvPr/>
          </p:nvGrpSpPr>
          <p:grpSpPr bwMode="auto">
            <a:xfrm rot="8750909" flipH="1" flipV="1">
              <a:off x="1535" y="1199"/>
              <a:ext cx="14" cy="45"/>
              <a:chOff x="664" y="663"/>
              <a:chExt cx="201" cy="654"/>
            </a:xfrm>
          </p:grpSpPr>
          <p:sp>
            <p:nvSpPr>
              <p:cNvPr id="41381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2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3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4" name="AutoShape 112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5" name="AutoShape 113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6" name="AutoShape 114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7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73" name="Group 116"/>
            <p:cNvGrpSpPr>
              <a:grpSpLocks noChangeAspect="1"/>
            </p:cNvGrpSpPr>
            <p:nvPr/>
          </p:nvGrpSpPr>
          <p:grpSpPr bwMode="auto">
            <a:xfrm rot="-2284828" flipH="1" flipV="1">
              <a:off x="1537" y="1316"/>
              <a:ext cx="14" cy="45"/>
              <a:chOff x="664" y="663"/>
              <a:chExt cx="201" cy="654"/>
            </a:xfrm>
          </p:grpSpPr>
          <p:sp>
            <p:nvSpPr>
              <p:cNvPr id="41374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5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6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7" name="AutoShape 12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8" name="AutoShape 12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79" name="AutoShape 12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80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0996" name="Group 124"/>
          <p:cNvGrpSpPr>
            <a:grpSpLocks noChangeAspect="1"/>
          </p:cNvGrpSpPr>
          <p:nvPr/>
        </p:nvGrpSpPr>
        <p:grpSpPr bwMode="auto">
          <a:xfrm rot="-6481101">
            <a:off x="1150938" y="2032000"/>
            <a:ext cx="465137" cy="417513"/>
            <a:chOff x="1443" y="1187"/>
            <a:chExt cx="209" cy="187"/>
          </a:xfrm>
        </p:grpSpPr>
        <p:sp>
          <p:nvSpPr>
            <p:cNvPr id="41300" name="AutoShape 125"/>
            <p:cNvSpPr>
              <a:spLocks noChangeAspect="1" noChangeArrowheads="1"/>
            </p:cNvSpPr>
            <p:nvPr/>
          </p:nvSpPr>
          <p:spPr bwMode="auto">
            <a:xfrm rot="-2280000">
              <a:off x="1474" y="1253"/>
              <a:ext cx="147" cy="46"/>
            </a:xfrm>
            <a:prstGeom prst="roundRect">
              <a:avLst>
                <a:gd name="adj" fmla="val 49995"/>
              </a:avLst>
            </a:prstGeom>
            <a:solidFill>
              <a:srgbClr val="00CC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1301" name="Group 126"/>
            <p:cNvGrpSpPr>
              <a:grpSpLocks noChangeAspect="1"/>
            </p:cNvGrpSpPr>
            <p:nvPr/>
          </p:nvGrpSpPr>
          <p:grpSpPr bwMode="auto">
            <a:xfrm rot="-2284828" flipH="1" flipV="1">
              <a:off x="1572" y="1290"/>
              <a:ext cx="14" cy="45"/>
              <a:chOff x="664" y="663"/>
              <a:chExt cx="201" cy="654"/>
            </a:xfrm>
          </p:grpSpPr>
          <p:sp>
            <p:nvSpPr>
              <p:cNvPr id="41358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9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0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1" name="AutoShape 13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2" name="AutoShape 13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3" name="AutoShape 13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64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2" name="Group 134"/>
            <p:cNvGrpSpPr>
              <a:grpSpLocks noChangeAspect="1"/>
            </p:cNvGrpSpPr>
            <p:nvPr/>
          </p:nvGrpSpPr>
          <p:grpSpPr bwMode="auto">
            <a:xfrm rot="8750909" flipH="1" flipV="1">
              <a:off x="1495" y="1229"/>
              <a:ext cx="14" cy="45"/>
              <a:chOff x="664" y="663"/>
              <a:chExt cx="201" cy="654"/>
            </a:xfrm>
          </p:grpSpPr>
          <p:sp>
            <p:nvSpPr>
              <p:cNvPr id="41351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2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3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4" name="AutoShape 138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5" name="AutoShape 139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6" name="AutoShape 140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7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3" name="Group 142"/>
            <p:cNvGrpSpPr>
              <a:grpSpLocks noChangeAspect="1"/>
            </p:cNvGrpSpPr>
            <p:nvPr/>
          </p:nvGrpSpPr>
          <p:grpSpPr bwMode="auto">
            <a:xfrm rot="-3572737" flipH="1" flipV="1">
              <a:off x="1623" y="1242"/>
              <a:ext cx="14" cy="45"/>
              <a:chOff x="664" y="663"/>
              <a:chExt cx="201" cy="654"/>
            </a:xfrm>
          </p:grpSpPr>
          <p:sp>
            <p:nvSpPr>
              <p:cNvPr id="41344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5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6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7" name="AutoShape 146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8" name="AutoShape 147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9" name="AutoShape 148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50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4" name="Group 150"/>
            <p:cNvGrpSpPr>
              <a:grpSpLocks noChangeAspect="1"/>
            </p:cNvGrpSpPr>
            <p:nvPr/>
          </p:nvGrpSpPr>
          <p:grpSpPr bwMode="auto">
            <a:xfrm rot="7145134" flipH="1" flipV="1">
              <a:off x="1459" y="1266"/>
              <a:ext cx="14" cy="45"/>
              <a:chOff x="664" y="663"/>
              <a:chExt cx="201" cy="654"/>
            </a:xfrm>
          </p:grpSpPr>
          <p:sp>
            <p:nvSpPr>
              <p:cNvPr id="41337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8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9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0" name="AutoShape 154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1" name="AutoShape 155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2" name="AutoShape 156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43" name="Rectangle 157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5" name="Group 158"/>
            <p:cNvGrpSpPr>
              <a:grpSpLocks noChangeAspect="1"/>
            </p:cNvGrpSpPr>
            <p:nvPr/>
          </p:nvGrpSpPr>
          <p:grpSpPr bwMode="auto">
            <a:xfrm rot="1409096" flipH="1" flipV="1">
              <a:off x="1484" y="1329"/>
              <a:ext cx="14" cy="45"/>
              <a:chOff x="664" y="663"/>
              <a:chExt cx="201" cy="654"/>
            </a:xfrm>
          </p:grpSpPr>
          <p:sp>
            <p:nvSpPr>
              <p:cNvPr id="41330" name="Rectangle 159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1" name="Rectangle 160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2" name="Rectangle 161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3" name="AutoShape 162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4" name="AutoShape 163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5" name="AutoShape 164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36" name="Rectangle 165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6" name="Group 166"/>
            <p:cNvGrpSpPr>
              <a:grpSpLocks noChangeAspect="1"/>
            </p:cNvGrpSpPr>
            <p:nvPr/>
          </p:nvGrpSpPr>
          <p:grpSpPr bwMode="auto">
            <a:xfrm rot="-8585363" flipH="1" flipV="1">
              <a:off x="1608" y="1187"/>
              <a:ext cx="14" cy="45"/>
              <a:chOff x="664" y="663"/>
              <a:chExt cx="201" cy="654"/>
            </a:xfrm>
          </p:grpSpPr>
          <p:sp>
            <p:nvSpPr>
              <p:cNvPr id="41323" name="Rectangle 167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4" name="Rectangle 168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5" name="Rectangle 169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6" name="AutoShape 170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7" name="AutoShape 171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8" name="AutoShape 172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9" name="Rectangle 173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7" name="Group 174"/>
            <p:cNvGrpSpPr>
              <a:grpSpLocks noChangeAspect="1"/>
            </p:cNvGrpSpPr>
            <p:nvPr/>
          </p:nvGrpSpPr>
          <p:grpSpPr bwMode="auto">
            <a:xfrm rot="8750909" flipH="1" flipV="1">
              <a:off x="1535" y="1199"/>
              <a:ext cx="14" cy="45"/>
              <a:chOff x="664" y="663"/>
              <a:chExt cx="201" cy="654"/>
            </a:xfrm>
          </p:grpSpPr>
          <p:sp>
            <p:nvSpPr>
              <p:cNvPr id="41316" name="Rectangle 175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7" name="Rectangle 176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8" name="Rectangle 177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9" name="AutoShape 178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0" name="AutoShape 179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1" name="AutoShape 180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22" name="Rectangle 181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1308" name="Group 182"/>
            <p:cNvGrpSpPr>
              <a:grpSpLocks noChangeAspect="1"/>
            </p:cNvGrpSpPr>
            <p:nvPr/>
          </p:nvGrpSpPr>
          <p:grpSpPr bwMode="auto">
            <a:xfrm rot="-2284828" flipH="1" flipV="1">
              <a:off x="1537" y="1316"/>
              <a:ext cx="14" cy="45"/>
              <a:chOff x="664" y="663"/>
              <a:chExt cx="201" cy="654"/>
            </a:xfrm>
          </p:grpSpPr>
          <p:sp>
            <p:nvSpPr>
              <p:cNvPr id="41309" name="Rectangle 183"/>
              <p:cNvSpPr>
                <a:spLocks noChangeAspect="1" noChangeArrowheads="1"/>
              </p:cNvSpPr>
              <p:nvPr/>
            </p:nvSpPr>
            <p:spPr bwMode="auto">
              <a:xfrm>
                <a:off x="740" y="663"/>
                <a:ext cx="44" cy="46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0" name="Rectangle 184"/>
              <p:cNvSpPr>
                <a:spLocks noChangeAspect="1" noChangeArrowheads="1"/>
              </p:cNvSpPr>
              <p:nvPr/>
            </p:nvSpPr>
            <p:spPr bwMode="auto">
              <a:xfrm>
                <a:off x="717" y="1129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1" name="Rectangle 185"/>
              <p:cNvSpPr>
                <a:spLocks noChangeAspect="1" noChangeArrowheads="1"/>
              </p:cNvSpPr>
              <p:nvPr/>
            </p:nvSpPr>
            <p:spPr bwMode="auto">
              <a:xfrm>
                <a:off x="717" y="1161"/>
                <a:ext cx="91" cy="34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2" name="AutoShape 186"/>
              <p:cNvSpPr>
                <a:spLocks noChangeAspect="1" noChangeArrowheads="1"/>
              </p:cNvSpPr>
              <p:nvPr/>
            </p:nvSpPr>
            <p:spPr bwMode="auto">
              <a:xfrm rot="5400000">
                <a:off x="740" y="1170"/>
                <a:ext cx="45" cy="181"/>
              </a:xfrm>
              <a:prstGeom prst="flowChartDisplay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3" name="AutoShape 187"/>
              <p:cNvSpPr>
                <a:spLocks noChangeAspect="1" noChangeArrowheads="1"/>
              </p:cNvSpPr>
              <p:nvPr/>
            </p:nvSpPr>
            <p:spPr bwMode="auto">
              <a:xfrm rot="668273">
                <a:off x="664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4" name="AutoShape 188"/>
              <p:cNvSpPr>
                <a:spLocks noChangeAspect="1" noChangeArrowheads="1"/>
              </p:cNvSpPr>
              <p:nvPr/>
            </p:nvSpPr>
            <p:spPr bwMode="auto">
              <a:xfrm rot="20931727" flipH="1">
                <a:off x="829" y="1271"/>
                <a:ext cx="36" cy="46"/>
              </a:xfrm>
              <a:prstGeom prst="flowChartInputOutpu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315" name="Rectangle 189"/>
              <p:cNvSpPr>
                <a:spLocks noChangeAspect="1" noChangeArrowheads="1"/>
              </p:cNvSpPr>
              <p:nvPr/>
            </p:nvSpPr>
            <p:spPr bwMode="auto">
              <a:xfrm>
                <a:off x="728" y="1192"/>
                <a:ext cx="68" cy="46"/>
              </a:xfrm>
              <a:prstGeom prst="rect">
                <a:avLst/>
              </a:prstGeom>
              <a:solidFill>
                <a:srgbClr val="0000FF"/>
              </a:solidFill>
              <a:ln w="9525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0997" name="AutoShape 190"/>
          <p:cNvSpPr>
            <a:spLocks noChangeAspect="1" noChangeArrowheads="1"/>
          </p:cNvSpPr>
          <p:nvPr/>
        </p:nvSpPr>
        <p:spPr bwMode="auto">
          <a:xfrm rot="-5660632">
            <a:off x="777081" y="1493044"/>
            <a:ext cx="327025" cy="103188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0998" name="Group 191"/>
          <p:cNvGrpSpPr>
            <a:grpSpLocks noChangeAspect="1"/>
          </p:cNvGrpSpPr>
          <p:nvPr/>
        </p:nvGrpSpPr>
        <p:grpSpPr bwMode="auto">
          <a:xfrm rot="-5665459" flipH="1" flipV="1">
            <a:off x="1031082" y="1478756"/>
            <a:ext cx="31750" cy="100013"/>
            <a:chOff x="664" y="663"/>
            <a:chExt cx="201" cy="654"/>
          </a:xfrm>
        </p:grpSpPr>
        <p:sp>
          <p:nvSpPr>
            <p:cNvPr id="41293" name="Rectangle 192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4" name="Rectangle 193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5" name="Rectangle 194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6" name="AutoShape 195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7" name="AutoShape 196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8" name="AutoShape 197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9" name="Rectangle 198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999" name="Group 199"/>
          <p:cNvGrpSpPr>
            <a:grpSpLocks noChangeAspect="1"/>
          </p:cNvGrpSpPr>
          <p:nvPr/>
        </p:nvGrpSpPr>
        <p:grpSpPr bwMode="auto">
          <a:xfrm rot="5370278" flipH="1" flipV="1">
            <a:off x="823119" y="1547019"/>
            <a:ext cx="31750" cy="100012"/>
            <a:chOff x="664" y="663"/>
            <a:chExt cx="201" cy="654"/>
          </a:xfrm>
        </p:grpSpPr>
        <p:sp>
          <p:nvSpPr>
            <p:cNvPr id="41286" name="Rectangle 200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7" name="Rectangle 201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8" name="Rectangle 202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9" name="AutoShape 203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0" name="AutoShape 204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1" name="AutoShape 205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92" name="Rectangle 206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0" name="Group 207"/>
          <p:cNvGrpSpPr>
            <a:grpSpLocks noChangeAspect="1"/>
          </p:cNvGrpSpPr>
          <p:nvPr/>
        </p:nvGrpSpPr>
        <p:grpSpPr bwMode="auto">
          <a:xfrm rot="-6953367" flipH="1" flipV="1">
            <a:off x="1008063" y="1327150"/>
            <a:ext cx="31750" cy="101600"/>
            <a:chOff x="664" y="663"/>
            <a:chExt cx="201" cy="654"/>
          </a:xfrm>
        </p:grpSpPr>
        <p:sp>
          <p:nvSpPr>
            <p:cNvPr id="41279" name="Rectangle 208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0" name="Rectangle 209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1" name="Rectangle 210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2" name="AutoShape 211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3" name="AutoShape 212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4" name="AutoShape 213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85" name="Rectangle 214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1" name="Group 215"/>
          <p:cNvGrpSpPr>
            <a:grpSpLocks noChangeAspect="1"/>
          </p:cNvGrpSpPr>
          <p:nvPr/>
        </p:nvGrpSpPr>
        <p:grpSpPr bwMode="auto">
          <a:xfrm rot="3764504" flipH="1" flipV="1">
            <a:off x="848519" y="1661319"/>
            <a:ext cx="31750" cy="100012"/>
            <a:chOff x="664" y="663"/>
            <a:chExt cx="201" cy="654"/>
          </a:xfrm>
        </p:grpSpPr>
        <p:sp>
          <p:nvSpPr>
            <p:cNvPr id="41272" name="Rectangle 216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3" name="Rectangle 217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4" name="Rectangle 218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5" name="AutoShape 219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6" name="AutoShape 220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7" name="AutoShape 221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8" name="Rectangle 222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2" name="Group 223"/>
          <p:cNvGrpSpPr>
            <a:grpSpLocks noChangeAspect="1"/>
          </p:cNvGrpSpPr>
          <p:nvPr/>
        </p:nvGrpSpPr>
        <p:grpSpPr bwMode="auto">
          <a:xfrm rot="-1971533" flipH="1" flipV="1">
            <a:off x="996950" y="1690688"/>
            <a:ext cx="30163" cy="100012"/>
            <a:chOff x="664" y="663"/>
            <a:chExt cx="201" cy="654"/>
          </a:xfrm>
        </p:grpSpPr>
        <p:sp>
          <p:nvSpPr>
            <p:cNvPr id="41265" name="Rectangle 224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6" name="Rectangle 225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7" name="Rectangle 226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8" name="AutoShape 227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9" name="AutoShape 228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0" name="AutoShape 229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71" name="Rectangle 230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3" name="Group 231"/>
          <p:cNvGrpSpPr>
            <a:grpSpLocks noChangeAspect="1"/>
          </p:cNvGrpSpPr>
          <p:nvPr/>
        </p:nvGrpSpPr>
        <p:grpSpPr bwMode="auto">
          <a:xfrm rot="9634006" flipH="1" flipV="1">
            <a:off x="884238" y="1284288"/>
            <a:ext cx="33337" cy="101600"/>
            <a:chOff x="664" y="663"/>
            <a:chExt cx="201" cy="654"/>
          </a:xfrm>
        </p:grpSpPr>
        <p:sp>
          <p:nvSpPr>
            <p:cNvPr id="41258" name="Rectangle 232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9" name="Rectangle 233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0" name="Rectangle 234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1" name="AutoShape 235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2" name="AutoShape 236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3" name="AutoShape 237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4" name="Rectangle 238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4" name="Group 239"/>
          <p:cNvGrpSpPr>
            <a:grpSpLocks noChangeAspect="1"/>
          </p:cNvGrpSpPr>
          <p:nvPr/>
        </p:nvGrpSpPr>
        <p:grpSpPr bwMode="auto">
          <a:xfrm rot="5370278" flipH="1" flipV="1">
            <a:off x="819150" y="1435100"/>
            <a:ext cx="31750" cy="101600"/>
            <a:chOff x="664" y="663"/>
            <a:chExt cx="201" cy="654"/>
          </a:xfrm>
        </p:grpSpPr>
        <p:sp>
          <p:nvSpPr>
            <p:cNvPr id="41251" name="Rectangle 240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2" name="Rectangle 241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3" name="Rectangle 242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4" name="AutoShape 243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5" name="AutoShape 244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6" name="AutoShape 245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7" name="Rectangle 246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1005" name="Group 247"/>
          <p:cNvGrpSpPr>
            <a:grpSpLocks noChangeAspect="1"/>
          </p:cNvGrpSpPr>
          <p:nvPr/>
        </p:nvGrpSpPr>
        <p:grpSpPr bwMode="auto">
          <a:xfrm rot="-5665459" flipH="1" flipV="1">
            <a:off x="1037432" y="1575594"/>
            <a:ext cx="30162" cy="101600"/>
            <a:chOff x="664" y="663"/>
            <a:chExt cx="201" cy="654"/>
          </a:xfrm>
        </p:grpSpPr>
        <p:sp>
          <p:nvSpPr>
            <p:cNvPr id="41244" name="Rectangle 248"/>
            <p:cNvSpPr>
              <a:spLocks noChangeAspect="1" noChangeArrowheads="1"/>
            </p:cNvSpPr>
            <p:nvPr/>
          </p:nvSpPr>
          <p:spPr bwMode="auto">
            <a:xfrm>
              <a:off x="740" y="663"/>
              <a:ext cx="44" cy="46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5" name="Rectangle 249"/>
            <p:cNvSpPr>
              <a:spLocks noChangeAspect="1" noChangeArrowheads="1"/>
            </p:cNvSpPr>
            <p:nvPr/>
          </p:nvSpPr>
          <p:spPr bwMode="auto">
            <a:xfrm>
              <a:off x="717" y="1129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6" name="Rectangle 250"/>
            <p:cNvSpPr>
              <a:spLocks noChangeAspect="1" noChangeArrowheads="1"/>
            </p:cNvSpPr>
            <p:nvPr/>
          </p:nvSpPr>
          <p:spPr bwMode="auto">
            <a:xfrm>
              <a:off x="717" y="1161"/>
              <a:ext cx="91" cy="34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7" name="AutoShape 251"/>
            <p:cNvSpPr>
              <a:spLocks noChangeAspect="1" noChangeArrowheads="1"/>
            </p:cNvSpPr>
            <p:nvPr/>
          </p:nvSpPr>
          <p:spPr bwMode="auto">
            <a:xfrm rot="5400000">
              <a:off x="740" y="1170"/>
              <a:ext cx="45" cy="181"/>
            </a:xfrm>
            <a:prstGeom prst="flowChartDisplay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8" name="AutoShape 252"/>
            <p:cNvSpPr>
              <a:spLocks noChangeAspect="1" noChangeArrowheads="1"/>
            </p:cNvSpPr>
            <p:nvPr/>
          </p:nvSpPr>
          <p:spPr bwMode="auto">
            <a:xfrm rot="668273">
              <a:off x="664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9" name="AutoShape 253"/>
            <p:cNvSpPr>
              <a:spLocks noChangeAspect="1" noChangeArrowheads="1"/>
            </p:cNvSpPr>
            <p:nvPr/>
          </p:nvSpPr>
          <p:spPr bwMode="auto">
            <a:xfrm rot="20931727" flipH="1">
              <a:off x="829" y="1271"/>
              <a:ext cx="36" cy="46"/>
            </a:xfrm>
            <a:prstGeom prst="flowChartInputOutpu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0" name="Rectangle 254"/>
            <p:cNvSpPr>
              <a:spLocks noChangeAspect="1" noChangeArrowheads="1"/>
            </p:cNvSpPr>
            <p:nvPr/>
          </p:nvSpPr>
          <p:spPr bwMode="auto">
            <a:xfrm>
              <a:off x="728" y="1192"/>
              <a:ext cx="68" cy="46"/>
            </a:xfrm>
            <a:prstGeom prst="rect">
              <a:avLst/>
            </a:prstGeom>
            <a:solidFill>
              <a:srgbClr val="0000FF"/>
            </a:solidFill>
            <a:ln w="9525">
              <a:solidFill>
                <a:srgbClr val="00006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06" name="AutoShape 255"/>
          <p:cNvSpPr>
            <a:spLocks noChangeAspect="1" noChangeArrowheads="1"/>
          </p:cNvSpPr>
          <p:nvPr/>
        </p:nvSpPr>
        <p:spPr bwMode="auto">
          <a:xfrm rot="-6226335">
            <a:off x="7747001" y="3571875"/>
            <a:ext cx="342900" cy="104775"/>
          </a:xfrm>
          <a:prstGeom prst="roundRect">
            <a:avLst>
              <a:gd name="adj" fmla="val 49995"/>
            </a:avLst>
          </a:prstGeom>
          <a:solidFill>
            <a:srgbClr val="00CC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7" name="Text Box 256"/>
          <p:cNvSpPr txBox="1">
            <a:spLocks noChangeArrowheads="1"/>
          </p:cNvSpPr>
          <p:nvPr/>
        </p:nvSpPr>
        <p:spPr bwMode="auto">
          <a:xfrm>
            <a:off x="681038" y="5216525"/>
            <a:ext cx="1390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SPI-1 T3SS</a:t>
            </a:r>
          </a:p>
        </p:txBody>
      </p:sp>
      <p:sp>
        <p:nvSpPr>
          <p:cNvPr id="41008" name="AutoShape 257"/>
          <p:cNvSpPr>
            <a:spLocks noChangeAspect="1" noChangeArrowheads="1"/>
          </p:cNvSpPr>
          <p:nvPr/>
        </p:nvSpPr>
        <p:spPr bwMode="auto">
          <a:xfrm>
            <a:off x="1389063" y="2273300"/>
            <a:ext cx="31750" cy="30163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9" name="AutoShape 258"/>
          <p:cNvSpPr>
            <a:spLocks noChangeAspect="1" noChangeArrowheads="1"/>
          </p:cNvSpPr>
          <p:nvPr/>
        </p:nvSpPr>
        <p:spPr bwMode="auto">
          <a:xfrm>
            <a:off x="1338263" y="2238375"/>
            <a:ext cx="31750" cy="333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0" name="AutoShape 259"/>
          <p:cNvSpPr>
            <a:spLocks noChangeAspect="1" noChangeArrowheads="1"/>
          </p:cNvSpPr>
          <p:nvPr/>
        </p:nvSpPr>
        <p:spPr bwMode="auto">
          <a:xfrm>
            <a:off x="1303338" y="216535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AutoShape 260"/>
          <p:cNvSpPr>
            <a:spLocks noChangeAspect="1" noChangeArrowheads="1"/>
          </p:cNvSpPr>
          <p:nvPr/>
        </p:nvSpPr>
        <p:spPr bwMode="auto">
          <a:xfrm>
            <a:off x="1265238" y="214630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2" name="AutoShape 261"/>
          <p:cNvSpPr>
            <a:spLocks noChangeAspect="1" noChangeArrowheads="1"/>
          </p:cNvSpPr>
          <p:nvPr/>
        </p:nvSpPr>
        <p:spPr bwMode="auto">
          <a:xfrm>
            <a:off x="1446213" y="2249488"/>
            <a:ext cx="31750" cy="30162"/>
          </a:xfrm>
          <a:prstGeom prst="flowChartConnector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3" name="AutoShape 262"/>
          <p:cNvSpPr>
            <a:spLocks noChangeAspect="1" noChangeArrowheads="1"/>
          </p:cNvSpPr>
          <p:nvPr/>
        </p:nvSpPr>
        <p:spPr bwMode="auto">
          <a:xfrm>
            <a:off x="1300163" y="2211388"/>
            <a:ext cx="31750" cy="33337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4" name="AutoShape 263"/>
          <p:cNvSpPr>
            <a:spLocks noChangeAspect="1" noChangeArrowheads="1"/>
          </p:cNvSpPr>
          <p:nvPr/>
        </p:nvSpPr>
        <p:spPr bwMode="auto">
          <a:xfrm>
            <a:off x="1377950" y="2160588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5" name="AutoShape 264"/>
          <p:cNvSpPr>
            <a:spLocks noChangeAspect="1" noChangeArrowheads="1"/>
          </p:cNvSpPr>
          <p:nvPr/>
        </p:nvSpPr>
        <p:spPr bwMode="auto">
          <a:xfrm>
            <a:off x="1435100" y="2293938"/>
            <a:ext cx="30163" cy="33337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6" name="AutoShape 265"/>
          <p:cNvSpPr>
            <a:spLocks noChangeAspect="1" noChangeArrowheads="1"/>
          </p:cNvSpPr>
          <p:nvPr/>
        </p:nvSpPr>
        <p:spPr bwMode="auto">
          <a:xfrm>
            <a:off x="1335088" y="2190750"/>
            <a:ext cx="31750" cy="30163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7" name="AutoShape 266"/>
          <p:cNvSpPr>
            <a:spLocks noChangeAspect="1" noChangeArrowheads="1"/>
          </p:cNvSpPr>
          <p:nvPr/>
        </p:nvSpPr>
        <p:spPr bwMode="auto">
          <a:xfrm>
            <a:off x="1473200" y="2286000"/>
            <a:ext cx="31750" cy="31750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8" name="AutoShape 267"/>
          <p:cNvSpPr>
            <a:spLocks noChangeAspect="1" noChangeArrowheads="1"/>
          </p:cNvSpPr>
          <p:nvPr/>
        </p:nvSpPr>
        <p:spPr bwMode="auto">
          <a:xfrm>
            <a:off x="1376363" y="2220913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9" name="AutoShape 268"/>
          <p:cNvSpPr>
            <a:spLocks noChangeAspect="1" noChangeArrowheads="1"/>
          </p:cNvSpPr>
          <p:nvPr/>
        </p:nvSpPr>
        <p:spPr bwMode="auto">
          <a:xfrm>
            <a:off x="1249363" y="2184400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20" name="Group 269"/>
          <p:cNvGrpSpPr>
            <a:grpSpLocks/>
          </p:cNvGrpSpPr>
          <p:nvPr/>
        </p:nvGrpSpPr>
        <p:grpSpPr bwMode="auto">
          <a:xfrm>
            <a:off x="1249363" y="3000375"/>
            <a:ext cx="377825" cy="331788"/>
            <a:chOff x="1916" y="1446"/>
            <a:chExt cx="143" cy="120"/>
          </a:xfrm>
        </p:grpSpPr>
        <p:sp>
          <p:nvSpPr>
            <p:cNvPr id="41231" name="AutoShape 270"/>
            <p:cNvSpPr>
              <a:spLocks noChangeAspect="1" noChangeArrowheads="1"/>
            </p:cNvSpPr>
            <p:nvPr/>
          </p:nvSpPr>
          <p:spPr bwMode="auto">
            <a:xfrm>
              <a:off x="1957" y="1446"/>
              <a:ext cx="20" cy="19"/>
            </a:xfrm>
            <a:prstGeom prst="flowChartConnector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2" name="AutoShape 271"/>
            <p:cNvSpPr>
              <a:spLocks noChangeAspect="1" noChangeArrowheads="1"/>
            </p:cNvSpPr>
            <p:nvPr/>
          </p:nvSpPr>
          <p:spPr bwMode="auto">
            <a:xfrm>
              <a:off x="1987" y="1464"/>
              <a:ext cx="20" cy="19"/>
            </a:xfrm>
            <a:prstGeom prst="flowChartConnector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3" name="AutoShape 272"/>
            <p:cNvSpPr>
              <a:spLocks noChangeAspect="1" noChangeArrowheads="1"/>
            </p:cNvSpPr>
            <p:nvPr/>
          </p:nvSpPr>
          <p:spPr bwMode="auto">
            <a:xfrm>
              <a:off x="2039" y="1493"/>
              <a:ext cx="20" cy="21"/>
            </a:xfrm>
            <a:prstGeom prst="flowChartConnector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4" name="AutoShape 273"/>
            <p:cNvSpPr>
              <a:spLocks noChangeAspect="1" noChangeArrowheads="1"/>
            </p:cNvSpPr>
            <p:nvPr/>
          </p:nvSpPr>
          <p:spPr bwMode="auto">
            <a:xfrm>
              <a:off x="1972" y="1505"/>
              <a:ext cx="20" cy="20"/>
            </a:xfrm>
            <a:prstGeom prst="flowChartConnector">
              <a:avLst/>
            </a:prstGeom>
            <a:solidFill>
              <a:srgbClr val="00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5" name="AutoShape 274"/>
            <p:cNvSpPr>
              <a:spLocks noChangeAspect="1" noChangeArrowheads="1"/>
            </p:cNvSpPr>
            <p:nvPr/>
          </p:nvSpPr>
          <p:spPr bwMode="auto">
            <a:xfrm>
              <a:off x="1954" y="1483"/>
              <a:ext cx="20" cy="19"/>
            </a:xfrm>
            <a:prstGeom prst="flowChartConnector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6" name="AutoShape 275"/>
            <p:cNvSpPr>
              <a:spLocks noChangeAspect="1" noChangeArrowheads="1"/>
            </p:cNvSpPr>
            <p:nvPr/>
          </p:nvSpPr>
          <p:spPr bwMode="auto">
            <a:xfrm>
              <a:off x="2039" y="1521"/>
              <a:ext cx="20" cy="21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7" name="AutoShape 276"/>
            <p:cNvSpPr>
              <a:spLocks noChangeAspect="1" noChangeArrowheads="1"/>
            </p:cNvSpPr>
            <p:nvPr/>
          </p:nvSpPr>
          <p:spPr bwMode="auto">
            <a:xfrm>
              <a:off x="1953" y="1545"/>
              <a:ext cx="19" cy="21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8" name="AutoShape 277"/>
            <p:cNvSpPr>
              <a:spLocks noChangeAspect="1" noChangeArrowheads="1"/>
            </p:cNvSpPr>
            <p:nvPr/>
          </p:nvSpPr>
          <p:spPr bwMode="auto">
            <a:xfrm>
              <a:off x="2018" y="1472"/>
              <a:ext cx="20" cy="19"/>
            </a:xfrm>
            <a:prstGeom prst="flowChartConnector">
              <a:avLst/>
            </a:prstGeom>
            <a:solidFill>
              <a:srgbClr val="006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9" name="AutoShape 278"/>
            <p:cNvSpPr>
              <a:spLocks noChangeAspect="1" noChangeArrowheads="1"/>
            </p:cNvSpPr>
            <p:nvPr/>
          </p:nvSpPr>
          <p:spPr bwMode="auto">
            <a:xfrm>
              <a:off x="1995" y="1485"/>
              <a:ext cx="20" cy="21"/>
            </a:xfrm>
            <a:prstGeom prst="flowChartConnector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0" name="AutoShape 279"/>
            <p:cNvSpPr>
              <a:spLocks noChangeAspect="1" noChangeArrowheads="1"/>
            </p:cNvSpPr>
            <p:nvPr/>
          </p:nvSpPr>
          <p:spPr bwMode="auto">
            <a:xfrm>
              <a:off x="1916" y="1532"/>
              <a:ext cx="20" cy="20"/>
            </a:xfrm>
            <a:prstGeom prst="flowChartConnector">
              <a:avLst/>
            </a:prstGeom>
            <a:solidFill>
              <a:srgbClr val="3399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1" name="AutoShape 280"/>
            <p:cNvSpPr>
              <a:spLocks noChangeAspect="1" noChangeArrowheads="1"/>
            </p:cNvSpPr>
            <p:nvPr/>
          </p:nvSpPr>
          <p:spPr bwMode="auto">
            <a:xfrm>
              <a:off x="1928" y="1497"/>
              <a:ext cx="20" cy="20"/>
            </a:xfrm>
            <a:prstGeom prst="flowChartConnector">
              <a:avLst/>
            </a:prstGeom>
            <a:solidFill>
              <a:srgbClr val="00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2" name="AutoShape 281"/>
            <p:cNvSpPr>
              <a:spLocks noChangeAspect="1" noChangeArrowheads="1"/>
            </p:cNvSpPr>
            <p:nvPr/>
          </p:nvSpPr>
          <p:spPr bwMode="auto">
            <a:xfrm>
              <a:off x="1946" y="1514"/>
              <a:ext cx="20" cy="19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43" name="AutoShape 282"/>
            <p:cNvSpPr>
              <a:spLocks noChangeAspect="1" noChangeArrowheads="1"/>
            </p:cNvSpPr>
            <p:nvPr/>
          </p:nvSpPr>
          <p:spPr bwMode="auto">
            <a:xfrm>
              <a:off x="2011" y="1516"/>
              <a:ext cx="19" cy="21"/>
            </a:xfrm>
            <a:prstGeom prst="flowChartConnector">
              <a:avLst/>
            </a:prstGeom>
            <a:solidFill>
              <a:srgbClr val="00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21" name="AutoShape 283"/>
          <p:cNvSpPr>
            <a:spLocks noChangeAspect="1" noChangeArrowheads="1"/>
          </p:cNvSpPr>
          <p:nvPr/>
        </p:nvSpPr>
        <p:spPr bwMode="auto">
          <a:xfrm>
            <a:off x="1385888" y="2663825"/>
            <a:ext cx="47625" cy="41275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2" name="AutoShape 284"/>
          <p:cNvSpPr>
            <a:spLocks noChangeAspect="1" noChangeArrowheads="1"/>
          </p:cNvSpPr>
          <p:nvPr/>
        </p:nvSpPr>
        <p:spPr bwMode="auto">
          <a:xfrm>
            <a:off x="1406525" y="2787650"/>
            <a:ext cx="46038" cy="444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3" name="AutoShape 285"/>
          <p:cNvSpPr>
            <a:spLocks noChangeAspect="1" noChangeArrowheads="1"/>
          </p:cNvSpPr>
          <p:nvPr/>
        </p:nvSpPr>
        <p:spPr bwMode="auto">
          <a:xfrm>
            <a:off x="1384300" y="2919413"/>
            <a:ext cx="49213" cy="42862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4" name="AutoShape 286"/>
          <p:cNvSpPr>
            <a:spLocks noChangeAspect="1" noChangeArrowheads="1"/>
          </p:cNvSpPr>
          <p:nvPr/>
        </p:nvSpPr>
        <p:spPr bwMode="auto">
          <a:xfrm>
            <a:off x="1309688" y="2954338"/>
            <a:ext cx="47625" cy="428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5" name="AutoShape 287"/>
          <p:cNvSpPr>
            <a:spLocks noChangeAspect="1" noChangeArrowheads="1"/>
          </p:cNvSpPr>
          <p:nvPr/>
        </p:nvSpPr>
        <p:spPr bwMode="auto">
          <a:xfrm>
            <a:off x="1409700" y="2714625"/>
            <a:ext cx="47625" cy="3968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6" name="AutoShape 288"/>
          <p:cNvSpPr>
            <a:spLocks noChangeAspect="1" noChangeArrowheads="1"/>
          </p:cNvSpPr>
          <p:nvPr/>
        </p:nvSpPr>
        <p:spPr bwMode="auto">
          <a:xfrm>
            <a:off x="1428750" y="2508250"/>
            <a:ext cx="47625" cy="42863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7" name="AutoShape 289"/>
          <p:cNvSpPr>
            <a:spLocks noChangeAspect="1" noChangeArrowheads="1"/>
          </p:cNvSpPr>
          <p:nvPr/>
        </p:nvSpPr>
        <p:spPr bwMode="auto">
          <a:xfrm>
            <a:off x="1363663" y="2600325"/>
            <a:ext cx="47625" cy="42863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8" name="AutoShape 290"/>
          <p:cNvSpPr>
            <a:spLocks noChangeAspect="1" noChangeArrowheads="1"/>
          </p:cNvSpPr>
          <p:nvPr/>
        </p:nvSpPr>
        <p:spPr bwMode="auto">
          <a:xfrm>
            <a:off x="1428750" y="2466975"/>
            <a:ext cx="47625" cy="396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29" name="AutoShape 291"/>
          <p:cNvSpPr>
            <a:spLocks noChangeAspect="1" noChangeArrowheads="1"/>
          </p:cNvSpPr>
          <p:nvPr/>
        </p:nvSpPr>
        <p:spPr bwMode="auto">
          <a:xfrm>
            <a:off x="1373188" y="2481263"/>
            <a:ext cx="47625" cy="44450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0" name="AutoShape 292"/>
          <p:cNvSpPr>
            <a:spLocks noChangeAspect="1" noChangeArrowheads="1"/>
          </p:cNvSpPr>
          <p:nvPr/>
        </p:nvSpPr>
        <p:spPr bwMode="auto">
          <a:xfrm>
            <a:off x="1382713" y="2546350"/>
            <a:ext cx="46037" cy="42863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1" name="Oval 293"/>
          <p:cNvSpPr>
            <a:spLocks noChangeAspect="1" noChangeArrowheads="1"/>
          </p:cNvSpPr>
          <p:nvPr/>
        </p:nvSpPr>
        <p:spPr bwMode="auto">
          <a:xfrm>
            <a:off x="2273300" y="3762375"/>
            <a:ext cx="712788" cy="541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2" name="Oval 294"/>
          <p:cNvSpPr>
            <a:spLocks noChangeAspect="1" noChangeArrowheads="1"/>
          </p:cNvSpPr>
          <p:nvPr/>
        </p:nvSpPr>
        <p:spPr bwMode="auto">
          <a:xfrm>
            <a:off x="3565525" y="3778250"/>
            <a:ext cx="712788" cy="541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3" name="Oval 295"/>
          <p:cNvSpPr>
            <a:spLocks noChangeAspect="1" noChangeArrowheads="1"/>
          </p:cNvSpPr>
          <p:nvPr/>
        </p:nvSpPr>
        <p:spPr bwMode="auto">
          <a:xfrm>
            <a:off x="4891088" y="3798888"/>
            <a:ext cx="712787" cy="541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4" name="Oval 296"/>
          <p:cNvSpPr>
            <a:spLocks noChangeAspect="1" noChangeArrowheads="1"/>
          </p:cNvSpPr>
          <p:nvPr/>
        </p:nvSpPr>
        <p:spPr bwMode="auto">
          <a:xfrm>
            <a:off x="6092825" y="3800475"/>
            <a:ext cx="712788" cy="541338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35" name="Oval 297"/>
          <p:cNvSpPr>
            <a:spLocks noChangeAspect="1" noChangeArrowheads="1"/>
          </p:cNvSpPr>
          <p:nvPr/>
        </p:nvSpPr>
        <p:spPr bwMode="auto">
          <a:xfrm>
            <a:off x="7369175" y="3814763"/>
            <a:ext cx="712788" cy="541337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00808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036" name="Group 298"/>
          <p:cNvGrpSpPr>
            <a:grpSpLocks/>
          </p:cNvGrpSpPr>
          <p:nvPr/>
        </p:nvGrpSpPr>
        <p:grpSpPr bwMode="auto">
          <a:xfrm>
            <a:off x="5178425" y="3257550"/>
            <a:ext cx="39688" cy="76200"/>
            <a:chOff x="3420" y="2232"/>
            <a:chExt cx="25" cy="48"/>
          </a:xfrm>
        </p:grpSpPr>
        <p:sp>
          <p:nvSpPr>
            <p:cNvPr id="41224" name="Rectangle 299"/>
            <p:cNvSpPr>
              <a:spLocks noChangeAspect="1" noChangeArrowheads="1"/>
            </p:cNvSpPr>
            <p:nvPr/>
          </p:nvSpPr>
          <p:spPr bwMode="auto">
            <a:xfrm rot="8291194">
              <a:off x="3441" y="2234"/>
              <a:ext cx="4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5" name="Rectangle 300"/>
            <p:cNvSpPr>
              <a:spLocks noChangeAspect="1" noChangeArrowheads="1"/>
            </p:cNvSpPr>
            <p:nvPr/>
          </p:nvSpPr>
          <p:spPr bwMode="auto">
            <a:xfrm rot="8291194">
              <a:off x="3433" y="2249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6" name="Rectangle 301"/>
            <p:cNvSpPr>
              <a:spLocks noChangeAspect="1" noChangeArrowheads="1"/>
            </p:cNvSpPr>
            <p:nvPr/>
          </p:nvSpPr>
          <p:spPr bwMode="auto">
            <a:xfrm rot="8291194">
              <a:off x="3431" y="22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7" name="AutoShape 302"/>
            <p:cNvSpPr>
              <a:spLocks noChangeAspect="1" noChangeArrowheads="1"/>
            </p:cNvSpPr>
            <p:nvPr/>
          </p:nvSpPr>
          <p:spPr bwMode="auto">
            <a:xfrm rot="-7908806">
              <a:off x="3427" y="2233"/>
              <a:ext cx="5" cy="18"/>
            </a:xfrm>
            <a:prstGeom prst="flowChartDisplay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8" name="AutoShape 303"/>
            <p:cNvSpPr>
              <a:spLocks noChangeAspect="1" noChangeArrowheads="1"/>
            </p:cNvSpPr>
            <p:nvPr/>
          </p:nvSpPr>
          <p:spPr bwMode="auto">
            <a:xfrm rot="8959467">
              <a:off x="3432" y="223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9" name="AutoShape 304"/>
            <p:cNvSpPr>
              <a:spLocks noChangeAspect="1" noChangeArrowheads="1"/>
            </p:cNvSpPr>
            <p:nvPr/>
          </p:nvSpPr>
          <p:spPr bwMode="auto">
            <a:xfrm rot="7622921" flipH="1">
              <a:off x="3421" y="224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30" name="Rectangle 305"/>
            <p:cNvSpPr>
              <a:spLocks noChangeAspect="1" noChangeArrowheads="1"/>
            </p:cNvSpPr>
            <p:nvPr/>
          </p:nvSpPr>
          <p:spPr bwMode="auto">
            <a:xfrm rot="8291194">
              <a:off x="3430" y="224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37" name="Rectangle 306"/>
          <p:cNvSpPr>
            <a:spLocks noChangeAspect="1" noChangeArrowheads="1"/>
          </p:cNvSpPr>
          <p:nvPr/>
        </p:nvSpPr>
        <p:spPr bwMode="auto">
          <a:xfrm rot="3938274">
            <a:off x="7985126" y="3465512"/>
            <a:ext cx="6350" cy="73025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8" name="Rectangle 307"/>
          <p:cNvSpPr>
            <a:spLocks noChangeAspect="1" noChangeArrowheads="1"/>
          </p:cNvSpPr>
          <p:nvPr/>
        </p:nvSpPr>
        <p:spPr bwMode="auto">
          <a:xfrm rot="3938274">
            <a:off x="7969250" y="3503613"/>
            <a:ext cx="14288" cy="4762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39" name="Rectangle 308"/>
          <p:cNvSpPr>
            <a:spLocks noChangeAspect="1" noChangeArrowheads="1"/>
          </p:cNvSpPr>
          <p:nvPr/>
        </p:nvSpPr>
        <p:spPr bwMode="auto">
          <a:xfrm rot="3938274">
            <a:off x="7964488" y="3505200"/>
            <a:ext cx="14287" cy="4763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0" name="AutoShape 309"/>
          <p:cNvSpPr>
            <a:spLocks noChangeAspect="1" noChangeArrowheads="1"/>
          </p:cNvSpPr>
          <p:nvPr/>
        </p:nvSpPr>
        <p:spPr bwMode="auto">
          <a:xfrm rot="9338274">
            <a:off x="7954963" y="3500438"/>
            <a:ext cx="7937" cy="28575"/>
          </a:xfrm>
          <a:prstGeom prst="flowChartDisplay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1" name="AutoShape 310"/>
          <p:cNvSpPr>
            <a:spLocks noChangeAspect="1" noChangeArrowheads="1"/>
          </p:cNvSpPr>
          <p:nvPr/>
        </p:nvSpPr>
        <p:spPr bwMode="auto">
          <a:xfrm rot="4606546">
            <a:off x="7947819" y="3501231"/>
            <a:ext cx="6350" cy="7938"/>
          </a:xfrm>
          <a:prstGeom prst="flowChartInputOutpu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2" name="AutoShape 311"/>
          <p:cNvSpPr>
            <a:spLocks noChangeAspect="1" noChangeArrowheads="1"/>
          </p:cNvSpPr>
          <p:nvPr/>
        </p:nvSpPr>
        <p:spPr bwMode="auto">
          <a:xfrm rot="3270001" flipH="1">
            <a:off x="7957344" y="3523456"/>
            <a:ext cx="6350" cy="7938"/>
          </a:xfrm>
          <a:prstGeom prst="flowChartInputOutpu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3" name="Rectangle 312"/>
          <p:cNvSpPr>
            <a:spLocks noChangeAspect="1" noChangeArrowheads="1"/>
          </p:cNvSpPr>
          <p:nvPr/>
        </p:nvSpPr>
        <p:spPr bwMode="auto">
          <a:xfrm rot="3938274">
            <a:off x="7962106" y="3507582"/>
            <a:ext cx="11113" cy="6350"/>
          </a:xfrm>
          <a:prstGeom prst="rect">
            <a:avLst/>
          </a:prstGeom>
          <a:solidFill>
            <a:srgbClr val="FF00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44" name="AutoShape 313"/>
          <p:cNvSpPr>
            <a:spLocks noChangeAspect="1" noChangeArrowheads="1"/>
          </p:cNvSpPr>
          <p:nvPr/>
        </p:nvSpPr>
        <p:spPr bwMode="auto">
          <a:xfrm rot="4770097">
            <a:off x="5241132" y="3166268"/>
            <a:ext cx="31750" cy="30163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5" name="AutoShape 314"/>
          <p:cNvSpPr>
            <a:spLocks noChangeAspect="1" noChangeArrowheads="1"/>
          </p:cNvSpPr>
          <p:nvPr/>
        </p:nvSpPr>
        <p:spPr bwMode="auto">
          <a:xfrm rot="4770097">
            <a:off x="5012532" y="3302793"/>
            <a:ext cx="31750" cy="301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6" name="AutoShape 315"/>
          <p:cNvSpPr>
            <a:spLocks noChangeAspect="1" noChangeArrowheads="1"/>
          </p:cNvSpPr>
          <p:nvPr/>
        </p:nvSpPr>
        <p:spPr bwMode="auto">
          <a:xfrm rot="4770097">
            <a:off x="5143500" y="3225801"/>
            <a:ext cx="33337" cy="301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7" name="AutoShape 316"/>
          <p:cNvSpPr>
            <a:spLocks noChangeAspect="1" noChangeArrowheads="1"/>
          </p:cNvSpPr>
          <p:nvPr/>
        </p:nvSpPr>
        <p:spPr bwMode="auto">
          <a:xfrm rot="4770097">
            <a:off x="5018882" y="3263106"/>
            <a:ext cx="31750" cy="30163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8" name="AutoShape 317"/>
          <p:cNvSpPr>
            <a:spLocks noChangeAspect="1" noChangeArrowheads="1"/>
          </p:cNvSpPr>
          <p:nvPr/>
        </p:nvSpPr>
        <p:spPr bwMode="auto">
          <a:xfrm rot="4770097">
            <a:off x="5156994" y="3153569"/>
            <a:ext cx="31750" cy="30162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49" name="AutoShape 318"/>
          <p:cNvSpPr>
            <a:spLocks noChangeAspect="1" noChangeArrowheads="1"/>
          </p:cNvSpPr>
          <p:nvPr/>
        </p:nvSpPr>
        <p:spPr bwMode="auto">
          <a:xfrm rot="7206174">
            <a:off x="5097463" y="3227388"/>
            <a:ext cx="31750" cy="3175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0" name="AutoShape 319"/>
          <p:cNvSpPr>
            <a:spLocks noChangeAspect="1" noChangeArrowheads="1"/>
          </p:cNvSpPr>
          <p:nvPr/>
        </p:nvSpPr>
        <p:spPr bwMode="auto">
          <a:xfrm rot="7206174">
            <a:off x="5065713" y="3292475"/>
            <a:ext cx="33337" cy="301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1" name="AutoShape 320"/>
          <p:cNvSpPr>
            <a:spLocks noChangeAspect="1" noChangeArrowheads="1"/>
          </p:cNvSpPr>
          <p:nvPr/>
        </p:nvSpPr>
        <p:spPr bwMode="auto">
          <a:xfrm rot="7206174">
            <a:off x="5111750" y="3255963"/>
            <a:ext cx="31750" cy="31750"/>
          </a:xfrm>
          <a:prstGeom prst="flowChartConnector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2" name="AutoShape 321"/>
          <p:cNvSpPr>
            <a:spLocks noChangeAspect="1" noChangeArrowheads="1"/>
          </p:cNvSpPr>
          <p:nvPr/>
        </p:nvSpPr>
        <p:spPr bwMode="auto">
          <a:xfrm rot="7206174">
            <a:off x="5165726" y="3186112"/>
            <a:ext cx="30162" cy="30163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3" name="AutoShape 322"/>
          <p:cNvSpPr>
            <a:spLocks noChangeAspect="1" noChangeArrowheads="1"/>
          </p:cNvSpPr>
          <p:nvPr/>
        </p:nvSpPr>
        <p:spPr bwMode="auto">
          <a:xfrm rot="4770097">
            <a:off x="5188744" y="3140869"/>
            <a:ext cx="31750" cy="301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4" name="AutoShape 323"/>
          <p:cNvSpPr>
            <a:spLocks noChangeAspect="1" noChangeArrowheads="1"/>
          </p:cNvSpPr>
          <p:nvPr/>
        </p:nvSpPr>
        <p:spPr bwMode="auto">
          <a:xfrm rot="4770097">
            <a:off x="5229225" y="3130551"/>
            <a:ext cx="33337" cy="30162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5" name="AutoShape 324"/>
          <p:cNvSpPr>
            <a:spLocks noChangeAspect="1" noChangeArrowheads="1"/>
          </p:cNvSpPr>
          <p:nvPr/>
        </p:nvSpPr>
        <p:spPr bwMode="auto">
          <a:xfrm rot="4770097">
            <a:off x="5066507" y="3234531"/>
            <a:ext cx="31750" cy="30163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6" name="AutoShape 325"/>
          <p:cNvSpPr>
            <a:spLocks noChangeAspect="1" noChangeArrowheads="1"/>
          </p:cNvSpPr>
          <p:nvPr/>
        </p:nvSpPr>
        <p:spPr bwMode="auto">
          <a:xfrm rot="7206174">
            <a:off x="5208588" y="3192462"/>
            <a:ext cx="33338" cy="301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7" name="AutoShape 326"/>
          <p:cNvSpPr>
            <a:spLocks noChangeAspect="1" noChangeArrowheads="1"/>
          </p:cNvSpPr>
          <p:nvPr/>
        </p:nvSpPr>
        <p:spPr bwMode="auto">
          <a:xfrm rot="7206174">
            <a:off x="5116513" y="3194050"/>
            <a:ext cx="31750" cy="31750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8" name="AutoShape 327"/>
          <p:cNvSpPr>
            <a:spLocks noChangeAspect="1" noChangeArrowheads="1"/>
          </p:cNvSpPr>
          <p:nvPr/>
        </p:nvSpPr>
        <p:spPr bwMode="auto">
          <a:xfrm rot="7206174">
            <a:off x="5175251" y="3224212"/>
            <a:ext cx="30162" cy="30163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59" name="Oval 328"/>
          <p:cNvSpPr>
            <a:spLocks noChangeAspect="1" noChangeArrowheads="1"/>
          </p:cNvSpPr>
          <p:nvPr/>
        </p:nvSpPr>
        <p:spPr bwMode="auto">
          <a:xfrm rot="4671557">
            <a:off x="7654926" y="3467100"/>
            <a:ext cx="557212" cy="24923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0" name="Oval 329"/>
          <p:cNvSpPr>
            <a:spLocks noChangeAspect="1" noChangeArrowheads="1"/>
          </p:cNvSpPr>
          <p:nvPr/>
        </p:nvSpPr>
        <p:spPr bwMode="auto">
          <a:xfrm rot="-2340000">
            <a:off x="7234238" y="3590925"/>
            <a:ext cx="557212" cy="24923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1" name="AutoShape 330"/>
          <p:cNvSpPr>
            <a:spLocks noChangeArrowheads="1"/>
          </p:cNvSpPr>
          <p:nvPr/>
        </p:nvSpPr>
        <p:spPr bwMode="auto">
          <a:xfrm rot="5400000">
            <a:off x="7677944" y="2170907"/>
            <a:ext cx="476250" cy="6443662"/>
          </a:xfrm>
          <a:prstGeom prst="flowChartExtract">
            <a:avLst/>
          </a:prstGeom>
          <a:gradFill rotWithShape="1">
            <a:gsLst>
              <a:gs pos="0">
                <a:srgbClr val="FF0000"/>
              </a:gs>
              <a:gs pos="100000">
                <a:srgbClr val="9900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2" name="Text Box 331"/>
          <p:cNvSpPr txBox="1">
            <a:spLocks noChangeArrowheads="1"/>
          </p:cNvSpPr>
          <p:nvPr/>
        </p:nvSpPr>
        <p:spPr bwMode="auto">
          <a:xfrm>
            <a:off x="4725988" y="5202238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GB" sz="1800">
                <a:cs typeface="Arial" pitchFamily="34" charset="0"/>
              </a:rPr>
              <a:t>SPI-2 T3SS</a:t>
            </a:r>
          </a:p>
        </p:txBody>
      </p:sp>
      <p:sp>
        <p:nvSpPr>
          <p:cNvPr id="41063" name="Rectangle 332"/>
          <p:cNvSpPr>
            <a:spLocks noChangeArrowheads="1"/>
          </p:cNvSpPr>
          <p:nvPr/>
        </p:nvSpPr>
        <p:spPr bwMode="auto">
          <a:xfrm>
            <a:off x="8312150" y="5038725"/>
            <a:ext cx="3146425" cy="704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4" name="Line 333"/>
          <p:cNvSpPr>
            <a:spLocks noChangeShapeType="1"/>
          </p:cNvSpPr>
          <p:nvPr/>
        </p:nvSpPr>
        <p:spPr bwMode="auto">
          <a:xfrm>
            <a:off x="704850" y="5962650"/>
            <a:ext cx="2463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5" name="Line 334"/>
          <p:cNvSpPr>
            <a:spLocks noChangeShapeType="1"/>
          </p:cNvSpPr>
          <p:nvPr/>
        </p:nvSpPr>
        <p:spPr bwMode="auto">
          <a:xfrm flipV="1">
            <a:off x="3381375" y="5962650"/>
            <a:ext cx="4911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6" name="Text Box 335"/>
          <p:cNvSpPr txBox="1">
            <a:spLocks noChangeArrowheads="1"/>
          </p:cNvSpPr>
          <p:nvPr/>
        </p:nvSpPr>
        <p:spPr bwMode="auto">
          <a:xfrm>
            <a:off x="1184275" y="592455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Extracellular</a:t>
            </a:r>
          </a:p>
        </p:txBody>
      </p:sp>
      <p:sp>
        <p:nvSpPr>
          <p:cNvPr id="41067" name="Text Box 336"/>
          <p:cNvSpPr txBox="1">
            <a:spLocks noChangeArrowheads="1"/>
          </p:cNvSpPr>
          <p:nvPr/>
        </p:nvSpPr>
        <p:spPr bwMode="auto">
          <a:xfrm>
            <a:off x="4435475" y="5937250"/>
            <a:ext cx="2743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sz="1800">
                <a:cs typeface="Arial" pitchFamily="34" charset="0"/>
              </a:rPr>
              <a:t>Intracellular</a:t>
            </a:r>
          </a:p>
        </p:txBody>
      </p:sp>
      <p:sp>
        <p:nvSpPr>
          <p:cNvPr id="41068" name="Oval 337"/>
          <p:cNvSpPr>
            <a:spLocks noChangeArrowheads="1"/>
          </p:cNvSpPr>
          <p:nvPr/>
        </p:nvSpPr>
        <p:spPr bwMode="auto">
          <a:xfrm>
            <a:off x="8042275" y="3041650"/>
            <a:ext cx="73025" cy="698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9" name="Oval 338"/>
          <p:cNvSpPr>
            <a:spLocks noChangeArrowheads="1"/>
          </p:cNvSpPr>
          <p:nvPr/>
        </p:nvSpPr>
        <p:spPr bwMode="auto">
          <a:xfrm>
            <a:off x="7499350" y="3159125"/>
            <a:ext cx="66675" cy="6350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0" name="Oval 339"/>
          <p:cNvSpPr>
            <a:spLocks noChangeArrowheads="1"/>
          </p:cNvSpPr>
          <p:nvPr/>
        </p:nvSpPr>
        <p:spPr bwMode="auto">
          <a:xfrm>
            <a:off x="7224713" y="3443288"/>
            <a:ext cx="79375" cy="698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1" name="Oval 340"/>
          <p:cNvSpPr>
            <a:spLocks noChangeArrowheads="1"/>
          </p:cNvSpPr>
          <p:nvPr/>
        </p:nvSpPr>
        <p:spPr bwMode="auto">
          <a:xfrm>
            <a:off x="8061325" y="4365625"/>
            <a:ext cx="69850" cy="69850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2" name="Oval 341"/>
          <p:cNvSpPr>
            <a:spLocks noChangeArrowheads="1"/>
          </p:cNvSpPr>
          <p:nvPr/>
        </p:nvSpPr>
        <p:spPr bwMode="auto">
          <a:xfrm>
            <a:off x="7392988" y="4473575"/>
            <a:ext cx="69850" cy="66675"/>
          </a:xfrm>
          <a:prstGeom prst="ellipse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3" name="AutoShape 342"/>
          <p:cNvSpPr>
            <a:spLocks noChangeAspect="1" noChangeArrowheads="1"/>
          </p:cNvSpPr>
          <p:nvPr/>
        </p:nvSpPr>
        <p:spPr bwMode="auto">
          <a:xfrm>
            <a:off x="2881313" y="2663825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4" name="AutoShape 343"/>
          <p:cNvSpPr>
            <a:spLocks noChangeAspect="1" noChangeArrowheads="1"/>
          </p:cNvSpPr>
          <p:nvPr/>
        </p:nvSpPr>
        <p:spPr bwMode="auto">
          <a:xfrm>
            <a:off x="2887663" y="2490788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5" name="AutoShape 344"/>
          <p:cNvSpPr>
            <a:spLocks noChangeAspect="1" noChangeArrowheads="1"/>
          </p:cNvSpPr>
          <p:nvPr/>
        </p:nvSpPr>
        <p:spPr bwMode="auto">
          <a:xfrm>
            <a:off x="2482850" y="293052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6" name="AutoShape 345"/>
          <p:cNvSpPr>
            <a:spLocks noChangeAspect="1" noChangeArrowheads="1"/>
          </p:cNvSpPr>
          <p:nvPr/>
        </p:nvSpPr>
        <p:spPr bwMode="auto">
          <a:xfrm>
            <a:off x="2355850" y="2678113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7" name="AutoShape 346"/>
          <p:cNvSpPr>
            <a:spLocks noChangeAspect="1" noChangeArrowheads="1"/>
          </p:cNvSpPr>
          <p:nvPr/>
        </p:nvSpPr>
        <p:spPr bwMode="auto">
          <a:xfrm>
            <a:off x="2597150" y="2895600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8" name="AutoShape 347"/>
          <p:cNvSpPr>
            <a:spLocks noChangeAspect="1" noChangeArrowheads="1"/>
          </p:cNvSpPr>
          <p:nvPr/>
        </p:nvSpPr>
        <p:spPr bwMode="auto">
          <a:xfrm>
            <a:off x="2444750" y="2979738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79" name="AutoShape 348"/>
          <p:cNvSpPr>
            <a:spLocks noChangeAspect="1" noChangeArrowheads="1"/>
          </p:cNvSpPr>
          <p:nvPr/>
        </p:nvSpPr>
        <p:spPr bwMode="auto">
          <a:xfrm>
            <a:off x="2849563" y="2528888"/>
            <a:ext cx="52387" cy="52387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0" name="AutoShape 349"/>
          <p:cNvSpPr>
            <a:spLocks noChangeAspect="1" noChangeArrowheads="1"/>
          </p:cNvSpPr>
          <p:nvPr/>
        </p:nvSpPr>
        <p:spPr bwMode="auto">
          <a:xfrm>
            <a:off x="2851150" y="2708275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1" name="AutoShape 350"/>
          <p:cNvSpPr>
            <a:spLocks noChangeAspect="1" noChangeArrowheads="1"/>
          </p:cNvSpPr>
          <p:nvPr/>
        </p:nvSpPr>
        <p:spPr bwMode="auto">
          <a:xfrm>
            <a:off x="2430463" y="2930525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2" name="AutoShape 351"/>
          <p:cNvSpPr>
            <a:spLocks noChangeAspect="1" noChangeArrowheads="1"/>
          </p:cNvSpPr>
          <p:nvPr/>
        </p:nvSpPr>
        <p:spPr bwMode="auto">
          <a:xfrm>
            <a:off x="2497138" y="297338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3" name="AutoShape 352"/>
          <p:cNvSpPr>
            <a:spLocks noChangeAspect="1" noChangeArrowheads="1"/>
          </p:cNvSpPr>
          <p:nvPr/>
        </p:nvSpPr>
        <p:spPr bwMode="auto">
          <a:xfrm>
            <a:off x="2646363" y="2889250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4" name="AutoShape 353"/>
          <p:cNvSpPr>
            <a:spLocks noChangeAspect="1" noChangeArrowheads="1"/>
          </p:cNvSpPr>
          <p:nvPr/>
        </p:nvSpPr>
        <p:spPr bwMode="auto">
          <a:xfrm>
            <a:off x="2840038" y="2476500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5" name="AutoShape 354"/>
          <p:cNvSpPr>
            <a:spLocks noChangeAspect="1" noChangeArrowheads="1"/>
          </p:cNvSpPr>
          <p:nvPr/>
        </p:nvSpPr>
        <p:spPr bwMode="auto">
          <a:xfrm>
            <a:off x="2316163" y="2651125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6" name="AutoShape 355"/>
          <p:cNvSpPr>
            <a:spLocks noChangeAspect="1" noChangeArrowheads="1"/>
          </p:cNvSpPr>
          <p:nvPr/>
        </p:nvSpPr>
        <p:spPr bwMode="auto">
          <a:xfrm>
            <a:off x="2389188" y="2970213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7" name="AutoShape 356"/>
          <p:cNvSpPr>
            <a:spLocks noChangeAspect="1" noChangeArrowheads="1"/>
          </p:cNvSpPr>
          <p:nvPr/>
        </p:nvSpPr>
        <p:spPr bwMode="auto">
          <a:xfrm>
            <a:off x="2794000" y="324802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8" name="AutoShape 357"/>
          <p:cNvSpPr>
            <a:spLocks noChangeAspect="1" noChangeArrowheads="1"/>
          </p:cNvSpPr>
          <p:nvPr/>
        </p:nvSpPr>
        <p:spPr bwMode="auto">
          <a:xfrm>
            <a:off x="3986213" y="2722563"/>
            <a:ext cx="52387" cy="52387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89" name="AutoShape 358"/>
          <p:cNvSpPr>
            <a:spLocks noChangeAspect="1" noChangeArrowheads="1"/>
          </p:cNvSpPr>
          <p:nvPr/>
        </p:nvSpPr>
        <p:spPr bwMode="auto">
          <a:xfrm>
            <a:off x="2359025" y="2622550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0" name="AutoShape 359"/>
          <p:cNvSpPr>
            <a:spLocks noChangeAspect="1" noChangeArrowheads="1"/>
          </p:cNvSpPr>
          <p:nvPr/>
        </p:nvSpPr>
        <p:spPr bwMode="auto">
          <a:xfrm>
            <a:off x="3535363" y="3641725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1" name="AutoShape 360"/>
          <p:cNvSpPr>
            <a:spLocks noChangeAspect="1" noChangeArrowheads="1"/>
          </p:cNvSpPr>
          <p:nvPr/>
        </p:nvSpPr>
        <p:spPr bwMode="auto">
          <a:xfrm>
            <a:off x="2192338" y="320833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2" name="AutoShape 361"/>
          <p:cNvSpPr>
            <a:spLocks noChangeAspect="1" noChangeArrowheads="1"/>
          </p:cNvSpPr>
          <p:nvPr/>
        </p:nvSpPr>
        <p:spPr bwMode="auto">
          <a:xfrm>
            <a:off x="3779838" y="3327400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3" name="AutoShape 362"/>
          <p:cNvSpPr>
            <a:spLocks noChangeAspect="1" noChangeArrowheads="1"/>
          </p:cNvSpPr>
          <p:nvPr/>
        </p:nvSpPr>
        <p:spPr bwMode="auto">
          <a:xfrm>
            <a:off x="2633663" y="2936875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4" name="AutoShape 363"/>
          <p:cNvSpPr>
            <a:spLocks noChangeAspect="1" noChangeArrowheads="1"/>
          </p:cNvSpPr>
          <p:nvPr/>
        </p:nvSpPr>
        <p:spPr bwMode="auto">
          <a:xfrm>
            <a:off x="2820988" y="2865438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5" name="AutoShape 364"/>
          <p:cNvSpPr>
            <a:spLocks noChangeAspect="1" noChangeArrowheads="1"/>
          </p:cNvSpPr>
          <p:nvPr/>
        </p:nvSpPr>
        <p:spPr bwMode="auto">
          <a:xfrm>
            <a:off x="2686050" y="292417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6" name="AutoShape 365"/>
          <p:cNvSpPr>
            <a:spLocks noChangeAspect="1" noChangeArrowheads="1"/>
          </p:cNvSpPr>
          <p:nvPr/>
        </p:nvSpPr>
        <p:spPr bwMode="auto">
          <a:xfrm>
            <a:off x="4025900" y="2743200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7" name="AutoShape 366"/>
          <p:cNvSpPr>
            <a:spLocks noChangeAspect="1" noChangeArrowheads="1"/>
          </p:cNvSpPr>
          <p:nvPr/>
        </p:nvSpPr>
        <p:spPr bwMode="auto">
          <a:xfrm>
            <a:off x="3168650" y="3884613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8" name="AutoShape 367"/>
          <p:cNvSpPr>
            <a:spLocks noChangeAspect="1" noChangeArrowheads="1"/>
          </p:cNvSpPr>
          <p:nvPr/>
        </p:nvSpPr>
        <p:spPr bwMode="auto">
          <a:xfrm>
            <a:off x="4389438" y="3813175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99" name="AutoShape 368"/>
          <p:cNvSpPr>
            <a:spLocks noChangeAspect="1" noChangeArrowheads="1"/>
          </p:cNvSpPr>
          <p:nvPr/>
        </p:nvSpPr>
        <p:spPr bwMode="auto">
          <a:xfrm>
            <a:off x="2894013" y="2535238"/>
            <a:ext cx="52387" cy="52387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0" name="AutoShape 369"/>
          <p:cNvSpPr>
            <a:spLocks noChangeAspect="1" noChangeArrowheads="1"/>
          </p:cNvSpPr>
          <p:nvPr/>
        </p:nvSpPr>
        <p:spPr bwMode="auto">
          <a:xfrm>
            <a:off x="2287588" y="3613150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1" name="AutoShape 370"/>
          <p:cNvSpPr>
            <a:spLocks noChangeAspect="1" noChangeArrowheads="1"/>
          </p:cNvSpPr>
          <p:nvPr/>
        </p:nvSpPr>
        <p:spPr bwMode="auto">
          <a:xfrm>
            <a:off x="2824163" y="275748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2" name="AutoShape 371"/>
          <p:cNvSpPr>
            <a:spLocks noChangeAspect="1" noChangeArrowheads="1"/>
          </p:cNvSpPr>
          <p:nvPr/>
        </p:nvSpPr>
        <p:spPr bwMode="auto">
          <a:xfrm>
            <a:off x="3927475" y="309880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3" name="AutoShape 372"/>
          <p:cNvSpPr>
            <a:spLocks noChangeAspect="1" noChangeArrowheads="1"/>
          </p:cNvSpPr>
          <p:nvPr/>
        </p:nvSpPr>
        <p:spPr bwMode="auto">
          <a:xfrm>
            <a:off x="4003675" y="297497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4" name="AutoShape 373"/>
          <p:cNvSpPr>
            <a:spLocks noChangeAspect="1" noChangeArrowheads="1"/>
          </p:cNvSpPr>
          <p:nvPr/>
        </p:nvSpPr>
        <p:spPr bwMode="auto">
          <a:xfrm>
            <a:off x="3889375" y="3148013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5" name="AutoShape 374"/>
          <p:cNvSpPr>
            <a:spLocks noChangeAspect="1" noChangeArrowheads="1"/>
          </p:cNvSpPr>
          <p:nvPr/>
        </p:nvSpPr>
        <p:spPr bwMode="auto">
          <a:xfrm>
            <a:off x="3875088" y="3098800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6" name="AutoShape 375"/>
          <p:cNvSpPr>
            <a:spLocks noChangeAspect="1" noChangeArrowheads="1"/>
          </p:cNvSpPr>
          <p:nvPr/>
        </p:nvSpPr>
        <p:spPr bwMode="auto">
          <a:xfrm>
            <a:off x="3941763" y="3141663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7" name="AutoShape 376"/>
          <p:cNvSpPr>
            <a:spLocks noChangeAspect="1" noChangeArrowheads="1"/>
          </p:cNvSpPr>
          <p:nvPr/>
        </p:nvSpPr>
        <p:spPr bwMode="auto">
          <a:xfrm>
            <a:off x="4052888" y="2968625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8" name="AutoShape 377"/>
          <p:cNvSpPr>
            <a:spLocks noChangeAspect="1" noChangeArrowheads="1"/>
          </p:cNvSpPr>
          <p:nvPr/>
        </p:nvSpPr>
        <p:spPr bwMode="auto">
          <a:xfrm>
            <a:off x="3833813" y="3138488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09" name="AutoShape 378"/>
          <p:cNvSpPr>
            <a:spLocks noChangeAspect="1" noChangeArrowheads="1"/>
          </p:cNvSpPr>
          <p:nvPr/>
        </p:nvSpPr>
        <p:spPr bwMode="auto">
          <a:xfrm>
            <a:off x="4040188" y="3016250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0" name="AutoShape 379"/>
          <p:cNvSpPr>
            <a:spLocks noChangeAspect="1" noChangeArrowheads="1"/>
          </p:cNvSpPr>
          <p:nvPr/>
        </p:nvSpPr>
        <p:spPr bwMode="auto">
          <a:xfrm>
            <a:off x="4092575" y="300355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1" name="AutoShape 380"/>
          <p:cNvSpPr>
            <a:spLocks noChangeAspect="1" noChangeArrowheads="1"/>
          </p:cNvSpPr>
          <p:nvPr/>
        </p:nvSpPr>
        <p:spPr bwMode="auto">
          <a:xfrm>
            <a:off x="3556000" y="3108325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2" name="AutoShape 381"/>
          <p:cNvSpPr>
            <a:spLocks noChangeAspect="1" noChangeArrowheads="1"/>
          </p:cNvSpPr>
          <p:nvPr/>
        </p:nvSpPr>
        <p:spPr bwMode="auto">
          <a:xfrm>
            <a:off x="3514725" y="291782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3" name="AutoShape 382"/>
          <p:cNvSpPr>
            <a:spLocks noChangeAspect="1" noChangeArrowheads="1"/>
          </p:cNvSpPr>
          <p:nvPr/>
        </p:nvSpPr>
        <p:spPr bwMode="auto">
          <a:xfrm>
            <a:off x="3517900" y="3157538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4" name="AutoShape 383"/>
          <p:cNvSpPr>
            <a:spLocks noChangeAspect="1" noChangeArrowheads="1"/>
          </p:cNvSpPr>
          <p:nvPr/>
        </p:nvSpPr>
        <p:spPr bwMode="auto">
          <a:xfrm>
            <a:off x="3503613" y="3108325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5" name="AutoShape 384"/>
          <p:cNvSpPr>
            <a:spLocks noChangeAspect="1" noChangeArrowheads="1"/>
          </p:cNvSpPr>
          <p:nvPr/>
        </p:nvSpPr>
        <p:spPr bwMode="auto">
          <a:xfrm>
            <a:off x="3570288" y="3151188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6" name="AutoShape 385"/>
          <p:cNvSpPr>
            <a:spLocks noChangeAspect="1" noChangeArrowheads="1"/>
          </p:cNvSpPr>
          <p:nvPr/>
        </p:nvSpPr>
        <p:spPr bwMode="auto">
          <a:xfrm>
            <a:off x="3563938" y="2911475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7" name="AutoShape 386"/>
          <p:cNvSpPr>
            <a:spLocks noChangeAspect="1" noChangeArrowheads="1"/>
          </p:cNvSpPr>
          <p:nvPr/>
        </p:nvSpPr>
        <p:spPr bwMode="auto">
          <a:xfrm>
            <a:off x="3462338" y="3148013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8" name="AutoShape 387"/>
          <p:cNvSpPr>
            <a:spLocks noChangeAspect="1" noChangeArrowheads="1"/>
          </p:cNvSpPr>
          <p:nvPr/>
        </p:nvSpPr>
        <p:spPr bwMode="auto">
          <a:xfrm>
            <a:off x="3551238" y="2959100"/>
            <a:ext cx="53975" cy="52388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19" name="AutoShape 388"/>
          <p:cNvSpPr>
            <a:spLocks noChangeAspect="1" noChangeArrowheads="1"/>
          </p:cNvSpPr>
          <p:nvPr/>
        </p:nvSpPr>
        <p:spPr bwMode="auto">
          <a:xfrm>
            <a:off x="3603625" y="294640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0" name="AutoShape 389"/>
          <p:cNvSpPr>
            <a:spLocks noChangeAspect="1" noChangeArrowheads="1"/>
          </p:cNvSpPr>
          <p:nvPr/>
        </p:nvSpPr>
        <p:spPr bwMode="auto">
          <a:xfrm>
            <a:off x="5370513" y="315595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1" name="AutoShape 390"/>
          <p:cNvSpPr>
            <a:spLocks noChangeAspect="1" noChangeArrowheads="1"/>
          </p:cNvSpPr>
          <p:nvPr/>
        </p:nvSpPr>
        <p:spPr bwMode="auto">
          <a:xfrm>
            <a:off x="5416550" y="315118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2" name="AutoShape 391"/>
          <p:cNvSpPr>
            <a:spLocks noChangeAspect="1" noChangeArrowheads="1"/>
          </p:cNvSpPr>
          <p:nvPr/>
        </p:nvSpPr>
        <p:spPr bwMode="auto">
          <a:xfrm>
            <a:off x="4946650" y="316547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3" name="AutoShape 392"/>
          <p:cNvSpPr>
            <a:spLocks noChangeAspect="1" noChangeArrowheads="1"/>
          </p:cNvSpPr>
          <p:nvPr/>
        </p:nvSpPr>
        <p:spPr bwMode="auto">
          <a:xfrm>
            <a:off x="4984750" y="3125788"/>
            <a:ext cx="52388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4" name="AutoShape 393"/>
          <p:cNvSpPr>
            <a:spLocks noChangeAspect="1" noChangeArrowheads="1"/>
          </p:cNvSpPr>
          <p:nvPr/>
        </p:nvSpPr>
        <p:spPr bwMode="auto">
          <a:xfrm>
            <a:off x="5081588" y="341630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5" name="AutoShape 394"/>
          <p:cNvSpPr>
            <a:spLocks noChangeAspect="1" noChangeArrowheads="1"/>
          </p:cNvSpPr>
          <p:nvPr/>
        </p:nvSpPr>
        <p:spPr bwMode="auto">
          <a:xfrm>
            <a:off x="5030788" y="3422650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6" name="AutoShape 395"/>
          <p:cNvSpPr>
            <a:spLocks noChangeAspect="1" noChangeArrowheads="1"/>
          </p:cNvSpPr>
          <p:nvPr/>
        </p:nvSpPr>
        <p:spPr bwMode="auto">
          <a:xfrm>
            <a:off x="5391150" y="3109913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7" name="AutoShape 396"/>
          <p:cNvSpPr>
            <a:spLocks noChangeAspect="1" noChangeArrowheads="1"/>
          </p:cNvSpPr>
          <p:nvPr/>
        </p:nvSpPr>
        <p:spPr bwMode="auto">
          <a:xfrm>
            <a:off x="5054600" y="3470275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8" name="AutoShape 397"/>
          <p:cNvSpPr>
            <a:spLocks noChangeAspect="1" noChangeArrowheads="1"/>
          </p:cNvSpPr>
          <p:nvPr/>
        </p:nvSpPr>
        <p:spPr bwMode="auto">
          <a:xfrm>
            <a:off x="4916488" y="3209925"/>
            <a:ext cx="52387" cy="53975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29" name="AutoShape 398"/>
          <p:cNvSpPr>
            <a:spLocks noChangeAspect="1" noChangeArrowheads="1"/>
          </p:cNvSpPr>
          <p:nvPr/>
        </p:nvSpPr>
        <p:spPr bwMode="auto">
          <a:xfrm>
            <a:off x="5300663" y="2981325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0" name="AutoShape 399"/>
          <p:cNvSpPr>
            <a:spLocks noChangeAspect="1" noChangeArrowheads="1"/>
          </p:cNvSpPr>
          <p:nvPr/>
        </p:nvSpPr>
        <p:spPr bwMode="auto">
          <a:xfrm>
            <a:off x="4892675" y="315753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1" name="AutoShape 400"/>
          <p:cNvSpPr>
            <a:spLocks noChangeAspect="1" noChangeArrowheads="1"/>
          </p:cNvSpPr>
          <p:nvPr/>
        </p:nvSpPr>
        <p:spPr bwMode="auto">
          <a:xfrm>
            <a:off x="4799013" y="386715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2" name="AutoShape 401"/>
          <p:cNvSpPr>
            <a:spLocks noChangeAspect="1" noChangeArrowheads="1"/>
          </p:cNvSpPr>
          <p:nvPr/>
        </p:nvSpPr>
        <p:spPr bwMode="auto">
          <a:xfrm>
            <a:off x="5260975" y="297973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3" name="AutoShape 402"/>
          <p:cNvSpPr>
            <a:spLocks noChangeAspect="1" noChangeArrowheads="1"/>
          </p:cNvSpPr>
          <p:nvPr/>
        </p:nvSpPr>
        <p:spPr bwMode="auto">
          <a:xfrm>
            <a:off x="5597525" y="3508375"/>
            <a:ext cx="53975" cy="58738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4" name="AutoShape 403"/>
          <p:cNvSpPr>
            <a:spLocks noChangeAspect="1" noChangeArrowheads="1"/>
          </p:cNvSpPr>
          <p:nvPr/>
        </p:nvSpPr>
        <p:spPr bwMode="auto">
          <a:xfrm>
            <a:off x="5622925" y="4238625"/>
            <a:ext cx="53975" cy="53975"/>
          </a:xfrm>
          <a:prstGeom prst="flowChartConnector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5" name="AutoShape 404"/>
          <p:cNvSpPr>
            <a:spLocks noChangeAspect="1" noChangeArrowheads="1"/>
          </p:cNvSpPr>
          <p:nvPr/>
        </p:nvSpPr>
        <p:spPr bwMode="auto">
          <a:xfrm>
            <a:off x="5954713" y="3597275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6" name="AutoShape 405"/>
          <p:cNvSpPr>
            <a:spLocks noChangeAspect="1" noChangeArrowheads="1"/>
          </p:cNvSpPr>
          <p:nvPr/>
        </p:nvSpPr>
        <p:spPr bwMode="auto">
          <a:xfrm>
            <a:off x="5994400" y="4297363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7" name="AutoShape 406"/>
          <p:cNvSpPr>
            <a:spLocks noChangeAspect="1" noChangeArrowheads="1"/>
          </p:cNvSpPr>
          <p:nvPr/>
        </p:nvSpPr>
        <p:spPr bwMode="auto">
          <a:xfrm>
            <a:off x="6818313" y="3689350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8" name="AutoShape 407"/>
          <p:cNvSpPr>
            <a:spLocks noChangeAspect="1" noChangeArrowheads="1"/>
          </p:cNvSpPr>
          <p:nvPr/>
        </p:nvSpPr>
        <p:spPr bwMode="auto">
          <a:xfrm rot="4770097">
            <a:off x="6728619" y="3166269"/>
            <a:ext cx="53975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39" name="AutoShape 408"/>
          <p:cNvSpPr>
            <a:spLocks noChangeAspect="1" noChangeArrowheads="1"/>
          </p:cNvSpPr>
          <p:nvPr/>
        </p:nvSpPr>
        <p:spPr bwMode="auto">
          <a:xfrm rot="4770097">
            <a:off x="6544469" y="3509169"/>
            <a:ext cx="50800" cy="52388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0" name="AutoShape 409"/>
          <p:cNvSpPr>
            <a:spLocks noChangeAspect="1" noChangeArrowheads="1"/>
          </p:cNvSpPr>
          <p:nvPr/>
        </p:nvSpPr>
        <p:spPr bwMode="auto">
          <a:xfrm rot="4770097">
            <a:off x="6494463" y="3609975"/>
            <a:ext cx="52387" cy="555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1" name="AutoShape 410"/>
          <p:cNvSpPr>
            <a:spLocks noChangeAspect="1" noChangeArrowheads="1"/>
          </p:cNvSpPr>
          <p:nvPr/>
        </p:nvSpPr>
        <p:spPr bwMode="auto">
          <a:xfrm rot="4770097">
            <a:off x="6363494" y="3658394"/>
            <a:ext cx="50800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2" name="AutoShape 411"/>
          <p:cNvSpPr>
            <a:spLocks noChangeAspect="1" noChangeArrowheads="1"/>
          </p:cNvSpPr>
          <p:nvPr/>
        </p:nvSpPr>
        <p:spPr bwMode="auto">
          <a:xfrm rot="4770097">
            <a:off x="7293769" y="365521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3" name="AutoShape 412"/>
          <p:cNvSpPr>
            <a:spLocks noChangeAspect="1" noChangeArrowheads="1"/>
          </p:cNvSpPr>
          <p:nvPr/>
        </p:nvSpPr>
        <p:spPr bwMode="auto">
          <a:xfrm rot="4770097">
            <a:off x="7434263" y="4445000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4" name="AutoShape 413"/>
          <p:cNvSpPr>
            <a:spLocks noChangeAspect="1" noChangeArrowheads="1"/>
          </p:cNvSpPr>
          <p:nvPr/>
        </p:nvSpPr>
        <p:spPr bwMode="auto">
          <a:xfrm rot="4770097">
            <a:off x="6266656" y="3702844"/>
            <a:ext cx="53975" cy="52388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5" name="AutoShape 414"/>
          <p:cNvSpPr>
            <a:spLocks noChangeAspect="1" noChangeArrowheads="1"/>
          </p:cNvSpPr>
          <p:nvPr/>
        </p:nvSpPr>
        <p:spPr bwMode="auto">
          <a:xfrm rot="7206174">
            <a:off x="7246937" y="3408363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6" name="AutoShape 415"/>
          <p:cNvSpPr>
            <a:spLocks noChangeAspect="1" noChangeArrowheads="1"/>
          </p:cNvSpPr>
          <p:nvPr/>
        </p:nvSpPr>
        <p:spPr bwMode="auto">
          <a:xfrm rot="7206174">
            <a:off x="6403181" y="3629820"/>
            <a:ext cx="53975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7" name="AutoShape 416"/>
          <p:cNvSpPr>
            <a:spLocks noChangeAspect="1" noChangeArrowheads="1"/>
          </p:cNvSpPr>
          <p:nvPr/>
        </p:nvSpPr>
        <p:spPr bwMode="auto">
          <a:xfrm rot="7206174">
            <a:off x="6444457" y="3596481"/>
            <a:ext cx="50800" cy="52387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8" name="AutoShape 417"/>
          <p:cNvSpPr>
            <a:spLocks noChangeAspect="1" noChangeArrowheads="1"/>
          </p:cNvSpPr>
          <p:nvPr/>
        </p:nvSpPr>
        <p:spPr bwMode="auto">
          <a:xfrm rot="4770097">
            <a:off x="6483350" y="3560763"/>
            <a:ext cx="55563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49" name="AutoShape 418"/>
          <p:cNvSpPr>
            <a:spLocks noChangeAspect="1" noChangeArrowheads="1"/>
          </p:cNvSpPr>
          <p:nvPr/>
        </p:nvSpPr>
        <p:spPr bwMode="auto">
          <a:xfrm rot="7206174">
            <a:off x="7397751" y="355917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0" name="AutoShape 419"/>
          <p:cNvSpPr>
            <a:spLocks noChangeAspect="1" noChangeArrowheads="1"/>
          </p:cNvSpPr>
          <p:nvPr/>
        </p:nvSpPr>
        <p:spPr bwMode="auto">
          <a:xfrm rot="7206174">
            <a:off x="6104732" y="3096419"/>
            <a:ext cx="50800" cy="52387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1" name="AutoShape 420"/>
          <p:cNvSpPr>
            <a:spLocks noChangeAspect="1" noChangeArrowheads="1"/>
          </p:cNvSpPr>
          <p:nvPr/>
        </p:nvSpPr>
        <p:spPr bwMode="auto">
          <a:xfrm rot="4770097">
            <a:off x="7230269" y="3093244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2" name="AutoShape 421"/>
          <p:cNvSpPr>
            <a:spLocks noChangeAspect="1" noChangeArrowheads="1"/>
          </p:cNvSpPr>
          <p:nvPr/>
        </p:nvSpPr>
        <p:spPr bwMode="auto">
          <a:xfrm rot="4770097">
            <a:off x="7619206" y="3453607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3" name="AutoShape 422"/>
          <p:cNvSpPr>
            <a:spLocks noChangeAspect="1" noChangeArrowheads="1"/>
          </p:cNvSpPr>
          <p:nvPr/>
        </p:nvSpPr>
        <p:spPr bwMode="auto">
          <a:xfrm rot="4770097">
            <a:off x="6299201" y="34766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4" name="AutoShape 423"/>
          <p:cNvSpPr>
            <a:spLocks noChangeAspect="1" noChangeArrowheads="1"/>
          </p:cNvSpPr>
          <p:nvPr/>
        </p:nvSpPr>
        <p:spPr bwMode="auto">
          <a:xfrm rot="4770097">
            <a:off x="8033544" y="4377532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5" name="AutoShape 424"/>
          <p:cNvSpPr>
            <a:spLocks noChangeAspect="1" noChangeArrowheads="1"/>
          </p:cNvSpPr>
          <p:nvPr/>
        </p:nvSpPr>
        <p:spPr bwMode="auto">
          <a:xfrm rot="7206174">
            <a:off x="6277769" y="3532981"/>
            <a:ext cx="53975" cy="555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6" name="AutoShape 425"/>
          <p:cNvSpPr>
            <a:spLocks noChangeAspect="1" noChangeArrowheads="1"/>
          </p:cNvSpPr>
          <p:nvPr/>
        </p:nvSpPr>
        <p:spPr bwMode="auto">
          <a:xfrm rot="7206174">
            <a:off x="6211094" y="3555206"/>
            <a:ext cx="53975" cy="55563"/>
          </a:xfrm>
          <a:prstGeom prst="flowChartConnector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7" name="AutoShape 426"/>
          <p:cNvSpPr>
            <a:spLocks noChangeAspect="1" noChangeArrowheads="1"/>
          </p:cNvSpPr>
          <p:nvPr/>
        </p:nvSpPr>
        <p:spPr bwMode="auto">
          <a:xfrm rot="4770097">
            <a:off x="6447632" y="3652044"/>
            <a:ext cx="57150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8" name="AutoShape 427"/>
          <p:cNvSpPr>
            <a:spLocks noChangeAspect="1" noChangeArrowheads="1"/>
          </p:cNvSpPr>
          <p:nvPr/>
        </p:nvSpPr>
        <p:spPr bwMode="auto">
          <a:xfrm rot="4770097">
            <a:off x="6354763" y="3484563"/>
            <a:ext cx="52387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59" name="AutoShape 428"/>
          <p:cNvSpPr>
            <a:spLocks noChangeAspect="1" noChangeArrowheads="1"/>
          </p:cNvSpPr>
          <p:nvPr/>
        </p:nvSpPr>
        <p:spPr bwMode="auto">
          <a:xfrm rot="7206174">
            <a:off x="6369844" y="3426619"/>
            <a:ext cx="57150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0" name="AutoShape 429"/>
          <p:cNvSpPr>
            <a:spLocks noChangeAspect="1" noChangeArrowheads="1"/>
          </p:cNvSpPr>
          <p:nvPr/>
        </p:nvSpPr>
        <p:spPr bwMode="auto">
          <a:xfrm rot="7206174">
            <a:off x="6426994" y="3445669"/>
            <a:ext cx="50800" cy="52388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61" name="Group 430"/>
          <p:cNvGrpSpPr>
            <a:grpSpLocks/>
          </p:cNvGrpSpPr>
          <p:nvPr/>
        </p:nvGrpSpPr>
        <p:grpSpPr bwMode="auto">
          <a:xfrm>
            <a:off x="6369050" y="3540125"/>
            <a:ext cx="39688" cy="76200"/>
            <a:chOff x="3420" y="2232"/>
            <a:chExt cx="25" cy="48"/>
          </a:xfrm>
        </p:grpSpPr>
        <p:sp>
          <p:nvSpPr>
            <p:cNvPr id="41217" name="Rectangle 431"/>
            <p:cNvSpPr>
              <a:spLocks noChangeAspect="1" noChangeArrowheads="1"/>
            </p:cNvSpPr>
            <p:nvPr/>
          </p:nvSpPr>
          <p:spPr bwMode="auto">
            <a:xfrm rot="8291194">
              <a:off x="3441" y="2234"/>
              <a:ext cx="4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8" name="Rectangle 432"/>
            <p:cNvSpPr>
              <a:spLocks noChangeAspect="1" noChangeArrowheads="1"/>
            </p:cNvSpPr>
            <p:nvPr/>
          </p:nvSpPr>
          <p:spPr bwMode="auto">
            <a:xfrm rot="8291194">
              <a:off x="3433" y="2249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9" name="Rectangle 433"/>
            <p:cNvSpPr>
              <a:spLocks noChangeAspect="1" noChangeArrowheads="1"/>
            </p:cNvSpPr>
            <p:nvPr/>
          </p:nvSpPr>
          <p:spPr bwMode="auto">
            <a:xfrm rot="8291194">
              <a:off x="3431" y="22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0" name="AutoShape 434"/>
            <p:cNvSpPr>
              <a:spLocks noChangeAspect="1" noChangeArrowheads="1"/>
            </p:cNvSpPr>
            <p:nvPr/>
          </p:nvSpPr>
          <p:spPr bwMode="auto">
            <a:xfrm rot="-7908806">
              <a:off x="3427" y="2233"/>
              <a:ext cx="5" cy="18"/>
            </a:xfrm>
            <a:prstGeom prst="flowChartDisplay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1" name="AutoShape 435"/>
            <p:cNvSpPr>
              <a:spLocks noChangeAspect="1" noChangeArrowheads="1"/>
            </p:cNvSpPr>
            <p:nvPr/>
          </p:nvSpPr>
          <p:spPr bwMode="auto">
            <a:xfrm rot="8959467">
              <a:off x="3432" y="223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2" name="AutoShape 436"/>
            <p:cNvSpPr>
              <a:spLocks noChangeAspect="1" noChangeArrowheads="1"/>
            </p:cNvSpPr>
            <p:nvPr/>
          </p:nvSpPr>
          <p:spPr bwMode="auto">
            <a:xfrm rot="7622921" flipH="1">
              <a:off x="3421" y="224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23" name="Rectangle 437"/>
            <p:cNvSpPr>
              <a:spLocks noChangeAspect="1" noChangeArrowheads="1"/>
            </p:cNvSpPr>
            <p:nvPr/>
          </p:nvSpPr>
          <p:spPr bwMode="auto">
            <a:xfrm rot="8291194">
              <a:off x="3430" y="224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62" name="AutoShape 438"/>
          <p:cNvSpPr>
            <a:spLocks noChangeAspect="1" noChangeArrowheads="1"/>
          </p:cNvSpPr>
          <p:nvPr/>
        </p:nvSpPr>
        <p:spPr bwMode="auto">
          <a:xfrm rot="4770097">
            <a:off x="7509669" y="312816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3" name="AutoShape 439"/>
          <p:cNvSpPr>
            <a:spLocks noChangeAspect="1" noChangeArrowheads="1"/>
          </p:cNvSpPr>
          <p:nvPr/>
        </p:nvSpPr>
        <p:spPr bwMode="auto">
          <a:xfrm rot="4770097">
            <a:off x="8097838" y="3044825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4" name="AutoShape 440"/>
          <p:cNvSpPr>
            <a:spLocks noChangeAspect="1" noChangeArrowheads="1"/>
          </p:cNvSpPr>
          <p:nvPr/>
        </p:nvSpPr>
        <p:spPr bwMode="auto">
          <a:xfrm rot="7206174">
            <a:off x="7739062" y="3579813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5" name="AutoShape 441"/>
          <p:cNvSpPr>
            <a:spLocks noChangeAspect="1" noChangeArrowheads="1"/>
          </p:cNvSpPr>
          <p:nvPr/>
        </p:nvSpPr>
        <p:spPr bwMode="auto">
          <a:xfrm rot="7206174">
            <a:off x="7994651" y="38576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6" name="AutoShape 442"/>
          <p:cNvSpPr>
            <a:spLocks noChangeAspect="1" noChangeArrowheads="1"/>
          </p:cNvSpPr>
          <p:nvPr/>
        </p:nvSpPr>
        <p:spPr bwMode="auto">
          <a:xfrm rot="4770097">
            <a:off x="7793831" y="3710782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7" name="AutoShape 443"/>
          <p:cNvSpPr>
            <a:spLocks noChangeAspect="1" noChangeArrowheads="1"/>
          </p:cNvSpPr>
          <p:nvPr/>
        </p:nvSpPr>
        <p:spPr bwMode="auto">
          <a:xfrm rot="4770097">
            <a:off x="7757319" y="3364707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8" name="AutoShape 444"/>
          <p:cNvSpPr>
            <a:spLocks noChangeAspect="1" noChangeArrowheads="1"/>
          </p:cNvSpPr>
          <p:nvPr/>
        </p:nvSpPr>
        <p:spPr bwMode="auto">
          <a:xfrm rot="4770097">
            <a:off x="8036719" y="3442494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9" name="AutoShape 445"/>
          <p:cNvSpPr>
            <a:spLocks noChangeAspect="1" noChangeArrowheads="1"/>
          </p:cNvSpPr>
          <p:nvPr/>
        </p:nvSpPr>
        <p:spPr bwMode="auto">
          <a:xfrm rot="4770097">
            <a:off x="8015288" y="3397250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0" name="AutoShape 446"/>
          <p:cNvSpPr>
            <a:spLocks noChangeAspect="1" noChangeArrowheads="1"/>
          </p:cNvSpPr>
          <p:nvPr/>
        </p:nvSpPr>
        <p:spPr bwMode="auto">
          <a:xfrm rot="7206174">
            <a:off x="8050212" y="3494088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1" name="AutoShape 447"/>
          <p:cNvSpPr>
            <a:spLocks noChangeAspect="1" noChangeArrowheads="1"/>
          </p:cNvSpPr>
          <p:nvPr/>
        </p:nvSpPr>
        <p:spPr bwMode="auto">
          <a:xfrm rot="7206174">
            <a:off x="8074026" y="34004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2" name="AutoShape 448"/>
          <p:cNvSpPr>
            <a:spLocks noChangeAspect="1" noChangeArrowheads="1"/>
          </p:cNvSpPr>
          <p:nvPr/>
        </p:nvSpPr>
        <p:spPr bwMode="auto">
          <a:xfrm rot="4770097">
            <a:off x="7876381" y="3263107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3" name="AutoShape 449"/>
          <p:cNvSpPr>
            <a:spLocks noChangeAspect="1" noChangeArrowheads="1"/>
          </p:cNvSpPr>
          <p:nvPr/>
        </p:nvSpPr>
        <p:spPr bwMode="auto">
          <a:xfrm rot="4770097">
            <a:off x="7976394" y="3336132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4" name="AutoShape 450"/>
          <p:cNvSpPr>
            <a:spLocks noChangeAspect="1" noChangeArrowheads="1"/>
          </p:cNvSpPr>
          <p:nvPr/>
        </p:nvSpPr>
        <p:spPr bwMode="auto">
          <a:xfrm rot="4770097">
            <a:off x="7712869" y="366156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5" name="AutoShape 451"/>
          <p:cNvSpPr>
            <a:spLocks noChangeAspect="1" noChangeArrowheads="1"/>
          </p:cNvSpPr>
          <p:nvPr/>
        </p:nvSpPr>
        <p:spPr bwMode="auto">
          <a:xfrm rot="4770097">
            <a:off x="7643813" y="3756025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6" name="AutoShape 452"/>
          <p:cNvSpPr>
            <a:spLocks noChangeAspect="1" noChangeArrowheads="1"/>
          </p:cNvSpPr>
          <p:nvPr/>
        </p:nvSpPr>
        <p:spPr bwMode="auto">
          <a:xfrm rot="7206174">
            <a:off x="7697787" y="3760788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7" name="AutoShape 453"/>
          <p:cNvSpPr>
            <a:spLocks noChangeAspect="1" noChangeArrowheads="1"/>
          </p:cNvSpPr>
          <p:nvPr/>
        </p:nvSpPr>
        <p:spPr bwMode="auto">
          <a:xfrm rot="7206174">
            <a:off x="7772401" y="331152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8" name="AutoShape 454"/>
          <p:cNvSpPr>
            <a:spLocks noChangeAspect="1" noChangeArrowheads="1"/>
          </p:cNvSpPr>
          <p:nvPr/>
        </p:nvSpPr>
        <p:spPr bwMode="auto">
          <a:xfrm rot="4770097">
            <a:off x="7674769" y="3720307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79" name="AutoShape 455"/>
          <p:cNvSpPr>
            <a:spLocks noChangeAspect="1" noChangeArrowheads="1"/>
          </p:cNvSpPr>
          <p:nvPr/>
        </p:nvSpPr>
        <p:spPr bwMode="auto">
          <a:xfrm>
            <a:off x="7142163" y="3562350"/>
            <a:ext cx="49212" cy="58738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0" name="AutoShape 456"/>
          <p:cNvSpPr>
            <a:spLocks noChangeAspect="1" noChangeArrowheads="1"/>
          </p:cNvSpPr>
          <p:nvPr/>
        </p:nvSpPr>
        <p:spPr bwMode="auto">
          <a:xfrm>
            <a:off x="7277100" y="4408488"/>
            <a:ext cx="52388" cy="55562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1" name="AutoShape 457"/>
          <p:cNvSpPr>
            <a:spLocks noChangeAspect="1" noChangeArrowheads="1"/>
          </p:cNvSpPr>
          <p:nvPr/>
        </p:nvSpPr>
        <p:spPr bwMode="auto">
          <a:xfrm>
            <a:off x="8101013" y="3800475"/>
            <a:ext cx="50800" cy="571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1182" name="Group 458"/>
          <p:cNvGrpSpPr>
            <a:grpSpLocks/>
          </p:cNvGrpSpPr>
          <p:nvPr/>
        </p:nvGrpSpPr>
        <p:grpSpPr bwMode="auto">
          <a:xfrm>
            <a:off x="7600950" y="3676650"/>
            <a:ext cx="39688" cy="76200"/>
            <a:chOff x="3420" y="2232"/>
            <a:chExt cx="25" cy="48"/>
          </a:xfrm>
        </p:grpSpPr>
        <p:sp>
          <p:nvSpPr>
            <p:cNvPr id="41210" name="Rectangle 459"/>
            <p:cNvSpPr>
              <a:spLocks noChangeAspect="1" noChangeArrowheads="1"/>
            </p:cNvSpPr>
            <p:nvPr/>
          </p:nvSpPr>
          <p:spPr bwMode="auto">
            <a:xfrm rot="8291194">
              <a:off x="3441" y="2234"/>
              <a:ext cx="4" cy="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1" name="Rectangle 460"/>
            <p:cNvSpPr>
              <a:spLocks noChangeAspect="1" noChangeArrowheads="1"/>
            </p:cNvSpPr>
            <p:nvPr/>
          </p:nvSpPr>
          <p:spPr bwMode="auto">
            <a:xfrm rot="8291194">
              <a:off x="3433" y="2249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2" name="Rectangle 461"/>
            <p:cNvSpPr>
              <a:spLocks noChangeAspect="1" noChangeArrowheads="1"/>
            </p:cNvSpPr>
            <p:nvPr/>
          </p:nvSpPr>
          <p:spPr bwMode="auto">
            <a:xfrm rot="8291194">
              <a:off x="3431" y="2246"/>
              <a:ext cx="9" cy="3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3" name="AutoShape 462"/>
            <p:cNvSpPr>
              <a:spLocks noChangeAspect="1" noChangeArrowheads="1"/>
            </p:cNvSpPr>
            <p:nvPr/>
          </p:nvSpPr>
          <p:spPr bwMode="auto">
            <a:xfrm rot="-7908806">
              <a:off x="3427" y="2233"/>
              <a:ext cx="5" cy="18"/>
            </a:xfrm>
            <a:prstGeom prst="flowChartDisplay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4" name="AutoShape 463"/>
            <p:cNvSpPr>
              <a:spLocks noChangeAspect="1" noChangeArrowheads="1"/>
            </p:cNvSpPr>
            <p:nvPr/>
          </p:nvSpPr>
          <p:spPr bwMode="auto">
            <a:xfrm rot="8959467">
              <a:off x="3432" y="223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5" name="AutoShape 464"/>
            <p:cNvSpPr>
              <a:spLocks noChangeAspect="1" noChangeArrowheads="1"/>
            </p:cNvSpPr>
            <p:nvPr/>
          </p:nvSpPr>
          <p:spPr bwMode="auto">
            <a:xfrm rot="7622921" flipH="1">
              <a:off x="3421" y="2242"/>
              <a:ext cx="4" cy="5"/>
            </a:xfrm>
            <a:prstGeom prst="flowChartInputOutpu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16" name="Rectangle 465"/>
            <p:cNvSpPr>
              <a:spLocks noChangeAspect="1" noChangeArrowheads="1"/>
            </p:cNvSpPr>
            <p:nvPr/>
          </p:nvSpPr>
          <p:spPr bwMode="auto">
            <a:xfrm rot="8291194">
              <a:off x="3430" y="2244"/>
              <a:ext cx="7" cy="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A5002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183" name="AutoShape 466"/>
          <p:cNvSpPr>
            <a:spLocks noChangeAspect="1" noChangeArrowheads="1"/>
          </p:cNvSpPr>
          <p:nvPr/>
        </p:nvSpPr>
        <p:spPr bwMode="auto">
          <a:xfrm rot="4770097">
            <a:off x="7312819" y="3915569"/>
            <a:ext cx="50800" cy="55562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4" name="AutoShape 467"/>
          <p:cNvSpPr>
            <a:spLocks noChangeAspect="1" noChangeArrowheads="1"/>
          </p:cNvSpPr>
          <p:nvPr/>
        </p:nvSpPr>
        <p:spPr bwMode="auto">
          <a:xfrm rot="4770097">
            <a:off x="7250113" y="3746500"/>
            <a:ext cx="55562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5" name="AutoShape 468"/>
          <p:cNvSpPr>
            <a:spLocks noChangeAspect="1" noChangeArrowheads="1"/>
          </p:cNvSpPr>
          <p:nvPr/>
        </p:nvSpPr>
        <p:spPr bwMode="auto">
          <a:xfrm rot="7206174">
            <a:off x="7231062" y="3795713"/>
            <a:ext cx="55563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6" name="AutoShape 469"/>
          <p:cNvSpPr>
            <a:spLocks noChangeAspect="1" noChangeArrowheads="1"/>
          </p:cNvSpPr>
          <p:nvPr/>
        </p:nvSpPr>
        <p:spPr bwMode="auto">
          <a:xfrm rot="7206174">
            <a:off x="8064501" y="3638550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7" name="AutoShape 470"/>
          <p:cNvSpPr>
            <a:spLocks noChangeAspect="1" noChangeArrowheads="1"/>
          </p:cNvSpPr>
          <p:nvPr/>
        </p:nvSpPr>
        <p:spPr bwMode="auto">
          <a:xfrm rot="4770097">
            <a:off x="7362031" y="3917157"/>
            <a:ext cx="53975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8" name="AutoShape 471"/>
          <p:cNvSpPr>
            <a:spLocks noChangeAspect="1" noChangeArrowheads="1"/>
          </p:cNvSpPr>
          <p:nvPr/>
        </p:nvSpPr>
        <p:spPr bwMode="auto">
          <a:xfrm rot="4770097">
            <a:off x="7439819" y="3536157"/>
            <a:ext cx="53975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89" name="AutoShape 472"/>
          <p:cNvSpPr>
            <a:spLocks noChangeAspect="1" noChangeArrowheads="1"/>
          </p:cNvSpPr>
          <p:nvPr/>
        </p:nvSpPr>
        <p:spPr bwMode="auto">
          <a:xfrm rot="4770097">
            <a:off x="7893844" y="3617119"/>
            <a:ext cx="50800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0" name="AutoShape 473"/>
          <p:cNvSpPr>
            <a:spLocks noChangeAspect="1" noChangeArrowheads="1"/>
          </p:cNvSpPr>
          <p:nvPr/>
        </p:nvSpPr>
        <p:spPr bwMode="auto">
          <a:xfrm rot="7206174">
            <a:off x="7435056" y="3725070"/>
            <a:ext cx="53975" cy="55562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1" name="AutoShape 474"/>
          <p:cNvSpPr>
            <a:spLocks noChangeAspect="1" noChangeArrowheads="1"/>
          </p:cNvSpPr>
          <p:nvPr/>
        </p:nvSpPr>
        <p:spPr bwMode="auto">
          <a:xfrm rot="7206174">
            <a:off x="7371557" y="3745706"/>
            <a:ext cx="50800" cy="52387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2" name="AutoShape 475"/>
          <p:cNvSpPr>
            <a:spLocks noChangeAspect="1" noChangeArrowheads="1"/>
          </p:cNvSpPr>
          <p:nvPr/>
        </p:nvSpPr>
        <p:spPr bwMode="auto">
          <a:xfrm rot="4770097">
            <a:off x="7861301" y="3482975"/>
            <a:ext cx="55562" cy="52387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3" name="AutoShape 476"/>
          <p:cNvSpPr>
            <a:spLocks noChangeAspect="1" noChangeArrowheads="1"/>
          </p:cNvSpPr>
          <p:nvPr/>
        </p:nvSpPr>
        <p:spPr bwMode="auto">
          <a:xfrm rot="7206174">
            <a:off x="7239794" y="4183856"/>
            <a:ext cx="53975" cy="55563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4" name="AutoShape 477"/>
          <p:cNvSpPr>
            <a:spLocks noChangeAspect="1" noChangeArrowheads="1"/>
          </p:cNvSpPr>
          <p:nvPr/>
        </p:nvSpPr>
        <p:spPr bwMode="auto">
          <a:xfrm rot="7206174">
            <a:off x="7887494" y="3545681"/>
            <a:ext cx="53975" cy="55563"/>
          </a:xfrm>
          <a:prstGeom prst="flowChartConnector">
            <a:avLst/>
          </a:prstGeom>
          <a:solidFill>
            <a:srgbClr val="99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5" name="AutoShape 478"/>
          <p:cNvSpPr>
            <a:spLocks noChangeAspect="1" noChangeArrowheads="1"/>
          </p:cNvSpPr>
          <p:nvPr/>
        </p:nvSpPr>
        <p:spPr bwMode="auto">
          <a:xfrm rot="4770097">
            <a:off x="7920832" y="3680619"/>
            <a:ext cx="57150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6" name="AutoShape 479"/>
          <p:cNvSpPr>
            <a:spLocks noChangeAspect="1" noChangeArrowheads="1"/>
          </p:cNvSpPr>
          <p:nvPr/>
        </p:nvSpPr>
        <p:spPr bwMode="auto">
          <a:xfrm rot="4770097">
            <a:off x="7564438" y="3592513"/>
            <a:ext cx="52387" cy="52387"/>
          </a:xfrm>
          <a:prstGeom prst="flowChartConnector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7" name="AutoShape 480"/>
          <p:cNvSpPr>
            <a:spLocks noChangeAspect="1" noChangeArrowheads="1"/>
          </p:cNvSpPr>
          <p:nvPr/>
        </p:nvSpPr>
        <p:spPr bwMode="auto">
          <a:xfrm rot="7206174">
            <a:off x="7538244" y="3642519"/>
            <a:ext cx="57150" cy="52388"/>
          </a:xfrm>
          <a:prstGeom prst="flowChartConnector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8" name="AutoShape 481"/>
          <p:cNvSpPr>
            <a:spLocks noChangeAspect="1" noChangeArrowheads="1"/>
          </p:cNvSpPr>
          <p:nvPr/>
        </p:nvSpPr>
        <p:spPr bwMode="auto">
          <a:xfrm rot="7206174">
            <a:off x="7481094" y="3661569"/>
            <a:ext cx="50800" cy="52388"/>
          </a:xfrm>
          <a:prstGeom prst="flowChartConnector">
            <a:avLst/>
          </a:prstGeom>
          <a:solidFill>
            <a:srgbClr val="A5002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99" name="AutoShape 482"/>
          <p:cNvSpPr>
            <a:spLocks noChangeAspect="1" noChangeArrowheads="1"/>
          </p:cNvSpPr>
          <p:nvPr/>
        </p:nvSpPr>
        <p:spPr bwMode="auto">
          <a:xfrm>
            <a:off x="2590800" y="2686050"/>
            <a:ext cx="52388" cy="571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0" name="AutoShape 483"/>
          <p:cNvSpPr>
            <a:spLocks noChangeAspect="1" noChangeArrowheads="1"/>
          </p:cNvSpPr>
          <p:nvPr/>
        </p:nvSpPr>
        <p:spPr bwMode="auto">
          <a:xfrm>
            <a:off x="2655888" y="2671763"/>
            <a:ext cx="52387" cy="55562"/>
          </a:xfrm>
          <a:prstGeom prst="flowChartConnector">
            <a:avLst/>
          </a:prstGeom>
          <a:solidFill>
            <a:srgbClr val="0033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1" name="AutoShape 484"/>
          <p:cNvSpPr>
            <a:spLocks noChangeAspect="1" noChangeArrowheads="1"/>
          </p:cNvSpPr>
          <p:nvPr/>
        </p:nvSpPr>
        <p:spPr bwMode="auto">
          <a:xfrm>
            <a:off x="2709863" y="2620963"/>
            <a:ext cx="52387" cy="52387"/>
          </a:xfrm>
          <a:prstGeom prst="flowChartConnector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2" name="AutoShape 485"/>
          <p:cNvSpPr>
            <a:spLocks noChangeAspect="1" noChangeArrowheads="1"/>
          </p:cNvSpPr>
          <p:nvPr/>
        </p:nvSpPr>
        <p:spPr bwMode="auto">
          <a:xfrm>
            <a:off x="2532063" y="2730500"/>
            <a:ext cx="52387" cy="55563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3" name="AutoShape 486"/>
          <p:cNvSpPr>
            <a:spLocks noChangeAspect="1" noChangeArrowheads="1"/>
          </p:cNvSpPr>
          <p:nvPr/>
        </p:nvSpPr>
        <p:spPr bwMode="auto">
          <a:xfrm>
            <a:off x="935038" y="146050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4" name="AutoShape 487"/>
          <p:cNvSpPr>
            <a:spLocks noChangeAspect="1" noChangeArrowheads="1"/>
          </p:cNvSpPr>
          <p:nvPr/>
        </p:nvSpPr>
        <p:spPr bwMode="auto">
          <a:xfrm>
            <a:off x="896938" y="1441450"/>
            <a:ext cx="31750" cy="31750"/>
          </a:xfrm>
          <a:prstGeom prst="flowChartConnector">
            <a:avLst/>
          </a:prstGeom>
          <a:solidFill>
            <a:srgbClr val="00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5" name="AutoShape 488"/>
          <p:cNvSpPr>
            <a:spLocks noChangeAspect="1" noChangeArrowheads="1"/>
          </p:cNvSpPr>
          <p:nvPr/>
        </p:nvSpPr>
        <p:spPr bwMode="auto">
          <a:xfrm>
            <a:off x="915988" y="1614488"/>
            <a:ext cx="31750" cy="30162"/>
          </a:xfrm>
          <a:prstGeom prst="flowChartConnector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6" name="AutoShape 489"/>
          <p:cNvSpPr>
            <a:spLocks noChangeAspect="1" noChangeArrowheads="1"/>
          </p:cNvSpPr>
          <p:nvPr/>
        </p:nvSpPr>
        <p:spPr bwMode="auto">
          <a:xfrm>
            <a:off x="931863" y="1506538"/>
            <a:ext cx="31750" cy="33337"/>
          </a:xfrm>
          <a:prstGeom prst="flowChartConnector">
            <a:avLst/>
          </a:prstGeom>
          <a:solidFill>
            <a:srgbClr val="33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7" name="AutoShape 490"/>
          <p:cNvSpPr>
            <a:spLocks noChangeAspect="1" noChangeArrowheads="1"/>
          </p:cNvSpPr>
          <p:nvPr/>
        </p:nvSpPr>
        <p:spPr bwMode="auto">
          <a:xfrm>
            <a:off x="952500" y="1649413"/>
            <a:ext cx="30163" cy="33337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8" name="AutoShape 491"/>
          <p:cNvSpPr>
            <a:spLocks noChangeAspect="1" noChangeArrowheads="1"/>
          </p:cNvSpPr>
          <p:nvPr/>
        </p:nvSpPr>
        <p:spPr bwMode="auto">
          <a:xfrm>
            <a:off x="928688" y="1557338"/>
            <a:ext cx="31750" cy="31750"/>
          </a:xfrm>
          <a:prstGeom prst="flowChartConnector">
            <a:avLst/>
          </a:prstGeom>
          <a:solidFill>
            <a:srgbClr val="00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09" name="Rectangle 3"/>
          <p:cNvSpPr>
            <a:spLocks noChangeArrowheads="1"/>
          </p:cNvSpPr>
          <p:nvPr/>
        </p:nvSpPr>
        <p:spPr bwMode="auto">
          <a:xfrm>
            <a:off x="900113" y="358775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intracellular pathogen</a:t>
            </a:r>
          </a:p>
          <a:p>
            <a:pPr algn="ctr" eaLnBrk="1" hangingPunct="1"/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Two T3SS</a:t>
            </a: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Group 2"/>
          <p:cNvGrpSpPr>
            <a:grpSpLocks/>
          </p:cNvGrpSpPr>
          <p:nvPr/>
        </p:nvGrpSpPr>
        <p:grpSpPr bwMode="auto">
          <a:xfrm>
            <a:off x="3494088" y="4298950"/>
            <a:ext cx="66675" cy="285750"/>
            <a:chOff x="2256" y="912"/>
            <a:chExt cx="47" cy="180"/>
          </a:xfrm>
        </p:grpSpPr>
        <p:sp>
          <p:nvSpPr>
            <p:cNvPr id="42618" name="Oval 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9" name="Line 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86" name="Group 5"/>
          <p:cNvGrpSpPr>
            <a:grpSpLocks/>
          </p:cNvGrpSpPr>
          <p:nvPr/>
        </p:nvGrpSpPr>
        <p:grpSpPr bwMode="auto">
          <a:xfrm>
            <a:off x="3584575" y="4298950"/>
            <a:ext cx="66675" cy="285750"/>
            <a:chOff x="2256" y="912"/>
            <a:chExt cx="47" cy="180"/>
          </a:xfrm>
        </p:grpSpPr>
        <p:sp>
          <p:nvSpPr>
            <p:cNvPr id="42616" name="Oval 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7" name="Line 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87" name="Group 8"/>
          <p:cNvGrpSpPr>
            <a:grpSpLocks/>
          </p:cNvGrpSpPr>
          <p:nvPr/>
        </p:nvGrpSpPr>
        <p:grpSpPr bwMode="auto">
          <a:xfrm>
            <a:off x="3675063" y="4298950"/>
            <a:ext cx="65087" cy="285750"/>
            <a:chOff x="2256" y="912"/>
            <a:chExt cx="47" cy="180"/>
          </a:xfrm>
        </p:grpSpPr>
        <p:sp>
          <p:nvSpPr>
            <p:cNvPr id="42614" name="Oval 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5" name="Line 1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88" name="Group 11"/>
          <p:cNvGrpSpPr>
            <a:grpSpLocks/>
          </p:cNvGrpSpPr>
          <p:nvPr/>
        </p:nvGrpSpPr>
        <p:grpSpPr bwMode="auto">
          <a:xfrm>
            <a:off x="3765550" y="4298950"/>
            <a:ext cx="65088" cy="285750"/>
            <a:chOff x="2256" y="912"/>
            <a:chExt cx="47" cy="180"/>
          </a:xfrm>
        </p:grpSpPr>
        <p:sp>
          <p:nvSpPr>
            <p:cNvPr id="42612" name="Oval 1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3" name="Line 1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89" name="Group 14"/>
          <p:cNvGrpSpPr>
            <a:grpSpLocks/>
          </p:cNvGrpSpPr>
          <p:nvPr/>
        </p:nvGrpSpPr>
        <p:grpSpPr bwMode="auto">
          <a:xfrm>
            <a:off x="3849688" y="4298950"/>
            <a:ext cx="66675" cy="285750"/>
            <a:chOff x="2256" y="912"/>
            <a:chExt cx="47" cy="180"/>
          </a:xfrm>
        </p:grpSpPr>
        <p:sp>
          <p:nvSpPr>
            <p:cNvPr id="42610" name="Oval 1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11" name="Line 1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0" name="Group 17"/>
          <p:cNvGrpSpPr>
            <a:grpSpLocks/>
          </p:cNvGrpSpPr>
          <p:nvPr/>
        </p:nvGrpSpPr>
        <p:grpSpPr bwMode="auto">
          <a:xfrm flipV="1">
            <a:off x="3494088" y="4597400"/>
            <a:ext cx="66675" cy="285750"/>
            <a:chOff x="2256" y="912"/>
            <a:chExt cx="47" cy="180"/>
          </a:xfrm>
        </p:grpSpPr>
        <p:sp>
          <p:nvSpPr>
            <p:cNvPr id="42608" name="Oval 1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9" name="Line 1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1" name="Group 20"/>
          <p:cNvGrpSpPr>
            <a:grpSpLocks/>
          </p:cNvGrpSpPr>
          <p:nvPr/>
        </p:nvGrpSpPr>
        <p:grpSpPr bwMode="auto">
          <a:xfrm flipV="1">
            <a:off x="3584575" y="4597400"/>
            <a:ext cx="66675" cy="285750"/>
            <a:chOff x="2256" y="912"/>
            <a:chExt cx="47" cy="180"/>
          </a:xfrm>
        </p:grpSpPr>
        <p:sp>
          <p:nvSpPr>
            <p:cNvPr id="42606" name="Oval 2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7" name="Line 2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2" name="Group 23"/>
          <p:cNvGrpSpPr>
            <a:grpSpLocks/>
          </p:cNvGrpSpPr>
          <p:nvPr/>
        </p:nvGrpSpPr>
        <p:grpSpPr bwMode="auto">
          <a:xfrm flipV="1">
            <a:off x="3675063" y="4597400"/>
            <a:ext cx="65087" cy="285750"/>
            <a:chOff x="2256" y="912"/>
            <a:chExt cx="47" cy="180"/>
          </a:xfrm>
        </p:grpSpPr>
        <p:sp>
          <p:nvSpPr>
            <p:cNvPr id="42604" name="Oval 2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5" name="Line 2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3" name="Group 26"/>
          <p:cNvGrpSpPr>
            <a:grpSpLocks/>
          </p:cNvGrpSpPr>
          <p:nvPr/>
        </p:nvGrpSpPr>
        <p:grpSpPr bwMode="auto">
          <a:xfrm flipV="1">
            <a:off x="3765550" y="4597400"/>
            <a:ext cx="65088" cy="285750"/>
            <a:chOff x="2256" y="912"/>
            <a:chExt cx="47" cy="180"/>
          </a:xfrm>
        </p:grpSpPr>
        <p:sp>
          <p:nvSpPr>
            <p:cNvPr id="42602" name="Oval 2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3" name="Line 2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4" name="Group 29"/>
          <p:cNvGrpSpPr>
            <a:grpSpLocks/>
          </p:cNvGrpSpPr>
          <p:nvPr/>
        </p:nvGrpSpPr>
        <p:grpSpPr bwMode="auto">
          <a:xfrm flipV="1">
            <a:off x="3849688" y="4597400"/>
            <a:ext cx="66675" cy="285750"/>
            <a:chOff x="2256" y="912"/>
            <a:chExt cx="47" cy="180"/>
          </a:xfrm>
        </p:grpSpPr>
        <p:sp>
          <p:nvSpPr>
            <p:cNvPr id="42600" name="Oval 3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1" name="Line 3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5" name="Group 32"/>
          <p:cNvGrpSpPr>
            <a:grpSpLocks/>
          </p:cNvGrpSpPr>
          <p:nvPr/>
        </p:nvGrpSpPr>
        <p:grpSpPr bwMode="auto">
          <a:xfrm>
            <a:off x="3940175" y="4298950"/>
            <a:ext cx="66675" cy="285750"/>
            <a:chOff x="2256" y="912"/>
            <a:chExt cx="47" cy="180"/>
          </a:xfrm>
        </p:grpSpPr>
        <p:sp>
          <p:nvSpPr>
            <p:cNvPr id="42598" name="Oval 3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" name="Line 3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6" name="Group 35"/>
          <p:cNvGrpSpPr>
            <a:grpSpLocks/>
          </p:cNvGrpSpPr>
          <p:nvPr/>
        </p:nvGrpSpPr>
        <p:grpSpPr bwMode="auto">
          <a:xfrm>
            <a:off x="4030663" y="4298950"/>
            <a:ext cx="65087" cy="285750"/>
            <a:chOff x="2256" y="912"/>
            <a:chExt cx="47" cy="180"/>
          </a:xfrm>
        </p:grpSpPr>
        <p:sp>
          <p:nvSpPr>
            <p:cNvPr id="42596" name="Oval 3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7" name="Line 3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7" name="Group 38"/>
          <p:cNvGrpSpPr>
            <a:grpSpLocks/>
          </p:cNvGrpSpPr>
          <p:nvPr/>
        </p:nvGrpSpPr>
        <p:grpSpPr bwMode="auto">
          <a:xfrm>
            <a:off x="4121150" y="4298950"/>
            <a:ext cx="65088" cy="285750"/>
            <a:chOff x="2256" y="912"/>
            <a:chExt cx="47" cy="180"/>
          </a:xfrm>
        </p:grpSpPr>
        <p:sp>
          <p:nvSpPr>
            <p:cNvPr id="42594" name="Oval 3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5" name="Line 4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8" name="Group 41"/>
          <p:cNvGrpSpPr>
            <a:grpSpLocks/>
          </p:cNvGrpSpPr>
          <p:nvPr/>
        </p:nvGrpSpPr>
        <p:grpSpPr bwMode="auto">
          <a:xfrm flipV="1">
            <a:off x="3940175" y="4597400"/>
            <a:ext cx="66675" cy="285750"/>
            <a:chOff x="2256" y="912"/>
            <a:chExt cx="47" cy="180"/>
          </a:xfrm>
        </p:grpSpPr>
        <p:sp>
          <p:nvSpPr>
            <p:cNvPr id="42592" name="Oval 4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3" name="Line 4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1999" name="Group 44"/>
          <p:cNvGrpSpPr>
            <a:grpSpLocks/>
          </p:cNvGrpSpPr>
          <p:nvPr/>
        </p:nvGrpSpPr>
        <p:grpSpPr bwMode="auto">
          <a:xfrm flipV="1">
            <a:off x="4030663" y="4597400"/>
            <a:ext cx="65087" cy="285750"/>
            <a:chOff x="2256" y="912"/>
            <a:chExt cx="47" cy="180"/>
          </a:xfrm>
        </p:grpSpPr>
        <p:sp>
          <p:nvSpPr>
            <p:cNvPr id="42590" name="Oval 4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1" name="Line 4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0" name="Group 47"/>
          <p:cNvGrpSpPr>
            <a:grpSpLocks/>
          </p:cNvGrpSpPr>
          <p:nvPr/>
        </p:nvGrpSpPr>
        <p:grpSpPr bwMode="auto">
          <a:xfrm flipV="1">
            <a:off x="4121150" y="4597400"/>
            <a:ext cx="65088" cy="285750"/>
            <a:chOff x="2256" y="912"/>
            <a:chExt cx="47" cy="180"/>
          </a:xfrm>
        </p:grpSpPr>
        <p:sp>
          <p:nvSpPr>
            <p:cNvPr id="42588" name="Oval 4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89" name="Line 4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1" name="Group 50"/>
          <p:cNvGrpSpPr>
            <a:grpSpLocks/>
          </p:cNvGrpSpPr>
          <p:nvPr/>
        </p:nvGrpSpPr>
        <p:grpSpPr bwMode="auto">
          <a:xfrm>
            <a:off x="4216400" y="4298950"/>
            <a:ext cx="66675" cy="285750"/>
            <a:chOff x="2256" y="912"/>
            <a:chExt cx="47" cy="180"/>
          </a:xfrm>
        </p:grpSpPr>
        <p:sp>
          <p:nvSpPr>
            <p:cNvPr id="42586" name="Oval 5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87" name="Line 5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2" name="Group 53"/>
          <p:cNvGrpSpPr>
            <a:grpSpLocks/>
          </p:cNvGrpSpPr>
          <p:nvPr/>
        </p:nvGrpSpPr>
        <p:grpSpPr bwMode="auto">
          <a:xfrm>
            <a:off x="4306888" y="4298950"/>
            <a:ext cx="66675" cy="285750"/>
            <a:chOff x="2256" y="912"/>
            <a:chExt cx="47" cy="180"/>
          </a:xfrm>
        </p:grpSpPr>
        <p:sp>
          <p:nvSpPr>
            <p:cNvPr id="42584" name="Oval 5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85" name="Line 5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3" name="Group 56"/>
          <p:cNvGrpSpPr>
            <a:grpSpLocks/>
          </p:cNvGrpSpPr>
          <p:nvPr/>
        </p:nvGrpSpPr>
        <p:grpSpPr bwMode="auto">
          <a:xfrm>
            <a:off x="4391025" y="4298950"/>
            <a:ext cx="66675" cy="285750"/>
            <a:chOff x="2256" y="912"/>
            <a:chExt cx="47" cy="180"/>
          </a:xfrm>
        </p:grpSpPr>
        <p:sp>
          <p:nvSpPr>
            <p:cNvPr id="42582" name="Oval 5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83" name="Line 5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4" name="Group 59"/>
          <p:cNvGrpSpPr>
            <a:grpSpLocks/>
          </p:cNvGrpSpPr>
          <p:nvPr/>
        </p:nvGrpSpPr>
        <p:grpSpPr bwMode="auto">
          <a:xfrm>
            <a:off x="4481513" y="4298950"/>
            <a:ext cx="66675" cy="285750"/>
            <a:chOff x="2256" y="912"/>
            <a:chExt cx="47" cy="180"/>
          </a:xfrm>
        </p:grpSpPr>
        <p:sp>
          <p:nvSpPr>
            <p:cNvPr id="42580" name="Oval 6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81" name="Line 6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5" name="Group 62"/>
          <p:cNvGrpSpPr>
            <a:grpSpLocks/>
          </p:cNvGrpSpPr>
          <p:nvPr/>
        </p:nvGrpSpPr>
        <p:grpSpPr bwMode="auto">
          <a:xfrm>
            <a:off x="4572000" y="4298950"/>
            <a:ext cx="66675" cy="285750"/>
            <a:chOff x="2256" y="912"/>
            <a:chExt cx="47" cy="180"/>
          </a:xfrm>
        </p:grpSpPr>
        <p:sp>
          <p:nvSpPr>
            <p:cNvPr id="42578" name="Oval 6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79" name="Line 6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6" name="Group 65"/>
          <p:cNvGrpSpPr>
            <a:grpSpLocks/>
          </p:cNvGrpSpPr>
          <p:nvPr/>
        </p:nvGrpSpPr>
        <p:grpSpPr bwMode="auto">
          <a:xfrm>
            <a:off x="4662488" y="4298950"/>
            <a:ext cx="66675" cy="285750"/>
            <a:chOff x="2256" y="912"/>
            <a:chExt cx="47" cy="180"/>
          </a:xfrm>
        </p:grpSpPr>
        <p:sp>
          <p:nvSpPr>
            <p:cNvPr id="42576" name="Oval 6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77" name="Line 6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7" name="Group 68"/>
          <p:cNvGrpSpPr>
            <a:grpSpLocks/>
          </p:cNvGrpSpPr>
          <p:nvPr/>
        </p:nvGrpSpPr>
        <p:grpSpPr bwMode="auto">
          <a:xfrm flipV="1">
            <a:off x="4216400" y="4597400"/>
            <a:ext cx="66675" cy="285750"/>
            <a:chOff x="2256" y="912"/>
            <a:chExt cx="47" cy="180"/>
          </a:xfrm>
        </p:grpSpPr>
        <p:sp>
          <p:nvSpPr>
            <p:cNvPr id="42574" name="Oval 6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75" name="Line 7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8" name="Group 71"/>
          <p:cNvGrpSpPr>
            <a:grpSpLocks/>
          </p:cNvGrpSpPr>
          <p:nvPr/>
        </p:nvGrpSpPr>
        <p:grpSpPr bwMode="auto">
          <a:xfrm flipV="1">
            <a:off x="4306888" y="4597400"/>
            <a:ext cx="66675" cy="285750"/>
            <a:chOff x="2256" y="912"/>
            <a:chExt cx="47" cy="180"/>
          </a:xfrm>
        </p:grpSpPr>
        <p:sp>
          <p:nvSpPr>
            <p:cNvPr id="42572" name="Oval 7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73" name="Line 7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09" name="Group 74"/>
          <p:cNvGrpSpPr>
            <a:grpSpLocks/>
          </p:cNvGrpSpPr>
          <p:nvPr/>
        </p:nvGrpSpPr>
        <p:grpSpPr bwMode="auto">
          <a:xfrm flipV="1">
            <a:off x="4391025" y="4597400"/>
            <a:ext cx="66675" cy="285750"/>
            <a:chOff x="2256" y="912"/>
            <a:chExt cx="47" cy="180"/>
          </a:xfrm>
        </p:grpSpPr>
        <p:sp>
          <p:nvSpPr>
            <p:cNvPr id="42570" name="Oval 7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71" name="Line 7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0" name="Group 77"/>
          <p:cNvGrpSpPr>
            <a:grpSpLocks/>
          </p:cNvGrpSpPr>
          <p:nvPr/>
        </p:nvGrpSpPr>
        <p:grpSpPr bwMode="auto">
          <a:xfrm flipV="1">
            <a:off x="4481513" y="4597400"/>
            <a:ext cx="66675" cy="285750"/>
            <a:chOff x="2256" y="912"/>
            <a:chExt cx="47" cy="180"/>
          </a:xfrm>
        </p:grpSpPr>
        <p:sp>
          <p:nvSpPr>
            <p:cNvPr id="42568" name="Oval 7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69" name="Line 7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1" name="Group 80"/>
          <p:cNvGrpSpPr>
            <a:grpSpLocks/>
          </p:cNvGrpSpPr>
          <p:nvPr/>
        </p:nvGrpSpPr>
        <p:grpSpPr bwMode="auto">
          <a:xfrm flipV="1">
            <a:off x="4572000" y="4597400"/>
            <a:ext cx="66675" cy="285750"/>
            <a:chOff x="2256" y="912"/>
            <a:chExt cx="47" cy="180"/>
          </a:xfrm>
        </p:grpSpPr>
        <p:sp>
          <p:nvSpPr>
            <p:cNvPr id="42566" name="Oval 8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67" name="Line 8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2" name="Group 83"/>
          <p:cNvGrpSpPr>
            <a:grpSpLocks/>
          </p:cNvGrpSpPr>
          <p:nvPr/>
        </p:nvGrpSpPr>
        <p:grpSpPr bwMode="auto">
          <a:xfrm flipV="1">
            <a:off x="4662488" y="4597400"/>
            <a:ext cx="66675" cy="285750"/>
            <a:chOff x="2256" y="912"/>
            <a:chExt cx="47" cy="180"/>
          </a:xfrm>
        </p:grpSpPr>
        <p:sp>
          <p:nvSpPr>
            <p:cNvPr id="42564" name="Oval 8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65" name="Line 8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3" name="Group 86"/>
          <p:cNvGrpSpPr>
            <a:grpSpLocks/>
          </p:cNvGrpSpPr>
          <p:nvPr/>
        </p:nvGrpSpPr>
        <p:grpSpPr bwMode="auto">
          <a:xfrm>
            <a:off x="5113338" y="4292600"/>
            <a:ext cx="66675" cy="285750"/>
            <a:chOff x="2256" y="912"/>
            <a:chExt cx="47" cy="180"/>
          </a:xfrm>
        </p:grpSpPr>
        <p:sp>
          <p:nvSpPr>
            <p:cNvPr id="42562" name="Oval 8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63" name="Line 8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4" name="Group 89"/>
          <p:cNvGrpSpPr>
            <a:grpSpLocks/>
          </p:cNvGrpSpPr>
          <p:nvPr/>
        </p:nvGrpSpPr>
        <p:grpSpPr bwMode="auto">
          <a:xfrm>
            <a:off x="5203825" y="4292600"/>
            <a:ext cx="66675" cy="285750"/>
            <a:chOff x="2256" y="912"/>
            <a:chExt cx="47" cy="180"/>
          </a:xfrm>
        </p:grpSpPr>
        <p:sp>
          <p:nvSpPr>
            <p:cNvPr id="42560" name="Oval 9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61" name="Line 9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5" name="Group 92"/>
          <p:cNvGrpSpPr>
            <a:grpSpLocks/>
          </p:cNvGrpSpPr>
          <p:nvPr/>
        </p:nvGrpSpPr>
        <p:grpSpPr bwMode="auto">
          <a:xfrm>
            <a:off x="5294313" y="4292600"/>
            <a:ext cx="66675" cy="285750"/>
            <a:chOff x="2256" y="912"/>
            <a:chExt cx="47" cy="180"/>
          </a:xfrm>
        </p:grpSpPr>
        <p:sp>
          <p:nvSpPr>
            <p:cNvPr id="42558" name="Oval 9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59" name="Line 9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6" name="Group 95"/>
          <p:cNvGrpSpPr>
            <a:grpSpLocks/>
          </p:cNvGrpSpPr>
          <p:nvPr/>
        </p:nvGrpSpPr>
        <p:grpSpPr bwMode="auto">
          <a:xfrm>
            <a:off x="5384800" y="4292600"/>
            <a:ext cx="66675" cy="285750"/>
            <a:chOff x="2256" y="912"/>
            <a:chExt cx="47" cy="180"/>
          </a:xfrm>
        </p:grpSpPr>
        <p:sp>
          <p:nvSpPr>
            <p:cNvPr id="42556" name="Oval 9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57" name="Line 9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7" name="Group 98"/>
          <p:cNvGrpSpPr>
            <a:grpSpLocks/>
          </p:cNvGrpSpPr>
          <p:nvPr/>
        </p:nvGrpSpPr>
        <p:grpSpPr bwMode="auto">
          <a:xfrm>
            <a:off x="5468938" y="4292600"/>
            <a:ext cx="66675" cy="285750"/>
            <a:chOff x="2256" y="912"/>
            <a:chExt cx="47" cy="180"/>
          </a:xfrm>
        </p:grpSpPr>
        <p:sp>
          <p:nvSpPr>
            <p:cNvPr id="42554" name="Oval 9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55" name="Line 10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8" name="Group 101"/>
          <p:cNvGrpSpPr>
            <a:grpSpLocks/>
          </p:cNvGrpSpPr>
          <p:nvPr/>
        </p:nvGrpSpPr>
        <p:grpSpPr bwMode="auto">
          <a:xfrm flipV="1">
            <a:off x="5113338" y="4591050"/>
            <a:ext cx="66675" cy="285750"/>
            <a:chOff x="2256" y="912"/>
            <a:chExt cx="47" cy="180"/>
          </a:xfrm>
        </p:grpSpPr>
        <p:sp>
          <p:nvSpPr>
            <p:cNvPr id="42552" name="Oval 10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53" name="Line 10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19" name="Group 104"/>
          <p:cNvGrpSpPr>
            <a:grpSpLocks/>
          </p:cNvGrpSpPr>
          <p:nvPr/>
        </p:nvGrpSpPr>
        <p:grpSpPr bwMode="auto">
          <a:xfrm flipV="1">
            <a:off x="5203825" y="4591050"/>
            <a:ext cx="66675" cy="285750"/>
            <a:chOff x="2256" y="912"/>
            <a:chExt cx="47" cy="180"/>
          </a:xfrm>
        </p:grpSpPr>
        <p:sp>
          <p:nvSpPr>
            <p:cNvPr id="42550" name="Oval 10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51" name="Line 10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0" name="Group 107"/>
          <p:cNvGrpSpPr>
            <a:grpSpLocks/>
          </p:cNvGrpSpPr>
          <p:nvPr/>
        </p:nvGrpSpPr>
        <p:grpSpPr bwMode="auto">
          <a:xfrm flipV="1">
            <a:off x="5294313" y="4591050"/>
            <a:ext cx="66675" cy="285750"/>
            <a:chOff x="2256" y="912"/>
            <a:chExt cx="47" cy="180"/>
          </a:xfrm>
        </p:grpSpPr>
        <p:sp>
          <p:nvSpPr>
            <p:cNvPr id="42548" name="Oval 10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49" name="Line 10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1" name="Group 110"/>
          <p:cNvGrpSpPr>
            <a:grpSpLocks/>
          </p:cNvGrpSpPr>
          <p:nvPr/>
        </p:nvGrpSpPr>
        <p:grpSpPr bwMode="auto">
          <a:xfrm flipV="1">
            <a:off x="5384800" y="4591050"/>
            <a:ext cx="66675" cy="285750"/>
            <a:chOff x="2256" y="912"/>
            <a:chExt cx="47" cy="180"/>
          </a:xfrm>
        </p:grpSpPr>
        <p:sp>
          <p:nvSpPr>
            <p:cNvPr id="42546" name="Oval 11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47" name="Line 11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2" name="Group 113"/>
          <p:cNvGrpSpPr>
            <a:grpSpLocks/>
          </p:cNvGrpSpPr>
          <p:nvPr/>
        </p:nvGrpSpPr>
        <p:grpSpPr bwMode="auto">
          <a:xfrm flipV="1">
            <a:off x="5468938" y="4591050"/>
            <a:ext cx="66675" cy="285750"/>
            <a:chOff x="2256" y="912"/>
            <a:chExt cx="47" cy="180"/>
          </a:xfrm>
        </p:grpSpPr>
        <p:sp>
          <p:nvSpPr>
            <p:cNvPr id="42544" name="Oval 11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45" name="Line 11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3" name="Group 116"/>
          <p:cNvGrpSpPr>
            <a:grpSpLocks/>
          </p:cNvGrpSpPr>
          <p:nvPr/>
        </p:nvGrpSpPr>
        <p:grpSpPr bwMode="auto">
          <a:xfrm>
            <a:off x="3567113" y="3600450"/>
            <a:ext cx="66675" cy="285750"/>
            <a:chOff x="2256" y="912"/>
            <a:chExt cx="47" cy="180"/>
          </a:xfrm>
        </p:grpSpPr>
        <p:sp>
          <p:nvSpPr>
            <p:cNvPr id="42542" name="Oval 11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43" name="Line 11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4" name="Group 119"/>
          <p:cNvGrpSpPr>
            <a:grpSpLocks/>
          </p:cNvGrpSpPr>
          <p:nvPr/>
        </p:nvGrpSpPr>
        <p:grpSpPr bwMode="auto">
          <a:xfrm>
            <a:off x="3657600" y="3600450"/>
            <a:ext cx="66675" cy="285750"/>
            <a:chOff x="2256" y="912"/>
            <a:chExt cx="47" cy="180"/>
          </a:xfrm>
        </p:grpSpPr>
        <p:sp>
          <p:nvSpPr>
            <p:cNvPr id="42540" name="Oval 12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41" name="Line 12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5" name="Group 122"/>
          <p:cNvGrpSpPr>
            <a:grpSpLocks/>
          </p:cNvGrpSpPr>
          <p:nvPr/>
        </p:nvGrpSpPr>
        <p:grpSpPr bwMode="auto">
          <a:xfrm>
            <a:off x="3748088" y="3600450"/>
            <a:ext cx="66675" cy="285750"/>
            <a:chOff x="2256" y="912"/>
            <a:chExt cx="47" cy="180"/>
          </a:xfrm>
        </p:grpSpPr>
        <p:sp>
          <p:nvSpPr>
            <p:cNvPr id="42538" name="Oval 12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9" name="Line 12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6" name="Group 125"/>
          <p:cNvGrpSpPr>
            <a:grpSpLocks/>
          </p:cNvGrpSpPr>
          <p:nvPr/>
        </p:nvGrpSpPr>
        <p:grpSpPr bwMode="auto">
          <a:xfrm>
            <a:off x="3838575" y="3600450"/>
            <a:ext cx="66675" cy="285750"/>
            <a:chOff x="2256" y="912"/>
            <a:chExt cx="47" cy="180"/>
          </a:xfrm>
        </p:grpSpPr>
        <p:sp>
          <p:nvSpPr>
            <p:cNvPr id="42536" name="Oval 12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7" name="Line 12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7" name="Group 128"/>
          <p:cNvGrpSpPr>
            <a:grpSpLocks/>
          </p:cNvGrpSpPr>
          <p:nvPr/>
        </p:nvGrpSpPr>
        <p:grpSpPr bwMode="auto">
          <a:xfrm>
            <a:off x="3922713" y="3600450"/>
            <a:ext cx="66675" cy="285750"/>
            <a:chOff x="2256" y="912"/>
            <a:chExt cx="47" cy="180"/>
          </a:xfrm>
        </p:grpSpPr>
        <p:sp>
          <p:nvSpPr>
            <p:cNvPr id="42534" name="Oval 12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5" name="Line 13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8" name="Group 131"/>
          <p:cNvGrpSpPr>
            <a:grpSpLocks/>
          </p:cNvGrpSpPr>
          <p:nvPr/>
        </p:nvGrpSpPr>
        <p:grpSpPr bwMode="auto">
          <a:xfrm>
            <a:off x="4013200" y="3600450"/>
            <a:ext cx="66675" cy="285750"/>
            <a:chOff x="2256" y="912"/>
            <a:chExt cx="47" cy="180"/>
          </a:xfrm>
        </p:grpSpPr>
        <p:sp>
          <p:nvSpPr>
            <p:cNvPr id="42532" name="Oval 13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3" name="Line 13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29" name="Group 134"/>
          <p:cNvGrpSpPr>
            <a:grpSpLocks/>
          </p:cNvGrpSpPr>
          <p:nvPr/>
        </p:nvGrpSpPr>
        <p:grpSpPr bwMode="auto">
          <a:xfrm>
            <a:off x="4103688" y="3600450"/>
            <a:ext cx="66675" cy="285750"/>
            <a:chOff x="2256" y="912"/>
            <a:chExt cx="47" cy="180"/>
          </a:xfrm>
        </p:grpSpPr>
        <p:sp>
          <p:nvSpPr>
            <p:cNvPr id="42530" name="Oval 13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31" name="Line 13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0" name="Group 137"/>
          <p:cNvGrpSpPr>
            <a:grpSpLocks/>
          </p:cNvGrpSpPr>
          <p:nvPr/>
        </p:nvGrpSpPr>
        <p:grpSpPr bwMode="auto">
          <a:xfrm>
            <a:off x="4194175" y="3600450"/>
            <a:ext cx="66675" cy="285750"/>
            <a:chOff x="2256" y="912"/>
            <a:chExt cx="47" cy="180"/>
          </a:xfrm>
        </p:grpSpPr>
        <p:sp>
          <p:nvSpPr>
            <p:cNvPr id="42528" name="Oval 13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9" name="Line 13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1" name="Group 140"/>
          <p:cNvGrpSpPr>
            <a:grpSpLocks/>
          </p:cNvGrpSpPr>
          <p:nvPr/>
        </p:nvGrpSpPr>
        <p:grpSpPr bwMode="auto">
          <a:xfrm flipV="1">
            <a:off x="3567113" y="3898900"/>
            <a:ext cx="66675" cy="285750"/>
            <a:chOff x="2256" y="912"/>
            <a:chExt cx="47" cy="180"/>
          </a:xfrm>
        </p:grpSpPr>
        <p:sp>
          <p:nvSpPr>
            <p:cNvPr id="42526" name="Oval 14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7" name="Line 14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2" name="Group 143"/>
          <p:cNvGrpSpPr>
            <a:grpSpLocks/>
          </p:cNvGrpSpPr>
          <p:nvPr/>
        </p:nvGrpSpPr>
        <p:grpSpPr bwMode="auto">
          <a:xfrm flipV="1">
            <a:off x="3657600" y="3898900"/>
            <a:ext cx="66675" cy="285750"/>
            <a:chOff x="2256" y="912"/>
            <a:chExt cx="47" cy="180"/>
          </a:xfrm>
        </p:grpSpPr>
        <p:sp>
          <p:nvSpPr>
            <p:cNvPr id="42524" name="Oval 14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5" name="Line 14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3" name="Group 146"/>
          <p:cNvGrpSpPr>
            <a:grpSpLocks/>
          </p:cNvGrpSpPr>
          <p:nvPr/>
        </p:nvGrpSpPr>
        <p:grpSpPr bwMode="auto">
          <a:xfrm flipV="1">
            <a:off x="3748088" y="3898900"/>
            <a:ext cx="66675" cy="285750"/>
            <a:chOff x="2256" y="912"/>
            <a:chExt cx="47" cy="180"/>
          </a:xfrm>
        </p:grpSpPr>
        <p:sp>
          <p:nvSpPr>
            <p:cNvPr id="42522" name="Oval 14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3" name="Line 14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4" name="Group 149"/>
          <p:cNvGrpSpPr>
            <a:grpSpLocks/>
          </p:cNvGrpSpPr>
          <p:nvPr/>
        </p:nvGrpSpPr>
        <p:grpSpPr bwMode="auto">
          <a:xfrm flipV="1">
            <a:off x="3838575" y="3898900"/>
            <a:ext cx="66675" cy="285750"/>
            <a:chOff x="2256" y="912"/>
            <a:chExt cx="47" cy="180"/>
          </a:xfrm>
        </p:grpSpPr>
        <p:sp>
          <p:nvSpPr>
            <p:cNvPr id="42520" name="Oval 15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21" name="Line 15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5" name="Group 152"/>
          <p:cNvGrpSpPr>
            <a:grpSpLocks/>
          </p:cNvGrpSpPr>
          <p:nvPr/>
        </p:nvGrpSpPr>
        <p:grpSpPr bwMode="auto">
          <a:xfrm flipV="1">
            <a:off x="3922713" y="3898900"/>
            <a:ext cx="66675" cy="285750"/>
            <a:chOff x="2256" y="912"/>
            <a:chExt cx="47" cy="180"/>
          </a:xfrm>
        </p:grpSpPr>
        <p:sp>
          <p:nvSpPr>
            <p:cNvPr id="42518" name="Oval 15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9" name="Line 15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6" name="Group 155"/>
          <p:cNvGrpSpPr>
            <a:grpSpLocks/>
          </p:cNvGrpSpPr>
          <p:nvPr/>
        </p:nvGrpSpPr>
        <p:grpSpPr bwMode="auto">
          <a:xfrm flipV="1">
            <a:off x="4013200" y="3898900"/>
            <a:ext cx="66675" cy="285750"/>
            <a:chOff x="2256" y="912"/>
            <a:chExt cx="47" cy="180"/>
          </a:xfrm>
        </p:grpSpPr>
        <p:sp>
          <p:nvSpPr>
            <p:cNvPr id="42516" name="Oval 15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7" name="Line 15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7" name="Group 158"/>
          <p:cNvGrpSpPr>
            <a:grpSpLocks/>
          </p:cNvGrpSpPr>
          <p:nvPr/>
        </p:nvGrpSpPr>
        <p:grpSpPr bwMode="auto">
          <a:xfrm flipV="1">
            <a:off x="4103688" y="3898900"/>
            <a:ext cx="66675" cy="285750"/>
            <a:chOff x="2256" y="912"/>
            <a:chExt cx="47" cy="180"/>
          </a:xfrm>
        </p:grpSpPr>
        <p:sp>
          <p:nvSpPr>
            <p:cNvPr id="42514" name="Oval 15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5" name="Line 16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8" name="Group 161"/>
          <p:cNvGrpSpPr>
            <a:grpSpLocks/>
          </p:cNvGrpSpPr>
          <p:nvPr/>
        </p:nvGrpSpPr>
        <p:grpSpPr bwMode="auto">
          <a:xfrm flipV="1">
            <a:off x="4194175" y="3898900"/>
            <a:ext cx="66675" cy="285750"/>
            <a:chOff x="2256" y="912"/>
            <a:chExt cx="47" cy="180"/>
          </a:xfrm>
        </p:grpSpPr>
        <p:sp>
          <p:nvSpPr>
            <p:cNvPr id="42512" name="Oval 16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3" name="Line 16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39" name="Group 164"/>
          <p:cNvGrpSpPr>
            <a:grpSpLocks/>
          </p:cNvGrpSpPr>
          <p:nvPr/>
        </p:nvGrpSpPr>
        <p:grpSpPr bwMode="auto">
          <a:xfrm>
            <a:off x="4289425" y="3600450"/>
            <a:ext cx="66675" cy="285750"/>
            <a:chOff x="2256" y="912"/>
            <a:chExt cx="47" cy="180"/>
          </a:xfrm>
        </p:grpSpPr>
        <p:sp>
          <p:nvSpPr>
            <p:cNvPr id="42510" name="Oval 16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11" name="Line 16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0" name="Group 167"/>
          <p:cNvGrpSpPr>
            <a:grpSpLocks/>
          </p:cNvGrpSpPr>
          <p:nvPr/>
        </p:nvGrpSpPr>
        <p:grpSpPr bwMode="auto">
          <a:xfrm>
            <a:off x="4379913" y="3600450"/>
            <a:ext cx="66675" cy="285750"/>
            <a:chOff x="2256" y="912"/>
            <a:chExt cx="47" cy="180"/>
          </a:xfrm>
        </p:grpSpPr>
        <p:sp>
          <p:nvSpPr>
            <p:cNvPr id="42508" name="Oval 16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09" name="Line 16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1" name="Group 170"/>
          <p:cNvGrpSpPr>
            <a:grpSpLocks/>
          </p:cNvGrpSpPr>
          <p:nvPr/>
        </p:nvGrpSpPr>
        <p:grpSpPr bwMode="auto">
          <a:xfrm>
            <a:off x="4464050" y="3600450"/>
            <a:ext cx="66675" cy="285750"/>
            <a:chOff x="2256" y="912"/>
            <a:chExt cx="47" cy="180"/>
          </a:xfrm>
        </p:grpSpPr>
        <p:sp>
          <p:nvSpPr>
            <p:cNvPr id="42506" name="Oval 17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07" name="Line 17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2" name="Group 173"/>
          <p:cNvGrpSpPr>
            <a:grpSpLocks/>
          </p:cNvGrpSpPr>
          <p:nvPr/>
        </p:nvGrpSpPr>
        <p:grpSpPr bwMode="auto">
          <a:xfrm>
            <a:off x="4554538" y="3600450"/>
            <a:ext cx="66675" cy="285750"/>
            <a:chOff x="2256" y="912"/>
            <a:chExt cx="47" cy="180"/>
          </a:xfrm>
        </p:grpSpPr>
        <p:sp>
          <p:nvSpPr>
            <p:cNvPr id="42504" name="Oval 17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05" name="Line 17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3" name="Group 176"/>
          <p:cNvGrpSpPr>
            <a:grpSpLocks/>
          </p:cNvGrpSpPr>
          <p:nvPr/>
        </p:nvGrpSpPr>
        <p:grpSpPr bwMode="auto">
          <a:xfrm>
            <a:off x="4645025" y="3600450"/>
            <a:ext cx="66675" cy="285750"/>
            <a:chOff x="2256" y="912"/>
            <a:chExt cx="47" cy="180"/>
          </a:xfrm>
        </p:grpSpPr>
        <p:sp>
          <p:nvSpPr>
            <p:cNvPr id="42502" name="Oval 17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03" name="Line 17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4" name="Group 179"/>
          <p:cNvGrpSpPr>
            <a:grpSpLocks/>
          </p:cNvGrpSpPr>
          <p:nvPr/>
        </p:nvGrpSpPr>
        <p:grpSpPr bwMode="auto">
          <a:xfrm>
            <a:off x="4735513" y="3600450"/>
            <a:ext cx="66675" cy="285750"/>
            <a:chOff x="2256" y="912"/>
            <a:chExt cx="47" cy="180"/>
          </a:xfrm>
        </p:grpSpPr>
        <p:sp>
          <p:nvSpPr>
            <p:cNvPr id="42500" name="Oval 18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01" name="Line 18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5" name="Group 182"/>
          <p:cNvGrpSpPr>
            <a:grpSpLocks/>
          </p:cNvGrpSpPr>
          <p:nvPr/>
        </p:nvGrpSpPr>
        <p:grpSpPr bwMode="auto">
          <a:xfrm flipV="1">
            <a:off x="4289425" y="3898900"/>
            <a:ext cx="66675" cy="285750"/>
            <a:chOff x="2256" y="912"/>
            <a:chExt cx="47" cy="180"/>
          </a:xfrm>
        </p:grpSpPr>
        <p:sp>
          <p:nvSpPr>
            <p:cNvPr id="42498" name="Oval 18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9" name="Line 18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6" name="Group 185"/>
          <p:cNvGrpSpPr>
            <a:grpSpLocks/>
          </p:cNvGrpSpPr>
          <p:nvPr/>
        </p:nvGrpSpPr>
        <p:grpSpPr bwMode="auto">
          <a:xfrm flipV="1">
            <a:off x="4379913" y="3898900"/>
            <a:ext cx="66675" cy="285750"/>
            <a:chOff x="2256" y="912"/>
            <a:chExt cx="47" cy="180"/>
          </a:xfrm>
        </p:grpSpPr>
        <p:sp>
          <p:nvSpPr>
            <p:cNvPr id="42496" name="Oval 18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7" name="Line 18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7" name="Group 188"/>
          <p:cNvGrpSpPr>
            <a:grpSpLocks/>
          </p:cNvGrpSpPr>
          <p:nvPr/>
        </p:nvGrpSpPr>
        <p:grpSpPr bwMode="auto">
          <a:xfrm flipV="1">
            <a:off x="4464050" y="3898900"/>
            <a:ext cx="66675" cy="285750"/>
            <a:chOff x="2256" y="912"/>
            <a:chExt cx="47" cy="180"/>
          </a:xfrm>
        </p:grpSpPr>
        <p:sp>
          <p:nvSpPr>
            <p:cNvPr id="42494" name="Oval 18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5" name="Line 19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8" name="Group 191"/>
          <p:cNvGrpSpPr>
            <a:grpSpLocks/>
          </p:cNvGrpSpPr>
          <p:nvPr/>
        </p:nvGrpSpPr>
        <p:grpSpPr bwMode="auto">
          <a:xfrm flipV="1">
            <a:off x="4554538" y="3898900"/>
            <a:ext cx="66675" cy="285750"/>
            <a:chOff x="2256" y="912"/>
            <a:chExt cx="47" cy="180"/>
          </a:xfrm>
        </p:grpSpPr>
        <p:sp>
          <p:nvSpPr>
            <p:cNvPr id="42492" name="Oval 19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3" name="Line 19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49" name="Group 194"/>
          <p:cNvGrpSpPr>
            <a:grpSpLocks/>
          </p:cNvGrpSpPr>
          <p:nvPr/>
        </p:nvGrpSpPr>
        <p:grpSpPr bwMode="auto">
          <a:xfrm flipV="1">
            <a:off x="4645025" y="3898900"/>
            <a:ext cx="66675" cy="285750"/>
            <a:chOff x="2256" y="912"/>
            <a:chExt cx="47" cy="180"/>
          </a:xfrm>
        </p:grpSpPr>
        <p:sp>
          <p:nvSpPr>
            <p:cNvPr id="42490" name="Oval 19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91" name="Line 19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0" name="Group 197"/>
          <p:cNvGrpSpPr>
            <a:grpSpLocks/>
          </p:cNvGrpSpPr>
          <p:nvPr/>
        </p:nvGrpSpPr>
        <p:grpSpPr bwMode="auto">
          <a:xfrm flipV="1">
            <a:off x="4735513" y="3898900"/>
            <a:ext cx="66675" cy="285750"/>
            <a:chOff x="2256" y="912"/>
            <a:chExt cx="47" cy="180"/>
          </a:xfrm>
        </p:grpSpPr>
        <p:sp>
          <p:nvSpPr>
            <p:cNvPr id="42488" name="Oval 19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89" name="Line 19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1" name="Group 200"/>
          <p:cNvGrpSpPr>
            <a:grpSpLocks/>
          </p:cNvGrpSpPr>
          <p:nvPr/>
        </p:nvGrpSpPr>
        <p:grpSpPr bwMode="auto">
          <a:xfrm>
            <a:off x="5018088" y="3587750"/>
            <a:ext cx="66675" cy="285750"/>
            <a:chOff x="2256" y="912"/>
            <a:chExt cx="47" cy="180"/>
          </a:xfrm>
        </p:grpSpPr>
        <p:sp>
          <p:nvSpPr>
            <p:cNvPr id="42486" name="Oval 20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87" name="Line 20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2" name="Group 203"/>
          <p:cNvGrpSpPr>
            <a:grpSpLocks/>
          </p:cNvGrpSpPr>
          <p:nvPr/>
        </p:nvGrpSpPr>
        <p:grpSpPr bwMode="auto">
          <a:xfrm>
            <a:off x="5108575" y="3587750"/>
            <a:ext cx="66675" cy="285750"/>
            <a:chOff x="2256" y="912"/>
            <a:chExt cx="47" cy="180"/>
          </a:xfrm>
        </p:grpSpPr>
        <p:sp>
          <p:nvSpPr>
            <p:cNvPr id="42484" name="Oval 20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85" name="Line 20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3" name="Group 206"/>
          <p:cNvGrpSpPr>
            <a:grpSpLocks/>
          </p:cNvGrpSpPr>
          <p:nvPr/>
        </p:nvGrpSpPr>
        <p:grpSpPr bwMode="auto">
          <a:xfrm>
            <a:off x="5199063" y="3587750"/>
            <a:ext cx="65087" cy="285750"/>
            <a:chOff x="2256" y="912"/>
            <a:chExt cx="47" cy="180"/>
          </a:xfrm>
        </p:grpSpPr>
        <p:sp>
          <p:nvSpPr>
            <p:cNvPr id="42482" name="Oval 20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83" name="Line 20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4" name="Group 209"/>
          <p:cNvGrpSpPr>
            <a:grpSpLocks/>
          </p:cNvGrpSpPr>
          <p:nvPr/>
        </p:nvGrpSpPr>
        <p:grpSpPr bwMode="auto">
          <a:xfrm>
            <a:off x="5289550" y="3587750"/>
            <a:ext cx="65088" cy="285750"/>
            <a:chOff x="2256" y="912"/>
            <a:chExt cx="47" cy="180"/>
          </a:xfrm>
        </p:grpSpPr>
        <p:sp>
          <p:nvSpPr>
            <p:cNvPr id="42480" name="Oval 21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81" name="Line 21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5" name="Group 212"/>
          <p:cNvGrpSpPr>
            <a:grpSpLocks/>
          </p:cNvGrpSpPr>
          <p:nvPr/>
        </p:nvGrpSpPr>
        <p:grpSpPr bwMode="auto">
          <a:xfrm>
            <a:off x="5373688" y="3587750"/>
            <a:ext cx="66675" cy="285750"/>
            <a:chOff x="2256" y="912"/>
            <a:chExt cx="47" cy="180"/>
          </a:xfrm>
        </p:grpSpPr>
        <p:sp>
          <p:nvSpPr>
            <p:cNvPr id="42478" name="Oval 21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79" name="Line 21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6" name="Group 215"/>
          <p:cNvGrpSpPr>
            <a:grpSpLocks/>
          </p:cNvGrpSpPr>
          <p:nvPr/>
        </p:nvGrpSpPr>
        <p:grpSpPr bwMode="auto">
          <a:xfrm>
            <a:off x="5464175" y="3587750"/>
            <a:ext cx="66675" cy="285750"/>
            <a:chOff x="2256" y="912"/>
            <a:chExt cx="47" cy="180"/>
          </a:xfrm>
        </p:grpSpPr>
        <p:sp>
          <p:nvSpPr>
            <p:cNvPr id="42476" name="Oval 21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77" name="Line 21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7" name="Group 218"/>
          <p:cNvGrpSpPr>
            <a:grpSpLocks/>
          </p:cNvGrpSpPr>
          <p:nvPr/>
        </p:nvGrpSpPr>
        <p:grpSpPr bwMode="auto">
          <a:xfrm>
            <a:off x="5554663" y="3587750"/>
            <a:ext cx="65087" cy="285750"/>
            <a:chOff x="2256" y="912"/>
            <a:chExt cx="47" cy="180"/>
          </a:xfrm>
        </p:grpSpPr>
        <p:sp>
          <p:nvSpPr>
            <p:cNvPr id="42474" name="Oval 21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75" name="Line 22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8" name="Group 221"/>
          <p:cNvGrpSpPr>
            <a:grpSpLocks/>
          </p:cNvGrpSpPr>
          <p:nvPr/>
        </p:nvGrpSpPr>
        <p:grpSpPr bwMode="auto">
          <a:xfrm>
            <a:off x="5645150" y="3587750"/>
            <a:ext cx="65088" cy="285750"/>
            <a:chOff x="2256" y="912"/>
            <a:chExt cx="47" cy="180"/>
          </a:xfrm>
        </p:grpSpPr>
        <p:sp>
          <p:nvSpPr>
            <p:cNvPr id="42472" name="Oval 22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73" name="Line 22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59" name="Group 224"/>
          <p:cNvGrpSpPr>
            <a:grpSpLocks/>
          </p:cNvGrpSpPr>
          <p:nvPr/>
        </p:nvGrpSpPr>
        <p:grpSpPr bwMode="auto">
          <a:xfrm flipV="1">
            <a:off x="5018088" y="3886200"/>
            <a:ext cx="66675" cy="285750"/>
            <a:chOff x="2256" y="912"/>
            <a:chExt cx="47" cy="180"/>
          </a:xfrm>
        </p:grpSpPr>
        <p:sp>
          <p:nvSpPr>
            <p:cNvPr id="42470" name="Oval 22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71" name="Line 22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0" name="Group 227"/>
          <p:cNvGrpSpPr>
            <a:grpSpLocks/>
          </p:cNvGrpSpPr>
          <p:nvPr/>
        </p:nvGrpSpPr>
        <p:grpSpPr bwMode="auto">
          <a:xfrm flipV="1">
            <a:off x="5108575" y="3886200"/>
            <a:ext cx="66675" cy="285750"/>
            <a:chOff x="2256" y="912"/>
            <a:chExt cx="47" cy="180"/>
          </a:xfrm>
        </p:grpSpPr>
        <p:sp>
          <p:nvSpPr>
            <p:cNvPr id="42468" name="Oval 22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69" name="Line 22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1" name="Group 230"/>
          <p:cNvGrpSpPr>
            <a:grpSpLocks/>
          </p:cNvGrpSpPr>
          <p:nvPr/>
        </p:nvGrpSpPr>
        <p:grpSpPr bwMode="auto">
          <a:xfrm flipV="1">
            <a:off x="5199063" y="3886200"/>
            <a:ext cx="65087" cy="285750"/>
            <a:chOff x="2256" y="912"/>
            <a:chExt cx="47" cy="180"/>
          </a:xfrm>
        </p:grpSpPr>
        <p:sp>
          <p:nvSpPr>
            <p:cNvPr id="42466" name="Oval 23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67" name="Line 23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2" name="Group 233"/>
          <p:cNvGrpSpPr>
            <a:grpSpLocks/>
          </p:cNvGrpSpPr>
          <p:nvPr/>
        </p:nvGrpSpPr>
        <p:grpSpPr bwMode="auto">
          <a:xfrm flipV="1">
            <a:off x="5289550" y="3886200"/>
            <a:ext cx="65088" cy="285750"/>
            <a:chOff x="2256" y="912"/>
            <a:chExt cx="47" cy="180"/>
          </a:xfrm>
        </p:grpSpPr>
        <p:sp>
          <p:nvSpPr>
            <p:cNvPr id="42464" name="Oval 23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65" name="Line 23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3" name="Group 236"/>
          <p:cNvGrpSpPr>
            <a:grpSpLocks/>
          </p:cNvGrpSpPr>
          <p:nvPr/>
        </p:nvGrpSpPr>
        <p:grpSpPr bwMode="auto">
          <a:xfrm flipV="1">
            <a:off x="5373688" y="3886200"/>
            <a:ext cx="66675" cy="285750"/>
            <a:chOff x="2256" y="912"/>
            <a:chExt cx="47" cy="180"/>
          </a:xfrm>
        </p:grpSpPr>
        <p:sp>
          <p:nvSpPr>
            <p:cNvPr id="42462" name="Oval 23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63" name="Line 23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4" name="Group 239"/>
          <p:cNvGrpSpPr>
            <a:grpSpLocks/>
          </p:cNvGrpSpPr>
          <p:nvPr/>
        </p:nvGrpSpPr>
        <p:grpSpPr bwMode="auto">
          <a:xfrm flipV="1">
            <a:off x="5464175" y="3886200"/>
            <a:ext cx="66675" cy="285750"/>
            <a:chOff x="2256" y="912"/>
            <a:chExt cx="47" cy="180"/>
          </a:xfrm>
        </p:grpSpPr>
        <p:sp>
          <p:nvSpPr>
            <p:cNvPr id="42460" name="Oval 24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61" name="Line 24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5" name="Group 242"/>
          <p:cNvGrpSpPr>
            <a:grpSpLocks/>
          </p:cNvGrpSpPr>
          <p:nvPr/>
        </p:nvGrpSpPr>
        <p:grpSpPr bwMode="auto">
          <a:xfrm flipV="1">
            <a:off x="5554663" y="3886200"/>
            <a:ext cx="65087" cy="285750"/>
            <a:chOff x="2256" y="912"/>
            <a:chExt cx="47" cy="180"/>
          </a:xfrm>
        </p:grpSpPr>
        <p:sp>
          <p:nvSpPr>
            <p:cNvPr id="42458" name="Oval 24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59" name="Line 24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6" name="Group 245"/>
          <p:cNvGrpSpPr>
            <a:grpSpLocks/>
          </p:cNvGrpSpPr>
          <p:nvPr/>
        </p:nvGrpSpPr>
        <p:grpSpPr bwMode="auto">
          <a:xfrm flipV="1">
            <a:off x="5645150" y="3886200"/>
            <a:ext cx="65088" cy="285750"/>
            <a:chOff x="2256" y="912"/>
            <a:chExt cx="47" cy="180"/>
          </a:xfrm>
        </p:grpSpPr>
        <p:sp>
          <p:nvSpPr>
            <p:cNvPr id="42456" name="Oval 24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57" name="Line 24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7" name="Group 248"/>
          <p:cNvGrpSpPr>
            <a:grpSpLocks/>
          </p:cNvGrpSpPr>
          <p:nvPr/>
        </p:nvGrpSpPr>
        <p:grpSpPr bwMode="auto">
          <a:xfrm>
            <a:off x="5740400" y="3587750"/>
            <a:ext cx="66675" cy="285750"/>
            <a:chOff x="2256" y="912"/>
            <a:chExt cx="47" cy="180"/>
          </a:xfrm>
        </p:grpSpPr>
        <p:sp>
          <p:nvSpPr>
            <p:cNvPr id="42454" name="Oval 24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55" name="Line 25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8" name="Group 251"/>
          <p:cNvGrpSpPr>
            <a:grpSpLocks/>
          </p:cNvGrpSpPr>
          <p:nvPr/>
        </p:nvGrpSpPr>
        <p:grpSpPr bwMode="auto">
          <a:xfrm>
            <a:off x="5830888" y="3587750"/>
            <a:ext cx="66675" cy="285750"/>
            <a:chOff x="2256" y="912"/>
            <a:chExt cx="47" cy="180"/>
          </a:xfrm>
        </p:grpSpPr>
        <p:sp>
          <p:nvSpPr>
            <p:cNvPr id="42452" name="Oval 25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53" name="Line 25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69" name="Group 254"/>
          <p:cNvGrpSpPr>
            <a:grpSpLocks/>
          </p:cNvGrpSpPr>
          <p:nvPr/>
        </p:nvGrpSpPr>
        <p:grpSpPr bwMode="auto">
          <a:xfrm>
            <a:off x="5915025" y="3587750"/>
            <a:ext cx="66675" cy="285750"/>
            <a:chOff x="2256" y="912"/>
            <a:chExt cx="47" cy="180"/>
          </a:xfrm>
        </p:grpSpPr>
        <p:sp>
          <p:nvSpPr>
            <p:cNvPr id="42450" name="Oval 25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51" name="Line 25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0" name="Group 257"/>
          <p:cNvGrpSpPr>
            <a:grpSpLocks/>
          </p:cNvGrpSpPr>
          <p:nvPr/>
        </p:nvGrpSpPr>
        <p:grpSpPr bwMode="auto">
          <a:xfrm>
            <a:off x="6005513" y="3587750"/>
            <a:ext cx="66675" cy="285750"/>
            <a:chOff x="2256" y="912"/>
            <a:chExt cx="47" cy="180"/>
          </a:xfrm>
        </p:grpSpPr>
        <p:sp>
          <p:nvSpPr>
            <p:cNvPr id="42448" name="Oval 25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49" name="Line 25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1" name="Group 260"/>
          <p:cNvGrpSpPr>
            <a:grpSpLocks/>
          </p:cNvGrpSpPr>
          <p:nvPr/>
        </p:nvGrpSpPr>
        <p:grpSpPr bwMode="auto">
          <a:xfrm>
            <a:off x="6096000" y="3587750"/>
            <a:ext cx="66675" cy="285750"/>
            <a:chOff x="2256" y="912"/>
            <a:chExt cx="47" cy="180"/>
          </a:xfrm>
        </p:grpSpPr>
        <p:sp>
          <p:nvSpPr>
            <p:cNvPr id="42446" name="Oval 26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47" name="Line 26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2" name="Group 263"/>
          <p:cNvGrpSpPr>
            <a:grpSpLocks/>
          </p:cNvGrpSpPr>
          <p:nvPr/>
        </p:nvGrpSpPr>
        <p:grpSpPr bwMode="auto">
          <a:xfrm>
            <a:off x="6186488" y="3587750"/>
            <a:ext cx="66675" cy="285750"/>
            <a:chOff x="2256" y="912"/>
            <a:chExt cx="47" cy="180"/>
          </a:xfrm>
        </p:grpSpPr>
        <p:sp>
          <p:nvSpPr>
            <p:cNvPr id="42444" name="Oval 26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45" name="Line 26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3" name="Group 266"/>
          <p:cNvGrpSpPr>
            <a:grpSpLocks/>
          </p:cNvGrpSpPr>
          <p:nvPr/>
        </p:nvGrpSpPr>
        <p:grpSpPr bwMode="auto">
          <a:xfrm flipV="1">
            <a:off x="5740400" y="3886200"/>
            <a:ext cx="66675" cy="285750"/>
            <a:chOff x="2256" y="912"/>
            <a:chExt cx="47" cy="180"/>
          </a:xfrm>
        </p:grpSpPr>
        <p:sp>
          <p:nvSpPr>
            <p:cNvPr id="42442" name="Oval 26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43" name="Line 26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4" name="Group 269"/>
          <p:cNvGrpSpPr>
            <a:grpSpLocks/>
          </p:cNvGrpSpPr>
          <p:nvPr/>
        </p:nvGrpSpPr>
        <p:grpSpPr bwMode="auto">
          <a:xfrm flipV="1">
            <a:off x="5830888" y="3886200"/>
            <a:ext cx="66675" cy="285750"/>
            <a:chOff x="2256" y="912"/>
            <a:chExt cx="47" cy="180"/>
          </a:xfrm>
        </p:grpSpPr>
        <p:sp>
          <p:nvSpPr>
            <p:cNvPr id="42440" name="Oval 27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41" name="Line 27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5" name="Group 272"/>
          <p:cNvGrpSpPr>
            <a:grpSpLocks/>
          </p:cNvGrpSpPr>
          <p:nvPr/>
        </p:nvGrpSpPr>
        <p:grpSpPr bwMode="auto">
          <a:xfrm flipV="1">
            <a:off x="5915025" y="3886200"/>
            <a:ext cx="66675" cy="285750"/>
            <a:chOff x="2256" y="912"/>
            <a:chExt cx="47" cy="180"/>
          </a:xfrm>
        </p:grpSpPr>
        <p:sp>
          <p:nvSpPr>
            <p:cNvPr id="42438" name="Oval 27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39" name="Line 27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6" name="Group 275"/>
          <p:cNvGrpSpPr>
            <a:grpSpLocks/>
          </p:cNvGrpSpPr>
          <p:nvPr/>
        </p:nvGrpSpPr>
        <p:grpSpPr bwMode="auto">
          <a:xfrm flipV="1">
            <a:off x="6005513" y="3886200"/>
            <a:ext cx="66675" cy="285750"/>
            <a:chOff x="2256" y="912"/>
            <a:chExt cx="47" cy="180"/>
          </a:xfrm>
        </p:grpSpPr>
        <p:sp>
          <p:nvSpPr>
            <p:cNvPr id="42436" name="Oval 27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37" name="Line 27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7" name="Group 278"/>
          <p:cNvGrpSpPr>
            <a:grpSpLocks/>
          </p:cNvGrpSpPr>
          <p:nvPr/>
        </p:nvGrpSpPr>
        <p:grpSpPr bwMode="auto">
          <a:xfrm flipV="1">
            <a:off x="6096000" y="3886200"/>
            <a:ext cx="66675" cy="285750"/>
            <a:chOff x="2256" y="912"/>
            <a:chExt cx="47" cy="180"/>
          </a:xfrm>
        </p:grpSpPr>
        <p:sp>
          <p:nvSpPr>
            <p:cNvPr id="42434" name="Oval 27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35" name="Line 28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8" name="Group 281"/>
          <p:cNvGrpSpPr>
            <a:grpSpLocks/>
          </p:cNvGrpSpPr>
          <p:nvPr/>
        </p:nvGrpSpPr>
        <p:grpSpPr bwMode="auto">
          <a:xfrm flipV="1">
            <a:off x="6186488" y="3886200"/>
            <a:ext cx="66675" cy="285750"/>
            <a:chOff x="2256" y="912"/>
            <a:chExt cx="47" cy="180"/>
          </a:xfrm>
        </p:grpSpPr>
        <p:sp>
          <p:nvSpPr>
            <p:cNvPr id="42432" name="Oval 28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33" name="Line 28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79" name="Group 284"/>
          <p:cNvGrpSpPr>
            <a:grpSpLocks/>
          </p:cNvGrpSpPr>
          <p:nvPr/>
        </p:nvGrpSpPr>
        <p:grpSpPr bwMode="auto">
          <a:xfrm>
            <a:off x="5137150" y="1365250"/>
            <a:ext cx="65088" cy="285750"/>
            <a:chOff x="2256" y="912"/>
            <a:chExt cx="47" cy="180"/>
          </a:xfrm>
        </p:grpSpPr>
        <p:sp>
          <p:nvSpPr>
            <p:cNvPr id="42430" name="Oval 28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31" name="Line 28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0" name="Group 287"/>
          <p:cNvGrpSpPr>
            <a:grpSpLocks/>
          </p:cNvGrpSpPr>
          <p:nvPr/>
        </p:nvGrpSpPr>
        <p:grpSpPr bwMode="auto">
          <a:xfrm>
            <a:off x="5226050" y="1365250"/>
            <a:ext cx="66675" cy="285750"/>
            <a:chOff x="2256" y="912"/>
            <a:chExt cx="47" cy="180"/>
          </a:xfrm>
        </p:grpSpPr>
        <p:sp>
          <p:nvSpPr>
            <p:cNvPr id="42428" name="Oval 28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29" name="Line 28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1" name="Group 290"/>
          <p:cNvGrpSpPr>
            <a:grpSpLocks/>
          </p:cNvGrpSpPr>
          <p:nvPr/>
        </p:nvGrpSpPr>
        <p:grpSpPr bwMode="auto">
          <a:xfrm>
            <a:off x="5316538" y="1365250"/>
            <a:ext cx="66675" cy="285750"/>
            <a:chOff x="2256" y="912"/>
            <a:chExt cx="47" cy="180"/>
          </a:xfrm>
        </p:grpSpPr>
        <p:sp>
          <p:nvSpPr>
            <p:cNvPr id="42426" name="Oval 29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27" name="Line 29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2" name="Group 293"/>
          <p:cNvGrpSpPr>
            <a:grpSpLocks/>
          </p:cNvGrpSpPr>
          <p:nvPr/>
        </p:nvGrpSpPr>
        <p:grpSpPr bwMode="auto">
          <a:xfrm>
            <a:off x="5407025" y="1365250"/>
            <a:ext cx="66675" cy="285750"/>
            <a:chOff x="2256" y="912"/>
            <a:chExt cx="47" cy="180"/>
          </a:xfrm>
        </p:grpSpPr>
        <p:sp>
          <p:nvSpPr>
            <p:cNvPr id="42424" name="Oval 29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25" name="Line 29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3" name="Group 296"/>
          <p:cNvGrpSpPr>
            <a:grpSpLocks/>
          </p:cNvGrpSpPr>
          <p:nvPr/>
        </p:nvGrpSpPr>
        <p:grpSpPr bwMode="auto">
          <a:xfrm>
            <a:off x="5492750" y="1365250"/>
            <a:ext cx="65088" cy="285750"/>
            <a:chOff x="2256" y="912"/>
            <a:chExt cx="47" cy="180"/>
          </a:xfrm>
        </p:grpSpPr>
        <p:sp>
          <p:nvSpPr>
            <p:cNvPr id="42422" name="Oval 29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23" name="Line 29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4" name="Group 299"/>
          <p:cNvGrpSpPr>
            <a:grpSpLocks/>
          </p:cNvGrpSpPr>
          <p:nvPr/>
        </p:nvGrpSpPr>
        <p:grpSpPr bwMode="auto">
          <a:xfrm>
            <a:off x="5581650" y="1365250"/>
            <a:ext cx="66675" cy="285750"/>
            <a:chOff x="2256" y="912"/>
            <a:chExt cx="47" cy="180"/>
          </a:xfrm>
        </p:grpSpPr>
        <p:sp>
          <p:nvSpPr>
            <p:cNvPr id="42420" name="Oval 30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21" name="Line 30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5" name="Group 302"/>
          <p:cNvGrpSpPr>
            <a:grpSpLocks/>
          </p:cNvGrpSpPr>
          <p:nvPr/>
        </p:nvGrpSpPr>
        <p:grpSpPr bwMode="auto">
          <a:xfrm>
            <a:off x="5672138" y="1365250"/>
            <a:ext cx="66675" cy="285750"/>
            <a:chOff x="2256" y="912"/>
            <a:chExt cx="47" cy="180"/>
          </a:xfrm>
        </p:grpSpPr>
        <p:sp>
          <p:nvSpPr>
            <p:cNvPr id="42418" name="Oval 30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19" name="Line 30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6" name="Group 305"/>
          <p:cNvGrpSpPr>
            <a:grpSpLocks/>
          </p:cNvGrpSpPr>
          <p:nvPr/>
        </p:nvGrpSpPr>
        <p:grpSpPr bwMode="auto">
          <a:xfrm>
            <a:off x="5762625" y="1365250"/>
            <a:ext cx="66675" cy="285750"/>
            <a:chOff x="2256" y="912"/>
            <a:chExt cx="47" cy="180"/>
          </a:xfrm>
        </p:grpSpPr>
        <p:sp>
          <p:nvSpPr>
            <p:cNvPr id="42416" name="Oval 30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17" name="Line 30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7" name="Group 308"/>
          <p:cNvGrpSpPr>
            <a:grpSpLocks/>
          </p:cNvGrpSpPr>
          <p:nvPr/>
        </p:nvGrpSpPr>
        <p:grpSpPr bwMode="auto">
          <a:xfrm flipV="1">
            <a:off x="5137150" y="1663700"/>
            <a:ext cx="65088" cy="285750"/>
            <a:chOff x="2256" y="912"/>
            <a:chExt cx="47" cy="180"/>
          </a:xfrm>
        </p:grpSpPr>
        <p:sp>
          <p:nvSpPr>
            <p:cNvPr id="42414" name="Oval 30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15" name="Line 31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8" name="Group 311"/>
          <p:cNvGrpSpPr>
            <a:grpSpLocks/>
          </p:cNvGrpSpPr>
          <p:nvPr/>
        </p:nvGrpSpPr>
        <p:grpSpPr bwMode="auto">
          <a:xfrm flipV="1">
            <a:off x="5226050" y="1663700"/>
            <a:ext cx="66675" cy="285750"/>
            <a:chOff x="2256" y="912"/>
            <a:chExt cx="47" cy="180"/>
          </a:xfrm>
        </p:grpSpPr>
        <p:sp>
          <p:nvSpPr>
            <p:cNvPr id="42412" name="Oval 31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13" name="Line 31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89" name="Group 314"/>
          <p:cNvGrpSpPr>
            <a:grpSpLocks/>
          </p:cNvGrpSpPr>
          <p:nvPr/>
        </p:nvGrpSpPr>
        <p:grpSpPr bwMode="auto">
          <a:xfrm flipV="1">
            <a:off x="5316538" y="1663700"/>
            <a:ext cx="66675" cy="285750"/>
            <a:chOff x="2256" y="912"/>
            <a:chExt cx="47" cy="180"/>
          </a:xfrm>
        </p:grpSpPr>
        <p:sp>
          <p:nvSpPr>
            <p:cNvPr id="42410" name="Oval 31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11" name="Line 31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0" name="Group 317"/>
          <p:cNvGrpSpPr>
            <a:grpSpLocks/>
          </p:cNvGrpSpPr>
          <p:nvPr/>
        </p:nvGrpSpPr>
        <p:grpSpPr bwMode="auto">
          <a:xfrm flipV="1">
            <a:off x="5407025" y="1663700"/>
            <a:ext cx="66675" cy="285750"/>
            <a:chOff x="2256" y="912"/>
            <a:chExt cx="47" cy="180"/>
          </a:xfrm>
        </p:grpSpPr>
        <p:sp>
          <p:nvSpPr>
            <p:cNvPr id="42408" name="Oval 31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9" name="Line 31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1" name="Group 320"/>
          <p:cNvGrpSpPr>
            <a:grpSpLocks/>
          </p:cNvGrpSpPr>
          <p:nvPr/>
        </p:nvGrpSpPr>
        <p:grpSpPr bwMode="auto">
          <a:xfrm flipV="1">
            <a:off x="5492750" y="1663700"/>
            <a:ext cx="65088" cy="285750"/>
            <a:chOff x="2256" y="912"/>
            <a:chExt cx="47" cy="180"/>
          </a:xfrm>
        </p:grpSpPr>
        <p:sp>
          <p:nvSpPr>
            <p:cNvPr id="42406" name="Oval 32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7" name="Line 32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2" name="Group 323"/>
          <p:cNvGrpSpPr>
            <a:grpSpLocks/>
          </p:cNvGrpSpPr>
          <p:nvPr/>
        </p:nvGrpSpPr>
        <p:grpSpPr bwMode="auto">
          <a:xfrm flipV="1">
            <a:off x="5581650" y="1663700"/>
            <a:ext cx="66675" cy="285750"/>
            <a:chOff x="2256" y="912"/>
            <a:chExt cx="47" cy="180"/>
          </a:xfrm>
        </p:grpSpPr>
        <p:sp>
          <p:nvSpPr>
            <p:cNvPr id="42404" name="Oval 32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5" name="Line 32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3" name="Group 326"/>
          <p:cNvGrpSpPr>
            <a:grpSpLocks/>
          </p:cNvGrpSpPr>
          <p:nvPr/>
        </p:nvGrpSpPr>
        <p:grpSpPr bwMode="auto">
          <a:xfrm flipV="1">
            <a:off x="5672138" y="1663700"/>
            <a:ext cx="66675" cy="285750"/>
            <a:chOff x="2256" y="912"/>
            <a:chExt cx="47" cy="180"/>
          </a:xfrm>
        </p:grpSpPr>
        <p:sp>
          <p:nvSpPr>
            <p:cNvPr id="42402" name="Oval 32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3" name="Line 32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4" name="Group 329"/>
          <p:cNvGrpSpPr>
            <a:grpSpLocks/>
          </p:cNvGrpSpPr>
          <p:nvPr/>
        </p:nvGrpSpPr>
        <p:grpSpPr bwMode="auto">
          <a:xfrm flipV="1">
            <a:off x="5762625" y="1663700"/>
            <a:ext cx="66675" cy="285750"/>
            <a:chOff x="2256" y="912"/>
            <a:chExt cx="47" cy="180"/>
          </a:xfrm>
        </p:grpSpPr>
        <p:sp>
          <p:nvSpPr>
            <p:cNvPr id="42400" name="Oval 33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01" name="Line 33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5" name="Group 332"/>
          <p:cNvGrpSpPr>
            <a:grpSpLocks/>
          </p:cNvGrpSpPr>
          <p:nvPr/>
        </p:nvGrpSpPr>
        <p:grpSpPr bwMode="auto">
          <a:xfrm>
            <a:off x="4002088" y="1371600"/>
            <a:ext cx="66675" cy="285750"/>
            <a:chOff x="2256" y="912"/>
            <a:chExt cx="47" cy="180"/>
          </a:xfrm>
        </p:grpSpPr>
        <p:sp>
          <p:nvSpPr>
            <p:cNvPr id="42398" name="Oval 33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9" name="Line 33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6" name="Group 335"/>
          <p:cNvGrpSpPr>
            <a:grpSpLocks/>
          </p:cNvGrpSpPr>
          <p:nvPr/>
        </p:nvGrpSpPr>
        <p:grpSpPr bwMode="auto">
          <a:xfrm>
            <a:off x="4092575" y="1371600"/>
            <a:ext cx="66675" cy="285750"/>
            <a:chOff x="2256" y="912"/>
            <a:chExt cx="47" cy="180"/>
          </a:xfrm>
        </p:grpSpPr>
        <p:sp>
          <p:nvSpPr>
            <p:cNvPr id="42396" name="Oval 33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7" name="Line 33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7" name="Group 338"/>
          <p:cNvGrpSpPr>
            <a:grpSpLocks/>
          </p:cNvGrpSpPr>
          <p:nvPr/>
        </p:nvGrpSpPr>
        <p:grpSpPr bwMode="auto">
          <a:xfrm>
            <a:off x="4183063" y="1371600"/>
            <a:ext cx="65087" cy="285750"/>
            <a:chOff x="2256" y="912"/>
            <a:chExt cx="47" cy="180"/>
          </a:xfrm>
        </p:grpSpPr>
        <p:sp>
          <p:nvSpPr>
            <p:cNvPr id="42394" name="Oval 33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5" name="Line 34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8" name="Group 341"/>
          <p:cNvGrpSpPr>
            <a:grpSpLocks/>
          </p:cNvGrpSpPr>
          <p:nvPr/>
        </p:nvGrpSpPr>
        <p:grpSpPr bwMode="auto">
          <a:xfrm>
            <a:off x="4273550" y="1371600"/>
            <a:ext cx="65088" cy="285750"/>
            <a:chOff x="2256" y="912"/>
            <a:chExt cx="47" cy="180"/>
          </a:xfrm>
        </p:grpSpPr>
        <p:sp>
          <p:nvSpPr>
            <p:cNvPr id="42392" name="Oval 34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3" name="Line 34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099" name="Group 344"/>
          <p:cNvGrpSpPr>
            <a:grpSpLocks/>
          </p:cNvGrpSpPr>
          <p:nvPr/>
        </p:nvGrpSpPr>
        <p:grpSpPr bwMode="auto">
          <a:xfrm>
            <a:off x="4357688" y="1371600"/>
            <a:ext cx="66675" cy="285750"/>
            <a:chOff x="2256" y="912"/>
            <a:chExt cx="47" cy="180"/>
          </a:xfrm>
        </p:grpSpPr>
        <p:sp>
          <p:nvSpPr>
            <p:cNvPr id="42390" name="Oval 34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1" name="Line 34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0" name="Group 347"/>
          <p:cNvGrpSpPr>
            <a:grpSpLocks/>
          </p:cNvGrpSpPr>
          <p:nvPr/>
        </p:nvGrpSpPr>
        <p:grpSpPr bwMode="auto">
          <a:xfrm>
            <a:off x="4448175" y="1371600"/>
            <a:ext cx="66675" cy="285750"/>
            <a:chOff x="2256" y="912"/>
            <a:chExt cx="47" cy="180"/>
          </a:xfrm>
        </p:grpSpPr>
        <p:sp>
          <p:nvSpPr>
            <p:cNvPr id="42388" name="Oval 34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89" name="Line 34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1" name="Group 350"/>
          <p:cNvGrpSpPr>
            <a:grpSpLocks/>
          </p:cNvGrpSpPr>
          <p:nvPr/>
        </p:nvGrpSpPr>
        <p:grpSpPr bwMode="auto">
          <a:xfrm>
            <a:off x="4538663" y="1371600"/>
            <a:ext cx="65087" cy="285750"/>
            <a:chOff x="2256" y="912"/>
            <a:chExt cx="47" cy="180"/>
          </a:xfrm>
        </p:grpSpPr>
        <p:sp>
          <p:nvSpPr>
            <p:cNvPr id="42386" name="Oval 35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87" name="Line 35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2" name="Group 353"/>
          <p:cNvGrpSpPr>
            <a:grpSpLocks/>
          </p:cNvGrpSpPr>
          <p:nvPr/>
        </p:nvGrpSpPr>
        <p:grpSpPr bwMode="auto">
          <a:xfrm>
            <a:off x="4629150" y="1371600"/>
            <a:ext cx="65088" cy="285750"/>
            <a:chOff x="2256" y="912"/>
            <a:chExt cx="47" cy="180"/>
          </a:xfrm>
        </p:grpSpPr>
        <p:sp>
          <p:nvSpPr>
            <p:cNvPr id="42384" name="Oval 35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85" name="Line 35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3" name="Group 356"/>
          <p:cNvGrpSpPr>
            <a:grpSpLocks/>
          </p:cNvGrpSpPr>
          <p:nvPr/>
        </p:nvGrpSpPr>
        <p:grpSpPr bwMode="auto">
          <a:xfrm flipV="1">
            <a:off x="4002088" y="1670050"/>
            <a:ext cx="66675" cy="285750"/>
            <a:chOff x="2256" y="912"/>
            <a:chExt cx="47" cy="180"/>
          </a:xfrm>
        </p:grpSpPr>
        <p:sp>
          <p:nvSpPr>
            <p:cNvPr id="42382" name="Oval 35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83" name="Line 35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4" name="Group 359"/>
          <p:cNvGrpSpPr>
            <a:grpSpLocks/>
          </p:cNvGrpSpPr>
          <p:nvPr/>
        </p:nvGrpSpPr>
        <p:grpSpPr bwMode="auto">
          <a:xfrm flipV="1">
            <a:off x="4092575" y="1670050"/>
            <a:ext cx="66675" cy="285750"/>
            <a:chOff x="2256" y="912"/>
            <a:chExt cx="47" cy="180"/>
          </a:xfrm>
        </p:grpSpPr>
        <p:sp>
          <p:nvSpPr>
            <p:cNvPr id="42380" name="Oval 36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81" name="Line 36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5" name="Group 362"/>
          <p:cNvGrpSpPr>
            <a:grpSpLocks/>
          </p:cNvGrpSpPr>
          <p:nvPr/>
        </p:nvGrpSpPr>
        <p:grpSpPr bwMode="auto">
          <a:xfrm flipV="1">
            <a:off x="4183063" y="1670050"/>
            <a:ext cx="65087" cy="285750"/>
            <a:chOff x="2256" y="912"/>
            <a:chExt cx="47" cy="180"/>
          </a:xfrm>
        </p:grpSpPr>
        <p:sp>
          <p:nvSpPr>
            <p:cNvPr id="42378" name="Oval 36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79" name="Line 36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6" name="Group 365"/>
          <p:cNvGrpSpPr>
            <a:grpSpLocks/>
          </p:cNvGrpSpPr>
          <p:nvPr/>
        </p:nvGrpSpPr>
        <p:grpSpPr bwMode="auto">
          <a:xfrm flipV="1">
            <a:off x="4273550" y="1670050"/>
            <a:ext cx="65088" cy="285750"/>
            <a:chOff x="2256" y="912"/>
            <a:chExt cx="47" cy="180"/>
          </a:xfrm>
        </p:grpSpPr>
        <p:sp>
          <p:nvSpPr>
            <p:cNvPr id="42376" name="Oval 36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77" name="Line 36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7" name="Group 368"/>
          <p:cNvGrpSpPr>
            <a:grpSpLocks/>
          </p:cNvGrpSpPr>
          <p:nvPr/>
        </p:nvGrpSpPr>
        <p:grpSpPr bwMode="auto">
          <a:xfrm flipV="1">
            <a:off x="4357688" y="1670050"/>
            <a:ext cx="66675" cy="285750"/>
            <a:chOff x="2256" y="912"/>
            <a:chExt cx="47" cy="180"/>
          </a:xfrm>
        </p:grpSpPr>
        <p:sp>
          <p:nvSpPr>
            <p:cNvPr id="42374" name="Oval 36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75" name="Line 37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8" name="Group 371"/>
          <p:cNvGrpSpPr>
            <a:grpSpLocks/>
          </p:cNvGrpSpPr>
          <p:nvPr/>
        </p:nvGrpSpPr>
        <p:grpSpPr bwMode="auto">
          <a:xfrm flipV="1">
            <a:off x="4448175" y="1670050"/>
            <a:ext cx="66675" cy="285750"/>
            <a:chOff x="2256" y="912"/>
            <a:chExt cx="47" cy="180"/>
          </a:xfrm>
        </p:grpSpPr>
        <p:sp>
          <p:nvSpPr>
            <p:cNvPr id="42372" name="Oval 37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73" name="Line 37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09" name="Group 374"/>
          <p:cNvGrpSpPr>
            <a:grpSpLocks/>
          </p:cNvGrpSpPr>
          <p:nvPr/>
        </p:nvGrpSpPr>
        <p:grpSpPr bwMode="auto">
          <a:xfrm flipV="1">
            <a:off x="4538663" y="1670050"/>
            <a:ext cx="65087" cy="285750"/>
            <a:chOff x="2256" y="912"/>
            <a:chExt cx="47" cy="180"/>
          </a:xfrm>
        </p:grpSpPr>
        <p:sp>
          <p:nvSpPr>
            <p:cNvPr id="42370" name="Oval 37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71" name="Line 37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10" name="Group 377"/>
          <p:cNvGrpSpPr>
            <a:grpSpLocks/>
          </p:cNvGrpSpPr>
          <p:nvPr/>
        </p:nvGrpSpPr>
        <p:grpSpPr bwMode="auto">
          <a:xfrm flipV="1">
            <a:off x="4629150" y="1670050"/>
            <a:ext cx="65088" cy="285750"/>
            <a:chOff x="2256" y="912"/>
            <a:chExt cx="47" cy="180"/>
          </a:xfrm>
        </p:grpSpPr>
        <p:sp>
          <p:nvSpPr>
            <p:cNvPr id="42368" name="Oval 37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69" name="Line 37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111" name="AutoShape 380"/>
          <p:cNvSpPr>
            <a:spLocks noChangeArrowheads="1"/>
          </p:cNvSpPr>
          <p:nvPr/>
        </p:nvSpPr>
        <p:spPr bwMode="auto">
          <a:xfrm>
            <a:off x="4832350" y="4953000"/>
            <a:ext cx="207963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2" name="Rectangle 381"/>
          <p:cNvSpPr>
            <a:spLocks noChangeArrowheads="1"/>
          </p:cNvSpPr>
          <p:nvPr/>
        </p:nvSpPr>
        <p:spPr bwMode="auto">
          <a:xfrm>
            <a:off x="4683125" y="3959225"/>
            <a:ext cx="476250" cy="411163"/>
          </a:xfrm>
          <a:prstGeom prst="rect">
            <a:avLst/>
          </a:prstGeom>
          <a:solidFill>
            <a:srgbClr val="FFC000"/>
          </a:soli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13" name="Group 382"/>
          <p:cNvGrpSpPr>
            <a:grpSpLocks/>
          </p:cNvGrpSpPr>
          <p:nvPr/>
        </p:nvGrpSpPr>
        <p:grpSpPr bwMode="auto">
          <a:xfrm>
            <a:off x="2147483647" y="-2147483648"/>
            <a:ext cx="2147482688" cy="2147483647"/>
            <a:chOff x="-32768" y="-32768"/>
            <a:chExt cx="36670" cy="35830"/>
          </a:xfrm>
        </p:grpSpPr>
        <p:grpSp>
          <p:nvGrpSpPr>
            <p:cNvPr id="42356" name="Group 383"/>
            <p:cNvGrpSpPr>
              <a:grpSpLocks/>
            </p:cNvGrpSpPr>
            <p:nvPr/>
          </p:nvGrpSpPr>
          <p:grpSpPr bwMode="auto">
            <a:xfrm>
              <a:off x="-32768" y="-32768"/>
              <a:ext cx="36600" cy="35830"/>
              <a:chOff x="-32768" y="-32768"/>
              <a:chExt cx="36600" cy="35830"/>
            </a:xfrm>
          </p:grpSpPr>
          <p:sp>
            <p:nvSpPr>
              <p:cNvPr id="42363" name="Line 384"/>
              <p:cNvSpPr>
                <a:spLocks noChangeShapeType="1"/>
              </p:cNvSpPr>
              <p:nvPr/>
            </p:nvSpPr>
            <p:spPr bwMode="auto">
              <a:xfrm flipV="1">
                <a:off x="3813" y="2779"/>
                <a:ext cx="1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64" name="Oval 385"/>
              <p:cNvSpPr>
                <a:spLocks noChangeArrowheads="1"/>
              </p:cNvSpPr>
              <p:nvPr/>
            </p:nvSpPr>
            <p:spPr bwMode="auto">
              <a:xfrm>
                <a:off x="3795" y="2747"/>
                <a:ext cx="37" cy="32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5" name="Line 386"/>
              <p:cNvSpPr>
                <a:spLocks noChangeShapeType="1"/>
              </p:cNvSpPr>
              <p:nvPr/>
            </p:nvSpPr>
            <p:spPr bwMode="auto">
              <a:xfrm>
                <a:off x="3813" y="2911"/>
                <a:ext cx="1" cy="1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66" name="Freeform 387"/>
              <p:cNvSpPr>
                <a:spLocks/>
              </p:cNvSpPr>
              <p:nvPr/>
            </p:nvSpPr>
            <p:spPr bwMode="auto">
              <a:xfrm>
                <a:off x="-32768" y="-3276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67" name="Freeform 388"/>
              <p:cNvSpPr>
                <a:spLocks/>
              </p:cNvSpPr>
              <p:nvPr/>
            </p:nvSpPr>
            <p:spPr bwMode="auto">
              <a:xfrm>
                <a:off x="3798" y="3032"/>
                <a:ext cx="34" cy="30"/>
              </a:xfrm>
              <a:custGeom>
                <a:avLst/>
                <a:gdLst>
                  <a:gd name="T0" fmla="*/ 0 w 34"/>
                  <a:gd name="T1" fmla="*/ 13 h 30"/>
                  <a:gd name="T2" fmla="*/ 0 w 34"/>
                  <a:gd name="T3" fmla="*/ 13 h 30"/>
                  <a:gd name="T4" fmla="*/ 0 w 34"/>
                  <a:gd name="T5" fmla="*/ 10 h 30"/>
                  <a:gd name="T6" fmla="*/ 4 w 34"/>
                  <a:gd name="T7" fmla="*/ 7 h 30"/>
                  <a:gd name="T8" fmla="*/ 4 w 34"/>
                  <a:gd name="T9" fmla="*/ 7 h 30"/>
                  <a:gd name="T10" fmla="*/ 8 w 34"/>
                  <a:gd name="T11" fmla="*/ 4 h 30"/>
                  <a:gd name="T12" fmla="*/ 8 w 34"/>
                  <a:gd name="T13" fmla="*/ 4 h 30"/>
                  <a:gd name="T14" fmla="*/ 11 w 34"/>
                  <a:gd name="T15" fmla="*/ 0 h 30"/>
                  <a:gd name="T16" fmla="*/ 15 w 34"/>
                  <a:gd name="T17" fmla="*/ 0 h 30"/>
                  <a:gd name="T18" fmla="*/ 19 w 34"/>
                  <a:gd name="T19" fmla="*/ 0 h 30"/>
                  <a:gd name="T20" fmla="*/ 19 w 34"/>
                  <a:gd name="T21" fmla="*/ 0 h 30"/>
                  <a:gd name="T22" fmla="*/ 22 w 34"/>
                  <a:gd name="T23" fmla="*/ 0 h 30"/>
                  <a:gd name="T24" fmla="*/ 26 w 34"/>
                  <a:gd name="T25" fmla="*/ 4 h 30"/>
                  <a:gd name="T26" fmla="*/ 26 w 34"/>
                  <a:gd name="T27" fmla="*/ 4 h 30"/>
                  <a:gd name="T28" fmla="*/ 30 w 34"/>
                  <a:gd name="T29" fmla="*/ 7 h 30"/>
                  <a:gd name="T30" fmla="*/ 30 w 34"/>
                  <a:gd name="T31" fmla="*/ 7 h 30"/>
                  <a:gd name="T32" fmla="*/ 34 w 34"/>
                  <a:gd name="T33" fmla="*/ 10 h 30"/>
                  <a:gd name="T34" fmla="*/ 34 w 34"/>
                  <a:gd name="T35" fmla="*/ 13 h 30"/>
                  <a:gd name="T36" fmla="*/ 34 w 34"/>
                  <a:gd name="T37" fmla="*/ 13 h 30"/>
                  <a:gd name="T38" fmla="*/ 34 w 34"/>
                  <a:gd name="T39" fmla="*/ 17 h 30"/>
                  <a:gd name="T40" fmla="*/ 34 w 34"/>
                  <a:gd name="T41" fmla="*/ 20 h 30"/>
                  <a:gd name="T42" fmla="*/ 30 w 34"/>
                  <a:gd name="T43" fmla="*/ 23 h 30"/>
                  <a:gd name="T44" fmla="*/ 30 w 34"/>
                  <a:gd name="T45" fmla="*/ 23 h 30"/>
                  <a:gd name="T46" fmla="*/ 26 w 34"/>
                  <a:gd name="T47" fmla="*/ 27 h 30"/>
                  <a:gd name="T48" fmla="*/ 26 w 34"/>
                  <a:gd name="T49" fmla="*/ 27 h 30"/>
                  <a:gd name="T50" fmla="*/ 22 w 34"/>
                  <a:gd name="T51" fmla="*/ 30 h 30"/>
                  <a:gd name="T52" fmla="*/ 19 w 34"/>
                  <a:gd name="T53" fmla="*/ 30 h 30"/>
                  <a:gd name="T54" fmla="*/ 19 w 34"/>
                  <a:gd name="T55" fmla="*/ 30 h 30"/>
                  <a:gd name="T56" fmla="*/ 15 w 34"/>
                  <a:gd name="T57" fmla="*/ 30 h 30"/>
                  <a:gd name="T58" fmla="*/ 11 w 34"/>
                  <a:gd name="T59" fmla="*/ 30 h 30"/>
                  <a:gd name="T60" fmla="*/ 8 w 34"/>
                  <a:gd name="T61" fmla="*/ 27 h 30"/>
                  <a:gd name="T62" fmla="*/ 8 w 34"/>
                  <a:gd name="T63" fmla="*/ 27 h 30"/>
                  <a:gd name="T64" fmla="*/ 4 w 34"/>
                  <a:gd name="T65" fmla="*/ 23 h 30"/>
                  <a:gd name="T66" fmla="*/ 4 w 34"/>
                  <a:gd name="T67" fmla="*/ 23 h 30"/>
                  <a:gd name="T68" fmla="*/ 0 w 34"/>
                  <a:gd name="T69" fmla="*/ 20 h 30"/>
                  <a:gd name="T70" fmla="*/ 0 w 34"/>
                  <a:gd name="T71" fmla="*/ 17 h 30"/>
                  <a:gd name="T72" fmla="*/ 0 w 34"/>
                  <a:gd name="T73" fmla="*/ 13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30"/>
                  <a:gd name="T113" fmla="*/ 34 w 34"/>
                  <a:gd name="T114" fmla="*/ 30 h 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30">
                    <a:moveTo>
                      <a:pt x="0" y="13"/>
                    </a:moveTo>
                    <a:lnTo>
                      <a:pt x="0" y="13"/>
                    </a:lnTo>
                    <a:lnTo>
                      <a:pt x="0" y="10"/>
                    </a:lnTo>
                    <a:lnTo>
                      <a:pt x="4" y="7"/>
                    </a:lnTo>
                    <a:lnTo>
                      <a:pt x="8" y="4"/>
                    </a:lnTo>
                    <a:lnTo>
                      <a:pt x="11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6" y="4"/>
                    </a:lnTo>
                    <a:lnTo>
                      <a:pt x="30" y="7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0" y="23"/>
                    </a:lnTo>
                    <a:lnTo>
                      <a:pt x="26" y="27"/>
                    </a:lnTo>
                    <a:lnTo>
                      <a:pt x="22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1" y="30"/>
                    </a:lnTo>
                    <a:lnTo>
                      <a:pt x="8" y="27"/>
                    </a:lnTo>
                    <a:lnTo>
                      <a:pt x="4" y="23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42357" name="Group 389"/>
            <p:cNvGrpSpPr>
              <a:grpSpLocks/>
            </p:cNvGrpSpPr>
            <p:nvPr/>
          </p:nvGrpSpPr>
          <p:grpSpPr bwMode="auto">
            <a:xfrm>
              <a:off x="-32768" y="-32768"/>
              <a:ext cx="36670" cy="35830"/>
              <a:chOff x="-32768" y="-32768"/>
              <a:chExt cx="36670" cy="35830"/>
            </a:xfrm>
          </p:grpSpPr>
          <p:sp>
            <p:nvSpPr>
              <p:cNvPr id="42358" name="Line 390"/>
              <p:cNvSpPr>
                <a:spLocks noChangeShapeType="1"/>
              </p:cNvSpPr>
              <p:nvPr/>
            </p:nvSpPr>
            <p:spPr bwMode="auto">
              <a:xfrm flipV="1">
                <a:off x="3883" y="2779"/>
                <a:ext cx="1" cy="11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59" name="Oval 391"/>
              <p:cNvSpPr>
                <a:spLocks noChangeArrowheads="1"/>
              </p:cNvSpPr>
              <p:nvPr/>
            </p:nvSpPr>
            <p:spPr bwMode="auto">
              <a:xfrm>
                <a:off x="3865" y="2747"/>
                <a:ext cx="37" cy="32"/>
              </a:xfrm>
              <a:prstGeom prst="ellipse">
                <a:avLst/>
              </a:pr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360" name="Line 392"/>
              <p:cNvSpPr>
                <a:spLocks noChangeShapeType="1"/>
              </p:cNvSpPr>
              <p:nvPr/>
            </p:nvSpPr>
            <p:spPr bwMode="auto">
              <a:xfrm>
                <a:off x="3883" y="2911"/>
                <a:ext cx="1" cy="1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61" name="Freeform 393"/>
              <p:cNvSpPr>
                <a:spLocks/>
              </p:cNvSpPr>
              <p:nvPr/>
            </p:nvSpPr>
            <p:spPr bwMode="auto">
              <a:xfrm>
                <a:off x="-32768" y="-32768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  <a:gd name="T4" fmla="*/ 0 w 1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1"/>
                  <a:gd name="T11" fmla="*/ 1 w 1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62" name="Freeform 394"/>
              <p:cNvSpPr>
                <a:spLocks/>
              </p:cNvSpPr>
              <p:nvPr/>
            </p:nvSpPr>
            <p:spPr bwMode="auto">
              <a:xfrm>
                <a:off x="3868" y="3032"/>
                <a:ext cx="34" cy="30"/>
              </a:xfrm>
              <a:custGeom>
                <a:avLst/>
                <a:gdLst>
                  <a:gd name="T0" fmla="*/ 0 w 34"/>
                  <a:gd name="T1" fmla="*/ 13 h 30"/>
                  <a:gd name="T2" fmla="*/ 0 w 34"/>
                  <a:gd name="T3" fmla="*/ 10 h 30"/>
                  <a:gd name="T4" fmla="*/ 0 w 34"/>
                  <a:gd name="T5" fmla="*/ 10 h 30"/>
                  <a:gd name="T6" fmla="*/ 4 w 34"/>
                  <a:gd name="T7" fmla="*/ 7 h 30"/>
                  <a:gd name="T8" fmla="*/ 4 w 34"/>
                  <a:gd name="T9" fmla="*/ 4 h 30"/>
                  <a:gd name="T10" fmla="*/ 8 w 34"/>
                  <a:gd name="T11" fmla="*/ 4 h 30"/>
                  <a:gd name="T12" fmla="*/ 8 w 34"/>
                  <a:gd name="T13" fmla="*/ 0 h 30"/>
                  <a:gd name="T14" fmla="*/ 12 w 34"/>
                  <a:gd name="T15" fmla="*/ 0 h 30"/>
                  <a:gd name="T16" fmla="*/ 15 w 34"/>
                  <a:gd name="T17" fmla="*/ 0 h 30"/>
                  <a:gd name="T18" fmla="*/ 19 w 34"/>
                  <a:gd name="T19" fmla="*/ 0 h 30"/>
                  <a:gd name="T20" fmla="*/ 23 w 34"/>
                  <a:gd name="T21" fmla="*/ 0 h 30"/>
                  <a:gd name="T22" fmla="*/ 23 w 34"/>
                  <a:gd name="T23" fmla="*/ 0 h 30"/>
                  <a:gd name="T24" fmla="*/ 26 w 34"/>
                  <a:gd name="T25" fmla="*/ 0 h 30"/>
                  <a:gd name="T26" fmla="*/ 30 w 34"/>
                  <a:gd name="T27" fmla="*/ 4 h 30"/>
                  <a:gd name="T28" fmla="*/ 30 w 34"/>
                  <a:gd name="T29" fmla="*/ 4 h 30"/>
                  <a:gd name="T30" fmla="*/ 34 w 34"/>
                  <a:gd name="T31" fmla="*/ 7 h 30"/>
                  <a:gd name="T32" fmla="*/ 34 w 34"/>
                  <a:gd name="T33" fmla="*/ 10 h 30"/>
                  <a:gd name="T34" fmla="*/ 34 w 34"/>
                  <a:gd name="T35" fmla="*/ 10 h 30"/>
                  <a:gd name="T36" fmla="*/ 34 w 34"/>
                  <a:gd name="T37" fmla="*/ 13 h 30"/>
                  <a:gd name="T38" fmla="*/ 34 w 34"/>
                  <a:gd name="T39" fmla="*/ 17 h 30"/>
                  <a:gd name="T40" fmla="*/ 34 w 34"/>
                  <a:gd name="T41" fmla="*/ 20 h 30"/>
                  <a:gd name="T42" fmla="*/ 34 w 34"/>
                  <a:gd name="T43" fmla="*/ 20 h 30"/>
                  <a:gd name="T44" fmla="*/ 30 w 34"/>
                  <a:gd name="T45" fmla="*/ 23 h 30"/>
                  <a:gd name="T46" fmla="*/ 30 w 34"/>
                  <a:gd name="T47" fmla="*/ 27 h 30"/>
                  <a:gd name="T48" fmla="*/ 26 w 34"/>
                  <a:gd name="T49" fmla="*/ 27 h 30"/>
                  <a:gd name="T50" fmla="*/ 23 w 34"/>
                  <a:gd name="T51" fmla="*/ 27 h 30"/>
                  <a:gd name="T52" fmla="*/ 23 w 34"/>
                  <a:gd name="T53" fmla="*/ 30 h 30"/>
                  <a:gd name="T54" fmla="*/ 19 w 34"/>
                  <a:gd name="T55" fmla="*/ 30 h 30"/>
                  <a:gd name="T56" fmla="*/ 15 w 34"/>
                  <a:gd name="T57" fmla="*/ 30 h 30"/>
                  <a:gd name="T58" fmla="*/ 12 w 34"/>
                  <a:gd name="T59" fmla="*/ 27 h 30"/>
                  <a:gd name="T60" fmla="*/ 8 w 34"/>
                  <a:gd name="T61" fmla="*/ 27 h 30"/>
                  <a:gd name="T62" fmla="*/ 8 w 34"/>
                  <a:gd name="T63" fmla="*/ 27 h 30"/>
                  <a:gd name="T64" fmla="*/ 4 w 34"/>
                  <a:gd name="T65" fmla="*/ 23 h 30"/>
                  <a:gd name="T66" fmla="*/ 4 w 34"/>
                  <a:gd name="T67" fmla="*/ 20 h 30"/>
                  <a:gd name="T68" fmla="*/ 0 w 34"/>
                  <a:gd name="T69" fmla="*/ 20 h 30"/>
                  <a:gd name="T70" fmla="*/ 0 w 34"/>
                  <a:gd name="T71" fmla="*/ 17 h 30"/>
                  <a:gd name="T72" fmla="*/ 0 w 34"/>
                  <a:gd name="T73" fmla="*/ 13 h 3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4"/>
                  <a:gd name="T112" fmla="*/ 0 h 30"/>
                  <a:gd name="T113" fmla="*/ 34 w 34"/>
                  <a:gd name="T114" fmla="*/ 30 h 3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4" h="30">
                    <a:moveTo>
                      <a:pt x="0" y="13"/>
                    </a:moveTo>
                    <a:lnTo>
                      <a:pt x="0" y="10"/>
                    </a:lnTo>
                    <a:lnTo>
                      <a:pt x="4" y="7"/>
                    </a:lnTo>
                    <a:lnTo>
                      <a:pt x="4" y="4"/>
                    </a:lnTo>
                    <a:lnTo>
                      <a:pt x="8" y="4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3" y="0"/>
                    </a:lnTo>
                    <a:lnTo>
                      <a:pt x="26" y="0"/>
                    </a:lnTo>
                    <a:lnTo>
                      <a:pt x="30" y="4"/>
                    </a:lnTo>
                    <a:lnTo>
                      <a:pt x="34" y="7"/>
                    </a:lnTo>
                    <a:lnTo>
                      <a:pt x="34" y="10"/>
                    </a:lnTo>
                    <a:lnTo>
                      <a:pt x="34" y="13"/>
                    </a:lnTo>
                    <a:lnTo>
                      <a:pt x="34" y="17"/>
                    </a:lnTo>
                    <a:lnTo>
                      <a:pt x="34" y="20"/>
                    </a:lnTo>
                    <a:lnTo>
                      <a:pt x="30" y="23"/>
                    </a:lnTo>
                    <a:lnTo>
                      <a:pt x="30" y="27"/>
                    </a:lnTo>
                    <a:lnTo>
                      <a:pt x="26" y="27"/>
                    </a:lnTo>
                    <a:lnTo>
                      <a:pt x="23" y="27"/>
                    </a:lnTo>
                    <a:lnTo>
                      <a:pt x="23" y="30"/>
                    </a:lnTo>
                    <a:lnTo>
                      <a:pt x="19" y="30"/>
                    </a:lnTo>
                    <a:lnTo>
                      <a:pt x="15" y="30"/>
                    </a:lnTo>
                    <a:lnTo>
                      <a:pt x="12" y="27"/>
                    </a:lnTo>
                    <a:lnTo>
                      <a:pt x="8" y="27"/>
                    </a:lnTo>
                    <a:lnTo>
                      <a:pt x="4" y="23"/>
                    </a:lnTo>
                    <a:lnTo>
                      <a:pt x="4" y="20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FFFFF"/>
              </a:solidFill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42114" name="Oval 395"/>
          <p:cNvSpPr>
            <a:spLocks noChangeArrowheads="1"/>
          </p:cNvSpPr>
          <p:nvPr/>
        </p:nvSpPr>
        <p:spPr bwMode="auto">
          <a:xfrm>
            <a:off x="4532313" y="4616450"/>
            <a:ext cx="808037" cy="249238"/>
          </a:xfrm>
          <a:prstGeom prst="ellipse">
            <a:avLst/>
          </a:prstGeom>
          <a:solidFill>
            <a:srgbClr val="FFFF9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5" name="AutoShape 396"/>
          <p:cNvSpPr>
            <a:spLocks noChangeArrowheads="1"/>
          </p:cNvSpPr>
          <p:nvPr/>
        </p:nvSpPr>
        <p:spPr bwMode="auto">
          <a:xfrm>
            <a:off x="4611688" y="4438650"/>
            <a:ext cx="661987" cy="182563"/>
          </a:xfrm>
          <a:prstGeom prst="roundRect">
            <a:avLst>
              <a:gd name="adj" fmla="val 25653"/>
            </a:avLst>
          </a:prstGeom>
          <a:solidFill>
            <a:srgbClr val="FF7F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6" name="AutoShape 397"/>
          <p:cNvSpPr>
            <a:spLocks noChangeArrowheads="1"/>
          </p:cNvSpPr>
          <p:nvPr/>
        </p:nvSpPr>
        <p:spPr bwMode="auto">
          <a:xfrm>
            <a:off x="4595813" y="4354513"/>
            <a:ext cx="682625" cy="88900"/>
          </a:xfrm>
          <a:prstGeom prst="roundRect">
            <a:avLst>
              <a:gd name="adj" fmla="val 50000"/>
            </a:avLst>
          </a:prstGeom>
          <a:solidFill>
            <a:srgbClr val="CC66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17" name="Rectangle 398"/>
          <p:cNvSpPr>
            <a:spLocks noChangeArrowheads="1"/>
          </p:cNvSpPr>
          <p:nvPr/>
        </p:nvSpPr>
        <p:spPr bwMode="auto">
          <a:xfrm>
            <a:off x="4835525" y="2628900"/>
            <a:ext cx="150813" cy="1054100"/>
          </a:xfrm>
          <a:prstGeom prst="rect">
            <a:avLst/>
          </a:prstGeom>
          <a:solidFill>
            <a:srgbClr val="FFFFFF"/>
          </a:solidFill>
          <a:ln w="17463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18" name="Group 434"/>
          <p:cNvGrpSpPr>
            <a:grpSpLocks/>
          </p:cNvGrpSpPr>
          <p:nvPr/>
        </p:nvGrpSpPr>
        <p:grpSpPr bwMode="auto">
          <a:xfrm>
            <a:off x="4705350" y="2566988"/>
            <a:ext cx="427038" cy="338137"/>
            <a:chOff x="3702" y="1617"/>
            <a:chExt cx="303" cy="213"/>
          </a:xfrm>
        </p:grpSpPr>
        <p:sp>
          <p:nvSpPr>
            <p:cNvPr id="42354" name="Oval 435"/>
            <p:cNvSpPr>
              <a:spLocks noChangeArrowheads="1"/>
            </p:cNvSpPr>
            <p:nvPr/>
          </p:nvSpPr>
          <p:spPr bwMode="auto">
            <a:xfrm>
              <a:off x="3702" y="1617"/>
              <a:ext cx="104" cy="213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5" name="Oval 436"/>
            <p:cNvSpPr>
              <a:spLocks noChangeArrowheads="1"/>
            </p:cNvSpPr>
            <p:nvPr/>
          </p:nvSpPr>
          <p:spPr bwMode="auto">
            <a:xfrm>
              <a:off x="3902" y="1617"/>
              <a:ext cx="103" cy="213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119" name="Group 437"/>
          <p:cNvGrpSpPr>
            <a:grpSpLocks/>
          </p:cNvGrpSpPr>
          <p:nvPr/>
        </p:nvGrpSpPr>
        <p:grpSpPr bwMode="auto">
          <a:xfrm>
            <a:off x="4579938" y="3656013"/>
            <a:ext cx="693737" cy="458787"/>
            <a:chOff x="3614" y="2303"/>
            <a:chExt cx="491" cy="289"/>
          </a:xfrm>
        </p:grpSpPr>
        <p:sp>
          <p:nvSpPr>
            <p:cNvPr id="42352" name="Oval 438"/>
            <p:cNvSpPr>
              <a:spLocks noChangeArrowheads="1"/>
            </p:cNvSpPr>
            <p:nvPr/>
          </p:nvSpPr>
          <p:spPr bwMode="auto">
            <a:xfrm>
              <a:off x="3614" y="2303"/>
              <a:ext cx="491" cy="155"/>
            </a:xfrm>
            <a:prstGeom prst="ellipse">
              <a:avLst/>
            </a:prstGeom>
            <a:solidFill>
              <a:srgbClr val="CCFF9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3" name="Oval 439"/>
            <p:cNvSpPr>
              <a:spLocks noChangeArrowheads="1"/>
            </p:cNvSpPr>
            <p:nvPr/>
          </p:nvSpPr>
          <p:spPr bwMode="auto">
            <a:xfrm>
              <a:off x="3614" y="2438"/>
              <a:ext cx="487" cy="154"/>
            </a:xfrm>
            <a:prstGeom prst="ellipse">
              <a:avLst/>
            </a:prstGeom>
            <a:solidFill>
              <a:srgbClr val="CCFF99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20" name="Oval 440"/>
          <p:cNvSpPr>
            <a:spLocks noChangeArrowheads="1"/>
          </p:cNvSpPr>
          <p:nvPr/>
        </p:nvSpPr>
        <p:spPr bwMode="auto">
          <a:xfrm>
            <a:off x="4694238" y="2227263"/>
            <a:ext cx="146050" cy="344487"/>
          </a:xfrm>
          <a:prstGeom prst="ellipse">
            <a:avLst/>
          </a:prstGeom>
          <a:solidFill>
            <a:srgbClr val="99CC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1" name="Oval 441"/>
          <p:cNvSpPr>
            <a:spLocks noChangeArrowheads="1"/>
          </p:cNvSpPr>
          <p:nvPr/>
        </p:nvSpPr>
        <p:spPr bwMode="auto">
          <a:xfrm>
            <a:off x="4975225" y="2227263"/>
            <a:ext cx="147638" cy="344487"/>
          </a:xfrm>
          <a:prstGeom prst="ellipse">
            <a:avLst/>
          </a:prstGeom>
          <a:solidFill>
            <a:srgbClr val="99CCFF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22" name="Group 442"/>
          <p:cNvGrpSpPr>
            <a:grpSpLocks/>
          </p:cNvGrpSpPr>
          <p:nvPr/>
        </p:nvGrpSpPr>
        <p:grpSpPr bwMode="auto">
          <a:xfrm>
            <a:off x="4694238" y="1898650"/>
            <a:ext cx="428625" cy="339725"/>
            <a:chOff x="3695" y="1196"/>
            <a:chExt cx="303" cy="214"/>
          </a:xfrm>
        </p:grpSpPr>
        <p:sp>
          <p:nvSpPr>
            <p:cNvPr id="42350" name="Oval 443"/>
            <p:cNvSpPr>
              <a:spLocks noChangeArrowheads="1"/>
            </p:cNvSpPr>
            <p:nvPr/>
          </p:nvSpPr>
          <p:spPr bwMode="auto">
            <a:xfrm>
              <a:off x="3695" y="1196"/>
              <a:ext cx="103" cy="214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351" name="Oval 444"/>
            <p:cNvSpPr>
              <a:spLocks noChangeArrowheads="1"/>
            </p:cNvSpPr>
            <p:nvPr/>
          </p:nvSpPr>
          <p:spPr bwMode="auto">
            <a:xfrm>
              <a:off x="3894" y="1196"/>
              <a:ext cx="104" cy="214"/>
            </a:xfrm>
            <a:prstGeom prst="ellipse">
              <a:avLst/>
            </a:prstGeom>
            <a:solidFill>
              <a:srgbClr val="99CC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123" name="AutoShape 512"/>
          <p:cNvSpPr>
            <a:spLocks noChangeArrowheads="1"/>
          </p:cNvSpPr>
          <p:nvPr/>
        </p:nvSpPr>
        <p:spPr bwMode="auto">
          <a:xfrm>
            <a:off x="4956175" y="1717675"/>
            <a:ext cx="206375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4" name="Oval 513"/>
          <p:cNvSpPr>
            <a:spLocks noChangeArrowheads="1"/>
          </p:cNvSpPr>
          <p:nvPr/>
        </p:nvSpPr>
        <p:spPr bwMode="auto">
          <a:xfrm>
            <a:off x="4064000" y="877888"/>
            <a:ext cx="139700" cy="13493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5" name="Oval 514"/>
          <p:cNvSpPr>
            <a:spLocks noChangeArrowheads="1"/>
          </p:cNvSpPr>
          <p:nvPr/>
        </p:nvSpPr>
        <p:spPr bwMode="auto">
          <a:xfrm>
            <a:off x="4402138" y="1211263"/>
            <a:ext cx="136525" cy="14128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6" name="Oval 515"/>
          <p:cNvSpPr>
            <a:spLocks noChangeArrowheads="1"/>
          </p:cNvSpPr>
          <p:nvPr/>
        </p:nvSpPr>
        <p:spPr bwMode="auto">
          <a:xfrm>
            <a:off x="4829175" y="2514600"/>
            <a:ext cx="185738" cy="1746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7" name="Oval 516"/>
          <p:cNvSpPr>
            <a:spLocks noChangeArrowheads="1"/>
          </p:cNvSpPr>
          <p:nvPr/>
        </p:nvSpPr>
        <p:spPr bwMode="auto">
          <a:xfrm>
            <a:off x="4251325" y="1227138"/>
            <a:ext cx="141288" cy="1397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8" name="Oval 517"/>
          <p:cNvSpPr>
            <a:spLocks noChangeArrowheads="1"/>
          </p:cNvSpPr>
          <p:nvPr/>
        </p:nvSpPr>
        <p:spPr bwMode="auto">
          <a:xfrm>
            <a:off x="5143500" y="1211263"/>
            <a:ext cx="139700" cy="14128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29" name="Oval 518"/>
          <p:cNvSpPr>
            <a:spLocks noChangeArrowheads="1"/>
          </p:cNvSpPr>
          <p:nvPr/>
        </p:nvSpPr>
        <p:spPr bwMode="auto">
          <a:xfrm>
            <a:off x="4246563" y="581025"/>
            <a:ext cx="134937" cy="134938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0" name="Oval 519"/>
          <p:cNvSpPr>
            <a:spLocks noChangeArrowheads="1"/>
          </p:cNvSpPr>
          <p:nvPr/>
        </p:nvSpPr>
        <p:spPr bwMode="auto">
          <a:xfrm>
            <a:off x="4559300" y="642938"/>
            <a:ext cx="134938" cy="13493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1" name="Oval 520"/>
          <p:cNvSpPr>
            <a:spLocks noChangeArrowheads="1"/>
          </p:cNvSpPr>
          <p:nvPr/>
        </p:nvSpPr>
        <p:spPr bwMode="auto">
          <a:xfrm>
            <a:off x="4043363" y="5595938"/>
            <a:ext cx="134937" cy="14128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2" name="Oval 521"/>
          <p:cNvSpPr>
            <a:spLocks noChangeArrowheads="1"/>
          </p:cNvSpPr>
          <p:nvPr/>
        </p:nvSpPr>
        <p:spPr bwMode="auto">
          <a:xfrm>
            <a:off x="4448175" y="6002338"/>
            <a:ext cx="134938" cy="13493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3" name="Oval 522"/>
          <p:cNvSpPr>
            <a:spLocks noChangeArrowheads="1"/>
          </p:cNvSpPr>
          <p:nvPr/>
        </p:nvSpPr>
        <p:spPr bwMode="auto">
          <a:xfrm>
            <a:off x="4564063" y="1216025"/>
            <a:ext cx="136525" cy="1365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4" name="Oval 523"/>
          <p:cNvSpPr>
            <a:spLocks noChangeArrowheads="1"/>
          </p:cNvSpPr>
          <p:nvPr/>
        </p:nvSpPr>
        <p:spPr bwMode="auto">
          <a:xfrm>
            <a:off x="4627563" y="898525"/>
            <a:ext cx="134937" cy="134938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35" name="Rectangle 524"/>
          <p:cNvSpPr>
            <a:spLocks noChangeArrowheads="1"/>
          </p:cNvSpPr>
          <p:nvPr/>
        </p:nvSpPr>
        <p:spPr bwMode="auto">
          <a:xfrm>
            <a:off x="4930775" y="541338"/>
            <a:ext cx="30956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effectors (SifA, SseJ, SseG, etc)</a:t>
            </a:r>
            <a:endParaRPr lang="en-US"/>
          </a:p>
        </p:txBody>
      </p:sp>
      <p:sp>
        <p:nvSpPr>
          <p:cNvPr id="42136" name="Rectangle 525"/>
          <p:cNvSpPr>
            <a:spLocks noChangeArrowheads="1"/>
          </p:cNvSpPr>
          <p:nvPr/>
        </p:nvSpPr>
        <p:spPr bwMode="auto">
          <a:xfrm>
            <a:off x="5175250" y="952500"/>
            <a:ext cx="9953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translocon</a:t>
            </a:r>
            <a:endParaRPr lang="en-US"/>
          </a:p>
        </p:txBody>
      </p:sp>
      <p:sp>
        <p:nvSpPr>
          <p:cNvPr id="42137" name="Rectangle 526"/>
          <p:cNvSpPr>
            <a:spLocks noChangeArrowheads="1"/>
          </p:cNvSpPr>
          <p:nvPr/>
        </p:nvSpPr>
        <p:spPr bwMode="auto">
          <a:xfrm>
            <a:off x="6042025" y="952500"/>
            <a:ext cx="19923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  pore (SseC, SseD)</a:t>
            </a:r>
            <a:endParaRPr lang="en-US"/>
          </a:p>
        </p:txBody>
      </p:sp>
      <p:grpSp>
        <p:nvGrpSpPr>
          <p:cNvPr id="42138" name="Group 527"/>
          <p:cNvGrpSpPr>
            <a:grpSpLocks/>
          </p:cNvGrpSpPr>
          <p:nvPr/>
        </p:nvGrpSpPr>
        <p:grpSpPr bwMode="auto">
          <a:xfrm>
            <a:off x="5033963" y="2379663"/>
            <a:ext cx="406400" cy="82550"/>
            <a:chOff x="3935" y="1499"/>
            <a:chExt cx="288" cy="52"/>
          </a:xfrm>
        </p:grpSpPr>
        <p:sp>
          <p:nvSpPr>
            <p:cNvPr id="42348" name="Freeform 528"/>
            <p:cNvSpPr>
              <a:spLocks/>
            </p:cNvSpPr>
            <p:nvPr/>
          </p:nvSpPr>
          <p:spPr bwMode="auto">
            <a:xfrm>
              <a:off x="3935" y="1499"/>
              <a:ext cx="41" cy="52"/>
            </a:xfrm>
            <a:custGeom>
              <a:avLst/>
              <a:gdLst>
                <a:gd name="T0" fmla="*/ 0 w 41"/>
                <a:gd name="T1" fmla="*/ 26 h 52"/>
                <a:gd name="T2" fmla="*/ 41 w 41"/>
                <a:gd name="T3" fmla="*/ 0 h 52"/>
                <a:gd name="T4" fmla="*/ 41 w 41"/>
                <a:gd name="T5" fmla="*/ 26 h 52"/>
                <a:gd name="T6" fmla="*/ 41 w 41"/>
                <a:gd name="T7" fmla="*/ 52 h 52"/>
                <a:gd name="T8" fmla="*/ 0 w 41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"/>
                <a:gd name="T16" fmla="*/ 0 h 52"/>
                <a:gd name="T17" fmla="*/ 41 w 41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" h="52">
                  <a:moveTo>
                    <a:pt x="0" y="26"/>
                  </a:moveTo>
                  <a:lnTo>
                    <a:pt x="41" y="0"/>
                  </a:lnTo>
                  <a:lnTo>
                    <a:pt x="41" y="26"/>
                  </a:lnTo>
                  <a:lnTo>
                    <a:pt x="41" y="5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49" name="Line 529"/>
            <p:cNvSpPr>
              <a:spLocks noChangeShapeType="1"/>
            </p:cNvSpPr>
            <p:nvPr/>
          </p:nvSpPr>
          <p:spPr bwMode="auto">
            <a:xfrm>
              <a:off x="3972" y="1522"/>
              <a:ext cx="25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39" name="Rectangle 530"/>
          <p:cNvSpPr>
            <a:spLocks noChangeArrowheads="1"/>
          </p:cNvSpPr>
          <p:nvPr/>
        </p:nvSpPr>
        <p:spPr bwMode="auto">
          <a:xfrm>
            <a:off x="5483225" y="2298700"/>
            <a:ext cx="9953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translocon</a:t>
            </a:r>
            <a:endParaRPr lang="en-US"/>
          </a:p>
        </p:txBody>
      </p:sp>
      <p:sp>
        <p:nvSpPr>
          <p:cNvPr id="42140" name="Rectangle 531"/>
          <p:cNvSpPr>
            <a:spLocks noChangeArrowheads="1"/>
          </p:cNvSpPr>
          <p:nvPr/>
        </p:nvSpPr>
        <p:spPr bwMode="auto">
          <a:xfrm>
            <a:off x="6519863" y="2298700"/>
            <a:ext cx="7191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 (SseB)</a:t>
            </a:r>
            <a:endParaRPr lang="en-US"/>
          </a:p>
        </p:txBody>
      </p:sp>
      <p:grpSp>
        <p:nvGrpSpPr>
          <p:cNvPr id="42141" name="Group 532"/>
          <p:cNvGrpSpPr>
            <a:grpSpLocks/>
          </p:cNvGrpSpPr>
          <p:nvPr/>
        </p:nvGrpSpPr>
        <p:grpSpPr bwMode="auto">
          <a:xfrm>
            <a:off x="6389688" y="1447800"/>
            <a:ext cx="160337" cy="469900"/>
            <a:chOff x="4859" y="875"/>
            <a:chExt cx="114" cy="296"/>
          </a:xfrm>
        </p:grpSpPr>
        <p:sp>
          <p:nvSpPr>
            <p:cNvPr id="42344" name="Line 533"/>
            <p:cNvSpPr>
              <a:spLocks noChangeShapeType="1"/>
            </p:cNvSpPr>
            <p:nvPr/>
          </p:nvSpPr>
          <p:spPr bwMode="auto">
            <a:xfrm>
              <a:off x="4859" y="875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5" name="Line 534"/>
            <p:cNvSpPr>
              <a:spLocks noChangeShapeType="1"/>
            </p:cNvSpPr>
            <p:nvPr/>
          </p:nvSpPr>
          <p:spPr bwMode="auto">
            <a:xfrm>
              <a:off x="4862" y="1170"/>
              <a:ext cx="71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6" name="Line 535"/>
            <p:cNvSpPr>
              <a:spLocks noChangeShapeType="1"/>
            </p:cNvSpPr>
            <p:nvPr/>
          </p:nvSpPr>
          <p:spPr bwMode="auto">
            <a:xfrm flipV="1">
              <a:off x="4936" y="875"/>
              <a:ext cx="1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7" name="Line 536"/>
            <p:cNvSpPr>
              <a:spLocks noChangeShapeType="1"/>
            </p:cNvSpPr>
            <p:nvPr/>
          </p:nvSpPr>
          <p:spPr bwMode="auto">
            <a:xfrm>
              <a:off x="4936" y="1019"/>
              <a:ext cx="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42" name="Rectangle 537"/>
          <p:cNvSpPr>
            <a:spLocks noChangeArrowheads="1"/>
          </p:cNvSpPr>
          <p:nvPr/>
        </p:nvSpPr>
        <p:spPr bwMode="auto">
          <a:xfrm>
            <a:off x="6630988" y="1531938"/>
            <a:ext cx="2039937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vacuolar membrane</a:t>
            </a:r>
            <a:endParaRPr lang="en-US"/>
          </a:p>
        </p:txBody>
      </p:sp>
      <p:sp>
        <p:nvSpPr>
          <p:cNvPr id="42143" name="Rectangle 538"/>
          <p:cNvSpPr>
            <a:spLocks noChangeArrowheads="1"/>
          </p:cNvSpPr>
          <p:nvPr/>
        </p:nvSpPr>
        <p:spPr bwMode="auto">
          <a:xfrm>
            <a:off x="8404225" y="1474788"/>
            <a:ext cx="6032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 </a:t>
            </a:r>
            <a:endParaRPr lang="en-US"/>
          </a:p>
        </p:txBody>
      </p:sp>
      <p:grpSp>
        <p:nvGrpSpPr>
          <p:cNvPr id="42144" name="Group 539"/>
          <p:cNvGrpSpPr>
            <a:grpSpLocks/>
          </p:cNvGrpSpPr>
          <p:nvPr/>
        </p:nvGrpSpPr>
        <p:grpSpPr bwMode="auto">
          <a:xfrm>
            <a:off x="6321425" y="3635375"/>
            <a:ext cx="161925" cy="469900"/>
            <a:chOff x="4792" y="2218"/>
            <a:chExt cx="115" cy="296"/>
          </a:xfrm>
        </p:grpSpPr>
        <p:sp>
          <p:nvSpPr>
            <p:cNvPr id="42340" name="Line 540"/>
            <p:cNvSpPr>
              <a:spLocks noChangeShapeType="1"/>
            </p:cNvSpPr>
            <p:nvPr/>
          </p:nvSpPr>
          <p:spPr bwMode="auto">
            <a:xfrm>
              <a:off x="4792" y="2218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1" name="Line 541"/>
            <p:cNvSpPr>
              <a:spLocks noChangeShapeType="1"/>
            </p:cNvSpPr>
            <p:nvPr/>
          </p:nvSpPr>
          <p:spPr bwMode="auto">
            <a:xfrm>
              <a:off x="4800" y="2513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2" name="Line 542"/>
            <p:cNvSpPr>
              <a:spLocks noChangeShapeType="1"/>
            </p:cNvSpPr>
            <p:nvPr/>
          </p:nvSpPr>
          <p:spPr bwMode="auto">
            <a:xfrm flipV="1">
              <a:off x="4870" y="2218"/>
              <a:ext cx="1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43" name="Line 543"/>
            <p:cNvSpPr>
              <a:spLocks noChangeShapeType="1"/>
            </p:cNvSpPr>
            <p:nvPr/>
          </p:nvSpPr>
          <p:spPr bwMode="auto">
            <a:xfrm>
              <a:off x="4870" y="2362"/>
              <a:ext cx="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45" name="Rectangle 544"/>
          <p:cNvSpPr>
            <a:spLocks noChangeArrowheads="1"/>
          </p:cNvSpPr>
          <p:nvPr/>
        </p:nvSpPr>
        <p:spPr bwMode="auto">
          <a:xfrm>
            <a:off x="6572250" y="3636963"/>
            <a:ext cx="154781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bacterial outer </a:t>
            </a:r>
            <a:endParaRPr lang="en-US"/>
          </a:p>
        </p:txBody>
      </p:sp>
      <p:sp>
        <p:nvSpPr>
          <p:cNvPr id="42146" name="Rectangle 545"/>
          <p:cNvSpPr>
            <a:spLocks noChangeArrowheads="1"/>
          </p:cNvSpPr>
          <p:nvPr/>
        </p:nvSpPr>
        <p:spPr bwMode="auto">
          <a:xfrm>
            <a:off x="6572250" y="3856038"/>
            <a:ext cx="1092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membrane</a:t>
            </a:r>
            <a:endParaRPr lang="en-US"/>
          </a:p>
        </p:txBody>
      </p:sp>
      <p:grpSp>
        <p:nvGrpSpPr>
          <p:cNvPr id="42147" name="Group 546"/>
          <p:cNvGrpSpPr>
            <a:grpSpLocks/>
          </p:cNvGrpSpPr>
          <p:nvPr/>
        </p:nvGrpSpPr>
        <p:grpSpPr bwMode="auto">
          <a:xfrm>
            <a:off x="6362700" y="4344988"/>
            <a:ext cx="161925" cy="469900"/>
            <a:chOff x="4792" y="2737"/>
            <a:chExt cx="115" cy="296"/>
          </a:xfrm>
        </p:grpSpPr>
        <p:sp>
          <p:nvSpPr>
            <p:cNvPr id="42336" name="Line 547"/>
            <p:cNvSpPr>
              <a:spLocks noChangeShapeType="1"/>
            </p:cNvSpPr>
            <p:nvPr/>
          </p:nvSpPr>
          <p:spPr bwMode="auto">
            <a:xfrm>
              <a:off x="4792" y="2737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37" name="Line 548"/>
            <p:cNvSpPr>
              <a:spLocks noChangeShapeType="1"/>
            </p:cNvSpPr>
            <p:nvPr/>
          </p:nvSpPr>
          <p:spPr bwMode="auto">
            <a:xfrm>
              <a:off x="4800" y="3032"/>
              <a:ext cx="7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38" name="Line 549"/>
            <p:cNvSpPr>
              <a:spLocks noChangeShapeType="1"/>
            </p:cNvSpPr>
            <p:nvPr/>
          </p:nvSpPr>
          <p:spPr bwMode="auto">
            <a:xfrm flipV="1">
              <a:off x="4870" y="2737"/>
              <a:ext cx="1" cy="292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42339" name="Line 550"/>
            <p:cNvSpPr>
              <a:spLocks noChangeShapeType="1"/>
            </p:cNvSpPr>
            <p:nvPr/>
          </p:nvSpPr>
          <p:spPr bwMode="auto">
            <a:xfrm>
              <a:off x="4870" y="2881"/>
              <a:ext cx="37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48" name="Rectangle 551"/>
          <p:cNvSpPr>
            <a:spLocks noChangeArrowheads="1"/>
          </p:cNvSpPr>
          <p:nvPr/>
        </p:nvSpPr>
        <p:spPr bwMode="auto">
          <a:xfrm>
            <a:off x="6545263" y="4341813"/>
            <a:ext cx="15351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bacterial inner </a:t>
            </a:r>
            <a:endParaRPr lang="en-US"/>
          </a:p>
        </p:txBody>
      </p:sp>
      <p:sp>
        <p:nvSpPr>
          <p:cNvPr id="42149" name="Rectangle 552"/>
          <p:cNvSpPr>
            <a:spLocks noChangeArrowheads="1"/>
          </p:cNvSpPr>
          <p:nvPr/>
        </p:nvSpPr>
        <p:spPr bwMode="auto">
          <a:xfrm>
            <a:off x="6545263" y="4560888"/>
            <a:ext cx="109220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 b="1">
                <a:solidFill>
                  <a:srgbClr val="000000"/>
                </a:solidFill>
              </a:rPr>
              <a:t>membrane</a:t>
            </a:r>
            <a:endParaRPr lang="en-US"/>
          </a:p>
        </p:txBody>
      </p:sp>
      <p:sp>
        <p:nvSpPr>
          <p:cNvPr id="42150" name="Rectangle 553"/>
          <p:cNvSpPr>
            <a:spLocks noChangeArrowheads="1"/>
          </p:cNvSpPr>
          <p:nvPr/>
        </p:nvSpPr>
        <p:spPr bwMode="auto">
          <a:xfrm>
            <a:off x="4727575" y="4638675"/>
            <a:ext cx="51593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SsaV</a:t>
            </a:r>
            <a:endParaRPr lang="en-US"/>
          </a:p>
        </p:txBody>
      </p:sp>
      <p:sp>
        <p:nvSpPr>
          <p:cNvPr id="42151" name="Rectangle 554"/>
          <p:cNvSpPr>
            <a:spLocks noChangeArrowheads="1"/>
          </p:cNvSpPr>
          <p:nvPr/>
        </p:nvSpPr>
        <p:spPr bwMode="auto">
          <a:xfrm>
            <a:off x="4686300" y="3887788"/>
            <a:ext cx="528638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SsaC</a:t>
            </a:r>
            <a:endParaRPr lang="en-US"/>
          </a:p>
        </p:txBody>
      </p:sp>
      <p:grpSp>
        <p:nvGrpSpPr>
          <p:cNvPr id="42152" name="Group 555"/>
          <p:cNvGrpSpPr>
            <a:grpSpLocks/>
          </p:cNvGrpSpPr>
          <p:nvPr/>
        </p:nvGrpSpPr>
        <p:grpSpPr bwMode="auto">
          <a:xfrm>
            <a:off x="4887913" y="3317875"/>
            <a:ext cx="406400" cy="82550"/>
            <a:chOff x="3832" y="2090"/>
            <a:chExt cx="288" cy="52"/>
          </a:xfrm>
        </p:grpSpPr>
        <p:sp>
          <p:nvSpPr>
            <p:cNvPr id="42334" name="Freeform 556"/>
            <p:cNvSpPr>
              <a:spLocks/>
            </p:cNvSpPr>
            <p:nvPr/>
          </p:nvSpPr>
          <p:spPr bwMode="auto">
            <a:xfrm>
              <a:off x="3832" y="2090"/>
              <a:ext cx="40" cy="52"/>
            </a:xfrm>
            <a:custGeom>
              <a:avLst/>
              <a:gdLst>
                <a:gd name="T0" fmla="*/ 0 w 40"/>
                <a:gd name="T1" fmla="*/ 26 h 52"/>
                <a:gd name="T2" fmla="*/ 40 w 40"/>
                <a:gd name="T3" fmla="*/ 0 h 52"/>
                <a:gd name="T4" fmla="*/ 40 w 40"/>
                <a:gd name="T5" fmla="*/ 26 h 52"/>
                <a:gd name="T6" fmla="*/ 40 w 40"/>
                <a:gd name="T7" fmla="*/ 52 h 52"/>
                <a:gd name="T8" fmla="*/ 0 w 40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2"/>
                <a:gd name="T17" fmla="*/ 40 w 4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2">
                  <a:moveTo>
                    <a:pt x="0" y="26"/>
                  </a:moveTo>
                  <a:lnTo>
                    <a:pt x="40" y="0"/>
                  </a:lnTo>
                  <a:lnTo>
                    <a:pt x="40" y="26"/>
                  </a:lnTo>
                  <a:lnTo>
                    <a:pt x="40" y="5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35" name="Line 557"/>
            <p:cNvSpPr>
              <a:spLocks noChangeShapeType="1"/>
            </p:cNvSpPr>
            <p:nvPr/>
          </p:nvSpPr>
          <p:spPr bwMode="auto">
            <a:xfrm>
              <a:off x="3868" y="2113"/>
              <a:ext cx="25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53" name="Rectangle 558"/>
          <p:cNvSpPr>
            <a:spLocks noChangeArrowheads="1"/>
          </p:cNvSpPr>
          <p:nvPr/>
        </p:nvSpPr>
        <p:spPr bwMode="auto">
          <a:xfrm>
            <a:off x="5375275" y="3216275"/>
            <a:ext cx="15367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secreton needle</a:t>
            </a:r>
            <a:endParaRPr lang="en-US"/>
          </a:p>
        </p:txBody>
      </p:sp>
      <p:sp>
        <p:nvSpPr>
          <p:cNvPr id="42154" name="Rectangle 586"/>
          <p:cNvSpPr>
            <a:spLocks noChangeArrowheads="1"/>
          </p:cNvSpPr>
          <p:nvPr/>
        </p:nvSpPr>
        <p:spPr bwMode="auto">
          <a:xfrm>
            <a:off x="4718050" y="4127500"/>
            <a:ext cx="4794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SsaJ</a:t>
            </a:r>
            <a:endParaRPr lang="en-US"/>
          </a:p>
        </p:txBody>
      </p:sp>
      <p:sp>
        <p:nvSpPr>
          <p:cNvPr id="42155" name="Rectangle 587"/>
          <p:cNvSpPr>
            <a:spLocks noChangeArrowheads="1"/>
          </p:cNvSpPr>
          <p:nvPr/>
        </p:nvSpPr>
        <p:spPr bwMode="auto">
          <a:xfrm>
            <a:off x="3689350" y="303371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56" name="Rectangle 588"/>
          <p:cNvSpPr>
            <a:spLocks noChangeArrowheads="1"/>
          </p:cNvSpPr>
          <p:nvPr/>
        </p:nvSpPr>
        <p:spPr bwMode="auto">
          <a:xfrm>
            <a:off x="3825875" y="2981325"/>
            <a:ext cx="125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57" name="Rectangle 589"/>
          <p:cNvSpPr>
            <a:spLocks noChangeArrowheads="1"/>
          </p:cNvSpPr>
          <p:nvPr/>
        </p:nvSpPr>
        <p:spPr bwMode="auto">
          <a:xfrm>
            <a:off x="4065588" y="215741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58" name="Rectangle 590"/>
          <p:cNvSpPr>
            <a:spLocks noChangeArrowheads="1"/>
          </p:cNvSpPr>
          <p:nvPr/>
        </p:nvSpPr>
        <p:spPr bwMode="auto">
          <a:xfrm>
            <a:off x="4200525" y="2105025"/>
            <a:ext cx="125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59" name="Rectangle 591"/>
          <p:cNvSpPr>
            <a:spLocks noChangeArrowheads="1"/>
          </p:cNvSpPr>
          <p:nvPr/>
        </p:nvSpPr>
        <p:spPr bwMode="auto">
          <a:xfrm>
            <a:off x="3992563" y="267811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60" name="Rectangle 592"/>
          <p:cNvSpPr>
            <a:spLocks noChangeArrowheads="1"/>
          </p:cNvSpPr>
          <p:nvPr/>
        </p:nvSpPr>
        <p:spPr bwMode="auto">
          <a:xfrm>
            <a:off x="4127500" y="2625725"/>
            <a:ext cx="1254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61" name="Rectangle 593"/>
          <p:cNvSpPr>
            <a:spLocks noChangeArrowheads="1"/>
          </p:cNvSpPr>
          <p:nvPr/>
        </p:nvSpPr>
        <p:spPr bwMode="auto">
          <a:xfrm>
            <a:off x="3449638" y="2219325"/>
            <a:ext cx="15557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62" name="Rectangle 594"/>
          <p:cNvSpPr>
            <a:spLocks noChangeArrowheads="1"/>
          </p:cNvSpPr>
          <p:nvPr/>
        </p:nvSpPr>
        <p:spPr bwMode="auto">
          <a:xfrm>
            <a:off x="3586163" y="2166938"/>
            <a:ext cx="12541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63" name="Rectangle 595"/>
          <p:cNvSpPr>
            <a:spLocks noChangeArrowheads="1"/>
          </p:cNvSpPr>
          <p:nvPr/>
        </p:nvSpPr>
        <p:spPr bwMode="auto">
          <a:xfrm>
            <a:off x="5514975" y="275113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64" name="Rectangle 596"/>
          <p:cNvSpPr>
            <a:spLocks noChangeArrowheads="1"/>
          </p:cNvSpPr>
          <p:nvPr/>
        </p:nvSpPr>
        <p:spPr bwMode="auto">
          <a:xfrm>
            <a:off x="5649913" y="2698750"/>
            <a:ext cx="1254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65" name="Rectangle 597"/>
          <p:cNvSpPr>
            <a:spLocks noChangeArrowheads="1"/>
          </p:cNvSpPr>
          <p:nvPr/>
        </p:nvSpPr>
        <p:spPr bwMode="auto">
          <a:xfrm>
            <a:off x="6350000" y="2824163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66" name="Rectangle 598"/>
          <p:cNvSpPr>
            <a:spLocks noChangeArrowheads="1"/>
          </p:cNvSpPr>
          <p:nvPr/>
        </p:nvSpPr>
        <p:spPr bwMode="auto">
          <a:xfrm>
            <a:off x="6484938" y="2771775"/>
            <a:ext cx="1254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67" name="Rectangle 599"/>
          <p:cNvSpPr>
            <a:spLocks noChangeArrowheads="1"/>
          </p:cNvSpPr>
          <p:nvPr/>
        </p:nvSpPr>
        <p:spPr bwMode="auto">
          <a:xfrm>
            <a:off x="5588000" y="2052638"/>
            <a:ext cx="1555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H</a:t>
            </a:r>
            <a:endParaRPr lang="en-US"/>
          </a:p>
        </p:txBody>
      </p:sp>
      <p:sp>
        <p:nvSpPr>
          <p:cNvPr id="42168" name="Rectangle 600"/>
          <p:cNvSpPr>
            <a:spLocks noChangeArrowheads="1"/>
          </p:cNvSpPr>
          <p:nvPr/>
        </p:nvSpPr>
        <p:spPr bwMode="auto">
          <a:xfrm>
            <a:off x="5722938" y="2000250"/>
            <a:ext cx="12541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+</a:t>
            </a:r>
            <a:endParaRPr lang="en-US"/>
          </a:p>
        </p:txBody>
      </p:sp>
      <p:sp>
        <p:nvSpPr>
          <p:cNvPr id="42169" name="AutoShape 601"/>
          <p:cNvSpPr>
            <a:spLocks noChangeArrowheads="1"/>
          </p:cNvSpPr>
          <p:nvPr/>
        </p:nvSpPr>
        <p:spPr bwMode="auto">
          <a:xfrm>
            <a:off x="4956175" y="1544638"/>
            <a:ext cx="206375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0" name="AutoShape 602"/>
          <p:cNvSpPr>
            <a:spLocks noChangeArrowheads="1"/>
          </p:cNvSpPr>
          <p:nvPr/>
        </p:nvSpPr>
        <p:spPr bwMode="auto">
          <a:xfrm>
            <a:off x="4956175" y="1362075"/>
            <a:ext cx="206375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1" name="AutoShape 603"/>
          <p:cNvSpPr>
            <a:spLocks noChangeArrowheads="1"/>
          </p:cNvSpPr>
          <p:nvPr/>
        </p:nvSpPr>
        <p:spPr bwMode="auto">
          <a:xfrm>
            <a:off x="4664075" y="1738313"/>
            <a:ext cx="206375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2" name="AutoShape 604"/>
          <p:cNvSpPr>
            <a:spLocks noChangeArrowheads="1"/>
          </p:cNvSpPr>
          <p:nvPr/>
        </p:nvSpPr>
        <p:spPr bwMode="auto">
          <a:xfrm>
            <a:off x="4664075" y="1560513"/>
            <a:ext cx="206375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3" name="AutoShape 605"/>
          <p:cNvSpPr>
            <a:spLocks noChangeArrowheads="1"/>
          </p:cNvSpPr>
          <p:nvPr/>
        </p:nvSpPr>
        <p:spPr bwMode="auto">
          <a:xfrm>
            <a:off x="4664075" y="1382713"/>
            <a:ext cx="206375" cy="188912"/>
          </a:xfrm>
          <a:prstGeom prst="roundRect">
            <a:avLst>
              <a:gd name="adj" fmla="val 24792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74" name="Freeform 606"/>
          <p:cNvSpPr>
            <a:spLocks/>
          </p:cNvSpPr>
          <p:nvPr/>
        </p:nvSpPr>
        <p:spPr bwMode="auto">
          <a:xfrm>
            <a:off x="2147483647" y="2147483647"/>
            <a:ext cx="2147482688" cy="2147482688"/>
          </a:xfrm>
          <a:custGeom>
            <a:avLst/>
            <a:gdLst>
              <a:gd name="T0" fmla="*/ 0 w 2147483647"/>
              <a:gd name="T1" fmla="*/ 0 h 2147483647"/>
              <a:gd name="T2" fmla="*/ 0 w 2147483647"/>
              <a:gd name="T3" fmla="*/ 0 h 2147483647"/>
              <a:gd name="T4" fmla="*/ 0 w 2147483647"/>
              <a:gd name="T5" fmla="*/ 0 h 2147483647"/>
              <a:gd name="T6" fmla="*/ 0 60000 65536"/>
              <a:gd name="T7" fmla="*/ 0 60000 65536"/>
              <a:gd name="T8" fmla="*/ 0 60000 65536"/>
              <a:gd name="T9" fmla="*/ 0 w 2147483647"/>
              <a:gd name="T10" fmla="*/ 0 h 2147483647"/>
              <a:gd name="T11" fmla="*/ 2147483647 w 2147483647"/>
              <a:gd name="T12" fmla="*/ 2147483647 h 2147483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483647" h="214748364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75" name="Freeform 607"/>
          <p:cNvSpPr>
            <a:spLocks/>
          </p:cNvSpPr>
          <p:nvPr/>
        </p:nvSpPr>
        <p:spPr bwMode="auto">
          <a:xfrm>
            <a:off x="4460875" y="4819650"/>
            <a:ext cx="295275" cy="255588"/>
          </a:xfrm>
          <a:custGeom>
            <a:avLst/>
            <a:gdLst>
              <a:gd name="T0" fmla="*/ 2147483647 w 210"/>
              <a:gd name="T1" fmla="*/ 2147483647 h 161"/>
              <a:gd name="T2" fmla="*/ 2147483647 w 210"/>
              <a:gd name="T3" fmla="*/ 2147483647 h 161"/>
              <a:gd name="T4" fmla="*/ 2147483647 w 210"/>
              <a:gd name="T5" fmla="*/ 2147483647 h 161"/>
              <a:gd name="T6" fmla="*/ 2147483647 w 210"/>
              <a:gd name="T7" fmla="*/ 2147483647 h 161"/>
              <a:gd name="T8" fmla="*/ 2147483647 w 210"/>
              <a:gd name="T9" fmla="*/ 2147483647 h 161"/>
              <a:gd name="T10" fmla="*/ 2147483647 w 210"/>
              <a:gd name="T11" fmla="*/ 2147483647 h 161"/>
              <a:gd name="T12" fmla="*/ 2147483647 w 210"/>
              <a:gd name="T13" fmla="*/ 2147483647 h 161"/>
              <a:gd name="T14" fmla="*/ 2147483647 w 210"/>
              <a:gd name="T15" fmla="*/ 2147483647 h 161"/>
              <a:gd name="T16" fmla="*/ 2147483647 w 210"/>
              <a:gd name="T17" fmla="*/ 2147483647 h 161"/>
              <a:gd name="T18" fmla="*/ 2147483647 w 210"/>
              <a:gd name="T19" fmla="*/ 2147483647 h 161"/>
              <a:gd name="T20" fmla="*/ 2147483647 w 210"/>
              <a:gd name="T21" fmla="*/ 2147483647 h 161"/>
              <a:gd name="T22" fmla="*/ 2147483647 w 210"/>
              <a:gd name="T23" fmla="*/ 2147483647 h 161"/>
              <a:gd name="T24" fmla="*/ 2147483647 w 210"/>
              <a:gd name="T25" fmla="*/ 2147483647 h 161"/>
              <a:gd name="T26" fmla="*/ 2147483647 w 210"/>
              <a:gd name="T27" fmla="*/ 2147483647 h 161"/>
              <a:gd name="T28" fmla="*/ 2147483647 w 210"/>
              <a:gd name="T29" fmla="*/ 2147483647 h 161"/>
              <a:gd name="T30" fmla="*/ 2147483647 w 210"/>
              <a:gd name="T31" fmla="*/ 2147483647 h 161"/>
              <a:gd name="T32" fmla="*/ 2147483647 w 210"/>
              <a:gd name="T33" fmla="*/ 2147483647 h 161"/>
              <a:gd name="T34" fmla="*/ 2147483647 w 210"/>
              <a:gd name="T35" fmla="*/ 2147483647 h 161"/>
              <a:gd name="T36" fmla="*/ 2147483647 w 210"/>
              <a:gd name="T37" fmla="*/ 2147483647 h 161"/>
              <a:gd name="T38" fmla="*/ 2147483647 w 210"/>
              <a:gd name="T39" fmla="*/ 2147483647 h 161"/>
              <a:gd name="T40" fmla="*/ 0 w 210"/>
              <a:gd name="T41" fmla="*/ 2147483647 h 161"/>
              <a:gd name="T42" fmla="*/ 0 w 210"/>
              <a:gd name="T43" fmla="*/ 2147483647 h 161"/>
              <a:gd name="T44" fmla="*/ 2147483647 w 210"/>
              <a:gd name="T45" fmla="*/ 2147483647 h 161"/>
              <a:gd name="T46" fmla="*/ 2147483647 w 210"/>
              <a:gd name="T47" fmla="*/ 2147483647 h 161"/>
              <a:gd name="T48" fmla="*/ 2147483647 w 210"/>
              <a:gd name="T49" fmla="*/ 2147483647 h 161"/>
              <a:gd name="T50" fmla="*/ 2147483647 w 210"/>
              <a:gd name="T51" fmla="*/ 2147483647 h 161"/>
              <a:gd name="T52" fmla="*/ 2147483647 w 210"/>
              <a:gd name="T53" fmla="*/ 2147483647 h 161"/>
              <a:gd name="T54" fmla="*/ 2147483647 w 210"/>
              <a:gd name="T55" fmla="*/ 2147483647 h 161"/>
              <a:gd name="T56" fmla="*/ 2147483647 w 210"/>
              <a:gd name="T57" fmla="*/ 2147483647 h 161"/>
              <a:gd name="T58" fmla="*/ 2147483647 w 210"/>
              <a:gd name="T59" fmla="*/ 2147483647 h 161"/>
              <a:gd name="T60" fmla="*/ 2147483647 w 210"/>
              <a:gd name="T61" fmla="*/ 0 h 161"/>
              <a:gd name="T62" fmla="*/ 2147483647 w 210"/>
              <a:gd name="T63" fmla="*/ 0 h 161"/>
              <a:gd name="T64" fmla="*/ 2147483647 w 210"/>
              <a:gd name="T65" fmla="*/ 2147483647 h 161"/>
              <a:gd name="T66" fmla="*/ 2147483647 w 210"/>
              <a:gd name="T67" fmla="*/ 2147483647 h 161"/>
              <a:gd name="T68" fmla="*/ 2147483647 w 210"/>
              <a:gd name="T69" fmla="*/ 2147483647 h 161"/>
              <a:gd name="T70" fmla="*/ 2147483647 w 210"/>
              <a:gd name="T71" fmla="*/ 2147483647 h 161"/>
              <a:gd name="T72" fmla="*/ 2147483647 w 210"/>
              <a:gd name="T73" fmla="*/ 2147483647 h 16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210"/>
              <a:gd name="T112" fmla="*/ 0 h 161"/>
              <a:gd name="T113" fmla="*/ 210 w 210"/>
              <a:gd name="T114" fmla="*/ 161 h 16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210" h="161">
                <a:moveTo>
                  <a:pt x="203" y="36"/>
                </a:moveTo>
                <a:lnTo>
                  <a:pt x="210" y="49"/>
                </a:lnTo>
                <a:lnTo>
                  <a:pt x="210" y="62"/>
                </a:lnTo>
                <a:lnTo>
                  <a:pt x="210" y="75"/>
                </a:lnTo>
                <a:lnTo>
                  <a:pt x="206" y="92"/>
                </a:lnTo>
                <a:lnTo>
                  <a:pt x="199" y="105"/>
                </a:lnTo>
                <a:lnTo>
                  <a:pt x="188" y="118"/>
                </a:lnTo>
                <a:lnTo>
                  <a:pt x="177" y="131"/>
                </a:lnTo>
                <a:lnTo>
                  <a:pt x="162" y="141"/>
                </a:lnTo>
                <a:lnTo>
                  <a:pt x="144" y="147"/>
                </a:lnTo>
                <a:lnTo>
                  <a:pt x="125" y="154"/>
                </a:lnTo>
                <a:lnTo>
                  <a:pt x="107" y="161"/>
                </a:lnTo>
                <a:lnTo>
                  <a:pt x="88" y="161"/>
                </a:lnTo>
                <a:lnTo>
                  <a:pt x="73" y="161"/>
                </a:lnTo>
                <a:lnTo>
                  <a:pt x="55" y="157"/>
                </a:lnTo>
                <a:lnTo>
                  <a:pt x="40" y="154"/>
                </a:lnTo>
                <a:lnTo>
                  <a:pt x="25" y="144"/>
                </a:lnTo>
                <a:lnTo>
                  <a:pt x="14" y="138"/>
                </a:lnTo>
                <a:lnTo>
                  <a:pt x="7" y="124"/>
                </a:lnTo>
                <a:lnTo>
                  <a:pt x="3" y="111"/>
                </a:lnTo>
                <a:lnTo>
                  <a:pt x="0" y="98"/>
                </a:lnTo>
                <a:lnTo>
                  <a:pt x="0" y="85"/>
                </a:lnTo>
                <a:lnTo>
                  <a:pt x="7" y="72"/>
                </a:lnTo>
                <a:lnTo>
                  <a:pt x="14" y="59"/>
                </a:lnTo>
                <a:lnTo>
                  <a:pt x="22" y="46"/>
                </a:lnTo>
                <a:lnTo>
                  <a:pt x="36" y="32"/>
                </a:lnTo>
                <a:lnTo>
                  <a:pt x="51" y="23"/>
                </a:lnTo>
                <a:lnTo>
                  <a:pt x="66" y="13"/>
                </a:lnTo>
                <a:lnTo>
                  <a:pt x="85" y="6"/>
                </a:lnTo>
                <a:lnTo>
                  <a:pt x="103" y="3"/>
                </a:lnTo>
                <a:lnTo>
                  <a:pt x="121" y="0"/>
                </a:lnTo>
                <a:lnTo>
                  <a:pt x="140" y="0"/>
                </a:lnTo>
                <a:lnTo>
                  <a:pt x="155" y="3"/>
                </a:lnTo>
                <a:lnTo>
                  <a:pt x="173" y="9"/>
                </a:lnTo>
                <a:lnTo>
                  <a:pt x="184" y="16"/>
                </a:lnTo>
                <a:lnTo>
                  <a:pt x="195" y="26"/>
                </a:lnTo>
                <a:lnTo>
                  <a:pt x="203" y="36"/>
                </a:lnTo>
                <a:close/>
              </a:path>
            </a:pathLst>
          </a:custGeom>
          <a:solidFill>
            <a:srgbClr val="99999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176" name="Freeform 608"/>
          <p:cNvSpPr>
            <a:spLocks/>
          </p:cNvSpPr>
          <p:nvPr/>
        </p:nvSpPr>
        <p:spPr bwMode="auto">
          <a:xfrm>
            <a:off x="2147483647" y="2147483647"/>
            <a:ext cx="2147482688" cy="2147482688"/>
          </a:xfrm>
          <a:custGeom>
            <a:avLst/>
            <a:gdLst>
              <a:gd name="T0" fmla="*/ 0 w 2147483647"/>
              <a:gd name="T1" fmla="*/ 0 h 2147483647"/>
              <a:gd name="T2" fmla="*/ 0 w 2147483647"/>
              <a:gd name="T3" fmla="*/ 0 h 2147483647"/>
              <a:gd name="T4" fmla="*/ 0 w 2147483647"/>
              <a:gd name="T5" fmla="*/ 0 h 2147483647"/>
              <a:gd name="T6" fmla="*/ 0 60000 65536"/>
              <a:gd name="T7" fmla="*/ 0 60000 65536"/>
              <a:gd name="T8" fmla="*/ 0 60000 65536"/>
              <a:gd name="T9" fmla="*/ 0 w 2147483647"/>
              <a:gd name="T10" fmla="*/ 0 h 2147483647"/>
              <a:gd name="T11" fmla="*/ 2147483647 w 2147483647"/>
              <a:gd name="T12" fmla="*/ 2147483647 h 2147483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483647" h="214748364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77" name="Freeform 609"/>
          <p:cNvSpPr>
            <a:spLocks/>
          </p:cNvSpPr>
          <p:nvPr/>
        </p:nvSpPr>
        <p:spPr bwMode="auto">
          <a:xfrm>
            <a:off x="2147483647" y="2147483647"/>
            <a:ext cx="2147482688" cy="2147482688"/>
          </a:xfrm>
          <a:custGeom>
            <a:avLst/>
            <a:gdLst>
              <a:gd name="T0" fmla="*/ 0 w 2147483647"/>
              <a:gd name="T1" fmla="*/ 0 h 2147483647"/>
              <a:gd name="T2" fmla="*/ 0 w 2147483647"/>
              <a:gd name="T3" fmla="*/ 0 h 2147483647"/>
              <a:gd name="T4" fmla="*/ 0 w 2147483647"/>
              <a:gd name="T5" fmla="*/ 0 h 2147483647"/>
              <a:gd name="T6" fmla="*/ 0 60000 65536"/>
              <a:gd name="T7" fmla="*/ 0 60000 65536"/>
              <a:gd name="T8" fmla="*/ 0 60000 65536"/>
              <a:gd name="T9" fmla="*/ 0 w 2147483647"/>
              <a:gd name="T10" fmla="*/ 0 h 2147483647"/>
              <a:gd name="T11" fmla="*/ 2147483647 w 2147483647"/>
              <a:gd name="T12" fmla="*/ 2147483647 h 2147483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483647" h="214748364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78" name="Freeform 610"/>
          <p:cNvSpPr>
            <a:spLocks/>
          </p:cNvSpPr>
          <p:nvPr/>
        </p:nvSpPr>
        <p:spPr bwMode="auto">
          <a:xfrm>
            <a:off x="5132388" y="4813300"/>
            <a:ext cx="250825" cy="271463"/>
          </a:xfrm>
          <a:custGeom>
            <a:avLst/>
            <a:gdLst>
              <a:gd name="T0" fmla="*/ 2147483647 w 178"/>
              <a:gd name="T1" fmla="*/ 2147483647 h 171"/>
              <a:gd name="T2" fmla="*/ 2147483647 w 178"/>
              <a:gd name="T3" fmla="*/ 2147483647 h 171"/>
              <a:gd name="T4" fmla="*/ 2147483647 w 178"/>
              <a:gd name="T5" fmla="*/ 2147483647 h 171"/>
              <a:gd name="T6" fmla="*/ 2147483647 w 178"/>
              <a:gd name="T7" fmla="*/ 2147483647 h 171"/>
              <a:gd name="T8" fmla="*/ 2147483647 w 178"/>
              <a:gd name="T9" fmla="*/ 2147483647 h 171"/>
              <a:gd name="T10" fmla="*/ 2147483647 w 178"/>
              <a:gd name="T11" fmla="*/ 2147483647 h 171"/>
              <a:gd name="T12" fmla="*/ 2147483647 w 178"/>
              <a:gd name="T13" fmla="*/ 2147483647 h 171"/>
              <a:gd name="T14" fmla="*/ 2147483647 w 178"/>
              <a:gd name="T15" fmla="*/ 2147483647 h 171"/>
              <a:gd name="T16" fmla="*/ 2147483647 w 178"/>
              <a:gd name="T17" fmla="*/ 2147483647 h 171"/>
              <a:gd name="T18" fmla="*/ 2147483647 w 178"/>
              <a:gd name="T19" fmla="*/ 2147483647 h 171"/>
              <a:gd name="T20" fmla="*/ 2147483647 w 178"/>
              <a:gd name="T21" fmla="*/ 2147483647 h 171"/>
              <a:gd name="T22" fmla="*/ 2147483647 w 178"/>
              <a:gd name="T23" fmla="*/ 2147483647 h 171"/>
              <a:gd name="T24" fmla="*/ 2147483647 w 178"/>
              <a:gd name="T25" fmla="*/ 2147483647 h 171"/>
              <a:gd name="T26" fmla="*/ 2147483647 w 178"/>
              <a:gd name="T27" fmla="*/ 2147483647 h 171"/>
              <a:gd name="T28" fmla="*/ 2147483647 w 178"/>
              <a:gd name="T29" fmla="*/ 2147483647 h 171"/>
              <a:gd name="T30" fmla="*/ 2147483647 w 178"/>
              <a:gd name="T31" fmla="*/ 2147483647 h 171"/>
              <a:gd name="T32" fmla="*/ 2147483647 w 178"/>
              <a:gd name="T33" fmla="*/ 2147483647 h 171"/>
              <a:gd name="T34" fmla="*/ 2147483647 w 178"/>
              <a:gd name="T35" fmla="*/ 2147483647 h 171"/>
              <a:gd name="T36" fmla="*/ 2147483647 w 178"/>
              <a:gd name="T37" fmla="*/ 2147483647 h 171"/>
              <a:gd name="T38" fmla="*/ 2147483647 w 178"/>
              <a:gd name="T39" fmla="*/ 2147483647 h 171"/>
              <a:gd name="T40" fmla="*/ 0 w 178"/>
              <a:gd name="T41" fmla="*/ 2147483647 h 171"/>
              <a:gd name="T42" fmla="*/ 0 w 178"/>
              <a:gd name="T43" fmla="*/ 2147483647 h 171"/>
              <a:gd name="T44" fmla="*/ 0 w 178"/>
              <a:gd name="T45" fmla="*/ 2147483647 h 171"/>
              <a:gd name="T46" fmla="*/ 2147483647 w 178"/>
              <a:gd name="T47" fmla="*/ 2147483647 h 171"/>
              <a:gd name="T48" fmla="*/ 2147483647 w 178"/>
              <a:gd name="T49" fmla="*/ 2147483647 h 171"/>
              <a:gd name="T50" fmla="*/ 2147483647 w 178"/>
              <a:gd name="T51" fmla="*/ 2147483647 h 171"/>
              <a:gd name="T52" fmla="*/ 2147483647 w 178"/>
              <a:gd name="T53" fmla="*/ 2147483647 h 171"/>
              <a:gd name="T54" fmla="*/ 2147483647 w 178"/>
              <a:gd name="T55" fmla="*/ 2147483647 h 171"/>
              <a:gd name="T56" fmla="*/ 2147483647 w 178"/>
              <a:gd name="T57" fmla="*/ 2147483647 h 171"/>
              <a:gd name="T58" fmla="*/ 2147483647 w 178"/>
              <a:gd name="T59" fmla="*/ 0 h 171"/>
              <a:gd name="T60" fmla="*/ 2147483647 w 178"/>
              <a:gd name="T61" fmla="*/ 0 h 171"/>
              <a:gd name="T62" fmla="*/ 2147483647 w 178"/>
              <a:gd name="T63" fmla="*/ 2147483647 h 171"/>
              <a:gd name="T64" fmla="*/ 2147483647 w 178"/>
              <a:gd name="T65" fmla="*/ 2147483647 h 171"/>
              <a:gd name="T66" fmla="*/ 2147483647 w 178"/>
              <a:gd name="T67" fmla="*/ 2147483647 h 171"/>
              <a:gd name="T68" fmla="*/ 2147483647 w 178"/>
              <a:gd name="T69" fmla="*/ 2147483647 h 171"/>
              <a:gd name="T70" fmla="*/ 2147483647 w 178"/>
              <a:gd name="T71" fmla="*/ 2147483647 h 171"/>
              <a:gd name="T72" fmla="*/ 2147483647 w 178"/>
              <a:gd name="T73" fmla="*/ 2147483647 h 171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78"/>
              <a:gd name="T112" fmla="*/ 0 h 171"/>
              <a:gd name="T113" fmla="*/ 178 w 178"/>
              <a:gd name="T114" fmla="*/ 171 h 171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78" h="171">
                <a:moveTo>
                  <a:pt x="166" y="53"/>
                </a:moveTo>
                <a:lnTo>
                  <a:pt x="174" y="66"/>
                </a:lnTo>
                <a:lnTo>
                  <a:pt x="178" y="82"/>
                </a:lnTo>
                <a:lnTo>
                  <a:pt x="178" y="96"/>
                </a:lnTo>
                <a:lnTo>
                  <a:pt x="178" y="112"/>
                </a:lnTo>
                <a:lnTo>
                  <a:pt x="174" y="125"/>
                </a:lnTo>
                <a:lnTo>
                  <a:pt x="166" y="138"/>
                </a:lnTo>
                <a:lnTo>
                  <a:pt x="155" y="148"/>
                </a:lnTo>
                <a:lnTo>
                  <a:pt x="148" y="158"/>
                </a:lnTo>
                <a:lnTo>
                  <a:pt x="133" y="165"/>
                </a:lnTo>
                <a:lnTo>
                  <a:pt x="118" y="171"/>
                </a:lnTo>
                <a:lnTo>
                  <a:pt x="104" y="171"/>
                </a:lnTo>
                <a:lnTo>
                  <a:pt x="89" y="171"/>
                </a:lnTo>
                <a:lnTo>
                  <a:pt x="74" y="168"/>
                </a:lnTo>
                <a:lnTo>
                  <a:pt x="59" y="165"/>
                </a:lnTo>
                <a:lnTo>
                  <a:pt x="45" y="155"/>
                </a:lnTo>
                <a:lnTo>
                  <a:pt x="30" y="145"/>
                </a:lnTo>
                <a:lnTo>
                  <a:pt x="19" y="135"/>
                </a:lnTo>
                <a:lnTo>
                  <a:pt x="11" y="122"/>
                </a:lnTo>
                <a:lnTo>
                  <a:pt x="4" y="105"/>
                </a:lnTo>
                <a:lnTo>
                  <a:pt x="0" y="92"/>
                </a:lnTo>
                <a:lnTo>
                  <a:pt x="0" y="76"/>
                </a:lnTo>
                <a:lnTo>
                  <a:pt x="0" y="63"/>
                </a:lnTo>
                <a:lnTo>
                  <a:pt x="4" y="50"/>
                </a:lnTo>
                <a:lnTo>
                  <a:pt x="11" y="36"/>
                </a:lnTo>
                <a:lnTo>
                  <a:pt x="19" y="23"/>
                </a:lnTo>
                <a:lnTo>
                  <a:pt x="30" y="13"/>
                </a:lnTo>
                <a:lnTo>
                  <a:pt x="45" y="7"/>
                </a:lnTo>
                <a:lnTo>
                  <a:pt x="59" y="4"/>
                </a:lnTo>
                <a:lnTo>
                  <a:pt x="74" y="0"/>
                </a:lnTo>
                <a:lnTo>
                  <a:pt x="89" y="0"/>
                </a:lnTo>
                <a:lnTo>
                  <a:pt x="104" y="4"/>
                </a:lnTo>
                <a:lnTo>
                  <a:pt x="118" y="10"/>
                </a:lnTo>
                <a:lnTo>
                  <a:pt x="133" y="17"/>
                </a:lnTo>
                <a:lnTo>
                  <a:pt x="148" y="27"/>
                </a:lnTo>
                <a:lnTo>
                  <a:pt x="159" y="40"/>
                </a:lnTo>
                <a:lnTo>
                  <a:pt x="166" y="53"/>
                </a:lnTo>
                <a:close/>
              </a:path>
            </a:pathLst>
          </a:custGeom>
          <a:solidFill>
            <a:srgbClr val="999999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42179" name="Freeform 611"/>
          <p:cNvSpPr>
            <a:spLocks/>
          </p:cNvSpPr>
          <p:nvPr/>
        </p:nvSpPr>
        <p:spPr bwMode="auto">
          <a:xfrm>
            <a:off x="2147483647" y="2147483647"/>
            <a:ext cx="2147482688" cy="2147482688"/>
          </a:xfrm>
          <a:custGeom>
            <a:avLst/>
            <a:gdLst>
              <a:gd name="T0" fmla="*/ 0 w 2147483647"/>
              <a:gd name="T1" fmla="*/ 0 h 2147483647"/>
              <a:gd name="T2" fmla="*/ 0 w 2147483647"/>
              <a:gd name="T3" fmla="*/ 0 h 2147483647"/>
              <a:gd name="T4" fmla="*/ 0 w 2147483647"/>
              <a:gd name="T5" fmla="*/ 0 h 2147483647"/>
              <a:gd name="T6" fmla="*/ 0 60000 65536"/>
              <a:gd name="T7" fmla="*/ 0 60000 65536"/>
              <a:gd name="T8" fmla="*/ 0 60000 65536"/>
              <a:gd name="T9" fmla="*/ 0 w 2147483647"/>
              <a:gd name="T10" fmla="*/ 0 h 2147483647"/>
              <a:gd name="T11" fmla="*/ 2147483647 w 2147483647"/>
              <a:gd name="T12" fmla="*/ 2147483647 h 214748364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7483647" h="2147483647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180" name="AutoShape 612"/>
          <p:cNvSpPr>
            <a:spLocks noChangeArrowheads="1"/>
          </p:cNvSpPr>
          <p:nvPr/>
        </p:nvSpPr>
        <p:spPr bwMode="auto">
          <a:xfrm>
            <a:off x="4859338" y="5683250"/>
            <a:ext cx="209550" cy="187325"/>
          </a:xfrm>
          <a:prstGeom prst="roundRect">
            <a:avLst>
              <a:gd name="adj" fmla="val 25000"/>
            </a:avLst>
          </a:prstGeom>
          <a:solidFill>
            <a:srgbClr val="99FFCC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1" name="Oval 613"/>
          <p:cNvSpPr>
            <a:spLocks noChangeArrowheads="1"/>
          </p:cNvSpPr>
          <p:nvPr/>
        </p:nvSpPr>
        <p:spPr bwMode="auto">
          <a:xfrm>
            <a:off x="4276725" y="5845175"/>
            <a:ext cx="136525" cy="136525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2" name="Oval 614"/>
          <p:cNvSpPr>
            <a:spLocks noChangeArrowheads="1"/>
          </p:cNvSpPr>
          <p:nvPr/>
        </p:nvSpPr>
        <p:spPr bwMode="auto">
          <a:xfrm>
            <a:off x="4575175" y="5872163"/>
            <a:ext cx="134938" cy="13493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3" name="Oval 615"/>
          <p:cNvSpPr>
            <a:spLocks noChangeArrowheads="1"/>
          </p:cNvSpPr>
          <p:nvPr/>
        </p:nvSpPr>
        <p:spPr bwMode="auto">
          <a:xfrm>
            <a:off x="5305425" y="6324600"/>
            <a:ext cx="141288" cy="134938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4" name="Oval 616"/>
          <p:cNvSpPr>
            <a:spLocks noChangeArrowheads="1"/>
          </p:cNvSpPr>
          <p:nvPr/>
        </p:nvSpPr>
        <p:spPr bwMode="auto">
          <a:xfrm>
            <a:off x="4425950" y="5715000"/>
            <a:ext cx="134938" cy="134938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5" name="Oval 617"/>
          <p:cNvSpPr>
            <a:spLocks noChangeArrowheads="1"/>
          </p:cNvSpPr>
          <p:nvPr/>
        </p:nvSpPr>
        <p:spPr bwMode="auto">
          <a:xfrm>
            <a:off x="4908550" y="6319838"/>
            <a:ext cx="139700" cy="14128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6" name="Oval 618"/>
          <p:cNvSpPr>
            <a:spLocks noChangeArrowheads="1"/>
          </p:cNvSpPr>
          <p:nvPr/>
        </p:nvSpPr>
        <p:spPr bwMode="auto">
          <a:xfrm>
            <a:off x="4748213" y="5981700"/>
            <a:ext cx="134937" cy="139700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87" name="Rectangle 619"/>
          <p:cNvSpPr>
            <a:spLocks noChangeArrowheads="1"/>
          </p:cNvSpPr>
          <p:nvPr/>
        </p:nvSpPr>
        <p:spPr bwMode="auto">
          <a:xfrm>
            <a:off x="5861050" y="5087938"/>
            <a:ext cx="552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SsaM</a:t>
            </a:r>
            <a:endParaRPr lang="en-US"/>
          </a:p>
        </p:txBody>
      </p:sp>
      <p:grpSp>
        <p:nvGrpSpPr>
          <p:cNvPr id="42188" name="Group 620"/>
          <p:cNvGrpSpPr>
            <a:grpSpLocks/>
          </p:cNvGrpSpPr>
          <p:nvPr/>
        </p:nvGrpSpPr>
        <p:grpSpPr bwMode="auto">
          <a:xfrm>
            <a:off x="5497513" y="5168900"/>
            <a:ext cx="306387" cy="150813"/>
            <a:chOff x="4220" y="3223"/>
            <a:chExt cx="288" cy="52"/>
          </a:xfrm>
        </p:grpSpPr>
        <p:sp>
          <p:nvSpPr>
            <p:cNvPr id="42332" name="Freeform 621"/>
            <p:cNvSpPr>
              <a:spLocks/>
            </p:cNvSpPr>
            <p:nvPr/>
          </p:nvSpPr>
          <p:spPr bwMode="auto">
            <a:xfrm>
              <a:off x="4220" y="3223"/>
              <a:ext cx="40" cy="52"/>
            </a:xfrm>
            <a:custGeom>
              <a:avLst/>
              <a:gdLst>
                <a:gd name="T0" fmla="*/ 0 w 40"/>
                <a:gd name="T1" fmla="*/ 26 h 52"/>
                <a:gd name="T2" fmla="*/ 40 w 40"/>
                <a:gd name="T3" fmla="*/ 0 h 52"/>
                <a:gd name="T4" fmla="*/ 40 w 40"/>
                <a:gd name="T5" fmla="*/ 26 h 52"/>
                <a:gd name="T6" fmla="*/ 40 w 40"/>
                <a:gd name="T7" fmla="*/ 52 h 52"/>
                <a:gd name="T8" fmla="*/ 0 w 40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2"/>
                <a:gd name="T17" fmla="*/ 40 w 4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2">
                  <a:moveTo>
                    <a:pt x="0" y="26"/>
                  </a:moveTo>
                  <a:lnTo>
                    <a:pt x="40" y="0"/>
                  </a:lnTo>
                  <a:lnTo>
                    <a:pt x="40" y="26"/>
                  </a:lnTo>
                  <a:lnTo>
                    <a:pt x="40" y="5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33" name="Line 622"/>
            <p:cNvSpPr>
              <a:spLocks noChangeShapeType="1"/>
            </p:cNvSpPr>
            <p:nvPr/>
          </p:nvSpPr>
          <p:spPr bwMode="auto">
            <a:xfrm>
              <a:off x="4256" y="3246"/>
              <a:ext cx="25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89" name="Rectangle 623"/>
          <p:cNvSpPr>
            <a:spLocks noChangeArrowheads="1"/>
          </p:cNvSpPr>
          <p:nvPr/>
        </p:nvSpPr>
        <p:spPr bwMode="auto">
          <a:xfrm>
            <a:off x="5762625" y="5365750"/>
            <a:ext cx="46831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SpiC</a:t>
            </a:r>
            <a:endParaRPr lang="en-US"/>
          </a:p>
        </p:txBody>
      </p:sp>
      <p:sp>
        <p:nvSpPr>
          <p:cNvPr id="42190" name="Oval 624"/>
          <p:cNvSpPr>
            <a:spLocks noChangeArrowheads="1"/>
          </p:cNvSpPr>
          <p:nvPr/>
        </p:nvSpPr>
        <p:spPr bwMode="auto">
          <a:xfrm>
            <a:off x="4313238" y="923925"/>
            <a:ext cx="141287" cy="141288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191" name="Oval 625"/>
          <p:cNvSpPr>
            <a:spLocks noChangeArrowheads="1"/>
          </p:cNvSpPr>
          <p:nvPr/>
        </p:nvSpPr>
        <p:spPr bwMode="auto">
          <a:xfrm>
            <a:off x="4956175" y="814388"/>
            <a:ext cx="139700" cy="141287"/>
          </a:xfrm>
          <a:prstGeom prst="ellipse">
            <a:avLst/>
          </a:prstGeom>
          <a:solidFill>
            <a:srgbClr val="FF000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2192" name="Group 626"/>
          <p:cNvGrpSpPr>
            <a:grpSpLocks/>
          </p:cNvGrpSpPr>
          <p:nvPr/>
        </p:nvGrpSpPr>
        <p:grpSpPr bwMode="auto">
          <a:xfrm>
            <a:off x="4794250" y="1096963"/>
            <a:ext cx="338138" cy="333375"/>
            <a:chOff x="3765" y="691"/>
            <a:chExt cx="240" cy="210"/>
          </a:xfrm>
        </p:grpSpPr>
        <p:sp>
          <p:nvSpPr>
            <p:cNvPr id="42330" name="Freeform 627"/>
            <p:cNvSpPr>
              <a:spLocks/>
            </p:cNvSpPr>
            <p:nvPr/>
          </p:nvSpPr>
          <p:spPr bwMode="auto">
            <a:xfrm>
              <a:off x="3765" y="858"/>
              <a:ext cx="48" cy="43"/>
            </a:xfrm>
            <a:custGeom>
              <a:avLst/>
              <a:gdLst>
                <a:gd name="T0" fmla="*/ 0 w 48"/>
                <a:gd name="T1" fmla="*/ 43 h 43"/>
                <a:gd name="T2" fmla="*/ 7 w 48"/>
                <a:gd name="T3" fmla="*/ 0 h 43"/>
                <a:gd name="T4" fmla="*/ 30 w 48"/>
                <a:gd name="T5" fmla="*/ 17 h 43"/>
                <a:gd name="T6" fmla="*/ 48 w 48"/>
                <a:gd name="T7" fmla="*/ 36 h 43"/>
                <a:gd name="T8" fmla="*/ 0 w 48"/>
                <a:gd name="T9" fmla="*/ 43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8"/>
                <a:gd name="T16" fmla="*/ 0 h 43"/>
                <a:gd name="T17" fmla="*/ 48 w 48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8" h="43">
                  <a:moveTo>
                    <a:pt x="0" y="43"/>
                  </a:moveTo>
                  <a:lnTo>
                    <a:pt x="7" y="0"/>
                  </a:lnTo>
                  <a:lnTo>
                    <a:pt x="30" y="17"/>
                  </a:lnTo>
                  <a:lnTo>
                    <a:pt x="48" y="36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31" name="Line 628"/>
            <p:cNvSpPr>
              <a:spLocks noChangeShapeType="1"/>
            </p:cNvSpPr>
            <p:nvPr/>
          </p:nvSpPr>
          <p:spPr bwMode="auto">
            <a:xfrm flipV="1">
              <a:off x="3791" y="691"/>
              <a:ext cx="214" cy="18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193" name="Group 629"/>
          <p:cNvGrpSpPr>
            <a:grpSpLocks/>
          </p:cNvGrpSpPr>
          <p:nvPr/>
        </p:nvGrpSpPr>
        <p:grpSpPr bwMode="auto">
          <a:xfrm>
            <a:off x="5018088" y="5080000"/>
            <a:ext cx="431800" cy="436563"/>
            <a:chOff x="3978" y="3202"/>
            <a:chExt cx="306" cy="275"/>
          </a:xfrm>
        </p:grpSpPr>
        <p:sp>
          <p:nvSpPr>
            <p:cNvPr id="42327" name="Freeform 630"/>
            <p:cNvSpPr>
              <a:spLocks/>
            </p:cNvSpPr>
            <p:nvPr/>
          </p:nvSpPr>
          <p:spPr bwMode="auto">
            <a:xfrm>
              <a:off x="4067" y="3310"/>
              <a:ext cx="155" cy="96"/>
            </a:xfrm>
            <a:custGeom>
              <a:avLst/>
              <a:gdLst>
                <a:gd name="T0" fmla="*/ 120 w 155"/>
                <a:gd name="T1" fmla="*/ 7 h 96"/>
                <a:gd name="T2" fmla="*/ 69 w 155"/>
                <a:gd name="T3" fmla="*/ 18 h 96"/>
                <a:gd name="T4" fmla="*/ 32 w 155"/>
                <a:gd name="T5" fmla="*/ 2 h 96"/>
                <a:gd name="T6" fmla="*/ 3 w 155"/>
                <a:gd name="T7" fmla="*/ 28 h 96"/>
                <a:gd name="T8" fmla="*/ 53 w 155"/>
                <a:gd name="T9" fmla="*/ 66 h 96"/>
                <a:gd name="T10" fmla="*/ 107 w 155"/>
                <a:gd name="T11" fmla="*/ 95 h 96"/>
                <a:gd name="T12" fmla="*/ 149 w 155"/>
                <a:gd name="T13" fmla="*/ 60 h 96"/>
                <a:gd name="T14" fmla="*/ 141 w 155"/>
                <a:gd name="T15" fmla="*/ 23 h 96"/>
                <a:gd name="T16" fmla="*/ 120 w 155"/>
                <a:gd name="T17" fmla="*/ 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96"/>
                <a:gd name="T29" fmla="*/ 155 w 155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96">
                  <a:moveTo>
                    <a:pt x="120" y="7"/>
                  </a:moveTo>
                  <a:cubicBezTo>
                    <a:pt x="108" y="6"/>
                    <a:pt x="84" y="19"/>
                    <a:pt x="69" y="18"/>
                  </a:cubicBezTo>
                  <a:cubicBezTo>
                    <a:pt x="54" y="17"/>
                    <a:pt x="43" y="0"/>
                    <a:pt x="32" y="2"/>
                  </a:cubicBezTo>
                  <a:cubicBezTo>
                    <a:pt x="21" y="4"/>
                    <a:pt x="0" y="17"/>
                    <a:pt x="3" y="28"/>
                  </a:cubicBezTo>
                  <a:cubicBezTo>
                    <a:pt x="6" y="39"/>
                    <a:pt x="36" y="55"/>
                    <a:pt x="53" y="66"/>
                  </a:cubicBezTo>
                  <a:cubicBezTo>
                    <a:pt x="70" y="77"/>
                    <a:pt x="91" y="96"/>
                    <a:pt x="107" y="95"/>
                  </a:cubicBezTo>
                  <a:cubicBezTo>
                    <a:pt x="123" y="94"/>
                    <a:pt x="143" y="72"/>
                    <a:pt x="149" y="60"/>
                  </a:cubicBezTo>
                  <a:cubicBezTo>
                    <a:pt x="155" y="48"/>
                    <a:pt x="144" y="33"/>
                    <a:pt x="141" y="23"/>
                  </a:cubicBezTo>
                  <a:cubicBezTo>
                    <a:pt x="138" y="13"/>
                    <a:pt x="132" y="8"/>
                    <a:pt x="120" y="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28" name="Freeform 631"/>
            <p:cNvSpPr>
              <a:spLocks/>
            </p:cNvSpPr>
            <p:nvPr/>
          </p:nvSpPr>
          <p:spPr bwMode="auto">
            <a:xfrm>
              <a:off x="4054" y="3251"/>
              <a:ext cx="230" cy="124"/>
            </a:xfrm>
            <a:custGeom>
              <a:avLst/>
              <a:gdLst>
                <a:gd name="T0" fmla="*/ 181 w 230"/>
                <a:gd name="T1" fmla="*/ 114 h 124"/>
                <a:gd name="T2" fmla="*/ 176 w 230"/>
                <a:gd name="T3" fmla="*/ 93 h 124"/>
                <a:gd name="T4" fmla="*/ 138 w 230"/>
                <a:gd name="T5" fmla="*/ 50 h 124"/>
                <a:gd name="T6" fmla="*/ 96 w 230"/>
                <a:gd name="T7" fmla="*/ 58 h 124"/>
                <a:gd name="T8" fmla="*/ 77 w 230"/>
                <a:gd name="T9" fmla="*/ 58 h 124"/>
                <a:gd name="T10" fmla="*/ 50 w 230"/>
                <a:gd name="T11" fmla="*/ 42 h 124"/>
                <a:gd name="T12" fmla="*/ 16 w 230"/>
                <a:gd name="T13" fmla="*/ 47 h 124"/>
                <a:gd name="T14" fmla="*/ 16 w 230"/>
                <a:gd name="T15" fmla="*/ 13 h 124"/>
                <a:gd name="T16" fmla="*/ 114 w 230"/>
                <a:gd name="T17" fmla="*/ 2 h 124"/>
                <a:gd name="T18" fmla="*/ 213 w 230"/>
                <a:gd name="T19" fmla="*/ 23 h 124"/>
                <a:gd name="T20" fmla="*/ 216 w 230"/>
                <a:gd name="T21" fmla="*/ 85 h 124"/>
                <a:gd name="T22" fmla="*/ 205 w 230"/>
                <a:gd name="T23" fmla="*/ 117 h 124"/>
                <a:gd name="T24" fmla="*/ 181 w 230"/>
                <a:gd name="T25" fmla="*/ 114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24"/>
                <a:gd name="T41" fmla="*/ 230 w 230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24">
                  <a:moveTo>
                    <a:pt x="181" y="114"/>
                  </a:moveTo>
                  <a:cubicBezTo>
                    <a:pt x="176" y="110"/>
                    <a:pt x="183" y="104"/>
                    <a:pt x="176" y="93"/>
                  </a:cubicBezTo>
                  <a:cubicBezTo>
                    <a:pt x="169" y="82"/>
                    <a:pt x="151" y="56"/>
                    <a:pt x="138" y="50"/>
                  </a:cubicBezTo>
                  <a:cubicBezTo>
                    <a:pt x="125" y="44"/>
                    <a:pt x="106" y="57"/>
                    <a:pt x="96" y="58"/>
                  </a:cubicBezTo>
                  <a:cubicBezTo>
                    <a:pt x="86" y="59"/>
                    <a:pt x="85" y="61"/>
                    <a:pt x="77" y="58"/>
                  </a:cubicBezTo>
                  <a:cubicBezTo>
                    <a:pt x="69" y="55"/>
                    <a:pt x="60" y="44"/>
                    <a:pt x="50" y="42"/>
                  </a:cubicBezTo>
                  <a:cubicBezTo>
                    <a:pt x="40" y="40"/>
                    <a:pt x="22" y="52"/>
                    <a:pt x="16" y="47"/>
                  </a:cubicBezTo>
                  <a:cubicBezTo>
                    <a:pt x="10" y="42"/>
                    <a:pt x="0" y="20"/>
                    <a:pt x="16" y="13"/>
                  </a:cubicBezTo>
                  <a:cubicBezTo>
                    <a:pt x="32" y="6"/>
                    <a:pt x="81" y="0"/>
                    <a:pt x="114" y="2"/>
                  </a:cubicBezTo>
                  <a:cubicBezTo>
                    <a:pt x="147" y="4"/>
                    <a:pt x="196" y="9"/>
                    <a:pt x="213" y="23"/>
                  </a:cubicBezTo>
                  <a:cubicBezTo>
                    <a:pt x="230" y="37"/>
                    <a:pt x="217" y="69"/>
                    <a:pt x="216" y="85"/>
                  </a:cubicBezTo>
                  <a:cubicBezTo>
                    <a:pt x="215" y="101"/>
                    <a:pt x="209" y="110"/>
                    <a:pt x="205" y="117"/>
                  </a:cubicBezTo>
                  <a:cubicBezTo>
                    <a:pt x="201" y="124"/>
                    <a:pt x="186" y="118"/>
                    <a:pt x="181" y="1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29" name="Freeform 632"/>
            <p:cNvSpPr>
              <a:spLocks/>
            </p:cNvSpPr>
            <p:nvPr/>
          </p:nvSpPr>
          <p:spPr bwMode="auto">
            <a:xfrm>
              <a:off x="3978" y="3202"/>
              <a:ext cx="164" cy="275"/>
            </a:xfrm>
            <a:custGeom>
              <a:avLst/>
              <a:gdLst>
                <a:gd name="T0" fmla="*/ 164 w 164"/>
                <a:gd name="T1" fmla="*/ 38 h 275"/>
                <a:gd name="T2" fmla="*/ 145 w 164"/>
                <a:gd name="T3" fmla="*/ 22 h 275"/>
                <a:gd name="T4" fmla="*/ 60 w 164"/>
                <a:gd name="T5" fmla="*/ 16 h 275"/>
                <a:gd name="T6" fmla="*/ 30 w 164"/>
                <a:gd name="T7" fmla="*/ 30 h 275"/>
                <a:gd name="T8" fmla="*/ 17 w 164"/>
                <a:gd name="T9" fmla="*/ 54 h 275"/>
                <a:gd name="T10" fmla="*/ 30 w 164"/>
                <a:gd name="T11" fmla="*/ 126 h 275"/>
                <a:gd name="T12" fmla="*/ 14 w 164"/>
                <a:gd name="T13" fmla="*/ 176 h 275"/>
                <a:gd name="T14" fmla="*/ 25 w 164"/>
                <a:gd name="T15" fmla="*/ 240 h 275"/>
                <a:gd name="T16" fmla="*/ 86 w 164"/>
                <a:gd name="T17" fmla="*/ 275 h 275"/>
                <a:gd name="T18" fmla="*/ 145 w 164"/>
                <a:gd name="T19" fmla="*/ 232 h 275"/>
                <a:gd name="T20" fmla="*/ 108 w 164"/>
                <a:gd name="T21" fmla="*/ 195 h 275"/>
                <a:gd name="T22" fmla="*/ 78 w 164"/>
                <a:gd name="T23" fmla="*/ 158 h 275"/>
                <a:gd name="T24" fmla="*/ 89 w 164"/>
                <a:gd name="T25" fmla="*/ 115 h 275"/>
                <a:gd name="T26" fmla="*/ 62 w 164"/>
                <a:gd name="T27" fmla="*/ 83 h 275"/>
                <a:gd name="T28" fmla="*/ 78 w 164"/>
                <a:gd name="T29" fmla="*/ 62 h 275"/>
                <a:gd name="T30" fmla="*/ 164 w 164"/>
                <a:gd name="T31" fmla="*/ 38 h 2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"/>
                <a:gd name="T49" fmla="*/ 0 h 275"/>
                <a:gd name="T50" fmla="*/ 164 w 164"/>
                <a:gd name="T51" fmla="*/ 275 h 2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" h="275">
                  <a:moveTo>
                    <a:pt x="164" y="38"/>
                  </a:moveTo>
                  <a:cubicBezTo>
                    <a:pt x="151" y="21"/>
                    <a:pt x="158" y="25"/>
                    <a:pt x="145" y="22"/>
                  </a:cubicBezTo>
                  <a:cubicBezTo>
                    <a:pt x="126" y="0"/>
                    <a:pt x="74" y="15"/>
                    <a:pt x="60" y="16"/>
                  </a:cubicBezTo>
                  <a:cubicBezTo>
                    <a:pt x="48" y="20"/>
                    <a:pt x="40" y="25"/>
                    <a:pt x="30" y="30"/>
                  </a:cubicBezTo>
                  <a:cubicBezTo>
                    <a:pt x="25" y="37"/>
                    <a:pt x="21" y="46"/>
                    <a:pt x="17" y="54"/>
                  </a:cubicBezTo>
                  <a:cubicBezTo>
                    <a:pt x="18" y="75"/>
                    <a:pt x="14" y="107"/>
                    <a:pt x="30" y="126"/>
                  </a:cubicBezTo>
                  <a:cubicBezTo>
                    <a:pt x="38" y="148"/>
                    <a:pt x="37" y="171"/>
                    <a:pt x="14" y="176"/>
                  </a:cubicBezTo>
                  <a:cubicBezTo>
                    <a:pt x="0" y="192"/>
                    <a:pt x="6" y="228"/>
                    <a:pt x="25" y="240"/>
                  </a:cubicBezTo>
                  <a:cubicBezTo>
                    <a:pt x="37" y="260"/>
                    <a:pt x="63" y="266"/>
                    <a:pt x="86" y="275"/>
                  </a:cubicBezTo>
                  <a:cubicBezTo>
                    <a:pt x="134" y="270"/>
                    <a:pt x="129" y="272"/>
                    <a:pt x="145" y="232"/>
                  </a:cubicBezTo>
                  <a:cubicBezTo>
                    <a:pt x="139" y="213"/>
                    <a:pt x="123" y="204"/>
                    <a:pt x="108" y="195"/>
                  </a:cubicBezTo>
                  <a:cubicBezTo>
                    <a:pt x="103" y="181"/>
                    <a:pt x="90" y="165"/>
                    <a:pt x="78" y="158"/>
                  </a:cubicBezTo>
                  <a:cubicBezTo>
                    <a:pt x="72" y="137"/>
                    <a:pt x="79" y="130"/>
                    <a:pt x="89" y="115"/>
                  </a:cubicBezTo>
                  <a:cubicBezTo>
                    <a:pt x="76" y="107"/>
                    <a:pt x="67" y="97"/>
                    <a:pt x="62" y="83"/>
                  </a:cubicBezTo>
                  <a:cubicBezTo>
                    <a:pt x="65" y="69"/>
                    <a:pt x="64" y="65"/>
                    <a:pt x="78" y="62"/>
                  </a:cubicBezTo>
                  <a:cubicBezTo>
                    <a:pt x="86" y="38"/>
                    <a:pt x="146" y="38"/>
                    <a:pt x="164" y="38"/>
                  </a:cubicBezTo>
                  <a:close/>
                </a:path>
              </a:pathLst>
            </a:custGeom>
            <a:solidFill>
              <a:srgbClr val="89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94" name="Group 633"/>
          <p:cNvGrpSpPr>
            <a:grpSpLocks/>
          </p:cNvGrpSpPr>
          <p:nvPr/>
        </p:nvGrpSpPr>
        <p:grpSpPr bwMode="auto">
          <a:xfrm rot="817684">
            <a:off x="5441950" y="5410200"/>
            <a:ext cx="215900" cy="74613"/>
            <a:chOff x="4220" y="3223"/>
            <a:chExt cx="288" cy="52"/>
          </a:xfrm>
        </p:grpSpPr>
        <p:sp>
          <p:nvSpPr>
            <p:cNvPr id="42325" name="Freeform 634"/>
            <p:cNvSpPr>
              <a:spLocks/>
            </p:cNvSpPr>
            <p:nvPr/>
          </p:nvSpPr>
          <p:spPr bwMode="auto">
            <a:xfrm>
              <a:off x="4220" y="3223"/>
              <a:ext cx="40" cy="52"/>
            </a:xfrm>
            <a:custGeom>
              <a:avLst/>
              <a:gdLst>
                <a:gd name="T0" fmla="*/ 0 w 40"/>
                <a:gd name="T1" fmla="*/ 26 h 52"/>
                <a:gd name="T2" fmla="*/ 40 w 40"/>
                <a:gd name="T3" fmla="*/ 0 h 52"/>
                <a:gd name="T4" fmla="*/ 40 w 40"/>
                <a:gd name="T5" fmla="*/ 26 h 52"/>
                <a:gd name="T6" fmla="*/ 40 w 40"/>
                <a:gd name="T7" fmla="*/ 52 h 52"/>
                <a:gd name="T8" fmla="*/ 0 w 40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2"/>
                <a:gd name="T17" fmla="*/ 40 w 4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2">
                  <a:moveTo>
                    <a:pt x="0" y="26"/>
                  </a:moveTo>
                  <a:lnTo>
                    <a:pt x="40" y="0"/>
                  </a:lnTo>
                  <a:lnTo>
                    <a:pt x="40" y="26"/>
                  </a:lnTo>
                  <a:lnTo>
                    <a:pt x="40" y="5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6" name="Line 635"/>
            <p:cNvSpPr>
              <a:spLocks noChangeShapeType="1"/>
            </p:cNvSpPr>
            <p:nvPr/>
          </p:nvSpPr>
          <p:spPr bwMode="auto">
            <a:xfrm>
              <a:off x="4256" y="3246"/>
              <a:ext cx="25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2195" name="Group 636"/>
          <p:cNvGrpSpPr>
            <a:grpSpLocks/>
          </p:cNvGrpSpPr>
          <p:nvPr/>
        </p:nvGrpSpPr>
        <p:grpSpPr bwMode="auto">
          <a:xfrm flipH="1">
            <a:off x="4402138" y="5072063"/>
            <a:ext cx="431800" cy="436562"/>
            <a:chOff x="3978" y="3202"/>
            <a:chExt cx="306" cy="275"/>
          </a:xfrm>
        </p:grpSpPr>
        <p:sp>
          <p:nvSpPr>
            <p:cNvPr id="42322" name="Freeform 637"/>
            <p:cNvSpPr>
              <a:spLocks/>
            </p:cNvSpPr>
            <p:nvPr/>
          </p:nvSpPr>
          <p:spPr bwMode="auto">
            <a:xfrm>
              <a:off x="4067" y="3310"/>
              <a:ext cx="155" cy="96"/>
            </a:xfrm>
            <a:custGeom>
              <a:avLst/>
              <a:gdLst>
                <a:gd name="T0" fmla="*/ 120 w 155"/>
                <a:gd name="T1" fmla="*/ 7 h 96"/>
                <a:gd name="T2" fmla="*/ 69 w 155"/>
                <a:gd name="T3" fmla="*/ 18 h 96"/>
                <a:gd name="T4" fmla="*/ 32 w 155"/>
                <a:gd name="T5" fmla="*/ 2 h 96"/>
                <a:gd name="T6" fmla="*/ 3 w 155"/>
                <a:gd name="T7" fmla="*/ 28 h 96"/>
                <a:gd name="T8" fmla="*/ 53 w 155"/>
                <a:gd name="T9" fmla="*/ 66 h 96"/>
                <a:gd name="T10" fmla="*/ 107 w 155"/>
                <a:gd name="T11" fmla="*/ 95 h 96"/>
                <a:gd name="T12" fmla="*/ 149 w 155"/>
                <a:gd name="T13" fmla="*/ 60 h 96"/>
                <a:gd name="T14" fmla="*/ 141 w 155"/>
                <a:gd name="T15" fmla="*/ 23 h 96"/>
                <a:gd name="T16" fmla="*/ 120 w 155"/>
                <a:gd name="T17" fmla="*/ 7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5"/>
                <a:gd name="T28" fmla="*/ 0 h 96"/>
                <a:gd name="T29" fmla="*/ 155 w 155"/>
                <a:gd name="T30" fmla="*/ 96 h 9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5" h="96">
                  <a:moveTo>
                    <a:pt x="120" y="7"/>
                  </a:moveTo>
                  <a:cubicBezTo>
                    <a:pt x="108" y="6"/>
                    <a:pt x="84" y="19"/>
                    <a:pt x="69" y="18"/>
                  </a:cubicBezTo>
                  <a:cubicBezTo>
                    <a:pt x="54" y="17"/>
                    <a:pt x="43" y="0"/>
                    <a:pt x="32" y="2"/>
                  </a:cubicBezTo>
                  <a:cubicBezTo>
                    <a:pt x="21" y="4"/>
                    <a:pt x="0" y="17"/>
                    <a:pt x="3" y="28"/>
                  </a:cubicBezTo>
                  <a:cubicBezTo>
                    <a:pt x="6" y="39"/>
                    <a:pt x="36" y="55"/>
                    <a:pt x="53" y="66"/>
                  </a:cubicBezTo>
                  <a:cubicBezTo>
                    <a:pt x="70" y="77"/>
                    <a:pt x="91" y="96"/>
                    <a:pt x="107" y="95"/>
                  </a:cubicBezTo>
                  <a:cubicBezTo>
                    <a:pt x="123" y="94"/>
                    <a:pt x="143" y="72"/>
                    <a:pt x="149" y="60"/>
                  </a:cubicBezTo>
                  <a:cubicBezTo>
                    <a:pt x="155" y="48"/>
                    <a:pt x="144" y="33"/>
                    <a:pt x="141" y="23"/>
                  </a:cubicBezTo>
                  <a:cubicBezTo>
                    <a:pt x="138" y="13"/>
                    <a:pt x="132" y="8"/>
                    <a:pt x="120" y="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23" name="Freeform 638"/>
            <p:cNvSpPr>
              <a:spLocks/>
            </p:cNvSpPr>
            <p:nvPr/>
          </p:nvSpPr>
          <p:spPr bwMode="auto">
            <a:xfrm>
              <a:off x="4054" y="3251"/>
              <a:ext cx="230" cy="124"/>
            </a:xfrm>
            <a:custGeom>
              <a:avLst/>
              <a:gdLst>
                <a:gd name="T0" fmla="*/ 181 w 230"/>
                <a:gd name="T1" fmla="*/ 114 h 124"/>
                <a:gd name="T2" fmla="*/ 176 w 230"/>
                <a:gd name="T3" fmla="*/ 93 h 124"/>
                <a:gd name="T4" fmla="*/ 138 w 230"/>
                <a:gd name="T5" fmla="*/ 50 h 124"/>
                <a:gd name="T6" fmla="*/ 96 w 230"/>
                <a:gd name="T7" fmla="*/ 58 h 124"/>
                <a:gd name="T8" fmla="*/ 77 w 230"/>
                <a:gd name="T9" fmla="*/ 58 h 124"/>
                <a:gd name="T10" fmla="*/ 50 w 230"/>
                <a:gd name="T11" fmla="*/ 42 h 124"/>
                <a:gd name="T12" fmla="*/ 16 w 230"/>
                <a:gd name="T13" fmla="*/ 47 h 124"/>
                <a:gd name="T14" fmla="*/ 16 w 230"/>
                <a:gd name="T15" fmla="*/ 13 h 124"/>
                <a:gd name="T16" fmla="*/ 114 w 230"/>
                <a:gd name="T17" fmla="*/ 2 h 124"/>
                <a:gd name="T18" fmla="*/ 213 w 230"/>
                <a:gd name="T19" fmla="*/ 23 h 124"/>
                <a:gd name="T20" fmla="*/ 216 w 230"/>
                <a:gd name="T21" fmla="*/ 85 h 124"/>
                <a:gd name="T22" fmla="*/ 205 w 230"/>
                <a:gd name="T23" fmla="*/ 117 h 124"/>
                <a:gd name="T24" fmla="*/ 181 w 230"/>
                <a:gd name="T25" fmla="*/ 114 h 1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30"/>
                <a:gd name="T40" fmla="*/ 0 h 124"/>
                <a:gd name="T41" fmla="*/ 230 w 230"/>
                <a:gd name="T42" fmla="*/ 124 h 12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30" h="124">
                  <a:moveTo>
                    <a:pt x="181" y="114"/>
                  </a:moveTo>
                  <a:cubicBezTo>
                    <a:pt x="176" y="110"/>
                    <a:pt x="183" y="104"/>
                    <a:pt x="176" y="93"/>
                  </a:cubicBezTo>
                  <a:cubicBezTo>
                    <a:pt x="169" y="82"/>
                    <a:pt x="151" y="56"/>
                    <a:pt x="138" y="50"/>
                  </a:cubicBezTo>
                  <a:cubicBezTo>
                    <a:pt x="125" y="44"/>
                    <a:pt x="106" y="57"/>
                    <a:pt x="96" y="58"/>
                  </a:cubicBezTo>
                  <a:cubicBezTo>
                    <a:pt x="86" y="59"/>
                    <a:pt x="85" y="61"/>
                    <a:pt x="77" y="58"/>
                  </a:cubicBezTo>
                  <a:cubicBezTo>
                    <a:pt x="69" y="55"/>
                    <a:pt x="60" y="44"/>
                    <a:pt x="50" y="42"/>
                  </a:cubicBezTo>
                  <a:cubicBezTo>
                    <a:pt x="40" y="40"/>
                    <a:pt x="22" y="52"/>
                    <a:pt x="16" y="47"/>
                  </a:cubicBezTo>
                  <a:cubicBezTo>
                    <a:pt x="10" y="42"/>
                    <a:pt x="0" y="20"/>
                    <a:pt x="16" y="13"/>
                  </a:cubicBezTo>
                  <a:cubicBezTo>
                    <a:pt x="32" y="6"/>
                    <a:pt x="81" y="0"/>
                    <a:pt x="114" y="2"/>
                  </a:cubicBezTo>
                  <a:cubicBezTo>
                    <a:pt x="147" y="4"/>
                    <a:pt x="196" y="9"/>
                    <a:pt x="213" y="23"/>
                  </a:cubicBezTo>
                  <a:cubicBezTo>
                    <a:pt x="230" y="37"/>
                    <a:pt x="217" y="69"/>
                    <a:pt x="216" y="85"/>
                  </a:cubicBezTo>
                  <a:cubicBezTo>
                    <a:pt x="215" y="101"/>
                    <a:pt x="209" y="110"/>
                    <a:pt x="205" y="117"/>
                  </a:cubicBezTo>
                  <a:cubicBezTo>
                    <a:pt x="201" y="124"/>
                    <a:pt x="186" y="118"/>
                    <a:pt x="181" y="114"/>
                  </a:cubicBez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42324" name="Freeform 639"/>
            <p:cNvSpPr>
              <a:spLocks/>
            </p:cNvSpPr>
            <p:nvPr/>
          </p:nvSpPr>
          <p:spPr bwMode="auto">
            <a:xfrm>
              <a:off x="3978" y="3202"/>
              <a:ext cx="164" cy="275"/>
            </a:xfrm>
            <a:custGeom>
              <a:avLst/>
              <a:gdLst>
                <a:gd name="T0" fmla="*/ 164 w 164"/>
                <a:gd name="T1" fmla="*/ 38 h 275"/>
                <a:gd name="T2" fmla="*/ 145 w 164"/>
                <a:gd name="T3" fmla="*/ 22 h 275"/>
                <a:gd name="T4" fmla="*/ 60 w 164"/>
                <a:gd name="T5" fmla="*/ 16 h 275"/>
                <a:gd name="T6" fmla="*/ 30 w 164"/>
                <a:gd name="T7" fmla="*/ 30 h 275"/>
                <a:gd name="T8" fmla="*/ 17 w 164"/>
                <a:gd name="T9" fmla="*/ 54 h 275"/>
                <a:gd name="T10" fmla="*/ 30 w 164"/>
                <a:gd name="T11" fmla="*/ 126 h 275"/>
                <a:gd name="T12" fmla="*/ 14 w 164"/>
                <a:gd name="T13" fmla="*/ 176 h 275"/>
                <a:gd name="T14" fmla="*/ 25 w 164"/>
                <a:gd name="T15" fmla="*/ 240 h 275"/>
                <a:gd name="T16" fmla="*/ 86 w 164"/>
                <a:gd name="T17" fmla="*/ 275 h 275"/>
                <a:gd name="T18" fmla="*/ 145 w 164"/>
                <a:gd name="T19" fmla="*/ 232 h 275"/>
                <a:gd name="T20" fmla="*/ 108 w 164"/>
                <a:gd name="T21" fmla="*/ 195 h 275"/>
                <a:gd name="T22" fmla="*/ 78 w 164"/>
                <a:gd name="T23" fmla="*/ 158 h 275"/>
                <a:gd name="T24" fmla="*/ 89 w 164"/>
                <a:gd name="T25" fmla="*/ 115 h 275"/>
                <a:gd name="T26" fmla="*/ 62 w 164"/>
                <a:gd name="T27" fmla="*/ 83 h 275"/>
                <a:gd name="T28" fmla="*/ 78 w 164"/>
                <a:gd name="T29" fmla="*/ 62 h 275"/>
                <a:gd name="T30" fmla="*/ 164 w 164"/>
                <a:gd name="T31" fmla="*/ 38 h 27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64"/>
                <a:gd name="T49" fmla="*/ 0 h 275"/>
                <a:gd name="T50" fmla="*/ 164 w 164"/>
                <a:gd name="T51" fmla="*/ 275 h 275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64" h="275">
                  <a:moveTo>
                    <a:pt x="164" y="38"/>
                  </a:moveTo>
                  <a:cubicBezTo>
                    <a:pt x="151" y="21"/>
                    <a:pt x="158" y="25"/>
                    <a:pt x="145" y="22"/>
                  </a:cubicBezTo>
                  <a:cubicBezTo>
                    <a:pt x="126" y="0"/>
                    <a:pt x="74" y="15"/>
                    <a:pt x="60" y="16"/>
                  </a:cubicBezTo>
                  <a:cubicBezTo>
                    <a:pt x="48" y="20"/>
                    <a:pt x="40" y="25"/>
                    <a:pt x="30" y="30"/>
                  </a:cubicBezTo>
                  <a:cubicBezTo>
                    <a:pt x="25" y="37"/>
                    <a:pt x="21" y="46"/>
                    <a:pt x="17" y="54"/>
                  </a:cubicBezTo>
                  <a:cubicBezTo>
                    <a:pt x="18" y="75"/>
                    <a:pt x="14" y="107"/>
                    <a:pt x="30" y="126"/>
                  </a:cubicBezTo>
                  <a:cubicBezTo>
                    <a:pt x="38" y="148"/>
                    <a:pt x="37" y="171"/>
                    <a:pt x="14" y="176"/>
                  </a:cubicBezTo>
                  <a:cubicBezTo>
                    <a:pt x="0" y="192"/>
                    <a:pt x="6" y="228"/>
                    <a:pt x="25" y="240"/>
                  </a:cubicBezTo>
                  <a:cubicBezTo>
                    <a:pt x="37" y="260"/>
                    <a:pt x="63" y="266"/>
                    <a:pt x="86" y="275"/>
                  </a:cubicBezTo>
                  <a:cubicBezTo>
                    <a:pt x="134" y="270"/>
                    <a:pt x="129" y="272"/>
                    <a:pt x="145" y="232"/>
                  </a:cubicBezTo>
                  <a:cubicBezTo>
                    <a:pt x="139" y="213"/>
                    <a:pt x="123" y="204"/>
                    <a:pt x="108" y="195"/>
                  </a:cubicBezTo>
                  <a:cubicBezTo>
                    <a:pt x="103" y="181"/>
                    <a:pt x="90" y="165"/>
                    <a:pt x="78" y="158"/>
                  </a:cubicBezTo>
                  <a:cubicBezTo>
                    <a:pt x="72" y="137"/>
                    <a:pt x="79" y="130"/>
                    <a:pt x="89" y="115"/>
                  </a:cubicBezTo>
                  <a:cubicBezTo>
                    <a:pt x="76" y="107"/>
                    <a:pt x="67" y="97"/>
                    <a:pt x="62" y="83"/>
                  </a:cubicBezTo>
                  <a:cubicBezTo>
                    <a:pt x="65" y="69"/>
                    <a:pt x="64" y="65"/>
                    <a:pt x="78" y="62"/>
                  </a:cubicBezTo>
                  <a:cubicBezTo>
                    <a:pt x="86" y="38"/>
                    <a:pt x="146" y="38"/>
                    <a:pt x="164" y="38"/>
                  </a:cubicBezTo>
                  <a:close/>
                </a:path>
              </a:pathLst>
            </a:custGeom>
            <a:solidFill>
              <a:srgbClr val="8933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196" name="Group 640"/>
          <p:cNvGrpSpPr>
            <a:grpSpLocks/>
          </p:cNvGrpSpPr>
          <p:nvPr/>
        </p:nvGrpSpPr>
        <p:grpSpPr bwMode="auto">
          <a:xfrm rot="1982217">
            <a:off x="5227638" y="5543550"/>
            <a:ext cx="315912" cy="114300"/>
            <a:chOff x="4220" y="3223"/>
            <a:chExt cx="288" cy="52"/>
          </a:xfrm>
        </p:grpSpPr>
        <p:sp>
          <p:nvSpPr>
            <p:cNvPr id="42320" name="Freeform 641"/>
            <p:cNvSpPr>
              <a:spLocks/>
            </p:cNvSpPr>
            <p:nvPr/>
          </p:nvSpPr>
          <p:spPr bwMode="auto">
            <a:xfrm>
              <a:off x="4220" y="3223"/>
              <a:ext cx="40" cy="52"/>
            </a:xfrm>
            <a:custGeom>
              <a:avLst/>
              <a:gdLst>
                <a:gd name="T0" fmla="*/ 0 w 40"/>
                <a:gd name="T1" fmla="*/ 26 h 52"/>
                <a:gd name="T2" fmla="*/ 40 w 40"/>
                <a:gd name="T3" fmla="*/ 0 h 52"/>
                <a:gd name="T4" fmla="*/ 40 w 40"/>
                <a:gd name="T5" fmla="*/ 26 h 52"/>
                <a:gd name="T6" fmla="*/ 40 w 40"/>
                <a:gd name="T7" fmla="*/ 52 h 52"/>
                <a:gd name="T8" fmla="*/ 0 w 40"/>
                <a:gd name="T9" fmla="*/ 26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0"/>
                <a:gd name="T16" fmla="*/ 0 h 52"/>
                <a:gd name="T17" fmla="*/ 40 w 40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0" h="52">
                  <a:moveTo>
                    <a:pt x="0" y="26"/>
                  </a:moveTo>
                  <a:lnTo>
                    <a:pt x="40" y="0"/>
                  </a:lnTo>
                  <a:lnTo>
                    <a:pt x="40" y="26"/>
                  </a:lnTo>
                  <a:lnTo>
                    <a:pt x="40" y="52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2321" name="Line 642"/>
            <p:cNvSpPr>
              <a:spLocks noChangeShapeType="1"/>
            </p:cNvSpPr>
            <p:nvPr/>
          </p:nvSpPr>
          <p:spPr bwMode="auto">
            <a:xfrm>
              <a:off x="4256" y="3246"/>
              <a:ext cx="252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42197" name="Rectangle 643"/>
          <p:cNvSpPr>
            <a:spLocks noChangeArrowheads="1"/>
          </p:cNvSpPr>
          <p:nvPr/>
        </p:nvSpPr>
        <p:spPr bwMode="auto">
          <a:xfrm>
            <a:off x="5599113" y="5670550"/>
            <a:ext cx="4921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700">
                <a:solidFill>
                  <a:srgbClr val="000000"/>
                </a:solidFill>
              </a:rPr>
              <a:t>SsaL</a:t>
            </a:r>
            <a:endParaRPr lang="en-US"/>
          </a:p>
        </p:txBody>
      </p:sp>
      <p:sp>
        <p:nvSpPr>
          <p:cNvPr id="42198" name="Freeform 644"/>
          <p:cNvSpPr>
            <a:spLocks/>
          </p:cNvSpPr>
          <p:nvPr/>
        </p:nvSpPr>
        <p:spPr bwMode="auto">
          <a:xfrm>
            <a:off x="4960938" y="5489575"/>
            <a:ext cx="255587" cy="223838"/>
          </a:xfrm>
          <a:custGeom>
            <a:avLst/>
            <a:gdLst>
              <a:gd name="T0" fmla="*/ 2147483647 w 181"/>
              <a:gd name="T1" fmla="*/ 2147483647 h 141"/>
              <a:gd name="T2" fmla="*/ 2147483647 w 181"/>
              <a:gd name="T3" fmla="*/ 2147483647 h 141"/>
              <a:gd name="T4" fmla="*/ 2147483647 w 181"/>
              <a:gd name="T5" fmla="*/ 2147483647 h 141"/>
              <a:gd name="T6" fmla="*/ 2147483647 w 181"/>
              <a:gd name="T7" fmla="*/ 2147483647 h 141"/>
              <a:gd name="T8" fmla="*/ 2147483647 w 181"/>
              <a:gd name="T9" fmla="*/ 2147483647 h 141"/>
              <a:gd name="T10" fmla="*/ 0 w 181"/>
              <a:gd name="T11" fmla="*/ 2147483647 h 141"/>
              <a:gd name="T12" fmla="*/ 2147483647 w 181"/>
              <a:gd name="T13" fmla="*/ 2147483647 h 141"/>
              <a:gd name="T14" fmla="*/ 2147483647 w 181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141"/>
              <a:gd name="T26" fmla="*/ 181 w 181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141">
                <a:moveTo>
                  <a:pt x="56" y="2"/>
                </a:moveTo>
                <a:cubicBezTo>
                  <a:pt x="78" y="9"/>
                  <a:pt x="100" y="17"/>
                  <a:pt x="120" y="30"/>
                </a:cubicBezTo>
                <a:cubicBezTo>
                  <a:pt x="140" y="28"/>
                  <a:pt x="178" y="17"/>
                  <a:pt x="180" y="38"/>
                </a:cubicBezTo>
                <a:cubicBezTo>
                  <a:pt x="181" y="60"/>
                  <a:pt x="180" y="83"/>
                  <a:pt x="176" y="106"/>
                </a:cubicBezTo>
                <a:cubicBezTo>
                  <a:pt x="173" y="119"/>
                  <a:pt x="140" y="126"/>
                  <a:pt x="140" y="126"/>
                </a:cubicBezTo>
                <a:cubicBezTo>
                  <a:pt x="41" y="122"/>
                  <a:pt x="26" y="141"/>
                  <a:pt x="0" y="62"/>
                </a:cubicBezTo>
                <a:cubicBezTo>
                  <a:pt x="4" y="32"/>
                  <a:pt x="1" y="30"/>
                  <a:pt x="24" y="18"/>
                </a:cubicBezTo>
                <a:cubicBezTo>
                  <a:pt x="55" y="0"/>
                  <a:pt x="36" y="2"/>
                  <a:pt x="56" y="2"/>
                </a:cubicBezTo>
                <a:close/>
              </a:path>
            </a:pathLst>
          </a:custGeom>
          <a:solidFill>
            <a:srgbClr val="99FFCC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42199" name="Freeform 645"/>
          <p:cNvSpPr>
            <a:spLocks/>
          </p:cNvSpPr>
          <p:nvPr/>
        </p:nvSpPr>
        <p:spPr bwMode="auto">
          <a:xfrm flipH="1">
            <a:off x="4627563" y="5502275"/>
            <a:ext cx="255587" cy="223838"/>
          </a:xfrm>
          <a:custGeom>
            <a:avLst/>
            <a:gdLst>
              <a:gd name="T0" fmla="*/ 2147483647 w 181"/>
              <a:gd name="T1" fmla="*/ 2147483647 h 141"/>
              <a:gd name="T2" fmla="*/ 2147483647 w 181"/>
              <a:gd name="T3" fmla="*/ 2147483647 h 141"/>
              <a:gd name="T4" fmla="*/ 2147483647 w 181"/>
              <a:gd name="T5" fmla="*/ 2147483647 h 141"/>
              <a:gd name="T6" fmla="*/ 2147483647 w 181"/>
              <a:gd name="T7" fmla="*/ 2147483647 h 141"/>
              <a:gd name="T8" fmla="*/ 2147483647 w 181"/>
              <a:gd name="T9" fmla="*/ 2147483647 h 141"/>
              <a:gd name="T10" fmla="*/ 0 w 181"/>
              <a:gd name="T11" fmla="*/ 2147483647 h 141"/>
              <a:gd name="T12" fmla="*/ 2147483647 w 181"/>
              <a:gd name="T13" fmla="*/ 2147483647 h 141"/>
              <a:gd name="T14" fmla="*/ 2147483647 w 181"/>
              <a:gd name="T15" fmla="*/ 2147483647 h 14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81"/>
              <a:gd name="T25" fmla="*/ 0 h 141"/>
              <a:gd name="T26" fmla="*/ 181 w 181"/>
              <a:gd name="T27" fmla="*/ 141 h 141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81" h="141">
                <a:moveTo>
                  <a:pt x="56" y="2"/>
                </a:moveTo>
                <a:cubicBezTo>
                  <a:pt x="78" y="9"/>
                  <a:pt x="100" y="17"/>
                  <a:pt x="120" y="30"/>
                </a:cubicBezTo>
                <a:cubicBezTo>
                  <a:pt x="140" y="28"/>
                  <a:pt x="178" y="17"/>
                  <a:pt x="180" y="38"/>
                </a:cubicBezTo>
                <a:cubicBezTo>
                  <a:pt x="181" y="60"/>
                  <a:pt x="180" y="83"/>
                  <a:pt x="176" y="106"/>
                </a:cubicBezTo>
                <a:cubicBezTo>
                  <a:pt x="173" y="119"/>
                  <a:pt x="140" y="126"/>
                  <a:pt x="140" y="126"/>
                </a:cubicBezTo>
                <a:cubicBezTo>
                  <a:pt x="41" y="122"/>
                  <a:pt x="26" y="141"/>
                  <a:pt x="0" y="62"/>
                </a:cubicBezTo>
                <a:cubicBezTo>
                  <a:pt x="4" y="32"/>
                  <a:pt x="1" y="30"/>
                  <a:pt x="24" y="18"/>
                </a:cubicBezTo>
                <a:cubicBezTo>
                  <a:pt x="55" y="0"/>
                  <a:pt x="36" y="2"/>
                  <a:pt x="56" y="2"/>
                </a:cubicBezTo>
                <a:close/>
              </a:path>
            </a:pathLst>
          </a:custGeom>
          <a:solidFill>
            <a:srgbClr val="99FFCC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42200" name="Group 646"/>
          <p:cNvGrpSpPr>
            <a:grpSpLocks/>
          </p:cNvGrpSpPr>
          <p:nvPr/>
        </p:nvGrpSpPr>
        <p:grpSpPr bwMode="auto">
          <a:xfrm>
            <a:off x="5859463" y="1365250"/>
            <a:ext cx="65087" cy="285750"/>
            <a:chOff x="2256" y="912"/>
            <a:chExt cx="47" cy="180"/>
          </a:xfrm>
        </p:grpSpPr>
        <p:sp>
          <p:nvSpPr>
            <p:cNvPr id="42318" name="Oval 64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19" name="Line 64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1" name="Group 649"/>
          <p:cNvGrpSpPr>
            <a:grpSpLocks/>
          </p:cNvGrpSpPr>
          <p:nvPr/>
        </p:nvGrpSpPr>
        <p:grpSpPr bwMode="auto">
          <a:xfrm>
            <a:off x="5949950" y="1365250"/>
            <a:ext cx="65088" cy="285750"/>
            <a:chOff x="2256" y="912"/>
            <a:chExt cx="47" cy="180"/>
          </a:xfrm>
        </p:grpSpPr>
        <p:sp>
          <p:nvSpPr>
            <p:cNvPr id="42316" name="Oval 65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17" name="Line 65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2" name="Group 652"/>
          <p:cNvGrpSpPr>
            <a:grpSpLocks/>
          </p:cNvGrpSpPr>
          <p:nvPr/>
        </p:nvGrpSpPr>
        <p:grpSpPr bwMode="auto">
          <a:xfrm>
            <a:off x="6034088" y="1365250"/>
            <a:ext cx="66675" cy="285750"/>
            <a:chOff x="2256" y="912"/>
            <a:chExt cx="47" cy="180"/>
          </a:xfrm>
        </p:grpSpPr>
        <p:sp>
          <p:nvSpPr>
            <p:cNvPr id="42314" name="Oval 65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15" name="Line 65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3" name="Group 655"/>
          <p:cNvGrpSpPr>
            <a:grpSpLocks/>
          </p:cNvGrpSpPr>
          <p:nvPr/>
        </p:nvGrpSpPr>
        <p:grpSpPr bwMode="auto">
          <a:xfrm>
            <a:off x="6124575" y="1365250"/>
            <a:ext cx="66675" cy="285750"/>
            <a:chOff x="2256" y="912"/>
            <a:chExt cx="47" cy="180"/>
          </a:xfrm>
        </p:grpSpPr>
        <p:sp>
          <p:nvSpPr>
            <p:cNvPr id="42312" name="Oval 65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13" name="Line 65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4" name="Group 658"/>
          <p:cNvGrpSpPr>
            <a:grpSpLocks/>
          </p:cNvGrpSpPr>
          <p:nvPr/>
        </p:nvGrpSpPr>
        <p:grpSpPr bwMode="auto">
          <a:xfrm>
            <a:off x="6215063" y="1365250"/>
            <a:ext cx="65087" cy="285750"/>
            <a:chOff x="2256" y="912"/>
            <a:chExt cx="47" cy="180"/>
          </a:xfrm>
        </p:grpSpPr>
        <p:sp>
          <p:nvSpPr>
            <p:cNvPr id="42310" name="Oval 65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11" name="Line 66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5" name="Group 661"/>
          <p:cNvGrpSpPr>
            <a:grpSpLocks/>
          </p:cNvGrpSpPr>
          <p:nvPr/>
        </p:nvGrpSpPr>
        <p:grpSpPr bwMode="auto">
          <a:xfrm>
            <a:off x="6305550" y="1365250"/>
            <a:ext cx="65088" cy="285750"/>
            <a:chOff x="2256" y="912"/>
            <a:chExt cx="47" cy="180"/>
          </a:xfrm>
        </p:grpSpPr>
        <p:sp>
          <p:nvSpPr>
            <p:cNvPr id="42308" name="Oval 66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9" name="Line 66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6" name="Group 664"/>
          <p:cNvGrpSpPr>
            <a:grpSpLocks/>
          </p:cNvGrpSpPr>
          <p:nvPr/>
        </p:nvGrpSpPr>
        <p:grpSpPr bwMode="auto">
          <a:xfrm flipV="1">
            <a:off x="5859463" y="1663700"/>
            <a:ext cx="65087" cy="285750"/>
            <a:chOff x="2256" y="912"/>
            <a:chExt cx="47" cy="180"/>
          </a:xfrm>
        </p:grpSpPr>
        <p:sp>
          <p:nvSpPr>
            <p:cNvPr id="42306" name="Oval 66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7" name="Line 66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7" name="Group 667"/>
          <p:cNvGrpSpPr>
            <a:grpSpLocks/>
          </p:cNvGrpSpPr>
          <p:nvPr/>
        </p:nvGrpSpPr>
        <p:grpSpPr bwMode="auto">
          <a:xfrm flipV="1">
            <a:off x="5949950" y="1663700"/>
            <a:ext cx="65088" cy="285750"/>
            <a:chOff x="2256" y="912"/>
            <a:chExt cx="47" cy="180"/>
          </a:xfrm>
        </p:grpSpPr>
        <p:sp>
          <p:nvSpPr>
            <p:cNvPr id="42304" name="Oval 66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5" name="Line 66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8" name="Group 670"/>
          <p:cNvGrpSpPr>
            <a:grpSpLocks/>
          </p:cNvGrpSpPr>
          <p:nvPr/>
        </p:nvGrpSpPr>
        <p:grpSpPr bwMode="auto">
          <a:xfrm flipV="1">
            <a:off x="6034088" y="1663700"/>
            <a:ext cx="66675" cy="285750"/>
            <a:chOff x="2256" y="912"/>
            <a:chExt cx="47" cy="180"/>
          </a:xfrm>
        </p:grpSpPr>
        <p:sp>
          <p:nvSpPr>
            <p:cNvPr id="42302" name="Oval 67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3" name="Line 67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09" name="Group 673"/>
          <p:cNvGrpSpPr>
            <a:grpSpLocks/>
          </p:cNvGrpSpPr>
          <p:nvPr/>
        </p:nvGrpSpPr>
        <p:grpSpPr bwMode="auto">
          <a:xfrm flipV="1">
            <a:off x="6124575" y="1663700"/>
            <a:ext cx="66675" cy="285750"/>
            <a:chOff x="2256" y="912"/>
            <a:chExt cx="47" cy="180"/>
          </a:xfrm>
        </p:grpSpPr>
        <p:sp>
          <p:nvSpPr>
            <p:cNvPr id="42300" name="Oval 67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01" name="Line 67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0" name="Group 676"/>
          <p:cNvGrpSpPr>
            <a:grpSpLocks/>
          </p:cNvGrpSpPr>
          <p:nvPr/>
        </p:nvGrpSpPr>
        <p:grpSpPr bwMode="auto">
          <a:xfrm flipV="1">
            <a:off x="6215063" y="1663700"/>
            <a:ext cx="65087" cy="285750"/>
            <a:chOff x="2256" y="912"/>
            <a:chExt cx="47" cy="180"/>
          </a:xfrm>
        </p:grpSpPr>
        <p:sp>
          <p:nvSpPr>
            <p:cNvPr id="42298" name="Oval 67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9" name="Line 67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1" name="Group 679"/>
          <p:cNvGrpSpPr>
            <a:grpSpLocks/>
          </p:cNvGrpSpPr>
          <p:nvPr/>
        </p:nvGrpSpPr>
        <p:grpSpPr bwMode="auto">
          <a:xfrm flipV="1">
            <a:off x="6305550" y="1663700"/>
            <a:ext cx="65088" cy="285750"/>
            <a:chOff x="2256" y="912"/>
            <a:chExt cx="47" cy="180"/>
          </a:xfrm>
        </p:grpSpPr>
        <p:sp>
          <p:nvSpPr>
            <p:cNvPr id="42296" name="Oval 68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7" name="Line 68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2" name="Group 682"/>
          <p:cNvGrpSpPr>
            <a:grpSpLocks/>
          </p:cNvGrpSpPr>
          <p:nvPr/>
        </p:nvGrpSpPr>
        <p:grpSpPr bwMode="auto">
          <a:xfrm>
            <a:off x="3646488" y="1371600"/>
            <a:ext cx="66675" cy="285750"/>
            <a:chOff x="2256" y="912"/>
            <a:chExt cx="47" cy="180"/>
          </a:xfrm>
        </p:grpSpPr>
        <p:sp>
          <p:nvSpPr>
            <p:cNvPr id="42294" name="Oval 68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5" name="Line 68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3" name="Group 685"/>
          <p:cNvGrpSpPr>
            <a:grpSpLocks/>
          </p:cNvGrpSpPr>
          <p:nvPr/>
        </p:nvGrpSpPr>
        <p:grpSpPr bwMode="auto">
          <a:xfrm>
            <a:off x="3736975" y="1371600"/>
            <a:ext cx="66675" cy="285750"/>
            <a:chOff x="2256" y="912"/>
            <a:chExt cx="47" cy="180"/>
          </a:xfrm>
        </p:grpSpPr>
        <p:sp>
          <p:nvSpPr>
            <p:cNvPr id="42292" name="Oval 68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3" name="Line 68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4" name="Group 688"/>
          <p:cNvGrpSpPr>
            <a:grpSpLocks/>
          </p:cNvGrpSpPr>
          <p:nvPr/>
        </p:nvGrpSpPr>
        <p:grpSpPr bwMode="auto">
          <a:xfrm>
            <a:off x="3827463" y="1371600"/>
            <a:ext cx="65087" cy="285750"/>
            <a:chOff x="2256" y="912"/>
            <a:chExt cx="47" cy="180"/>
          </a:xfrm>
        </p:grpSpPr>
        <p:sp>
          <p:nvSpPr>
            <p:cNvPr id="42290" name="Oval 68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91" name="Line 69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5" name="Group 691"/>
          <p:cNvGrpSpPr>
            <a:grpSpLocks/>
          </p:cNvGrpSpPr>
          <p:nvPr/>
        </p:nvGrpSpPr>
        <p:grpSpPr bwMode="auto">
          <a:xfrm>
            <a:off x="3917950" y="1371600"/>
            <a:ext cx="65088" cy="285750"/>
            <a:chOff x="2256" y="912"/>
            <a:chExt cx="47" cy="180"/>
          </a:xfrm>
        </p:grpSpPr>
        <p:sp>
          <p:nvSpPr>
            <p:cNvPr id="42288" name="Oval 69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89" name="Line 69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6" name="Group 694"/>
          <p:cNvGrpSpPr>
            <a:grpSpLocks/>
          </p:cNvGrpSpPr>
          <p:nvPr/>
        </p:nvGrpSpPr>
        <p:grpSpPr bwMode="auto">
          <a:xfrm flipV="1">
            <a:off x="3646488" y="1670050"/>
            <a:ext cx="66675" cy="285750"/>
            <a:chOff x="2256" y="912"/>
            <a:chExt cx="47" cy="180"/>
          </a:xfrm>
        </p:grpSpPr>
        <p:sp>
          <p:nvSpPr>
            <p:cNvPr id="42286" name="Oval 69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87" name="Line 69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7" name="Group 697"/>
          <p:cNvGrpSpPr>
            <a:grpSpLocks/>
          </p:cNvGrpSpPr>
          <p:nvPr/>
        </p:nvGrpSpPr>
        <p:grpSpPr bwMode="auto">
          <a:xfrm flipV="1">
            <a:off x="3736975" y="1670050"/>
            <a:ext cx="66675" cy="285750"/>
            <a:chOff x="2256" y="912"/>
            <a:chExt cx="47" cy="180"/>
          </a:xfrm>
        </p:grpSpPr>
        <p:sp>
          <p:nvSpPr>
            <p:cNvPr id="42284" name="Oval 69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85" name="Line 69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8" name="Group 700"/>
          <p:cNvGrpSpPr>
            <a:grpSpLocks/>
          </p:cNvGrpSpPr>
          <p:nvPr/>
        </p:nvGrpSpPr>
        <p:grpSpPr bwMode="auto">
          <a:xfrm flipV="1">
            <a:off x="3827463" y="1670050"/>
            <a:ext cx="65087" cy="285750"/>
            <a:chOff x="2256" y="912"/>
            <a:chExt cx="47" cy="180"/>
          </a:xfrm>
        </p:grpSpPr>
        <p:sp>
          <p:nvSpPr>
            <p:cNvPr id="42282" name="Oval 70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83" name="Line 70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19" name="Group 703"/>
          <p:cNvGrpSpPr>
            <a:grpSpLocks/>
          </p:cNvGrpSpPr>
          <p:nvPr/>
        </p:nvGrpSpPr>
        <p:grpSpPr bwMode="auto">
          <a:xfrm flipV="1">
            <a:off x="3917950" y="1670050"/>
            <a:ext cx="65088" cy="285750"/>
            <a:chOff x="2256" y="912"/>
            <a:chExt cx="47" cy="180"/>
          </a:xfrm>
        </p:grpSpPr>
        <p:sp>
          <p:nvSpPr>
            <p:cNvPr id="42280" name="Oval 70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81" name="Line 70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0" name="Group 706"/>
          <p:cNvGrpSpPr>
            <a:grpSpLocks/>
          </p:cNvGrpSpPr>
          <p:nvPr/>
        </p:nvGrpSpPr>
        <p:grpSpPr bwMode="auto">
          <a:xfrm>
            <a:off x="5559425" y="4292600"/>
            <a:ext cx="66675" cy="285750"/>
            <a:chOff x="2256" y="912"/>
            <a:chExt cx="47" cy="180"/>
          </a:xfrm>
        </p:grpSpPr>
        <p:sp>
          <p:nvSpPr>
            <p:cNvPr id="42278" name="Oval 70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79" name="Line 70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1" name="Group 709"/>
          <p:cNvGrpSpPr>
            <a:grpSpLocks/>
          </p:cNvGrpSpPr>
          <p:nvPr/>
        </p:nvGrpSpPr>
        <p:grpSpPr bwMode="auto">
          <a:xfrm>
            <a:off x="5649913" y="4292600"/>
            <a:ext cx="66675" cy="285750"/>
            <a:chOff x="2256" y="912"/>
            <a:chExt cx="47" cy="180"/>
          </a:xfrm>
        </p:grpSpPr>
        <p:sp>
          <p:nvSpPr>
            <p:cNvPr id="42276" name="Oval 71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77" name="Line 71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2" name="Group 712"/>
          <p:cNvGrpSpPr>
            <a:grpSpLocks/>
          </p:cNvGrpSpPr>
          <p:nvPr/>
        </p:nvGrpSpPr>
        <p:grpSpPr bwMode="auto">
          <a:xfrm>
            <a:off x="5740400" y="4292600"/>
            <a:ext cx="66675" cy="285750"/>
            <a:chOff x="2256" y="912"/>
            <a:chExt cx="47" cy="180"/>
          </a:xfrm>
        </p:grpSpPr>
        <p:sp>
          <p:nvSpPr>
            <p:cNvPr id="42274" name="Oval 71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75" name="Line 71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3" name="Group 715"/>
          <p:cNvGrpSpPr>
            <a:grpSpLocks/>
          </p:cNvGrpSpPr>
          <p:nvPr/>
        </p:nvGrpSpPr>
        <p:grpSpPr bwMode="auto">
          <a:xfrm flipV="1">
            <a:off x="5559425" y="4591050"/>
            <a:ext cx="66675" cy="285750"/>
            <a:chOff x="2256" y="912"/>
            <a:chExt cx="47" cy="180"/>
          </a:xfrm>
        </p:grpSpPr>
        <p:sp>
          <p:nvSpPr>
            <p:cNvPr id="42272" name="Oval 71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73" name="Line 71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4" name="Group 718"/>
          <p:cNvGrpSpPr>
            <a:grpSpLocks/>
          </p:cNvGrpSpPr>
          <p:nvPr/>
        </p:nvGrpSpPr>
        <p:grpSpPr bwMode="auto">
          <a:xfrm flipV="1">
            <a:off x="5649913" y="4591050"/>
            <a:ext cx="66675" cy="285750"/>
            <a:chOff x="2256" y="912"/>
            <a:chExt cx="47" cy="180"/>
          </a:xfrm>
        </p:grpSpPr>
        <p:sp>
          <p:nvSpPr>
            <p:cNvPr id="42270" name="Oval 71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71" name="Line 72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5" name="Group 721"/>
          <p:cNvGrpSpPr>
            <a:grpSpLocks/>
          </p:cNvGrpSpPr>
          <p:nvPr/>
        </p:nvGrpSpPr>
        <p:grpSpPr bwMode="auto">
          <a:xfrm flipV="1">
            <a:off x="5740400" y="4591050"/>
            <a:ext cx="66675" cy="285750"/>
            <a:chOff x="2256" y="912"/>
            <a:chExt cx="47" cy="180"/>
          </a:xfrm>
        </p:grpSpPr>
        <p:sp>
          <p:nvSpPr>
            <p:cNvPr id="42268" name="Oval 72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9" name="Line 72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6" name="Group 724"/>
          <p:cNvGrpSpPr>
            <a:grpSpLocks/>
          </p:cNvGrpSpPr>
          <p:nvPr/>
        </p:nvGrpSpPr>
        <p:grpSpPr bwMode="auto">
          <a:xfrm>
            <a:off x="5835650" y="4292600"/>
            <a:ext cx="66675" cy="285750"/>
            <a:chOff x="2256" y="912"/>
            <a:chExt cx="47" cy="180"/>
          </a:xfrm>
        </p:grpSpPr>
        <p:sp>
          <p:nvSpPr>
            <p:cNvPr id="42266" name="Oval 72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7" name="Line 72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7" name="Group 727"/>
          <p:cNvGrpSpPr>
            <a:grpSpLocks/>
          </p:cNvGrpSpPr>
          <p:nvPr/>
        </p:nvGrpSpPr>
        <p:grpSpPr bwMode="auto">
          <a:xfrm>
            <a:off x="5926138" y="4292600"/>
            <a:ext cx="66675" cy="285750"/>
            <a:chOff x="2256" y="912"/>
            <a:chExt cx="47" cy="180"/>
          </a:xfrm>
        </p:grpSpPr>
        <p:sp>
          <p:nvSpPr>
            <p:cNvPr id="42264" name="Oval 72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5" name="Line 72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8" name="Group 730"/>
          <p:cNvGrpSpPr>
            <a:grpSpLocks/>
          </p:cNvGrpSpPr>
          <p:nvPr/>
        </p:nvGrpSpPr>
        <p:grpSpPr bwMode="auto">
          <a:xfrm>
            <a:off x="6011863" y="4292600"/>
            <a:ext cx="65087" cy="285750"/>
            <a:chOff x="2256" y="912"/>
            <a:chExt cx="47" cy="180"/>
          </a:xfrm>
        </p:grpSpPr>
        <p:sp>
          <p:nvSpPr>
            <p:cNvPr id="42262" name="Oval 731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3" name="Line 732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29" name="Group 733"/>
          <p:cNvGrpSpPr>
            <a:grpSpLocks/>
          </p:cNvGrpSpPr>
          <p:nvPr/>
        </p:nvGrpSpPr>
        <p:grpSpPr bwMode="auto">
          <a:xfrm>
            <a:off x="6102350" y="4292600"/>
            <a:ext cx="65088" cy="285750"/>
            <a:chOff x="2256" y="912"/>
            <a:chExt cx="47" cy="180"/>
          </a:xfrm>
        </p:grpSpPr>
        <p:sp>
          <p:nvSpPr>
            <p:cNvPr id="42260" name="Oval 734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61" name="Line 735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0" name="Group 736"/>
          <p:cNvGrpSpPr>
            <a:grpSpLocks/>
          </p:cNvGrpSpPr>
          <p:nvPr/>
        </p:nvGrpSpPr>
        <p:grpSpPr bwMode="auto">
          <a:xfrm>
            <a:off x="6191250" y="4292600"/>
            <a:ext cx="66675" cy="285750"/>
            <a:chOff x="2256" y="912"/>
            <a:chExt cx="47" cy="180"/>
          </a:xfrm>
        </p:grpSpPr>
        <p:sp>
          <p:nvSpPr>
            <p:cNvPr id="42258" name="Oval 737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9" name="Line 738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1" name="Group 739"/>
          <p:cNvGrpSpPr>
            <a:grpSpLocks/>
          </p:cNvGrpSpPr>
          <p:nvPr/>
        </p:nvGrpSpPr>
        <p:grpSpPr bwMode="auto">
          <a:xfrm>
            <a:off x="6281738" y="4292600"/>
            <a:ext cx="66675" cy="285750"/>
            <a:chOff x="2256" y="912"/>
            <a:chExt cx="47" cy="180"/>
          </a:xfrm>
        </p:grpSpPr>
        <p:sp>
          <p:nvSpPr>
            <p:cNvPr id="42256" name="Oval 740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7" name="Line 741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2" name="Group 742"/>
          <p:cNvGrpSpPr>
            <a:grpSpLocks/>
          </p:cNvGrpSpPr>
          <p:nvPr/>
        </p:nvGrpSpPr>
        <p:grpSpPr bwMode="auto">
          <a:xfrm flipV="1">
            <a:off x="5835650" y="4591050"/>
            <a:ext cx="66675" cy="285750"/>
            <a:chOff x="2256" y="912"/>
            <a:chExt cx="47" cy="180"/>
          </a:xfrm>
        </p:grpSpPr>
        <p:sp>
          <p:nvSpPr>
            <p:cNvPr id="42254" name="Oval 743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5" name="Line 744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3" name="Group 745"/>
          <p:cNvGrpSpPr>
            <a:grpSpLocks/>
          </p:cNvGrpSpPr>
          <p:nvPr/>
        </p:nvGrpSpPr>
        <p:grpSpPr bwMode="auto">
          <a:xfrm flipV="1">
            <a:off x="5926138" y="4591050"/>
            <a:ext cx="66675" cy="285750"/>
            <a:chOff x="2256" y="912"/>
            <a:chExt cx="47" cy="180"/>
          </a:xfrm>
        </p:grpSpPr>
        <p:sp>
          <p:nvSpPr>
            <p:cNvPr id="42252" name="Oval 746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3" name="Line 747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4" name="Group 748"/>
          <p:cNvGrpSpPr>
            <a:grpSpLocks/>
          </p:cNvGrpSpPr>
          <p:nvPr/>
        </p:nvGrpSpPr>
        <p:grpSpPr bwMode="auto">
          <a:xfrm flipV="1">
            <a:off x="6011863" y="4591050"/>
            <a:ext cx="65087" cy="285750"/>
            <a:chOff x="2256" y="912"/>
            <a:chExt cx="47" cy="180"/>
          </a:xfrm>
        </p:grpSpPr>
        <p:sp>
          <p:nvSpPr>
            <p:cNvPr id="42250" name="Oval 749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51" name="Line 750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5" name="Group 751"/>
          <p:cNvGrpSpPr>
            <a:grpSpLocks/>
          </p:cNvGrpSpPr>
          <p:nvPr/>
        </p:nvGrpSpPr>
        <p:grpSpPr bwMode="auto">
          <a:xfrm flipV="1">
            <a:off x="6102350" y="4591050"/>
            <a:ext cx="65088" cy="285750"/>
            <a:chOff x="2256" y="912"/>
            <a:chExt cx="47" cy="180"/>
          </a:xfrm>
        </p:grpSpPr>
        <p:sp>
          <p:nvSpPr>
            <p:cNvPr id="42248" name="Oval 752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9" name="Line 753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6" name="Group 754"/>
          <p:cNvGrpSpPr>
            <a:grpSpLocks/>
          </p:cNvGrpSpPr>
          <p:nvPr/>
        </p:nvGrpSpPr>
        <p:grpSpPr bwMode="auto">
          <a:xfrm flipV="1">
            <a:off x="6191250" y="4591050"/>
            <a:ext cx="66675" cy="285750"/>
            <a:chOff x="2256" y="912"/>
            <a:chExt cx="47" cy="180"/>
          </a:xfrm>
        </p:grpSpPr>
        <p:sp>
          <p:nvSpPr>
            <p:cNvPr id="42246" name="Oval 755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7" name="Line 756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42237" name="Group 757"/>
          <p:cNvGrpSpPr>
            <a:grpSpLocks/>
          </p:cNvGrpSpPr>
          <p:nvPr/>
        </p:nvGrpSpPr>
        <p:grpSpPr bwMode="auto">
          <a:xfrm flipV="1">
            <a:off x="6281738" y="4591050"/>
            <a:ext cx="66675" cy="285750"/>
            <a:chOff x="2256" y="912"/>
            <a:chExt cx="47" cy="180"/>
          </a:xfrm>
        </p:grpSpPr>
        <p:sp>
          <p:nvSpPr>
            <p:cNvPr id="42244" name="Oval 758"/>
            <p:cNvSpPr>
              <a:spLocks noChangeArrowheads="1"/>
            </p:cNvSpPr>
            <p:nvPr/>
          </p:nvSpPr>
          <p:spPr bwMode="auto">
            <a:xfrm>
              <a:off x="2256" y="912"/>
              <a:ext cx="47" cy="47"/>
            </a:xfrm>
            <a:prstGeom prst="ellipse">
              <a:avLst/>
            </a:prstGeom>
            <a:solidFill>
              <a:srgbClr val="FF7AFF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45" name="Line 759"/>
            <p:cNvSpPr>
              <a:spLocks noChangeShapeType="1"/>
            </p:cNvSpPr>
            <p:nvPr/>
          </p:nvSpPr>
          <p:spPr bwMode="auto">
            <a:xfrm>
              <a:off x="2280" y="960"/>
              <a:ext cx="0" cy="132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2238" name="Rectangle 760"/>
          <p:cNvSpPr>
            <a:spLocks noChangeArrowheads="1"/>
          </p:cNvSpPr>
          <p:nvPr/>
        </p:nvSpPr>
        <p:spPr bwMode="auto">
          <a:xfrm>
            <a:off x="296863" y="2438400"/>
            <a:ext cx="2381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acidic pH triggers</a:t>
            </a:r>
          </a:p>
          <a:p>
            <a:pPr algn="ctr"/>
            <a:r>
              <a:rPr lang="en-US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secretion</a:t>
            </a:r>
          </a:p>
        </p:txBody>
      </p:sp>
      <p:sp>
        <p:nvSpPr>
          <p:cNvPr id="42239" name="Rectangle 761"/>
          <p:cNvSpPr>
            <a:spLocks noChangeArrowheads="1"/>
          </p:cNvSpPr>
          <p:nvPr/>
        </p:nvSpPr>
        <p:spPr bwMode="auto">
          <a:xfrm>
            <a:off x="90488" y="2286000"/>
            <a:ext cx="28448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240" name="Rectangle 762"/>
          <p:cNvSpPr>
            <a:spLocks noChangeArrowheads="1"/>
          </p:cNvSpPr>
          <p:nvPr/>
        </p:nvSpPr>
        <p:spPr bwMode="auto">
          <a:xfrm>
            <a:off x="6845300" y="5249863"/>
            <a:ext cx="19780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ssaV</a:t>
            </a:r>
            <a:r>
              <a:rPr lang="en-US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mutant</a:t>
            </a:r>
          </a:p>
          <a:p>
            <a:r>
              <a:rPr lang="en-US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is null for</a:t>
            </a:r>
          </a:p>
          <a:p>
            <a:r>
              <a:rPr lang="en-US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SPI-2 function</a:t>
            </a:r>
          </a:p>
        </p:txBody>
      </p:sp>
      <p:sp>
        <p:nvSpPr>
          <p:cNvPr id="42241" name="Rectangle 763"/>
          <p:cNvSpPr>
            <a:spLocks noChangeArrowheads="1"/>
          </p:cNvSpPr>
          <p:nvPr/>
        </p:nvSpPr>
        <p:spPr bwMode="auto">
          <a:xfrm>
            <a:off x="6780213" y="5097463"/>
            <a:ext cx="2112962" cy="1363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2242" name="Rectangle 764"/>
          <p:cNvSpPr>
            <a:spLocks noChangeArrowheads="1"/>
          </p:cNvSpPr>
          <p:nvPr/>
        </p:nvSpPr>
        <p:spPr bwMode="auto">
          <a:xfrm>
            <a:off x="28575" y="173038"/>
            <a:ext cx="30559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endParaRPr lang="en-GB" sz="32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  <a:p>
            <a:pPr algn="ctr"/>
            <a:r>
              <a:rPr lang="en-GB" sz="32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SPI-2 Type III</a:t>
            </a:r>
          </a:p>
          <a:p>
            <a:pPr algn="ctr"/>
            <a:r>
              <a:rPr lang="en-GB" sz="32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secretion system</a:t>
            </a:r>
            <a:endParaRPr lang="en-US" sz="32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2243" name="Rectangle 765"/>
          <p:cNvSpPr>
            <a:spLocks noChangeArrowheads="1"/>
          </p:cNvSpPr>
          <p:nvPr/>
        </p:nvSpPr>
        <p:spPr bwMode="auto">
          <a:xfrm>
            <a:off x="61913" y="469900"/>
            <a:ext cx="3062287" cy="11811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134938" y="685800"/>
            <a:ext cx="88058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Intracellular replication defect of a SPI-2 null mutant in macrophages (16 h)</a:t>
            </a:r>
            <a:endParaRPr lang="en-GB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892300" y="2455863"/>
            <a:ext cx="1600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  <a:cs typeface="Calibri" pitchFamily="34" charset="0"/>
              </a:rPr>
              <a:t>wild-type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5478463" y="2455863"/>
            <a:ext cx="21177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2800" b="1">
                <a:latin typeface="Calibri" pitchFamily="34" charset="0"/>
                <a:cs typeface="Calibri" pitchFamily="34" charset="0"/>
              </a:rPr>
              <a:t>SPI-2 mutant</a:t>
            </a:r>
          </a:p>
        </p:txBody>
      </p:sp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3200400"/>
            <a:ext cx="25590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3200400"/>
            <a:ext cx="2560637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3"/>
          <p:cNvSpPr>
            <a:spLocks noChangeArrowheads="1"/>
          </p:cNvSpPr>
          <p:nvPr/>
        </p:nvSpPr>
        <p:spPr bwMode="auto">
          <a:xfrm>
            <a:off x="1939925" y="260350"/>
            <a:ext cx="518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Effectors of the SPI-2 T3SS</a:t>
            </a:r>
          </a:p>
        </p:txBody>
      </p:sp>
      <p:grpSp>
        <p:nvGrpSpPr>
          <p:cNvPr id="46082" name="Group 3"/>
          <p:cNvGrpSpPr>
            <a:grpSpLocks noChangeAspect="1"/>
          </p:cNvGrpSpPr>
          <p:nvPr/>
        </p:nvGrpSpPr>
        <p:grpSpPr bwMode="auto">
          <a:xfrm>
            <a:off x="1620838" y="984250"/>
            <a:ext cx="5903912" cy="5613400"/>
            <a:chOff x="76203" y="825503"/>
            <a:chExt cx="7919994" cy="7529193"/>
          </a:xfrm>
        </p:grpSpPr>
        <p:pic>
          <p:nvPicPr>
            <p:cNvPr id="4608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3" y="825503"/>
              <a:ext cx="7919994" cy="4581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084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004" y="5373216"/>
              <a:ext cx="7845992" cy="2981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3"/>
          <p:cNvSpPr>
            <a:spLocks noChangeArrowheads="1"/>
          </p:cNvSpPr>
          <p:nvPr/>
        </p:nvSpPr>
        <p:spPr bwMode="auto">
          <a:xfrm>
            <a:off x="1939925" y="260350"/>
            <a:ext cx="51831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Effectors of the SPI-2 T3SS</a:t>
            </a:r>
          </a:p>
        </p:txBody>
      </p:sp>
      <p:pic>
        <p:nvPicPr>
          <p:cNvPr id="4813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08050"/>
            <a:ext cx="6889750" cy="569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11188" y="1957388"/>
            <a:ext cx="7991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spcBef>
                <a:spcPct val="20000"/>
              </a:spcBef>
            </a:pPr>
            <a:r>
              <a:rPr lang="en-GB" sz="2000" b="1">
                <a:latin typeface="Calibri" pitchFamily="34" charset="0"/>
                <a:cs typeface="Calibri" pitchFamily="34" charset="0"/>
              </a:rPr>
              <a:t>Human diseases</a:t>
            </a:r>
          </a:p>
          <a:p>
            <a:pPr eaLnBrk="1" hangingPunct="1">
              <a:spcBef>
                <a:spcPct val="20000"/>
              </a:spcBef>
            </a:pPr>
            <a:endParaRPr lang="en-GB" sz="200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000">
                <a:latin typeface="Calibri" pitchFamily="34" charset="0"/>
                <a:cs typeface="Calibri" pitchFamily="34" charset="0"/>
              </a:rPr>
              <a:t>Typhoid (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S. enterica </a:t>
            </a:r>
            <a:r>
              <a:rPr lang="en-GB" sz="2000">
                <a:latin typeface="Calibri" pitchFamily="34" charset="0"/>
                <a:cs typeface="Calibri" pitchFamily="34" charset="0"/>
              </a:rPr>
              <a:t>Typhi and 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S. </a:t>
            </a:r>
            <a:r>
              <a:rPr lang="en-GB" sz="2000">
                <a:latin typeface="Calibri" pitchFamily="34" charset="0"/>
                <a:cs typeface="Calibri" pitchFamily="34" charset="0"/>
              </a:rPr>
              <a:t>Paratyphi)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:</a:t>
            </a:r>
            <a:r>
              <a:rPr lang="en-GB" sz="2000">
                <a:latin typeface="Calibri" pitchFamily="34" charset="0"/>
                <a:cs typeface="Calibri" pitchFamily="34" charset="0"/>
              </a:rPr>
              <a:t> 17 million cases and 600,000 deaths/yr - increasing multiple drug resistance – recurrence infection</a:t>
            </a:r>
          </a:p>
          <a:p>
            <a:pPr eaLnBrk="1" hangingPunct="1">
              <a:spcBef>
                <a:spcPct val="20000"/>
              </a:spcBef>
            </a:pPr>
            <a:endParaRPr lang="en-GB" sz="200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000">
                <a:latin typeface="Calibri" pitchFamily="34" charset="0"/>
                <a:cs typeface="Calibri" pitchFamily="34" charset="0"/>
              </a:rPr>
              <a:t>Non-typhoidal (e.g 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S. enterica </a:t>
            </a:r>
            <a:r>
              <a:rPr lang="en-GB" sz="2000">
                <a:latin typeface="Calibri" pitchFamily="34" charset="0"/>
                <a:cs typeface="Calibri" pitchFamily="34" charset="0"/>
              </a:rPr>
              <a:t>Typhimurium): 1.3 billion cases and 3 million deaths/yr (major problem in sub-Sarahan Africa)</a:t>
            </a:r>
          </a:p>
        </p:txBody>
      </p:sp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1150938" y="5334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pathogenesis</a:t>
            </a:r>
            <a:r>
              <a:rPr lang="en-GB" sz="44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44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ChangeArrowheads="1"/>
          </p:cNvSpPr>
          <p:nvPr/>
        </p:nvSpPr>
        <p:spPr bwMode="auto">
          <a:xfrm>
            <a:off x="677863" y="1295400"/>
            <a:ext cx="79914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/>
          <a:p>
            <a:pPr eaLnBrk="1" hangingPunct="1">
              <a:spcBef>
                <a:spcPct val="20000"/>
              </a:spcBef>
            </a:pPr>
            <a:r>
              <a:rPr lang="en-GB" sz="2000" b="1">
                <a:latin typeface="Calibri" pitchFamily="34" charset="0"/>
                <a:cs typeface="Calibri" pitchFamily="34" charset="0"/>
              </a:rPr>
              <a:t>Human diseases</a:t>
            </a:r>
          </a:p>
          <a:p>
            <a:pPr eaLnBrk="1" hangingPunct="1">
              <a:spcBef>
                <a:spcPct val="20000"/>
              </a:spcBef>
            </a:pPr>
            <a:endParaRPr lang="en-GB" sz="200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000">
                <a:latin typeface="Calibri" pitchFamily="34" charset="0"/>
                <a:cs typeface="Calibri" pitchFamily="34" charset="0"/>
              </a:rPr>
              <a:t>Typhoid (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S. enterica </a:t>
            </a:r>
            <a:r>
              <a:rPr lang="en-GB" sz="2000">
                <a:latin typeface="Calibri" pitchFamily="34" charset="0"/>
                <a:cs typeface="Calibri" pitchFamily="34" charset="0"/>
              </a:rPr>
              <a:t>Typhi and 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S. </a:t>
            </a:r>
            <a:r>
              <a:rPr lang="en-GB" sz="2000">
                <a:latin typeface="Calibri" pitchFamily="34" charset="0"/>
                <a:cs typeface="Calibri" pitchFamily="34" charset="0"/>
              </a:rPr>
              <a:t>Paratyphi)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:</a:t>
            </a:r>
            <a:r>
              <a:rPr lang="en-GB" sz="2000">
                <a:latin typeface="Calibri" pitchFamily="34" charset="0"/>
                <a:cs typeface="Calibri" pitchFamily="34" charset="0"/>
              </a:rPr>
              <a:t> 17 million cases and 600,000 deaths/yr - increasing multiple drug resistance – recurrence infection</a:t>
            </a:r>
          </a:p>
          <a:p>
            <a:pPr eaLnBrk="1" hangingPunct="1">
              <a:spcBef>
                <a:spcPct val="20000"/>
              </a:spcBef>
            </a:pPr>
            <a:endParaRPr lang="en-GB" sz="2000">
              <a:latin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n-GB" sz="2000">
                <a:latin typeface="Calibri" pitchFamily="34" charset="0"/>
                <a:cs typeface="Calibri" pitchFamily="34" charset="0"/>
              </a:rPr>
              <a:t>Non-typhoidal (e.g </a:t>
            </a:r>
            <a:r>
              <a:rPr lang="en-GB" sz="2000" i="1">
                <a:latin typeface="Calibri" pitchFamily="34" charset="0"/>
                <a:cs typeface="Calibri" pitchFamily="34" charset="0"/>
              </a:rPr>
              <a:t>S. enterica </a:t>
            </a:r>
            <a:r>
              <a:rPr lang="en-GB" sz="2000">
                <a:latin typeface="Calibri" pitchFamily="34" charset="0"/>
                <a:cs typeface="Calibri" pitchFamily="34" charset="0"/>
              </a:rPr>
              <a:t>Typhimurium): 1.3 billion cases and 3 million deaths/yr (major problem in sub-Sarahan Africa)</a:t>
            </a:r>
          </a:p>
        </p:txBody>
      </p:sp>
      <p:sp>
        <p:nvSpPr>
          <p:cNvPr id="50178" name="Rectangle 3"/>
          <p:cNvSpPr>
            <a:spLocks noChangeArrowheads="1"/>
          </p:cNvSpPr>
          <p:nvPr/>
        </p:nvSpPr>
        <p:spPr bwMode="auto">
          <a:xfrm>
            <a:off x="1150938" y="533400"/>
            <a:ext cx="7010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pathogenesis</a:t>
            </a:r>
            <a:r>
              <a:rPr lang="en-GB" sz="44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440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</a:b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42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Nontyphoidal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 HIV-infected African adults</a:t>
            </a:r>
          </a:p>
        </p:txBody>
      </p:sp>
      <p:sp>
        <p:nvSpPr>
          <p:cNvPr id="52226" name="Rectangle 1"/>
          <p:cNvSpPr>
            <a:spLocks noChangeArrowheads="1"/>
          </p:cNvSpPr>
          <p:nvPr/>
        </p:nvSpPr>
        <p:spPr bwMode="auto">
          <a:xfrm>
            <a:off x="468313" y="1125538"/>
            <a:ext cx="80645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NTS (</a:t>
            </a:r>
            <a:r>
              <a:rPr lang="en-GB" i="1">
                <a:latin typeface="Calibri" pitchFamily="34" charset="0"/>
                <a:cs typeface="Calibri" pitchFamily="34" charset="0"/>
              </a:rPr>
              <a:t>S. </a:t>
            </a:r>
            <a:r>
              <a:rPr lang="en-GB">
                <a:latin typeface="Calibri" pitchFamily="34" charset="0"/>
                <a:cs typeface="Calibri" pitchFamily="34" charset="0"/>
              </a:rPr>
              <a:t>Typhimurium and Enteritidis): </a:t>
            </a:r>
          </a:p>
          <a:p>
            <a:endParaRPr lang="en-GB">
              <a:latin typeface="Calibri" pitchFamily="34" charset="0"/>
              <a:cs typeface="Calibri" pitchFamily="34" charset="0"/>
            </a:endParaRPr>
          </a:p>
          <a:p>
            <a:r>
              <a:rPr lang="en-GB">
                <a:latin typeface="Calibri" pitchFamily="34" charset="0"/>
                <a:cs typeface="Calibri" pitchFamily="34" charset="0"/>
              </a:rPr>
              <a:t>Predominantly cause self-limiting gastroenteritis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BUT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major cause of invasive disease in Africa, young children and HIV-infected adults</a:t>
            </a:r>
          </a:p>
          <a:p>
            <a:endParaRPr lang="en-GB">
              <a:latin typeface="Calibri" pitchFamily="34" charset="0"/>
              <a:cs typeface="Calibri" pitchFamily="34" charset="0"/>
            </a:endParaRPr>
          </a:p>
          <a:p>
            <a:r>
              <a:rPr lang="en-GB">
                <a:latin typeface="Calibri" pitchFamily="34" charset="0"/>
                <a:cs typeface="Calibri" pitchFamily="34" charset="0"/>
              </a:rPr>
              <a:t>Non specific fever (+/- diarrhea) Bacteremia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Case fatalities (22-45 %)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AB resistance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No vaccine</a:t>
            </a:r>
          </a:p>
          <a:p>
            <a:endParaRPr lang="en-GB">
              <a:latin typeface="Calibri" pitchFamily="34" charset="0"/>
              <a:cs typeface="Calibri" pitchFamily="34" charset="0"/>
            </a:endParaRPr>
          </a:p>
          <a:p>
            <a:endParaRPr lang="en-GB">
              <a:latin typeface="Calibri" pitchFamily="34" charset="0"/>
              <a:cs typeface="Calibri" pitchFamily="34" charset="0"/>
            </a:endParaRP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96975"/>
            <a:ext cx="55245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TextBox 4"/>
          <p:cNvSpPr txBox="1">
            <a:spLocks noChangeArrowheads="1"/>
          </p:cNvSpPr>
          <p:nvPr/>
        </p:nvSpPr>
        <p:spPr bwMode="auto">
          <a:xfrm>
            <a:off x="5105400" y="6519863"/>
            <a:ext cx="3509963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600"/>
              <a:t>(Reddy EA, et al. </a:t>
            </a:r>
            <a:r>
              <a:rPr lang="en-GB" sz="1600" b="1"/>
              <a:t>Lancet Infect Dis </a:t>
            </a:r>
            <a:r>
              <a:rPr lang="en-GB" sz="1600"/>
              <a:t>2010)</a:t>
            </a:r>
          </a:p>
        </p:txBody>
      </p:sp>
      <p:sp>
        <p:nvSpPr>
          <p:cNvPr id="53251" name="TextBox 5"/>
          <p:cNvSpPr txBox="1">
            <a:spLocks noChangeArrowheads="1"/>
          </p:cNvSpPr>
          <p:nvPr/>
        </p:nvSpPr>
        <p:spPr bwMode="auto">
          <a:xfrm>
            <a:off x="323850" y="188913"/>
            <a:ext cx="83518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Salmonellae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are the commonest cause of bacterial bloodstream infection in Africa</a:t>
            </a:r>
          </a:p>
        </p:txBody>
      </p:sp>
      <p:cxnSp>
        <p:nvCxnSpPr>
          <p:cNvPr id="53252" name="Straight Connector 2"/>
          <p:cNvCxnSpPr>
            <a:cxnSpLocks noChangeShapeType="1"/>
          </p:cNvCxnSpPr>
          <p:nvPr/>
        </p:nvCxnSpPr>
        <p:spPr bwMode="auto">
          <a:xfrm>
            <a:off x="5580063" y="4508500"/>
            <a:ext cx="18716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3" name="Straight Connector 6"/>
          <p:cNvCxnSpPr>
            <a:cxnSpLocks noChangeShapeType="1"/>
          </p:cNvCxnSpPr>
          <p:nvPr/>
        </p:nvCxnSpPr>
        <p:spPr bwMode="auto">
          <a:xfrm>
            <a:off x="3708400" y="2133600"/>
            <a:ext cx="2087563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4" name="Straight Connector 8"/>
          <p:cNvCxnSpPr>
            <a:cxnSpLocks noChangeShapeType="1"/>
          </p:cNvCxnSpPr>
          <p:nvPr/>
        </p:nvCxnSpPr>
        <p:spPr bwMode="auto">
          <a:xfrm>
            <a:off x="2043113" y="5957888"/>
            <a:ext cx="165576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5" name="Straight Connector 10"/>
          <p:cNvCxnSpPr>
            <a:cxnSpLocks noChangeShapeType="1"/>
          </p:cNvCxnSpPr>
          <p:nvPr/>
        </p:nvCxnSpPr>
        <p:spPr bwMode="auto">
          <a:xfrm flipV="1">
            <a:off x="3276600" y="5826125"/>
            <a:ext cx="503238" cy="7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6" name="Straight Connector 14"/>
          <p:cNvCxnSpPr>
            <a:cxnSpLocks noChangeShapeType="1"/>
          </p:cNvCxnSpPr>
          <p:nvPr/>
        </p:nvCxnSpPr>
        <p:spPr bwMode="auto">
          <a:xfrm>
            <a:off x="6227763" y="6237288"/>
            <a:ext cx="86518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257" name="Straight Connector 16"/>
          <p:cNvCxnSpPr>
            <a:cxnSpLocks noChangeShapeType="1"/>
          </p:cNvCxnSpPr>
          <p:nvPr/>
        </p:nvCxnSpPr>
        <p:spPr bwMode="auto">
          <a:xfrm>
            <a:off x="5003800" y="6381750"/>
            <a:ext cx="108108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42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Nontyphoidal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 HIV-infected African adults</a:t>
            </a:r>
          </a:p>
        </p:txBody>
      </p:sp>
      <p:pic>
        <p:nvPicPr>
          <p:cNvPr id="542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7453312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5940425" y="5732463"/>
            <a:ext cx="23907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  <a:cs typeface="Calibri" pitchFamily="34" charset="0"/>
              </a:rPr>
              <a:t>Okoro, </a:t>
            </a:r>
            <a:r>
              <a:rPr lang="en-GB" sz="1200" i="1">
                <a:latin typeface="Calibri" pitchFamily="34" charset="0"/>
                <a:cs typeface="Calibri" pitchFamily="34" charset="0"/>
              </a:rPr>
              <a:t>et al. </a:t>
            </a:r>
            <a:r>
              <a:rPr lang="en-GB" sz="1200">
                <a:latin typeface="Calibri" pitchFamily="34" charset="0"/>
                <a:cs typeface="Calibri" pitchFamily="34" charset="0"/>
              </a:rPr>
              <a:t>Nature Genetics, 2012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42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Nontyphoidal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 HIV-infected African adults</a:t>
            </a:r>
          </a:p>
        </p:txBody>
      </p:sp>
      <p:sp>
        <p:nvSpPr>
          <p:cNvPr id="55298" name="Rectangle 1"/>
          <p:cNvSpPr>
            <a:spLocks noChangeArrowheads="1"/>
          </p:cNvSpPr>
          <p:nvPr/>
        </p:nvSpPr>
        <p:spPr bwMode="auto">
          <a:xfrm>
            <a:off x="468313" y="981075"/>
            <a:ext cx="84248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Host resistance to </a:t>
            </a:r>
            <a:r>
              <a:rPr lang="en-GB" i="1">
                <a:latin typeface="Calibri" pitchFamily="34" charset="0"/>
                <a:cs typeface="Calibri" pitchFamily="34" charset="0"/>
              </a:rPr>
              <a:t>Salmonella</a:t>
            </a:r>
            <a:r>
              <a:rPr lang="en-GB">
                <a:latin typeface="Calibri" pitchFamily="34" charset="0"/>
                <a:cs typeface="Calibri" pitchFamily="34" charset="0"/>
              </a:rPr>
              <a:t> relies on: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	- cell-mediated immunity (macrophages, PMNs, NK cells)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	- complement killing (induced by Antibodies </a:t>
            </a:r>
            <a:r>
              <a:rPr lang="en-GB">
                <a:latin typeface="Symbol" pitchFamily="18" charset="2"/>
              </a:rPr>
              <a:t>a</a:t>
            </a:r>
            <a:r>
              <a:rPr lang="en-GB">
                <a:latin typeface="Calibri" pitchFamily="34" charset="0"/>
                <a:cs typeface="Calibri" pitchFamily="34" charset="0"/>
              </a:rPr>
              <a:t> OMPs)</a:t>
            </a:r>
          </a:p>
          <a:p>
            <a:endParaRPr lang="en-US"/>
          </a:p>
        </p:txBody>
      </p:sp>
      <p:grpSp>
        <p:nvGrpSpPr>
          <p:cNvPr id="55299" name="Group 16"/>
          <p:cNvGrpSpPr>
            <a:grpSpLocks noChangeAspect="1"/>
          </p:cNvGrpSpPr>
          <p:nvPr/>
        </p:nvGrpSpPr>
        <p:grpSpPr bwMode="auto">
          <a:xfrm>
            <a:off x="1258888" y="2492375"/>
            <a:ext cx="6805612" cy="3455988"/>
            <a:chOff x="539553" y="2431506"/>
            <a:chExt cx="7797923" cy="3959114"/>
          </a:xfrm>
        </p:grpSpPr>
        <p:pic>
          <p:nvPicPr>
            <p:cNvPr id="5530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2" t="6142"/>
            <a:stretch>
              <a:fillRect/>
            </a:stretch>
          </p:blipFill>
          <p:spPr bwMode="auto">
            <a:xfrm>
              <a:off x="1026390" y="3113714"/>
              <a:ext cx="7311086" cy="28846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03" name="Rectangle 3"/>
            <p:cNvSpPr>
              <a:spLocks noChangeArrowheads="1"/>
            </p:cNvSpPr>
            <p:nvPr/>
          </p:nvSpPr>
          <p:spPr bwMode="auto">
            <a:xfrm>
              <a:off x="1612443" y="2708920"/>
              <a:ext cx="26715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  <a:cs typeface="Calibri" pitchFamily="34" charset="0"/>
                </a:rPr>
                <a:t>HIV-uninfected sera</a:t>
              </a:r>
              <a:endParaRPr lang="en-US"/>
            </a:p>
          </p:txBody>
        </p:sp>
        <p:sp>
          <p:nvSpPr>
            <p:cNvPr id="55304" name="Rectangle 5"/>
            <p:cNvSpPr>
              <a:spLocks noChangeArrowheads="1"/>
            </p:cNvSpPr>
            <p:nvPr/>
          </p:nvSpPr>
          <p:spPr bwMode="auto">
            <a:xfrm>
              <a:off x="5580112" y="2708920"/>
              <a:ext cx="234811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Calibri" pitchFamily="34" charset="0"/>
                  <a:cs typeface="Calibri" pitchFamily="34" charset="0"/>
                </a:rPr>
                <a:t>HIV-infected sera</a:t>
              </a:r>
              <a:endParaRPr lang="en-US"/>
            </a:p>
          </p:txBody>
        </p:sp>
        <p:sp>
          <p:nvSpPr>
            <p:cNvPr id="55305" name="Rectangle 4"/>
            <p:cNvSpPr>
              <a:spLocks noChangeArrowheads="1"/>
            </p:cNvSpPr>
            <p:nvPr/>
          </p:nvSpPr>
          <p:spPr bwMode="auto">
            <a:xfrm>
              <a:off x="4572000" y="2924944"/>
              <a:ext cx="360040" cy="432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306" name="Rectangle 8"/>
            <p:cNvSpPr>
              <a:spLocks noChangeArrowheads="1"/>
            </p:cNvSpPr>
            <p:nvPr/>
          </p:nvSpPr>
          <p:spPr bwMode="auto">
            <a:xfrm>
              <a:off x="3327560" y="6021288"/>
              <a:ext cx="249276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latin typeface="Calibri" pitchFamily="34" charset="0"/>
                  <a:cs typeface="Calibri" pitchFamily="34" charset="0"/>
                </a:rPr>
                <a:t>Exposure to serum (min)</a:t>
              </a:r>
              <a:endParaRPr lang="en-US" sz="1800"/>
            </a:p>
          </p:txBody>
        </p:sp>
        <p:sp>
          <p:nvSpPr>
            <p:cNvPr id="55307" name="Rectangle 10"/>
            <p:cNvSpPr>
              <a:spLocks noChangeArrowheads="1"/>
            </p:cNvSpPr>
            <p:nvPr/>
          </p:nvSpPr>
          <p:spPr bwMode="auto">
            <a:xfrm rot="-5400000">
              <a:off x="-1070672" y="4041731"/>
              <a:ext cx="3589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 sz="1800">
                  <a:latin typeface="Calibri" pitchFamily="34" charset="0"/>
                  <a:cs typeface="Calibri" pitchFamily="34" charset="0"/>
                </a:rPr>
                <a:t>Log10 change in </a:t>
              </a:r>
              <a:r>
                <a:rPr lang="en-GB" sz="1800" i="1">
                  <a:latin typeface="Calibri" pitchFamily="34" charset="0"/>
                  <a:cs typeface="Calibri" pitchFamily="34" charset="0"/>
                </a:rPr>
                <a:t>Salmonella </a:t>
              </a:r>
              <a:r>
                <a:rPr lang="en-GB" sz="1800">
                  <a:latin typeface="Calibri" pitchFamily="34" charset="0"/>
                  <a:cs typeface="Calibri" pitchFamily="34" charset="0"/>
                </a:rPr>
                <a:t>(cfu/ml)</a:t>
              </a:r>
              <a:endParaRPr lang="en-US" sz="1800"/>
            </a:p>
          </p:txBody>
        </p:sp>
        <p:cxnSp>
          <p:nvCxnSpPr>
            <p:cNvPr id="55308" name="Straight Connector 12"/>
            <p:cNvCxnSpPr>
              <a:cxnSpLocks noChangeShapeType="1"/>
            </p:cNvCxnSpPr>
            <p:nvPr/>
          </p:nvCxnSpPr>
          <p:spPr bwMode="auto">
            <a:xfrm>
              <a:off x="1043608" y="2636912"/>
              <a:ext cx="0" cy="33843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5309" name="Straight Connector 14"/>
            <p:cNvCxnSpPr>
              <a:cxnSpLocks noChangeShapeType="1"/>
            </p:cNvCxnSpPr>
            <p:nvPr/>
          </p:nvCxnSpPr>
          <p:spPr bwMode="auto">
            <a:xfrm flipH="1">
              <a:off x="1196008" y="6021288"/>
              <a:ext cx="6904384" cy="8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5300" name="Rectangle 17"/>
          <p:cNvSpPr>
            <a:spLocks noChangeArrowheads="1"/>
          </p:cNvSpPr>
          <p:nvPr/>
        </p:nvSpPr>
        <p:spPr bwMode="auto">
          <a:xfrm>
            <a:off x="3892550" y="6237288"/>
            <a:ext cx="16160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Lack of AB?</a:t>
            </a:r>
            <a:endParaRPr lang="en-US"/>
          </a:p>
        </p:txBody>
      </p:sp>
      <p:sp>
        <p:nvSpPr>
          <p:cNvPr id="55301" name="Rectangle 19"/>
          <p:cNvSpPr>
            <a:spLocks noChangeArrowheads="1"/>
          </p:cNvSpPr>
          <p:nvPr/>
        </p:nvSpPr>
        <p:spPr bwMode="auto">
          <a:xfrm>
            <a:off x="6140450" y="6103938"/>
            <a:ext cx="210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  <a:cs typeface="Calibri" pitchFamily="34" charset="0"/>
              </a:rPr>
              <a:t>MacLenan, </a:t>
            </a:r>
            <a:r>
              <a:rPr lang="en-GB" sz="1200" i="1">
                <a:latin typeface="Calibri" pitchFamily="34" charset="0"/>
                <a:cs typeface="Calibri" pitchFamily="34" charset="0"/>
              </a:rPr>
              <a:t>et al. </a:t>
            </a:r>
            <a:r>
              <a:rPr lang="en-GB" sz="1200">
                <a:latin typeface="Calibri" pitchFamily="34" charset="0"/>
                <a:cs typeface="Calibri" pitchFamily="34" charset="0"/>
              </a:rPr>
              <a:t>Science, 2010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42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Nontyphoidal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 HIV-infected African adults</a:t>
            </a:r>
          </a:p>
        </p:txBody>
      </p:sp>
      <p:sp>
        <p:nvSpPr>
          <p:cNvPr id="56322" name="Rectangle 3"/>
          <p:cNvSpPr>
            <a:spLocks noChangeArrowheads="1"/>
          </p:cNvSpPr>
          <p:nvPr/>
        </p:nvSpPr>
        <p:spPr bwMode="auto">
          <a:xfrm>
            <a:off x="1612900" y="1546225"/>
            <a:ext cx="2671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HIV-uninfected sera</a:t>
            </a:r>
            <a:endParaRPr lang="en-US"/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580063" y="1546225"/>
            <a:ext cx="2347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HIV-infected sera</a:t>
            </a:r>
            <a:endParaRPr lang="en-US"/>
          </a:p>
        </p:txBody>
      </p:sp>
      <p:sp>
        <p:nvSpPr>
          <p:cNvPr id="56324" name="Rectangle 8"/>
          <p:cNvSpPr>
            <a:spLocks noChangeArrowheads="1"/>
          </p:cNvSpPr>
          <p:nvPr/>
        </p:nvSpPr>
        <p:spPr bwMode="auto">
          <a:xfrm>
            <a:off x="3116263" y="4857750"/>
            <a:ext cx="3111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Calibri" pitchFamily="34" charset="0"/>
                <a:cs typeface="Calibri" pitchFamily="34" charset="0"/>
              </a:rPr>
              <a:t>Total anti- Salmonella IgG titer</a:t>
            </a:r>
            <a:endParaRPr lang="en-US" sz="1800"/>
          </a:p>
        </p:txBody>
      </p:sp>
      <p:sp>
        <p:nvSpPr>
          <p:cNvPr id="56325" name="Rectangle 10"/>
          <p:cNvSpPr>
            <a:spLocks noChangeArrowheads="1"/>
          </p:cNvSpPr>
          <p:nvPr/>
        </p:nvSpPr>
        <p:spPr bwMode="auto">
          <a:xfrm rot="-5400000">
            <a:off x="-1069975" y="2878138"/>
            <a:ext cx="3589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Calibri" pitchFamily="34" charset="0"/>
                <a:cs typeface="Calibri" pitchFamily="34" charset="0"/>
              </a:rPr>
              <a:t>Log10 change in </a:t>
            </a:r>
            <a:r>
              <a:rPr lang="en-GB" sz="1800" i="1"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1800">
                <a:latin typeface="Calibri" pitchFamily="34" charset="0"/>
                <a:cs typeface="Calibri" pitchFamily="34" charset="0"/>
              </a:rPr>
              <a:t>(cfu/ml)</a:t>
            </a:r>
            <a:endParaRPr lang="en-US" sz="1800"/>
          </a:p>
        </p:txBody>
      </p:sp>
      <p:cxnSp>
        <p:nvCxnSpPr>
          <p:cNvPr id="56326" name="Straight Connector 12"/>
          <p:cNvCxnSpPr>
            <a:cxnSpLocks noChangeShapeType="1"/>
          </p:cNvCxnSpPr>
          <p:nvPr/>
        </p:nvCxnSpPr>
        <p:spPr bwMode="auto">
          <a:xfrm>
            <a:off x="1042988" y="1474788"/>
            <a:ext cx="0" cy="3382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327" name="Straight Connector 14"/>
          <p:cNvCxnSpPr>
            <a:cxnSpLocks noChangeShapeType="1"/>
          </p:cNvCxnSpPr>
          <p:nvPr/>
        </p:nvCxnSpPr>
        <p:spPr bwMode="auto">
          <a:xfrm flipH="1">
            <a:off x="1195388" y="4857750"/>
            <a:ext cx="6905625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632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06588"/>
            <a:ext cx="6630988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9" name="Rectangle 7"/>
          <p:cNvSpPr>
            <a:spLocks noChangeArrowheads="1"/>
          </p:cNvSpPr>
          <p:nvPr/>
        </p:nvSpPr>
        <p:spPr bwMode="auto">
          <a:xfrm>
            <a:off x="4356100" y="1762125"/>
            <a:ext cx="360363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0" name="Rectangle 16"/>
          <p:cNvSpPr>
            <a:spLocks noChangeArrowheads="1"/>
          </p:cNvSpPr>
          <p:nvPr/>
        </p:nvSpPr>
        <p:spPr bwMode="auto">
          <a:xfrm>
            <a:off x="1116013" y="1635125"/>
            <a:ext cx="360362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6331" name="Rectangle 17"/>
          <p:cNvSpPr>
            <a:spLocks noChangeArrowheads="1"/>
          </p:cNvSpPr>
          <p:nvPr/>
        </p:nvSpPr>
        <p:spPr bwMode="auto">
          <a:xfrm>
            <a:off x="6140450" y="6103938"/>
            <a:ext cx="2108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  <a:cs typeface="Calibri" pitchFamily="34" charset="0"/>
              </a:rPr>
              <a:t>MacLenan, </a:t>
            </a:r>
            <a:r>
              <a:rPr lang="en-GB" sz="1200" i="1">
                <a:latin typeface="Calibri" pitchFamily="34" charset="0"/>
                <a:cs typeface="Calibri" pitchFamily="34" charset="0"/>
              </a:rPr>
              <a:t>et al. </a:t>
            </a:r>
            <a:r>
              <a:rPr lang="en-GB" sz="1200">
                <a:latin typeface="Calibri" pitchFamily="34" charset="0"/>
                <a:cs typeface="Calibri" pitchFamily="34" charset="0"/>
              </a:rPr>
              <a:t>Science, 2010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42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Nontyphoidal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 HIV-infected African adults</a:t>
            </a:r>
          </a:p>
        </p:txBody>
      </p:sp>
      <p:sp>
        <p:nvSpPr>
          <p:cNvPr id="57346" name="Rectangle 7"/>
          <p:cNvSpPr>
            <a:spLocks noChangeArrowheads="1"/>
          </p:cNvSpPr>
          <p:nvPr/>
        </p:nvSpPr>
        <p:spPr bwMode="auto">
          <a:xfrm>
            <a:off x="4356100" y="1762125"/>
            <a:ext cx="360363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5734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68413"/>
            <a:ext cx="6770687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1692275" y="1125538"/>
            <a:ext cx="431800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7349" name="Rectangle 13"/>
          <p:cNvSpPr>
            <a:spLocks noChangeArrowheads="1"/>
          </p:cNvSpPr>
          <p:nvPr/>
        </p:nvSpPr>
        <p:spPr bwMode="auto">
          <a:xfrm>
            <a:off x="3348038" y="5949950"/>
            <a:ext cx="27828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Inhibitory factor: IgG</a:t>
            </a:r>
            <a:endParaRPr lang="en-US"/>
          </a:p>
        </p:txBody>
      </p:sp>
      <p:sp>
        <p:nvSpPr>
          <p:cNvPr id="57350" name="Rectangle 15"/>
          <p:cNvSpPr>
            <a:spLocks noChangeArrowheads="1"/>
          </p:cNvSpPr>
          <p:nvPr/>
        </p:nvSpPr>
        <p:spPr bwMode="auto">
          <a:xfrm>
            <a:off x="6351588" y="5589588"/>
            <a:ext cx="210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  <a:cs typeface="Calibri" pitchFamily="34" charset="0"/>
              </a:rPr>
              <a:t>MacLenan, </a:t>
            </a:r>
            <a:r>
              <a:rPr lang="en-GB" sz="1200" i="1">
                <a:latin typeface="Calibri" pitchFamily="34" charset="0"/>
                <a:cs typeface="Calibri" pitchFamily="34" charset="0"/>
              </a:rPr>
              <a:t>et al. </a:t>
            </a:r>
            <a:r>
              <a:rPr lang="en-GB" sz="1200">
                <a:latin typeface="Calibri" pitchFamily="34" charset="0"/>
                <a:cs typeface="Calibri" pitchFamily="34" charset="0"/>
              </a:rPr>
              <a:t>Science, 2010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extBox 5"/>
          <p:cNvSpPr txBox="1">
            <a:spLocks noChangeArrowheads="1"/>
          </p:cNvSpPr>
          <p:nvPr/>
        </p:nvSpPr>
        <p:spPr bwMode="auto">
          <a:xfrm>
            <a:off x="468313" y="188913"/>
            <a:ext cx="8420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Nontyphoidal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in HIV-infected African adults</a:t>
            </a:r>
          </a:p>
        </p:txBody>
      </p:sp>
      <p:sp>
        <p:nvSpPr>
          <p:cNvPr id="58370" name="Rectangle 7"/>
          <p:cNvSpPr>
            <a:spLocks noChangeArrowheads="1"/>
          </p:cNvSpPr>
          <p:nvPr/>
        </p:nvSpPr>
        <p:spPr bwMode="auto">
          <a:xfrm>
            <a:off x="4356100" y="1762125"/>
            <a:ext cx="360363" cy="576263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1692275" y="1125538"/>
            <a:ext cx="431800" cy="50323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8372" name="Rectangle 13"/>
          <p:cNvSpPr>
            <a:spLocks noChangeArrowheads="1"/>
          </p:cNvSpPr>
          <p:nvPr/>
        </p:nvSpPr>
        <p:spPr bwMode="auto">
          <a:xfrm>
            <a:off x="1763713" y="5157788"/>
            <a:ext cx="65024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>
                <a:latin typeface="Calibri" pitchFamily="34" charset="0"/>
                <a:cs typeface="Calibri" pitchFamily="34" charset="0"/>
              </a:rPr>
              <a:t>Inhibitory factor: LPS IgG</a:t>
            </a:r>
          </a:p>
          <a:p>
            <a:endParaRPr lang="en-GB">
              <a:latin typeface="Calibri" pitchFamily="34" charset="0"/>
              <a:cs typeface="Calibri" pitchFamily="34" charset="0"/>
            </a:endParaRPr>
          </a:p>
          <a:p>
            <a:r>
              <a:rPr lang="en-GB">
                <a:latin typeface="Calibri" pitchFamily="34" charset="0"/>
                <a:cs typeface="Calibri" pitchFamily="34" charset="0"/>
              </a:rPr>
              <a:t>Diverting complement deposition away from OM</a:t>
            </a:r>
          </a:p>
          <a:p>
            <a:r>
              <a:rPr lang="en-GB">
                <a:latin typeface="Calibri" pitchFamily="34" charset="0"/>
                <a:cs typeface="Calibri" pitchFamily="34" charset="0"/>
              </a:rPr>
              <a:t>Impeding access to OM by cross linking O-antigens</a:t>
            </a:r>
            <a:endParaRPr lang="en-US"/>
          </a:p>
        </p:txBody>
      </p:sp>
      <p:pic>
        <p:nvPicPr>
          <p:cNvPr id="583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84313"/>
            <a:ext cx="3273425" cy="323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Rectangle 8"/>
          <p:cNvSpPr>
            <a:spLocks noChangeArrowheads="1"/>
          </p:cNvSpPr>
          <p:nvPr/>
        </p:nvSpPr>
        <p:spPr bwMode="auto">
          <a:xfrm>
            <a:off x="3419475" y="4724400"/>
            <a:ext cx="217646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Calibri" pitchFamily="34" charset="0"/>
                <a:cs typeface="Calibri" pitchFamily="34" charset="0"/>
              </a:rPr>
              <a:t>Exposure to serum (min)</a:t>
            </a:r>
            <a:endParaRPr lang="en-US" sz="1800"/>
          </a:p>
        </p:txBody>
      </p:sp>
      <p:sp>
        <p:nvSpPr>
          <p:cNvPr id="58375" name="Rectangle 9"/>
          <p:cNvSpPr>
            <a:spLocks noChangeArrowheads="1"/>
          </p:cNvSpPr>
          <p:nvPr/>
        </p:nvSpPr>
        <p:spPr bwMode="auto">
          <a:xfrm rot="-5400000">
            <a:off x="1079500" y="2962276"/>
            <a:ext cx="3132137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800">
                <a:latin typeface="Calibri" pitchFamily="34" charset="0"/>
                <a:cs typeface="Calibri" pitchFamily="34" charset="0"/>
              </a:rPr>
              <a:t>Log10 change in </a:t>
            </a:r>
            <a:r>
              <a:rPr lang="en-GB" sz="1800" i="1">
                <a:latin typeface="Calibri" pitchFamily="34" charset="0"/>
                <a:cs typeface="Calibri" pitchFamily="34" charset="0"/>
              </a:rPr>
              <a:t>Salmonella </a:t>
            </a:r>
            <a:r>
              <a:rPr lang="en-GB" sz="1800">
                <a:latin typeface="Calibri" pitchFamily="34" charset="0"/>
                <a:cs typeface="Calibri" pitchFamily="34" charset="0"/>
              </a:rPr>
              <a:t>(cfu/ml)</a:t>
            </a:r>
            <a:endParaRPr lang="en-US" sz="1800"/>
          </a:p>
        </p:txBody>
      </p:sp>
      <p:sp>
        <p:nvSpPr>
          <p:cNvPr id="58376" name="Rectangle 10"/>
          <p:cNvSpPr>
            <a:spLocks noChangeArrowheads="1"/>
          </p:cNvSpPr>
          <p:nvPr/>
        </p:nvSpPr>
        <p:spPr bwMode="auto">
          <a:xfrm>
            <a:off x="6140450" y="5013325"/>
            <a:ext cx="2108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200">
                <a:latin typeface="Calibri" pitchFamily="34" charset="0"/>
                <a:cs typeface="Calibri" pitchFamily="34" charset="0"/>
              </a:rPr>
              <a:t>MacLenan, </a:t>
            </a:r>
            <a:r>
              <a:rPr lang="en-GB" sz="1200" i="1">
                <a:latin typeface="Calibri" pitchFamily="34" charset="0"/>
                <a:cs typeface="Calibri" pitchFamily="34" charset="0"/>
              </a:rPr>
              <a:t>et al. </a:t>
            </a:r>
            <a:r>
              <a:rPr lang="en-GB" sz="1200">
                <a:latin typeface="Calibri" pitchFamily="34" charset="0"/>
                <a:cs typeface="Calibri" pitchFamily="34" charset="0"/>
              </a:rPr>
              <a:t>Science, 2010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ext Box 48"/>
          <p:cNvSpPr txBox="1">
            <a:spLocks noChangeArrowheads="1"/>
          </p:cNvSpPr>
          <p:nvPr/>
        </p:nvSpPr>
        <p:spPr bwMode="auto">
          <a:xfrm>
            <a:off x="323850" y="1844675"/>
            <a:ext cx="8640763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200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i="1">
                <a:latin typeface="Calibri" pitchFamily="34" charset="0"/>
                <a:cs typeface="Calibri" pitchFamily="34" charset="0"/>
              </a:rPr>
              <a:t>Salmonella enterica </a:t>
            </a:r>
            <a:r>
              <a:rPr lang="en-US" sz="2000">
                <a:latin typeface="Calibri" pitchFamily="34" charset="0"/>
                <a:cs typeface="Calibri" pitchFamily="34" charset="0"/>
              </a:rPr>
              <a:t>– different diseases, typhoid and non-typhoidal</a:t>
            </a:r>
          </a:p>
          <a:p>
            <a:pPr>
              <a:buFontTx/>
              <a:buChar char="•"/>
            </a:pPr>
            <a:endParaRPr lang="en-US" sz="2000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US" sz="2000">
                <a:latin typeface="Calibri" pitchFamily="34" charset="0"/>
                <a:cs typeface="Calibri" pitchFamily="34" charset="0"/>
              </a:rPr>
              <a:t> Replicates in macrophages in membrane-bound vacuoles</a:t>
            </a:r>
          </a:p>
          <a:p>
            <a:pPr>
              <a:buFontTx/>
              <a:buChar char="•"/>
            </a:pPr>
            <a:endParaRPr lang="en-GB" sz="20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GB" sz="200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Persists – chronic infection, carriers/shedders</a:t>
            </a:r>
            <a:endParaRPr lang="en-US" sz="2000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endParaRPr lang="en-US" sz="2000" i="1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US" sz="2000" i="1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>
                <a:latin typeface="Calibri" pitchFamily="34" charset="0"/>
                <a:cs typeface="Calibri" pitchFamily="34" charset="0"/>
              </a:rPr>
              <a:t>SPI-1 and SPI-2 Type III secretion systems are important virulence components:   SPI-1 for invasion and SPI-2 for replication</a:t>
            </a:r>
            <a:endParaRPr lang="en-US" sz="2000" i="1">
              <a:latin typeface="Calibri" pitchFamily="34" charset="0"/>
              <a:cs typeface="Calibri" pitchFamily="34" charset="0"/>
            </a:endParaRPr>
          </a:p>
          <a:p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9394" name="Rectangle 87"/>
          <p:cNvSpPr>
            <a:spLocks noChangeArrowheads="1"/>
          </p:cNvSpPr>
          <p:nvPr/>
        </p:nvSpPr>
        <p:spPr bwMode="auto">
          <a:xfrm>
            <a:off x="3492500" y="620713"/>
            <a:ext cx="18129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Summary</a:t>
            </a:r>
            <a:endParaRPr lang="en-GB" sz="32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3"/>
          <p:cNvSpPr txBox="1">
            <a:spLocks noChangeArrowheads="1"/>
          </p:cNvSpPr>
          <p:nvPr/>
        </p:nvSpPr>
        <p:spPr bwMode="auto">
          <a:xfrm>
            <a:off x="533400" y="14843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sz="4400">
              <a:latin typeface="Times" charset="0"/>
            </a:endParaRPr>
          </a:p>
        </p:txBody>
      </p:sp>
      <p:sp>
        <p:nvSpPr>
          <p:cNvPr id="17410" name="Text Box 4"/>
          <p:cNvSpPr txBox="1">
            <a:spLocks noChangeArrowheads="1"/>
          </p:cNvSpPr>
          <p:nvPr/>
        </p:nvSpPr>
        <p:spPr bwMode="auto">
          <a:xfrm>
            <a:off x="2667000" y="1600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2000">
              <a:latin typeface="Times" charset="0"/>
            </a:endParaRPr>
          </a:p>
          <a:p>
            <a:endParaRPr lang="en-US" sz="2000">
              <a:latin typeface="Times" charset="0"/>
            </a:endParaRPr>
          </a:p>
        </p:txBody>
      </p:sp>
      <p:pic>
        <p:nvPicPr>
          <p:cNvPr id="17411" name="Picture 6" descr="Toi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90" r="6447"/>
          <a:stretch>
            <a:fillRect/>
          </a:stretch>
        </p:blipFill>
        <p:spPr bwMode="auto">
          <a:xfrm>
            <a:off x="304800" y="2395538"/>
            <a:ext cx="388620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9"/>
          <p:cNvSpPr>
            <a:spLocks noChangeArrowheads="1"/>
          </p:cNvSpPr>
          <p:nvPr/>
        </p:nvSpPr>
        <p:spPr bwMode="auto">
          <a:xfrm>
            <a:off x="1089025" y="2009775"/>
            <a:ext cx="2382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GB" sz="1600" b="1">
                <a:latin typeface="Calibri" pitchFamily="34" charset="0"/>
                <a:cs typeface="Calibri" pitchFamily="34" charset="0"/>
              </a:rPr>
              <a:t>Transmission (faecal-oral)</a:t>
            </a:r>
          </a:p>
        </p:txBody>
      </p:sp>
      <p:sp>
        <p:nvSpPr>
          <p:cNvPr id="17413" name="Rectangle 3"/>
          <p:cNvSpPr>
            <a:spLocks noChangeArrowheads="1"/>
          </p:cNvSpPr>
          <p:nvPr/>
        </p:nvSpPr>
        <p:spPr bwMode="auto">
          <a:xfrm>
            <a:off x="900113" y="115888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Typhi and human typhoid</a:t>
            </a: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5780088" y="5589588"/>
            <a:ext cx="19161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>
                <a:latin typeface="Calibri" pitchFamily="34" charset="0"/>
                <a:cs typeface="Calibri" pitchFamily="34" charset="0"/>
              </a:rPr>
              <a:t>Chronic carrier state</a:t>
            </a:r>
          </a:p>
          <a:p>
            <a:pPr algn="ctr"/>
            <a:r>
              <a:rPr lang="en-GB" sz="1600" b="1">
                <a:latin typeface="Calibri" pitchFamily="34" charset="0"/>
                <a:cs typeface="Calibri" pitchFamily="34" charset="0"/>
              </a:rPr>
              <a:t>Typhoid Mary</a:t>
            </a:r>
          </a:p>
        </p:txBody>
      </p:sp>
      <p:pic>
        <p:nvPicPr>
          <p:cNvPr id="1741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1231900"/>
            <a:ext cx="2794000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3"/>
          <p:cNvSpPr txBox="1">
            <a:spLocks noChangeArrowheads="1"/>
          </p:cNvSpPr>
          <p:nvPr/>
        </p:nvSpPr>
        <p:spPr bwMode="auto">
          <a:xfrm>
            <a:off x="533400" y="1484313"/>
            <a:ext cx="184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GB" sz="4400">
              <a:latin typeface="Times" charset="0"/>
            </a:endParaRPr>
          </a:p>
        </p:txBody>
      </p:sp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2667000" y="1600200"/>
            <a:ext cx="184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 sz="2000">
              <a:latin typeface="Times" charset="0"/>
            </a:endParaRPr>
          </a:p>
          <a:p>
            <a:endParaRPr lang="en-US" sz="2000">
              <a:latin typeface="Times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900113" y="115888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Typhi and human typhoid</a:t>
            </a: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46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1412875"/>
            <a:ext cx="8316912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8"/>
          <p:cNvSpPr>
            <a:spLocks noChangeArrowheads="1"/>
          </p:cNvSpPr>
          <p:nvPr/>
        </p:nvSpPr>
        <p:spPr bwMode="auto">
          <a:xfrm>
            <a:off x="5549900" y="5589588"/>
            <a:ext cx="23764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1600" b="1">
                <a:latin typeface="Calibri" pitchFamily="34" charset="0"/>
                <a:cs typeface="Calibri" pitchFamily="34" charset="0"/>
              </a:rPr>
              <a:t>Typhoid prevalence,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50" y="-107950"/>
            <a:ext cx="9144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4459288" y="34544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1314450" y="1001713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7848600" y="990600"/>
            <a:ext cx="129540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Rectangle 6"/>
          <p:cNvSpPr>
            <a:spLocks noChangeArrowheads="1"/>
          </p:cNvSpPr>
          <p:nvPr/>
        </p:nvSpPr>
        <p:spPr bwMode="auto">
          <a:xfrm>
            <a:off x="134938" y="5791200"/>
            <a:ext cx="9144000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0" name="Line 7"/>
          <p:cNvSpPr>
            <a:spLocks noChangeShapeType="1"/>
          </p:cNvSpPr>
          <p:nvPr/>
        </p:nvSpPr>
        <p:spPr bwMode="auto">
          <a:xfrm>
            <a:off x="203200" y="5943600"/>
            <a:ext cx="6027738" cy="0"/>
          </a:xfrm>
          <a:prstGeom prst="line">
            <a:avLst/>
          </a:prstGeom>
          <a:noFill/>
          <a:ln w="28575">
            <a:solidFill>
              <a:srgbClr val="15A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1" name="Line 8"/>
          <p:cNvSpPr>
            <a:spLocks noChangeShapeType="1"/>
          </p:cNvSpPr>
          <p:nvPr/>
        </p:nvSpPr>
        <p:spPr bwMode="auto">
          <a:xfrm>
            <a:off x="6840538" y="5943600"/>
            <a:ext cx="1897062" cy="0"/>
          </a:xfrm>
          <a:prstGeom prst="line">
            <a:avLst/>
          </a:prstGeom>
          <a:noFill/>
          <a:ln w="28575">
            <a:solidFill>
              <a:srgbClr val="15A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1371600" y="6075363"/>
            <a:ext cx="79073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b="1" i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S.</a:t>
            </a:r>
            <a:r>
              <a:rPr lang="en-GB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Typhi                            			 </a:t>
            </a:r>
            <a:r>
              <a:rPr lang="en-GB" b="1" i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S.</a:t>
            </a:r>
            <a:r>
              <a:rPr lang="en-GB" b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Typhimurium</a:t>
            </a:r>
            <a:endParaRPr lang="en-US" b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513" name="Freeform 10"/>
          <p:cNvSpPr>
            <a:spLocks/>
          </p:cNvSpPr>
          <p:nvPr/>
        </p:nvSpPr>
        <p:spPr bwMode="auto">
          <a:xfrm>
            <a:off x="4692650" y="444500"/>
            <a:ext cx="115888" cy="9525"/>
          </a:xfrm>
          <a:custGeom>
            <a:avLst/>
            <a:gdLst>
              <a:gd name="T0" fmla="*/ 0 w 82"/>
              <a:gd name="T1" fmla="*/ 2147483647 h 6"/>
              <a:gd name="T2" fmla="*/ 2147483647 w 82"/>
              <a:gd name="T3" fmla="*/ 0 h 6"/>
              <a:gd name="T4" fmla="*/ 0 60000 65536"/>
              <a:gd name="T5" fmla="*/ 0 60000 65536"/>
              <a:gd name="T6" fmla="*/ 0 w 82"/>
              <a:gd name="T7" fmla="*/ 0 h 6"/>
              <a:gd name="T8" fmla="*/ 82 w 8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6">
                <a:moveTo>
                  <a:pt x="0" y="6"/>
                </a:moveTo>
                <a:cubicBezTo>
                  <a:pt x="26" y="4"/>
                  <a:pt x="54" y="0"/>
                  <a:pt x="82" y="0"/>
                </a:cubicBez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4" name="Freeform 11"/>
          <p:cNvSpPr>
            <a:spLocks/>
          </p:cNvSpPr>
          <p:nvPr/>
        </p:nvSpPr>
        <p:spPr bwMode="auto">
          <a:xfrm>
            <a:off x="4494213" y="438150"/>
            <a:ext cx="115887" cy="9525"/>
          </a:xfrm>
          <a:custGeom>
            <a:avLst/>
            <a:gdLst>
              <a:gd name="T0" fmla="*/ 0 w 82"/>
              <a:gd name="T1" fmla="*/ 2147483647 h 6"/>
              <a:gd name="T2" fmla="*/ 2147483647 w 82"/>
              <a:gd name="T3" fmla="*/ 0 h 6"/>
              <a:gd name="T4" fmla="*/ 0 60000 65536"/>
              <a:gd name="T5" fmla="*/ 0 60000 65536"/>
              <a:gd name="T6" fmla="*/ 0 w 82"/>
              <a:gd name="T7" fmla="*/ 0 h 6"/>
              <a:gd name="T8" fmla="*/ 82 w 82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2" h="6">
                <a:moveTo>
                  <a:pt x="0" y="6"/>
                </a:moveTo>
                <a:cubicBezTo>
                  <a:pt x="26" y="4"/>
                  <a:pt x="54" y="0"/>
                  <a:pt x="82" y="0"/>
                </a:cubicBezTo>
              </a:path>
            </a:pathLst>
          </a:cu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1515" name="TextBox 1"/>
          <p:cNvSpPr txBox="1">
            <a:spLocks noChangeArrowheads="1"/>
          </p:cNvSpPr>
          <p:nvPr/>
        </p:nvSpPr>
        <p:spPr bwMode="auto">
          <a:xfrm>
            <a:off x="5508625" y="3419475"/>
            <a:ext cx="14970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alibri" pitchFamily="34" charset="0"/>
                <a:cs typeface="Calibri" pitchFamily="34" charset="0"/>
              </a:rPr>
              <a:t>48 h (10 days)</a:t>
            </a:r>
          </a:p>
        </p:txBody>
      </p:sp>
      <p:sp>
        <p:nvSpPr>
          <p:cNvPr id="21516" name="TextBox 12"/>
          <p:cNvSpPr txBox="1">
            <a:spLocks noChangeArrowheads="1"/>
          </p:cNvSpPr>
          <p:nvPr/>
        </p:nvSpPr>
        <p:spPr bwMode="auto">
          <a:xfrm>
            <a:off x="6516688" y="260350"/>
            <a:ext cx="4143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alibri" pitchFamily="34" charset="0"/>
                <a:cs typeface="Calibri" pitchFamily="34" charset="0"/>
              </a:rPr>
              <a:t>T0</a:t>
            </a:r>
          </a:p>
        </p:txBody>
      </p:sp>
      <p:sp>
        <p:nvSpPr>
          <p:cNvPr id="21517" name="TextBox 13"/>
          <p:cNvSpPr txBox="1">
            <a:spLocks noChangeArrowheads="1"/>
          </p:cNvSpPr>
          <p:nvPr/>
        </p:nvSpPr>
        <p:spPr bwMode="auto">
          <a:xfrm>
            <a:off x="107950" y="5157788"/>
            <a:ext cx="901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800">
                <a:latin typeface="Calibri" pitchFamily="34" charset="0"/>
                <a:cs typeface="Calibri" pitchFamily="34" charset="0"/>
              </a:rPr>
              <a:t>12 days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4"/>
          <p:cNvSpPr>
            <a:spLocks noChangeArrowheads="1"/>
          </p:cNvSpPr>
          <p:nvPr/>
        </p:nvSpPr>
        <p:spPr bwMode="auto">
          <a:xfrm>
            <a:off x="0" y="4324350"/>
            <a:ext cx="46736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i="1">
                <a:latin typeface="Calibri" pitchFamily="34" charset="0"/>
                <a:cs typeface="Calibri" pitchFamily="34" charset="0"/>
              </a:rPr>
              <a:t>S. </a:t>
            </a:r>
            <a:r>
              <a:rPr lang="en-US" sz="2000">
                <a:latin typeface="Calibri" pitchFamily="34" charset="0"/>
                <a:cs typeface="Calibri" pitchFamily="34" charset="0"/>
              </a:rPr>
              <a:t>Typhimurium invasion of M cells </a:t>
            </a:r>
          </a:p>
          <a:p>
            <a:pPr algn="ctr">
              <a:lnSpc>
                <a:spcPct val="90000"/>
              </a:lnSpc>
            </a:pPr>
            <a:r>
              <a:rPr lang="en-US" sz="2000">
                <a:latin typeface="Calibri" pitchFamily="34" charset="0"/>
                <a:cs typeface="Calibri" pitchFamily="34" charset="0"/>
              </a:rPr>
              <a:t>and uptake by dendritic cells, </a:t>
            </a:r>
          </a:p>
          <a:p>
            <a:pPr algn="ctr">
              <a:lnSpc>
                <a:spcPct val="90000"/>
              </a:lnSpc>
            </a:pPr>
            <a:r>
              <a:rPr lang="en-US" sz="2000">
                <a:latin typeface="Calibri" pitchFamily="34" charset="0"/>
                <a:cs typeface="Calibri" pitchFamily="34" charset="0"/>
              </a:rPr>
              <a:t>macrophages</a:t>
            </a:r>
          </a:p>
        </p:txBody>
      </p:sp>
      <p:sp>
        <p:nvSpPr>
          <p:cNvPr id="23554" name="Line 5"/>
          <p:cNvSpPr>
            <a:spLocks noChangeShapeType="1"/>
          </p:cNvSpPr>
          <p:nvPr/>
        </p:nvSpPr>
        <p:spPr bwMode="auto">
          <a:xfrm>
            <a:off x="4267200" y="4746625"/>
            <a:ext cx="108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5" name="Line 6"/>
          <p:cNvSpPr>
            <a:spLocks noChangeShapeType="1"/>
          </p:cNvSpPr>
          <p:nvPr/>
        </p:nvSpPr>
        <p:spPr bwMode="auto">
          <a:xfrm flipH="1">
            <a:off x="6858000" y="5076825"/>
            <a:ext cx="17463" cy="4397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6" name="Rectangle 7"/>
          <p:cNvSpPr>
            <a:spLocks noChangeArrowheads="1"/>
          </p:cNvSpPr>
          <p:nvPr/>
        </p:nvSpPr>
        <p:spPr bwMode="auto">
          <a:xfrm>
            <a:off x="5334000" y="4400550"/>
            <a:ext cx="3657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Calibri" pitchFamily="34" charset="0"/>
                <a:cs typeface="Calibri" pitchFamily="34" charset="0"/>
              </a:rPr>
              <a:t>Colonisation of Peyer</a:t>
            </a:r>
            <a:r>
              <a:rPr lang="ja-JP" altLang="en-US" sz="2000">
                <a:latin typeface="Calibri" pitchFamily="34" charset="0"/>
                <a:cs typeface="Calibri" pitchFamily="34" charset="0"/>
              </a:rPr>
              <a:t>’</a:t>
            </a:r>
            <a:r>
              <a:rPr lang="en-US" altLang="ja-JP" sz="2000">
                <a:latin typeface="Calibri" pitchFamily="34" charset="0"/>
                <a:cs typeface="Calibri" pitchFamily="34" charset="0"/>
              </a:rPr>
              <a:t>s Patches, mesenteric lymph nodes</a:t>
            </a:r>
            <a:endParaRPr lang="en-US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7" name="Line 8"/>
          <p:cNvSpPr>
            <a:spLocks noChangeShapeType="1"/>
          </p:cNvSpPr>
          <p:nvPr/>
        </p:nvSpPr>
        <p:spPr bwMode="auto">
          <a:xfrm flipH="1">
            <a:off x="2819400" y="6008688"/>
            <a:ext cx="10842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3558" name="Rectangle 9"/>
          <p:cNvSpPr>
            <a:spLocks noChangeArrowheads="1"/>
          </p:cNvSpPr>
          <p:nvPr/>
        </p:nvSpPr>
        <p:spPr bwMode="auto">
          <a:xfrm>
            <a:off x="152400" y="5780088"/>
            <a:ext cx="2913063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>
                <a:latin typeface="Calibri" pitchFamily="34" charset="0"/>
                <a:cs typeface="Calibri" pitchFamily="34" charset="0"/>
              </a:rPr>
              <a:t>Fatal bacteraemia</a:t>
            </a:r>
            <a:endParaRPr lang="en-US" sz="2000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>
            <a:off x="4103688" y="5508625"/>
            <a:ext cx="48720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alibri" pitchFamily="34" charset="0"/>
                <a:cs typeface="Calibri" pitchFamily="34" charset="0"/>
              </a:rPr>
              <a:t>Intracellular replication in spleen and liver</a:t>
            </a:r>
          </a:p>
          <a:p>
            <a:pPr algn="ctr"/>
            <a:r>
              <a:rPr lang="en-US" sz="2000">
                <a:latin typeface="Calibri" pitchFamily="34" charset="0"/>
                <a:cs typeface="Calibri" pitchFamily="34" charset="0"/>
              </a:rPr>
              <a:t>macrophages (up to 10</a:t>
            </a:r>
            <a:r>
              <a:rPr lang="en-US" sz="2000" baseline="30000">
                <a:latin typeface="Calibri" pitchFamily="34" charset="0"/>
                <a:cs typeface="Calibri" pitchFamily="34" charset="0"/>
              </a:rPr>
              <a:t>9 </a:t>
            </a:r>
            <a:r>
              <a:rPr lang="en-US" sz="2000">
                <a:latin typeface="Calibri" pitchFamily="34" charset="0"/>
                <a:cs typeface="Calibri" pitchFamily="34" charset="0"/>
              </a:rPr>
              <a:t> bacterial cells/organ</a:t>
            </a:r>
          </a:p>
          <a:p>
            <a:pPr algn="ctr"/>
            <a:r>
              <a:rPr lang="en-US" sz="2000">
                <a:latin typeface="Calibri" pitchFamily="34" charset="0"/>
                <a:cs typeface="Calibri" pitchFamily="34" charset="0"/>
              </a:rPr>
              <a:t>implies &gt;30 rounds of cell division)</a:t>
            </a:r>
            <a:endParaRPr lang="en-GB" sz="20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0" y="2209800"/>
            <a:ext cx="8669338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>
              <a:latin typeface="Times" charset="0"/>
            </a:endParaRPr>
          </a:p>
        </p:txBody>
      </p:sp>
      <p:pic>
        <p:nvPicPr>
          <p:cNvPr id="23561" name="Picture 2970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052513"/>
            <a:ext cx="6191250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Rectangle 3"/>
          <p:cNvSpPr>
            <a:spLocks noChangeArrowheads="1"/>
          </p:cNvSpPr>
          <p:nvPr/>
        </p:nvSpPr>
        <p:spPr bwMode="auto">
          <a:xfrm>
            <a:off x="900113" y="333375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Murine model of Typhoid fever</a:t>
            </a:r>
            <a:endParaRPr lang="en-GB" sz="4400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48"/>
          <p:cNvSpPr txBox="1">
            <a:spLocks noChangeArrowheads="1"/>
          </p:cNvSpPr>
          <p:nvPr/>
        </p:nvSpPr>
        <p:spPr bwMode="auto">
          <a:xfrm>
            <a:off x="665163" y="2298700"/>
            <a:ext cx="7878762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endParaRPr lang="en-US"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  <a:cs typeface="Calibri" pitchFamily="34" charset="0"/>
              </a:rPr>
              <a:t> Estimates suggest approx.       of </a:t>
            </a:r>
            <a:r>
              <a:rPr lang="en-US" i="1">
                <a:latin typeface="Calibri" pitchFamily="34" charset="0"/>
                <a:cs typeface="Calibri" pitchFamily="34" charset="0"/>
              </a:rPr>
              <a:t>S. </a:t>
            </a:r>
            <a:r>
              <a:rPr lang="en-US">
                <a:latin typeface="Calibri" pitchFamily="34" charset="0"/>
                <a:cs typeface="Calibri" pitchFamily="34" charset="0"/>
              </a:rPr>
              <a:t>Typhimurium</a:t>
            </a:r>
            <a:r>
              <a:rPr lang="en-US" i="1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genome </a:t>
            </a:r>
          </a:p>
          <a:p>
            <a:r>
              <a:rPr lang="en-US">
                <a:latin typeface="Calibri" pitchFamily="34" charset="0"/>
                <a:cs typeface="Calibri" pitchFamily="34" charset="0"/>
              </a:rPr>
              <a:t>required for virulence</a:t>
            </a:r>
          </a:p>
          <a:p>
            <a:pPr>
              <a:buFontTx/>
              <a:buChar char="•"/>
            </a:pPr>
            <a:r>
              <a:rPr lang="en-US" i="1">
                <a:latin typeface="Calibri" pitchFamily="34" charset="0"/>
                <a:cs typeface="Calibri" pitchFamily="34" charset="0"/>
              </a:rPr>
              <a:t> S. </a:t>
            </a:r>
            <a:r>
              <a:rPr lang="en-US">
                <a:latin typeface="Calibri" pitchFamily="34" charset="0"/>
                <a:cs typeface="Calibri" pitchFamily="34" charset="0"/>
              </a:rPr>
              <a:t>Typhimurium has 4600 ORFs =&gt; approx.     virulence genes </a:t>
            </a:r>
          </a:p>
          <a:p>
            <a:pPr>
              <a:buFontTx/>
              <a:buChar char="•"/>
            </a:pPr>
            <a:r>
              <a:rPr lang="en-US">
                <a:latin typeface="Calibri" pitchFamily="34" charset="0"/>
                <a:cs typeface="Calibri" pitchFamily="34" charset="0"/>
              </a:rPr>
              <a:t> Approx.     genes identified to date</a:t>
            </a:r>
          </a:p>
          <a:p>
            <a:pPr>
              <a:buFontTx/>
              <a:buChar char="•"/>
            </a:pPr>
            <a:r>
              <a:rPr lang="en-US" i="1">
                <a:latin typeface="Calibri" pitchFamily="34" charset="0"/>
                <a:cs typeface="Calibri" pitchFamily="34" charset="0"/>
              </a:rPr>
              <a:t> </a:t>
            </a:r>
            <a:r>
              <a:rPr lang="en-GB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Most are present on Pathogenicity Islands/islets (&gt; 60) </a:t>
            </a:r>
            <a:endParaRPr lang="en-US" i="1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•"/>
            </a:pPr>
            <a:r>
              <a:rPr lang="en-US" i="1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But, biochemical and physiological functions of many</a:t>
            </a:r>
          </a:p>
          <a:p>
            <a:r>
              <a:rPr lang="en-US">
                <a:latin typeface="Calibri" pitchFamily="34" charset="0"/>
                <a:cs typeface="Calibri" pitchFamily="34" charset="0"/>
              </a:rPr>
              <a:t>  remain unknown</a:t>
            </a:r>
            <a:endParaRPr lang="en-US" i="1">
              <a:latin typeface="Calibri" pitchFamily="34" charset="0"/>
              <a:cs typeface="Calibri" pitchFamily="34" charset="0"/>
            </a:endParaRPr>
          </a:p>
          <a:p>
            <a:endParaRPr lang="en-US" i="1">
              <a:latin typeface="Calibri" pitchFamily="34" charset="0"/>
              <a:cs typeface="Calibri" pitchFamily="34" charset="0"/>
            </a:endParaRPr>
          </a:p>
          <a:p>
            <a:endParaRPr lang="en-US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602" name="Rectangle 87"/>
          <p:cNvSpPr>
            <a:spLocks noChangeArrowheads="1"/>
          </p:cNvSpPr>
          <p:nvPr/>
        </p:nvSpPr>
        <p:spPr bwMode="auto">
          <a:xfrm>
            <a:off x="1824038" y="692150"/>
            <a:ext cx="56816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Total number of virulence genes</a:t>
            </a:r>
            <a:endParaRPr lang="en-GB" sz="32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058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Different virulence genes act at different stages of </a:t>
            </a:r>
            <a:r>
              <a:rPr lang="en-GB" sz="28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S. </a:t>
            </a:r>
            <a:r>
              <a:rPr lang="en-GB" sz="28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Typhimurium virulence </a:t>
            </a:r>
          </a:p>
          <a:p>
            <a:pPr algn="ctr"/>
            <a:endParaRPr lang="en-GB" sz="2800" b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50" name="Line 3"/>
          <p:cNvSpPr>
            <a:spLocks noChangeShapeType="1"/>
          </p:cNvSpPr>
          <p:nvPr/>
        </p:nvSpPr>
        <p:spPr bwMode="auto">
          <a:xfrm>
            <a:off x="457200" y="2586038"/>
            <a:ext cx="784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7651" name="Text Box 4"/>
          <p:cNvSpPr txBox="1">
            <a:spLocks noChangeArrowheads="1"/>
          </p:cNvSpPr>
          <p:nvPr/>
        </p:nvSpPr>
        <p:spPr bwMode="auto">
          <a:xfrm>
            <a:off x="304800" y="1824038"/>
            <a:ext cx="9372600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GB" sz="1600">
                <a:latin typeface="Comic Sans MS" pitchFamily="66" charset="0"/>
              </a:rPr>
              <a:t>stage of 	 	environmental	  	response	            	virulence </a:t>
            </a:r>
          </a:p>
          <a:p>
            <a:r>
              <a:rPr lang="en-GB" sz="1600">
                <a:latin typeface="Comic Sans MS" pitchFamily="66" charset="0"/>
              </a:rPr>
              <a:t>infection 	 stimulus 				genes 		</a:t>
            </a:r>
          </a:p>
          <a:p>
            <a:r>
              <a:rPr lang="en-GB" sz="1600">
                <a:latin typeface="Comic Sans MS" pitchFamily="66" charset="0"/>
              </a:rPr>
              <a:t>	</a:t>
            </a:r>
            <a:endParaRPr lang="en-GB" sz="1600">
              <a:solidFill>
                <a:srgbClr val="FFFF00"/>
              </a:solidFill>
              <a:latin typeface="Comic Sans MS" pitchFamily="66" charset="0"/>
            </a:endParaRPr>
          </a:p>
          <a:p>
            <a:endParaRPr lang="en-GB" sz="1600">
              <a:solidFill>
                <a:srgbClr val="FFFF00"/>
              </a:solidFill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stomach		low pH			acid tolerance	</a:t>
            </a:r>
            <a:r>
              <a:rPr lang="en-GB" sz="1600" i="1">
                <a:latin typeface="Comic Sans MS" pitchFamily="66" charset="0"/>
              </a:rPr>
              <a:t>fur, atr</a:t>
            </a:r>
          </a:p>
          <a:p>
            <a:endParaRPr lang="en-GB" sz="1600" i="1"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small		osmotic stress		motility</a:t>
            </a:r>
          </a:p>
          <a:p>
            <a:r>
              <a:rPr lang="en-GB" sz="1600">
                <a:latin typeface="Comic Sans MS" pitchFamily="66" charset="0"/>
              </a:rPr>
              <a:t>intestine		anaerobiosis		adhesion		</a:t>
            </a:r>
            <a:r>
              <a:rPr lang="en-GB" sz="1600" i="1">
                <a:latin typeface="Comic Sans MS" pitchFamily="66" charset="0"/>
              </a:rPr>
              <a:t>flg, lpf and pef</a:t>
            </a:r>
            <a:endParaRPr lang="en-GB" sz="1600">
              <a:latin typeface="Comic Sans MS" pitchFamily="66" charset="0"/>
            </a:endParaRPr>
          </a:p>
          <a:p>
            <a:endParaRPr lang="en-GB" sz="1600"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epithelium	anaerobiosis 		invasion		many (e.g.</a:t>
            </a:r>
            <a:r>
              <a:rPr lang="en-GB" sz="1600" i="1">
                <a:latin typeface="Comic Sans MS" pitchFamily="66" charset="0"/>
              </a:rPr>
              <a:t>inv/spa</a:t>
            </a:r>
            <a:r>
              <a:rPr lang="en-GB" sz="1600">
                <a:latin typeface="Comic Sans MS" pitchFamily="66" charset="0"/>
              </a:rPr>
              <a:t>)</a:t>
            </a:r>
            <a:endParaRPr lang="en-GB" sz="1600" i="1">
              <a:latin typeface="Comic Sans MS" pitchFamily="66" charset="0"/>
            </a:endParaRPr>
          </a:p>
          <a:p>
            <a:r>
              <a:rPr lang="en-US" sz="1600">
                <a:latin typeface="Comic Sans MS" pitchFamily="66" charset="0"/>
              </a:rPr>
              <a:t>p</a:t>
            </a:r>
            <a:r>
              <a:rPr lang="en-GB" sz="1600">
                <a:latin typeface="Comic Sans MS" pitchFamily="66" charset="0"/>
              </a:rPr>
              <a:t>enetration	cell contact</a:t>
            </a:r>
          </a:p>
          <a:p>
            <a:endParaRPr lang="en-GB" sz="1600"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blood-		complement		serum resistance	 </a:t>
            </a:r>
            <a:r>
              <a:rPr lang="en-GB" sz="1600" i="1">
                <a:latin typeface="Comic Sans MS" pitchFamily="66" charset="0"/>
              </a:rPr>
              <a:t>rfb, rfc, rck</a:t>
            </a:r>
            <a:endParaRPr lang="en-GB" sz="1600"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stream	 	antimicrobial		peptide resistance   </a:t>
            </a:r>
            <a:r>
              <a:rPr lang="en-GB" sz="1600" i="1">
                <a:latin typeface="Comic Sans MS" pitchFamily="66" charset="0"/>
              </a:rPr>
              <a:t>sap, htr</a:t>
            </a:r>
            <a:r>
              <a:rPr lang="en-GB" sz="1600">
                <a:latin typeface="Comic Sans MS" pitchFamily="66" charset="0"/>
              </a:rPr>
              <a:t> </a:t>
            </a:r>
          </a:p>
          <a:p>
            <a:r>
              <a:rPr lang="en-GB" sz="1600">
                <a:latin typeface="Comic Sans MS" pitchFamily="66" charset="0"/>
              </a:rPr>
              <a:t>		 peptides</a:t>
            </a:r>
            <a:r>
              <a:rPr lang="en-GB" sz="1600" b="1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endParaRPr lang="en-GB" sz="1600" b="1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GB" sz="1600">
                <a:latin typeface="Comic Sans MS" pitchFamily="66" charset="0"/>
              </a:rPr>
              <a:t>macrophage	low pH, low Mg</a:t>
            </a:r>
            <a:r>
              <a:rPr lang="en-GB" sz="1600" baseline="30000">
                <a:latin typeface="Comic Sans MS" pitchFamily="66" charset="0"/>
              </a:rPr>
              <a:t>++</a:t>
            </a:r>
            <a:r>
              <a:rPr lang="en-GB" sz="1600">
                <a:latin typeface="Comic Sans MS" pitchFamily="66" charset="0"/>
              </a:rPr>
              <a:t>		complex 		many </a:t>
            </a:r>
          </a:p>
          <a:p>
            <a:r>
              <a:rPr lang="en-GB" sz="1600">
                <a:latin typeface="Comic Sans MS" pitchFamily="66" charset="0"/>
              </a:rPr>
              <a:t>							 (</a:t>
            </a:r>
            <a:r>
              <a:rPr lang="en-GB" sz="1600" i="1">
                <a:latin typeface="Comic Sans MS" pitchFamily="66" charset="0"/>
              </a:rPr>
              <a:t>pag, </a:t>
            </a:r>
            <a:r>
              <a:rPr lang="en-GB" sz="1600">
                <a:latin typeface="Comic Sans MS" pitchFamily="66" charset="0"/>
              </a:rPr>
              <a:t>SPI-2, </a:t>
            </a:r>
            <a:r>
              <a:rPr lang="en-GB" sz="1600" i="1">
                <a:latin typeface="Comic Sans MS" pitchFamily="66" charset="0"/>
              </a:rPr>
              <a:t>spv</a:t>
            </a:r>
            <a:r>
              <a:rPr lang="en-GB" sz="1600">
                <a:latin typeface="Comic Sans MS" pitchFamily="66" charset="0"/>
              </a:rPr>
              <a:t>)</a:t>
            </a:r>
            <a:r>
              <a:rPr lang="en-GB" sz="1600" i="1">
                <a:latin typeface="Comic Sans MS" pitchFamily="66" charset="0"/>
              </a:rPr>
              <a:t> 	</a:t>
            </a:r>
            <a:r>
              <a:rPr lang="en-GB" sz="1600" b="1" i="1">
                <a:solidFill>
                  <a:schemeClr val="bg1"/>
                </a:solidFill>
                <a:latin typeface="Comic Sans MS" pitchFamily="66" charset="0"/>
              </a:rPr>
              <a:t>	</a:t>
            </a:r>
            <a:r>
              <a:rPr lang="en-GB" sz="1600" b="1">
                <a:solidFill>
                  <a:schemeClr val="bg1"/>
                </a:solidFill>
                <a:latin typeface="Comic Sans MS" pitchFamily="66" charset="0"/>
              </a:rPr>
              <a:t>															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lum bright="-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525588"/>
            <a:ext cx="44958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Line 3"/>
          <p:cNvSpPr>
            <a:spLocks noChangeShapeType="1"/>
          </p:cNvSpPr>
          <p:nvPr/>
        </p:nvSpPr>
        <p:spPr bwMode="auto">
          <a:xfrm flipV="1">
            <a:off x="3567113" y="49530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6" name="Line 4"/>
          <p:cNvSpPr>
            <a:spLocks noChangeShapeType="1"/>
          </p:cNvSpPr>
          <p:nvPr/>
        </p:nvSpPr>
        <p:spPr bwMode="auto">
          <a:xfrm flipH="1" flipV="1">
            <a:off x="5734050" y="28956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7" name="Line 5"/>
          <p:cNvSpPr>
            <a:spLocks noChangeShapeType="1"/>
          </p:cNvSpPr>
          <p:nvPr/>
        </p:nvSpPr>
        <p:spPr bwMode="auto">
          <a:xfrm flipV="1">
            <a:off x="3592513" y="2032000"/>
            <a:ext cx="2286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78" name="Line 6"/>
          <p:cNvSpPr>
            <a:spLocks noChangeShapeType="1"/>
          </p:cNvSpPr>
          <p:nvPr/>
        </p:nvSpPr>
        <p:spPr bwMode="auto">
          <a:xfrm>
            <a:off x="4876800" y="3733800"/>
            <a:ext cx="152400" cy="152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1692275" y="1071563"/>
            <a:ext cx="548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GB" sz="2000" i="1" dirty="0" smtClean="0">
                <a:latin typeface="+mj-lt"/>
              </a:rPr>
              <a:t>Salmonella</a:t>
            </a:r>
            <a:r>
              <a:rPr lang="en-GB" sz="2000" dirty="0" smtClean="0">
                <a:latin typeface="+mj-lt"/>
              </a:rPr>
              <a:t>-containing vacuoles in spleen cells</a:t>
            </a: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 flipH="1">
            <a:off x="3200400" y="4381500"/>
            <a:ext cx="152400" cy="1905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28681" name="Rectangle 3"/>
          <p:cNvSpPr>
            <a:spLocks noChangeArrowheads="1"/>
          </p:cNvSpPr>
          <p:nvPr/>
        </p:nvSpPr>
        <p:spPr bwMode="auto">
          <a:xfrm>
            <a:off x="900113" y="188913"/>
            <a:ext cx="73802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 anchor="ctr"/>
          <a:lstStyle/>
          <a:p>
            <a:pPr algn="ctr" eaLnBrk="1" hangingPunct="1"/>
            <a:r>
              <a:rPr lang="en-GB" sz="3600" b="1" i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Salmonella</a:t>
            </a:r>
            <a:r>
              <a:rPr lang="en-GB" sz="3600" b="1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 an intracellular pathogen</a:t>
            </a:r>
            <a:endParaRPr lang="en-GB" sz="4400" i="1">
              <a:solidFill>
                <a:srgbClr val="0000F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08" charset="0"/>
            <a:ea typeface="ＭＳ Ｐゴシック" pitchFamily="-108" charset="-128"/>
            <a:cs typeface="ＭＳ Ｐゴシック" pitchFamily="-108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2781</TotalTime>
  <Words>778</Words>
  <Application>Microsoft Office PowerPoint</Application>
  <PresentationFormat>On-screen Show (4:3)</PresentationFormat>
  <Paragraphs>222</Paragraphs>
  <Slides>28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ＭＳ Ｐゴシック</vt:lpstr>
      <vt:lpstr>Calibri</vt:lpstr>
      <vt:lpstr>Times</vt:lpstr>
      <vt:lpstr>Comic Sans MS</vt:lpstr>
      <vt:lpstr>Verdana</vt:lpstr>
      <vt:lpstr>Geneva</vt:lpstr>
      <vt:lpstr>Symbol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David Holden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Holden</dc:creator>
  <cp:lastModifiedBy>Shiel, Nuala</cp:lastModifiedBy>
  <cp:revision>108</cp:revision>
  <dcterms:created xsi:type="dcterms:W3CDTF">2011-10-19T10:55:09Z</dcterms:created>
  <dcterms:modified xsi:type="dcterms:W3CDTF">2012-11-16T16:51:41Z</dcterms:modified>
</cp:coreProperties>
</file>