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54"/>
  </p:notesMasterIdLst>
  <p:handoutMasterIdLst>
    <p:handoutMasterId r:id="rId55"/>
  </p:handoutMasterIdLst>
  <p:sldIdLst>
    <p:sldId id="744" r:id="rId2"/>
    <p:sldId id="673" r:id="rId3"/>
    <p:sldId id="745" r:id="rId4"/>
    <p:sldId id="746" r:id="rId5"/>
    <p:sldId id="747" r:id="rId6"/>
    <p:sldId id="748" r:id="rId7"/>
    <p:sldId id="749" r:id="rId8"/>
    <p:sldId id="765" r:id="rId9"/>
    <p:sldId id="750" r:id="rId10"/>
    <p:sldId id="751" r:id="rId11"/>
    <p:sldId id="752" r:id="rId12"/>
    <p:sldId id="753" r:id="rId13"/>
    <p:sldId id="764" r:id="rId14"/>
    <p:sldId id="766" r:id="rId15"/>
    <p:sldId id="768" r:id="rId16"/>
    <p:sldId id="767" r:id="rId17"/>
    <p:sldId id="755" r:id="rId18"/>
    <p:sldId id="757" r:id="rId19"/>
    <p:sldId id="756" r:id="rId20"/>
    <p:sldId id="769" r:id="rId21"/>
    <p:sldId id="696" r:id="rId22"/>
    <p:sldId id="770" r:id="rId23"/>
    <p:sldId id="771" r:id="rId24"/>
    <p:sldId id="775" r:id="rId25"/>
    <p:sldId id="776" r:id="rId26"/>
    <p:sldId id="772" r:id="rId27"/>
    <p:sldId id="774" r:id="rId28"/>
    <p:sldId id="777" r:id="rId29"/>
    <p:sldId id="736" r:id="rId30"/>
    <p:sldId id="759" r:id="rId31"/>
    <p:sldId id="761" r:id="rId32"/>
    <p:sldId id="760" r:id="rId33"/>
    <p:sldId id="762" r:id="rId34"/>
    <p:sldId id="763" r:id="rId35"/>
    <p:sldId id="758" r:id="rId36"/>
    <p:sldId id="743" r:id="rId37"/>
    <p:sldId id="693" r:id="rId38"/>
    <p:sldId id="707" r:id="rId39"/>
    <p:sldId id="721" r:id="rId40"/>
    <p:sldId id="700" r:id="rId41"/>
    <p:sldId id="722" r:id="rId42"/>
    <p:sldId id="729" r:id="rId43"/>
    <p:sldId id="727" r:id="rId44"/>
    <p:sldId id="731" r:id="rId45"/>
    <p:sldId id="742" r:id="rId46"/>
    <p:sldId id="691" r:id="rId47"/>
    <p:sldId id="680" r:id="rId48"/>
    <p:sldId id="738" r:id="rId49"/>
    <p:sldId id="739" r:id="rId50"/>
    <p:sldId id="724" r:id="rId51"/>
    <p:sldId id="740" r:id="rId52"/>
    <p:sldId id="706" r:id="rId53"/>
  </p:sldIdLst>
  <p:sldSz cx="9144000" cy="6858000" type="screen4x3"/>
  <p:notesSz cx="7010400" cy="9296400"/>
  <p:defaultTextStyle>
    <a:defPPr>
      <a:defRPr lang="en-US"/>
    </a:defPPr>
    <a:lvl1pPr algn="l" rtl="0" fontAlgn="base">
      <a:spcBef>
        <a:spcPct val="0"/>
      </a:spcBef>
      <a:spcAft>
        <a:spcPct val="0"/>
      </a:spcAft>
      <a:defRPr sz="2800" kern="1200">
        <a:solidFill>
          <a:schemeClr val="tx1"/>
        </a:solidFill>
        <a:latin typeface="Arial" charset="0"/>
        <a:ea typeface="+mn-ea"/>
        <a:cs typeface="Angsana New" pitchFamily="18" charset="-34"/>
      </a:defRPr>
    </a:lvl1pPr>
    <a:lvl2pPr marL="457200" algn="l" rtl="0" fontAlgn="base">
      <a:spcBef>
        <a:spcPct val="0"/>
      </a:spcBef>
      <a:spcAft>
        <a:spcPct val="0"/>
      </a:spcAft>
      <a:defRPr sz="2800" kern="1200">
        <a:solidFill>
          <a:schemeClr val="tx1"/>
        </a:solidFill>
        <a:latin typeface="Arial" charset="0"/>
        <a:ea typeface="+mn-ea"/>
        <a:cs typeface="Angsana New" pitchFamily="18" charset="-34"/>
      </a:defRPr>
    </a:lvl2pPr>
    <a:lvl3pPr marL="914400" algn="l" rtl="0" fontAlgn="base">
      <a:spcBef>
        <a:spcPct val="0"/>
      </a:spcBef>
      <a:spcAft>
        <a:spcPct val="0"/>
      </a:spcAft>
      <a:defRPr sz="2800" kern="1200">
        <a:solidFill>
          <a:schemeClr val="tx1"/>
        </a:solidFill>
        <a:latin typeface="Arial" charset="0"/>
        <a:ea typeface="+mn-ea"/>
        <a:cs typeface="Angsana New" pitchFamily="18" charset="-34"/>
      </a:defRPr>
    </a:lvl3pPr>
    <a:lvl4pPr marL="1371600" algn="l" rtl="0" fontAlgn="base">
      <a:spcBef>
        <a:spcPct val="0"/>
      </a:spcBef>
      <a:spcAft>
        <a:spcPct val="0"/>
      </a:spcAft>
      <a:defRPr sz="2800" kern="1200">
        <a:solidFill>
          <a:schemeClr val="tx1"/>
        </a:solidFill>
        <a:latin typeface="Arial" charset="0"/>
        <a:ea typeface="+mn-ea"/>
        <a:cs typeface="Angsana New" pitchFamily="18" charset="-34"/>
      </a:defRPr>
    </a:lvl4pPr>
    <a:lvl5pPr marL="1828800" algn="l" rtl="0" fontAlgn="base">
      <a:spcBef>
        <a:spcPct val="0"/>
      </a:spcBef>
      <a:spcAft>
        <a:spcPct val="0"/>
      </a:spcAft>
      <a:defRPr sz="2800" kern="1200">
        <a:solidFill>
          <a:schemeClr val="tx1"/>
        </a:solidFill>
        <a:latin typeface="Arial" charset="0"/>
        <a:ea typeface="+mn-ea"/>
        <a:cs typeface="Angsana New" pitchFamily="18" charset="-34"/>
      </a:defRPr>
    </a:lvl5pPr>
    <a:lvl6pPr marL="2286000" algn="l" defTabSz="914400" rtl="0" eaLnBrk="1" latinLnBrk="0" hangingPunct="1">
      <a:defRPr sz="2800" kern="1200">
        <a:solidFill>
          <a:schemeClr val="tx1"/>
        </a:solidFill>
        <a:latin typeface="Arial" charset="0"/>
        <a:ea typeface="+mn-ea"/>
        <a:cs typeface="Angsana New" pitchFamily="18" charset="-34"/>
      </a:defRPr>
    </a:lvl6pPr>
    <a:lvl7pPr marL="2743200" algn="l" defTabSz="914400" rtl="0" eaLnBrk="1" latinLnBrk="0" hangingPunct="1">
      <a:defRPr sz="2800" kern="1200">
        <a:solidFill>
          <a:schemeClr val="tx1"/>
        </a:solidFill>
        <a:latin typeface="Arial" charset="0"/>
        <a:ea typeface="+mn-ea"/>
        <a:cs typeface="Angsana New" pitchFamily="18" charset="-34"/>
      </a:defRPr>
    </a:lvl7pPr>
    <a:lvl8pPr marL="3200400" algn="l" defTabSz="914400" rtl="0" eaLnBrk="1" latinLnBrk="0" hangingPunct="1">
      <a:defRPr sz="2800" kern="1200">
        <a:solidFill>
          <a:schemeClr val="tx1"/>
        </a:solidFill>
        <a:latin typeface="Arial" charset="0"/>
        <a:ea typeface="+mn-ea"/>
        <a:cs typeface="Angsana New" pitchFamily="18" charset="-34"/>
      </a:defRPr>
    </a:lvl8pPr>
    <a:lvl9pPr marL="3657600" algn="l" defTabSz="914400" rtl="0" eaLnBrk="1" latinLnBrk="0" hangingPunct="1">
      <a:defRPr sz="2800" kern="1200">
        <a:solidFill>
          <a:schemeClr val="tx1"/>
        </a:solidFill>
        <a:latin typeface="Arial" charset="0"/>
        <a:ea typeface="+mn-ea"/>
        <a:cs typeface="Angsana New" pitchFamily="18" charset="-3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ntanat" initials="J" lastIdx="7" clrIdx="0"/>
  <p:cmAuthor id="1" name="nmichael" initials=""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0F0"/>
    <a:srgbClr val="CCFFFF"/>
    <a:srgbClr val="D3E2FB"/>
    <a:srgbClr val="FF0000"/>
    <a:srgbClr val="009900"/>
    <a:srgbClr val="0066FF"/>
    <a:srgbClr val="0EE48D"/>
    <a:srgbClr val="66FF99"/>
    <a:srgbClr val="B1AEF4"/>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6" autoAdjust="0"/>
    <p:restoredTop sz="88999" autoAdjust="0"/>
  </p:normalViewPr>
  <p:slideViewPr>
    <p:cSldViewPr>
      <p:cViewPr>
        <p:scale>
          <a:sx n="50" d="100"/>
          <a:sy n="50" d="100"/>
        </p:scale>
        <p:origin x="-804" y="-210"/>
      </p:cViewPr>
      <p:guideLst>
        <p:guide orient="horz" pos="2160"/>
        <p:guide pos="2880"/>
      </p:guideLst>
    </p:cSldViewPr>
  </p:slideViewPr>
  <p:outlineViewPr>
    <p:cViewPr>
      <p:scale>
        <a:sx n="33" d="100"/>
        <a:sy n="33" d="100"/>
      </p:scale>
      <p:origin x="0" y="7128"/>
    </p:cViewPr>
  </p:outlineViewPr>
  <p:notesTextViewPr>
    <p:cViewPr>
      <p:scale>
        <a:sx n="100" d="100"/>
        <a:sy n="100" d="100"/>
      </p:scale>
      <p:origin x="0" y="0"/>
    </p:cViewPr>
  </p:notesTextViewPr>
  <p:sorterViewPr>
    <p:cViewPr varScale="1">
      <p:scale>
        <a:sx n="1" d="1"/>
        <a:sy n="1" d="1"/>
      </p:scale>
      <p:origin x="0" y="5076"/>
    </p:cViewPr>
  </p:sorterViewPr>
  <p:notesViewPr>
    <p:cSldViewPr>
      <p:cViewPr varScale="1">
        <p:scale>
          <a:sx n="51" d="100"/>
          <a:sy n="51" d="100"/>
        </p:scale>
        <p:origin x="-2610" y="-102"/>
      </p:cViewPr>
      <p:guideLst>
        <p:guide orient="horz" pos="2928"/>
        <p:guide pos="221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Vaccine</c:v>
                </c:pt>
              </c:strCache>
            </c:strRef>
          </c:tx>
          <c:invertIfNegative val="0"/>
          <c:cat>
            <c:strRef>
              <c:f>Sheet1!$A$2:$A$6</c:f>
              <c:strCache>
                <c:ptCount val="5"/>
                <c:pt idx="0">
                  <c:v>Markowitz </c:v>
                </c:pt>
                <c:pt idx="1">
                  <c:v>QUEST     </c:v>
                </c:pt>
                <c:pt idx="2">
                  <c:v>ACTG 5068 </c:v>
                </c:pt>
                <c:pt idx="3">
                  <c:v>ANRS 095 </c:v>
                </c:pt>
                <c:pt idx="4">
                  <c:v>ACTG 5187 </c:v>
                </c:pt>
              </c:strCache>
            </c:strRef>
          </c:cat>
          <c:val>
            <c:numRef>
              <c:f>Sheet1!$B$2:$B$6</c:f>
              <c:numCache>
                <c:formatCode>General</c:formatCode>
                <c:ptCount val="5"/>
                <c:pt idx="0">
                  <c:v>4.2</c:v>
                </c:pt>
                <c:pt idx="1">
                  <c:v>3.9</c:v>
                </c:pt>
                <c:pt idx="2">
                  <c:v>4.4000000000000004</c:v>
                </c:pt>
                <c:pt idx="3">
                  <c:v>4.5999999999999996</c:v>
                </c:pt>
                <c:pt idx="4">
                  <c:v>3.5</c:v>
                </c:pt>
              </c:numCache>
            </c:numRef>
          </c:val>
        </c:ser>
        <c:ser>
          <c:idx val="1"/>
          <c:order val="1"/>
          <c:tx>
            <c:strRef>
              <c:f>Sheet1!$C$1</c:f>
              <c:strCache>
                <c:ptCount val="1"/>
                <c:pt idx="0">
                  <c:v>Placebo</c:v>
                </c:pt>
              </c:strCache>
            </c:strRef>
          </c:tx>
          <c:invertIfNegative val="0"/>
          <c:cat>
            <c:strRef>
              <c:f>Sheet1!$A$2:$A$6</c:f>
              <c:strCache>
                <c:ptCount val="5"/>
                <c:pt idx="0">
                  <c:v>Markowitz </c:v>
                </c:pt>
                <c:pt idx="1">
                  <c:v>QUEST     </c:v>
                </c:pt>
                <c:pt idx="2">
                  <c:v>ACTG 5068 </c:v>
                </c:pt>
                <c:pt idx="3">
                  <c:v>ANRS 095 </c:v>
                </c:pt>
                <c:pt idx="4">
                  <c:v>ACTG 5187 </c:v>
                </c:pt>
              </c:strCache>
            </c:strRef>
          </c:cat>
          <c:val>
            <c:numRef>
              <c:f>Sheet1!$C$2:$C$6</c:f>
              <c:numCache>
                <c:formatCode>General</c:formatCode>
                <c:ptCount val="5"/>
                <c:pt idx="0">
                  <c:v>4.2</c:v>
                </c:pt>
                <c:pt idx="1">
                  <c:v>4.4000000000000004</c:v>
                </c:pt>
                <c:pt idx="2">
                  <c:v>4.7</c:v>
                </c:pt>
                <c:pt idx="3">
                  <c:v>4.8</c:v>
                </c:pt>
                <c:pt idx="4">
                  <c:v>3.7</c:v>
                </c:pt>
              </c:numCache>
            </c:numRef>
          </c:val>
        </c:ser>
        <c:dLbls>
          <c:showLegendKey val="0"/>
          <c:showVal val="0"/>
          <c:showCatName val="0"/>
          <c:showSerName val="0"/>
          <c:showPercent val="0"/>
          <c:showBubbleSize val="0"/>
        </c:dLbls>
        <c:gapWidth val="150"/>
        <c:axId val="172403712"/>
        <c:axId val="172409600"/>
      </c:barChart>
      <c:catAx>
        <c:axId val="172403712"/>
        <c:scaling>
          <c:orientation val="minMax"/>
        </c:scaling>
        <c:delete val="0"/>
        <c:axPos val="b"/>
        <c:majorTickMark val="out"/>
        <c:minorTickMark val="none"/>
        <c:tickLblPos val="nextTo"/>
        <c:crossAx val="172409600"/>
        <c:crosses val="autoZero"/>
        <c:auto val="1"/>
        <c:lblAlgn val="ctr"/>
        <c:lblOffset val="100"/>
        <c:noMultiLvlLbl val="0"/>
      </c:catAx>
      <c:valAx>
        <c:axId val="172409600"/>
        <c:scaling>
          <c:orientation val="minMax"/>
          <c:max val="5"/>
        </c:scaling>
        <c:delete val="0"/>
        <c:axPos val="l"/>
        <c:numFmt formatCode="General" sourceLinked="1"/>
        <c:majorTickMark val="out"/>
        <c:minorTickMark val="none"/>
        <c:tickLblPos val="nextTo"/>
        <c:crossAx val="17240371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0"/>
            <a:ext cx="3038654" cy="465856"/>
          </a:xfrm>
          <a:prstGeom prst="rect">
            <a:avLst/>
          </a:prstGeom>
          <a:noFill/>
          <a:ln w="9525">
            <a:noFill/>
            <a:miter lim="800000"/>
            <a:headEnd/>
            <a:tailEnd/>
          </a:ln>
          <a:effectLst/>
        </p:spPr>
        <p:txBody>
          <a:bodyPr vert="horz" wrap="square" lIns="92781" tIns="46392" rIns="92781" bIns="46392" numCol="1" anchor="t" anchorCtr="0" compatLnSpc="1">
            <a:prstTxWarp prst="textNoShape">
              <a:avLst/>
            </a:prstTxWarp>
          </a:bodyPr>
          <a:lstStyle>
            <a:lvl1pPr algn="l" defTabSz="928380" eaLnBrk="0" hangingPunct="0">
              <a:defRPr sz="1200">
                <a:latin typeface="Times New Roman" pitchFamily="18" charset="0"/>
                <a:ea typeface="+mn-ea"/>
                <a:cs typeface="+mn-cs"/>
              </a:defRPr>
            </a:lvl1pPr>
          </a:lstStyle>
          <a:p>
            <a:pPr>
              <a:defRPr/>
            </a:pPr>
            <a:endParaRPr lang="en-US"/>
          </a:p>
        </p:txBody>
      </p:sp>
      <p:sp>
        <p:nvSpPr>
          <p:cNvPr id="13315" name="Rectangle 3"/>
          <p:cNvSpPr>
            <a:spLocks noGrp="1" noChangeArrowheads="1"/>
          </p:cNvSpPr>
          <p:nvPr>
            <p:ph type="dt" sz="quarter" idx="1"/>
          </p:nvPr>
        </p:nvSpPr>
        <p:spPr bwMode="auto">
          <a:xfrm>
            <a:off x="3971746" y="0"/>
            <a:ext cx="3038654" cy="465856"/>
          </a:xfrm>
          <a:prstGeom prst="rect">
            <a:avLst/>
          </a:prstGeom>
          <a:noFill/>
          <a:ln w="9525">
            <a:noFill/>
            <a:miter lim="800000"/>
            <a:headEnd/>
            <a:tailEnd/>
          </a:ln>
          <a:effectLst/>
        </p:spPr>
        <p:txBody>
          <a:bodyPr vert="horz" wrap="square" lIns="92781" tIns="46392" rIns="92781" bIns="46392" numCol="1" anchor="t" anchorCtr="0" compatLnSpc="1">
            <a:prstTxWarp prst="textNoShape">
              <a:avLst/>
            </a:prstTxWarp>
          </a:bodyPr>
          <a:lstStyle>
            <a:lvl1pPr algn="r" defTabSz="928380" eaLnBrk="0" hangingPunct="0">
              <a:defRPr sz="1200">
                <a:latin typeface="Times New Roman" pitchFamily="18" charset="0"/>
                <a:ea typeface="+mn-ea"/>
                <a:cs typeface="+mn-cs"/>
              </a:defRPr>
            </a:lvl1pPr>
          </a:lstStyle>
          <a:p>
            <a:pPr>
              <a:defRPr/>
            </a:pPr>
            <a:endParaRPr lang="en-US"/>
          </a:p>
        </p:txBody>
      </p:sp>
      <p:sp>
        <p:nvSpPr>
          <p:cNvPr id="13316" name="Rectangle 4"/>
          <p:cNvSpPr>
            <a:spLocks noGrp="1" noChangeArrowheads="1"/>
          </p:cNvSpPr>
          <p:nvPr>
            <p:ph type="ftr" sz="quarter" idx="2"/>
          </p:nvPr>
        </p:nvSpPr>
        <p:spPr bwMode="auto">
          <a:xfrm>
            <a:off x="1" y="8830546"/>
            <a:ext cx="3038654" cy="465855"/>
          </a:xfrm>
          <a:prstGeom prst="rect">
            <a:avLst/>
          </a:prstGeom>
          <a:noFill/>
          <a:ln w="9525">
            <a:noFill/>
            <a:miter lim="800000"/>
            <a:headEnd/>
            <a:tailEnd/>
          </a:ln>
          <a:effectLst/>
        </p:spPr>
        <p:txBody>
          <a:bodyPr vert="horz" wrap="square" lIns="92781" tIns="46392" rIns="92781" bIns="46392" numCol="1" anchor="b" anchorCtr="0" compatLnSpc="1">
            <a:prstTxWarp prst="textNoShape">
              <a:avLst/>
            </a:prstTxWarp>
          </a:bodyPr>
          <a:lstStyle>
            <a:lvl1pPr algn="l" defTabSz="928380" eaLnBrk="0" hangingPunct="0">
              <a:defRPr sz="1200">
                <a:latin typeface="Times New Roman" pitchFamily="18" charset="0"/>
                <a:ea typeface="+mn-ea"/>
                <a:cs typeface="+mn-cs"/>
              </a:defRPr>
            </a:lvl1pPr>
          </a:lstStyle>
          <a:p>
            <a:pPr>
              <a:defRPr/>
            </a:pPr>
            <a:endParaRPr lang="en-US"/>
          </a:p>
        </p:txBody>
      </p:sp>
      <p:sp>
        <p:nvSpPr>
          <p:cNvPr id="13317" name="Rectangle 5"/>
          <p:cNvSpPr>
            <a:spLocks noGrp="1" noChangeArrowheads="1"/>
          </p:cNvSpPr>
          <p:nvPr>
            <p:ph type="sldNum" sz="quarter" idx="3"/>
          </p:nvPr>
        </p:nvSpPr>
        <p:spPr bwMode="auto">
          <a:xfrm>
            <a:off x="3971746" y="8830546"/>
            <a:ext cx="3038654" cy="465855"/>
          </a:xfrm>
          <a:prstGeom prst="rect">
            <a:avLst/>
          </a:prstGeom>
          <a:noFill/>
          <a:ln w="9525">
            <a:noFill/>
            <a:miter lim="800000"/>
            <a:headEnd/>
            <a:tailEnd/>
          </a:ln>
          <a:effectLst/>
        </p:spPr>
        <p:txBody>
          <a:bodyPr vert="horz" wrap="square" lIns="92781" tIns="46392" rIns="92781" bIns="46392" numCol="1" anchor="b" anchorCtr="0" compatLnSpc="1">
            <a:prstTxWarp prst="textNoShape">
              <a:avLst/>
            </a:prstTxWarp>
          </a:bodyPr>
          <a:lstStyle>
            <a:lvl1pPr algn="r" defTabSz="928380" eaLnBrk="0" hangingPunct="0">
              <a:defRPr sz="1200">
                <a:latin typeface="Times New Roman" pitchFamily="18" charset="0"/>
                <a:ea typeface="+mn-ea"/>
                <a:cs typeface="+mn-cs"/>
              </a:defRPr>
            </a:lvl1pPr>
          </a:lstStyle>
          <a:p>
            <a:pPr>
              <a:defRPr/>
            </a:pPr>
            <a:fld id="{89C0B963-52CC-47F4-AE40-CF4B2C6AAE8A}" type="slidenum">
              <a:rPr lang="en-US"/>
              <a:pPr>
                <a:defRPr/>
              </a:pPr>
              <a:t>‹#›</a:t>
            </a:fld>
            <a:endParaRPr lang="en-US"/>
          </a:p>
        </p:txBody>
      </p:sp>
    </p:spTree>
    <p:extLst>
      <p:ext uri="{BB962C8B-B14F-4D97-AF65-F5344CB8AC3E}">
        <p14:creationId xmlns:p14="http://schemas.microsoft.com/office/powerpoint/2010/main" val="3353640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1" y="0"/>
            <a:ext cx="3038654" cy="465856"/>
          </a:xfrm>
          <a:prstGeom prst="rect">
            <a:avLst/>
          </a:prstGeom>
          <a:noFill/>
          <a:ln w="9525">
            <a:noFill/>
            <a:miter lim="800000"/>
            <a:headEnd/>
            <a:tailEnd/>
          </a:ln>
          <a:effectLst/>
        </p:spPr>
        <p:txBody>
          <a:bodyPr vert="horz" wrap="square" lIns="92781" tIns="46392" rIns="92781" bIns="46392" numCol="1" anchor="t" anchorCtr="0" compatLnSpc="1">
            <a:prstTxWarp prst="textNoShape">
              <a:avLst/>
            </a:prstTxWarp>
          </a:bodyPr>
          <a:lstStyle>
            <a:lvl1pPr algn="l" defTabSz="928380" eaLnBrk="0" hangingPunct="0">
              <a:defRPr sz="1200">
                <a:latin typeface="Times New Roman" pitchFamily="18" charset="0"/>
                <a:ea typeface="+mn-ea"/>
                <a:cs typeface="+mn-cs"/>
              </a:defRPr>
            </a:lvl1pPr>
          </a:lstStyle>
          <a:p>
            <a:pPr>
              <a:defRPr/>
            </a:pPr>
            <a:endParaRPr lang="en-US"/>
          </a:p>
        </p:txBody>
      </p:sp>
      <p:sp>
        <p:nvSpPr>
          <p:cNvPr id="47107" name="Rectangle 3"/>
          <p:cNvSpPr>
            <a:spLocks noGrp="1" noChangeArrowheads="1"/>
          </p:cNvSpPr>
          <p:nvPr>
            <p:ph type="dt" idx="1"/>
          </p:nvPr>
        </p:nvSpPr>
        <p:spPr bwMode="auto">
          <a:xfrm>
            <a:off x="3971746" y="0"/>
            <a:ext cx="3038654" cy="465856"/>
          </a:xfrm>
          <a:prstGeom prst="rect">
            <a:avLst/>
          </a:prstGeom>
          <a:noFill/>
          <a:ln w="9525">
            <a:noFill/>
            <a:miter lim="800000"/>
            <a:headEnd/>
            <a:tailEnd/>
          </a:ln>
          <a:effectLst/>
        </p:spPr>
        <p:txBody>
          <a:bodyPr vert="horz" wrap="square" lIns="92781" tIns="46392" rIns="92781" bIns="46392" numCol="1" anchor="t" anchorCtr="0" compatLnSpc="1">
            <a:prstTxWarp prst="textNoShape">
              <a:avLst/>
            </a:prstTxWarp>
          </a:bodyPr>
          <a:lstStyle>
            <a:lvl1pPr algn="r" defTabSz="928380" eaLnBrk="0" hangingPunct="0">
              <a:defRPr sz="1200">
                <a:latin typeface="Times New Roman" pitchFamily="18"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7109" name="Rectangle 5"/>
          <p:cNvSpPr>
            <a:spLocks noGrp="1" noChangeArrowheads="1"/>
          </p:cNvSpPr>
          <p:nvPr>
            <p:ph type="body" sz="quarter" idx="3"/>
          </p:nvPr>
        </p:nvSpPr>
        <p:spPr bwMode="auto">
          <a:xfrm>
            <a:off x="936350" y="4416012"/>
            <a:ext cx="5137702" cy="4183824"/>
          </a:xfrm>
          <a:prstGeom prst="rect">
            <a:avLst/>
          </a:prstGeom>
          <a:noFill/>
          <a:ln w="9525">
            <a:noFill/>
            <a:miter lim="800000"/>
            <a:headEnd/>
            <a:tailEnd/>
          </a:ln>
          <a:effectLst/>
        </p:spPr>
        <p:txBody>
          <a:bodyPr vert="horz" wrap="square" lIns="92781" tIns="46392" rIns="92781" bIns="4639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110" name="Rectangle 6"/>
          <p:cNvSpPr>
            <a:spLocks noGrp="1" noChangeArrowheads="1"/>
          </p:cNvSpPr>
          <p:nvPr>
            <p:ph type="ftr" sz="quarter" idx="4"/>
          </p:nvPr>
        </p:nvSpPr>
        <p:spPr bwMode="auto">
          <a:xfrm>
            <a:off x="1" y="8830546"/>
            <a:ext cx="3038654" cy="465855"/>
          </a:xfrm>
          <a:prstGeom prst="rect">
            <a:avLst/>
          </a:prstGeom>
          <a:noFill/>
          <a:ln w="9525">
            <a:noFill/>
            <a:miter lim="800000"/>
            <a:headEnd/>
            <a:tailEnd/>
          </a:ln>
          <a:effectLst/>
        </p:spPr>
        <p:txBody>
          <a:bodyPr vert="horz" wrap="square" lIns="92781" tIns="46392" rIns="92781" bIns="46392" numCol="1" anchor="b" anchorCtr="0" compatLnSpc="1">
            <a:prstTxWarp prst="textNoShape">
              <a:avLst/>
            </a:prstTxWarp>
          </a:bodyPr>
          <a:lstStyle>
            <a:lvl1pPr algn="l" defTabSz="928380" eaLnBrk="0" hangingPunct="0">
              <a:defRPr sz="1200">
                <a:latin typeface="Times New Roman" pitchFamily="18" charset="0"/>
                <a:ea typeface="+mn-ea"/>
                <a:cs typeface="+mn-cs"/>
              </a:defRPr>
            </a:lvl1pPr>
          </a:lstStyle>
          <a:p>
            <a:pPr>
              <a:defRPr/>
            </a:pPr>
            <a:endParaRPr lang="en-US"/>
          </a:p>
        </p:txBody>
      </p:sp>
      <p:sp>
        <p:nvSpPr>
          <p:cNvPr id="47111" name="Rectangle 7"/>
          <p:cNvSpPr>
            <a:spLocks noGrp="1" noChangeArrowheads="1"/>
          </p:cNvSpPr>
          <p:nvPr>
            <p:ph type="sldNum" sz="quarter" idx="5"/>
          </p:nvPr>
        </p:nvSpPr>
        <p:spPr bwMode="auto">
          <a:xfrm>
            <a:off x="3971746" y="8830546"/>
            <a:ext cx="3038654" cy="465855"/>
          </a:xfrm>
          <a:prstGeom prst="rect">
            <a:avLst/>
          </a:prstGeom>
          <a:noFill/>
          <a:ln w="9525">
            <a:noFill/>
            <a:miter lim="800000"/>
            <a:headEnd/>
            <a:tailEnd/>
          </a:ln>
          <a:effectLst/>
        </p:spPr>
        <p:txBody>
          <a:bodyPr vert="horz" wrap="square" lIns="92781" tIns="46392" rIns="92781" bIns="46392" numCol="1" anchor="b" anchorCtr="0" compatLnSpc="1">
            <a:prstTxWarp prst="textNoShape">
              <a:avLst/>
            </a:prstTxWarp>
          </a:bodyPr>
          <a:lstStyle>
            <a:lvl1pPr algn="r" defTabSz="928380" eaLnBrk="0" hangingPunct="0">
              <a:defRPr sz="1200">
                <a:latin typeface="Times New Roman" pitchFamily="18" charset="0"/>
                <a:ea typeface="+mn-ea"/>
                <a:cs typeface="+mn-cs"/>
              </a:defRPr>
            </a:lvl1pPr>
          </a:lstStyle>
          <a:p>
            <a:pPr>
              <a:defRPr/>
            </a:pPr>
            <a:fld id="{A48FA78C-4857-41B1-84AC-C49F247B9536}" type="slidenum">
              <a:rPr lang="en-US"/>
              <a:pPr>
                <a:defRPr/>
              </a:pPr>
              <a:t>‹#›</a:t>
            </a:fld>
            <a:endParaRPr lang="en-US"/>
          </a:p>
        </p:txBody>
      </p:sp>
    </p:spTree>
    <p:extLst>
      <p:ext uri="{BB962C8B-B14F-4D97-AF65-F5344CB8AC3E}">
        <p14:creationId xmlns:p14="http://schemas.microsoft.com/office/powerpoint/2010/main" val="1694536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138BE26-F7F1-470A-90F5-390363E7EB4B}"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48FA78C-4857-41B1-84AC-C49F247B9536}" type="slidenum">
              <a:rPr lang="en-US" smtClean="0"/>
              <a:pPr>
                <a:defRPr/>
              </a:pPr>
              <a:t>42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649787" cy="3486150"/>
          </a:xfrm>
        </p:spPr>
      </p:sp>
      <p:sp>
        <p:nvSpPr>
          <p:cNvPr id="4" name="Slide Number Placeholder 3"/>
          <p:cNvSpPr>
            <a:spLocks noGrp="1"/>
          </p:cNvSpPr>
          <p:nvPr>
            <p:ph type="sldNum" sz="quarter" idx="10"/>
          </p:nvPr>
        </p:nvSpPr>
        <p:spPr/>
        <p:txBody>
          <a:bodyPr/>
          <a:lstStyle/>
          <a:p>
            <a:fld id="{B5CD96FB-91DE-45C7-9ACC-83163EB9F414}" type="slidenum">
              <a:rPr lang="en-US" smtClean="0"/>
              <a:pPr/>
              <a:t>47</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3177" tIns="46589" rIns="93177" bIns="46589" anchor="b"/>
          <a:lstStyle/>
          <a:p>
            <a:pPr algn="r" eaLnBrk="0" hangingPunct="0"/>
            <a:fld id="{650B3C93-2B45-418C-A55A-99298FC3B9BB}" type="slidenum">
              <a:rPr lang="en-US" sz="1200"/>
              <a:pPr algn="r" eaLnBrk="0" hangingPunct="0"/>
              <a:t>18</a:t>
            </a:fld>
            <a:endParaRPr lang="en-US" sz="1200" dirty="0"/>
          </a:p>
        </p:txBody>
      </p:sp>
      <p:sp>
        <p:nvSpPr>
          <p:cNvPr id="115715"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115716" name="Rectangle 3"/>
          <p:cNvSpPr>
            <a:spLocks noGrp="1" noChangeArrowheads="1"/>
          </p:cNvSpPr>
          <p:nvPr>
            <p:ph type="body" idx="1"/>
          </p:nvPr>
        </p:nvSpPr>
        <p:spPr bwMode="auto">
          <a:xfrm>
            <a:off x="934720" y="4415790"/>
            <a:ext cx="5140960" cy="4183380"/>
          </a:xfrm>
          <a:prstGeom prst="rect">
            <a:avLst/>
          </a:prstGeom>
          <a:noFill/>
          <a:ln>
            <a:solidFill>
              <a:srgbClr val="000000"/>
            </a:solidFill>
            <a:miter lim="800000"/>
            <a:headEnd/>
            <a:tailEnd/>
          </a:ln>
        </p:spPr>
        <p:txBody>
          <a:bodyPr/>
          <a:lstStyle/>
          <a:p>
            <a:r>
              <a:rPr lang="en-US" smtClean="0"/>
              <a:t>Several  somewhat thorny issues Note that this is a semilog plot (CLICK). One pesky issue is that log scales is that they NEVER end, they just keep getting smaller. The size of the post secondary phase remains inherently uncertain and represents a kind of Zeno’s paradox In mathematical terms the value can only get smaller but never reaches zero whereas  in physical terms thethe target is always reached. aradoxThus the nature of this curve and its limits bear directly on eradication - there are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6855D511-7F10-4E87-B809-A04D2535363D}" type="slidenum">
              <a:rPr lang="en-US" sz="1200"/>
              <a:pPr algn="r"/>
              <a:t>19</a:t>
            </a:fld>
            <a:endParaRPr lang="en-US" sz="1200" dirty="0"/>
          </a:p>
        </p:txBody>
      </p:sp>
      <p:sp>
        <p:nvSpPr>
          <p:cNvPr id="50178"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F5542556-D467-4C17-AEEE-5437D8621217}" type="slidenum">
              <a:rPr lang="en-AU" sz="1200"/>
              <a:pPr algn="r"/>
              <a:t>19</a:t>
            </a:fld>
            <a:endParaRPr lang="en-AU" sz="120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AU" dirty="0" smtClean="0"/>
              <a:t>HIV DNA is always detectable in infected cells even on </a:t>
            </a:r>
            <a:r>
              <a:rPr lang="en-AU" dirty="0" err="1" smtClean="0"/>
              <a:t>suprpessive</a:t>
            </a:r>
            <a:r>
              <a:rPr lang="en-AU" dirty="0" smtClean="0"/>
              <a:t> ART for years</a:t>
            </a:r>
          </a:p>
          <a:p>
            <a:pPr eaLnBrk="1" hangingPunct="1"/>
            <a:r>
              <a:rPr lang="en-AU" dirty="0" smtClean="0"/>
              <a:t>So the major barriers to cure are the persistence of low level </a:t>
            </a:r>
            <a:r>
              <a:rPr lang="en-AU" dirty="0" err="1" smtClean="0"/>
              <a:t>viremia</a:t>
            </a:r>
            <a:r>
              <a:rPr lang="en-AU" dirty="0" smtClean="0"/>
              <a:t> and cell associated HIV DNA. The major current question is where is this virus coming from in patients on HAART?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Arial" pitchFamily="34" charset="0"/>
              </a:rPr>
              <a:t>58 Not randomised</a:t>
            </a:r>
          </a:p>
          <a:p>
            <a:r>
              <a:rPr lang="en-GB" dirty="0" smtClean="0">
                <a:latin typeface="Arial" pitchFamily="34" charset="0"/>
              </a:rPr>
              <a:t>15 Did not meet PHI definition</a:t>
            </a:r>
          </a:p>
          <a:p>
            <a:r>
              <a:rPr lang="en-GB" dirty="0" smtClean="0">
                <a:latin typeface="Arial" pitchFamily="34" charset="0"/>
              </a:rPr>
              <a:t>6	Last negative HIV test &gt;6 months prior to randomisation</a:t>
            </a:r>
          </a:p>
          <a:p>
            <a:r>
              <a:rPr lang="en-GB" dirty="0" smtClean="0">
                <a:latin typeface="Arial" pitchFamily="34" charset="0"/>
              </a:rPr>
              <a:t>1	No documented negative HIV test available</a:t>
            </a:r>
          </a:p>
          <a:p>
            <a:r>
              <a:rPr lang="en-GB" dirty="0" smtClean="0">
                <a:latin typeface="Arial" pitchFamily="34" charset="0"/>
              </a:rPr>
              <a:t>2	Detuned assay &gt;0.6</a:t>
            </a:r>
          </a:p>
          <a:p>
            <a:r>
              <a:rPr lang="en-GB" dirty="0" smtClean="0">
                <a:latin typeface="Arial" pitchFamily="34" charset="0"/>
              </a:rPr>
              <a:t>1	&gt;2 weeks between equivocal and positive HIV test</a:t>
            </a:r>
          </a:p>
          <a:p>
            <a:r>
              <a:rPr lang="en-GB" dirty="0" smtClean="0">
                <a:latin typeface="Arial" pitchFamily="34" charset="0"/>
              </a:rPr>
              <a:t>5	Did not meet any of the PHI criteria</a:t>
            </a:r>
          </a:p>
          <a:p>
            <a:r>
              <a:rPr lang="en-GB" dirty="0" smtClean="0">
                <a:latin typeface="Arial" pitchFamily="34" charset="0"/>
              </a:rPr>
              <a:t>19 Other protocol exclusion criteria</a:t>
            </a:r>
          </a:p>
          <a:p>
            <a:r>
              <a:rPr lang="en-GB" dirty="0" smtClean="0">
                <a:latin typeface="Arial" pitchFamily="34" charset="0"/>
              </a:rPr>
              <a:t>1	Positive pregnancy test at enrolment visit</a:t>
            </a:r>
          </a:p>
          <a:p>
            <a:r>
              <a:rPr lang="en-GB" dirty="0" smtClean="0">
                <a:latin typeface="Arial" pitchFamily="34" charset="0"/>
              </a:rPr>
              <a:t>14	Participant unlikely to comply with protocol </a:t>
            </a:r>
          </a:p>
          <a:p>
            <a:r>
              <a:rPr lang="en-GB" dirty="0" smtClean="0">
                <a:latin typeface="Arial" pitchFamily="34" charset="0"/>
              </a:rPr>
              <a:t>3	ART clinically indicated at randomisation</a:t>
            </a:r>
          </a:p>
          <a:p>
            <a:r>
              <a:rPr lang="en-GB" dirty="0" smtClean="0">
                <a:latin typeface="Arial" pitchFamily="34" charset="0"/>
              </a:rPr>
              <a:t>1	ART contraindicated</a:t>
            </a:r>
          </a:p>
          <a:p>
            <a:r>
              <a:rPr lang="en-GB" dirty="0" smtClean="0">
                <a:latin typeface="Arial" pitchFamily="34" charset="0"/>
              </a:rPr>
              <a:t>24 Other reason</a:t>
            </a:r>
          </a:p>
          <a:p>
            <a:r>
              <a:rPr lang="en-GB" dirty="0" smtClean="0">
                <a:latin typeface="Arial" pitchFamily="34" charset="0"/>
              </a:rPr>
              <a:t>3	Clinician decision (1 abnormal liver function tests, 1 newly diagnosed diabetic, 1 “good </a:t>
            </a:r>
            <a:r>
              <a:rPr lang="en-GB" dirty="0" err="1" smtClean="0">
                <a:latin typeface="Arial" pitchFamily="34" charset="0"/>
              </a:rPr>
              <a:t>immunovirological</a:t>
            </a:r>
            <a:r>
              <a:rPr lang="en-GB" dirty="0" smtClean="0">
                <a:latin typeface="Arial" pitchFamily="34" charset="0"/>
              </a:rPr>
              <a:t> situation”)</a:t>
            </a:r>
          </a:p>
          <a:p>
            <a:r>
              <a:rPr lang="en-GB" dirty="0" smtClean="0">
                <a:latin typeface="Arial" pitchFamily="34" charset="0"/>
              </a:rPr>
              <a:t>11	Participant choice</a:t>
            </a:r>
          </a:p>
          <a:p>
            <a:r>
              <a:rPr lang="en-GB" dirty="0" smtClean="0">
                <a:latin typeface="Arial" pitchFamily="34" charset="0"/>
              </a:rPr>
              <a:t>2	Enrolment closed</a:t>
            </a:r>
          </a:p>
          <a:p>
            <a:r>
              <a:rPr lang="en-GB" dirty="0" smtClean="0">
                <a:latin typeface="Arial" pitchFamily="34" charset="0"/>
              </a:rPr>
              <a:t>8	Reason not recorded (all eligible at screening)</a:t>
            </a:r>
          </a:p>
          <a:p>
            <a:endParaRPr lang="en-GB" dirty="0"/>
          </a:p>
        </p:txBody>
      </p:sp>
      <p:sp>
        <p:nvSpPr>
          <p:cNvPr id="4" name="Slide Number Placeholder 3"/>
          <p:cNvSpPr>
            <a:spLocks noGrp="1"/>
          </p:cNvSpPr>
          <p:nvPr>
            <p:ph type="sldNum" sz="quarter" idx="10"/>
          </p:nvPr>
        </p:nvSpPr>
        <p:spPr/>
        <p:txBody>
          <a:bodyPr/>
          <a:lstStyle/>
          <a:p>
            <a:pPr>
              <a:defRPr/>
            </a:pPr>
            <a:fld id="{D27D83AB-4CA0-4824-B95F-09ADF530F4E9}" type="slidenum">
              <a:rPr lang="en-ZA" smtClean="0"/>
              <a:pPr>
                <a:defRPr/>
              </a:pPr>
              <a:t>25</a:t>
            </a:fld>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graph compares the</a:t>
            </a:r>
            <a:r>
              <a:rPr lang="en-GB" dirty="0" smtClean="0"/>
              <a:t> actual time difference</a:t>
            </a:r>
            <a:r>
              <a:rPr lang="en-GB" baseline="0" dirty="0" smtClean="0"/>
              <a:t> in weeks to reach primary endpoint between the arms</a:t>
            </a:r>
          </a:p>
          <a:p>
            <a:r>
              <a:rPr lang="en-GB" baseline="0" dirty="0" smtClean="0"/>
              <a:t>ART48 delayed time to primary endpoint by 65 weeks compared with SOC. This was however, not significantly longer than time spent on therapy</a:t>
            </a:r>
            <a:endParaRPr lang="en-GB" dirty="0" smtClean="0"/>
          </a:p>
        </p:txBody>
      </p:sp>
      <p:sp>
        <p:nvSpPr>
          <p:cNvPr id="4" name="Slide Number Placeholder 3"/>
          <p:cNvSpPr>
            <a:spLocks noGrp="1"/>
          </p:cNvSpPr>
          <p:nvPr>
            <p:ph type="sldNum" sz="quarter" idx="10"/>
          </p:nvPr>
        </p:nvSpPr>
        <p:spPr/>
        <p:txBody>
          <a:bodyPr/>
          <a:lstStyle/>
          <a:p>
            <a:pPr>
              <a:defRPr/>
            </a:pPr>
            <a:fld id="{D27D83AB-4CA0-4824-B95F-09ADF530F4E9}" type="slidenum">
              <a:rPr lang="en-ZA" smtClean="0"/>
              <a:pPr>
                <a:defRPr/>
              </a:pPr>
              <a:t>26</a:t>
            </a:fld>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a:t>
            </a:r>
            <a:r>
              <a:rPr lang="en-GB" baseline="0" dirty="0" smtClean="0"/>
              <a:t> comparison of the time to reach Primary endpoint accounting for duration of infection.</a:t>
            </a:r>
          </a:p>
          <a:p>
            <a:r>
              <a:rPr lang="en-GB" baseline="0" dirty="0" smtClean="0"/>
              <a:t>There was a trend to a significant delay in time to reach primary endpoint between individuals infected within 12 weeks receiving ART48 to SOC. Whilst the difference between participants enrolled &gt;12 weeks after infection and SOC was much less.</a:t>
            </a:r>
          </a:p>
          <a:p>
            <a:r>
              <a:rPr lang="en-GB" baseline="0" dirty="0" smtClean="0"/>
              <a:t>Of note the time to reach Primary endpoint for individuals in the SOC arm (green)  was more rapid for those randomised within 12 weeks than those enrolled later</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D27D83AB-4CA0-4824-B95F-09ADF530F4E9}" type="slidenum">
              <a:rPr lang="en-ZA" smtClean="0"/>
              <a:pPr>
                <a:defRPr/>
              </a:pPr>
              <a:t>27</a:t>
            </a:fld>
            <a:endParaRPr lang="en-Z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48FA78C-4857-41B1-84AC-C49F247B9536}" type="slidenum">
              <a:rPr lang="en-US" smtClean="0"/>
              <a:pPr>
                <a:defRPr/>
              </a:pPr>
              <a:t>29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8FA78C-4857-41B1-84AC-C49F247B9536}" type="slidenum">
              <a:rPr lang="en-US" smtClean="0"/>
              <a:pPr>
                <a:defRPr/>
              </a:pPr>
              <a:t>40</a:t>
            </a:fld>
            <a:endParaRPr lang="en-US"/>
          </a:p>
        </p:txBody>
      </p:sp>
    </p:spTree>
    <p:extLst>
      <p:ext uri="{BB962C8B-B14F-4D97-AF65-F5344CB8AC3E}">
        <p14:creationId xmlns:p14="http://schemas.microsoft.com/office/powerpoint/2010/main" val="2909823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8001000" y="6629400"/>
            <a:ext cx="990600" cy="523875"/>
          </a:xfrm>
          <a:prstGeom prst="rect">
            <a:avLst/>
          </a:prstGeom>
          <a:solidFill>
            <a:schemeClr val="accent3"/>
          </a:solidFill>
        </p:spPr>
        <p:txBody>
          <a:bodyPr>
            <a:spAutoFit/>
          </a:bodyPr>
          <a:lstStyle/>
          <a:p>
            <a:pPr>
              <a:defRPr/>
            </a:pPr>
            <a:endParaRPr lang="en-US" dirty="0">
              <a:ea typeface="Angsana New"/>
              <a:cs typeface="Angsana New"/>
            </a:endParaRPr>
          </a:p>
        </p:txBody>
      </p:sp>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fld id="{9B3451EC-65C4-4E73-9EEC-B99504FBABD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fld id="{DBFDA092-96B9-45D1-AC46-361ECE859670}" type="datetime1">
              <a:rPr lang="en-US"/>
              <a:pPr>
                <a:defRPr/>
              </a:pPr>
              <a:t>11/29/2012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fld id="{13BF9BF3-7ED7-424D-851C-589895585BC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fld id="{0D1D992D-F10D-4E70-8DC3-5BCA8596EBF5}" type="datetime1">
              <a:rPr lang="en-US"/>
              <a:pPr>
                <a:defRPr/>
              </a:pPr>
              <a:t>11/29/2012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fld id="{9E093338-36EE-4B16-BD5D-9D1DDB5FB93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fld id="{ACD01133-35D2-4BDC-9D40-F31200FD18F5}" type="datetime1">
              <a:rPr lang="en-US"/>
              <a:pPr>
                <a:defRPr/>
              </a:pPr>
              <a:t>11/29/2012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fld id="{016182F9-990A-4D6D-9F45-A14C5CC6361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fld id="{A8ABEF92-FAB4-46A2-9445-3A80A99A6523}" type="datetime1">
              <a:rPr lang="en-US"/>
              <a:pPr>
                <a:defRPr/>
              </a:pPr>
              <a:t>11/29/2012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fld id="{CB30B3B3-90A0-4487-858C-D74566E25DE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fld id="{8E9DDADC-E101-4BFF-9C4F-74B417162D7F}" type="datetime1">
              <a:rPr lang="en-US"/>
              <a:pPr>
                <a:defRPr/>
              </a:pPr>
              <a:t>11/29/2012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fld id="{BDECB91D-00BB-4ACC-B1CD-C04E6542B41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fld id="{3CC907B3-C9AC-4725-9AE0-4B11BE0099BB}" type="datetime1">
              <a:rPr lang="en-US"/>
              <a:pPr>
                <a:defRPr/>
              </a:pPr>
              <a:t>11/29/2012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fld id="{6ED22D6F-0B7A-4E8E-B9FC-E92B0B8AC0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fld id="{A6434ED2-3891-4991-AA2B-4A19B7434398}" type="datetime1">
              <a:rPr lang="en-US"/>
              <a:pPr>
                <a:defRPr/>
              </a:pPr>
              <a:t>11/29/2012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fld id="{AD83B359-67A4-42CE-9F7E-2113A3C31C3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fld id="{9B7E5A9B-DB9B-4C53-93E8-BC402F171950}" type="datetime1">
              <a:rPr lang="en-US"/>
              <a:pPr>
                <a:defRPr/>
              </a:pPr>
              <a:t>11/29/2012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fld id="{DFCEDF0F-3FCE-4147-A1B1-459A80CD1A2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fld id="{6CA4030A-A6E5-4C96-88CB-DD1D13C84FB2}" type="datetime1">
              <a:rPr lang="en-US"/>
              <a:pPr>
                <a:defRPr/>
              </a:pPr>
              <a:t>11/29/2012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fld id="{F934F2B1-2489-4877-B93E-3D2BC97D3B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fld id="{76F09DDD-C61F-4C8B-A49B-5D038CFAF300}" type="datetime1">
              <a:rPr lang="en-US"/>
              <a:pPr>
                <a:defRPr/>
              </a:pPr>
              <a:t>11/29/2012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8" charset="0"/>
                <a:ea typeface="Angsana New"/>
                <a:cs typeface="Angsana New"/>
              </a:defRPr>
            </a:lvl1pPr>
          </a:lstStyle>
          <a:p>
            <a:pPr>
              <a:defRPr/>
            </a:pPr>
            <a:fld id="{DF91A229-950D-4104-8FAB-3C1CF9187BF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noChangeArrowheads="1"/>
          </p:cNvPicPr>
          <p:nvPr/>
        </p:nvPicPr>
        <p:blipFill>
          <a:blip r:embed="rId15" cstate="print"/>
          <a:srcRect/>
          <a:stretch>
            <a:fillRect/>
          </a:stretch>
        </p:blipFill>
        <p:spPr bwMode="auto">
          <a:xfrm>
            <a:off x="0" y="0"/>
            <a:ext cx="481013" cy="6858000"/>
          </a:xfrm>
          <a:prstGeom prst="rect">
            <a:avLst/>
          </a:prstGeom>
          <a:noFill/>
          <a:ln w="9525">
            <a:noFill/>
            <a:miter lim="800000"/>
            <a:headEnd/>
            <a:tailEnd/>
          </a:ln>
        </p:spPr>
      </p:pic>
      <p:sp>
        <p:nvSpPr>
          <p:cNvPr id="9" name="Rectangle 8"/>
          <p:cNvSpPr/>
          <p:nvPr/>
        </p:nvSpPr>
        <p:spPr>
          <a:xfrm flipV="1">
            <a:off x="609600" y="914400"/>
            <a:ext cx="8318500" cy="46038"/>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8" charset="-128"/>
            </a:endParaRPr>
          </a:p>
        </p:txBody>
      </p:sp>
    </p:spTree>
  </p:cSld>
  <p:clrMap bg1="lt1" tx1="dk1" bg2="lt2" tx2="dk2" accent1="accent1" accent2="accent2" accent3="accent3" accent4="accent4" accent5="accent5" accent6="accent6" hlink="hlink" folHlink="folHlink"/>
  <p:sldLayoutIdLst>
    <p:sldLayoutId id="2147483676" r:id="rId1"/>
    <p:sldLayoutId id="2147483674"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75" r:id="rId13"/>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Calibri" pitchFamily="-108" charset="0"/>
          <a:ea typeface="MS PGothic"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Calibri" pitchFamily="-108" charset="0"/>
          <a:ea typeface="MS PGothic"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Calibri" pitchFamily="-108" charset="0"/>
          <a:ea typeface="MS PGothic"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Calibri" pitchFamily="-108" charset="0"/>
          <a:ea typeface="MS PGothic"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pitchFamily="-108"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9.jpeg"/><Relationship Id="rId4" Type="http://schemas.openxmlformats.org/officeDocument/2006/relationships/image" Target="../media/image8.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Microsoft_Word_97_-_2003_Document1.doc"/></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hyperlink" Target="http://www.iasociety.org/Web/WebContent/File/HIV_Cure_Full_recommendations_July_2012.pdf"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1124744"/>
            <a:ext cx="8064896" cy="4896544"/>
          </a:xfrm>
        </p:spPr>
        <p:txBody>
          <a:bodyPr/>
          <a:lstStyle/>
          <a:p>
            <a:r>
              <a:rPr lang="en-GB" sz="5400" dirty="0" smtClean="0">
                <a:solidFill>
                  <a:srgbClr val="1B10F0"/>
                </a:solidFill>
                <a:latin typeface="Arial" pitchFamily="34" charset="0"/>
                <a:cs typeface="Arial" pitchFamily="34" charset="0"/>
              </a:rPr>
              <a:t>Primary HIV infection </a:t>
            </a:r>
            <a:r>
              <a:rPr lang="en-GB" dirty="0" smtClean="0">
                <a:solidFill>
                  <a:srgbClr val="1B10F0"/>
                </a:solidFill>
                <a:latin typeface="Arial" pitchFamily="34" charset="0"/>
                <a:cs typeface="Arial" pitchFamily="34" charset="0"/>
              </a:rPr>
              <a:t/>
            </a:r>
            <a:br>
              <a:rPr lang="en-GB" dirty="0" smtClean="0">
                <a:solidFill>
                  <a:srgbClr val="1B10F0"/>
                </a:solidFill>
                <a:latin typeface="Arial" pitchFamily="34" charset="0"/>
                <a:cs typeface="Arial" pitchFamily="34" charset="0"/>
              </a:rPr>
            </a:br>
            <a:r>
              <a:rPr lang="en-GB" dirty="0" smtClean="0">
                <a:latin typeface="Arial" pitchFamily="34" charset="0"/>
                <a:cs typeface="Arial" pitchFamily="34" charset="0"/>
              </a:rPr>
              <a:t/>
            </a:r>
            <a:br>
              <a:rPr lang="en-GB" dirty="0" smtClean="0">
                <a:latin typeface="Arial" pitchFamily="34" charset="0"/>
                <a:cs typeface="Arial" pitchFamily="34" charset="0"/>
              </a:rPr>
            </a:br>
            <a:r>
              <a:rPr lang="en-GB" dirty="0" smtClean="0">
                <a:latin typeface="Arial" pitchFamily="34" charset="0"/>
                <a:cs typeface="Arial" pitchFamily="34" charset="0"/>
              </a:rPr>
              <a:t>	The rationale and role of </a:t>
            </a:r>
            <a:r>
              <a:rPr lang="en-GB" dirty="0" smtClean="0">
                <a:latin typeface="Arial" pitchFamily="34" charset="0"/>
                <a:cs typeface="Arial" pitchFamily="34" charset="0"/>
              </a:rPr>
              <a:t>immediate antiretroviral therapy</a:t>
            </a:r>
            <a:endParaRPr lang="en-GB"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dirty="0" smtClean="0">
                <a:solidFill>
                  <a:srgbClr val="1B10F0"/>
                </a:solidFill>
              </a:rPr>
              <a:t>HIV and the gut</a:t>
            </a:r>
          </a:p>
        </p:txBody>
      </p:sp>
      <p:sp>
        <p:nvSpPr>
          <p:cNvPr id="19459" name="Rectangle 3"/>
          <p:cNvSpPr>
            <a:spLocks noGrp="1" noChangeArrowheads="1"/>
          </p:cNvSpPr>
          <p:nvPr>
            <p:ph type="body" idx="1"/>
          </p:nvPr>
        </p:nvSpPr>
        <p:spPr/>
        <p:txBody>
          <a:bodyPr/>
          <a:lstStyle/>
          <a:p>
            <a:pPr eaLnBrk="1" hangingPunct="1">
              <a:lnSpc>
                <a:spcPct val="80000"/>
              </a:lnSpc>
            </a:pPr>
            <a:r>
              <a:rPr lang="en-GB" sz="2800" dirty="0" smtClean="0"/>
              <a:t>Massive (30-60%) selective infection and destruction (within 4 days) of CD4+ memory cell loss from mucosal surface (gut) in acute HIV and SIV </a:t>
            </a:r>
            <a:r>
              <a:rPr lang="en-GB" sz="1000" dirty="0" smtClean="0"/>
              <a:t>(</a:t>
            </a:r>
            <a:r>
              <a:rPr lang="en-GB" sz="1000" dirty="0" err="1" smtClean="0"/>
              <a:t>Mattapallil</a:t>
            </a:r>
            <a:r>
              <a:rPr lang="en-GB" sz="1000" dirty="0" smtClean="0"/>
              <a:t>)</a:t>
            </a:r>
          </a:p>
          <a:p>
            <a:pPr eaLnBrk="1" hangingPunct="1">
              <a:lnSpc>
                <a:spcPct val="80000"/>
              </a:lnSpc>
            </a:pPr>
            <a:r>
              <a:rPr lang="en-GB" sz="2800" dirty="0" smtClean="0"/>
              <a:t>&gt;50% depletion of total CD4+ memory in SIV in acute infection</a:t>
            </a:r>
          </a:p>
          <a:p>
            <a:pPr eaLnBrk="1" hangingPunct="1">
              <a:lnSpc>
                <a:spcPct val="80000"/>
              </a:lnSpc>
            </a:pPr>
            <a:r>
              <a:rPr lang="en-GB" sz="2800" dirty="0" smtClean="0"/>
              <a:t>A stable reservoir of HIV infected cells is established very early after PHI and persists despite early ART </a:t>
            </a:r>
            <a:r>
              <a:rPr lang="en-GB" sz="1000" dirty="0" smtClean="0"/>
              <a:t>(</a:t>
            </a:r>
            <a:r>
              <a:rPr lang="en-GB" sz="1000" dirty="0" err="1" smtClean="0"/>
              <a:t>Blankson</a:t>
            </a:r>
            <a:r>
              <a:rPr lang="en-GB" sz="1000" dirty="0" smtClean="0"/>
              <a:t>, </a:t>
            </a:r>
            <a:r>
              <a:rPr lang="en-GB" sz="1000" dirty="0" err="1" smtClean="0"/>
              <a:t>Siliciano</a:t>
            </a:r>
            <a:r>
              <a:rPr lang="en-GB" sz="1000" dirty="0" smtClean="0"/>
              <a:t>) </a:t>
            </a:r>
            <a:r>
              <a:rPr lang="en-GB" sz="2800" dirty="0" smtClean="0"/>
              <a:t> but treatment could decrease the size of this reservoir </a:t>
            </a:r>
            <a:r>
              <a:rPr lang="en-GB" sz="1200" dirty="0" smtClean="0"/>
              <a:t>(Strain et al 2005 JID)</a:t>
            </a:r>
            <a:r>
              <a:rPr lang="en-GB" dirty="0" smtClean="0"/>
              <a:t> </a:t>
            </a:r>
            <a:r>
              <a:rPr lang="en-GB" sz="2800" dirty="0" smtClean="0"/>
              <a:t>by up to 90% BUT… can’t lead to viral eradication </a:t>
            </a:r>
          </a:p>
          <a:p>
            <a:pPr eaLnBrk="1" hangingPunct="1">
              <a:lnSpc>
                <a:spcPct val="80000"/>
              </a:lnSpc>
            </a:pPr>
            <a:endParaRPr lang="en-GB" sz="28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4129088" y="188913"/>
            <a:ext cx="4979987" cy="6524625"/>
          </a:xfrm>
          <a:prstGeom prst="rect">
            <a:avLst/>
          </a:prstGeom>
          <a:noFill/>
          <a:ln w="9525">
            <a:noFill/>
            <a:miter lim="800000"/>
            <a:headEnd/>
            <a:tailEnd/>
          </a:ln>
        </p:spPr>
      </p:pic>
      <p:sp>
        <p:nvSpPr>
          <p:cNvPr id="22531" name="Line 6"/>
          <p:cNvSpPr>
            <a:spLocks noChangeShapeType="1"/>
          </p:cNvSpPr>
          <p:nvPr/>
        </p:nvSpPr>
        <p:spPr bwMode="auto">
          <a:xfrm>
            <a:off x="107950" y="981075"/>
            <a:ext cx="3671888" cy="0"/>
          </a:xfrm>
          <a:prstGeom prst="line">
            <a:avLst/>
          </a:prstGeom>
          <a:noFill/>
          <a:ln w="38100">
            <a:solidFill>
              <a:srgbClr val="00FF00"/>
            </a:solidFill>
            <a:round/>
            <a:headEnd/>
            <a:tailEnd/>
          </a:ln>
        </p:spPr>
        <p:txBody>
          <a:bodyPr/>
          <a:lstStyle/>
          <a:p>
            <a:endParaRPr lang="en-GB"/>
          </a:p>
        </p:txBody>
      </p:sp>
      <p:sp>
        <p:nvSpPr>
          <p:cNvPr id="22532" name="Text Box 8"/>
          <p:cNvSpPr txBox="1">
            <a:spLocks noChangeArrowheads="1"/>
          </p:cNvSpPr>
          <p:nvPr/>
        </p:nvSpPr>
        <p:spPr bwMode="auto">
          <a:xfrm>
            <a:off x="1500166" y="188913"/>
            <a:ext cx="3429024" cy="2400657"/>
          </a:xfrm>
          <a:prstGeom prst="rect">
            <a:avLst/>
          </a:prstGeom>
          <a:noFill/>
          <a:ln w="9525">
            <a:noFill/>
            <a:miter lim="800000"/>
            <a:headEnd/>
            <a:tailEnd/>
          </a:ln>
        </p:spPr>
        <p:txBody>
          <a:bodyPr wrap="square">
            <a:spAutoFit/>
          </a:bodyPr>
          <a:lstStyle/>
          <a:p>
            <a:r>
              <a:rPr lang="en-GB" sz="2400" b="1" dirty="0">
                <a:solidFill>
                  <a:srgbClr val="1B10F0"/>
                </a:solidFill>
              </a:rPr>
              <a:t>Effect of HIV </a:t>
            </a:r>
            <a:endParaRPr lang="en-GB" sz="2400" b="1" dirty="0" smtClean="0">
              <a:solidFill>
                <a:srgbClr val="1B10F0"/>
              </a:solidFill>
            </a:endParaRPr>
          </a:p>
          <a:p>
            <a:endParaRPr lang="en-GB" sz="2400" b="1" dirty="0" smtClean="0">
              <a:solidFill>
                <a:srgbClr val="1B10F0"/>
              </a:solidFill>
            </a:endParaRPr>
          </a:p>
          <a:p>
            <a:r>
              <a:rPr lang="en-GB" sz="2400" b="1" dirty="0" smtClean="0">
                <a:solidFill>
                  <a:srgbClr val="1B10F0"/>
                </a:solidFill>
              </a:rPr>
              <a:t>On HIV specific</a:t>
            </a:r>
          </a:p>
          <a:p>
            <a:r>
              <a:rPr lang="en-GB" sz="2400" b="1" dirty="0" smtClean="0">
                <a:solidFill>
                  <a:srgbClr val="1B10F0"/>
                </a:solidFill>
              </a:rPr>
              <a:t>CD4- </a:t>
            </a:r>
            <a:r>
              <a:rPr lang="en-GB" sz="2400" b="1" dirty="0">
                <a:solidFill>
                  <a:srgbClr val="1B10F0"/>
                </a:solidFill>
              </a:rPr>
              <a:t>T helper </a:t>
            </a:r>
            <a:endParaRPr lang="en-GB" sz="2400" b="1" dirty="0" smtClean="0">
              <a:solidFill>
                <a:srgbClr val="1B10F0"/>
              </a:solidFill>
            </a:endParaRPr>
          </a:p>
          <a:p>
            <a:r>
              <a:rPr lang="en-GB" sz="2400" b="1" dirty="0" smtClean="0">
                <a:solidFill>
                  <a:srgbClr val="1B10F0"/>
                </a:solidFill>
              </a:rPr>
              <a:t>responses</a:t>
            </a:r>
            <a:r>
              <a:rPr lang="en-GB" sz="2400" b="1" dirty="0">
                <a:solidFill>
                  <a:srgbClr val="1B10F0"/>
                </a:solidFill>
              </a:rPr>
              <a:t>:</a:t>
            </a:r>
          </a:p>
          <a:p>
            <a:pPr>
              <a:spcBef>
                <a:spcPct val="50000"/>
              </a:spcBef>
            </a:pPr>
            <a:endParaRPr lang="en-GB"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400050" y="609600"/>
            <a:ext cx="8743950" cy="914400"/>
          </a:xfrm>
          <a:prstGeom prst="rect">
            <a:avLst/>
          </a:prstGeom>
          <a:noFill/>
          <a:ln w="9525">
            <a:noFill/>
            <a:miter lim="800000"/>
            <a:headEnd/>
            <a:tailEnd/>
          </a:ln>
        </p:spPr>
        <p:txBody>
          <a:bodyPr anchor="ctr"/>
          <a:lstStyle/>
          <a:p>
            <a:pPr algn="ctr"/>
            <a:r>
              <a:rPr lang="en-GB" sz="4400" dirty="0">
                <a:solidFill>
                  <a:srgbClr val="1B10F0"/>
                </a:solidFill>
                <a:latin typeface="Calibri" pitchFamily="34" charset="0"/>
              </a:rPr>
              <a:t>Prognosis in HIV infection</a:t>
            </a:r>
            <a:r>
              <a:rPr lang="en-GB" sz="4400" dirty="0">
                <a:solidFill>
                  <a:schemeClr val="tx2"/>
                </a:solidFill>
                <a:latin typeface="Times New Roman" pitchFamily="18" charset="0"/>
              </a:rPr>
              <a:t/>
            </a:r>
            <a:br>
              <a:rPr lang="en-GB" sz="4400" dirty="0">
                <a:solidFill>
                  <a:schemeClr val="tx2"/>
                </a:solidFill>
                <a:latin typeface="Times New Roman" pitchFamily="18" charset="0"/>
              </a:rPr>
            </a:br>
            <a:r>
              <a:rPr lang="en-GB" sz="4400" dirty="0">
                <a:solidFill>
                  <a:schemeClr val="tx2"/>
                </a:solidFill>
                <a:latin typeface="Times New Roman" pitchFamily="18" charset="0"/>
              </a:rPr>
              <a:t> 			</a:t>
            </a:r>
            <a:r>
              <a:rPr lang="en-GB" sz="2000" dirty="0">
                <a:solidFill>
                  <a:srgbClr val="1B10F0"/>
                </a:solidFill>
                <a:latin typeface="+mn-lt"/>
              </a:rPr>
              <a:t>Mellors et a l, Ann </a:t>
            </a:r>
            <a:r>
              <a:rPr lang="en-GB" sz="2000" dirty="0" err="1">
                <a:solidFill>
                  <a:srgbClr val="1B10F0"/>
                </a:solidFill>
                <a:latin typeface="+mn-lt"/>
              </a:rPr>
              <a:t>Int</a:t>
            </a:r>
            <a:r>
              <a:rPr lang="en-GB" sz="2000" dirty="0">
                <a:solidFill>
                  <a:srgbClr val="1B10F0"/>
                </a:solidFill>
                <a:latin typeface="+mn-lt"/>
              </a:rPr>
              <a:t> Med 1997;126:946-954</a:t>
            </a:r>
          </a:p>
        </p:txBody>
      </p:sp>
      <p:graphicFrame>
        <p:nvGraphicFramePr>
          <p:cNvPr id="2050" name="Object 5"/>
          <p:cNvGraphicFramePr>
            <a:graphicFrameLocks noChangeAspect="1"/>
          </p:cNvGraphicFramePr>
          <p:nvPr/>
        </p:nvGraphicFramePr>
        <p:xfrm>
          <a:off x="314325" y="1981200"/>
          <a:ext cx="8701088" cy="4435475"/>
        </p:xfrm>
        <a:graphic>
          <a:graphicData uri="http://schemas.openxmlformats.org/presentationml/2006/ole">
            <mc:AlternateContent xmlns:mc="http://schemas.openxmlformats.org/markup-compatibility/2006">
              <mc:Choice xmlns:v="urn:schemas-microsoft-com:vml" Requires="v">
                <p:oleObj spid="_x0000_s1027" name="Chart" r:id="rId3" imgW="8744102" imgH="4457700" progId="MSGraph.Chart.8">
                  <p:embed followColorScheme="full"/>
                </p:oleObj>
              </mc:Choice>
              <mc:Fallback>
                <p:oleObj name="Chart" r:id="rId3" imgW="8744102" imgH="4457700" progId="MSGraph.Chart.8">
                  <p:embed followColorScheme="full"/>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 y="1981200"/>
                        <a:ext cx="8701088" cy="443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ln/>
        </p:spPr>
        <p:txBody>
          <a:bodyPr lIns="64291" tIns="32146" rIns="64291" bIns="32146"/>
          <a:lstStyle/>
          <a:p>
            <a:r>
              <a:rPr lang="en-US" dirty="0">
                <a:solidFill>
                  <a:srgbClr val="1B10F0"/>
                </a:solidFill>
              </a:rPr>
              <a:t>Disease progression</a:t>
            </a:r>
          </a:p>
        </p:txBody>
      </p:sp>
      <p:pic>
        <p:nvPicPr>
          <p:cNvPr id="29698" name="Picture 2"/>
          <p:cNvPicPr>
            <a:picLocks noChangeAspect="1" noChangeArrowheads="1"/>
          </p:cNvPicPr>
          <p:nvPr/>
        </p:nvPicPr>
        <p:blipFill>
          <a:blip r:embed="rId2"/>
          <a:srcRect/>
          <a:stretch>
            <a:fillRect/>
          </a:stretch>
        </p:blipFill>
        <p:spPr bwMode="auto">
          <a:xfrm>
            <a:off x="1205508" y="1634133"/>
            <a:ext cx="6420445" cy="4457031"/>
          </a:xfrm>
          <a:prstGeom prst="rect">
            <a:avLst/>
          </a:prstGeom>
          <a:noFill/>
          <a:ln w="12700" cap="flat">
            <a:noFill/>
            <a:miter lim="800000"/>
            <a:headEnd/>
            <a:tailEnd/>
          </a:ln>
        </p:spPr>
      </p:pic>
      <p:sp>
        <p:nvSpPr>
          <p:cNvPr id="29699" name="Rectangle 3"/>
          <p:cNvSpPr>
            <a:spLocks/>
          </p:cNvSpPr>
          <p:nvPr/>
        </p:nvSpPr>
        <p:spPr bwMode="auto">
          <a:xfrm>
            <a:off x="5283027" y="6165949"/>
            <a:ext cx="3152081" cy="430887"/>
          </a:xfrm>
          <a:prstGeom prst="rect">
            <a:avLst/>
          </a:prstGeom>
          <a:noFill/>
          <a:ln w="12700" cap="flat">
            <a:noFill/>
            <a:miter lim="800000"/>
            <a:headEnd type="none" w="med" len="med"/>
            <a:tailEnd type="none" w="med" len="med"/>
          </a:ln>
        </p:spPr>
        <p:txBody>
          <a:bodyPr wrap="none" lIns="0" tIns="0" rIns="0" bIns="0" anchor="ctr">
            <a:spAutoFit/>
          </a:bodyPr>
          <a:lstStyle/>
          <a:p>
            <a:r>
              <a:rPr lang="en-US" i="1">
                <a:solidFill>
                  <a:schemeClr val="tx1"/>
                </a:solidFill>
                <a:ea typeface="Gill Sans" charset="0"/>
                <a:cs typeface="Gill Sans" charset="0"/>
              </a:rPr>
              <a:t>Lodi et al, CID 2011</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p:cNvSpPr>
          <p:nvPr/>
        </p:nvSpPr>
        <p:spPr bwMode="auto">
          <a:xfrm>
            <a:off x="3663404" y="1669851"/>
            <a:ext cx="1859483" cy="430887"/>
          </a:xfrm>
          <a:prstGeom prst="rect">
            <a:avLst/>
          </a:prstGeom>
          <a:noFill/>
          <a:ln w="12700" cap="flat">
            <a:solidFill>
              <a:schemeClr val="tx1"/>
            </a:solidFill>
            <a:prstDash val="solid"/>
            <a:miter lim="800000"/>
            <a:headEnd type="none" w="med" len="med"/>
            <a:tailEnd type="none" w="med" len="med"/>
          </a:ln>
        </p:spPr>
        <p:txBody>
          <a:bodyPr wrap="none" lIns="0" tIns="0" rIns="0" bIns="0" anchor="ctr">
            <a:spAutoFit/>
          </a:bodyPr>
          <a:lstStyle/>
          <a:p>
            <a:r>
              <a:rPr lang="en-US">
                <a:solidFill>
                  <a:schemeClr val="tx1"/>
                </a:solidFill>
                <a:ea typeface="Gill Sans" charset="0"/>
                <a:cs typeface="Gill Sans" charset="0"/>
              </a:rPr>
              <a:t>Susceptible</a:t>
            </a:r>
          </a:p>
        </p:txBody>
      </p:sp>
      <p:sp>
        <p:nvSpPr>
          <p:cNvPr id="30722" name="Rectangle 2"/>
          <p:cNvSpPr>
            <a:spLocks/>
          </p:cNvSpPr>
          <p:nvPr/>
        </p:nvSpPr>
        <p:spPr bwMode="auto">
          <a:xfrm>
            <a:off x="3668985" y="2768203"/>
            <a:ext cx="1785938" cy="526852"/>
          </a:xfrm>
          <a:prstGeom prst="rect">
            <a:avLst/>
          </a:prstGeom>
          <a:noFill/>
          <a:ln w="12700" cap="flat">
            <a:solidFill>
              <a:schemeClr val="tx1"/>
            </a:solidFill>
            <a:prstDash val="solid"/>
            <a:miter lim="800000"/>
            <a:headEnd type="none" w="med" len="med"/>
            <a:tailEnd type="none" w="med" len="med"/>
          </a:ln>
        </p:spPr>
        <p:txBody>
          <a:bodyPr lIns="0" tIns="0" rIns="0" bIns="0" anchor="ctr"/>
          <a:lstStyle/>
          <a:p>
            <a:r>
              <a:rPr lang="en-US">
                <a:solidFill>
                  <a:schemeClr val="tx1"/>
                </a:solidFill>
                <a:ea typeface="Gill Sans" charset="0"/>
                <a:cs typeface="Gill Sans" charset="0"/>
              </a:rPr>
              <a:t>Acute</a:t>
            </a:r>
          </a:p>
        </p:txBody>
      </p:sp>
      <p:sp>
        <p:nvSpPr>
          <p:cNvPr id="30723" name="Rectangle 3"/>
          <p:cNvSpPr>
            <a:spLocks/>
          </p:cNvSpPr>
          <p:nvPr/>
        </p:nvSpPr>
        <p:spPr bwMode="auto">
          <a:xfrm>
            <a:off x="500033" y="4107656"/>
            <a:ext cx="1607373" cy="526852"/>
          </a:xfrm>
          <a:prstGeom prst="rect">
            <a:avLst/>
          </a:prstGeom>
          <a:noFill/>
          <a:ln w="12700" cap="flat">
            <a:solidFill>
              <a:schemeClr val="tx1"/>
            </a:solidFill>
            <a:prstDash val="solid"/>
            <a:miter lim="800000"/>
            <a:headEnd type="none" w="med" len="med"/>
            <a:tailEnd type="none" w="med" len="med"/>
          </a:ln>
        </p:spPr>
        <p:txBody>
          <a:bodyPr lIns="0" tIns="0" rIns="0" bIns="0" anchor="ctr"/>
          <a:lstStyle/>
          <a:p>
            <a:r>
              <a:rPr lang="en-US" dirty="0" smtClean="0">
                <a:solidFill>
                  <a:schemeClr val="tx1"/>
                </a:solidFill>
                <a:ea typeface="Gill Sans" charset="0"/>
                <a:cs typeface="Gill Sans" charset="0"/>
              </a:rPr>
              <a:t>    &gt;</a:t>
            </a:r>
            <a:r>
              <a:rPr lang="en-US" dirty="0">
                <a:solidFill>
                  <a:schemeClr val="tx1"/>
                </a:solidFill>
                <a:ea typeface="Gill Sans" charset="0"/>
                <a:cs typeface="Gill Sans" charset="0"/>
              </a:rPr>
              <a:t>500</a:t>
            </a:r>
          </a:p>
        </p:txBody>
      </p:sp>
      <p:sp>
        <p:nvSpPr>
          <p:cNvPr id="30724" name="Rectangle 4"/>
          <p:cNvSpPr>
            <a:spLocks/>
          </p:cNvSpPr>
          <p:nvPr/>
        </p:nvSpPr>
        <p:spPr bwMode="auto">
          <a:xfrm>
            <a:off x="2518172" y="4107656"/>
            <a:ext cx="1785938" cy="526852"/>
          </a:xfrm>
          <a:prstGeom prst="rect">
            <a:avLst/>
          </a:prstGeom>
          <a:noFill/>
          <a:ln w="12700" cap="flat">
            <a:solidFill>
              <a:schemeClr val="tx1"/>
            </a:solidFill>
            <a:prstDash val="solid"/>
            <a:miter lim="800000"/>
            <a:headEnd type="none" w="med" len="med"/>
            <a:tailEnd type="none" w="med" len="med"/>
          </a:ln>
        </p:spPr>
        <p:txBody>
          <a:bodyPr lIns="0" tIns="0" rIns="0" bIns="0" anchor="ctr"/>
          <a:lstStyle/>
          <a:p>
            <a:r>
              <a:rPr lang="en-US">
                <a:solidFill>
                  <a:schemeClr val="tx1"/>
                </a:solidFill>
                <a:ea typeface="Gill Sans" charset="0"/>
                <a:cs typeface="Gill Sans" charset="0"/>
              </a:rPr>
              <a:t>350-500</a:t>
            </a:r>
          </a:p>
        </p:txBody>
      </p:sp>
      <p:sp>
        <p:nvSpPr>
          <p:cNvPr id="30725" name="Rectangle 5"/>
          <p:cNvSpPr>
            <a:spLocks/>
          </p:cNvSpPr>
          <p:nvPr/>
        </p:nvSpPr>
        <p:spPr bwMode="auto">
          <a:xfrm>
            <a:off x="4705945" y="4107656"/>
            <a:ext cx="1785938" cy="526852"/>
          </a:xfrm>
          <a:prstGeom prst="rect">
            <a:avLst/>
          </a:prstGeom>
          <a:noFill/>
          <a:ln w="12700" cap="flat">
            <a:solidFill>
              <a:schemeClr val="tx1"/>
            </a:solidFill>
            <a:prstDash val="solid"/>
            <a:miter lim="800000"/>
            <a:headEnd type="none" w="med" len="med"/>
            <a:tailEnd type="none" w="med" len="med"/>
          </a:ln>
        </p:spPr>
        <p:txBody>
          <a:bodyPr lIns="0" tIns="0" rIns="0" bIns="0" anchor="ctr"/>
          <a:lstStyle/>
          <a:p>
            <a:r>
              <a:rPr lang="en-US">
                <a:solidFill>
                  <a:schemeClr val="tx1"/>
                </a:solidFill>
                <a:ea typeface="Gill Sans" charset="0"/>
                <a:cs typeface="Gill Sans" charset="0"/>
              </a:rPr>
              <a:t>200-350</a:t>
            </a:r>
          </a:p>
        </p:txBody>
      </p:sp>
      <p:sp>
        <p:nvSpPr>
          <p:cNvPr id="30726" name="Rectangle 6"/>
          <p:cNvSpPr>
            <a:spLocks/>
          </p:cNvSpPr>
          <p:nvPr/>
        </p:nvSpPr>
        <p:spPr bwMode="auto">
          <a:xfrm>
            <a:off x="6893719" y="4107656"/>
            <a:ext cx="1785938" cy="526852"/>
          </a:xfrm>
          <a:prstGeom prst="rect">
            <a:avLst/>
          </a:prstGeom>
          <a:noFill/>
          <a:ln w="12700" cap="flat">
            <a:solidFill>
              <a:schemeClr val="tx1"/>
            </a:solidFill>
            <a:prstDash val="solid"/>
            <a:miter lim="800000"/>
            <a:headEnd type="none" w="med" len="med"/>
            <a:tailEnd type="none" w="med" len="med"/>
          </a:ln>
        </p:spPr>
        <p:txBody>
          <a:bodyPr lIns="0" tIns="0" rIns="0" bIns="0" anchor="ctr"/>
          <a:lstStyle/>
          <a:p>
            <a:r>
              <a:rPr lang="en-US">
                <a:solidFill>
                  <a:schemeClr val="tx1"/>
                </a:solidFill>
                <a:ea typeface="Gill Sans" charset="0"/>
                <a:cs typeface="Gill Sans" charset="0"/>
              </a:rPr>
              <a:t>&lt;200</a:t>
            </a:r>
          </a:p>
        </p:txBody>
      </p:sp>
      <p:sp>
        <p:nvSpPr>
          <p:cNvPr id="30727" name="Line 7"/>
          <p:cNvSpPr>
            <a:spLocks noChangeShapeType="1"/>
          </p:cNvSpPr>
          <p:nvPr/>
        </p:nvSpPr>
        <p:spPr bwMode="auto">
          <a:xfrm rot="10800000" flipH="1">
            <a:off x="4556373" y="2253631"/>
            <a:ext cx="0" cy="474389"/>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GB"/>
          </a:p>
        </p:txBody>
      </p:sp>
      <p:sp>
        <p:nvSpPr>
          <p:cNvPr id="30728" name="Line 8"/>
          <p:cNvSpPr>
            <a:spLocks noChangeShapeType="1"/>
          </p:cNvSpPr>
          <p:nvPr/>
        </p:nvSpPr>
        <p:spPr bwMode="auto">
          <a:xfrm rot="10800000" flipH="1">
            <a:off x="1360662" y="3351982"/>
            <a:ext cx="2744762" cy="690934"/>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GB"/>
          </a:p>
        </p:txBody>
      </p:sp>
      <p:sp>
        <p:nvSpPr>
          <p:cNvPr id="30729" name="Line 9"/>
          <p:cNvSpPr>
            <a:spLocks noChangeShapeType="1"/>
          </p:cNvSpPr>
          <p:nvPr/>
        </p:nvSpPr>
        <p:spPr bwMode="auto">
          <a:xfrm rot="10800000" flipH="1">
            <a:off x="3591967" y="3355330"/>
            <a:ext cx="727770" cy="696516"/>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GB"/>
          </a:p>
        </p:txBody>
      </p:sp>
      <p:sp>
        <p:nvSpPr>
          <p:cNvPr id="30730" name="Line 10"/>
          <p:cNvSpPr>
            <a:spLocks noChangeShapeType="1"/>
          </p:cNvSpPr>
          <p:nvPr/>
        </p:nvSpPr>
        <p:spPr bwMode="auto">
          <a:xfrm rot="10800000">
            <a:off x="4906863" y="3357563"/>
            <a:ext cx="692051" cy="693167"/>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GB"/>
          </a:p>
        </p:txBody>
      </p:sp>
      <p:sp>
        <p:nvSpPr>
          <p:cNvPr id="30731" name="Line 11"/>
          <p:cNvSpPr>
            <a:spLocks noChangeShapeType="1"/>
          </p:cNvSpPr>
          <p:nvPr/>
        </p:nvSpPr>
        <p:spPr bwMode="auto">
          <a:xfrm rot="10800000">
            <a:off x="5125641" y="3357563"/>
            <a:ext cx="2525986" cy="670843"/>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GB"/>
          </a:p>
        </p:txBody>
      </p:sp>
      <p:sp>
        <p:nvSpPr>
          <p:cNvPr id="30732" name="Line 12"/>
          <p:cNvSpPr>
            <a:spLocks noChangeShapeType="1"/>
          </p:cNvSpPr>
          <p:nvPr/>
        </p:nvSpPr>
        <p:spPr bwMode="auto">
          <a:xfrm rot="10800000">
            <a:off x="2111872" y="4374431"/>
            <a:ext cx="404068" cy="1116"/>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GB"/>
          </a:p>
        </p:txBody>
      </p:sp>
      <p:sp>
        <p:nvSpPr>
          <p:cNvPr id="30733" name="Line 13"/>
          <p:cNvSpPr>
            <a:spLocks noChangeShapeType="1"/>
          </p:cNvSpPr>
          <p:nvPr/>
        </p:nvSpPr>
        <p:spPr bwMode="auto">
          <a:xfrm rot="10800000">
            <a:off x="4304109" y="4375547"/>
            <a:ext cx="402953" cy="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GB"/>
          </a:p>
        </p:txBody>
      </p:sp>
      <p:sp>
        <p:nvSpPr>
          <p:cNvPr id="30734" name="Line 14"/>
          <p:cNvSpPr>
            <a:spLocks noChangeShapeType="1"/>
          </p:cNvSpPr>
          <p:nvPr/>
        </p:nvSpPr>
        <p:spPr bwMode="auto">
          <a:xfrm rot="10800000">
            <a:off x="6500812" y="4375547"/>
            <a:ext cx="402953" cy="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GB"/>
          </a:p>
        </p:txBody>
      </p:sp>
      <p:sp>
        <p:nvSpPr>
          <p:cNvPr id="30735" name="Rectangle 15"/>
          <p:cNvSpPr>
            <a:spLocks/>
          </p:cNvSpPr>
          <p:nvPr/>
        </p:nvSpPr>
        <p:spPr bwMode="auto">
          <a:xfrm>
            <a:off x="2543845" y="3522762"/>
            <a:ext cx="437620" cy="261610"/>
          </a:xfrm>
          <a:prstGeom prst="rect">
            <a:avLst/>
          </a:prstGeom>
          <a:solidFill>
            <a:schemeClr val="accent1"/>
          </a:solidFill>
          <a:ln w="12700" cap="flat">
            <a:noFill/>
            <a:miter lim="800000"/>
            <a:headEnd type="none" w="med" len="med"/>
            <a:tailEnd type="none" w="med" len="med"/>
          </a:ln>
        </p:spPr>
        <p:txBody>
          <a:bodyPr wrap="none" lIns="0" tIns="0" rIns="0" bIns="0" anchor="ctr">
            <a:spAutoFit/>
          </a:bodyPr>
          <a:lstStyle/>
          <a:p>
            <a:r>
              <a:rPr lang="en-US" sz="1700" dirty="0">
                <a:solidFill>
                  <a:srgbClr val="002D99"/>
                </a:solidFill>
                <a:ea typeface="Gill Sans" charset="0"/>
                <a:cs typeface="Gill Sans" charset="0"/>
              </a:rPr>
              <a:t>58%</a:t>
            </a:r>
          </a:p>
        </p:txBody>
      </p:sp>
      <p:sp>
        <p:nvSpPr>
          <p:cNvPr id="30736" name="Rectangle 16"/>
          <p:cNvSpPr>
            <a:spLocks/>
          </p:cNvSpPr>
          <p:nvPr/>
        </p:nvSpPr>
        <p:spPr bwMode="auto">
          <a:xfrm>
            <a:off x="3812977" y="3527226"/>
            <a:ext cx="437620" cy="261610"/>
          </a:xfrm>
          <a:prstGeom prst="rect">
            <a:avLst/>
          </a:prstGeom>
          <a:solidFill>
            <a:schemeClr val="accent1"/>
          </a:solidFill>
          <a:ln w="12700" cap="flat">
            <a:noFill/>
            <a:miter lim="800000"/>
            <a:headEnd type="none" w="med" len="med"/>
            <a:tailEnd type="none" w="med" len="med"/>
          </a:ln>
        </p:spPr>
        <p:txBody>
          <a:bodyPr wrap="none" lIns="0" tIns="0" rIns="0" bIns="0" anchor="ctr">
            <a:spAutoFit/>
          </a:bodyPr>
          <a:lstStyle/>
          <a:p>
            <a:r>
              <a:rPr lang="en-US" sz="1700" dirty="0">
                <a:solidFill>
                  <a:srgbClr val="002D99"/>
                </a:solidFill>
                <a:ea typeface="Gill Sans" charset="0"/>
                <a:cs typeface="Gill Sans" charset="0"/>
              </a:rPr>
              <a:t>23%</a:t>
            </a:r>
          </a:p>
        </p:txBody>
      </p:sp>
      <p:sp>
        <p:nvSpPr>
          <p:cNvPr id="30737" name="Rectangle 17"/>
          <p:cNvSpPr>
            <a:spLocks/>
          </p:cNvSpPr>
          <p:nvPr/>
        </p:nvSpPr>
        <p:spPr bwMode="auto">
          <a:xfrm>
            <a:off x="5027414" y="3527226"/>
            <a:ext cx="437620" cy="261610"/>
          </a:xfrm>
          <a:prstGeom prst="rect">
            <a:avLst/>
          </a:prstGeom>
          <a:solidFill>
            <a:schemeClr val="accent1"/>
          </a:solidFill>
          <a:ln w="12700" cap="flat">
            <a:noFill/>
            <a:miter lim="800000"/>
            <a:headEnd type="none" w="med" len="med"/>
            <a:tailEnd type="none" w="med" len="med"/>
          </a:ln>
        </p:spPr>
        <p:txBody>
          <a:bodyPr wrap="none" lIns="0" tIns="0" rIns="0" bIns="0" anchor="ctr">
            <a:spAutoFit/>
          </a:bodyPr>
          <a:lstStyle/>
          <a:p>
            <a:r>
              <a:rPr lang="en-US" sz="1700" dirty="0">
                <a:solidFill>
                  <a:srgbClr val="002D99"/>
                </a:solidFill>
                <a:ea typeface="Gill Sans" charset="0"/>
                <a:cs typeface="Gill Sans" charset="0"/>
              </a:rPr>
              <a:t>16%</a:t>
            </a:r>
          </a:p>
        </p:txBody>
      </p:sp>
      <p:sp>
        <p:nvSpPr>
          <p:cNvPr id="30738" name="Rectangle 18"/>
          <p:cNvSpPr>
            <a:spLocks/>
          </p:cNvSpPr>
          <p:nvPr/>
        </p:nvSpPr>
        <p:spPr bwMode="auto">
          <a:xfrm>
            <a:off x="6206133" y="3527226"/>
            <a:ext cx="315792" cy="261610"/>
          </a:xfrm>
          <a:prstGeom prst="rect">
            <a:avLst/>
          </a:prstGeom>
          <a:solidFill>
            <a:schemeClr val="accent1"/>
          </a:solidFill>
          <a:ln w="12700" cap="flat">
            <a:noFill/>
            <a:miter lim="800000"/>
            <a:headEnd type="none" w="med" len="med"/>
            <a:tailEnd type="none" w="med" len="med"/>
          </a:ln>
        </p:spPr>
        <p:txBody>
          <a:bodyPr wrap="none" lIns="0" tIns="0" rIns="0" bIns="0" anchor="ctr">
            <a:spAutoFit/>
          </a:bodyPr>
          <a:lstStyle/>
          <a:p>
            <a:r>
              <a:rPr lang="en-US" sz="1700" dirty="0">
                <a:solidFill>
                  <a:srgbClr val="002D99"/>
                </a:solidFill>
                <a:ea typeface="Gill Sans" charset="0"/>
                <a:cs typeface="Gill Sans" charset="0"/>
              </a:rPr>
              <a:t>3%</a:t>
            </a:r>
          </a:p>
        </p:txBody>
      </p:sp>
      <p:sp>
        <p:nvSpPr>
          <p:cNvPr id="30739" name="Rectangle 19"/>
          <p:cNvSpPr>
            <a:spLocks/>
          </p:cNvSpPr>
          <p:nvPr/>
        </p:nvSpPr>
        <p:spPr bwMode="auto">
          <a:xfrm>
            <a:off x="582662" y="5156894"/>
            <a:ext cx="1497205" cy="384721"/>
          </a:xfrm>
          <a:prstGeom prst="rect">
            <a:avLst/>
          </a:prstGeom>
          <a:noFill/>
          <a:ln w="12700" cap="flat">
            <a:noFill/>
            <a:miter lim="800000"/>
            <a:headEnd type="none" w="med" len="med"/>
            <a:tailEnd type="none" w="med" len="med"/>
          </a:ln>
        </p:spPr>
        <p:txBody>
          <a:bodyPr wrap="none" lIns="0" tIns="0" rIns="0" bIns="0" anchor="ctr">
            <a:spAutoFit/>
          </a:bodyPr>
          <a:lstStyle/>
          <a:p>
            <a:r>
              <a:rPr lang="en-US" sz="2500" dirty="0">
                <a:solidFill>
                  <a:srgbClr val="002D99"/>
                </a:solidFill>
                <a:ea typeface="Gill Sans" charset="0"/>
                <a:cs typeface="Gill Sans" charset="0"/>
              </a:rPr>
              <a:t>6.37 years</a:t>
            </a:r>
          </a:p>
        </p:txBody>
      </p:sp>
      <p:sp>
        <p:nvSpPr>
          <p:cNvPr id="30740" name="Rectangle 20"/>
          <p:cNvSpPr>
            <a:spLocks/>
          </p:cNvSpPr>
          <p:nvPr/>
        </p:nvSpPr>
        <p:spPr bwMode="auto">
          <a:xfrm>
            <a:off x="2780482" y="5156894"/>
            <a:ext cx="1497205" cy="384721"/>
          </a:xfrm>
          <a:prstGeom prst="rect">
            <a:avLst/>
          </a:prstGeom>
          <a:noFill/>
          <a:ln w="12700" cap="flat">
            <a:noFill/>
            <a:miter lim="800000"/>
            <a:headEnd type="none" w="med" len="med"/>
            <a:tailEnd type="none" w="med" len="med"/>
          </a:ln>
        </p:spPr>
        <p:txBody>
          <a:bodyPr wrap="none" lIns="0" tIns="0" rIns="0" bIns="0" anchor="ctr">
            <a:spAutoFit/>
          </a:bodyPr>
          <a:lstStyle/>
          <a:p>
            <a:r>
              <a:rPr lang="en-US" sz="2500" dirty="0">
                <a:solidFill>
                  <a:srgbClr val="002D99"/>
                </a:solidFill>
                <a:ea typeface="Gill Sans" charset="0"/>
                <a:cs typeface="Gill Sans" charset="0"/>
              </a:rPr>
              <a:t>2.86 years</a:t>
            </a:r>
          </a:p>
        </p:txBody>
      </p:sp>
      <p:sp>
        <p:nvSpPr>
          <p:cNvPr id="30741" name="Rectangle 21"/>
          <p:cNvSpPr>
            <a:spLocks/>
          </p:cNvSpPr>
          <p:nvPr/>
        </p:nvSpPr>
        <p:spPr bwMode="auto">
          <a:xfrm>
            <a:off x="4878959" y="5156894"/>
            <a:ext cx="1497205" cy="384721"/>
          </a:xfrm>
          <a:prstGeom prst="rect">
            <a:avLst/>
          </a:prstGeom>
          <a:noFill/>
          <a:ln w="12700" cap="flat">
            <a:noFill/>
            <a:miter lim="800000"/>
            <a:headEnd type="none" w="med" len="med"/>
            <a:tailEnd type="none" w="med" len="med"/>
          </a:ln>
        </p:spPr>
        <p:txBody>
          <a:bodyPr wrap="none" lIns="0" tIns="0" rIns="0" bIns="0" anchor="ctr">
            <a:spAutoFit/>
          </a:bodyPr>
          <a:lstStyle/>
          <a:p>
            <a:r>
              <a:rPr lang="en-US" sz="2500" dirty="0">
                <a:solidFill>
                  <a:srgbClr val="002D99"/>
                </a:solidFill>
                <a:ea typeface="Gill Sans" charset="0"/>
                <a:cs typeface="Gill Sans" charset="0"/>
              </a:rPr>
              <a:t>3.54 years</a:t>
            </a:r>
          </a:p>
        </p:txBody>
      </p:sp>
      <p:sp>
        <p:nvSpPr>
          <p:cNvPr id="30743" name="Rectangle 23"/>
          <p:cNvSpPr>
            <a:spLocks/>
          </p:cNvSpPr>
          <p:nvPr/>
        </p:nvSpPr>
        <p:spPr bwMode="auto">
          <a:xfrm>
            <a:off x="7156029" y="5156894"/>
            <a:ext cx="1497205" cy="384721"/>
          </a:xfrm>
          <a:prstGeom prst="rect">
            <a:avLst/>
          </a:prstGeom>
          <a:noFill/>
          <a:ln w="12700" cap="flat">
            <a:noFill/>
            <a:miter lim="800000"/>
            <a:headEnd type="none" w="med" len="med"/>
            <a:tailEnd type="none" w="med" len="med"/>
          </a:ln>
        </p:spPr>
        <p:txBody>
          <a:bodyPr wrap="none" lIns="0" tIns="0" rIns="0" bIns="0" anchor="ctr">
            <a:spAutoFit/>
          </a:bodyPr>
          <a:lstStyle/>
          <a:p>
            <a:r>
              <a:rPr lang="en-US" sz="2500" dirty="0">
                <a:solidFill>
                  <a:srgbClr val="002D99"/>
                </a:solidFill>
                <a:ea typeface="Gill Sans" charset="0"/>
                <a:cs typeface="Gill Sans" charset="0"/>
              </a:rPr>
              <a:t>2.30 years</a:t>
            </a:r>
          </a:p>
        </p:txBody>
      </p:sp>
      <p:sp>
        <p:nvSpPr>
          <p:cNvPr id="30744" name="Rectangle 24"/>
          <p:cNvSpPr>
            <a:spLocks/>
          </p:cNvSpPr>
          <p:nvPr/>
        </p:nvSpPr>
        <p:spPr bwMode="auto">
          <a:xfrm>
            <a:off x="5790903" y="2808387"/>
            <a:ext cx="1586973" cy="384721"/>
          </a:xfrm>
          <a:prstGeom prst="rect">
            <a:avLst/>
          </a:prstGeom>
          <a:noFill/>
          <a:ln w="12700" cap="flat">
            <a:noFill/>
            <a:miter lim="800000"/>
            <a:headEnd type="none" w="med" len="med"/>
            <a:tailEnd type="none" w="med" len="med"/>
          </a:ln>
        </p:spPr>
        <p:txBody>
          <a:bodyPr wrap="none" lIns="0" tIns="0" rIns="0" bIns="0" anchor="ctr">
            <a:spAutoFit/>
          </a:bodyPr>
          <a:lstStyle/>
          <a:p>
            <a:r>
              <a:rPr lang="en-US" sz="2500" dirty="0">
                <a:solidFill>
                  <a:srgbClr val="002D99"/>
                </a:solidFill>
                <a:ea typeface="Gill Sans" charset="0"/>
                <a:cs typeface="Gill Sans" charset="0"/>
              </a:rPr>
              <a:t>2.9 months</a:t>
            </a:r>
          </a:p>
        </p:txBody>
      </p:sp>
      <p:sp>
        <p:nvSpPr>
          <p:cNvPr id="30745" name="Rectangle 25"/>
          <p:cNvSpPr>
            <a:spLocks noGrp="1" noChangeArrowheads="1"/>
          </p:cNvSpPr>
          <p:nvPr>
            <p:ph type="title"/>
          </p:nvPr>
        </p:nvSpPr>
        <p:spPr bwMode="auto">
          <a:xfrm>
            <a:off x="928662" y="-285776"/>
            <a:ext cx="7358063" cy="1714500"/>
          </a:xfrm>
          <a:noFill/>
          <a:ln w="12700">
            <a:miter lim="800000"/>
            <a:headEnd/>
            <a:tailEnd/>
          </a:ln>
        </p:spPr>
        <p:txBody>
          <a:bodyPr vert="horz" wrap="square" lIns="64291" tIns="32146" rIns="0" bIns="32146" numCol="1" anchor="ctr" anchorCtr="0" compatLnSpc="1">
            <a:prstTxWarp prst="textNoShape">
              <a:avLst/>
            </a:prstTxWarp>
          </a:bodyPr>
          <a:lstStyle/>
          <a:p>
            <a:r>
              <a:rPr lang="en-US" dirty="0">
                <a:solidFill>
                  <a:srgbClr val="1B10F0"/>
                </a:solidFill>
              </a:rPr>
              <a:t>Disease progression</a:t>
            </a:r>
          </a:p>
        </p:txBody>
      </p:sp>
      <p:sp>
        <p:nvSpPr>
          <p:cNvPr id="30746" name="Rectangle 26"/>
          <p:cNvSpPr>
            <a:spLocks/>
          </p:cNvSpPr>
          <p:nvPr/>
        </p:nvSpPr>
        <p:spPr bwMode="auto">
          <a:xfrm>
            <a:off x="4976068" y="6183808"/>
            <a:ext cx="4089325" cy="430887"/>
          </a:xfrm>
          <a:prstGeom prst="rect">
            <a:avLst/>
          </a:prstGeom>
          <a:noFill/>
          <a:ln w="12700" cap="flat">
            <a:noFill/>
            <a:miter lim="800000"/>
            <a:headEnd type="none" w="med" len="med"/>
            <a:tailEnd type="none" w="med" len="med"/>
          </a:ln>
        </p:spPr>
        <p:txBody>
          <a:bodyPr wrap="none" lIns="0" tIns="0" rIns="0" bIns="0" anchor="ctr">
            <a:spAutoFit/>
          </a:bodyPr>
          <a:lstStyle/>
          <a:p>
            <a:r>
              <a:rPr lang="en-US" i="1">
                <a:solidFill>
                  <a:schemeClr val="tx1"/>
                </a:solidFill>
                <a:ea typeface="Gill Sans" charset="0"/>
                <a:cs typeface="Gill Sans" charset="0"/>
              </a:rPr>
              <a:t>With thanks to Jeff Eaton.</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sz="4000" dirty="0" smtClean="0">
                <a:solidFill>
                  <a:srgbClr val="1B10F0"/>
                </a:solidFill>
              </a:rPr>
              <a:t>Can anything prevent/reverse this?</a:t>
            </a:r>
          </a:p>
        </p:txBody>
      </p:sp>
      <p:sp>
        <p:nvSpPr>
          <p:cNvPr id="23555" name="Rectangle 3"/>
          <p:cNvSpPr>
            <a:spLocks noGrp="1" noChangeArrowheads="1"/>
          </p:cNvSpPr>
          <p:nvPr>
            <p:ph type="body" idx="1"/>
          </p:nvPr>
        </p:nvSpPr>
        <p:spPr/>
        <p:txBody>
          <a:bodyPr/>
          <a:lstStyle/>
          <a:p>
            <a:pPr eaLnBrk="1" hangingPunct="1">
              <a:lnSpc>
                <a:spcPct val="90000"/>
              </a:lnSpc>
            </a:pPr>
            <a:r>
              <a:rPr lang="en-GB" dirty="0" smtClean="0"/>
              <a:t>ART intervention in PHI has been shown to induce vigorous HIV-specific CTL and CD4 T-cell responses which initially correlated with enhanced </a:t>
            </a:r>
            <a:r>
              <a:rPr lang="en-GB" dirty="0" err="1" smtClean="0"/>
              <a:t>viraemic</a:t>
            </a:r>
            <a:r>
              <a:rPr lang="en-GB" dirty="0" smtClean="0"/>
              <a:t> control and delayed immune destruction </a:t>
            </a:r>
            <a:r>
              <a:rPr lang="en-GB" sz="1200" dirty="0" smtClean="0"/>
              <a:t>(Rosenberg)</a:t>
            </a:r>
          </a:p>
          <a:p>
            <a:pPr eaLnBrk="1" hangingPunct="1">
              <a:lnSpc>
                <a:spcPct val="90000"/>
              </a:lnSpc>
            </a:pPr>
            <a:endParaRPr lang="en-GB" sz="1200" dirty="0" smtClean="0"/>
          </a:p>
          <a:p>
            <a:pPr eaLnBrk="1" hangingPunct="1">
              <a:lnSpc>
                <a:spcPct val="90000"/>
              </a:lnSpc>
            </a:pPr>
            <a:r>
              <a:rPr lang="en-GB" dirty="0" smtClean="0"/>
              <a:t>BUT… the durability of this immune preservation is uncertain and the magnitude of such responses long-term did not predict viral control (N=14) </a:t>
            </a:r>
            <a:r>
              <a:rPr lang="en-GB" sz="1200" dirty="0" smtClean="0"/>
              <a:t>(Kaufman)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1B10F0"/>
                </a:solidFill>
              </a:rPr>
              <a:t>What does ART do?</a:t>
            </a:r>
            <a:endParaRPr lang="en-GB" dirty="0">
              <a:solidFill>
                <a:srgbClr val="1B10F0"/>
              </a:solidFill>
            </a:endParaRPr>
          </a:p>
        </p:txBody>
      </p:sp>
      <p:sp>
        <p:nvSpPr>
          <p:cNvPr id="3" name="Content Placeholder 2"/>
          <p:cNvSpPr>
            <a:spLocks noGrp="1"/>
          </p:cNvSpPr>
          <p:nvPr>
            <p:ph idx="1"/>
          </p:nvPr>
        </p:nvSpPr>
        <p:spPr/>
        <p:txBody>
          <a:bodyPr/>
          <a:lstStyle/>
          <a:p>
            <a:r>
              <a:rPr lang="en-GB" dirty="0" smtClean="0"/>
              <a:t>When should we start treatment?</a:t>
            </a:r>
          </a:p>
          <a:p>
            <a:r>
              <a:rPr lang="en-GB" dirty="0" smtClean="0"/>
              <a:t>Risk </a:t>
            </a:r>
            <a:r>
              <a:rPr lang="en-GB" dirty="0" err="1" smtClean="0"/>
              <a:t>vs</a:t>
            </a:r>
            <a:r>
              <a:rPr lang="en-GB" dirty="0" smtClean="0"/>
              <a:t> benefit of therapy</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http://www.metapathogen.com/IMG/hiv-viral-load-dynamics-1.png"/>
          <p:cNvPicPr>
            <a:picLocks noChangeAspect="1" noChangeArrowheads="1"/>
          </p:cNvPicPr>
          <p:nvPr/>
        </p:nvPicPr>
        <p:blipFill>
          <a:blip r:embed="rId2"/>
          <a:srcRect/>
          <a:stretch>
            <a:fillRect/>
          </a:stretch>
        </p:blipFill>
        <p:spPr bwMode="auto">
          <a:xfrm>
            <a:off x="317175" y="172636"/>
            <a:ext cx="8523173" cy="668536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a:xfrm>
            <a:off x="2174875" y="1095375"/>
            <a:ext cx="4794250" cy="4352925"/>
          </a:xfrm>
          <a:custGeom>
            <a:avLst/>
            <a:gdLst>
              <a:gd name="connsiteX0" fmla="*/ 0 w 4793672"/>
              <a:gd name="connsiteY0" fmla="*/ 16164 h 4352637"/>
              <a:gd name="connsiteX1" fmla="*/ 166254 w 4793672"/>
              <a:gd name="connsiteY1" fmla="*/ 30019 h 4352637"/>
              <a:gd name="connsiteX2" fmla="*/ 554181 w 4793672"/>
              <a:gd name="connsiteY2" fmla="*/ 43873 h 4352637"/>
              <a:gd name="connsiteX3" fmla="*/ 748145 w 4793672"/>
              <a:gd name="connsiteY3" fmla="*/ 293255 h 4352637"/>
              <a:gd name="connsiteX4" fmla="*/ 1039091 w 4793672"/>
              <a:gd name="connsiteY4" fmla="*/ 1470892 h 4352637"/>
              <a:gd name="connsiteX5" fmla="*/ 1343891 w 4793672"/>
              <a:gd name="connsiteY5" fmla="*/ 2523837 h 4352637"/>
              <a:gd name="connsiteX6" fmla="*/ 2036618 w 4793672"/>
              <a:gd name="connsiteY6" fmla="*/ 3299692 h 4352637"/>
              <a:gd name="connsiteX7" fmla="*/ 2840181 w 4793672"/>
              <a:gd name="connsiteY7" fmla="*/ 3770746 h 4352637"/>
              <a:gd name="connsiteX8" fmla="*/ 4793672 w 4793672"/>
              <a:gd name="connsiteY8" fmla="*/ 4352637 h 435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3672" h="4352637">
                <a:moveTo>
                  <a:pt x="0" y="16164"/>
                </a:moveTo>
                <a:cubicBezTo>
                  <a:pt x="36945" y="20782"/>
                  <a:pt x="73890" y="25401"/>
                  <a:pt x="166254" y="30019"/>
                </a:cubicBezTo>
                <a:cubicBezTo>
                  <a:pt x="258618" y="34637"/>
                  <a:pt x="457199" y="0"/>
                  <a:pt x="554181" y="43873"/>
                </a:cubicBezTo>
                <a:cubicBezTo>
                  <a:pt x="651163" y="87746"/>
                  <a:pt x="667327" y="55418"/>
                  <a:pt x="748145" y="293255"/>
                </a:cubicBezTo>
                <a:cubicBezTo>
                  <a:pt x="828963" y="531092"/>
                  <a:pt x="939800" y="1099128"/>
                  <a:pt x="1039091" y="1470892"/>
                </a:cubicBezTo>
                <a:cubicBezTo>
                  <a:pt x="1138382" y="1842656"/>
                  <a:pt x="1177636" y="2219037"/>
                  <a:pt x="1343891" y="2523837"/>
                </a:cubicBezTo>
                <a:cubicBezTo>
                  <a:pt x="1510146" y="2828637"/>
                  <a:pt x="1787236" y="3091874"/>
                  <a:pt x="2036618" y="3299692"/>
                </a:cubicBezTo>
                <a:cubicBezTo>
                  <a:pt x="2286000" y="3507510"/>
                  <a:pt x="2380672" y="3595255"/>
                  <a:pt x="2840181" y="3770746"/>
                </a:cubicBezTo>
                <a:cubicBezTo>
                  <a:pt x="3299690" y="3946237"/>
                  <a:pt x="4046681" y="4149437"/>
                  <a:pt x="4793672" y="4352637"/>
                </a:cubicBezTo>
              </a:path>
            </a:pathLst>
          </a:custGeom>
          <a:ln w="762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latin typeface="Times" charset="0"/>
            </a:endParaRPr>
          </a:p>
        </p:txBody>
      </p:sp>
      <p:sp>
        <p:nvSpPr>
          <p:cNvPr id="114691" name="TextBox 45"/>
          <p:cNvSpPr txBox="1">
            <a:spLocks noChangeArrowheads="1"/>
          </p:cNvSpPr>
          <p:nvPr/>
        </p:nvSpPr>
        <p:spPr bwMode="auto">
          <a:xfrm>
            <a:off x="685800" y="55563"/>
            <a:ext cx="7434263" cy="579437"/>
          </a:xfrm>
          <a:prstGeom prst="rect">
            <a:avLst/>
          </a:prstGeom>
          <a:noFill/>
          <a:ln w="9525">
            <a:noFill/>
            <a:miter lim="800000"/>
            <a:headEnd/>
            <a:tailEnd/>
          </a:ln>
        </p:spPr>
        <p:txBody>
          <a:bodyPr wrap="none">
            <a:spAutoFit/>
          </a:bodyPr>
          <a:lstStyle/>
          <a:p>
            <a:r>
              <a:rPr lang="en-US" sz="3200" b="1" dirty="0">
                <a:solidFill>
                  <a:schemeClr val="bg1"/>
                </a:solidFill>
                <a:latin typeface="Arial" charset="0"/>
                <a:cs typeface="Arial" charset="0"/>
              </a:rPr>
              <a:t>Decay Kinetics of Viral Infected Cells </a:t>
            </a:r>
          </a:p>
        </p:txBody>
      </p:sp>
      <p:sp>
        <p:nvSpPr>
          <p:cNvPr id="114692" name="Rectangle 31"/>
          <p:cNvSpPr>
            <a:spLocks noChangeArrowheads="1"/>
          </p:cNvSpPr>
          <p:nvPr/>
        </p:nvSpPr>
        <p:spPr bwMode="auto">
          <a:xfrm>
            <a:off x="428596" y="1142984"/>
            <a:ext cx="1431986" cy="923330"/>
          </a:xfrm>
          <a:prstGeom prst="rect">
            <a:avLst/>
          </a:prstGeom>
          <a:noFill/>
          <a:ln w="9525">
            <a:noFill/>
            <a:miter lim="800000"/>
            <a:headEnd/>
            <a:tailEnd/>
          </a:ln>
        </p:spPr>
        <p:txBody>
          <a:bodyPr wrap="square">
            <a:spAutoFit/>
          </a:bodyPr>
          <a:lstStyle/>
          <a:p>
            <a:pPr algn="ctr"/>
            <a:r>
              <a:rPr lang="en-US" sz="1800" b="1" dirty="0">
                <a:latin typeface="Arial" charset="0"/>
                <a:cs typeface="Arial" charset="0"/>
              </a:rPr>
              <a:t>HIV-1 </a:t>
            </a:r>
          </a:p>
          <a:p>
            <a:pPr algn="ctr"/>
            <a:r>
              <a:rPr lang="en-US" sz="1800" b="1" dirty="0">
                <a:latin typeface="Arial" charset="0"/>
                <a:cs typeface="Arial" charset="0"/>
              </a:rPr>
              <a:t>Infected Cells</a:t>
            </a:r>
          </a:p>
        </p:txBody>
      </p:sp>
      <p:cxnSp>
        <p:nvCxnSpPr>
          <p:cNvPr id="36" name="Straight Connector 35"/>
          <p:cNvCxnSpPr/>
          <p:nvPr/>
        </p:nvCxnSpPr>
        <p:spPr>
          <a:xfrm>
            <a:off x="1965325" y="5981700"/>
            <a:ext cx="5715000" cy="1588"/>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114694" name="TextBox 41"/>
          <p:cNvSpPr txBox="1">
            <a:spLocks noChangeArrowheads="1"/>
          </p:cNvSpPr>
          <p:nvPr/>
        </p:nvSpPr>
        <p:spPr bwMode="auto">
          <a:xfrm>
            <a:off x="3302000" y="6388100"/>
            <a:ext cx="3538538" cy="366713"/>
          </a:xfrm>
          <a:prstGeom prst="rect">
            <a:avLst/>
          </a:prstGeom>
          <a:noFill/>
          <a:ln w="9525">
            <a:noFill/>
            <a:miter lim="800000"/>
            <a:headEnd/>
            <a:tailEnd/>
          </a:ln>
        </p:spPr>
        <p:txBody>
          <a:bodyPr wrap="none">
            <a:spAutoFit/>
          </a:bodyPr>
          <a:lstStyle/>
          <a:p>
            <a:r>
              <a:rPr lang="en-US" sz="1800" b="1" dirty="0">
                <a:latin typeface="Arial" charset="0"/>
                <a:cs typeface="Arial" charset="0"/>
              </a:rPr>
              <a:t>Half life of infected cells (days)</a:t>
            </a:r>
          </a:p>
        </p:txBody>
      </p:sp>
      <p:cxnSp>
        <p:nvCxnSpPr>
          <p:cNvPr id="27" name="Straight Connector 26"/>
          <p:cNvCxnSpPr/>
          <p:nvPr/>
        </p:nvCxnSpPr>
        <p:spPr>
          <a:xfrm rot="5400000">
            <a:off x="-697706" y="3275806"/>
            <a:ext cx="5410200" cy="1588"/>
          </a:xfrm>
          <a:prstGeom prst="line">
            <a:avLst/>
          </a:prstGeom>
          <a:ln w="76200">
            <a:solidFill>
              <a:srgbClr val="00B050"/>
            </a:solidFill>
          </a:ln>
        </p:spPr>
        <p:style>
          <a:lnRef idx="1">
            <a:schemeClr val="dk1"/>
          </a:lnRef>
          <a:fillRef idx="0">
            <a:schemeClr val="dk1"/>
          </a:fillRef>
          <a:effectRef idx="0">
            <a:schemeClr val="dk1"/>
          </a:effectRef>
          <a:fontRef idx="minor">
            <a:schemeClr val="tx1"/>
          </a:fontRef>
        </p:style>
      </p:cxnSp>
      <p:sp>
        <p:nvSpPr>
          <p:cNvPr id="1817637" name="Rectangle 37"/>
          <p:cNvSpPr>
            <a:spLocks noChangeArrowheads="1"/>
          </p:cNvSpPr>
          <p:nvPr/>
        </p:nvSpPr>
        <p:spPr bwMode="auto">
          <a:xfrm>
            <a:off x="2438400" y="1130300"/>
            <a:ext cx="1193800" cy="2679700"/>
          </a:xfrm>
          <a:prstGeom prst="rect">
            <a:avLst/>
          </a:prstGeom>
          <a:solidFill>
            <a:srgbClr val="00B050">
              <a:alpha val="83000"/>
            </a:srgbClr>
          </a:solidFill>
          <a:ln w="19050">
            <a:solidFill>
              <a:schemeClr val="tx1"/>
            </a:solidFill>
            <a:miter lim="800000"/>
            <a:headEnd/>
            <a:tailEnd/>
          </a:ln>
          <a:effectLst/>
        </p:spPr>
        <p:txBody>
          <a:bodyPr wrap="none" anchor="ctr"/>
          <a:lstStyle/>
          <a:p>
            <a:pPr eaLnBrk="0" hangingPunct="0">
              <a:defRPr/>
            </a:pPr>
            <a:endParaRPr lang="en-US" b="1">
              <a:effectLst>
                <a:outerShdw blurRad="38100" dist="38100" dir="2700000" algn="tl">
                  <a:srgbClr val="000000">
                    <a:alpha val="43137"/>
                  </a:srgbClr>
                </a:outerShdw>
              </a:effectLst>
              <a:latin typeface="Helvetica" charset="0"/>
              <a:ea typeface="+mn-ea"/>
            </a:endParaRPr>
          </a:p>
        </p:txBody>
      </p:sp>
      <p:sp>
        <p:nvSpPr>
          <p:cNvPr id="1817638" name="Rectangle 38"/>
          <p:cNvSpPr>
            <a:spLocks noChangeArrowheads="1"/>
          </p:cNvSpPr>
          <p:nvPr/>
        </p:nvSpPr>
        <p:spPr bwMode="auto">
          <a:xfrm>
            <a:off x="3657600" y="3860800"/>
            <a:ext cx="1841500" cy="1168400"/>
          </a:xfrm>
          <a:prstGeom prst="rect">
            <a:avLst/>
          </a:prstGeom>
          <a:solidFill>
            <a:srgbClr val="FFFF00">
              <a:alpha val="83000"/>
            </a:srgbClr>
          </a:solidFill>
          <a:ln w="19050">
            <a:solidFill>
              <a:schemeClr val="tx1"/>
            </a:solidFill>
            <a:miter lim="800000"/>
            <a:headEnd/>
            <a:tailEnd/>
          </a:ln>
          <a:effectLst/>
        </p:spPr>
        <p:txBody>
          <a:bodyPr wrap="none" anchor="ctr"/>
          <a:lstStyle/>
          <a:p>
            <a:pPr algn="ctr" eaLnBrk="0" hangingPunct="0">
              <a:defRPr/>
            </a:pPr>
            <a:endParaRPr lang="en-US" b="1">
              <a:effectLst>
                <a:outerShdw blurRad="38100" dist="38100" dir="2700000" algn="tl">
                  <a:srgbClr val="FFFFFF"/>
                </a:outerShdw>
              </a:effectLst>
              <a:latin typeface="Helvetica" charset="0"/>
              <a:ea typeface="+mn-ea"/>
            </a:endParaRPr>
          </a:p>
        </p:txBody>
      </p:sp>
      <p:sp>
        <p:nvSpPr>
          <p:cNvPr id="1817639" name="Rectangle 39"/>
          <p:cNvSpPr>
            <a:spLocks noChangeArrowheads="1"/>
          </p:cNvSpPr>
          <p:nvPr/>
        </p:nvSpPr>
        <p:spPr bwMode="auto">
          <a:xfrm>
            <a:off x="5511800" y="5143500"/>
            <a:ext cx="2159000" cy="800100"/>
          </a:xfrm>
          <a:prstGeom prst="rect">
            <a:avLst/>
          </a:prstGeom>
          <a:solidFill>
            <a:srgbClr val="C00000">
              <a:alpha val="83000"/>
            </a:srgbClr>
          </a:solidFill>
          <a:ln w="19050">
            <a:solidFill>
              <a:schemeClr val="tx1"/>
            </a:solidFill>
            <a:miter lim="800000"/>
            <a:headEnd/>
            <a:tailEnd/>
          </a:ln>
          <a:effectLst/>
        </p:spPr>
        <p:txBody>
          <a:bodyPr wrap="none" anchor="ctr"/>
          <a:lstStyle/>
          <a:p>
            <a:pPr algn="ctr" eaLnBrk="0" hangingPunct="0">
              <a:defRPr/>
            </a:pPr>
            <a:endParaRPr lang="en-US" b="1">
              <a:effectLst>
                <a:outerShdw blurRad="38100" dist="38100" dir="2700000" algn="tl">
                  <a:srgbClr val="FFFFFF"/>
                </a:outerShdw>
              </a:effectLst>
              <a:latin typeface="Helvetica" charset="0"/>
              <a:ea typeface="+mn-ea"/>
            </a:endParaRPr>
          </a:p>
        </p:txBody>
      </p:sp>
      <p:sp>
        <p:nvSpPr>
          <p:cNvPr id="114699" name="Text Box 40"/>
          <p:cNvSpPr txBox="1">
            <a:spLocks noChangeArrowheads="1"/>
          </p:cNvSpPr>
          <p:nvPr/>
        </p:nvSpPr>
        <p:spPr bwMode="auto">
          <a:xfrm>
            <a:off x="2759075" y="6078538"/>
            <a:ext cx="311150" cy="366712"/>
          </a:xfrm>
          <a:prstGeom prst="rect">
            <a:avLst/>
          </a:prstGeom>
          <a:noFill/>
          <a:ln w="9525">
            <a:noFill/>
            <a:miter lim="800000"/>
            <a:headEnd/>
            <a:tailEnd/>
          </a:ln>
        </p:spPr>
        <p:txBody>
          <a:bodyPr wrap="none">
            <a:spAutoFit/>
          </a:bodyPr>
          <a:lstStyle/>
          <a:p>
            <a:pPr eaLnBrk="0" hangingPunct="0"/>
            <a:r>
              <a:rPr lang="en-US" sz="1800" b="1">
                <a:solidFill>
                  <a:srgbClr val="00B050"/>
                </a:solidFill>
              </a:rPr>
              <a:t>1</a:t>
            </a:r>
          </a:p>
        </p:txBody>
      </p:sp>
      <p:sp>
        <p:nvSpPr>
          <p:cNvPr id="1817641" name="Line 41"/>
          <p:cNvSpPr>
            <a:spLocks noChangeShapeType="1"/>
          </p:cNvSpPr>
          <p:nvPr/>
        </p:nvSpPr>
        <p:spPr bwMode="auto">
          <a:xfrm>
            <a:off x="2921000" y="5981700"/>
            <a:ext cx="0" cy="146050"/>
          </a:xfrm>
          <a:prstGeom prst="line">
            <a:avLst/>
          </a:prstGeom>
          <a:noFill/>
          <a:ln w="38100">
            <a:solidFill>
              <a:srgbClr val="00B050"/>
            </a:solidFill>
            <a:round/>
            <a:headEnd/>
            <a:tailEnd/>
          </a:ln>
          <a:effectLst/>
        </p:spPr>
        <p:txBody>
          <a:bodyPr wrap="none" anchor="ctr"/>
          <a:lstStyle/>
          <a:p>
            <a:pPr eaLnBrk="0" hangingPunct="0">
              <a:defRPr/>
            </a:pPr>
            <a:endParaRPr lang="en-US" b="1">
              <a:effectLst>
                <a:outerShdw blurRad="38100" dist="38100" dir="2700000" algn="tl">
                  <a:srgbClr val="000000">
                    <a:alpha val="43137"/>
                  </a:srgbClr>
                </a:outerShdw>
              </a:effectLst>
              <a:latin typeface="Helvetica" charset="0"/>
              <a:ea typeface="+mn-ea"/>
            </a:endParaRPr>
          </a:p>
        </p:txBody>
      </p:sp>
      <p:sp>
        <p:nvSpPr>
          <p:cNvPr id="1817642" name="Line 42"/>
          <p:cNvSpPr>
            <a:spLocks noChangeShapeType="1"/>
          </p:cNvSpPr>
          <p:nvPr/>
        </p:nvSpPr>
        <p:spPr bwMode="auto">
          <a:xfrm>
            <a:off x="4610100" y="5991225"/>
            <a:ext cx="0" cy="146050"/>
          </a:xfrm>
          <a:prstGeom prst="line">
            <a:avLst/>
          </a:prstGeom>
          <a:noFill/>
          <a:ln w="38100">
            <a:solidFill>
              <a:srgbClr val="00B050"/>
            </a:solidFill>
            <a:round/>
            <a:headEnd/>
            <a:tailEnd/>
          </a:ln>
          <a:effectLst/>
        </p:spPr>
        <p:txBody>
          <a:bodyPr wrap="none" anchor="ctr"/>
          <a:lstStyle/>
          <a:p>
            <a:pPr eaLnBrk="0" hangingPunct="0">
              <a:defRPr/>
            </a:pPr>
            <a:endParaRPr lang="en-US" b="1">
              <a:effectLst>
                <a:outerShdw blurRad="38100" dist="38100" dir="2700000" algn="tl">
                  <a:srgbClr val="000000">
                    <a:alpha val="43137"/>
                  </a:srgbClr>
                </a:outerShdw>
              </a:effectLst>
              <a:latin typeface="Helvetica" charset="0"/>
              <a:ea typeface="+mn-ea"/>
            </a:endParaRPr>
          </a:p>
        </p:txBody>
      </p:sp>
      <p:sp>
        <p:nvSpPr>
          <p:cNvPr id="1817643" name="Line 43"/>
          <p:cNvSpPr>
            <a:spLocks noChangeShapeType="1"/>
          </p:cNvSpPr>
          <p:nvPr/>
        </p:nvSpPr>
        <p:spPr bwMode="auto">
          <a:xfrm>
            <a:off x="6667500" y="5981700"/>
            <a:ext cx="0" cy="146050"/>
          </a:xfrm>
          <a:prstGeom prst="line">
            <a:avLst/>
          </a:prstGeom>
          <a:noFill/>
          <a:ln w="38100">
            <a:solidFill>
              <a:srgbClr val="00B050"/>
            </a:solidFill>
            <a:round/>
            <a:headEnd/>
            <a:tailEnd/>
          </a:ln>
          <a:effectLst/>
        </p:spPr>
        <p:txBody>
          <a:bodyPr wrap="none" anchor="ctr"/>
          <a:lstStyle/>
          <a:p>
            <a:pPr eaLnBrk="0" hangingPunct="0">
              <a:defRPr/>
            </a:pPr>
            <a:endParaRPr lang="en-US" b="1">
              <a:effectLst>
                <a:outerShdw blurRad="38100" dist="38100" dir="2700000" algn="tl">
                  <a:srgbClr val="000000">
                    <a:alpha val="43137"/>
                  </a:srgbClr>
                </a:outerShdw>
              </a:effectLst>
              <a:latin typeface="Helvetica" charset="0"/>
              <a:ea typeface="+mn-ea"/>
            </a:endParaRPr>
          </a:p>
        </p:txBody>
      </p:sp>
      <p:sp>
        <p:nvSpPr>
          <p:cNvPr id="114703" name="Text Box 44"/>
          <p:cNvSpPr txBox="1">
            <a:spLocks noChangeArrowheads="1"/>
          </p:cNvSpPr>
          <p:nvPr/>
        </p:nvSpPr>
        <p:spPr bwMode="auto">
          <a:xfrm>
            <a:off x="6234113" y="6097588"/>
            <a:ext cx="958850" cy="366712"/>
          </a:xfrm>
          <a:prstGeom prst="rect">
            <a:avLst/>
          </a:prstGeom>
          <a:noFill/>
          <a:ln w="9525">
            <a:noFill/>
            <a:miter lim="800000"/>
            <a:headEnd/>
            <a:tailEnd/>
          </a:ln>
        </p:spPr>
        <p:txBody>
          <a:bodyPr wrap="none">
            <a:spAutoFit/>
          </a:bodyPr>
          <a:lstStyle/>
          <a:p>
            <a:pPr eaLnBrk="0" hangingPunct="0"/>
            <a:r>
              <a:rPr lang="en-US" sz="1800" b="1">
                <a:solidFill>
                  <a:srgbClr val="00B050"/>
                </a:solidFill>
              </a:rPr>
              <a:t>Longer</a:t>
            </a:r>
          </a:p>
        </p:txBody>
      </p:sp>
      <p:sp>
        <p:nvSpPr>
          <p:cNvPr id="114704" name="Text Box 45"/>
          <p:cNvSpPr txBox="1">
            <a:spLocks noChangeArrowheads="1"/>
          </p:cNvSpPr>
          <p:nvPr/>
        </p:nvSpPr>
        <p:spPr bwMode="auto">
          <a:xfrm>
            <a:off x="4405313" y="6110288"/>
            <a:ext cx="438150" cy="366712"/>
          </a:xfrm>
          <a:prstGeom prst="rect">
            <a:avLst/>
          </a:prstGeom>
          <a:noFill/>
          <a:ln w="9525">
            <a:noFill/>
            <a:miter lim="800000"/>
            <a:headEnd/>
            <a:tailEnd/>
          </a:ln>
        </p:spPr>
        <p:txBody>
          <a:bodyPr wrap="none">
            <a:spAutoFit/>
          </a:bodyPr>
          <a:lstStyle/>
          <a:p>
            <a:pPr eaLnBrk="0" hangingPunct="0"/>
            <a:r>
              <a:rPr lang="en-US" sz="1800" b="1">
                <a:solidFill>
                  <a:srgbClr val="00B050"/>
                </a:solidFill>
              </a:rPr>
              <a:t>14</a:t>
            </a:r>
          </a:p>
        </p:txBody>
      </p:sp>
      <p:cxnSp>
        <p:nvCxnSpPr>
          <p:cNvPr id="114705" name="Straight Connector 39"/>
          <p:cNvCxnSpPr>
            <a:cxnSpLocks noChangeShapeType="1"/>
          </p:cNvCxnSpPr>
          <p:nvPr/>
        </p:nvCxnSpPr>
        <p:spPr bwMode="auto">
          <a:xfrm>
            <a:off x="2035175" y="5080000"/>
            <a:ext cx="5791200" cy="1588"/>
          </a:xfrm>
          <a:prstGeom prst="line">
            <a:avLst/>
          </a:prstGeom>
          <a:noFill/>
          <a:ln w="57150">
            <a:solidFill>
              <a:srgbClr val="00B050"/>
            </a:solidFill>
            <a:prstDash val="dash"/>
            <a:round/>
            <a:headEnd/>
            <a:tailEnd/>
          </a:ln>
        </p:spPr>
      </p:cxnSp>
      <p:sp>
        <p:nvSpPr>
          <p:cNvPr id="114706" name="TextBox 43"/>
          <p:cNvSpPr txBox="1">
            <a:spLocks noChangeArrowheads="1"/>
          </p:cNvSpPr>
          <p:nvPr/>
        </p:nvSpPr>
        <p:spPr bwMode="auto">
          <a:xfrm>
            <a:off x="7072330" y="4643446"/>
            <a:ext cx="1758950" cy="366713"/>
          </a:xfrm>
          <a:prstGeom prst="rect">
            <a:avLst/>
          </a:prstGeom>
          <a:noFill/>
          <a:ln w="9525">
            <a:noFill/>
            <a:miter lim="800000"/>
            <a:headEnd/>
            <a:tailEnd/>
          </a:ln>
        </p:spPr>
        <p:txBody>
          <a:bodyPr wrap="none">
            <a:spAutoFit/>
          </a:bodyPr>
          <a:lstStyle/>
          <a:p>
            <a:r>
              <a:rPr lang="en-US" sz="1800" b="1" dirty="0">
                <a:latin typeface="Arial" charset="0"/>
                <a:cs typeface="Arial" charset="0"/>
              </a:rPr>
              <a:t>Detection limit</a:t>
            </a:r>
          </a:p>
        </p:txBody>
      </p:sp>
      <p:grpSp>
        <p:nvGrpSpPr>
          <p:cNvPr id="2" name="Group 61"/>
          <p:cNvGrpSpPr>
            <a:grpSpLocks/>
          </p:cNvGrpSpPr>
          <p:nvPr/>
        </p:nvGrpSpPr>
        <p:grpSpPr bwMode="auto">
          <a:xfrm>
            <a:off x="1235075" y="838200"/>
            <a:ext cx="752475" cy="5062538"/>
            <a:chOff x="778" y="528"/>
            <a:chExt cx="474" cy="3189"/>
          </a:xfrm>
        </p:grpSpPr>
        <p:sp>
          <p:nvSpPr>
            <p:cNvPr id="1817651" name="Line 51"/>
            <p:cNvSpPr>
              <a:spLocks noChangeShapeType="1"/>
            </p:cNvSpPr>
            <p:nvPr/>
          </p:nvSpPr>
          <p:spPr bwMode="auto">
            <a:xfrm flipH="1">
              <a:off x="1072" y="680"/>
              <a:ext cx="160" cy="0"/>
            </a:xfrm>
            <a:prstGeom prst="line">
              <a:avLst/>
            </a:prstGeom>
            <a:noFill/>
            <a:ln w="38100">
              <a:solidFill>
                <a:srgbClr val="00B050"/>
              </a:solidFill>
              <a:round/>
              <a:headEnd/>
              <a:tailEnd/>
            </a:ln>
            <a:effectLst/>
          </p:spPr>
          <p:txBody>
            <a:bodyPr wrap="none" anchor="ctr"/>
            <a:lstStyle/>
            <a:p>
              <a:pPr eaLnBrk="0" hangingPunct="0">
                <a:defRPr/>
              </a:pPr>
              <a:endParaRPr lang="en-US" b="1">
                <a:effectLst>
                  <a:outerShdw blurRad="38100" dist="38100" dir="2700000" algn="tl">
                    <a:srgbClr val="000000">
                      <a:alpha val="43137"/>
                    </a:srgbClr>
                  </a:outerShdw>
                </a:effectLst>
                <a:latin typeface="Helvetica" charset="0"/>
                <a:ea typeface="+mn-ea"/>
              </a:endParaRPr>
            </a:p>
          </p:txBody>
        </p:sp>
        <p:sp>
          <p:nvSpPr>
            <p:cNvPr id="1817652" name="Line 52"/>
            <p:cNvSpPr>
              <a:spLocks noChangeShapeType="1"/>
            </p:cNvSpPr>
            <p:nvPr/>
          </p:nvSpPr>
          <p:spPr bwMode="auto">
            <a:xfrm flipH="1">
              <a:off x="1088" y="1392"/>
              <a:ext cx="160" cy="0"/>
            </a:xfrm>
            <a:prstGeom prst="line">
              <a:avLst/>
            </a:prstGeom>
            <a:noFill/>
            <a:ln w="38100">
              <a:solidFill>
                <a:srgbClr val="00B050"/>
              </a:solidFill>
              <a:round/>
              <a:headEnd/>
              <a:tailEnd/>
            </a:ln>
            <a:effectLst/>
          </p:spPr>
          <p:txBody>
            <a:bodyPr wrap="none" anchor="ctr"/>
            <a:lstStyle/>
            <a:p>
              <a:pPr eaLnBrk="0" hangingPunct="0">
                <a:defRPr/>
              </a:pPr>
              <a:endParaRPr lang="en-US" b="1">
                <a:effectLst>
                  <a:outerShdw blurRad="38100" dist="38100" dir="2700000" algn="tl">
                    <a:srgbClr val="000000">
                      <a:alpha val="43137"/>
                    </a:srgbClr>
                  </a:outerShdw>
                </a:effectLst>
                <a:latin typeface="Helvetica" charset="0"/>
                <a:ea typeface="+mn-ea"/>
              </a:endParaRPr>
            </a:p>
          </p:txBody>
        </p:sp>
        <p:sp>
          <p:nvSpPr>
            <p:cNvPr id="1817653" name="Line 53"/>
            <p:cNvSpPr>
              <a:spLocks noChangeShapeType="1"/>
            </p:cNvSpPr>
            <p:nvPr/>
          </p:nvSpPr>
          <p:spPr bwMode="auto">
            <a:xfrm flipH="1">
              <a:off x="1088" y="2128"/>
              <a:ext cx="160" cy="0"/>
            </a:xfrm>
            <a:prstGeom prst="line">
              <a:avLst/>
            </a:prstGeom>
            <a:noFill/>
            <a:ln w="38100">
              <a:solidFill>
                <a:srgbClr val="00B050"/>
              </a:solidFill>
              <a:round/>
              <a:headEnd/>
              <a:tailEnd/>
            </a:ln>
            <a:effectLst/>
          </p:spPr>
          <p:txBody>
            <a:bodyPr wrap="none" anchor="ctr"/>
            <a:lstStyle/>
            <a:p>
              <a:pPr eaLnBrk="0" hangingPunct="0">
                <a:defRPr/>
              </a:pPr>
              <a:endParaRPr lang="en-US" b="1">
                <a:effectLst>
                  <a:outerShdw blurRad="38100" dist="38100" dir="2700000" algn="tl">
                    <a:srgbClr val="000000">
                      <a:alpha val="43137"/>
                    </a:srgbClr>
                  </a:outerShdw>
                </a:effectLst>
                <a:latin typeface="Helvetica" charset="0"/>
                <a:ea typeface="+mn-ea"/>
              </a:endParaRPr>
            </a:p>
          </p:txBody>
        </p:sp>
        <p:sp>
          <p:nvSpPr>
            <p:cNvPr id="1817654" name="Line 54"/>
            <p:cNvSpPr>
              <a:spLocks noChangeShapeType="1"/>
            </p:cNvSpPr>
            <p:nvPr/>
          </p:nvSpPr>
          <p:spPr bwMode="auto">
            <a:xfrm flipH="1">
              <a:off x="1092" y="2860"/>
              <a:ext cx="160" cy="0"/>
            </a:xfrm>
            <a:prstGeom prst="line">
              <a:avLst/>
            </a:prstGeom>
            <a:noFill/>
            <a:ln w="38100">
              <a:solidFill>
                <a:srgbClr val="00B050"/>
              </a:solidFill>
              <a:round/>
              <a:headEnd/>
              <a:tailEnd/>
            </a:ln>
            <a:effectLst/>
          </p:spPr>
          <p:txBody>
            <a:bodyPr wrap="none" anchor="ctr"/>
            <a:lstStyle/>
            <a:p>
              <a:pPr eaLnBrk="0" hangingPunct="0">
                <a:defRPr/>
              </a:pPr>
              <a:endParaRPr lang="en-US" b="1">
                <a:effectLst>
                  <a:outerShdw blurRad="38100" dist="38100" dir="2700000" algn="tl">
                    <a:srgbClr val="000000">
                      <a:alpha val="43137"/>
                    </a:srgbClr>
                  </a:outerShdw>
                </a:effectLst>
                <a:latin typeface="Helvetica" charset="0"/>
                <a:ea typeface="+mn-ea"/>
              </a:endParaRPr>
            </a:p>
          </p:txBody>
        </p:sp>
        <p:sp>
          <p:nvSpPr>
            <p:cNvPr id="1817655" name="Line 55"/>
            <p:cNvSpPr>
              <a:spLocks noChangeShapeType="1"/>
            </p:cNvSpPr>
            <p:nvPr/>
          </p:nvSpPr>
          <p:spPr bwMode="auto">
            <a:xfrm flipH="1">
              <a:off x="1088" y="3596"/>
              <a:ext cx="160" cy="0"/>
            </a:xfrm>
            <a:prstGeom prst="line">
              <a:avLst/>
            </a:prstGeom>
            <a:noFill/>
            <a:ln w="38100">
              <a:solidFill>
                <a:srgbClr val="00B050"/>
              </a:solidFill>
              <a:round/>
              <a:headEnd/>
              <a:tailEnd/>
            </a:ln>
            <a:effectLst/>
          </p:spPr>
          <p:txBody>
            <a:bodyPr wrap="none" anchor="ctr"/>
            <a:lstStyle/>
            <a:p>
              <a:pPr eaLnBrk="0" hangingPunct="0">
                <a:defRPr/>
              </a:pPr>
              <a:endParaRPr lang="en-US" b="1">
                <a:effectLst>
                  <a:outerShdw blurRad="38100" dist="38100" dir="2700000" algn="tl">
                    <a:srgbClr val="000000">
                      <a:alpha val="43137"/>
                    </a:srgbClr>
                  </a:outerShdw>
                </a:effectLst>
                <a:latin typeface="Helvetica" charset="0"/>
                <a:ea typeface="+mn-ea"/>
              </a:endParaRPr>
            </a:p>
          </p:txBody>
        </p:sp>
        <p:sp>
          <p:nvSpPr>
            <p:cNvPr id="114713" name="Text Box 56"/>
            <p:cNvSpPr txBox="1">
              <a:spLocks noChangeArrowheads="1"/>
            </p:cNvSpPr>
            <p:nvPr/>
          </p:nvSpPr>
          <p:spPr bwMode="auto">
            <a:xfrm>
              <a:off x="778" y="3467"/>
              <a:ext cx="352" cy="250"/>
            </a:xfrm>
            <a:prstGeom prst="rect">
              <a:avLst/>
            </a:prstGeom>
            <a:noFill/>
            <a:ln w="9525">
              <a:noFill/>
              <a:miter lim="800000"/>
              <a:headEnd/>
              <a:tailEnd/>
            </a:ln>
          </p:spPr>
          <p:txBody>
            <a:bodyPr wrap="none">
              <a:spAutoFit/>
            </a:bodyPr>
            <a:lstStyle/>
            <a:p>
              <a:pPr eaLnBrk="0" hangingPunct="0"/>
              <a:r>
                <a:rPr lang="en-US" sz="2000" b="1">
                  <a:solidFill>
                    <a:srgbClr val="00B050"/>
                  </a:solidFill>
                </a:rPr>
                <a:t>10</a:t>
              </a:r>
              <a:r>
                <a:rPr lang="en-US" sz="2000" b="1" baseline="30000">
                  <a:solidFill>
                    <a:srgbClr val="00B050"/>
                  </a:solidFill>
                </a:rPr>
                <a:t>4</a:t>
              </a:r>
              <a:endParaRPr lang="en-US" sz="2000" b="1">
                <a:solidFill>
                  <a:srgbClr val="00B050"/>
                </a:solidFill>
              </a:endParaRPr>
            </a:p>
          </p:txBody>
        </p:sp>
        <p:sp>
          <p:nvSpPr>
            <p:cNvPr id="114714" name="Text Box 57"/>
            <p:cNvSpPr txBox="1">
              <a:spLocks noChangeArrowheads="1"/>
            </p:cNvSpPr>
            <p:nvPr/>
          </p:nvSpPr>
          <p:spPr bwMode="auto">
            <a:xfrm>
              <a:off x="800" y="2729"/>
              <a:ext cx="352" cy="250"/>
            </a:xfrm>
            <a:prstGeom prst="rect">
              <a:avLst/>
            </a:prstGeom>
            <a:noFill/>
            <a:ln w="9525">
              <a:noFill/>
              <a:miter lim="800000"/>
              <a:headEnd/>
              <a:tailEnd/>
            </a:ln>
          </p:spPr>
          <p:txBody>
            <a:bodyPr wrap="none">
              <a:spAutoFit/>
            </a:bodyPr>
            <a:lstStyle/>
            <a:p>
              <a:pPr eaLnBrk="0" hangingPunct="0"/>
              <a:r>
                <a:rPr lang="en-US" sz="2000" b="1">
                  <a:solidFill>
                    <a:srgbClr val="00B050"/>
                  </a:solidFill>
                </a:rPr>
                <a:t>10</a:t>
              </a:r>
              <a:r>
                <a:rPr lang="en-US" sz="2000" b="1" baseline="30000">
                  <a:solidFill>
                    <a:srgbClr val="00B050"/>
                  </a:solidFill>
                </a:rPr>
                <a:t>5</a:t>
              </a:r>
              <a:endParaRPr lang="en-US" sz="2000" b="1">
                <a:solidFill>
                  <a:srgbClr val="00B050"/>
                </a:solidFill>
              </a:endParaRPr>
            </a:p>
          </p:txBody>
        </p:sp>
        <p:sp>
          <p:nvSpPr>
            <p:cNvPr id="114715" name="Text Box 58"/>
            <p:cNvSpPr txBox="1">
              <a:spLocks noChangeArrowheads="1"/>
            </p:cNvSpPr>
            <p:nvPr/>
          </p:nvSpPr>
          <p:spPr bwMode="auto">
            <a:xfrm>
              <a:off x="788" y="1985"/>
              <a:ext cx="352" cy="250"/>
            </a:xfrm>
            <a:prstGeom prst="rect">
              <a:avLst/>
            </a:prstGeom>
            <a:noFill/>
            <a:ln w="9525">
              <a:noFill/>
              <a:miter lim="800000"/>
              <a:headEnd/>
              <a:tailEnd/>
            </a:ln>
          </p:spPr>
          <p:txBody>
            <a:bodyPr wrap="none">
              <a:spAutoFit/>
            </a:bodyPr>
            <a:lstStyle/>
            <a:p>
              <a:pPr eaLnBrk="0" hangingPunct="0"/>
              <a:r>
                <a:rPr lang="en-US" sz="2000" b="1">
                  <a:solidFill>
                    <a:srgbClr val="00B050"/>
                  </a:solidFill>
                </a:rPr>
                <a:t>10</a:t>
              </a:r>
              <a:r>
                <a:rPr lang="en-US" sz="2000" b="1" baseline="30000">
                  <a:solidFill>
                    <a:srgbClr val="00B050"/>
                  </a:solidFill>
                </a:rPr>
                <a:t>6</a:t>
              </a:r>
              <a:endParaRPr lang="en-US" sz="2000" b="1">
                <a:solidFill>
                  <a:srgbClr val="00B050"/>
                </a:solidFill>
              </a:endParaRPr>
            </a:p>
          </p:txBody>
        </p:sp>
        <p:sp>
          <p:nvSpPr>
            <p:cNvPr id="114716" name="Text Box 59"/>
            <p:cNvSpPr txBox="1">
              <a:spLocks noChangeArrowheads="1"/>
            </p:cNvSpPr>
            <p:nvPr/>
          </p:nvSpPr>
          <p:spPr bwMode="auto">
            <a:xfrm>
              <a:off x="816" y="1240"/>
              <a:ext cx="352" cy="250"/>
            </a:xfrm>
            <a:prstGeom prst="rect">
              <a:avLst/>
            </a:prstGeom>
            <a:noFill/>
            <a:ln w="9525">
              <a:noFill/>
              <a:miter lim="800000"/>
              <a:headEnd/>
              <a:tailEnd/>
            </a:ln>
          </p:spPr>
          <p:txBody>
            <a:bodyPr wrap="none">
              <a:spAutoFit/>
            </a:bodyPr>
            <a:lstStyle/>
            <a:p>
              <a:pPr eaLnBrk="0" hangingPunct="0"/>
              <a:r>
                <a:rPr lang="en-US" sz="2000" b="1">
                  <a:solidFill>
                    <a:srgbClr val="00B050"/>
                  </a:solidFill>
                </a:rPr>
                <a:t>10</a:t>
              </a:r>
              <a:r>
                <a:rPr lang="en-US" sz="2000" b="1" baseline="30000">
                  <a:solidFill>
                    <a:srgbClr val="00B050"/>
                  </a:solidFill>
                </a:rPr>
                <a:t>7</a:t>
              </a:r>
              <a:endParaRPr lang="en-US" sz="2000" b="1">
                <a:solidFill>
                  <a:srgbClr val="00B050"/>
                </a:solidFill>
              </a:endParaRPr>
            </a:p>
          </p:txBody>
        </p:sp>
        <p:sp>
          <p:nvSpPr>
            <p:cNvPr id="114717" name="Text Box 60"/>
            <p:cNvSpPr txBox="1">
              <a:spLocks noChangeArrowheads="1"/>
            </p:cNvSpPr>
            <p:nvPr/>
          </p:nvSpPr>
          <p:spPr bwMode="auto">
            <a:xfrm>
              <a:off x="800" y="528"/>
              <a:ext cx="352" cy="250"/>
            </a:xfrm>
            <a:prstGeom prst="rect">
              <a:avLst/>
            </a:prstGeom>
            <a:noFill/>
            <a:ln w="9525">
              <a:noFill/>
              <a:miter lim="800000"/>
              <a:headEnd/>
              <a:tailEnd/>
            </a:ln>
          </p:spPr>
          <p:txBody>
            <a:bodyPr wrap="none">
              <a:spAutoFit/>
            </a:bodyPr>
            <a:lstStyle/>
            <a:p>
              <a:pPr eaLnBrk="0" hangingPunct="0"/>
              <a:r>
                <a:rPr lang="en-US" sz="2000" b="1">
                  <a:solidFill>
                    <a:srgbClr val="00B050"/>
                  </a:solidFill>
                </a:rPr>
                <a:t>10</a:t>
              </a:r>
              <a:r>
                <a:rPr lang="en-US" sz="2000" b="1" baseline="30000">
                  <a:solidFill>
                    <a:srgbClr val="00B050"/>
                  </a:solidFill>
                </a:rPr>
                <a:t>8</a:t>
              </a:r>
              <a:endParaRPr lang="en-US" sz="2000" b="1">
                <a:solidFill>
                  <a:srgbClr val="00B050"/>
                </a:solidFill>
              </a:endParaRPr>
            </a:p>
          </p:txBody>
        </p:sp>
      </p:grpSp>
      <p:sp>
        <p:nvSpPr>
          <p:cNvPr id="1817662" name="Text Box 62"/>
          <p:cNvSpPr txBox="1">
            <a:spLocks noChangeArrowheads="1"/>
          </p:cNvSpPr>
          <p:nvPr/>
        </p:nvSpPr>
        <p:spPr bwMode="auto">
          <a:xfrm>
            <a:off x="2409825" y="1930400"/>
            <a:ext cx="1341438" cy="730250"/>
          </a:xfrm>
          <a:prstGeom prst="rect">
            <a:avLst/>
          </a:prstGeom>
          <a:noFill/>
          <a:ln w="9525">
            <a:noFill/>
            <a:miter lim="800000"/>
            <a:headEnd/>
            <a:tailEnd/>
          </a:ln>
        </p:spPr>
        <p:txBody>
          <a:bodyPr>
            <a:spAutoFit/>
          </a:bodyPr>
          <a:lstStyle/>
          <a:p>
            <a:pPr algn="ctr" eaLnBrk="0" hangingPunct="0"/>
            <a:r>
              <a:rPr lang="en-US" sz="1400" b="1"/>
              <a:t>Activated Lymphocyte</a:t>
            </a:r>
          </a:p>
          <a:p>
            <a:pPr algn="ctr" eaLnBrk="0" hangingPunct="0"/>
            <a:endParaRPr lang="en-US" sz="1400" b="1"/>
          </a:p>
        </p:txBody>
      </p:sp>
      <p:sp>
        <p:nvSpPr>
          <p:cNvPr id="1817663" name="Text Box 63"/>
          <p:cNvSpPr txBox="1">
            <a:spLocks noChangeArrowheads="1"/>
          </p:cNvSpPr>
          <p:nvPr/>
        </p:nvSpPr>
        <p:spPr bwMode="auto">
          <a:xfrm>
            <a:off x="3754438" y="3987800"/>
            <a:ext cx="1690687" cy="915988"/>
          </a:xfrm>
          <a:prstGeom prst="rect">
            <a:avLst/>
          </a:prstGeom>
          <a:noFill/>
          <a:ln w="9525">
            <a:noFill/>
            <a:miter lim="800000"/>
            <a:headEnd/>
            <a:tailEnd/>
          </a:ln>
        </p:spPr>
        <p:txBody>
          <a:bodyPr>
            <a:spAutoFit/>
          </a:bodyPr>
          <a:lstStyle/>
          <a:p>
            <a:pPr algn="ctr" eaLnBrk="0" hangingPunct="0"/>
            <a:r>
              <a:rPr lang="en-US" sz="1800" b="1"/>
              <a:t>Longer lived cells Macrophage?</a:t>
            </a:r>
          </a:p>
        </p:txBody>
      </p:sp>
      <p:sp>
        <p:nvSpPr>
          <p:cNvPr id="114720" name="Rectangle 32"/>
          <p:cNvSpPr>
            <a:spLocks noChangeArrowheads="1"/>
          </p:cNvSpPr>
          <p:nvPr/>
        </p:nvSpPr>
        <p:spPr bwMode="auto">
          <a:xfrm>
            <a:off x="5645150" y="5143500"/>
            <a:ext cx="1746250" cy="641350"/>
          </a:xfrm>
          <a:prstGeom prst="rect">
            <a:avLst/>
          </a:prstGeom>
          <a:noFill/>
          <a:ln w="9525">
            <a:noFill/>
            <a:miter lim="800000"/>
            <a:headEnd/>
            <a:tailEnd/>
          </a:ln>
        </p:spPr>
        <p:txBody>
          <a:bodyPr>
            <a:spAutoFit/>
          </a:bodyPr>
          <a:lstStyle/>
          <a:p>
            <a:r>
              <a:rPr lang="en-US" sz="1800">
                <a:solidFill>
                  <a:srgbClr val="000000"/>
                </a:solidFill>
              </a:rPr>
              <a:t>Latently infected cells</a:t>
            </a:r>
            <a:endParaRPr lang="en-US" sz="10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176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176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7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7662" grpId="0" build="p" autoUpdateAnimBg="0"/>
      <p:bldP spid="1817663" grpId="0" build="p" autoUpdateAnimBg="0"/>
      <p:bldP spid="1147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153" name="Straight Connector 47"/>
          <p:cNvCxnSpPr>
            <a:cxnSpLocks noChangeShapeType="1"/>
          </p:cNvCxnSpPr>
          <p:nvPr/>
        </p:nvCxnSpPr>
        <p:spPr bwMode="auto">
          <a:xfrm flipV="1">
            <a:off x="1204913" y="4581525"/>
            <a:ext cx="6680200" cy="0"/>
          </a:xfrm>
          <a:prstGeom prst="line">
            <a:avLst/>
          </a:prstGeom>
          <a:noFill/>
          <a:ln w="19050">
            <a:solidFill>
              <a:srgbClr val="F41700"/>
            </a:solidFill>
            <a:prstDash val="sysDot"/>
            <a:round/>
            <a:headEnd/>
            <a:tailEnd/>
          </a:ln>
        </p:spPr>
      </p:cxnSp>
      <p:sp>
        <p:nvSpPr>
          <p:cNvPr id="49154" name="Text Box 3"/>
          <p:cNvSpPr txBox="1">
            <a:spLocks noChangeArrowheads="1"/>
          </p:cNvSpPr>
          <p:nvPr/>
        </p:nvSpPr>
        <p:spPr bwMode="auto">
          <a:xfrm rot="-5400000">
            <a:off x="-30444" y="3314230"/>
            <a:ext cx="1661032" cy="523220"/>
          </a:xfrm>
          <a:prstGeom prst="rect">
            <a:avLst/>
          </a:prstGeom>
          <a:noFill/>
          <a:ln w="9525">
            <a:noFill/>
            <a:miter lim="800000"/>
            <a:headEnd/>
            <a:tailEnd/>
          </a:ln>
        </p:spPr>
        <p:txBody>
          <a:bodyPr wrap="none">
            <a:spAutoFit/>
          </a:bodyPr>
          <a:lstStyle/>
          <a:p>
            <a:r>
              <a:rPr lang="en-AU" b="1" dirty="0">
                <a:latin typeface="Arial" charset="0"/>
              </a:rPr>
              <a:t>HIV RNA</a:t>
            </a:r>
          </a:p>
        </p:txBody>
      </p:sp>
      <p:sp>
        <p:nvSpPr>
          <p:cNvPr id="49155" name="Line 4"/>
          <p:cNvSpPr>
            <a:spLocks noChangeShapeType="1"/>
          </p:cNvSpPr>
          <p:nvPr/>
        </p:nvSpPr>
        <p:spPr bwMode="auto">
          <a:xfrm>
            <a:off x="1235075" y="1384300"/>
            <a:ext cx="0" cy="4321175"/>
          </a:xfrm>
          <a:prstGeom prst="line">
            <a:avLst/>
          </a:prstGeom>
          <a:noFill/>
          <a:ln w="38100">
            <a:solidFill>
              <a:schemeClr val="tx1"/>
            </a:solidFill>
            <a:round/>
            <a:headEnd type="triangle" w="med" len="med"/>
            <a:tailEnd/>
          </a:ln>
        </p:spPr>
        <p:txBody>
          <a:bodyPr/>
          <a:lstStyle/>
          <a:p>
            <a:endParaRPr lang="en-GB"/>
          </a:p>
        </p:txBody>
      </p:sp>
      <p:sp>
        <p:nvSpPr>
          <p:cNvPr id="49156" name="Text Box 14"/>
          <p:cNvSpPr txBox="1">
            <a:spLocks noChangeArrowheads="1"/>
          </p:cNvSpPr>
          <p:nvPr/>
        </p:nvSpPr>
        <p:spPr bwMode="auto">
          <a:xfrm rot="5400000" flipH="1">
            <a:off x="7450138" y="3421063"/>
            <a:ext cx="1708150" cy="457200"/>
          </a:xfrm>
          <a:prstGeom prst="rect">
            <a:avLst/>
          </a:prstGeom>
          <a:noFill/>
          <a:ln w="9525">
            <a:noFill/>
            <a:miter lim="800000"/>
            <a:headEnd/>
            <a:tailEnd/>
          </a:ln>
        </p:spPr>
        <p:txBody>
          <a:bodyPr wrap="none">
            <a:spAutoFit/>
          </a:bodyPr>
          <a:lstStyle/>
          <a:p>
            <a:r>
              <a:rPr lang="en-AU" b="1" dirty="0">
                <a:solidFill>
                  <a:schemeClr val="bg1"/>
                </a:solidFill>
                <a:latin typeface="Arial" charset="0"/>
              </a:rPr>
              <a:t>CD4 count</a:t>
            </a:r>
          </a:p>
        </p:txBody>
      </p:sp>
      <p:sp>
        <p:nvSpPr>
          <p:cNvPr id="49157" name="Text Box 20"/>
          <p:cNvSpPr txBox="1">
            <a:spLocks noChangeArrowheads="1"/>
          </p:cNvSpPr>
          <p:nvPr/>
        </p:nvSpPr>
        <p:spPr bwMode="auto">
          <a:xfrm>
            <a:off x="766763" y="4397375"/>
            <a:ext cx="438150" cy="366713"/>
          </a:xfrm>
          <a:prstGeom prst="rect">
            <a:avLst/>
          </a:prstGeom>
          <a:noFill/>
          <a:ln w="9525">
            <a:noFill/>
            <a:miter lim="800000"/>
            <a:headEnd/>
            <a:tailEnd/>
          </a:ln>
        </p:spPr>
        <p:txBody>
          <a:bodyPr wrap="none">
            <a:spAutoFit/>
          </a:bodyPr>
          <a:lstStyle/>
          <a:p>
            <a:pPr algn="ctr"/>
            <a:r>
              <a:rPr lang="en-US" sz="1800" b="1">
                <a:solidFill>
                  <a:srgbClr val="F41700"/>
                </a:solidFill>
                <a:latin typeface="Arial" charset="0"/>
              </a:rPr>
              <a:t>50</a:t>
            </a:r>
          </a:p>
        </p:txBody>
      </p:sp>
      <p:sp>
        <p:nvSpPr>
          <p:cNvPr id="49158" name="Line 4"/>
          <p:cNvSpPr>
            <a:spLocks noChangeShapeType="1"/>
          </p:cNvSpPr>
          <p:nvPr/>
        </p:nvSpPr>
        <p:spPr bwMode="auto">
          <a:xfrm>
            <a:off x="7861300" y="1384300"/>
            <a:ext cx="0" cy="4321175"/>
          </a:xfrm>
          <a:prstGeom prst="line">
            <a:avLst/>
          </a:prstGeom>
          <a:noFill/>
          <a:ln w="38100">
            <a:solidFill>
              <a:schemeClr val="tx1"/>
            </a:solidFill>
            <a:round/>
            <a:headEnd type="triangle" w="med" len="med"/>
            <a:tailEnd/>
          </a:ln>
        </p:spPr>
        <p:txBody>
          <a:bodyPr/>
          <a:lstStyle/>
          <a:p>
            <a:endParaRPr lang="en-GB"/>
          </a:p>
        </p:txBody>
      </p:sp>
      <p:sp>
        <p:nvSpPr>
          <p:cNvPr id="49159" name="Line 26"/>
          <p:cNvSpPr>
            <a:spLocks noChangeShapeType="1"/>
          </p:cNvSpPr>
          <p:nvPr/>
        </p:nvSpPr>
        <p:spPr bwMode="auto">
          <a:xfrm>
            <a:off x="1258888" y="1989138"/>
            <a:ext cx="288925" cy="0"/>
          </a:xfrm>
          <a:prstGeom prst="line">
            <a:avLst/>
          </a:prstGeom>
          <a:noFill/>
          <a:ln w="38100">
            <a:solidFill>
              <a:srgbClr val="A7000E"/>
            </a:solidFill>
            <a:round/>
            <a:headEnd/>
            <a:tailEnd/>
          </a:ln>
        </p:spPr>
        <p:txBody>
          <a:bodyPr/>
          <a:lstStyle/>
          <a:p>
            <a:endParaRPr lang="en-GB"/>
          </a:p>
        </p:txBody>
      </p:sp>
      <p:sp>
        <p:nvSpPr>
          <p:cNvPr id="49160" name="Line 27"/>
          <p:cNvSpPr>
            <a:spLocks noChangeShapeType="1"/>
          </p:cNvSpPr>
          <p:nvPr/>
        </p:nvSpPr>
        <p:spPr bwMode="auto">
          <a:xfrm>
            <a:off x="1258888" y="4868863"/>
            <a:ext cx="288925" cy="0"/>
          </a:xfrm>
          <a:prstGeom prst="line">
            <a:avLst/>
          </a:prstGeom>
          <a:noFill/>
          <a:ln w="38100">
            <a:solidFill>
              <a:schemeClr val="accent2"/>
            </a:solidFill>
            <a:round/>
            <a:headEnd/>
            <a:tailEnd/>
          </a:ln>
        </p:spPr>
        <p:txBody>
          <a:bodyPr/>
          <a:lstStyle/>
          <a:p>
            <a:endParaRPr lang="en-GB"/>
          </a:p>
        </p:txBody>
      </p:sp>
      <p:sp>
        <p:nvSpPr>
          <p:cNvPr id="49161" name="Rectangle 30"/>
          <p:cNvSpPr>
            <a:spLocks noGrp="1" noChangeArrowheads="1"/>
          </p:cNvSpPr>
          <p:nvPr>
            <p:ph type="title" idx="4294967295"/>
          </p:nvPr>
        </p:nvSpPr>
        <p:spPr>
          <a:xfrm>
            <a:off x="696913" y="241300"/>
            <a:ext cx="7772400" cy="1143000"/>
          </a:xfrm>
          <a:prstGeom prst="rect">
            <a:avLst/>
          </a:prstGeom>
        </p:spPr>
        <p:txBody>
          <a:bodyPr/>
          <a:lstStyle/>
          <a:p>
            <a:r>
              <a:rPr lang="en-AU" sz="2800" dirty="0">
                <a:solidFill>
                  <a:srgbClr val="1B10F0"/>
                </a:solidFill>
              </a:rPr>
              <a:t>No such thing as an “undetectable viral load”</a:t>
            </a:r>
          </a:p>
        </p:txBody>
      </p:sp>
      <p:sp>
        <p:nvSpPr>
          <p:cNvPr id="4125" name="Rectangle 29"/>
          <p:cNvSpPr>
            <a:spLocks noChangeArrowheads="1"/>
          </p:cNvSpPr>
          <p:nvPr/>
        </p:nvSpPr>
        <p:spPr bwMode="auto">
          <a:xfrm>
            <a:off x="1535113" y="1684338"/>
            <a:ext cx="4549775" cy="4021137"/>
          </a:xfrm>
          <a:prstGeom prst="rect">
            <a:avLst/>
          </a:prstGeom>
          <a:solidFill>
            <a:srgbClr val="F56C11">
              <a:alpha val="39999"/>
            </a:srgbClr>
          </a:solidFill>
          <a:ln w="9525">
            <a:noFill/>
            <a:miter lim="800000"/>
            <a:headEnd/>
            <a:tailEnd/>
          </a:ln>
        </p:spPr>
        <p:txBody>
          <a:bodyPr wrap="none" anchor="ctr"/>
          <a:lstStyle/>
          <a:p>
            <a:endParaRPr lang="en-AU" sz="1800">
              <a:latin typeface="Arial" charset="0"/>
            </a:endParaRPr>
          </a:p>
        </p:txBody>
      </p:sp>
      <p:sp>
        <p:nvSpPr>
          <p:cNvPr id="38" name="Freeform 37"/>
          <p:cNvSpPr/>
          <p:nvPr/>
        </p:nvSpPr>
        <p:spPr>
          <a:xfrm>
            <a:off x="1547813" y="2205038"/>
            <a:ext cx="4537075" cy="2676525"/>
          </a:xfrm>
          <a:custGeom>
            <a:avLst/>
            <a:gdLst>
              <a:gd name="connsiteX0" fmla="*/ 0 w 4590661"/>
              <a:gd name="connsiteY0" fmla="*/ 2099388 h 2099388"/>
              <a:gd name="connsiteX1" fmla="*/ 1278294 w 4590661"/>
              <a:gd name="connsiteY1" fmla="*/ 709126 h 2099388"/>
              <a:gd name="connsiteX2" fmla="*/ 4590661 w 4590661"/>
              <a:gd name="connsiteY2" fmla="*/ 0 h 2099388"/>
              <a:gd name="connsiteX3" fmla="*/ 4590661 w 4590661"/>
              <a:gd name="connsiteY3" fmla="*/ 0 h 2099388"/>
              <a:gd name="connsiteX0" fmla="*/ 0 w 4590661"/>
              <a:gd name="connsiteY0" fmla="*/ 2168812 h 2168812"/>
              <a:gd name="connsiteX1" fmla="*/ 1849766 w 4590661"/>
              <a:gd name="connsiteY1" fmla="*/ 349898 h 2168812"/>
              <a:gd name="connsiteX2" fmla="*/ 4590661 w 4590661"/>
              <a:gd name="connsiteY2" fmla="*/ 69424 h 2168812"/>
              <a:gd name="connsiteX3" fmla="*/ 4590661 w 4590661"/>
              <a:gd name="connsiteY3" fmla="*/ 69424 h 2168812"/>
              <a:gd name="connsiteX0" fmla="*/ 308294 w 4898955"/>
              <a:gd name="connsiteY0" fmla="*/ 2167257 h 2461078"/>
              <a:gd name="connsiteX1" fmla="*/ 308294 w 4898955"/>
              <a:gd name="connsiteY1" fmla="*/ 2157926 h 2461078"/>
              <a:gd name="connsiteX2" fmla="*/ 2158060 w 4898955"/>
              <a:gd name="connsiteY2" fmla="*/ 348343 h 2461078"/>
              <a:gd name="connsiteX3" fmla="*/ 4898955 w 4898955"/>
              <a:gd name="connsiteY3" fmla="*/ 67869 h 2461078"/>
              <a:gd name="connsiteX4" fmla="*/ 4898955 w 4898955"/>
              <a:gd name="connsiteY4" fmla="*/ 67869 h 2461078"/>
              <a:gd name="connsiteX0" fmla="*/ 330210 w 4920871"/>
              <a:gd name="connsiteY0" fmla="*/ 2167257 h 2483544"/>
              <a:gd name="connsiteX1" fmla="*/ 198718 w 4920871"/>
              <a:gd name="connsiteY1" fmla="*/ 2302049 h 2483544"/>
              <a:gd name="connsiteX2" fmla="*/ 330210 w 4920871"/>
              <a:gd name="connsiteY2" fmla="*/ 2157926 h 2483544"/>
              <a:gd name="connsiteX3" fmla="*/ 2179976 w 4920871"/>
              <a:gd name="connsiteY3" fmla="*/ 348343 h 2483544"/>
              <a:gd name="connsiteX4" fmla="*/ 4920871 w 4920871"/>
              <a:gd name="connsiteY4" fmla="*/ 67869 h 2483544"/>
              <a:gd name="connsiteX5" fmla="*/ 4920871 w 4920871"/>
              <a:gd name="connsiteY5" fmla="*/ 67869 h 2483544"/>
              <a:gd name="connsiteX0" fmla="*/ 330210 w 4920871"/>
              <a:gd name="connsiteY0" fmla="*/ 2167257 h 2483544"/>
              <a:gd name="connsiteX1" fmla="*/ 198718 w 4920871"/>
              <a:gd name="connsiteY1" fmla="*/ 2302049 h 2483544"/>
              <a:gd name="connsiteX2" fmla="*/ 330210 w 4920871"/>
              <a:gd name="connsiteY2" fmla="*/ 2157926 h 2483544"/>
              <a:gd name="connsiteX3" fmla="*/ 2179976 w 4920871"/>
              <a:gd name="connsiteY3" fmla="*/ 348343 h 2483544"/>
              <a:gd name="connsiteX4" fmla="*/ 4920871 w 4920871"/>
              <a:gd name="connsiteY4" fmla="*/ 67869 h 2483544"/>
              <a:gd name="connsiteX5" fmla="*/ 4920871 w 4920871"/>
              <a:gd name="connsiteY5" fmla="*/ 67869 h 2483544"/>
              <a:gd name="connsiteX6" fmla="*/ 4908692 w 4920871"/>
              <a:gd name="connsiteY6" fmla="*/ 47488 h 2483544"/>
              <a:gd name="connsiteX0" fmla="*/ 330210 w 6683247"/>
              <a:gd name="connsiteY0" fmla="*/ 2167257 h 2483544"/>
              <a:gd name="connsiteX1" fmla="*/ 198718 w 6683247"/>
              <a:gd name="connsiteY1" fmla="*/ 2302049 h 2483544"/>
              <a:gd name="connsiteX2" fmla="*/ 330210 w 6683247"/>
              <a:gd name="connsiteY2" fmla="*/ 2157926 h 2483544"/>
              <a:gd name="connsiteX3" fmla="*/ 2179976 w 6683247"/>
              <a:gd name="connsiteY3" fmla="*/ 348343 h 2483544"/>
              <a:gd name="connsiteX4" fmla="*/ 4920871 w 6683247"/>
              <a:gd name="connsiteY4" fmla="*/ 67869 h 2483544"/>
              <a:gd name="connsiteX5" fmla="*/ 4920871 w 6683247"/>
              <a:gd name="connsiteY5" fmla="*/ 67869 h 2483544"/>
              <a:gd name="connsiteX6" fmla="*/ 4908692 w 6683247"/>
              <a:gd name="connsiteY6" fmla="*/ 47488 h 2483544"/>
              <a:gd name="connsiteX0" fmla="*/ 330210 w 6683247"/>
              <a:gd name="connsiteY0" fmla="*/ 2167257 h 2483544"/>
              <a:gd name="connsiteX1" fmla="*/ 198718 w 6683247"/>
              <a:gd name="connsiteY1" fmla="*/ 2302049 h 2483544"/>
              <a:gd name="connsiteX2" fmla="*/ 330210 w 6683247"/>
              <a:gd name="connsiteY2" fmla="*/ 2157926 h 2483544"/>
              <a:gd name="connsiteX3" fmla="*/ 2179976 w 6683247"/>
              <a:gd name="connsiteY3" fmla="*/ 348343 h 2483544"/>
              <a:gd name="connsiteX4" fmla="*/ 4920871 w 6683247"/>
              <a:gd name="connsiteY4" fmla="*/ 67869 h 2483544"/>
              <a:gd name="connsiteX5" fmla="*/ 4920871 w 6683247"/>
              <a:gd name="connsiteY5" fmla="*/ 67869 h 2483544"/>
              <a:gd name="connsiteX6" fmla="*/ 4908692 w 6683247"/>
              <a:gd name="connsiteY6" fmla="*/ 47488 h 2483544"/>
              <a:gd name="connsiteX0" fmla="*/ 330210 w 6666389"/>
              <a:gd name="connsiteY0" fmla="*/ 2167257 h 2483544"/>
              <a:gd name="connsiteX1" fmla="*/ 198718 w 6666389"/>
              <a:gd name="connsiteY1" fmla="*/ 2302049 h 2483544"/>
              <a:gd name="connsiteX2" fmla="*/ 330210 w 6666389"/>
              <a:gd name="connsiteY2" fmla="*/ 2157926 h 2483544"/>
              <a:gd name="connsiteX3" fmla="*/ 2179976 w 6666389"/>
              <a:gd name="connsiteY3" fmla="*/ 348343 h 2483544"/>
              <a:gd name="connsiteX4" fmla="*/ 4920871 w 6666389"/>
              <a:gd name="connsiteY4" fmla="*/ 67869 h 2483544"/>
              <a:gd name="connsiteX5" fmla="*/ 4920871 w 6666389"/>
              <a:gd name="connsiteY5" fmla="*/ 67869 h 2483544"/>
              <a:gd name="connsiteX6" fmla="*/ 6666389 w 6666389"/>
              <a:gd name="connsiteY6" fmla="*/ 1811014 h 2483544"/>
              <a:gd name="connsiteX7" fmla="*/ 4908692 w 6666389"/>
              <a:gd name="connsiteY7" fmla="*/ 47488 h 2483544"/>
              <a:gd name="connsiteX0" fmla="*/ 330210 w 6730060"/>
              <a:gd name="connsiteY0" fmla="*/ 2167257 h 2483544"/>
              <a:gd name="connsiteX1" fmla="*/ 198718 w 6730060"/>
              <a:gd name="connsiteY1" fmla="*/ 2302049 h 2483544"/>
              <a:gd name="connsiteX2" fmla="*/ 330210 w 6730060"/>
              <a:gd name="connsiteY2" fmla="*/ 2157926 h 2483544"/>
              <a:gd name="connsiteX3" fmla="*/ 2179976 w 6730060"/>
              <a:gd name="connsiteY3" fmla="*/ 348343 h 2483544"/>
              <a:gd name="connsiteX4" fmla="*/ 4920871 w 6730060"/>
              <a:gd name="connsiteY4" fmla="*/ 67869 h 2483544"/>
              <a:gd name="connsiteX5" fmla="*/ 4920871 w 6730060"/>
              <a:gd name="connsiteY5" fmla="*/ 67869 h 2483544"/>
              <a:gd name="connsiteX6" fmla="*/ 6666389 w 6730060"/>
              <a:gd name="connsiteY6" fmla="*/ 1811014 h 2483544"/>
              <a:gd name="connsiteX7" fmla="*/ 4908692 w 6730060"/>
              <a:gd name="connsiteY7" fmla="*/ 47488 h 2483544"/>
              <a:gd name="connsiteX0" fmla="*/ 330210 w 6730060"/>
              <a:gd name="connsiteY0" fmla="*/ 2167257 h 2483544"/>
              <a:gd name="connsiteX1" fmla="*/ 198718 w 6730060"/>
              <a:gd name="connsiteY1" fmla="*/ 2302049 h 2483544"/>
              <a:gd name="connsiteX2" fmla="*/ 330210 w 6730060"/>
              <a:gd name="connsiteY2" fmla="*/ 2157926 h 2483544"/>
              <a:gd name="connsiteX3" fmla="*/ 2179976 w 6730060"/>
              <a:gd name="connsiteY3" fmla="*/ 348343 h 2483544"/>
              <a:gd name="connsiteX4" fmla="*/ 4920871 w 6730060"/>
              <a:gd name="connsiteY4" fmla="*/ 67869 h 2483544"/>
              <a:gd name="connsiteX5" fmla="*/ 4920871 w 6730060"/>
              <a:gd name="connsiteY5" fmla="*/ 67869 h 2483544"/>
              <a:gd name="connsiteX6" fmla="*/ 6666389 w 6730060"/>
              <a:gd name="connsiteY6" fmla="*/ 1811014 h 2483544"/>
              <a:gd name="connsiteX7" fmla="*/ 4908692 w 6730060"/>
              <a:gd name="connsiteY7" fmla="*/ 47488 h 2483544"/>
              <a:gd name="connsiteX0" fmla="*/ 330210 w 6730060"/>
              <a:gd name="connsiteY0" fmla="*/ 2167257 h 2483544"/>
              <a:gd name="connsiteX1" fmla="*/ 198718 w 6730060"/>
              <a:gd name="connsiteY1" fmla="*/ 2302049 h 2483544"/>
              <a:gd name="connsiteX2" fmla="*/ 330210 w 6730060"/>
              <a:gd name="connsiteY2" fmla="*/ 2157926 h 2483544"/>
              <a:gd name="connsiteX3" fmla="*/ 2179976 w 6730060"/>
              <a:gd name="connsiteY3" fmla="*/ 348343 h 2483544"/>
              <a:gd name="connsiteX4" fmla="*/ 4920871 w 6730060"/>
              <a:gd name="connsiteY4" fmla="*/ 67869 h 2483544"/>
              <a:gd name="connsiteX5" fmla="*/ 4920871 w 6730060"/>
              <a:gd name="connsiteY5" fmla="*/ 67869 h 2483544"/>
              <a:gd name="connsiteX6" fmla="*/ 6666389 w 6730060"/>
              <a:gd name="connsiteY6" fmla="*/ 1811014 h 2483544"/>
              <a:gd name="connsiteX7" fmla="*/ 4908693 w 6730060"/>
              <a:gd name="connsiteY7" fmla="*/ 47488 h 2483544"/>
              <a:gd name="connsiteX0" fmla="*/ 330210 w 6666389"/>
              <a:gd name="connsiteY0" fmla="*/ 2167257 h 2483544"/>
              <a:gd name="connsiteX1" fmla="*/ 198718 w 6666389"/>
              <a:gd name="connsiteY1" fmla="*/ 2302049 h 2483544"/>
              <a:gd name="connsiteX2" fmla="*/ 330210 w 6666389"/>
              <a:gd name="connsiteY2" fmla="*/ 2157926 h 2483544"/>
              <a:gd name="connsiteX3" fmla="*/ 2179976 w 6666389"/>
              <a:gd name="connsiteY3" fmla="*/ 348343 h 2483544"/>
              <a:gd name="connsiteX4" fmla="*/ 4920871 w 6666389"/>
              <a:gd name="connsiteY4" fmla="*/ 67869 h 2483544"/>
              <a:gd name="connsiteX5" fmla="*/ 4920871 w 6666389"/>
              <a:gd name="connsiteY5" fmla="*/ 67869 h 2483544"/>
              <a:gd name="connsiteX6" fmla="*/ 6666389 w 6666389"/>
              <a:gd name="connsiteY6" fmla="*/ 1811014 h 2483544"/>
              <a:gd name="connsiteX0" fmla="*/ 439786 w 6775965"/>
              <a:gd name="connsiteY0" fmla="*/ 2167257 h 2605201"/>
              <a:gd name="connsiteX1" fmla="*/ 308294 w 6775965"/>
              <a:gd name="connsiteY1" fmla="*/ 2302049 h 2605201"/>
              <a:gd name="connsiteX2" fmla="*/ 2289552 w 6775965"/>
              <a:gd name="connsiteY2" fmla="*/ 348343 h 2605201"/>
              <a:gd name="connsiteX3" fmla="*/ 5030447 w 6775965"/>
              <a:gd name="connsiteY3" fmla="*/ 67869 h 2605201"/>
              <a:gd name="connsiteX4" fmla="*/ 5030447 w 6775965"/>
              <a:gd name="connsiteY4" fmla="*/ 67869 h 2605201"/>
              <a:gd name="connsiteX5" fmla="*/ 6775965 w 6775965"/>
              <a:gd name="connsiteY5" fmla="*/ 1811014 h 2605201"/>
              <a:gd name="connsiteX0" fmla="*/ 0 w 6336179"/>
              <a:gd name="connsiteY0" fmla="*/ 2167257 h 2167257"/>
              <a:gd name="connsiteX1" fmla="*/ 1849766 w 6336179"/>
              <a:gd name="connsiteY1" fmla="*/ 348343 h 2167257"/>
              <a:gd name="connsiteX2" fmla="*/ 4590661 w 6336179"/>
              <a:gd name="connsiteY2" fmla="*/ 67869 h 2167257"/>
              <a:gd name="connsiteX3" fmla="*/ 4590661 w 6336179"/>
              <a:gd name="connsiteY3" fmla="*/ 67869 h 2167257"/>
              <a:gd name="connsiteX4" fmla="*/ 6336179 w 6336179"/>
              <a:gd name="connsiteY4" fmla="*/ 1811014 h 2167257"/>
              <a:gd name="connsiteX0" fmla="*/ 0 w 6485302"/>
              <a:gd name="connsiteY0" fmla="*/ 2320312 h 2320312"/>
              <a:gd name="connsiteX1" fmla="*/ 1998889 w 6485302"/>
              <a:gd name="connsiteY1" fmla="*/ 348343 h 2320312"/>
              <a:gd name="connsiteX2" fmla="*/ 4739784 w 6485302"/>
              <a:gd name="connsiteY2" fmla="*/ 67869 h 2320312"/>
              <a:gd name="connsiteX3" fmla="*/ 4739784 w 6485302"/>
              <a:gd name="connsiteY3" fmla="*/ 67869 h 2320312"/>
              <a:gd name="connsiteX4" fmla="*/ 6485302 w 6485302"/>
              <a:gd name="connsiteY4" fmla="*/ 1811014 h 2320312"/>
              <a:gd name="connsiteX0" fmla="*/ 0 w 6485302"/>
              <a:gd name="connsiteY0" fmla="*/ 2320312 h 2320312"/>
              <a:gd name="connsiteX1" fmla="*/ 1998889 w 6485302"/>
              <a:gd name="connsiteY1" fmla="*/ 348343 h 2320312"/>
              <a:gd name="connsiteX2" fmla="*/ 4739784 w 6485302"/>
              <a:gd name="connsiteY2" fmla="*/ 67869 h 2320312"/>
              <a:gd name="connsiteX3" fmla="*/ 4739784 w 6485302"/>
              <a:gd name="connsiteY3" fmla="*/ 67869 h 2320312"/>
              <a:gd name="connsiteX4" fmla="*/ 6485302 w 6485302"/>
              <a:gd name="connsiteY4" fmla="*/ 1811014 h 2320312"/>
              <a:gd name="connsiteX0" fmla="*/ 0 w 6485302"/>
              <a:gd name="connsiteY0" fmla="*/ 2320312 h 2320312"/>
              <a:gd name="connsiteX1" fmla="*/ 1998889 w 6485302"/>
              <a:gd name="connsiteY1" fmla="*/ 348343 h 2320312"/>
              <a:gd name="connsiteX2" fmla="*/ 4739784 w 6485302"/>
              <a:gd name="connsiteY2" fmla="*/ 67869 h 2320312"/>
              <a:gd name="connsiteX3" fmla="*/ 4739784 w 6485302"/>
              <a:gd name="connsiteY3" fmla="*/ 67869 h 2320312"/>
              <a:gd name="connsiteX4" fmla="*/ 6485302 w 6485302"/>
              <a:gd name="connsiteY4" fmla="*/ 1811014 h 2320312"/>
              <a:gd name="connsiteX0" fmla="*/ 0 w 6485302"/>
              <a:gd name="connsiteY0" fmla="*/ 2320312 h 2320312"/>
              <a:gd name="connsiteX1" fmla="*/ 1998889 w 6485302"/>
              <a:gd name="connsiteY1" fmla="*/ 348343 h 2320312"/>
              <a:gd name="connsiteX2" fmla="*/ 4739784 w 6485302"/>
              <a:gd name="connsiteY2" fmla="*/ 67869 h 2320312"/>
              <a:gd name="connsiteX3" fmla="*/ 4739784 w 6485302"/>
              <a:gd name="connsiteY3" fmla="*/ 67869 h 2320312"/>
              <a:gd name="connsiteX4" fmla="*/ 6485302 w 6485302"/>
              <a:gd name="connsiteY4" fmla="*/ 1811014 h 2320312"/>
              <a:gd name="connsiteX0" fmla="*/ 0 w 4739784"/>
              <a:gd name="connsiteY0" fmla="*/ 2320312 h 2320312"/>
              <a:gd name="connsiteX1" fmla="*/ 1998889 w 4739784"/>
              <a:gd name="connsiteY1" fmla="*/ 348343 h 2320312"/>
              <a:gd name="connsiteX2" fmla="*/ 4739784 w 4739784"/>
              <a:gd name="connsiteY2" fmla="*/ 67869 h 2320312"/>
              <a:gd name="connsiteX3" fmla="*/ 4739784 w 4739784"/>
              <a:gd name="connsiteY3" fmla="*/ 67869 h 2320312"/>
            </a:gdLst>
            <a:ahLst/>
            <a:cxnLst>
              <a:cxn ang="0">
                <a:pos x="connsiteX0" y="connsiteY0"/>
              </a:cxn>
              <a:cxn ang="0">
                <a:pos x="connsiteX1" y="connsiteY1"/>
              </a:cxn>
              <a:cxn ang="0">
                <a:pos x="connsiteX2" y="connsiteY2"/>
              </a:cxn>
              <a:cxn ang="0">
                <a:pos x="connsiteX3" y="connsiteY3"/>
              </a:cxn>
            </a:cxnLst>
            <a:rect l="l" t="t" r="r" b="b"/>
            <a:pathLst>
              <a:path w="4739784" h="2320312">
                <a:moveTo>
                  <a:pt x="0" y="2320312"/>
                </a:moveTo>
                <a:cubicBezTo>
                  <a:pt x="290967" y="2053621"/>
                  <a:pt x="1233779" y="698241"/>
                  <a:pt x="1998889" y="348343"/>
                </a:cubicBezTo>
                <a:cubicBezTo>
                  <a:pt x="2763999" y="0"/>
                  <a:pt x="4282968" y="114615"/>
                  <a:pt x="4739784" y="67869"/>
                </a:cubicBezTo>
                <a:lnTo>
                  <a:pt x="4739784" y="67869"/>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AU" sz="1800">
              <a:latin typeface="Arial" charset="0"/>
              <a:ea typeface="ＭＳ Ｐゴシック" pitchFamily="1" charset="-128"/>
            </a:endParaRPr>
          </a:p>
        </p:txBody>
      </p:sp>
      <p:sp>
        <p:nvSpPr>
          <p:cNvPr id="49164" name="Text Box 6"/>
          <p:cNvSpPr txBox="1">
            <a:spLocks noChangeArrowheads="1"/>
          </p:cNvSpPr>
          <p:nvPr/>
        </p:nvSpPr>
        <p:spPr bwMode="auto">
          <a:xfrm>
            <a:off x="2879725" y="5984875"/>
            <a:ext cx="1936750" cy="366713"/>
          </a:xfrm>
          <a:prstGeom prst="rect">
            <a:avLst/>
          </a:prstGeom>
          <a:noFill/>
          <a:ln w="9525">
            <a:noFill/>
            <a:miter lim="800000"/>
            <a:headEnd/>
            <a:tailEnd/>
          </a:ln>
        </p:spPr>
        <p:txBody>
          <a:bodyPr wrap="none">
            <a:spAutoFit/>
          </a:bodyPr>
          <a:lstStyle/>
          <a:p>
            <a:r>
              <a:rPr lang="en-AU" sz="1800" dirty="0">
                <a:latin typeface="Arial" charset="0"/>
              </a:rPr>
              <a:t>Years on HAART</a:t>
            </a:r>
          </a:p>
        </p:txBody>
      </p:sp>
      <p:sp>
        <p:nvSpPr>
          <p:cNvPr id="49165" name="Line 7"/>
          <p:cNvSpPr>
            <a:spLocks noChangeShapeType="1"/>
          </p:cNvSpPr>
          <p:nvPr/>
        </p:nvSpPr>
        <p:spPr bwMode="auto">
          <a:xfrm flipH="1">
            <a:off x="1528763" y="5688013"/>
            <a:ext cx="1587" cy="144462"/>
          </a:xfrm>
          <a:prstGeom prst="line">
            <a:avLst/>
          </a:prstGeom>
          <a:noFill/>
          <a:ln w="28575">
            <a:solidFill>
              <a:schemeClr val="tx1"/>
            </a:solidFill>
            <a:round/>
            <a:headEnd/>
            <a:tailEnd/>
          </a:ln>
        </p:spPr>
        <p:txBody>
          <a:bodyPr/>
          <a:lstStyle/>
          <a:p>
            <a:endParaRPr lang="en-GB"/>
          </a:p>
        </p:txBody>
      </p:sp>
      <p:sp>
        <p:nvSpPr>
          <p:cNvPr id="49166" name="Line 9"/>
          <p:cNvSpPr>
            <a:spLocks noChangeShapeType="1"/>
          </p:cNvSpPr>
          <p:nvPr/>
        </p:nvSpPr>
        <p:spPr bwMode="auto">
          <a:xfrm>
            <a:off x="6061075" y="5688013"/>
            <a:ext cx="0" cy="144462"/>
          </a:xfrm>
          <a:prstGeom prst="line">
            <a:avLst/>
          </a:prstGeom>
          <a:noFill/>
          <a:ln w="28575">
            <a:solidFill>
              <a:schemeClr val="tx1"/>
            </a:solidFill>
            <a:round/>
            <a:headEnd/>
            <a:tailEnd/>
          </a:ln>
        </p:spPr>
        <p:txBody>
          <a:bodyPr/>
          <a:lstStyle/>
          <a:p>
            <a:endParaRPr lang="en-GB"/>
          </a:p>
        </p:txBody>
      </p:sp>
      <p:sp>
        <p:nvSpPr>
          <p:cNvPr id="49167" name="Text Box 10"/>
          <p:cNvSpPr txBox="1">
            <a:spLocks noChangeArrowheads="1"/>
          </p:cNvSpPr>
          <p:nvPr/>
        </p:nvSpPr>
        <p:spPr bwMode="auto">
          <a:xfrm>
            <a:off x="1366838" y="5767388"/>
            <a:ext cx="325437" cy="396875"/>
          </a:xfrm>
          <a:prstGeom prst="rect">
            <a:avLst/>
          </a:prstGeom>
          <a:noFill/>
          <a:ln w="9525">
            <a:noFill/>
            <a:miter lim="800000"/>
            <a:headEnd/>
            <a:tailEnd/>
          </a:ln>
        </p:spPr>
        <p:txBody>
          <a:bodyPr wrap="none">
            <a:spAutoFit/>
          </a:bodyPr>
          <a:lstStyle/>
          <a:p>
            <a:r>
              <a:rPr lang="en-AU" sz="2000">
                <a:latin typeface="Arial" charset="0"/>
              </a:rPr>
              <a:t>0</a:t>
            </a:r>
          </a:p>
        </p:txBody>
      </p:sp>
      <p:cxnSp>
        <p:nvCxnSpPr>
          <p:cNvPr id="46" name="Straight Connector 45"/>
          <p:cNvCxnSpPr>
            <a:cxnSpLocks noChangeShapeType="1"/>
          </p:cNvCxnSpPr>
          <p:nvPr/>
        </p:nvCxnSpPr>
        <p:spPr bwMode="auto">
          <a:xfrm rot="5400000" flipH="1" flipV="1">
            <a:off x="4525963" y="2393950"/>
            <a:ext cx="20637" cy="6602413"/>
          </a:xfrm>
          <a:prstGeom prst="line">
            <a:avLst/>
          </a:prstGeom>
          <a:noFill/>
          <a:ln w="38100">
            <a:solidFill>
              <a:schemeClr val="tx1"/>
            </a:solidFill>
            <a:round/>
            <a:headEnd/>
            <a:tailEnd/>
          </a:ln>
        </p:spPr>
      </p:cxnSp>
      <p:sp>
        <p:nvSpPr>
          <p:cNvPr id="49169" name="Line 7"/>
          <p:cNvSpPr>
            <a:spLocks noChangeShapeType="1"/>
          </p:cNvSpPr>
          <p:nvPr/>
        </p:nvSpPr>
        <p:spPr bwMode="auto">
          <a:xfrm flipH="1">
            <a:off x="1978025" y="5689600"/>
            <a:ext cx="1588" cy="144463"/>
          </a:xfrm>
          <a:prstGeom prst="line">
            <a:avLst/>
          </a:prstGeom>
          <a:noFill/>
          <a:ln w="28575">
            <a:solidFill>
              <a:schemeClr val="tx1"/>
            </a:solidFill>
            <a:round/>
            <a:headEnd/>
            <a:tailEnd/>
          </a:ln>
        </p:spPr>
        <p:txBody>
          <a:bodyPr/>
          <a:lstStyle/>
          <a:p>
            <a:endParaRPr lang="en-GB"/>
          </a:p>
        </p:txBody>
      </p:sp>
      <p:sp>
        <p:nvSpPr>
          <p:cNvPr id="2" name="Text Box 10"/>
          <p:cNvSpPr txBox="1">
            <a:spLocks noChangeArrowheads="1"/>
          </p:cNvSpPr>
          <p:nvPr/>
        </p:nvSpPr>
        <p:spPr bwMode="auto">
          <a:xfrm>
            <a:off x="1800225" y="5768975"/>
            <a:ext cx="325438" cy="396875"/>
          </a:xfrm>
          <a:prstGeom prst="rect">
            <a:avLst/>
          </a:prstGeom>
          <a:noFill/>
          <a:ln w="9525">
            <a:noFill/>
            <a:miter lim="800000"/>
            <a:headEnd/>
            <a:tailEnd/>
          </a:ln>
          <a:effectLst/>
        </p:spPr>
        <p:txBody>
          <a:bodyPr wrap="none">
            <a:spAutoFit/>
          </a:bodyPr>
          <a:lstStyle/>
          <a:p>
            <a:r>
              <a:rPr lang="en-AU" sz="2000">
                <a:latin typeface="Arial" charset="0"/>
              </a:rPr>
              <a:t>1</a:t>
            </a:r>
          </a:p>
        </p:txBody>
      </p:sp>
      <p:grpSp>
        <p:nvGrpSpPr>
          <p:cNvPr id="4" name="Group 49"/>
          <p:cNvGrpSpPr>
            <a:grpSpLocks/>
          </p:cNvGrpSpPr>
          <p:nvPr/>
        </p:nvGrpSpPr>
        <p:grpSpPr bwMode="auto">
          <a:xfrm>
            <a:off x="2268538" y="5624513"/>
            <a:ext cx="252412" cy="144462"/>
            <a:chOff x="2562" y="3475"/>
            <a:chExt cx="227" cy="200"/>
          </a:xfrm>
        </p:grpSpPr>
        <p:sp>
          <p:nvSpPr>
            <p:cNvPr id="49184" name="Line 50"/>
            <p:cNvSpPr>
              <a:spLocks noChangeShapeType="1"/>
            </p:cNvSpPr>
            <p:nvPr/>
          </p:nvSpPr>
          <p:spPr bwMode="auto">
            <a:xfrm flipH="1">
              <a:off x="2562" y="3475"/>
              <a:ext cx="159" cy="200"/>
            </a:xfrm>
            <a:prstGeom prst="line">
              <a:avLst/>
            </a:prstGeom>
            <a:noFill/>
            <a:ln w="38100">
              <a:solidFill>
                <a:schemeClr val="tx1"/>
              </a:solidFill>
              <a:round/>
              <a:headEnd/>
              <a:tailEnd/>
            </a:ln>
          </p:spPr>
          <p:txBody>
            <a:bodyPr/>
            <a:lstStyle/>
            <a:p>
              <a:endParaRPr lang="en-GB"/>
            </a:p>
          </p:txBody>
        </p:sp>
        <p:sp>
          <p:nvSpPr>
            <p:cNvPr id="49185" name="Line 51"/>
            <p:cNvSpPr>
              <a:spLocks noChangeShapeType="1"/>
            </p:cNvSpPr>
            <p:nvPr/>
          </p:nvSpPr>
          <p:spPr bwMode="auto">
            <a:xfrm flipH="1">
              <a:off x="2630" y="3475"/>
              <a:ext cx="159" cy="199"/>
            </a:xfrm>
            <a:prstGeom prst="line">
              <a:avLst/>
            </a:prstGeom>
            <a:noFill/>
            <a:ln w="38100">
              <a:solidFill>
                <a:schemeClr val="tx1"/>
              </a:solidFill>
              <a:round/>
              <a:headEnd/>
              <a:tailEnd/>
            </a:ln>
          </p:spPr>
          <p:txBody>
            <a:bodyPr/>
            <a:lstStyle/>
            <a:p>
              <a:endParaRPr lang="en-GB"/>
            </a:p>
          </p:txBody>
        </p:sp>
      </p:grpSp>
      <p:grpSp>
        <p:nvGrpSpPr>
          <p:cNvPr id="5" name="Group 23"/>
          <p:cNvGrpSpPr>
            <a:grpSpLocks/>
          </p:cNvGrpSpPr>
          <p:nvPr/>
        </p:nvGrpSpPr>
        <p:grpSpPr bwMode="auto">
          <a:xfrm>
            <a:off x="1511300" y="1989138"/>
            <a:ext cx="4549775" cy="2592387"/>
            <a:chOff x="952" y="1253"/>
            <a:chExt cx="2866" cy="1633"/>
          </a:xfrm>
        </p:grpSpPr>
        <p:sp>
          <p:nvSpPr>
            <p:cNvPr id="49182" name="Line 31"/>
            <p:cNvSpPr>
              <a:spLocks noChangeShapeType="1"/>
            </p:cNvSpPr>
            <p:nvPr/>
          </p:nvSpPr>
          <p:spPr bwMode="auto">
            <a:xfrm>
              <a:off x="1247" y="2886"/>
              <a:ext cx="2571" cy="0"/>
            </a:xfrm>
            <a:prstGeom prst="line">
              <a:avLst/>
            </a:prstGeom>
            <a:noFill/>
            <a:ln w="38100">
              <a:solidFill>
                <a:srgbClr val="F41700"/>
              </a:solidFill>
              <a:prstDash val="dash"/>
              <a:round/>
              <a:headEnd/>
              <a:tailEnd/>
            </a:ln>
          </p:spPr>
          <p:txBody>
            <a:bodyPr/>
            <a:lstStyle/>
            <a:p>
              <a:endParaRPr lang="en-GB"/>
            </a:p>
          </p:txBody>
        </p:sp>
        <p:sp>
          <p:nvSpPr>
            <p:cNvPr id="3" name="Freeform 37"/>
            <p:cNvSpPr>
              <a:spLocks noChangeArrowheads="1"/>
            </p:cNvSpPr>
            <p:nvPr/>
          </p:nvSpPr>
          <p:spPr bwMode="auto">
            <a:xfrm rot="-5400000">
              <a:off x="277" y="1928"/>
              <a:ext cx="1633" cy="283"/>
            </a:xfrm>
            <a:custGeom>
              <a:avLst/>
              <a:gdLst>
                <a:gd name="T0" fmla="*/ 0 w 4739784"/>
                <a:gd name="T1" fmla="*/ 2676525 h 2320312"/>
                <a:gd name="T2" fmla="*/ 1913401 w 4739784"/>
                <a:gd name="T3" fmla="*/ 401820 h 2320312"/>
                <a:gd name="T4" fmla="*/ 4537075 w 4739784"/>
                <a:gd name="T5" fmla="*/ 78288 h 2320312"/>
                <a:gd name="T6" fmla="*/ 4537075 w 4739784"/>
                <a:gd name="T7" fmla="*/ 78288 h 2320312"/>
                <a:gd name="T8" fmla="*/ 0 60000 65536"/>
                <a:gd name="T9" fmla="*/ 0 60000 65536"/>
                <a:gd name="T10" fmla="*/ 0 60000 65536"/>
                <a:gd name="T11" fmla="*/ 0 60000 65536"/>
                <a:gd name="T12" fmla="*/ 0 w 4739784"/>
                <a:gd name="T13" fmla="*/ 0 h 2320312"/>
                <a:gd name="T14" fmla="*/ 4739784 w 4739784"/>
                <a:gd name="T15" fmla="*/ 2320312 h 2320312"/>
              </a:gdLst>
              <a:ahLst/>
              <a:cxnLst>
                <a:cxn ang="T8">
                  <a:pos x="T0" y="T1"/>
                </a:cxn>
                <a:cxn ang="T9">
                  <a:pos x="T2" y="T3"/>
                </a:cxn>
                <a:cxn ang="T10">
                  <a:pos x="T4" y="T5"/>
                </a:cxn>
                <a:cxn ang="T11">
                  <a:pos x="T6" y="T7"/>
                </a:cxn>
              </a:cxnLst>
              <a:rect l="T12" t="T13" r="T14" b="T15"/>
              <a:pathLst>
                <a:path w="4739784" h="2320312">
                  <a:moveTo>
                    <a:pt x="0" y="2320312"/>
                  </a:moveTo>
                  <a:cubicBezTo>
                    <a:pt x="290967" y="2053621"/>
                    <a:pt x="1233779" y="698241"/>
                    <a:pt x="1998889" y="348343"/>
                  </a:cubicBezTo>
                  <a:cubicBezTo>
                    <a:pt x="2763999" y="0"/>
                    <a:pt x="4282968" y="114615"/>
                    <a:pt x="4739784" y="67869"/>
                  </a:cubicBezTo>
                </a:path>
              </a:pathLst>
            </a:custGeom>
            <a:noFill/>
            <a:ln w="38100" algn="ctr">
              <a:solidFill>
                <a:srgbClr val="F41700"/>
              </a:solidFill>
              <a:miter lim="800000"/>
              <a:headEnd/>
              <a:tailEnd/>
            </a:ln>
          </p:spPr>
          <p:txBody>
            <a:bodyPr vert="eaVert" anchor="ctr"/>
            <a:lstStyle/>
            <a:p>
              <a:pPr algn="ctr"/>
              <a:endParaRPr lang="en-AU" sz="1800">
                <a:latin typeface="Arial" charset="0"/>
              </a:endParaRPr>
            </a:p>
          </p:txBody>
        </p:sp>
      </p:grpSp>
      <p:grpSp>
        <p:nvGrpSpPr>
          <p:cNvPr id="6" name="Group 26"/>
          <p:cNvGrpSpPr>
            <a:grpSpLocks/>
          </p:cNvGrpSpPr>
          <p:nvPr/>
        </p:nvGrpSpPr>
        <p:grpSpPr bwMode="auto">
          <a:xfrm>
            <a:off x="1498600" y="2046288"/>
            <a:ext cx="4529138" cy="2138362"/>
            <a:chOff x="944" y="1289"/>
            <a:chExt cx="2853" cy="1347"/>
          </a:xfrm>
        </p:grpSpPr>
        <p:sp>
          <p:nvSpPr>
            <p:cNvPr id="49180" name="Text Box 33"/>
            <p:cNvSpPr txBox="1">
              <a:spLocks noChangeArrowheads="1"/>
            </p:cNvSpPr>
            <p:nvPr/>
          </p:nvSpPr>
          <p:spPr bwMode="auto">
            <a:xfrm>
              <a:off x="2906" y="2292"/>
              <a:ext cx="700" cy="231"/>
            </a:xfrm>
            <a:prstGeom prst="rect">
              <a:avLst/>
            </a:prstGeom>
            <a:solidFill>
              <a:schemeClr val="tx1"/>
            </a:solidFill>
            <a:ln w="9525">
              <a:noFill/>
              <a:miter lim="800000"/>
              <a:headEnd/>
              <a:tailEnd/>
            </a:ln>
          </p:spPr>
          <p:txBody>
            <a:bodyPr wrap="none">
              <a:spAutoFit/>
            </a:bodyPr>
            <a:lstStyle/>
            <a:p>
              <a:r>
                <a:rPr lang="en-AU" sz="1800">
                  <a:solidFill>
                    <a:schemeClr val="bg1"/>
                  </a:solidFill>
                  <a:latin typeface="Arial" charset="0"/>
                </a:rPr>
                <a:t>HIV DNA</a:t>
              </a:r>
            </a:p>
          </p:txBody>
        </p:sp>
        <p:sp>
          <p:nvSpPr>
            <p:cNvPr id="40" name="Freeform 39"/>
            <p:cNvSpPr>
              <a:spLocks noChangeArrowheads="1"/>
            </p:cNvSpPr>
            <p:nvPr/>
          </p:nvSpPr>
          <p:spPr bwMode="auto">
            <a:xfrm>
              <a:off x="944" y="1289"/>
              <a:ext cx="2853" cy="1347"/>
            </a:xfrm>
            <a:custGeom>
              <a:avLst/>
              <a:gdLst>
                <a:gd name="T0" fmla="*/ 1555 w 934616"/>
                <a:gd name="T1" fmla="*/ 0 h 2677886"/>
                <a:gd name="T2" fmla="*/ 10886 w 934616"/>
                <a:gd name="T3" fmla="*/ 1054359 h 2677886"/>
                <a:gd name="T4" fmla="*/ 66869 w 934616"/>
                <a:gd name="T5" fmla="*/ 1856792 h 2677886"/>
                <a:gd name="T6" fmla="*/ 244151 w 934616"/>
                <a:gd name="T7" fmla="*/ 2351314 h 2677886"/>
                <a:gd name="T8" fmla="*/ 934616 w 934616"/>
                <a:gd name="T9" fmla="*/ 2677886 h 2677886"/>
                <a:gd name="T10" fmla="*/ 0 60000 65536"/>
                <a:gd name="T11" fmla="*/ 0 60000 65536"/>
                <a:gd name="T12" fmla="*/ 0 60000 65536"/>
                <a:gd name="T13" fmla="*/ 0 60000 65536"/>
                <a:gd name="T14" fmla="*/ 0 60000 65536"/>
                <a:gd name="T15" fmla="*/ 0 w 934616"/>
                <a:gd name="T16" fmla="*/ 0 h 2677886"/>
                <a:gd name="T17" fmla="*/ 934616 w 934616"/>
                <a:gd name="T18" fmla="*/ 2677886 h 2677886"/>
              </a:gdLst>
              <a:ahLst/>
              <a:cxnLst>
                <a:cxn ang="T10">
                  <a:pos x="T0" y="T1"/>
                </a:cxn>
                <a:cxn ang="T11">
                  <a:pos x="T2" y="T3"/>
                </a:cxn>
                <a:cxn ang="T12">
                  <a:pos x="T4" y="T5"/>
                </a:cxn>
                <a:cxn ang="T13">
                  <a:pos x="T6" y="T7"/>
                </a:cxn>
                <a:cxn ang="T14">
                  <a:pos x="T8" y="T9"/>
                </a:cxn>
              </a:cxnLst>
              <a:rect l="T15" t="T16" r="T17" b="T18"/>
              <a:pathLst>
                <a:path w="934616" h="2677886">
                  <a:moveTo>
                    <a:pt x="1555" y="0"/>
                  </a:moveTo>
                  <a:cubicBezTo>
                    <a:pt x="777" y="372447"/>
                    <a:pt x="0" y="744894"/>
                    <a:pt x="10886" y="1054359"/>
                  </a:cubicBezTo>
                  <a:cubicBezTo>
                    <a:pt x="21772" y="1363824"/>
                    <a:pt x="27992" y="1640633"/>
                    <a:pt x="66869" y="1856792"/>
                  </a:cubicBezTo>
                  <a:cubicBezTo>
                    <a:pt x="105746" y="2072951"/>
                    <a:pt x="137703" y="2222933"/>
                    <a:pt x="244151" y="2351314"/>
                  </a:cubicBezTo>
                  <a:cubicBezTo>
                    <a:pt x="350599" y="2479695"/>
                    <a:pt x="538065" y="2617237"/>
                    <a:pt x="934616" y="2677886"/>
                  </a:cubicBezTo>
                </a:path>
              </a:pathLst>
            </a:custGeom>
            <a:noFill/>
            <a:ln w="38100" algn="ctr">
              <a:solidFill>
                <a:schemeClr val="tx1"/>
              </a:solidFill>
              <a:miter lim="800000"/>
              <a:headEnd/>
              <a:tailEnd/>
            </a:ln>
          </p:spPr>
          <p:txBody>
            <a:bodyPr anchor="ctr"/>
            <a:lstStyle/>
            <a:p>
              <a:pPr algn="ctr"/>
              <a:endParaRPr lang="en-AU" sz="1800">
                <a:latin typeface="Arial" charset="0"/>
              </a:endParaRPr>
            </a:p>
          </p:txBody>
        </p:sp>
      </p:grpSp>
      <p:sp>
        <p:nvSpPr>
          <p:cNvPr id="41" name="Freeform 40"/>
          <p:cNvSpPr>
            <a:spLocks noChangeArrowheads="1"/>
          </p:cNvSpPr>
          <p:nvPr/>
        </p:nvSpPr>
        <p:spPr bwMode="auto">
          <a:xfrm>
            <a:off x="1960563" y="4581525"/>
            <a:ext cx="4067175" cy="827088"/>
          </a:xfrm>
          <a:custGeom>
            <a:avLst/>
            <a:gdLst>
              <a:gd name="T0" fmla="*/ 0 w 3582955"/>
              <a:gd name="T1" fmla="*/ 0 h 60649"/>
              <a:gd name="T2" fmla="*/ 1688858 w 3582955"/>
              <a:gd name="T3" fmla="*/ 44938 h 60649"/>
              <a:gd name="T4" fmla="*/ 3582988 w 3582955"/>
              <a:gd name="T5" fmla="*/ 44938 h 60649"/>
              <a:gd name="T6" fmla="*/ 0 60000 65536"/>
              <a:gd name="T7" fmla="*/ 0 60000 65536"/>
              <a:gd name="T8" fmla="*/ 0 60000 65536"/>
              <a:gd name="T9" fmla="*/ 0 w 3582955"/>
              <a:gd name="T10" fmla="*/ 0 h 60649"/>
              <a:gd name="T11" fmla="*/ 3582955 w 3582955"/>
              <a:gd name="T12" fmla="*/ 60649 h 60649"/>
            </a:gdLst>
            <a:ahLst/>
            <a:cxnLst>
              <a:cxn ang="T6">
                <a:pos x="T0" y="T1"/>
              </a:cxn>
              <a:cxn ang="T7">
                <a:pos x="T2" y="T3"/>
              </a:cxn>
              <a:cxn ang="T8">
                <a:pos x="T4" y="T5"/>
              </a:cxn>
            </a:cxnLst>
            <a:rect l="T9" t="T10" r="T11" b="T12"/>
            <a:pathLst>
              <a:path w="3582955" h="60649">
                <a:moveTo>
                  <a:pt x="0" y="0"/>
                </a:moveTo>
                <a:cubicBezTo>
                  <a:pt x="396551" y="60649"/>
                  <a:pt x="1091682" y="31102"/>
                  <a:pt x="1688841" y="37322"/>
                </a:cubicBezTo>
                <a:lnTo>
                  <a:pt x="3582955" y="37322"/>
                </a:lnTo>
              </a:path>
            </a:pathLst>
          </a:custGeom>
          <a:noFill/>
          <a:ln w="38100" algn="ctr">
            <a:solidFill>
              <a:srgbClr val="F41700"/>
            </a:solidFill>
            <a:miter lim="800000"/>
            <a:headEnd/>
            <a:tailEnd/>
          </a:ln>
        </p:spPr>
        <p:txBody>
          <a:bodyPr anchor="ctr"/>
          <a:lstStyle/>
          <a:p>
            <a:pPr algn="ctr"/>
            <a:endParaRPr lang="en-AU" sz="1800">
              <a:latin typeface="Arial" charset="0"/>
            </a:endParaRPr>
          </a:p>
        </p:txBody>
      </p:sp>
      <p:grpSp>
        <p:nvGrpSpPr>
          <p:cNvPr id="7" name="Group 37"/>
          <p:cNvGrpSpPr>
            <a:grpSpLocks/>
          </p:cNvGrpSpPr>
          <p:nvPr/>
        </p:nvGrpSpPr>
        <p:grpSpPr bwMode="auto">
          <a:xfrm>
            <a:off x="890588" y="5257800"/>
            <a:ext cx="6992937" cy="366713"/>
            <a:chOff x="561" y="3312"/>
            <a:chExt cx="4405" cy="231"/>
          </a:xfrm>
        </p:grpSpPr>
        <p:cxnSp>
          <p:nvCxnSpPr>
            <p:cNvPr id="49178" name="Straight Connector 50"/>
            <p:cNvCxnSpPr>
              <a:cxnSpLocks noChangeShapeType="1"/>
            </p:cNvCxnSpPr>
            <p:nvPr/>
          </p:nvCxnSpPr>
          <p:spPr bwMode="auto">
            <a:xfrm flipV="1">
              <a:off x="793" y="3410"/>
              <a:ext cx="4173" cy="17"/>
            </a:xfrm>
            <a:prstGeom prst="line">
              <a:avLst/>
            </a:prstGeom>
            <a:noFill/>
            <a:ln w="19050">
              <a:solidFill>
                <a:srgbClr val="F41700"/>
              </a:solidFill>
              <a:prstDash val="sysDot"/>
              <a:round/>
              <a:headEnd/>
              <a:tailEnd/>
            </a:ln>
          </p:spPr>
        </p:cxnSp>
        <p:sp>
          <p:nvSpPr>
            <p:cNvPr id="49179" name="Text Box 20"/>
            <p:cNvSpPr txBox="1">
              <a:spLocks noChangeArrowheads="1"/>
            </p:cNvSpPr>
            <p:nvPr/>
          </p:nvSpPr>
          <p:spPr bwMode="auto">
            <a:xfrm>
              <a:off x="561" y="3312"/>
              <a:ext cx="196" cy="231"/>
            </a:xfrm>
            <a:prstGeom prst="rect">
              <a:avLst/>
            </a:prstGeom>
            <a:noFill/>
            <a:ln w="9525">
              <a:noFill/>
              <a:miter lim="800000"/>
              <a:headEnd/>
              <a:tailEnd/>
            </a:ln>
          </p:spPr>
          <p:txBody>
            <a:bodyPr wrap="none">
              <a:spAutoFit/>
            </a:bodyPr>
            <a:lstStyle/>
            <a:p>
              <a:pPr algn="ctr"/>
              <a:r>
                <a:rPr lang="en-US" sz="1800" b="1">
                  <a:solidFill>
                    <a:srgbClr val="F41700"/>
                  </a:solidFill>
                  <a:latin typeface="Arial" charset="0"/>
                </a:rPr>
                <a:t>1</a:t>
              </a:r>
            </a:p>
          </p:txBody>
        </p:sp>
      </p:grpSp>
      <p:sp>
        <p:nvSpPr>
          <p:cNvPr id="990241" name="Rectangle 33"/>
          <p:cNvSpPr>
            <a:spLocks noChangeArrowheads="1"/>
          </p:cNvSpPr>
          <p:nvPr/>
        </p:nvSpPr>
        <p:spPr bwMode="auto">
          <a:xfrm>
            <a:off x="1979613" y="4581525"/>
            <a:ext cx="4124325" cy="1079500"/>
          </a:xfrm>
          <a:prstGeom prst="rect">
            <a:avLst/>
          </a:prstGeom>
          <a:solidFill>
            <a:srgbClr val="FF3300">
              <a:alpha val="20000"/>
            </a:srgbClr>
          </a:solidFill>
          <a:ln w="9525">
            <a:noFill/>
            <a:miter lim="800000"/>
            <a:headEnd/>
            <a:tailEnd/>
          </a:ln>
        </p:spPr>
        <p:txBody>
          <a:bodyPr wrap="none" anchor="ctr"/>
          <a:lstStyle/>
          <a:p>
            <a:endParaRPr lang="en-AU" sz="1800">
              <a:latin typeface="Arial" charset="0"/>
            </a:endParaRPr>
          </a:p>
        </p:txBody>
      </p:sp>
      <p:sp>
        <p:nvSpPr>
          <p:cNvPr id="49177" name="Text Box 32"/>
          <p:cNvSpPr txBox="1">
            <a:spLocks noChangeArrowheads="1"/>
          </p:cNvSpPr>
          <p:nvPr/>
        </p:nvSpPr>
        <p:spPr bwMode="auto">
          <a:xfrm>
            <a:off x="696913" y="6508750"/>
            <a:ext cx="8397875" cy="304800"/>
          </a:xfrm>
          <a:prstGeom prst="rect">
            <a:avLst/>
          </a:prstGeom>
          <a:noFill/>
          <a:ln w="9525">
            <a:noFill/>
            <a:miter lim="800000"/>
            <a:headEnd/>
            <a:tailEnd/>
          </a:ln>
        </p:spPr>
        <p:txBody>
          <a:bodyPr wrap="none">
            <a:spAutoFit/>
          </a:bodyPr>
          <a:lstStyle/>
          <a:p>
            <a:r>
              <a:rPr lang="en-AU" sz="1400" dirty="0">
                <a:latin typeface="Arial" charset="0"/>
              </a:rPr>
              <a:t>Palmer et al., </a:t>
            </a:r>
            <a:r>
              <a:rPr lang="en-AU" sz="1400" i="1" dirty="0">
                <a:latin typeface="Arial" charset="0"/>
              </a:rPr>
              <a:t>Proc </a:t>
            </a:r>
            <a:r>
              <a:rPr lang="en-AU" sz="1400" i="1" dirty="0" err="1">
                <a:latin typeface="Arial" charset="0"/>
              </a:rPr>
              <a:t>Natl</a:t>
            </a:r>
            <a:r>
              <a:rPr lang="en-AU" sz="1400" i="1" dirty="0">
                <a:latin typeface="Arial" charset="0"/>
              </a:rPr>
              <a:t> </a:t>
            </a:r>
            <a:r>
              <a:rPr lang="en-AU" sz="1400" i="1" dirty="0" err="1">
                <a:latin typeface="Arial" charset="0"/>
              </a:rPr>
              <a:t>Acad</a:t>
            </a:r>
            <a:r>
              <a:rPr lang="en-AU" sz="1400" i="1" dirty="0">
                <a:latin typeface="Arial" charset="0"/>
              </a:rPr>
              <a:t> </a:t>
            </a:r>
            <a:r>
              <a:rPr lang="en-AU" sz="1400" i="1" dirty="0" err="1">
                <a:latin typeface="Arial" charset="0"/>
              </a:rPr>
              <a:t>Sci</a:t>
            </a:r>
            <a:r>
              <a:rPr lang="en-AU" sz="1400" i="1" dirty="0">
                <a:latin typeface="Arial" charset="0"/>
              </a:rPr>
              <a:t> U S A</a:t>
            </a:r>
            <a:r>
              <a:rPr lang="en-AU" sz="1400" dirty="0">
                <a:latin typeface="Arial" charset="0"/>
              </a:rPr>
              <a:t>. 2008;105:3879-84 </a:t>
            </a:r>
            <a:r>
              <a:rPr lang="en-AU" sz="1400" dirty="0" err="1">
                <a:latin typeface="Arial" charset="0"/>
              </a:rPr>
              <a:t>Maldarelli</a:t>
            </a:r>
            <a:r>
              <a:rPr lang="en-AU" sz="1400" dirty="0">
                <a:latin typeface="Arial" charset="0"/>
              </a:rPr>
              <a:t> et al., </a:t>
            </a:r>
            <a:r>
              <a:rPr lang="en-AU" sz="1400" i="1" dirty="0" err="1">
                <a:latin typeface="Arial" charset="0"/>
              </a:rPr>
              <a:t>Plos</a:t>
            </a:r>
            <a:r>
              <a:rPr lang="en-AU" sz="1400" i="1" dirty="0">
                <a:latin typeface="Arial" charset="0"/>
              </a:rPr>
              <a:t> Pathogens</a:t>
            </a:r>
            <a:r>
              <a:rPr lang="en-AU" sz="1400" dirty="0">
                <a:latin typeface="Arial" charset="0"/>
              </a:rPr>
              <a:t> 2007; 3:484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up)">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1000"/>
                                        <p:tgtEl>
                                          <p:spTgt spid="4125"/>
                                        </p:tgtEl>
                                      </p:cBhvr>
                                    </p:animEffect>
                                    <p:set>
                                      <p:cBhvr>
                                        <p:cTn id="16" dur="1" fill="hold">
                                          <p:stCondLst>
                                            <p:cond delay="999"/>
                                          </p:stCondLst>
                                        </p:cTn>
                                        <p:tgtEl>
                                          <p:spTgt spid="412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90241"/>
                                        </p:tgtEl>
                                        <p:attrNameLst>
                                          <p:attrName>style.visibility</p:attrName>
                                        </p:attrNameLst>
                                      </p:cBhvr>
                                      <p:to>
                                        <p:strVal val="visible"/>
                                      </p:to>
                                    </p:set>
                                    <p:animEffect transition="in" filter="fade">
                                      <p:cBhvr>
                                        <p:cTn id="21" dur="1000"/>
                                        <p:tgtEl>
                                          <p:spTgt spid="990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5" grpId="0" animBg="1"/>
      <p:bldP spid="41" grpId="0" animBg="1"/>
      <p:bldP spid="9902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dirty="0" smtClean="0">
                <a:solidFill>
                  <a:srgbClr val="1B10F0"/>
                </a:solidFill>
              </a:rPr>
              <a:t>Outline</a:t>
            </a:r>
          </a:p>
        </p:txBody>
      </p:sp>
      <p:sp>
        <p:nvSpPr>
          <p:cNvPr id="19458" name="Content Placeholder 2"/>
          <p:cNvSpPr>
            <a:spLocks noGrp="1"/>
          </p:cNvSpPr>
          <p:nvPr>
            <p:ph idx="1"/>
          </p:nvPr>
        </p:nvSpPr>
        <p:spPr bwMode="auto">
          <a:xfrm>
            <a:off x="685800" y="9906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Importance of intervening during acute HIV infection in HIV cure</a:t>
            </a:r>
          </a:p>
          <a:p>
            <a:pPr eaLnBrk="1" hangingPunct="1"/>
            <a:r>
              <a:rPr lang="en-US" dirty="0" smtClean="0"/>
              <a:t>Clinical trials of interventions in acute HIV infection</a:t>
            </a:r>
          </a:p>
          <a:p>
            <a:pPr lvl="1" eaLnBrk="1" hangingPunct="1"/>
            <a:r>
              <a:rPr lang="en-US" dirty="0" smtClean="0"/>
              <a:t>Designs and outcomes</a:t>
            </a:r>
          </a:p>
          <a:p>
            <a:pPr lvl="1" eaLnBrk="1" hangingPunct="1"/>
            <a:r>
              <a:rPr lang="en-US" dirty="0" err="1" smtClean="0"/>
              <a:t>Viremic</a:t>
            </a:r>
            <a:r>
              <a:rPr lang="en-US" dirty="0" smtClean="0"/>
              <a:t> control following ART interruption</a:t>
            </a:r>
          </a:p>
          <a:p>
            <a:pPr lvl="1" eaLnBrk="1" hangingPunct="1"/>
            <a:r>
              <a:rPr lang="en-US" dirty="0" smtClean="0"/>
              <a:t>Determinants for </a:t>
            </a:r>
            <a:r>
              <a:rPr lang="en-US" dirty="0" err="1" smtClean="0"/>
              <a:t>viremic</a:t>
            </a:r>
            <a:r>
              <a:rPr lang="en-US" dirty="0" smtClean="0"/>
              <a:t> control</a:t>
            </a:r>
          </a:p>
          <a:p>
            <a:pPr lvl="1" eaLnBrk="1" hangingPunct="1"/>
            <a:r>
              <a:rPr lang="en-US" dirty="0" smtClean="0"/>
              <a:t>RV254/SEARCH 010 study</a:t>
            </a:r>
          </a:p>
          <a:p>
            <a:pPr eaLnBrk="1" hangingPunct="1"/>
            <a:r>
              <a:rPr lang="en-US" dirty="0" smtClean="0"/>
              <a:t>Examining interventions during acute HIV for functional cure</a:t>
            </a:r>
          </a:p>
          <a:p>
            <a:pPr lvl="1" eaLnBrk="1" hangingPunct="1"/>
            <a:r>
              <a:rPr lang="en-US" dirty="0" smtClean="0"/>
              <a:t>Role of therapeutic HIV vaccines</a:t>
            </a:r>
          </a:p>
          <a:p>
            <a:pPr eaLnBrk="1" hangingPunct="1"/>
            <a:endParaRPr lang="en-US" dirty="0" smtClean="0"/>
          </a:p>
          <a:p>
            <a:pPr eaLnBrk="1" hangingPunct="1">
              <a:buFont typeface="Arial" charset="0"/>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sz="4000" dirty="0" smtClean="0">
                <a:solidFill>
                  <a:srgbClr val="1B10F0"/>
                </a:solidFill>
              </a:rPr>
              <a:t>Evidence to support ART for individual benefit</a:t>
            </a:r>
          </a:p>
        </p:txBody>
      </p:sp>
      <p:sp>
        <p:nvSpPr>
          <p:cNvPr id="27651" name="Rectangle 3"/>
          <p:cNvSpPr>
            <a:spLocks noGrp="1" noChangeArrowheads="1"/>
          </p:cNvSpPr>
          <p:nvPr>
            <p:ph type="body" idx="1"/>
          </p:nvPr>
        </p:nvSpPr>
        <p:spPr/>
        <p:txBody>
          <a:bodyPr/>
          <a:lstStyle/>
          <a:p>
            <a:pPr eaLnBrk="1" hangingPunct="1"/>
            <a:r>
              <a:rPr lang="en-GB" dirty="0" smtClean="0"/>
              <a:t>First RCT used AZT </a:t>
            </a:r>
            <a:r>
              <a:rPr lang="en-GB" dirty="0" err="1" smtClean="0"/>
              <a:t>vs</a:t>
            </a:r>
            <a:r>
              <a:rPr lang="en-GB" dirty="0" smtClean="0"/>
              <a:t> no therapy led to enhanced outcome of treated group</a:t>
            </a:r>
          </a:p>
          <a:p>
            <a:pPr eaLnBrk="1" hangingPunct="1"/>
            <a:r>
              <a:rPr lang="en-GB" dirty="0" smtClean="0"/>
              <a:t>Addition of vaccine had no enhanced effect on CD4 or viral load outcome (Quest)</a:t>
            </a:r>
          </a:p>
          <a:p>
            <a:pPr eaLnBrk="1" hangingPunct="1"/>
            <a:r>
              <a:rPr lang="en-GB" dirty="0" smtClean="0"/>
              <a:t>Triple ART observational studies only but all ‘encouraging’ </a:t>
            </a:r>
          </a:p>
          <a:p>
            <a:pPr eaLnBrk="1" hangingPunct="1"/>
            <a:r>
              <a:rPr lang="en-GB" dirty="0" smtClean="0"/>
              <a:t>3 RCT have shown transient ART started in PHI conferred virological and immunological benefit even after ART stopped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1B10F0"/>
                </a:solidFill>
              </a:rPr>
              <a:t>Clinical Trials Designs</a:t>
            </a:r>
            <a:endParaRPr lang="en-US" dirty="0">
              <a:solidFill>
                <a:srgbClr val="1B10F0"/>
              </a:solidFill>
            </a:endParaRPr>
          </a:p>
        </p:txBody>
      </p:sp>
      <p:sp>
        <p:nvSpPr>
          <p:cNvPr id="3" name="TextBox 2"/>
          <p:cNvSpPr txBox="1"/>
          <p:nvPr/>
        </p:nvSpPr>
        <p:spPr>
          <a:xfrm>
            <a:off x="533400" y="838200"/>
            <a:ext cx="2514600" cy="1384995"/>
          </a:xfrm>
          <a:prstGeom prst="rect">
            <a:avLst/>
          </a:prstGeom>
          <a:solidFill>
            <a:schemeClr val="accent2"/>
          </a:solid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Acute/primary HIV infection identified</a:t>
            </a:r>
            <a:endParaRPr lang="en-US" dirty="0">
              <a:solidFill>
                <a:schemeClr val="bg1"/>
              </a:solidFill>
            </a:endParaRPr>
          </a:p>
        </p:txBody>
      </p:sp>
      <p:sp>
        <p:nvSpPr>
          <p:cNvPr id="4" name="TextBox 3"/>
          <p:cNvSpPr txBox="1"/>
          <p:nvPr/>
        </p:nvSpPr>
        <p:spPr>
          <a:xfrm>
            <a:off x="533400" y="2667000"/>
            <a:ext cx="2514600" cy="523220"/>
          </a:xfrm>
          <a:prstGeom prst="rect">
            <a:avLst/>
          </a:prstGeom>
          <a:solidFill>
            <a:schemeClr val="accent2"/>
          </a:solid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Interventions</a:t>
            </a:r>
            <a:endParaRPr lang="en-US" dirty="0">
              <a:solidFill>
                <a:schemeClr val="bg1"/>
              </a:solidFill>
            </a:endParaRPr>
          </a:p>
        </p:txBody>
      </p:sp>
      <p:sp>
        <p:nvSpPr>
          <p:cNvPr id="5" name="TextBox 4"/>
          <p:cNvSpPr txBox="1"/>
          <p:nvPr/>
        </p:nvSpPr>
        <p:spPr>
          <a:xfrm>
            <a:off x="3581400" y="2514600"/>
            <a:ext cx="5029200" cy="1200329"/>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ctr"/>
            <a:r>
              <a:rPr lang="en-US" sz="2400" dirty="0" smtClean="0"/>
              <a:t>ART (new, multi-targeted, intensified) and/or others </a:t>
            </a:r>
          </a:p>
          <a:p>
            <a:pPr algn="ctr"/>
            <a:r>
              <a:rPr lang="en-US" sz="2400" dirty="0" smtClean="0"/>
              <a:t>(cytokines, HIV vaccines)</a:t>
            </a:r>
          </a:p>
        </p:txBody>
      </p:sp>
      <p:sp>
        <p:nvSpPr>
          <p:cNvPr id="6" name="TextBox 5"/>
          <p:cNvSpPr txBox="1"/>
          <p:nvPr/>
        </p:nvSpPr>
        <p:spPr>
          <a:xfrm>
            <a:off x="533400" y="3733800"/>
            <a:ext cx="2514600" cy="1384995"/>
          </a:xfrm>
          <a:prstGeom prst="rect">
            <a:avLst/>
          </a:prstGeom>
          <a:solidFill>
            <a:schemeClr val="accent2"/>
          </a:solid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Immunologic</a:t>
            </a:r>
          </a:p>
          <a:p>
            <a:pPr algn="ctr"/>
            <a:r>
              <a:rPr lang="en-US" dirty="0" err="1" smtClean="0">
                <a:solidFill>
                  <a:schemeClr val="bg1"/>
                </a:solidFill>
              </a:rPr>
              <a:t>Virologic</a:t>
            </a:r>
            <a:r>
              <a:rPr lang="en-US" dirty="0" smtClean="0">
                <a:solidFill>
                  <a:schemeClr val="bg1"/>
                </a:solidFill>
              </a:rPr>
              <a:t> outcomes</a:t>
            </a:r>
            <a:endParaRPr lang="en-US" dirty="0">
              <a:solidFill>
                <a:schemeClr val="bg1"/>
              </a:solidFill>
            </a:endParaRPr>
          </a:p>
        </p:txBody>
      </p:sp>
      <p:sp>
        <p:nvSpPr>
          <p:cNvPr id="7" name="TextBox 6"/>
          <p:cNvSpPr txBox="1"/>
          <p:nvPr/>
        </p:nvSpPr>
        <p:spPr>
          <a:xfrm>
            <a:off x="457200" y="5562600"/>
            <a:ext cx="2514600" cy="954107"/>
          </a:xfrm>
          <a:prstGeom prst="rect">
            <a:avLst/>
          </a:prstGeom>
          <a:solidFill>
            <a:schemeClr val="accent2"/>
          </a:solidFill>
          <a:ln>
            <a:solidFill>
              <a:schemeClr val="tx1"/>
            </a:solidFill>
            <a:prstDash val="dashDot"/>
          </a:ln>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ART interruption</a:t>
            </a:r>
            <a:endParaRPr lang="en-US" dirty="0">
              <a:solidFill>
                <a:schemeClr val="bg1"/>
              </a:solidFill>
            </a:endParaRPr>
          </a:p>
        </p:txBody>
      </p:sp>
      <p:sp>
        <p:nvSpPr>
          <p:cNvPr id="8" name="TextBox 7"/>
          <p:cNvSpPr txBox="1"/>
          <p:nvPr/>
        </p:nvSpPr>
        <p:spPr>
          <a:xfrm>
            <a:off x="3581400" y="5334000"/>
            <a:ext cx="5105400" cy="1200329"/>
          </a:xfrm>
          <a:prstGeom prst="rect">
            <a:avLst/>
          </a:prstGeom>
          <a:solidFill>
            <a:schemeClr val="accent1">
              <a:lumMod val="20000"/>
              <a:lumOff val="80000"/>
            </a:schemeClr>
          </a:solidFill>
          <a:ln>
            <a:solidFill>
              <a:schemeClr val="tx1"/>
            </a:solidFill>
            <a:prstDash val="dashDot"/>
          </a:ln>
          <a:effectLst>
            <a:outerShdw blurRad="50800" dist="38100" dir="2700000" algn="tl" rotWithShape="0">
              <a:prstClr val="black">
                <a:alpha val="40000"/>
              </a:prstClr>
            </a:outerShdw>
          </a:effectLst>
        </p:spPr>
        <p:txBody>
          <a:bodyPr wrap="square" rtlCol="0">
            <a:spAutoFit/>
          </a:bodyPr>
          <a:lstStyle/>
          <a:p>
            <a:pPr algn="ctr"/>
            <a:r>
              <a:rPr lang="en-US" sz="2400" dirty="0" smtClean="0"/>
              <a:t>Determine HIV RNA control</a:t>
            </a:r>
          </a:p>
          <a:p>
            <a:pPr algn="ctr"/>
            <a:r>
              <a:rPr lang="en-US" sz="2400" dirty="0" smtClean="0"/>
              <a:t>Varying success rates and criteria for stopping/restarting ART</a:t>
            </a:r>
          </a:p>
        </p:txBody>
      </p:sp>
      <p:sp>
        <p:nvSpPr>
          <p:cNvPr id="9" name="TextBox 8"/>
          <p:cNvSpPr txBox="1"/>
          <p:nvPr/>
        </p:nvSpPr>
        <p:spPr>
          <a:xfrm>
            <a:off x="3581400" y="1143000"/>
            <a:ext cx="5029200" cy="830997"/>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ctr"/>
            <a:r>
              <a:rPr lang="en-US" sz="2400" dirty="0" smtClean="0"/>
              <a:t>Vary from </a:t>
            </a:r>
            <a:r>
              <a:rPr lang="en-US" sz="2400" dirty="0" err="1" smtClean="0"/>
              <a:t>Fiebig</a:t>
            </a:r>
            <a:r>
              <a:rPr lang="en-US" sz="2400" dirty="0" smtClean="0"/>
              <a:t> I to VI </a:t>
            </a:r>
          </a:p>
          <a:p>
            <a:pPr algn="ctr"/>
            <a:r>
              <a:rPr lang="en-US" sz="2400" dirty="0" smtClean="0"/>
              <a:t>(1 week to 6 months)</a:t>
            </a:r>
            <a:endParaRPr lang="en-US" sz="2400" dirty="0"/>
          </a:p>
        </p:txBody>
      </p:sp>
      <p:sp>
        <p:nvSpPr>
          <p:cNvPr id="10" name="TextBox 9"/>
          <p:cNvSpPr txBox="1"/>
          <p:nvPr/>
        </p:nvSpPr>
        <p:spPr>
          <a:xfrm>
            <a:off x="3581400" y="3962400"/>
            <a:ext cx="5105400" cy="1200329"/>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ctr"/>
            <a:r>
              <a:rPr lang="en-US" sz="2400" dirty="0" smtClean="0"/>
              <a:t>Compare to elite controllers and those treated</a:t>
            </a:r>
          </a:p>
          <a:p>
            <a:pPr algn="ctr"/>
            <a:r>
              <a:rPr lang="en-US" sz="2400" dirty="0" smtClean="0"/>
              <a:t>during chronic HIV</a:t>
            </a:r>
          </a:p>
        </p:txBody>
      </p:sp>
      <p:sp>
        <p:nvSpPr>
          <p:cNvPr id="11" name="Down Arrow 10"/>
          <p:cNvSpPr/>
          <p:nvPr/>
        </p:nvSpPr>
        <p:spPr>
          <a:xfrm>
            <a:off x="1371600" y="2286000"/>
            <a:ext cx="484632" cy="304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a:off x="1371600" y="3276600"/>
            <a:ext cx="484632" cy="304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a:off x="1371600" y="5181600"/>
            <a:ext cx="484632" cy="304800"/>
          </a:xfrm>
          <a:prstGeom prst="downArrow">
            <a:avLst/>
          </a:prstGeom>
          <a:solidFill>
            <a:schemeClr val="accent1">
              <a:lumMod val="20000"/>
              <a:lumOff val="80000"/>
            </a:schemeClr>
          </a:solidFill>
          <a:ln>
            <a:solidFill>
              <a:schemeClr val="tx2"/>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3124200" y="1295400"/>
            <a:ext cx="38100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3124200" y="2743200"/>
            <a:ext cx="38100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3124200" y="4191000"/>
            <a:ext cx="38100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3124200" y="5791200"/>
            <a:ext cx="381000" cy="484632"/>
          </a:xfrm>
          <a:prstGeom prst="rightArrow">
            <a:avLst/>
          </a:prstGeom>
          <a:ln>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20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20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2000"/>
                                        <p:tgtEl>
                                          <p:spTgt spid="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20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260350" y="476250"/>
            <a:ext cx="8883650" cy="5707063"/>
          </a:xfrm>
          <a:prstGeom prst="rect">
            <a:avLst/>
          </a:prstGeom>
          <a:noFill/>
          <a:ln w="9525">
            <a:noFill/>
            <a:miter lim="800000"/>
            <a:headEnd/>
            <a:tailEnd/>
          </a:ln>
        </p:spPr>
      </p:pic>
      <p:sp>
        <p:nvSpPr>
          <p:cNvPr id="28675" name="Text Box 3"/>
          <p:cNvSpPr txBox="1">
            <a:spLocks noChangeArrowheads="1"/>
          </p:cNvSpPr>
          <p:nvPr/>
        </p:nvSpPr>
        <p:spPr bwMode="auto">
          <a:xfrm>
            <a:off x="857224" y="6357958"/>
            <a:ext cx="5610225" cy="274637"/>
          </a:xfrm>
          <a:prstGeom prst="rect">
            <a:avLst/>
          </a:prstGeom>
          <a:noFill/>
          <a:ln w="9525">
            <a:noFill/>
            <a:miter lim="800000"/>
            <a:headEnd/>
            <a:tailEnd/>
          </a:ln>
        </p:spPr>
        <p:txBody>
          <a:bodyPr wrap="none">
            <a:spAutoFit/>
          </a:bodyPr>
          <a:lstStyle/>
          <a:p>
            <a:r>
              <a:rPr lang="en-GB" sz="1200" dirty="0">
                <a:cs typeface="Arial" charset="0"/>
              </a:rPr>
              <a:t>Fidler, Fox, Porter, Weber Current Opinion in Infectious diseases 21 1 4-10 2008</a:t>
            </a:r>
          </a:p>
        </p:txBody>
      </p:sp>
      <p:sp>
        <p:nvSpPr>
          <p:cNvPr id="28676" name="Text Box 4"/>
          <p:cNvSpPr txBox="1">
            <a:spLocks noChangeArrowheads="1"/>
          </p:cNvSpPr>
          <p:nvPr/>
        </p:nvSpPr>
        <p:spPr bwMode="auto">
          <a:xfrm>
            <a:off x="1384300" y="738188"/>
            <a:ext cx="598488" cy="244475"/>
          </a:xfrm>
          <a:prstGeom prst="rect">
            <a:avLst/>
          </a:prstGeom>
          <a:noFill/>
          <a:ln w="9525">
            <a:noFill/>
            <a:miter lim="800000"/>
            <a:headEnd/>
            <a:tailEnd/>
          </a:ln>
        </p:spPr>
        <p:txBody>
          <a:bodyPr wrap="none">
            <a:spAutoFit/>
          </a:bodyPr>
          <a:lstStyle/>
          <a:p>
            <a:r>
              <a:rPr lang="en-GB" sz="1000">
                <a:cs typeface="Arial" charset="0"/>
              </a:rPr>
              <a:t>Kinloch</a:t>
            </a:r>
          </a:p>
        </p:txBody>
      </p:sp>
      <p:sp>
        <p:nvSpPr>
          <p:cNvPr id="28677" name="Text Box 5"/>
          <p:cNvSpPr txBox="1">
            <a:spLocks noChangeArrowheads="1"/>
          </p:cNvSpPr>
          <p:nvPr/>
        </p:nvSpPr>
        <p:spPr bwMode="auto">
          <a:xfrm>
            <a:off x="1384300" y="1530350"/>
            <a:ext cx="485775" cy="244475"/>
          </a:xfrm>
          <a:prstGeom prst="rect">
            <a:avLst/>
          </a:prstGeom>
          <a:noFill/>
          <a:ln w="9525">
            <a:noFill/>
            <a:miter lim="800000"/>
            <a:headEnd/>
            <a:tailEnd/>
          </a:ln>
        </p:spPr>
        <p:txBody>
          <a:bodyPr wrap="none">
            <a:spAutoFit/>
          </a:bodyPr>
          <a:lstStyle/>
          <a:p>
            <a:r>
              <a:rPr lang="en-GB" sz="1000">
                <a:cs typeface="Arial" charset="0"/>
              </a:rPr>
              <a:t>Hoen</a:t>
            </a:r>
          </a:p>
        </p:txBody>
      </p:sp>
      <p:sp>
        <p:nvSpPr>
          <p:cNvPr id="28678" name="Text Box 6"/>
          <p:cNvSpPr txBox="1">
            <a:spLocks noChangeArrowheads="1"/>
          </p:cNvSpPr>
          <p:nvPr/>
        </p:nvSpPr>
        <p:spPr bwMode="auto">
          <a:xfrm>
            <a:off x="1384300" y="3114675"/>
            <a:ext cx="514350" cy="244475"/>
          </a:xfrm>
          <a:prstGeom prst="rect">
            <a:avLst/>
          </a:prstGeom>
          <a:noFill/>
          <a:ln w="9525">
            <a:noFill/>
            <a:miter lim="800000"/>
            <a:headEnd/>
            <a:tailEnd/>
          </a:ln>
        </p:spPr>
        <p:txBody>
          <a:bodyPr wrap="none">
            <a:spAutoFit/>
          </a:bodyPr>
          <a:lstStyle/>
          <a:p>
            <a:r>
              <a:rPr lang="en-GB" sz="1000">
                <a:cs typeface="Arial" charset="0"/>
              </a:rPr>
              <a:t>Hecht</a:t>
            </a:r>
          </a:p>
        </p:txBody>
      </p:sp>
      <p:sp>
        <p:nvSpPr>
          <p:cNvPr id="28679" name="Text Box 7"/>
          <p:cNvSpPr txBox="1">
            <a:spLocks noChangeArrowheads="1"/>
          </p:cNvSpPr>
          <p:nvPr/>
        </p:nvSpPr>
        <p:spPr bwMode="auto">
          <a:xfrm>
            <a:off x="1384300" y="3619500"/>
            <a:ext cx="612775" cy="244475"/>
          </a:xfrm>
          <a:prstGeom prst="rect">
            <a:avLst/>
          </a:prstGeom>
          <a:noFill/>
          <a:ln w="9525">
            <a:noFill/>
            <a:miter lim="800000"/>
            <a:headEnd/>
            <a:tailEnd/>
          </a:ln>
        </p:spPr>
        <p:txBody>
          <a:bodyPr wrap="none">
            <a:spAutoFit/>
          </a:bodyPr>
          <a:lstStyle/>
          <a:p>
            <a:r>
              <a:rPr lang="en-GB" sz="1000">
                <a:cs typeface="Arial" charset="0"/>
              </a:rPr>
              <a:t>Streeck</a:t>
            </a:r>
          </a:p>
        </p:txBody>
      </p:sp>
      <p:sp>
        <p:nvSpPr>
          <p:cNvPr id="28680" name="Text Box 8"/>
          <p:cNvSpPr txBox="1">
            <a:spLocks noChangeArrowheads="1"/>
          </p:cNvSpPr>
          <p:nvPr/>
        </p:nvSpPr>
        <p:spPr bwMode="auto">
          <a:xfrm>
            <a:off x="1384300" y="4411663"/>
            <a:ext cx="501650" cy="244475"/>
          </a:xfrm>
          <a:prstGeom prst="rect">
            <a:avLst/>
          </a:prstGeom>
          <a:noFill/>
          <a:ln w="9525">
            <a:noFill/>
            <a:miter lim="800000"/>
            <a:headEnd/>
            <a:tailEnd/>
          </a:ln>
        </p:spPr>
        <p:txBody>
          <a:bodyPr wrap="none">
            <a:spAutoFit/>
          </a:bodyPr>
          <a:lstStyle/>
          <a:p>
            <a:r>
              <a:rPr lang="en-GB" sz="1000">
                <a:cs typeface="Arial" charset="0"/>
              </a:rPr>
              <a:t>Fidler</a:t>
            </a:r>
          </a:p>
        </p:txBody>
      </p:sp>
      <p:sp>
        <p:nvSpPr>
          <p:cNvPr id="28681" name="Text Box 9"/>
          <p:cNvSpPr txBox="1">
            <a:spLocks noChangeArrowheads="1"/>
          </p:cNvSpPr>
          <p:nvPr/>
        </p:nvSpPr>
        <p:spPr bwMode="auto">
          <a:xfrm>
            <a:off x="1403350" y="4868863"/>
            <a:ext cx="569913" cy="244475"/>
          </a:xfrm>
          <a:prstGeom prst="rect">
            <a:avLst/>
          </a:prstGeom>
          <a:noFill/>
          <a:ln w="9525">
            <a:noFill/>
            <a:miter lim="800000"/>
            <a:headEnd/>
            <a:tailEnd/>
          </a:ln>
        </p:spPr>
        <p:txBody>
          <a:bodyPr wrap="none">
            <a:spAutoFit/>
          </a:bodyPr>
          <a:lstStyle/>
          <a:p>
            <a:r>
              <a:rPr lang="en-GB" sz="1000">
                <a:cs typeface="Arial" charset="0"/>
              </a:rPr>
              <a:t>Lampe</a:t>
            </a:r>
          </a:p>
        </p:txBody>
      </p:sp>
      <p:sp>
        <p:nvSpPr>
          <p:cNvPr id="28682" name="Text Box 10"/>
          <p:cNvSpPr txBox="1">
            <a:spLocks noChangeArrowheads="1"/>
          </p:cNvSpPr>
          <p:nvPr/>
        </p:nvSpPr>
        <p:spPr bwMode="auto">
          <a:xfrm>
            <a:off x="1384300" y="5346700"/>
            <a:ext cx="633413" cy="244475"/>
          </a:xfrm>
          <a:prstGeom prst="rect">
            <a:avLst/>
          </a:prstGeom>
          <a:noFill/>
          <a:ln w="9525">
            <a:noFill/>
            <a:miter lim="800000"/>
            <a:headEnd/>
            <a:tailEnd/>
          </a:ln>
        </p:spPr>
        <p:txBody>
          <a:bodyPr wrap="none">
            <a:spAutoFit/>
          </a:bodyPr>
          <a:lstStyle/>
          <a:p>
            <a:r>
              <a:rPr lang="en-GB" sz="1000">
                <a:cs typeface="Arial" charset="0"/>
              </a:rPr>
              <a:t>Goujard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0" y="1714500"/>
            <a:ext cx="9144000" cy="0"/>
          </a:xfrm>
          <a:prstGeom prst="rect">
            <a:avLst/>
          </a:prstGeom>
          <a:noFill/>
          <a:ln w="9525">
            <a:noFill/>
            <a:miter lim="800000"/>
            <a:headEnd/>
            <a:tailEnd/>
          </a:ln>
        </p:spPr>
        <p:txBody>
          <a:bodyPr wrap="none" anchor="ctr">
            <a:spAutoFit/>
          </a:bodyPr>
          <a:lstStyle/>
          <a:p>
            <a:endParaRPr lang="en-US"/>
          </a:p>
        </p:txBody>
      </p:sp>
      <p:graphicFrame>
        <p:nvGraphicFramePr>
          <p:cNvPr id="4098" name="Object 3"/>
          <p:cNvGraphicFramePr>
            <a:graphicFrameLocks noChangeAspect="1"/>
          </p:cNvGraphicFramePr>
          <p:nvPr/>
        </p:nvGraphicFramePr>
        <p:xfrm>
          <a:off x="0" y="1125538"/>
          <a:ext cx="7358082" cy="5518994"/>
        </p:xfrm>
        <a:graphic>
          <a:graphicData uri="http://schemas.openxmlformats.org/presentationml/2006/ole">
            <mc:AlternateContent xmlns:mc="http://schemas.openxmlformats.org/markup-compatibility/2006">
              <mc:Choice xmlns:v="urn:schemas-microsoft-com:vml" Requires="v">
                <p:oleObj spid="_x0000_s57347" name="Slide" r:id="rId3" imgW="4572000" imgH="3429000" progId="PowerPoint.Slide.8">
                  <p:embed/>
                </p:oleObj>
              </mc:Choice>
              <mc:Fallback>
                <p:oleObj name="Slide" r:id="rId3" imgW="4572000" imgH="3429000" progId="PowerPoint.Slid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25538"/>
                        <a:ext cx="7358082" cy="55189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 name="Text Box 4"/>
          <p:cNvSpPr txBox="1">
            <a:spLocks noChangeArrowheads="1"/>
          </p:cNvSpPr>
          <p:nvPr/>
        </p:nvSpPr>
        <p:spPr bwMode="auto">
          <a:xfrm>
            <a:off x="971550" y="1268413"/>
            <a:ext cx="7780400" cy="830997"/>
          </a:xfrm>
          <a:prstGeom prst="rect">
            <a:avLst/>
          </a:prstGeom>
          <a:noFill/>
          <a:ln w="9525">
            <a:noFill/>
            <a:miter lim="800000"/>
            <a:headEnd/>
            <a:tailEnd/>
          </a:ln>
        </p:spPr>
        <p:txBody>
          <a:bodyPr wrap="none">
            <a:spAutoFit/>
          </a:bodyPr>
          <a:lstStyle/>
          <a:p>
            <a:r>
              <a:rPr lang="en-GB" sz="2400" dirty="0">
                <a:cs typeface="Arial" charset="0"/>
              </a:rPr>
              <a:t>SMH n = 89 received 12 weeks of ART in early infection</a:t>
            </a:r>
          </a:p>
          <a:p>
            <a:r>
              <a:rPr lang="en-GB" sz="2400" dirty="0">
                <a:cs typeface="Arial" charset="0"/>
              </a:rPr>
              <a:t>CASCADE n = 179 not treated</a:t>
            </a:r>
          </a:p>
        </p:txBody>
      </p:sp>
      <p:sp>
        <p:nvSpPr>
          <p:cNvPr id="4101" name="Text Box 5"/>
          <p:cNvSpPr txBox="1">
            <a:spLocks noChangeArrowheads="1"/>
          </p:cNvSpPr>
          <p:nvPr/>
        </p:nvSpPr>
        <p:spPr bwMode="auto">
          <a:xfrm>
            <a:off x="6784975" y="1700213"/>
            <a:ext cx="2359025" cy="1803400"/>
          </a:xfrm>
          <a:prstGeom prst="rect">
            <a:avLst/>
          </a:prstGeom>
          <a:noFill/>
          <a:ln w="9525">
            <a:noFill/>
            <a:miter lim="800000"/>
            <a:headEnd/>
            <a:tailEnd/>
          </a:ln>
        </p:spPr>
        <p:txBody>
          <a:bodyPr wrap="none">
            <a:spAutoFit/>
          </a:bodyPr>
          <a:lstStyle/>
          <a:p>
            <a:r>
              <a:rPr lang="en-GB" sz="1600" b="1" dirty="0">
                <a:solidFill>
                  <a:schemeClr val="bg1"/>
                </a:solidFill>
                <a:cs typeface="Arial" charset="0"/>
              </a:rPr>
              <a:t>Rate CD4 decline </a:t>
            </a:r>
          </a:p>
          <a:p>
            <a:endParaRPr lang="en-GB" sz="1600" b="1" dirty="0">
              <a:solidFill>
                <a:schemeClr val="bg1"/>
              </a:solidFill>
              <a:cs typeface="Arial" charset="0"/>
            </a:endParaRPr>
          </a:p>
          <a:p>
            <a:r>
              <a:rPr lang="en-GB" sz="1600" dirty="0">
                <a:solidFill>
                  <a:schemeClr val="bg1"/>
                </a:solidFill>
                <a:cs typeface="Arial" charset="0"/>
              </a:rPr>
              <a:t>SMH 51 cells/year</a:t>
            </a:r>
          </a:p>
          <a:p>
            <a:endParaRPr lang="en-GB" sz="1600" dirty="0">
              <a:solidFill>
                <a:schemeClr val="bg1"/>
              </a:solidFill>
              <a:cs typeface="Arial" charset="0"/>
            </a:endParaRPr>
          </a:p>
          <a:p>
            <a:r>
              <a:rPr lang="en-GB" sz="1600" dirty="0">
                <a:solidFill>
                  <a:schemeClr val="bg1"/>
                </a:solidFill>
                <a:cs typeface="Arial" charset="0"/>
              </a:rPr>
              <a:t>CASCADE 77 cells/year</a:t>
            </a:r>
          </a:p>
          <a:p>
            <a:endParaRPr lang="en-GB" sz="1600" dirty="0">
              <a:solidFill>
                <a:schemeClr val="bg1"/>
              </a:solidFill>
              <a:cs typeface="Arial" charset="0"/>
            </a:endParaRPr>
          </a:p>
          <a:p>
            <a:r>
              <a:rPr lang="en-GB" sz="1600" dirty="0">
                <a:solidFill>
                  <a:schemeClr val="bg1"/>
                </a:solidFill>
                <a:cs typeface="Arial" charset="0"/>
              </a:rPr>
              <a:t>P= 0.011</a:t>
            </a:r>
          </a:p>
        </p:txBody>
      </p:sp>
      <p:sp>
        <p:nvSpPr>
          <p:cNvPr id="4102" name="Text Box 6"/>
          <p:cNvSpPr txBox="1">
            <a:spLocks noChangeArrowheads="1"/>
          </p:cNvSpPr>
          <p:nvPr/>
        </p:nvSpPr>
        <p:spPr bwMode="auto">
          <a:xfrm>
            <a:off x="642910" y="285728"/>
            <a:ext cx="8305800" cy="396875"/>
          </a:xfrm>
          <a:prstGeom prst="rect">
            <a:avLst/>
          </a:prstGeom>
          <a:noFill/>
          <a:ln w="9525">
            <a:noFill/>
            <a:miter lim="800000"/>
            <a:headEnd/>
            <a:tailEnd/>
          </a:ln>
        </p:spPr>
        <p:txBody>
          <a:bodyPr wrap="none">
            <a:spAutoFit/>
          </a:bodyPr>
          <a:lstStyle/>
          <a:p>
            <a:r>
              <a:rPr lang="en-GB" sz="2000" b="1" dirty="0">
                <a:solidFill>
                  <a:srgbClr val="1B10F0"/>
                </a:solidFill>
                <a:cs typeface="Arial" charset="0"/>
              </a:rPr>
              <a:t>12 weeks ART in early HIV infection delayed the rate of CD4 decline</a:t>
            </a:r>
          </a:p>
        </p:txBody>
      </p:sp>
      <p:sp>
        <p:nvSpPr>
          <p:cNvPr id="4103" name="Text Box 7"/>
          <p:cNvSpPr txBox="1">
            <a:spLocks noChangeArrowheads="1"/>
          </p:cNvSpPr>
          <p:nvPr/>
        </p:nvSpPr>
        <p:spPr bwMode="auto">
          <a:xfrm>
            <a:off x="0" y="6165850"/>
            <a:ext cx="5419725" cy="884238"/>
          </a:xfrm>
          <a:prstGeom prst="rect">
            <a:avLst/>
          </a:prstGeom>
          <a:noFill/>
          <a:ln w="9525">
            <a:noFill/>
            <a:miter lim="800000"/>
            <a:headEnd/>
            <a:tailEnd/>
          </a:ln>
        </p:spPr>
        <p:txBody>
          <a:bodyPr wrap="none">
            <a:spAutoFit/>
          </a:bodyPr>
          <a:lstStyle/>
          <a:p>
            <a:r>
              <a:rPr lang="en-GB" sz="1000">
                <a:solidFill>
                  <a:schemeClr val="bg1"/>
                </a:solidFill>
                <a:cs typeface="Arial" charset="0"/>
              </a:rPr>
              <a:t>Fidler S, et al </a:t>
            </a:r>
            <a:r>
              <a:rPr lang="en-GB" sz="1000" b="1">
                <a:solidFill>
                  <a:schemeClr val="bg1"/>
                </a:solidFill>
                <a:cs typeface="Arial" charset="0"/>
              </a:rPr>
              <a:t>AIDS</a:t>
            </a:r>
            <a:r>
              <a:rPr lang="en-GB" sz="1000">
                <a:solidFill>
                  <a:schemeClr val="bg1"/>
                </a:solidFill>
                <a:cs typeface="Arial" charset="0"/>
              </a:rPr>
              <a:t>. 2007 Jun 19;21(10):1283-91</a:t>
            </a:r>
            <a:r>
              <a:rPr lang="en-GB">
                <a:solidFill>
                  <a:schemeClr val="bg1"/>
                </a:solidFill>
                <a:cs typeface="Arial" charset="0"/>
              </a:rPr>
              <a:t>.</a:t>
            </a:r>
          </a:p>
          <a:p>
            <a:pPr>
              <a:spcBef>
                <a:spcPct val="20000"/>
              </a:spcBef>
              <a:buClr>
                <a:schemeClr val="tx2"/>
              </a:buClr>
              <a:buSzPct val="70000"/>
              <a:buFont typeface="Wingdings" pitchFamily="2" charset="2"/>
              <a:buNone/>
            </a:pPr>
            <a:r>
              <a:rPr lang="en-GB" sz="1000">
                <a:solidFill>
                  <a:schemeClr val="bg1"/>
                </a:solidFill>
                <a:cs typeface="Arial" charset="0"/>
              </a:rPr>
              <a:t>(Rosenberg 2000, Kaufman 2004, Al-Harthi 2007, Lampe et al 2007, Hecht et al 2006 Streeck</a:t>
            </a:r>
          </a:p>
          <a:p>
            <a:pPr>
              <a:spcBef>
                <a:spcPct val="20000"/>
              </a:spcBef>
              <a:buClr>
                <a:schemeClr val="tx2"/>
              </a:buClr>
              <a:buSzPct val="70000"/>
              <a:buFont typeface="Wingdings" pitchFamily="2" charset="2"/>
              <a:buNone/>
            </a:pPr>
            <a:r>
              <a:rPr lang="en-GB" sz="1000">
                <a:solidFill>
                  <a:schemeClr val="bg1"/>
                </a:solidFill>
                <a:cs typeface="Arial" charset="0"/>
              </a:rPr>
              <a:t> ACTGA57217 )</a:t>
            </a:r>
          </a:p>
          <a:p>
            <a:endParaRPr lang="en-GB" sz="1000">
              <a:solidFill>
                <a:schemeClr val="bg1"/>
              </a:solidFill>
              <a:cs typeface="Arial" charset="0"/>
            </a:endParaRPr>
          </a:p>
        </p:txBody>
      </p:sp>
      <p:pic>
        <p:nvPicPr>
          <p:cNvPr id="4104" name="Picture 5" descr="http://www.master-optics.eu/biblio/london.jpg"/>
          <p:cNvPicPr>
            <a:picLocks noChangeAspect="1" noChangeArrowheads="1"/>
          </p:cNvPicPr>
          <p:nvPr/>
        </p:nvPicPr>
        <p:blipFill>
          <a:blip r:embed="rId5"/>
          <a:srcRect/>
          <a:stretch>
            <a:fillRect/>
          </a:stretch>
        </p:blipFill>
        <p:spPr bwMode="auto">
          <a:xfrm>
            <a:off x="7308850" y="6270625"/>
            <a:ext cx="1835150" cy="58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1600200" y="304800"/>
            <a:ext cx="5562600" cy="533400"/>
          </a:xfrm>
          <a:prstGeom prst="rect">
            <a:avLst/>
          </a:prstGeom>
          <a:noFill/>
          <a:ln w="9525">
            <a:noFill/>
            <a:miter lim="800000"/>
            <a:headEnd/>
            <a:tailEnd/>
          </a:ln>
        </p:spPr>
        <p:txBody>
          <a:bodyPr anchor="ctr"/>
          <a:lstStyle/>
          <a:p>
            <a:pPr algn="ctr"/>
            <a:r>
              <a:rPr lang="en-US" sz="4200" b="1" dirty="0">
                <a:solidFill>
                  <a:srgbClr val="1B10F0"/>
                </a:solidFill>
              </a:rPr>
              <a:t>SPARTAC</a:t>
            </a:r>
          </a:p>
        </p:txBody>
      </p:sp>
      <p:graphicFrame>
        <p:nvGraphicFramePr>
          <p:cNvPr id="5122" name="Object 3"/>
          <p:cNvGraphicFramePr>
            <a:graphicFrameLocks noChangeAspect="1"/>
          </p:cNvGraphicFramePr>
          <p:nvPr/>
        </p:nvGraphicFramePr>
        <p:xfrm>
          <a:off x="2071670" y="1071546"/>
          <a:ext cx="5222875" cy="6013450"/>
        </p:xfrm>
        <a:graphic>
          <a:graphicData uri="http://schemas.openxmlformats.org/presentationml/2006/ole">
            <mc:AlternateContent xmlns:mc="http://schemas.openxmlformats.org/markup-compatibility/2006">
              <mc:Choice xmlns:v="urn:schemas-microsoft-com:vml" Requires="v">
                <p:oleObj spid="_x0000_s70659" name="Document" r:id="rId4" imgW="5555546" imgH="6386474" progId="Word.Document.8">
                  <p:embed/>
                </p:oleObj>
              </mc:Choice>
              <mc:Fallback>
                <p:oleObj name="Document" r:id="rId4" imgW="5555546" imgH="6386474"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70" y="1071546"/>
                        <a:ext cx="5222875" cy="601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4" name="Line 4"/>
          <p:cNvSpPr>
            <a:spLocks noChangeShapeType="1"/>
          </p:cNvSpPr>
          <p:nvPr/>
        </p:nvSpPr>
        <p:spPr bwMode="auto">
          <a:xfrm>
            <a:off x="0" y="981075"/>
            <a:ext cx="9144000" cy="0"/>
          </a:xfrm>
          <a:prstGeom prst="line">
            <a:avLst/>
          </a:prstGeom>
          <a:noFill/>
          <a:ln w="38100">
            <a:solidFill>
              <a:srgbClr val="00FF00"/>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defRPr/>
            </a:pPr>
            <a:r>
              <a:rPr lang="en-GB" dirty="0" smtClean="0">
                <a:solidFill>
                  <a:srgbClr val="1B10F0"/>
                </a:solidFill>
              </a:rPr>
              <a:t>Enrolment &amp; Exclusions</a:t>
            </a:r>
            <a:endParaRPr lang="en-GB" dirty="0">
              <a:solidFill>
                <a:srgbClr val="1B10F0"/>
              </a:solidFill>
            </a:endParaRPr>
          </a:p>
        </p:txBody>
      </p:sp>
      <p:sp>
        <p:nvSpPr>
          <p:cNvPr id="31746" name="Rectangle 19"/>
          <p:cNvSpPr>
            <a:spLocks noChangeArrowheads="1"/>
          </p:cNvSpPr>
          <p:nvPr/>
        </p:nvSpPr>
        <p:spPr bwMode="auto">
          <a:xfrm>
            <a:off x="-379836" y="2203450"/>
            <a:ext cx="9144000" cy="0"/>
          </a:xfrm>
          <a:prstGeom prst="rect">
            <a:avLst/>
          </a:prstGeom>
          <a:noFill/>
          <a:ln w="9525">
            <a:noFill/>
            <a:miter lim="800000"/>
            <a:headEnd/>
            <a:tailEnd/>
          </a:ln>
        </p:spPr>
        <p:txBody>
          <a:bodyPr wrap="none" anchor="ctr">
            <a:spAutoFit/>
          </a:bodyPr>
          <a:lstStyle/>
          <a:p>
            <a:endParaRPr lang="en-GB"/>
          </a:p>
        </p:txBody>
      </p:sp>
      <p:sp>
        <p:nvSpPr>
          <p:cNvPr id="31749" name="AutoShape 18"/>
          <p:cNvSpPr>
            <a:spLocks noChangeAspect="1" noChangeArrowheads="1" noTextEdit="1"/>
          </p:cNvSpPr>
          <p:nvPr/>
        </p:nvSpPr>
        <p:spPr bwMode="auto">
          <a:xfrm>
            <a:off x="500034" y="2428868"/>
            <a:ext cx="6985000" cy="3238500"/>
          </a:xfrm>
          <a:prstGeom prst="rect">
            <a:avLst/>
          </a:prstGeom>
          <a:noFill/>
          <a:ln w="9525">
            <a:noFill/>
            <a:miter lim="800000"/>
            <a:headEnd/>
            <a:tailEnd/>
          </a:ln>
        </p:spPr>
        <p:txBody>
          <a:bodyPr/>
          <a:lstStyle/>
          <a:p>
            <a:pPr algn="ctr"/>
            <a:endParaRPr lang="en-US" sz="1600"/>
          </a:p>
        </p:txBody>
      </p:sp>
      <p:sp>
        <p:nvSpPr>
          <p:cNvPr id="13" name="Rounded Rectangle 12"/>
          <p:cNvSpPr/>
          <p:nvPr/>
        </p:nvSpPr>
        <p:spPr bwMode="auto">
          <a:xfrm>
            <a:off x="2432507" y="1322363"/>
            <a:ext cx="1800000" cy="54000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rPr>
              <a:t>SCREENED</a:t>
            </a:r>
          </a:p>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solidFill>
                  <a:schemeClr val="tx1"/>
                </a:solidFill>
                <a:latin typeface="Arial" charset="0"/>
              </a:rPr>
              <a:t>429</a:t>
            </a:r>
            <a:endParaRPr kumimoji="0" lang="en-GB" sz="1600" b="0" i="0" u="none" strike="noStrike" cap="none" normalizeH="0" baseline="0" dirty="0" smtClean="0">
              <a:ln>
                <a:noFill/>
              </a:ln>
              <a:solidFill>
                <a:schemeClr val="tx1"/>
              </a:solidFill>
              <a:effectLst/>
              <a:latin typeface="Arial" charset="0"/>
            </a:endParaRPr>
          </a:p>
        </p:txBody>
      </p:sp>
      <p:sp>
        <p:nvSpPr>
          <p:cNvPr id="14" name="Rounded Rectangle 13"/>
          <p:cNvSpPr/>
          <p:nvPr/>
        </p:nvSpPr>
        <p:spPr bwMode="auto">
          <a:xfrm>
            <a:off x="2432507" y="3036277"/>
            <a:ext cx="1800000" cy="54000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rPr>
              <a:t>RANDOMISED</a:t>
            </a:r>
          </a:p>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solidFill>
                  <a:schemeClr val="tx1"/>
                </a:solidFill>
                <a:latin typeface="Arial" charset="0"/>
              </a:rPr>
              <a:t>371</a:t>
            </a:r>
            <a:endParaRPr kumimoji="0" lang="en-GB" sz="1600" b="0" i="0" u="none" strike="noStrike" cap="none" normalizeH="0" baseline="0" dirty="0" smtClean="0">
              <a:ln>
                <a:noFill/>
              </a:ln>
              <a:solidFill>
                <a:schemeClr val="tx1"/>
              </a:solidFill>
              <a:effectLst/>
              <a:latin typeface="Arial" charset="0"/>
            </a:endParaRPr>
          </a:p>
        </p:txBody>
      </p:sp>
      <p:sp>
        <p:nvSpPr>
          <p:cNvPr id="16" name="Rounded Rectangle 15"/>
          <p:cNvSpPr/>
          <p:nvPr/>
        </p:nvSpPr>
        <p:spPr bwMode="auto">
          <a:xfrm>
            <a:off x="222715" y="4049151"/>
            <a:ext cx="1800000" cy="54000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rPr>
              <a:t>SOC</a:t>
            </a:r>
          </a:p>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solidFill>
                  <a:schemeClr val="tx1"/>
                </a:solidFill>
                <a:latin typeface="Arial" charset="0"/>
              </a:rPr>
              <a:t>124</a:t>
            </a:r>
            <a:endParaRPr kumimoji="0" lang="en-GB" sz="1600" b="0" i="0" u="none" strike="noStrike" cap="none" normalizeH="0" baseline="0" dirty="0" smtClean="0">
              <a:ln>
                <a:noFill/>
              </a:ln>
              <a:solidFill>
                <a:schemeClr val="tx1"/>
              </a:solidFill>
              <a:effectLst/>
              <a:latin typeface="Arial" charset="0"/>
            </a:endParaRPr>
          </a:p>
        </p:txBody>
      </p:sp>
      <p:sp>
        <p:nvSpPr>
          <p:cNvPr id="17" name="Rounded Rectangle 16"/>
          <p:cNvSpPr/>
          <p:nvPr/>
        </p:nvSpPr>
        <p:spPr bwMode="auto">
          <a:xfrm>
            <a:off x="2432507" y="4049151"/>
            <a:ext cx="1800000" cy="54000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rPr>
              <a:t>ART-12</a:t>
            </a:r>
          </a:p>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solidFill>
                  <a:schemeClr val="tx1"/>
                </a:solidFill>
                <a:latin typeface="Arial" charset="0"/>
              </a:rPr>
              <a:t>123</a:t>
            </a:r>
            <a:endParaRPr kumimoji="0" lang="en-GB" sz="1600" b="0" i="0" u="none" strike="noStrike" cap="none" normalizeH="0" baseline="0" dirty="0" smtClean="0">
              <a:ln>
                <a:noFill/>
              </a:ln>
              <a:solidFill>
                <a:schemeClr val="tx1"/>
              </a:solidFill>
              <a:effectLst/>
              <a:latin typeface="Arial" charset="0"/>
            </a:endParaRPr>
          </a:p>
        </p:txBody>
      </p:sp>
      <p:sp>
        <p:nvSpPr>
          <p:cNvPr id="19" name="Rounded Rectangle 18"/>
          <p:cNvSpPr/>
          <p:nvPr/>
        </p:nvSpPr>
        <p:spPr bwMode="auto">
          <a:xfrm>
            <a:off x="4590715" y="4049151"/>
            <a:ext cx="1800000" cy="54000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rPr>
              <a:t>ART-48</a:t>
            </a:r>
          </a:p>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solidFill>
                  <a:schemeClr val="tx1"/>
                </a:solidFill>
                <a:latin typeface="Arial" charset="0"/>
              </a:rPr>
              <a:t>124</a:t>
            </a:r>
            <a:endParaRPr kumimoji="0" lang="en-GB" sz="1600" b="0" i="0" u="none" strike="noStrike" cap="none" normalizeH="0" baseline="0" dirty="0" smtClean="0">
              <a:ln>
                <a:noFill/>
              </a:ln>
              <a:solidFill>
                <a:schemeClr val="tx1"/>
              </a:solidFill>
              <a:effectLst/>
              <a:latin typeface="Arial" charset="0"/>
            </a:endParaRPr>
          </a:p>
        </p:txBody>
      </p:sp>
      <p:sp>
        <p:nvSpPr>
          <p:cNvPr id="22" name="Rounded Rectangle 21"/>
          <p:cNvSpPr/>
          <p:nvPr/>
        </p:nvSpPr>
        <p:spPr bwMode="auto">
          <a:xfrm>
            <a:off x="222715" y="5589572"/>
            <a:ext cx="1800000" cy="540000"/>
          </a:xfrm>
          <a:prstGeom prst="roundRect">
            <a:avLst/>
          </a:prstGeom>
          <a:ln>
            <a:solidFill>
              <a:srgbClr val="00B05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8000"/>
                </a:solidFill>
                <a:effectLst/>
                <a:latin typeface="Arial" charset="0"/>
              </a:rPr>
              <a:t>SOC</a:t>
            </a:r>
          </a:p>
          <a:p>
            <a:pPr marL="0" marR="0" indent="0" algn="ctr" defTabSz="914400" rtl="0" eaLnBrk="1" fontAlgn="base" latinLnBrk="0" hangingPunct="1">
              <a:lnSpc>
                <a:spcPct val="100000"/>
              </a:lnSpc>
              <a:spcBef>
                <a:spcPct val="0"/>
              </a:spcBef>
              <a:spcAft>
                <a:spcPct val="0"/>
              </a:spcAft>
              <a:buClrTx/>
              <a:buSzTx/>
              <a:buFontTx/>
              <a:buNone/>
              <a:tabLst/>
            </a:pPr>
            <a:r>
              <a:rPr lang="en-GB" sz="1600" b="1" dirty="0" smtClean="0">
                <a:solidFill>
                  <a:srgbClr val="008000"/>
                </a:solidFill>
                <a:latin typeface="Arial" charset="0"/>
              </a:rPr>
              <a:t>124</a:t>
            </a:r>
            <a:endParaRPr kumimoji="0" lang="en-GB" sz="1600" b="1" i="0" u="none" strike="noStrike" cap="none" normalizeH="0" baseline="0" dirty="0" smtClean="0">
              <a:ln>
                <a:noFill/>
              </a:ln>
              <a:solidFill>
                <a:srgbClr val="008000"/>
              </a:solidFill>
              <a:effectLst/>
              <a:latin typeface="Arial" charset="0"/>
            </a:endParaRPr>
          </a:p>
        </p:txBody>
      </p:sp>
      <p:sp>
        <p:nvSpPr>
          <p:cNvPr id="23" name="Rounded Rectangle 22"/>
          <p:cNvSpPr/>
          <p:nvPr/>
        </p:nvSpPr>
        <p:spPr bwMode="auto">
          <a:xfrm>
            <a:off x="2432507" y="5589572"/>
            <a:ext cx="1800000" cy="54000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C00000"/>
                </a:solidFill>
                <a:effectLst/>
                <a:latin typeface="Arial" charset="0"/>
              </a:rPr>
              <a:t>ART-12</a:t>
            </a:r>
          </a:p>
          <a:p>
            <a:pPr marL="0" marR="0" indent="0" algn="ctr" defTabSz="914400" rtl="0" eaLnBrk="1" fontAlgn="base" latinLnBrk="0" hangingPunct="1">
              <a:lnSpc>
                <a:spcPct val="100000"/>
              </a:lnSpc>
              <a:spcBef>
                <a:spcPct val="0"/>
              </a:spcBef>
              <a:spcAft>
                <a:spcPct val="0"/>
              </a:spcAft>
              <a:buClrTx/>
              <a:buSzTx/>
              <a:buFontTx/>
              <a:buNone/>
              <a:tabLst/>
            </a:pPr>
            <a:r>
              <a:rPr lang="en-GB" sz="1600" b="1" dirty="0" smtClean="0">
                <a:solidFill>
                  <a:srgbClr val="C00000"/>
                </a:solidFill>
                <a:latin typeface="Arial" charset="0"/>
              </a:rPr>
              <a:t>120</a:t>
            </a:r>
            <a:endParaRPr kumimoji="0" lang="en-GB" sz="1600" b="1" i="0" u="none" strike="noStrike" cap="none" normalizeH="0" baseline="0" dirty="0" smtClean="0">
              <a:ln>
                <a:noFill/>
              </a:ln>
              <a:solidFill>
                <a:srgbClr val="C00000"/>
              </a:solidFill>
              <a:effectLst/>
              <a:latin typeface="Arial" charset="0"/>
            </a:endParaRPr>
          </a:p>
        </p:txBody>
      </p:sp>
      <p:sp>
        <p:nvSpPr>
          <p:cNvPr id="24" name="Rounded Rectangle 23"/>
          <p:cNvSpPr/>
          <p:nvPr/>
        </p:nvSpPr>
        <p:spPr bwMode="auto">
          <a:xfrm>
            <a:off x="4590715" y="5589572"/>
            <a:ext cx="1800000" cy="54000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rPr>
              <a:t>ART-48</a:t>
            </a:r>
          </a:p>
          <a:p>
            <a:pPr marL="0" marR="0" indent="0" algn="ctr" defTabSz="914400" rtl="0" eaLnBrk="1" fontAlgn="base" latinLnBrk="0" hangingPunct="1">
              <a:lnSpc>
                <a:spcPct val="100000"/>
              </a:lnSpc>
              <a:spcBef>
                <a:spcPct val="0"/>
              </a:spcBef>
              <a:spcAft>
                <a:spcPct val="0"/>
              </a:spcAft>
              <a:buClrTx/>
              <a:buSzTx/>
              <a:buFontTx/>
              <a:buNone/>
              <a:tabLst/>
            </a:pPr>
            <a:r>
              <a:rPr lang="en-GB" sz="1600" b="1" dirty="0" smtClean="0">
                <a:solidFill>
                  <a:schemeClr val="tx1"/>
                </a:solidFill>
                <a:latin typeface="Arial" charset="0"/>
              </a:rPr>
              <a:t>123</a:t>
            </a:r>
            <a:endParaRPr kumimoji="0" lang="en-GB" sz="1600" b="1" i="0" u="none" strike="noStrike" cap="none" normalizeH="0" baseline="0" dirty="0" smtClean="0">
              <a:ln>
                <a:noFill/>
              </a:ln>
              <a:solidFill>
                <a:schemeClr val="tx1"/>
              </a:solidFill>
              <a:effectLst/>
              <a:latin typeface="Arial" charset="0"/>
            </a:endParaRPr>
          </a:p>
        </p:txBody>
      </p:sp>
      <p:sp>
        <p:nvSpPr>
          <p:cNvPr id="25" name="Rounded Rectangle 24"/>
          <p:cNvSpPr/>
          <p:nvPr/>
        </p:nvSpPr>
        <p:spPr bwMode="auto">
          <a:xfrm>
            <a:off x="4909624" y="1967133"/>
            <a:ext cx="2751940" cy="130254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rPr>
              <a:t>58 EXCLUDED</a:t>
            </a:r>
          </a:p>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solidFill>
                  <a:schemeClr val="tx1"/>
                </a:solidFill>
                <a:latin typeface="Arial" charset="0"/>
              </a:rPr>
              <a:t>15 not PHI</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19</a:t>
            </a:r>
            <a:r>
              <a:rPr kumimoji="0" lang="en-GB" sz="1600" b="0" i="0" u="none" strike="noStrike" cap="none" normalizeH="0" dirty="0" smtClean="0">
                <a:ln>
                  <a:noFill/>
                </a:ln>
                <a:solidFill>
                  <a:schemeClr val="tx1"/>
                </a:solidFill>
                <a:effectLst/>
                <a:latin typeface="Arial" charset="0"/>
              </a:rPr>
              <a:t> protocol exclusions</a:t>
            </a:r>
          </a:p>
          <a:p>
            <a:pPr marL="0" marR="0" indent="0" algn="ctr" defTabSz="914400" rtl="0" eaLnBrk="1" fontAlgn="base" latinLnBrk="0" hangingPunct="1">
              <a:lnSpc>
                <a:spcPct val="100000"/>
              </a:lnSpc>
              <a:spcBef>
                <a:spcPct val="0"/>
              </a:spcBef>
              <a:spcAft>
                <a:spcPct val="0"/>
              </a:spcAft>
              <a:buClrTx/>
              <a:buSzTx/>
              <a:buFontTx/>
              <a:buNone/>
              <a:tabLst/>
            </a:pPr>
            <a:r>
              <a:rPr lang="en-GB" sz="1600" baseline="0" dirty="0" smtClean="0">
                <a:solidFill>
                  <a:schemeClr val="tx1"/>
                </a:solidFill>
                <a:latin typeface="Arial" charset="0"/>
              </a:rPr>
              <a:t>24</a:t>
            </a:r>
            <a:r>
              <a:rPr lang="en-GB" sz="1600" dirty="0" smtClean="0">
                <a:solidFill>
                  <a:schemeClr val="tx1"/>
                </a:solidFill>
                <a:latin typeface="Arial" charset="0"/>
              </a:rPr>
              <a:t> other reasons</a:t>
            </a:r>
            <a:endParaRPr kumimoji="0" lang="en-GB" sz="1600" b="0" i="0" u="none" strike="noStrike" cap="none" normalizeH="0" baseline="0" dirty="0" smtClean="0">
              <a:ln>
                <a:noFill/>
              </a:ln>
              <a:solidFill>
                <a:schemeClr val="tx1"/>
              </a:solidFill>
              <a:effectLst/>
              <a:latin typeface="Arial" charset="0"/>
            </a:endParaRPr>
          </a:p>
        </p:txBody>
      </p:sp>
      <p:sp>
        <p:nvSpPr>
          <p:cNvPr id="26" name="Rounded Rectangle 25"/>
          <p:cNvSpPr/>
          <p:nvPr/>
        </p:nvSpPr>
        <p:spPr bwMode="auto">
          <a:xfrm>
            <a:off x="6595397" y="4159345"/>
            <a:ext cx="2304000" cy="14400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rPr>
              <a:t>5 EXCLUDED</a:t>
            </a:r>
          </a:p>
          <a:p>
            <a:pPr algn="ctr"/>
            <a:r>
              <a:rPr lang="en-GB" sz="1600" dirty="0" smtClean="0">
                <a:solidFill>
                  <a:schemeClr val="tx1"/>
                </a:solidFill>
                <a:latin typeface="Arial" charset="0"/>
              </a:rPr>
              <a:t>2 not equivocal</a:t>
            </a:r>
          </a:p>
          <a:p>
            <a:pPr algn="ctr"/>
            <a:r>
              <a:rPr lang="en-GB" sz="1600" dirty="0" smtClean="0">
                <a:solidFill>
                  <a:schemeClr val="tx1"/>
                </a:solidFill>
                <a:latin typeface="Arial" charset="0"/>
              </a:rPr>
              <a:t>1 HIV-</a:t>
            </a:r>
            <a:r>
              <a:rPr lang="en-GB" sz="1600" dirty="0" err="1" smtClean="0">
                <a:solidFill>
                  <a:schemeClr val="tx1"/>
                </a:solidFill>
                <a:latin typeface="Arial" charset="0"/>
              </a:rPr>
              <a:t>neg</a:t>
            </a:r>
            <a:r>
              <a:rPr lang="en-GB" sz="1600" dirty="0" smtClean="0">
                <a:solidFill>
                  <a:schemeClr val="tx1"/>
                </a:solidFill>
                <a:latin typeface="Arial" charset="0"/>
              </a:rPr>
              <a:t>&gt;8 months</a:t>
            </a:r>
          </a:p>
          <a:p>
            <a:pPr algn="ctr"/>
            <a:r>
              <a:rPr lang="en-GB" sz="1600" dirty="0" smtClean="0">
                <a:solidFill>
                  <a:schemeClr val="tx1"/>
                </a:solidFill>
                <a:latin typeface="Arial" charset="0"/>
              </a:rPr>
              <a:t>1 remained HIV-</a:t>
            </a:r>
            <a:r>
              <a:rPr lang="en-GB" sz="1600" dirty="0" err="1" smtClean="0">
                <a:solidFill>
                  <a:schemeClr val="tx1"/>
                </a:solidFill>
                <a:latin typeface="Arial" charset="0"/>
              </a:rPr>
              <a:t>neg</a:t>
            </a:r>
            <a:endParaRPr lang="en-GB" sz="1600" dirty="0" smtClean="0">
              <a:solidFill>
                <a:schemeClr val="tx1"/>
              </a:solidFill>
              <a:latin typeface="Arial" charset="0"/>
            </a:endParaRPr>
          </a:p>
          <a:p>
            <a:pPr algn="ctr"/>
            <a:r>
              <a:rPr lang="en-GB" sz="1600" dirty="0" smtClean="0">
                <a:solidFill>
                  <a:schemeClr val="tx1"/>
                </a:solidFill>
                <a:latin typeface="Arial" charset="0"/>
              </a:rPr>
              <a:t>1 randomisation error</a:t>
            </a:r>
          </a:p>
        </p:txBody>
      </p:sp>
      <p:cxnSp>
        <p:nvCxnSpPr>
          <p:cNvPr id="28" name="Elbow Connector 27"/>
          <p:cNvCxnSpPr>
            <a:stCxn id="13" idx="2"/>
            <a:endCxn id="14" idx="0"/>
          </p:cNvCxnSpPr>
          <p:nvPr/>
        </p:nvCxnSpPr>
        <p:spPr bwMode="auto">
          <a:xfrm rot="5400000">
            <a:off x="2745550" y="2449320"/>
            <a:ext cx="1173914" cy="1588"/>
          </a:xfrm>
          <a:prstGeom prst="bentConnector3">
            <a:avLst>
              <a:gd name="adj1" fmla="val 50000"/>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0" name="Elbow Connector 29"/>
          <p:cNvCxnSpPr>
            <a:stCxn id="14" idx="2"/>
            <a:endCxn id="17" idx="0"/>
          </p:cNvCxnSpPr>
          <p:nvPr/>
        </p:nvCxnSpPr>
        <p:spPr bwMode="auto">
          <a:xfrm rot="5400000">
            <a:off x="3096070" y="3812714"/>
            <a:ext cx="472874" cy="1588"/>
          </a:xfrm>
          <a:prstGeom prst="bentConnector3">
            <a:avLst>
              <a:gd name="adj1" fmla="val 50000"/>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2" name="Elbow Connector 31"/>
          <p:cNvCxnSpPr>
            <a:stCxn id="14" idx="2"/>
            <a:endCxn id="19" idx="0"/>
          </p:cNvCxnSpPr>
          <p:nvPr/>
        </p:nvCxnSpPr>
        <p:spPr bwMode="auto">
          <a:xfrm rot="16200000" flipH="1">
            <a:off x="4175174" y="2733610"/>
            <a:ext cx="472874" cy="2158208"/>
          </a:xfrm>
          <a:prstGeom prst="bentConnector3">
            <a:avLst>
              <a:gd name="adj1" fmla="val 50000"/>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14" idx="2"/>
            <a:endCxn id="16" idx="0"/>
          </p:cNvCxnSpPr>
          <p:nvPr/>
        </p:nvCxnSpPr>
        <p:spPr bwMode="auto">
          <a:xfrm rot="5400000">
            <a:off x="1991174" y="2707818"/>
            <a:ext cx="472874" cy="2209792"/>
          </a:xfrm>
          <a:prstGeom prst="bentConnector3">
            <a:avLst>
              <a:gd name="adj1" fmla="val 50000"/>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16" idx="2"/>
            <a:endCxn id="22" idx="0"/>
          </p:cNvCxnSpPr>
          <p:nvPr/>
        </p:nvCxnSpPr>
        <p:spPr bwMode="auto">
          <a:xfrm rot="5400000">
            <a:off x="622505" y="5089361"/>
            <a:ext cx="1000421" cy="1588"/>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7" idx="2"/>
            <a:endCxn id="23" idx="0"/>
          </p:cNvCxnSpPr>
          <p:nvPr/>
        </p:nvCxnSpPr>
        <p:spPr bwMode="auto">
          <a:xfrm rot="5400000">
            <a:off x="2832297" y="5089361"/>
            <a:ext cx="1000421" cy="1588"/>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19" idx="2"/>
            <a:endCxn id="24" idx="0"/>
          </p:cNvCxnSpPr>
          <p:nvPr/>
        </p:nvCxnSpPr>
        <p:spPr bwMode="auto">
          <a:xfrm rot="5400000">
            <a:off x="4990505" y="5089361"/>
            <a:ext cx="1000421" cy="1588"/>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3" name="Shape 42"/>
          <p:cNvCxnSpPr>
            <a:stCxn id="13" idx="2"/>
            <a:endCxn id="25" idx="1"/>
          </p:cNvCxnSpPr>
          <p:nvPr/>
        </p:nvCxnSpPr>
        <p:spPr bwMode="auto">
          <a:xfrm rot="16200000" flipH="1">
            <a:off x="3743045" y="1451824"/>
            <a:ext cx="756040" cy="1577117"/>
          </a:xfrm>
          <a:prstGeom prst="bentConnector2">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5" name="Shape 44"/>
          <p:cNvCxnSpPr>
            <a:stCxn id="16" idx="2"/>
            <a:endCxn id="26" idx="1"/>
          </p:cNvCxnSpPr>
          <p:nvPr/>
        </p:nvCxnSpPr>
        <p:spPr bwMode="auto">
          <a:xfrm rot="16200000" flipH="1">
            <a:off x="3713959" y="1997907"/>
            <a:ext cx="290194" cy="5472682"/>
          </a:xfrm>
          <a:prstGeom prst="bentConnector2">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p:txBody>
          <a:bodyPr/>
          <a:lstStyle/>
          <a:p>
            <a:pPr eaLnBrk="1" hangingPunct="1">
              <a:defRPr/>
            </a:pPr>
            <a:r>
              <a:rPr lang="en-GB" dirty="0" smtClean="0">
                <a:solidFill>
                  <a:srgbClr val="1B10F0"/>
                </a:solidFill>
              </a:rPr>
              <a:t>Time to primary endpoint</a:t>
            </a:r>
          </a:p>
        </p:txBody>
      </p:sp>
      <p:sp>
        <p:nvSpPr>
          <p:cNvPr id="926" name="Rectangle 391"/>
          <p:cNvSpPr>
            <a:spLocks noChangeArrowheads="1"/>
          </p:cNvSpPr>
          <p:nvPr/>
        </p:nvSpPr>
        <p:spPr bwMode="auto">
          <a:xfrm>
            <a:off x="1322366" y="6384599"/>
            <a:ext cx="271463" cy="212725"/>
          </a:xfrm>
          <a:prstGeom prst="rect">
            <a:avLst/>
          </a:prstGeom>
          <a:noFill/>
          <a:ln w="9525">
            <a:noFill/>
            <a:miter lim="800000"/>
            <a:headEnd/>
            <a:tailEnd/>
          </a:ln>
        </p:spPr>
        <p:txBody>
          <a:bodyPr wrap="none" lIns="0" tIns="0" rIns="0" bIns="0">
            <a:spAutoFit/>
          </a:bodyPr>
          <a:lstStyle/>
          <a:p>
            <a:r>
              <a:rPr lang="en-GB" sz="1400">
                <a:solidFill>
                  <a:srgbClr val="000000"/>
                </a:solidFill>
              </a:rPr>
              <a:t>123</a:t>
            </a:r>
            <a:endParaRPr lang="en-GB"/>
          </a:p>
        </p:txBody>
      </p:sp>
      <p:sp>
        <p:nvSpPr>
          <p:cNvPr id="927" name="Rectangle 392"/>
          <p:cNvSpPr>
            <a:spLocks noChangeArrowheads="1"/>
          </p:cNvSpPr>
          <p:nvPr/>
        </p:nvSpPr>
        <p:spPr bwMode="auto">
          <a:xfrm>
            <a:off x="2030413" y="6384599"/>
            <a:ext cx="271462" cy="212725"/>
          </a:xfrm>
          <a:prstGeom prst="rect">
            <a:avLst/>
          </a:prstGeom>
          <a:noFill/>
          <a:ln w="9525">
            <a:noFill/>
            <a:miter lim="800000"/>
            <a:headEnd/>
            <a:tailEnd/>
          </a:ln>
        </p:spPr>
        <p:txBody>
          <a:bodyPr wrap="none" lIns="0" tIns="0" rIns="0" bIns="0">
            <a:spAutoFit/>
          </a:bodyPr>
          <a:lstStyle/>
          <a:p>
            <a:r>
              <a:rPr lang="en-GB" sz="1400">
                <a:solidFill>
                  <a:srgbClr val="000000"/>
                </a:solidFill>
              </a:rPr>
              <a:t>121</a:t>
            </a:r>
            <a:endParaRPr lang="en-GB"/>
          </a:p>
        </p:txBody>
      </p:sp>
      <p:sp>
        <p:nvSpPr>
          <p:cNvPr id="928" name="Rectangle 393"/>
          <p:cNvSpPr>
            <a:spLocks noChangeArrowheads="1"/>
          </p:cNvSpPr>
          <p:nvPr/>
        </p:nvSpPr>
        <p:spPr bwMode="auto">
          <a:xfrm>
            <a:off x="2830513" y="6384599"/>
            <a:ext cx="271462" cy="212725"/>
          </a:xfrm>
          <a:prstGeom prst="rect">
            <a:avLst/>
          </a:prstGeom>
          <a:noFill/>
          <a:ln w="9525">
            <a:noFill/>
            <a:miter lim="800000"/>
            <a:headEnd/>
            <a:tailEnd/>
          </a:ln>
        </p:spPr>
        <p:txBody>
          <a:bodyPr wrap="none" lIns="0" tIns="0" rIns="0" bIns="0">
            <a:spAutoFit/>
          </a:bodyPr>
          <a:lstStyle/>
          <a:p>
            <a:r>
              <a:rPr lang="en-GB" sz="1400">
                <a:solidFill>
                  <a:srgbClr val="000000"/>
                </a:solidFill>
              </a:rPr>
              <a:t>117</a:t>
            </a:r>
            <a:endParaRPr lang="en-GB"/>
          </a:p>
        </p:txBody>
      </p:sp>
      <p:sp>
        <p:nvSpPr>
          <p:cNvPr id="929" name="Rectangle 394"/>
          <p:cNvSpPr>
            <a:spLocks noChangeArrowheads="1"/>
          </p:cNvSpPr>
          <p:nvPr/>
        </p:nvSpPr>
        <p:spPr bwMode="auto">
          <a:xfrm>
            <a:off x="3540125" y="6384599"/>
            <a:ext cx="271463" cy="212725"/>
          </a:xfrm>
          <a:prstGeom prst="rect">
            <a:avLst/>
          </a:prstGeom>
          <a:noFill/>
          <a:ln w="9525">
            <a:noFill/>
            <a:miter lim="800000"/>
            <a:headEnd/>
            <a:tailEnd/>
          </a:ln>
        </p:spPr>
        <p:txBody>
          <a:bodyPr wrap="none" lIns="0" tIns="0" rIns="0" bIns="0">
            <a:spAutoFit/>
          </a:bodyPr>
          <a:lstStyle/>
          <a:p>
            <a:r>
              <a:rPr lang="en-GB" sz="1400">
                <a:solidFill>
                  <a:srgbClr val="000000"/>
                </a:solidFill>
              </a:rPr>
              <a:t>109</a:t>
            </a:r>
            <a:endParaRPr lang="en-GB"/>
          </a:p>
        </p:txBody>
      </p:sp>
      <p:sp>
        <p:nvSpPr>
          <p:cNvPr id="930" name="Rectangle 395"/>
          <p:cNvSpPr>
            <a:spLocks noChangeArrowheads="1"/>
          </p:cNvSpPr>
          <p:nvPr/>
        </p:nvSpPr>
        <p:spPr bwMode="auto">
          <a:xfrm>
            <a:off x="4292600" y="6384599"/>
            <a:ext cx="271463" cy="212725"/>
          </a:xfrm>
          <a:prstGeom prst="rect">
            <a:avLst/>
          </a:prstGeom>
          <a:noFill/>
          <a:ln w="9525">
            <a:noFill/>
            <a:miter lim="800000"/>
            <a:headEnd/>
            <a:tailEnd/>
          </a:ln>
        </p:spPr>
        <p:txBody>
          <a:bodyPr wrap="none" lIns="0" tIns="0" rIns="0" bIns="0">
            <a:spAutoFit/>
          </a:bodyPr>
          <a:lstStyle/>
          <a:p>
            <a:r>
              <a:rPr lang="en-GB" sz="1400">
                <a:solidFill>
                  <a:srgbClr val="000000"/>
                </a:solidFill>
              </a:rPr>
              <a:t>100</a:t>
            </a:r>
            <a:endParaRPr lang="en-GB"/>
          </a:p>
        </p:txBody>
      </p:sp>
      <p:sp>
        <p:nvSpPr>
          <p:cNvPr id="931" name="Rectangle 396"/>
          <p:cNvSpPr>
            <a:spLocks noChangeArrowheads="1"/>
          </p:cNvSpPr>
          <p:nvPr/>
        </p:nvSpPr>
        <p:spPr bwMode="auto">
          <a:xfrm>
            <a:off x="5030788" y="6384599"/>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88</a:t>
            </a:r>
            <a:endParaRPr lang="en-GB"/>
          </a:p>
        </p:txBody>
      </p:sp>
      <p:sp>
        <p:nvSpPr>
          <p:cNvPr id="932" name="Rectangle 397"/>
          <p:cNvSpPr>
            <a:spLocks noChangeArrowheads="1"/>
          </p:cNvSpPr>
          <p:nvPr/>
        </p:nvSpPr>
        <p:spPr bwMode="auto">
          <a:xfrm>
            <a:off x="5842000" y="6384599"/>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80</a:t>
            </a:r>
            <a:endParaRPr lang="en-GB"/>
          </a:p>
        </p:txBody>
      </p:sp>
      <p:sp>
        <p:nvSpPr>
          <p:cNvPr id="933" name="Rectangle 398"/>
          <p:cNvSpPr>
            <a:spLocks noChangeArrowheads="1"/>
          </p:cNvSpPr>
          <p:nvPr/>
        </p:nvSpPr>
        <p:spPr bwMode="auto">
          <a:xfrm>
            <a:off x="6537325" y="6384599"/>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63</a:t>
            </a:r>
            <a:endParaRPr lang="en-GB"/>
          </a:p>
        </p:txBody>
      </p:sp>
      <p:sp>
        <p:nvSpPr>
          <p:cNvPr id="934" name="Rectangle 399"/>
          <p:cNvSpPr>
            <a:spLocks noChangeArrowheads="1"/>
          </p:cNvSpPr>
          <p:nvPr/>
        </p:nvSpPr>
        <p:spPr bwMode="auto">
          <a:xfrm>
            <a:off x="7319963" y="6384599"/>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41</a:t>
            </a:r>
            <a:endParaRPr lang="en-GB"/>
          </a:p>
        </p:txBody>
      </p:sp>
      <p:sp>
        <p:nvSpPr>
          <p:cNvPr id="935" name="Rectangle 400"/>
          <p:cNvSpPr>
            <a:spLocks noChangeArrowheads="1"/>
          </p:cNvSpPr>
          <p:nvPr/>
        </p:nvSpPr>
        <p:spPr bwMode="auto">
          <a:xfrm>
            <a:off x="8047038" y="6384599"/>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19</a:t>
            </a:r>
            <a:endParaRPr lang="en-GB"/>
          </a:p>
        </p:txBody>
      </p:sp>
      <p:sp>
        <p:nvSpPr>
          <p:cNvPr id="936" name="Rectangle 401"/>
          <p:cNvSpPr>
            <a:spLocks noChangeArrowheads="1"/>
          </p:cNvSpPr>
          <p:nvPr/>
        </p:nvSpPr>
        <p:spPr bwMode="auto">
          <a:xfrm>
            <a:off x="434975" y="6384599"/>
            <a:ext cx="522288" cy="212725"/>
          </a:xfrm>
          <a:prstGeom prst="rect">
            <a:avLst/>
          </a:prstGeom>
          <a:noFill/>
          <a:ln w="9525">
            <a:noFill/>
            <a:miter lim="800000"/>
            <a:headEnd/>
            <a:tailEnd/>
          </a:ln>
        </p:spPr>
        <p:txBody>
          <a:bodyPr wrap="none" lIns="0" tIns="0" rIns="0" bIns="0">
            <a:spAutoFit/>
          </a:bodyPr>
          <a:lstStyle/>
          <a:p>
            <a:r>
              <a:rPr lang="en-GB" sz="1400">
                <a:solidFill>
                  <a:srgbClr val="000000"/>
                </a:solidFill>
              </a:rPr>
              <a:t>ART-48</a:t>
            </a:r>
            <a:endParaRPr lang="en-GB"/>
          </a:p>
        </p:txBody>
      </p:sp>
      <p:sp>
        <p:nvSpPr>
          <p:cNvPr id="937" name="Rectangle 402"/>
          <p:cNvSpPr>
            <a:spLocks noChangeArrowheads="1"/>
          </p:cNvSpPr>
          <p:nvPr/>
        </p:nvSpPr>
        <p:spPr bwMode="auto">
          <a:xfrm>
            <a:off x="1322366" y="6221086"/>
            <a:ext cx="271463" cy="212725"/>
          </a:xfrm>
          <a:prstGeom prst="rect">
            <a:avLst/>
          </a:prstGeom>
          <a:noFill/>
          <a:ln w="9525">
            <a:noFill/>
            <a:miter lim="800000"/>
            <a:headEnd/>
            <a:tailEnd/>
          </a:ln>
        </p:spPr>
        <p:txBody>
          <a:bodyPr wrap="none" lIns="0" tIns="0" rIns="0" bIns="0">
            <a:spAutoFit/>
          </a:bodyPr>
          <a:lstStyle/>
          <a:p>
            <a:r>
              <a:rPr lang="en-GB" sz="1400" dirty="0">
                <a:solidFill>
                  <a:srgbClr val="000000"/>
                </a:solidFill>
              </a:rPr>
              <a:t>120</a:t>
            </a:r>
            <a:endParaRPr lang="en-GB" dirty="0"/>
          </a:p>
        </p:txBody>
      </p:sp>
      <p:sp>
        <p:nvSpPr>
          <p:cNvPr id="938" name="Rectangle 403"/>
          <p:cNvSpPr>
            <a:spLocks noChangeArrowheads="1"/>
          </p:cNvSpPr>
          <p:nvPr/>
        </p:nvSpPr>
        <p:spPr bwMode="auto">
          <a:xfrm>
            <a:off x="2030413" y="6221086"/>
            <a:ext cx="271462" cy="212725"/>
          </a:xfrm>
          <a:prstGeom prst="rect">
            <a:avLst/>
          </a:prstGeom>
          <a:noFill/>
          <a:ln w="9525">
            <a:noFill/>
            <a:miter lim="800000"/>
            <a:headEnd/>
            <a:tailEnd/>
          </a:ln>
        </p:spPr>
        <p:txBody>
          <a:bodyPr wrap="none" lIns="0" tIns="0" rIns="0" bIns="0">
            <a:spAutoFit/>
          </a:bodyPr>
          <a:lstStyle/>
          <a:p>
            <a:r>
              <a:rPr lang="en-GB" sz="1400">
                <a:solidFill>
                  <a:srgbClr val="000000"/>
                </a:solidFill>
              </a:rPr>
              <a:t>110</a:t>
            </a:r>
            <a:endParaRPr lang="en-GB"/>
          </a:p>
        </p:txBody>
      </p:sp>
      <p:sp>
        <p:nvSpPr>
          <p:cNvPr id="939" name="Rectangle 404"/>
          <p:cNvSpPr>
            <a:spLocks noChangeArrowheads="1"/>
          </p:cNvSpPr>
          <p:nvPr/>
        </p:nvSpPr>
        <p:spPr bwMode="auto">
          <a:xfrm>
            <a:off x="2873375" y="6221086"/>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95</a:t>
            </a:r>
            <a:endParaRPr lang="en-GB"/>
          </a:p>
        </p:txBody>
      </p:sp>
      <p:sp>
        <p:nvSpPr>
          <p:cNvPr id="940" name="Rectangle 405"/>
          <p:cNvSpPr>
            <a:spLocks noChangeArrowheads="1"/>
          </p:cNvSpPr>
          <p:nvPr/>
        </p:nvSpPr>
        <p:spPr bwMode="auto">
          <a:xfrm>
            <a:off x="3582988" y="6221086"/>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84</a:t>
            </a:r>
            <a:endParaRPr lang="en-GB"/>
          </a:p>
        </p:txBody>
      </p:sp>
      <p:sp>
        <p:nvSpPr>
          <p:cNvPr id="941" name="Rectangle 406"/>
          <p:cNvSpPr>
            <a:spLocks noChangeArrowheads="1"/>
          </p:cNvSpPr>
          <p:nvPr/>
        </p:nvSpPr>
        <p:spPr bwMode="auto">
          <a:xfrm>
            <a:off x="4337050" y="6221086"/>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79</a:t>
            </a:r>
            <a:endParaRPr lang="en-GB"/>
          </a:p>
        </p:txBody>
      </p:sp>
      <p:sp>
        <p:nvSpPr>
          <p:cNvPr id="942" name="Rectangle 407"/>
          <p:cNvSpPr>
            <a:spLocks noChangeArrowheads="1"/>
          </p:cNvSpPr>
          <p:nvPr/>
        </p:nvSpPr>
        <p:spPr bwMode="auto">
          <a:xfrm>
            <a:off x="5030788" y="6221086"/>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71</a:t>
            </a:r>
            <a:endParaRPr lang="en-GB"/>
          </a:p>
        </p:txBody>
      </p:sp>
      <p:sp>
        <p:nvSpPr>
          <p:cNvPr id="943" name="Rectangle 409"/>
          <p:cNvSpPr>
            <a:spLocks noChangeArrowheads="1"/>
          </p:cNvSpPr>
          <p:nvPr/>
        </p:nvSpPr>
        <p:spPr bwMode="auto">
          <a:xfrm>
            <a:off x="5842000" y="6221086"/>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63</a:t>
            </a:r>
            <a:endParaRPr lang="en-GB"/>
          </a:p>
        </p:txBody>
      </p:sp>
      <p:sp>
        <p:nvSpPr>
          <p:cNvPr id="944" name="Rectangle 410"/>
          <p:cNvSpPr>
            <a:spLocks noChangeArrowheads="1"/>
          </p:cNvSpPr>
          <p:nvPr/>
        </p:nvSpPr>
        <p:spPr bwMode="auto">
          <a:xfrm>
            <a:off x="6537325" y="6221086"/>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49</a:t>
            </a:r>
            <a:endParaRPr lang="en-GB"/>
          </a:p>
        </p:txBody>
      </p:sp>
      <p:sp>
        <p:nvSpPr>
          <p:cNvPr id="945" name="Rectangle 411"/>
          <p:cNvSpPr>
            <a:spLocks noChangeArrowheads="1"/>
          </p:cNvSpPr>
          <p:nvPr/>
        </p:nvSpPr>
        <p:spPr bwMode="auto">
          <a:xfrm>
            <a:off x="7319963" y="6221086"/>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32</a:t>
            </a:r>
            <a:endParaRPr lang="en-GB"/>
          </a:p>
        </p:txBody>
      </p:sp>
      <p:sp>
        <p:nvSpPr>
          <p:cNvPr id="946" name="Rectangle 412"/>
          <p:cNvSpPr>
            <a:spLocks noChangeArrowheads="1"/>
          </p:cNvSpPr>
          <p:nvPr/>
        </p:nvSpPr>
        <p:spPr bwMode="auto">
          <a:xfrm>
            <a:off x="8047038" y="6221086"/>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21</a:t>
            </a:r>
            <a:endParaRPr lang="en-GB"/>
          </a:p>
        </p:txBody>
      </p:sp>
      <p:sp>
        <p:nvSpPr>
          <p:cNvPr id="947" name="Rectangle 413"/>
          <p:cNvSpPr>
            <a:spLocks noChangeArrowheads="1"/>
          </p:cNvSpPr>
          <p:nvPr/>
        </p:nvSpPr>
        <p:spPr bwMode="auto">
          <a:xfrm>
            <a:off x="434975" y="6221086"/>
            <a:ext cx="522288" cy="212725"/>
          </a:xfrm>
          <a:prstGeom prst="rect">
            <a:avLst/>
          </a:prstGeom>
          <a:noFill/>
          <a:ln w="9525">
            <a:noFill/>
            <a:miter lim="800000"/>
            <a:headEnd/>
            <a:tailEnd/>
          </a:ln>
        </p:spPr>
        <p:txBody>
          <a:bodyPr wrap="none" lIns="0" tIns="0" rIns="0" bIns="0">
            <a:spAutoFit/>
          </a:bodyPr>
          <a:lstStyle/>
          <a:p>
            <a:r>
              <a:rPr lang="en-GB" sz="1400" dirty="0">
                <a:solidFill>
                  <a:srgbClr val="000000"/>
                </a:solidFill>
              </a:rPr>
              <a:t>ART-12</a:t>
            </a:r>
            <a:endParaRPr lang="en-GB" dirty="0"/>
          </a:p>
        </p:txBody>
      </p:sp>
      <p:sp>
        <p:nvSpPr>
          <p:cNvPr id="948" name="Rectangle 414"/>
          <p:cNvSpPr>
            <a:spLocks noChangeArrowheads="1"/>
          </p:cNvSpPr>
          <p:nvPr/>
        </p:nvSpPr>
        <p:spPr bwMode="auto">
          <a:xfrm>
            <a:off x="1322366" y="6057574"/>
            <a:ext cx="271463" cy="212725"/>
          </a:xfrm>
          <a:prstGeom prst="rect">
            <a:avLst/>
          </a:prstGeom>
          <a:noFill/>
          <a:ln w="9525">
            <a:noFill/>
            <a:miter lim="800000"/>
            <a:headEnd/>
            <a:tailEnd/>
          </a:ln>
        </p:spPr>
        <p:txBody>
          <a:bodyPr wrap="none" lIns="0" tIns="0" rIns="0" bIns="0">
            <a:spAutoFit/>
          </a:bodyPr>
          <a:lstStyle/>
          <a:p>
            <a:r>
              <a:rPr lang="en-GB" sz="1400" dirty="0">
                <a:solidFill>
                  <a:srgbClr val="000000"/>
                </a:solidFill>
              </a:rPr>
              <a:t>123</a:t>
            </a:r>
            <a:endParaRPr lang="en-GB" sz="1400" dirty="0"/>
          </a:p>
        </p:txBody>
      </p:sp>
      <p:sp>
        <p:nvSpPr>
          <p:cNvPr id="949" name="Rectangle 415"/>
          <p:cNvSpPr>
            <a:spLocks noChangeArrowheads="1"/>
          </p:cNvSpPr>
          <p:nvPr/>
        </p:nvSpPr>
        <p:spPr bwMode="auto">
          <a:xfrm>
            <a:off x="2030413" y="6057574"/>
            <a:ext cx="271462" cy="212725"/>
          </a:xfrm>
          <a:prstGeom prst="rect">
            <a:avLst/>
          </a:prstGeom>
          <a:noFill/>
          <a:ln w="9525">
            <a:noFill/>
            <a:miter lim="800000"/>
            <a:headEnd/>
            <a:tailEnd/>
          </a:ln>
        </p:spPr>
        <p:txBody>
          <a:bodyPr wrap="none" lIns="0" tIns="0" rIns="0" bIns="0">
            <a:spAutoFit/>
          </a:bodyPr>
          <a:lstStyle/>
          <a:p>
            <a:r>
              <a:rPr lang="en-GB" sz="1400">
                <a:solidFill>
                  <a:srgbClr val="000000"/>
                </a:solidFill>
              </a:rPr>
              <a:t>109</a:t>
            </a:r>
            <a:endParaRPr lang="en-GB"/>
          </a:p>
        </p:txBody>
      </p:sp>
      <p:sp>
        <p:nvSpPr>
          <p:cNvPr id="950" name="Rectangle 416"/>
          <p:cNvSpPr>
            <a:spLocks noChangeArrowheads="1"/>
          </p:cNvSpPr>
          <p:nvPr/>
        </p:nvSpPr>
        <p:spPr bwMode="auto">
          <a:xfrm>
            <a:off x="2873375" y="6057574"/>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93</a:t>
            </a:r>
            <a:endParaRPr lang="en-GB"/>
          </a:p>
        </p:txBody>
      </p:sp>
      <p:sp>
        <p:nvSpPr>
          <p:cNvPr id="951" name="Rectangle 417"/>
          <p:cNvSpPr>
            <a:spLocks noChangeArrowheads="1"/>
          </p:cNvSpPr>
          <p:nvPr/>
        </p:nvSpPr>
        <p:spPr bwMode="auto">
          <a:xfrm>
            <a:off x="3582988" y="6057574"/>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82</a:t>
            </a:r>
            <a:endParaRPr lang="en-GB"/>
          </a:p>
        </p:txBody>
      </p:sp>
      <p:sp>
        <p:nvSpPr>
          <p:cNvPr id="952" name="Rectangle 418"/>
          <p:cNvSpPr>
            <a:spLocks noChangeArrowheads="1"/>
          </p:cNvSpPr>
          <p:nvPr/>
        </p:nvSpPr>
        <p:spPr bwMode="auto">
          <a:xfrm>
            <a:off x="4337050" y="6057574"/>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75</a:t>
            </a:r>
            <a:endParaRPr lang="en-GB"/>
          </a:p>
        </p:txBody>
      </p:sp>
      <p:sp>
        <p:nvSpPr>
          <p:cNvPr id="953" name="Rectangle 419"/>
          <p:cNvSpPr>
            <a:spLocks noChangeArrowheads="1"/>
          </p:cNvSpPr>
          <p:nvPr/>
        </p:nvSpPr>
        <p:spPr bwMode="auto">
          <a:xfrm>
            <a:off x="5030788" y="6057574"/>
            <a:ext cx="180975" cy="212725"/>
          </a:xfrm>
          <a:prstGeom prst="rect">
            <a:avLst/>
          </a:prstGeom>
          <a:noFill/>
          <a:ln w="9525">
            <a:noFill/>
            <a:miter lim="800000"/>
            <a:headEnd/>
            <a:tailEnd/>
          </a:ln>
        </p:spPr>
        <p:txBody>
          <a:bodyPr wrap="none" lIns="0" tIns="0" rIns="0" bIns="0">
            <a:spAutoFit/>
          </a:bodyPr>
          <a:lstStyle/>
          <a:p>
            <a:r>
              <a:rPr lang="en-GB" sz="1400" dirty="0">
                <a:solidFill>
                  <a:srgbClr val="000000"/>
                </a:solidFill>
              </a:rPr>
              <a:t>66</a:t>
            </a:r>
            <a:endParaRPr lang="en-GB" dirty="0"/>
          </a:p>
        </p:txBody>
      </p:sp>
      <p:sp>
        <p:nvSpPr>
          <p:cNvPr id="954" name="Rectangle 420"/>
          <p:cNvSpPr>
            <a:spLocks noChangeArrowheads="1"/>
          </p:cNvSpPr>
          <p:nvPr/>
        </p:nvSpPr>
        <p:spPr bwMode="auto">
          <a:xfrm>
            <a:off x="5842000" y="6057574"/>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59</a:t>
            </a:r>
            <a:endParaRPr lang="en-GB"/>
          </a:p>
        </p:txBody>
      </p:sp>
      <p:sp>
        <p:nvSpPr>
          <p:cNvPr id="955" name="Rectangle 421"/>
          <p:cNvSpPr>
            <a:spLocks noChangeArrowheads="1"/>
          </p:cNvSpPr>
          <p:nvPr/>
        </p:nvSpPr>
        <p:spPr bwMode="auto">
          <a:xfrm>
            <a:off x="6537325" y="6057574"/>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46</a:t>
            </a:r>
            <a:endParaRPr lang="en-GB"/>
          </a:p>
        </p:txBody>
      </p:sp>
      <p:sp>
        <p:nvSpPr>
          <p:cNvPr id="956" name="Rectangle 422"/>
          <p:cNvSpPr>
            <a:spLocks noChangeArrowheads="1"/>
          </p:cNvSpPr>
          <p:nvPr/>
        </p:nvSpPr>
        <p:spPr bwMode="auto">
          <a:xfrm>
            <a:off x="7319963" y="6057574"/>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30</a:t>
            </a:r>
            <a:endParaRPr lang="en-GB"/>
          </a:p>
        </p:txBody>
      </p:sp>
      <p:sp>
        <p:nvSpPr>
          <p:cNvPr id="957" name="Rectangle 423"/>
          <p:cNvSpPr>
            <a:spLocks noChangeArrowheads="1"/>
          </p:cNvSpPr>
          <p:nvPr/>
        </p:nvSpPr>
        <p:spPr bwMode="auto">
          <a:xfrm>
            <a:off x="8047038" y="6057574"/>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18</a:t>
            </a:r>
            <a:endParaRPr lang="en-GB"/>
          </a:p>
        </p:txBody>
      </p:sp>
      <p:sp>
        <p:nvSpPr>
          <p:cNvPr id="958" name="Rectangle 424"/>
          <p:cNvSpPr>
            <a:spLocks noChangeArrowheads="1"/>
          </p:cNvSpPr>
          <p:nvPr/>
        </p:nvSpPr>
        <p:spPr bwMode="auto">
          <a:xfrm>
            <a:off x="434975" y="6057574"/>
            <a:ext cx="293688" cy="212725"/>
          </a:xfrm>
          <a:prstGeom prst="rect">
            <a:avLst/>
          </a:prstGeom>
          <a:noFill/>
          <a:ln w="9525">
            <a:noFill/>
            <a:miter lim="800000"/>
            <a:headEnd/>
            <a:tailEnd/>
          </a:ln>
        </p:spPr>
        <p:txBody>
          <a:bodyPr wrap="none" lIns="0" tIns="0" rIns="0" bIns="0">
            <a:spAutoFit/>
          </a:bodyPr>
          <a:lstStyle/>
          <a:p>
            <a:r>
              <a:rPr lang="en-GB" sz="1400" dirty="0">
                <a:solidFill>
                  <a:srgbClr val="000000"/>
                </a:solidFill>
              </a:rPr>
              <a:t>SOC</a:t>
            </a:r>
            <a:endParaRPr lang="en-GB" dirty="0"/>
          </a:p>
        </p:txBody>
      </p:sp>
      <p:sp>
        <p:nvSpPr>
          <p:cNvPr id="959" name="Line 10"/>
          <p:cNvSpPr>
            <a:spLocks noChangeShapeType="1"/>
          </p:cNvSpPr>
          <p:nvPr/>
        </p:nvSpPr>
        <p:spPr bwMode="auto">
          <a:xfrm>
            <a:off x="1317625" y="4154488"/>
            <a:ext cx="6981825" cy="0"/>
          </a:xfrm>
          <a:prstGeom prst="line">
            <a:avLst/>
          </a:prstGeom>
          <a:noFill/>
          <a:ln w="19050">
            <a:solidFill>
              <a:schemeClr val="tx1"/>
            </a:solidFill>
            <a:round/>
            <a:headEnd/>
            <a:tailEnd/>
          </a:ln>
        </p:spPr>
        <p:txBody>
          <a:bodyPr/>
          <a:lstStyle/>
          <a:p>
            <a:endParaRPr lang="en-US"/>
          </a:p>
        </p:txBody>
      </p:sp>
      <p:sp>
        <p:nvSpPr>
          <p:cNvPr id="960" name="Line 11"/>
          <p:cNvSpPr>
            <a:spLocks noChangeShapeType="1"/>
          </p:cNvSpPr>
          <p:nvPr/>
        </p:nvSpPr>
        <p:spPr bwMode="auto">
          <a:xfrm>
            <a:off x="1317625" y="3255963"/>
            <a:ext cx="6981825" cy="0"/>
          </a:xfrm>
          <a:prstGeom prst="line">
            <a:avLst/>
          </a:prstGeom>
          <a:noFill/>
          <a:ln w="19050">
            <a:solidFill>
              <a:schemeClr val="tx1"/>
            </a:solidFill>
            <a:round/>
            <a:headEnd/>
            <a:tailEnd/>
          </a:ln>
        </p:spPr>
        <p:txBody>
          <a:bodyPr/>
          <a:lstStyle/>
          <a:p>
            <a:endParaRPr lang="en-US"/>
          </a:p>
        </p:txBody>
      </p:sp>
      <p:sp>
        <p:nvSpPr>
          <p:cNvPr id="961" name="Line 12"/>
          <p:cNvSpPr>
            <a:spLocks noChangeShapeType="1"/>
          </p:cNvSpPr>
          <p:nvPr/>
        </p:nvSpPr>
        <p:spPr bwMode="auto">
          <a:xfrm>
            <a:off x="1317625" y="2349500"/>
            <a:ext cx="6981825" cy="0"/>
          </a:xfrm>
          <a:prstGeom prst="line">
            <a:avLst/>
          </a:prstGeom>
          <a:noFill/>
          <a:ln w="19050">
            <a:solidFill>
              <a:schemeClr val="tx1"/>
            </a:solidFill>
            <a:round/>
            <a:headEnd/>
            <a:tailEnd/>
          </a:ln>
        </p:spPr>
        <p:txBody>
          <a:bodyPr/>
          <a:lstStyle/>
          <a:p>
            <a:endParaRPr lang="en-US"/>
          </a:p>
        </p:txBody>
      </p:sp>
      <p:sp>
        <p:nvSpPr>
          <p:cNvPr id="962" name="Freeform 14"/>
          <p:cNvSpPr>
            <a:spLocks/>
          </p:cNvSpPr>
          <p:nvPr/>
        </p:nvSpPr>
        <p:spPr bwMode="auto">
          <a:xfrm>
            <a:off x="1465263" y="1450975"/>
            <a:ext cx="6667500" cy="2282825"/>
          </a:xfrm>
          <a:custGeom>
            <a:avLst/>
            <a:gdLst>
              <a:gd name="T0" fmla="*/ 0 w 1169"/>
              <a:gd name="T1" fmla="*/ 0 h 363"/>
              <a:gd name="T2" fmla="*/ 2147483647 w 1169"/>
              <a:gd name="T3" fmla="*/ 2147483647 h 363"/>
              <a:gd name="T4" fmla="*/ 2147483647 w 1169"/>
              <a:gd name="T5" fmla="*/ 2147483647 h 363"/>
              <a:gd name="T6" fmla="*/ 2147483647 w 1169"/>
              <a:gd name="T7" fmla="*/ 2147483647 h 363"/>
              <a:gd name="T8" fmla="*/ 2147483647 w 1169"/>
              <a:gd name="T9" fmla="*/ 2147483647 h 363"/>
              <a:gd name="T10" fmla="*/ 2147483647 w 1169"/>
              <a:gd name="T11" fmla="*/ 2147483647 h 363"/>
              <a:gd name="T12" fmla="*/ 2147483647 w 1169"/>
              <a:gd name="T13" fmla="*/ 2147483647 h 363"/>
              <a:gd name="T14" fmla="*/ 2147483647 w 1169"/>
              <a:gd name="T15" fmla="*/ 2147483647 h 363"/>
              <a:gd name="T16" fmla="*/ 2147483647 w 1169"/>
              <a:gd name="T17" fmla="*/ 2147483647 h 363"/>
              <a:gd name="T18" fmla="*/ 2147483647 w 1169"/>
              <a:gd name="T19" fmla="*/ 2147483647 h 363"/>
              <a:gd name="T20" fmla="*/ 2147483647 w 1169"/>
              <a:gd name="T21" fmla="*/ 2147483647 h 363"/>
              <a:gd name="T22" fmla="*/ 2147483647 w 1169"/>
              <a:gd name="T23" fmla="*/ 2147483647 h 363"/>
              <a:gd name="T24" fmla="*/ 2147483647 w 1169"/>
              <a:gd name="T25" fmla="*/ 2147483647 h 363"/>
              <a:gd name="T26" fmla="*/ 2147483647 w 1169"/>
              <a:gd name="T27" fmla="*/ 2147483647 h 363"/>
              <a:gd name="T28" fmla="*/ 2147483647 w 1169"/>
              <a:gd name="T29" fmla="*/ 2147483647 h 363"/>
              <a:gd name="T30" fmla="*/ 2147483647 w 1169"/>
              <a:gd name="T31" fmla="*/ 2147483647 h 363"/>
              <a:gd name="T32" fmla="*/ 2147483647 w 1169"/>
              <a:gd name="T33" fmla="*/ 2147483647 h 363"/>
              <a:gd name="T34" fmla="*/ 2147483647 w 1169"/>
              <a:gd name="T35" fmla="*/ 2147483647 h 363"/>
              <a:gd name="T36" fmla="*/ 2147483647 w 1169"/>
              <a:gd name="T37" fmla="*/ 2147483647 h 363"/>
              <a:gd name="T38" fmla="*/ 2147483647 w 1169"/>
              <a:gd name="T39" fmla="*/ 2147483647 h 363"/>
              <a:gd name="T40" fmla="*/ 2147483647 w 1169"/>
              <a:gd name="T41" fmla="*/ 2147483647 h 363"/>
              <a:gd name="T42" fmla="*/ 2147483647 w 1169"/>
              <a:gd name="T43" fmla="*/ 2147483647 h 363"/>
              <a:gd name="T44" fmla="*/ 2147483647 w 1169"/>
              <a:gd name="T45" fmla="*/ 2147483647 h 363"/>
              <a:gd name="T46" fmla="*/ 2147483647 w 1169"/>
              <a:gd name="T47" fmla="*/ 2147483647 h 363"/>
              <a:gd name="T48" fmla="*/ 2147483647 w 1169"/>
              <a:gd name="T49" fmla="*/ 2147483647 h 363"/>
              <a:gd name="T50" fmla="*/ 2147483647 w 1169"/>
              <a:gd name="T51" fmla="*/ 2147483647 h 363"/>
              <a:gd name="T52" fmla="*/ 2147483647 w 1169"/>
              <a:gd name="T53" fmla="*/ 2147483647 h 363"/>
              <a:gd name="T54" fmla="*/ 2147483647 w 1169"/>
              <a:gd name="T55" fmla="*/ 2147483647 h 363"/>
              <a:gd name="T56" fmla="*/ 2147483647 w 1169"/>
              <a:gd name="T57" fmla="*/ 2147483647 h 363"/>
              <a:gd name="T58" fmla="*/ 2147483647 w 1169"/>
              <a:gd name="T59" fmla="*/ 2147483647 h 363"/>
              <a:gd name="T60" fmla="*/ 2147483647 w 1169"/>
              <a:gd name="T61" fmla="*/ 2147483647 h 363"/>
              <a:gd name="T62" fmla="*/ 2147483647 w 1169"/>
              <a:gd name="T63" fmla="*/ 2147483647 h 363"/>
              <a:gd name="T64" fmla="*/ 2147483647 w 1169"/>
              <a:gd name="T65" fmla="*/ 2147483647 h 363"/>
              <a:gd name="T66" fmla="*/ 2147483647 w 1169"/>
              <a:gd name="T67" fmla="*/ 2147483647 h 363"/>
              <a:gd name="T68" fmla="*/ 2147483647 w 1169"/>
              <a:gd name="T69" fmla="*/ 2147483647 h 363"/>
              <a:gd name="T70" fmla="*/ 2147483647 w 1169"/>
              <a:gd name="T71" fmla="*/ 2147483647 h 363"/>
              <a:gd name="T72" fmla="*/ 2147483647 w 1169"/>
              <a:gd name="T73" fmla="*/ 2147483647 h 363"/>
              <a:gd name="T74" fmla="*/ 2147483647 w 1169"/>
              <a:gd name="T75" fmla="*/ 2147483647 h 363"/>
              <a:gd name="T76" fmla="*/ 2147483647 w 1169"/>
              <a:gd name="T77" fmla="*/ 2147483647 h 363"/>
              <a:gd name="T78" fmla="*/ 2147483647 w 1169"/>
              <a:gd name="T79" fmla="*/ 2147483647 h 363"/>
              <a:gd name="T80" fmla="*/ 2147483647 w 1169"/>
              <a:gd name="T81" fmla="*/ 2147483647 h 363"/>
              <a:gd name="T82" fmla="*/ 2147483647 w 1169"/>
              <a:gd name="T83" fmla="*/ 2147483647 h 363"/>
              <a:gd name="T84" fmla="*/ 2147483647 w 1169"/>
              <a:gd name="T85" fmla="*/ 2147483647 h 363"/>
              <a:gd name="T86" fmla="*/ 2147483647 w 1169"/>
              <a:gd name="T87" fmla="*/ 2147483647 h 363"/>
              <a:gd name="T88" fmla="*/ 2147483647 w 1169"/>
              <a:gd name="T89" fmla="*/ 2147483647 h 363"/>
              <a:gd name="T90" fmla="*/ 2147483647 w 1169"/>
              <a:gd name="T91" fmla="*/ 2147483647 h 363"/>
              <a:gd name="T92" fmla="*/ 2147483647 w 1169"/>
              <a:gd name="T93" fmla="*/ 2147483647 h 363"/>
              <a:gd name="T94" fmla="*/ 2147483647 w 1169"/>
              <a:gd name="T95" fmla="*/ 2147483647 h 363"/>
              <a:gd name="T96" fmla="*/ 2147483647 w 1169"/>
              <a:gd name="T97" fmla="*/ 2147483647 h 363"/>
              <a:gd name="T98" fmla="*/ 2147483647 w 1169"/>
              <a:gd name="T99" fmla="*/ 2147483647 h 363"/>
              <a:gd name="T100" fmla="*/ 2147483647 w 1169"/>
              <a:gd name="T101" fmla="*/ 2147483647 h 363"/>
              <a:gd name="T102" fmla="*/ 2147483647 w 1169"/>
              <a:gd name="T103" fmla="*/ 2147483647 h 3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69"/>
              <a:gd name="T157" fmla="*/ 0 h 363"/>
              <a:gd name="T158" fmla="*/ 1169 w 1169"/>
              <a:gd name="T159" fmla="*/ 363 h 3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69" h="363">
                <a:moveTo>
                  <a:pt x="0" y="0"/>
                </a:moveTo>
                <a:lnTo>
                  <a:pt x="0" y="0"/>
                </a:lnTo>
                <a:lnTo>
                  <a:pt x="6" y="0"/>
                </a:lnTo>
                <a:lnTo>
                  <a:pt x="6" y="5"/>
                </a:lnTo>
                <a:lnTo>
                  <a:pt x="50" y="5"/>
                </a:lnTo>
                <a:lnTo>
                  <a:pt x="50" y="9"/>
                </a:lnTo>
                <a:lnTo>
                  <a:pt x="65" y="9"/>
                </a:lnTo>
                <a:lnTo>
                  <a:pt x="65" y="14"/>
                </a:lnTo>
                <a:lnTo>
                  <a:pt x="70" y="14"/>
                </a:lnTo>
                <a:lnTo>
                  <a:pt x="70" y="19"/>
                </a:lnTo>
                <a:lnTo>
                  <a:pt x="82" y="19"/>
                </a:lnTo>
                <a:lnTo>
                  <a:pt x="82" y="23"/>
                </a:lnTo>
                <a:lnTo>
                  <a:pt x="84" y="23"/>
                </a:lnTo>
                <a:lnTo>
                  <a:pt x="84" y="28"/>
                </a:lnTo>
                <a:lnTo>
                  <a:pt x="84" y="33"/>
                </a:lnTo>
                <a:lnTo>
                  <a:pt x="86" y="33"/>
                </a:lnTo>
                <a:lnTo>
                  <a:pt x="86" y="37"/>
                </a:lnTo>
                <a:lnTo>
                  <a:pt x="89" y="37"/>
                </a:lnTo>
                <a:lnTo>
                  <a:pt x="89" y="42"/>
                </a:lnTo>
                <a:lnTo>
                  <a:pt x="91" y="42"/>
                </a:lnTo>
                <a:lnTo>
                  <a:pt x="91" y="47"/>
                </a:lnTo>
                <a:lnTo>
                  <a:pt x="91" y="52"/>
                </a:lnTo>
                <a:lnTo>
                  <a:pt x="93" y="52"/>
                </a:lnTo>
                <a:lnTo>
                  <a:pt x="93" y="56"/>
                </a:lnTo>
                <a:lnTo>
                  <a:pt x="120" y="56"/>
                </a:lnTo>
                <a:lnTo>
                  <a:pt x="120" y="61"/>
                </a:lnTo>
                <a:lnTo>
                  <a:pt x="132" y="61"/>
                </a:lnTo>
                <a:lnTo>
                  <a:pt x="132" y="66"/>
                </a:lnTo>
                <a:lnTo>
                  <a:pt x="135" y="66"/>
                </a:lnTo>
                <a:lnTo>
                  <a:pt x="135" y="70"/>
                </a:lnTo>
                <a:lnTo>
                  <a:pt x="140" y="70"/>
                </a:lnTo>
                <a:lnTo>
                  <a:pt x="140" y="75"/>
                </a:lnTo>
                <a:lnTo>
                  <a:pt x="162" y="75"/>
                </a:lnTo>
                <a:lnTo>
                  <a:pt x="162" y="80"/>
                </a:lnTo>
                <a:lnTo>
                  <a:pt x="175" y="80"/>
                </a:lnTo>
                <a:lnTo>
                  <a:pt x="175" y="85"/>
                </a:lnTo>
                <a:lnTo>
                  <a:pt x="180" y="85"/>
                </a:lnTo>
                <a:lnTo>
                  <a:pt x="182" y="85"/>
                </a:lnTo>
                <a:lnTo>
                  <a:pt x="182" y="94"/>
                </a:lnTo>
                <a:lnTo>
                  <a:pt x="188" y="94"/>
                </a:lnTo>
                <a:lnTo>
                  <a:pt x="188" y="99"/>
                </a:lnTo>
                <a:lnTo>
                  <a:pt x="191" y="99"/>
                </a:lnTo>
                <a:lnTo>
                  <a:pt x="191" y="104"/>
                </a:lnTo>
                <a:lnTo>
                  <a:pt x="220" y="104"/>
                </a:lnTo>
                <a:lnTo>
                  <a:pt x="220" y="108"/>
                </a:lnTo>
                <a:lnTo>
                  <a:pt x="223" y="108"/>
                </a:lnTo>
                <a:lnTo>
                  <a:pt x="223" y="113"/>
                </a:lnTo>
                <a:lnTo>
                  <a:pt x="231" y="113"/>
                </a:lnTo>
                <a:lnTo>
                  <a:pt x="231" y="118"/>
                </a:lnTo>
                <a:lnTo>
                  <a:pt x="260" y="118"/>
                </a:lnTo>
                <a:lnTo>
                  <a:pt x="260" y="127"/>
                </a:lnTo>
                <a:lnTo>
                  <a:pt x="260" y="132"/>
                </a:lnTo>
                <a:lnTo>
                  <a:pt x="264" y="132"/>
                </a:lnTo>
                <a:lnTo>
                  <a:pt x="264" y="137"/>
                </a:lnTo>
                <a:lnTo>
                  <a:pt x="265" y="137"/>
                </a:lnTo>
                <a:lnTo>
                  <a:pt x="265" y="142"/>
                </a:lnTo>
                <a:lnTo>
                  <a:pt x="298" y="142"/>
                </a:lnTo>
                <a:lnTo>
                  <a:pt x="298" y="146"/>
                </a:lnTo>
                <a:lnTo>
                  <a:pt x="300" y="146"/>
                </a:lnTo>
                <a:lnTo>
                  <a:pt x="300" y="151"/>
                </a:lnTo>
                <a:lnTo>
                  <a:pt x="312" y="151"/>
                </a:lnTo>
                <a:lnTo>
                  <a:pt x="312" y="156"/>
                </a:lnTo>
                <a:lnTo>
                  <a:pt x="315" y="156"/>
                </a:lnTo>
                <a:lnTo>
                  <a:pt x="315" y="161"/>
                </a:lnTo>
                <a:lnTo>
                  <a:pt x="334" y="161"/>
                </a:lnTo>
                <a:lnTo>
                  <a:pt x="334" y="165"/>
                </a:lnTo>
                <a:lnTo>
                  <a:pt x="338" y="165"/>
                </a:lnTo>
                <a:lnTo>
                  <a:pt x="338" y="170"/>
                </a:lnTo>
                <a:lnTo>
                  <a:pt x="368" y="170"/>
                </a:lnTo>
                <a:lnTo>
                  <a:pt x="368" y="175"/>
                </a:lnTo>
                <a:lnTo>
                  <a:pt x="369" y="175"/>
                </a:lnTo>
                <a:lnTo>
                  <a:pt x="369" y="180"/>
                </a:lnTo>
                <a:lnTo>
                  <a:pt x="389" y="180"/>
                </a:lnTo>
                <a:lnTo>
                  <a:pt x="389" y="184"/>
                </a:lnTo>
                <a:lnTo>
                  <a:pt x="396" y="184"/>
                </a:lnTo>
                <a:lnTo>
                  <a:pt x="396" y="189"/>
                </a:lnTo>
                <a:lnTo>
                  <a:pt x="424" y="189"/>
                </a:lnTo>
                <a:lnTo>
                  <a:pt x="424" y="194"/>
                </a:lnTo>
                <a:lnTo>
                  <a:pt x="426" y="194"/>
                </a:lnTo>
                <a:lnTo>
                  <a:pt x="426" y="199"/>
                </a:lnTo>
                <a:lnTo>
                  <a:pt x="436" y="199"/>
                </a:lnTo>
                <a:lnTo>
                  <a:pt x="436" y="203"/>
                </a:lnTo>
                <a:lnTo>
                  <a:pt x="481" y="203"/>
                </a:lnTo>
                <a:lnTo>
                  <a:pt x="481" y="208"/>
                </a:lnTo>
                <a:lnTo>
                  <a:pt x="488" y="208"/>
                </a:lnTo>
                <a:lnTo>
                  <a:pt x="488" y="213"/>
                </a:lnTo>
                <a:lnTo>
                  <a:pt x="490" y="213"/>
                </a:lnTo>
                <a:lnTo>
                  <a:pt x="490" y="218"/>
                </a:lnTo>
                <a:lnTo>
                  <a:pt x="539" y="218"/>
                </a:lnTo>
                <a:lnTo>
                  <a:pt x="539" y="222"/>
                </a:lnTo>
                <a:lnTo>
                  <a:pt x="543" y="222"/>
                </a:lnTo>
                <a:lnTo>
                  <a:pt x="549" y="222"/>
                </a:lnTo>
                <a:lnTo>
                  <a:pt x="549" y="227"/>
                </a:lnTo>
                <a:lnTo>
                  <a:pt x="559" y="227"/>
                </a:lnTo>
                <a:lnTo>
                  <a:pt x="559" y="232"/>
                </a:lnTo>
                <a:lnTo>
                  <a:pt x="569" y="232"/>
                </a:lnTo>
                <a:lnTo>
                  <a:pt x="569" y="237"/>
                </a:lnTo>
                <a:lnTo>
                  <a:pt x="609" y="237"/>
                </a:lnTo>
                <a:lnTo>
                  <a:pt x="609" y="242"/>
                </a:lnTo>
                <a:lnTo>
                  <a:pt x="612" y="242"/>
                </a:lnTo>
                <a:lnTo>
                  <a:pt x="612" y="246"/>
                </a:lnTo>
                <a:lnTo>
                  <a:pt x="613" y="246"/>
                </a:lnTo>
                <a:lnTo>
                  <a:pt x="613" y="251"/>
                </a:lnTo>
                <a:lnTo>
                  <a:pt x="629" y="251"/>
                </a:lnTo>
                <a:lnTo>
                  <a:pt x="629" y="256"/>
                </a:lnTo>
                <a:lnTo>
                  <a:pt x="662" y="256"/>
                </a:lnTo>
                <a:lnTo>
                  <a:pt x="662" y="261"/>
                </a:lnTo>
                <a:lnTo>
                  <a:pt x="674" y="261"/>
                </a:lnTo>
                <a:lnTo>
                  <a:pt x="674" y="266"/>
                </a:lnTo>
                <a:lnTo>
                  <a:pt x="676" y="266"/>
                </a:lnTo>
                <a:lnTo>
                  <a:pt x="676" y="270"/>
                </a:lnTo>
                <a:lnTo>
                  <a:pt x="678" y="270"/>
                </a:lnTo>
                <a:lnTo>
                  <a:pt x="678" y="275"/>
                </a:lnTo>
                <a:lnTo>
                  <a:pt x="746" y="275"/>
                </a:lnTo>
                <a:lnTo>
                  <a:pt x="746" y="280"/>
                </a:lnTo>
                <a:lnTo>
                  <a:pt x="760" y="280"/>
                </a:lnTo>
                <a:lnTo>
                  <a:pt x="779" y="280"/>
                </a:lnTo>
                <a:lnTo>
                  <a:pt x="779" y="285"/>
                </a:lnTo>
                <a:lnTo>
                  <a:pt x="783" y="285"/>
                </a:lnTo>
                <a:lnTo>
                  <a:pt x="783" y="290"/>
                </a:lnTo>
                <a:lnTo>
                  <a:pt x="784" y="290"/>
                </a:lnTo>
                <a:lnTo>
                  <a:pt x="784" y="295"/>
                </a:lnTo>
                <a:lnTo>
                  <a:pt x="785" y="295"/>
                </a:lnTo>
                <a:lnTo>
                  <a:pt x="785" y="300"/>
                </a:lnTo>
                <a:lnTo>
                  <a:pt x="805" y="300"/>
                </a:lnTo>
                <a:lnTo>
                  <a:pt x="805" y="305"/>
                </a:lnTo>
                <a:lnTo>
                  <a:pt x="854" y="305"/>
                </a:lnTo>
                <a:lnTo>
                  <a:pt x="854" y="309"/>
                </a:lnTo>
                <a:lnTo>
                  <a:pt x="858" y="309"/>
                </a:lnTo>
                <a:lnTo>
                  <a:pt x="858" y="314"/>
                </a:lnTo>
                <a:lnTo>
                  <a:pt x="882" y="314"/>
                </a:lnTo>
                <a:lnTo>
                  <a:pt x="882" y="319"/>
                </a:lnTo>
                <a:lnTo>
                  <a:pt x="890" y="319"/>
                </a:lnTo>
                <a:lnTo>
                  <a:pt x="895" y="319"/>
                </a:lnTo>
                <a:lnTo>
                  <a:pt x="897" y="319"/>
                </a:lnTo>
                <a:lnTo>
                  <a:pt x="898" y="319"/>
                </a:lnTo>
                <a:lnTo>
                  <a:pt x="901" y="319"/>
                </a:lnTo>
                <a:lnTo>
                  <a:pt x="905" y="319"/>
                </a:lnTo>
                <a:lnTo>
                  <a:pt x="922" y="319"/>
                </a:lnTo>
                <a:lnTo>
                  <a:pt x="922" y="325"/>
                </a:lnTo>
                <a:lnTo>
                  <a:pt x="928" y="325"/>
                </a:lnTo>
                <a:lnTo>
                  <a:pt x="937" y="325"/>
                </a:lnTo>
                <a:lnTo>
                  <a:pt x="942" y="325"/>
                </a:lnTo>
                <a:lnTo>
                  <a:pt x="942" y="331"/>
                </a:lnTo>
                <a:lnTo>
                  <a:pt x="952" y="331"/>
                </a:lnTo>
                <a:lnTo>
                  <a:pt x="954" y="331"/>
                </a:lnTo>
                <a:lnTo>
                  <a:pt x="956" y="331"/>
                </a:lnTo>
                <a:lnTo>
                  <a:pt x="966" y="331"/>
                </a:lnTo>
                <a:lnTo>
                  <a:pt x="975" y="331"/>
                </a:lnTo>
                <a:lnTo>
                  <a:pt x="984" y="331"/>
                </a:lnTo>
                <a:lnTo>
                  <a:pt x="990" y="331"/>
                </a:lnTo>
                <a:lnTo>
                  <a:pt x="1010" y="331"/>
                </a:lnTo>
                <a:lnTo>
                  <a:pt x="1036" y="331"/>
                </a:lnTo>
                <a:lnTo>
                  <a:pt x="1040" y="331"/>
                </a:lnTo>
                <a:lnTo>
                  <a:pt x="1056" y="331"/>
                </a:lnTo>
                <a:lnTo>
                  <a:pt x="1063" y="331"/>
                </a:lnTo>
                <a:lnTo>
                  <a:pt x="1063" y="339"/>
                </a:lnTo>
                <a:lnTo>
                  <a:pt x="1072" y="339"/>
                </a:lnTo>
                <a:lnTo>
                  <a:pt x="1078" y="339"/>
                </a:lnTo>
                <a:lnTo>
                  <a:pt x="1084" y="339"/>
                </a:lnTo>
                <a:lnTo>
                  <a:pt x="1088" y="339"/>
                </a:lnTo>
                <a:lnTo>
                  <a:pt x="1101" y="339"/>
                </a:lnTo>
                <a:lnTo>
                  <a:pt x="1122" y="339"/>
                </a:lnTo>
                <a:lnTo>
                  <a:pt x="1140" y="339"/>
                </a:lnTo>
                <a:lnTo>
                  <a:pt x="1145" y="339"/>
                </a:lnTo>
                <a:lnTo>
                  <a:pt x="1148" y="339"/>
                </a:lnTo>
                <a:lnTo>
                  <a:pt x="1148" y="351"/>
                </a:lnTo>
                <a:lnTo>
                  <a:pt x="1169" y="351"/>
                </a:lnTo>
                <a:lnTo>
                  <a:pt x="1169" y="363"/>
                </a:lnTo>
              </a:path>
            </a:pathLst>
          </a:custGeom>
          <a:noFill/>
          <a:ln w="28575">
            <a:solidFill>
              <a:srgbClr val="008000"/>
            </a:solidFill>
            <a:prstDash val="solid"/>
            <a:round/>
            <a:headEnd/>
            <a:tailEnd/>
          </a:ln>
        </p:spPr>
        <p:txBody>
          <a:bodyPr/>
          <a:lstStyle/>
          <a:p>
            <a:endParaRPr lang="en-US"/>
          </a:p>
        </p:txBody>
      </p:sp>
      <p:sp>
        <p:nvSpPr>
          <p:cNvPr id="963" name="Line 15"/>
          <p:cNvSpPr>
            <a:spLocks noChangeShapeType="1"/>
          </p:cNvSpPr>
          <p:nvPr/>
        </p:nvSpPr>
        <p:spPr bwMode="auto">
          <a:xfrm>
            <a:off x="1465263" y="1450975"/>
            <a:ext cx="0" cy="0"/>
          </a:xfrm>
          <a:prstGeom prst="line">
            <a:avLst/>
          </a:prstGeom>
          <a:noFill/>
          <a:ln w="19050">
            <a:solidFill>
              <a:schemeClr val="folHlink"/>
            </a:solidFill>
            <a:round/>
            <a:headEnd/>
            <a:tailEnd/>
          </a:ln>
        </p:spPr>
        <p:txBody>
          <a:bodyPr/>
          <a:lstStyle/>
          <a:p>
            <a:endParaRPr lang="en-US"/>
          </a:p>
        </p:txBody>
      </p:sp>
      <p:sp>
        <p:nvSpPr>
          <p:cNvPr id="964" name="Line 16"/>
          <p:cNvSpPr>
            <a:spLocks noChangeShapeType="1"/>
          </p:cNvSpPr>
          <p:nvPr/>
        </p:nvSpPr>
        <p:spPr bwMode="auto">
          <a:xfrm>
            <a:off x="1465263" y="1450975"/>
            <a:ext cx="0" cy="0"/>
          </a:xfrm>
          <a:prstGeom prst="line">
            <a:avLst/>
          </a:prstGeom>
          <a:noFill/>
          <a:ln w="19050">
            <a:solidFill>
              <a:schemeClr val="folHlink"/>
            </a:solidFill>
            <a:round/>
            <a:headEnd/>
            <a:tailEnd/>
          </a:ln>
        </p:spPr>
        <p:txBody>
          <a:bodyPr/>
          <a:lstStyle/>
          <a:p>
            <a:endParaRPr lang="en-US"/>
          </a:p>
        </p:txBody>
      </p:sp>
      <p:sp>
        <p:nvSpPr>
          <p:cNvPr id="965" name="Line 17"/>
          <p:cNvSpPr>
            <a:spLocks noChangeShapeType="1"/>
          </p:cNvSpPr>
          <p:nvPr/>
        </p:nvSpPr>
        <p:spPr bwMode="auto">
          <a:xfrm>
            <a:off x="1465263" y="1450975"/>
            <a:ext cx="0" cy="0"/>
          </a:xfrm>
          <a:prstGeom prst="line">
            <a:avLst/>
          </a:prstGeom>
          <a:noFill/>
          <a:ln w="19050">
            <a:solidFill>
              <a:schemeClr val="folHlink"/>
            </a:solidFill>
            <a:round/>
            <a:headEnd/>
            <a:tailEnd/>
          </a:ln>
        </p:spPr>
        <p:txBody>
          <a:bodyPr/>
          <a:lstStyle/>
          <a:p>
            <a:endParaRPr lang="en-US"/>
          </a:p>
        </p:txBody>
      </p:sp>
      <p:sp>
        <p:nvSpPr>
          <p:cNvPr id="966" name="Line 18"/>
          <p:cNvSpPr>
            <a:spLocks noChangeShapeType="1"/>
          </p:cNvSpPr>
          <p:nvPr/>
        </p:nvSpPr>
        <p:spPr bwMode="auto">
          <a:xfrm>
            <a:off x="1465263" y="1450975"/>
            <a:ext cx="0" cy="0"/>
          </a:xfrm>
          <a:prstGeom prst="line">
            <a:avLst/>
          </a:prstGeom>
          <a:noFill/>
          <a:ln w="19050">
            <a:solidFill>
              <a:schemeClr val="folHlink"/>
            </a:solidFill>
            <a:round/>
            <a:headEnd/>
            <a:tailEnd/>
          </a:ln>
        </p:spPr>
        <p:txBody>
          <a:bodyPr/>
          <a:lstStyle/>
          <a:p>
            <a:endParaRPr lang="en-US"/>
          </a:p>
        </p:txBody>
      </p:sp>
      <p:sp>
        <p:nvSpPr>
          <p:cNvPr id="967" name="Line 74"/>
          <p:cNvSpPr>
            <a:spLocks noChangeShapeType="1"/>
          </p:cNvSpPr>
          <p:nvPr/>
        </p:nvSpPr>
        <p:spPr bwMode="auto">
          <a:xfrm>
            <a:off x="3097213" y="2312988"/>
            <a:ext cx="0" cy="0"/>
          </a:xfrm>
          <a:prstGeom prst="line">
            <a:avLst/>
          </a:prstGeom>
          <a:noFill/>
          <a:ln w="19050">
            <a:solidFill>
              <a:schemeClr val="folHlink"/>
            </a:solidFill>
            <a:round/>
            <a:headEnd/>
            <a:tailEnd/>
          </a:ln>
        </p:spPr>
        <p:txBody>
          <a:bodyPr/>
          <a:lstStyle/>
          <a:p>
            <a:endParaRPr lang="en-US"/>
          </a:p>
        </p:txBody>
      </p:sp>
      <p:sp>
        <p:nvSpPr>
          <p:cNvPr id="968" name="Line 198"/>
          <p:cNvSpPr>
            <a:spLocks noChangeShapeType="1"/>
          </p:cNvSpPr>
          <p:nvPr/>
        </p:nvSpPr>
        <p:spPr bwMode="auto">
          <a:xfrm>
            <a:off x="1465263" y="1450975"/>
            <a:ext cx="0" cy="0"/>
          </a:xfrm>
          <a:prstGeom prst="line">
            <a:avLst/>
          </a:prstGeom>
          <a:noFill/>
          <a:ln w="19050">
            <a:solidFill>
              <a:schemeClr val="folHlink"/>
            </a:solidFill>
            <a:round/>
            <a:headEnd/>
            <a:tailEnd/>
          </a:ln>
        </p:spPr>
        <p:txBody>
          <a:bodyPr/>
          <a:lstStyle/>
          <a:p>
            <a:endParaRPr lang="en-US"/>
          </a:p>
        </p:txBody>
      </p:sp>
      <p:sp>
        <p:nvSpPr>
          <p:cNvPr id="969" name="Line 199"/>
          <p:cNvSpPr>
            <a:spLocks noChangeShapeType="1"/>
          </p:cNvSpPr>
          <p:nvPr/>
        </p:nvSpPr>
        <p:spPr bwMode="auto">
          <a:xfrm>
            <a:off x="1465263" y="1450975"/>
            <a:ext cx="0" cy="0"/>
          </a:xfrm>
          <a:prstGeom prst="line">
            <a:avLst/>
          </a:prstGeom>
          <a:noFill/>
          <a:ln w="19050">
            <a:solidFill>
              <a:schemeClr val="folHlink"/>
            </a:solidFill>
            <a:round/>
            <a:headEnd/>
            <a:tailEnd/>
          </a:ln>
        </p:spPr>
        <p:txBody>
          <a:bodyPr/>
          <a:lstStyle/>
          <a:p>
            <a:endParaRPr lang="en-US"/>
          </a:p>
        </p:txBody>
      </p:sp>
      <p:sp>
        <p:nvSpPr>
          <p:cNvPr id="970" name="Line 200"/>
          <p:cNvSpPr>
            <a:spLocks noChangeShapeType="1"/>
          </p:cNvSpPr>
          <p:nvPr/>
        </p:nvSpPr>
        <p:spPr bwMode="auto">
          <a:xfrm>
            <a:off x="1465263" y="1450975"/>
            <a:ext cx="0" cy="0"/>
          </a:xfrm>
          <a:prstGeom prst="line">
            <a:avLst/>
          </a:prstGeom>
          <a:noFill/>
          <a:ln w="19050">
            <a:solidFill>
              <a:schemeClr val="folHlink"/>
            </a:solidFill>
            <a:round/>
            <a:headEnd/>
            <a:tailEnd/>
          </a:ln>
        </p:spPr>
        <p:txBody>
          <a:bodyPr/>
          <a:lstStyle/>
          <a:p>
            <a:endParaRPr lang="en-US"/>
          </a:p>
        </p:txBody>
      </p:sp>
      <p:sp>
        <p:nvSpPr>
          <p:cNvPr id="971" name="Line 201"/>
          <p:cNvSpPr>
            <a:spLocks noChangeShapeType="1"/>
          </p:cNvSpPr>
          <p:nvPr/>
        </p:nvSpPr>
        <p:spPr bwMode="auto">
          <a:xfrm>
            <a:off x="1465263" y="1450975"/>
            <a:ext cx="0" cy="0"/>
          </a:xfrm>
          <a:prstGeom prst="line">
            <a:avLst/>
          </a:prstGeom>
          <a:noFill/>
          <a:ln w="19050">
            <a:solidFill>
              <a:schemeClr val="folHlink"/>
            </a:solidFill>
            <a:round/>
            <a:headEnd/>
            <a:tailEnd/>
          </a:ln>
        </p:spPr>
        <p:txBody>
          <a:bodyPr/>
          <a:lstStyle/>
          <a:p>
            <a:endParaRPr lang="en-US"/>
          </a:p>
        </p:txBody>
      </p:sp>
      <p:sp>
        <p:nvSpPr>
          <p:cNvPr id="972" name="Line 235"/>
          <p:cNvSpPr>
            <a:spLocks noChangeShapeType="1"/>
          </p:cNvSpPr>
          <p:nvPr/>
        </p:nvSpPr>
        <p:spPr bwMode="auto">
          <a:xfrm>
            <a:off x="3781425" y="1839913"/>
            <a:ext cx="0" cy="0"/>
          </a:xfrm>
          <a:prstGeom prst="line">
            <a:avLst/>
          </a:prstGeom>
          <a:noFill/>
          <a:ln w="19050">
            <a:solidFill>
              <a:srgbClr val="000000"/>
            </a:solidFill>
            <a:round/>
            <a:headEnd/>
            <a:tailEnd/>
          </a:ln>
        </p:spPr>
        <p:txBody>
          <a:bodyPr/>
          <a:lstStyle/>
          <a:p>
            <a:endParaRPr lang="en-US"/>
          </a:p>
        </p:txBody>
      </p:sp>
      <p:sp>
        <p:nvSpPr>
          <p:cNvPr id="973" name="Line 380"/>
          <p:cNvSpPr>
            <a:spLocks noChangeShapeType="1"/>
          </p:cNvSpPr>
          <p:nvPr/>
        </p:nvSpPr>
        <p:spPr bwMode="auto">
          <a:xfrm flipH="1">
            <a:off x="1220788" y="5059363"/>
            <a:ext cx="96837" cy="0"/>
          </a:xfrm>
          <a:prstGeom prst="line">
            <a:avLst/>
          </a:prstGeom>
          <a:noFill/>
          <a:ln w="9525">
            <a:solidFill>
              <a:srgbClr val="000000"/>
            </a:solidFill>
            <a:round/>
            <a:headEnd/>
            <a:tailEnd/>
          </a:ln>
        </p:spPr>
        <p:txBody>
          <a:bodyPr/>
          <a:lstStyle/>
          <a:p>
            <a:endParaRPr lang="en-US"/>
          </a:p>
        </p:txBody>
      </p:sp>
      <p:sp>
        <p:nvSpPr>
          <p:cNvPr id="974" name="Rectangle 381"/>
          <p:cNvSpPr>
            <a:spLocks noChangeArrowheads="1"/>
          </p:cNvSpPr>
          <p:nvPr/>
        </p:nvSpPr>
        <p:spPr bwMode="auto">
          <a:xfrm>
            <a:off x="712788" y="4922838"/>
            <a:ext cx="406400" cy="274637"/>
          </a:xfrm>
          <a:prstGeom prst="rect">
            <a:avLst/>
          </a:prstGeom>
          <a:noFill/>
          <a:ln w="9525">
            <a:noFill/>
            <a:miter lim="800000"/>
            <a:headEnd/>
            <a:tailEnd/>
          </a:ln>
        </p:spPr>
        <p:txBody>
          <a:bodyPr wrap="none" lIns="0" tIns="0" rIns="0" bIns="0">
            <a:spAutoFit/>
          </a:bodyPr>
          <a:lstStyle/>
          <a:p>
            <a:r>
              <a:rPr lang="en-GB">
                <a:solidFill>
                  <a:srgbClr val="000000"/>
                </a:solidFill>
              </a:rPr>
              <a:t>0.00</a:t>
            </a:r>
            <a:endParaRPr lang="en-GB"/>
          </a:p>
        </p:txBody>
      </p:sp>
      <p:sp>
        <p:nvSpPr>
          <p:cNvPr id="975" name="Line 382"/>
          <p:cNvSpPr>
            <a:spLocks noChangeShapeType="1"/>
          </p:cNvSpPr>
          <p:nvPr/>
        </p:nvSpPr>
        <p:spPr bwMode="auto">
          <a:xfrm flipH="1">
            <a:off x="1220788" y="4154488"/>
            <a:ext cx="96837" cy="0"/>
          </a:xfrm>
          <a:prstGeom prst="line">
            <a:avLst/>
          </a:prstGeom>
          <a:noFill/>
          <a:ln w="9525">
            <a:solidFill>
              <a:srgbClr val="000000"/>
            </a:solidFill>
            <a:round/>
            <a:headEnd/>
            <a:tailEnd/>
          </a:ln>
        </p:spPr>
        <p:txBody>
          <a:bodyPr/>
          <a:lstStyle/>
          <a:p>
            <a:endParaRPr lang="en-US"/>
          </a:p>
        </p:txBody>
      </p:sp>
      <p:sp>
        <p:nvSpPr>
          <p:cNvPr id="976" name="Rectangle 383"/>
          <p:cNvSpPr>
            <a:spLocks noChangeArrowheads="1"/>
          </p:cNvSpPr>
          <p:nvPr/>
        </p:nvSpPr>
        <p:spPr bwMode="auto">
          <a:xfrm>
            <a:off x="712788" y="4022725"/>
            <a:ext cx="406400" cy="274638"/>
          </a:xfrm>
          <a:prstGeom prst="rect">
            <a:avLst/>
          </a:prstGeom>
          <a:noFill/>
          <a:ln w="9525">
            <a:noFill/>
            <a:miter lim="800000"/>
            <a:headEnd/>
            <a:tailEnd/>
          </a:ln>
        </p:spPr>
        <p:txBody>
          <a:bodyPr wrap="none" lIns="0" tIns="0" rIns="0" bIns="0">
            <a:spAutoFit/>
          </a:bodyPr>
          <a:lstStyle/>
          <a:p>
            <a:r>
              <a:rPr lang="en-GB">
                <a:solidFill>
                  <a:srgbClr val="000000"/>
                </a:solidFill>
              </a:rPr>
              <a:t>0.25</a:t>
            </a:r>
            <a:endParaRPr lang="en-GB"/>
          </a:p>
        </p:txBody>
      </p:sp>
      <p:sp>
        <p:nvSpPr>
          <p:cNvPr id="977" name="Line 384"/>
          <p:cNvSpPr>
            <a:spLocks noChangeShapeType="1"/>
          </p:cNvSpPr>
          <p:nvPr/>
        </p:nvSpPr>
        <p:spPr bwMode="auto">
          <a:xfrm flipH="1">
            <a:off x="1220788" y="3255963"/>
            <a:ext cx="96837" cy="0"/>
          </a:xfrm>
          <a:prstGeom prst="line">
            <a:avLst/>
          </a:prstGeom>
          <a:noFill/>
          <a:ln w="9525">
            <a:solidFill>
              <a:srgbClr val="000000"/>
            </a:solidFill>
            <a:round/>
            <a:headEnd/>
            <a:tailEnd/>
          </a:ln>
        </p:spPr>
        <p:txBody>
          <a:bodyPr/>
          <a:lstStyle/>
          <a:p>
            <a:endParaRPr lang="en-US"/>
          </a:p>
        </p:txBody>
      </p:sp>
      <p:sp>
        <p:nvSpPr>
          <p:cNvPr id="978" name="Rectangle 385"/>
          <p:cNvSpPr>
            <a:spLocks noChangeArrowheads="1"/>
          </p:cNvSpPr>
          <p:nvPr/>
        </p:nvSpPr>
        <p:spPr bwMode="auto">
          <a:xfrm>
            <a:off x="712788" y="3117850"/>
            <a:ext cx="406400" cy="274638"/>
          </a:xfrm>
          <a:prstGeom prst="rect">
            <a:avLst/>
          </a:prstGeom>
          <a:noFill/>
          <a:ln w="9525">
            <a:noFill/>
            <a:miter lim="800000"/>
            <a:headEnd/>
            <a:tailEnd/>
          </a:ln>
        </p:spPr>
        <p:txBody>
          <a:bodyPr wrap="none" lIns="0" tIns="0" rIns="0" bIns="0">
            <a:spAutoFit/>
          </a:bodyPr>
          <a:lstStyle/>
          <a:p>
            <a:r>
              <a:rPr lang="en-GB" dirty="0">
                <a:solidFill>
                  <a:srgbClr val="000000"/>
                </a:solidFill>
              </a:rPr>
              <a:t>0.50</a:t>
            </a:r>
            <a:endParaRPr lang="en-GB" dirty="0"/>
          </a:p>
        </p:txBody>
      </p:sp>
      <p:sp>
        <p:nvSpPr>
          <p:cNvPr id="979" name="Line 386"/>
          <p:cNvSpPr>
            <a:spLocks noChangeShapeType="1"/>
          </p:cNvSpPr>
          <p:nvPr/>
        </p:nvSpPr>
        <p:spPr bwMode="auto">
          <a:xfrm flipH="1">
            <a:off x="1220788" y="2349500"/>
            <a:ext cx="96837" cy="0"/>
          </a:xfrm>
          <a:prstGeom prst="line">
            <a:avLst/>
          </a:prstGeom>
          <a:noFill/>
          <a:ln w="9525">
            <a:solidFill>
              <a:srgbClr val="000000"/>
            </a:solidFill>
            <a:round/>
            <a:headEnd/>
            <a:tailEnd/>
          </a:ln>
        </p:spPr>
        <p:txBody>
          <a:bodyPr/>
          <a:lstStyle/>
          <a:p>
            <a:endParaRPr lang="en-US"/>
          </a:p>
        </p:txBody>
      </p:sp>
      <p:sp>
        <p:nvSpPr>
          <p:cNvPr id="980" name="Rectangle 387"/>
          <p:cNvSpPr>
            <a:spLocks noChangeArrowheads="1"/>
          </p:cNvSpPr>
          <p:nvPr/>
        </p:nvSpPr>
        <p:spPr bwMode="auto">
          <a:xfrm>
            <a:off x="712788" y="2217738"/>
            <a:ext cx="406400" cy="276225"/>
          </a:xfrm>
          <a:prstGeom prst="rect">
            <a:avLst/>
          </a:prstGeom>
          <a:noFill/>
          <a:ln w="9525">
            <a:noFill/>
            <a:miter lim="800000"/>
            <a:headEnd/>
            <a:tailEnd/>
          </a:ln>
        </p:spPr>
        <p:txBody>
          <a:bodyPr wrap="none" lIns="0" tIns="0" rIns="0" bIns="0">
            <a:spAutoFit/>
          </a:bodyPr>
          <a:lstStyle/>
          <a:p>
            <a:r>
              <a:rPr lang="en-GB">
                <a:solidFill>
                  <a:srgbClr val="000000"/>
                </a:solidFill>
              </a:rPr>
              <a:t>0.75</a:t>
            </a:r>
            <a:endParaRPr lang="en-GB"/>
          </a:p>
        </p:txBody>
      </p:sp>
      <p:sp>
        <p:nvSpPr>
          <p:cNvPr id="981" name="Line 388"/>
          <p:cNvSpPr>
            <a:spLocks noChangeShapeType="1"/>
          </p:cNvSpPr>
          <p:nvPr/>
        </p:nvSpPr>
        <p:spPr bwMode="auto">
          <a:xfrm flipH="1">
            <a:off x="1220788" y="1450975"/>
            <a:ext cx="96837" cy="0"/>
          </a:xfrm>
          <a:prstGeom prst="line">
            <a:avLst/>
          </a:prstGeom>
          <a:noFill/>
          <a:ln w="9525">
            <a:solidFill>
              <a:srgbClr val="000000"/>
            </a:solidFill>
            <a:round/>
            <a:headEnd/>
            <a:tailEnd/>
          </a:ln>
        </p:spPr>
        <p:txBody>
          <a:bodyPr/>
          <a:lstStyle/>
          <a:p>
            <a:endParaRPr lang="en-US"/>
          </a:p>
        </p:txBody>
      </p:sp>
      <p:sp>
        <p:nvSpPr>
          <p:cNvPr id="982" name="Rectangle 389"/>
          <p:cNvSpPr>
            <a:spLocks noChangeArrowheads="1"/>
          </p:cNvSpPr>
          <p:nvPr/>
        </p:nvSpPr>
        <p:spPr bwMode="auto">
          <a:xfrm>
            <a:off x="712788" y="1312863"/>
            <a:ext cx="406400" cy="274637"/>
          </a:xfrm>
          <a:prstGeom prst="rect">
            <a:avLst/>
          </a:prstGeom>
          <a:noFill/>
          <a:ln w="9525">
            <a:noFill/>
            <a:miter lim="800000"/>
            <a:headEnd/>
            <a:tailEnd/>
          </a:ln>
        </p:spPr>
        <p:txBody>
          <a:bodyPr wrap="none" lIns="0" tIns="0" rIns="0" bIns="0">
            <a:spAutoFit/>
          </a:bodyPr>
          <a:lstStyle/>
          <a:p>
            <a:r>
              <a:rPr lang="en-GB">
                <a:solidFill>
                  <a:srgbClr val="000000"/>
                </a:solidFill>
              </a:rPr>
              <a:t>1.00</a:t>
            </a:r>
            <a:endParaRPr lang="en-GB"/>
          </a:p>
        </p:txBody>
      </p:sp>
      <p:sp>
        <p:nvSpPr>
          <p:cNvPr id="983" name="Rectangle 390"/>
          <p:cNvSpPr>
            <a:spLocks noChangeArrowheads="1"/>
          </p:cNvSpPr>
          <p:nvPr/>
        </p:nvSpPr>
        <p:spPr bwMode="auto">
          <a:xfrm rot="-5400000">
            <a:off x="-1141234" y="3135512"/>
            <a:ext cx="3246081" cy="615553"/>
          </a:xfrm>
          <a:prstGeom prst="rect">
            <a:avLst/>
          </a:prstGeom>
          <a:noFill/>
          <a:ln w="9525">
            <a:noFill/>
            <a:miter lim="800000"/>
            <a:headEnd/>
            <a:tailEnd/>
          </a:ln>
        </p:spPr>
        <p:txBody>
          <a:bodyPr wrap="none" lIns="0" tIns="0" rIns="0" bIns="0">
            <a:spAutoFit/>
          </a:bodyPr>
          <a:lstStyle/>
          <a:p>
            <a:pPr algn="ctr"/>
            <a:r>
              <a:rPr lang="en-GB" sz="2000" b="1" dirty="0">
                <a:solidFill>
                  <a:srgbClr val="000000"/>
                </a:solidFill>
              </a:rPr>
              <a:t>Probability of not </a:t>
            </a:r>
            <a:r>
              <a:rPr lang="en-GB" sz="2000" b="1" dirty="0" smtClean="0">
                <a:solidFill>
                  <a:srgbClr val="000000"/>
                </a:solidFill>
              </a:rPr>
              <a:t>reaching</a:t>
            </a:r>
          </a:p>
          <a:p>
            <a:pPr algn="ctr"/>
            <a:r>
              <a:rPr lang="en-GB" sz="2000" b="1" dirty="0" smtClean="0">
                <a:solidFill>
                  <a:srgbClr val="000000"/>
                </a:solidFill>
              </a:rPr>
              <a:t>primary </a:t>
            </a:r>
            <a:r>
              <a:rPr lang="en-GB" sz="2000" b="1" dirty="0">
                <a:solidFill>
                  <a:srgbClr val="000000"/>
                </a:solidFill>
              </a:rPr>
              <a:t>endpoint</a:t>
            </a:r>
            <a:endParaRPr lang="en-GB" sz="2000" b="1" dirty="0"/>
          </a:p>
        </p:txBody>
      </p:sp>
      <p:sp>
        <p:nvSpPr>
          <p:cNvPr id="984" name="Line 427"/>
          <p:cNvSpPr>
            <a:spLocks noChangeShapeType="1"/>
          </p:cNvSpPr>
          <p:nvPr/>
        </p:nvSpPr>
        <p:spPr bwMode="auto">
          <a:xfrm>
            <a:off x="1465263" y="5222875"/>
            <a:ext cx="0" cy="106363"/>
          </a:xfrm>
          <a:prstGeom prst="line">
            <a:avLst/>
          </a:prstGeom>
          <a:noFill/>
          <a:ln w="9525">
            <a:solidFill>
              <a:srgbClr val="000000"/>
            </a:solidFill>
            <a:round/>
            <a:headEnd/>
            <a:tailEnd/>
          </a:ln>
        </p:spPr>
        <p:txBody>
          <a:bodyPr/>
          <a:lstStyle/>
          <a:p>
            <a:endParaRPr lang="en-US"/>
          </a:p>
        </p:txBody>
      </p:sp>
      <p:sp>
        <p:nvSpPr>
          <p:cNvPr id="985" name="Rectangle 428"/>
          <p:cNvSpPr>
            <a:spLocks noChangeArrowheads="1"/>
          </p:cNvSpPr>
          <p:nvPr/>
        </p:nvSpPr>
        <p:spPr bwMode="auto">
          <a:xfrm>
            <a:off x="1401763" y="5380038"/>
            <a:ext cx="115887" cy="276225"/>
          </a:xfrm>
          <a:prstGeom prst="rect">
            <a:avLst/>
          </a:prstGeom>
          <a:noFill/>
          <a:ln w="9525">
            <a:noFill/>
            <a:miter lim="800000"/>
            <a:headEnd/>
            <a:tailEnd/>
          </a:ln>
        </p:spPr>
        <p:txBody>
          <a:bodyPr wrap="none" lIns="0" tIns="0" rIns="0" bIns="0">
            <a:spAutoFit/>
          </a:bodyPr>
          <a:lstStyle/>
          <a:p>
            <a:r>
              <a:rPr lang="en-GB">
                <a:solidFill>
                  <a:srgbClr val="000000"/>
                </a:solidFill>
              </a:rPr>
              <a:t>0</a:t>
            </a:r>
            <a:endParaRPr lang="en-GB"/>
          </a:p>
        </p:txBody>
      </p:sp>
      <p:sp>
        <p:nvSpPr>
          <p:cNvPr id="986" name="Line 429"/>
          <p:cNvSpPr>
            <a:spLocks noChangeShapeType="1"/>
          </p:cNvSpPr>
          <p:nvPr/>
        </p:nvSpPr>
        <p:spPr bwMode="auto">
          <a:xfrm>
            <a:off x="2206625" y="5222875"/>
            <a:ext cx="0" cy="106363"/>
          </a:xfrm>
          <a:prstGeom prst="line">
            <a:avLst/>
          </a:prstGeom>
          <a:noFill/>
          <a:ln w="9525">
            <a:solidFill>
              <a:srgbClr val="000000"/>
            </a:solidFill>
            <a:round/>
            <a:headEnd/>
            <a:tailEnd/>
          </a:ln>
        </p:spPr>
        <p:txBody>
          <a:bodyPr/>
          <a:lstStyle/>
          <a:p>
            <a:endParaRPr lang="en-US"/>
          </a:p>
        </p:txBody>
      </p:sp>
      <p:sp>
        <p:nvSpPr>
          <p:cNvPr id="987" name="Rectangle 430"/>
          <p:cNvSpPr>
            <a:spLocks noChangeArrowheads="1"/>
          </p:cNvSpPr>
          <p:nvPr/>
        </p:nvSpPr>
        <p:spPr bwMode="auto">
          <a:xfrm>
            <a:off x="2109788" y="5380038"/>
            <a:ext cx="173037" cy="276225"/>
          </a:xfrm>
          <a:prstGeom prst="rect">
            <a:avLst/>
          </a:prstGeom>
          <a:noFill/>
          <a:ln w="9525">
            <a:noFill/>
            <a:miter lim="800000"/>
            <a:headEnd/>
            <a:tailEnd/>
          </a:ln>
        </p:spPr>
        <p:txBody>
          <a:bodyPr wrap="none" lIns="0" tIns="0" rIns="0" bIns="0">
            <a:spAutoFit/>
          </a:bodyPr>
          <a:lstStyle/>
          <a:p>
            <a:r>
              <a:rPr lang="en-GB">
                <a:solidFill>
                  <a:srgbClr val="000000"/>
                </a:solidFill>
              </a:rPr>
              <a:t>.5</a:t>
            </a:r>
            <a:endParaRPr lang="en-GB"/>
          </a:p>
        </p:txBody>
      </p:sp>
      <p:sp>
        <p:nvSpPr>
          <p:cNvPr id="988" name="Line 431"/>
          <p:cNvSpPr>
            <a:spLocks noChangeShapeType="1"/>
          </p:cNvSpPr>
          <p:nvPr/>
        </p:nvSpPr>
        <p:spPr bwMode="auto">
          <a:xfrm>
            <a:off x="2954338" y="5222875"/>
            <a:ext cx="0" cy="106363"/>
          </a:xfrm>
          <a:prstGeom prst="line">
            <a:avLst/>
          </a:prstGeom>
          <a:noFill/>
          <a:ln w="9525">
            <a:solidFill>
              <a:srgbClr val="000000"/>
            </a:solidFill>
            <a:round/>
            <a:headEnd/>
            <a:tailEnd/>
          </a:ln>
        </p:spPr>
        <p:txBody>
          <a:bodyPr/>
          <a:lstStyle/>
          <a:p>
            <a:endParaRPr lang="en-US"/>
          </a:p>
        </p:txBody>
      </p:sp>
      <p:sp>
        <p:nvSpPr>
          <p:cNvPr id="989" name="Rectangle 432"/>
          <p:cNvSpPr>
            <a:spLocks noChangeArrowheads="1"/>
          </p:cNvSpPr>
          <p:nvPr/>
        </p:nvSpPr>
        <p:spPr bwMode="auto">
          <a:xfrm>
            <a:off x="2892425" y="5380038"/>
            <a:ext cx="114300" cy="276225"/>
          </a:xfrm>
          <a:prstGeom prst="rect">
            <a:avLst/>
          </a:prstGeom>
          <a:noFill/>
          <a:ln w="9525">
            <a:noFill/>
            <a:miter lim="800000"/>
            <a:headEnd/>
            <a:tailEnd/>
          </a:ln>
        </p:spPr>
        <p:txBody>
          <a:bodyPr wrap="none" lIns="0" tIns="0" rIns="0" bIns="0">
            <a:spAutoFit/>
          </a:bodyPr>
          <a:lstStyle/>
          <a:p>
            <a:r>
              <a:rPr lang="en-GB">
                <a:solidFill>
                  <a:srgbClr val="000000"/>
                </a:solidFill>
              </a:rPr>
              <a:t>1</a:t>
            </a:r>
            <a:endParaRPr lang="en-GB"/>
          </a:p>
        </p:txBody>
      </p:sp>
      <p:sp>
        <p:nvSpPr>
          <p:cNvPr id="990" name="Line 433"/>
          <p:cNvSpPr>
            <a:spLocks noChangeShapeType="1"/>
          </p:cNvSpPr>
          <p:nvPr/>
        </p:nvSpPr>
        <p:spPr bwMode="auto">
          <a:xfrm>
            <a:off x="3695700" y="5222875"/>
            <a:ext cx="0" cy="106363"/>
          </a:xfrm>
          <a:prstGeom prst="line">
            <a:avLst/>
          </a:prstGeom>
          <a:noFill/>
          <a:ln w="9525">
            <a:solidFill>
              <a:srgbClr val="000000"/>
            </a:solidFill>
            <a:round/>
            <a:headEnd/>
            <a:tailEnd/>
          </a:ln>
        </p:spPr>
        <p:txBody>
          <a:bodyPr/>
          <a:lstStyle/>
          <a:p>
            <a:endParaRPr lang="en-US"/>
          </a:p>
        </p:txBody>
      </p:sp>
      <p:sp>
        <p:nvSpPr>
          <p:cNvPr id="991" name="Rectangle 434"/>
          <p:cNvSpPr>
            <a:spLocks noChangeArrowheads="1"/>
          </p:cNvSpPr>
          <p:nvPr/>
        </p:nvSpPr>
        <p:spPr bwMode="auto">
          <a:xfrm>
            <a:off x="3530600" y="5380038"/>
            <a:ext cx="288925" cy="276225"/>
          </a:xfrm>
          <a:prstGeom prst="rect">
            <a:avLst/>
          </a:prstGeom>
          <a:noFill/>
          <a:ln w="9525">
            <a:noFill/>
            <a:miter lim="800000"/>
            <a:headEnd/>
            <a:tailEnd/>
          </a:ln>
        </p:spPr>
        <p:txBody>
          <a:bodyPr wrap="none" lIns="0" tIns="0" rIns="0" bIns="0">
            <a:spAutoFit/>
          </a:bodyPr>
          <a:lstStyle/>
          <a:p>
            <a:r>
              <a:rPr lang="en-GB">
                <a:solidFill>
                  <a:srgbClr val="000000"/>
                </a:solidFill>
              </a:rPr>
              <a:t>1.5</a:t>
            </a:r>
            <a:endParaRPr lang="en-GB"/>
          </a:p>
        </p:txBody>
      </p:sp>
      <p:sp>
        <p:nvSpPr>
          <p:cNvPr id="992" name="Line 435"/>
          <p:cNvSpPr>
            <a:spLocks noChangeShapeType="1"/>
          </p:cNvSpPr>
          <p:nvPr/>
        </p:nvSpPr>
        <p:spPr bwMode="auto">
          <a:xfrm>
            <a:off x="4438650" y="5222875"/>
            <a:ext cx="0" cy="106363"/>
          </a:xfrm>
          <a:prstGeom prst="line">
            <a:avLst/>
          </a:prstGeom>
          <a:noFill/>
          <a:ln w="9525">
            <a:solidFill>
              <a:srgbClr val="000000"/>
            </a:solidFill>
            <a:round/>
            <a:headEnd/>
            <a:tailEnd/>
          </a:ln>
        </p:spPr>
        <p:txBody>
          <a:bodyPr/>
          <a:lstStyle/>
          <a:p>
            <a:endParaRPr lang="en-US"/>
          </a:p>
        </p:txBody>
      </p:sp>
      <p:sp>
        <p:nvSpPr>
          <p:cNvPr id="993" name="Rectangle 436"/>
          <p:cNvSpPr>
            <a:spLocks noChangeArrowheads="1"/>
          </p:cNvSpPr>
          <p:nvPr/>
        </p:nvSpPr>
        <p:spPr bwMode="auto">
          <a:xfrm>
            <a:off x="4373563" y="5380038"/>
            <a:ext cx="115887" cy="276225"/>
          </a:xfrm>
          <a:prstGeom prst="rect">
            <a:avLst/>
          </a:prstGeom>
          <a:noFill/>
          <a:ln w="9525">
            <a:noFill/>
            <a:miter lim="800000"/>
            <a:headEnd/>
            <a:tailEnd/>
          </a:ln>
        </p:spPr>
        <p:txBody>
          <a:bodyPr wrap="none" lIns="0" tIns="0" rIns="0" bIns="0">
            <a:spAutoFit/>
          </a:bodyPr>
          <a:lstStyle/>
          <a:p>
            <a:r>
              <a:rPr lang="en-GB">
                <a:solidFill>
                  <a:srgbClr val="000000"/>
                </a:solidFill>
              </a:rPr>
              <a:t>2</a:t>
            </a:r>
            <a:endParaRPr lang="en-GB"/>
          </a:p>
        </p:txBody>
      </p:sp>
      <p:sp>
        <p:nvSpPr>
          <p:cNvPr id="994" name="Line 437"/>
          <p:cNvSpPr>
            <a:spLocks noChangeShapeType="1"/>
          </p:cNvSpPr>
          <p:nvPr/>
        </p:nvSpPr>
        <p:spPr bwMode="auto">
          <a:xfrm>
            <a:off x="5178425" y="5222875"/>
            <a:ext cx="0" cy="106363"/>
          </a:xfrm>
          <a:prstGeom prst="line">
            <a:avLst/>
          </a:prstGeom>
          <a:noFill/>
          <a:ln w="9525">
            <a:solidFill>
              <a:srgbClr val="000000"/>
            </a:solidFill>
            <a:round/>
            <a:headEnd/>
            <a:tailEnd/>
          </a:ln>
        </p:spPr>
        <p:txBody>
          <a:bodyPr/>
          <a:lstStyle/>
          <a:p>
            <a:endParaRPr lang="en-US"/>
          </a:p>
        </p:txBody>
      </p:sp>
      <p:sp>
        <p:nvSpPr>
          <p:cNvPr id="995" name="Rectangle 438"/>
          <p:cNvSpPr>
            <a:spLocks noChangeArrowheads="1"/>
          </p:cNvSpPr>
          <p:nvPr/>
        </p:nvSpPr>
        <p:spPr bwMode="auto">
          <a:xfrm>
            <a:off x="5013325" y="5380038"/>
            <a:ext cx="288925" cy="276225"/>
          </a:xfrm>
          <a:prstGeom prst="rect">
            <a:avLst/>
          </a:prstGeom>
          <a:noFill/>
          <a:ln w="9525">
            <a:noFill/>
            <a:miter lim="800000"/>
            <a:headEnd/>
            <a:tailEnd/>
          </a:ln>
        </p:spPr>
        <p:txBody>
          <a:bodyPr wrap="none" lIns="0" tIns="0" rIns="0" bIns="0">
            <a:spAutoFit/>
          </a:bodyPr>
          <a:lstStyle/>
          <a:p>
            <a:r>
              <a:rPr lang="en-GB">
                <a:solidFill>
                  <a:srgbClr val="000000"/>
                </a:solidFill>
              </a:rPr>
              <a:t>2.5</a:t>
            </a:r>
            <a:endParaRPr lang="en-GB"/>
          </a:p>
        </p:txBody>
      </p:sp>
      <p:sp>
        <p:nvSpPr>
          <p:cNvPr id="996" name="Line 439"/>
          <p:cNvSpPr>
            <a:spLocks noChangeShapeType="1"/>
          </p:cNvSpPr>
          <p:nvPr/>
        </p:nvSpPr>
        <p:spPr bwMode="auto">
          <a:xfrm>
            <a:off x="5921375" y="5222875"/>
            <a:ext cx="0" cy="106363"/>
          </a:xfrm>
          <a:prstGeom prst="line">
            <a:avLst/>
          </a:prstGeom>
          <a:noFill/>
          <a:ln w="9525">
            <a:solidFill>
              <a:srgbClr val="000000"/>
            </a:solidFill>
            <a:round/>
            <a:headEnd/>
            <a:tailEnd/>
          </a:ln>
        </p:spPr>
        <p:txBody>
          <a:bodyPr/>
          <a:lstStyle/>
          <a:p>
            <a:endParaRPr lang="en-US"/>
          </a:p>
        </p:txBody>
      </p:sp>
      <p:sp>
        <p:nvSpPr>
          <p:cNvPr id="997" name="Rectangle 440"/>
          <p:cNvSpPr>
            <a:spLocks noChangeArrowheads="1"/>
          </p:cNvSpPr>
          <p:nvPr/>
        </p:nvSpPr>
        <p:spPr bwMode="auto">
          <a:xfrm>
            <a:off x="5859463" y="5380038"/>
            <a:ext cx="114300" cy="276225"/>
          </a:xfrm>
          <a:prstGeom prst="rect">
            <a:avLst/>
          </a:prstGeom>
          <a:noFill/>
          <a:ln w="9525">
            <a:noFill/>
            <a:miter lim="800000"/>
            <a:headEnd/>
            <a:tailEnd/>
          </a:ln>
        </p:spPr>
        <p:txBody>
          <a:bodyPr wrap="none" lIns="0" tIns="0" rIns="0" bIns="0">
            <a:spAutoFit/>
          </a:bodyPr>
          <a:lstStyle/>
          <a:p>
            <a:r>
              <a:rPr lang="en-GB">
                <a:solidFill>
                  <a:srgbClr val="000000"/>
                </a:solidFill>
              </a:rPr>
              <a:t>3</a:t>
            </a:r>
            <a:endParaRPr lang="en-GB"/>
          </a:p>
        </p:txBody>
      </p:sp>
      <p:sp>
        <p:nvSpPr>
          <p:cNvPr id="998" name="Line 441"/>
          <p:cNvSpPr>
            <a:spLocks noChangeShapeType="1"/>
          </p:cNvSpPr>
          <p:nvPr/>
        </p:nvSpPr>
        <p:spPr bwMode="auto">
          <a:xfrm>
            <a:off x="6662738" y="5222875"/>
            <a:ext cx="0" cy="106363"/>
          </a:xfrm>
          <a:prstGeom prst="line">
            <a:avLst/>
          </a:prstGeom>
          <a:noFill/>
          <a:ln w="9525">
            <a:solidFill>
              <a:srgbClr val="000000"/>
            </a:solidFill>
            <a:round/>
            <a:headEnd/>
            <a:tailEnd/>
          </a:ln>
        </p:spPr>
        <p:txBody>
          <a:bodyPr/>
          <a:lstStyle/>
          <a:p>
            <a:endParaRPr lang="en-US"/>
          </a:p>
        </p:txBody>
      </p:sp>
      <p:sp>
        <p:nvSpPr>
          <p:cNvPr id="999" name="Rectangle 442"/>
          <p:cNvSpPr>
            <a:spLocks noChangeArrowheads="1"/>
          </p:cNvSpPr>
          <p:nvPr/>
        </p:nvSpPr>
        <p:spPr bwMode="auto">
          <a:xfrm>
            <a:off x="6497638" y="5380038"/>
            <a:ext cx="288925" cy="276225"/>
          </a:xfrm>
          <a:prstGeom prst="rect">
            <a:avLst/>
          </a:prstGeom>
          <a:noFill/>
          <a:ln w="9525">
            <a:noFill/>
            <a:miter lim="800000"/>
            <a:headEnd/>
            <a:tailEnd/>
          </a:ln>
        </p:spPr>
        <p:txBody>
          <a:bodyPr wrap="none" lIns="0" tIns="0" rIns="0" bIns="0">
            <a:spAutoFit/>
          </a:bodyPr>
          <a:lstStyle/>
          <a:p>
            <a:r>
              <a:rPr lang="en-GB">
                <a:solidFill>
                  <a:srgbClr val="000000"/>
                </a:solidFill>
              </a:rPr>
              <a:t>3.5</a:t>
            </a:r>
            <a:endParaRPr lang="en-GB"/>
          </a:p>
        </p:txBody>
      </p:sp>
      <p:sp>
        <p:nvSpPr>
          <p:cNvPr id="1000" name="Line 443"/>
          <p:cNvSpPr>
            <a:spLocks noChangeShapeType="1"/>
          </p:cNvSpPr>
          <p:nvPr/>
        </p:nvSpPr>
        <p:spPr bwMode="auto">
          <a:xfrm>
            <a:off x="7405688" y="5222875"/>
            <a:ext cx="0" cy="106363"/>
          </a:xfrm>
          <a:prstGeom prst="line">
            <a:avLst/>
          </a:prstGeom>
          <a:noFill/>
          <a:ln w="9525">
            <a:solidFill>
              <a:srgbClr val="000000"/>
            </a:solidFill>
            <a:round/>
            <a:headEnd/>
            <a:tailEnd/>
          </a:ln>
        </p:spPr>
        <p:txBody>
          <a:bodyPr/>
          <a:lstStyle/>
          <a:p>
            <a:endParaRPr lang="en-US"/>
          </a:p>
        </p:txBody>
      </p:sp>
      <p:sp>
        <p:nvSpPr>
          <p:cNvPr id="1001" name="Rectangle 444"/>
          <p:cNvSpPr>
            <a:spLocks noChangeArrowheads="1"/>
          </p:cNvSpPr>
          <p:nvPr/>
        </p:nvSpPr>
        <p:spPr bwMode="auto">
          <a:xfrm>
            <a:off x="7340600" y="5380038"/>
            <a:ext cx="115888" cy="276225"/>
          </a:xfrm>
          <a:prstGeom prst="rect">
            <a:avLst/>
          </a:prstGeom>
          <a:noFill/>
          <a:ln w="9525">
            <a:noFill/>
            <a:miter lim="800000"/>
            <a:headEnd/>
            <a:tailEnd/>
          </a:ln>
        </p:spPr>
        <p:txBody>
          <a:bodyPr wrap="none" lIns="0" tIns="0" rIns="0" bIns="0">
            <a:spAutoFit/>
          </a:bodyPr>
          <a:lstStyle/>
          <a:p>
            <a:r>
              <a:rPr lang="en-GB">
                <a:solidFill>
                  <a:srgbClr val="000000"/>
                </a:solidFill>
              </a:rPr>
              <a:t>4</a:t>
            </a:r>
            <a:endParaRPr lang="en-GB"/>
          </a:p>
        </p:txBody>
      </p:sp>
      <p:sp>
        <p:nvSpPr>
          <p:cNvPr id="1002" name="Line 445"/>
          <p:cNvSpPr>
            <a:spLocks noChangeShapeType="1"/>
          </p:cNvSpPr>
          <p:nvPr/>
        </p:nvSpPr>
        <p:spPr bwMode="auto">
          <a:xfrm>
            <a:off x="8151813" y="5222875"/>
            <a:ext cx="0" cy="106363"/>
          </a:xfrm>
          <a:prstGeom prst="line">
            <a:avLst/>
          </a:prstGeom>
          <a:noFill/>
          <a:ln w="9525">
            <a:solidFill>
              <a:srgbClr val="000000"/>
            </a:solidFill>
            <a:round/>
            <a:headEnd/>
            <a:tailEnd/>
          </a:ln>
        </p:spPr>
        <p:txBody>
          <a:bodyPr/>
          <a:lstStyle/>
          <a:p>
            <a:endParaRPr lang="en-US"/>
          </a:p>
        </p:txBody>
      </p:sp>
      <p:sp>
        <p:nvSpPr>
          <p:cNvPr id="1003" name="Rectangle 446"/>
          <p:cNvSpPr>
            <a:spLocks noChangeArrowheads="1"/>
          </p:cNvSpPr>
          <p:nvPr/>
        </p:nvSpPr>
        <p:spPr bwMode="auto">
          <a:xfrm>
            <a:off x="7985125" y="5380038"/>
            <a:ext cx="288925" cy="276225"/>
          </a:xfrm>
          <a:prstGeom prst="rect">
            <a:avLst/>
          </a:prstGeom>
          <a:noFill/>
          <a:ln w="9525">
            <a:noFill/>
            <a:miter lim="800000"/>
            <a:headEnd/>
            <a:tailEnd/>
          </a:ln>
        </p:spPr>
        <p:txBody>
          <a:bodyPr wrap="none" lIns="0" tIns="0" rIns="0" bIns="0">
            <a:spAutoFit/>
          </a:bodyPr>
          <a:lstStyle/>
          <a:p>
            <a:r>
              <a:rPr lang="en-GB">
                <a:solidFill>
                  <a:srgbClr val="000000"/>
                </a:solidFill>
              </a:rPr>
              <a:t>4.5</a:t>
            </a:r>
            <a:endParaRPr lang="en-GB"/>
          </a:p>
        </p:txBody>
      </p:sp>
      <p:sp>
        <p:nvSpPr>
          <p:cNvPr id="1004" name="Rectangle 447"/>
          <p:cNvSpPr>
            <a:spLocks noChangeArrowheads="1"/>
          </p:cNvSpPr>
          <p:nvPr/>
        </p:nvSpPr>
        <p:spPr bwMode="auto">
          <a:xfrm>
            <a:off x="4137025" y="5713956"/>
            <a:ext cx="1809021" cy="369332"/>
          </a:xfrm>
          <a:prstGeom prst="rect">
            <a:avLst/>
          </a:prstGeom>
          <a:noFill/>
          <a:ln w="9525">
            <a:noFill/>
            <a:miter lim="800000"/>
            <a:headEnd/>
            <a:tailEnd/>
          </a:ln>
        </p:spPr>
        <p:txBody>
          <a:bodyPr wrap="none" lIns="0" tIns="0" rIns="0" bIns="0">
            <a:spAutoFit/>
          </a:bodyPr>
          <a:lstStyle/>
          <a:p>
            <a:r>
              <a:rPr lang="en-GB" sz="2400" b="1" dirty="0">
                <a:solidFill>
                  <a:srgbClr val="000000"/>
                </a:solidFill>
              </a:rPr>
              <a:t>Time (years)</a:t>
            </a:r>
            <a:endParaRPr lang="en-GB" sz="2400" b="1" dirty="0"/>
          </a:p>
        </p:txBody>
      </p:sp>
      <p:sp>
        <p:nvSpPr>
          <p:cNvPr id="1005" name="Line 481"/>
          <p:cNvSpPr>
            <a:spLocks noChangeShapeType="1"/>
          </p:cNvSpPr>
          <p:nvPr/>
        </p:nvSpPr>
        <p:spPr bwMode="auto">
          <a:xfrm>
            <a:off x="1308100" y="1308100"/>
            <a:ext cx="23813" cy="3886200"/>
          </a:xfrm>
          <a:prstGeom prst="line">
            <a:avLst/>
          </a:prstGeom>
          <a:noFill/>
          <a:ln w="9525">
            <a:solidFill>
              <a:schemeClr val="tx1"/>
            </a:solidFill>
            <a:round/>
            <a:headEnd/>
            <a:tailEnd/>
          </a:ln>
          <a:effectLst>
            <a:outerShdw algn="ctr" rotWithShape="0">
              <a:schemeClr val="bg2">
                <a:alpha val="50000"/>
              </a:schemeClr>
            </a:outerShdw>
          </a:effectLst>
        </p:spPr>
        <p:txBody>
          <a:bodyPr/>
          <a:lstStyle/>
          <a:p>
            <a:pPr>
              <a:defRPr/>
            </a:pPr>
            <a:endParaRPr lang="en-US"/>
          </a:p>
        </p:txBody>
      </p:sp>
      <p:sp>
        <p:nvSpPr>
          <p:cNvPr id="1006" name="Line 482"/>
          <p:cNvSpPr>
            <a:spLocks noChangeShapeType="1"/>
          </p:cNvSpPr>
          <p:nvPr/>
        </p:nvSpPr>
        <p:spPr bwMode="auto">
          <a:xfrm flipV="1">
            <a:off x="1333500" y="5207000"/>
            <a:ext cx="6972300" cy="12700"/>
          </a:xfrm>
          <a:prstGeom prst="line">
            <a:avLst/>
          </a:prstGeom>
          <a:noFill/>
          <a:ln w="9525">
            <a:solidFill>
              <a:schemeClr val="tx1"/>
            </a:solidFill>
            <a:round/>
            <a:headEnd/>
            <a:tailEnd/>
          </a:ln>
          <a:effectLst>
            <a:outerShdw algn="ctr" rotWithShape="0">
              <a:schemeClr val="bg2">
                <a:alpha val="50000"/>
              </a:schemeClr>
            </a:outerShdw>
          </a:effectLst>
        </p:spPr>
        <p:txBody>
          <a:bodyPr/>
          <a:lstStyle/>
          <a:p>
            <a:pPr>
              <a:defRPr/>
            </a:pPr>
            <a:endParaRPr lang="en-US"/>
          </a:p>
        </p:txBody>
      </p:sp>
      <p:grpSp>
        <p:nvGrpSpPr>
          <p:cNvPr id="2" name="Group 675"/>
          <p:cNvGrpSpPr>
            <a:grpSpLocks/>
          </p:cNvGrpSpPr>
          <p:nvPr/>
        </p:nvGrpSpPr>
        <p:grpSpPr bwMode="auto">
          <a:xfrm>
            <a:off x="1465263" y="1447800"/>
            <a:ext cx="6675437" cy="1984375"/>
            <a:chOff x="923" y="912"/>
            <a:chExt cx="4205" cy="1250"/>
          </a:xfrm>
        </p:grpSpPr>
        <p:grpSp>
          <p:nvGrpSpPr>
            <p:cNvPr id="3" name="Group 676"/>
            <p:cNvGrpSpPr>
              <a:grpSpLocks/>
            </p:cNvGrpSpPr>
            <p:nvPr/>
          </p:nvGrpSpPr>
          <p:grpSpPr bwMode="auto">
            <a:xfrm>
              <a:off x="923" y="914"/>
              <a:ext cx="4205" cy="1248"/>
              <a:chOff x="923" y="914"/>
              <a:chExt cx="4205" cy="1248"/>
            </a:xfrm>
          </p:grpSpPr>
          <p:grpSp>
            <p:nvGrpSpPr>
              <p:cNvPr id="4" name="Group 677"/>
              <p:cNvGrpSpPr>
                <a:grpSpLocks/>
              </p:cNvGrpSpPr>
              <p:nvPr/>
            </p:nvGrpSpPr>
            <p:grpSpPr bwMode="auto">
              <a:xfrm>
                <a:off x="923" y="914"/>
                <a:ext cx="1944" cy="375"/>
                <a:chOff x="923" y="914"/>
                <a:chExt cx="1944" cy="375"/>
              </a:xfrm>
            </p:grpSpPr>
            <p:sp>
              <p:nvSpPr>
                <p:cNvPr id="1194" name="Line 202"/>
                <p:cNvSpPr>
                  <a:spLocks noChangeShapeType="1"/>
                </p:cNvSpPr>
                <p:nvPr/>
              </p:nvSpPr>
              <p:spPr bwMode="auto">
                <a:xfrm>
                  <a:off x="923" y="914"/>
                  <a:ext cx="86" cy="0"/>
                </a:xfrm>
                <a:prstGeom prst="line">
                  <a:avLst/>
                </a:prstGeom>
                <a:noFill/>
                <a:ln w="28575">
                  <a:solidFill>
                    <a:schemeClr val="tx1"/>
                  </a:solidFill>
                  <a:round/>
                  <a:headEnd/>
                  <a:tailEnd/>
                </a:ln>
              </p:spPr>
              <p:txBody>
                <a:bodyPr/>
                <a:lstStyle/>
                <a:p>
                  <a:endParaRPr lang="en-US"/>
                </a:p>
              </p:txBody>
            </p:sp>
            <p:sp>
              <p:nvSpPr>
                <p:cNvPr id="1195" name="Line 203"/>
                <p:cNvSpPr>
                  <a:spLocks noChangeShapeType="1"/>
                </p:cNvSpPr>
                <p:nvPr/>
              </p:nvSpPr>
              <p:spPr bwMode="auto">
                <a:xfrm>
                  <a:off x="1052" y="914"/>
                  <a:ext cx="87" cy="0"/>
                </a:xfrm>
                <a:prstGeom prst="line">
                  <a:avLst/>
                </a:prstGeom>
                <a:noFill/>
                <a:ln w="28575">
                  <a:solidFill>
                    <a:schemeClr val="tx1"/>
                  </a:solidFill>
                  <a:round/>
                  <a:headEnd/>
                  <a:tailEnd/>
                </a:ln>
              </p:spPr>
              <p:txBody>
                <a:bodyPr/>
                <a:lstStyle/>
                <a:p>
                  <a:endParaRPr lang="en-US"/>
                </a:p>
              </p:txBody>
            </p:sp>
            <p:sp>
              <p:nvSpPr>
                <p:cNvPr id="1196" name="Line 206"/>
                <p:cNvSpPr>
                  <a:spLocks noChangeShapeType="1"/>
                </p:cNvSpPr>
                <p:nvPr/>
              </p:nvSpPr>
              <p:spPr bwMode="auto">
                <a:xfrm>
                  <a:off x="1214" y="914"/>
                  <a:ext cx="53" cy="0"/>
                </a:xfrm>
                <a:prstGeom prst="line">
                  <a:avLst/>
                </a:prstGeom>
                <a:noFill/>
                <a:ln w="28575">
                  <a:solidFill>
                    <a:schemeClr val="tx1"/>
                  </a:solidFill>
                  <a:round/>
                  <a:headEnd/>
                  <a:tailEnd/>
                </a:ln>
              </p:spPr>
              <p:txBody>
                <a:bodyPr/>
                <a:lstStyle/>
                <a:p>
                  <a:endParaRPr lang="en-US"/>
                </a:p>
              </p:txBody>
            </p:sp>
            <p:sp>
              <p:nvSpPr>
                <p:cNvPr id="1197" name="Line 209"/>
                <p:cNvSpPr>
                  <a:spLocks noChangeShapeType="1"/>
                </p:cNvSpPr>
                <p:nvPr/>
              </p:nvSpPr>
              <p:spPr bwMode="auto">
                <a:xfrm>
                  <a:off x="1292" y="934"/>
                  <a:ext cx="87" cy="0"/>
                </a:xfrm>
                <a:prstGeom prst="line">
                  <a:avLst/>
                </a:prstGeom>
                <a:noFill/>
                <a:ln w="28575">
                  <a:solidFill>
                    <a:srgbClr val="000000"/>
                  </a:solidFill>
                  <a:round/>
                  <a:headEnd/>
                  <a:tailEnd/>
                </a:ln>
              </p:spPr>
              <p:txBody>
                <a:bodyPr/>
                <a:lstStyle/>
                <a:p>
                  <a:endParaRPr lang="en-US"/>
                </a:p>
              </p:txBody>
            </p:sp>
            <p:sp>
              <p:nvSpPr>
                <p:cNvPr id="1198" name="Line 210"/>
                <p:cNvSpPr>
                  <a:spLocks noChangeShapeType="1"/>
                </p:cNvSpPr>
                <p:nvPr/>
              </p:nvSpPr>
              <p:spPr bwMode="auto">
                <a:xfrm>
                  <a:off x="1422" y="934"/>
                  <a:ext cx="87" cy="0"/>
                </a:xfrm>
                <a:prstGeom prst="line">
                  <a:avLst/>
                </a:prstGeom>
                <a:noFill/>
                <a:ln w="28575">
                  <a:solidFill>
                    <a:srgbClr val="000000"/>
                  </a:solidFill>
                  <a:round/>
                  <a:headEnd/>
                  <a:tailEnd/>
                </a:ln>
              </p:spPr>
              <p:txBody>
                <a:bodyPr/>
                <a:lstStyle/>
                <a:p>
                  <a:endParaRPr lang="en-US"/>
                </a:p>
              </p:txBody>
            </p:sp>
            <p:sp>
              <p:nvSpPr>
                <p:cNvPr id="1199" name="Line 211"/>
                <p:cNvSpPr>
                  <a:spLocks noChangeShapeType="1"/>
                </p:cNvSpPr>
                <p:nvPr/>
              </p:nvSpPr>
              <p:spPr bwMode="auto">
                <a:xfrm>
                  <a:off x="1552" y="934"/>
                  <a:ext cx="18" cy="0"/>
                </a:xfrm>
                <a:prstGeom prst="line">
                  <a:avLst/>
                </a:prstGeom>
                <a:noFill/>
                <a:ln w="28575">
                  <a:solidFill>
                    <a:srgbClr val="000000"/>
                  </a:solidFill>
                  <a:round/>
                  <a:headEnd/>
                  <a:tailEnd/>
                </a:ln>
              </p:spPr>
              <p:txBody>
                <a:bodyPr/>
                <a:lstStyle/>
                <a:p>
                  <a:endParaRPr lang="en-US"/>
                </a:p>
              </p:txBody>
            </p:sp>
            <p:sp>
              <p:nvSpPr>
                <p:cNvPr id="1200" name="Line 212"/>
                <p:cNvSpPr>
                  <a:spLocks noChangeShapeType="1"/>
                </p:cNvSpPr>
                <p:nvPr/>
              </p:nvSpPr>
              <p:spPr bwMode="auto">
                <a:xfrm>
                  <a:off x="1570" y="934"/>
                  <a:ext cx="0" cy="16"/>
                </a:xfrm>
                <a:prstGeom prst="line">
                  <a:avLst/>
                </a:prstGeom>
                <a:noFill/>
                <a:ln w="28575">
                  <a:solidFill>
                    <a:srgbClr val="000000"/>
                  </a:solidFill>
                  <a:round/>
                  <a:headEnd/>
                  <a:tailEnd/>
                </a:ln>
              </p:spPr>
              <p:txBody>
                <a:bodyPr/>
                <a:lstStyle/>
                <a:p>
                  <a:endParaRPr lang="en-US"/>
                </a:p>
              </p:txBody>
            </p:sp>
            <p:sp>
              <p:nvSpPr>
                <p:cNvPr id="1201" name="Line 213"/>
                <p:cNvSpPr>
                  <a:spLocks noChangeShapeType="1"/>
                </p:cNvSpPr>
                <p:nvPr/>
              </p:nvSpPr>
              <p:spPr bwMode="auto">
                <a:xfrm>
                  <a:off x="1570" y="950"/>
                  <a:ext cx="46" cy="0"/>
                </a:xfrm>
                <a:prstGeom prst="line">
                  <a:avLst/>
                </a:prstGeom>
                <a:noFill/>
                <a:ln w="28575">
                  <a:solidFill>
                    <a:srgbClr val="000000"/>
                  </a:solidFill>
                  <a:round/>
                  <a:headEnd/>
                  <a:tailEnd/>
                </a:ln>
              </p:spPr>
              <p:txBody>
                <a:bodyPr/>
                <a:lstStyle/>
                <a:p>
                  <a:endParaRPr lang="en-US"/>
                </a:p>
              </p:txBody>
            </p:sp>
            <p:sp>
              <p:nvSpPr>
                <p:cNvPr id="1202" name="Line 214"/>
                <p:cNvSpPr>
                  <a:spLocks noChangeShapeType="1"/>
                </p:cNvSpPr>
                <p:nvPr/>
              </p:nvSpPr>
              <p:spPr bwMode="auto">
                <a:xfrm>
                  <a:off x="1616" y="950"/>
                  <a:ext cx="0" cy="7"/>
                </a:xfrm>
                <a:prstGeom prst="line">
                  <a:avLst/>
                </a:prstGeom>
                <a:noFill/>
                <a:ln w="28575">
                  <a:solidFill>
                    <a:srgbClr val="000000"/>
                  </a:solidFill>
                  <a:round/>
                  <a:headEnd/>
                  <a:tailEnd/>
                </a:ln>
              </p:spPr>
              <p:txBody>
                <a:bodyPr/>
                <a:lstStyle/>
                <a:p>
                  <a:endParaRPr lang="en-US"/>
                </a:p>
              </p:txBody>
            </p:sp>
            <p:sp>
              <p:nvSpPr>
                <p:cNvPr id="1203" name="Line 215"/>
                <p:cNvSpPr>
                  <a:spLocks noChangeShapeType="1"/>
                </p:cNvSpPr>
                <p:nvPr/>
              </p:nvSpPr>
              <p:spPr bwMode="auto">
                <a:xfrm>
                  <a:off x="1648" y="970"/>
                  <a:ext cx="25" cy="0"/>
                </a:xfrm>
                <a:prstGeom prst="line">
                  <a:avLst/>
                </a:prstGeom>
                <a:noFill/>
                <a:ln w="28575">
                  <a:solidFill>
                    <a:srgbClr val="000000"/>
                  </a:solidFill>
                  <a:round/>
                  <a:headEnd/>
                  <a:tailEnd/>
                </a:ln>
              </p:spPr>
              <p:txBody>
                <a:bodyPr/>
                <a:lstStyle/>
                <a:p>
                  <a:endParaRPr lang="en-US"/>
                </a:p>
              </p:txBody>
            </p:sp>
            <p:sp>
              <p:nvSpPr>
                <p:cNvPr id="1204" name="Line 216"/>
                <p:cNvSpPr>
                  <a:spLocks noChangeShapeType="1"/>
                </p:cNvSpPr>
                <p:nvPr/>
              </p:nvSpPr>
              <p:spPr bwMode="auto">
                <a:xfrm>
                  <a:off x="1673" y="970"/>
                  <a:ext cx="0" cy="0"/>
                </a:xfrm>
                <a:prstGeom prst="line">
                  <a:avLst/>
                </a:prstGeom>
                <a:noFill/>
                <a:ln w="28575">
                  <a:solidFill>
                    <a:srgbClr val="000000"/>
                  </a:solidFill>
                  <a:round/>
                  <a:headEnd/>
                  <a:tailEnd/>
                </a:ln>
              </p:spPr>
              <p:txBody>
                <a:bodyPr/>
                <a:lstStyle/>
                <a:p>
                  <a:endParaRPr lang="en-US"/>
                </a:p>
              </p:txBody>
            </p:sp>
            <p:sp>
              <p:nvSpPr>
                <p:cNvPr id="1205" name="Line 217"/>
                <p:cNvSpPr>
                  <a:spLocks noChangeShapeType="1"/>
                </p:cNvSpPr>
                <p:nvPr/>
              </p:nvSpPr>
              <p:spPr bwMode="auto">
                <a:xfrm>
                  <a:off x="1673" y="970"/>
                  <a:ext cx="63" cy="0"/>
                </a:xfrm>
                <a:prstGeom prst="line">
                  <a:avLst/>
                </a:prstGeom>
                <a:noFill/>
                <a:ln w="28575">
                  <a:solidFill>
                    <a:srgbClr val="000000"/>
                  </a:solidFill>
                  <a:round/>
                  <a:headEnd/>
                  <a:tailEnd/>
                </a:ln>
              </p:spPr>
              <p:txBody>
                <a:bodyPr/>
                <a:lstStyle/>
                <a:p>
                  <a:endParaRPr lang="en-US"/>
                </a:p>
              </p:txBody>
            </p:sp>
            <p:sp>
              <p:nvSpPr>
                <p:cNvPr id="1206" name="Line 218"/>
                <p:cNvSpPr>
                  <a:spLocks noChangeShapeType="1"/>
                </p:cNvSpPr>
                <p:nvPr/>
              </p:nvSpPr>
              <p:spPr bwMode="auto">
                <a:xfrm>
                  <a:off x="1778" y="970"/>
                  <a:ext cx="76" cy="0"/>
                </a:xfrm>
                <a:prstGeom prst="line">
                  <a:avLst/>
                </a:prstGeom>
                <a:noFill/>
                <a:ln w="28575">
                  <a:solidFill>
                    <a:srgbClr val="000000"/>
                  </a:solidFill>
                  <a:round/>
                  <a:headEnd/>
                  <a:tailEnd/>
                </a:ln>
              </p:spPr>
              <p:txBody>
                <a:bodyPr/>
                <a:lstStyle/>
                <a:p>
                  <a:endParaRPr lang="en-US"/>
                </a:p>
              </p:txBody>
            </p:sp>
            <p:sp>
              <p:nvSpPr>
                <p:cNvPr id="1207" name="Line 219"/>
                <p:cNvSpPr>
                  <a:spLocks noChangeShapeType="1"/>
                </p:cNvSpPr>
                <p:nvPr/>
              </p:nvSpPr>
              <p:spPr bwMode="auto">
                <a:xfrm>
                  <a:off x="1854" y="970"/>
                  <a:ext cx="0" cy="11"/>
                </a:xfrm>
                <a:prstGeom prst="line">
                  <a:avLst/>
                </a:prstGeom>
                <a:noFill/>
                <a:ln w="28575">
                  <a:solidFill>
                    <a:srgbClr val="000000"/>
                  </a:solidFill>
                  <a:round/>
                  <a:headEnd/>
                  <a:tailEnd/>
                </a:ln>
              </p:spPr>
              <p:txBody>
                <a:bodyPr/>
                <a:lstStyle/>
                <a:p>
                  <a:endParaRPr lang="en-US"/>
                </a:p>
              </p:txBody>
            </p:sp>
            <p:sp>
              <p:nvSpPr>
                <p:cNvPr id="1208" name="Line 220"/>
                <p:cNvSpPr>
                  <a:spLocks noChangeShapeType="1"/>
                </p:cNvSpPr>
                <p:nvPr/>
              </p:nvSpPr>
              <p:spPr bwMode="auto">
                <a:xfrm>
                  <a:off x="1890" y="990"/>
                  <a:ext cx="6" cy="0"/>
                </a:xfrm>
                <a:prstGeom prst="line">
                  <a:avLst/>
                </a:prstGeom>
                <a:noFill/>
                <a:ln w="28575">
                  <a:solidFill>
                    <a:srgbClr val="000000"/>
                  </a:solidFill>
                  <a:round/>
                  <a:headEnd/>
                  <a:tailEnd/>
                </a:ln>
              </p:spPr>
              <p:txBody>
                <a:bodyPr/>
                <a:lstStyle/>
                <a:p>
                  <a:endParaRPr lang="en-US"/>
                </a:p>
              </p:txBody>
            </p:sp>
            <p:sp>
              <p:nvSpPr>
                <p:cNvPr id="1209" name="Line 221"/>
                <p:cNvSpPr>
                  <a:spLocks noChangeShapeType="1"/>
                </p:cNvSpPr>
                <p:nvPr/>
              </p:nvSpPr>
              <p:spPr bwMode="auto">
                <a:xfrm>
                  <a:off x="1896" y="990"/>
                  <a:ext cx="0" cy="19"/>
                </a:xfrm>
                <a:prstGeom prst="line">
                  <a:avLst/>
                </a:prstGeom>
                <a:noFill/>
                <a:ln w="28575">
                  <a:solidFill>
                    <a:srgbClr val="000000"/>
                  </a:solidFill>
                  <a:round/>
                  <a:headEnd/>
                  <a:tailEnd/>
                </a:ln>
              </p:spPr>
              <p:txBody>
                <a:bodyPr/>
                <a:lstStyle/>
                <a:p>
                  <a:endParaRPr lang="en-US"/>
                </a:p>
              </p:txBody>
            </p:sp>
            <p:sp>
              <p:nvSpPr>
                <p:cNvPr id="1210" name="Line 222"/>
                <p:cNvSpPr>
                  <a:spLocks noChangeShapeType="1"/>
                </p:cNvSpPr>
                <p:nvPr/>
              </p:nvSpPr>
              <p:spPr bwMode="auto">
                <a:xfrm>
                  <a:off x="1896" y="1009"/>
                  <a:ext cx="62" cy="0"/>
                </a:xfrm>
                <a:prstGeom prst="line">
                  <a:avLst/>
                </a:prstGeom>
                <a:noFill/>
                <a:ln w="28575">
                  <a:solidFill>
                    <a:srgbClr val="000000"/>
                  </a:solidFill>
                  <a:round/>
                  <a:headEnd/>
                  <a:tailEnd/>
                </a:ln>
              </p:spPr>
              <p:txBody>
                <a:bodyPr/>
                <a:lstStyle/>
                <a:p>
                  <a:endParaRPr lang="en-US"/>
                </a:p>
              </p:txBody>
            </p:sp>
            <p:sp>
              <p:nvSpPr>
                <p:cNvPr id="1211" name="Line 223"/>
                <p:cNvSpPr>
                  <a:spLocks noChangeShapeType="1"/>
                </p:cNvSpPr>
                <p:nvPr/>
              </p:nvSpPr>
              <p:spPr bwMode="auto">
                <a:xfrm>
                  <a:off x="2000" y="1009"/>
                  <a:ext cx="30" cy="0"/>
                </a:xfrm>
                <a:prstGeom prst="line">
                  <a:avLst/>
                </a:prstGeom>
                <a:noFill/>
                <a:ln w="28575">
                  <a:solidFill>
                    <a:srgbClr val="000000"/>
                  </a:solidFill>
                  <a:round/>
                  <a:headEnd/>
                  <a:tailEnd/>
                </a:ln>
              </p:spPr>
              <p:txBody>
                <a:bodyPr/>
                <a:lstStyle/>
                <a:p>
                  <a:endParaRPr lang="en-US"/>
                </a:p>
              </p:txBody>
            </p:sp>
            <p:sp>
              <p:nvSpPr>
                <p:cNvPr id="1212" name="Line 224"/>
                <p:cNvSpPr>
                  <a:spLocks noChangeShapeType="1"/>
                </p:cNvSpPr>
                <p:nvPr/>
              </p:nvSpPr>
              <p:spPr bwMode="auto">
                <a:xfrm>
                  <a:off x="2030" y="1009"/>
                  <a:ext cx="0" cy="17"/>
                </a:xfrm>
                <a:prstGeom prst="line">
                  <a:avLst/>
                </a:prstGeom>
                <a:noFill/>
                <a:ln w="28575">
                  <a:solidFill>
                    <a:srgbClr val="000000"/>
                  </a:solidFill>
                  <a:round/>
                  <a:headEnd/>
                  <a:tailEnd/>
                </a:ln>
              </p:spPr>
              <p:txBody>
                <a:bodyPr/>
                <a:lstStyle/>
                <a:p>
                  <a:endParaRPr lang="en-US"/>
                </a:p>
              </p:txBody>
            </p:sp>
            <p:sp>
              <p:nvSpPr>
                <p:cNvPr id="1213" name="Line 225"/>
                <p:cNvSpPr>
                  <a:spLocks noChangeShapeType="1"/>
                </p:cNvSpPr>
                <p:nvPr/>
              </p:nvSpPr>
              <p:spPr bwMode="auto">
                <a:xfrm>
                  <a:off x="2030" y="1026"/>
                  <a:ext cx="24" cy="0"/>
                </a:xfrm>
                <a:prstGeom prst="line">
                  <a:avLst/>
                </a:prstGeom>
                <a:noFill/>
                <a:ln w="28575">
                  <a:solidFill>
                    <a:srgbClr val="000000"/>
                  </a:solidFill>
                  <a:round/>
                  <a:headEnd/>
                  <a:tailEnd/>
                </a:ln>
              </p:spPr>
              <p:txBody>
                <a:bodyPr/>
                <a:lstStyle/>
                <a:p>
                  <a:endParaRPr lang="en-US"/>
                </a:p>
              </p:txBody>
            </p:sp>
            <p:sp>
              <p:nvSpPr>
                <p:cNvPr id="1214" name="Line 226"/>
                <p:cNvSpPr>
                  <a:spLocks noChangeShapeType="1"/>
                </p:cNvSpPr>
                <p:nvPr/>
              </p:nvSpPr>
              <p:spPr bwMode="auto">
                <a:xfrm>
                  <a:off x="2054" y="1026"/>
                  <a:ext cx="0" cy="18"/>
                </a:xfrm>
                <a:prstGeom prst="line">
                  <a:avLst/>
                </a:prstGeom>
                <a:noFill/>
                <a:ln w="28575">
                  <a:solidFill>
                    <a:srgbClr val="000000"/>
                  </a:solidFill>
                  <a:round/>
                  <a:headEnd/>
                  <a:tailEnd/>
                </a:ln>
              </p:spPr>
              <p:txBody>
                <a:bodyPr/>
                <a:lstStyle/>
                <a:p>
                  <a:endParaRPr lang="en-US"/>
                </a:p>
              </p:txBody>
            </p:sp>
            <p:sp>
              <p:nvSpPr>
                <p:cNvPr id="1215" name="Line 227"/>
                <p:cNvSpPr>
                  <a:spLocks noChangeShapeType="1"/>
                </p:cNvSpPr>
                <p:nvPr/>
              </p:nvSpPr>
              <p:spPr bwMode="auto">
                <a:xfrm>
                  <a:off x="2054" y="1044"/>
                  <a:ext cx="0" cy="0"/>
                </a:xfrm>
                <a:prstGeom prst="line">
                  <a:avLst/>
                </a:prstGeom>
                <a:noFill/>
                <a:ln w="28575">
                  <a:solidFill>
                    <a:srgbClr val="000000"/>
                  </a:solidFill>
                  <a:round/>
                  <a:headEnd/>
                  <a:tailEnd/>
                </a:ln>
              </p:spPr>
              <p:txBody>
                <a:bodyPr/>
                <a:lstStyle/>
                <a:p>
                  <a:endParaRPr lang="en-US"/>
                </a:p>
              </p:txBody>
            </p:sp>
            <p:sp>
              <p:nvSpPr>
                <p:cNvPr id="1216" name="Line 228"/>
                <p:cNvSpPr>
                  <a:spLocks noChangeShapeType="1"/>
                </p:cNvSpPr>
                <p:nvPr/>
              </p:nvSpPr>
              <p:spPr bwMode="auto">
                <a:xfrm>
                  <a:off x="2080" y="1065"/>
                  <a:ext cx="86" cy="0"/>
                </a:xfrm>
                <a:prstGeom prst="line">
                  <a:avLst/>
                </a:prstGeom>
                <a:noFill/>
                <a:ln w="28575">
                  <a:solidFill>
                    <a:srgbClr val="000000"/>
                  </a:solidFill>
                  <a:round/>
                  <a:headEnd/>
                  <a:tailEnd/>
                </a:ln>
              </p:spPr>
              <p:txBody>
                <a:bodyPr/>
                <a:lstStyle/>
                <a:p>
                  <a:endParaRPr lang="en-US"/>
                </a:p>
              </p:txBody>
            </p:sp>
            <p:sp>
              <p:nvSpPr>
                <p:cNvPr id="1217" name="Line 229"/>
                <p:cNvSpPr>
                  <a:spLocks noChangeShapeType="1"/>
                </p:cNvSpPr>
                <p:nvPr/>
              </p:nvSpPr>
              <p:spPr bwMode="auto">
                <a:xfrm>
                  <a:off x="2210" y="1065"/>
                  <a:ext cx="22" cy="0"/>
                </a:xfrm>
                <a:prstGeom prst="line">
                  <a:avLst/>
                </a:prstGeom>
                <a:noFill/>
                <a:ln w="28575">
                  <a:solidFill>
                    <a:srgbClr val="000000"/>
                  </a:solidFill>
                  <a:round/>
                  <a:headEnd/>
                  <a:tailEnd/>
                </a:ln>
              </p:spPr>
              <p:txBody>
                <a:bodyPr/>
                <a:lstStyle/>
                <a:p>
                  <a:endParaRPr lang="en-US"/>
                </a:p>
              </p:txBody>
            </p:sp>
            <p:sp>
              <p:nvSpPr>
                <p:cNvPr id="1218" name="Line 230"/>
                <p:cNvSpPr>
                  <a:spLocks noChangeShapeType="1"/>
                </p:cNvSpPr>
                <p:nvPr/>
              </p:nvSpPr>
              <p:spPr bwMode="auto">
                <a:xfrm>
                  <a:off x="2232" y="1065"/>
                  <a:ext cx="0" cy="18"/>
                </a:xfrm>
                <a:prstGeom prst="line">
                  <a:avLst/>
                </a:prstGeom>
                <a:noFill/>
                <a:ln w="28575">
                  <a:solidFill>
                    <a:srgbClr val="000000"/>
                  </a:solidFill>
                  <a:round/>
                  <a:headEnd/>
                  <a:tailEnd/>
                </a:ln>
              </p:spPr>
              <p:txBody>
                <a:bodyPr/>
                <a:lstStyle/>
                <a:p>
                  <a:endParaRPr lang="en-US"/>
                </a:p>
              </p:txBody>
            </p:sp>
            <p:sp>
              <p:nvSpPr>
                <p:cNvPr id="1219" name="Line 231"/>
                <p:cNvSpPr>
                  <a:spLocks noChangeShapeType="1"/>
                </p:cNvSpPr>
                <p:nvPr/>
              </p:nvSpPr>
              <p:spPr bwMode="auto">
                <a:xfrm>
                  <a:off x="2232" y="1083"/>
                  <a:ext cx="35" cy="0"/>
                </a:xfrm>
                <a:prstGeom prst="line">
                  <a:avLst/>
                </a:prstGeom>
                <a:noFill/>
                <a:ln w="28575">
                  <a:solidFill>
                    <a:srgbClr val="000000"/>
                  </a:solidFill>
                  <a:round/>
                  <a:headEnd/>
                  <a:tailEnd/>
                </a:ln>
              </p:spPr>
              <p:txBody>
                <a:bodyPr/>
                <a:lstStyle/>
                <a:p>
                  <a:endParaRPr lang="en-US"/>
                </a:p>
              </p:txBody>
            </p:sp>
            <p:sp>
              <p:nvSpPr>
                <p:cNvPr id="1220" name="Line 232"/>
                <p:cNvSpPr>
                  <a:spLocks noChangeShapeType="1"/>
                </p:cNvSpPr>
                <p:nvPr/>
              </p:nvSpPr>
              <p:spPr bwMode="auto">
                <a:xfrm>
                  <a:off x="2267" y="1083"/>
                  <a:ext cx="0" cy="13"/>
                </a:xfrm>
                <a:prstGeom prst="line">
                  <a:avLst/>
                </a:prstGeom>
                <a:noFill/>
                <a:ln w="28575">
                  <a:solidFill>
                    <a:srgbClr val="000000"/>
                  </a:solidFill>
                  <a:round/>
                  <a:headEnd/>
                  <a:tailEnd/>
                </a:ln>
              </p:spPr>
              <p:txBody>
                <a:bodyPr/>
                <a:lstStyle/>
                <a:p>
                  <a:endParaRPr lang="en-US"/>
                </a:p>
              </p:txBody>
            </p:sp>
            <p:sp>
              <p:nvSpPr>
                <p:cNvPr id="1221" name="Line 233"/>
                <p:cNvSpPr>
                  <a:spLocks noChangeShapeType="1"/>
                </p:cNvSpPr>
                <p:nvPr/>
              </p:nvSpPr>
              <p:spPr bwMode="auto">
                <a:xfrm>
                  <a:off x="2284" y="1123"/>
                  <a:ext cx="0" cy="16"/>
                </a:xfrm>
                <a:prstGeom prst="line">
                  <a:avLst/>
                </a:prstGeom>
                <a:noFill/>
                <a:ln w="28575">
                  <a:solidFill>
                    <a:srgbClr val="000000"/>
                  </a:solidFill>
                  <a:round/>
                  <a:headEnd/>
                  <a:tailEnd/>
                </a:ln>
              </p:spPr>
              <p:txBody>
                <a:bodyPr/>
                <a:lstStyle/>
                <a:p>
                  <a:endParaRPr lang="en-US"/>
                </a:p>
              </p:txBody>
            </p:sp>
            <p:sp>
              <p:nvSpPr>
                <p:cNvPr id="1222" name="Line 234"/>
                <p:cNvSpPr>
                  <a:spLocks noChangeShapeType="1"/>
                </p:cNvSpPr>
                <p:nvPr/>
              </p:nvSpPr>
              <p:spPr bwMode="auto">
                <a:xfrm>
                  <a:off x="2284" y="1139"/>
                  <a:ext cx="73" cy="0"/>
                </a:xfrm>
                <a:prstGeom prst="line">
                  <a:avLst/>
                </a:prstGeom>
                <a:noFill/>
                <a:ln w="28575">
                  <a:solidFill>
                    <a:srgbClr val="000000"/>
                  </a:solidFill>
                  <a:round/>
                  <a:headEnd/>
                  <a:tailEnd/>
                </a:ln>
              </p:spPr>
              <p:txBody>
                <a:bodyPr/>
                <a:lstStyle/>
                <a:p>
                  <a:endParaRPr lang="en-US"/>
                </a:p>
              </p:txBody>
            </p:sp>
            <p:sp>
              <p:nvSpPr>
                <p:cNvPr id="1223" name="Line 236"/>
                <p:cNvSpPr>
                  <a:spLocks noChangeShapeType="1"/>
                </p:cNvSpPr>
                <p:nvPr/>
              </p:nvSpPr>
              <p:spPr bwMode="auto">
                <a:xfrm>
                  <a:off x="2382" y="1159"/>
                  <a:ext cx="72" cy="0"/>
                </a:xfrm>
                <a:prstGeom prst="line">
                  <a:avLst/>
                </a:prstGeom>
                <a:noFill/>
                <a:ln w="28575">
                  <a:solidFill>
                    <a:srgbClr val="000000"/>
                  </a:solidFill>
                  <a:round/>
                  <a:headEnd/>
                  <a:tailEnd/>
                </a:ln>
              </p:spPr>
              <p:txBody>
                <a:bodyPr/>
                <a:lstStyle/>
                <a:p>
                  <a:endParaRPr lang="en-US"/>
                </a:p>
              </p:txBody>
            </p:sp>
            <p:sp>
              <p:nvSpPr>
                <p:cNvPr id="1224" name="Line 237"/>
                <p:cNvSpPr>
                  <a:spLocks noChangeShapeType="1"/>
                </p:cNvSpPr>
                <p:nvPr/>
              </p:nvSpPr>
              <p:spPr bwMode="auto">
                <a:xfrm>
                  <a:off x="2454" y="1159"/>
                  <a:ext cx="0" cy="13"/>
                </a:xfrm>
                <a:prstGeom prst="line">
                  <a:avLst/>
                </a:prstGeom>
                <a:noFill/>
                <a:ln w="28575">
                  <a:solidFill>
                    <a:srgbClr val="000000"/>
                  </a:solidFill>
                  <a:round/>
                  <a:headEnd/>
                  <a:tailEnd/>
                </a:ln>
              </p:spPr>
              <p:txBody>
                <a:bodyPr/>
                <a:lstStyle/>
                <a:p>
                  <a:endParaRPr lang="en-US"/>
                </a:p>
              </p:txBody>
            </p:sp>
            <p:sp>
              <p:nvSpPr>
                <p:cNvPr id="1225" name="Line 238"/>
                <p:cNvSpPr>
                  <a:spLocks noChangeShapeType="1"/>
                </p:cNvSpPr>
                <p:nvPr/>
              </p:nvSpPr>
              <p:spPr bwMode="auto">
                <a:xfrm>
                  <a:off x="2464" y="1212"/>
                  <a:ext cx="0" cy="3"/>
                </a:xfrm>
                <a:prstGeom prst="line">
                  <a:avLst/>
                </a:prstGeom>
                <a:noFill/>
                <a:ln w="28575">
                  <a:solidFill>
                    <a:srgbClr val="000000"/>
                  </a:solidFill>
                  <a:round/>
                  <a:headEnd/>
                  <a:tailEnd/>
                </a:ln>
              </p:spPr>
              <p:txBody>
                <a:bodyPr/>
                <a:lstStyle/>
                <a:p>
                  <a:endParaRPr lang="en-US"/>
                </a:p>
              </p:txBody>
            </p:sp>
            <p:sp>
              <p:nvSpPr>
                <p:cNvPr id="1226" name="Line 239"/>
                <p:cNvSpPr>
                  <a:spLocks noChangeShapeType="1"/>
                </p:cNvSpPr>
                <p:nvPr/>
              </p:nvSpPr>
              <p:spPr bwMode="auto">
                <a:xfrm>
                  <a:off x="2464" y="1215"/>
                  <a:ext cx="18" cy="0"/>
                </a:xfrm>
                <a:prstGeom prst="line">
                  <a:avLst/>
                </a:prstGeom>
                <a:noFill/>
                <a:ln w="28575">
                  <a:solidFill>
                    <a:srgbClr val="000000"/>
                  </a:solidFill>
                  <a:round/>
                  <a:headEnd/>
                  <a:tailEnd/>
                </a:ln>
              </p:spPr>
              <p:txBody>
                <a:bodyPr/>
                <a:lstStyle/>
                <a:p>
                  <a:endParaRPr lang="en-US"/>
                </a:p>
              </p:txBody>
            </p:sp>
            <p:sp>
              <p:nvSpPr>
                <p:cNvPr id="1227" name="Line 240"/>
                <p:cNvSpPr>
                  <a:spLocks noChangeShapeType="1"/>
                </p:cNvSpPr>
                <p:nvPr/>
              </p:nvSpPr>
              <p:spPr bwMode="auto">
                <a:xfrm>
                  <a:off x="2482" y="1215"/>
                  <a:ext cx="0" cy="20"/>
                </a:xfrm>
                <a:prstGeom prst="line">
                  <a:avLst/>
                </a:prstGeom>
                <a:noFill/>
                <a:ln w="28575">
                  <a:solidFill>
                    <a:srgbClr val="000000"/>
                  </a:solidFill>
                  <a:round/>
                  <a:headEnd/>
                  <a:tailEnd/>
                </a:ln>
              </p:spPr>
              <p:txBody>
                <a:bodyPr/>
                <a:lstStyle/>
                <a:p>
                  <a:endParaRPr lang="en-US"/>
                </a:p>
              </p:txBody>
            </p:sp>
            <p:sp>
              <p:nvSpPr>
                <p:cNvPr id="1228" name="Line 241"/>
                <p:cNvSpPr>
                  <a:spLocks noChangeShapeType="1"/>
                </p:cNvSpPr>
                <p:nvPr/>
              </p:nvSpPr>
              <p:spPr bwMode="auto">
                <a:xfrm>
                  <a:off x="2482" y="1235"/>
                  <a:ext cx="48" cy="0"/>
                </a:xfrm>
                <a:prstGeom prst="line">
                  <a:avLst/>
                </a:prstGeom>
                <a:noFill/>
                <a:ln w="28575">
                  <a:solidFill>
                    <a:srgbClr val="000000"/>
                  </a:solidFill>
                  <a:round/>
                  <a:headEnd/>
                  <a:tailEnd/>
                </a:ln>
              </p:spPr>
              <p:txBody>
                <a:bodyPr/>
                <a:lstStyle/>
                <a:p>
                  <a:endParaRPr lang="en-US"/>
                </a:p>
              </p:txBody>
            </p:sp>
            <p:sp>
              <p:nvSpPr>
                <p:cNvPr id="1229" name="Line 242"/>
                <p:cNvSpPr>
                  <a:spLocks noChangeShapeType="1"/>
                </p:cNvSpPr>
                <p:nvPr/>
              </p:nvSpPr>
              <p:spPr bwMode="auto">
                <a:xfrm>
                  <a:off x="2572" y="1235"/>
                  <a:ext cx="7" cy="0"/>
                </a:xfrm>
                <a:prstGeom prst="line">
                  <a:avLst/>
                </a:prstGeom>
                <a:noFill/>
                <a:ln w="28575">
                  <a:solidFill>
                    <a:srgbClr val="000000"/>
                  </a:solidFill>
                  <a:round/>
                  <a:headEnd/>
                  <a:tailEnd/>
                </a:ln>
              </p:spPr>
              <p:txBody>
                <a:bodyPr/>
                <a:lstStyle/>
                <a:p>
                  <a:endParaRPr lang="en-US"/>
                </a:p>
              </p:txBody>
            </p:sp>
            <p:sp>
              <p:nvSpPr>
                <p:cNvPr id="1230" name="Line 243"/>
                <p:cNvSpPr>
                  <a:spLocks noChangeShapeType="1"/>
                </p:cNvSpPr>
                <p:nvPr/>
              </p:nvSpPr>
              <p:spPr bwMode="auto">
                <a:xfrm>
                  <a:off x="2579" y="1235"/>
                  <a:ext cx="0" cy="16"/>
                </a:xfrm>
                <a:prstGeom prst="line">
                  <a:avLst/>
                </a:prstGeom>
                <a:noFill/>
                <a:ln w="28575">
                  <a:solidFill>
                    <a:srgbClr val="000000"/>
                  </a:solidFill>
                  <a:round/>
                  <a:headEnd/>
                  <a:tailEnd/>
                </a:ln>
              </p:spPr>
              <p:txBody>
                <a:bodyPr/>
                <a:lstStyle/>
                <a:p>
                  <a:endParaRPr lang="en-US"/>
                </a:p>
              </p:txBody>
            </p:sp>
            <p:sp>
              <p:nvSpPr>
                <p:cNvPr id="1231" name="Line 244"/>
                <p:cNvSpPr>
                  <a:spLocks noChangeShapeType="1"/>
                </p:cNvSpPr>
                <p:nvPr/>
              </p:nvSpPr>
              <p:spPr bwMode="auto">
                <a:xfrm>
                  <a:off x="2579" y="1251"/>
                  <a:ext cx="15" cy="0"/>
                </a:xfrm>
                <a:prstGeom prst="line">
                  <a:avLst/>
                </a:prstGeom>
                <a:noFill/>
                <a:ln w="28575">
                  <a:solidFill>
                    <a:srgbClr val="000000"/>
                  </a:solidFill>
                  <a:round/>
                  <a:headEnd/>
                  <a:tailEnd/>
                </a:ln>
              </p:spPr>
              <p:txBody>
                <a:bodyPr/>
                <a:lstStyle/>
                <a:p>
                  <a:endParaRPr lang="en-US"/>
                </a:p>
              </p:txBody>
            </p:sp>
            <p:sp>
              <p:nvSpPr>
                <p:cNvPr id="1232" name="Line 245"/>
                <p:cNvSpPr>
                  <a:spLocks noChangeShapeType="1"/>
                </p:cNvSpPr>
                <p:nvPr/>
              </p:nvSpPr>
              <p:spPr bwMode="auto">
                <a:xfrm>
                  <a:off x="2594" y="1251"/>
                  <a:ext cx="0" cy="20"/>
                </a:xfrm>
                <a:prstGeom prst="line">
                  <a:avLst/>
                </a:prstGeom>
                <a:noFill/>
                <a:ln w="28575">
                  <a:solidFill>
                    <a:srgbClr val="000000"/>
                  </a:solidFill>
                  <a:round/>
                  <a:headEnd/>
                  <a:tailEnd/>
                </a:ln>
              </p:spPr>
              <p:txBody>
                <a:bodyPr/>
                <a:lstStyle/>
                <a:p>
                  <a:endParaRPr lang="en-US"/>
                </a:p>
              </p:txBody>
            </p:sp>
            <p:sp>
              <p:nvSpPr>
                <p:cNvPr id="1233" name="Line 246"/>
                <p:cNvSpPr>
                  <a:spLocks noChangeShapeType="1"/>
                </p:cNvSpPr>
                <p:nvPr/>
              </p:nvSpPr>
              <p:spPr bwMode="auto">
                <a:xfrm>
                  <a:off x="2594" y="1271"/>
                  <a:ext cx="32" cy="0"/>
                </a:xfrm>
                <a:prstGeom prst="line">
                  <a:avLst/>
                </a:prstGeom>
                <a:noFill/>
                <a:ln w="28575">
                  <a:solidFill>
                    <a:srgbClr val="000000"/>
                  </a:solidFill>
                  <a:round/>
                  <a:headEnd/>
                  <a:tailEnd/>
                </a:ln>
              </p:spPr>
              <p:txBody>
                <a:bodyPr/>
                <a:lstStyle/>
                <a:p>
                  <a:endParaRPr lang="en-US"/>
                </a:p>
              </p:txBody>
            </p:sp>
            <p:sp>
              <p:nvSpPr>
                <p:cNvPr id="1234" name="Line 247"/>
                <p:cNvSpPr>
                  <a:spLocks noChangeShapeType="1"/>
                </p:cNvSpPr>
                <p:nvPr/>
              </p:nvSpPr>
              <p:spPr bwMode="auto">
                <a:xfrm>
                  <a:off x="2670" y="1271"/>
                  <a:ext cx="33" cy="0"/>
                </a:xfrm>
                <a:prstGeom prst="line">
                  <a:avLst/>
                </a:prstGeom>
                <a:noFill/>
                <a:ln w="28575">
                  <a:solidFill>
                    <a:srgbClr val="000000"/>
                  </a:solidFill>
                  <a:round/>
                  <a:headEnd/>
                  <a:tailEnd/>
                </a:ln>
              </p:spPr>
              <p:txBody>
                <a:bodyPr/>
                <a:lstStyle/>
                <a:p>
                  <a:endParaRPr lang="en-US"/>
                </a:p>
              </p:txBody>
            </p:sp>
            <p:sp>
              <p:nvSpPr>
                <p:cNvPr id="1235" name="Line 248"/>
                <p:cNvSpPr>
                  <a:spLocks noChangeShapeType="1"/>
                </p:cNvSpPr>
                <p:nvPr/>
              </p:nvSpPr>
              <p:spPr bwMode="auto">
                <a:xfrm>
                  <a:off x="2703" y="1271"/>
                  <a:ext cx="0" cy="18"/>
                </a:xfrm>
                <a:prstGeom prst="line">
                  <a:avLst/>
                </a:prstGeom>
                <a:noFill/>
                <a:ln w="28575">
                  <a:solidFill>
                    <a:srgbClr val="000000"/>
                  </a:solidFill>
                  <a:round/>
                  <a:headEnd/>
                  <a:tailEnd/>
                </a:ln>
              </p:spPr>
              <p:txBody>
                <a:bodyPr/>
                <a:lstStyle/>
                <a:p>
                  <a:endParaRPr lang="en-US"/>
                </a:p>
              </p:txBody>
            </p:sp>
            <p:sp>
              <p:nvSpPr>
                <p:cNvPr id="1236" name="Line 249"/>
                <p:cNvSpPr>
                  <a:spLocks noChangeShapeType="1"/>
                </p:cNvSpPr>
                <p:nvPr/>
              </p:nvSpPr>
              <p:spPr bwMode="auto">
                <a:xfrm>
                  <a:off x="2703" y="1289"/>
                  <a:ext cx="35" cy="0"/>
                </a:xfrm>
                <a:prstGeom prst="line">
                  <a:avLst/>
                </a:prstGeom>
                <a:noFill/>
                <a:ln w="28575">
                  <a:solidFill>
                    <a:srgbClr val="000000"/>
                  </a:solidFill>
                  <a:round/>
                  <a:headEnd/>
                  <a:tailEnd/>
                </a:ln>
              </p:spPr>
              <p:txBody>
                <a:bodyPr/>
                <a:lstStyle/>
                <a:p>
                  <a:endParaRPr lang="en-US"/>
                </a:p>
              </p:txBody>
            </p:sp>
            <p:sp>
              <p:nvSpPr>
                <p:cNvPr id="1237" name="Line 250"/>
                <p:cNvSpPr>
                  <a:spLocks noChangeShapeType="1"/>
                </p:cNvSpPr>
                <p:nvPr/>
              </p:nvSpPr>
              <p:spPr bwMode="auto">
                <a:xfrm>
                  <a:off x="2780" y="1289"/>
                  <a:ext cx="87" cy="0"/>
                </a:xfrm>
                <a:prstGeom prst="line">
                  <a:avLst/>
                </a:prstGeom>
                <a:noFill/>
                <a:ln w="28575">
                  <a:solidFill>
                    <a:srgbClr val="000000"/>
                  </a:solidFill>
                  <a:round/>
                  <a:headEnd/>
                  <a:tailEnd/>
                </a:ln>
              </p:spPr>
              <p:txBody>
                <a:bodyPr/>
                <a:lstStyle/>
                <a:p>
                  <a:endParaRPr lang="en-US"/>
                </a:p>
              </p:txBody>
            </p:sp>
          </p:grpSp>
          <p:grpSp>
            <p:nvGrpSpPr>
              <p:cNvPr id="5" name="Group 722"/>
              <p:cNvGrpSpPr>
                <a:grpSpLocks/>
              </p:cNvGrpSpPr>
              <p:nvPr/>
            </p:nvGrpSpPr>
            <p:grpSpPr bwMode="auto">
              <a:xfrm>
                <a:off x="2894" y="1311"/>
                <a:ext cx="631" cy="252"/>
                <a:chOff x="2894" y="1311"/>
                <a:chExt cx="631" cy="252"/>
              </a:xfrm>
            </p:grpSpPr>
            <p:sp>
              <p:nvSpPr>
                <p:cNvPr id="1163" name="Line 251"/>
                <p:cNvSpPr>
                  <a:spLocks noChangeShapeType="1"/>
                </p:cNvSpPr>
                <p:nvPr/>
              </p:nvSpPr>
              <p:spPr bwMode="auto">
                <a:xfrm>
                  <a:off x="2894" y="1311"/>
                  <a:ext cx="13" cy="0"/>
                </a:xfrm>
                <a:prstGeom prst="line">
                  <a:avLst/>
                </a:prstGeom>
                <a:noFill/>
                <a:ln w="28575">
                  <a:solidFill>
                    <a:srgbClr val="000000"/>
                  </a:solidFill>
                  <a:round/>
                  <a:headEnd/>
                  <a:tailEnd/>
                </a:ln>
              </p:spPr>
              <p:txBody>
                <a:bodyPr/>
                <a:lstStyle/>
                <a:p>
                  <a:endParaRPr lang="en-US"/>
                </a:p>
              </p:txBody>
            </p:sp>
            <p:sp>
              <p:nvSpPr>
                <p:cNvPr id="1164" name="Line 252"/>
                <p:cNvSpPr>
                  <a:spLocks noChangeShapeType="1"/>
                </p:cNvSpPr>
                <p:nvPr/>
              </p:nvSpPr>
              <p:spPr bwMode="auto">
                <a:xfrm>
                  <a:off x="2907" y="1311"/>
                  <a:ext cx="0" cy="16"/>
                </a:xfrm>
                <a:prstGeom prst="line">
                  <a:avLst/>
                </a:prstGeom>
                <a:noFill/>
                <a:ln w="28575">
                  <a:solidFill>
                    <a:srgbClr val="000000"/>
                  </a:solidFill>
                  <a:round/>
                  <a:headEnd/>
                  <a:tailEnd/>
                </a:ln>
              </p:spPr>
              <p:txBody>
                <a:bodyPr/>
                <a:lstStyle/>
                <a:p>
                  <a:endParaRPr lang="en-US"/>
                </a:p>
              </p:txBody>
            </p:sp>
            <p:sp>
              <p:nvSpPr>
                <p:cNvPr id="1165" name="Line 253"/>
                <p:cNvSpPr>
                  <a:spLocks noChangeShapeType="1"/>
                </p:cNvSpPr>
                <p:nvPr/>
              </p:nvSpPr>
              <p:spPr bwMode="auto">
                <a:xfrm>
                  <a:off x="2907" y="1327"/>
                  <a:ext cx="24" cy="0"/>
                </a:xfrm>
                <a:prstGeom prst="line">
                  <a:avLst/>
                </a:prstGeom>
                <a:noFill/>
                <a:ln w="28575">
                  <a:solidFill>
                    <a:srgbClr val="000000"/>
                  </a:solidFill>
                  <a:round/>
                  <a:headEnd/>
                  <a:tailEnd/>
                </a:ln>
              </p:spPr>
              <p:txBody>
                <a:bodyPr/>
                <a:lstStyle/>
                <a:p>
                  <a:endParaRPr lang="en-US"/>
                </a:p>
              </p:txBody>
            </p:sp>
            <p:sp>
              <p:nvSpPr>
                <p:cNvPr id="1166" name="Line 254"/>
                <p:cNvSpPr>
                  <a:spLocks noChangeShapeType="1"/>
                </p:cNvSpPr>
                <p:nvPr/>
              </p:nvSpPr>
              <p:spPr bwMode="auto">
                <a:xfrm>
                  <a:off x="2931" y="1327"/>
                  <a:ext cx="0" cy="18"/>
                </a:xfrm>
                <a:prstGeom prst="line">
                  <a:avLst/>
                </a:prstGeom>
                <a:noFill/>
                <a:ln w="28575">
                  <a:solidFill>
                    <a:srgbClr val="000000"/>
                  </a:solidFill>
                  <a:round/>
                  <a:headEnd/>
                  <a:tailEnd/>
                </a:ln>
              </p:spPr>
              <p:txBody>
                <a:bodyPr/>
                <a:lstStyle/>
                <a:p>
                  <a:endParaRPr lang="en-US"/>
                </a:p>
              </p:txBody>
            </p:sp>
            <p:sp>
              <p:nvSpPr>
                <p:cNvPr id="1167" name="Line 255"/>
                <p:cNvSpPr>
                  <a:spLocks noChangeShapeType="1"/>
                </p:cNvSpPr>
                <p:nvPr/>
              </p:nvSpPr>
              <p:spPr bwMode="auto">
                <a:xfrm>
                  <a:off x="2931" y="1345"/>
                  <a:ext cx="15" cy="0"/>
                </a:xfrm>
                <a:prstGeom prst="line">
                  <a:avLst/>
                </a:prstGeom>
                <a:noFill/>
                <a:ln w="28575">
                  <a:solidFill>
                    <a:srgbClr val="000000"/>
                  </a:solidFill>
                  <a:round/>
                  <a:headEnd/>
                  <a:tailEnd/>
                </a:ln>
              </p:spPr>
              <p:txBody>
                <a:bodyPr/>
                <a:lstStyle/>
                <a:p>
                  <a:endParaRPr lang="en-US"/>
                </a:p>
              </p:txBody>
            </p:sp>
            <p:sp>
              <p:nvSpPr>
                <p:cNvPr id="1168" name="Line 256"/>
                <p:cNvSpPr>
                  <a:spLocks noChangeShapeType="1"/>
                </p:cNvSpPr>
                <p:nvPr/>
              </p:nvSpPr>
              <p:spPr bwMode="auto">
                <a:xfrm>
                  <a:off x="2971" y="1367"/>
                  <a:ext cx="19" cy="0"/>
                </a:xfrm>
                <a:prstGeom prst="line">
                  <a:avLst/>
                </a:prstGeom>
                <a:noFill/>
                <a:ln w="28575">
                  <a:solidFill>
                    <a:srgbClr val="000000"/>
                  </a:solidFill>
                  <a:round/>
                  <a:headEnd/>
                  <a:tailEnd/>
                </a:ln>
              </p:spPr>
              <p:txBody>
                <a:bodyPr/>
                <a:lstStyle/>
                <a:p>
                  <a:endParaRPr lang="en-US"/>
                </a:p>
              </p:txBody>
            </p:sp>
            <p:sp>
              <p:nvSpPr>
                <p:cNvPr id="1169" name="Line 257"/>
                <p:cNvSpPr>
                  <a:spLocks noChangeShapeType="1"/>
                </p:cNvSpPr>
                <p:nvPr/>
              </p:nvSpPr>
              <p:spPr bwMode="auto">
                <a:xfrm>
                  <a:off x="2990" y="1367"/>
                  <a:ext cx="0" cy="18"/>
                </a:xfrm>
                <a:prstGeom prst="line">
                  <a:avLst/>
                </a:prstGeom>
                <a:noFill/>
                <a:ln w="28575">
                  <a:solidFill>
                    <a:srgbClr val="000000"/>
                  </a:solidFill>
                  <a:round/>
                  <a:headEnd/>
                  <a:tailEnd/>
                </a:ln>
              </p:spPr>
              <p:txBody>
                <a:bodyPr/>
                <a:lstStyle/>
                <a:p>
                  <a:endParaRPr lang="en-US"/>
                </a:p>
              </p:txBody>
            </p:sp>
            <p:sp>
              <p:nvSpPr>
                <p:cNvPr id="1170" name="Line 258"/>
                <p:cNvSpPr>
                  <a:spLocks noChangeShapeType="1"/>
                </p:cNvSpPr>
                <p:nvPr/>
              </p:nvSpPr>
              <p:spPr bwMode="auto">
                <a:xfrm>
                  <a:off x="2990" y="1385"/>
                  <a:ext cx="49" cy="0"/>
                </a:xfrm>
                <a:prstGeom prst="line">
                  <a:avLst/>
                </a:prstGeom>
                <a:noFill/>
                <a:ln w="28575">
                  <a:solidFill>
                    <a:srgbClr val="000000"/>
                  </a:solidFill>
                  <a:round/>
                  <a:headEnd/>
                  <a:tailEnd/>
                </a:ln>
              </p:spPr>
              <p:txBody>
                <a:bodyPr/>
                <a:lstStyle/>
                <a:p>
                  <a:endParaRPr lang="en-US"/>
                </a:p>
              </p:txBody>
            </p:sp>
            <p:sp>
              <p:nvSpPr>
                <p:cNvPr id="1171" name="Line 259"/>
                <p:cNvSpPr>
                  <a:spLocks noChangeShapeType="1"/>
                </p:cNvSpPr>
                <p:nvPr/>
              </p:nvSpPr>
              <p:spPr bwMode="auto">
                <a:xfrm>
                  <a:off x="3083" y="1385"/>
                  <a:ext cx="33" cy="0"/>
                </a:xfrm>
                <a:prstGeom prst="line">
                  <a:avLst/>
                </a:prstGeom>
                <a:noFill/>
                <a:ln w="28575">
                  <a:solidFill>
                    <a:srgbClr val="000000"/>
                  </a:solidFill>
                  <a:round/>
                  <a:headEnd/>
                  <a:tailEnd/>
                </a:ln>
              </p:spPr>
              <p:txBody>
                <a:bodyPr/>
                <a:lstStyle/>
                <a:p>
                  <a:endParaRPr lang="en-US"/>
                </a:p>
              </p:txBody>
            </p:sp>
            <p:sp>
              <p:nvSpPr>
                <p:cNvPr id="1172" name="Line 260"/>
                <p:cNvSpPr>
                  <a:spLocks noChangeShapeType="1"/>
                </p:cNvSpPr>
                <p:nvPr/>
              </p:nvSpPr>
              <p:spPr bwMode="auto">
                <a:xfrm>
                  <a:off x="3116" y="1385"/>
                  <a:ext cx="0" cy="21"/>
                </a:xfrm>
                <a:prstGeom prst="line">
                  <a:avLst/>
                </a:prstGeom>
                <a:noFill/>
                <a:ln w="28575">
                  <a:solidFill>
                    <a:srgbClr val="000000"/>
                  </a:solidFill>
                  <a:round/>
                  <a:headEnd/>
                  <a:tailEnd/>
                </a:ln>
              </p:spPr>
              <p:txBody>
                <a:bodyPr/>
                <a:lstStyle/>
                <a:p>
                  <a:endParaRPr lang="en-US"/>
                </a:p>
              </p:txBody>
            </p:sp>
            <p:sp>
              <p:nvSpPr>
                <p:cNvPr id="1173" name="Line 261"/>
                <p:cNvSpPr>
                  <a:spLocks noChangeShapeType="1"/>
                </p:cNvSpPr>
                <p:nvPr/>
              </p:nvSpPr>
              <p:spPr bwMode="auto">
                <a:xfrm>
                  <a:off x="3116" y="1406"/>
                  <a:ext cx="28" cy="0"/>
                </a:xfrm>
                <a:prstGeom prst="line">
                  <a:avLst/>
                </a:prstGeom>
                <a:noFill/>
                <a:ln w="28575">
                  <a:solidFill>
                    <a:srgbClr val="000000"/>
                  </a:solidFill>
                  <a:round/>
                  <a:headEnd/>
                  <a:tailEnd/>
                </a:ln>
              </p:spPr>
              <p:txBody>
                <a:bodyPr/>
                <a:lstStyle/>
                <a:p>
                  <a:endParaRPr lang="en-US"/>
                </a:p>
              </p:txBody>
            </p:sp>
            <p:sp>
              <p:nvSpPr>
                <p:cNvPr id="1174" name="Line 262"/>
                <p:cNvSpPr>
                  <a:spLocks noChangeShapeType="1"/>
                </p:cNvSpPr>
                <p:nvPr/>
              </p:nvSpPr>
              <p:spPr bwMode="auto">
                <a:xfrm>
                  <a:off x="3144" y="1406"/>
                  <a:ext cx="0" cy="8"/>
                </a:xfrm>
                <a:prstGeom prst="line">
                  <a:avLst/>
                </a:prstGeom>
                <a:noFill/>
                <a:ln w="28575">
                  <a:solidFill>
                    <a:srgbClr val="000000"/>
                  </a:solidFill>
                  <a:round/>
                  <a:headEnd/>
                  <a:tailEnd/>
                </a:ln>
              </p:spPr>
              <p:txBody>
                <a:bodyPr/>
                <a:lstStyle/>
                <a:p>
                  <a:endParaRPr lang="en-US"/>
                </a:p>
              </p:txBody>
            </p:sp>
            <p:sp>
              <p:nvSpPr>
                <p:cNvPr id="1175" name="Line 263"/>
                <p:cNvSpPr>
                  <a:spLocks noChangeShapeType="1"/>
                </p:cNvSpPr>
                <p:nvPr/>
              </p:nvSpPr>
              <p:spPr bwMode="auto">
                <a:xfrm>
                  <a:off x="3161" y="1441"/>
                  <a:ext cx="7" cy="0"/>
                </a:xfrm>
                <a:prstGeom prst="line">
                  <a:avLst/>
                </a:prstGeom>
                <a:noFill/>
                <a:ln w="28575">
                  <a:solidFill>
                    <a:srgbClr val="000000"/>
                  </a:solidFill>
                  <a:round/>
                  <a:headEnd/>
                  <a:tailEnd/>
                </a:ln>
              </p:spPr>
              <p:txBody>
                <a:bodyPr/>
                <a:lstStyle/>
                <a:p>
                  <a:endParaRPr lang="en-US"/>
                </a:p>
              </p:txBody>
            </p:sp>
            <p:sp>
              <p:nvSpPr>
                <p:cNvPr id="1176" name="Line 264"/>
                <p:cNvSpPr>
                  <a:spLocks noChangeShapeType="1"/>
                </p:cNvSpPr>
                <p:nvPr/>
              </p:nvSpPr>
              <p:spPr bwMode="auto">
                <a:xfrm>
                  <a:off x="3168" y="1441"/>
                  <a:ext cx="0" cy="20"/>
                </a:xfrm>
                <a:prstGeom prst="line">
                  <a:avLst/>
                </a:prstGeom>
                <a:noFill/>
                <a:ln w="28575">
                  <a:solidFill>
                    <a:srgbClr val="000000"/>
                  </a:solidFill>
                  <a:round/>
                  <a:headEnd/>
                  <a:tailEnd/>
                </a:ln>
              </p:spPr>
              <p:txBody>
                <a:bodyPr/>
                <a:lstStyle/>
                <a:p>
                  <a:endParaRPr lang="en-US"/>
                </a:p>
              </p:txBody>
            </p:sp>
            <p:sp>
              <p:nvSpPr>
                <p:cNvPr id="1177" name="Line 265"/>
                <p:cNvSpPr>
                  <a:spLocks noChangeShapeType="1"/>
                </p:cNvSpPr>
                <p:nvPr/>
              </p:nvSpPr>
              <p:spPr bwMode="auto">
                <a:xfrm>
                  <a:off x="3168" y="1461"/>
                  <a:ext cx="8" cy="0"/>
                </a:xfrm>
                <a:prstGeom prst="line">
                  <a:avLst/>
                </a:prstGeom>
                <a:noFill/>
                <a:ln w="28575">
                  <a:solidFill>
                    <a:srgbClr val="000000"/>
                  </a:solidFill>
                  <a:round/>
                  <a:headEnd/>
                  <a:tailEnd/>
                </a:ln>
              </p:spPr>
              <p:txBody>
                <a:bodyPr/>
                <a:lstStyle/>
                <a:p>
                  <a:endParaRPr lang="en-US"/>
                </a:p>
              </p:txBody>
            </p:sp>
            <p:sp>
              <p:nvSpPr>
                <p:cNvPr id="1178" name="Line 266"/>
                <p:cNvSpPr>
                  <a:spLocks noChangeShapeType="1"/>
                </p:cNvSpPr>
                <p:nvPr/>
              </p:nvSpPr>
              <p:spPr bwMode="auto">
                <a:xfrm>
                  <a:off x="3176" y="1461"/>
                  <a:ext cx="0" cy="19"/>
                </a:xfrm>
                <a:prstGeom prst="line">
                  <a:avLst/>
                </a:prstGeom>
                <a:noFill/>
                <a:ln w="28575">
                  <a:solidFill>
                    <a:srgbClr val="000000"/>
                  </a:solidFill>
                  <a:round/>
                  <a:headEnd/>
                  <a:tailEnd/>
                </a:ln>
              </p:spPr>
              <p:txBody>
                <a:bodyPr/>
                <a:lstStyle/>
                <a:p>
                  <a:endParaRPr lang="en-US"/>
                </a:p>
              </p:txBody>
            </p:sp>
            <p:sp>
              <p:nvSpPr>
                <p:cNvPr id="1179" name="Line 267"/>
                <p:cNvSpPr>
                  <a:spLocks noChangeShapeType="1"/>
                </p:cNvSpPr>
                <p:nvPr/>
              </p:nvSpPr>
              <p:spPr bwMode="auto">
                <a:xfrm>
                  <a:off x="3176" y="1480"/>
                  <a:ext cx="19" cy="0"/>
                </a:xfrm>
                <a:prstGeom prst="line">
                  <a:avLst/>
                </a:prstGeom>
                <a:noFill/>
                <a:ln w="28575">
                  <a:solidFill>
                    <a:srgbClr val="000000"/>
                  </a:solidFill>
                  <a:round/>
                  <a:headEnd/>
                  <a:tailEnd/>
                </a:ln>
              </p:spPr>
              <p:txBody>
                <a:bodyPr/>
                <a:lstStyle/>
                <a:p>
                  <a:endParaRPr lang="en-US"/>
                </a:p>
              </p:txBody>
            </p:sp>
            <p:sp>
              <p:nvSpPr>
                <p:cNvPr id="1180" name="Line 268"/>
                <p:cNvSpPr>
                  <a:spLocks noChangeShapeType="1"/>
                </p:cNvSpPr>
                <p:nvPr/>
              </p:nvSpPr>
              <p:spPr bwMode="auto">
                <a:xfrm>
                  <a:off x="3195" y="1480"/>
                  <a:ext cx="0" cy="20"/>
                </a:xfrm>
                <a:prstGeom prst="line">
                  <a:avLst/>
                </a:prstGeom>
                <a:noFill/>
                <a:ln w="28575">
                  <a:solidFill>
                    <a:srgbClr val="000000"/>
                  </a:solidFill>
                  <a:round/>
                  <a:headEnd/>
                  <a:tailEnd/>
                </a:ln>
              </p:spPr>
              <p:txBody>
                <a:bodyPr/>
                <a:lstStyle/>
                <a:p>
                  <a:endParaRPr lang="en-US"/>
                </a:p>
              </p:txBody>
            </p:sp>
            <p:sp>
              <p:nvSpPr>
                <p:cNvPr id="1181" name="Line 269"/>
                <p:cNvSpPr>
                  <a:spLocks noChangeShapeType="1"/>
                </p:cNvSpPr>
                <p:nvPr/>
              </p:nvSpPr>
              <p:spPr bwMode="auto">
                <a:xfrm>
                  <a:off x="3195" y="1500"/>
                  <a:ext cx="0" cy="0"/>
                </a:xfrm>
                <a:prstGeom prst="line">
                  <a:avLst/>
                </a:prstGeom>
                <a:noFill/>
                <a:ln w="28575">
                  <a:solidFill>
                    <a:srgbClr val="000000"/>
                  </a:solidFill>
                  <a:round/>
                  <a:headEnd/>
                  <a:tailEnd/>
                </a:ln>
              </p:spPr>
              <p:txBody>
                <a:bodyPr/>
                <a:lstStyle/>
                <a:p>
                  <a:endParaRPr lang="en-US"/>
                </a:p>
              </p:txBody>
            </p:sp>
            <p:sp>
              <p:nvSpPr>
                <p:cNvPr id="1182" name="Line 270"/>
                <p:cNvSpPr>
                  <a:spLocks noChangeShapeType="1"/>
                </p:cNvSpPr>
                <p:nvPr/>
              </p:nvSpPr>
              <p:spPr bwMode="auto">
                <a:xfrm>
                  <a:off x="3237" y="1500"/>
                  <a:ext cx="4" cy="0"/>
                </a:xfrm>
                <a:prstGeom prst="line">
                  <a:avLst/>
                </a:prstGeom>
                <a:noFill/>
                <a:ln w="28575">
                  <a:solidFill>
                    <a:srgbClr val="000000"/>
                  </a:solidFill>
                  <a:round/>
                  <a:headEnd/>
                  <a:tailEnd/>
                </a:ln>
              </p:spPr>
              <p:txBody>
                <a:bodyPr/>
                <a:lstStyle/>
                <a:p>
                  <a:endParaRPr lang="en-US"/>
                </a:p>
              </p:txBody>
            </p:sp>
            <p:sp>
              <p:nvSpPr>
                <p:cNvPr id="1183" name="Line 271"/>
                <p:cNvSpPr>
                  <a:spLocks noChangeShapeType="1"/>
                </p:cNvSpPr>
                <p:nvPr/>
              </p:nvSpPr>
              <p:spPr bwMode="auto">
                <a:xfrm>
                  <a:off x="3241" y="1500"/>
                  <a:ext cx="0" cy="16"/>
                </a:xfrm>
                <a:prstGeom prst="line">
                  <a:avLst/>
                </a:prstGeom>
                <a:noFill/>
                <a:ln w="28575">
                  <a:solidFill>
                    <a:srgbClr val="000000"/>
                  </a:solidFill>
                  <a:round/>
                  <a:headEnd/>
                  <a:tailEnd/>
                </a:ln>
              </p:spPr>
              <p:txBody>
                <a:bodyPr/>
                <a:lstStyle/>
                <a:p>
                  <a:endParaRPr lang="en-US"/>
                </a:p>
              </p:txBody>
            </p:sp>
            <p:sp>
              <p:nvSpPr>
                <p:cNvPr id="1184" name="Line 272"/>
                <p:cNvSpPr>
                  <a:spLocks noChangeShapeType="1"/>
                </p:cNvSpPr>
                <p:nvPr/>
              </p:nvSpPr>
              <p:spPr bwMode="auto">
                <a:xfrm>
                  <a:off x="3241" y="1516"/>
                  <a:ext cx="66" cy="0"/>
                </a:xfrm>
                <a:prstGeom prst="line">
                  <a:avLst/>
                </a:prstGeom>
                <a:noFill/>
                <a:ln w="28575">
                  <a:solidFill>
                    <a:srgbClr val="000000"/>
                  </a:solidFill>
                  <a:round/>
                  <a:headEnd/>
                  <a:tailEnd/>
                </a:ln>
              </p:spPr>
              <p:txBody>
                <a:bodyPr/>
                <a:lstStyle/>
                <a:p>
                  <a:endParaRPr lang="en-US"/>
                </a:p>
              </p:txBody>
            </p:sp>
            <p:sp>
              <p:nvSpPr>
                <p:cNvPr id="1185" name="Line 273"/>
                <p:cNvSpPr>
                  <a:spLocks noChangeShapeType="1"/>
                </p:cNvSpPr>
                <p:nvPr/>
              </p:nvSpPr>
              <p:spPr bwMode="auto">
                <a:xfrm>
                  <a:off x="3349" y="1516"/>
                  <a:ext cx="46" cy="0"/>
                </a:xfrm>
                <a:prstGeom prst="line">
                  <a:avLst/>
                </a:prstGeom>
                <a:noFill/>
                <a:ln w="28575">
                  <a:solidFill>
                    <a:srgbClr val="000000"/>
                  </a:solidFill>
                  <a:round/>
                  <a:headEnd/>
                  <a:tailEnd/>
                </a:ln>
              </p:spPr>
              <p:txBody>
                <a:bodyPr/>
                <a:lstStyle/>
                <a:p>
                  <a:endParaRPr lang="en-US"/>
                </a:p>
              </p:txBody>
            </p:sp>
            <p:sp>
              <p:nvSpPr>
                <p:cNvPr id="1186" name="Line 274"/>
                <p:cNvSpPr>
                  <a:spLocks noChangeShapeType="1"/>
                </p:cNvSpPr>
                <p:nvPr/>
              </p:nvSpPr>
              <p:spPr bwMode="auto">
                <a:xfrm>
                  <a:off x="3395" y="1516"/>
                  <a:ext cx="0" cy="20"/>
                </a:xfrm>
                <a:prstGeom prst="line">
                  <a:avLst/>
                </a:prstGeom>
                <a:noFill/>
                <a:ln w="28575">
                  <a:solidFill>
                    <a:srgbClr val="000000"/>
                  </a:solidFill>
                  <a:round/>
                  <a:headEnd/>
                  <a:tailEnd/>
                </a:ln>
              </p:spPr>
              <p:txBody>
                <a:bodyPr/>
                <a:lstStyle/>
                <a:p>
                  <a:endParaRPr lang="en-US"/>
                </a:p>
              </p:txBody>
            </p:sp>
            <p:sp>
              <p:nvSpPr>
                <p:cNvPr id="1187" name="Line 275"/>
                <p:cNvSpPr>
                  <a:spLocks noChangeShapeType="1"/>
                </p:cNvSpPr>
                <p:nvPr/>
              </p:nvSpPr>
              <p:spPr bwMode="auto">
                <a:xfrm>
                  <a:off x="3395" y="1536"/>
                  <a:ext cx="25" cy="0"/>
                </a:xfrm>
                <a:prstGeom prst="line">
                  <a:avLst/>
                </a:prstGeom>
                <a:noFill/>
                <a:ln w="28575">
                  <a:solidFill>
                    <a:srgbClr val="000000"/>
                  </a:solidFill>
                  <a:round/>
                  <a:headEnd/>
                  <a:tailEnd/>
                </a:ln>
              </p:spPr>
              <p:txBody>
                <a:bodyPr/>
                <a:lstStyle/>
                <a:p>
                  <a:endParaRPr lang="en-US"/>
                </a:p>
              </p:txBody>
            </p:sp>
            <p:sp>
              <p:nvSpPr>
                <p:cNvPr id="1188" name="Line 276"/>
                <p:cNvSpPr>
                  <a:spLocks noChangeShapeType="1"/>
                </p:cNvSpPr>
                <p:nvPr/>
              </p:nvSpPr>
              <p:spPr bwMode="auto">
                <a:xfrm>
                  <a:off x="3464" y="1536"/>
                  <a:ext cx="7" cy="0"/>
                </a:xfrm>
                <a:prstGeom prst="line">
                  <a:avLst/>
                </a:prstGeom>
                <a:noFill/>
                <a:ln w="28575">
                  <a:solidFill>
                    <a:srgbClr val="000000"/>
                  </a:solidFill>
                  <a:round/>
                  <a:headEnd/>
                  <a:tailEnd/>
                </a:ln>
              </p:spPr>
              <p:txBody>
                <a:bodyPr/>
                <a:lstStyle/>
                <a:p>
                  <a:endParaRPr lang="en-US"/>
                </a:p>
              </p:txBody>
            </p:sp>
            <p:sp>
              <p:nvSpPr>
                <p:cNvPr id="1189" name="Line 277"/>
                <p:cNvSpPr>
                  <a:spLocks noChangeShapeType="1"/>
                </p:cNvSpPr>
                <p:nvPr/>
              </p:nvSpPr>
              <p:spPr bwMode="auto">
                <a:xfrm>
                  <a:off x="3471" y="1536"/>
                  <a:ext cx="0" cy="0"/>
                </a:xfrm>
                <a:prstGeom prst="line">
                  <a:avLst/>
                </a:prstGeom>
                <a:noFill/>
                <a:ln w="28575">
                  <a:solidFill>
                    <a:srgbClr val="000000"/>
                  </a:solidFill>
                  <a:round/>
                  <a:headEnd/>
                  <a:tailEnd/>
                </a:ln>
              </p:spPr>
              <p:txBody>
                <a:bodyPr/>
                <a:lstStyle/>
                <a:p>
                  <a:endParaRPr lang="en-US"/>
                </a:p>
              </p:txBody>
            </p:sp>
            <p:sp>
              <p:nvSpPr>
                <p:cNvPr id="1190" name="Line 278"/>
                <p:cNvSpPr>
                  <a:spLocks noChangeShapeType="1"/>
                </p:cNvSpPr>
                <p:nvPr/>
              </p:nvSpPr>
              <p:spPr bwMode="auto">
                <a:xfrm>
                  <a:off x="3471" y="1536"/>
                  <a:ext cx="4" cy="0"/>
                </a:xfrm>
                <a:prstGeom prst="line">
                  <a:avLst/>
                </a:prstGeom>
                <a:noFill/>
                <a:ln w="28575">
                  <a:solidFill>
                    <a:srgbClr val="000000"/>
                  </a:solidFill>
                  <a:round/>
                  <a:headEnd/>
                  <a:tailEnd/>
                </a:ln>
              </p:spPr>
              <p:txBody>
                <a:bodyPr/>
                <a:lstStyle/>
                <a:p>
                  <a:endParaRPr lang="en-US"/>
                </a:p>
              </p:txBody>
            </p:sp>
            <p:sp>
              <p:nvSpPr>
                <p:cNvPr id="1191" name="Line 279"/>
                <p:cNvSpPr>
                  <a:spLocks noChangeShapeType="1"/>
                </p:cNvSpPr>
                <p:nvPr/>
              </p:nvSpPr>
              <p:spPr bwMode="auto">
                <a:xfrm>
                  <a:off x="3475" y="1536"/>
                  <a:ext cx="0" cy="20"/>
                </a:xfrm>
                <a:prstGeom prst="line">
                  <a:avLst/>
                </a:prstGeom>
                <a:noFill/>
                <a:ln w="28575">
                  <a:solidFill>
                    <a:srgbClr val="000000"/>
                  </a:solidFill>
                  <a:round/>
                  <a:headEnd/>
                  <a:tailEnd/>
                </a:ln>
              </p:spPr>
              <p:txBody>
                <a:bodyPr/>
                <a:lstStyle/>
                <a:p>
                  <a:endParaRPr lang="en-US"/>
                </a:p>
              </p:txBody>
            </p:sp>
            <p:sp>
              <p:nvSpPr>
                <p:cNvPr id="1192" name="Line 280"/>
                <p:cNvSpPr>
                  <a:spLocks noChangeShapeType="1"/>
                </p:cNvSpPr>
                <p:nvPr/>
              </p:nvSpPr>
              <p:spPr bwMode="auto">
                <a:xfrm>
                  <a:off x="3475" y="1556"/>
                  <a:ext cx="50" cy="0"/>
                </a:xfrm>
                <a:prstGeom prst="line">
                  <a:avLst/>
                </a:prstGeom>
                <a:noFill/>
                <a:ln w="28575">
                  <a:solidFill>
                    <a:srgbClr val="000000"/>
                  </a:solidFill>
                  <a:round/>
                  <a:headEnd/>
                  <a:tailEnd/>
                </a:ln>
              </p:spPr>
              <p:txBody>
                <a:bodyPr/>
                <a:lstStyle/>
                <a:p>
                  <a:endParaRPr lang="en-US"/>
                </a:p>
              </p:txBody>
            </p:sp>
            <p:sp>
              <p:nvSpPr>
                <p:cNvPr id="1193" name="Line 281"/>
                <p:cNvSpPr>
                  <a:spLocks noChangeShapeType="1"/>
                </p:cNvSpPr>
                <p:nvPr/>
              </p:nvSpPr>
              <p:spPr bwMode="auto">
                <a:xfrm>
                  <a:off x="3525" y="1556"/>
                  <a:ext cx="0" cy="7"/>
                </a:xfrm>
                <a:prstGeom prst="line">
                  <a:avLst/>
                </a:prstGeom>
                <a:noFill/>
                <a:ln w="28575">
                  <a:solidFill>
                    <a:srgbClr val="000000"/>
                  </a:solidFill>
                  <a:round/>
                  <a:headEnd/>
                  <a:tailEnd/>
                </a:ln>
              </p:spPr>
              <p:txBody>
                <a:bodyPr/>
                <a:lstStyle/>
                <a:p>
                  <a:endParaRPr lang="en-US"/>
                </a:p>
              </p:txBody>
            </p:sp>
          </p:grpSp>
          <p:grpSp>
            <p:nvGrpSpPr>
              <p:cNvPr id="6" name="Group 754"/>
              <p:cNvGrpSpPr>
                <a:grpSpLocks/>
              </p:cNvGrpSpPr>
              <p:nvPr/>
            </p:nvGrpSpPr>
            <p:grpSpPr bwMode="auto">
              <a:xfrm>
                <a:off x="3542" y="1590"/>
                <a:ext cx="767" cy="249"/>
                <a:chOff x="3542" y="1590"/>
                <a:chExt cx="767" cy="249"/>
              </a:xfrm>
            </p:grpSpPr>
            <p:sp>
              <p:nvSpPr>
                <p:cNvPr id="1124" name="Line 282"/>
                <p:cNvSpPr>
                  <a:spLocks noChangeShapeType="1"/>
                </p:cNvSpPr>
                <p:nvPr/>
              </p:nvSpPr>
              <p:spPr bwMode="auto">
                <a:xfrm>
                  <a:off x="3542" y="1590"/>
                  <a:ext cx="0" cy="6"/>
                </a:xfrm>
                <a:prstGeom prst="line">
                  <a:avLst/>
                </a:prstGeom>
                <a:noFill/>
                <a:ln w="28575">
                  <a:solidFill>
                    <a:srgbClr val="000000"/>
                  </a:solidFill>
                  <a:round/>
                  <a:headEnd/>
                  <a:tailEnd/>
                </a:ln>
              </p:spPr>
              <p:txBody>
                <a:bodyPr/>
                <a:lstStyle/>
                <a:p>
                  <a:endParaRPr lang="en-US"/>
                </a:p>
              </p:txBody>
            </p:sp>
            <p:sp>
              <p:nvSpPr>
                <p:cNvPr id="1125" name="Line 283"/>
                <p:cNvSpPr>
                  <a:spLocks noChangeShapeType="1"/>
                </p:cNvSpPr>
                <p:nvPr/>
              </p:nvSpPr>
              <p:spPr bwMode="auto">
                <a:xfrm>
                  <a:off x="3542" y="1596"/>
                  <a:ext cx="34" cy="0"/>
                </a:xfrm>
                <a:prstGeom prst="line">
                  <a:avLst/>
                </a:prstGeom>
                <a:noFill/>
                <a:ln w="28575">
                  <a:solidFill>
                    <a:srgbClr val="000000"/>
                  </a:solidFill>
                  <a:round/>
                  <a:headEnd/>
                  <a:tailEnd/>
                </a:ln>
              </p:spPr>
              <p:txBody>
                <a:bodyPr/>
                <a:lstStyle/>
                <a:p>
                  <a:endParaRPr lang="en-US"/>
                </a:p>
              </p:txBody>
            </p:sp>
            <p:sp>
              <p:nvSpPr>
                <p:cNvPr id="1126" name="Line 284"/>
                <p:cNvSpPr>
                  <a:spLocks noChangeShapeType="1"/>
                </p:cNvSpPr>
                <p:nvPr/>
              </p:nvSpPr>
              <p:spPr bwMode="auto">
                <a:xfrm>
                  <a:off x="3576" y="1596"/>
                  <a:ext cx="0" cy="16"/>
                </a:xfrm>
                <a:prstGeom prst="line">
                  <a:avLst/>
                </a:prstGeom>
                <a:noFill/>
                <a:ln w="28575">
                  <a:solidFill>
                    <a:srgbClr val="000000"/>
                  </a:solidFill>
                  <a:round/>
                  <a:headEnd/>
                  <a:tailEnd/>
                </a:ln>
              </p:spPr>
              <p:txBody>
                <a:bodyPr/>
                <a:lstStyle/>
                <a:p>
                  <a:endParaRPr lang="en-US"/>
                </a:p>
              </p:txBody>
            </p:sp>
            <p:sp>
              <p:nvSpPr>
                <p:cNvPr id="1127" name="Line 285"/>
                <p:cNvSpPr>
                  <a:spLocks noChangeShapeType="1"/>
                </p:cNvSpPr>
                <p:nvPr/>
              </p:nvSpPr>
              <p:spPr bwMode="auto">
                <a:xfrm>
                  <a:off x="3576" y="1612"/>
                  <a:ext cx="32" cy="0"/>
                </a:xfrm>
                <a:prstGeom prst="line">
                  <a:avLst/>
                </a:prstGeom>
                <a:noFill/>
                <a:ln w="28575">
                  <a:solidFill>
                    <a:srgbClr val="000000"/>
                  </a:solidFill>
                  <a:round/>
                  <a:headEnd/>
                  <a:tailEnd/>
                </a:ln>
              </p:spPr>
              <p:txBody>
                <a:bodyPr/>
                <a:lstStyle/>
                <a:p>
                  <a:endParaRPr lang="en-US"/>
                </a:p>
              </p:txBody>
            </p:sp>
            <p:sp>
              <p:nvSpPr>
                <p:cNvPr id="1128" name="Line 286"/>
                <p:cNvSpPr>
                  <a:spLocks noChangeShapeType="1"/>
                </p:cNvSpPr>
                <p:nvPr/>
              </p:nvSpPr>
              <p:spPr bwMode="auto">
                <a:xfrm>
                  <a:off x="3632" y="1630"/>
                  <a:ext cx="86" cy="0"/>
                </a:xfrm>
                <a:prstGeom prst="line">
                  <a:avLst/>
                </a:prstGeom>
                <a:noFill/>
                <a:ln w="28575">
                  <a:solidFill>
                    <a:srgbClr val="000000"/>
                  </a:solidFill>
                  <a:round/>
                  <a:headEnd/>
                  <a:tailEnd/>
                </a:ln>
              </p:spPr>
              <p:txBody>
                <a:bodyPr/>
                <a:lstStyle/>
                <a:p>
                  <a:endParaRPr lang="en-US"/>
                </a:p>
              </p:txBody>
            </p:sp>
            <p:sp>
              <p:nvSpPr>
                <p:cNvPr id="1129" name="Line 287"/>
                <p:cNvSpPr>
                  <a:spLocks noChangeShapeType="1"/>
                </p:cNvSpPr>
                <p:nvPr/>
              </p:nvSpPr>
              <p:spPr bwMode="auto">
                <a:xfrm>
                  <a:off x="3718" y="1630"/>
                  <a:ext cx="0" cy="6"/>
                </a:xfrm>
                <a:prstGeom prst="line">
                  <a:avLst/>
                </a:prstGeom>
                <a:noFill/>
                <a:ln w="28575">
                  <a:solidFill>
                    <a:srgbClr val="000000"/>
                  </a:solidFill>
                  <a:round/>
                  <a:headEnd/>
                  <a:tailEnd/>
                </a:ln>
              </p:spPr>
              <p:txBody>
                <a:bodyPr/>
                <a:lstStyle/>
                <a:p>
                  <a:endParaRPr lang="en-US"/>
                </a:p>
              </p:txBody>
            </p:sp>
            <p:sp>
              <p:nvSpPr>
                <p:cNvPr id="1130" name="Line 288"/>
                <p:cNvSpPr>
                  <a:spLocks noChangeShapeType="1"/>
                </p:cNvSpPr>
                <p:nvPr/>
              </p:nvSpPr>
              <p:spPr bwMode="auto">
                <a:xfrm>
                  <a:off x="3744" y="1652"/>
                  <a:ext cx="30" cy="0"/>
                </a:xfrm>
                <a:prstGeom prst="line">
                  <a:avLst/>
                </a:prstGeom>
                <a:noFill/>
                <a:ln w="28575">
                  <a:solidFill>
                    <a:srgbClr val="000000"/>
                  </a:solidFill>
                  <a:round/>
                  <a:headEnd/>
                  <a:tailEnd/>
                </a:ln>
              </p:spPr>
              <p:txBody>
                <a:bodyPr/>
                <a:lstStyle/>
                <a:p>
                  <a:endParaRPr lang="en-US"/>
                </a:p>
              </p:txBody>
            </p:sp>
            <p:sp>
              <p:nvSpPr>
                <p:cNvPr id="1131" name="Line 289"/>
                <p:cNvSpPr>
                  <a:spLocks noChangeShapeType="1"/>
                </p:cNvSpPr>
                <p:nvPr/>
              </p:nvSpPr>
              <p:spPr bwMode="auto">
                <a:xfrm>
                  <a:off x="3774" y="1652"/>
                  <a:ext cx="0" cy="18"/>
                </a:xfrm>
                <a:prstGeom prst="line">
                  <a:avLst/>
                </a:prstGeom>
                <a:noFill/>
                <a:ln w="28575">
                  <a:solidFill>
                    <a:srgbClr val="000000"/>
                  </a:solidFill>
                  <a:round/>
                  <a:headEnd/>
                  <a:tailEnd/>
                </a:ln>
              </p:spPr>
              <p:txBody>
                <a:bodyPr/>
                <a:lstStyle/>
                <a:p>
                  <a:endParaRPr lang="en-US"/>
                </a:p>
              </p:txBody>
            </p:sp>
            <p:sp>
              <p:nvSpPr>
                <p:cNvPr id="1132" name="Line 290"/>
                <p:cNvSpPr>
                  <a:spLocks noChangeShapeType="1"/>
                </p:cNvSpPr>
                <p:nvPr/>
              </p:nvSpPr>
              <p:spPr bwMode="auto">
                <a:xfrm>
                  <a:off x="3774" y="1670"/>
                  <a:ext cx="0" cy="0"/>
                </a:xfrm>
                <a:prstGeom prst="line">
                  <a:avLst/>
                </a:prstGeom>
                <a:noFill/>
                <a:ln w="28575">
                  <a:solidFill>
                    <a:srgbClr val="000000"/>
                  </a:solidFill>
                  <a:round/>
                  <a:headEnd/>
                  <a:tailEnd/>
                </a:ln>
              </p:spPr>
              <p:txBody>
                <a:bodyPr/>
                <a:lstStyle/>
                <a:p>
                  <a:endParaRPr lang="en-US"/>
                </a:p>
              </p:txBody>
            </p:sp>
            <p:sp>
              <p:nvSpPr>
                <p:cNvPr id="1133" name="Line 291"/>
                <p:cNvSpPr>
                  <a:spLocks noChangeShapeType="1"/>
                </p:cNvSpPr>
                <p:nvPr/>
              </p:nvSpPr>
              <p:spPr bwMode="auto">
                <a:xfrm>
                  <a:off x="3774" y="1670"/>
                  <a:ext cx="0" cy="20"/>
                </a:xfrm>
                <a:prstGeom prst="line">
                  <a:avLst/>
                </a:prstGeom>
                <a:noFill/>
                <a:ln w="28575">
                  <a:solidFill>
                    <a:srgbClr val="000000"/>
                  </a:solidFill>
                  <a:round/>
                  <a:headEnd/>
                  <a:tailEnd/>
                </a:ln>
              </p:spPr>
              <p:txBody>
                <a:bodyPr/>
                <a:lstStyle/>
                <a:p>
                  <a:endParaRPr lang="en-US"/>
                </a:p>
              </p:txBody>
            </p:sp>
            <p:sp>
              <p:nvSpPr>
                <p:cNvPr id="1134" name="Line 292"/>
                <p:cNvSpPr>
                  <a:spLocks noChangeShapeType="1"/>
                </p:cNvSpPr>
                <p:nvPr/>
              </p:nvSpPr>
              <p:spPr bwMode="auto">
                <a:xfrm>
                  <a:off x="3774" y="1690"/>
                  <a:ext cx="7" cy="0"/>
                </a:xfrm>
                <a:prstGeom prst="line">
                  <a:avLst/>
                </a:prstGeom>
                <a:noFill/>
                <a:ln w="28575">
                  <a:solidFill>
                    <a:srgbClr val="000000"/>
                  </a:solidFill>
                  <a:round/>
                  <a:headEnd/>
                  <a:tailEnd/>
                </a:ln>
              </p:spPr>
              <p:txBody>
                <a:bodyPr/>
                <a:lstStyle/>
                <a:p>
                  <a:endParaRPr lang="en-US"/>
                </a:p>
              </p:txBody>
            </p:sp>
            <p:sp>
              <p:nvSpPr>
                <p:cNvPr id="1135" name="Line 293"/>
                <p:cNvSpPr>
                  <a:spLocks noChangeShapeType="1"/>
                </p:cNvSpPr>
                <p:nvPr/>
              </p:nvSpPr>
              <p:spPr bwMode="auto">
                <a:xfrm>
                  <a:off x="3781" y="1690"/>
                  <a:ext cx="0" cy="20"/>
                </a:xfrm>
                <a:prstGeom prst="line">
                  <a:avLst/>
                </a:prstGeom>
                <a:noFill/>
                <a:ln w="28575">
                  <a:solidFill>
                    <a:srgbClr val="000000"/>
                  </a:solidFill>
                  <a:round/>
                  <a:headEnd/>
                  <a:tailEnd/>
                </a:ln>
              </p:spPr>
              <p:txBody>
                <a:bodyPr/>
                <a:lstStyle/>
                <a:p>
                  <a:endParaRPr lang="en-US"/>
                </a:p>
              </p:txBody>
            </p:sp>
            <p:sp>
              <p:nvSpPr>
                <p:cNvPr id="1136" name="Line 294"/>
                <p:cNvSpPr>
                  <a:spLocks noChangeShapeType="1"/>
                </p:cNvSpPr>
                <p:nvPr/>
              </p:nvSpPr>
              <p:spPr bwMode="auto">
                <a:xfrm>
                  <a:off x="3806" y="1729"/>
                  <a:ext cx="39" cy="0"/>
                </a:xfrm>
                <a:prstGeom prst="line">
                  <a:avLst/>
                </a:prstGeom>
                <a:noFill/>
                <a:ln w="28575">
                  <a:solidFill>
                    <a:srgbClr val="000000"/>
                  </a:solidFill>
                  <a:round/>
                  <a:headEnd/>
                  <a:tailEnd/>
                </a:ln>
              </p:spPr>
              <p:txBody>
                <a:bodyPr/>
                <a:lstStyle/>
                <a:p>
                  <a:endParaRPr lang="en-US"/>
                </a:p>
              </p:txBody>
            </p:sp>
            <p:sp>
              <p:nvSpPr>
                <p:cNvPr id="1137" name="Line 295"/>
                <p:cNvSpPr>
                  <a:spLocks noChangeShapeType="1"/>
                </p:cNvSpPr>
                <p:nvPr/>
              </p:nvSpPr>
              <p:spPr bwMode="auto">
                <a:xfrm>
                  <a:off x="3845" y="1729"/>
                  <a:ext cx="0" cy="17"/>
                </a:xfrm>
                <a:prstGeom prst="line">
                  <a:avLst/>
                </a:prstGeom>
                <a:noFill/>
                <a:ln w="28575">
                  <a:solidFill>
                    <a:srgbClr val="000000"/>
                  </a:solidFill>
                  <a:round/>
                  <a:headEnd/>
                  <a:tailEnd/>
                </a:ln>
              </p:spPr>
              <p:txBody>
                <a:bodyPr/>
                <a:lstStyle/>
                <a:p>
                  <a:endParaRPr lang="en-US"/>
                </a:p>
              </p:txBody>
            </p:sp>
            <p:sp>
              <p:nvSpPr>
                <p:cNvPr id="1138" name="Line 296"/>
                <p:cNvSpPr>
                  <a:spLocks noChangeShapeType="1"/>
                </p:cNvSpPr>
                <p:nvPr/>
              </p:nvSpPr>
              <p:spPr bwMode="auto">
                <a:xfrm>
                  <a:off x="3845" y="1746"/>
                  <a:ext cx="29" cy="0"/>
                </a:xfrm>
                <a:prstGeom prst="line">
                  <a:avLst/>
                </a:prstGeom>
                <a:noFill/>
                <a:ln w="28575">
                  <a:solidFill>
                    <a:srgbClr val="000000"/>
                  </a:solidFill>
                  <a:round/>
                  <a:headEnd/>
                  <a:tailEnd/>
                </a:ln>
              </p:spPr>
              <p:txBody>
                <a:bodyPr/>
                <a:lstStyle/>
                <a:p>
                  <a:endParaRPr lang="en-US"/>
                </a:p>
              </p:txBody>
            </p:sp>
            <p:sp>
              <p:nvSpPr>
                <p:cNvPr id="1139" name="Line 297"/>
                <p:cNvSpPr>
                  <a:spLocks noChangeShapeType="1"/>
                </p:cNvSpPr>
                <p:nvPr/>
              </p:nvSpPr>
              <p:spPr bwMode="auto">
                <a:xfrm>
                  <a:off x="3916" y="1746"/>
                  <a:ext cx="19" cy="0"/>
                </a:xfrm>
                <a:prstGeom prst="line">
                  <a:avLst/>
                </a:prstGeom>
                <a:noFill/>
                <a:ln w="28575">
                  <a:solidFill>
                    <a:srgbClr val="000000"/>
                  </a:solidFill>
                  <a:round/>
                  <a:headEnd/>
                  <a:tailEnd/>
                </a:ln>
              </p:spPr>
              <p:txBody>
                <a:bodyPr/>
                <a:lstStyle/>
                <a:p>
                  <a:endParaRPr lang="en-US"/>
                </a:p>
              </p:txBody>
            </p:sp>
            <p:sp>
              <p:nvSpPr>
                <p:cNvPr id="1140" name="Line 298"/>
                <p:cNvSpPr>
                  <a:spLocks noChangeShapeType="1"/>
                </p:cNvSpPr>
                <p:nvPr/>
              </p:nvSpPr>
              <p:spPr bwMode="auto">
                <a:xfrm>
                  <a:off x="3935" y="1746"/>
                  <a:ext cx="0" cy="0"/>
                </a:xfrm>
                <a:prstGeom prst="line">
                  <a:avLst/>
                </a:prstGeom>
                <a:noFill/>
                <a:ln w="28575">
                  <a:solidFill>
                    <a:srgbClr val="000000"/>
                  </a:solidFill>
                  <a:round/>
                  <a:headEnd/>
                  <a:tailEnd/>
                </a:ln>
              </p:spPr>
              <p:txBody>
                <a:bodyPr/>
                <a:lstStyle/>
                <a:p>
                  <a:endParaRPr lang="en-US"/>
                </a:p>
              </p:txBody>
            </p:sp>
            <p:sp>
              <p:nvSpPr>
                <p:cNvPr id="1141" name="Line 299"/>
                <p:cNvSpPr>
                  <a:spLocks noChangeShapeType="1"/>
                </p:cNvSpPr>
                <p:nvPr/>
              </p:nvSpPr>
              <p:spPr bwMode="auto">
                <a:xfrm>
                  <a:off x="3935" y="1746"/>
                  <a:ext cx="68" cy="0"/>
                </a:xfrm>
                <a:prstGeom prst="line">
                  <a:avLst/>
                </a:prstGeom>
                <a:noFill/>
                <a:ln w="28575">
                  <a:solidFill>
                    <a:srgbClr val="000000"/>
                  </a:solidFill>
                  <a:round/>
                  <a:headEnd/>
                  <a:tailEnd/>
                </a:ln>
              </p:spPr>
              <p:txBody>
                <a:bodyPr/>
                <a:lstStyle/>
                <a:p>
                  <a:endParaRPr lang="en-US"/>
                </a:p>
              </p:txBody>
            </p:sp>
            <p:sp>
              <p:nvSpPr>
                <p:cNvPr id="1142" name="Line 300"/>
                <p:cNvSpPr>
                  <a:spLocks noChangeShapeType="1"/>
                </p:cNvSpPr>
                <p:nvPr/>
              </p:nvSpPr>
              <p:spPr bwMode="auto">
                <a:xfrm>
                  <a:off x="4028" y="1765"/>
                  <a:ext cx="76" cy="0"/>
                </a:xfrm>
                <a:prstGeom prst="line">
                  <a:avLst/>
                </a:prstGeom>
                <a:noFill/>
                <a:ln w="28575">
                  <a:solidFill>
                    <a:srgbClr val="000000"/>
                  </a:solidFill>
                  <a:round/>
                  <a:headEnd/>
                  <a:tailEnd/>
                </a:ln>
              </p:spPr>
              <p:txBody>
                <a:bodyPr/>
                <a:lstStyle/>
                <a:p>
                  <a:endParaRPr lang="en-US"/>
                </a:p>
              </p:txBody>
            </p:sp>
            <p:sp>
              <p:nvSpPr>
                <p:cNvPr id="1143" name="Line 301"/>
                <p:cNvSpPr>
                  <a:spLocks noChangeShapeType="1"/>
                </p:cNvSpPr>
                <p:nvPr/>
              </p:nvSpPr>
              <p:spPr bwMode="auto">
                <a:xfrm>
                  <a:off x="4104" y="1765"/>
                  <a:ext cx="0" cy="0"/>
                </a:xfrm>
                <a:prstGeom prst="line">
                  <a:avLst/>
                </a:prstGeom>
                <a:noFill/>
                <a:ln w="28575">
                  <a:solidFill>
                    <a:srgbClr val="000000"/>
                  </a:solidFill>
                  <a:round/>
                  <a:headEnd/>
                  <a:tailEnd/>
                </a:ln>
              </p:spPr>
              <p:txBody>
                <a:bodyPr/>
                <a:lstStyle/>
                <a:p>
                  <a:endParaRPr lang="en-US"/>
                </a:p>
              </p:txBody>
            </p:sp>
            <p:sp>
              <p:nvSpPr>
                <p:cNvPr id="1144" name="Line 302"/>
                <p:cNvSpPr>
                  <a:spLocks noChangeShapeType="1"/>
                </p:cNvSpPr>
                <p:nvPr/>
              </p:nvSpPr>
              <p:spPr bwMode="auto">
                <a:xfrm>
                  <a:off x="4104" y="1765"/>
                  <a:ext cx="10" cy="0"/>
                </a:xfrm>
                <a:prstGeom prst="line">
                  <a:avLst/>
                </a:prstGeom>
                <a:noFill/>
                <a:ln w="28575">
                  <a:solidFill>
                    <a:srgbClr val="000000"/>
                  </a:solidFill>
                  <a:round/>
                  <a:headEnd/>
                  <a:tailEnd/>
                </a:ln>
              </p:spPr>
              <p:txBody>
                <a:bodyPr/>
                <a:lstStyle/>
                <a:p>
                  <a:endParaRPr lang="en-US"/>
                </a:p>
              </p:txBody>
            </p:sp>
            <p:sp>
              <p:nvSpPr>
                <p:cNvPr id="1145" name="Line 303"/>
                <p:cNvSpPr>
                  <a:spLocks noChangeShapeType="1"/>
                </p:cNvSpPr>
                <p:nvPr/>
              </p:nvSpPr>
              <p:spPr bwMode="auto">
                <a:xfrm>
                  <a:off x="4157" y="1765"/>
                  <a:ext cx="5" cy="0"/>
                </a:xfrm>
                <a:prstGeom prst="line">
                  <a:avLst/>
                </a:prstGeom>
                <a:noFill/>
                <a:ln w="28575">
                  <a:solidFill>
                    <a:srgbClr val="000000"/>
                  </a:solidFill>
                  <a:round/>
                  <a:headEnd/>
                  <a:tailEnd/>
                </a:ln>
              </p:spPr>
              <p:txBody>
                <a:bodyPr/>
                <a:lstStyle/>
                <a:p>
                  <a:endParaRPr lang="en-US"/>
                </a:p>
              </p:txBody>
            </p:sp>
            <p:sp>
              <p:nvSpPr>
                <p:cNvPr id="1146" name="Line 304"/>
                <p:cNvSpPr>
                  <a:spLocks noChangeShapeType="1"/>
                </p:cNvSpPr>
                <p:nvPr/>
              </p:nvSpPr>
              <p:spPr bwMode="auto">
                <a:xfrm>
                  <a:off x="4162" y="1765"/>
                  <a:ext cx="0" cy="0"/>
                </a:xfrm>
                <a:prstGeom prst="line">
                  <a:avLst/>
                </a:prstGeom>
                <a:noFill/>
                <a:ln w="28575">
                  <a:solidFill>
                    <a:srgbClr val="000000"/>
                  </a:solidFill>
                  <a:round/>
                  <a:headEnd/>
                  <a:tailEnd/>
                </a:ln>
              </p:spPr>
              <p:txBody>
                <a:bodyPr/>
                <a:lstStyle/>
                <a:p>
                  <a:endParaRPr lang="en-US"/>
                </a:p>
              </p:txBody>
            </p:sp>
            <p:sp>
              <p:nvSpPr>
                <p:cNvPr id="1147" name="Line 305"/>
                <p:cNvSpPr>
                  <a:spLocks noChangeShapeType="1"/>
                </p:cNvSpPr>
                <p:nvPr/>
              </p:nvSpPr>
              <p:spPr bwMode="auto">
                <a:xfrm>
                  <a:off x="4162" y="1765"/>
                  <a:ext cx="3" cy="0"/>
                </a:xfrm>
                <a:prstGeom prst="line">
                  <a:avLst/>
                </a:prstGeom>
                <a:noFill/>
                <a:ln w="28575">
                  <a:solidFill>
                    <a:srgbClr val="000000"/>
                  </a:solidFill>
                  <a:round/>
                  <a:headEnd/>
                  <a:tailEnd/>
                </a:ln>
              </p:spPr>
              <p:txBody>
                <a:bodyPr/>
                <a:lstStyle/>
                <a:p>
                  <a:endParaRPr lang="en-US"/>
                </a:p>
              </p:txBody>
            </p:sp>
            <p:sp>
              <p:nvSpPr>
                <p:cNvPr id="1148" name="Line 306"/>
                <p:cNvSpPr>
                  <a:spLocks noChangeShapeType="1"/>
                </p:cNvSpPr>
                <p:nvPr/>
              </p:nvSpPr>
              <p:spPr bwMode="auto">
                <a:xfrm>
                  <a:off x="4165" y="1765"/>
                  <a:ext cx="0" cy="24"/>
                </a:xfrm>
                <a:prstGeom prst="line">
                  <a:avLst/>
                </a:prstGeom>
                <a:noFill/>
                <a:ln w="28575">
                  <a:solidFill>
                    <a:srgbClr val="000000"/>
                  </a:solidFill>
                  <a:round/>
                  <a:headEnd/>
                  <a:tailEnd/>
                </a:ln>
              </p:spPr>
              <p:txBody>
                <a:bodyPr/>
                <a:lstStyle/>
                <a:p>
                  <a:endParaRPr lang="en-US"/>
                </a:p>
              </p:txBody>
            </p:sp>
            <p:sp>
              <p:nvSpPr>
                <p:cNvPr id="1149" name="Line 307"/>
                <p:cNvSpPr>
                  <a:spLocks noChangeShapeType="1"/>
                </p:cNvSpPr>
                <p:nvPr/>
              </p:nvSpPr>
              <p:spPr bwMode="auto">
                <a:xfrm>
                  <a:off x="4165" y="1789"/>
                  <a:ext cx="11" cy="0"/>
                </a:xfrm>
                <a:prstGeom prst="line">
                  <a:avLst/>
                </a:prstGeom>
                <a:noFill/>
                <a:ln w="28575">
                  <a:solidFill>
                    <a:srgbClr val="000000"/>
                  </a:solidFill>
                  <a:round/>
                  <a:headEnd/>
                  <a:tailEnd/>
                </a:ln>
              </p:spPr>
              <p:txBody>
                <a:bodyPr/>
                <a:lstStyle/>
                <a:p>
                  <a:endParaRPr lang="en-US"/>
                </a:p>
              </p:txBody>
            </p:sp>
            <p:sp>
              <p:nvSpPr>
                <p:cNvPr id="1150" name="Line 308"/>
                <p:cNvSpPr>
                  <a:spLocks noChangeShapeType="1"/>
                </p:cNvSpPr>
                <p:nvPr/>
              </p:nvSpPr>
              <p:spPr bwMode="auto">
                <a:xfrm>
                  <a:off x="4176" y="1789"/>
                  <a:ext cx="0" cy="0"/>
                </a:xfrm>
                <a:prstGeom prst="line">
                  <a:avLst/>
                </a:prstGeom>
                <a:noFill/>
                <a:ln w="28575">
                  <a:solidFill>
                    <a:srgbClr val="000000"/>
                  </a:solidFill>
                  <a:round/>
                  <a:headEnd/>
                  <a:tailEnd/>
                </a:ln>
              </p:spPr>
              <p:txBody>
                <a:bodyPr/>
                <a:lstStyle/>
                <a:p>
                  <a:endParaRPr lang="en-US"/>
                </a:p>
              </p:txBody>
            </p:sp>
            <p:sp>
              <p:nvSpPr>
                <p:cNvPr id="1151" name="Line 309"/>
                <p:cNvSpPr>
                  <a:spLocks noChangeShapeType="1"/>
                </p:cNvSpPr>
                <p:nvPr/>
              </p:nvSpPr>
              <p:spPr bwMode="auto">
                <a:xfrm>
                  <a:off x="4176" y="1789"/>
                  <a:ext cx="0" cy="0"/>
                </a:xfrm>
                <a:prstGeom prst="line">
                  <a:avLst/>
                </a:prstGeom>
                <a:noFill/>
                <a:ln w="28575">
                  <a:solidFill>
                    <a:srgbClr val="000000"/>
                  </a:solidFill>
                  <a:round/>
                  <a:headEnd/>
                  <a:tailEnd/>
                </a:ln>
              </p:spPr>
              <p:txBody>
                <a:bodyPr/>
                <a:lstStyle/>
                <a:p>
                  <a:endParaRPr lang="en-US"/>
                </a:p>
              </p:txBody>
            </p:sp>
            <p:sp>
              <p:nvSpPr>
                <p:cNvPr id="1152" name="Line 310"/>
                <p:cNvSpPr>
                  <a:spLocks noChangeShapeType="1"/>
                </p:cNvSpPr>
                <p:nvPr/>
              </p:nvSpPr>
              <p:spPr bwMode="auto">
                <a:xfrm>
                  <a:off x="4176" y="1789"/>
                  <a:ext cx="0" cy="0"/>
                </a:xfrm>
                <a:prstGeom prst="line">
                  <a:avLst/>
                </a:prstGeom>
                <a:noFill/>
                <a:ln w="28575">
                  <a:solidFill>
                    <a:srgbClr val="000000"/>
                  </a:solidFill>
                  <a:round/>
                  <a:headEnd/>
                  <a:tailEnd/>
                </a:ln>
              </p:spPr>
              <p:txBody>
                <a:bodyPr/>
                <a:lstStyle/>
                <a:p>
                  <a:endParaRPr lang="en-US"/>
                </a:p>
              </p:txBody>
            </p:sp>
            <p:sp>
              <p:nvSpPr>
                <p:cNvPr id="1153" name="Line 311"/>
                <p:cNvSpPr>
                  <a:spLocks noChangeShapeType="1"/>
                </p:cNvSpPr>
                <p:nvPr/>
              </p:nvSpPr>
              <p:spPr bwMode="auto">
                <a:xfrm>
                  <a:off x="4176" y="1789"/>
                  <a:ext cx="32" cy="0"/>
                </a:xfrm>
                <a:prstGeom prst="line">
                  <a:avLst/>
                </a:prstGeom>
                <a:noFill/>
                <a:ln w="28575">
                  <a:solidFill>
                    <a:srgbClr val="000000"/>
                  </a:solidFill>
                  <a:round/>
                  <a:headEnd/>
                  <a:tailEnd/>
                </a:ln>
              </p:spPr>
              <p:txBody>
                <a:bodyPr/>
                <a:lstStyle/>
                <a:p>
                  <a:endParaRPr lang="en-US"/>
                </a:p>
              </p:txBody>
            </p:sp>
            <p:sp>
              <p:nvSpPr>
                <p:cNvPr id="1154" name="Line 312"/>
                <p:cNvSpPr>
                  <a:spLocks noChangeShapeType="1"/>
                </p:cNvSpPr>
                <p:nvPr/>
              </p:nvSpPr>
              <p:spPr bwMode="auto">
                <a:xfrm>
                  <a:off x="4208" y="1789"/>
                  <a:ext cx="0" cy="20"/>
                </a:xfrm>
                <a:prstGeom prst="line">
                  <a:avLst/>
                </a:prstGeom>
                <a:noFill/>
                <a:ln w="28575">
                  <a:solidFill>
                    <a:srgbClr val="000000"/>
                  </a:solidFill>
                  <a:round/>
                  <a:headEnd/>
                  <a:tailEnd/>
                </a:ln>
              </p:spPr>
              <p:txBody>
                <a:bodyPr/>
                <a:lstStyle/>
                <a:p>
                  <a:endParaRPr lang="en-US"/>
                </a:p>
              </p:txBody>
            </p:sp>
            <p:sp>
              <p:nvSpPr>
                <p:cNvPr id="1155" name="Line 313"/>
                <p:cNvSpPr>
                  <a:spLocks noChangeShapeType="1"/>
                </p:cNvSpPr>
                <p:nvPr/>
              </p:nvSpPr>
              <p:spPr bwMode="auto">
                <a:xfrm>
                  <a:off x="4246" y="1809"/>
                  <a:ext cx="5" cy="0"/>
                </a:xfrm>
                <a:prstGeom prst="line">
                  <a:avLst/>
                </a:prstGeom>
                <a:noFill/>
                <a:ln w="28575">
                  <a:solidFill>
                    <a:srgbClr val="000000"/>
                  </a:solidFill>
                  <a:round/>
                  <a:headEnd/>
                  <a:tailEnd/>
                </a:ln>
              </p:spPr>
              <p:txBody>
                <a:bodyPr/>
                <a:lstStyle/>
                <a:p>
                  <a:endParaRPr lang="en-US"/>
                </a:p>
              </p:txBody>
            </p:sp>
            <p:sp>
              <p:nvSpPr>
                <p:cNvPr id="1156" name="Line 314"/>
                <p:cNvSpPr>
                  <a:spLocks noChangeShapeType="1"/>
                </p:cNvSpPr>
                <p:nvPr/>
              </p:nvSpPr>
              <p:spPr bwMode="auto">
                <a:xfrm>
                  <a:off x="4251" y="1809"/>
                  <a:ext cx="0" cy="0"/>
                </a:xfrm>
                <a:prstGeom prst="line">
                  <a:avLst/>
                </a:prstGeom>
                <a:noFill/>
                <a:ln w="28575">
                  <a:solidFill>
                    <a:srgbClr val="000000"/>
                  </a:solidFill>
                  <a:round/>
                  <a:headEnd/>
                  <a:tailEnd/>
                </a:ln>
              </p:spPr>
              <p:txBody>
                <a:bodyPr/>
                <a:lstStyle/>
                <a:p>
                  <a:endParaRPr lang="en-US"/>
                </a:p>
              </p:txBody>
            </p:sp>
            <p:sp>
              <p:nvSpPr>
                <p:cNvPr id="1157" name="Line 315"/>
                <p:cNvSpPr>
                  <a:spLocks noChangeShapeType="1"/>
                </p:cNvSpPr>
                <p:nvPr/>
              </p:nvSpPr>
              <p:spPr bwMode="auto">
                <a:xfrm>
                  <a:off x="4251" y="1809"/>
                  <a:ext cx="11" cy="0"/>
                </a:xfrm>
                <a:prstGeom prst="line">
                  <a:avLst/>
                </a:prstGeom>
                <a:noFill/>
                <a:ln w="28575">
                  <a:solidFill>
                    <a:srgbClr val="000000"/>
                  </a:solidFill>
                  <a:round/>
                  <a:headEnd/>
                  <a:tailEnd/>
                </a:ln>
              </p:spPr>
              <p:txBody>
                <a:bodyPr/>
                <a:lstStyle/>
                <a:p>
                  <a:endParaRPr lang="en-US"/>
                </a:p>
              </p:txBody>
            </p:sp>
            <p:sp>
              <p:nvSpPr>
                <p:cNvPr id="1158" name="Line 316"/>
                <p:cNvSpPr>
                  <a:spLocks noChangeShapeType="1"/>
                </p:cNvSpPr>
                <p:nvPr/>
              </p:nvSpPr>
              <p:spPr bwMode="auto">
                <a:xfrm>
                  <a:off x="4262" y="1809"/>
                  <a:ext cx="0" cy="23"/>
                </a:xfrm>
                <a:prstGeom prst="line">
                  <a:avLst/>
                </a:prstGeom>
                <a:noFill/>
                <a:ln w="28575">
                  <a:solidFill>
                    <a:srgbClr val="000000"/>
                  </a:solidFill>
                  <a:round/>
                  <a:headEnd/>
                  <a:tailEnd/>
                </a:ln>
              </p:spPr>
              <p:txBody>
                <a:bodyPr/>
                <a:lstStyle/>
                <a:p>
                  <a:endParaRPr lang="en-US"/>
                </a:p>
              </p:txBody>
            </p:sp>
            <p:sp>
              <p:nvSpPr>
                <p:cNvPr id="1159" name="Line 317"/>
                <p:cNvSpPr>
                  <a:spLocks noChangeShapeType="1"/>
                </p:cNvSpPr>
                <p:nvPr/>
              </p:nvSpPr>
              <p:spPr bwMode="auto">
                <a:xfrm>
                  <a:off x="4262" y="1832"/>
                  <a:ext cx="42" cy="0"/>
                </a:xfrm>
                <a:prstGeom prst="line">
                  <a:avLst/>
                </a:prstGeom>
                <a:noFill/>
                <a:ln w="28575">
                  <a:solidFill>
                    <a:srgbClr val="000000"/>
                  </a:solidFill>
                  <a:round/>
                  <a:headEnd/>
                  <a:tailEnd/>
                </a:ln>
              </p:spPr>
              <p:txBody>
                <a:bodyPr/>
                <a:lstStyle/>
                <a:p>
                  <a:endParaRPr lang="en-US"/>
                </a:p>
              </p:txBody>
            </p:sp>
            <p:sp>
              <p:nvSpPr>
                <p:cNvPr id="1160" name="Line 318"/>
                <p:cNvSpPr>
                  <a:spLocks noChangeShapeType="1"/>
                </p:cNvSpPr>
                <p:nvPr/>
              </p:nvSpPr>
              <p:spPr bwMode="auto">
                <a:xfrm>
                  <a:off x="4304" y="1832"/>
                  <a:ext cx="0" cy="0"/>
                </a:xfrm>
                <a:prstGeom prst="line">
                  <a:avLst/>
                </a:prstGeom>
                <a:noFill/>
                <a:ln w="28575">
                  <a:solidFill>
                    <a:srgbClr val="000000"/>
                  </a:solidFill>
                  <a:round/>
                  <a:headEnd/>
                  <a:tailEnd/>
                </a:ln>
              </p:spPr>
              <p:txBody>
                <a:bodyPr/>
                <a:lstStyle/>
                <a:p>
                  <a:endParaRPr lang="en-US"/>
                </a:p>
              </p:txBody>
            </p:sp>
            <p:sp>
              <p:nvSpPr>
                <p:cNvPr id="1161" name="Line 319"/>
                <p:cNvSpPr>
                  <a:spLocks noChangeShapeType="1"/>
                </p:cNvSpPr>
                <p:nvPr/>
              </p:nvSpPr>
              <p:spPr bwMode="auto">
                <a:xfrm>
                  <a:off x="4304" y="1832"/>
                  <a:ext cx="5" cy="0"/>
                </a:xfrm>
                <a:prstGeom prst="line">
                  <a:avLst/>
                </a:prstGeom>
                <a:noFill/>
                <a:ln w="28575">
                  <a:solidFill>
                    <a:srgbClr val="000000"/>
                  </a:solidFill>
                  <a:round/>
                  <a:headEnd/>
                  <a:tailEnd/>
                </a:ln>
              </p:spPr>
              <p:txBody>
                <a:bodyPr/>
                <a:lstStyle/>
                <a:p>
                  <a:endParaRPr lang="en-US"/>
                </a:p>
              </p:txBody>
            </p:sp>
            <p:sp>
              <p:nvSpPr>
                <p:cNvPr id="1162" name="Line 320"/>
                <p:cNvSpPr>
                  <a:spLocks noChangeShapeType="1"/>
                </p:cNvSpPr>
                <p:nvPr/>
              </p:nvSpPr>
              <p:spPr bwMode="auto">
                <a:xfrm>
                  <a:off x="4309" y="1832"/>
                  <a:ext cx="0" cy="7"/>
                </a:xfrm>
                <a:prstGeom prst="line">
                  <a:avLst/>
                </a:prstGeom>
                <a:noFill/>
                <a:ln w="28575">
                  <a:solidFill>
                    <a:srgbClr val="000000"/>
                  </a:solidFill>
                  <a:round/>
                  <a:headEnd/>
                  <a:tailEnd/>
                </a:ln>
              </p:spPr>
              <p:txBody>
                <a:bodyPr/>
                <a:lstStyle/>
                <a:p>
                  <a:endParaRPr lang="en-US"/>
                </a:p>
              </p:txBody>
            </p:sp>
          </p:grpSp>
          <p:grpSp>
            <p:nvGrpSpPr>
              <p:cNvPr id="7" name="Group 794"/>
              <p:cNvGrpSpPr>
                <a:grpSpLocks/>
              </p:cNvGrpSpPr>
              <p:nvPr/>
            </p:nvGrpSpPr>
            <p:grpSpPr bwMode="auto">
              <a:xfrm>
                <a:off x="4336" y="1856"/>
                <a:ext cx="792" cy="306"/>
                <a:chOff x="4336" y="1856"/>
                <a:chExt cx="792" cy="306"/>
              </a:xfrm>
            </p:grpSpPr>
            <p:sp>
              <p:nvSpPr>
                <p:cNvPr id="1070" name="Line 321"/>
                <p:cNvSpPr>
                  <a:spLocks noChangeShapeType="1"/>
                </p:cNvSpPr>
                <p:nvPr/>
              </p:nvSpPr>
              <p:spPr bwMode="auto">
                <a:xfrm>
                  <a:off x="4336" y="1856"/>
                  <a:ext cx="5" cy="0"/>
                </a:xfrm>
                <a:prstGeom prst="line">
                  <a:avLst/>
                </a:prstGeom>
                <a:noFill/>
                <a:ln w="28575">
                  <a:solidFill>
                    <a:srgbClr val="000000"/>
                  </a:solidFill>
                  <a:round/>
                  <a:headEnd/>
                  <a:tailEnd/>
                </a:ln>
              </p:spPr>
              <p:txBody>
                <a:bodyPr/>
                <a:lstStyle/>
                <a:p>
                  <a:endParaRPr lang="en-US"/>
                </a:p>
              </p:txBody>
            </p:sp>
            <p:sp>
              <p:nvSpPr>
                <p:cNvPr id="1071" name="Line 322"/>
                <p:cNvSpPr>
                  <a:spLocks noChangeShapeType="1"/>
                </p:cNvSpPr>
                <p:nvPr/>
              </p:nvSpPr>
              <p:spPr bwMode="auto">
                <a:xfrm>
                  <a:off x="4341" y="1856"/>
                  <a:ext cx="0" cy="0"/>
                </a:xfrm>
                <a:prstGeom prst="line">
                  <a:avLst/>
                </a:prstGeom>
                <a:noFill/>
                <a:ln w="28575">
                  <a:solidFill>
                    <a:srgbClr val="000000"/>
                  </a:solidFill>
                  <a:round/>
                  <a:headEnd/>
                  <a:tailEnd/>
                </a:ln>
              </p:spPr>
              <p:txBody>
                <a:bodyPr/>
                <a:lstStyle/>
                <a:p>
                  <a:endParaRPr lang="en-US"/>
                </a:p>
              </p:txBody>
            </p:sp>
            <p:sp>
              <p:nvSpPr>
                <p:cNvPr id="1072" name="Line 323"/>
                <p:cNvSpPr>
                  <a:spLocks noChangeShapeType="1"/>
                </p:cNvSpPr>
                <p:nvPr/>
              </p:nvSpPr>
              <p:spPr bwMode="auto">
                <a:xfrm>
                  <a:off x="4341" y="1856"/>
                  <a:ext cx="19" cy="0"/>
                </a:xfrm>
                <a:prstGeom prst="line">
                  <a:avLst/>
                </a:prstGeom>
                <a:noFill/>
                <a:ln w="28575">
                  <a:solidFill>
                    <a:srgbClr val="000000"/>
                  </a:solidFill>
                  <a:round/>
                  <a:headEnd/>
                  <a:tailEnd/>
                </a:ln>
              </p:spPr>
              <p:txBody>
                <a:bodyPr/>
                <a:lstStyle/>
                <a:p>
                  <a:endParaRPr lang="en-US"/>
                </a:p>
              </p:txBody>
            </p:sp>
            <p:sp>
              <p:nvSpPr>
                <p:cNvPr id="1073" name="Line 324"/>
                <p:cNvSpPr>
                  <a:spLocks noChangeShapeType="1"/>
                </p:cNvSpPr>
                <p:nvPr/>
              </p:nvSpPr>
              <p:spPr bwMode="auto">
                <a:xfrm>
                  <a:off x="4360" y="1856"/>
                  <a:ext cx="0" cy="0"/>
                </a:xfrm>
                <a:prstGeom prst="line">
                  <a:avLst/>
                </a:prstGeom>
                <a:noFill/>
                <a:ln w="28575">
                  <a:solidFill>
                    <a:srgbClr val="000000"/>
                  </a:solidFill>
                  <a:round/>
                  <a:headEnd/>
                  <a:tailEnd/>
                </a:ln>
              </p:spPr>
              <p:txBody>
                <a:bodyPr/>
                <a:lstStyle/>
                <a:p>
                  <a:endParaRPr lang="en-US"/>
                </a:p>
              </p:txBody>
            </p:sp>
            <p:sp>
              <p:nvSpPr>
                <p:cNvPr id="1074" name="Line 325"/>
                <p:cNvSpPr>
                  <a:spLocks noChangeShapeType="1"/>
                </p:cNvSpPr>
                <p:nvPr/>
              </p:nvSpPr>
              <p:spPr bwMode="auto">
                <a:xfrm>
                  <a:off x="4360" y="1856"/>
                  <a:ext cx="7" cy="0"/>
                </a:xfrm>
                <a:prstGeom prst="line">
                  <a:avLst/>
                </a:prstGeom>
                <a:noFill/>
                <a:ln w="28575">
                  <a:solidFill>
                    <a:srgbClr val="000000"/>
                  </a:solidFill>
                  <a:round/>
                  <a:headEnd/>
                  <a:tailEnd/>
                </a:ln>
              </p:spPr>
              <p:txBody>
                <a:bodyPr/>
                <a:lstStyle/>
                <a:p>
                  <a:endParaRPr lang="en-US"/>
                </a:p>
              </p:txBody>
            </p:sp>
            <p:sp>
              <p:nvSpPr>
                <p:cNvPr id="1075" name="Line 326"/>
                <p:cNvSpPr>
                  <a:spLocks noChangeShapeType="1"/>
                </p:cNvSpPr>
                <p:nvPr/>
              </p:nvSpPr>
              <p:spPr bwMode="auto">
                <a:xfrm>
                  <a:off x="4367" y="1856"/>
                  <a:ext cx="0" cy="0"/>
                </a:xfrm>
                <a:prstGeom prst="line">
                  <a:avLst/>
                </a:prstGeom>
                <a:noFill/>
                <a:ln w="28575">
                  <a:solidFill>
                    <a:srgbClr val="000000"/>
                  </a:solidFill>
                  <a:round/>
                  <a:headEnd/>
                  <a:tailEnd/>
                </a:ln>
              </p:spPr>
              <p:txBody>
                <a:bodyPr/>
                <a:lstStyle/>
                <a:p>
                  <a:endParaRPr lang="en-US"/>
                </a:p>
              </p:txBody>
            </p:sp>
            <p:sp>
              <p:nvSpPr>
                <p:cNvPr id="1076" name="Line 327"/>
                <p:cNvSpPr>
                  <a:spLocks noChangeShapeType="1"/>
                </p:cNvSpPr>
                <p:nvPr/>
              </p:nvSpPr>
              <p:spPr bwMode="auto">
                <a:xfrm>
                  <a:off x="4367" y="1856"/>
                  <a:ext cx="6" cy="0"/>
                </a:xfrm>
                <a:prstGeom prst="line">
                  <a:avLst/>
                </a:prstGeom>
                <a:noFill/>
                <a:ln w="28575">
                  <a:solidFill>
                    <a:srgbClr val="000000"/>
                  </a:solidFill>
                  <a:round/>
                  <a:headEnd/>
                  <a:tailEnd/>
                </a:ln>
              </p:spPr>
              <p:txBody>
                <a:bodyPr/>
                <a:lstStyle/>
                <a:p>
                  <a:endParaRPr lang="en-US"/>
                </a:p>
              </p:txBody>
            </p:sp>
            <p:sp>
              <p:nvSpPr>
                <p:cNvPr id="1077" name="Line 328"/>
                <p:cNvSpPr>
                  <a:spLocks noChangeShapeType="1"/>
                </p:cNvSpPr>
                <p:nvPr/>
              </p:nvSpPr>
              <p:spPr bwMode="auto">
                <a:xfrm>
                  <a:off x="4373" y="1856"/>
                  <a:ext cx="0" cy="0"/>
                </a:xfrm>
                <a:prstGeom prst="line">
                  <a:avLst/>
                </a:prstGeom>
                <a:noFill/>
                <a:ln w="28575">
                  <a:solidFill>
                    <a:srgbClr val="000000"/>
                  </a:solidFill>
                  <a:round/>
                  <a:headEnd/>
                  <a:tailEnd/>
                </a:ln>
              </p:spPr>
              <p:txBody>
                <a:bodyPr/>
                <a:lstStyle/>
                <a:p>
                  <a:endParaRPr lang="en-US"/>
                </a:p>
              </p:txBody>
            </p:sp>
            <p:sp>
              <p:nvSpPr>
                <p:cNvPr id="1078" name="Line 329"/>
                <p:cNvSpPr>
                  <a:spLocks noChangeShapeType="1"/>
                </p:cNvSpPr>
                <p:nvPr/>
              </p:nvSpPr>
              <p:spPr bwMode="auto">
                <a:xfrm>
                  <a:off x="4373" y="1856"/>
                  <a:ext cx="22" cy="0"/>
                </a:xfrm>
                <a:prstGeom prst="line">
                  <a:avLst/>
                </a:prstGeom>
                <a:noFill/>
                <a:ln w="28575">
                  <a:solidFill>
                    <a:srgbClr val="000000"/>
                  </a:solidFill>
                  <a:round/>
                  <a:headEnd/>
                  <a:tailEnd/>
                </a:ln>
              </p:spPr>
              <p:txBody>
                <a:bodyPr/>
                <a:lstStyle/>
                <a:p>
                  <a:endParaRPr lang="en-US"/>
                </a:p>
              </p:txBody>
            </p:sp>
            <p:sp>
              <p:nvSpPr>
                <p:cNvPr id="1079" name="Line 330"/>
                <p:cNvSpPr>
                  <a:spLocks noChangeShapeType="1"/>
                </p:cNvSpPr>
                <p:nvPr/>
              </p:nvSpPr>
              <p:spPr bwMode="auto">
                <a:xfrm>
                  <a:off x="4395" y="1856"/>
                  <a:ext cx="0" cy="0"/>
                </a:xfrm>
                <a:prstGeom prst="line">
                  <a:avLst/>
                </a:prstGeom>
                <a:noFill/>
                <a:ln w="28575">
                  <a:solidFill>
                    <a:srgbClr val="000000"/>
                  </a:solidFill>
                  <a:round/>
                  <a:headEnd/>
                  <a:tailEnd/>
                </a:ln>
              </p:spPr>
              <p:txBody>
                <a:bodyPr/>
                <a:lstStyle/>
                <a:p>
                  <a:endParaRPr lang="en-US"/>
                </a:p>
              </p:txBody>
            </p:sp>
            <p:sp>
              <p:nvSpPr>
                <p:cNvPr id="1080" name="Line 331"/>
                <p:cNvSpPr>
                  <a:spLocks noChangeShapeType="1"/>
                </p:cNvSpPr>
                <p:nvPr/>
              </p:nvSpPr>
              <p:spPr bwMode="auto">
                <a:xfrm>
                  <a:off x="4395" y="1856"/>
                  <a:ext cx="7" cy="0"/>
                </a:xfrm>
                <a:prstGeom prst="line">
                  <a:avLst/>
                </a:prstGeom>
                <a:noFill/>
                <a:ln w="28575">
                  <a:solidFill>
                    <a:srgbClr val="000000"/>
                  </a:solidFill>
                  <a:round/>
                  <a:headEnd/>
                  <a:tailEnd/>
                </a:ln>
              </p:spPr>
              <p:txBody>
                <a:bodyPr/>
                <a:lstStyle/>
                <a:p>
                  <a:endParaRPr lang="en-US"/>
                </a:p>
              </p:txBody>
            </p:sp>
            <p:sp>
              <p:nvSpPr>
                <p:cNvPr id="1081" name="Line 332"/>
                <p:cNvSpPr>
                  <a:spLocks noChangeShapeType="1"/>
                </p:cNvSpPr>
                <p:nvPr/>
              </p:nvSpPr>
              <p:spPr bwMode="auto">
                <a:xfrm>
                  <a:off x="4402" y="1856"/>
                  <a:ext cx="0" cy="21"/>
                </a:xfrm>
                <a:prstGeom prst="line">
                  <a:avLst/>
                </a:prstGeom>
                <a:noFill/>
                <a:ln w="28575">
                  <a:solidFill>
                    <a:srgbClr val="000000"/>
                  </a:solidFill>
                  <a:round/>
                  <a:headEnd/>
                  <a:tailEnd/>
                </a:ln>
              </p:spPr>
              <p:txBody>
                <a:bodyPr/>
                <a:lstStyle/>
                <a:p>
                  <a:endParaRPr lang="en-US"/>
                </a:p>
              </p:txBody>
            </p:sp>
            <p:sp>
              <p:nvSpPr>
                <p:cNvPr id="1082" name="Line 333"/>
                <p:cNvSpPr>
                  <a:spLocks noChangeShapeType="1"/>
                </p:cNvSpPr>
                <p:nvPr/>
              </p:nvSpPr>
              <p:spPr bwMode="auto">
                <a:xfrm>
                  <a:off x="4441" y="1879"/>
                  <a:ext cx="47" cy="0"/>
                </a:xfrm>
                <a:prstGeom prst="line">
                  <a:avLst/>
                </a:prstGeom>
                <a:noFill/>
                <a:ln w="28575">
                  <a:solidFill>
                    <a:srgbClr val="000000"/>
                  </a:solidFill>
                  <a:round/>
                  <a:headEnd/>
                  <a:tailEnd/>
                </a:ln>
              </p:spPr>
              <p:txBody>
                <a:bodyPr/>
                <a:lstStyle/>
                <a:p>
                  <a:endParaRPr lang="en-US"/>
                </a:p>
              </p:txBody>
            </p:sp>
            <p:sp>
              <p:nvSpPr>
                <p:cNvPr id="1083" name="Line 334"/>
                <p:cNvSpPr>
                  <a:spLocks noChangeShapeType="1"/>
                </p:cNvSpPr>
                <p:nvPr/>
              </p:nvSpPr>
              <p:spPr bwMode="auto">
                <a:xfrm>
                  <a:off x="4488" y="1879"/>
                  <a:ext cx="0" cy="0"/>
                </a:xfrm>
                <a:prstGeom prst="line">
                  <a:avLst/>
                </a:prstGeom>
                <a:noFill/>
                <a:ln w="28575">
                  <a:solidFill>
                    <a:srgbClr val="000000"/>
                  </a:solidFill>
                  <a:round/>
                  <a:headEnd/>
                  <a:tailEnd/>
                </a:ln>
              </p:spPr>
              <p:txBody>
                <a:bodyPr/>
                <a:lstStyle/>
                <a:p>
                  <a:endParaRPr lang="en-US"/>
                </a:p>
              </p:txBody>
            </p:sp>
            <p:sp>
              <p:nvSpPr>
                <p:cNvPr id="1084" name="Line 335"/>
                <p:cNvSpPr>
                  <a:spLocks noChangeShapeType="1"/>
                </p:cNvSpPr>
                <p:nvPr/>
              </p:nvSpPr>
              <p:spPr bwMode="auto">
                <a:xfrm>
                  <a:off x="4488" y="1879"/>
                  <a:ext cx="14" cy="0"/>
                </a:xfrm>
                <a:prstGeom prst="line">
                  <a:avLst/>
                </a:prstGeom>
                <a:noFill/>
                <a:ln w="28575">
                  <a:solidFill>
                    <a:srgbClr val="000000"/>
                  </a:solidFill>
                  <a:round/>
                  <a:headEnd/>
                  <a:tailEnd/>
                </a:ln>
              </p:spPr>
              <p:txBody>
                <a:bodyPr/>
                <a:lstStyle/>
                <a:p>
                  <a:endParaRPr lang="en-US"/>
                </a:p>
              </p:txBody>
            </p:sp>
            <p:sp>
              <p:nvSpPr>
                <p:cNvPr id="1085" name="Line 336"/>
                <p:cNvSpPr>
                  <a:spLocks noChangeShapeType="1"/>
                </p:cNvSpPr>
                <p:nvPr/>
              </p:nvSpPr>
              <p:spPr bwMode="auto">
                <a:xfrm>
                  <a:off x="4502" y="1879"/>
                  <a:ext cx="0" cy="0"/>
                </a:xfrm>
                <a:prstGeom prst="line">
                  <a:avLst/>
                </a:prstGeom>
                <a:noFill/>
                <a:ln w="28575">
                  <a:solidFill>
                    <a:srgbClr val="000000"/>
                  </a:solidFill>
                  <a:round/>
                  <a:headEnd/>
                  <a:tailEnd/>
                </a:ln>
              </p:spPr>
              <p:txBody>
                <a:bodyPr/>
                <a:lstStyle/>
                <a:p>
                  <a:endParaRPr lang="en-US"/>
                </a:p>
              </p:txBody>
            </p:sp>
            <p:sp>
              <p:nvSpPr>
                <p:cNvPr id="1086" name="Line 337"/>
                <p:cNvSpPr>
                  <a:spLocks noChangeShapeType="1"/>
                </p:cNvSpPr>
                <p:nvPr/>
              </p:nvSpPr>
              <p:spPr bwMode="auto">
                <a:xfrm>
                  <a:off x="4502" y="1879"/>
                  <a:ext cx="25" cy="0"/>
                </a:xfrm>
                <a:prstGeom prst="line">
                  <a:avLst/>
                </a:prstGeom>
                <a:noFill/>
                <a:ln w="28575">
                  <a:solidFill>
                    <a:srgbClr val="000000"/>
                  </a:solidFill>
                  <a:round/>
                  <a:headEnd/>
                  <a:tailEnd/>
                </a:ln>
              </p:spPr>
              <p:txBody>
                <a:bodyPr/>
                <a:lstStyle/>
                <a:p>
                  <a:endParaRPr lang="en-US"/>
                </a:p>
              </p:txBody>
            </p:sp>
            <p:sp>
              <p:nvSpPr>
                <p:cNvPr id="1087" name="Line 338"/>
                <p:cNvSpPr>
                  <a:spLocks noChangeShapeType="1"/>
                </p:cNvSpPr>
                <p:nvPr/>
              </p:nvSpPr>
              <p:spPr bwMode="auto">
                <a:xfrm>
                  <a:off x="4571" y="1879"/>
                  <a:ext cx="0" cy="0"/>
                </a:xfrm>
                <a:prstGeom prst="line">
                  <a:avLst/>
                </a:prstGeom>
                <a:noFill/>
                <a:ln w="28575">
                  <a:solidFill>
                    <a:srgbClr val="000000"/>
                  </a:solidFill>
                  <a:round/>
                  <a:headEnd/>
                  <a:tailEnd/>
                </a:ln>
              </p:spPr>
              <p:txBody>
                <a:bodyPr/>
                <a:lstStyle/>
                <a:p>
                  <a:endParaRPr lang="en-US"/>
                </a:p>
              </p:txBody>
            </p:sp>
            <p:sp>
              <p:nvSpPr>
                <p:cNvPr id="1088" name="Line 339"/>
                <p:cNvSpPr>
                  <a:spLocks noChangeShapeType="1"/>
                </p:cNvSpPr>
                <p:nvPr/>
              </p:nvSpPr>
              <p:spPr bwMode="auto">
                <a:xfrm>
                  <a:off x="4571" y="1879"/>
                  <a:ext cx="0" cy="0"/>
                </a:xfrm>
                <a:prstGeom prst="line">
                  <a:avLst/>
                </a:prstGeom>
                <a:noFill/>
                <a:ln w="28575">
                  <a:solidFill>
                    <a:srgbClr val="000000"/>
                  </a:solidFill>
                  <a:round/>
                  <a:headEnd/>
                  <a:tailEnd/>
                </a:ln>
              </p:spPr>
              <p:txBody>
                <a:bodyPr/>
                <a:lstStyle/>
                <a:p>
                  <a:endParaRPr lang="en-US"/>
                </a:p>
              </p:txBody>
            </p:sp>
            <p:sp>
              <p:nvSpPr>
                <p:cNvPr id="1089" name="Line 340"/>
                <p:cNvSpPr>
                  <a:spLocks noChangeShapeType="1"/>
                </p:cNvSpPr>
                <p:nvPr/>
              </p:nvSpPr>
              <p:spPr bwMode="auto">
                <a:xfrm>
                  <a:off x="4571" y="1879"/>
                  <a:ext cx="32" cy="0"/>
                </a:xfrm>
                <a:prstGeom prst="line">
                  <a:avLst/>
                </a:prstGeom>
                <a:noFill/>
                <a:ln w="28575">
                  <a:solidFill>
                    <a:srgbClr val="000000"/>
                  </a:solidFill>
                  <a:round/>
                  <a:headEnd/>
                  <a:tailEnd/>
                </a:ln>
              </p:spPr>
              <p:txBody>
                <a:bodyPr/>
                <a:lstStyle/>
                <a:p>
                  <a:endParaRPr lang="en-US"/>
                </a:p>
              </p:txBody>
            </p:sp>
            <p:sp>
              <p:nvSpPr>
                <p:cNvPr id="1090" name="Line 341"/>
                <p:cNvSpPr>
                  <a:spLocks noChangeShapeType="1"/>
                </p:cNvSpPr>
                <p:nvPr/>
              </p:nvSpPr>
              <p:spPr bwMode="auto">
                <a:xfrm>
                  <a:off x="4603" y="1879"/>
                  <a:ext cx="0" cy="0"/>
                </a:xfrm>
                <a:prstGeom prst="line">
                  <a:avLst/>
                </a:prstGeom>
                <a:noFill/>
                <a:ln w="28575">
                  <a:solidFill>
                    <a:srgbClr val="000000"/>
                  </a:solidFill>
                  <a:round/>
                  <a:headEnd/>
                  <a:tailEnd/>
                </a:ln>
              </p:spPr>
              <p:txBody>
                <a:bodyPr/>
                <a:lstStyle/>
                <a:p>
                  <a:endParaRPr lang="en-US"/>
                </a:p>
              </p:txBody>
            </p:sp>
            <p:sp>
              <p:nvSpPr>
                <p:cNvPr id="1091" name="Line 342"/>
                <p:cNvSpPr>
                  <a:spLocks noChangeShapeType="1"/>
                </p:cNvSpPr>
                <p:nvPr/>
              </p:nvSpPr>
              <p:spPr bwMode="auto">
                <a:xfrm>
                  <a:off x="4603" y="1879"/>
                  <a:ext cx="17" cy="0"/>
                </a:xfrm>
                <a:prstGeom prst="line">
                  <a:avLst/>
                </a:prstGeom>
                <a:noFill/>
                <a:ln w="28575">
                  <a:solidFill>
                    <a:srgbClr val="000000"/>
                  </a:solidFill>
                  <a:round/>
                  <a:headEnd/>
                  <a:tailEnd/>
                </a:ln>
              </p:spPr>
              <p:txBody>
                <a:bodyPr/>
                <a:lstStyle/>
                <a:p>
                  <a:endParaRPr lang="en-US"/>
                </a:p>
              </p:txBody>
            </p:sp>
            <p:sp>
              <p:nvSpPr>
                <p:cNvPr id="1092" name="Line 343"/>
                <p:cNvSpPr>
                  <a:spLocks noChangeShapeType="1"/>
                </p:cNvSpPr>
                <p:nvPr/>
              </p:nvSpPr>
              <p:spPr bwMode="auto">
                <a:xfrm>
                  <a:off x="4620" y="1879"/>
                  <a:ext cx="0" cy="33"/>
                </a:xfrm>
                <a:prstGeom prst="line">
                  <a:avLst/>
                </a:prstGeom>
                <a:noFill/>
                <a:ln w="28575">
                  <a:solidFill>
                    <a:srgbClr val="000000"/>
                  </a:solidFill>
                  <a:round/>
                  <a:headEnd/>
                  <a:tailEnd/>
                </a:ln>
              </p:spPr>
              <p:txBody>
                <a:bodyPr/>
                <a:lstStyle/>
                <a:p>
                  <a:endParaRPr lang="en-US"/>
                </a:p>
              </p:txBody>
            </p:sp>
            <p:sp>
              <p:nvSpPr>
                <p:cNvPr id="1093" name="Line 344"/>
                <p:cNvSpPr>
                  <a:spLocks noChangeShapeType="1"/>
                </p:cNvSpPr>
                <p:nvPr/>
              </p:nvSpPr>
              <p:spPr bwMode="auto">
                <a:xfrm>
                  <a:off x="4620" y="1912"/>
                  <a:ext cx="7" cy="0"/>
                </a:xfrm>
                <a:prstGeom prst="line">
                  <a:avLst/>
                </a:prstGeom>
                <a:noFill/>
                <a:ln w="28575">
                  <a:solidFill>
                    <a:srgbClr val="000000"/>
                  </a:solidFill>
                  <a:round/>
                  <a:headEnd/>
                  <a:tailEnd/>
                </a:ln>
              </p:spPr>
              <p:txBody>
                <a:bodyPr/>
                <a:lstStyle/>
                <a:p>
                  <a:endParaRPr lang="en-US"/>
                </a:p>
              </p:txBody>
            </p:sp>
            <p:sp>
              <p:nvSpPr>
                <p:cNvPr id="1094" name="Line 345"/>
                <p:cNvSpPr>
                  <a:spLocks noChangeShapeType="1"/>
                </p:cNvSpPr>
                <p:nvPr/>
              </p:nvSpPr>
              <p:spPr bwMode="auto">
                <a:xfrm>
                  <a:off x="4671" y="1912"/>
                  <a:ext cx="12" cy="0"/>
                </a:xfrm>
                <a:prstGeom prst="line">
                  <a:avLst/>
                </a:prstGeom>
                <a:noFill/>
                <a:ln w="28575">
                  <a:solidFill>
                    <a:srgbClr val="000000"/>
                  </a:solidFill>
                  <a:round/>
                  <a:headEnd/>
                  <a:tailEnd/>
                </a:ln>
              </p:spPr>
              <p:txBody>
                <a:bodyPr/>
                <a:lstStyle/>
                <a:p>
                  <a:endParaRPr lang="en-US"/>
                </a:p>
              </p:txBody>
            </p:sp>
            <p:sp>
              <p:nvSpPr>
                <p:cNvPr id="1095" name="Line 346"/>
                <p:cNvSpPr>
                  <a:spLocks noChangeShapeType="1"/>
                </p:cNvSpPr>
                <p:nvPr/>
              </p:nvSpPr>
              <p:spPr bwMode="auto">
                <a:xfrm>
                  <a:off x="4683" y="1912"/>
                  <a:ext cx="0" cy="0"/>
                </a:xfrm>
                <a:prstGeom prst="line">
                  <a:avLst/>
                </a:prstGeom>
                <a:noFill/>
                <a:ln w="28575">
                  <a:solidFill>
                    <a:srgbClr val="000000"/>
                  </a:solidFill>
                  <a:round/>
                  <a:headEnd/>
                  <a:tailEnd/>
                </a:ln>
              </p:spPr>
              <p:txBody>
                <a:bodyPr/>
                <a:lstStyle/>
                <a:p>
                  <a:endParaRPr lang="en-US"/>
                </a:p>
              </p:txBody>
            </p:sp>
            <p:sp>
              <p:nvSpPr>
                <p:cNvPr id="1096" name="Line 347"/>
                <p:cNvSpPr>
                  <a:spLocks noChangeShapeType="1"/>
                </p:cNvSpPr>
                <p:nvPr/>
              </p:nvSpPr>
              <p:spPr bwMode="auto">
                <a:xfrm>
                  <a:off x="4683" y="1912"/>
                  <a:ext cx="10" cy="0"/>
                </a:xfrm>
                <a:prstGeom prst="line">
                  <a:avLst/>
                </a:prstGeom>
                <a:noFill/>
                <a:ln w="28575">
                  <a:solidFill>
                    <a:srgbClr val="000000"/>
                  </a:solidFill>
                  <a:round/>
                  <a:headEnd/>
                  <a:tailEnd/>
                </a:ln>
              </p:spPr>
              <p:txBody>
                <a:bodyPr/>
                <a:lstStyle/>
                <a:p>
                  <a:endParaRPr lang="en-US"/>
                </a:p>
              </p:txBody>
            </p:sp>
            <p:sp>
              <p:nvSpPr>
                <p:cNvPr id="1097" name="Line 348"/>
                <p:cNvSpPr>
                  <a:spLocks noChangeShapeType="1"/>
                </p:cNvSpPr>
                <p:nvPr/>
              </p:nvSpPr>
              <p:spPr bwMode="auto">
                <a:xfrm>
                  <a:off x="4693" y="1912"/>
                  <a:ext cx="0" cy="30"/>
                </a:xfrm>
                <a:prstGeom prst="line">
                  <a:avLst/>
                </a:prstGeom>
                <a:noFill/>
                <a:ln w="28575">
                  <a:solidFill>
                    <a:srgbClr val="000000"/>
                  </a:solidFill>
                  <a:round/>
                  <a:headEnd/>
                  <a:tailEnd/>
                </a:ln>
              </p:spPr>
              <p:txBody>
                <a:bodyPr/>
                <a:lstStyle/>
                <a:p>
                  <a:endParaRPr lang="en-US"/>
                </a:p>
              </p:txBody>
            </p:sp>
            <p:sp>
              <p:nvSpPr>
                <p:cNvPr id="1098" name="Line 349"/>
                <p:cNvSpPr>
                  <a:spLocks noChangeShapeType="1"/>
                </p:cNvSpPr>
                <p:nvPr/>
              </p:nvSpPr>
              <p:spPr bwMode="auto">
                <a:xfrm>
                  <a:off x="4693" y="1942"/>
                  <a:ext cx="0" cy="0"/>
                </a:xfrm>
                <a:prstGeom prst="line">
                  <a:avLst/>
                </a:prstGeom>
                <a:noFill/>
                <a:ln w="28575">
                  <a:solidFill>
                    <a:srgbClr val="000000"/>
                  </a:solidFill>
                  <a:round/>
                  <a:headEnd/>
                  <a:tailEnd/>
                </a:ln>
              </p:spPr>
              <p:txBody>
                <a:bodyPr/>
                <a:lstStyle/>
                <a:p>
                  <a:endParaRPr lang="en-US"/>
                </a:p>
              </p:txBody>
            </p:sp>
            <p:sp>
              <p:nvSpPr>
                <p:cNvPr id="1099" name="Line 350"/>
                <p:cNvSpPr>
                  <a:spLocks noChangeShapeType="1"/>
                </p:cNvSpPr>
                <p:nvPr/>
              </p:nvSpPr>
              <p:spPr bwMode="auto">
                <a:xfrm>
                  <a:off x="4693" y="1942"/>
                  <a:ext cx="0" cy="38"/>
                </a:xfrm>
                <a:prstGeom prst="line">
                  <a:avLst/>
                </a:prstGeom>
                <a:noFill/>
                <a:ln w="28575">
                  <a:solidFill>
                    <a:srgbClr val="000000"/>
                  </a:solidFill>
                  <a:round/>
                  <a:headEnd/>
                  <a:tailEnd/>
                </a:ln>
              </p:spPr>
              <p:txBody>
                <a:bodyPr/>
                <a:lstStyle/>
                <a:p>
                  <a:endParaRPr lang="en-US"/>
                </a:p>
              </p:txBody>
            </p:sp>
            <p:sp>
              <p:nvSpPr>
                <p:cNvPr id="1100" name="Line 351"/>
                <p:cNvSpPr>
                  <a:spLocks noChangeShapeType="1"/>
                </p:cNvSpPr>
                <p:nvPr/>
              </p:nvSpPr>
              <p:spPr bwMode="auto">
                <a:xfrm>
                  <a:off x="4693" y="1980"/>
                  <a:ext cx="4" cy="0"/>
                </a:xfrm>
                <a:prstGeom prst="line">
                  <a:avLst/>
                </a:prstGeom>
                <a:noFill/>
                <a:ln w="28575">
                  <a:solidFill>
                    <a:srgbClr val="000000"/>
                  </a:solidFill>
                  <a:round/>
                  <a:headEnd/>
                  <a:tailEnd/>
                </a:ln>
              </p:spPr>
              <p:txBody>
                <a:bodyPr/>
                <a:lstStyle/>
                <a:p>
                  <a:endParaRPr lang="en-US"/>
                </a:p>
              </p:txBody>
            </p:sp>
            <p:sp>
              <p:nvSpPr>
                <p:cNvPr id="1101" name="Line 352"/>
                <p:cNvSpPr>
                  <a:spLocks noChangeShapeType="1"/>
                </p:cNvSpPr>
                <p:nvPr/>
              </p:nvSpPr>
              <p:spPr bwMode="auto">
                <a:xfrm>
                  <a:off x="4697" y="1980"/>
                  <a:ext cx="0" cy="0"/>
                </a:xfrm>
                <a:prstGeom prst="line">
                  <a:avLst/>
                </a:prstGeom>
                <a:noFill/>
                <a:ln w="28575">
                  <a:solidFill>
                    <a:srgbClr val="000000"/>
                  </a:solidFill>
                  <a:round/>
                  <a:headEnd/>
                  <a:tailEnd/>
                </a:ln>
              </p:spPr>
              <p:txBody>
                <a:bodyPr/>
                <a:lstStyle/>
                <a:p>
                  <a:endParaRPr lang="en-US"/>
                </a:p>
              </p:txBody>
            </p:sp>
            <p:sp>
              <p:nvSpPr>
                <p:cNvPr id="1102" name="Line 353"/>
                <p:cNvSpPr>
                  <a:spLocks noChangeShapeType="1"/>
                </p:cNvSpPr>
                <p:nvPr/>
              </p:nvSpPr>
              <p:spPr bwMode="auto">
                <a:xfrm>
                  <a:off x="4697" y="1980"/>
                  <a:ext cx="0" cy="0"/>
                </a:xfrm>
                <a:prstGeom prst="line">
                  <a:avLst/>
                </a:prstGeom>
                <a:noFill/>
                <a:ln w="28575">
                  <a:solidFill>
                    <a:srgbClr val="000000"/>
                  </a:solidFill>
                  <a:round/>
                  <a:headEnd/>
                  <a:tailEnd/>
                </a:ln>
              </p:spPr>
              <p:txBody>
                <a:bodyPr/>
                <a:lstStyle/>
                <a:p>
                  <a:endParaRPr lang="en-US"/>
                </a:p>
              </p:txBody>
            </p:sp>
            <p:sp>
              <p:nvSpPr>
                <p:cNvPr id="1103" name="Line 354"/>
                <p:cNvSpPr>
                  <a:spLocks noChangeShapeType="1"/>
                </p:cNvSpPr>
                <p:nvPr/>
              </p:nvSpPr>
              <p:spPr bwMode="auto">
                <a:xfrm>
                  <a:off x="4739" y="1980"/>
                  <a:ext cx="15" cy="0"/>
                </a:xfrm>
                <a:prstGeom prst="line">
                  <a:avLst/>
                </a:prstGeom>
                <a:noFill/>
                <a:ln w="28575">
                  <a:solidFill>
                    <a:srgbClr val="000000"/>
                  </a:solidFill>
                  <a:round/>
                  <a:headEnd/>
                  <a:tailEnd/>
                </a:ln>
              </p:spPr>
              <p:txBody>
                <a:bodyPr/>
                <a:lstStyle/>
                <a:p>
                  <a:endParaRPr lang="en-US"/>
                </a:p>
              </p:txBody>
            </p:sp>
            <p:sp>
              <p:nvSpPr>
                <p:cNvPr id="1104" name="Line 355"/>
                <p:cNvSpPr>
                  <a:spLocks noChangeShapeType="1"/>
                </p:cNvSpPr>
                <p:nvPr/>
              </p:nvSpPr>
              <p:spPr bwMode="auto">
                <a:xfrm>
                  <a:off x="4754" y="1980"/>
                  <a:ext cx="0" cy="0"/>
                </a:xfrm>
                <a:prstGeom prst="line">
                  <a:avLst/>
                </a:prstGeom>
                <a:noFill/>
                <a:ln w="28575">
                  <a:solidFill>
                    <a:srgbClr val="000000"/>
                  </a:solidFill>
                  <a:round/>
                  <a:headEnd/>
                  <a:tailEnd/>
                </a:ln>
              </p:spPr>
              <p:txBody>
                <a:bodyPr/>
                <a:lstStyle/>
                <a:p>
                  <a:endParaRPr lang="en-US"/>
                </a:p>
              </p:txBody>
            </p:sp>
            <p:sp>
              <p:nvSpPr>
                <p:cNvPr id="1105" name="Line 356"/>
                <p:cNvSpPr>
                  <a:spLocks noChangeShapeType="1"/>
                </p:cNvSpPr>
                <p:nvPr/>
              </p:nvSpPr>
              <p:spPr bwMode="auto">
                <a:xfrm>
                  <a:off x="4754" y="1980"/>
                  <a:ext cx="26" cy="0"/>
                </a:xfrm>
                <a:prstGeom prst="line">
                  <a:avLst/>
                </a:prstGeom>
                <a:noFill/>
                <a:ln w="28575">
                  <a:solidFill>
                    <a:srgbClr val="000000"/>
                  </a:solidFill>
                  <a:round/>
                  <a:headEnd/>
                  <a:tailEnd/>
                </a:ln>
              </p:spPr>
              <p:txBody>
                <a:bodyPr/>
                <a:lstStyle/>
                <a:p>
                  <a:endParaRPr lang="en-US"/>
                </a:p>
              </p:txBody>
            </p:sp>
            <p:sp>
              <p:nvSpPr>
                <p:cNvPr id="1106" name="Line 357"/>
                <p:cNvSpPr>
                  <a:spLocks noChangeShapeType="1"/>
                </p:cNvSpPr>
                <p:nvPr/>
              </p:nvSpPr>
              <p:spPr bwMode="auto">
                <a:xfrm>
                  <a:off x="4780" y="1980"/>
                  <a:ext cx="0" cy="0"/>
                </a:xfrm>
                <a:prstGeom prst="line">
                  <a:avLst/>
                </a:prstGeom>
                <a:noFill/>
                <a:ln w="28575">
                  <a:solidFill>
                    <a:srgbClr val="000000"/>
                  </a:solidFill>
                  <a:round/>
                  <a:headEnd/>
                  <a:tailEnd/>
                </a:ln>
              </p:spPr>
              <p:txBody>
                <a:bodyPr/>
                <a:lstStyle/>
                <a:p>
                  <a:endParaRPr lang="en-US"/>
                </a:p>
              </p:txBody>
            </p:sp>
            <p:sp>
              <p:nvSpPr>
                <p:cNvPr id="1107" name="Line 358"/>
                <p:cNvSpPr>
                  <a:spLocks noChangeShapeType="1"/>
                </p:cNvSpPr>
                <p:nvPr/>
              </p:nvSpPr>
              <p:spPr bwMode="auto">
                <a:xfrm>
                  <a:off x="4780" y="1980"/>
                  <a:ext cx="45" cy="0"/>
                </a:xfrm>
                <a:prstGeom prst="line">
                  <a:avLst/>
                </a:prstGeom>
                <a:noFill/>
                <a:ln w="28575">
                  <a:solidFill>
                    <a:srgbClr val="000000"/>
                  </a:solidFill>
                  <a:round/>
                  <a:headEnd/>
                  <a:tailEnd/>
                </a:ln>
              </p:spPr>
              <p:txBody>
                <a:bodyPr/>
                <a:lstStyle/>
                <a:p>
                  <a:endParaRPr lang="en-US"/>
                </a:p>
              </p:txBody>
            </p:sp>
            <p:sp>
              <p:nvSpPr>
                <p:cNvPr id="1108" name="Line 359"/>
                <p:cNvSpPr>
                  <a:spLocks noChangeShapeType="1"/>
                </p:cNvSpPr>
                <p:nvPr/>
              </p:nvSpPr>
              <p:spPr bwMode="auto">
                <a:xfrm>
                  <a:off x="4837" y="2014"/>
                  <a:ext cx="14" cy="0"/>
                </a:xfrm>
                <a:prstGeom prst="line">
                  <a:avLst/>
                </a:prstGeom>
                <a:noFill/>
                <a:ln w="28575">
                  <a:solidFill>
                    <a:srgbClr val="000000"/>
                  </a:solidFill>
                  <a:round/>
                  <a:headEnd/>
                  <a:tailEnd/>
                </a:ln>
              </p:spPr>
              <p:txBody>
                <a:bodyPr/>
                <a:lstStyle/>
                <a:p>
                  <a:endParaRPr lang="en-US"/>
                </a:p>
              </p:txBody>
            </p:sp>
            <p:sp>
              <p:nvSpPr>
                <p:cNvPr id="1109" name="Line 360"/>
                <p:cNvSpPr>
                  <a:spLocks noChangeShapeType="1"/>
                </p:cNvSpPr>
                <p:nvPr/>
              </p:nvSpPr>
              <p:spPr bwMode="auto">
                <a:xfrm>
                  <a:off x="4851" y="2014"/>
                  <a:ext cx="0" cy="0"/>
                </a:xfrm>
                <a:prstGeom prst="line">
                  <a:avLst/>
                </a:prstGeom>
                <a:noFill/>
                <a:ln w="28575">
                  <a:solidFill>
                    <a:srgbClr val="000000"/>
                  </a:solidFill>
                  <a:round/>
                  <a:headEnd/>
                  <a:tailEnd/>
                </a:ln>
              </p:spPr>
              <p:txBody>
                <a:bodyPr/>
                <a:lstStyle/>
                <a:p>
                  <a:endParaRPr lang="en-US"/>
                </a:p>
              </p:txBody>
            </p:sp>
            <p:sp>
              <p:nvSpPr>
                <p:cNvPr id="1110" name="Line 361"/>
                <p:cNvSpPr>
                  <a:spLocks noChangeShapeType="1"/>
                </p:cNvSpPr>
                <p:nvPr/>
              </p:nvSpPr>
              <p:spPr bwMode="auto">
                <a:xfrm>
                  <a:off x="4851" y="2014"/>
                  <a:ext cx="5" cy="0"/>
                </a:xfrm>
                <a:prstGeom prst="line">
                  <a:avLst/>
                </a:prstGeom>
                <a:noFill/>
                <a:ln w="28575">
                  <a:solidFill>
                    <a:srgbClr val="000000"/>
                  </a:solidFill>
                  <a:round/>
                  <a:headEnd/>
                  <a:tailEnd/>
                </a:ln>
              </p:spPr>
              <p:txBody>
                <a:bodyPr/>
                <a:lstStyle/>
                <a:p>
                  <a:endParaRPr lang="en-US"/>
                </a:p>
              </p:txBody>
            </p:sp>
            <p:sp>
              <p:nvSpPr>
                <p:cNvPr id="1111" name="Line 362"/>
                <p:cNvSpPr>
                  <a:spLocks noChangeShapeType="1"/>
                </p:cNvSpPr>
                <p:nvPr/>
              </p:nvSpPr>
              <p:spPr bwMode="auto">
                <a:xfrm>
                  <a:off x="4856" y="2014"/>
                  <a:ext cx="0" cy="0"/>
                </a:xfrm>
                <a:prstGeom prst="line">
                  <a:avLst/>
                </a:prstGeom>
                <a:noFill/>
                <a:ln w="28575">
                  <a:solidFill>
                    <a:srgbClr val="000000"/>
                  </a:solidFill>
                  <a:round/>
                  <a:headEnd/>
                  <a:tailEnd/>
                </a:ln>
              </p:spPr>
              <p:txBody>
                <a:bodyPr/>
                <a:lstStyle/>
                <a:p>
                  <a:endParaRPr lang="en-US"/>
                </a:p>
              </p:txBody>
            </p:sp>
            <p:sp>
              <p:nvSpPr>
                <p:cNvPr id="1112" name="Line 363"/>
                <p:cNvSpPr>
                  <a:spLocks noChangeShapeType="1"/>
                </p:cNvSpPr>
                <p:nvPr/>
              </p:nvSpPr>
              <p:spPr bwMode="auto">
                <a:xfrm>
                  <a:off x="4856" y="2014"/>
                  <a:ext cx="32" cy="0"/>
                </a:xfrm>
                <a:prstGeom prst="line">
                  <a:avLst/>
                </a:prstGeom>
                <a:noFill/>
                <a:ln w="28575">
                  <a:solidFill>
                    <a:srgbClr val="000000"/>
                  </a:solidFill>
                  <a:round/>
                  <a:headEnd/>
                  <a:tailEnd/>
                </a:ln>
              </p:spPr>
              <p:txBody>
                <a:bodyPr/>
                <a:lstStyle/>
                <a:p>
                  <a:endParaRPr lang="en-US"/>
                </a:p>
              </p:txBody>
            </p:sp>
            <p:sp>
              <p:nvSpPr>
                <p:cNvPr id="1113" name="Line 364"/>
                <p:cNvSpPr>
                  <a:spLocks noChangeShapeType="1"/>
                </p:cNvSpPr>
                <p:nvPr/>
              </p:nvSpPr>
              <p:spPr bwMode="auto">
                <a:xfrm>
                  <a:off x="4888" y="2014"/>
                  <a:ext cx="0" cy="0"/>
                </a:xfrm>
                <a:prstGeom prst="line">
                  <a:avLst/>
                </a:prstGeom>
                <a:noFill/>
                <a:ln w="28575">
                  <a:solidFill>
                    <a:srgbClr val="000000"/>
                  </a:solidFill>
                  <a:round/>
                  <a:headEnd/>
                  <a:tailEnd/>
                </a:ln>
              </p:spPr>
              <p:txBody>
                <a:bodyPr/>
                <a:lstStyle/>
                <a:p>
                  <a:endParaRPr lang="en-US"/>
                </a:p>
              </p:txBody>
            </p:sp>
            <p:sp>
              <p:nvSpPr>
                <p:cNvPr id="1114" name="Line 365"/>
                <p:cNvSpPr>
                  <a:spLocks noChangeShapeType="1"/>
                </p:cNvSpPr>
                <p:nvPr/>
              </p:nvSpPr>
              <p:spPr bwMode="auto">
                <a:xfrm>
                  <a:off x="4888" y="2014"/>
                  <a:ext cx="17" cy="0"/>
                </a:xfrm>
                <a:prstGeom prst="line">
                  <a:avLst/>
                </a:prstGeom>
                <a:noFill/>
                <a:ln w="28575">
                  <a:solidFill>
                    <a:srgbClr val="000000"/>
                  </a:solidFill>
                  <a:round/>
                  <a:headEnd/>
                  <a:tailEnd/>
                </a:ln>
              </p:spPr>
              <p:txBody>
                <a:bodyPr/>
                <a:lstStyle/>
                <a:p>
                  <a:endParaRPr lang="en-US"/>
                </a:p>
              </p:txBody>
            </p:sp>
            <p:sp>
              <p:nvSpPr>
                <p:cNvPr id="1115" name="Line 366"/>
                <p:cNvSpPr>
                  <a:spLocks noChangeShapeType="1"/>
                </p:cNvSpPr>
                <p:nvPr/>
              </p:nvSpPr>
              <p:spPr bwMode="auto">
                <a:xfrm>
                  <a:off x="4905" y="2014"/>
                  <a:ext cx="0" cy="22"/>
                </a:xfrm>
                <a:prstGeom prst="line">
                  <a:avLst/>
                </a:prstGeom>
                <a:noFill/>
                <a:ln w="28575">
                  <a:solidFill>
                    <a:srgbClr val="000000"/>
                  </a:solidFill>
                  <a:round/>
                  <a:headEnd/>
                  <a:tailEnd/>
                </a:ln>
              </p:spPr>
              <p:txBody>
                <a:bodyPr/>
                <a:lstStyle/>
                <a:p>
                  <a:endParaRPr lang="en-US"/>
                </a:p>
              </p:txBody>
            </p:sp>
            <p:sp>
              <p:nvSpPr>
                <p:cNvPr id="1116" name="Line 367"/>
                <p:cNvSpPr>
                  <a:spLocks noChangeShapeType="1"/>
                </p:cNvSpPr>
                <p:nvPr/>
              </p:nvSpPr>
              <p:spPr bwMode="auto">
                <a:xfrm>
                  <a:off x="4925" y="2060"/>
                  <a:ext cx="34" cy="0"/>
                </a:xfrm>
                <a:prstGeom prst="line">
                  <a:avLst/>
                </a:prstGeom>
                <a:noFill/>
                <a:ln w="28575">
                  <a:solidFill>
                    <a:srgbClr val="000000"/>
                  </a:solidFill>
                  <a:round/>
                  <a:headEnd/>
                  <a:tailEnd/>
                </a:ln>
              </p:spPr>
              <p:txBody>
                <a:bodyPr/>
                <a:lstStyle/>
                <a:p>
                  <a:endParaRPr lang="en-US"/>
                </a:p>
              </p:txBody>
            </p:sp>
            <p:sp>
              <p:nvSpPr>
                <p:cNvPr id="1117" name="Line 368"/>
                <p:cNvSpPr>
                  <a:spLocks noChangeShapeType="1"/>
                </p:cNvSpPr>
                <p:nvPr/>
              </p:nvSpPr>
              <p:spPr bwMode="auto">
                <a:xfrm>
                  <a:off x="4959" y="2060"/>
                  <a:ext cx="0" cy="0"/>
                </a:xfrm>
                <a:prstGeom prst="line">
                  <a:avLst/>
                </a:prstGeom>
                <a:noFill/>
                <a:ln w="28575">
                  <a:solidFill>
                    <a:srgbClr val="000000"/>
                  </a:solidFill>
                  <a:round/>
                  <a:headEnd/>
                  <a:tailEnd/>
                </a:ln>
              </p:spPr>
              <p:txBody>
                <a:bodyPr/>
                <a:lstStyle/>
                <a:p>
                  <a:endParaRPr lang="en-US"/>
                </a:p>
              </p:txBody>
            </p:sp>
            <p:sp>
              <p:nvSpPr>
                <p:cNvPr id="1118" name="Line 369"/>
                <p:cNvSpPr>
                  <a:spLocks noChangeShapeType="1"/>
                </p:cNvSpPr>
                <p:nvPr/>
              </p:nvSpPr>
              <p:spPr bwMode="auto">
                <a:xfrm>
                  <a:off x="4959" y="2060"/>
                  <a:ext cx="12" cy="0"/>
                </a:xfrm>
                <a:prstGeom prst="line">
                  <a:avLst/>
                </a:prstGeom>
                <a:noFill/>
                <a:ln w="28575">
                  <a:solidFill>
                    <a:srgbClr val="000000"/>
                  </a:solidFill>
                  <a:round/>
                  <a:headEnd/>
                  <a:tailEnd/>
                </a:ln>
              </p:spPr>
              <p:txBody>
                <a:bodyPr/>
                <a:lstStyle/>
                <a:p>
                  <a:endParaRPr lang="en-US"/>
                </a:p>
              </p:txBody>
            </p:sp>
            <p:sp>
              <p:nvSpPr>
                <p:cNvPr id="1119" name="Line 370"/>
                <p:cNvSpPr>
                  <a:spLocks noChangeShapeType="1"/>
                </p:cNvSpPr>
                <p:nvPr/>
              </p:nvSpPr>
              <p:spPr bwMode="auto">
                <a:xfrm>
                  <a:off x="4971" y="2060"/>
                  <a:ext cx="0" cy="0"/>
                </a:xfrm>
                <a:prstGeom prst="line">
                  <a:avLst/>
                </a:prstGeom>
                <a:noFill/>
                <a:ln w="28575">
                  <a:solidFill>
                    <a:srgbClr val="000000"/>
                  </a:solidFill>
                  <a:round/>
                  <a:headEnd/>
                  <a:tailEnd/>
                </a:ln>
              </p:spPr>
              <p:txBody>
                <a:bodyPr/>
                <a:lstStyle/>
                <a:p>
                  <a:endParaRPr lang="en-US"/>
                </a:p>
              </p:txBody>
            </p:sp>
            <p:sp>
              <p:nvSpPr>
                <p:cNvPr id="1120" name="Line 375"/>
                <p:cNvSpPr>
                  <a:spLocks noChangeShapeType="1"/>
                </p:cNvSpPr>
                <p:nvPr/>
              </p:nvSpPr>
              <p:spPr bwMode="auto">
                <a:xfrm>
                  <a:off x="5001" y="2060"/>
                  <a:ext cx="12" cy="0"/>
                </a:xfrm>
                <a:prstGeom prst="line">
                  <a:avLst/>
                </a:prstGeom>
                <a:noFill/>
                <a:ln w="28575">
                  <a:solidFill>
                    <a:srgbClr val="000000"/>
                  </a:solidFill>
                  <a:round/>
                  <a:headEnd/>
                  <a:tailEnd/>
                </a:ln>
              </p:spPr>
              <p:txBody>
                <a:bodyPr/>
                <a:lstStyle/>
                <a:p>
                  <a:endParaRPr lang="en-US"/>
                </a:p>
              </p:txBody>
            </p:sp>
            <p:sp>
              <p:nvSpPr>
                <p:cNvPr id="1121" name="Line 376"/>
                <p:cNvSpPr>
                  <a:spLocks noChangeShapeType="1"/>
                </p:cNvSpPr>
                <p:nvPr/>
              </p:nvSpPr>
              <p:spPr bwMode="auto">
                <a:xfrm>
                  <a:off x="5030" y="2090"/>
                  <a:ext cx="0" cy="20"/>
                </a:xfrm>
                <a:prstGeom prst="line">
                  <a:avLst/>
                </a:prstGeom>
                <a:noFill/>
                <a:ln w="28575">
                  <a:solidFill>
                    <a:srgbClr val="000000"/>
                  </a:solidFill>
                  <a:round/>
                  <a:headEnd/>
                  <a:tailEnd/>
                </a:ln>
              </p:spPr>
              <p:txBody>
                <a:bodyPr/>
                <a:lstStyle/>
                <a:p>
                  <a:endParaRPr lang="en-US"/>
                </a:p>
              </p:txBody>
            </p:sp>
            <p:sp>
              <p:nvSpPr>
                <p:cNvPr id="1122" name="Line 377"/>
                <p:cNvSpPr>
                  <a:spLocks noChangeShapeType="1"/>
                </p:cNvSpPr>
                <p:nvPr/>
              </p:nvSpPr>
              <p:spPr bwMode="auto">
                <a:xfrm>
                  <a:off x="5030" y="2110"/>
                  <a:ext cx="66" cy="0"/>
                </a:xfrm>
                <a:prstGeom prst="line">
                  <a:avLst/>
                </a:prstGeom>
                <a:noFill/>
                <a:ln w="28575">
                  <a:solidFill>
                    <a:srgbClr val="000000"/>
                  </a:solidFill>
                  <a:round/>
                  <a:headEnd/>
                  <a:tailEnd/>
                </a:ln>
              </p:spPr>
              <p:txBody>
                <a:bodyPr/>
                <a:lstStyle/>
                <a:p>
                  <a:endParaRPr lang="en-US"/>
                </a:p>
              </p:txBody>
            </p:sp>
            <p:sp>
              <p:nvSpPr>
                <p:cNvPr id="1123" name="Line 378"/>
                <p:cNvSpPr>
                  <a:spLocks noChangeShapeType="1"/>
                </p:cNvSpPr>
                <p:nvPr/>
              </p:nvSpPr>
              <p:spPr bwMode="auto">
                <a:xfrm>
                  <a:off x="5128" y="2126"/>
                  <a:ext cx="0" cy="36"/>
                </a:xfrm>
                <a:prstGeom prst="line">
                  <a:avLst/>
                </a:prstGeom>
                <a:noFill/>
                <a:ln w="28575">
                  <a:solidFill>
                    <a:srgbClr val="000000"/>
                  </a:solidFill>
                  <a:round/>
                  <a:headEnd/>
                  <a:tailEnd/>
                </a:ln>
              </p:spPr>
              <p:txBody>
                <a:bodyPr/>
                <a:lstStyle/>
                <a:p>
                  <a:endParaRPr lang="en-US"/>
                </a:p>
              </p:txBody>
            </p:sp>
          </p:grpSp>
        </p:grpSp>
        <p:sp>
          <p:nvSpPr>
            <p:cNvPr id="1009" name="Line 849"/>
            <p:cNvSpPr>
              <a:spLocks noChangeShapeType="1"/>
            </p:cNvSpPr>
            <p:nvPr/>
          </p:nvSpPr>
          <p:spPr bwMode="auto">
            <a:xfrm>
              <a:off x="964" y="914"/>
              <a:ext cx="332" cy="0"/>
            </a:xfrm>
            <a:prstGeom prst="line">
              <a:avLst/>
            </a:prstGeom>
            <a:noFill/>
            <a:ln w="28575">
              <a:solidFill>
                <a:schemeClr val="tx1"/>
              </a:solidFill>
              <a:round/>
              <a:headEnd/>
              <a:tailEnd/>
            </a:ln>
          </p:spPr>
          <p:txBody>
            <a:bodyPr/>
            <a:lstStyle/>
            <a:p>
              <a:endParaRPr lang="en-US"/>
            </a:p>
          </p:txBody>
        </p:sp>
        <p:sp>
          <p:nvSpPr>
            <p:cNvPr id="1010" name="Line 850"/>
            <p:cNvSpPr>
              <a:spLocks noChangeShapeType="1"/>
            </p:cNvSpPr>
            <p:nvPr/>
          </p:nvSpPr>
          <p:spPr bwMode="auto">
            <a:xfrm>
              <a:off x="1292" y="912"/>
              <a:ext cx="4" cy="16"/>
            </a:xfrm>
            <a:prstGeom prst="line">
              <a:avLst/>
            </a:prstGeom>
            <a:noFill/>
            <a:ln w="28575">
              <a:solidFill>
                <a:schemeClr val="tx1"/>
              </a:solidFill>
              <a:round/>
              <a:headEnd/>
              <a:tailEnd/>
            </a:ln>
          </p:spPr>
          <p:txBody>
            <a:bodyPr/>
            <a:lstStyle/>
            <a:p>
              <a:endParaRPr lang="en-US"/>
            </a:p>
          </p:txBody>
        </p:sp>
        <p:sp>
          <p:nvSpPr>
            <p:cNvPr id="1011" name="Line 851"/>
            <p:cNvSpPr>
              <a:spLocks noChangeShapeType="1"/>
            </p:cNvSpPr>
            <p:nvPr/>
          </p:nvSpPr>
          <p:spPr bwMode="auto">
            <a:xfrm>
              <a:off x="1364" y="936"/>
              <a:ext cx="204" cy="0"/>
            </a:xfrm>
            <a:prstGeom prst="line">
              <a:avLst/>
            </a:prstGeom>
            <a:noFill/>
            <a:ln w="28575">
              <a:solidFill>
                <a:schemeClr val="tx1"/>
              </a:solidFill>
              <a:round/>
              <a:headEnd/>
              <a:tailEnd/>
            </a:ln>
          </p:spPr>
          <p:txBody>
            <a:bodyPr/>
            <a:lstStyle/>
            <a:p>
              <a:endParaRPr lang="en-US"/>
            </a:p>
          </p:txBody>
        </p:sp>
        <p:sp>
          <p:nvSpPr>
            <p:cNvPr id="1012" name="Line 852"/>
            <p:cNvSpPr>
              <a:spLocks noChangeShapeType="1"/>
            </p:cNvSpPr>
            <p:nvPr/>
          </p:nvSpPr>
          <p:spPr bwMode="auto">
            <a:xfrm>
              <a:off x="1604" y="948"/>
              <a:ext cx="44" cy="0"/>
            </a:xfrm>
            <a:prstGeom prst="line">
              <a:avLst/>
            </a:prstGeom>
            <a:noFill/>
            <a:ln w="28575">
              <a:solidFill>
                <a:schemeClr val="tx1"/>
              </a:solidFill>
              <a:round/>
              <a:headEnd/>
              <a:tailEnd/>
            </a:ln>
          </p:spPr>
          <p:txBody>
            <a:bodyPr/>
            <a:lstStyle/>
            <a:p>
              <a:endParaRPr lang="en-US"/>
            </a:p>
          </p:txBody>
        </p:sp>
        <p:sp>
          <p:nvSpPr>
            <p:cNvPr id="1013" name="Line 853"/>
            <p:cNvSpPr>
              <a:spLocks noChangeShapeType="1"/>
            </p:cNvSpPr>
            <p:nvPr/>
          </p:nvSpPr>
          <p:spPr bwMode="auto">
            <a:xfrm>
              <a:off x="1644" y="944"/>
              <a:ext cx="0" cy="24"/>
            </a:xfrm>
            <a:prstGeom prst="line">
              <a:avLst/>
            </a:prstGeom>
            <a:noFill/>
            <a:ln w="28575">
              <a:solidFill>
                <a:schemeClr val="tx1"/>
              </a:solidFill>
              <a:round/>
              <a:headEnd/>
              <a:tailEnd/>
            </a:ln>
          </p:spPr>
          <p:txBody>
            <a:bodyPr/>
            <a:lstStyle/>
            <a:p>
              <a:endParaRPr lang="en-US"/>
            </a:p>
          </p:txBody>
        </p:sp>
        <p:sp>
          <p:nvSpPr>
            <p:cNvPr id="1014" name="Line 854"/>
            <p:cNvSpPr>
              <a:spLocks noChangeShapeType="1"/>
            </p:cNvSpPr>
            <p:nvPr/>
          </p:nvSpPr>
          <p:spPr bwMode="auto">
            <a:xfrm>
              <a:off x="1732" y="972"/>
              <a:ext cx="64" cy="0"/>
            </a:xfrm>
            <a:prstGeom prst="line">
              <a:avLst/>
            </a:prstGeom>
            <a:noFill/>
            <a:ln w="28575">
              <a:solidFill>
                <a:schemeClr val="tx1"/>
              </a:solidFill>
              <a:round/>
              <a:headEnd/>
              <a:tailEnd/>
            </a:ln>
          </p:spPr>
          <p:txBody>
            <a:bodyPr/>
            <a:lstStyle/>
            <a:p>
              <a:endParaRPr lang="en-US"/>
            </a:p>
          </p:txBody>
        </p:sp>
        <p:sp>
          <p:nvSpPr>
            <p:cNvPr id="1015" name="Line 855"/>
            <p:cNvSpPr>
              <a:spLocks noChangeShapeType="1"/>
            </p:cNvSpPr>
            <p:nvPr/>
          </p:nvSpPr>
          <p:spPr bwMode="auto">
            <a:xfrm>
              <a:off x="1856" y="980"/>
              <a:ext cx="32" cy="0"/>
            </a:xfrm>
            <a:prstGeom prst="line">
              <a:avLst/>
            </a:prstGeom>
            <a:noFill/>
            <a:ln w="28575">
              <a:solidFill>
                <a:schemeClr val="tx1"/>
              </a:solidFill>
              <a:round/>
              <a:headEnd/>
              <a:tailEnd/>
            </a:ln>
          </p:spPr>
          <p:txBody>
            <a:bodyPr/>
            <a:lstStyle/>
            <a:p>
              <a:endParaRPr lang="en-US"/>
            </a:p>
          </p:txBody>
        </p:sp>
        <p:sp>
          <p:nvSpPr>
            <p:cNvPr id="1016" name="Line 856"/>
            <p:cNvSpPr>
              <a:spLocks noChangeShapeType="1"/>
            </p:cNvSpPr>
            <p:nvPr/>
          </p:nvSpPr>
          <p:spPr bwMode="auto">
            <a:xfrm>
              <a:off x="1936" y="1008"/>
              <a:ext cx="76" cy="0"/>
            </a:xfrm>
            <a:prstGeom prst="line">
              <a:avLst/>
            </a:prstGeom>
            <a:noFill/>
            <a:ln w="28575">
              <a:solidFill>
                <a:schemeClr val="tx1"/>
              </a:solidFill>
              <a:round/>
              <a:headEnd/>
              <a:tailEnd/>
            </a:ln>
          </p:spPr>
          <p:txBody>
            <a:bodyPr/>
            <a:lstStyle/>
            <a:p>
              <a:endParaRPr lang="en-US"/>
            </a:p>
          </p:txBody>
        </p:sp>
        <p:sp>
          <p:nvSpPr>
            <p:cNvPr id="1017" name="Line 857"/>
            <p:cNvSpPr>
              <a:spLocks noChangeShapeType="1"/>
            </p:cNvSpPr>
            <p:nvPr/>
          </p:nvSpPr>
          <p:spPr bwMode="auto">
            <a:xfrm>
              <a:off x="2052" y="1040"/>
              <a:ext cx="0" cy="24"/>
            </a:xfrm>
            <a:prstGeom prst="line">
              <a:avLst/>
            </a:prstGeom>
            <a:noFill/>
            <a:ln w="28575">
              <a:solidFill>
                <a:schemeClr val="tx1"/>
              </a:solidFill>
              <a:round/>
              <a:headEnd/>
              <a:tailEnd/>
            </a:ln>
          </p:spPr>
          <p:txBody>
            <a:bodyPr/>
            <a:lstStyle/>
            <a:p>
              <a:endParaRPr lang="en-US"/>
            </a:p>
          </p:txBody>
        </p:sp>
        <p:sp>
          <p:nvSpPr>
            <p:cNvPr id="1018" name="Line 858"/>
            <p:cNvSpPr>
              <a:spLocks noChangeShapeType="1"/>
            </p:cNvSpPr>
            <p:nvPr/>
          </p:nvSpPr>
          <p:spPr bwMode="auto">
            <a:xfrm>
              <a:off x="2060" y="1064"/>
              <a:ext cx="0" cy="0"/>
            </a:xfrm>
            <a:prstGeom prst="line">
              <a:avLst/>
            </a:prstGeom>
            <a:noFill/>
            <a:ln w="28575">
              <a:solidFill>
                <a:schemeClr val="tx1"/>
              </a:solidFill>
              <a:round/>
              <a:headEnd/>
              <a:tailEnd/>
            </a:ln>
          </p:spPr>
          <p:txBody>
            <a:bodyPr/>
            <a:lstStyle/>
            <a:p>
              <a:endParaRPr lang="en-US"/>
            </a:p>
          </p:txBody>
        </p:sp>
        <p:sp>
          <p:nvSpPr>
            <p:cNvPr id="1019" name="Line 859"/>
            <p:cNvSpPr>
              <a:spLocks noChangeShapeType="1"/>
            </p:cNvSpPr>
            <p:nvPr/>
          </p:nvSpPr>
          <p:spPr bwMode="auto">
            <a:xfrm>
              <a:off x="2056" y="1064"/>
              <a:ext cx="160" cy="0"/>
            </a:xfrm>
            <a:prstGeom prst="line">
              <a:avLst/>
            </a:prstGeom>
            <a:noFill/>
            <a:ln w="28575">
              <a:solidFill>
                <a:schemeClr val="tx1"/>
              </a:solidFill>
              <a:round/>
              <a:headEnd/>
              <a:tailEnd/>
            </a:ln>
          </p:spPr>
          <p:txBody>
            <a:bodyPr/>
            <a:lstStyle/>
            <a:p>
              <a:endParaRPr lang="en-US"/>
            </a:p>
          </p:txBody>
        </p:sp>
        <p:sp>
          <p:nvSpPr>
            <p:cNvPr id="1020" name="Line 860"/>
            <p:cNvSpPr>
              <a:spLocks noChangeShapeType="1"/>
            </p:cNvSpPr>
            <p:nvPr/>
          </p:nvSpPr>
          <p:spPr bwMode="auto">
            <a:xfrm>
              <a:off x="2268" y="1092"/>
              <a:ext cx="0" cy="40"/>
            </a:xfrm>
            <a:prstGeom prst="line">
              <a:avLst/>
            </a:prstGeom>
            <a:noFill/>
            <a:ln w="28575">
              <a:solidFill>
                <a:schemeClr val="tx1"/>
              </a:solidFill>
              <a:round/>
              <a:headEnd/>
              <a:tailEnd/>
            </a:ln>
          </p:spPr>
          <p:txBody>
            <a:bodyPr/>
            <a:lstStyle/>
            <a:p>
              <a:endParaRPr lang="en-US"/>
            </a:p>
          </p:txBody>
        </p:sp>
        <p:sp>
          <p:nvSpPr>
            <p:cNvPr id="1021" name="Line 861"/>
            <p:cNvSpPr>
              <a:spLocks noChangeShapeType="1"/>
            </p:cNvSpPr>
            <p:nvPr/>
          </p:nvSpPr>
          <p:spPr bwMode="auto">
            <a:xfrm flipH="1">
              <a:off x="2272" y="1128"/>
              <a:ext cx="12" cy="0"/>
            </a:xfrm>
            <a:prstGeom prst="line">
              <a:avLst/>
            </a:prstGeom>
            <a:noFill/>
            <a:ln w="28575">
              <a:solidFill>
                <a:schemeClr val="tx1"/>
              </a:solidFill>
              <a:round/>
              <a:headEnd/>
              <a:tailEnd/>
            </a:ln>
          </p:spPr>
          <p:txBody>
            <a:bodyPr/>
            <a:lstStyle/>
            <a:p>
              <a:endParaRPr lang="en-US"/>
            </a:p>
          </p:txBody>
        </p:sp>
        <p:sp>
          <p:nvSpPr>
            <p:cNvPr id="1022" name="Line 862"/>
            <p:cNvSpPr>
              <a:spLocks noChangeShapeType="1"/>
            </p:cNvSpPr>
            <p:nvPr/>
          </p:nvSpPr>
          <p:spPr bwMode="auto">
            <a:xfrm>
              <a:off x="2348" y="1136"/>
              <a:ext cx="0" cy="20"/>
            </a:xfrm>
            <a:prstGeom prst="line">
              <a:avLst/>
            </a:prstGeom>
            <a:noFill/>
            <a:ln w="28575">
              <a:solidFill>
                <a:schemeClr val="tx1"/>
              </a:solidFill>
              <a:round/>
              <a:headEnd/>
              <a:tailEnd/>
            </a:ln>
          </p:spPr>
          <p:txBody>
            <a:bodyPr/>
            <a:lstStyle/>
            <a:p>
              <a:endParaRPr lang="en-US"/>
            </a:p>
          </p:txBody>
        </p:sp>
        <p:sp>
          <p:nvSpPr>
            <p:cNvPr id="1023" name="Line 863"/>
            <p:cNvSpPr>
              <a:spLocks noChangeShapeType="1"/>
            </p:cNvSpPr>
            <p:nvPr/>
          </p:nvSpPr>
          <p:spPr bwMode="auto">
            <a:xfrm>
              <a:off x="2352" y="1160"/>
              <a:ext cx="56" cy="0"/>
            </a:xfrm>
            <a:prstGeom prst="line">
              <a:avLst/>
            </a:prstGeom>
            <a:noFill/>
            <a:ln w="28575">
              <a:solidFill>
                <a:schemeClr val="tx1"/>
              </a:solidFill>
              <a:round/>
              <a:headEnd/>
              <a:tailEnd/>
            </a:ln>
          </p:spPr>
          <p:txBody>
            <a:bodyPr/>
            <a:lstStyle/>
            <a:p>
              <a:endParaRPr lang="en-US"/>
            </a:p>
          </p:txBody>
        </p:sp>
        <p:sp>
          <p:nvSpPr>
            <p:cNvPr id="1024" name="Line 864"/>
            <p:cNvSpPr>
              <a:spLocks noChangeShapeType="1"/>
            </p:cNvSpPr>
            <p:nvPr/>
          </p:nvSpPr>
          <p:spPr bwMode="auto">
            <a:xfrm>
              <a:off x="2452" y="1164"/>
              <a:ext cx="0" cy="48"/>
            </a:xfrm>
            <a:prstGeom prst="line">
              <a:avLst/>
            </a:prstGeom>
            <a:noFill/>
            <a:ln w="28575">
              <a:solidFill>
                <a:schemeClr val="tx1"/>
              </a:solidFill>
              <a:round/>
              <a:headEnd/>
              <a:tailEnd/>
            </a:ln>
          </p:spPr>
          <p:txBody>
            <a:bodyPr/>
            <a:lstStyle/>
            <a:p>
              <a:endParaRPr lang="en-US"/>
            </a:p>
          </p:txBody>
        </p:sp>
        <p:sp>
          <p:nvSpPr>
            <p:cNvPr id="1025" name="Line 865"/>
            <p:cNvSpPr>
              <a:spLocks noChangeShapeType="1"/>
            </p:cNvSpPr>
            <p:nvPr/>
          </p:nvSpPr>
          <p:spPr bwMode="auto">
            <a:xfrm>
              <a:off x="2452" y="1212"/>
              <a:ext cx="12" cy="0"/>
            </a:xfrm>
            <a:prstGeom prst="line">
              <a:avLst/>
            </a:prstGeom>
            <a:noFill/>
            <a:ln w="28575">
              <a:solidFill>
                <a:schemeClr val="tx1"/>
              </a:solidFill>
              <a:round/>
              <a:headEnd/>
              <a:tailEnd/>
            </a:ln>
          </p:spPr>
          <p:txBody>
            <a:bodyPr/>
            <a:lstStyle/>
            <a:p>
              <a:endParaRPr lang="en-US"/>
            </a:p>
          </p:txBody>
        </p:sp>
        <p:sp>
          <p:nvSpPr>
            <p:cNvPr id="1026" name="Line 866"/>
            <p:cNvSpPr>
              <a:spLocks noChangeShapeType="1"/>
            </p:cNvSpPr>
            <p:nvPr/>
          </p:nvSpPr>
          <p:spPr bwMode="auto">
            <a:xfrm>
              <a:off x="2524" y="1232"/>
              <a:ext cx="52" cy="0"/>
            </a:xfrm>
            <a:prstGeom prst="line">
              <a:avLst/>
            </a:prstGeom>
            <a:noFill/>
            <a:ln w="28575">
              <a:solidFill>
                <a:schemeClr val="tx1"/>
              </a:solidFill>
              <a:round/>
              <a:headEnd/>
              <a:tailEnd/>
            </a:ln>
          </p:spPr>
          <p:txBody>
            <a:bodyPr/>
            <a:lstStyle/>
            <a:p>
              <a:endParaRPr lang="en-US"/>
            </a:p>
          </p:txBody>
        </p:sp>
        <p:sp>
          <p:nvSpPr>
            <p:cNvPr id="1027" name="Line 867"/>
            <p:cNvSpPr>
              <a:spLocks noChangeShapeType="1"/>
            </p:cNvSpPr>
            <p:nvPr/>
          </p:nvSpPr>
          <p:spPr bwMode="auto">
            <a:xfrm>
              <a:off x="2624" y="1268"/>
              <a:ext cx="60" cy="0"/>
            </a:xfrm>
            <a:prstGeom prst="line">
              <a:avLst/>
            </a:prstGeom>
            <a:noFill/>
            <a:ln w="28575">
              <a:solidFill>
                <a:schemeClr val="tx1"/>
              </a:solidFill>
              <a:round/>
              <a:headEnd/>
              <a:tailEnd/>
            </a:ln>
          </p:spPr>
          <p:txBody>
            <a:bodyPr/>
            <a:lstStyle/>
            <a:p>
              <a:endParaRPr lang="en-US"/>
            </a:p>
          </p:txBody>
        </p:sp>
        <p:sp>
          <p:nvSpPr>
            <p:cNvPr id="1028" name="Line 868"/>
            <p:cNvSpPr>
              <a:spLocks noChangeShapeType="1"/>
            </p:cNvSpPr>
            <p:nvPr/>
          </p:nvSpPr>
          <p:spPr bwMode="auto">
            <a:xfrm>
              <a:off x="2732" y="1288"/>
              <a:ext cx="52" cy="0"/>
            </a:xfrm>
            <a:prstGeom prst="line">
              <a:avLst/>
            </a:prstGeom>
            <a:noFill/>
            <a:ln w="28575">
              <a:solidFill>
                <a:schemeClr val="tx1"/>
              </a:solidFill>
              <a:round/>
              <a:headEnd/>
              <a:tailEnd/>
            </a:ln>
          </p:spPr>
          <p:txBody>
            <a:bodyPr/>
            <a:lstStyle/>
            <a:p>
              <a:endParaRPr lang="en-US"/>
            </a:p>
          </p:txBody>
        </p:sp>
        <p:sp>
          <p:nvSpPr>
            <p:cNvPr id="1029" name="Line 869"/>
            <p:cNvSpPr>
              <a:spLocks noChangeShapeType="1"/>
            </p:cNvSpPr>
            <p:nvPr/>
          </p:nvSpPr>
          <p:spPr bwMode="auto">
            <a:xfrm>
              <a:off x="2864" y="1288"/>
              <a:ext cx="0" cy="20"/>
            </a:xfrm>
            <a:prstGeom prst="line">
              <a:avLst/>
            </a:prstGeom>
            <a:noFill/>
            <a:ln w="28575">
              <a:solidFill>
                <a:schemeClr val="tx1"/>
              </a:solidFill>
              <a:round/>
              <a:headEnd/>
              <a:tailEnd/>
            </a:ln>
          </p:spPr>
          <p:txBody>
            <a:bodyPr/>
            <a:lstStyle/>
            <a:p>
              <a:endParaRPr lang="en-US"/>
            </a:p>
          </p:txBody>
        </p:sp>
        <p:sp>
          <p:nvSpPr>
            <p:cNvPr id="1030" name="Line 870"/>
            <p:cNvSpPr>
              <a:spLocks noChangeShapeType="1"/>
            </p:cNvSpPr>
            <p:nvPr/>
          </p:nvSpPr>
          <p:spPr bwMode="auto">
            <a:xfrm>
              <a:off x="2864" y="1308"/>
              <a:ext cx="36" cy="0"/>
            </a:xfrm>
            <a:prstGeom prst="line">
              <a:avLst/>
            </a:prstGeom>
            <a:noFill/>
            <a:ln w="28575">
              <a:solidFill>
                <a:schemeClr val="tx1"/>
              </a:solidFill>
              <a:round/>
              <a:headEnd/>
              <a:tailEnd/>
            </a:ln>
          </p:spPr>
          <p:txBody>
            <a:bodyPr/>
            <a:lstStyle/>
            <a:p>
              <a:endParaRPr lang="en-US"/>
            </a:p>
          </p:txBody>
        </p:sp>
        <p:sp>
          <p:nvSpPr>
            <p:cNvPr id="1031" name="Line 871"/>
            <p:cNvSpPr>
              <a:spLocks noChangeShapeType="1"/>
            </p:cNvSpPr>
            <p:nvPr/>
          </p:nvSpPr>
          <p:spPr bwMode="auto">
            <a:xfrm>
              <a:off x="2940" y="1344"/>
              <a:ext cx="8" cy="13"/>
            </a:xfrm>
            <a:prstGeom prst="line">
              <a:avLst/>
            </a:prstGeom>
            <a:noFill/>
            <a:ln w="28575">
              <a:solidFill>
                <a:schemeClr val="tx1"/>
              </a:solidFill>
              <a:round/>
              <a:headEnd/>
              <a:tailEnd/>
            </a:ln>
          </p:spPr>
          <p:txBody>
            <a:bodyPr/>
            <a:lstStyle/>
            <a:p>
              <a:endParaRPr lang="en-US"/>
            </a:p>
          </p:txBody>
        </p:sp>
        <p:sp>
          <p:nvSpPr>
            <p:cNvPr id="1032" name="Line 872"/>
            <p:cNvSpPr>
              <a:spLocks noChangeShapeType="1"/>
            </p:cNvSpPr>
            <p:nvPr/>
          </p:nvSpPr>
          <p:spPr bwMode="auto">
            <a:xfrm flipH="1">
              <a:off x="2940" y="1348"/>
              <a:ext cx="4" cy="16"/>
            </a:xfrm>
            <a:prstGeom prst="line">
              <a:avLst/>
            </a:prstGeom>
            <a:noFill/>
            <a:ln w="28575">
              <a:solidFill>
                <a:schemeClr val="tx1"/>
              </a:solidFill>
              <a:round/>
              <a:headEnd/>
              <a:tailEnd/>
            </a:ln>
          </p:spPr>
          <p:txBody>
            <a:bodyPr/>
            <a:lstStyle/>
            <a:p>
              <a:endParaRPr lang="en-US"/>
            </a:p>
          </p:txBody>
        </p:sp>
        <p:sp>
          <p:nvSpPr>
            <p:cNvPr id="1033" name="Line 873"/>
            <p:cNvSpPr>
              <a:spLocks noChangeShapeType="1"/>
            </p:cNvSpPr>
            <p:nvPr/>
          </p:nvSpPr>
          <p:spPr bwMode="auto">
            <a:xfrm flipH="1">
              <a:off x="2944" y="1364"/>
              <a:ext cx="28" cy="0"/>
            </a:xfrm>
            <a:prstGeom prst="line">
              <a:avLst/>
            </a:prstGeom>
            <a:noFill/>
            <a:ln w="28575">
              <a:solidFill>
                <a:schemeClr val="tx1"/>
              </a:solidFill>
              <a:round/>
              <a:headEnd/>
              <a:tailEnd/>
            </a:ln>
          </p:spPr>
          <p:txBody>
            <a:bodyPr/>
            <a:lstStyle/>
            <a:p>
              <a:endParaRPr lang="en-US"/>
            </a:p>
          </p:txBody>
        </p:sp>
        <p:sp>
          <p:nvSpPr>
            <p:cNvPr id="1034" name="Line 874"/>
            <p:cNvSpPr>
              <a:spLocks noChangeShapeType="1"/>
            </p:cNvSpPr>
            <p:nvPr/>
          </p:nvSpPr>
          <p:spPr bwMode="auto">
            <a:xfrm>
              <a:off x="3036" y="1384"/>
              <a:ext cx="56" cy="0"/>
            </a:xfrm>
            <a:prstGeom prst="line">
              <a:avLst/>
            </a:prstGeom>
            <a:noFill/>
            <a:ln w="28575">
              <a:solidFill>
                <a:schemeClr val="tx1"/>
              </a:solidFill>
              <a:round/>
              <a:headEnd/>
              <a:tailEnd/>
            </a:ln>
          </p:spPr>
          <p:txBody>
            <a:bodyPr/>
            <a:lstStyle/>
            <a:p>
              <a:endParaRPr lang="en-US"/>
            </a:p>
          </p:txBody>
        </p:sp>
        <p:sp>
          <p:nvSpPr>
            <p:cNvPr id="1035" name="Line 875"/>
            <p:cNvSpPr>
              <a:spLocks noChangeShapeType="1"/>
            </p:cNvSpPr>
            <p:nvPr/>
          </p:nvSpPr>
          <p:spPr bwMode="auto">
            <a:xfrm>
              <a:off x="3148" y="1408"/>
              <a:ext cx="0" cy="32"/>
            </a:xfrm>
            <a:prstGeom prst="line">
              <a:avLst/>
            </a:prstGeom>
            <a:noFill/>
            <a:ln w="28575">
              <a:solidFill>
                <a:schemeClr val="tx1"/>
              </a:solidFill>
              <a:round/>
              <a:headEnd/>
              <a:tailEnd/>
            </a:ln>
          </p:spPr>
          <p:txBody>
            <a:bodyPr/>
            <a:lstStyle/>
            <a:p>
              <a:endParaRPr lang="en-US"/>
            </a:p>
          </p:txBody>
        </p:sp>
        <p:sp>
          <p:nvSpPr>
            <p:cNvPr id="1036" name="Line 876"/>
            <p:cNvSpPr>
              <a:spLocks noChangeShapeType="1"/>
            </p:cNvSpPr>
            <p:nvPr/>
          </p:nvSpPr>
          <p:spPr bwMode="auto">
            <a:xfrm flipH="1" flipV="1">
              <a:off x="3150" y="1436"/>
              <a:ext cx="14" cy="8"/>
            </a:xfrm>
            <a:prstGeom prst="line">
              <a:avLst/>
            </a:prstGeom>
            <a:noFill/>
            <a:ln w="28575">
              <a:solidFill>
                <a:schemeClr val="tx1"/>
              </a:solidFill>
              <a:round/>
              <a:headEnd/>
              <a:tailEnd/>
            </a:ln>
          </p:spPr>
          <p:txBody>
            <a:bodyPr/>
            <a:lstStyle/>
            <a:p>
              <a:endParaRPr lang="en-US"/>
            </a:p>
          </p:txBody>
        </p:sp>
        <p:sp>
          <p:nvSpPr>
            <p:cNvPr id="1037" name="Line 877"/>
            <p:cNvSpPr>
              <a:spLocks noChangeShapeType="1"/>
            </p:cNvSpPr>
            <p:nvPr/>
          </p:nvSpPr>
          <p:spPr bwMode="auto">
            <a:xfrm>
              <a:off x="3196" y="1496"/>
              <a:ext cx="44" cy="0"/>
            </a:xfrm>
            <a:prstGeom prst="line">
              <a:avLst/>
            </a:prstGeom>
            <a:noFill/>
            <a:ln w="28575">
              <a:solidFill>
                <a:schemeClr val="tx1"/>
              </a:solidFill>
              <a:round/>
              <a:headEnd/>
              <a:tailEnd/>
            </a:ln>
          </p:spPr>
          <p:txBody>
            <a:bodyPr/>
            <a:lstStyle/>
            <a:p>
              <a:endParaRPr lang="en-US"/>
            </a:p>
          </p:txBody>
        </p:sp>
        <p:sp>
          <p:nvSpPr>
            <p:cNvPr id="1038" name="Line 878"/>
            <p:cNvSpPr>
              <a:spLocks noChangeShapeType="1"/>
            </p:cNvSpPr>
            <p:nvPr/>
          </p:nvSpPr>
          <p:spPr bwMode="auto">
            <a:xfrm>
              <a:off x="3300" y="1516"/>
              <a:ext cx="64" cy="0"/>
            </a:xfrm>
            <a:prstGeom prst="line">
              <a:avLst/>
            </a:prstGeom>
            <a:noFill/>
            <a:ln w="28575">
              <a:solidFill>
                <a:schemeClr val="tx1"/>
              </a:solidFill>
              <a:round/>
              <a:headEnd/>
              <a:tailEnd/>
            </a:ln>
          </p:spPr>
          <p:txBody>
            <a:bodyPr/>
            <a:lstStyle/>
            <a:p>
              <a:endParaRPr lang="en-US"/>
            </a:p>
          </p:txBody>
        </p:sp>
        <p:sp>
          <p:nvSpPr>
            <p:cNvPr id="1039" name="Line 879"/>
            <p:cNvSpPr>
              <a:spLocks noChangeShapeType="1"/>
            </p:cNvSpPr>
            <p:nvPr/>
          </p:nvSpPr>
          <p:spPr bwMode="auto">
            <a:xfrm>
              <a:off x="3416" y="1536"/>
              <a:ext cx="52" cy="0"/>
            </a:xfrm>
            <a:prstGeom prst="line">
              <a:avLst/>
            </a:prstGeom>
            <a:noFill/>
            <a:ln w="28575">
              <a:solidFill>
                <a:schemeClr val="tx1"/>
              </a:solidFill>
              <a:round/>
              <a:headEnd/>
              <a:tailEnd/>
            </a:ln>
          </p:spPr>
          <p:txBody>
            <a:bodyPr/>
            <a:lstStyle/>
            <a:p>
              <a:endParaRPr lang="en-US"/>
            </a:p>
          </p:txBody>
        </p:sp>
        <p:sp>
          <p:nvSpPr>
            <p:cNvPr id="1040" name="Line 880"/>
            <p:cNvSpPr>
              <a:spLocks noChangeShapeType="1"/>
            </p:cNvSpPr>
            <p:nvPr/>
          </p:nvSpPr>
          <p:spPr bwMode="auto">
            <a:xfrm>
              <a:off x="3524" y="1556"/>
              <a:ext cx="0" cy="36"/>
            </a:xfrm>
            <a:prstGeom prst="line">
              <a:avLst/>
            </a:prstGeom>
            <a:noFill/>
            <a:ln w="28575">
              <a:solidFill>
                <a:schemeClr val="tx1"/>
              </a:solidFill>
              <a:round/>
              <a:headEnd/>
              <a:tailEnd/>
            </a:ln>
          </p:spPr>
          <p:txBody>
            <a:bodyPr/>
            <a:lstStyle/>
            <a:p>
              <a:endParaRPr lang="en-US"/>
            </a:p>
          </p:txBody>
        </p:sp>
        <p:sp>
          <p:nvSpPr>
            <p:cNvPr id="1041" name="Line 881"/>
            <p:cNvSpPr>
              <a:spLocks noChangeShapeType="1"/>
            </p:cNvSpPr>
            <p:nvPr/>
          </p:nvSpPr>
          <p:spPr bwMode="auto">
            <a:xfrm>
              <a:off x="3524" y="1596"/>
              <a:ext cx="28" cy="0"/>
            </a:xfrm>
            <a:prstGeom prst="line">
              <a:avLst/>
            </a:prstGeom>
            <a:noFill/>
            <a:ln w="28575">
              <a:solidFill>
                <a:schemeClr val="tx1"/>
              </a:solidFill>
              <a:round/>
              <a:headEnd/>
              <a:tailEnd/>
            </a:ln>
          </p:spPr>
          <p:txBody>
            <a:bodyPr/>
            <a:lstStyle/>
            <a:p>
              <a:endParaRPr lang="en-US"/>
            </a:p>
          </p:txBody>
        </p:sp>
        <p:sp>
          <p:nvSpPr>
            <p:cNvPr id="1042" name="Line 882"/>
            <p:cNvSpPr>
              <a:spLocks noChangeShapeType="1"/>
            </p:cNvSpPr>
            <p:nvPr/>
          </p:nvSpPr>
          <p:spPr bwMode="auto">
            <a:xfrm>
              <a:off x="3604" y="1612"/>
              <a:ext cx="0" cy="20"/>
            </a:xfrm>
            <a:prstGeom prst="line">
              <a:avLst/>
            </a:prstGeom>
            <a:noFill/>
            <a:ln w="28575">
              <a:solidFill>
                <a:schemeClr val="tx1"/>
              </a:solidFill>
              <a:round/>
              <a:headEnd/>
              <a:tailEnd/>
            </a:ln>
          </p:spPr>
          <p:txBody>
            <a:bodyPr/>
            <a:lstStyle/>
            <a:p>
              <a:endParaRPr lang="en-US"/>
            </a:p>
          </p:txBody>
        </p:sp>
        <p:sp>
          <p:nvSpPr>
            <p:cNvPr id="1043" name="Line 883"/>
            <p:cNvSpPr>
              <a:spLocks noChangeShapeType="1"/>
            </p:cNvSpPr>
            <p:nvPr/>
          </p:nvSpPr>
          <p:spPr bwMode="auto">
            <a:xfrm>
              <a:off x="3600" y="1628"/>
              <a:ext cx="52" cy="0"/>
            </a:xfrm>
            <a:prstGeom prst="line">
              <a:avLst/>
            </a:prstGeom>
            <a:noFill/>
            <a:ln w="28575">
              <a:solidFill>
                <a:schemeClr val="tx1"/>
              </a:solidFill>
              <a:round/>
              <a:headEnd/>
              <a:tailEnd/>
            </a:ln>
          </p:spPr>
          <p:txBody>
            <a:bodyPr/>
            <a:lstStyle/>
            <a:p>
              <a:endParaRPr lang="en-US"/>
            </a:p>
          </p:txBody>
        </p:sp>
        <p:sp>
          <p:nvSpPr>
            <p:cNvPr id="1044" name="Line 884"/>
            <p:cNvSpPr>
              <a:spLocks noChangeShapeType="1"/>
            </p:cNvSpPr>
            <p:nvPr/>
          </p:nvSpPr>
          <p:spPr bwMode="auto">
            <a:xfrm>
              <a:off x="3720" y="1628"/>
              <a:ext cx="0" cy="20"/>
            </a:xfrm>
            <a:prstGeom prst="line">
              <a:avLst/>
            </a:prstGeom>
            <a:noFill/>
            <a:ln w="28575">
              <a:solidFill>
                <a:schemeClr val="tx1"/>
              </a:solidFill>
              <a:round/>
              <a:headEnd/>
              <a:tailEnd/>
            </a:ln>
          </p:spPr>
          <p:txBody>
            <a:bodyPr/>
            <a:lstStyle/>
            <a:p>
              <a:endParaRPr lang="en-US"/>
            </a:p>
          </p:txBody>
        </p:sp>
        <p:sp>
          <p:nvSpPr>
            <p:cNvPr id="1045" name="Line 885"/>
            <p:cNvSpPr>
              <a:spLocks noChangeShapeType="1"/>
            </p:cNvSpPr>
            <p:nvPr/>
          </p:nvSpPr>
          <p:spPr bwMode="auto">
            <a:xfrm>
              <a:off x="3724" y="1652"/>
              <a:ext cx="32" cy="0"/>
            </a:xfrm>
            <a:prstGeom prst="line">
              <a:avLst/>
            </a:prstGeom>
            <a:noFill/>
            <a:ln w="28575">
              <a:solidFill>
                <a:schemeClr val="tx1"/>
              </a:solidFill>
              <a:round/>
              <a:headEnd/>
              <a:tailEnd/>
            </a:ln>
          </p:spPr>
          <p:txBody>
            <a:bodyPr/>
            <a:lstStyle/>
            <a:p>
              <a:endParaRPr lang="en-US"/>
            </a:p>
          </p:txBody>
        </p:sp>
        <p:sp>
          <p:nvSpPr>
            <p:cNvPr id="1046" name="Line 886"/>
            <p:cNvSpPr>
              <a:spLocks noChangeShapeType="1"/>
            </p:cNvSpPr>
            <p:nvPr/>
          </p:nvSpPr>
          <p:spPr bwMode="auto">
            <a:xfrm>
              <a:off x="3780" y="1708"/>
              <a:ext cx="0" cy="24"/>
            </a:xfrm>
            <a:prstGeom prst="line">
              <a:avLst/>
            </a:prstGeom>
            <a:noFill/>
            <a:ln w="28575">
              <a:solidFill>
                <a:schemeClr val="tx1"/>
              </a:solidFill>
              <a:round/>
              <a:headEnd/>
              <a:tailEnd/>
            </a:ln>
          </p:spPr>
          <p:txBody>
            <a:bodyPr/>
            <a:lstStyle/>
            <a:p>
              <a:endParaRPr lang="en-US"/>
            </a:p>
          </p:txBody>
        </p:sp>
        <p:sp>
          <p:nvSpPr>
            <p:cNvPr id="1047" name="Line 887"/>
            <p:cNvSpPr>
              <a:spLocks noChangeShapeType="1"/>
            </p:cNvSpPr>
            <p:nvPr/>
          </p:nvSpPr>
          <p:spPr bwMode="auto">
            <a:xfrm flipH="1">
              <a:off x="3780" y="1728"/>
              <a:ext cx="28" cy="0"/>
            </a:xfrm>
            <a:prstGeom prst="line">
              <a:avLst/>
            </a:prstGeom>
            <a:noFill/>
            <a:ln w="28575">
              <a:solidFill>
                <a:schemeClr val="tx1"/>
              </a:solidFill>
              <a:round/>
              <a:headEnd/>
              <a:tailEnd/>
            </a:ln>
          </p:spPr>
          <p:txBody>
            <a:bodyPr/>
            <a:lstStyle/>
            <a:p>
              <a:endParaRPr lang="en-US"/>
            </a:p>
          </p:txBody>
        </p:sp>
        <p:sp>
          <p:nvSpPr>
            <p:cNvPr id="1048" name="Line 888"/>
            <p:cNvSpPr>
              <a:spLocks noChangeShapeType="1"/>
            </p:cNvSpPr>
            <p:nvPr/>
          </p:nvSpPr>
          <p:spPr bwMode="auto">
            <a:xfrm>
              <a:off x="3868" y="1744"/>
              <a:ext cx="52" cy="0"/>
            </a:xfrm>
            <a:prstGeom prst="line">
              <a:avLst/>
            </a:prstGeom>
            <a:noFill/>
            <a:ln w="28575">
              <a:solidFill>
                <a:schemeClr val="tx1"/>
              </a:solidFill>
              <a:round/>
              <a:headEnd/>
              <a:tailEnd/>
            </a:ln>
          </p:spPr>
          <p:txBody>
            <a:bodyPr/>
            <a:lstStyle/>
            <a:p>
              <a:endParaRPr lang="en-US"/>
            </a:p>
          </p:txBody>
        </p:sp>
        <p:sp>
          <p:nvSpPr>
            <p:cNvPr id="1049" name="Line 889"/>
            <p:cNvSpPr>
              <a:spLocks noChangeShapeType="1"/>
            </p:cNvSpPr>
            <p:nvPr/>
          </p:nvSpPr>
          <p:spPr bwMode="auto">
            <a:xfrm>
              <a:off x="4000" y="1744"/>
              <a:ext cx="4" cy="16"/>
            </a:xfrm>
            <a:prstGeom prst="line">
              <a:avLst/>
            </a:prstGeom>
            <a:noFill/>
            <a:ln w="28575">
              <a:solidFill>
                <a:schemeClr val="tx1"/>
              </a:solidFill>
              <a:round/>
              <a:headEnd/>
              <a:tailEnd/>
            </a:ln>
          </p:spPr>
          <p:txBody>
            <a:bodyPr/>
            <a:lstStyle/>
            <a:p>
              <a:endParaRPr lang="en-US"/>
            </a:p>
          </p:txBody>
        </p:sp>
        <p:sp>
          <p:nvSpPr>
            <p:cNvPr id="1050" name="Line 890"/>
            <p:cNvSpPr>
              <a:spLocks noChangeShapeType="1"/>
            </p:cNvSpPr>
            <p:nvPr/>
          </p:nvSpPr>
          <p:spPr bwMode="auto">
            <a:xfrm flipH="1">
              <a:off x="3996" y="1764"/>
              <a:ext cx="36" cy="0"/>
            </a:xfrm>
            <a:prstGeom prst="line">
              <a:avLst/>
            </a:prstGeom>
            <a:noFill/>
            <a:ln w="28575">
              <a:solidFill>
                <a:schemeClr val="tx1"/>
              </a:solidFill>
              <a:round/>
              <a:headEnd/>
              <a:tailEnd/>
            </a:ln>
          </p:spPr>
          <p:txBody>
            <a:bodyPr/>
            <a:lstStyle/>
            <a:p>
              <a:endParaRPr lang="en-US"/>
            </a:p>
          </p:txBody>
        </p:sp>
        <p:sp>
          <p:nvSpPr>
            <p:cNvPr id="1051" name="Line 891"/>
            <p:cNvSpPr>
              <a:spLocks noChangeShapeType="1"/>
            </p:cNvSpPr>
            <p:nvPr/>
          </p:nvSpPr>
          <p:spPr bwMode="auto">
            <a:xfrm>
              <a:off x="4108" y="1764"/>
              <a:ext cx="56" cy="0"/>
            </a:xfrm>
            <a:prstGeom prst="line">
              <a:avLst/>
            </a:prstGeom>
            <a:noFill/>
            <a:ln w="28575">
              <a:solidFill>
                <a:schemeClr val="tx1"/>
              </a:solidFill>
              <a:round/>
              <a:headEnd/>
              <a:tailEnd/>
            </a:ln>
          </p:spPr>
          <p:txBody>
            <a:bodyPr/>
            <a:lstStyle/>
            <a:p>
              <a:endParaRPr lang="en-US"/>
            </a:p>
          </p:txBody>
        </p:sp>
        <p:sp>
          <p:nvSpPr>
            <p:cNvPr id="1052" name="Line 892"/>
            <p:cNvSpPr>
              <a:spLocks noChangeShapeType="1"/>
            </p:cNvSpPr>
            <p:nvPr/>
          </p:nvSpPr>
          <p:spPr bwMode="auto">
            <a:xfrm>
              <a:off x="4212" y="1804"/>
              <a:ext cx="44" cy="0"/>
            </a:xfrm>
            <a:prstGeom prst="line">
              <a:avLst/>
            </a:prstGeom>
            <a:noFill/>
            <a:ln w="28575">
              <a:solidFill>
                <a:schemeClr val="tx1"/>
              </a:solidFill>
              <a:round/>
              <a:headEnd/>
              <a:tailEnd/>
            </a:ln>
          </p:spPr>
          <p:txBody>
            <a:bodyPr/>
            <a:lstStyle/>
            <a:p>
              <a:endParaRPr lang="en-US"/>
            </a:p>
          </p:txBody>
        </p:sp>
        <p:sp>
          <p:nvSpPr>
            <p:cNvPr id="1053" name="Line 893"/>
            <p:cNvSpPr>
              <a:spLocks noChangeShapeType="1"/>
            </p:cNvSpPr>
            <p:nvPr/>
          </p:nvSpPr>
          <p:spPr bwMode="auto">
            <a:xfrm>
              <a:off x="4312" y="1832"/>
              <a:ext cx="0" cy="24"/>
            </a:xfrm>
            <a:prstGeom prst="line">
              <a:avLst/>
            </a:prstGeom>
            <a:noFill/>
            <a:ln w="28575">
              <a:solidFill>
                <a:schemeClr val="tx1"/>
              </a:solidFill>
              <a:round/>
              <a:headEnd/>
              <a:tailEnd/>
            </a:ln>
          </p:spPr>
          <p:txBody>
            <a:bodyPr/>
            <a:lstStyle/>
            <a:p>
              <a:endParaRPr lang="en-US"/>
            </a:p>
          </p:txBody>
        </p:sp>
        <p:sp>
          <p:nvSpPr>
            <p:cNvPr id="1054" name="Line 894"/>
            <p:cNvSpPr>
              <a:spLocks noChangeShapeType="1"/>
            </p:cNvSpPr>
            <p:nvPr/>
          </p:nvSpPr>
          <p:spPr bwMode="auto">
            <a:xfrm>
              <a:off x="4316" y="1856"/>
              <a:ext cx="36" cy="0"/>
            </a:xfrm>
            <a:prstGeom prst="line">
              <a:avLst/>
            </a:prstGeom>
            <a:noFill/>
            <a:ln w="28575">
              <a:solidFill>
                <a:schemeClr val="tx1"/>
              </a:solidFill>
              <a:round/>
              <a:headEnd/>
              <a:tailEnd/>
            </a:ln>
          </p:spPr>
          <p:txBody>
            <a:bodyPr/>
            <a:lstStyle/>
            <a:p>
              <a:endParaRPr lang="en-US"/>
            </a:p>
          </p:txBody>
        </p:sp>
        <p:sp>
          <p:nvSpPr>
            <p:cNvPr id="1055" name="Line 895"/>
            <p:cNvSpPr>
              <a:spLocks noChangeShapeType="1"/>
            </p:cNvSpPr>
            <p:nvPr/>
          </p:nvSpPr>
          <p:spPr bwMode="auto">
            <a:xfrm>
              <a:off x="4400" y="1880"/>
              <a:ext cx="188" cy="0"/>
            </a:xfrm>
            <a:prstGeom prst="line">
              <a:avLst/>
            </a:prstGeom>
            <a:noFill/>
            <a:ln w="28575">
              <a:solidFill>
                <a:schemeClr val="tx1"/>
              </a:solidFill>
              <a:round/>
              <a:headEnd/>
              <a:tailEnd/>
            </a:ln>
          </p:spPr>
          <p:txBody>
            <a:bodyPr/>
            <a:lstStyle/>
            <a:p>
              <a:endParaRPr lang="en-US"/>
            </a:p>
          </p:txBody>
        </p:sp>
        <p:sp>
          <p:nvSpPr>
            <p:cNvPr id="1056" name="Line 896"/>
            <p:cNvSpPr>
              <a:spLocks noChangeShapeType="1"/>
            </p:cNvSpPr>
            <p:nvPr/>
          </p:nvSpPr>
          <p:spPr bwMode="auto">
            <a:xfrm>
              <a:off x="4624" y="1912"/>
              <a:ext cx="48" cy="0"/>
            </a:xfrm>
            <a:prstGeom prst="line">
              <a:avLst/>
            </a:prstGeom>
            <a:noFill/>
            <a:ln w="28575">
              <a:solidFill>
                <a:schemeClr val="tx1"/>
              </a:solidFill>
              <a:round/>
              <a:headEnd/>
              <a:tailEnd/>
            </a:ln>
          </p:spPr>
          <p:txBody>
            <a:bodyPr/>
            <a:lstStyle/>
            <a:p>
              <a:endParaRPr lang="en-US"/>
            </a:p>
          </p:txBody>
        </p:sp>
        <p:sp>
          <p:nvSpPr>
            <p:cNvPr id="1057" name="Line 897"/>
            <p:cNvSpPr>
              <a:spLocks noChangeShapeType="1"/>
            </p:cNvSpPr>
            <p:nvPr/>
          </p:nvSpPr>
          <p:spPr bwMode="auto">
            <a:xfrm>
              <a:off x="4692" y="1980"/>
              <a:ext cx="64" cy="0"/>
            </a:xfrm>
            <a:prstGeom prst="line">
              <a:avLst/>
            </a:prstGeom>
            <a:noFill/>
            <a:ln w="28575">
              <a:solidFill>
                <a:schemeClr val="tx1"/>
              </a:solidFill>
              <a:round/>
              <a:headEnd/>
              <a:tailEnd/>
            </a:ln>
          </p:spPr>
          <p:txBody>
            <a:bodyPr/>
            <a:lstStyle/>
            <a:p>
              <a:endParaRPr lang="en-US"/>
            </a:p>
          </p:txBody>
        </p:sp>
        <p:sp>
          <p:nvSpPr>
            <p:cNvPr id="1058" name="Line 898"/>
            <p:cNvSpPr>
              <a:spLocks noChangeShapeType="1"/>
            </p:cNvSpPr>
            <p:nvPr/>
          </p:nvSpPr>
          <p:spPr bwMode="auto">
            <a:xfrm>
              <a:off x="4816" y="1980"/>
              <a:ext cx="0" cy="36"/>
            </a:xfrm>
            <a:prstGeom prst="line">
              <a:avLst/>
            </a:prstGeom>
            <a:noFill/>
            <a:ln w="28575">
              <a:solidFill>
                <a:schemeClr val="tx1"/>
              </a:solidFill>
              <a:round/>
              <a:headEnd/>
              <a:tailEnd/>
            </a:ln>
          </p:spPr>
          <p:txBody>
            <a:bodyPr/>
            <a:lstStyle/>
            <a:p>
              <a:endParaRPr lang="en-US"/>
            </a:p>
          </p:txBody>
        </p:sp>
        <p:sp>
          <p:nvSpPr>
            <p:cNvPr id="1059" name="Line 899"/>
            <p:cNvSpPr>
              <a:spLocks noChangeShapeType="1"/>
            </p:cNvSpPr>
            <p:nvPr/>
          </p:nvSpPr>
          <p:spPr bwMode="auto">
            <a:xfrm>
              <a:off x="4816" y="2012"/>
              <a:ext cx="28" cy="0"/>
            </a:xfrm>
            <a:prstGeom prst="line">
              <a:avLst/>
            </a:prstGeom>
            <a:noFill/>
            <a:ln w="28575">
              <a:solidFill>
                <a:schemeClr val="tx1"/>
              </a:solidFill>
              <a:round/>
              <a:headEnd/>
              <a:tailEnd/>
            </a:ln>
          </p:spPr>
          <p:txBody>
            <a:bodyPr/>
            <a:lstStyle/>
            <a:p>
              <a:endParaRPr lang="en-US"/>
            </a:p>
          </p:txBody>
        </p:sp>
        <p:sp>
          <p:nvSpPr>
            <p:cNvPr id="1060" name="Line 900"/>
            <p:cNvSpPr>
              <a:spLocks noChangeShapeType="1"/>
            </p:cNvSpPr>
            <p:nvPr/>
          </p:nvSpPr>
          <p:spPr bwMode="auto">
            <a:xfrm>
              <a:off x="4904" y="2028"/>
              <a:ext cx="0" cy="36"/>
            </a:xfrm>
            <a:prstGeom prst="line">
              <a:avLst/>
            </a:prstGeom>
            <a:noFill/>
            <a:ln w="28575">
              <a:solidFill>
                <a:schemeClr val="tx1"/>
              </a:solidFill>
              <a:round/>
              <a:headEnd/>
              <a:tailEnd/>
            </a:ln>
          </p:spPr>
          <p:txBody>
            <a:bodyPr/>
            <a:lstStyle/>
            <a:p>
              <a:endParaRPr lang="en-US"/>
            </a:p>
          </p:txBody>
        </p:sp>
        <p:sp>
          <p:nvSpPr>
            <p:cNvPr id="1061" name="Line 901"/>
            <p:cNvSpPr>
              <a:spLocks noChangeShapeType="1"/>
            </p:cNvSpPr>
            <p:nvPr/>
          </p:nvSpPr>
          <p:spPr bwMode="auto">
            <a:xfrm flipV="1">
              <a:off x="4908" y="2060"/>
              <a:ext cx="16" cy="4"/>
            </a:xfrm>
            <a:prstGeom prst="line">
              <a:avLst/>
            </a:prstGeom>
            <a:noFill/>
            <a:ln w="28575">
              <a:solidFill>
                <a:schemeClr val="tx1"/>
              </a:solidFill>
              <a:round/>
              <a:headEnd/>
              <a:tailEnd/>
            </a:ln>
          </p:spPr>
          <p:txBody>
            <a:bodyPr/>
            <a:lstStyle/>
            <a:p>
              <a:endParaRPr lang="en-US"/>
            </a:p>
          </p:txBody>
        </p:sp>
        <p:sp>
          <p:nvSpPr>
            <p:cNvPr id="1062" name="Line 902"/>
            <p:cNvSpPr>
              <a:spLocks noChangeShapeType="1"/>
            </p:cNvSpPr>
            <p:nvPr/>
          </p:nvSpPr>
          <p:spPr bwMode="auto">
            <a:xfrm>
              <a:off x="4964" y="2060"/>
              <a:ext cx="60" cy="0"/>
            </a:xfrm>
            <a:prstGeom prst="line">
              <a:avLst/>
            </a:prstGeom>
            <a:noFill/>
            <a:ln w="28575">
              <a:solidFill>
                <a:schemeClr val="tx1"/>
              </a:solidFill>
              <a:round/>
              <a:headEnd/>
              <a:tailEnd/>
            </a:ln>
          </p:spPr>
          <p:txBody>
            <a:bodyPr/>
            <a:lstStyle/>
            <a:p>
              <a:endParaRPr lang="en-US"/>
            </a:p>
          </p:txBody>
        </p:sp>
        <p:sp>
          <p:nvSpPr>
            <p:cNvPr id="1063" name="Line 903"/>
            <p:cNvSpPr>
              <a:spLocks noChangeShapeType="1"/>
            </p:cNvSpPr>
            <p:nvPr/>
          </p:nvSpPr>
          <p:spPr bwMode="auto">
            <a:xfrm flipV="1">
              <a:off x="5028" y="2060"/>
              <a:ext cx="0" cy="32"/>
            </a:xfrm>
            <a:prstGeom prst="line">
              <a:avLst/>
            </a:prstGeom>
            <a:noFill/>
            <a:ln w="28575">
              <a:solidFill>
                <a:schemeClr val="tx1"/>
              </a:solidFill>
              <a:round/>
              <a:headEnd/>
              <a:tailEnd/>
            </a:ln>
          </p:spPr>
          <p:txBody>
            <a:bodyPr/>
            <a:lstStyle/>
            <a:p>
              <a:endParaRPr lang="en-US"/>
            </a:p>
          </p:txBody>
        </p:sp>
        <p:sp>
          <p:nvSpPr>
            <p:cNvPr id="1064" name="Line 904"/>
            <p:cNvSpPr>
              <a:spLocks noChangeShapeType="1"/>
            </p:cNvSpPr>
            <p:nvPr/>
          </p:nvSpPr>
          <p:spPr bwMode="auto">
            <a:xfrm>
              <a:off x="5080" y="2108"/>
              <a:ext cx="44" cy="0"/>
            </a:xfrm>
            <a:prstGeom prst="line">
              <a:avLst/>
            </a:prstGeom>
            <a:noFill/>
            <a:ln w="28575">
              <a:solidFill>
                <a:schemeClr val="tx1"/>
              </a:solidFill>
              <a:round/>
              <a:headEnd/>
              <a:tailEnd/>
            </a:ln>
          </p:spPr>
          <p:txBody>
            <a:bodyPr/>
            <a:lstStyle/>
            <a:p>
              <a:endParaRPr lang="en-US"/>
            </a:p>
          </p:txBody>
        </p:sp>
        <p:sp>
          <p:nvSpPr>
            <p:cNvPr id="1065" name="Line 905"/>
            <p:cNvSpPr>
              <a:spLocks noChangeShapeType="1"/>
            </p:cNvSpPr>
            <p:nvPr/>
          </p:nvSpPr>
          <p:spPr bwMode="auto">
            <a:xfrm flipV="1">
              <a:off x="5124" y="2108"/>
              <a:ext cx="0" cy="24"/>
            </a:xfrm>
            <a:prstGeom prst="line">
              <a:avLst/>
            </a:prstGeom>
            <a:noFill/>
            <a:ln w="28575">
              <a:solidFill>
                <a:schemeClr val="tx1"/>
              </a:solidFill>
              <a:round/>
              <a:headEnd/>
              <a:tailEnd/>
            </a:ln>
          </p:spPr>
          <p:txBody>
            <a:bodyPr/>
            <a:lstStyle/>
            <a:p>
              <a:endParaRPr lang="en-US"/>
            </a:p>
          </p:txBody>
        </p:sp>
      </p:grpSp>
      <p:grpSp>
        <p:nvGrpSpPr>
          <p:cNvPr id="8" name="Group 1186"/>
          <p:cNvGrpSpPr>
            <a:grpSpLocks/>
          </p:cNvGrpSpPr>
          <p:nvPr/>
        </p:nvGrpSpPr>
        <p:grpSpPr bwMode="auto">
          <a:xfrm>
            <a:off x="1465263" y="1450975"/>
            <a:ext cx="6538912" cy="2212975"/>
            <a:chOff x="923" y="914"/>
            <a:chExt cx="4119" cy="1394"/>
          </a:xfrm>
        </p:grpSpPr>
        <p:grpSp>
          <p:nvGrpSpPr>
            <p:cNvPr id="9" name="Group 1187"/>
            <p:cNvGrpSpPr>
              <a:grpSpLocks/>
            </p:cNvGrpSpPr>
            <p:nvPr/>
          </p:nvGrpSpPr>
          <p:grpSpPr bwMode="auto">
            <a:xfrm>
              <a:off x="923" y="914"/>
              <a:ext cx="4119" cy="1391"/>
              <a:chOff x="923" y="914"/>
              <a:chExt cx="4119" cy="1391"/>
            </a:xfrm>
          </p:grpSpPr>
          <p:grpSp>
            <p:nvGrpSpPr>
              <p:cNvPr id="10" name="Group 1188"/>
              <p:cNvGrpSpPr>
                <a:grpSpLocks/>
              </p:cNvGrpSpPr>
              <p:nvPr/>
            </p:nvGrpSpPr>
            <p:grpSpPr bwMode="auto">
              <a:xfrm>
                <a:off x="2235" y="1477"/>
                <a:ext cx="1383" cy="424"/>
                <a:chOff x="2235" y="1477"/>
                <a:chExt cx="1383" cy="424"/>
              </a:xfrm>
            </p:grpSpPr>
            <p:sp>
              <p:nvSpPr>
                <p:cNvPr id="1466" name="Line 83"/>
                <p:cNvSpPr>
                  <a:spLocks noChangeShapeType="1"/>
                </p:cNvSpPr>
                <p:nvPr/>
              </p:nvSpPr>
              <p:spPr bwMode="auto">
                <a:xfrm>
                  <a:off x="2235" y="1477"/>
                  <a:ext cx="0" cy="20"/>
                </a:xfrm>
                <a:prstGeom prst="line">
                  <a:avLst/>
                </a:prstGeom>
                <a:noFill/>
                <a:ln w="28575">
                  <a:solidFill>
                    <a:srgbClr val="990033"/>
                  </a:solidFill>
                  <a:round/>
                  <a:headEnd/>
                  <a:tailEnd/>
                </a:ln>
              </p:spPr>
              <p:txBody>
                <a:bodyPr/>
                <a:lstStyle/>
                <a:p>
                  <a:endParaRPr lang="en-US"/>
                </a:p>
              </p:txBody>
            </p:sp>
            <p:sp>
              <p:nvSpPr>
                <p:cNvPr id="1467" name="Line 84"/>
                <p:cNvSpPr>
                  <a:spLocks noChangeShapeType="1"/>
                </p:cNvSpPr>
                <p:nvPr/>
              </p:nvSpPr>
              <p:spPr bwMode="auto">
                <a:xfrm>
                  <a:off x="2235" y="1497"/>
                  <a:ext cx="4" cy="0"/>
                </a:xfrm>
                <a:prstGeom prst="line">
                  <a:avLst/>
                </a:prstGeom>
                <a:noFill/>
                <a:ln w="28575">
                  <a:solidFill>
                    <a:srgbClr val="990033"/>
                  </a:solidFill>
                  <a:round/>
                  <a:headEnd/>
                  <a:tailEnd/>
                </a:ln>
              </p:spPr>
              <p:txBody>
                <a:bodyPr/>
                <a:lstStyle/>
                <a:p>
                  <a:endParaRPr lang="en-US"/>
                </a:p>
              </p:txBody>
            </p:sp>
            <p:sp>
              <p:nvSpPr>
                <p:cNvPr id="1468" name="Line 85"/>
                <p:cNvSpPr>
                  <a:spLocks noChangeShapeType="1"/>
                </p:cNvSpPr>
                <p:nvPr/>
              </p:nvSpPr>
              <p:spPr bwMode="auto">
                <a:xfrm>
                  <a:off x="2267" y="1497"/>
                  <a:ext cx="17" cy="0"/>
                </a:xfrm>
                <a:prstGeom prst="line">
                  <a:avLst/>
                </a:prstGeom>
                <a:noFill/>
                <a:ln w="28575">
                  <a:solidFill>
                    <a:srgbClr val="990033"/>
                  </a:solidFill>
                  <a:round/>
                  <a:headEnd/>
                  <a:tailEnd/>
                </a:ln>
              </p:spPr>
              <p:txBody>
                <a:bodyPr/>
                <a:lstStyle/>
                <a:p>
                  <a:endParaRPr lang="en-US"/>
                </a:p>
              </p:txBody>
            </p:sp>
            <p:sp>
              <p:nvSpPr>
                <p:cNvPr id="1469" name="Line 86"/>
                <p:cNvSpPr>
                  <a:spLocks noChangeShapeType="1"/>
                </p:cNvSpPr>
                <p:nvPr/>
              </p:nvSpPr>
              <p:spPr bwMode="auto">
                <a:xfrm>
                  <a:off x="2284" y="1497"/>
                  <a:ext cx="0" cy="19"/>
                </a:xfrm>
                <a:prstGeom prst="line">
                  <a:avLst/>
                </a:prstGeom>
                <a:noFill/>
                <a:ln w="28575">
                  <a:solidFill>
                    <a:srgbClr val="990033"/>
                  </a:solidFill>
                  <a:round/>
                  <a:headEnd/>
                  <a:tailEnd/>
                </a:ln>
              </p:spPr>
              <p:txBody>
                <a:bodyPr/>
                <a:lstStyle/>
                <a:p>
                  <a:endParaRPr lang="en-US"/>
                </a:p>
              </p:txBody>
            </p:sp>
            <p:sp>
              <p:nvSpPr>
                <p:cNvPr id="1470" name="Line 87"/>
                <p:cNvSpPr>
                  <a:spLocks noChangeShapeType="1"/>
                </p:cNvSpPr>
                <p:nvPr/>
              </p:nvSpPr>
              <p:spPr bwMode="auto">
                <a:xfrm>
                  <a:off x="2315" y="1516"/>
                  <a:ext cx="35" cy="0"/>
                </a:xfrm>
                <a:prstGeom prst="line">
                  <a:avLst/>
                </a:prstGeom>
                <a:noFill/>
                <a:ln w="28575">
                  <a:solidFill>
                    <a:srgbClr val="990033"/>
                  </a:solidFill>
                  <a:round/>
                  <a:headEnd/>
                  <a:tailEnd/>
                </a:ln>
              </p:spPr>
              <p:txBody>
                <a:bodyPr/>
                <a:lstStyle/>
                <a:p>
                  <a:endParaRPr lang="en-US"/>
                </a:p>
              </p:txBody>
            </p:sp>
            <p:sp>
              <p:nvSpPr>
                <p:cNvPr id="1471" name="Line 88"/>
                <p:cNvSpPr>
                  <a:spLocks noChangeShapeType="1"/>
                </p:cNvSpPr>
                <p:nvPr/>
              </p:nvSpPr>
              <p:spPr bwMode="auto">
                <a:xfrm>
                  <a:off x="2379" y="1516"/>
                  <a:ext cx="36" cy="0"/>
                </a:xfrm>
                <a:prstGeom prst="line">
                  <a:avLst/>
                </a:prstGeom>
                <a:noFill/>
                <a:ln w="28575">
                  <a:solidFill>
                    <a:srgbClr val="990033"/>
                  </a:solidFill>
                  <a:round/>
                  <a:headEnd/>
                  <a:tailEnd/>
                </a:ln>
              </p:spPr>
              <p:txBody>
                <a:bodyPr/>
                <a:lstStyle/>
                <a:p>
                  <a:endParaRPr lang="en-US"/>
                </a:p>
              </p:txBody>
            </p:sp>
            <p:sp>
              <p:nvSpPr>
                <p:cNvPr id="1472" name="Line 89"/>
                <p:cNvSpPr>
                  <a:spLocks noChangeShapeType="1"/>
                </p:cNvSpPr>
                <p:nvPr/>
              </p:nvSpPr>
              <p:spPr bwMode="auto">
                <a:xfrm>
                  <a:off x="2443" y="1516"/>
                  <a:ext cx="36" cy="0"/>
                </a:xfrm>
                <a:prstGeom prst="line">
                  <a:avLst/>
                </a:prstGeom>
                <a:noFill/>
                <a:ln w="28575">
                  <a:solidFill>
                    <a:srgbClr val="990033"/>
                  </a:solidFill>
                  <a:round/>
                  <a:headEnd/>
                  <a:tailEnd/>
                </a:ln>
              </p:spPr>
              <p:txBody>
                <a:bodyPr/>
                <a:lstStyle/>
                <a:p>
                  <a:endParaRPr lang="en-US"/>
                </a:p>
              </p:txBody>
            </p:sp>
            <p:sp>
              <p:nvSpPr>
                <p:cNvPr id="1473" name="Line 90"/>
                <p:cNvSpPr>
                  <a:spLocks noChangeShapeType="1"/>
                </p:cNvSpPr>
                <p:nvPr/>
              </p:nvSpPr>
              <p:spPr bwMode="auto">
                <a:xfrm>
                  <a:off x="2501" y="1527"/>
                  <a:ext cx="0" cy="13"/>
                </a:xfrm>
                <a:prstGeom prst="line">
                  <a:avLst/>
                </a:prstGeom>
                <a:noFill/>
                <a:ln w="28575">
                  <a:solidFill>
                    <a:srgbClr val="990033"/>
                  </a:solidFill>
                  <a:round/>
                  <a:headEnd/>
                  <a:tailEnd/>
                </a:ln>
              </p:spPr>
              <p:txBody>
                <a:bodyPr/>
                <a:lstStyle/>
                <a:p>
                  <a:endParaRPr lang="en-US"/>
                </a:p>
              </p:txBody>
            </p:sp>
            <p:sp>
              <p:nvSpPr>
                <p:cNvPr id="1474" name="Line 91"/>
                <p:cNvSpPr>
                  <a:spLocks noChangeShapeType="1"/>
                </p:cNvSpPr>
                <p:nvPr/>
              </p:nvSpPr>
              <p:spPr bwMode="auto">
                <a:xfrm>
                  <a:off x="2501" y="1540"/>
                  <a:ext cx="25" cy="0"/>
                </a:xfrm>
                <a:prstGeom prst="line">
                  <a:avLst/>
                </a:prstGeom>
                <a:noFill/>
                <a:ln w="28575">
                  <a:solidFill>
                    <a:srgbClr val="990033"/>
                  </a:solidFill>
                  <a:round/>
                  <a:headEnd/>
                  <a:tailEnd/>
                </a:ln>
              </p:spPr>
              <p:txBody>
                <a:bodyPr/>
                <a:lstStyle/>
                <a:p>
                  <a:endParaRPr lang="en-US"/>
                </a:p>
              </p:txBody>
            </p:sp>
            <p:sp>
              <p:nvSpPr>
                <p:cNvPr id="1475" name="Line 92"/>
                <p:cNvSpPr>
                  <a:spLocks noChangeShapeType="1"/>
                </p:cNvSpPr>
                <p:nvPr/>
              </p:nvSpPr>
              <p:spPr bwMode="auto">
                <a:xfrm>
                  <a:off x="2544" y="1551"/>
                  <a:ext cx="0" cy="9"/>
                </a:xfrm>
                <a:prstGeom prst="line">
                  <a:avLst/>
                </a:prstGeom>
                <a:noFill/>
                <a:ln w="28575">
                  <a:solidFill>
                    <a:srgbClr val="990033"/>
                  </a:solidFill>
                  <a:round/>
                  <a:headEnd/>
                  <a:tailEnd/>
                </a:ln>
              </p:spPr>
              <p:txBody>
                <a:bodyPr/>
                <a:lstStyle/>
                <a:p>
                  <a:endParaRPr lang="en-US"/>
                </a:p>
              </p:txBody>
            </p:sp>
            <p:sp>
              <p:nvSpPr>
                <p:cNvPr id="1476" name="Line 93"/>
                <p:cNvSpPr>
                  <a:spLocks noChangeShapeType="1"/>
                </p:cNvSpPr>
                <p:nvPr/>
              </p:nvSpPr>
              <p:spPr bwMode="auto">
                <a:xfrm>
                  <a:off x="2544" y="1560"/>
                  <a:ext cx="28" cy="0"/>
                </a:xfrm>
                <a:prstGeom prst="line">
                  <a:avLst/>
                </a:prstGeom>
                <a:noFill/>
                <a:ln w="28575">
                  <a:solidFill>
                    <a:srgbClr val="990033"/>
                  </a:solidFill>
                  <a:round/>
                  <a:headEnd/>
                  <a:tailEnd/>
                </a:ln>
              </p:spPr>
              <p:txBody>
                <a:bodyPr/>
                <a:lstStyle/>
                <a:p>
                  <a:endParaRPr lang="en-US"/>
                </a:p>
              </p:txBody>
            </p:sp>
            <p:sp>
              <p:nvSpPr>
                <p:cNvPr id="1477" name="Line 94"/>
                <p:cNvSpPr>
                  <a:spLocks noChangeShapeType="1"/>
                </p:cNvSpPr>
                <p:nvPr/>
              </p:nvSpPr>
              <p:spPr bwMode="auto">
                <a:xfrm>
                  <a:off x="2601" y="1560"/>
                  <a:ext cx="37" cy="0"/>
                </a:xfrm>
                <a:prstGeom prst="line">
                  <a:avLst/>
                </a:prstGeom>
                <a:noFill/>
                <a:ln w="28575">
                  <a:solidFill>
                    <a:srgbClr val="990033"/>
                  </a:solidFill>
                  <a:round/>
                  <a:headEnd/>
                  <a:tailEnd/>
                </a:ln>
              </p:spPr>
              <p:txBody>
                <a:bodyPr/>
                <a:lstStyle/>
                <a:p>
                  <a:endParaRPr lang="en-US"/>
                </a:p>
              </p:txBody>
            </p:sp>
            <p:sp>
              <p:nvSpPr>
                <p:cNvPr id="1478" name="Line 95"/>
                <p:cNvSpPr>
                  <a:spLocks noChangeShapeType="1"/>
                </p:cNvSpPr>
                <p:nvPr/>
              </p:nvSpPr>
              <p:spPr bwMode="auto">
                <a:xfrm>
                  <a:off x="2648" y="1580"/>
                  <a:ext cx="36" cy="0"/>
                </a:xfrm>
                <a:prstGeom prst="line">
                  <a:avLst/>
                </a:prstGeom>
                <a:noFill/>
                <a:ln w="28575">
                  <a:solidFill>
                    <a:srgbClr val="990033"/>
                  </a:solidFill>
                  <a:round/>
                  <a:headEnd/>
                  <a:tailEnd/>
                </a:ln>
              </p:spPr>
              <p:txBody>
                <a:bodyPr/>
                <a:lstStyle/>
                <a:p>
                  <a:endParaRPr lang="en-US"/>
                </a:p>
              </p:txBody>
            </p:sp>
            <p:sp>
              <p:nvSpPr>
                <p:cNvPr id="1479" name="Line 96"/>
                <p:cNvSpPr>
                  <a:spLocks noChangeShapeType="1"/>
                </p:cNvSpPr>
                <p:nvPr/>
              </p:nvSpPr>
              <p:spPr bwMode="auto">
                <a:xfrm>
                  <a:off x="2713" y="1580"/>
                  <a:ext cx="35" cy="0"/>
                </a:xfrm>
                <a:prstGeom prst="line">
                  <a:avLst/>
                </a:prstGeom>
                <a:noFill/>
                <a:ln w="28575">
                  <a:solidFill>
                    <a:srgbClr val="990033"/>
                  </a:solidFill>
                  <a:round/>
                  <a:headEnd/>
                  <a:tailEnd/>
                </a:ln>
              </p:spPr>
              <p:txBody>
                <a:bodyPr/>
                <a:lstStyle/>
                <a:p>
                  <a:endParaRPr lang="en-US"/>
                </a:p>
              </p:txBody>
            </p:sp>
            <p:sp>
              <p:nvSpPr>
                <p:cNvPr id="1480" name="Line 97"/>
                <p:cNvSpPr>
                  <a:spLocks noChangeShapeType="1"/>
                </p:cNvSpPr>
                <p:nvPr/>
              </p:nvSpPr>
              <p:spPr bwMode="auto">
                <a:xfrm>
                  <a:off x="2777" y="1580"/>
                  <a:ext cx="10" cy="0"/>
                </a:xfrm>
                <a:prstGeom prst="line">
                  <a:avLst/>
                </a:prstGeom>
                <a:noFill/>
                <a:ln w="28575">
                  <a:solidFill>
                    <a:srgbClr val="990033"/>
                  </a:solidFill>
                  <a:round/>
                  <a:headEnd/>
                  <a:tailEnd/>
                </a:ln>
              </p:spPr>
              <p:txBody>
                <a:bodyPr/>
                <a:lstStyle/>
                <a:p>
                  <a:endParaRPr lang="en-US"/>
                </a:p>
              </p:txBody>
            </p:sp>
            <p:sp>
              <p:nvSpPr>
                <p:cNvPr id="1481" name="Line 98"/>
                <p:cNvSpPr>
                  <a:spLocks noChangeShapeType="1"/>
                </p:cNvSpPr>
                <p:nvPr/>
              </p:nvSpPr>
              <p:spPr bwMode="auto">
                <a:xfrm>
                  <a:off x="2787" y="1580"/>
                  <a:ext cx="0" cy="19"/>
                </a:xfrm>
                <a:prstGeom prst="line">
                  <a:avLst/>
                </a:prstGeom>
                <a:noFill/>
                <a:ln w="28575">
                  <a:solidFill>
                    <a:srgbClr val="990033"/>
                  </a:solidFill>
                  <a:round/>
                  <a:headEnd/>
                  <a:tailEnd/>
                </a:ln>
              </p:spPr>
              <p:txBody>
                <a:bodyPr/>
                <a:lstStyle/>
                <a:p>
                  <a:endParaRPr lang="en-US"/>
                </a:p>
              </p:txBody>
            </p:sp>
            <p:sp>
              <p:nvSpPr>
                <p:cNvPr id="1482" name="Line 99"/>
                <p:cNvSpPr>
                  <a:spLocks noChangeShapeType="1"/>
                </p:cNvSpPr>
                <p:nvPr/>
              </p:nvSpPr>
              <p:spPr bwMode="auto">
                <a:xfrm>
                  <a:off x="2787" y="1599"/>
                  <a:ext cx="9" cy="0"/>
                </a:xfrm>
                <a:prstGeom prst="line">
                  <a:avLst/>
                </a:prstGeom>
                <a:noFill/>
                <a:ln w="28575">
                  <a:solidFill>
                    <a:srgbClr val="990033"/>
                  </a:solidFill>
                  <a:round/>
                  <a:headEnd/>
                  <a:tailEnd/>
                </a:ln>
              </p:spPr>
              <p:txBody>
                <a:bodyPr/>
                <a:lstStyle/>
                <a:p>
                  <a:endParaRPr lang="en-US"/>
                </a:p>
              </p:txBody>
            </p:sp>
            <p:sp>
              <p:nvSpPr>
                <p:cNvPr id="1483" name="Line 100"/>
                <p:cNvSpPr>
                  <a:spLocks noChangeShapeType="1"/>
                </p:cNvSpPr>
                <p:nvPr/>
              </p:nvSpPr>
              <p:spPr bwMode="auto">
                <a:xfrm>
                  <a:off x="2824" y="1599"/>
                  <a:ext cx="36" cy="0"/>
                </a:xfrm>
                <a:prstGeom prst="line">
                  <a:avLst/>
                </a:prstGeom>
                <a:noFill/>
                <a:ln w="28575">
                  <a:solidFill>
                    <a:srgbClr val="990033"/>
                  </a:solidFill>
                  <a:round/>
                  <a:headEnd/>
                  <a:tailEnd/>
                </a:ln>
              </p:spPr>
              <p:txBody>
                <a:bodyPr/>
                <a:lstStyle/>
                <a:p>
                  <a:endParaRPr lang="en-US"/>
                </a:p>
              </p:txBody>
            </p:sp>
            <p:sp>
              <p:nvSpPr>
                <p:cNvPr id="1484" name="Line 101"/>
                <p:cNvSpPr>
                  <a:spLocks noChangeShapeType="1"/>
                </p:cNvSpPr>
                <p:nvPr/>
              </p:nvSpPr>
              <p:spPr bwMode="auto">
                <a:xfrm>
                  <a:off x="2870" y="1619"/>
                  <a:ext cx="0" cy="20"/>
                </a:xfrm>
                <a:prstGeom prst="line">
                  <a:avLst/>
                </a:prstGeom>
                <a:noFill/>
                <a:ln w="28575">
                  <a:solidFill>
                    <a:srgbClr val="990033"/>
                  </a:solidFill>
                  <a:round/>
                  <a:headEnd/>
                  <a:tailEnd/>
                </a:ln>
              </p:spPr>
              <p:txBody>
                <a:bodyPr/>
                <a:lstStyle/>
                <a:p>
                  <a:endParaRPr lang="en-US"/>
                </a:p>
              </p:txBody>
            </p:sp>
            <p:sp>
              <p:nvSpPr>
                <p:cNvPr id="1485" name="Line 102"/>
                <p:cNvSpPr>
                  <a:spLocks noChangeShapeType="1"/>
                </p:cNvSpPr>
                <p:nvPr/>
              </p:nvSpPr>
              <p:spPr bwMode="auto">
                <a:xfrm>
                  <a:off x="2870" y="1639"/>
                  <a:ext cx="15" cy="0"/>
                </a:xfrm>
                <a:prstGeom prst="line">
                  <a:avLst/>
                </a:prstGeom>
                <a:noFill/>
                <a:ln w="28575">
                  <a:solidFill>
                    <a:srgbClr val="990033"/>
                  </a:solidFill>
                  <a:round/>
                  <a:headEnd/>
                  <a:tailEnd/>
                </a:ln>
              </p:spPr>
              <p:txBody>
                <a:bodyPr/>
                <a:lstStyle/>
                <a:p>
                  <a:endParaRPr lang="en-US"/>
                </a:p>
              </p:txBody>
            </p:sp>
            <p:sp>
              <p:nvSpPr>
                <p:cNvPr id="1486" name="Line 103"/>
                <p:cNvSpPr>
                  <a:spLocks noChangeShapeType="1"/>
                </p:cNvSpPr>
                <p:nvPr/>
              </p:nvSpPr>
              <p:spPr bwMode="auto">
                <a:xfrm>
                  <a:off x="2899" y="1659"/>
                  <a:ext cx="32" cy="0"/>
                </a:xfrm>
                <a:prstGeom prst="line">
                  <a:avLst/>
                </a:prstGeom>
                <a:noFill/>
                <a:ln w="28575">
                  <a:solidFill>
                    <a:srgbClr val="990033"/>
                  </a:solidFill>
                  <a:round/>
                  <a:headEnd/>
                  <a:tailEnd/>
                </a:ln>
              </p:spPr>
              <p:txBody>
                <a:bodyPr/>
                <a:lstStyle/>
                <a:p>
                  <a:endParaRPr lang="en-US"/>
                </a:p>
              </p:txBody>
            </p:sp>
            <p:sp>
              <p:nvSpPr>
                <p:cNvPr id="1487" name="Line 104"/>
                <p:cNvSpPr>
                  <a:spLocks noChangeShapeType="1"/>
                </p:cNvSpPr>
                <p:nvPr/>
              </p:nvSpPr>
              <p:spPr bwMode="auto">
                <a:xfrm>
                  <a:off x="2953" y="1666"/>
                  <a:ext cx="0" cy="13"/>
                </a:xfrm>
                <a:prstGeom prst="line">
                  <a:avLst/>
                </a:prstGeom>
                <a:noFill/>
                <a:ln w="28575">
                  <a:solidFill>
                    <a:srgbClr val="990033"/>
                  </a:solidFill>
                  <a:round/>
                  <a:headEnd/>
                  <a:tailEnd/>
                </a:ln>
              </p:spPr>
              <p:txBody>
                <a:bodyPr/>
                <a:lstStyle/>
                <a:p>
                  <a:endParaRPr lang="en-US"/>
                </a:p>
              </p:txBody>
            </p:sp>
            <p:sp>
              <p:nvSpPr>
                <p:cNvPr id="1488" name="Line 105"/>
                <p:cNvSpPr>
                  <a:spLocks noChangeShapeType="1"/>
                </p:cNvSpPr>
                <p:nvPr/>
              </p:nvSpPr>
              <p:spPr bwMode="auto">
                <a:xfrm>
                  <a:off x="2953" y="1679"/>
                  <a:ext cx="25" cy="0"/>
                </a:xfrm>
                <a:prstGeom prst="line">
                  <a:avLst/>
                </a:prstGeom>
                <a:noFill/>
                <a:ln w="28575">
                  <a:solidFill>
                    <a:srgbClr val="990033"/>
                  </a:solidFill>
                  <a:round/>
                  <a:headEnd/>
                  <a:tailEnd/>
                </a:ln>
              </p:spPr>
              <p:txBody>
                <a:bodyPr/>
                <a:lstStyle/>
                <a:p>
                  <a:endParaRPr lang="en-US"/>
                </a:p>
              </p:txBody>
            </p:sp>
            <p:sp>
              <p:nvSpPr>
                <p:cNvPr id="1489" name="Line 106"/>
                <p:cNvSpPr>
                  <a:spLocks noChangeShapeType="1"/>
                </p:cNvSpPr>
                <p:nvPr/>
              </p:nvSpPr>
              <p:spPr bwMode="auto">
                <a:xfrm>
                  <a:off x="2994" y="1699"/>
                  <a:ext cx="0" cy="0"/>
                </a:xfrm>
                <a:prstGeom prst="line">
                  <a:avLst/>
                </a:prstGeom>
                <a:noFill/>
                <a:ln w="28575">
                  <a:solidFill>
                    <a:srgbClr val="990033"/>
                  </a:solidFill>
                  <a:round/>
                  <a:headEnd/>
                  <a:tailEnd/>
                </a:ln>
              </p:spPr>
              <p:txBody>
                <a:bodyPr/>
                <a:lstStyle/>
                <a:p>
                  <a:endParaRPr lang="en-US"/>
                </a:p>
              </p:txBody>
            </p:sp>
            <p:sp>
              <p:nvSpPr>
                <p:cNvPr id="1490" name="Line 107"/>
                <p:cNvSpPr>
                  <a:spLocks noChangeShapeType="1"/>
                </p:cNvSpPr>
                <p:nvPr/>
              </p:nvSpPr>
              <p:spPr bwMode="auto">
                <a:xfrm>
                  <a:off x="2994" y="1699"/>
                  <a:ext cx="0" cy="20"/>
                </a:xfrm>
                <a:prstGeom prst="line">
                  <a:avLst/>
                </a:prstGeom>
                <a:noFill/>
                <a:ln w="28575">
                  <a:solidFill>
                    <a:srgbClr val="990033"/>
                  </a:solidFill>
                  <a:round/>
                  <a:headEnd/>
                  <a:tailEnd/>
                </a:ln>
              </p:spPr>
              <p:txBody>
                <a:bodyPr/>
                <a:lstStyle/>
                <a:p>
                  <a:endParaRPr lang="en-US"/>
                </a:p>
              </p:txBody>
            </p:sp>
            <p:sp>
              <p:nvSpPr>
                <p:cNvPr id="1491" name="Line 108"/>
                <p:cNvSpPr>
                  <a:spLocks noChangeShapeType="1"/>
                </p:cNvSpPr>
                <p:nvPr/>
              </p:nvSpPr>
              <p:spPr bwMode="auto">
                <a:xfrm>
                  <a:off x="2994" y="1719"/>
                  <a:ext cx="13" cy="0"/>
                </a:xfrm>
                <a:prstGeom prst="line">
                  <a:avLst/>
                </a:prstGeom>
                <a:noFill/>
                <a:ln w="28575">
                  <a:solidFill>
                    <a:srgbClr val="990033"/>
                  </a:solidFill>
                  <a:round/>
                  <a:headEnd/>
                  <a:tailEnd/>
                </a:ln>
              </p:spPr>
              <p:txBody>
                <a:bodyPr/>
                <a:lstStyle/>
                <a:p>
                  <a:endParaRPr lang="en-US"/>
                </a:p>
              </p:txBody>
            </p:sp>
            <p:sp>
              <p:nvSpPr>
                <p:cNvPr id="1492" name="Line 109"/>
                <p:cNvSpPr>
                  <a:spLocks noChangeShapeType="1"/>
                </p:cNvSpPr>
                <p:nvPr/>
              </p:nvSpPr>
              <p:spPr bwMode="auto">
                <a:xfrm>
                  <a:off x="3036" y="1719"/>
                  <a:ext cx="35" cy="0"/>
                </a:xfrm>
                <a:prstGeom prst="line">
                  <a:avLst/>
                </a:prstGeom>
                <a:noFill/>
                <a:ln w="28575">
                  <a:solidFill>
                    <a:srgbClr val="990033"/>
                  </a:solidFill>
                  <a:round/>
                  <a:headEnd/>
                  <a:tailEnd/>
                </a:ln>
              </p:spPr>
              <p:txBody>
                <a:bodyPr/>
                <a:lstStyle/>
                <a:p>
                  <a:endParaRPr lang="en-US"/>
                </a:p>
              </p:txBody>
            </p:sp>
            <p:sp>
              <p:nvSpPr>
                <p:cNvPr id="1493" name="Line 110"/>
                <p:cNvSpPr>
                  <a:spLocks noChangeShapeType="1"/>
                </p:cNvSpPr>
                <p:nvPr/>
              </p:nvSpPr>
              <p:spPr bwMode="auto">
                <a:xfrm>
                  <a:off x="3102" y="1719"/>
                  <a:ext cx="14" cy="0"/>
                </a:xfrm>
                <a:prstGeom prst="line">
                  <a:avLst/>
                </a:prstGeom>
                <a:noFill/>
                <a:ln w="28575">
                  <a:solidFill>
                    <a:srgbClr val="990033"/>
                  </a:solidFill>
                  <a:round/>
                  <a:headEnd/>
                  <a:tailEnd/>
                </a:ln>
              </p:spPr>
              <p:txBody>
                <a:bodyPr/>
                <a:lstStyle/>
                <a:p>
                  <a:endParaRPr lang="en-US"/>
                </a:p>
              </p:txBody>
            </p:sp>
            <p:sp>
              <p:nvSpPr>
                <p:cNvPr id="1494" name="Line 111"/>
                <p:cNvSpPr>
                  <a:spLocks noChangeShapeType="1"/>
                </p:cNvSpPr>
                <p:nvPr/>
              </p:nvSpPr>
              <p:spPr bwMode="auto">
                <a:xfrm>
                  <a:off x="3116" y="1719"/>
                  <a:ext cx="0" cy="19"/>
                </a:xfrm>
                <a:prstGeom prst="line">
                  <a:avLst/>
                </a:prstGeom>
                <a:noFill/>
                <a:ln w="28575">
                  <a:solidFill>
                    <a:srgbClr val="990033"/>
                  </a:solidFill>
                  <a:round/>
                  <a:headEnd/>
                  <a:tailEnd/>
                </a:ln>
              </p:spPr>
              <p:txBody>
                <a:bodyPr/>
                <a:lstStyle/>
                <a:p>
                  <a:endParaRPr lang="en-US"/>
                </a:p>
              </p:txBody>
            </p:sp>
            <p:sp>
              <p:nvSpPr>
                <p:cNvPr id="1495" name="Line 112"/>
                <p:cNvSpPr>
                  <a:spLocks noChangeShapeType="1"/>
                </p:cNvSpPr>
                <p:nvPr/>
              </p:nvSpPr>
              <p:spPr bwMode="auto">
                <a:xfrm>
                  <a:off x="3116" y="1738"/>
                  <a:ext cx="3" cy="0"/>
                </a:xfrm>
                <a:prstGeom prst="line">
                  <a:avLst/>
                </a:prstGeom>
                <a:noFill/>
                <a:ln w="28575">
                  <a:solidFill>
                    <a:srgbClr val="990033"/>
                  </a:solidFill>
                  <a:round/>
                  <a:headEnd/>
                  <a:tailEnd/>
                </a:ln>
              </p:spPr>
              <p:txBody>
                <a:bodyPr/>
                <a:lstStyle/>
                <a:p>
                  <a:endParaRPr lang="en-US"/>
                </a:p>
              </p:txBody>
            </p:sp>
            <p:sp>
              <p:nvSpPr>
                <p:cNvPr id="1496" name="Line 113"/>
                <p:cNvSpPr>
                  <a:spLocks noChangeShapeType="1"/>
                </p:cNvSpPr>
                <p:nvPr/>
              </p:nvSpPr>
              <p:spPr bwMode="auto">
                <a:xfrm>
                  <a:off x="3144" y="1746"/>
                  <a:ext cx="0" cy="12"/>
                </a:xfrm>
                <a:prstGeom prst="line">
                  <a:avLst/>
                </a:prstGeom>
                <a:noFill/>
                <a:ln w="28575">
                  <a:solidFill>
                    <a:srgbClr val="990033"/>
                  </a:solidFill>
                  <a:round/>
                  <a:headEnd/>
                  <a:tailEnd/>
                </a:ln>
              </p:spPr>
              <p:txBody>
                <a:bodyPr/>
                <a:lstStyle/>
                <a:p>
                  <a:endParaRPr lang="en-US"/>
                </a:p>
              </p:txBody>
            </p:sp>
            <p:sp>
              <p:nvSpPr>
                <p:cNvPr id="1497" name="Line 114"/>
                <p:cNvSpPr>
                  <a:spLocks noChangeShapeType="1"/>
                </p:cNvSpPr>
                <p:nvPr/>
              </p:nvSpPr>
              <p:spPr bwMode="auto">
                <a:xfrm>
                  <a:off x="3144" y="1758"/>
                  <a:ext cx="22" cy="0"/>
                </a:xfrm>
                <a:prstGeom prst="line">
                  <a:avLst/>
                </a:prstGeom>
                <a:noFill/>
                <a:ln w="28575">
                  <a:solidFill>
                    <a:srgbClr val="990033"/>
                  </a:solidFill>
                  <a:round/>
                  <a:headEnd/>
                  <a:tailEnd/>
                </a:ln>
              </p:spPr>
              <p:txBody>
                <a:bodyPr/>
                <a:lstStyle/>
                <a:p>
                  <a:endParaRPr lang="en-US"/>
                </a:p>
              </p:txBody>
            </p:sp>
            <p:sp>
              <p:nvSpPr>
                <p:cNvPr id="1498" name="Line 115"/>
                <p:cNvSpPr>
                  <a:spLocks noChangeShapeType="1"/>
                </p:cNvSpPr>
                <p:nvPr/>
              </p:nvSpPr>
              <p:spPr bwMode="auto">
                <a:xfrm>
                  <a:off x="3195" y="1758"/>
                  <a:ext cx="35" cy="0"/>
                </a:xfrm>
                <a:prstGeom prst="line">
                  <a:avLst/>
                </a:prstGeom>
                <a:noFill/>
                <a:ln w="28575">
                  <a:solidFill>
                    <a:srgbClr val="990033"/>
                  </a:solidFill>
                  <a:round/>
                  <a:headEnd/>
                  <a:tailEnd/>
                </a:ln>
              </p:spPr>
              <p:txBody>
                <a:bodyPr/>
                <a:lstStyle/>
                <a:p>
                  <a:endParaRPr lang="en-US"/>
                </a:p>
              </p:txBody>
            </p:sp>
            <p:sp>
              <p:nvSpPr>
                <p:cNvPr id="1499" name="Line 116"/>
                <p:cNvSpPr>
                  <a:spLocks noChangeShapeType="1"/>
                </p:cNvSpPr>
                <p:nvPr/>
              </p:nvSpPr>
              <p:spPr bwMode="auto">
                <a:xfrm>
                  <a:off x="3259" y="1758"/>
                  <a:ext cx="36" cy="0"/>
                </a:xfrm>
                <a:prstGeom prst="line">
                  <a:avLst/>
                </a:prstGeom>
                <a:noFill/>
                <a:ln w="28575">
                  <a:solidFill>
                    <a:srgbClr val="990033"/>
                  </a:solidFill>
                  <a:round/>
                  <a:headEnd/>
                  <a:tailEnd/>
                </a:ln>
              </p:spPr>
              <p:txBody>
                <a:bodyPr/>
                <a:lstStyle/>
                <a:p>
                  <a:endParaRPr lang="en-US"/>
                </a:p>
              </p:txBody>
            </p:sp>
            <p:sp>
              <p:nvSpPr>
                <p:cNvPr id="1500" name="Line 117"/>
                <p:cNvSpPr>
                  <a:spLocks noChangeShapeType="1"/>
                </p:cNvSpPr>
                <p:nvPr/>
              </p:nvSpPr>
              <p:spPr bwMode="auto">
                <a:xfrm>
                  <a:off x="3324" y="1758"/>
                  <a:ext cx="20" cy="0"/>
                </a:xfrm>
                <a:prstGeom prst="line">
                  <a:avLst/>
                </a:prstGeom>
                <a:noFill/>
                <a:ln w="28575">
                  <a:solidFill>
                    <a:srgbClr val="990033"/>
                  </a:solidFill>
                  <a:round/>
                  <a:headEnd/>
                  <a:tailEnd/>
                </a:ln>
              </p:spPr>
              <p:txBody>
                <a:bodyPr/>
                <a:lstStyle/>
                <a:p>
                  <a:endParaRPr lang="en-US"/>
                </a:p>
              </p:txBody>
            </p:sp>
            <p:sp>
              <p:nvSpPr>
                <p:cNvPr id="1501" name="Line 118"/>
                <p:cNvSpPr>
                  <a:spLocks noChangeShapeType="1"/>
                </p:cNvSpPr>
                <p:nvPr/>
              </p:nvSpPr>
              <p:spPr bwMode="auto">
                <a:xfrm>
                  <a:off x="3344" y="1758"/>
                  <a:ext cx="0" cy="18"/>
                </a:xfrm>
                <a:prstGeom prst="line">
                  <a:avLst/>
                </a:prstGeom>
                <a:noFill/>
                <a:ln w="28575">
                  <a:solidFill>
                    <a:srgbClr val="990033"/>
                  </a:solidFill>
                  <a:round/>
                  <a:headEnd/>
                  <a:tailEnd/>
                </a:ln>
              </p:spPr>
              <p:txBody>
                <a:bodyPr/>
                <a:lstStyle/>
                <a:p>
                  <a:endParaRPr lang="en-US"/>
                </a:p>
              </p:txBody>
            </p:sp>
            <p:sp>
              <p:nvSpPr>
                <p:cNvPr id="1502" name="Line 119"/>
                <p:cNvSpPr>
                  <a:spLocks noChangeShapeType="1"/>
                </p:cNvSpPr>
                <p:nvPr/>
              </p:nvSpPr>
              <p:spPr bwMode="auto">
                <a:xfrm>
                  <a:off x="3369" y="1776"/>
                  <a:ext cx="16" cy="0"/>
                </a:xfrm>
                <a:prstGeom prst="line">
                  <a:avLst/>
                </a:prstGeom>
                <a:noFill/>
                <a:ln w="28575">
                  <a:solidFill>
                    <a:srgbClr val="990033"/>
                  </a:solidFill>
                  <a:round/>
                  <a:headEnd/>
                  <a:tailEnd/>
                </a:ln>
              </p:spPr>
              <p:txBody>
                <a:bodyPr/>
                <a:lstStyle/>
                <a:p>
                  <a:endParaRPr lang="en-US"/>
                </a:p>
              </p:txBody>
            </p:sp>
            <p:sp>
              <p:nvSpPr>
                <p:cNvPr id="1503" name="Line 120"/>
                <p:cNvSpPr>
                  <a:spLocks noChangeShapeType="1"/>
                </p:cNvSpPr>
                <p:nvPr/>
              </p:nvSpPr>
              <p:spPr bwMode="auto">
                <a:xfrm>
                  <a:off x="3385" y="1776"/>
                  <a:ext cx="0" cy="26"/>
                </a:xfrm>
                <a:prstGeom prst="line">
                  <a:avLst/>
                </a:prstGeom>
                <a:noFill/>
                <a:ln w="28575">
                  <a:solidFill>
                    <a:srgbClr val="990033"/>
                  </a:solidFill>
                  <a:round/>
                  <a:headEnd/>
                  <a:tailEnd/>
                </a:ln>
              </p:spPr>
              <p:txBody>
                <a:bodyPr/>
                <a:lstStyle/>
                <a:p>
                  <a:endParaRPr lang="en-US"/>
                </a:p>
              </p:txBody>
            </p:sp>
            <p:sp>
              <p:nvSpPr>
                <p:cNvPr id="1504" name="Line 121"/>
                <p:cNvSpPr>
                  <a:spLocks noChangeShapeType="1"/>
                </p:cNvSpPr>
                <p:nvPr/>
              </p:nvSpPr>
              <p:spPr bwMode="auto">
                <a:xfrm>
                  <a:off x="3385" y="1802"/>
                  <a:ext cx="3" cy="0"/>
                </a:xfrm>
                <a:prstGeom prst="line">
                  <a:avLst/>
                </a:prstGeom>
                <a:noFill/>
                <a:ln w="28575">
                  <a:solidFill>
                    <a:srgbClr val="990033"/>
                  </a:solidFill>
                  <a:round/>
                  <a:headEnd/>
                  <a:tailEnd/>
                </a:ln>
              </p:spPr>
              <p:txBody>
                <a:bodyPr/>
                <a:lstStyle/>
                <a:p>
                  <a:endParaRPr lang="en-US"/>
                </a:p>
              </p:txBody>
            </p:sp>
            <p:sp>
              <p:nvSpPr>
                <p:cNvPr id="1505" name="Line 122"/>
                <p:cNvSpPr>
                  <a:spLocks noChangeShapeType="1"/>
                </p:cNvSpPr>
                <p:nvPr/>
              </p:nvSpPr>
              <p:spPr bwMode="auto">
                <a:xfrm>
                  <a:off x="3403" y="1816"/>
                  <a:ext cx="0" cy="5"/>
                </a:xfrm>
                <a:prstGeom prst="line">
                  <a:avLst/>
                </a:prstGeom>
                <a:noFill/>
                <a:ln w="28575">
                  <a:solidFill>
                    <a:srgbClr val="990033"/>
                  </a:solidFill>
                  <a:round/>
                  <a:headEnd/>
                  <a:tailEnd/>
                </a:ln>
              </p:spPr>
              <p:txBody>
                <a:bodyPr/>
                <a:lstStyle/>
                <a:p>
                  <a:endParaRPr lang="en-US"/>
                </a:p>
              </p:txBody>
            </p:sp>
            <p:sp>
              <p:nvSpPr>
                <p:cNvPr id="1506" name="Line 123"/>
                <p:cNvSpPr>
                  <a:spLocks noChangeShapeType="1"/>
                </p:cNvSpPr>
                <p:nvPr/>
              </p:nvSpPr>
              <p:spPr bwMode="auto">
                <a:xfrm>
                  <a:off x="3403" y="1821"/>
                  <a:ext cx="24" cy="0"/>
                </a:xfrm>
                <a:prstGeom prst="line">
                  <a:avLst/>
                </a:prstGeom>
                <a:noFill/>
                <a:ln w="28575">
                  <a:solidFill>
                    <a:srgbClr val="990033"/>
                  </a:solidFill>
                  <a:round/>
                  <a:headEnd/>
                  <a:tailEnd/>
                </a:ln>
              </p:spPr>
              <p:txBody>
                <a:bodyPr/>
                <a:lstStyle/>
                <a:p>
                  <a:endParaRPr lang="en-US"/>
                </a:p>
              </p:txBody>
            </p:sp>
            <p:sp>
              <p:nvSpPr>
                <p:cNvPr id="1507" name="Line 124"/>
                <p:cNvSpPr>
                  <a:spLocks noChangeShapeType="1"/>
                </p:cNvSpPr>
                <p:nvPr/>
              </p:nvSpPr>
              <p:spPr bwMode="auto">
                <a:xfrm>
                  <a:off x="3427" y="1821"/>
                  <a:ext cx="0" cy="4"/>
                </a:xfrm>
                <a:prstGeom prst="line">
                  <a:avLst/>
                </a:prstGeom>
                <a:noFill/>
                <a:ln w="28575">
                  <a:solidFill>
                    <a:srgbClr val="990033"/>
                  </a:solidFill>
                  <a:round/>
                  <a:headEnd/>
                  <a:tailEnd/>
                </a:ln>
              </p:spPr>
              <p:txBody>
                <a:bodyPr/>
                <a:lstStyle/>
                <a:p>
                  <a:endParaRPr lang="en-US"/>
                </a:p>
              </p:txBody>
            </p:sp>
            <p:sp>
              <p:nvSpPr>
                <p:cNvPr id="1508" name="Line 125"/>
                <p:cNvSpPr>
                  <a:spLocks noChangeShapeType="1"/>
                </p:cNvSpPr>
                <p:nvPr/>
              </p:nvSpPr>
              <p:spPr bwMode="auto">
                <a:xfrm>
                  <a:off x="3446" y="1839"/>
                  <a:ext cx="32" cy="0"/>
                </a:xfrm>
                <a:prstGeom prst="line">
                  <a:avLst/>
                </a:prstGeom>
                <a:noFill/>
                <a:ln w="28575">
                  <a:solidFill>
                    <a:srgbClr val="990033"/>
                  </a:solidFill>
                  <a:round/>
                  <a:headEnd/>
                  <a:tailEnd/>
                </a:ln>
              </p:spPr>
              <p:txBody>
                <a:bodyPr/>
                <a:lstStyle/>
                <a:p>
                  <a:endParaRPr lang="en-US"/>
                </a:p>
              </p:txBody>
            </p:sp>
            <p:sp>
              <p:nvSpPr>
                <p:cNvPr id="1509" name="Line 126"/>
                <p:cNvSpPr>
                  <a:spLocks noChangeShapeType="1"/>
                </p:cNvSpPr>
                <p:nvPr/>
              </p:nvSpPr>
              <p:spPr bwMode="auto">
                <a:xfrm>
                  <a:off x="3497" y="1852"/>
                  <a:ext cx="0" cy="9"/>
                </a:xfrm>
                <a:prstGeom prst="line">
                  <a:avLst/>
                </a:prstGeom>
                <a:noFill/>
                <a:ln w="28575">
                  <a:solidFill>
                    <a:srgbClr val="990033"/>
                  </a:solidFill>
                  <a:round/>
                  <a:headEnd/>
                  <a:tailEnd/>
                </a:ln>
              </p:spPr>
              <p:txBody>
                <a:bodyPr/>
                <a:lstStyle/>
                <a:p>
                  <a:endParaRPr lang="en-US"/>
                </a:p>
              </p:txBody>
            </p:sp>
            <p:sp>
              <p:nvSpPr>
                <p:cNvPr id="1510" name="Line 127"/>
                <p:cNvSpPr>
                  <a:spLocks noChangeShapeType="1"/>
                </p:cNvSpPr>
                <p:nvPr/>
              </p:nvSpPr>
              <p:spPr bwMode="auto">
                <a:xfrm>
                  <a:off x="3497" y="1861"/>
                  <a:ext cx="28" cy="0"/>
                </a:xfrm>
                <a:prstGeom prst="line">
                  <a:avLst/>
                </a:prstGeom>
                <a:noFill/>
                <a:ln w="28575">
                  <a:solidFill>
                    <a:srgbClr val="990033"/>
                  </a:solidFill>
                  <a:round/>
                  <a:headEnd/>
                  <a:tailEnd/>
                </a:ln>
              </p:spPr>
              <p:txBody>
                <a:bodyPr/>
                <a:lstStyle/>
                <a:p>
                  <a:endParaRPr lang="en-US"/>
                </a:p>
              </p:txBody>
            </p:sp>
            <p:sp>
              <p:nvSpPr>
                <p:cNvPr id="1511" name="Line 128"/>
                <p:cNvSpPr>
                  <a:spLocks noChangeShapeType="1"/>
                </p:cNvSpPr>
                <p:nvPr/>
              </p:nvSpPr>
              <p:spPr bwMode="auto">
                <a:xfrm>
                  <a:off x="3525" y="1861"/>
                  <a:ext cx="0" cy="4"/>
                </a:xfrm>
                <a:prstGeom prst="line">
                  <a:avLst/>
                </a:prstGeom>
                <a:noFill/>
                <a:ln w="28575">
                  <a:solidFill>
                    <a:srgbClr val="990033"/>
                  </a:solidFill>
                  <a:round/>
                  <a:headEnd/>
                  <a:tailEnd/>
                </a:ln>
              </p:spPr>
              <p:txBody>
                <a:bodyPr/>
                <a:lstStyle/>
                <a:p>
                  <a:endParaRPr lang="en-US"/>
                </a:p>
              </p:txBody>
            </p:sp>
            <p:sp>
              <p:nvSpPr>
                <p:cNvPr id="1512" name="Line 129"/>
                <p:cNvSpPr>
                  <a:spLocks noChangeShapeType="1"/>
                </p:cNvSpPr>
                <p:nvPr/>
              </p:nvSpPr>
              <p:spPr bwMode="auto">
                <a:xfrm>
                  <a:off x="3539" y="1879"/>
                  <a:ext cx="34" cy="0"/>
                </a:xfrm>
                <a:prstGeom prst="line">
                  <a:avLst/>
                </a:prstGeom>
                <a:noFill/>
                <a:ln w="28575">
                  <a:solidFill>
                    <a:srgbClr val="990033"/>
                  </a:solidFill>
                  <a:round/>
                  <a:headEnd/>
                  <a:tailEnd/>
                </a:ln>
              </p:spPr>
              <p:txBody>
                <a:bodyPr/>
                <a:lstStyle/>
                <a:p>
                  <a:endParaRPr lang="en-US"/>
                </a:p>
              </p:txBody>
            </p:sp>
            <p:sp>
              <p:nvSpPr>
                <p:cNvPr id="1513" name="Line 130"/>
                <p:cNvSpPr>
                  <a:spLocks noChangeShapeType="1"/>
                </p:cNvSpPr>
                <p:nvPr/>
              </p:nvSpPr>
              <p:spPr bwMode="auto">
                <a:xfrm>
                  <a:off x="3586" y="1901"/>
                  <a:ext cx="32" cy="0"/>
                </a:xfrm>
                <a:prstGeom prst="line">
                  <a:avLst/>
                </a:prstGeom>
                <a:noFill/>
                <a:ln w="28575">
                  <a:solidFill>
                    <a:srgbClr val="990033"/>
                  </a:solidFill>
                  <a:round/>
                  <a:headEnd/>
                  <a:tailEnd/>
                </a:ln>
              </p:spPr>
              <p:txBody>
                <a:bodyPr/>
                <a:lstStyle/>
                <a:p>
                  <a:endParaRPr lang="en-US"/>
                </a:p>
              </p:txBody>
            </p:sp>
          </p:grpSp>
          <p:grpSp>
            <p:nvGrpSpPr>
              <p:cNvPr id="11" name="Group 1237"/>
              <p:cNvGrpSpPr>
                <a:grpSpLocks/>
              </p:cNvGrpSpPr>
              <p:nvPr/>
            </p:nvGrpSpPr>
            <p:grpSpPr bwMode="auto">
              <a:xfrm>
                <a:off x="923" y="914"/>
                <a:ext cx="1312" cy="563"/>
                <a:chOff x="923" y="914"/>
                <a:chExt cx="1312" cy="563"/>
              </a:xfrm>
            </p:grpSpPr>
            <p:sp>
              <p:nvSpPr>
                <p:cNvPr id="1400" name="Line 19"/>
                <p:cNvSpPr>
                  <a:spLocks noChangeShapeType="1"/>
                </p:cNvSpPr>
                <p:nvPr/>
              </p:nvSpPr>
              <p:spPr bwMode="auto">
                <a:xfrm>
                  <a:off x="923" y="914"/>
                  <a:ext cx="36" cy="0"/>
                </a:xfrm>
                <a:prstGeom prst="line">
                  <a:avLst/>
                </a:prstGeom>
                <a:noFill/>
                <a:ln w="28575">
                  <a:solidFill>
                    <a:srgbClr val="990033"/>
                  </a:solidFill>
                  <a:round/>
                  <a:headEnd/>
                  <a:tailEnd/>
                </a:ln>
              </p:spPr>
              <p:txBody>
                <a:bodyPr/>
                <a:lstStyle/>
                <a:p>
                  <a:endParaRPr lang="en-US"/>
                </a:p>
              </p:txBody>
            </p:sp>
            <p:sp>
              <p:nvSpPr>
                <p:cNvPr id="1401" name="Line 20"/>
                <p:cNvSpPr>
                  <a:spLocks noChangeShapeType="1"/>
                </p:cNvSpPr>
                <p:nvPr/>
              </p:nvSpPr>
              <p:spPr bwMode="auto">
                <a:xfrm>
                  <a:off x="988" y="914"/>
                  <a:ext cx="35" cy="0"/>
                </a:xfrm>
                <a:prstGeom prst="line">
                  <a:avLst/>
                </a:prstGeom>
                <a:noFill/>
                <a:ln w="28575">
                  <a:solidFill>
                    <a:srgbClr val="990033"/>
                  </a:solidFill>
                  <a:round/>
                  <a:headEnd/>
                  <a:tailEnd/>
                </a:ln>
              </p:spPr>
              <p:txBody>
                <a:bodyPr/>
                <a:lstStyle/>
                <a:p>
                  <a:endParaRPr lang="en-US"/>
                </a:p>
              </p:txBody>
            </p:sp>
            <p:sp>
              <p:nvSpPr>
                <p:cNvPr id="1402" name="Line 21"/>
                <p:cNvSpPr>
                  <a:spLocks noChangeShapeType="1"/>
                </p:cNvSpPr>
                <p:nvPr/>
              </p:nvSpPr>
              <p:spPr bwMode="auto">
                <a:xfrm>
                  <a:off x="1052" y="914"/>
                  <a:ext cx="37" cy="0"/>
                </a:xfrm>
                <a:prstGeom prst="line">
                  <a:avLst/>
                </a:prstGeom>
                <a:noFill/>
                <a:ln w="28575">
                  <a:solidFill>
                    <a:srgbClr val="990033"/>
                  </a:solidFill>
                  <a:round/>
                  <a:headEnd/>
                  <a:tailEnd/>
                </a:ln>
              </p:spPr>
              <p:txBody>
                <a:bodyPr/>
                <a:lstStyle/>
                <a:p>
                  <a:endParaRPr lang="en-US"/>
                </a:p>
              </p:txBody>
            </p:sp>
            <p:sp>
              <p:nvSpPr>
                <p:cNvPr id="1403" name="Line 22"/>
                <p:cNvSpPr>
                  <a:spLocks noChangeShapeType="1"/>
                </p:cNvSpPr>
                <p:nvPr/>
              </p:nvSpPr>
              <p:spPr bwMode="auto">
                <a:xfrm>
                  <a:off x="1116" y="914"/>
                  <a:ext cx="26" cy="0"/>
                </a:xfrm>
                <a:prstGeom prst="line">
                  <a:avLst/>
                </a:prstGeom>
                <a:noFill/>
                <a:ln w="28575">
                  <a:solidFill>
                    <a:srgbClr val="990033"/>
                  </a:solidFill>
                  <a:round/>
                  <a:headEnd/>
                  <a:tailEnd/>
                </a:ln>
              </p:spPr>
              <p:txBody>
                <a:bodyPr/>
                <a:lstStyle/>
                <a:p>
                  <a:endParaRPr lang="en-US"/>
                </a:p>
              </p:txBody>
            </p:sp>
            <p:sp>
              <p:nvSpPr>
                <p:cNvPr id="1404" name="Line 23"/>
                <p:cNvSpPr>
                  <a:spLocks noChangeShapeType="1"/>
                </p:cNvSpPr>
                <p:nvPr/>
              </p:nvSpPr>
              <p:spPr bwMode="auto">
                <a:xfrm>
                  <a:off x="1142" y="914"/>
                  <a:ext cx="0" cy="0"/>
                </a:xfrm>
                <a:prstGeom prst="line">
                  <a:avLst/>
                </a:prstGeom>
                <a:noFill/>
                <a:ln w="28575">
                  <a:solidFill>
                    <a:srgbClr val="990033"/>
                  </a:solidFill>
                  <a:round/>
                  <a:headEnd/>
                  <a:tailEnd/>
                </a:ln>
              </p:spPr>
              <p:txBody>
                <a:bodyPr/>
                <a:lstStyle/>
                <a:p>
                  <a:endParaRPr lang="en-US"/>
                </a:p>
              </p:txBody>
            </p:sp>
            <p:sp>
              <p:nvSpPr>
                <p:cNvPr id="1405" name="Line 24"/>
                <p:cNvSpPr>
                  <a:spLocks noChangeShapeType="1"/>
                </p:cNvSpPr>
                <p:nvPr/>
              </p:nvSpPr>
              <p:spPr bwMode="auto">
                <a:xfrm>
                  <a:off x="1142" y="914"/>
                  <a:ext cx="11" cy="0"/>
                </a:xfrm>
                <a:prstGeom prst="line">
                  <a:avLst/>
                </a:prstGeom>
                <a:noFill/>
                <a:ln w="28575">
                  <a:solidFill>
                    <a:srgbClr val="990033"/>
                  </a:solidFill>
                  <a:round/>
                  <a:headEnd/>
                  <a:tailEnd/>
                </a:ln>
              </p:spPr>
              <p:txBody>
                <a:bodyPr/>
                <a:lstStyle/>
                <a:p>
                  <a:endParaRPr lang="en-US"/>
                </a:p>
              </p:txBody>
            </p:sp>
            <p:sp>
              <p:nvSpPr>
                <p:cNvPr id="1406" name="Line 25"/>
                <p:cNvSpPr>
                  <a:spLocks noChangeShapeType="1"/>
                </p:cNvSpPr>
                <p:nvPr/>
              </p:nvSpPr>
              <p:spPr bwMode="auto">
                <a:xfrm>
                  <a:off x="1182" y="914"/>
                  <a:ext cx="29" cy="0"/>
                </a:xfrm>
                <a:prstGeom prst="line">
                  <a:avLst/>
                </a:prstGeom>
                <a:noFill/>
                <a:ln w="28575">
                  <a:solidFill>
                    <a:srgbClr val="990033"/>
                  </a:solidFill>
                  <a:round/>
                  <a:headEnd/>
                  <a:tailEnd/>
                </a:ln>
              </p:spPr>
              <p:txBody>
                <a:bodyPr/>
                <a:lstStyle/>
                <a:p>
                  <a:endParaRPr lang="en-US"/>
                </a:p>
              </p:txBody>
            </p:sp>
            <p:sp>
              <p:nvSpPr>
                <p:cNvPr id="1407" name="Line 26"/>
                <p:cNvSpPr>
                  <a:spLocks noChangeShapeType="1"/>
                </p:cNvSpPr>
                <p:nvPr/>
              </p:nvSpPr>
              <p:spPr bwMode="auto">
                <a:xfrm>
                  <a:off x="1211" y="914"/>
                  <a:ext cx="0" cy="0"/>
                </a:xfrm>
                <a:prstGeom prst="line">
                  <a:avLst/>
                </a:prstGeom>
                <a:noFill/>
                <a:ln w="28575">
                  <a:solidFill>
                    <a:srgbClr val="990033"/>
                  </a:solidFill>
                  <a:round/>
                  <a:headEnd/>
                  <a:tailEnd/>
                </a:ln>
              </p:spPr>
              <p:txBody>
                <a:bodyPr/>
                <a:lstStyle/>
                <a:p>
                  <a:endParaRPr lang="en-US"/>
                </a:p>
              </p:txBody>
            </p:sp>
            <p:sp>
              <p:nvSpPr>
                <p:cNvPr id="1408" name="Line 27"/>
                <p:cNvSpPr>
                  <a:spLocks noChangeShapeType="1"/>
                </p:cNvSpPr>
                <p:nvPr/>
              </p:nvSpPr>
              <p:spPr bwMode="auto">
                <a:xfrm>
                  <a:off x="1211" y="914"/>
                  <a:ext cx="6" cy="0"/>
                </a:xfrm>
                <a:prstGeom prst="line">
                  <a:avLst/>
                </a:prstGeom>
                <a:noFill/>
                <a:ln w="28575">
                  <a:solidFill>
                    <a:srgbClr val="990033"/>
                  </a:solidFill>
                  <a:round/>
                  <a:headEnd/>
                  <a:tailEnd/>
                </a:ln>
              </p:spPr>
              <p:txBody>
                <a:bodyPr/>
                <a:lstStyle/>
                <a:p>
                  <a:endParaRPr lang="en-US"/>
                </a:p>
              </p:txBody>
            </p:sp>
            <p:sp>
              <p:nvSpPr>
                <p:cNvPr id="1409" name="Line 28"/>
                <p:cNvSpPr>
                  <a:spLocks noChangeShapeType="1"/>
                </p:cNvSpPr>
                <p:nvPr/>
              </p:nvSpPr>
              <p:spPr bwMode="auto">
                <a:xfrm>
                  <a:off x="1217" y="914"/>
                  <a:ext cx="0" cy="0"/>
                </a:xfrm>
                <a:prstGeom prst="line">
                  <a:avLst/>
                </a:prstGeom>
                <a:noFill/>
                <a:ln w="28575">
                  <a:solidFill>
                    <a:srgbClr val="990033"/>
                  </a:solidFill>
                  <a:round/>
                  <a:headEnd/>
                  <a:tailEnd/>
                </a:ln>
              </p:spPr>
              <p:txBody>
                <a:bodyPr/>
                <a:lstStyle/>
                <a:p>
                  <a:endParaRPr lang="en-US"/>
                </a:p>
              </p:txBody>
            </p:sp>
            <p:sp>
              <p:nvSpPr>
                <p:cNvPr id="1410" name="Line 29"/>
                <p:cNvSpPr>
                  <a:spLocks noChangeShapeType="1"/>
                </p:cNvSpPr>
                <p:nvPr/>
              </p:nvSpPr>
              <p:spPr bwMode="auto">
                <a:xfrm>
                  <a:off x="1217" y="914"/>
                  <a:ext cx="0" cy="0"/>
                </a:xfrm>
                <a:prstGeom prst="line">
                  <a:avLst/>
                </a:prstGeom>
                <a:noFill/>
                <a:ln w="28575">
                  <a:solidFill>
                    <a:srgbClr val="990033"/>
                  </a:solidFill>
                  <a:round/>
                  <a:headEnd/>
                  <a:tailEnd/>
                </a:ln>
              </p:spPr>
              <p:txBody>
                <a:bodyPr/>
                <a:lstStyle/>
                <a:p>
                  <a:endParaRPr lang="en-US"/>
                </a:p>
              </p:txBody>
            </p:sp>
            <p:sp>
              <p:nvSpPr>
                <p:cNvPr id="1411" name="Line 30"/>
                <p:cNvSpPr>
                  <a:spLocks noChangeShapeType="1"/>
                </p:cNvSpPr>
                <p:nvPr/>
              </p:nvSpPr>
              <p:spPr bwMode="auto">
                <a:xfrm>
                  <a:off x="1224" y="937"/>
                  <a:ext cx="0" cy="17"/>
                </a:xfrm>
                <a:prstGeom prst="line">
                  <a:avLst/>
                </a:prstGeom>
                <a:noFill/>
                <a:ln w="28575">
                  <a:solidFill>
                    <a:srgbClr val="990033"/>
                  </a:solidFill>
                  <a:round/>
                  <a:headEnd/>
                  <a:tailEnd/>
                </a:ln>
              </p:spPr>
              <p:txBody>
                <a:bodyPr/>
                <a:lstStyle/>
                <a:p>
                  <a:endParaRPr lang="en-US"/>
                </a:p>
              </p:txBody>
            </p:sp>
            <p:sp>
              <p:nvSpPr>
                <p:cNvPr id="1412" name="Line 31"/>
                <p:cNvSpPr>
                  <a:spLocks noChangeShapeType="1"/>
                </p:cNvSpPr>
                <p:nvPr/>
              </p:nvSpPr>
              <p:spPr bwMode="auto">
                <a:xfrm>
                  <a:off x="1224" y="954"/>
                  <a:ext cx="11" cy="0"/>
                </a:xfrm>
                <a:prstGeom prst="line">
                  <a:avLst/>
                </a:prstGeom>
                <a:noFill/>
                <a:ln w="28575">
                  <a:solidFill>
                    <a:srgbClr val="990033"/>
                  </a:solidFill>
                  <a:round/>
                  <a:headEnd/>
                  <a:tailEnd/>
                </a:ln>
              </p:spPr>
              <p:txBody>
                <a:bodyPr/>
                <a:lstStyle/>
                <a:p>
                  <a:endParaRPr lang="en-US"/>
                </a:p>
              </p:txBody>
            </p:sp>
            <p:sp>
              <p:nvSpPr>
                <p:cNvPr id="1413" name="Line 32"/>
                <p:cNvSpPr>
                  <a:spLocks noChangeShapeType="1"/>
                </p:cNvSpPr>
                <p:nvPr/>
              </p:nvSpPr>
              <p:spPr bwMode="auto">
                <a:xfrm>
                  <a:off x="1235" y="954"/>
                  <a:ext cx="0" cy="12"/>
                </a:xfrm>
                <a:prstGeom prst="line">
                  <a:avLst/>
                </a:prstGeom>
                <a:noFill/>
                <a:ln w="28575">
                  <a:solidFill>
                    <a:srgbClr val="990033"/>
                  </a:solidFill>
                  <a:round/>
                  <a:headEnd/>
                  <a:tailEnd/>
                </a:ln>
              </p:spPr>
              <p:txBody>
                <a:bodyPr/>
                <a:lstStyle/>
                <a:p>
                  <a:endParaRPr lang="en-US"/>
                </a:p>
              </p:txBody>
            </p:sp>
            <p:sp>
              <p:nvSpPr>
                <p:cNvPr id="1414" name="Line 33"/>
                <p:cNvSpPr>
                  <a:spLocks noChangeShapeType="1"/>
                </p:cNvSpPr>
                <p:nvPr/>
              </p:nvSpPr>
              <p:spPr bwMode="auto">
                <a:xfrm>
                  <a:off x="1247" y="986"/>
                  <a:ext cx="0" cy="7"/>
                </a:xfrm>
                <a:prstGeom prst="line">
                  <a:avLst/>
                </a:prstGeom>
                <a:noFill/>
                <a:ln w="28575">
                  <a:solidFill>
                    <a:srgbClr val="990033"/>
                  </a:solidFill>
                  <a:round/>
                  <a:headEnd/>
                  <a:tailEnd/>
                </a:ln>
              </p:spPr>
              <p:txBody>
                <a:bodyPr/>
                <a:lstStyle/>
                <a:p>
                  <a:endParaRPr lang="en-US"/>
                </a:p>
              </p:txBody>
            </p:sp>
            <p:sp>
              <p:nvSpPr>
                <p:cNvPr id="1415" name="Line 34"/>
                <p:cNvSpPr>
                  <a:spLocks noChangeShapeType="1"/>
                </p:cNvSpPr>
                <p:nvPr/>
              </p:nvSpPr>
              <p:spPr bwMode="auto">
                <a:xfrm>
                  <a:off x="1247" y="993"/>
                  <a:ext cx="28" cy="0"/>
                </a:xfrm>
                <a:prstGeom prst="line">
                  <a:avLst/>
                </a:prstGeom>
                <a:noFill/>
                <a:ln w="28575">
                  <a:solidFill>
                    <a:srgbClr val="990033"/>
                  </a:solidFill>
                  <a:round/>
                  <a:headEnd/>
                  <a:tailEnd/>
                </a:ln>
              </p:spPr>
              <p:txBody>
                <a:bodyPr/>
                <a:lstStyle/>
                <a:p>
                  <a:endParaRPr lang="en-US"/>
                </a:p>
              </p:txBody>
            </p:sp>
            <p:sp>
              <p:nvSpPr>
                <p:cNvPr id="1416" name="Line 35"/>
                <p:cNvSpPr>
                  <a:spLocks noChangeShapeType="1"/>
                </p:cNvSpPr>
                <p:nvPr/>
              </p:nvSpPr>
              <p:spPr bwMode="auto">
                <a:xfrm>
                  <a:off x="1289" y="1013"/>
                  <a:ext cx="32" cy="0"/>
                </a:xfrm>
                <a:prstGeom prst="line">
                  <a:avLst/>
                </a:prstGeom>
                <a:noFill/>
                <a:ln w="28575">
                  <a:solidFill>
                    <a:srgbClr val="990033"/>
                  </a:solidFill>
                  <a:round/>
                  <a:headEnd/>
                  <a:tailEnd/>
                </a:ln>
              </p:spPr>
              <p:txBody>
                <a:bodyPr/>
                <a:lstStyle/>
                <a:p>
                  <a:endParaRPr lang="en-US"/>
                </a:p>
              </p:txBody>
            </p:sp>
            <p:sp>
              <p:nvSpPr>
                <p:cNvPr id="1417" name="Line 36"/>
                <p:cNvSpPr>
                  <a:spLocks noChangeShapeType="1"/>
                </p:cNvSpPr>
                <p:nvPr/>
              </p:nvSpPr>
              <p:spPr bwMode="auto">
                <a:xfrm>
                  <a:off x="1355" y="1013"/>
                  <a:ext cx="24" cy="0"/>
                </a:xfrm>
                <a:prstGeom prst="line">
                  <a:avLst/>
                </a:prstGeom>
                <a:noFill/>
                <a:ln w="28575">
                  <a:solidFill>
                    <a:srgbClr val="990033"/>
                  </a:solidFill>
                  <a:round/>
                  <a:headEnd/>
                  <a:tailEnd/>
                </a:ln>
              </p:spPr>
              <p:txBody>
                <a:bodyPr/>
                <a:lstStyle/>
                <a:p>
                  <a:endParaRPr lang="en-US"/>
                </a:p>
              </p:txBody>
            </p:sp>
            <p:sp>
              <p:nvSpPr>
                <p:cNvPr id="1418" name="Line 37"/>
                <p:cNvSpPr>
                  <a:spLocks noChangeShapeType="1"/>
                </p:cNvSpPr>
                <p:nvPr/>
              </p:nvSpPr>
              <p:spPr bwMode="auto">
                <a:xfrm>
                  <a:off x="1379" y="1013"/>
                  <a:ext cx="0" cy="7"/>
                </a:xfrm>
                <a:prstGeom prst="line">
                  <a:avLst/>
                </a:prstGeom>
                <a:noFill/>
                <a:ln w="28575">
                  <a:solidFill>
                    <a:srgbClr val="990033"/>
                  </a:solidFill>
                  <a:round/>
                  <a:headEnd/>
                  <a:tailEnd/>
                </a:ln>
              </p:spPr>
              <p:txBody>
                <a:bodyPr/>
                <a:lstStyle/>
                <a:p>
                  <a:endParaRPr lang="en-US"/>
                </a:p>
              </p:txBody>
            </p:sp>
            <p:sp>
              <p:nvSpPr>
                <p:cNvPr id="1419" name="Line 38"/>
                <p:cNvSpPr>
                  <a:spLocks noChangeShapeType="1"/>
                </p:cNvSpPr>
                <p:nvPr/>
              </p:nvSpPr>
              <p:spPr bwMode="auto">
                <a:xfrm>
                  <a:off x="1387" y="1044"/>
                  <a:ext cx="0" cy="5"/>
                </a:xfrm>
                <a:prstGeom prst="line">
                  <a:avLst/>
                </a:prstGeom>
                <a:noFill/>
                <a:ln w="28575">
                  <a:solidFill>
                    <a:srgbClr val="990033"/>
                  </a:solidFill>
                  <a:round/>
                  <a:headEnd/>
                  <a:tailEnd/>
                </a:ln>
              </p:spPr>
              <p:txBody>
                <a:bodyPr/>
                <a:lstStyle/>
                <a:p>
                  <a:endParaRPr lang="en-US"/>
                </a:p>
              </p:txBody>
            </p:sp>
            <p:sp>
              <p:nvSpPr>
                <p:cNvPr id="1420" name="Line 39"/>
                <p:cNvSpPr>
                  <a:spLocks noChangeShapeType="1"/>
                </p:cNvSpPr>
                <p:nvPr/>
              </p:nvSpPr>
              <p:spPr bwMode="auto">
                <a:xfrm>
                  <a:off x="1387" y="1049"/>
                  <a:ext cx="17" cy="0"/>
                </a:xfrm>
                <a:prstGeom prst="line">
                  <a:avLst/>
                </a:prstGeom>
                <a:noFill/>
                <a:ln w="28575">
                  <a:solidFill>
                    <a:srgbClr val="990033"/>
                  </a:solidFill>
                  <a:round/>
                  <a:headEnd/>
                  <a:tailEnd/>
                </a:ln>
              </p:spPr>
              <p:txBody>
                <a:bodyPr/>
                <a:lstStyle/>
                <a:p>
                  <a:endParaRPr lang="en-US"/>
                </a:p>
              </p:txBody>
            </p:sp>
            <p:sp>
              <p:nvSpPr>
                <p:cNvPr id="1421" name="Line 40"/>
                <p:cNvSpPr>
                  <a:spLocks noChangeShapeType="1"/>
                </p:cNvSpPr>
                <p:nvPr/>
              </p:nvSpPr>
              <p:spPr bwMode="auto">
                <a:xfrm>
                  <a:off x="1404" y="1049"/>
                  <a:ext cx="0" cy="16"/>
                </a:xfrm>
                <a:prstGeom prst="line">
                  <a:avLst/>
                </a:prstGeom>
                <a:noFill/>
                <a:ln w="28575">
                  <a:solidFill>
                    <a:srgbClr val="990033"/>
                  </a:solidFill>
                  <a:round/>
                  <a:headEnd/>
                  <a:tailEnd/>
                </a:ln>
              </p:spPr>
              <p:txBody>
                <a:bodyPr/>
                <a:lstStyle/>
                <a:p>
                  <a:endParaRPr lang="en-US"/>
                </a:p>
              </p:txBody>
            </p:sp>
            <p:sp>
              <p:nvSpPr>
                <p:cNvPr id="1422" name="Line 41"/>
                <p:cNvSpPr>
                  <a:spLocks noChangeShapeType="1"/>
                </p:cNvSpPr>
                <p:nvPr/>
              </p:nvSpPr>
              <p:spPr bwMode="auto">
                <a:xfrm>
                  <a:off x="1411" y="1089"/>
                  <a:ext cx="0" cy="18"/>
                </a:xfrm>
                <a:prstGeom prst="line">
                  <a:avLst/>
                </a:prstGeom>
                <a:noFill/>
                <a:ln w="28575">
                  <a:solidFill>
                    <a:srgbClr val="990033"/>
                  </a:solidFill>
                  <a:round/>
                  <a:headEnd/>
                  <a:tailEnd/>
                </a:ln>
              </p:spPr>
              <p:txBody>
                <a:bodyPr/>
                <a:lstStyle/>
                <a:p>
                  <a:endParaRPr lang="en-US"/>
                </a:p>
              </p:txBody>
            </p:sp>
            <p:sp>
              <p:nvSpPr>
                <p:cNvPr id="1423" name="Line 42"/>
                <p:cNvSpPr>
                  <a:spLocks noChangeShapeType="1"/>
                </p:cNvSpPr>
                <p:nvPr/>
              </p:nvSpPr>
              <p:spPr bwMode="auto">
                <a:xfrm>
                  <a:off x="1411" y="1107"/>
                  <a:ext cx="8" cy="0"/>
                </a:xfrm>
                <a:prstGeom prst="line">
                  <a:avLst/>
                </a:prstGeom>
                <a:noFill/>
                <a:ln w="28575">
                  <a:solidFill>
                    <a:srgbClr val="990033"/>
                  </a:solidFill>
                  <a:round/>
                  <a:headEnd/>
                  <a:tailEnd/>
                </a:ln>
              </p:spPr>
              <p:txBody>
                <a:bodyPr/>
                <a:lstStyle/>
                <a:p>
                  <a:endParaRPr lang="en-US"/>
                </a:p>
              </p:txBody>
            </p:sp>
            <p:sp>
              <p:nvSpPr>
                <p:cNvPr id="1424" name="Line 43"/>
                <p:cNvSpPr>
                  <a:spLocks noChangeShapeType="1"/>
                </p:cNvSpPr>
                <p:nvPr/>
              </p:nvSpPr>
              <p:spPr bwMode="auto">
                <a:xfrm>
                  <a:off x="1419" y="1107"/>
                  <a:ext cx="0" cy="14"/>
                </a:xfrm>
                <a:prstGeom prst="line">
                  <a:avLst/>
                </a:prstGeom>
                <a:noFill/>
                <a:ln w="28575">
                  <a:solidFill>
                    <a:srgbClr val="990033"/>
                  </a:solidFill>
                  <a:round/>
                  <a:headEnd/>
                  <a:tailEnd/>
                </a:ln>
              </p:spPr>
              <p:txBody>
                <a:bodyPr/>
                <a:lstStyle/>
                <a:p>
                  <a:endParaRPr lang="en-US"/>
                </a:p>
              </p:txBody>
            </p:sp>
            <p:sp>
              <p:nvSpPr>
                <p:cNvPr id="1425" name="Line 44"/>
                <p:cNvSpPr>
                  <a:spLocks noChangeShapeType="1"/>
                </p:cNvSpPr>
                <p:nvPr/>
              </p:nvSpPr>
              <p:spPr bwMode="auto">
                <a:xfrm>
                  <a:off x="1441" y="1129"/>
                  <a:ext cx="36" cy="0"/>
                </a:xfrm>
                <a:prstGeom prst="line">
                  <a:avLst/>
                </a:prstGeom>
                <a:noFill/>
                <a:ln w="28575">
                  <a:solidFill>
                    <a:srgbClr val="990033"/>
                  </a:solidFill>
                  <a:round/>
                  <a:headEnd/>
                  <a:tailEnd/>
                </a:ln>
              </p:spPr>
              <p:txBody>
                <a:bodyPr/>
                <a:lstStyle/>
                <a:p>
                  <a:endParaRPr lang="en-US"/>
                </a:p>
              </p:txBody>
            </p:sp>
            <p:sp>
              <p:nvSpPr>
                <p:cNvPr id="1426" name="Line 45"/>
                <p:cNvSpPr>
                  <a:spLocks noChangeShapeType="1"/>
                </p:cNvSpPr>
                <p:nvPr/>
              </p:nvSpPr>
              <p:spPr bwMode="auto">
                <a:xfrm>
                  <a:off x="1504" y="1129"/>
                  <a:ext cx="37" cy="0"/>
                </a:xfrm>
                <a:prstGeom prst="line">
                  <a:avLst/>
                </a:prstGeom>
                <a:noFill/>
                <a:ln w="28575">
                  <a:solidFill>
                    <a:srgbClr val="990033"/>
                  </a:solidFill>
                  <a:round/>
                  <a:headEnd/>
                  <a:tailEnd/>
                </a:ln>
              </p:spPr>
              <p:txBody>
                <a:bodyPr/>
                <a:lstStyle/>
                <a:p>
                  <a:endParaRPr lang="en-US"/>
                </a:p>
              </p:txBody>
            </p:sp>
            <p:sp>
              <p:nvSpPr>
                <p:cNvPr id="1427" name="Line 46"/>
                <p:cNvSpPr>
                  <a:spLocks noChangeShapeType="1"/>
                </p:cNvSpPr>
                <p:nvPr/>
              </p:nvSpPr>
              <p:spPr bwMode="auto">
                <a:xfrm>
                  <a:off x="1570" y="1129"/>
                  <a:ext cx="35" cy="0"/>
                </a:xfrm>
                <a:prstGeom prst="line">
                  <a:avLst/>
                </a:prstGeom>
                <a:noFill/>
                <a:ln w="28575">
                  <a:solidFill>
                    <a:srgbClr val="990033"/>
                  </a:solidFill>
                  <a:round/>
                  <a:headEnd/>
                  <a:tailEnd/>
                </a:ln>
              </p:spPr>
              <p:txBody>
                <a:bodyPr/>
                <a:lstStyle/>
                <a:p>
                  <a:endParaRPr lang="en-US"/>
                </a:p>
              </p:txBody>
            </p:sp>
            <p:sp>
              <p:nvSpPr>
                <p:cNvPr id="1428" name="Line 47"/>
                <p:cNvSpPr>
                  <a:spLocks noChangeShapeType="1"/>
                </p:cNvSpPr>
                <p:nvPr/>
              </p:nvSpPr>
              <p:spPr bwMode="auto">
                <a:xfrm>
                  <a:off x="1616" y="1147"/>
                  <a:ext cx="0" cy="0"/>
                </a:xfrm>
                <a:prstGeom prst="line">
                  <a:avLst/>
                </a:prstGeom>
                <a:noFill/>
                <a:ln w="28575">
                  <a:solidFill>
                    <a:srgbClr val="990033"/>
                  </a:solidFill>
                  <a:round/>
                  <a:headEnd/>
                  <a:tailEnd/>
                </a:ln>
              </p:spPr>
              <p:txBody>
                <a:bodyPr/>
                <a:lstStyle/>
                <a:p>
                  <a:endParaRPr lang="en-US"/>
                </a:p>
              </p:txBody>
            </p:sp>
            <p:sp>
              <p:nvSpPr>
                <p:cNvPr id="1429" name="Line 48"/>
                <p:cNvSpPr>
                  <a:spLocks noChangeShapeType="1"/>
                </p:cNvSpPr>
                <p:nvPr/>
              </p:nvSpPr>
              <p:spPr bwMode="auto">
                <a:xfrm>
                  <a:off x="1616" y="1147"/>
                  <a:ext cx="8" cy="0"/>
                </a:xfrm>
                <a:prstGeom prst="line">
                  <a:avLst/>
                </a:prstGeom>
                <a:noFill/>
                <a:ln w="28575">
                  <a:solidFill>
                    <a:srgbClr val="990033"/>
                  </a:solidFill>
                  <a:round/>
                  <a:headEnd/>
                  <a:tailEnd/>
                </a:ln>
              </p:spPr>
              <p:txBody>
                <a:bodyPr/>
                <a:lstStyle/>
                <a:p>
                  <a:endParaRPr lang="en-US"/>
                </a:p>
              </p:txBody>
            </p:sp>
            <p:sp>
              <p:nvSpPr>
                <p:cNvPr id="1430" name="Line 49"/>
                <p:cNvSpPr>
                  <a:spLocks noChangeShapeType="1"/>
                </p:cNvSpPr>
                <p:nvPr/>
              </p:nvSpPr>
              <p:spPr bwMode="auto">
                <a:xfrm>
                  <a:off x="1624" y="1147"/>
                  <a:ext cx="0" cy="21"/>
                </a:xfrm>
                <a:prstGeom prst="line">
                  <a:avLst/>
                </a:prstGeom>
                <a:noFill/>
                <a:ln w="28575">
                  <a:solidFill>
                    <a:srgbClr val="990033"/>
                  </a:solidFill>
                  <a:round/>
                  <a:headEnd/>
                  <a:tailEnd/>
                </a:ln>
              </p:spPr>
              <p:txBody>
                <a:bodyPr/>
                <a:lstStyle/>
                <a:p>
                  <a:endParaRPr lang="en-US"/>
                </a:p>
              </p:txBody>
            </p:sp>
            <p:sp>
              <p:nvSpPr>
                <p:cNvPr id="1431" name="Line 50"/>
                <p:cNvSpPr>
                  <a:spLocks noChangeShapeType="1"/>
                </p:cNvSpPr>
                <p:nvPr/>
              </p:nvSpPr>
              <p:spPr bwMode="auto">
                <a:xfrm>
                  <a:off x="1624" y="1168"/>
                  <a:ext cx="4" cy="0"/>
                </a:xfrm>
                <a:prstGeom prst="line">
                  <a:avLst/>
                </a:prstGeom>
                <a:noFill/>
                <a:ln w="28575">
                  <a:solidFill>
                    <a:srgbClr val="990033"/>
                  </a:solidFill>
                  <a:round/>
                  <a:headEnd/>
                  <a:tailEnd/>
                </a:ln>
              </p:spPr>
              <p:txBody>
                <a:bodyPr/>
                <a:lstStyle/>
                <a:p>
                  <a:endParaRPr lang="en-US"/>
                </a:p>
              </p:txBody>
            </p:sp>
            <p:sp>
              <p:nvSpPr>
                <p:cNvPr id="1432" name="Line 51"/>
                <p:cNvSpPr>
                  <a:spLocks noChangeShapeType="1"/>
                </p:cNvSpPr>
                <p:nvPr/>
              </p:nvSpPr>
              <p:spPr bwMode="auto">
                <a:xfrm>
                  <a:off x="1628" y="1168"/>
                  <a:ext cx="0" cy="4"/>
                </a:xfrm>
                <a:prstGeom prst="line">
                  <a:avLst/>
                </a:prstGeom>
                <a:noFill/>
                <a:ln w="28575">
                  <a:solidFill>
                    <a:srgbClr val="990033"/>
                  </a:solidFill>
                  <a:round/>
                  <a:headEnd/>
                  <a:tailEnd/>
                </a:ln>
              </p:spPr>
              <p:txBody>
                <a:bodyPr/>
                <a:lstStyle/>
                <a:p>
                  <a:endParaRPr lang="en-US"/>
                </a:p>
              </p:txBody>
            </p:sp>
            <p:sp>
              <p:nvSpPr>
                <p:cNvPr id="1433" name="Line 52"/>
                <p:cNvSpPr>
                  <a:spLocks noChangeShapeType="1"/>
                </p:cNvSpPr>
                <p:nvPr/>
              </p:nvSpPr>
              <p:spPr bwMode="auto">
                <a:xfrm>
                  <a:off x="1646" y="1186"/>
                  <a:ext cx="34" cy="0"/>
                </a:xfrm>
                <a:prstGeom prst="line">
                  <a:avLst/>
                </a:prstGeom>
                <a:noFill/>
                <a:ln w="28575">
                  <a:solidFill>
                    <a:srgbClr val="990033"/>
                  </a:solidFill>
                  <a:round/>
                  <a:headEnd/>
                  <a:tailEnd/>
                </a:ln>
              </p:spPr>
              <p:txBody>
                <a:bodyPr/>
                <a:lstStyle/>
                <a:p>
                  <a:endParaRPr lang="en-US"/>
                </a:p>
              </p:txBody>
            </p:sp>
            <p:sp>
              <p:nvSpPr>
                <p:cNvPr id="1434" name="Line 53"/>
                <p:cNvSpPr>
                  <a:spLocks noChangeShapeType="1"/>
                </p:cNvSpPr>
                <p:nvPr/>
              </p:nvSpPr>
              <p:spPr bwMode="auto">
                <a:xfrm>
                  <a:off x="1692" y="1208"/>
                  <a:ext cx="36" cy="0"/>
                </a:xfrm>
                <a:prstGeom prst="line">
                  <a:avLst/>
                </a:prstGeom>
                <a:noFill/>
                <a:ln w="28575">
                  <a:solidFill>
                    <a:srgbClr val="990033"/>
                  </a:solidFill>
                  <a:round/>
                  <a:headEnd/>
                  <a:tailEnd/>
                </a:ln>
              </p:spPr>
              <p:txBody>
                <a:bodyPr/>
                <a:lstStyle/>
                <a:p>
                  <a:endParaRPr lang="en-US"/>
                </a:p>
              </p:txBody>
            </p:sp>
            <p:sp>
              <p:nvSpPr>
                <p:cNvPr id="1435" name="Line 54"/>
                <p:cNvSpPr>
                  <a:spLocks noChangeShapeType="1"/>
                </p:cNvSpPr>
                <p:nvPr/>
              </p:nvSpPr>
              <p:spPr bwMode="auto">
                <a:xfrm>
                  <a:off x="1760" y="1208"/>
                  <a:ext cx="8" cy="0"/>
                </a:xfrm>
                <a:prstGeom prst="line">
                  <a:avLst/>
                </a:prstGeom>
                <a:noFill/>
                <a:ln w="28575">
                  <a:solidFill>
                    <a:srgbClr val="990033"/>
                  </a:solidFill>
                  <a:round/>
                  <a:headEnd/>
                  <a:tailEnd/>
                </a:ln>
              </p:spPr>
              <p:txBody>
                <a:bodyPr/>
                <a:lstStyle/>
                <a:p>
                  <a:endParaRPr lang="en-US"/>
                </a:p>
              </p:txBody>
            </p:sp>
            <p:sp>
              <p:nvSpPr>
                <p:cNvPr id="1436" name="Line 55"/>
                <p:cNvSpPr>
                  <a:spLocks noChangeShapeType="1"/>
                </p:cNvSpPr>
                <p:nvPr/>
              </p:nvSpPr>
              <p:spPr bwMode="auto">
                <a:xfrm>
                  <a:off x="1768" y="1208"/>
                  <a:ext cx="0" cy="18"/>
                </a:xfrm>
                <a:prstGeom prst="line">
                  <a:avLst/>
                </a:prstGeom>
                <a:noFill/>
                <a:ln w="28575">
                  <a:solidFill>
                    <a:srgbClr val="990033"/>
                  </a:solidFill>
                  <a:round/>
                  <a:headEnd/>
                  <a:tailEnd/>
                </a:ln>
              </p:spPr>
              <p:txBody>
                <a:bodyPr/>
                <a:lstStyle/>
                <a:p>
                  <a:endParaRPr lang="en-US"/>
                </a:p>
              </p:txBody>
            </p:sp>
            <p:sp>
              <p:nvSpPr>
                <p:cNvPr id="1437" name="Line 56"/>
                <p:cNvSpPr>
                  <a:spLocks noChangeShapeType="1"/>
                </p:cNvSpPr>
                <p:nvPr/>
              </p:nvSpPr>
              <p:spPr bwMode="auto">
                <a:xfrm>
                  <a:off x="1768" y="1226"/>
                  <a:ext cx="7" cy="0"/>
                </a:xfrm>
                <a:prstGeom prst="line">
                  <a:avLst/>
                </a:prstGeom>
                <a:noFill/>
                <a:ln w="28575">
                  <a:solidFill>
                    <a:srgbClr val="990033"/>
                  </a:solidFill>
                  <a:round/>
                  <a:headEnd/>
                  <a:tailEnd/>
                </a:ln>
              </p:spPr>
              <p:txBody>
                <a:bodyPr/>
                <a:lstStyle/>
                <a:p>
                  <a:endParaRPr lang="en-US"/>
                </a:p>
              </p:txBody>
            </p:sp>
            <p:sp>
              <p:nvSpPr>
                <p:cNvPr id="1438" name="Line 57"/>
                <p:cNvSpPr>
                  <a:spLocks noChangeShapeType="1"/>
                </p:cNvSpPr>
                <p:nvPr/>
              </p:nvSpPr>
              <p:spPr bwMode="auto">
                <a:xfrm>
                  <a:off x="1785" y="1248"/>
                  <a:ext cx="0" cy="16"/>
                </a:xfrm>
                <a:prstGeom prst="line">
                  <a:avLst/>
                </a:prstGeom>
                <a:noFill/>
                <a:ln w="28575">
                  <a:solidFill>
                    <a:srgbClr val="990033"/>
                  </a:solidFill>
                  <a:round/>
                  <a:headEnd/>
                  <a:tailEnd/>
                </a:ln>
              </p:spPr>
              <p:txBody>
                <a:bodyPr/>
                <a:lstStyle/>
                <a:p>
                  <a:endParaRPr lang="en-US"/>
                </a:p>
              </p:txBody>
            </p:sp>
            <p:sp>
              <p:nvSpPr>
                <p:cNvPr id="1439" name="Line 58"/>
                <p:cNvSpPr>
                  <a:spLocks noChangeShapeType="1"/>
                </p:cNvSpPr>
                <p:nvPr/>
              </p:nvSpPr>
              <p:spPr bwMode="auto">
                <a:xfrm>
                  <a:off x="1785" y="1264"/>
                  <a:ext cx="0" cy="0"/>
                </a:xfrm>
                <a:prstGeom prst="line">
                  <a:avLst/>
                </a:prstGeom>
                <a:noFill/>
                <a:ln w="28575">
                  <a:solidFill>
                    <a:srgbClr val="990033"/>
                  </a:solidFill>
                  <a:round/>
                  <a:headEnd/>
                  <a:tailEnd/>
                </a:ln>
              </p:spPr>
              <p:txBody>
                <a:bodyPr/>
                <a:lstStyle/>
                <a:p>
                  <a:endParaRPr lang="en-US"/>
                </a:p>
              </p:txBody>
            </p:sp>
            <p:sp>
              <p:nvSpPr>
                <p:cNvPr id="1440" name="Line 59"/>
                <p:cNvSpPr>
                  <a:spLocks noChangeShapeType="1"/>
                </p:cNvSpPr>
                <p:nvPr/>
              </p:nvSpPr>
              <p:spPr bwMode="auto">
                <a:xfrm>
                  <a:off x="1785" y="1264"/>
                  <a:ext cx="0" cy="18"/>
                </a:xfrm>
                <a:prstGeom prst="line">
                  <a:avLst/>
                </a:prstGeom>
                <a:noFill/>
                <a:ln w="28575">
                  <a:solidFill>
                    <a:srgbClr val="990033"/>
                  </a:solidFill>
                  <a:round/>
                  <a:headEnd/>
                  <a:tailEnd/>
                </a:ln>
              </p:spPr>
              <p:txBody>
                <a:bodyPr/>
                <a:lstStyle/>
                <a:p>
                  <a:endParaRPr lang="en-US"/>
                </a:p>
              </p:txBody>
            </p:sp>
            <p:sp>
              <p:nvSpPr>
                <p:cNvPr id="1441" name="Line 60"/>
                <p:cNvSpPr>
                  <a:spLocks noChangeShapeType="1"/>
                </p:cNvSpPr>
                <p:nvPr/>
              </p:nvSpPr>
              <p:spPr bwMode="auto">
                <a:xfrm>
                  <a:off x="1785" y="1282"/>
                  <a:ext cx="0" cy="0"/>
                </a:xfrm>
                <a:prstGeom prst="line">
                  <a:avLst/>
                </a:prstGeom>
                <a:noFill/>
                <a:ln w="28575">
                  <a:solidFill>
                    <a:srgbClr val="990033"/>
                  </a:solidFill>
                  <a:round/>
                  <a:headEnd/>
                  <a:tailEnd/>
                </a:ln>
              </p:spPr>
              <p:txBody>
                <a:bodyPr/>
                <a:lstStyle/>
                <a:p>
                  <a:endParaRPr lang="en-US"/>
                </a:p>
              </p:txBody>
            </p:sp>
            <p:sp>
              <p:nvSpPr>
                <p:cNvPr id="1442" name="Line 61"/>
                <p:cNvSpPr>
                  <a:spLocks noChangeShapeType="1"/>
                </p:cNvSpPr>
                <p:nvPr/>
              </p:nvSpPr>
              <p:spPr bwMode="auto">
                <a:xfrm>
                  <a:off x="1819" y="1282"/>
                  <a:ext cx="17" cy="0"/>
                </a:xfrm>
                <a:prstGeom prst="line">
                  <a:avLst/>
                </a:prstGeom>
                <a:noFill/>
                <a:ln w="28575">
                  <a:solidFill>
                    <a:srgbClr val="990033"/>
                  </a:solidFill>
                  <a:round/>
                  <a:headEnd/>
                  <a:tailEnd/>
                </a:ln>
              </p:spPr>
              <p:txBody>
                <a:bodyPr/>
                <a:lstStyle/>
                <a:p>
                  <a:endParaRPr lang="en-US"/>
                </a:p>
              </p:txBody>
            </p:sp>
            <p:sp>
              <p:nvSpPr>
                <p:cNvPr id="1443" name="Line 62"/>
                <p:cNvSpPr>
                  <a:spLocks noChangeShapeType="1"/>
                </p:cNvSpPr>
                <p:nvPr/>
              </p:nvSpPr>
              <p:spPr bwMode="auto">
                <a:xfrm>
                  <a:off x="1836" y="1282"/>
                  <a:ext cx="0" cy="22"/>
                </a:xfrm>
                <a:prstGeom prst="line">
                  <a:avLst/>
                </a:prstGeom>
                <a:noFill/>
                <a:ln w="28575">
                  <a:solidFill>
                    <a:srgbClr val="990033"/>
                  </a:solidFill>
                  <a:round/>
                  <a:headEnd/>
                  <a:tailEnd/>
                </a:ln>
              </p:spPr>
              <p:txBody>
                <a:bodyPr/>
                <a:lstStyle/>
                <a:p>
                  <a:endParaRPr lang="en-US"/>
                </a:p>
              </p:txBody>
            </p:sp>
            <p:sp>
              <p:nvSpPr>
                <p:cNvPr id="1444" name="Line 63"/>
                <p:cNvSpPr>
                  <a:spLocks noChangeShapeType="1"/>
                </p:cNvSpPr>
                <p:nvPr/>
              </p:nvSpPr>
              <p:spPr bwMode="auto">
                <a:xfrm>
                  <a:off x="1846" y="1322"/>
                  <a:ext cx="12" cy="0"/>
                </a:xfrm>
                <a:prstGeom prst="line">
                  <a:avLst/>
                </a:prstGeom>
                <a:noFill/>
                <a:ln w="28575">
                  <a:solidFill>
                    <a:srgbClr val="990033"/>
                  </a:solidFill>
                  <a:round/>
                  <a:headEnd/>
                  <a:tailEnd/>
                </a:ln>
              </p:spPr>
              <p:txBody>
                <a:bodyPr/>
                <a:lstStyle/>
                <a:p>
                  <a:endParaRPr lang="en-US"/>
                </a:p>
              </p:txBody>
            </p:sp>
            <p:sp>
              <p:nvSpPr>
                <p:cNvPr id="1445" name="Line 64"/>
                <p:cNvSpPr>
                  <a:spLocks noChangeShapeType="1"/>
                </p:cNvSpPr>
                <p:nvPr/>
              </p:nvSpPr>
              <p:spPr bwMode="auto">
                <a:xfrm>
                  <a:off x="1858" y="1322"/>
                  <a:ext cx="0" cy="21"/>
                </a:xfrm>
                <a:prstGeom prst="line">
                  <a:avLst/>
                </a:prstGeom>
                <a:noFill/>
                <a:ln w="28575">
                  <a:solidFill>
                    <a:srgbClr val="990033"/>
                  </a:solidFill>
                  <a:round/>
                  <a:headEnd/>
                  <a:tailEnd/>
                </a:ln>
              </p:spPr>
              <p:txBody>
                <a:bodyPr/>
                <a:lstStyle/>
                <a:p>
                  <a:endParaRPr lang="en-US"/>
                </a:p>
              </p:txBody>
            </p:sp>
            <p:sp>
              <p:nvSpPr>
                <p:cNvPr id="1446" name="Line 65"/>
                <p:cNvSpPr>
                  <a:spLocks noChangeShapeType="1"/>
                </p:cNvSpPr>
                <p:nvPr/>
              </p:nvSpPr>
              <p:spPr bwMode="auto">
                <a:xfrm>
                  <a:off x="1858" y="1343"/>
                  <a:ext cx="6" cy="0"/>
                </a:xfrm>
                <a:prstGeom prst="line">
                  <a:avLst/>
                </a:prstGeom>
                <a:noFill/>
                <a:ln w="28575">
                  <a:solidFill>
                    <a:srgbClr val="990033"/>
                  </a:solidFill>
                  <a:round/>
                  <a:headEnd/>
                  <a:tailEnd/>
                </a:ln>
              </p:spPr>
              <p:txBody>
                <a:bodyPr/>
                <a:lstStyle/>
                <a:p>
                  <a:endParaRPr lang="en-US"/>
                </a:p>
              </p:txBody>
            </p:sp>
            <p:sp>
              <p:nvSpPr>
                <p:cNvPr id="1447" name="Line 66"/>
                <p:cNvSpPr>
                  <a:spLocks noChangeShapeType="1"/>
                </p:cNvSpPr>
                <p:nvPr/>
              </p:nvSpPr>
              <p:spPr bwMode="auto">
                <a:xfrm>
                  <a:off x="1875" y="1361"/>
                  <a:ext cx="3" cy="0"/>
                </a:xfrm>
                <a:prstGeom prst="line">
                  <a:avLst/>
                </a:prstGeom>
                <a:noFill/>
                <a:ln w="28575">
                  <a:solidFill>
                    <a:srgbClr val="990033"/>
                  </a:solidFill>
                  <a:round/>
                  <a:headEnd/>
                  <a:tailEnd/>
                </a:ln>
              </p:spPr>
              <p:txBody>
                <a:bodyPr/>
                <a:lstStyle/>
                <a:p>
                  <a:endParaRPr lang="en-US"/>
                </a:p>
              </p:txBody>
            </p:sp>
            <p:sp>
              <p:nvSpPr>
                <p:cNvPr id="1448" name="Line 67"/>
                <p:cNvSpPr>
                  <a:spLocks noChangeShapeType="1"/>
                </p:cNvSpPr>
                <p:nvPr/>
              </p:nvSpPr>
              <p:spPr bwMode="auto">
                <a:xfrm>
                  <a:off x="1878" y="1361"/>
                  <a:ext cx="0" cy="22"/>
                </a:xfrm>
                <a:prstGeom prst="line">
                  <a:avLst/>
                </a:prstGeom>
                <a:noFill/>
                <a:ln w="28575">
                  <a:solidFill>
                    <a:srgbClr val="990033"/>
                  </a:solidFill>
                  <a:round/>
                  <a:headEnd/>
                  <a:tailEnd/>
                </a:ln>
              </p:spPr>
              <p:txBody>
                <a:bodyPr/>
                <a:lstStyle/>
                <a:p>
                  <a:endParaRPr lang="en-US"/>
                </a:p>
              </p:txBody>
            </p:sp>
            <p:sp>
              <p:nvSpPr>
                <p:cNvPr id="1449" name="Line 68"/>
                <p:cNvSpPr>
                  <a:spLocks noChangeShapeType="1"/>
                </p:cNvSpPr>
                <p:nvPr/>
              </p:nvSpPr>
              <p:spPr bwMode="auto">
                <a:xfrm>
                  <a:off x="1878" y="1383"/>
                  <a:ext cx="5" cy="0"/>
                </a:xfrm>
                <a:prstGeom prst="line">
                  <a:avLst/>
                </a:prstGeom>
                <a:noFill/>
                <a:ln w="28575">
                  <a:solidFill>
                    <a:srgbClr val="990033"/>
                  </a:solidFill>
                  <a:round/>
                  <a:headEnd/>
                  <a:tailEnd/>
                </a:ln>
              </p:spPr>
              <p:txBody>
                <a:bodyPr/>
                <a:lstStyle/>
                <a:p>
                  <a:endParaRPr lang="en-US"/>
                </a:p>
              </p:txBody>
            </p:sp>
            <p:sp>
              <p:nvSpPr>
                <p:cNvPr id="1450" name="Line 69"/>
                <p:cNvSpPr>
                  <a:spLocks noChangeShapeType="1"/>
                </p:cNvSpPr>
                <p:nvPr/>
              </p:nvSpPr>
              <p:spPr bwMode="auto">
                <a:xfrm>
                  <a:off x="1883" y="1383"/>
                  <a:ext cx="0" cy="11"/>
                </a:xfrm>
                <a:prstGeom prst="line">
                  <a:avLst/>
                </a:prstGeom>
                <a:noFill/>
                <a:ln w="28575">
                  <a:solidFill>
                    <a:srgbClr val="990033"/>
                  </a:solidFill>
                  <a:round/>
                  <a:headEnd/>
                  <a:tailEnd/>
                </a:ln>
              </p:spPr>
              <p:txBody>
                <a:bodyPr/>
                <a:lstStyle/>
                <a:p>
                  <a:endParaRPr lang="en-US"/>
                </a:p>
              </p:txBody>
            </p:sp>
            <p:sp>
              <p:nvSpPr>
                <p:cNvPr id="1451" name="Line 70"/>
                <p:cNvSpPr>
                  <a:spLocks noChangeShapeType="1"/>
                </p:cNvSpPr>
                <p:nvPr/>
              </p:nvSpPr>
              <p:spPr bwMode="auto">
                <a:xfrm>
                  <a:off x="1893" y="1414"/>
                  <a:ext cx="0" cy="7"/>
                </a:xfrm>
                <a:prstGeom prst="line">
                  <a:avLst/>
                </a:prstGeom>
                <a:noFill/>
                <a:ln w="28575">
                  <a:solidFill>
                    <a:srgbClr val="990033"/>
                  </a:solidFill>
                  <a:round/>
                  <a:headEnd/>
                  <a:tailEnd/>
                </a:ln>
              </p:spPr>
              <p:txBody>
                <a:bodyPr/>
                <a:lstStyle/>
                <a:p>
                  <a:endParaRPr lang="en-US"/>
                </a:p>
              </p:txBody>
            </p:sp>
            <p:sp>
              <p:nvSpPr>
                <p:cNvPr id="1452" name="Line 71"/>
                <p:cNvSpPr>
                  <a:spLocks noChangeShapeType="1"/>
                </p:cNvSpPr>
                <p:nvPr/>
              </p:nvSpPr>
              <p:spPr bwMode="auto">
                <a:xfrm>
                  <a:off x="1893" y="1421"/>
                  <a:ext cx="29" cy="0"/>
                </a:xfrm>
                <a:prstGeom prst="line">
                  <a:avLst/>
                </a:prstGeom>
                <a:noFill/>
                <a:ln w="28575">
                  <a:solidFill>
                    <a:srgbClr val="990033"/>
                  </a:solidFill>
                  <a:round/>
                  <a:headEnd/>
                  <a:tailEnd/>
                </a:ln>
              </p:spPr>
              <p:txBody>
                <a:bodyPr/>
                <a:lstStyle/>
                <a:p>
                  <a:endParaRPr lang="en-US"/>
                </a:p>
              </p:txBody>
            </p:sp>
            <p:sp>
              <p:nvSpPr>
                <p:cNvPr id="1453" name="Line 72"/>
                <p:cNvSpPr>
                  <a:spLocks noChangeShapeType="1"/>
                </p:cNvSpPr>
                <p:nvPr/>
              </p:nvSpPr>
              <p:spPr bwMode="auto">
                <a:xfrm>
                  <a:off x="1936" y="1437"/>
                  <a:ext cx="15" cy="0"/>
                </a:xfrm>
                <a:prstGeom prst="line">
                  <a:avLst/>
                </a:prstGeom>
                <a:noFill/>
                <a:ln w="28575">
                  <a:solidFill>
                    <a:srgbClr val="990033"/>
                  </a:solidFill>
                  <a:round/>
                  <a:headEnd/>
                  <a:tailEnd/>
                </a:ln>
              </p:spPr>
              <p:txBody>
                <a:bodyPr/>
                <a:lstStyle/>
                <a:p>
                  <a:endParaRPr lang="en-US"/>
                </a:p>
              </p:txBody>
            </p:sp>
            <p:sp>
              <p:nvSpPr>
                <p:cNvPr id="1454" name="Line 73"/>
                <p:cNvSpPr>
                  <a:spLocks noChangeShapeType="1"/>
                </p:cNvSpPr>
                <p:nvPr/>
              </p:nvSpPr>
              <p:spPr bwMode="auto">
                <a:xfrm>
                  <a:off x="1951" y="1437"/>
                  <a:ext cx="0" cy="20"/>
                </a:xfrm>
                <a:prstGeom prst="line">
                  <a:avLst/>
                </a:prstGeom>
                <a:noFill/>
                <a:ln w="28575">
                  <a:solidFill>
                    <a:srgbClr val="990033"/>
                  </a:solidFill>
                  <a:round/>
                  <a:headEnd/>
                  <a:tailEnd/>
                </a:ln>
              </p:spPr>
              <p:txBody>
                <a:bodyPr/>
                <a:lstStyle/>
                <a:p>
                  <a:endParaRPr lang="en-US"/>
                </a:p>
              </p:txBody>
            </p:sp>
            <p:sp>
              <p:nvSpPr>
                <p:cNvPr id="1455" name="Line 75"/>
                <p:cNvSpPr>
                  <a:spLocks noChangeShapeType="1"/>
                </p:cNvSpPr>
                <p:nvPr/>
              </p:nvSpPr>
              <p:spPr bwMode="auto">
                <a:xfrm>
                  <a:off x="1983" y="1457"/>
                  <a:ext cx="17" cy="0"/>
                </a:xfrm>
                <a:prstGeom prst="line">
                  <a:avLst/>
                </a:prstGeom>
                <a:noFill/>
                <a:ln w="28575">
                  <a:solidFill>
                    <a:srgbClr val="990033"/>
                  </a:solidFill>
                  <a:round/>
                  <a:headEnd/>
                  <a:tailEnd/>
                </a:ln>
              </p:spPr>
              <p:txBody>
                <a:bodyPr/>
                <a:lstStyle/>
                <a:p>
                  <a:endParaRPr lang="en-US"/>
                </a:p>
              </p:txBody>
            </p:sp>
            <p:sp>
              <p:nvSpPr>
                <p:cNvPr id="1456" name="Line 76"/>
                <p:cNvSpPr>
                  <a:spLocks noChangeShapeType="1"/>
                </p:cNvSpPr>
                <p:nvPr/>
              </p:nvSpPr>
              <p:spPr bwMode="auto">
                <a:xfrm>
                  <a:off x="2000" y="1457"/>
                  <a:ext cx="0" cy="0"/>
                </a:xfrm>
                <a:prstGeom prst="line">
                  <a:avLst/>
                </a:prstGeom>
                <a:noFill/>
                <a:ln w="28575">
                  <a:solidFill>
                    <a:srgbClr val="990033"/>
                  </a:solidFill>
                  <a:round/>
                  <a:headEnd/>
                  <a:tailEnd/>
                </a:ln>
              </p:spPr>
              <p:txBody>
                <a:bodyPr/>
                <a:lstStyle/>
                <a:p>
                  <a:endParaRPr lang="en-US"/>
                </a:p>
              </p:txBody>
            </p:sp>
            <p:sp>
              <p:nvSpPr>
                <p:cNvPr id="1457" name="Line 77"/>
                <p:cNvSpPr>
                  <a:spLocks noChangeShapeType="1"/>
                </p:cNvSpPr>
                <p:nvPr/>
              </p:nvSpPr>
              <p:spPr bwMode="auto">
                <a:xfrm>
                  <a:off x="2000" y="1457"/>
                  <a:ext cx="16" cy="0"/>
                </a:xfrm>
                <a:prstGeom prst="line">
                  <a:avLst/>
                </a:prstGeom>
                <a:noFill/>
                <a:ln w="28575">
                  <a:solidFill>
                    <a:srgbClr val="990033"/>
                  </a:solidFill>
                  <a:round/>
                  <a:headEnd/>
                  <a:tailEnd/>
                </a:ln>
              </p:spPr>
              <p:txBody>
                <a:bodyPr/>
                <a:lstStyle/>
                <a:p>
                  <a:endParaRPr lang="en-US"/>
                </a:p>
              </p:txBody>
            </p:sp>
            <p:sp>
              <p:nvSpPr>
                <p:cNvPr id="1458" name="Line 78"/>
                <p:cNvSpPr>
                  <a:spLocks noChangeShapeType="1"/>
                </p:cNvSpPr>
                <p:nvPr/>
              </p:nvSpPr>
              <p:spPr bwMode="auto">
                <a:xfrm>
                  <a:off x="2048" y="1457"/>
                  <a:ext cx="25" cy="0"/>
                </a:xfrm>
                <a:prstGeom prst="line">
                  <a:avLst/>
                </a:prstGeom>
                <a:noFill/>
                <a:ln w="28575">
                  <a:solidFill>
                    <a:srgbClr val="990033"/>
                  </a:solidFill>
                  <a:round/>
                  <a:headEnd/>
                  <a:tailEnd/>
                </a:ln>
              </p:spPr>
              <p:txBody>
                <a:bodyPr/>
                <a:lstStyle/>
                <a:p>
                  <a:endParaRPr lang="en-US"/>
                </a:p>
              </p:txBody>
            </p:sp>
            <p:sp>
              <p:nvSpPr>
                <p:cNvPr id="1459" name="Line 79"/>
                <p:cNvSpPr>
                  <a:spLocks noChangeShapeType="1"/>
                </p:cNvSpPr>
                <p:nvPr/>
              </p:nvSpPr>
              <p:spPr bwMode="auto">
                <a:xfrm>
                  <a:off x="2073" y="1457"/>
                  <a:ext cx="0" cy="13"/>
                </a:xfrm>
                <a:prstGeom prst="line">
                  <a:avLst/>
                </a:prstGeom>
                <a:noFill/>
                <a:ln w="28575">
                  <a:solidFill>
                    <a:srgbClr val="990033"/>
                  </a:solidFill>
                  <a:round/>
                  <a:headEnd/>
                  <a:tailEnd/>
                </a:ln>
              </p:spPr>
              <p:txBody>
                <a:bodyPr/>
                <a:lstStyle/>
                <a:p>
                  <a:endParaRPr lang="en-US"/>
                </a:p>
              </p:txBody>
            </p:sp>
            <p:sp>
              <p:nvSpPr>
                <p:cNvPr id="1460" name="Line 80"/>
                <p:cNvSpPr>
                  <a:spLocks noChangeShapeType="1"/>
                </p:cNvSpPr>
                <p:nvPr/>
              </p:nvSpPr>
              <p:spPr bwMode="auto">
                <a:xfrm>
                  <a:off x="2094" y="1477"/>
                  <a:ext cx="33" cy="0"/>
                </a:xfrm>
                <a:prstGeom prst="line">
                  <a:avLst/>
                </a:prstGeom>
                <a:noFill/>
                <a:ln w="28575">
                  <a:solidFill>
                    <a:srgbClr val="990033"/>
                  </a:solidFill>
                  <a:round/>
                  <a:headEnd/>
                  <a:tailEnd/>
                </a:ln>
              </p:spPr>
              <p:txBody>
                <a:bodyPr/>
                <a:lstStyle/>
                <a:p>
                  <a:endParaRPr lang="en-US"/>
                </a:p>
              </p:txBody>
            </p:sp>
            <p:sp>
              <p:nvSpPr>
                <p:cNvPr id="1461" name="Line 81"/>
                <p:cNvSpPr>
                  <a:spLocks noChangeShapeType="1"/>
                </p:cNvSpPr>
                <p:nvPr/>
              </p:nvSpPr>
              <p:spPr bwMode="auto">
                <a:xfrm>
                  <a:off x="2159" y="1477"/>
                  <a:ext cx="32" cy="0"/>
                </a:xfrm>
                <a:prstGeom prst="line">
                  <a:avLst/>
                </a:prstGeom>
                <a:noFill/>
                <a:ln w="28575">
                  <a:solidFill>
                    <a:srgbClr val="990033"/>
                  </a:solidFill>
                  <a:round/>
                  <a:headEnd/>
                  <a:tailEnd/>
                </a:ln>
              </p:spPr>
              <p:txBody>
                <a:bodyPr/>
                <a:lstStyle/>
                <a:p>
                  <a:endParaRPr lang="en-US"/>
                </a:p>
              </p:txBody>
            </p:sp>
            <p:sp>
              <p:nvSpPr>
                <p:cNvPr id="1462" name="Line 82"/>
                <p:cNvSpPr>
                  <a:spLocks noChangeShapeType="1"/>
                </p:cNvSpPr>
                <p:nvPr/>
              </p:nvSpPr>
              <p:spPr bwMode="auto">
                <a:xfrm>
                  <a:off x="2224" y="1477"/>
                  <a:ext cx="11" cy="0"/>
                </a:xfrm>
                <a:prstGeom prst="line">
                  <a:avLst/>
                </a:prstGeom>
                <a:noFill/>
                <a:ln w="28575">
                  <a:solidFill>
                    <a:srgbClr val="990033"/>
                  </a:solidFill>
                  <a:round/>
                  <a:headEnd/>
                  <a:tailEnd/>
                </a:ln>
              </p:spPr>
              <p:txBody>
                <a:bodyPr/>
                <a:lstStyle/>
                <a:p>
                  <a:endParaRPr lang="en-US"/>
                </a:p>
              </p:txBody>
            </p:sp>
            <p:sp>
              <p:nvSpPr>
                <p:cNvPr id="1463" name="Line 204"/>
                <p:cNvSpPr>
                  <a:spLocks noChangeShapeType="1"/>
                </p:cNvSpPr>
                <p:nvPr/>
              </p:nvSpPr>
              <p:spPr bwMode="auto">
                <a:xfrm>
                  <a:off x="1182" y="914"/>
                  <a:ext cx="32" cy="0"/>
                </a:xfrm>
                <a:prstGeom prst="line">
                  <a:avLst/>
                </a:prstGeom>
                <a:noFill/>
                <a:ln w="28575">
                  <a:solidFill>
                    <a:srgbClr val="990033"/>
                  </a:solidFill>
                  <a:round/>
                  <a:headEnd/>
                  <a:tailEnd/>
                </a:ln>
              </p:spPr>
              <p:txBody>
                <a:bodyPr/>
                <a:lstStyle/>
                <a:p>
                  <a:endParaRPr lang="en-US"/>
                </a:p>
              </p:txBody>
            </p:sp>
            <p:sp>
              <p:nvSpPr>
                <p:cNvPr id="1464" name="Line 205"/>
                <p:cNvSpPr>
                  <a:spLocks noChangeShapeType="1"/>
                </p:cNvSpPr>
                <p:nvPr/>
              </p:nvSpPr>
              <p:spPr bwMode="auto">
                <a:xfrm>
                  <a:off x="1214" y="914"/>
                  <a:ext cx="0" cy="0"/>
                </a:xfrm>
                <a:prstGeom prst="line">
                  <a:avLst/>
                </a:prstGeom>
                <a:noFill/>
                <a:ln w="28575">
                  <a:solidFill>
                    <a:srgbClr val="990033"/>
                  </a:solidFill>
                  <a:round/>
                  <a:headEnd/>
                  <a:tailEnd/>
                </a:ln>
              </p:spPr>
              <p:txBody>
                <a:bodyPr/>
                <a:lstStyle/>
                <a:p>
                  <a:endParaRPr lang="en-US"/>
                </a:p>
              </p:txBody>
            </p:sp>
            <p:sp>
              <p:nvSpPr>
                <p:cNvPr id="1465" name="Line 208"/>
                <p:cNvSpPr>
                  <a:spLocks noChangeShapeType="1"/>
                </p:cNvSpPr>
                <p:nvPr/>
              </p:nvSpPr>
              <p:spPr bwMode="auto">
                <a:xfrm>
                  <a:off x="1267" y="914"/>
                  <a:ext cx="0" cy="0"/>
                </a:xfrm>
                <a:prstGeom prst="line">
                  <a:avLst/>
                </a:prstGeom>
                <a:noFill/>
                <a:ln w="28575">
                  <a:solidFill>
                    <a:srgbClr val="990033"/>
                  </a:solidFill>
                  <a:round/>
                  <a:headEnd/>
                  <a:tailEnd/>
                </a:ln>
              </p:spPr>
              <p:txBody>
                <a:bodyPr/>
                <a:lstStyle/>
                <a:p>
                  <a:endParaRPr lang="en-US"/>
                </a:p>
              </p:txBody>
            </p:sp>
          </p:grpSp>
          <p:grpSp>
            <p:nvGrpSpPr>
              <p:cNvPr id="12" name="Group 1304"/>
              <p:cNvGrpSpPr>
                <a:grpSpLocks/>
              </p:cNvGrpSpPr>
              <p:nvPr/>
            </p:nvGrpSpPr>
            <p:grpSpPr bwMode="auto">
              <a:xfrm>
                <a:off x="3650" y="1901"/>
                <a:ext cx="1392" cy="404"/>
                <a:chOff x="3650" y="1901"/>
                <a:chExt cx="1392" cy="404"/>
              </a:xfrm>
            </p:grpSpPr>
            <p:sp>
              <p:nvSpPr>
                <p:cNvPr id="1329" name="Line 131"/>
                <p:cNvSpPr>
                  <a:spLocks noChangeShapeType="1"/>
                </p:cNvSpPr>
                <p:nvPr/>
              </p:nvSpPr>
              <p:spPr bwMode="auto">
                <a:xfrm>
                  <a:off x="3650" y="1901"/>
                  <a:ext cx="33" cy="0"/>
                </a:xfrm>
                <a:prstGeom prst="line">
                  <a:avLst/>
                </a:prstGeom>
                <a:noFill/>
                <a:ln w="28575">
                  <a:solidFill>
                    <a:srgbClr val="990033"/>
                  </a:solidFill>
                  <a:round/>
                  <a:headEnd/>
                  <a:tailEnd/>
                </a:ln>
              </p:spPr>
              <p:txBody>
                <a:bodyPr/>
                <a:lstStyle/>
                <a:p>
                  <a:endParaRPr lang="en-US"/>
                </a:p>
              </p:txBody>
            </p:sp>
            <p:sp>
              <p:nvSpPr>
                <p:cNvPr id="1330" name="Line 132"/>
                <p:cNvSpPr>
                  <a:spLocks noChangeShapeType="1"/>
                </p:cNvSpPr>
                <p:nvPr/>
              </p:nvSpPr>
              <p:spPr bwMode="auto">
                <a:xfrm>
                  <a:off x="3715" y="1901"/>
                  <a:ext cx="22" cy="0"/>
                </a:xfrm>
                <a:prstGeom prst="line">
                  <a:avLst/>
                </a:prstGeom>
                <a:noFill/>
                <a:ln w="28575">
                  <a:solidFill>
                    <a:srgbClr val="990033"/>
                  </a:solidFill>
                  <a:round/>
                  <a:headEnd/>
                  <a:tailEnd/>
                </a:ln>
              </p:spPr>
              <p:txBody>
                <a:bodyPr/>
                <a:lstStyle/>
                <a:p>
                  <a:endParaRPr lang="en-US"/>
                </a:p>
              </p:txBody>
            </p:sp>
            <p:sp>
              <p:nvSpPr>
                <p:cNvPr id="1331" name="Line 133"/>
                <p:cNvSpPr>
                  <a:spLocks noChangeShapeType="1"/>
                </p:cNvSpPr>
                <p:nvPr/>
              </p:nvSpPr>
              <p:spPr bwMode="auto">
                <a:xfrm>
                  <a:off x="3737" y="1901"/>
                  <a:ext cx="0" cy="11"/>
                </a:xfrm>
                <a:prstGeom prst="line">
                  <a:avLst/>
                </a:prstGeom>
                <a:noFill/>
                <a:ln w="28575">
                  <a:solidFill>
                    <a:srgbClr val="990033"/>
                  </a:solidFill>
                  <a:round/>
                  <a:headEnd/>
                  <a:tailEnd/>
                </a:ln>
              </p:spPr>
              <p:txBody>
                <a:bodyPr/>
                <a:lstStyle/>
                <a:p>
                  <a:endParaRPr lang="en-US"/>
                </a:p>
              </p:txBody>
            </p:sp>
            <p:sp>
              <p:nvSpPr>
                <p:cNvPr id="1332" name="Line 134"/>
                <p:cNvSpPr>
                  <a:spLocks noChangeShapeType="1"/>
                </p:cNvSpPr>
                <p:nvPr/>
              </p:nvSpPr>
              <p:spPr bwMode="auto">
                <a:xfrm>
                  <a:off x="3758" y="1919"/>
                  <a:ext cx="4" cy="0"/>
                </a:xfrm>
                <a:prstGeom prst="line">
                  <a:avLst/>
                </a:prstGeom>
                <a:noFill/>
                <a:ln w="28575">
                  <a:solidFill>
                    <a:srgbClr val="990033"/>
                  </a:solidFill>
                  <a:round/>
                  <a:headEnd/>
                  <a:tailEnd/>
                </a:ln>
              </p:spPr>
              <p:txBody>
                <a:bodyPr/>
                <a:lstStyle/>
                <a:p>
                  <a:endParaRPr lang="en-US"/>
                </a:p>
              </p:txBody>
            </p:sp>
            <p:sp>
              <p:nvSpPr>
                <p:cNvPr id="1333" name="Line 135"/>
                <p:cNvSpPr>
                  <a:spLocks noChangeShapeType="1"/>
                </p:cNvSpPr>
                <p:nvPr/>
              </p:nvSpPr>
              <p:spPr bwMode="auto">
                <a:xfrm>
                  <a:off x="3762" y="1919"/>
                  <a:ext cx="0" cy="22"/>
                </a:xfrm>
                <a:prstGeom prst="line">
                  <a:avLst/>
                </a:prstGeom>
                <a:noFill/>
                <a:ln w="28575">
                  <a:solidFill>
                    <a:srgbClr val="990033"/>
                  </a:solidFill>
                  <a:round/>
                  <a:headEnd/>
                  <a:tailEnd/>
                </a:ln>
              </p:spPr>
              <p:txBody>
                <a:bodyPr/>
                <a:lstStyle/>
                <a:p>
                  <a:endParaRPr lang="en-US"/>
                </a:p>
              </p:txBody>
            </p:sp>
            <p:sp>
              <p:nvSpPr>
                <p:cNvPr id="1334" name="Line 136"/>
                <p:cNvSpPr>
                  <a:spLocks noChangeShapeType="1"/>
                </p:cNvSpPr>
                <p:nvPr/>
              </p:nvSpPr>
              <p:spPr bwMode="auto">
                <a:xfrm>
                  <a:off x="3762" y="1941"/>
                  <a:ext cx="14" cy="0"/>
                </a:xfrm>
                <a:prstGeom prst="line">
                  <a:avLst/>
                </a:prstGeom>
                <a:noFill/>
                <a:ln w="28575">
                  <a:solidFill>
                    <a:srgbClr val="990033"/>
                  </a:solidFill>
                  <a:round/>
                  <a:headEnd/>
                  <a:tailEnd/>
                </a:ln>
              </p:spPr>
              <p:txBody>
                <a:bodyPr/>
                <a:lstStyle/>
                <a:p>
                  <a:endParaRPr lang="en-US"/>
                </a:p>
              </p:txBody>
            </p:sp>
            <p:sp>
              <p:nvSpPr>
                <p:cNvPr id="1335" name="Line 137"/>
                <p:cNvSpPr>
                  <a:spLocks noChangeShapeType="1"/>
                </p:cNvSpPr>
                <p:nvPr/>
              </p:nvSpPr>
              <p:spPr bwMode="auto">
                <a:xfrm>
                  <a:off x="3806" y="1941"/>
                  <a:ext cx="24" cy="0"/>
                </a:xfrm>
                <a:prstGeom prst="line">
                  <a:avLst/>
                </a:prstGeom>
                <a:noFill/>
                <a:ln w="28575">
                  <a:solidFill>
                    <a:srgbClr val="990033"/>
                  </a:solidFill>
                  <a:round/>
                  <a:headEnd/>
                  <a:tailEnd/>
                </a:ln>
              </p:spPr>
              <p:txBody>
                <a:bodyPr/>
                <a:lstStyle/>
                <a:p>
                  <a:endParaRPr lang="en-US"/>
                </a:p>
              </p:txBody>
            </p:sp>
            <p:sp>
              <p:nvSpPr>
                <p:cNvPr id="1336" name="Line 138"/>
                <p:cNvSpPr>
                  <a:spLocks noChangeShapeType="1"/>
                </p:cNvSpPr>
                <p:nvPr/>
              </p:nvSpPr>
              <p:spPr bwMode="auto">
                <a:xfrm>
                  <a:off x="3830" y="1941"/>
                  <a:ext cx="0" cy="10"/>
                </a:xfrm>
                <a:prstGeom prst="line">
                  <a:avLst/>
                </a:prstGeom>
                <a:noFill/>
                <a:ln w="28575">
                  <a:solidFill>
                    <a:srgbClr val="990033"/>
                  </a:solidFill>
                  <a:round/>
                  <a:headEnd/>
                  <a:tailEnd/>
                </a:ln>
              </p:spPr>
              <p:txBody>
                <a:bodyPr/>
                <a:lstStyle/>
                <a:p>
                  <a:endParaRPr lang="en-US"/>
                </a:p>
              </p:txBody>
            </p:sp>
            <p:sp>
              <p:nvSpPr>
                <p:cNvPr id="1337" name="Line 139"/>
                <p:cNvSpPr>
                  <a:spLocks noChangeShapeType="1"/>
                </p:cNvSpPr>
                <p:nvPr/>
              </p:nvSpPr>
              <p:spPr bwMode="auto">
                <a:xfrm>
                  <a:off x="3852" y="1964"/>
                  <a:ext cx="0" cy="18"/>
                </a:xfrm>
                <a:prstGeom prst="line">
                  <a:avLst/>
                </a:prstGeom>
                <a:noFill/>
                <a:ln w="28575">
                  <a:solidFill>
                    <a:srgbClr val="990033"/>
                  </a:solidFill>
                  <a:round/>
                  <a:headEnd/>
                  <a:tailEnd/>
                </a:ln>
              </p:spPr>
              <p:txBody>
                <a:bodyPr/>
                <a:lstStyle/>
                <a:p>
                  <a:endParaRPr lang="en-US"/>
                </a:p>
              </p:txBody>
            </p:sp>
            <p:sp>
              <p:nvSpPr>
                <p:cNvPr id="1338" name="Line 140"/>
                <p:cNvSpPr>
                  <a:spLocks noChangeShapeType="1"/>
                </p:cNvSpPr>
                <p:nvPr/>
              </p:nvSpPr>
              <p:spPr bwMode="auto">
                <a:xfrm>
                  <a:off x="3852" y="1982"/>
                  <a:ext cx="19" cy="0"/>
                </a:xfrm>
                <a:prstGeom prst="line">
                  <a:avLst/>
                </a:prstGeom>
                <a:noFill/>
                <a:ln w="28575">
                  <a:solidFill>
                    <a:srgbClr val="990033"/>
                  </a:solidFill>
                  <a:round/>
                  <a:headEnd/>
                  <a:tailEnd/>
                </a:ln>
              </p:spPr>
              <p:txBody>
                <a:bodyPr/>
                <a:lstStyle/>
                <a:p>
                  <a:endParaRPr lang="en-US"/>
                </a:p>
              </p:txBody>
            </p:sp>
            <p:sp>
              <p:nvSpPr>
                <p:cNvPr id="1339" name="Line 141"/>
                <p:cNvSpPr>
                  <a:spLocks noChangeShapeType="1"/>
                </p:cNvSpPr>
                <p:nvPr/>
              </p:nvSpPr>
              <p:spPr bwMode="auto">
                <a:xfrm>
                  <a:off x="3899" y="1982"/>
                  <a:ext cx="36" cy="0"/>
                </a:xfrm>
                <a:prstGeom prst="line">
                  <a:avLst/>
                </a:prstGeom>
                <a:noFill/>
                <a:ln w="28575">
                  <a:solidFill>
                    <a:srgbClr val="990033"/>
                  </a:solidFill>
                  <a:round/>
                  <a:headEnd/>
                  <a:tailEnd/>
                </a:ln>
              </p:spPr>
              <p:txBody>
                <a:bodyPr/>
                <a:lstStyle/>
                <a:p>
                  <a:endParaRPr lang="en-US"/>
                </a:p>
              </p:txBody>
            </p:sp>
            <p:sp>
              <p:nvSpPr>
                <p:cNvPr id="1340" name="Line 142"/>
                <p:cNvSpPr>
                  <a:spLocks noChangeShapeType="1"/>
                </p:cNvSpPr>
                <p:nvPr/>
              </p:nvSpPr>
              <p:spPr bwMode="auto">
                <a:xfrm>
                  <a:off x="3960" y="1987"/>
                  <a:ext cx="0" cy="17"/>
                </a:xfrm>
                <a:prstGeom prst="line">
                  <a:avLst/>
                </a:prstGeom>
                <a:noFill/>
                <a:ln w="28575">
                  <a:solidFill>
                    <a:srgbClr val="990033"/>
                  </a:solidFill>
                  <a:round/>
                  <a:headEnd/>
                  <a:tailEnd/>
                </a:ln>
              </p:spPr>
              <p:txBody>
                <a:bodyPr/>
                <a:lstStyle/>
                <a:p>
                  <a:endParaRPr lang="en-US"/>
                </a:p>
              </p:txBody>
            </p:sp>
            <p:sp>
              <p:nvSpPr>
                <p:cNvPr id="1341" name="Line 143"/>
                <p:cNvSpPr>
                  <a:spLocks noChangeShapeType="1"/>
                </p:cNvSpPr>
                <p:nvPr/>
              </p:nvSpPr>
              <p:spPr bwMode="auto">
                <a:xfrm>
                  <a:off x="3960" y="2004"/>
                  <a:ext cx="11" cy="0"/>
                </a:xfrm>
                <a:prstGeom prst="line">
                  <a:avLst/>
                </a:prstGeom>
                <a:noFill/>
                <a:ln w="28575">
                  <a:solidFill>
                    <a:srgbClr val="990033"/>
                  </a:solidFill>
                  <a:round/>
                  <a:headEnd/>
                  <a:tailEnd/>
                </a:ln>
              </p:spPr>
              <p:txBody>
                <a:bodyPr/>
                <a:lstStyle/>
                <a:p>
                  <a:endParaRPr lang="en-US"/>
                </a:p>
              </p:txBody>
            </p:sp>
            <p:sp>
              <p:nvSpPr>
                <p:cNvPr id="1342" name="Line 144"/>
                <p:cNvSpPr>
                  <a:spLocks noChangeShapeType="1"/>
                </p:cNvSpPr>
                <p:nvPr/>
              </p:nvSpPr>
              <p:spPr bwMode="auto">
                <a:xfrm>
                  <a:off x="3971" y="2004"/>
                  <a:ext cx="0" cy="7"/>
                </a:xfrm>
                <a:prstGeom prst="line">
                  <a:avLst/>
                </a:prstGeom>
                <a:noFill/>
                <a:ln w="28575">
                  <a:solidFill>
                    <a:srgbClr val="990033"/>
                  </a:solidFill>
                  <a:round/>
                  <a:headEnd/>
                  <a:tailEnd/>
                </a:ln>
              </p:spPr>
              <p:txBody>
                <a:bodyPr/>
                <a:lstStyle/>
                <a:p>
                  <a:endParaRPr lang="en-US"/>
                </a:p>
              </p:txBody>
            </p:sp>
            <p:sp>
              <p:nvSpPr>
                <p:cNvPr id="1343" name="Line 145"/>
                <p:cNvSpPr>
                  <a:spLocks noChangeShapeType="1"/>
                </p:cNvSpPr>
                <p:nvPr/>
              </p:nvSpPr>
              <p:spPr bwMode="auto">
                <a:xfrm>
                  <a:off x="3992" y="2022"/>
                  <a:ext cx="32" cy="0"/>
                </a:xfrm>
                <a:prstGeom prst="line">
                  <a:avLst/>
                </a:prstGeom>
                <a:noFill/>
                <a:ln w="28575">
                  <a:solidFill>
                    <a:srgbClr val="990033"/>
                  </a:solidFill>
                  <a:round/>
                  <a:headEnd/>
                  <a:tailEnd/>
                </a:ln>
              </p:spPr>
              <p:txBody>
                <a:bodyPr/>
                <a:lstStyle/>
                <a:p>
                  <a:endParaRPr lang="en-US"/>
                </a:p>
              </p:txBody>
            </p:sp>
            <p:sp>
              <p:nvSpPr>
                <p:cNvPr id="1344" name="Line 146"/>
                <p:cNvSpPr>
                  <a:spLocks noChangeShapeType="1"/>
                </p:cNvSpPr>
                <p:nvPr/>
              </p:nvSpPr>
              <p:spPr bwMode="auto">
                <a:xfrm>
                  <a:off x="4056" y="2022"/>
                  <a:ext cx="33" cy="0"/>
                </a:xfrm>
                <a:prstGeom prst="line">
                  <a:avLst/>
                </a:prstGeom>
                <a:noFill/>
                <a:ln w="28575">
                  <a:solidFill>
                    <a:srgbClr val="990033"/>
                  </a:solidFill>
                  <a:round/>
                  <a:headEnd/>
                  <a:tailEnd/>
                </a:ln>
              </p:spPr>
              <p:txBody>
                <a:bodyPr/>
                <a:lstStyle/>
                <a:p>
                  <a:endParaRPr lang="en-US"/>
                </a:p>
              </p:txBody>
            </p:sp>
            <p:sp>
              <p:nvSpPr>
                <p:cNvPr id="1345" name="Line 147"/>
                <p:cNvSpPr>
                  <a:spLocks noChangeShapeType="1"/>
                </p:cNvSpPr>
                <p:nvPr/>
              </p:nvSpPr>
              <p:spPr bwMode="auto">
                <a:xfrm>
                  <a:off x="4121" y="2022"/>
                  <a:ext cx="0" cy="0"/>
                </a:xfrm>
                <a:prstGeom prst="line">
                  <a:avLst/>
                </a:prstGeom>
                <a:noFill/>
                <a:ln w="28575">
                  <a:solidFill>
                    <a:srgbClr val="990033"/>
                  </a:solidFill>
                  <a:round/>
                  <a:headEnd/>
                  <a:tailEnd/>
                </a:ln>
              </p:spPr>
              <p:txBody>
                <a:bodyPr/>
                <a:lstStyle/>
                <a:p>
                  <a:endParaRPr lang="en-US"/>
                </a:p>
              </p:txBody>
            </p:sp>
            <p:sp>
              <p:nvSpPr>
                <p:cNvPr id="1346" name="Line 148"/>
                <p:cNvSpPr>
                  <a:spLocks noChangeShapeType="1"/>
                </p:cNvSpPr>
                <p:nvPr/>
              </p:nvSpPr>
              <p:spPr bwMode="auto">
                <a:xfrm>
                  <a:off x="4121" y="2022"/>
                  <a:ext cx="0" cy="0"/>
                </a:xfrm>
                <a:prstGeom prst="line">
                  <a:avLst/>
                </a:prstGeom>
                <a:noFill/>
                <a:ln w="28575">
                  <a:solidFill>
                    <a:srgbClr val="990033"/>
                  </a:solidFill>
                  <a:round/>
                  <a:headEnd/>
                  <a:tailEnd/>
                </a:ln>
              </p:spPr>
              <p:txBody>
                <a:bodyPr/>
                <a:lstStyle/>
                <a:p>
                  <a:endParaRPr lang="en-US"/>
                </a:p>
              </p:txBody>
            </p:sp>
            <p:sp>
              <p:nvSpPr>
                <p:cNvPr id="1347" name="Line 149"/>
                <p:cNvSpPr>
                  <a:spLocks noChangeShapeType="1"/>
                </p:cNvSpPr>
                <p:nvPr/>
              </p:nvSpPr>
              <p:spPr bwMode="auto">
                <a:xfrm>
                  <a:off x="4121" y="2022"/>
                  <a:ext cx="18" cy="0"/>
                </a:xfrm>
                <a:prstGeom prst="line">
                  <a:avLst/>
                </a:prstGeom>
                <a:noFill/>
                <a:ln w="28575">
                  <a:solidFill>
                    <a:srgbClr val="990033"/>
                  </a:solidFill>
                  <a:round/>
                  <a:headEnd/>
                  <a:tailEnd/>
                </a:ln>
              </p:spPr>
              <p:txBody>
                <a:bodyPr/>
                <a:lstStyle/>
                <a:p>
                  <a:endParaRPr lang="en-US"/>
                </a:p>
              </p:txBody>
            </p:sp>
            <p:sp>
              <p:nvSpPr>
                <p:cNvPr id="1348" name="Line 150"/>
                <p:cNvSpPr>
                  <a:spLocks noChangeShapeType="1"/>
                </p:cNvSpPr>
                <p:nvPr/>
              </p:nvSpPr>
              <p:spPr bwMode="auto">
                <a:xfrm>
                  <a:off x="4139" y="2022"/>
                  <a:ext cx="0" cy="0"/>
                </a:xfrm>
                <a:prstGeom prst="line">
                  <a:avLst/>
                </a:prstGeom>
                <a:noFill/>
                <a:ln w="28575">
                  <a:solidFill>
                    <a:srgbClr val="990033"/>
                  </a:solidFill>
                  <a:round/>
                  <a:headEnd/>
                  <a:tailEnd/>
                </a:ln>
              </p:spPr>
              <p:txBody>
                <a:bodyPr/>
                <a:lstStyle/>
                <a:p>
                  <a:endParaRPr lang="en-US"/>
                </a:p>
              </p:txBody>
            </p:sp>
            <p:sp>
              <p:nvSpPr>
                <p:cNvPr id="1349" name="Line 151"/>
                <p:cNvSpPr>
                  <a:spLocks noChangeShapeType="1"/>
                </p:cNvSpPr>
                <p:nvPr/>
              </p:nvSpPr>
              <p:spPr bwMode="auto">
                <a:xfrm>
                  <a:off x="4139" y="2022"/>
                  <a:ext cx="4" cy="0"/>
                </a:xfrm>
                <a:prstGeom prst="line">
                  <a:avLst/>
                </a:prstGeom>
                <a:noFill/>
                <a:ln w="28575">
                  <a:solidFill>
                    <a:srgbClr val="990033"/>
                  </a:solidFill>
                  <a:round/>
                  <a:headEnd/>
                  <a:tailEnd/>
                </a:ln>
              </p:spPr>
              <p:txBody>
                <a:bodyPr/>
                <a:lstStyle/>
                <a:p>
                  <a:endParaRPr lang="en-US"/>
                </a:p>
              </p:txBody>
            </p:sp>
            <p:sp>
              <p:nvSpPr>
                <p:cNvPr id="1350" name="Line 152"/>
                <p:cNvSpPr>
                  <a:spLocks noChangeShapeType="1"/>
                </p:cNvSpPr>
                <p:nvPr/>
              </p:nvSpPr>
              <p:spPr bwMode="auto">
                <a:xfrm>
                  <a:off x="4143" y="2022"/>
                  <a:ext cx="0" cy="0"/>
                </a:xfrm>
                <a:prstGeom prst="line">
                  <a:avLst/>
                </a:prstGeom>
                <a:noFill/>
                <a:ln w="28575">
                  <a:solidFill>
                    <a:srgbClr val="990033"/>
                  </a:solidFill>
                  <a:round/>
                  <a:headEnd/>
                  <a:tailEnd/>
                </a:ln>
              </p:spPr>
              <p:txBody>
                <a:bodyPr/>
                <a:lstStyle/>
                <a:p>
                  <a:endParaRPr lang="en-US"/>
                </a:p>
              </p:txBody>
            </p:sp>
            <p:sp>
              <p:nvSpPr>
                <p:cNvPr id="1351" name="Line 153"/>
                <p:cNvSpPr>
                  <a:spLocks noChangeShapeType="1"/>
                </p:cNvSpPr>
                <p:nvPr/>
              </p:nvSpPr>
              <p:spPr bwMode="auto">
                <a:xfrm>
                  <a:off x="4143" y="2022"/>
                  <a:ext cx="10" cy="0"/>
                </a:xfrm>
                <a:prstGeom prst="line">
                  <a:avLst/>
                </a:prstGeom>
                <a:noFill/>
                <a:ln w="28575">
                  <a:solidFill>
                    <a:srgbClr val="990033"/>
                  </a:solidFill>
                  <a:round/>
                  <a:headEnd/>
                  <a:tailEnd/>
                </a:ln>
              </p:spPr>
              <p:txBody>
                <a:bodyPr/>
                <a:lstStyle/>
                <a:p>
                  <a:endParaRPr lang="en-US"/>
                </a:p>
              </p:txBody>
            </p:sp>
            <p:sp>
              <p:nvSpPr>
                <p:cNvPr id="1352" name="Line 154"/>
                <p:cNvSpPr>
                  <a:spLocks noChangeShapeType="1"/>
                </p:cNvSpPr>
                <p:nvPr/>
              </p:nvSpPr>
              <p:spPr bwMode="auto">
                <a:xfrm>
                  <a:off x="4176" y="2031"/>
                  <a:ext cx="0" cy="16"/>
                </a:xfrm>
                <a:prstGeom prst="line">
                  <a:avLst/>
                </a:prstGeom>
                <a:noFill/>
                <a:ln w="28575">
                  <a:solidFill>
                    <a:srgbClr val="990033"/>
                  </a:solidFill>
                  <a:round/>
                  <a:headEnd/>
                  <a:tailEnd/>
                </a:ln>
              </p:spPr>
              <p:txBody>
                <a:bodyPr/>
                <a:lstStyle/>
                <a:p>
                  <a:endParaRPr lang="en-US"/>
                </a:p>
              </p:txBody>
            </p:sp>
            <p:sp>
              <p:nvSpPr>
                <p:cNvPr id="1353" name="Line 155"/>
                <p:cNvSpPr>
                  <a:spLocks noChangeShapeType="1"/>
                </p:cNvSpPr>
                <p:nvPr/>
              </p:nvSpPr>
              <p:spPr bwMode="auto">
                <a:xfrm>
                  <a:off x="4176" y="2047"/>
                  <a:ext cx="6" cy="0"/>
                </a:xfrm>
                <a:prstGeom prst="line">
                  <a:avLst/>
                </a:prstGeom>
                <a:noFill/>
                <a:ln w="28575">
                  <a:solidFill>
                    <a:srgbClr val="990033"/>
                  </a:solidFill>
                  <a:round/>
                  <a:headEnd/>
                  <a:tailEnd/>
                </a:ln>
              </p:spPr>
              <p:txBody>
                <a:bodyPr/>
                <a:lstStyle/>
                <a:p>
                  <a:endParaRPr lang="en-US"/>
                </a:p>
              </p:txBody>
            </p:sp>
            <p:sp>
              <p:nvSpPr>
                <p:cNvPr id="1354" name="Line 156"/>
                <p:cNvSpPr>
                  <a:spLocks noChangeShapeType="1"/>
                </p:cNvSpPr>
                <p:nvPr/>
              </p:nvSpPr>
              <p:spPr bwMode="auto">
                <a:xfrm>
                  <a:off x="4182" y="2047"/>
                  <a:ext cx="0" cy="0"/>
                </a:xfrm>
                <a:prstGeom prst="line">
                  <a:avLst/>
                </a:prstGeom>
                <a:noFill/>
                <a:ln w="28575">
                  <a:solidFill>
                    <a:srgbClr val="990033"/>
                  </a:solidFill>
                  <a:round/>
                  <a:headEnd/>
                  <a:tailEnd/>
                </a:ln>
              </p:spPr>
              <p:txBody>
                <a:bodyPr/>
                <a:lstStyle/>
                <a:p>
                  <a:endParaRPr lang="en-US"/>
                </a:p>
              </p:txBody>
            </p:sp>
            <p:sp>
              <p:nvSpPr>
                <p:cNvPr id="1355" name="Line 157"/>
                <p:cNvSpPr>
                  <a:spLocks noChangeShapeType="1"/>
                </p:cNvSpPr>
                <p:nvPr/>
              </p:nvSpPr>
              <p:spPr bwMode="auto">
                <a:xfrm>
                  <a:off x="4182" y="2047"/>
                  <a:ext cx="15" cy="0"/>
                </a:xfrm>
                <a:prstGeom prst="line">
                  <a:avLst/>
                </a:prstGeom>
                <a:noFill/>
                <a:ln w="28575">
                  <a:solidFill>
                    <a:srgbClr val="990033"/>
                  </a:solidFill>
                  <a:round/>
                  <a:headEnd/>
                  <a:tailEnd/>
                </a:ln>
              </p:spPr>
              <p:txBody>
                <a:bodyPr/>
                <a:lstStyle/>
                <a:p>
                  <a:endParaRPr lang="en-US"/>
                </a:p>
              </p:txBody>
            </p:sp>
            <p:sp>
              <p:nvSpPr>
                <p:cNvPr id="1356" name="Line 158"/>
                <p:cNvSpPr>
                  <a:spLocks noChangeShapeType="1"/>
                </p:cNvSpPr>
                <p:nvPr/>
              </p:nvSpPr>
              <p:spPr bwMode="auto">
                <a:xfrm>
                  <a:off x="4226" y="2051"/>
                  <a:ext cx="0" cy="19"/>
                </a:xfrm>
                <a:prstGeom prst="line">
                  <a:avLst/>
                </a:prstGeom>
                <a:noFill/>
                <a:ln w="28575">
                  <a:solidFill>
                    <a:srgbClr val="990033"/>
                  </a:solidFill>
                  <a:round/>
                  <a:headEnd/>
                  <a:tailEnd/>
                </a:ln>
              </p:spPr>
              <p:txBody>
                <a:bodyPr/>
                <a:lstStyle/>
                <a:p>
                  <a:endParaRPr lang="en-US"/>
                </a:p>
              </p:txBody>
            </p:sp>
            <p:sp>
              <p:nvSpPr>
                <p:cNvPr id="1357" name="Line 159"/>
                <p:cNvSpPr>
                  <a:spLocks noChangeShapeType="1"/>
                </p:cNvSpPr>
                <p:nvPr/>
              </p:nvSpPr>
              <p:spPr bwMode="auto">
                <a:xfrm>
                  <a:off x="4226" y="2070"/>
                  <a:ext cx="13" cy="0"/>
                </a:xfrm>
                <a:prstGeom prst="line">
                  <a:avLst/>
                </a:prstGeom>
                <a:noFill/>
                <a:ln w="28575">
                  <a:solidFill>
                    <a:srgbClr val="990033"/>
                  </a:solidFill>
                  <a:round/>
                  <a:headEnd/>
                  <a:tailEnd/>
                </a:ln>
              </p:spPr>
              <p:txBody>
                <a:bodyPr/>
                <a:lstStyle/>
                <a:p>
                  <a:endParaRPr lang="en-US"/>
                </a:p>
              </p:txBody>
            </p:sp>
            <p:sp>
              <p:nvSpPr>
                <p:cNvPr id="1358" name="Line 160"/>
                <p:cNvSpPr>
                  <a:spLocks noChangeShapeType="1"/>
                </p:cNvSpPr>
                <p:nvPr/>
              </p:nvSpPr>
              <p:spPr bwMode="auto">
                <a:xfrm>
                  <a:off x="4251" y="2094"/>
                  <a:ext cx="33" cy="0"/>
                </a:xfrm>
                <a:prstGeom prst="line">
                  <a:avLst/>
                </a:prstGeom>
                <a:noFill/>
                <a:ln w="28575">
                  <a:solidFill>
                    <a:srgbClr val="990033"/>
                  </a:solidFill>
                  <a:round/>
                  <a:headEnd/>
                  <a:tailEnd/>
                </a:ln>
              </p:spPr>
              <p:txBody>
                <a:bodyPr/>
                <a:lstStyle/>
                <a:p>
                  <a:endParaRPr lang="en-US"/>
                </a:p>
              </p:txBody>
            </p:sp>
            <p:sp>
              <p:nvSpPr>
                <p:cNvPr id="1359" name="Line 161"/>
                <p:cNvSpPr>
                  <a:spLocks noChangeShapeType="1"/>
                </p:cNvSpPr>
                <p:nvPr/>
              </p:nvSpPr>
              <p:spPr bwMode="auto">
                <a:xfrm>
                  <a:off x="4312" y="2094"/>
                  <a:ext cx="24" cy="0"/>
                </a:xfrm>
                <a:prstGeom prst="line">
                  <a:avLst/>
                </a:prstGeom>
                <a:noFill/>
                <a:ln w="28575">
                  <a:solidFill>
                    <a:srgbClr val="990033"/>
                  </a:solidFill>
                  <a:round/>
                  <a:headEnd/>
                  <a:tailEnd/>
                </a:ln>
              </p:spPr>
              <p:txBody>
                <a:bodyPr/>
                <a:lstStyle/>
                <a:p>
                  <a:endParaRPr lang="en-US"/>
                </a:p>
              </p:txBody>
            </p:sp>
            <p:sp>
              <p:nvSpPr>
                <p:cNvPr id="1360" name="Line 162"/>
                <p:cNvSpPr>
                  <a:spLocks noChangeShapeType="1"/>
                </p:cNvSpPr>
                <p:nvPr/>
              </p:nvSpPr>
              <p:spPr bwMode="auto">
                <a:xfrm>
                  <a:off x="4336" y="2094"/>
                  <a:ext cx="0" cy="0"/>
                </a:xfrm>
                <a:prstGeom prst="line">
                  <a:avLst/>
                </a:prstGeom>
                <a:noFill/>
                <a:ln w="28575">
                  <a:solidFill>
                    <a:srgbClr val="990033"/>
                  </a:solidFill>
                  <a:round/>
                  <a:headEnd/>
                  <a:tailEnd/>
                </a:ln>
              </p:spPr>
              <p:txBody>
                <a:bodyPr/>
                <a:lstStyle/>
                <a:p>
                  <a:endParaRPr lang="en-US"/>
                </a:p>
              </p:txBody>
            </p:sp>
            <p:sp>
              <p:nvSpPr>
                <p:cNvPr id="1361" name="Line 163"/>
                <p:cNvSpPr>
                  <a:spLocks noChangeShapeType="1"/>
                </p:cNvSpPr>
                <p:nvPr/>
              </p:nvSpPr>
              <p:spPr bwMode="auto">
                <a:xfrm>
                  <a:off x="4336" y="2094"/>
                  <a:ext cx="8" cy="0"/>
                </a:xfrm>
                <a:prstGeom prst="line">
                  <a:avLst/>
                </a:prstGeom>
                <a:noFill/>
                <a:ln w="28575">
                  <a:solidFill>
                    <a:srgbClr val="990033"/>
                  </a:solidFill>
                  <a:round/>
                  <a:headEnd/>
                  <a:tailEnd/>
                </a:ln>
              </p:spPr>
              <p:txBody>
                <a:bodyPr/>
                <a:lstStyle/>
                <a:p>
                  <a:endParaRPr lang="en-US"/>
                </a:p>
              </p:txBody>
            </p:sp>
            <p:sp>
              <p:nvSpPr>
                <p:cNvPr id="1362" name="Line 164"/>
                <p:cNvSpPr>
                  <a:spLocks noChangeShapeType="1"/>
                </p:cNvSpPr>
                <p:nvPr/>
              </p:nvSpPr>
              <p:spPr bwMode="auto">
                <a:xfrm>
                  <a:off x="4344" y="2094"/>
                  <a:ext cx="0" cy="0"/>
                </a:xfrm>
                <a:prstGeom prst="line">
                  <a:avLst/>
                </a:prstGeom>
                <a:noFill/>
                <a:ln w="28575">
                  <a:solidFill>
                    <a:srgbClr val="990033"/>
                  </a:solidFill>
                  <a:round/>
                  <a:headEnd/>
                  <a:tailEnd/>
                </a:ln>
              </p:spPr>
              <p:txBody>
                <a:bodyPr/>
                <a:lstStyle/>
                <a:p>
                  <a:endParaRPr lang="en-US"/>
                </a:p>
              </p:txBody>
            </p:sp>
            <p:sp>
              <p:nvSpPr>
                <p:cNvPr id="1363" name="Line 165"/>
                <p:cNvSpPr>
                  <a:spLocks noChangeShapeType="1"/>
                </p:cNvSpPr>
                <p:nvPr/>
              </p:nvSpPr>
              <p:spPr bwMode="auto">
                <a:xfrm>
                  <a:off x="4344" y="2094"/>
                  <a:ext cx="4" cy="0"/>
                </a:xfrm>
                <a:prstGeom prst="line">
                  <a:avLst/>
                </a:prstGeom>
                <a:noFill/>
                <a:ln w="28575">
                  <a:solidFill>
                    <a:srgbClr val="990033"/>
                  </a:solidFill>
                  <a:round/>
                  <a:headEnd/>
                  <a:tailEnd/>
                </a:ln>
              </p:spPr>
              <p:txBody>
                <a:bodyPr/>
                <a:lstStyle/>
                <a:p>
                  <a:endParaRPr lang="en-US"/>
                </a:p>
              </p:txBody>
            </p:sp>
            <p:sp>
              <p:nvSpPr>
                <p:cNvPr id="1364" name="Line 166"/>
                <p:cNvSpPr>
                  <a:spLocks noChangeShapeType="1"/>
                </p:cNvSpPr>
                <p:nvPr/>
              </p:nvSpPr>
              <p:spPr bwMode="auto">
                <a:xfrm>
                  <a:off x="4367" y="2107"/>
                  <a:ext cx="0" cy="16"/>
                </a:xfrm>
                <a:prstGeom prst="line">
                  <a:avLst/>
                </a:prstGeom>
                <a:noFill/>
                <a:ln w="28575">
                  <a:solidFill>
                    <a:srgbClr val="990033"/>
                  </a:solidFill>
                  <a:round/>
                  <a:headEnd/>
                  <a:tailEnd/>
                </a:ln>
              </p:spPr>
              <p:txBody>
                <a:bodyPr/>
                <a:lstStyle/>
                <a:p>
                  <a:endParaRPr lang="en-US"/>
                </a:p>
              </p:txBody>
            </p:sp>
            <p:sp>
              <p:nvSpPr>
                <p:cNvPr id="1365" name="Line 167"/>
                <p:cNvSpPr>
                  <a:spLocks noChangeShapeType="1"/>
                </p:cNvSpPr>
                <p:nvPr/>
              </p:nvSpPr>
              <p:spPr bwMode="auto">
                <a:xfrm>
                  <a:off x="4367" y="2123"/>
                  <a:ext cx="3" cy="0"/>
                </a:xfrm>
                <a:prstGeom prst="line">
                  <a:avLst/>
                </a:prstGeom>
                <a:noFill/>
                <a:ln w="28575">
                  <a:solidFill>
                    <a:srgbClr val="990033"/>
                  </a:solidFill>
                  <a:round/>
                  <a:headEnd/>
                  <a:tailEnd/>
                </a:ln>
              </p:spPr>
              <p:txBody>
                <a:bodyPr/>
                <a:lstStyle/>
                <a:p>
                  <a:endParaRPr lang="en-US"/>
                </a:p>
              </p:txBody>
            </p:sp>
            <p:sp>
              <p:nvSpPr>
                <p:cNvPr id="1366" name="Line 168"/>
                <p:cNvSpPr>
                  <a:spLocks noChangeShapeType="1"/>
                </p:cNvSpPr>
                <p:nvPr/>
              </p:nvSpPr>
              <p:spPr bwMode="auto">
                <a:xfrm>
                  <a:off x="4370" y="2123"/>
                  <a:ext cx="0" cy="18"/>
                </a:xfrm>
                <a:prstGeom prst="line">
                  <a:avLst/>
                </a:prstGeom>
                <a:noFill/>
                <a:ln w="28575">
                  <a:solidFill>
                    <a:srgbClr val="990033"/>
                  </a:solidFill>
                  <a:round/>
                  <a:headEnd/>
                  <a:tailEnd/>
                </a:ln>
              </p:spPr>
              <p:txBody>
                <a:bodyPr/>
                <a:lstStyle/>
                <a:p>
                  <a:endParaRPr lang="en-US"/>
                </a:p>
              </p:txBody>
            </p:sp>
            <p:sp>
              <p:nvSpPr>
                <p:cNvPr id="1367" name="Line 169"/>
                <p:cNvSpPr>
                  <a:spLocks noChangeShapeType="1"/>
                </p:cNvSpPr>
                <p:nvPr/>
              </p:nvSpPr>
              <p:spPr bwMode="auto">
                <a:xfrm>
                  <a:off x="4395" y="2150"/>
                  <a:ext cx="4" cy="0"/>
                </a:xfrm>
                <a:prstGeom prst="line">
                  <a:avLst/>
                </a:prstGeom>
                <a:noFill/>
                <a:ln w="28575">
                  <a:solidFill>
                    <a:srgbClr val="990033"/>
                  </a:solidFill>
                  <a:round/>
                  <a:headEnd/>
                  <a:tailEnd/>
                </a:ln>
              </p:spPr>
              <p:txBody>
                <a:bodyPr/>
                <a:lstStyle/>
                <a:p>
                  <a:endParaRPr lang="en-US"/>
                </a:p>
              </p:txBody>
            </p:sp>
            <p:sp>
              <p:nvSpPr>
                <p:cNvPr id="1368" name="Line 170"/>
                <p:cNvSpPr>
                  <a:spLocks noChangeShapeType="1"/>
                </p:cNvSpPr>
                <p:nvPr/>
              </p:nvSpPr>
              <p:spPr bwMode="auto">
                <a:xfrm>
                  <a:off x="4399" y="2150"/>
                  <a:ext cx="0" cy="0"/>
                </a:xfrm>
                <a:prstGeom prst="line">
                  <a:avLst/>
                </a:prstGeom>
                <a:noFill/>
                <a:ln w="28575">
                  <a:solidFill>
                    <a:srgbClr val="990033"/>
                  </a:solidFill>
                  <a:round/>
                  <a:headEnd/>
                  <a:tailEnd/>
                </a:ln>
              </p:spPr>
              <p:txBody>
                <a:bodyPr/>
                <a:lstStyle/>
                <a:p>
                  <a:endParaRPr lang="en-US"/>
                </a:p>
              </p:txBody>
            </p:sp>
            <p:sp>
              <p:nvSpPr>
                <p:cNvPr id="1369" name="Line 171"/>
                <p:cNvSpPr>
                  <a:spLocks noChangeShapeType="1"/>
                </p:cNvSpPr>
                <p:nvPr/>
              </p:nvSpPr>
              <p:spPr bwMode="auto">
                <a:xfrm>
                  <a:off x="4399" y="2150"/>
                  <a:ext cx="28" cy="0"/>
                </a:xfrm>
                <a:prstGeom prst="line">
                  <a:avLst/>
                </a:prstGeom>
                <a:noFill/>
                <a:ln w="28575">
                  <a:solidFill>
                    <a:srgbClr val="990033"/>
                  </a:solidFill>
                  <a:round/>
                  <a:headEnd/>
                  <a:tailEnd/>
                </a:ln>
              </p:spPr>
              <p:txBody>
                <a:bodyPr/>
                <a:lstStyle/>
                <a:p>
                  <a:endParaRPr lang="en-US"/>
                </a:p>
              </p:txBody>
            </p:sp>
            <p:sp>
              <p:nvSpPr>
                <p:cNvPr id="1370" name="Line 172"/>
                <p:cNvSpPr>
                  <a:spLocks noChangeShapeType="1"/>
                </p:cNvSpPr>
                <p:nvPr/>
              </p:nvSpPr>
              <p:spPr bwMode="auto">
                <a:xfrm>
                  <a:off x="4434" y="2173"/>
                  <a:ext cx="0" cy="6"/>
                </a:xfrm>
                <a:prstGeom prst="line">
                  <a:avLst/>
                </a:prstGeom>
                <a:noFill/>
                <a:ln w="28575">
                  <a:solidFill>
                    <a:srgbClr val="990033"/>
                  </a:solidFill>
                  <a:round/>
                  <a:headEnd/>
                  <a:tailEnd/>
                </a:ln>
              </p:spPr>
              <p:txBody>
                <a:bodyPr/>
                <a:lstStyle/>
                <a:p>
                  <a:endParaRPr lang="en-US"/>
                </a:p>
              </p:txBody>
            </p:sp>
            <p:sp>
              <p:nvSpPr>
                <p:cNvPr id="1371" name="Line 173"/>
                <p:cNvSpPr>
                  <a:spLocks noChangeShapeType="1"/>
                </p:cNvSpPr>
                <p:nvPr/>
              </p:nvSpPr>
              <p:spPr bwMode="auto">
                <a:xfrm>
                  <a:off x="4434" y="2179"/>
                  <a:ext cx="33" cy="0"/>
                </a:xfrm>
                <a:prstGeom prst="line">
                  <a:avLst/>
                </a:prstGeom>
                <a:noFill/>
                <a:ln w="28575">
                  <a:solidFill>
                    <a:srgbClr val="990033"/>
                  </a:solidFill>
                  <a:round/>
                  <a:headEnd/>
                  <a:tailEnd/>
                </a:ln>
              </p:spPr>
              <p:txBody>
                <a:bodyPr/>
                <a:lstStyle/>
                <a:p>
                  <a:endParaRPr lang="en-US"/>
                </a:p>
              </p:txBody>
            </p:sp>
            <p:sp>
              <p:nvSpPr>
                <p:cNvPr id="1372" name="Line 174"/>
                <p:cNvSpPr>
                  <a:spLocks noChangeShapeType="1"/>
                </p:cNvSpPr>
                <p:nvPr/>
              </p:nvSpPr>
              <p:spPr bwMode="auto">
                <a:xfrm>
                  <a:off x="4495" y="2179"/>
                  <a:ext cx="36" cy="0"/>
                </a:xfrm>
                <a:prstGeom prst="line">
                  <a:avLst/>
                </a:prstGeom>
                <a:noFill/>
                <a:ln w="28575">
                  <a:solidFill>
                    <a:srgbClr val="990033"/>
                  </a:solidFill>
                  <a:round/>
                  <a:headEnd/>
                  <a:tailEnd/>
                </a:ln>
              </p:spPr>
              <p:txBody>
                <a:bodyPr/>
                <a:lstStyle/>
                <a:p>
                  <a:endParaRPr lang="en-US"/>
                </a:p>
              </p:txBody>
            </p:sp>
            <p:sp>
              <p:nvSpPr>
                <p:cNvPr id="1373" name="Line 175"/>
                <p:cNvSpPr>
                  <a:spLocks noChangeShapeType="1"/>
                </p:cNvSpPr>
                <p:nvPr/>
              </p:nvSpPr>
              <p:spPr bwMode="auto">
                <a:xfrm>
                  <a:off x="4560" y="2179"/>
                  <a:ext cx="32" cy="0"/>
                </a:xfrm>
                <a:prstGeom prst="line">
                  <a:avLst/>
                </a:prstGeom>
                <a:noFill/>
                <a:ln w="28575">
                  <a:solidFill>
                    <a:srgbClr val="990033"/>
                  </a:solidFill>
                  <a:round/>
                  <a:headEnd/>
                  <a:tailEnd/>
                </a:ln>
              </p:spPr>
              <p:txBody>
                <a:bodyPr/>
                <a:lstStyle/>
                <a:p>
                  <a:endParaRPr lang="en-US"/>
                </a:p>
              </p:txBody>
            </p:sp>
            <p:sp>
              <p:nvSpPr>
                <p:cNvPr id="1374" name="Line 176"/>
                <p:cNvSpPr>
                  <a:spLocks noChangeShapeType="1"/>
                </p:cNvSpPr>
                <p:nvPr/>
              </p:nvSpPr>
              <p:spPr bwMode="auto">
                <a:xfrm>
                  <a:off x="4592" y="2179"/>
                  <a:ext cx="0" cy="0"/>
                </a:xfrm>
                <a:prstGeom prst="line">
                  <a:avLst/>
                </a:prstGeom>
                <a:noFill/>
                <a:ln w="28575">
                  <a:solidFill>
                    <a:srgbClr val="990033"/>
                  </a:solidFill>
                  <a:round/>
                  <a:headEnd/>
                  <a:tailEnd/>
                </a:ln>
              </p:spPr>
              <p:txBody>
                <a:bodyPr/>
                <a:lstStyle/>
                <a:p>
                  <a:endParaRPr lang="en-US"/>
                </a:p>
              </p:txBody>
            </p:sp>
            <p:sp>
              <p:nvSpPr>
                <p:cNvPr id="1375" name="Line 177"/>
                <p:cNvSpPr>
                  <a:spLocks noChangeShapeType="1"/>
                </p:cNvSpPr>
                <p:nvPr/>
              </p:nvSpPr>
              <p:spPr bwMode="auto">
                <a:xfrm>
                  <a:off x="4592" y="2179"/>
                  <a:ext cx="3" cy="0"/>
                </a:xfrm>
                <a:prstGeom prst="line">
                  <a:avLst/>
                </a:prstGeom>
                <a:noFill/>
                <a:ln w="28575">
                  <a:solidFill>
                    <a:srgbClr val="990033"/>
                  </a:solidFill>
                  <a:round/>
                  <a:headEnd/>
                  <a:tailEnd/>
                </a:ln>
              </p:spPr>
              <p:txBody>
                <a:bodyPr/>
                <a:lstStyle/>
                <a:p>
                  <a:endParaRPr lang="en-US"/>
                </a:p>
              </p:txBody>
            </p:sp>
            <p:sp>
              <p:nvSpPr>
                <p:cNvPr id="1376" name="Line 178"/>
                <p:cNvSpPr>
                  <a:spLocks noChangeShapeType="1"/>
                </p:cNvSpPr>
                <p:nvPr/>
              </p:nvSpPr>
              <p:spPr bwMode="auto">
                <a:xfrm>
                  <a:off x="4610" y="2197"/>
                  <a:ext cx="0" cy="12"/>
                </a:xfrm>
                <a:prstGeom prst="line">
                  <a:avLst/>
                </a:prstGeom>
                <a:noFill/>
                <a:ln w="28575">
                  <a:solidFill>
                    <a:srgbClr val="990033"/>
                  </a:solidFill>
                  <a:round/>
                  <a:headEnd/>
                  <a:tailEnd/>
                </a:ln>
              </p:spPr>
              <p:txBody>
                <a:bodyPr/>
                <a:lstStyle/>
                <a:p>
                  <a:endParaRPr lang="en-US"/>
                </a:p>
              </p:txBody>
            </p:sp>
            <p:sp>
              <p:nvSpPr>
                <p:cNvPr id="1377" name="Line 179"/>
                <p:cNvSpPr>
                  <a:spLocks noChangeShapeType="1"/>
                </p:cNvSpPr>
                <p:nvPr/>
              </p:nvSpPr>
              <p:spPr bwMode="auto">
                <a:xfrm>
                  <a:off x="4610" y="2209"/>
                  <a:ext cx="22" cy="0"/>
                </a:xfrm>
                <a:prstGeom prst="line">
                  <a:avLst/>
                </a:prstGeom>
                <a:noFill/>
                <a:ln w="28575">
                  <a:solidFill>
                    <a:srgbClr val="990033"/>
                  </a:solidFill>
                  <a:round/>
                  <a:headEnd/>
                  <a:tailEnd/>
                </a:ln>
              </p:spPr>
              <p:txBody>
                <a:bodyPr/>
                <a:lstStyle/>
                <a:p>
                  <a:endParaRPr lang="en-US"/>
                </a:p>
              </p:txBody>
            </p:sp>
            <p:sp>
              <p:nvSpPr>
                <p:cNvPr id="1378" name="Line 180"/>
                <p:cNvSpPr>
                  <a:spLocks noChangeShapeType="1"/>
                </p:cNvSpPr>
                <p:nvPr/>
              </p:nvSpPr>
              <p:spPr bwMode="auto">
                <a:xfrm>
                  <a:off x="4665" y="2209"/>
                  <a:ext cx="32" cy="0"/>
                </a:xfrm>
                <a:prstGeom prst="line">
                  <a:avLst/>
                </a:prstGeom>
                <a:noFill/>
                <a:ln w="28575">
                  <a:solidFill>
                    <a:srgbClr val="990033"/>
                  </a:solidFill>
                  <a:round/>
                  <a:headEnd/>
                  <a:tailEnd/>
                </a:ln>
              </p:spPr>
              <p:txBody>
                <a:bodyPr/>
                <a:lstStyle/>
                <a:p>
                  <a:endParaRPr lang="en-US"/>
                </a:p>
              </p:txBody>
            </p:sp>
            <p:sp>
              <p:nvSpPr>
                <p:cNvPr id="1379" name="Line 181"/>
                <p:cNvSpPr>
                  <a:spLocks noChangeShapeType="1"/>
                </p:cNvSpPr>
                <p:nvPr/>
              </p:nvSpPr>
              <p:spPr bwMode="auto">
                <a:xfrm>
                  <a:off x="4729" y="2209"/>
                  <a:ext cx="25" cy="0"/>
                </a:xfrm>
                <a:prstGeom prst="line">
                  <a:avLst/>
                </a:prstGeom>
                <a:noFill/>
                <a:ln w="28575">
                  <a:solidFill>
                    <a:srgbClr val="990033"/>
                  </a:solidFill>
                  <a:round/>
                  <a:headEnd/>
                  <a:tailEnd/>
                </a:ln>
              </p:spPr>
              <p:txBody>
                <a:bodyPr/>
                <a:lstStyle/>
                <a:p>
                  <a:endParaRPr lang="en-US"/>
                </a:p>
              </p:txBody>
            </p:sp>
            <p:sp>
              <p:nvSpPr>
                <p:cNvPr id="1380" name="Line 182"/>
                <p:cNvSpPr>
                  <a:spLocks noChangeShapeType="1"/>
                </p:cNvSpPr>
                <p:nvPr/>
              </p:nvSpPr>
              <p:spPr bwMode="auto">
                <a:xfrm>
                  <a:off x="4754" y="2209"/>
                  <a:ext cx="0" cy="0"/>
                </a:xfrm>
                <a:prstGeom prst="line">
                  <a:avLst/>
                </a:prstGeom>
                <a:noFill/>
                <a:ln w="28575">
                  <a:solidFill>
                    <a:srgbClr val="990033"/>
                  </a:solidFill>
                  <a:round/>
                  <a:headEnd/>
                  <a:tailEnd/>
                </a:ln>
              </p:spPr>
              <p:txBody>
                <a:bodyPr/>
                <a:lstStyle/>
                <a:p>
                  <a:endParaRPr lang="en-US"/>
                </a:p>
              </p:txBody>
            </p:sp>
            <p:sp>
              <p:nvSpPr>
                <p:cNvPr id="1381" name="Line 183"/>
                <p:cNvSpPr>
                  <a:spLocks noChangeShapeType="1"/>
                </p:cNvSpPr>
                <p:nvPr/>
              </p:nvSpPr>
              <p:spPr bwMode="auto">
                <a:xfrm>
                  <a:off x="4754" y="2209"/>
                  <a:ext cx="4" cy="0"/>
                </a:xfrm>
                <a:prstGeom prst="line">
                  <a:avLst/>
                </a:prstGeom>
                <a:noFill/>
                <a:ln w="28575">
                  <a:solidFill>
                    <a:srgbClr val="990033"/>
                  </a:solidFill>
                  <a:round/>
                  <a:headEnd/>
                  <a:tailEnd/>
                </a:ln>
              </p:spPr>
              <p:txBody>
                <a:bodyPr/>
                <a:lstStyle/>
                <a:p>
                  <a:endParaRPr lang="en-US"/>
                </a:p>
              </p:txBody>
            </p:sp>
            <p:sp>
              <p:nvSpPr>
                <p:cNvPr id="1382" name="Line 184"/>
                <p:cNvSpPr>
                  <a:spLocks noChangeShapeType="1"/>
                </p:cNvSpPr>
                <p:nvPr/>
              </p:nvSpPr>
              <p:spPr bwMode="auto">
                <a:xfrm>
                  <a:off x="4758" y="2209"/>
                  <a:ext cx="0" cy="4"/>
                </a:xfrm>
                <a:prstGeom prst="line">
                  <a:avLst/>
                </a:prstGeom>
                <a:noFill/>
                <a:ln w="28575">
                  <a:solidFill>
                    <a:srgbClr val="990033"/>
                  </a:solidFill>
                  <a:round/>
                  <a:headEnd/>
                  <a:tailEnd/>
                </a:ln>
              </p:spPr>
              <p:txBody>
                <a:bodyPr/>
                <a:lstStyle/>
                <a:p>
                  <a:endParaRPr lang="en-US"/>
                </a:p>
              </p:txBody>
            </p:sp>
            <p:sp>
              <p:nvSpPr>
                <p:cNvPr id="1383" name="Line 185"/>
                <p:cNvSpPr>
                  <a:spLocks noChangeShapeType="1"/>
                </p:cNvSpPr>
                <p:nvPr/>
              </p:nvSpPr>
              <p:spPr bwMode="auto">
                <a:xfrm>
                  <a:off x="4761" y="2242"/>
                  <a:ext cx="7" cy="0"/>
                </a:xfrm>
                <a:prstGeom prst="line">
                  <a:avLst/>
                </a:prstGeom>
                <a:noFill/>
                <a:ln w="28575">
                  <a:solidFill>
                    <a:srgbClr val="990033"/>
                  </a:solidFill>
                  <a:round/>
                  <a:headEnd/>
                  <a:tailEnd/>
                </a:ln>
              </p:spPr>
              <p:txBody>
                <a:bodyPr/>
                <a:lstStyle/>
                <a:p>
                  <a:endParaRPr lang="en-US"/>
                </a:p>
              </p:txBody>
            </p:sp>
            <p:sp>
              <p:nvSpPr>
                <p:cNvPr id="1384" name="Line 186"/>
                <p:cNvSpPr>
                  <a:spLocks noChangeShapeType="1"/>
                </p:cNvSpPr>
                <p:nvPr/>
              </p:nvSpPr>
              <p:spPr bwMode="auto">
                <a:xfrm>
                  <a:off x="4768" y="2242"/>
                  <a:ext cx="0" cy="31"/>
                </a:xfrm>
                <a:prstGeom prst="line">
                  <a:avLst/>
                </a:prstGeom>
                <a:noFill/>
                <a:ln w="28575">
                  <a:solidFill>
                    <a:srgbClr val="990033"/>
                  </a:solidFill>
                  <a:round/>
                  <a:headEnd/>
                  <a:tailEnd/>
                </a:ln>
              </p:spPr>
              <p:txBody>
                <a:bodyPr/>
                <a:lstStyle/>
                <a:p>
                  <a:endParaRPr lang="en-US"/>
                </a:p>
              </p:txBody>
            </p:sp>
            <p:sp>
              <p:nvSpPr>
                <p:cNvPr id="1385" name="Line 187"/>
                <p:cNvSpPr>
                  <a:spLocks noChangeShapeType="1"/>
                </p:cNvSpPr>
                <p:nvPr/>
              </p:nvSpPr>
              <p:spPr bwMode="auto">
                <a:xfrm>
                  <a:off x="4797" y="2273"/>
                  <a:ext cx="18" cy="0"/>
                </a:xfrm>
                <a:prstGeom prst="line">
                  <a:avLst/>
                </a:prstGeom>
                <a:noFill/>
                <a:ln w="28575">
                  <a:solidFill>
                    <a:srgbClr val="990033"/>
                  </a:solidFill>
                  <a:round/>
                  <a:headEnd/>
                  <a:tailEnd/>
                </a:ln>
              </p:spPr>
              <p:txBody>
                <a:bodyPr/>
                <a:lstStyle/>
                <a:p>
                  <a:endParaRPr lang="en-US"/>
                </a:p>
              </p:txBody>
            </p:sp>
            <p:sp>
              <p:nvSpPr>
                <p:cNvPr id="1386" name="Line 188"/>
                <p:cNvSpPr>
                  <a:spLocks noChangeShapeType="1"/>
                </p:cNvSpPr>
                <p:nvPr/>
              </p:nvSpPr>
              <p:spPr bwMode="auto">
                <a:xfrm>
                  <a:off x="4815" y="2273"/>
                  <a:ext cx="0" cy="16"/>
                </a:xfrm>
                <a:prstGeom prst="line">
                  <a:avLst/>
                </a:prstGeom>
                <a:noFill/>
                <a:ln w="28575">
                  <a:solidFill>
                    <a:srgbClr val="990033"/>
                  </a:solidFill>
                  <a:round/>
                  <a:headEnd/>
                  <a:tailEnd/>
                </a:ln>
              </p:spPr>
              <p:txBody>
                <a:bodyPr/>
                <a:lstStyle/>
                <a:p>
                  <a:endParaRPr lang="en-US"/>
                </a:p>
              </p:txBody>
            </p:sp>
            <p:sp>
              <p:nvSpPr>
                <p:cNvPr id="1387" name="Line 189"/>
                <p:cNvSpPr>
                  <a:spLocks noChangeShapeType="1"/>
                </p:cNvSpPr>
                <p:nvPr/>
              </p:nvSpPr>
              <p:spPr bwMode="auto">
                <a:xfrm>
                  <a:off x="4832" y="2305"/>
                  <a:ext cx="24" cy="0"/>
                </a:xfrm>
                <a:prstGeom prst="line">
                  <a:avLst/>
                </a:prstGeom>
                <a:noFill/>
                <a:ln w="28575">
                  <a:solidFill>
                    <a:srgbClr val="990033"/>
                  </a:solidFill>
                  <a:round/>
                  <a:headEnd/>
                  <a:tailEnd/>
                </a:ln>
              </p:spPr>
              <p:txBody>
                <a:bodyPr/>
                <a:lstStyle/>
                <a:p>
                  <a:endParaRPr lang="en-US"/>
                </a:p>
              </p:txBody>
            </p:sp>
            <p:sp>
              <p:nvSpPr>
                <p:cNvPr id="1388" name="Line 190"/>
                <p:cNvSpPr>
                  <a:spLocks noChangeShapeType="1"/>
                </p:cNvSpPr>
                <p:nvPr/>
              </p:nvSpPr>
              <p:spPr bwMode="auto">
                <a:xfrm>
                  <a:off x="4856" y="2305"/>
                  <a:ext cx="0" cy="0"/>
                </a:xfrm>
                <a:prstGeom prst="line">
                  <a:avLst/>
                </a:prstGeom>
                <a:noFill/>
                <a:ln w="28575">
                  <a:solidFill>
                    <a:srgbClr val="990033"/>
                  </a:solidFill>
                  <a:round/>
                  <a:headEnd/>
                  <a:tailEnd/>
                </a:ln>
              </p:spPr>
              <p:txBody>
                <a:bodyPr/>
                <a:lstStyle/>
                <a:p>
                  <a:endParaRPr lang="en-US"/>
                </a:p>
              </p:txBody>
            </p:sp>
            <p:sp>
              <p:nvSpPr>
                <p:cNvPr id="1389" name="Line 191"/>
                <p:cNvSpPr>
                  <a:spLocks noChangeShapeType="1"/>
                </p:cNvSpPr>
                <p:nvPr/>
              </p:nvSpPr>
              <p:spPr bwMode="auto">
                <a:xfrm>
                  <a:off x="4856" y="2305"/>
                  <a:ext cx="10" cy="0"/>
                </a:xfrm>
                <a:prstGeom prst="line">
                  <a:avLst/>
                </a:prstGeom>
                <a:noFill/>
                <a:ln w="28575">
                  <a:solidFill>
                    <a:srgbClr val="990033"/>
                  </a:solidFill>
                  <a:round/>
                  <a:headEnd/>
                  <a:tailEnd/>
                </a:ln>
              </p:spPr>
              <p:txBody>
                <a:bodyPr/>
                <a:lstStyle/>
                <a:p>
                  <a:endParaRPr lang="en-US"/>
                </a:p>
              </p:txBody>
            </p:sp>
            <p:sp>
              <p:nvSpPr>
                <p:cNvPr id="1390" name="Line 192"/>
                <p:cNvSpPr>
                  <a:spLocks noChangeShapeType="1"/>
                </p:cNvSpPr>
                <p:nvPr/>
              </p:nvSpPr>
              <p:spPr bwMode="auto">
                <a:xfrm>
                  <a:off x="4898" y="2305"/>
                  <a:ext cx="27" cy="0"/>
                </a:xfrm>
                <a:prstGeom prst="line">
                  <a:avLst/>
                </a:prstGeom>
                <a:noFill/>
                <a:ln w="28575">
                  <a:solidFill>
                    <a:srgbClr val="990033"/>
                  </a:solidFill>
                  <a:round/>
                  <a:headEnd/>
                  <a:tailEnd/>
                </a:ln>
              </p:spPr>
              <p:txBody>
                <a:bodyPr/>
                <a:lstStyle/>
                <a:p>
                  <a:endParaRPr lang="en-US"/>
                </a:p>
              </p:txBody>
            </p:sp>
            <p:sp>
              <p:nvSpPr>
                <p:cNvPr id="1391" name="Line 193"/>
                <p:cNvSpPr>
                  <a:spLocks noChangeShapeType="1"/>
                </p:cNvSpPr>
                <p:nvPr/>
              </p:nvSpPr>
              <p:spPr bwMode="auto">
                <a:xfrm>
                  <a:off x="4925" y="2305"/>
                  <a:ext cx="0" cy="0"/>
                </a:xfrm>
                <a:prstGeom prst="line">
                  <a:avLst/>
                </a:prstGeom>
                <a:noFill/>
                <a:ln w="28575">
                  <a:solidFill>
                    <a:srgbClr val="990033"/>
                  </a:solidFill>
                  <a:round/>
                  <a:headEnd/>
                  <a:tailEnd/>
                </a:ln>
              </p:spPr>
              <p:txBody>
                <a:bodyPr/>
                <a:lstStyle/>
                <a:p>
                  <a:endParaRPr lang="en-US"/>
                </a:p>
              </p:txBody>
            </p:sp>
            <p:sp>
              <p:nvSpPr>
                <p:cNvPr id="1392" name="Line 194"/>
                <p:cNvSpPr>
                  <a:spLocks noChangeShapeType="1"/>
                </p:cNvSpPr>
                <p:nvPr/>
              </p:nvSpPr>
              <p:spPr bwMode="auto">
                <a:xfrm>
                  <a:off x="4925" y="2305"/>
                  <a:ext cx="5" cy="0"/>
                </a:xfrm>
                <a:prstGeom prst="line">
                  <a:avLst/>
                </a:prstGeom>
                <a:noFill/>
                <a:ln w="28575">
                  <a:solidFill>
                    <a:srgbClr val="990033"/>
                  </a:solidFill>
                  <a:round/>
                  <a:headEnd/>
                  <a:tailEnd/>
                </a:ln>
              </p:spPr>
              <p:txBody>
                <a:bodyPr/>
                <a:lstStyle/>
                <a:p>
                  <a:endParaRPr lang="en-US"/>
                </a:p>
              </p:txBody>
            </p:sp>
            <p:sp>
              <p:nvSpPr>
                <p:cNvPr id="1393" name="Line 195"/>
                <p:cNvSpPr>
                  <a:spLocks noChangeShapeType="1"/>
                </p:cNvSpPr>
                <p:nvPr/>
              </p:nvSpPr>
              <p:spPr bwMode="auto">
                <a:xfrm>
                  <a:off x="4963" y="2305"/>
                  <a:ext cx="32" cy="0"/>
                </a:xfrm>
                <a:prstGeom prst="line">
                  <a:avLst/>
                </a:prstGeom>
                <a:noFill/>
                <a:ln w="28575">
                  <a:solidFill>
                    <a:srgbClr val="990033"/>
                  </a:solidFill>
                  <a:round/>
                  <a:headEnd/>
                  <a:tailEnd/>
                </a:ln>
              </p:spPr>
              <p:txBody>
                <a:bodyPr/>
                <a:lstStyle/>
                <a:p>
                  <a:endParaRPr lang="en-US"/>
                </a:p>
              </p:txBody>
            </p:sp>
            <p:sp>
              <p:nvSpPr>
                <p:cNvPr id="1394" name="Line 196"/>
                <p:cNvSpPr>
                  <a:spLocks noChangeShapeType="1"/>
                </p:cNvSpPr>
                <p:nvPr/>
              </p:nvSpPr>
              <p:spPr bwMode="auto">
                <a:xfrm>
                  <a:off x="5027" y="2305"/>
                  <a:ext cx="15" cy="0"/>
                </a:xfrm>
                <a:prstGeom prst="line">
                  <a:avLst/>
                </a:prstGeom>
                <a:noFill/>
                <a:ln w="28575">
                  <a:solidFill>
                    <a:srgbClr val="990033"/>
                  </a:solidFill>
                  <a:round/>
                  <a:headEnd/>
                  <a:tailEnd/>
                </a:ln>
              </p:spPr>
              <p:txBody>
                <a:bodyPr/>
                <a:lstStyle/>
                <a:p>
                  <a:endParaRPr lang="en-US"/>
                </a:p>
              </p:txBody>
            </p:sp>
            <p:sp>
              <p:nvSpPr>
                <p:cNvPr id="1395" name="Line 197"/>
                <p:cNvSpPr>
                  <a:spLocks noChangeShapeType="1"/>
                </p:cNvSpPr>
                <p:nvPr/>
              </p:nvSpPr>
              <p:spPr bwMode="auto">
                <a:xfrm>
                  <a:off x="5042" y="2305"/>
                  <a:ext cx="0" cy="0"/>
                </a:xfrm>
                <a:prstGeom prst="line">
                  <a:avLst/>
                </a:prstGeom>
                <a:noFill/>
                <a:ln w="28575">
                  <a:solidFill>
                    <a:srgbClr val="990033"/>
                  </a:solidFill>
                  <a:round/>
                  <a:headEnd/>
                  <a:tailEnd/>
                </a:ln>
              </p:spPr>
              <p:txBody>
                <a:bodyPr/>
                <a:lstStyle/>
                <a:p>
                  <a:endParaRPr lang="en-US"/>
                </a:p>
              </p:txBody>
            </p:sp>
            <p:sp>
              <p:nvSpPr>
                <p:cNvPr id="1396" name="Line 371"/>
                <p:cNvSpPr>
                  <a:spLocks noChangeShapeType="1"/>
                </p:cNvSpPr>
                <p:nvPr/>
              </p:nvSpPr>
              <p:spPr bwMode="auto">
                <a:xfrm>
                  <a:off x="4971" y="2060"/>
                  <a:ext cx="13" cy="0"/>
                </a:xfrm>
                <a:prstGeom prst="line">
                  <a:avLst/>
                </a:prstGeom>
                <a:noFill/>
                <a:ln w="28575">
                  <a:solidFill>
                    <a:srgbClr val="990033"/>
                  </a:solidFill>
                  <a:round/>
                  <a:headEnd/>
                  <a:tailEnd/>
                </a:ln>
              </p:spPr>
              <p:txBody>
                <a:bodyPr/>
                <a:lstStyle/>
                <a:p>
                  <a:endParaRPr lang="en-US"/>
                </a:p>
              </p:txBody>
            </p:sp>
            <p:sp>
              <p:nvSpPr>
                <p:cNvPr id="1397" name="Line 372"/>
                <p:cNvSpPr>
                  <a:spLocks noChangeShapeType="1"/>
                </p:cNvSpPr>
                <p:nvPr/>
              </p:nvSpPr>
              <p:spPr bwMode="auto">
                <a:xfrm>
                  <a:off x="4984" y="2060"/>
                  <a:ext cx="0" cy="0"/>
                </a:xfrm>
                <a:prstGeom prst="line">
                  <a:avLst/>
                </a:prstGeom>
                <a:noFill/>
                <a:ln w="28575">
                  <a:solidFill>
                    <a:srgbClr val="990033"/>
                  </a:solidFill>
                  <a:round/>
                  <a:headEnd/>
                  <a:tailEnd/>
                </a:ln>
              </p:spPr>
              <p:txBody>
                <a:bodyPr/>
                <a:lstStyle/>
                <a:p>
                  <a:endParaRPr lang="en-US"/>
                </a:p>
              </p:txBody>
            </p:sp>
            <p:sp>
              <p:nvSpPr>
                <p:cNvPr id="1398" name="Line 373"/>
                <p:cNvSpPr>
                  <a:spLocks noChangeShapeType="1"/>
                </p:cNvSpPr>
                <p:nvPr/>
              </p:nvSpPr>
              <p:spPr bwMode="auto">
                <a:xfrm>
                  <a:off x="4984" y="2060"/>
                  <a:ext cx="17" cy="0"/>
                </a:xfrm>
                <a:prstGeom prst="line">
                  <a:avLst/>
                </a:prstGeom>
                <a:noFill/>
                <a:ln w="28575">
                  <a:solidFill>
                    <a:srgbClr val="990033"/>
                  </a:solidFill>
                  <a:round/>
                  <a:headEnd/>
                  <a:tailEnd/>
                </a:ln>
              </p:spPr>
              <p:txBody>
                <a:bodyPr/>
                <a:lstStyle/>
                <a:p>
                  <a:endParaRPr lang="en-US"/>
                </a:p>
              </p:txBody>
            </p:sp>
            <p:sp>
              <p:nvSpPr>
                <p:cNvPr id="1399" name="Line 374"/>
                <p:cNvSpPr>
                  <a:spLocks noChangeShapeType="1"/>
                </p:cNvSpPr>
                <p:nvPr/>
              </p:nvSpPr>
              <p:spPr bwMode="auto">
                <a:xfrm>
                  <a:off x="5001" y="2060"/>
                  <a:ext cx="0" cy="0"/>
                </a:xfrm>
                <a:prstGeom prst="line">
                  <a:avLst/>
                </a:prstGeom>
                <a:noFill/>
                <a:ln w="28575">
                  <a:solidFill>
                    <a:srgbClr val="990033"/>
                  </a:solidFill>
                  <a:round/>
                  <a:headEnd/>
                  <a:tailEnd/>
                </a:ln>
              </p:spPr>
              <p:txBody>
                <a:bodyPr/>
                <a:lstStyle/>
                <a:p>
                  <a:endParaRPr lang="en-US"/>
                </a:p>
              </p:txBody>
            </p:sp>
          </p:grpSp>
        </p:grpSp>
        <p:sp>
          <p:nvSpPr>
            <p:cNvPr id="1240" name="Line 1376"/>
            <p:cNvSpPr>
              <a:spLocks noChangeShapeType="1"/>
            </p:cNvSpPr>
            <p:nvPr/>
          </p:nvSpPr>
          <p:spPr bwMode="auto">
            <a:xfrm>
              <a:off x="940" y="914"/>
              <a:ext cx="272" cy="0"/>
            </a:xfrm>
            <a:prstGeom prst="line">
              <a:avLst/>
            </a:prstGeom>
            <a:noFill/>
            <a:ln w="28575">
              <a:solidFill>
                <a:srgbClr val="990033"/>
              </a:solidFill>
              <a:round/>
              <a:headEnd/>
              <a:tailEnd/>
            </a:ln>
          </p:spPr>
          <p:txBody>
            <a:bodyPr/>
            <a:lstStyle/>
            <a:p>
              <a:endParaRPr lang="en-US"/>
            </a:p>
          </p:txBody>
        </p:sp>
        <p:sp>
          <p:nvSpPr>
            <p:cNvPr id="1241" name="Line 1377"/>
            <p:cNvSpPr>
              <a:spLocks noChangeShapeType="1"/>
            </p:cNvSpPr>
            <p:nvPr/>
          </p:nvSpPr>
          <p:spPr bwMode="auto">
            <a:xfrm>
              <a:off x="1218" y="918"/>
              <a:ext cx="0" cy="22"/>
            </a:xfrm>
            <a:prstGeom prst="line">
              <a:avLst/>
            </a:prstGeom>
            <a:noFill/>
            <a:ln w="28575">
              <a:solidFill>
                <a:srgbClr val="990033"/>
              </a:solidFill>
              <a:round/>
              <a:headEnd/>
              <a:tailEnd/>
            </a:ln>
          </p:spPr>
          <p:txBody>
            <a:bodyPr/>
            <a:lstStyle/>
            <a:p>
              <a:endParaRPr lang="en-US"/>
            </a:p>
          </p:txBody>
        </p:sp>
        <p:sp>
          <p:nvSpPr>
            <p:cNvPr id="1242" name="Line 1378"/>
            <p:cNvSpPr>
              <a:spLocks noChangeShapeType="1"/>
            </p:cNvSpPr>
            <p:nvPr/>
          </p:nvSpPr>
          <p:spPr bwMode="auto">
            <a:xfrm>
              <a:off x="1236" y="966"/>
              <a:ext cx="0" cy="28"/>
            </a:xfrm>
            <a:prstGeom prst="line">
              <a:avLst/>
            </a:prstGeom>
            <a:noFill/>
            <a:ln w="28575">
              <a:solidFill>
                <a:srgbClr val="990033"/>
              </a:solidFill>
              <a:round/>
              <a:headEnd/>
              <a:tailEnd/>
            </a:ln>
          </p:spPr>
          <p:txBody>
            <a:bodyPr/>
            <a:lstStyle/>
            <a:p>
              <a:endParaRPr lang="en-US"/>
            </a:p>
          </p:txBody>
        </p:sp>
        <p:sp>
          <p:nvSpPr>
            <p:cNvPr id="1243" name="Line 1379"/>
            <p:cNvSpPr>
              <a:spLocks noChangeShapeType="1"/>
            </p:cNvSpPr>
            <p:nvPr/>
          </p:nvSpPr>
          <p:spPr bwMode="auto">
            <a:xfrm>
              <a:off x="1234" y="992"/>
              <a:ext cx="52" cy="0"/>
            </a:xfrm>
            <a:prstGeom prst="line">
              <a:avLst/>
            </a:prstGeom>
            <a:noFill/>
            <a:ln w="28575">
              <a:solidFill>
                <a:srgbClr val="990033"/>
              </a:solidFill>
              <a:round/>
              <a:headEnd/>
              <a:tailEnd/>
            </a:ln>
          </p:spPr>
          <p:txBody>
            <a:bodyPr/>
            <a:lstStyle/>
            <a:p>
              <a:endParaRPr lang="en-US"/>
            </a:p>
          </p:txBody>
        </p:sp>
        <p:sp>
          <p:nvSpPr>
            <p:cNvPr id="1244" name="Line 1380"/>
            <p:cNvSpPr>
              <a:spLocks noChangeShapeType="1"/>
            </p:cNvSpPr>
            <p:nvPr/>
          </p:nvSpPr>
          <p:spPr bwMode="auto">
            <a:xfrm>
              <a:off x="1284" y="990"/>
              <a:ext cx="0" cy="24"/>
            </a:xfrm>
            <a:prstGeom prst="line">
              <a:avLst/>
            </a:prstGeom>
            <a:noFill/>
            <a:ln w="28575">
              <a:solidFill>
                <a:srgbClr val="990033"/>
              </a:solidFill>
              <a:round/>
              <a:headEnd/>
              <a:tailEnd/>
            </a:ln>
          </p:spPr>
          <p:txBody>
            <a:bodyPr/>
            <a:lstStyle/>
            <a:p>
              <a:endParaRPr lang="en-US"/>
            </a:p>
          </p:txBody>
        </p:sp>
        <p:sp>
          <p:nvSpPr>
            <p:cNvPr id="1245" name="Line 1381"/>
            <p:cNvSpPr>
              <a:spLocks noChangeShapeType="1"/>
            </p:cNvSpPr>
            <p:nvPr/>
          </p:nvSpPr>
          <p:spPr bwMode="auto">
            <a:xfrm>
              <a:off x="1316" y="1014"/>
              <a:ext cx="42" cy="0"/>
            </a:xfrm>
            <a:prstGeom prst="line">
              <a:avLst/>
            </a:prstGeom>
            <a:noFill/>
            <a:ln w="28575">
              <a:solidFill>
                <a:srgbClr val="990033"/>
              </a:solidFill>
              <a:round/>
              <a:headEnd/>
              <a:tailEnd/>
            </a:ln>
          </p:spPr>
          <p:txBody>
            <a:bodyPr/>
            <a:lstStyle/>
            <a:p>
              <a:endParaRPr lang="en-US"/>
            </a:p>
          </p:txBody>
        </p:sp>
        <p:sp>
          <p:nvSpPr>
            <p:cNvPr id="1246" name="Line 1382"/>
            <p:cNvSpPr>
              <a:spLocks noChangeShapeType="1"/>
            </p:cNvSpPr>
            <p:nvPr/>
          </p:nvSpPr>
          <p:spPr bwMode="auto">
            <a:xfrm>
              <a:off x="1382" y="1014"/>
              <a:ext cx="0" cy="34"/>
            </a:xfrm>
            <a:prstGeom prst="line">
              <a:avLst/>
            </a:prstGeom>
            <a:noFill/>
            <a:ln w="28575">
              <a:solidFill>
                <a:srgbClr val="990033"/>
              </a:solidFill>
              <a:round/>
              <a:headEnd/>
              <a:tailEnd/>
            </a:ln>
          </p:spPr>
          <p:txBody>
            <a:bodyPr/>
            <a:lstStyle/>
            <a:p>
              <a:endParaRPr lang="en-US"/>
            </a:p>
          </p:txBody>
        </p:sp>
        <p:sp>
          <p:nvSpPr>
            <p:cNvPr id="1247" name="Line 1383"/>
            <p:cNvSpPr>
              <a:spLocks noChangeShapeType="1"/>
            </p:cNvSpPr>
            <p:nvPr/>
          </p:nvSpPr>
          <p:spPr bwMode="auto">
            <a:xfrm>
              <a:off x="1404" y="1060"/>
              <a:ext cx="0" cy="30"/>
            </a:xfrm>
            <a:prstGeom prst="line">
              <a:avLst/>
            </a:prstGeom>
            <a:noFill/>
            <a:ln w="28575">
              <a:solidFill>
                <a:srgbClr val="990033"/>
              </a:solidFill>
              <a:round/>
              <a:headEnd/>
              <a:tailEnd/>
            </a:ln>
          </p:spPr>
          <p:txBody>
            <a:bodyPr/>
            <a:lstStyle/>
            <a:p>
              <a:endParaRPr lang="en-US"/>
            </a:p>
          </p:txBody>
        </p:sp>
        <p:sp>
          <p:nvSpPr>
            <p:cNvPr id="1248" name="Line 1384"/>
            <p:cNvSpPr>
              <a:spLocks noChangeShapeType="1"/>
            </p:cNvSpPr>
            <p:nvPr/>
          </p:nvSpPr>
          <p:spPr bwMode="auto">
            <a:xfrm>
              <a:off x="1420" y="1118"/>
              <a:ext cx="0" cy="10"/>
            </a:xfrm>
            <a:prstGeom prst="line">
              <a:avLst/>
            </a:prstGeom>
            <a:noFill/>
            <a:ln w="28575">
              <a:solidFill>
                <a:srgbClr val="990033"/>
              </a:solidFill>
              <a:round/>
              <a:headEnd/>
              <a:tailEnd/>
            </a:ln>
          </p:spPr>
          <p:txBody>
            <a:bodyPr/>
            <a:lstStyle/>
            <a:p>
              <a:endParaRPr lang="en-US"/>
            </a:p>
          </p:txBody>
        </p:sp>
        <p:sp>
          <p:nvSpPr>
            <p:cNvPr id="1249" name="Line 1385"/>
            <p:cNvSpPr>
              <a:spLocks noChangeShapeType="1"/>
            </p:cNvSpPr>
            <p:nvPr/>
          </p:nvSpPr>
          <p:spPr bwMode="auto">
            <a:xfrm>
              <a:off x="1420" y="1128"/>
              <a:ext cx="22" cy="0"/>
            </a:xfrm>
            <a:prstGeom prst="line">
              <a:avLst/>
            </a:prstGeom>
            <a:noFill/>
            <a:ln w="28575">
              <a:solidFill>
                <a:srgbClr val="990033"/>
              </a:solidFill>
              <a:round/>
              <a:headEnd/>
              <a:tailEnd/>
            </a:ln>
          </p:spPr>
          <p:txBody>
            <a:bodyPr/>
            <a:lstStyle/>
            <a:p>
              <a:endParaRPr lang="en-US"/>
            </a:p>
          </p:txBody>
        </p:sp>
        <p:sp>
          <p:nvSpPr>
            <p:cNvPr id="1250" name="Line 1386"/>
            <p:cNvSpPr>
              <a:spLocks noChangeShapeType="1"/>
            </p:cNvSpPr>
            <p:nvPr/>
          </p:nvSpPr>
          <p:spPr bwMode="auto">
            <a:xfrm>
              <a:off x="1470" y="1130"/>
              <a:ext cx="148" cy="0"/>
            </a:xfrm>
            <a:prstGeom prst="line">
              <a:avLst/>
            </a:prstGeom>
            <a:noFill/>
            <a:ln w="28575">
              <a:solidFill>
                <a:srgbClr val="990033"/>
              </a:solidFill>
              <a:round/>
              <a:headEnd/>
              <a:tailEnd/>
            </a:ln>
          </p:spPr>
          <p:txBody>
            <a:bodyPr/>
            <a:lstStyle/>
            <a:p>
              <a:endParaRPr lang="en-US"/>
            </a:p>
          </p:txBody>
        </p:sp>
        <p:sp>
          <p:nvSpPr>
            <p:cNvPr id="1251" name="Line 1387"/>
            <p:cNvSpPr>
              <a:spLocks noChangeShapeType="1"/>
            </p:cNvSpPr>
            <p:nvPr/>
          </p:nvSpPr>
          <p:spPr bwMode="auto">
            <a:xfrm>
              <a:off x="1616" y="1132"/>
              <a:ext cx="6" cy="10"/>
            </a:xfrm>
            <a:prstGeom prst="line">
              <a:avLst/>
            </a:prstGeom>
            <a:noFill/>
            <a:ln w="28575">
              <a:solidFill>
                <a:srgbClr val="990033"/>
              </a:solidFill>
              <a:round/>
              <a:headEnd/>
              <a:tailEnd/>
            </a:ln>
          </p:spPr>
          <p:txBody>
            <a:bodyPr/>
            <a:lstStyle/>
            <a:p>
              <a:endParaRPr lang="en-US"/>
            </a:p>
          </p:txBody>
        </p:sp>
        <p:sp>
          <p:nvSpPr>
            <p:cNvPr id="1252" name="Line 1388"/>
            <p:cNvSpPr>
              <a:spLocks noChangeShapeType="1"/>
            </p:cNvSpPr>
            <p:nvPr/>
          </p:nvSpPr>
          <p:spPr bwMode="auto">
            <a:xfrm>
              <a:off x="1624" y="1168"/>
              <a:ext cx="24" cy="0"/>
            </a:xfrm>
            <a:prstGeom prst="line">
              <a:avLst/>
            </a:prstGeom>
            <a:noFill/>
            <a:ln w="28575">
              <a:solidFill>
                <a:srgbClr val="990033"/>
              </a:solidFill>
              <a:round/>
              <a:headEnd/>
              <a:tailEnd/>
            </a:ln>
          </p:spPr>
          <p:txBody>
            <a:bodyPr/>
            <a:lstStyle/>
            <a:p>
              <a:endParaRPr lang="en-US"/>
            </a:p>
          </p:txBody>
        </p:sp>
        <p:sp>
          <p:nvSpPr>
            <p:cNvPr id="1253" name="Line 1389"/>
            <p:cNvSpPr>
              <a:spLocks noChangeShapeType="1"/>
            </p:cNvSpPr>
            <p:nvPr/>
          </p:nvSpPr>
          <p:spPr bwMode="auto">
            <a:xfrm>
              <a:off x="1646" y="1168"/>
              <a:ext cx="0" cy="18"/>
            </a:xfrm>
            <a:prstGeom prst="line">
              <a:avLst/>
            </a:prstGeom>
            <a:noFill/>
            <a:ln w="28575">
              <a:solidFill>
                <a:srgbClr val="990033"/>
              </a:solidFill>
              <a:round/>
              <a:headEnd/>
              <a:tailEnd/>
            </a:ln>
          </p:spPr>
          <p:txBody>
            <a:bodyPr/>
            <a:lstStyle/>
            <a:p>
              <a:endParaRPr lang="en-US"/>
            </a:p>
          </p:txBody>
        </p:sp>
        <p:sp>
          <p:nvSpPr>
            <p:cNvPr id="1254" name="Line 1390"/>
            <p:cNvSpPr>
              <a:spLocks noChangeShapeType="1"/>
            </p:cNvSpPr>
            <p:nvPr/>
          </p:nvSpPr>
          <p:spPr bwMode="auto">
            <a:xfrm>
              <a:off x="1678" y="1182"/>
              <a:ext cx="0" cy="24"/>
            </a:xfrm>
            <a:prstGeom prst="line">
              <a:avLst/>
            </a:prstGeom>
            <a:noFill/>
            <a:ln w="28575">
              <a:solidFill>
                <a:srgbClr val="990033"/>
              </a:solidFill>
              <a:round/>
              <a:headEnd/>
              <a:tailEnd/>
            </a:ln>
          </p:spPr>
          <p:txBody>
            <a:bodyPr/>
            <a:lstStyle/>
            <a:p>
              <a:endParaRPr lang="en-US"/>
            </a:p>
          </p:txBody>
        </p:sp>
        <p:sp>
          <p:nvSpPr>
            <p:cNvPr id="1255" name="Line 1391"/>
            <p:cNvSpPr>
              <a:spLocks noChangeShapeType="1"/>
            </p:cNvSpPr>
            <p:nvPr/>
          </p:nvSpPr>
          <p:spPr bwMode="auto">
            <a:xfrm>
              <a:off x="1678" y="1206"/>
              <a:ext cx="22" cy="0"/>
            </a:xfrm>
            <a:prstGeom prst="line">
              <a:avLst/>
            </a:prstGeom>
            <a:noFill/>
            <a:ln w="28575">
              <a:solidFill>
                <a:srgbClr val="990033"/>
              </a:solidFill>
              <a:round/>
              <a:headEnd/>
              <a:tailEnd/>
            </a:ln>
          </p:spPr>
          <p:txBody>
            <a:bodyPr/>
            <a:lstStyle/>
            <a:p>
              <a:endParaRPr lang="en-US"/>
            </a:p>
          </p:txBody>
        </p:sp>
        <p:sp>
          <p:nvSpPr>
            <p:cNvPr id="1256" name="Line 1392"/>
            <p:cNvSpPr>
              <a:spLocks noChangeShapeType="1"/>
            </p:cNvSpPr>
            <p:nvPr/>
          </p:nvSpPr>
          <p:spPr bwMode="auto">
            <a:xfrm>
              <a:off x="1724" y="1208"/>
              <a:ext cx="42" cy="0"/>
            </a:xfrm>
            <a:prstGeom prst="line">
              <a:avLst/>
            </a:prstGeom>
            <a:noFill/>
            <a:ln w="28575">
              <a:solidFill>
                <a:srgbClr val="990033"/>
              </a:solidFill>
              <a:round/>
              <a:headEnd/>
              <a:tailEnd/>
            </a:ln>
          </p:spPr>
          <p:txBody>
            <a:bodyPr/>
            <a:lstStyle/>
            <a:p>
              <a:endParaRPr lang="en-US"/>
            </a:p>
          </p:txBody>
        </p:sp>
        <p:sp>
          <p:nvSpPr>
            <p:cNvPr id="1257" name="Line 1393"/>
            <p:cNvSpPr>
              <a:spLocks noChangeShapeType="1"/>
            </p:cNvSpPr>
            <p:nvPr/>
          </p:nvSpPr>
          <p:spPr bwMode="auto">
            <a:xfrm>
              <a:off x="1772" y="1230"/>
              <a:ext cx="10" cy="0"/>
            </a:xfrm>
            <a:prstGeom prst="line">
              <a:avLst/>
            </a:prstGeom>
            <a:noFill/>
            <a:ln w="28575">
              <a:solidFill>
                <a:srgbClr val="990033"/>
              </a:solidFill>
              <a:round/>
              <a:headEnd/>
              <a:tailEnd/>
            </a:ln>
          </p:spPr>
          <p:txBody>
            <a:bodyPr/>
            <a:lstStyle/>
            <a:p>
              <a:endParaRPr lang="en-US"/>
            </a:p>
          </p:txBody>
        </p:sp>
        <p:sp>
          <p:nvSpPr>
            <p:cNvPr id="1258" name="Line 1394"/>
            <p:cNvSpPr>
              <a:spLocks noChangeShapeType="1"/>
            </p:cNvSpPr>
            <p:nvPr/>
          </p:nvSpPr>
          <p:spPr bwMode="auto">
            <a:xfrm>
              <a:off x="1782" y="1230"/>
              <a:ext cx="0" cy="18"/>
            </a:xfrm>
            <a:prstGeom prst="line">
              <a:avLst/>
            </a:prstGeom>
            <a:noFill/>
            <a:ln w="28575">
              <a:solidFill>
                <a:srgbClr val="990033"/>
              </a:solidFill>
              <a:round/>
              <a:headEnd/>
              <a:tailEnd/>
            </a:ln>
          </p:spPr>
          <p:txBody>
            <a:bodyPr/>
            <a:lstStyle/>
            <a:p>
              <a:endParaRPr lang="en-US"/>
            </a:p>
          </p:txBody>
        </p:sp>
        <p:sp>
          <p:nvSpPr>
            <p:cNvPr id="1259" name="Line 1395"/>
            <p:cNvSpPr>
              <a:spLocks noChangeShapeType="1"/>
            </p:cNvSpPr>
            <p:nvPr/>
          </p:nvSpPr>
          <p:spPr bwMode="auto">
            <a:xfrm>
              <a:off x="1784" y="1280"/>
              <a:ext cx="36" cy="0"/>
            </a:xfrm>
            <a:prstGeom prst="line">
              <a:avLst/>
            </a:prstGeom>
            <a:noFill/>
            <a:ln w="28575">
              <a:solidFill>
                <a:srgbClr val="990033"/>
              </a:solidFill>
              <a:round/>
              <a:headEnd/>
              <a:tailEnd/>
            </a:ln>
          </p:spPr>
          <p:txBody>
            <a:bodyPr/>
            <a:lstStyle/>
            <a:p>
              <a:endParaRPr lang="en-US"/>
            </a:p>
          </p:txBody>
        </p:sp>
        <p:sp>
          <p:nvSpPr>
            <p:cNvPr id="1260" name="Line 1396"/>
            <p:cNvSpPr>
              <a:spLocks noChangeShapeType="1"/>
            </p:cNvSpPr>
            <p:nvPr/>
          </p:nvSpPr>
          <p:spPr bwMode="auto">
            <a:xfrm>
              <a:off x="1836" y="1300"/>
              <a:ext cx="0" cy="20"/>
            </a:xfrm>
            <a:prstGeom prst="line">
              <a:avLst/>
            </a:prstGeom>
            <a:noFill/>
            <a:ln w="28575">
              <a:solidFill>
                <a:srgbClr val="990033"/>
              </a:solidFill>
              <a:round/>
              <a:headEnd/>
              <a:tailEnd/>
            </a:ln>
          </p:spPr>
          <p:txBody>
            <a:bodyPr/>
            <a:lstStyle/>
            <a:p>
              <a:endParaRPr lang="en-US"/>
            </a:p>
          </p:txBody>
        </p:sp>
        <p:sp>
          <p:nvSpPr>
            <p:cNvPr id="1261" name="Line 1397"/>
            <p:cNvSpPr>
              <a:spLocks noChangeShapeType="1"/>
            </p:cNvSpPr>
            <p:nvPr/>
          </p:nvSpPr>
          <p:spPr bwMode="auto">
            <a:xfrm>
              <a:off x="1836" y="1318"/>
              <a:ext cx="16" cy="0"/>
            </a:xfrm>
            <a:prstGeom prst="line">
              <a:avLst/>
            </a:prstGeom>
            <a:noFill/>
            <a:ln w="28575">
              <a:solidFill>
                <a:srgbClr val="990033"/>
              </a:solidFill>
              <a:round/>
              <a:headEnd/>
              <a:tailEnd/>
            </a:ln>
          </p:spPr>
          <p:txBody>
            <a:bodyPr/>
            <a:lstStyle/>
            <a:p>
              <a:endParaRPr lang="en-US"/>
            </a:p>
          </p:txBody>
        </p:sp>
        <p:sp>
          <p:nvSpPr>
            <p:cNvPr id="1262" name="Line 1398"/>
            <p:cNvSpPr>
              <a:spLocks noChangeShapeType="1"/>
            </p:cNvSpPr>
            <p:nvPr/>
          </p:nvSpPr>
          <p:spPr bwMode="auto">
            <a:xfrm>
              <a:off x="1860" y="1348"/>
              <a:ext cx="16" cy="0"/>
            </a:xfrm>
            <a:prstGeom prst="line">
              <a:avLst/>
            </a:prstGeom>
            <a:noFill/>
            <a:ln w="28575">
              <a:solidFill>
                <a:srgbClr val="990033"/>
              </a:solidFill>
              <a:round/>
              <a:headEnd/>
              <a:tailEnd/>
            </a:ln>
          </p:spPr>
          <p:txBody>
            <a:bodyPr/>
            <a:lstStyle/>
            <a:p>
              <a:endParaRPr lang="en-US"/>
            </a:p>
          </p:txBody>
        </p:sp>
        <p:sp>
          <p:nvSpPr>
            <p:cNvPr id="1263" name="Line 1399"/>
            <p:cNvSpPr>
              <a:spLocks noChangeShapeType="1"/>
            </p:cNvSpPr>
            <p:nvPr/>
          </p:nvSpPr>
          <p:spPr bwMode="auto">
            <a:xfrm>
              <a:off x="1876" y="1346"/>
              <a:ext cx="0" cy="18"/>
            </a:xfrm>
            <a:prstGeom prst="line">
              <a:avLst/>
            </a:prstGeom>
            <a:noFill/>
            <a:ln w="28575">
              <a:solidFill>
                <a:srgbClr val="990033"/>
              </a:solidFill>
              <a:round/>
              <a:headEnd/>
              <a:tailEnd/>
            </a:ln>
          </p:spPr>
          <p:txBody>
            <a:bodyPr/>
            <a:lstStyle/>
            <a:p>
              <a:endParaRPr lang="en-US"/>
            </a:p>
          </p:txBody>
        </p:sp>
        <p:sp>
          <p:nvSpPr>
            <p:cNvPr id="1264" name="Line 1400"/>
            <p:cNvSpPr>
              <a:spLocks noChangeShapeType="1"/>
            </p:cNvSpPr>
            <p:nvPr/>
          </p:nvSpPr>
          <p:spPr bwMode="auto">
            <a:xfrm>
              <a:off x="1888" y="1390"/>
              <a:ext cx="0" cy="26"/>
            </a:xfrm>
            <a:prstGeom prst="line">
              <a:avLst/>
            </a:prstGeom>
            <a:noFill/>
            <a:ln w="28575">
              <a:solidFill>
                <a:srgbClr val="990033"/>
              </a:solidFill>
              <a:round/>
              <a:headEnd/>
              <a:tailEnd/>
            </a:ln>
          </p:spPr>
          <p:txBody>
            <a:bodyPr/>
            <a:lstStyle/>
            <a:p>
              <a:endParaRPr lang="en-US"/>
            </a:p>
          </p:txBody>
        </p:sp>
        <p:sp>
          <p:nvSpPr>
            <p:cNvPr id="1265" name="Line 1401"/>
            <p:cNvSpPr>
              <a:spLocks noChangeShapeType="1"/>
            </p:cNvSpPr>
            <p:nvPr/>
          </p:nvSpPr>
          <p:spPr bwMode="auto">
            <a:xfrm>
              <a:off x="1920" y="1420"/>
              <a:ext cx="18" cy="0"/>
            </a:xfrm>
            <a:prstGeom prst="line">
              <a:avLst/>
            </a:prstGeom>
            <a:noFill/>
            <a:ln w="28575">
              <a:solidFill>
                <a:srgbClr val="990033"/>
              </a:solidFill>
              <a:round/>
              <a:headEnd/>
              <a:tailEnd/>
            </a:ln>
          </p:spPr>
          <p:txBody>
            <a:bodyPr/>
            <a:lstStyle/>
            <a:p>
              <a:endParaRPr lang="en-US"/>
            </a:p>
          </p:txBody>
        </p:sp>
        <p:sp>
          <p:nvSpPr>
            <p:cNvPr id="1266" name="Line 1402"/>
            <p:cNvSpPr>
              <a:spLocks noChangeShapeType="1"/>
            </p:cNvSpPr>
            <p:nvPr/>
          </p:nvSpPr>
          <p:spPr bwMode="auto">
            <a:xfrm>
              <a:off x="1936" y="1418"/>
              <a:ext cx="0" cy="16"/>
            </a:xfrm>
            <a:prstGeom prst="line">
              <a:avLst/>
            </a:prstGeom>
            <a:noFill/>
            <a:ln w="28575">
              <a:solidFill>
                <a:srgbClr val="990033"/>
              </a:solidFill>
              <a:round/>
              <a:headEnd/>
              <a:tailEnd/>
            </a:ln>
          </p:spPr>
          <p:txBody>
            <a:bodyPr/>
            <a:lstStyle/>
            <a:p>
              <a:endParaRPr lang="en-US"/>
            </a:p>
          </p:txBody>
        </p:sp>
        <p:sp>
          <p:nvSpPr>
            <p:cNvPr id="1267" name="Line 1403"/>
            <p:cNvSpPr>
              <a:spLocks noChangeShapeType="1"/>
            </p:cNvSpPr>
            <p:nvPr/>
          </p:nvSpPr>
          <p:spPr bwMode="auto">
            <a:xfrm>
              <a:off x="1952" y="1456"/>
              <a:ext cx="36" cy="0"/>
            </a:xfrm>
            <a:prstGeom prst="line">
              <a:avLst/>
            </a:prstGeom>
            <a:noFill/>
            <a:ln w="28575">
              <a:solidFill>
                <a:srgbClr val="990033"/>
              </a:solidFill>
              <a:round/>
              <a:headEnd/>
              <a:tailEnd/>
            </a:ln>
          </p:spPr>
          <p:txBody>
            <a:bodyPr/>
            <a:lstStyle/>
            <a:p>
              <a:endParaRPr lang="en-US"/>
            </a:p>
          </p:txBody>
        </p:sp>
        <p:sp>
          <p:nvSpPr>
            <p:cNvPr id="1268" name="Line 1404"/>
            <p:cNvSpPr>
              <a:spLocks noChangeShapeType="1"/>
            </p:cNvSpPr>
            <p:nvPr/>
          </p:nvSpPr>
          <p:spPr bwMode="auto">
            <a:xfrm>
              <a:off x="2014" y="1454"/>
              <a:ext cx="40" cy="0"/>
            </a:xfrm>
            <a:prstGeom prst="line">
              <a:avLst/>
            </a:prstGeom>
            <a:noFill/>
            <a:ln w="28575">
              <a:solidFill>
                <a:srgbClr val="990033"/>
              </a:solidFill>
              <a:round/>
              <a:headEnd/>
              <a:tailEnd/>
            </a:ln>
          </p:spPr>
          <p:txBody>
            <a:bodyPr/>
            <a:lstStyle/>
            <a:p>
              <a:endParaRPr lang="en-US"/>
            </a:p>
          </p:txBody>
        </p:sp>
        <p:sp>
          <p:nvSpPr>
            <p:cNvPr id="1269" name="Line 1405"/>
            <p:cNvSpPr>
              <a:spLocks noChangeShapeType="1"/>
            </p:cNvSpPr>
            <p:nvPr/>
          </p:nvSpPr>
          <p:spPr bwMode="auto">
            <a:xfrm>
              <a:off x="2074" y="1466"/>
              <a:ext cx="2" cy="8"/>
            </a:xfrm>
            <a:prstGeom prst="line">
              <a:avLst/>
            </a:prstGeom>
            <a:noFill/>
            <a:ln w="28575">
              <a:solidFill>
                <a:srgbClr val="990033"/>
              </a:solidFill>
              <a:round/>
              <a:headEnd/>
              <a:tailEnd/>
            </a:ln>
          </p:spPr>
          <p:txBody>
            <a:bodyPr/>
            <a:lstStyle/>
            <a:p>
              <a:endParaRPr lang="en-US"/>
            </a:p>
          </p:txBody>
        </p:sp>
        <p:sp>
          <p:nvSpPr>
            <p:cNvPr id="1270" name="Line 1406"/>
            <p:cNvSpPr>
              <a:spLocks noChangeShapeType="1"/>
            </p:cNvSpPr>
            <p:nvPr/>
          </p:nvSpPr>
          <p:spPr bwMode="auto">
            <a:xfrm>
              <a:off x="2076" y="1476"/>
              <a:ext cx="154" cy="0"/>
            </a:xfrm>
            <a:prstGeom prst="line">
              <a:avLst/>
            </a:prstGeom>
            <a:noFill/>
            <a:ln w="28575">
              <a:solidFill>
                <a:srgbClr val="990033"/>
              </a:solidFill>
              <a:round/>
              <a:headEnd/>
              <a:tailEnd/>
            </a:ln>
          </p:spPr>
          <p:txBody>
            <a:bodyPr/>
            <a:lstStyle/>
            <a:p>
              <a:endParaRPr lang="en-US"/>
            </a:p>
          </p:txBody>
        </p:sp>
        <p:sp>
          <p:nvSpPr>
            <p:cNvPr id="1271" name="Line 1407"/>
            <p:cNvSpPr>
              <a:spLocks noChangeShapeType="1"/>
            </p:cNvSpPr>
            <p:nvPr/>
          </p:nvSpPr>
          <p:spPr bwMode="auto">
            <a:xfrm>
              <a:off x="2236" y="1494"/>
              <a:ext cx="34" cy="0"/>
            </a:xfrm>
            <a:prstGeom prst="line">
              <a:avLst/>
            </a:prstGeom>
            <a:noFill/>
            <a:ln w="28575">
              <a:solidFill>
                <a:srgbClr val="990033"/>
              </a:solidFill>
              <a:round/>
              <a:headEnd/>
              <a:tailEnd/>
            </a:ln>
          </p:spPr>
          <p:txBody>
            <a:bodyPr/>
            <a:lstStyle/>
            <a:p>
              <a:endParaRPr lang="en-US"/>
            </a:p>
          </p:txBody>
        </p:sp>
        <p:sp>
          <p:nvSpPr>
            <p:cNvPr id="1272" name="Line 1408"/>
            <p:cNvSpPr>
              <a:spLocks noChangeShapeType="1"/>
            </p:cNvSpPr>
            <p:nvPr/>
          </p:nvSpPr>
          <p:spPr bwMode="auto">
            <a:xfrm>
              <a:off x="2288" y="1516"/>
              <a:ext cx="206" cy="0"/>
            </a:xfrm>
            <a:prstGeom prst="line">
              <a:avLst/>
            </a:prstGeom>
            <a:noFill/>
            <a:ln w="28575">
              <a:solidFill>
                <a:srgbClr val="990033"/>
              </a:solidFill>
              <a:round/>
              <a:headEnd/>
              <a:tailEnd/>
            </a:ln>
          </p:spPr>
          <p:txBody>
            <a:bodyPr/>
            <a:lstStyle/>
            <a:p>
              <a:endParaRPr lang="en-US"/>
            </a:p>
          </p:txBody>
        </p:sp>
        <p:sp>
          <p:nvSpPr>
            <p:cNvPr id="1273" name="Line 1409"/>
            <p:cNvSpPr>
              <a:spLocks noChangeShapeType="1"/>
            </p:cNvSpPr>
            <p:nvPr/>
          </p:nvSpPr>
          <p:spPr bwMode="auto">
            <a:xfrm>
              <a:off x="2496" y="1516"/>
              <a:ext cx="4" cy="7"/>
            </a:xfrm>
            <a:prstGeom prst="line">
              <a:avLst/>
            </a:prstGeom>
            <a:noFill/>
            <a:ln w="28575">
              <a:solidFill>
                <a:srgbClr val="990033"/>
              </a:solidFill>
              <a:round/>
              <a:headEnd/>
              <a:tailEnd/>
            </a:ln>
          </p:spPr>
          <p:txBody>
            <a:bodyPr/>
            <a:lstStyle/>
            <a:p>
              <a:endParaRPr lang="en-US"/>
            </a:p>
          </p:txBody>
        </p:sp>
        <p:sp>
          <p:nvSpPr>
            <p:cNvPr id="1274" name="Line 1410"/>
            <p:cNvSpPr>
              <a:spLocks noChangeShapeType="1"/>
            </p:cNvSpPr>
            <p:nvPr/>
          </p:nvSpPr>
          <p:spPr bwMode="auto">
            <a:xfrm>
              <a:off x="2528" y="1538"/>
              <a:ext cx="0" cy="16"/>
            </a:xfrm>
            <a:prstGeom prst="line">
              <a:avLst/>
            </a:prstGeom>
            <a:noFill/>
            <a:ln w="28575">
              <a:solidFill>
                <a:srgbClr val="990033"/>
              </a:solidFill>
              <a:round/>
              <a:headEnd/>
              <a:tailEnd/>
            </a:ln>
          </p:spPr>
          <p:txBody>
            <a:bodyPr/>
            <a:lstStyle/>
            <a:p>
              <a:endParaRPr lang="en-US"/>
            </a:p>
          </p:txBody>
        </p:sp>
        <p:sp>
          <p:nvSpPr>
            <p:cNvPr id="1275" name="Line 1411"/>
            <p:cNvSpPr>
              <a:spLocks noChangeShapeType="1"/>
            </p:cNvSpPr>
            <p:nvPr/>
          </p:nvSpPr>
          <p:spPr bwMode="auto">
            <a:xfrm>
              <a:off x="2528" y="1558"/>
              <a:ext cx="18" cy="0"/>
            </a:xfrm>
            <a:prstGeom prst="line">
              <a:avLst/>
            </a:prstGeom>
            <a:noFill/>
            <a:ln w="28575">
              <a:solidFill>
                <a:srgbClr val="990033"/>
              </a:solidFill>
              <a:round/>
              <a:headEnd/>
              <a:tailEnd/>
            </a:ln>
          </p:spPr>
          <p:txBody>
            <a:bodyPr/>
            <a:lstStyle/>
            <a:p>
              <a:endParaRPr lang="en-US"/>
            </a:p>
          </p:txBody>
        </p:sp>
        <p:sp>
          <p:nvSpPr>
            <p:cNvPr id="1276" name="Line 1412"/>
            <p:cNvSpPr>
              <a:spLocks noChangeShapeType="1"/>
            </p:cNvSpPr>
            <p:nvPr/>
          </p:nvSpPr>
          <p:spPr bwMode="auto">
            <a:xfrm>
              <a:off x="2570" y="1558"/>
              <a:ext cx="78" cy="0"/>
            </a:xfrm>
            <a:prstGeom prst="line">
              <a:avLst/>
            </a:prstGeom>
            <a:noFill/>
            <a:ln w="28575">
              <a:solidFill>
                <a:srgbClr val="990033"/>
              </a:solidFill>
              <a:round/>
              <a:headEnd/>
              <a:tailEnd/>
            </a:ln>
          </p:spPr>
          <p:txBody>
            <a:bodyPr/>
            <a:lstStyle/>
            <a:p>
              <a:endParaRPr lang="en-US"/>
            </a:p>
          </p:txBody>
        </p:sp>
        <p:sp>
          <p:nvSpPr>
            <p:cNvPr id="1277" name="Line 1413"/>
            <p:cNvSpPr>
              <a:spLocks noChangeShapeType="1"/>
            </p:cNvSpPr>
            <p:nvPr/>
          </p:nvSpPr>
          <p:spPr bwMode="auto">
            <a:xfrm>
              <a:off x="2646" y="1558"/>
              <a:ext cx="0" cy="20"/>
            </a:xfrm>
            <a:prstGeom prst="line">
              <a:avLst/>
            </a:prstGeom>
            <a:noFill/>
            <a:ln w="28575">
              <a:solidFill>
                <a:srgbClr val="990033"/>
              </a:solidFill>
              <a:round/>
              <a:headEnd/>
              <a:tailEnd/>
            </a:ln>
          </p:spPr>
          <p:txBody>
            <a:bodyPr/>
            <a:lstStyle/>
            <a:p>
              <a:endParaRPr lang="en-US"/>
            </a:p>
          </p:txBody>
        </p:sp>
        <p:sp>
          <p:nvSpPr>
            <p:cNvPr id="1278" name="Line 1414"/>
            <p:cNvSpPr>
              <a:spLocks noChangeShapeType="1"/>
            </p:cNvSpPr>
            <p:nvPr/>
          </p:nvSpPr>
          <p:spPr bwMode="auto">
            <a:xfrm>
              <a:off x="2680" y="1578"/>
              <a:ext cx="100" cy="0"/>
            </a:xfrm>
            <a:prstGeom prst="line">
              <a:avLst/>
            </a:prstGeom>
            <a:noFill/>
            <a:ln w="28575">
              <a:solidFill>
                <a:srgbClr val="990033"/>
              </a:solidFill>
              <a:round/>
              <a:headEnd/>
              <a:tailEnd/>
            </a:ln>
          </p:spPr>
          <p:txBody>
            <a:bodyPr/>
            <a:lstStyle/>
            <a:p>
              <a:endParaRPr lang="en-US"/>
            </a:p>
          </p:txBody>
        </p:sp>
        <p:sp>
          <p:nvSpPr>
            <p:cNvPr id="1279" name="Line 1415"/>
            <p:cNvSpPr>
              <a:spLocks noChangeShapeType="1"/>
            </p:cNvSpPr>
            <p:nvPr/>
          </p:nvSpPr>
          <p:spPr bwMode="auto">
            <a:xfrm>
              <a:off x="2790" y="1600"/>
              <a:ext cx="34" cy="0"/>
            </a:xfrm>
            <a:prstGeom prst="line">
              <a:avLst/>
            </a:prstGeom>
            <a:noFill/>
            <a:ln w="28575">
              <a:solidFill>
                <a:srgbClr val="990033"/>
              </a:solidFill>
              <a:round/>
              <a:headEnd/>
              <a:tailEnd/>
            </a:ln>
          </p:spPr>
          <p:txBody>
            <a:bodyPr/>
            <a:lstStyle/>
            <a:p>
              <a:endParaRPr lang="en-US"/>
            </a:p>
          </p:txBody>
        </p:sp>
        <p:sp>
          <p:nvSpPr>
            <p:cNvPr id="1280" name="Line 1416"/>
            <p:cNvSpPr>
              <a:spLocks noChangeShapeType="1"/>
            </p:cNvSpPr>
            <p:nvPr/>
          </p:nvSpPr>
          <p:spPr bwMode="auto">
            <a:xfrm flipV="1">
              <a:off x="2870" y="1596"/>
              <a:ext cx="0" cy="22"/>
            </a:xfrm>
            <a:prstGeom prst="line">
              <a:avLst/>
            </a:prstGeom>
            <a:noFill/>
            <a:ln w="28575">
              <a:solidFill>
                <a:srgbClr val="990033"/>
              </a:solidFill>
              <a:round/>
              <a:headEnd/>
              <a:tailEnd/>
            </a:ln>
          </p:spPr>
          <p:txBody>
            <a:bodyPr/>
            <a:lstStyle/>
            <a:p>
              <a:endParaRPr lang="en-US"/>
            </a:p>
          </p:txBody>
        </p:sp>
        <p:sp>
          <p:nvSpPr>
            <p:cNvPr id="1281" name="Line 1417"/>
            <p:cNvSpPr>
              <a:spLocks noChangeShapeType="1"/>
            </p:cNvSpPr>
            <p:nvPr/>
          </p:nvSpPr>
          <p:spPr bwMode="auto">
            <a:xfrm flipH="1">
              <a:off x="2861" y="1596"/>
              <a:ext cx="7" cy="2"/>
            </a:xfrm>
            <a:prstGeom prst="line">
              <a:avLst/>
            </a:prstGeom>
            <a:noFill/>
            <a:ln w="28575">
              <a:solidFill>
                <a:srgbClr val="990033"/>
              </a:solidFill>
              <a:round/>
              <a:headEnd/>
              <a:tailEnd/>
            </a:ln>
          </p:spPr>
          <p:txBody>
            <a:bodyPr/>
            <a:lstStyle/>
            <a:p>
              <a:endParaRPr lang="en-US"/>
            </a:p>
          </p:txBody>
        </p:sp>
        <p:sp>
          <p:nvSpPr>
            <p:cNvPr id="1282" name="Line 1418"/>
            <p:cNvSpPr>
              <a:spLocks noChangeShapeType="1"/>
            </p:cNvSpPr>
            <p:nvPr/>
          </p:nvSpPr>
          <p:spPr bwMode="auto">
            <a:xfrm>
              <a:off x="2886" y="1638"/>
              <a:ext cx="0" cy="20"/>
            </a:xfrm>
            <a:prstGeom prst="line">
              <a:avLst/>
            </a:prstGeom>
            <a:noFill/>
            <a:ln w="28575">
              <a:solidFill>
                <a:srgbClr val="990033"/>
              </a:solidFill>
              <a:round/>
              <a:headEnd/>
              <a:tailEnd/>
            </a:ln>
          </p:spPr>
          <p:txBody>
            <a:bodyPr/>
            <a:lstStyle/>
            <a:p>
              <a:endParaRPr lang="en-US"/>
            </a:p>
          </p:txBody>
        </p:sp>
        <p:sp>
          <p:nvSpPr>
            <p:cNvPr id="1283" name="Line 1419"/>
            <p:cNvSpPr>
              <a:spLocks noChangeShapeType="1"/>
            </p:cNvSpPr>
            <p:nvPr/>
          </p:nvSpPr>
          <p:spPr bwMode="auto">
            <a:xfrm>
              <a:off x="2886" y="1660"/>
              <a:ext cx="16" cy="0"/>
            </a:xfrm>
            <a:prstGeom prst="line">
              <a:avLst/>
            </a:prstGeom>
            <a:noFill/>
            <a:ln w="28575">
              <a:solidFill>
                <a:srgbClr val="990033"/>
              </a:solidFill>
              <a:round/>
              <a:headEnd/>
              <a:tailEnd/>
            </a:ln>
          </p:spPr>
          <p:txBody>
            <a:bodyPr/>
            <a:lstStyle/>
            <a:p>
              <a:endParaRPr lang="en-US"/>
            </a:p>
          </p:txBody>
        </p:sp>
        <p:sp>
          <p:nvSpPr>
            <p:cNvPr id="1284" name="Line 1420"/>
            <p:cNvSpPr>
              <a:spLocks noChangeShapeType="1"/>
            </p:cNvSpPr>
            <p:nvPr/>
          </p:nvSpPr>
          <p:spPr bwMode="auto">
            <a:xfrm>
              <a:off x="2926" y="1658"/>
              <a:ext cx="20" cy="0"/>
            </a:xfrm>
            <a:prstGeom prst="line">
              <a:avLst/>
            </a:prstGeom>
            <a:noFill/>
            <a:ln w="28575">
              <a:solidFill>
                <a:srgbClr val="990033"/>
              </a:solidFill>
              <a:round/>
              <a:headEnd/>
              <a:tailEnd/>
            </a:ln>
          </p:spPr>
          <p:txBody>
            <a:bodyPr/>
            <a:lstStyle/>
            <a:p>
              <a:endParaRPr lang="en-US"/>
            </a:p>
          </p:txBody>
        </p:sp>
        <p:sp>
          <p:nvSpPr>
            <p:cNvPr id="1285" name="Line 1421"/>
            <p:cNvSpPr>
              <a:spLocks noChangeShapeType="1"/>
            </p:cNvSpPr>
            <p:nvPr/>
          </p:nvSpPr>
          <p:spPr bwMode="auto">
            <a:xfrm>
              <a:off x="2948" y="1656"/>
              <a:ext cx="0" cy="12"/>
            </a:xfrm>
            <a:prstGeom prst="line">
              <a:avLst/>
            </a:prstGeom>
            <a:noFill/>
            <a:ln w="28575">
              <a:solidFill>
                <a:srgbClr val="990033"/>
              </a:solidFill>
              <a:round/>
              <a:headEnd/>
              <a:tailEnd/>
            </a:ln>
          </p:spPr>
          <p:txBody>
            <a:bodyPr/>
            <a:lstStyle/>
            <a:p>
              <a:endParaRPr lang="en-US"/>
            </a:p>
          </p:txBody>
        </p:sp>
        <p:sp>
          <p:nvSpPr>
            <p:cNvPr id="1286" name="Line 1422"/>
            <p:cNvSpPr>
              <a:spLocks noChangeShapeType="1"/>
            </p:cNvSpPr>
            <p:nvPr/>
          </p:nvSpPr>
          <p:spPr bwMode="auto">
            <a:xfrm>
              <a:off x="2976" y="1678"/>
              <a:ext cx="0" cy="24"/>
            </a:xfrm>
            <a:prstGeom prst="line">
              <a:avLst/>
            </a:prstGeom>
            <a:noFill/>
            <a:ln w="28575">
              <a:solidFill>
                <a:srgbClr val="990033"/>
              </a:solidFill>
              <a:round/>
              <a:headEnd/>
              <a:tailEnd/>
            </a:ln>
          </p:spPr>
          <p:txBody>
            <a:bodyPr/>
            <a:lstStyle/>
            <a:p>
              <a:endParaRPr lang="en-US"/>
            </a:p>
          </p:txBody>
        </p:sp>
        <p:sp>
          <p:nvSpPr>
            <p:cNvPr id="1287" name="Line 1423"/>
            <p:cNvSpPr>
              <a:spLocks noChangeShapeType="1"/>
            </p:cNvSpPr>
            <p:nvPr/>
          </p:nvSpPr>
          <p:spPr bwMode="auto">
            <a:xfrm>
              <a:off x="2978" y="1702"/>
              <a:ext cx="7" cy="2"/>
            </a:xfrm>
            <a:prstGeom prst="line">
              <a:avLst/>
            </a:prstGeom>
            <a:noFill/>
            <a:ln w="28575">
              <a:solidFill>
                <a:srgbClr val="990033"/>
              </a:solidFill>
              <a:round/>
              <a:headEnd/>
              <a:tailEnd/>
            </a:ln>
          </p:spPr>
          <p:txBody>
            <a:bodyPr/>
            <a:lstStyle/>
            <a:p>
              <a:endParaRPr lang="en-US"/>
            </a:p>
          </p:txBody>
        </p:sp>
        <p:sp>
          <p:nvSpPr>
            <p:cNvPr id="1288" name="Line 1424"/>
            <p:cNvSpPr>
              <a:spLocks noChangeShapeType="1"/>
            </p:cNvSpPr>
            <p:nvPr/>
          </p:nvSpPr>
          <p:spPr bwMode="auto">
            <a:xfrm>
              <a:off x="2994" y="1718"/>
              <a:ext cx="112" cy="0"/>
            </a:xfrm>
            <a:prstGeom prst="line">
              <a:avLst/>
            </a:prstGeom>
            <a:noFill/>
            <a:ln w="28575">
              <a:solidFill>
                <a:srgbClr val="990033"/>
              </a:solidFill>
              <a:round/>
              <a:headEnd/>
              <a:tailEnd/>
            </a:ln>
          </p:spPr>
          <p:txBody>
            <a:bodyPr/>
            <a:lstStyle/>
            <a:p>
              <a:endParaRPr lang="en-US"/>
            </a:p>
          </p:txBody>
        </p:sp>
        <p:sp>
          <p:nvSpPr>
            <p:cNvPr id="1289" name="Line 1425"/>
            <p:cNvSpPr>
              <a:spLocks noChangeShapeType="1"/>
            </p:cNvSpPr>
            <p:nvPr/>
          </p:nvSpPr>
          <p:spPr bwMode="auto">
            <a:xfrm>
              <a:off x="3116" y="1736"/>
              <a:ext cx="0" cy="16"/>
            </a:xfrm>
            <a:prstGeom prst="line">
              <a:avLst/>
            </a:prstGeom>
            <a:noFill/>
            <a:ln w="28575">
              <a:solidFill>
                <a:srgbClr val="990033"/>
              </a:solidFill>
              <a:round/>
              <a:headEnd/>
              <a:tailEnd/>
            </a:ln>
          </p:spPr>
          <p:txBody>
            <a:bodyPr/>
            <a:lstStyle/>
            <a:p>
              <a:endParaRPr lang="en-US"/>
            </a:p>
          </p:txBody>
        </p:sp>
        <p:sp>
          <p:nvSpPr>
            <p:cNvPr id="1290" name="Line 1426"/>
            <p:cNvSpPr>
              <a:spLocks noChangeShapeType="1"/>
            </p:cNvSpPr>
            <p:nvPr/>
          </p:nvSpPr>
          <p:spPr bwMode="auto">
            <a:xfrm>
              <a:off x="3116" y="1750"/>
              <a:ext cx="24" cy="0"/>
            </a:xfrm>
            <a:prstGeom prst="line">
              <a:avLst/>
            </a:prstGeom>
            <a:noFill/>
            <a:ln w="28575">
              <a:solidFill>
                <a:srgbClr val="990033"/>
              </a:solidFill>
              <a:round/>
              <a:headEnd/>
              <a:tailEnd/>
            </a:ln>
          </p:spPr>
          <p:txBody>
            <a:bodyPr/>
            <a:lstStyle/>
            <a:p>
              <a:endParaRPr lang="en-US"/>
            </a:p>
          </p:txBody>
        </p:sp>
        <p:sp>
          <p:nvSpPr>
            <p:cNvPr id="1291" name="Line 1427"/>
            <p:cNvSpPr>
              <a:spLocks noChangeShapeType="1"/>
            </p:cNvSpPr>
            <p:nvPr/>
          </p:nvSpPr>
          <p:spPr bwMode="auto">
            <a:xfrm>
              <a:off x="3156" y="1758"/>
              <a:ext cx="172" cy="0"/>
            </a:xfrm>
            <a:prstGeom prst="line">
              <a:avLst/>
            </a:prstGeom>
            <a:noFill/>
            <a:ln w="28575">
              <a:solidFill>
                <a:srgbClr val="990033"/>
              </a:solidFill>
              <a:round/>
              <a:headEnd/>
              <a:tailEnd/>
            </a:ln>
          </p:spPr>
          <p:txBody>
            <a:bodyPr/>
            <a:lstStyle/>
            <a:p>
              <a:endParaRPr lang="en-US"/>
            </a:p>
          </p:txBody>
        </p:sp>
        <p:sp>
          <p:nvSpPr>
            <p:cNvPr id="1292" name="Line 1428"/>
            <p:cNvSpPr>
              <a:spLocks noChangeShapeType="1"/>
            </p:cNvSpPr>
            <p:nvPr/>
          </p:nvSpPr>
          <p:spPr bwMode="auto">
            <a:xfrm>
              <a:off x="3346" y="1772"/>
              <a:ext cx="28" cy="0"/>
            </a:xfrm>
            <a:prstGeom prst="line">
              <a:avLst/>
            </a:prstGeom>
            <a:noFill/>
            <a:ln w="28575">
              <a:solidFill>
                <a:srgbClr val="990033"/>
              </a:solidFill>
              <a:round/>
              <a:headEnd/>
              <a:tailEnd/>
            </a:ln>
          </p:spPr>
          <p:txBody>
            <a:bodyPr/>
            <a:lstStyle/>
            <a:p>
              <a:endParaRPr lang="en-US"/>
            </a:p>
          </p:txBody>
        </p:sp>
        <p:sp>
          <p:nvSpPr>
            <p:cNvPr id="1293" name="Line 1429"/>
            <p:cNvSpPr>
              <a:spLocks noChangeShapeType="1"/>
            </p:cNvSpPr>
            <p:nvPr/>
          </p:nvSpPr>
          <p:spPr bwMode="auto">
            <a:xfrm>
              <a:off x="3386" y="1796"/>
              <a:ext cx="0" cy="26"/>
            </a:xfrm>
            <a:prstGeom prst="line">
              <a:avLst/>
            </a:prstGeom>
            <a:noFill/>
            <a:ln w="28575">
              <a:solidFill>
                <a:srgbClr val="990033"/>
              </a:solidFill>
              <a:round/>
              <a:headEnd/>
              <a:tailEnd/>
            </a:ln>
          </p:spPr>
          <p:txBody>
            <a:bodyPr/>
            <a:lstStyle/>
            <a:p>
              <a:endParaRPr lang="en-US"/>
            </a:p>
          </p:txBody>
        </p:sp>
        <p:sp>
          <p:nvSpPr>
            <p:cNvPr id="1294" name="Line 1430"/>
            <p:cNvSpPr>
              <a:spLocks noChangeShapeType="1"/>
            </p:cNvSpPr>
            <p:nvPr/>
          </p:nvSpPr>
          <p:spPr bwMode="auto">
            <a:xfrm>
              <a:off x="3386" y="1820"/>
              <a:ext cx="24" cy="0"/>
            </a:xfrm>
            <a:prstGeom prst="line">
              <a:avLst/>
            </a:prstGeom>
            <a:noFill/>
            <a:ln w="28575">
              <a:solidFill>
                <a:srgbClr val="990033"/>
              </a:solidFill>
              <a:round/>
              <a:headEnd/>
              <a:tailEnd/>
            </a:ln>
          </p:spPr>
          <p:txBody>
            <a:bodyPr/>
            <a:lstStyle/>
            <a:p>
              <a:endParaRPr lang="en-US"/>
            </a:p>
          </p:txBody>
        </p:sp>
        <p:sp>
          <p:nvSpPr>
            <p:cNvPr id="1295" name="Line 1431"/>
            <p:cNvSpPr>
              <a:spLocks noChangeShapeType="1"/>
            </p:cNvSpPr>
            <p:nvPr/>
          </p:nvSpPr>
          <p:spPr bwMode="auto">
            <a:xfrm>
              <a:off x="3426" y="1820"/>
              <a:ext cx="20" cy="0"/>
            </a:xfrm>
            <a:prstGeom prst="line">
              <a:avLst/>
            </a:prstGeom>
            <a:noFill/>
            <a:ln w="28575">
              <a:solidFill>
                <a:srgbClr val="990033"/>
              </a:solidFill>
              <a:round/>
              <a:headEnd/>
              <a:tailEnd/>
            </a:ln>
          </p:spPr>
          <p:txBody>
            <a:bodyPr/>
            <a:lstStyle/>
            <a:p>
              <a:endParaRPr lang="en-US"/>
            </a:p>
          </p:txBody>
        </p:sp>
        <p:sp>
          <p:nvSpPr>
            <p:cNvPr id="1296" name="Line 1432"/>
            <p:cNvSpPr>
              <a:spLocks noChangeShapeType="1"/>
            </p:cNvSpPr>
            <p:nvPr/>
          </p:nvSpPr>
          <p:spPr bwMode="auto">
            <a:xfrm>
              <a:off x="3442" y="1818"/>
              <a:ext cx="0" cy="18"/>
            </a:xfrm>
            <a:prstGeom prst="line">
              <a:avLst/>
            </a:prstGeom>
            <a:noFill/>
            <a:ln w="28575">
              <a:solidFill>
                <a:srgbClr val="990033"/>
              </a:solidFill>
              <a:round/>
              <a:headEnd/>
              <a:tailEnd/>
            </a:ln>
          </p:spPr>
          <p:txBody>
            <a:bodyPr/>
            <a:lstStyle/>
            <a:p>
              <a:endParaRPr lang="en-US"/>
            </a:p>
          </p:txBody>
        </p:sp>
        <p:sp>
          <p:nvSpPr>
            <p:cNvPr id="1297" name="Line 1433"/>
            <p:cNvSpPr>
              <a:spLocks noChangeShapeType="1"/>
            </p:cNvSpPr>
            <p:nvPr/>
          </p:nvSpPr>
          <p:spPr bwMode="auto">
            <a:xfrm>
              <a:off x="3474" y="1834"/>
              <a:ext cx="0" cy="24"/>
            </a:xfrm>
            <a:prstGeom prst="line">
              <a:avLst/>
            </a:prstGeom>
            <a:noFill/>
            <a:ln w="28575">
              <a:solidFill>
                <a:srgbClr val="990033"/>
              </a:solidFill>
              <a:round/>
              <a:headEnd/>
              <a:tailEnd/>
            </a:ln>
          </p:spPr>
          <p:txBody>
            <a:bodyPr/>
            <a:lstStyle/>
            <a:p>
              <a:endParaRPr lang="en-US"/>
            </a:p>
          </p:txBody>
        </p:sp>
        <p:sp>
          <p:nvSpPr>
            <p:cNvPr id="1298" name="Line 1434"/>
            <p:cNvSpPr>
              <a:spLocks noChangeShapeType="1"/>
            </p:cNvSpPr>
            <p:nvPr/>
          </p:nvSpPr>
          <p:spPr bwMode="auto">
            <a:xfrm>
              <a:off x="3474" y="1856"/>
              <a:ext cx="22" cy="0"/>
            </a:xfrm>
            <a:prstGeom prst="line">
              <a:avLst/>
            </a:prstGeom>
            <a:noFill/>
            <a:ln w="28575">
              <a:solidFill>
                <a:srgbClr val="990033"/>
              </a:solidFill>
              <a:round/>
              <a:headEnd/>
              <a:tailEnd/>
            </a:ln>
          </p:spPr>
          <p:txBody>
            <a:bodyPr/>
            <a:lstStyle/>
            <a:p>
              <a:endParaRPr lang="en-US"/>
            </a:p>
          </p:txBody>
        </p:sp>
        <p:sp>
          <p:nvSpPr>
            <p:cNvPr id="1299" name="Line 1435"/>
            <p:cNvSpPr>
              <a:spLocks noChangeShapeType="1"/>
            </p:cNvSpPr>
            <p:nvPr/>
          </p:nvSpPr>
          <p:spPr bwMode="auto">
            <a:xfrm flipH="1" flipV="1">
              <a:off x="3538" y="1867"/>
              <a:ext cx="2" cy="7"/>
            </a:xfrm>
            <a:prstGeom prst="line">
              <a:avLst/>
            </a:prstGeom>
            <a:noFill/>
            <a:ln w="28575">
              <a:solidFill>
                <a:srgbClr val="990033"/>
              </a:solidFill>
              <a:round/>
              <a:headEnd/>
              <a:tailEnd/>
            </a:ln>
          </p:spPr>
          <p:txBody>
            <a:bodyPr/>
            <a:lstStyle/>
            <a:p>
              <a:endParaRPr lang="en-US"/>
            </a:p>
          </p:txBody>
        </p:sp>
        <p:sp>
          <p:nvSpPr>
            <p:cNvPr id="1300" name="Line 1436"/>
            <p:cNvSpPr>
              <a:spLocks noChangeShapeType="1"/>
            </p:cNvSpPr>
            <p:nvPr/>
          </p:nvSpPr>
          <p:spPr bwMode="auto">
            <a:xfrm>
              <a:off x="3518" y="1862"/>
              <a:ext cx="20" cy="0"/>
            </a:xfrm>
            <a:prstGeom prst="line">
              <a:avLst/>
            </a:prstGeom>
            <a:noFill/>
            <a:ln w="28575">
              <a:solidFill>
                <a:srgbClr val="990033"/>
              </a:solidFill>
              <a:round/>
              <a:headEnd/>
              <a:tailEnd/>
            </a:ln>
          </p:spPr>
          <p:txBody>
            <a:bodyPr/>
            <a:lstStyle/>
            <a:p>
              <a:endParaRPr lang="en-US"/>
            </a:p>
          </p:txBody>
        </p:sp>
        <p:sp>
          <p:nvSpPr>
            <p:cNvPr id="1301" name="Line 1437"/>
            <p:cNvSpPr>
              <a:spLocks noChangeShapeType="1"/>
            </p:cNvSpPr>
            <p:nvPr/>
          </p:nvSpPr>
          <p:spPr bwMode="auto">
            <a:xfrm>
              <a:off x="3570" y="1880"/>
              <a:ext cx="0" cy="20"/>
            </a:xfrm>
            <a:prstGeom prst="line">
              <a:avLst/>
            </a:prstGeom>
            <a:noFill/>
            <a:ln w="28575">
              <a:solidFill>
                <a:srgbClr val="990033"/>
              </a:solidFill>
              <a:round/>
              <a:headEnd/>
              <a:tailEnd/>
            </a:ln>
          </p:spPr>
          <p:txBody>
            <a:bodyPr/>
            <a:lstStyle/>
            <a:p>
              <a:endParaRPr lang="en-US"/>
            </a:p>
          </p:txBody>
        </p:sp>
        <p:sp>
          <p:nvSpPr>
            <p:cNvPr id="1302" name="Line 1438"/>
            <p:cNvSpPr>
              <a:spLocks noChangeShapeType="1"/>
            </p:cNvSpPr>
            <p:nvPr/>
          </p:nvSpPr>
          <p:spPr bwMode="auto">
            <a:xfrm>
              <a:off x="3568" y="1900"/>
              <a:ext cx="156" cy="0"/>
            </a:xfrm>
            <a:prstGeom prst="line">
              <a:avLst/>
            </a:prstGeom>
            <a:noFill/>
            <a:ln w="28575">
              <a:solidFill>
                <a:srgbClr val="990033"/>
              </a:solidFill>
              <a:round/>
              <a:headEnd/>
              <a:tailEnd/>
            </a:ln>
          </p:spPr>
          <p:txBody>
            <a:bodyPr/>
            <a:lstStyle/>
            <a:p>
              <a:endParaRPr lang="en-US"/>
            </a:p>
          </p:txBody>
        </p:sp>
        <p:sp>
          <p:nvSpPr>
            <p:cNvPr id="1303" name="Line 1439"/>
            <p:cNvSpPr>
              <a:spLocks noChangeShapeType="1"/>
            </p:cNvSpPr>
            <p:nvPr/>
          </p:nvSpPr>
          <p:spPr bwMode="auto">
            <a:xfrm>
              <a:off x="3738" y="1910"/>
              <a:ext cx="4" cy="7"/>
            </a:xfrm>
            <a:prstGeom prst="line">
              <a:avLst/>
            </a:prstGeom>
            <a:noFill/>
            <a:ln w="28575">
              <a:solidFill>
                <a:srgbClr val="990033"/>
              </a:solidFill>
              <a:round/>
              <a:headEnd/>
              <a:tailEnd/>
            </a:ln>
          </p:spPr>
          <p:txBody>
            <a:bodyPr/>
            <a:lstStyle/>
            <a:p>
              <a:endParaRPr lang="en-US"/>
            </a:p>
          </p:txBody>
        </p:sp>
        <p:sp>
          <p:nvSpPr>
            <p:cNvPr id="1304" name="Line 1440"/>
            <p:cNvSpPr>
              <a:spLocks noChangeShapeType="1"/>
            </p:cNvSpPr>
            <p:nvPr/>
          </p:nvSpPr>
          <p:spPr bwMode="auto">
            <a:xfrm>
              <a:off x="3742" y="1918"/>
              <a:ext cx="18" cy="0"/>
            </a:xfrm>
            <a:prstGeom prst="line">
              <a:avLst/>
            </a:prstGeom>
            <a:noFill/>
            <a:ln w="28575">
              <a:solidFill>
                <a:srgbClr val="990033"/>
              </a:solidFill>
              <a:round/>
              <a:headEnd/>
              <a:tailEnd/>
            </a:ln>
          </p:spPr>
          <p:txBody>
            <a:bodyPr/>
            <a:lstStyle/>
            <a:p>
              <a:endParaRPr lang="en-US"/>
            </a:p>
          </p:txBody>
        </p:sp>
        <p:sp>
          <p:nvSpPr>
            <p:cNvPr id="1305" name="Line 1441"/>
            <p:cNvSpPr>
              <a:spLocks noChangeShapeType="1"/>
            </p:cNvSpPr>
            <p:nvPr/>
          </p:nvSpPr>
          <p:spPr bwMode="auto">
            <a:xfrm>
              <a:off x="3774" y="1942"/>
              <a:ext cx="36" cy="0"/>
            </a:xfrm>
            <a:prstGeom prst="line">
              <a:avLst/>
            </a:prstGeom>
            <a:noFill/>
            <a:ln w="28575">
              <a:solidFill>
                <a:srgbClr val="990033"/>
              </a:solidFill>
              <a:round/>
              <a:headEnd/>
              <a:tailEnd/>
            </a:ln>
          </p:spPr>
          <p:txBody>
            <a:bodyPr/>
            <a:lstStyle/>
            <a:p>
              <a:endParaRPr lang="en-US"/>
            </a:p>
          </p:txBody>
        </p:sp>
        <p:sp>
          <p:nvSpPr>
            <p:cNvPr id="1306" name="Line 1442"/>
            <p:cNvSpPr>
              <a:spLocks noChangeShapeType="1"/>
            </p:cNvSpPr>
            <p:nvPr/>
          </p:nvSpPr>
          <p:spPr bwMode="auto">
            <a:xfrm>
              <a:off x="3830" y="1950"/>
              <a:ext cx="0" cy="20"/>
            </a:xfrm>
            <a:prstGeom prst="line">
              <a:avLst/>
            </a:prstGeom>
            <a:noFill/>
            <a:ln w="28575">
              <a:solidFill>
                <a:srgbClr val="990033"/>
              </a:solidFill>
              <a:round/>
              <a:headEnd/>
              <a:tailEnd/>
            </a:ln>
          </p:spPr>
          <p:txBody>
            <a:bodyPr/>
            <a:lstStyle/>
            <a:p>
              <a:endParaRPr lang="en-US"/>
            </a:p>
          </p:txBody>
        </p:sp>
        <p:sp>
          <p:nvSpPr>
            <p:cNvPr id="1307" name="Line 1443"/>
            <p:cNvSpPr>
              <a:spLocks noChangeShapeType="1"/>
            </p:cNvSpPr>
            <p:nvPr/>
          </p:nvSpPr>
          <p:spPr bwMode="auto">
            <a:xfrm>
              <a:off x="3830" y="1970"/>
              <a:ext cx="16" cy="0"/>
            </a:xfrm>
            <a:prstGeom prst="line">
              <a:avLst/>
            </a:prstGeom>
            <a:noFill/>
            <a:ln w="28575">
              <a:solidFill>
                <a:srgbClr val="990033"/>
              </a:solidFill>
              <a:round/>
              <a:headEnd/>
              <a:tailEnd/>
            </a:ln>
          </p:spPr>
          <p:txBody>
            <a:bodyPr/>
            <a:lstStyle/>
            <a:p>
              <a:endParaRPr lang="en-US"/>
            </a:p>
          </p:txBody>
        </p:sp>
        <p:sp>
          <p:nvSpPr>
            <p:cNvPr id="1308" name="Line 1444"/>
            <p:cNvSpPr>
              <a:spLocks noChangeShapeType="1"/>
            </p:cNvSpPr>
            <p:nvPr/>
          </p:nvSpPr>
          <p:spPr bwMode="auto">
            <a:xfrm>
              <a:off x="3864" y="1982"/>
              <a:ext cx="92" cy="0"/>
            </a:xfrm>
            <a:prstGeom prst="line">
              <a:avLst/>
            </a:prstGeom>
            <a:noFill/>
            <a:ln w="28575">
              <a:solidFill>
                <a:srgbClr val="990033"/>
              </a:solidFill>
              <a:round/>
              <a:headEnd/>
              <a:tailEnd/>
            </a:ln>
          </p:spPr>
          <p:txBody>
            <a:bodyPr/>
            <a:lstStyle/>
            <a:p>
              <a:endParaRPr lang="en-US"/>
            </a:p>
          </p:txBody>
        </p:sp>
        <p:sp>
          <p:nvSpPr>
            <p:cNvPr id="1309" name="Line 1445"/>
            <p:cNvSpPr>
              <a:spLocks noChangeShapeType="1"/>
            </p:cNvSpPr>
            <p:nvPr/>
          </p:nvSpPr>
          <p:spPr bwMode="auto">
            <a:xfrm>
              <a:off x="3974" y="2010"/>
              <a:ext cx="0" cy="12"/>
            </a:xfrm>
            <a:prstGeom prst="line">
              <a:avLst/>
            </a:prstGeom>
            <a:noFill/>
            <a:ln w="28575">
              <a:solidFill>
                <a:srgbClr val="990033"/>
              </a:solidFill>
              <a:round/>
              <a:headEnd/>
              <a:tailEnd/>
            </a:ln>
          </p:spPr>
          <p:txBody>
            <a:bodyPr/>
            <a:lstStyle/>
            <a:p>
              <a:endParaRPr lang="en-US"/>
            </a:p>
          </p:txBody>
        </p:sp>
        <p:sp>
          <p:nvSpPr>
            <p:cNvPr id="1310" name="Line 1446"/>
            <p:cNvSpPr>
              <a:spLocks noChangeShapeType="1"/>
            </p:cNvSpPr>
            <p:nvPr/>
          </p:nvSpPr>
          <p:spPr bwMode="auto">
            <a:xfrm>
              <a:off x="3974" y="2022"/>
              <a:ext cx="198" cy="0"/>
            </a:xfrm>
            <a:prstGeom prst="line">
              <a:avLst/>
            </a:prstGeom>
            <a:noFill/>
            <a:ln w="28575">
              <a:solidFill>
                <a:srgbClr val="990033"/>
              </a:solidFill>
              <a:round/>
              <a:headEnd/>
              <a:tailEnd/>
            </a:ln>
          </p:spPr>
          <p:txBody>
            <a:bodyPr/>
            <a:lstStyle/>
            <a:p>
              <a:endParaRPr lang="en-US"/>
            </a:p>
          </p:txBody>
        </p:sp>
        <p:sp>
          <p:nvSpPr>
            <p:cNvPr id="1311" name="Line 1447"/>
            <p:cNvSpPr>
              <a:spLocks noChangeShapeType="1"/>
            </p:cNvSpPr>
            <p:nvPr/>
          </p:nvSpPr>
          <p:spPr bwMode="auto">
            <a:xfrm>
              <a:off x="4172" y="2022"/>
              <a:ext cx="6" cy="11"/>
            </a:xfrm>
            <a:prstGeom prst="line">
              <a:avLst/>
            </a:prstGeom>
            <a:noFill/>
            <a:ln w="28575">
              <a:solidFill>
                <a:srgbClr val="990033"/>
              </a:solidFill>
              <a:round/>
              <a:headEnd/>
              <a:tailEnd/>
            </a:ln>
          </p:spPr>
          <p:txBody>
            <a:bodyPr/>
            <a:lstStyle/>
            <a:p>
              <a:endParaRPr lang="en-US"/>
            </a:p>
          </p:txBody>
        </p:sp>
        <p:sp>
          <p:nvSpPr>
            <p:cNvPr id="1312" name="Line 1448"/>
            <p:cNvSpPr>
              <a:spLocks noChangeShapeType="1"/>
            </p:cNvSpPr>
            <p:nvPr/>
          </p:nvSpPr>
          <p:spPr bwMode="auto">
            <a:xfrm>
              <a:off x="4194" y="2046"/>
              <a:ext cx="32" cy="0"/>
            </a:xfrm>
            <a:prstGeom prst="line">
              <a:avLst/>
            </a:prstGeom>
            <a:noFill/>
            <a:ln w="28575">
              <a:solidFill>
                <a:srgbClr val="990033"/>
              </a:solidFill>
              <a:round/>
              <a:headEnd/>
              <a:tailEnd/>
            </a:ln>
          </p:spPr>
          <p:txBody>
            <a:bodyPr/>
            <a:lstStyle/>
            <a:p>
              <a:endParaRPr lang="en-US"/>
            </a:p>
          </p:txBody>
        </p:sp>
        <p:sp>
          <p:nvSpPr>
            <p:cNvPr id="1313" name="Line 1449"/>
            <p:cNvSpPr>
              <a:spLocks noChangeShapeType="1"/>
            </p:cNvSpPr>
            <p:nvPr/>
          </p:nvSpPr>
          <p:spPr bwMode="auto">
            <a:xfrm>
              <a:off x="4238" y="2070"/>
              <a:ext cx="0" cy="24"/>
            </a:xfrm>
            <a:prstGeom prst="line">
              <a:avLst/>
            </a:prstGeom>
            <a:noFill/>
            <a:ln w="28575">
              <a:solidFill>
                <a:srgbClr val="990033"/>
              </a:solidFill>
              <a:round/>
              <a:headEnd/>
              <a:tailEnd/>
            </a:ln>
          </p:spPr>
          <p:txBody>
            <a:bodyPr/>
            <a:lstStyle/>
            <a:p>
              <a:endParaRPr lang="en-US"/>
            </a:p>
          </p:txBody>
        </p:sp>
        <p:sp>
          <p:nvSpPr>
            <p:cNvPr id="1314" name="Line 1450"/>
            <p:cNvSpPr>
              <a:spLocks noChangeShapeType="1"/>
            </p:cNvSpPr>
            <p:nvPr/>
          </p:nvSpPr>
          <p:spPr bwMode="auto">
            <a:xfrm>
              <a:off x="4238" y="2094"/>
              <a:ext cx="128" cy="0"/>
            </a:xfrm>
            <a:prstGeom prst="line">
              <a:avLst/>
            </a:prstGeom>
            <a:noFill/>
            <a:ln w="28575">
              <a:solidFill>
                <a:srgbClr val="990033"/>
              </a:solidFill>
              <a:round/>
              <a:headEnd/>
              <a:tailEnd/>
            </a:ln>
          </p:spPr>
          <p:txBody>
            <a:bodyPr/>
            <a:lstStyle/>
            <a:p>
              <a:endParaRPr lang="en-US"/>
            </a:p>
          </p:txBody>
        </p:sp>
        <p:sp>
          <p:nvSpPr>
            <p:cNvPr id="1315" name="Line 1451"/>
            <p:cNvSpPr>
              <a:spLocks noChangeShapeType="1"/>
            </p:cNvSpPr>
            <p:nvPr/>
          </p:nvSpPr>
          <p:spPr bwMode="auto">
            <a:xfrm>
              <a:off x="4366" y="2092"/>
              <a:ext cx="0" cy="14"/>
            </a:xfrm>
            <a:prstGeom prst="line">
              <a:avLst/>
            </a:prstGeom>
            <a:noFill/>
            <a:ln w="28575">
              <a:solidFill>
                <a:srgbClr val="990033"/>
              </a:solidFill>
              <a:round/>
              <a:headEnd/>
              <a:tailEnd/>
            </a:ln>
          </p:spPr>
          <p:txBody>
            <a:bodyPr/>
            <a:lstStyle/>
            <a:p>
              <a:endParaRPr lang="en-US"/>
            </a:p>
          </p:txBody>
        </p:sp>
        <p:sp>
          <p:nvSpPr>
            <p:cNvPr id="1316" name="Line 1452"/>
            <p:cNvSpPr>
              <a:spLocks noChangeShapeType="1"/>
            </p:cNvSpPr>
            <p:nvPr/>
          </p:nvSpPr>
          <p:spPr bwMode="auto">
            <a:xfrm>
              <a:off x="4372" y="2138"/>
              <a:ext cx="0" cy="12"/>
            </a:xfrm>
            <a:prstGeom prst="line">
              <a:avLst/>
            </a:prstGeom>
            <a:noFill/>
            <a:ln w="28575">
              <a:solidFill>
                <a:srgbClr val="990033"/>
              </a:solidFill>
              <a:round/>
              <a:headEnd/>
              <a:tailEnd/>
            </a:ln>
          </p:spPr>
          <p:txBody>
            <a:bodyPr/>
            <a:lstStyle/>
            <a:p>
              <a:endParaRPr lang="en-US"/>
            </a:p>
          </p:txBody>
        </p:sp>
        <p:sp>
          <p:nvSpPr>
            <p:cNvPr id="1317" name="Line 1453"/>
            <p:cNvSpPr>
              <a:spLocks noChangeShapeType="1"/>
            </p:cNvSpPr>
            <p:nvPr/>
          </p:nvSpPr>
          <p:spPr bwMode="auto">
            <a:xfrm>
              <a:off x="4372" y="2150"/>
              <a:ext cx="52" cy="0"/>
            </a:xfrm>
            <a:prstGeom prst="line">
              <a:avLst/>
            </a:prstGeom>
            <a:noFill/>
            <a:ln w="28575">
              <a:solidFill>
                <a:srgbClr val="990033"/>
              </a:solidFill>
              <a:round/>
              <a:headEnd/>
              <a:tailEnd/>
            </a:ln>
          </p:spPr>
          <p:txBody>
            <a:bodyPr/>
            <a:lstStyle/>
            <a:p>
              <a:endParaRPr lang="en-US"/>
            </a:p>
          </p:txBody>
        </p:sp>
        <p:sp>
          <p:nvSpPr>
            <p:cNvPr id="1318" name="Line 1454"/>
            <p:cNvSpPr>
              <a:spLocks noChangeShapeType="1"/>
            </p:cNvSpPr>
            <p:nvPr/>
          </p:nvSpPr>
          <p:spPr bwMode="auto">
            <a:xfrm>
              <a:off x="4420" y="2150"/>
              <a:ext cx="0" cy="30"/>
            </a:xfrm>
            <a:prstGeom prst="line">
              <a:avLst/>
            </a:prstGeom>
            <a:noFill/>
            <a:ln w="28575">
              <a:solidFill>
                <a:srgbClr val="990033"/>
              </a:solidFill>
              <a:round/>
              <a:headEnd/>
              <a:tailEnd/>
            </a:ln>
          </p:spPr>
          <p:txBody>
            <a:bodyPr/>
            <a:lstStyle/>
            <a:p>
              <a:endParaRPr lang="en-US"/>
            </a:p>
          </p:txBody>
        </p:sp>
        <p:sp>
          <p:nvSpPr>
            <p:cNvPr id="1319" name="Line 1455"/>
            <p:cNvSpPr>
              <a:spLocks noChangeShapeType="1"/>
            </p:cNvSpPr>
            <p:nvPr/>
          </p:nvSpPr>
          <p:spPr bwMode="auto">
            <a:xfrm>
              <a:off x="4418" y="2180"/>
              <a:ext cx="184" cy="0"/>
            </a:xfrm>
            <a:prstGeom prst="line">
              <a:avLst/>
            </a:prstGeom>
            <a:noFill/>
            <a:ln w="28575">
              <a:solidFill>
                <a:srgbClr val="990033"/>
              </a:solidFill>
              <a:round/>
              <a:headEnd/>
              <a:tailEnd/>
            </a:ln>
          </p:spPr>
          <p:txBody>
            <a:bodyPr/>
            <a:lstStyle/>
            <a:p>
              <a:endParaRPr lang="en-US"/>
            </a:p>
          </p:txBody>
        </p:sp>
        <p:sp>
          <p:nvSpPr>
            <p:cNvPr id="1320" name="Line 1456"/>
            <p:cNvSpPr>
              <a:spLocks noChangeShapeType="1"/>
            </p:cNvSpPr>
            <p:nvPr/>
          </p:nvSpPr>
          <p:spPr bwMode="auto">
            <a:xfrm>
              <a:off x="4604" y="2178"/>
              <a:ext cx="0" cy="18"/>
            </a:xfrm>
            <a:prstGeom prst="line">
              <a:avLst/>
            </a:prstGeom>
            <a:noFill/>
            <a:ln w="28575">
              <a:solidFill>
                <a:srgbClr val="990033"/>
              </a:solidFill>
              <a:round/>
              <a:headEnd/>
              <a:tailEnd/>
            </a:ln>
          </p:spPr>
          <p:txBody>
            <a:bodyPr/>
            <a:lstStyle/>
            <a:p>
              <a:endParaRPr lang="en-US"/>
            </a:p>
          </p:txBody>
        </p:sp>
        <p:sp>
          <p:nvSpPr>
            <p:cNvPr id="1321" name="Line 1457"/>
            <p:cNvSpPr>
              <a:spLocks noChangeShapeType="1"/>
            </p:cNvSpPr>
            <p:nvPr/>
          </p:nvSpPr>
          <p:spPr bwMode="auto">
            <a:xfrm>
              <a:off x="4624" y="2208"/>
              <a:ext cx="142" cy="0"/>
            </a:xfrm>
            <a:prstGeom prst="line">
              <a:avLst/>
            </a:prstGeom>
            <a:noFill/>
            <a:ln w="28575">
              <a:solidFill>
                <a:srgbClr val="990033"/>
              </a:solidFill>
              <a:round/>
              <a:headEnd/>
              <a:tailEnd/>
            </a:ln>
          </p:spPr>
          <p:txBody>
            <a:bodyPr/>
            <a:lstStyle/>
            <a:p>
              <a:endParaRPr lang="en-US"/>
            </a:p>
          </p:txBody>
        </p:sp>
        <p:sp>
          <p:nvSpPr>
            <p:cNvPr id="1322" name="Line 1458"/>
            <p:cNvSpPr>
              <a:spLocks noChangeShapeType="1"/>
            </p:cNvSpPr>
            <p:nvPr/>
          </p:nvSpPr>
          <p:spPr bwMode="auto">
            <a:xfrm>
              <a:off x="4766" y="2208"/>
              <a:ext cx="0" cy="38"/>
            </a:xfrm>
            <a:prstGeom prst="line">
              <a:avLst/>
            </a:prstGeom>
            <a:noFill/>
            <a:ln w="28575">
              <a:solidFill>
                <a:srgbClr val="990033"/>
              </a:solidFill>
              <a:round/>
              <a:headEnd/>
              <a:tailEnd/>
            </a:ln>
          </p:spPr>
          <p:txBody>
            <a:bodyPr/>
            <a:lstStyle/>
            <a:p>
              <a:endParaRPr lang="en-US"/>
            </a:p>
          </p:txBody>
        </p:sp>
        <p:sp>
          <p:nvSpPr>
            <p:cNvPr id="1323" name="Line 1459"/>
            <p:cNvSpPr>
              <a:spLocks noChangeShapeType="1"/>
            </p:cNvSpPr>
            <p:nvPr/>
          </p:nvSpPr>
          <p:spPr bwMode="auto">
            <a:xfrm>
              <a:off x="4768" y="2270"/>
              <a:ext cx="32" cy="0"/>
            </a:xfrm>
            <a:prstGeom prst="line">
              <a:avLst/>
            </a:prstGeom>
            <a:noFill/>
            <a:ln w="28575">
              <a:solidFill>
                <a:srgbClr val="990033"/>
              </a:solidFill>
              <a:round/>
              <a:headEnd/>
              <a:tailEnd/>
            </a:ln>
          </p:spPr>
          <p:txBody>
            <a:bodyPr/>
            <a:lstStyle/>
            <a:p>
              <a:endParaRPr lang="en-US"/>
            </a:p>
          </p:txBody>
        </p:sp>
        <p:sp>
          <p:nvSpPr>
            <p:cNvPr id="1324" name="Line 1460"/>
            <p:cNvSpPr>
              <a:spLocks noChangeShapeType="1"/>
            </p:cNvSpPr>
            <p:nvPr/>
          </p:nvSpPr>
          <p:spPr bwMode="auto">
            <a:xfrm>
              <a:off x="4816" y="2288"/>
              <a:ext cx="0" cy="20"/>
            </a:xfrm>
            <a:prstGeom prst="line">
              <a:avLst/>
            </a:prstGeom>
            <a:noFill/>
            <a:ln w="28575">
              <a:solidFill>
                <a:srgbClr val="990033"/>
              </a:solidFill>
              <a:round/>
              <a:headEnd/>
              <a:tailEnd/>
            </a:ln>
          </p:spPr>
          <p:txBody>
            <a:bodyPr/>
            <a:lstStyle/>
            <a:p>
              <a:endParaRPr lang="en-US"/>
            </a:p>
          </p:txBody>
        </p:sp>
        <p:sp>
          <p:nvSpPr>
            <p:cNvPr id="1325" name="Line 1461"/>
            <p:cNvSpPr>
              <a:spLocks noChangeShapeType="1"/>
            </p:cNvSpPr>
            <p:nvPr/>
          </p:nvSpPr>
          <p:spPr bwMode="auto">
            <a:xfrm>
              <a:off x="4816" y="2306"/>
              <a:ext cx="212" cy="0"/>
            </a:xfrm>
            <a:prstGeom prst="line">
              <a:avLst/>
            </a:prstGeom>
            <a:noFill/>
            <a:ln w="28575">
              <a:solidFill>
                <a:srgbClr val="990033"/>
              </a:solidFill>
              <a:round/>
              <a:headEnd/>
              <a:tailEnd/>
            </a:ln>
          </p:spPr>
          <p:txBody>
            <a:bodyPr/>
            <a:lstStyle/>
            <a:p>
              <a:endParaRPr lang="en-US"/>
            </a:p>
          </p:txBody>
        </p:sp>
      </p:grpSp>
      <p:sp>
        <p:nvSpPr>
          <p:cNvPr id="1514" name="Text Box 1462"/>
          <p:cNvSpPr txBox="1">
            <a:spLocks noChangeArrowheads="1"/>
          </p:cNvSpPr>
          <p:nvPr/>
        </p:nvSpPr>
        <p:spPr bwMode="auto">
          <a:xfrm>
            <a:off x="6215074" y="1071546"/>
            <a:ext cx="2006600" cy="1538883"/>
          </a:xfrm>
          <a:prstGeom prst="rect">
            <a:avLst/>
          </a:prstGeom>
          <a:noFill/>
          <a:ln w="3175">
            <a:solidFill>
              <a:schemeClr val="tx1"/>
            </a:solidFill>
            <a:miter lim="800000"/>
            <a:headEnd/>
            <a:tailEnd/>
          </a:ln>
          <a:effectLst>
            <a:prstShdw prst="shdw12">
              <a:schemeClr val="bg2">
                <a:alpha val="50000"/>
              </a:schemeClr>
            </a:prstShdw>
          </a:effectLst>
        </p:spPr>
        <p:txBody>
          <a:bodyPr>
            <a:spAutoFit/>
          </a:bodyPr>
          <a:lstStyle/>
          <a:p>
            <a:pPr>
              <a:spcBef>
                <a:spcPct val="50000"/>
              </a:spcBef>
            </a:pPr>
            <a:r>
              <a:rPr lang="en-GB" sz="2400" b="1" dirty="0" smtClean="0"/>
              <a:t>ART48 </a:t>
            </a:r>
          </a:p>
          <a:p>
            <a:pPr>
              <a:spcBef>
                <a:spcPct val="50000"/>
              </a:spcBef>
            </a:pPr>
            <a:r>
              <a:rPr lang="it-IT" sz="2000" b="1" dirty="0" smtClean="0"/>
              <a:t>HR </a:t>
            </a:r>
            <a:r>
              <a:rPr lang="it-IT" sz="2000" b="1" dirty="0"/>
              <a:t>0.63 (0.45,0.90), p=0.01</a:t>
            </a:r>
            <a:endParaRPr lang="en-GB" sz="2000" b="1" dirty="0"/>
          </a:p>
        </p:txBody>
      </p:sp>
      <p:sp>
        <p:nvSpPr>
          <p:cNvPr id="1515" name="Text Box 1463"/>
          <p:cNvSpPr txBox="1">
            <a:spLocks noChangeArrowheads="1"/>
          </p:cNvSpPr>
          <p:nvPr/>
        </p:nvSpPr>
        <p:spPr bwMode="auto">
          <a:xfrm>
            <a:off x="3611868" y="3410125"/>
            <a:ext cx="2222500" cy="1077218"/>
          </a:xfrm>
          <a:prstGeom prst="rect">
            <a:avLst/>
          </a:prstGeom>
          <a:noFill/>
          <a:ln w="9525">
            <a:noFill/>
            <a:miter lim="800000"/>
            <a:headEnd/>
            <a:tailEnd/>
          </a:ln>
          <a:effectLst>
            <a:prstShdw prst="shdw12">
              <a:schemeClr val="bg2">
                <a:alpha val="50000"/>
              </a:schemeClr>
            </a:prstShdw>
          </a:effectLst>
        </p:spPr>
        <p:txBody>
          <a:bodyPr>
            <a:spAutoFit/>
          </a:bodyPr>
          <a:lstStyle/>
          <a:p>
            <a:pPr algn="ctr">
              <a:spcBef>
                <a:spcPct val="50000"/>
              </a:spcBef>
            </a:pPr>
            <a:r>
              <a:rPr lang="en-GB" sz="2400" b="1" dirty="0" smtClean="0">
                <a:solidFill>
                  <a:srgbClr val="C00000"/>
                </a:solidFill>
              </a:rPr>
              <a:t>ART12</a:t>
            </a:r>
            <a:r>
              <a:rPr lang="en-GB" sz="2400" b="1" dirty="0" smtClean="0"/>
              <a:t> </a:t>
            </a:r>
          </a:p>
          <a:p>
            <a:pPr algn="ctr">
              <a:spcBef>
                <a:spcPct val="50000"/>
              </a:spcBef>
            </a:pPr>
            <a:r>
              <a:rPr lang="en-GB" sz="1600" b="1" dirty="0" smtClean="0"/>
              <a:t>HR </a:t>
            </a:r>
            <a:r>
              <a:rPr lang="en-GB" sz="1600" b="1" dirty="0"/>
              <a:t>0.93 (0.67,1.29), p=0.67</a:t>
            </a:r>
          </a:p>
        </p:txBody>
      </p:sp>
      <p:sp>
        <p:nvSpPr>
          <p:cNvPr id="1516" name="Text Box 1464"/>
          <p:cNvSpPr txBox="1">
            <a:spLocks noChangeArrowheads="1"/>
          </p:cNvSpPr>
          <p:nvPr/>
        </p:nvSpPr>
        <p:spPr bwMode="auto">
          <a:xfrm>
            <a:off x="2428860" y="2628900"/>
            <a:ext cx="1355740" cy="523220"/>
          </a:xfrm>
          <a:prstGeom prst="rect">
            <a:avLst/>
          </a:prstGeom>
          <a:noFill/>
          <a:ln w="9525">
            <a:noFill/>
            <a:miter lim="800000"/>
            <a:headEnd/>
            <a:tailEnd/>
          </a:ln>
          <a:effectLst>
            <a:prstShdw prst="shdw12">
              <a:schemeClr val="bg2">
                <a:alpha val="50000"/>
              </a:schemeClr>
            </a:prstShdw>
          </a:effectLst>
        </p:spPr>
        <p:txBody>
          <a:bodyPr wrap="square">
            <a:spAutoFit/>
          </a:bodyPr>
          <a:lstStyle/>
          <a:p>
            <a:pPr>
              <a:spcBef>
                <a:spcPct val="50000"/>
              </a:spcBef>
            </a:pPr>
            <a:r>
              <a:rPr lang="en-GB" b="1" dirty="0">
                <a:solidFill>
                  <a:srgbClr val="008000"/>
                </a:solidFill>
              </a:rPr>
              <a:t>SOC</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Rectangle 259"/>
          <p:cNvSpPr>
            <a:spLocks noChangeArrowheads="1"/>
          </p:cNvSpPr>
          <p:nvPr/>
        </p:nvSpPr>
        <p:spPr bwMode="auto">
          <a:xfrm>
            <a:off x="1543050" y="6354763"/>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59</a:t>
            </a:r>
            <a:endParaRPr lang="en-GB" sz="1400"/>
          </a:p>
        </p:txBody>
      </p:sp>
      <p:sp>
        <p:nvSpPr>
          <p:cNvPr id="596" name="Rectangle 260"/>
          <p:cNvSpPr>
            <a:spLocks noChangeArrowheads="1"/>
          </p:cNvSpPr>
          <p:nvPr/>
        </p:nvSpPr>
        <p:spPr bwMode="auto">
          <a:xfrm>
            <a:off x="2193925" y="6354763"/>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58</a:t>
            </a:r>
            <a:endParaRPr lang="en-GB" sz="1400"/>
          </a:p>
        </p:txBody>
      </p:sp>
      <p:sp>
        <p:nvSpPr>
          <p:cNvPr id="597" name="Rectangle 261"/>
          <p:cNvSpPr>
            <a:spLocks noChangeArrowheads="1"/>
          </p:cNvSpPr>
          <p:nvPr/>
        </p:nvSpPr>
        <p:spPr bwMode="auto">
          <a:xfrm>
            <a:off x="2895600" y="6354763"/>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57</a:t>
            </a:r>
            <a:endParaRPr lang="en-GB" sz="1400"/>
          </a:p>
        </p:txBody>
      </p:sp>
      <p:sp>
        <p:nvSpPr>
          <p:cNvPr id="598" name="Rectangle 262"/>
          <p:cNvSpPr>
            <a:spLocks noChangeArrowheads="1"/>
          </p:cNvSpPr>
          <p:nvPr/>
        </p:nvSpPr>
        <p:spPr bwMode="auto">
          <a:xfrm>
            <a:off x="3603625" y="6354763"/>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54</a:t>
            </a:r>
            <a:endParaRPr lang="en-GB" sz="1400"/>
          </a:p>
        </p:txBody>
      </p:sp>
      <p:sp>
        <p:nvSpPr>
          <p:cNvPr id="599" name="Rectangle 263"/>
          <p:cNvSpPr>
            <a:spLocks noChangeArrowheads="1"/>
          </p:cNvSpPr>
          <p:nvPr/>
        </p:nvSpPr>
        <p:spPr bwMode="auto">
          <a:xfrm>
            <a:off x="4378325" y="6354763"/>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50</a:t>
            </a:r>
            <a:endParaRPr lang="en-GB" sz="1400"/>
          </a:p>
        </p:txBody>
      </p:sp>
      <p:sp>
        <p:nvSpPr>
          <p:cNvPr id="600" name="Rectangle 264"/>
          <p:cNvSpPr>
            <a:spLocks noChangeArrowheads="1"/>
          </p:cNvSpPr>
          <p:nvPr/>
        </p:nvSpPr>
        <p:spPr bwMode="auto">
          <a:xfrm>
            <a:off x="5067300" y="6354763"/>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46</a:t>
            </a:r>
            <a:endParaRPr lang="en-GB" sz="1400"/>
          </a:p>
        </p:txBody>
      </p:sp>
      <p:sp>
        <p:nvSpPr>
          <p:cNvPr id="601" name="Rectangle 265"/>
          <p:cNvSpPr>
            <a:spLocks noChangeArrowheads="1"/>
          </p:cNvSpPr>
          <p:nvPr/>
        </p:nvSpPr>
        <p:spPr bwMode="auto">
          <a:xfrm>
            <a:off x="5845175" y="6354763"/>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42</a:t>
            </a:r>
            <a:endParaRPr lang="en-GB" sz="1400"/>
          </a:p>
        </p:txBody>
      </p:sp>
      <p:sp>
        <p:nvSpPr>
          <p:cNvPr id="602" name="Rectangle 266"/>
          <p:cNvSpPr>
            <a:spLocks noChangeArrowheads="1"/>
          </p:cNvSpPr>
          <p:nvPr/>
        </p:nvSpPr>
        <p:spPr bwMode="auto">
          <a:xfrm>
            <a:off x="6538913" y="6354763"/>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31</a:t>
            </a:r>
            <a:endParaRPr lang="en-GB" sz="1400"/>
          </a:p>
        </p:txBody>
      </p:sp>
      <p:sp>
        <p:nvSpPr>
          <p:cNvPr id="603" name="Rectangle 267"/>
          <p:cNvSpPr>
            <a:spLocks noChangeArrowheads="1"/>
          </p:cNvSpPr>
          <p:nvPr/>
        </p:nvSpPr>
        <p:spPr bwMode="auto">
          <a:xfrm>
            <a:off x="7283450" y="6354763"/>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21</a:t>
            </a:r>
            <a:endParaRPr lang="en-GB" sz="1400"/>
          </a:p>
        </p:txBody>
      </p:sp>
      <p:sp>
        <p:nvSpPr>
          <p:cNvPr id="604" name="Rectangle 268"/>
          <p:cNvSpPr>
            <a:spLocks noChangeArrowheads="1"/>
          </p:cNvSpPr>
          <p:nvPr/>
        </p:nvSpPr>
        <p:spPr bwMode="auto">
          <a:xfrm>
            <a:off x="8029575" y="6354763"/>
            <a:ext cx="90488" cy="212725"/>
          </a:xfrm>
          <a:prstGeom prst="rect">
            <a:avLst/>
          </a:prstGeom>
          <a:noFill/>
          <a:ln w="9525">
            <a:noFill/>
            <a:miter lim="800000"/>
            <a:headEnd/>
            <a:tailEnd/>
          </a:ln>
        </p:spPr>
        <p:txBody>
          <a:bodyPr wrap="none" lIns="0" tIns="0" rIns="0" bIns="0">
            <a:spAutoFit/>
          </a:bodyPr>
          <a:lstStyle/>
          <a:p>
            <a:r>
              <a:rPr lang="en-GB" sz="1400">
                <a:solidFill>
                  <a:srgbClr val="000000"/>
                </a:solidFill>
              </a:rPr>
              <a:t>8</a:t>
            </a:r>
            <a:endParaRPr lang="en-GB" sz="1400"/>
          </a:p>
        </p:txBody>
      </p:sp>
      <p:sp>
        <p:nvSpPr>
          <p:cNvPr id="605" name="Rectangle 269"/>
          <p:cNvSpPr>
            <a:spLocks noChangeArrowheads="1"/>
          </p:cNvSpPr>
          <p:nvPr/>
        </p:nvSpPr>
        <p:spPr bwMode="auto">
          <a:xfrm>
            <a:off x="127000" y="6354763"/>
            <a:ext cx="1149350" cy="212725"/>
          </a:xfrm>
          <a:prstGeom prst="rect">
            <a:avLst/>
          </a:prstGeom>
          <a:noFill/>
          <a:ln w="9525">
            <a:noFill/>
            <a:miter lim="800000"/>
            <a:headEnd/>
            <a:tailEnd/>
          </a:ln>
        </p:spPr>
        <p:txBody>
          <a:bodyPr wrap="none" lIns="0" tIns="0" rIns="0" bIns="0">
            <a:spAutoFit/>
          </a:bodyPr>
          <a:lstStyle/>
          <a:p>
            <a:r>
              <a:rPr lang="en-GB" sz="1400">
                <a:solidFill>
                  <a:srgbClr val="000000"/>
                </a:solidFill>
              </a:rPr>
              <a:t>ART-48 ≤12 wks</a:t>
            </a:r>
            <a:endParaRPr lang="en-GB" sz="1400"/>
          </a:p>
        </p:txBody>
      </p:sp>
      <p:sp>
        <p:nvSpPr>
          <p:cNvPr id="606" name="Rectangle 270"/>
          <p:cNvSpPr>
            <a:spLocks noChangeArrowheads="1"/>
          </p:cNvSpPr>
          <p:nvPr/>
        </p:nvSpPr>
        <p:spPr bwMode="auto">
          <a:xfrm>
            <a:off x="1543050" y="6165850"/>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64</a:t>
            </a:r>
            <a:endParaRPr lang="en-GB" sz="1400"/>
          </a:p>
        </p:txBody>
      </p:sp>
      <p:sp>
        <p:nvSpPr>
          <p:cNvPr id="607" name="Rectangle 271"/>
          <p:cNvSpPr>
            <a:spLocks noChangeArrowheads="1"/>
          </p:cNvSpPr>
          <p:nvPr/>
        </p:nvSpPr>
        <p:spPr bwMode="auto">
          <a:xfrm>
            <a:off x="2193925" y="6165850"/>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63</a:t>
            </a:r>
            <a:endParaRPr lang="en-GB" sz="1400"/>
          </a:p>
        </p:txBody>
      </p:sp>
      <p:sp>
        <p:nvSpPr>
          <p:cNvPr id="608" name="Rectangle 272"/>
          <p:cNvSpPr>
            <a:spLocks noChangeArrowheads="1"/>
          </p:cNvSpPr>
          <p:nvPr/>
        </p:nvSpPr>
        <p:spPr bwMode="auto">
          <a:xfrm>
            <a:off x="2895600" y="6165850"/>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60</a:t>
            </a:r>
            <a:endParaRPr lang="en-GB" sz="1400"/>
          </a:p>
        </p:txBody>
      </p:sp>
      <p:sp>
        <p:nvSpPr>
          <p:cNvPr id="609" name="Rectangle 273"/>
          <p:cNvSpPr>
            <a:spLocks noChangeArrowheads="1"/>
          </p:cNvSpPr>
          <p:nvPr/>
        </p:nvSpPr>
        <p:spPr bwMode="auto">
          <a:xfrm>
            <a:off x="3603625" y="6165850"/>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55</a:t>
            </a:r>
            <a:endParaRPr lang="en-GB" sz="1400"/>
          </a:p>
        </p:txBody>
      </p:sp>
      <p:sp>
        <p:nvSpPr>
          <p:cNvPr id="610" name="Rectangle 274"/>
          <p:cNvSpPr>
            <a:spLocks noChangeArrowheads="1"/>
          </p:cNvSpPr>
          <p:nvPr/>
        </p:nvSpPr>
        <p:spPr bwMode="auto">
          <a:xfrm>
            <a:off x="4378325" y="6165850"/>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50</a:t>
            </a:r>
            <a:endParaRPr lang="en-GB" sz="1400"/>
          </a:p>
        </p:txBody>
      </p:sp>
      <p:sp>
        <p:nvSpPr>
          <p:cNvPr id="611" name="Rectangle 275"/>
          <p:cNvSpPr>
            <a:spLocks noChangeArrowheads="1"/>
          </p:cNvSpPr>
          <p:nvPr/>
        </p:nvSpPr>
        <p:spPr bwMode="auto">
          <a:xfrm>
            <a:off x="5067300" y="6165850"/>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42</a:t>
            </a:r>
            <a:endParaRPr lang="en-GB" sz="1400"/>
          </a:p>
        </p:txBody>
      </p:sp>
      <p:sp>
        <p:nvSpPr>
          <p:cNvPr id="612" name="Rectangle 276"/>
          <p:cNvSpPr>
            <a:spLocks noChangeArrowheads="1"/>
          </p:cNvSpPr>
          <p:nvPr/>
        </p:nvSpPr>
        <p:spPr bwMode="auto">
          <a:xfrm>
            <a:off x="5845175" y="6165850"/>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38</a:t>
            </a:r>
            <a:endParaRPr lang="en-GB" sz="1400"/>
          </a:p>
        </p:txBody>
      </p:sp>
      <p:sp>
        <p:nvSpPr>
          <p:cNvPr id="613" name="Rectangle 277"/>
          <p:cNvSpPr>
            <a:spLocks noChangeArrowheads="1"/>
          </p:cNvSpPr>
          <p:nvPr/>
        </p:nvSpPr>
        <p:spPr bwMode="auto">
          <a:xfrm>
            <a:off x="6538913" y="6165850"/>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32</a:t>
            </a:r>
            <a:endParaRPr lang="en-GB" sz="1400"/>
          </a:p>
        </p:txBody>
      </p:sp>
      <p:sp>
        <p:nvSpPr>
          <p:cNvPr id="614" name="Rectangle 278"/>
          <p:cNvSpPr>
            <a:spLocks noChangeArrowheads="1"/>
          </p:cNvSpPr>
          <p:nvPr/>
        </p:nvSpPr>
        <p:spPr bwMode="auto">
          <a:xfrm>
            <a:off x="7283450" y="6165850"/>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20</a:t>
            </a:r>
            <a:endParaRPr lang="en-GB" sz="1400"/>
          </a:p>
        </p:txBody>
      </p:sp>
      <p:sp>
        <p:nvSpPr>
          <p:cNvPr id="615" name="Rectangle 279"/>
          <p:cNvSpPr>
            <a:spLocks noChangeArrowheads="1"/>
          </p:cNvSpPr>
          <p:nvPr/>
        </p:nvSpPr>
        <p:spPr bwMode="auto">
          <a:xfrm>
            <a:off x="7981950" y="6165850"/>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11</a:t>
            </a:r>
            <a:endParaRPr lang="en-GB" sz="1400"/>
          </a:p>
        </p:txBody>
      </p:sp>
      <p:sp>
        <p:nvSpPr>
          <p:cNvPr id="616" name="Rectangle 280"/>
          <p:cNvSpPr>
            <a:spLocks noChangeArrowheads="1"/>
          </p:cNvSpPr>
          <p:nvPr/>
        </p:nvSpPr>
        <p:spPr bwMode="auto">
          <a:xfrm>
            <a:off x="127000" y="6165850"/>
            <a:ext cx="1149350" cy="212725"/>
          </a:xfrm>
          <a:prstGeom prst="rect">
            <a:avLst/>
          </a:prstGeom>
          <a:noFill/>
          <a:ln w="9525">
            <a:noFill/>
            <a:miter lim="800000"/>
            <a:headEnd/>
            <a:tailEnd/>
          </a:ln>
        </p:spPr>
        <p:txBody>
          <a:bodyPr wrap="none" lIns="0" tIns="0" rIns="0" bIns="0">
            <a:spAutoFit/>
          </a:bodyPr>
          <a:lstStyle/>
          <a:p>
            <a:r>
              <a:rPr lang="en-GB" sz="1400">
                <a:solidFill>
                  <a:srgbClr val="000000"/>
                </a:solidFill>
              </a:rPr>
              <a:t>ART-48 &gt;12 wks</a:t>
            </a:r>
            <a:endParaRPr lang="en-GB" sz="1400"/>
          </a:p>
        </p:txBody>
      </p:sp>
      <p:sp>
        <p:nvSpPr>
          <p:cNvPr id="617" name="Rectangle 281"/>
          <p:cNvSpPr>
            <a:spLocks noChangeArrowheads="1"/>
          </p:cNvSpPr>
          <p:nvPr/>
        </p:nvSpPr>
        <p:spPr bwMode="auto">
          <a:xfrm>
            <a:off x="1543050" y="5980113"/>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70</a:t>
            </a:r>
            <a:endParaRPr lang="en-GB" sz="1400"/>
          </a:p>
        </p:txBody>
      </p:sp>
      <p:sp>
        <p:nvSpPr>
          <p:cNvPr id="618" name="Rectangle 282"/>
          <p:cNvSpPr>
            <a:spLocks noChangeArrowheads="1"/>
          </p:cNvSpPr>
          <p:nvPr/>
        </p:nvSpPr>
        <p:spPr bwMode="auto">
          <a:xfrm>
            <a:off x="2193925" y="5980113"/>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62</a:t>
            </a:r>
            <a:endParaRPr lang="en-GB" sz="1400"/>
          </a:p>
        </p:txBody>
      </p:sp>
      <p:sp>
        <p:nvSpPr>
          <p:cNvPr id="619" name="Rectangle 283"/>
          <p:cNvSpPr>
            <a:spLocks noChangeArrowheads="1"/>
          </p:cNvSpPr>
          <p:nvPr/>
        </p:nvSpPr>
        <p:spPr bwMode="auto">
          <a:xfrm>
            <a:off x="2895600" y="5980113"/>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51</a:t>
            </a:r>
            <a:endParaRPr lang="en-GB" sz="1400"/>
          </a:p>
        </p:txBody>
      </p:sp>
      <p:sp>
        <p:nvSpPr>
          <p:cNvPr id="620" name="Rectangle 284"/>
          <p:cNvSpPr>
            <a:spLocks noChangeArrowheads="1"/>
          </p:cNvSpPr>
          <p:nvPr/>
        </p:nvSpPr>
        <p:spPr bwMode="auto">
          <a:xfrm>
            <a:off x="3603625" y="5980113"/>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41</a:t>
            </a:r>
            <a:endParaRPr lang="en-GB" sz="1400"/>
          </a:p>
        </p:txBody>
      </p:sp>
      <p:sp>
        <p:nvSpPr>
          <p:cNvPr id="621" name="Rectangle 285"/>
          <p:cNvSpPr>
            <a:spLocks noChangeArrowheads="1"/>
          </p:cNvSpPr>
          <p:nvPr/>
        </p:nvSpPr>
        <p:spPr bwMode="auto">
          <a:xfrm>
            <a:off x="4378325" y="5980113"/>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39</a:t>
            </a:r>
            <a:endParaRPr lang="en-GB" sz="1400"/>
          </a:p>
        </p:txBody>
      </p:sp>
      <p:sp>
        <p:nvSpPr>
          <p:cNvPr id="622" name="Rectangle 286"/>
          <p:cNvSpPr>
            <a:spLocks noChangeArrowheads="1"/>
          </p:cNvSpPr>
          <p:nvPr/>
        </p:nvSpPr>
        <p:spPr bwMode="auto">
          <a:xfrm>
            <a:off x="5067300" y="5980113"/>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34</a:t>
            </a:r>
            <a:endParaRPr lang="en-GB" sz="1400"/>
          </a:p>
        </p:txBody>
      </p:sp>
      <p:sp>
        <p:nvSpPr>
          <p:cNvPr id="623" name="Rectangle 287"/>
          <p:cNvSpPr>
            <a:spLocks noChangeArrowheads="1"/>
          </p:cNvSpPr>
          <p:nvPr/>
        </p:nvSpPr>
        <p:spPr bwMode="auto">
          <a:xfrm>
            <a:off x="5845175" y="5980113"/>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30</a:t>
            </a:r>
            <a:endParaRPr lang="en-GB" sz="1400"/>
          </a:p>
        </p:txBody>
      </p:sp>
      <p:sp>
        <p:nvSpPr>
          <p:cNvPr id="624" name="Rectangle 288"/>
          <p:cNvSpPr>
            <a:spLocks noChangeArrowheads="1"/>
          </p:cNvSpPr>
          <p:nvPr/>
        </p:nvSpPr>
        <p:spPr bwMode="auto">
          <a:xfrm>
            <a:off x="6538913" y="5980113"/>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22</a:t>
            </a:r>
            <a:endParaRPr lang="en-GB" sz="1400"/>
          </a:p>
        </p:txBody>
      </p:sp>
      <p:sp>
        <p:nvSpPr>
          <p:cNvPr id="625" name="Rectangle 289"/>
          <p:cNvSpPr>
            <a:spLocks noChangeArrowheads="1"/>
          </p:cNvSpPr>
          <p:nvPr/>
        </p:nvSpPr>
        <p:spPr bwMode="auto">
          <a:xfrm>
            <a:off x="7283450" y="5980113"/>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16</a:t>
            </a:r>
            <a:endParaRPr lang="en-GB" sz="1400"/>
          </a:p>
        </p:txBody>
      </p:sp>
      <p:sp>
        <p:nvSpPr>
          <p:cNvPr id="626" name="Rectangle 290"/>
          <p:cNvSpPr>
            <a:spLocks noChangeArrowheads="1"/>
          </p:cNvSpPr>
          <p:nvPr/>
        </p:nvSpPr>
        <p:spPr bwMode="auto">
          <a:xfrm>
            <a:off x="7981950" y="5980113"/>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10</a:t>
            </a:r>
            <a:endParaRPr lang="en-GB" sz="1400"/>
          </a:p>
        </p:txBody>
      </p:sp>
      <p:sp>
        <p:nvSpPr>
          <p:cNvPr id="627" name="Rectangle 291"/>
          <p:cNvSpPr>
            <a:spLocks noChangeArrowheads="1"/>
          </p:cNvSpPr>
          <p:nvPr/>
        </p:nvSpPr>
        <p:spPr bwMode="auto">
          <a:xfrm>
            <a:off x="127000" y="5980113"/>
            <a:ext cx="920750" cy="212725"/>
          </a:xfrm>
          <a:prstGeom prst="rect">
            <a:avLst/>
          </a:prstGeom>
          <a:noFill/>
          <a:ln w="9525">
            <a:noFill/>
            <a:miter lim="800000"/>
            <a:headEnd/>
            <a:tailEnd/>
          </a:ln>
        </p:spPr>
        <p:txBody>
          <a:bodyPr wrap="none" lIns="0" tIns="0" rIns="0" bIns="0">
            <a:spAutoFit/>
          </a:bodyPr>
          <a:lstStyle/>
          <a:p>
            <a:r>
              <a:rPr lang="en-GB" sz="1400">
                <a:solidFill>
                  <a:srgbClr val="000000"/>
                </a:solidFill>
              </a:rPr>
              <a:t>SOC ≤12 wks</a:t>
            </a:r>
            <a:endParaRPr lang="en-GB" sz="1400"/>
          </a:p>
        </p:txBody>
      </p:sp>
      <p:sp>
        <p:nvSpPr>
          <p:cNvPr id="628" name="Rectangle 292"/>
          <p:cNvSpPr>
            <a:spLocks noChangeArrowheads="1"/>
          </p:cNvSpPr>
          <p:nvPr/>
        </p:nvSpPr>
        <p:spPr bwMode="auto">
          <a:xfrm>
            <a:off x="1543050" y="5789613"/>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53</a:t>
            </a:r>
            <a:endParaRPr lang="en-GB" sz="1400"/>
          </a:p>
        </p:txBody>
      </p:sp>
      <p:sp>
        <p:nvSpPr>
          <p:cNvPr id="629" name="Rectangle 293"/>
          <p:cNvSpPr>
            <a:spLocks noChangeArrowheads="1"/>
          </p:cNvSpPr>
          <p:nvPr/>
        </p:nvSpPr>
        <p:spPr bwMode="auto">
          <a:xfrm>
            <a:off x="2193925" y="5789613"/>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47</a:t>
            </a:r>
            <a:endParaRPr lang="en-GB" sz="1400"/>
          </a:p>
        </p:txBody>
      </p:sp>
      <p:sp>
        <p:nvSpPr>
          <p:cNvPr id="630" name="Rectangle 294"/>
          <p:cNvSpPr>
            <a:spLocks noChangeArrowheads="1"/>
          </p:cNvSpPr>
          <p:nvPr/>
        </p:nvSpPr>
        <p:spPr bwMode="auto">
          <a:xfrm>
            <a:off x="2895600" y="5789613"/>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42</a:t>
            </a:r>
            <a:endParaRPr lang="en-GB" sz="1400"/>
          </a:p>
        </p:txBody>
      </p:sp>
      <p:sp>
        <p:nvSpPr>
          <p:cNvPr id="631" name="Rectangle 295"/>
          <p:cNvSpPr>
            <a:spLocks noChangeArrowheads="1"/>
          </p:cNvSpPr>
          <p:nvPr/>
        </p:nvSpPr>
        <p:spPr bwMode="auto">
          <a:xfrm>
            <a:off x="3603625" y="5789613"/>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41</a:t>
            </a:r>
            <a:endParaRPr lang="en-GB" sz="1400"/>
          </a:p>
        </p:txBody>
      </p:sp>
      <p:sp>
        <p:nvSpPr>
          <p:cNvPr id="632" name="Rectangle 296"/>
          <p:cNvSpPr>
            <a:spLocks noChangeArrowheads="1"/>
          </p:cNvSpPr>
          <p:nvPr/>
        </p:nvSpPr>
        <p:spPr bwMode="auto">
          <a:xfrm>
            <a:off x="4378325" y="5789613"/>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36</a:t>
            </a:r>
            <a:endParaRPr lang="en-GB" sz="1400"/>
          </a:p>
        </p:txBody>
      </p:sp>
      <p:sp>
        <p:nvSpPr>
          <p:cNvPr id="633" name="Rectangle 297"/>
          <p:cNvSpPr>
            <a:spLocks noChangeArrowheads="1"/>
          </p:cNvSpPr>
          <p:nvPr/>
        </p:nvSpPr>
        <p:spPr bwMode="auto">
          <a:xfrm>
            <a:off x="5067300" y="5789613"/>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32</a:t>
            </a:r>
            <a:endParaRPr lang="en-GB" sz="1400"/>
          </a:p>
        </p:txBody>
      </p:sp>
      <p:sp>
        <p:nvSpPr>
          <p:cNvPr id="634" name="Rectangle 298"/>
          <p:cNvSpPr>
            <a:spLocks noChangeArrowheads="1"/>
          </p:cNvSpPr>
          <p:nvPr/>
        </p:nvSpPr>
        <p:spPr bwMode="auto">
          <a:xfrm>
            <a:off x="5845175" y="5789613"/>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29</a:t>
            </a:r>
            <a:endParaRPr lang="en-GB" sz="1400"/>
          </a:p>
        </p:txBody>
      </p:sp>
      <p:sp>
        <p:nvSpPr>
          <p:cNvPr id="635" name="Rectangle 299"/>
          <p:cNvSpPr>
            <a:spLocks noChangeArrowheads="1"/>
          </p:cNvSpPr>
          <p:nvPr/>
        </p:nvSpPr>
        <p:spPr bwMode="auto">
          <a:xfrm>
            <a:off x="6538913" y="5789613"/>
            <a:ext cx="193675" cy="212725"/>
          </a:xfrm>
          <a:prstGeom prst="rect">
            <a:avLst/>
          </a:prstGeom>
          <a:noFill/>
          <a:ln w="9525">
            <a:noFill/>
            <a:miter lim="800000"/>
            <a:headEnd/>
            <a:tailEnd/>
          </a:ln>
        </p:spPr>
        <p:txBody>
          <a:bodyPr lIns="0" tIns="0" rIns="0" bIns="0">
            <a:spAutoFit/>
          </a:bodyPr>
          <a:lstStyle/>
          <a:p>
            <a:r>
              <a:rPr lang="en-GB" sz="1400">
                <a:solidFill>
                  <a:srgbClr val="000000"/>
                </a:solidFill>
              </a:rPr>
              <a:t>24</a:t>
            </a:r>
            <a:endParaRPr lang="en-GB" sz="1400"/>
          </a:p>
        </p:txBody>
      </p:sp>
      <p:sp>
        <p:nvSpPr>
          <p:cNvPr id="636" name="Rectangle 300"/>
          <p:cNvSpPr>
            <a:spLocks noChangeArrowheads="1"/>
          </p:cNvSpPr>
          <p:nvPr/>
        </p:nvSpPr>
        <p:spPr bwMode="auto">
          <a:xfrm>
            <a:off x="7283450" y="5789613"/>
            <a:ext cx="180975" cy="212725"/>
          </a:xfrm>
          <a:prstGeom prst="rect">
            <a:avLst/>
          </a:prstGeom>
          <a:noFill/>
          <a:ln w="9525">
            <a:noFill/>
            <a:miter lim="800000"/>
            <a:headEnd/>
            <a:tailEnd/>
          </a:ln>
        </p:spPr>
        <p:txBody>
          <a:bodyPr wrap="none" lIns="0" tIns="0" rIns="0" bIns="0">
            <a:spAutoFit/>
          </a:bodyPr>
          <a:lstStyle/>
          <a:p>
            <a:r>
              <a:rPr lang="en-GB" sz="1400">
                <a:solidFill>
                  <a:srgbClr val="000000"/>
                </a:solidFill>
              </a:rPr>
              <a:t>14</a:t>
            </a:r>
            <a:endParaRPr lang="en-GB" sz="1400"/>
          </a:p>
        </p:txBody>
      </p:sp>
      <p:sp>
        <p:nvSpPr>
          <p:cNvPr id="637" name="Rectangle 301"/>
          <p:cNvSpPr>
            <a:spLocks noChangeArrowheads="1"/>
          </p:cNvSpPr>
          <p:nvPr/>
        </p:nvSpPr>
        <p:spPr bwMode="auto">
          <a:xfrm>
            <a:off x="8029575" y="5789613"/>
            <a:ext cx="90488" cy="212725"/>
          </a:xfrm>
          <a:prstGeom prst="rect">
            <a:avLst/>
          </a:prstGeom>
          <a:noFill/>
          <a:ln w="9525">
            <a:noFill/>
            <a:miter lim="800000"/>
            <a:headEnd/>
            <a:tailEnd/>
          </a:ln>
        </p:spPr>
        <p:txBody>
          <a:bodyPr wrap="none" lIns="0" tIns="0" rIns="0" bIns="0">
            <a:spAutoFit/>
          </a:bodyPr>
          <a:lstStyle/>
          <a:p>
            <a:r>
              <a:rPr lang="en-GB" sz="1400">
                <a:solidFill>
                  <a:srgbClr val="000000"/>
                </a:solidFill>
              </a:rPr>
              <a:t>8</a:t>
            </a:r>
            <a:endParaRPr lang="en-GB" sz="1400"/>
          </a:p>
        </p:txBody>
      </p:sp>
      <p:sp>
        <p:nvSpPr>
          <p:cNvPr id="638" name="Rectangle 302"/>
          <p:cNvSpPr>
            <a:spLocks noChangeArrowheads="1"/>
          </p:cNvSpPr>
          <p:nvPr/>
        </p:nvSpPr>
        <p:spPr bwMode="auto">
          <a:xfrm>
            <a:off x="127000" y="5789613"/>
            <a:ext cx="920750" cy="212725"/>
          </a:xfrm>
          <a:prstGeom prst="rect">
            <a:avLst/>
          </a:prstGeom>
          <a:noFill/>
          <a:ln w="9525">
            <a:noFill/>
            <a:miter lim="800000"/>
            <a:headEnd/>
            <a:tailEnd/>
          </a:ln>
        </p:spPr>
        <p:txBody>
          <a:bodyPr wrap="none" lIns="0" tIns="0" rIns="0" bIns="0">
            <a:spAutoFit/>
          </a:bodyPr>
          <a:lstStyle/>
          <a:p>
            <a:r>
              <a:rPr lang="en-GB" sz="1400">
                <a:solidFill>
                  <a:srgbClr val="000000"/>
                </a:solidFill>
              </a:rPr>
              <a:t>SOC &gt;12 wks</a:t>
            </a:r>
            <a:endParaRPr lang="en-GB" sz="1400"/>
          </a:p>
        </p:txBody>
      </p:sp>
      <p:sp>
        <p:nvSpPr>
          <p:cNvPr id="639" name="Rectangle 325"/>
          <p:cNvSpPr>
            <a:spLocks noChangeArrowheads="1"/>
          </p:cNvSpPr>
          <p:nvPr/>
        </p:nvSpPr>
        <p:spPr bwMode="auto">
          <a:xfrm>
            <a:off x="4344879" y="5509886"/>
            <a:ext cx="1503810" cy="307777"/>
          </a:xfrm>
          <a:prstGeom prst="rect">
            <a:avLst/>
          </a:prstGeom>
          <a:noFill/>
          <a:ln w="9525">
            <a:noFill/>
            <a:miter lim="800000"/>
            <a:headEnd/>
            <a:tailEnd/>
          </a:ln>
        </p:spPr>
        <p:txBody>
          <a:bodyPr wrap="none" lIns="0" tIns="0" rIns="0" bIns="0">
            <a:spAutoFit/>
          </a:bodyPr>
          <a:lstStyle/>
          <a:p>
            <a:r>
              <a:rPr lang="en-GB" sz="2000" b="1" dirty="0">
                <a:solidFill>
                  <a:srgbClr val="000000"/>
                </a:solidFill>
              </a:rPr>
              <a:t>Time (years)</a:t>
            </a:r>
            <a:endParaRPr lang="en-GB" sz="2000" b="1" dirty="0"/>
          </a:p>
        </p:txBody>
      </p:sp>
      <p:sp>
        <p:nvSpPr>
          <p:cNvPr id="640" name="Rectangle 390"/>
          <p:cNvSpPr>
            <a:spLocks noChangeArrowheads="1"/>
          </p:cNvSpPr>
          <p:nvPr/>
        </p:nvSpPr>
        <p:spPr bwMode="auto">
          <a:xfrm rot="-5400000">
            <a:off x="-1128186" y="2994246"/>
            <a:ext cx="3246081" cy="615553"/>
          </a:xfrm>
          <a:prstGeom prst="rect">
            <a:avLst/>
          </a:prstGeom>
          <a:noFill/>
          <a:ln w="9525">
            <a:noFill/>
            <a:miter lim="800000"/>
            <a:headEnd/>
            <a:tailEnd/>
          </a:ln>
        </p:spPr>
        <p:txBody>
          <a:bodyPr wrap="none" lIns="0" tIns="0" rIns="0" bIns="0">
            <a:spAutoFit/>
          </a:bodyPr>
          <a:lstStyle/>
          <a:p>
            <a:pPr algn="ctr"/>
            <a:r>
              <a:rPr lang="en-GB" sz="2000" b="1" dirty="0">
                <a:solidFill>
                  <a:srgbClr val="000000"/>
                </a:solidFill>
              </a:rPr>
              <a:t>Probability of not </a:t>
            </a:r>
            <a:r>
              <a:rPr lang="en-GB" sz="2000" b="1" dirty="0" smtClean="0">
                <a:solidFill>
                  <a:srgbClr val="000000"/>
                </a:solidFill>
              </a:rPr>
              <a:t>reaching</a:t>
            </a:r>
          </a:p>
          <a:p>
            <a:pPr algn="ctr"/>
            <a:r>
              <a:rPr lang="en-GB" sz="2000" b="1" dirty="0" smtClean="0">
                <a:solidFill>
                  <a:srgbClr val="000000"/>
                </a:solidFill>
              </a:rPr>
              <a:t> </a:t>
            </a:r>
            <a:r>
              <a:rPr lang="en-GB" sz="2000" b="1" dirty="0">
                <a:solidFill>
                  <a:srgbClr val="000000"/>
                </a:solidFill>
              </a:rPr>
              <a:t>primary endpoint</a:t>
            </a:r>
            <a:endParaRPr lang="en-GB" sz="2000" b="1" dirty="0"/>
          </a:p>
        </p:txBody>
      </p:sp>
      <p:grpSp>
        <p:nvGrpSpPr>
          <p:cNvPr id="2" name="Group 779"/>
          <p:cNvGrpSpPr>
            <a:grpSpLocks/>
          </p:cNvGrpSpPr>
          <p:nvPr/>
        </p:nvGrpSpPr>
        <p:grpSpPr bwMode="auto">
          <a:xfrm>
            <a:off x="803275" y="1323997"/>
            <a:ext cx="7470775" cy="4130674"/>
            <a:chOff x="746" y="843"/>
            <a:chExt cx="4034" cy="2023"/>
          </a:xfrm>
        </p:grpSpPr>
        <p:sp>
          <p:nvSpPr>
            <p:cNvPr id="642" name="Line 15"/>
            <p:cNvSpPr>
              <a:spLocks noChangeShapeType="1"/>
            </p:cNvSpPr>
            <p:nvPr/>
          </p:nvSpPr>
          <p:spPr bwMode="auto">
            <a:xfrm>
              <a:off x="1100" y="2171"/>
              <a:ext cx="3680" cy="0"/>
            </a:xfrm>
            <a:prstGeom prst="line">
              <a:avLst/>
            </a:prstGeom>
            <a:noFill/>
            <a:ln w="14351">
              <a:solidFill>
                <a:schemeClr val="tx1"/>
              </a:solidFill>
              <a:round/>
              <a:headEnd/>
              <a:tailEnd/>
            </a:ln>
          </p:spPr>
          <p:txBody>
            <a:bodyPr/>
            <a:lstStyle/>
            <a:p>
              <a:endParaRPr lang="en-US"/>
            </a:p>
          </p:txBody>
        </p:sp>
        <p:sp>
          <p:nvSpPr>
            <p:cNvPr id="643" name="Line 16"/>
            <p:cNvSpPr>
              <a:spLocks noChangeShapeType="1"/>
            </p:cNvSpPr>
            <p:nvPr/>
          </p:nvSpPr>
          <p:spPr bwMode="auto">
            <a:xfrm>
              <a:off x="1100" y="1760"/>
              <a:ext cx="3680" cy="0"/>
            </a:xfrm>
            <a:prstGeom prst="line">
              <a:avLst/>
            </a:prstGeom>
            <a:noFill/>
            <a:ln w="14351">
              <a:solidFill>
                <a:schemeClr val="tx1"/>
              </a:solidFill>
              <a:round/>
              <a:headEnd/>
              <a:tailEnd/>
            </a:ln>
          </p:spPr>
          <p:txBody>
            <a:bodyPr/>
            <a:lstStyle/>
            <a:p>
              <a:endParaRPr lang="en-US"/>
            </a:p>
          </p:txBody>
        </p:sp>
        <p:sp>
          <p:nvSpPr>
            <p:cNvPr id="644" name="Line 17"/>
            <p:cNvSpPr>
              <a:spLocks noChangeShapeType="1"/>
            </p:cNvSpPr>
            <p:nvPr/>
          </p:nvSpPr>
          <p:spPr bwMode="auto">
            <a:xfrm>
              <a:off x="1100" y="1352"/>
              <a:ext cx="3680" cy="0"/>
            </a:xfrm>
            <a:prstGeom prst="line">
              <a:avLst/>
            </a:prstGeom>
            <a:noFill/>
            <a:ln w="14351">
              <a:solidFill>
                <a:schemeClr val="tx1"/>
              </a:solidFill>
              <a:round/>
              <a:headEnd/>
              <a:tailEnd/>
            </a:ln>
          </p:spPr>
          <p:txBody>
            <a:bodyPr/>
            <a:lstStyle/>
            <a:p>
              <a:endParaRPr lang="en-US"/>
            </a:p>
          </p:txBody>
        </p:sp>
        <p:sp>
          <p:nvSpPr>
            <p:cNvPr id="645" name="Line 18"/>
            <p:cNvSpPr>
              <a:spLocks noChangeShapeType="1"/>
            </p:cNvSpPr>
            <p:nvPr/>
          </p:nvSpPr>
          <p:spPr bwMode="auto">
            <a:xfrm>
              <a:off x="1100" y="946"/>
              <a:ext cx="3680" cy="0"/>
            </a:xfrm>
            <a:prstGeom prst="line">
              <a:avLst/>
            </a:prstGeom>
            <a:noFill/>
            <a:ln w="14351">
              <a:solidFill>
                <a:schemeClr val="tx1"/>
              </a:solidFill>
              <a:round/>
              <a:headEnd/>
              <a:tailEnd/>
            </a:ln>
          </p:spPr>
          <p:txBody>
            <a:bodyPr/>
            <a:lstStyle/>
            <a:p>
              <a:endParaRPr lang="en-US"/>
            </a:p>
          </p:txBody>
        </p:sp>
        <p:sp>
          <p:nvSpPr>
            <p:cNvPr id="646" name="Freeform 19"/>
            <p:cNvSpPr>
              <a:spLocks/>
            </p:cNvSpPr>
            <p:nvPr/>
          </p:nvSpPr>
          <p:spPr bwMode="auto">
            <a:xfrm>
              <a:off x="1190" y="946"/>
              <a:ext cx="3430" cy="918"/>
            </a:xfrm>
            <a:custGeom>
              <a:avLst/>
              <a:gdLst>
                <a:gd name="T0" fmla="*/ 0 w 1028"/>
                <a:gd name="T1" fmla="*/ 0 h 237"/>
                <a:gd name="T2" fmla="*/ 0 w 1028"/>
                <a:gd name="T3" fmla="*/ 0 h 237"/>
                <a:gd name="T4" fmla="*/ 0 w 1028"/>
                <a:gd name="T5" fmla="*/ 0 h 237"/>
                <a:gd name="T6" fmla="*/ 336860 w 1028"/>
                <a:gd name="T7" fmla="*/ 0 h 237"/>
                <a:gd name="T8" fmla="*/ 4866036 w 1028"/>
                <a:gd name="T9" fmla="*/ 509413 h 237"/>
                <a:gd name="T10" fmla="*/ 4866036 w 1028"/>
                <a:gd name="T11" fmla="*/ 1043653 h 237"/>
                <a:gd name="T12" fmla="*/ 5145247 w 1028"/>
                <a:gd name="T13" fmla="*/ 1043653 h 237"/>
                <a:gd name="T14" fmla="*/ 5273215 w 1028"/>
                <a:gd name="T15" fmla="*/ 1565286 h 237"/>
                <a:gd name="T16" fmla="*/ 5380331 w 1028"/>
                <a:gd name="T17" fmla="*/ 2100610 h 237"/>
                <a:gd name="T18" fmla="*/ 10370506 w 1028"/>
                <a:gd name="T19" fmla="*/ 2608736 h 237"/>
                <a:gd name="T20" fmla="*/ 10855703 w 1028"/>
                <a:gd name="T21" fmla="*/ 3149527 h 237"/>
                <a:gd name="T22" fmla="*/ 11192556 w 1028"/>
                <a:gd name="T23" fmla="*/ 3671211 h 237"/>
                <a:gd name="T24" fmla="*/ 13775580 w 1028"/>
                <a:gd name="T25" fmla="*/ 4205084 h 237"/>
                <a:gd name="T26" fmla="*/ 15457689 w 1028"/>
                <a:gd name="T27" fmla="*/ 4809424 h 237"/>
                <a:gd name="T28" fmla="*/ 21906523 w 1028"/>
                <a:gd name="T29" fmla="*/ 5318803 h 237"/>
                <a:gd name="T30" fmla="*/ 23577142 w 1028"/>
                <a:gd name="T31" fmla="*/ 5854688 h 237"/>
                <a:gd name="T32" fmla="*/ 25368339 w 1028"/>
                <a:gd name="T33" fmla="*/ 6364161 h 237"/>
                <a:gd name="T34" fmla="*/ 25983256 w 1028"/>
                <a:gd name="T35" fmla="*/ 6883774 h 237"/>
                <a:gd name="T36" fmla="*/ 28637656 w 1028"/>
                <a:gd name="T37" fmla="*/ 7419670 h 237"/>
                <a:gd name="T38" fmla="*/ 29235555 w 1028"/>
                <a:gd name="T39" fmla="*/ 7928602 h 237"/>
                <a:gd name="T40" fmla="*/ 32430656 w 1028"/>
                <a:gd name="T41" fmla="*/ 8463451 h 237"/>
                <a:gd name="T42" fmla="*/ 33377501 w 1028"/>
                <a:gd name="T43" fmla="*/ 8463451 h 237"/>
                <a:gd name="T44" fmla="*/ 36299925 w 1028"/>
                <a:gd name="T45" fmla="*/ 9073961 h 237"/>
                <a:gd name="T46" fmla="*/ 36577677 w 1028"/>
                <a:gd name="T47" fmla="*/ 9576832 h 237"/>
                <a:gd name="T48" fmla="*/ 40216041 w 1028"/>
                <a:gd name="T49" fmla="*/ 10129828 h 237"/>
                <a:gd name="T50" fmla="*/ 40440240 w 1028"/>
                <a:gd name="T51" fmla="*/ 10690469 h 237"/>
                <a:gd name="T52" fmla="*/ 45361899 w 1028"/>
                <a:gd name="T53" fmla="*/ 11231126 h 237"/>
                <a:gd name="T54" fmla="*/ 46670439 w 1028"/>
                <a:gd name="T55" fmla="*/ 11231126 h 237"/>
                <a:gd name="T56" fmla="*/ 51142662 w 1028"/>
                <a:gd name="T57" fmla="*/ 11801444 h 237"/>
                <a:gd name="T58" fmla="*/ 53338977 w 1028"/>
                <a:gd name="T59" fmla="*/ 12341262 h 237"/>
                <a:gd name="T60" fmla="*/ 53724780 w 1028"/>
                <a:gd name="T61" fmla="*/ 12341262 h 237"/>
                <a:gd name="T62" fmla="*/ 54005935 w 1028"/>
                <a:gd name="T63" fmla="*/ 12341262 h 237"/>
                <a:gd name="T64" fmla="*/ 55407805 w 1028"/>
                <a:gd name="T65" fmla="*/ 12341262 h 237"/>
                <a:gd name="T66" fmla="*/ 55854189 w 1028"/>
                <a:gd name="T67" fmla="*/ 12341262 h 237"/>
                <a:gd name="T68" fmla="*/ 56202854 w 1028"/>
                <a:gd name="T69" fmla="*/ 12341262 h 237"/>
                <a:gd name="T70" fmla="*/ 57592600 w 1028"/>
                <a:gd name="T71" fmla="*/ 13072810 h 237"/>
                <a:gd name="T72" fmla="*/ 58719275 w 1028"/>
                <a:gd name="T73" fmla="*/ 13072810 h 237"/>
                <a:gd name="T74" fmla="*/ 59056098 w 1028"/>
                <a:gd name="T75" fmla="*/ 13072810 h 237"/>
                <a:gd name="T76" fmla="*/ 60274290 w 1028"/>
                <a:gd name="T77" fmla="*/ 13072810 h 237"/>
                <a:gd name="T78" fmla="*/ 61861247 w 1028"/>
                <a:gd name="T79" fmla="*/ 13072810 h 237"/>
                <a:gd name="T80" fmla="*/ 62070824 w 1028"/>
                <a:gd name="T81" fmla="*/ 13072810 h 237"/>
                <a:gd name="T82" fmla="*/ 63475151 w 1028"/>
                <a:gd name="T83" fmla="*/ 13072810 h 237"/>
                <a:gd name="T84" fmla="*/ 64656285 w 1028"/>
                <a:gd name="T85" fmla="*/ 14116506 h 237"/>
                <a:gd name="T86" fmla="*/ 66936866 w 1028"/>
                <a:gd name="T87" fmla="*/ 14116506 h 237"/>
                <a:gd name="T88" fmla="*/ 68059997 w 1028"/>
                <a:gd name="T89" fmla="*/ 14116506 h 237"/>
                <a:gd name="T90" fmla="*/ 68341193 w 1028"/>
                <a:gd name="T91" fmla="*/ 14116506 h 237"/>
                <a:gd name="T92" fmla="*/ 68460422 w 1028"/>
                <a:gd name="T93" fmla="*/ 1411650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8"/>
                <a:gd name="T142" fmla="*/ 0 h 237"/>
                <a:gd name="T143" fmla="*/ 1028 w 1028"/>
                <a:gd name="T144" fmla="*/ 237 h 23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8" h="237">
                  <a:moveTo>
                    <a:pt x="0" y="0"/>
                  </a:moveTo>
                  <a:lnTo>
                    <a:pt x="0" y="0"/>
                  </a:lnTo>
                  <a:lnTo>
                    <a:pt x="5" y="0"/>
                  </a:lnTo>
                  <a:lnTo>
                    <a:pt x="5" y="8"/>
                  </a:lnTo>
                  <a:lnTo>
                    <a:pt x="73" y="8"/>
                  </a:lnTo>
                  <a:lnTo>
                    <a:pt x="73" y="16"/>
                  </a:lnTo>
                  <a:lnTo>
                    <a:pt x="77" y="16"/>
                  </a:lnTo>
                  <a:lnTo>
                    <a:pt x="77" y="24"/>
                  </a:lnTo>
                  <a:lnTo>
                    <a:pt x="79" y="24"/>
                  </a:lnTo>
                  <a:lnTo>
                    <a:pt x="79" y="32"/>
                  </a:lnTo>
                  <a:lnTo>
                    <a:pt x="81" y="32"/>
                  </a:lnTo>
                  <a:lnTo>
                    <a:pt x="81" y="40"/>
                  </a:lnTo>
                  <a:lnTo>
                    <a:pt x="156" y="40"/>
                  </a:lnTo>
                  <a:lnTo>
                    <a:pt x="156" y="48"/>
                  </a:lnTo>
                  <a:lnTo>
                    <a:pt x="163" y="48"/>
                  </a:lnTo>
                  <a:lnTo>
                    <a:pt x="163" y="56"/>
                  </a:lnTo>
                  <a:lnTo>
                    <a:pt x="168" y="56"/>
                  </a:lnTo>
                  <a:lnTo>
                    <a:pt x="168" y="64"/>
                  </a:lnTo>
                  <a:lnTo>
                    <a:pt x="207" y="64"/>
                  </a:lnTo>
                  <a:lnTo>
                    <a:pt x="207" y="73"/>
                  </a:lnTo>
                  <a:lnTo>
                    <a:pt x="232" y="73"/>
                  </a:lnTo>
                  <a:lnTo>
                    <a:pt x="232" y="81"/>
                  </a:lnTo>
                  <a:lnTo>
                    <a:pt x="329" y="81"/>
                  </a:lnTo>
                  <a:lnTo>
                    <a:pt x="329" y="89"/>
                  </a:lnTo>
                  <a:lnTo>
                    <a:pt x="354" y="89"/>
                  </a:lnTo>
                  <a:lnTo>
                    <a:pt x="354" y="97"/>
                  </a:lnTo>
                  <a:lnTo>
                    <a:pt x="381" y="97"/>
                  </a:lnTo>
                  <a:lnTo>
                    <a:pt x="381" y="105"/>
                  </a:lnTo>
                  <a:lnTo>
                    <a:pt x="390" y="105"/>
                  </a:lnTo>
                  <a:lnTo>
                    <a:pt x="390" y="113"/>
                  </a:lnTo>
                  <a:lnTo>
                    <a:pt x="430" y="113"/>
                  </a:lnTo>
                  <a:lnTo>
                    <a:pt x="430" y="121"/>
                  </a:lnTo>
                  <a:lnTo>
                    <a:pt x="439" y="121"/>
                  </a:lnTo>
                  <a:lnTo>
                    <a:pt x="439" y="129"/>
                  </a:lnTo>
                  <a:lnTo>
                    <a:pt x="487" y="129"/>
                  </a:lnTo>
                  <a:lnTo>
                    <a:pt x="501" y="129"/>
                  </a:lnTo>
                  <a:lnTo>
                    <a:pt x="501" y="138"/>
                  </a:lnTo>
                  <a:lnTo>
                    <a:pt x="545" y="138"/>
                  </a:lnTo>
                  <a:lnTo>
                    <a:pt x="545" y="146"/>
                  </a:lnTo>
                  <a:lnTo>
                    <a:pt x="549" y="146"/>
                  </a:lnTo>
                  <a:lnTo>
                    <a:pt x="549" y="154"/>
                  </a:lnTo>
                  <a:lnTo>
                    <a:pt x="604" y="154"/>
                  </a:lnTo>
                  <a:lnTo>
                    <a:pt x="604" y="163"/>
                  </a:lnTo>
                  <a:lnTo>
                    <a:pt x="607" y="163"/>
                  </a:lnTo>
                  <a:lnTo>
                    <a:pt x="607" y="171"/>
                  </a:lnTo>
                  <a:lnTo>
                    <a:pt x="681" y="171"/>
                  </a:lnTo>
                  <a:lnTo>
                    <a:pt x="701" y="171"/>
                  </a:lnTo>
                  <a:lnTo>
                    <a:pt x="701" y="180"/>
                  </a:lnTo>
                  <a:lnTo>
                    <a:pt x="768" y="180"/>
                  </a:lnTo>
                  <a:lnTo>
                    <a:pt x="768" y="188"/>
                  </a:lnTo>
                  <a:lnTo>
                    <a:pt x="801" y="188"/>
                  </a:lnTo>
                  <a:lnTo>
                    <a:pt x="807" y="188"/>
                  </a:lnTo>
                  <a:lnTo>
                    <a:pt x="811" y="188"/>
                  </a:lnTo>
                  <a:lnTo>
                    <a:pt x="832" y="188"/>
                  </a:lnTo>
                  <a:lnTo>
                    <a:pt x="839" y="188"/>
                  </a:lnTo>
                  <a:lnTo>
                    <a:pt x="844" y="188"/>
                  </a:lnTo>
                  <a:lnTo>
                    <a:pt x="844" y="199"/>
                  </a:lnTo>
                  <a:lnTo>
                    <a:pt x="865" y="199"/>
                  </a:lnTo>
                  <a:lnTo>
                    <a:pt x="882" y="199"/>
                  </a:lnTo>
                  <a:lnTo>
                    <a:pt x="887" y="199"/>
                  </a:lnTo>
                  <a:lnTo>
                    <a:pt x="905" y="199"/>
                  </a:lnTo>
                  <a:lnTo>
                    <a:pt x="929" y="199"/>
                  </a:lnTo>
                  <a:lnTo>
                    <a:pt x="932" y="199"/>
                  </a:lnTo>
                  <a:lnTo>
                    <a:pt x="953" y="199"/>
                  </a:lnTo>
                  <a:lnTo>
                    <a:pt x="953" y="215"/>
                  </a:lnTo>
                  <a:lnTo>
                    <a:pt x="971" y="215"/>
                  </a:lnTo>
                  <a:lnTo>
                    <a:pt x="1005" y="215"/>
                  </a:lnTo>
                  <a:lnTo>
                    <a:pt x="1022" y="215"/>
                  </a:lnTo>
                  <a:lnTo>
                    <a:pt x="1026" y="215"/>
                  </a:lnTo>
                  <a:lnTo>
                    <a:pt x="1028" y="215"/>
                  </a:lnTo>
                  <a:lnTo>
                    <a:pt x="1028" y="237"/>
                  </a:lnTo>
                </a:path>
              </a:pathLst>
            </a:custGeom>
            <a:noFill/>
            <a:ln w="28575" cap="flat" cmpd="sng">
              <a:solidFill>
                <a:srgbClr val="008000"/>
              </a:solidFill>
              <a:prstDash val="lgDash"/>
              <a:round/>
              <a:headEnd/>
              <a:tailEnd/>
            </a:ln>
          </p:spPr>
          <p:txBody>
            <a:bodyPr/>
            <a:lstStyle/>
            <a:p>
              <a:endParaRPr lang="en-US"/>
            </a:p>
          </p:txBody>
        </p:sp>
        <p:sp>
          <p:nvSpPr>
            <p:cNvPr id="647" name="Freeform 20"/>
            <p:cNvSpPr>
              <a:spLocks/>
            </p:cNvSpPr>
            <p:nvPr/>
          </p:nvSpPr>
          <p:spPr bwMode="auto">
            <a:xfrm>
              <a:off x="1190" y="946"/>
              <a:ext cx="3493" cy="1116"/>
            </a:xfrm>
            <a:custGeom>
              <a:avLst/>
              <a:gdLst>
                <a:gd name="T0" fmla="*/ 0 w 1047"/>
                <a:gd name="T1" fmla="*/ 0 h 288"/>
                <a:gd name="T2" fmla="*/ 0 w 1047"/>
                <a:gd name="T3" fmla="*/ 0 h 288"/>
                <a:gd name="T4" fmla="*/ 0 w 1047"/>
                <a:gd name="T5" fmla="*/ 0 h 288"/>
                <a:gd name="T6" fmla="*/ 2926463 w 1047"/>
                <a:gd name="T7" fmla="*/ 0 h 288"/>
                <a:gd name="T8" fmla="*/ 3874726 w 1047"/>
                <a:gd name="T9" fmla="*/ 385784 h 288"/>
                <a:gd name="T10" fmla="*/ 4148172 w 1047"/>
                <a:gd name="T11" fmla="*/ 791333 h 288"/>
                <a:gd name="T12" fmla="*/ 4944785 w 1047"/>
                <a:gd name="T13" fmla="*/ 1179643 h 288"/>
                <a:gd name="T14" fmla="*/ 5001626 w 1047"/>
                <a:gd name="T15" fmla="*/ 1579505 h 288"/>
                <a:gd name="T16" fmla="*/ 5389827 w 1047"/>
                <a:gd name="T17" fmla="*/ 1997465 h 288"/>
                <a:gd name="T18" fmla="*/ 5543858 w 1047"/>
                <a:gd name="T19" fmla="*/ 2397402 h 288"/>
                <a:gd name="T20" fmla="*/ 7133136 w 1047"/>
                <a:gd name="T21" fmla="*/ 2788789 h 288"/>
                <a:gd name="T22" fmla="*/ 7871236 w 1047"/>
                <a:gd name="T23" fmla="*/ 3188749 h 288"/>
                <a:gd name="T24" fmla="*/ 8022895 w 1047"/>
                <a:gd name="T25" fmla="*/ 3577071 h 288"/>
                <a:gd name="T26" fmla="*/ 8354774 w 1047"/>
                <a:gd name="T27" fmla="*/ 3984131 h 288"/>
                <a:gd name="T28" fmla="*/ 9665417 w 1047"/>
                <a:gd name="T29" fmla="*/ 4369453 h 288"/>
                <a:gd name="T30" fmla="*/ 10741013 w 1047"/>
                <a:gd name="T31" fmla="*/ 4757752 h 288"/>
                <a:gd name="T32" fmla="*/ 10895044 w 1047"/>
                <a:gd name="T33" fmla="*/ 4757752 h 288"/>
                <a:gd name="T34" fmla="*/ 11339462 w 1047"/>
                <a:gd name="T35" fmla="*/ 5186185 h 288"/>
                <a:gd name="T36" fmla="*/ 13153241 w 1047"/>
                <a:gd name="T37" fmla="*/ 5575899 h 288"/>
                <a:gd name="T38" fmla="*/ 13286023 w 1047"/>
                <a:gd name="T39" fmla="*/ 5981051 h 288"/>
                <a:gd name="T40" fmla="*/ 15488036 w 1047"/>
                <a:gd name="T41" fmla="*/ 6435601 h 288"/>
                <a:gd name="T42" fmla="*/ 15545086 w 1047"/>
                <a:gd name="T43" fmla="*/ 6823923 h 288"/>
                <a:gd name="T44" fmla="*/ 15769471 w 1047"/>
                <a:gd name="T45" fmla="*/ 7230981 h 288"/>
                <a:gd name="T46" fmla="*/ 15825162 w 1047"/>
                <a:gd name="T47" fmla="*/ 7641770 h 288"/>
                <a:gd name="T48" fmla="*/ 17803777 w 1047"/>
                <a:gd name="T49" fmla="*/ 8047048 h 288"/>
                <a:gd name="T50" fmla="*/ 17957818 w 1047"/>
                <a:gd name="T51" fmla="*/ 8433035 h 288"/>
                <a:gd name="T52" fmla="*/ 18638858 w 1047"/>
                <a:gd name="T53" fmla="*/ 8833576 h 288"/>
                <a:gd name="T54" fmla="*/ 18815437 w 1047"/>
                <a:gd name="T55" fmla="*/ 9228627 h 288"/>
                <a:gd name="T56" fmla="*/ 19975861 w 1047"/>
                <a:gd name="T57" fmla="*/ 9682960 h 288"/>
                <a:gd name="T58" fmla="*/ 20210547 w 1047"/>
                <a:gd name="T59" fmla="*/ 10071282 h 288"/>
                <a:gd name="T60" fmla="*/ 22105420 w 1047"/>
                <a:gd name="T61" fmla="*/ 10500923 h 288"/>
                <a:gd name="T62" fmla="*/ 23230657 w 1047"/>
                <a:gd name="T63" fmla="*/ 10889253 h 288"/>
                <a:gd name="T64" fmla="*/ 25363887 w 1047"/>
                <a:gd name="T65" fmla="*/ 11294415 h 288"/>
                <a:gd name="T66" fmla="*/ 29180391 w 1047"/>
                <a:gd name="T67" fmla="*/ 11679971 h 288"/>
                <a:gd name="T68" fmla="*/ 32235511 w 1047"/>
                <a:gd name="T69" fmla="*/ 12080422 h 288"/>
                <a:gd name="T70" fmla="*/ 32846478 w 1047"/>
                <a:gd name="T71" fmla="*/ 12475443 h 288"/>
                <a:gd name="T72" fmla="*/ 34029923 w 1047"/>
                <a:gd name="T73" fmla="*/ 12860595 h 288"/>
                <a:gd name="T74" fmla="*/ 36652004 w 1047"/>
                <a:gd name="T75" fmla="*/ 13344785 h 288"/>
                <a:gd name="T76" fmla="*/ 37569624 w 1047"/>
                <a:gd name="T77" fmla="*/ 13749927 h 288"/>
                <a:gd name="T78" fmla="*/ 39573104 w 1047"/>
                <a:gd name="T79" fmla="*/ 14136101 h 288"/>
                <a:gd name="T80" fmla="*/ 40368325 w 1047"/>
                <a:gd name="T81" fmla="*/ 14541293 h 288"/>
                <a:gd name="T82" fmla="*/ 44670506 w 1047"/>
                <a:gd name="T83" fmla="*/ 14927325 h 288"/>
                <a:gd name="T84" fmla="*/ 46599161 w 1047"/>
                <a:gd name="T85" fmla="*/ 15327058 h 288"/>
                <a:gd name="T86" fmla="*/ 46870586 w 1047"/>
                <a:gd name="T87" fmla="*/ 15715597 h 288"/>
                <a:gd name="T88" fmla="*/ 46929600 w 1047"/>
                <a:gd name="T89" fmla="*/ 16144965 h 288"/>
                <a:gd name="T90" fmla="*/ 48112139 w 1047"/>
                <a:gd name="T91" fmla="*/ 16533505 h 288"/>
                <a:gd name="T92" fmla="*/ 51077751 w 1047"/>
                <a:gd name="T93" fmla="*/ 16994400 h 288"/>
                <a:gd name="T94" fmla="*/ 52822354 w 1047"/>
                <a:gd name="T95" fmla="*/ 17382959 h 288"/>
                <a:gd name="T96" fmla="*/ 53265625 w 1047"/>
                <a:gd name="T97" fmla="*/ 17783218 h 288"/>
                <a:gd name="T98" fmla="*/ 53673205 w 1047"/>
                <a:gd name="T99" fmla="*/ 17783218 h 288"/>
                <a:gd name="T100" fmla="*/ 53725250 w 1047"/>
                <a:gd name="T101" fmla="*/ 17783218 h 288"/>
                <a:gd name="T102" fmla="*/ 55138166 w 1047"/>
                <a:gd name="T103" fmla="*/ 17783218 h 288"/>
                <a:gd name="T104" fmla="*/ 55138166 w 1047"/>
                <a:gd name="T105" fmla="*/ 17783218 h 288"/>
                <a:gd name="T106" fmla="*/ 56931712 w 1047"/>
                <a:gd name="T107" fmla="*/ 18270917 h 288"/>
                <a:gd name="T108" fmla="*/ 57085713 w 1047"/>
                <a:gd name="T109" fmla="*/ 18270917 h 288"/>
                <a:gd name="T110" fmla="*/ 57141424 w 1047"/>
                <a:gd name="T111" fmla="*/ 18270917 h 288"/>
                <a:gd name="T112" fmla="*/ 58338384 w 1047"/>
                <a:gd name="T113" fmla="*/ 18270917 h 288"/>
                <a:gd name="T114" fmla="*/ 63155509 w 1047"/>
                <a:gd name="T115" fmla="*/ 18270917 h 288"/>
                <a:gd name="T116" fmla="*/ 64160764 w 1047"/>
                <a:gd name="T117" fmla="*/ 18270917 h 288"/>
                <a:gd name="T118" fmla="*/ 64497890 w 1047"/>
                <a:gd name="T119" fmla="*/ 18270917 h 288"/>
                <a:gd name="T120" fmla="*/ 65081868 w 1047"/>
                <a:gd name="T121" fmla="*/ 18270917 h 288"/>
                <a:gd name="T122" fmla="*/ 65803251 w 1047"/>
                <a:gd name="T123" fmla="*/ 18270917 h 288"/>
                <a:gd name="T124" fmla="*/ 69887150 w 1047"/>
                <a:gd name="T125" fmla="*/ 18270917 h 2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47"/>
                <a:gd name="T190" fmla="*/ 0 h 288"/>
                <a:gd name="T191" fmla="*/ 1047 w 1047"/>
                <a:gd name="T192" fmla="*/ 288 h 28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47" h="288">
                  <a:moveTo>
                    <a:pt x="0" y="0"/>
                  </a:moveTo>
                  <a:lnTo>
                    <a:pt x="0" y="0"/>
                  </a:lnTo>
                  <a:lnTo>
                    <a:pt x="44" y="0"/>
                  </a:lnTo>
                  <a:lnTo>
                    <a:pt x="44" y="6"/>
                  </a:lnTo>
                  <a:lnTo>
                    <a:pt x="58" y="6"/>
                  </a:lnTo>
                  <a:lnTo>
                    <a:pt x="58" y="12"/>
                  </a:lnTo>
                  <a:lnTo>
                    <a:pt x="62" y="12"/>
                  </a:lnTo>
                  <a:lnTo>
                    <a:pt x="62" y="18"/>
                  </a:lnTo>
                  <a:lnTo>
                    <a:pt x="74" y="18"/>
                  </a:lnTo>
                  <a:lnTo>
                    <a:pt x="74" y="24"/>
                  </a:lnTo>
                  <a:lnTo>
                    <a:pt x="75" y="24"/>
                  </a:lnTo>
                  <a:lnTo>
                    <a:pt x="75" y="30"/>
                  </a:lnTo>
                  <a:lnTo>
                    <a:pt x="81" y="30"/>
                  </a:lnTo>
                  <a:lnTo>
                    <a:pt x="81" y="36"/>
                  </a:lnTo>
                  <a:lnTo>
                    <a:pt x="83" y="36"/>
                  </a:lnTo>
                  <a:lnTo>
                    <a:pt x="83" y="42"/>
                  </a:lnTo>
                  <a:lnTo>
                    <a:pt x="107" y="42"/>
                  </a:lnTo>
                  <a:lnTo>
                    <a:pt x="107" y="48"/>
                  </a:lnTo>
                  <a:lnTo>
                    <a:pt x="118" y="48"/>
                  </a:lnTo>
                  <a:lnTo>
                    <a:pt x="118" y="54"/>
                  </a:lnTo>
                  <a:lnTo>
                    <a:pt x="120" y="54"/>
                  </a:lnTo>
                  <a:lnTo>
                    <a:pt x="120" y="60"/>
                  </a:lnTo>
                  <a:lnTo>
                    <a:pt x="125" y="60"/>
                  </a:lnTo>
                  <a:lnTo>
                    <a:pt x="125" y="66"/>
                  </a:lnTo>
                  <a:lnTo>
                    <a:pt x="145" y="66"/>
                  </a:lnTo>
                  <a:lnTo>
                    <a:pt x="145" y="72"/>
                  </a:lnTo>
                  <a:lnTo>
                    <a:pt x="161" y="72"/>
                  </a:lnTo>
                  <a:lnTo>
                    <a:pt x="163" y="72"/>
                  </a:lnTo>
                  <a:lnTo>
                    <a:pt x="163" y="78"/>
                  </a:lnTo>
                  <a:lnTo>
                    <a:pt x="170" y="78"/>
                  </a:lnTo>
                  <a:lnTo>
                    <a:pt x="170" y="84"/>
                  </a:lnTo>
                  <a:lnTo>
                    <a:pt x="197" y="84"/>
                  </a:lnTo>
                  <a:lnTo>
                    <a:pt x="197" y="90"/>
                  </a:lnTo>
                  <a:lnTo>
                    <a:pt x="199" y="90"/>
                  </a:lnTo>
                  <a:lnTo>
                    <a:pt x="199" y="97"/>
                  </a:lnTo>
                  <a:lnTo>
                    <a:pt x="232" y="97"/>
                  </a:lnTo>
                  <a:lnTo>
                    <a:pt x="232" y="103"/>
                  </a:lnTo>
                  <a:lnTo>
                    <a:pt x="233" y="103"/>
                  </a:lnTo>
                  <a:lnTo>
                    <a:pt x="233" y="109"/>
                  </a:lnTo>
                  <a:lnTo>
                    <a:pt x="236" y="109"/>
                  </a:lnTo>
                  <a:lnTo>
                    <a:pt x="236" y="115"/>
                  </a:lnTo>
                  <a:lnTo>
                    <a:pt x="237" y="115"/>
                  </a:lnTo>
                  <a:lnTo>
                    <a:pt x="237" y="121"/>
                  </a:lnTo>
                  <a:lnTo>
                    <a:pt x="267" y="121"/>
                  </a:lnTo>
                  <a:lnTo>
                    <a:pt x="267" y="127"/>
                  </a:lnTo>
                  <a:lnTo>
                    <a:pt x="269" y="127"/>
                  </a:lnTo>
                  <a:lnTo>
                    <a:pt x="269" y="133"/>
                  </a:lnTo>
                  <a:lnTo>
                    <a:pt x="279" y="133"/>
                  </a:lnTo>
                  <a:lnTo>
                    <a:pt x="279" y="139"/>
                  </a:lnTo>
                  <a:lnTo>
                    <a:pt x="282" y="139"/>
                  </a:lnTo>
                  <a:lnTo>
                    <a:pt x="282" y="146"/>
                  </a:lnTo>
                  <a:lnTo>
                    <a:pt x="299" y="146"/>
                  </a:lnTo>
                  <a:lnTo>
                    <a:pt x="299" y="152"/>
                  </a:lnTo>
                  <a:lnTo>
                    <a:pt x="303" y="152"/>
                  </a:lnTo>
                  <a:lnTo>
                    <a:pt x="303" y="158"/>
                  </a:lnTo>
                  <a:lnTo>
                    <a:pt x="331" y="158"/>
                  </a:lnTo>
                  <a:lnTo>
                    <a:pt x="331" y="164"/>
                  </a:lnTo>
                  <a:lnTo>
                    <a:pt x="348" y="164"/>
                  </a:lnTo>
                  <a:lnTo>
                    <a:pt x="348" y="170"/>
                  </a:lnTo>
                  <a:lnTo>
                    <a:pt x="380" y="170"/>
                  </a:lnTo>
                  <a:lnTo>
                    <a:pt x="380" y="176"/>
                  </a:lnTo>
                  <a:lnTo>
                    <a:pt x="437" y="176"/>
                  </a:lnTo>
                  <a:lnTo>
                    <a:pt x="437" y="182"/>
                  </a:lnTo>
                  <a:lnTo>
                    <a:pt x="483" y="182"/>
                  </a:lnTo>
                  <a:lnTo>
                    <a:pt x="483" y="188"/>
                  </a:lnTo>
                  <a:lnTo>
                    <a:pt x="492" y="188"/>
                  </a:lnTo>
                  <a:lnTo>
                    <a:pt x="492" y="194"/>
                  </a:lnTo>
                  <a:lnTo>
                    <a:pt x="510" y="194"/>
                  </a:lnTo>
                  <a:lnTo>
                    <a:pt x="510" y="201"/>
                  </a:lnTo>
                  <a:lnTo>
                    <a:pt x="549" y="201"/>
                  </a:lnTo>
                  <a:lnTo>
                    <a:pt x="549" y="207"/>
                  </a:lnTo>
                  <a:lnTo>
                    <a:pt x="563" y="207"/>
                  </a:lnTo>
                  <a:lnTo>
                    <a:pt x="563" y="213"/>
                  </a:lnTo>
                  <a:lnTo>
                    <a:pt x="593" y="213"/>
                  </a:lnTo>
                  <a:lnTo>
                    <a:pt x="593" y="219"/>
                  </a:lnTo>
                  <a:lnTo>
                    <a:pt x="605" y="219"/>
                  </a:lnTo>
                  <a:lnTo>
                    <a:pt x="605" y="225"/>
                  </a:lnTo>
                  <a:lnTo>
                    <a:pt x="669" y="225"/>
                  </a:lnTo>
                  <a:lnTo>
                    <a:pt x="669" y="231"/>
                  </a:lnTo>
                  <a:lnTo>
                    <a:pt x="698" y="231"/>
                  </a:lnTo>
                  <a:lnTo>
                    <a:pt x="698" y="237"/>
                  </a:lnTo>
                  <a:lnTo>
                    <a:pt x="702" y="237"/>
                  </a:lnTo>
                  <a:lnTo>
                    <a:pt x="702" y="243"/>
                  </a:lnTo>
                  <a:lnTo>
                    <a:pt x="703" y="243"/>
                  </a:lnTo>
                  <a:lnTo>
                    <a:pt x="703" y="249"/>
                  </a:lnTo>
                  <a:lnTo>
                    <a:pt x="721" y="249"/>
                  </a:lnTo>
                  <a:lnTo>
                    <a:pt x="721" y="256"/>
                  </a:lnTo>
                  <a:lnTo>
                    <a:pt x="765" y="256"/>
                  </a:lnTo>
                  <a:lnTo>
                    <a:pt x="765" y="262"/>
                  </a:lnTo>
                  <a:lnTo>
                    <a:pt x="791" y="262"/>
                  </a:lnTo>
                  <a:lnTo>
                    <a:pt x="791" y="268"/>
                  </a:lnTo>
                  <a:lnTo>
                    <a:pt x="798" y="268"/>
                  </a:lnTo>
                  <a:lnTo>
                    <a:pt x="804" y="268"/>
                  </a:lnTo>
                  <a:lnTo>
                    <a:pt x="805" y="268"/>
                  </a:lnTo>
                  <a:lnTo>
                    <a:pt x="826" y="268"/>
                  </a:lnTo>
                  <a:lnTo>
                    <a:pt x="826" y="275"/>
                  </a:lnTo>
                  <a:lnTo>
                    <a:pt x="853" y="275"/>
                  </a:lnTo>
                  <a:lnTo>
                    <a:pt x="855" y="275"/>
                  </a:lnTo>
                  <a:lnTo>
                    <a:pt x="856" y="275"/>
                  </a:lnTo>
                  <a:lnTo>
                    <a:pt x="874" y="275"/>
                  </a:lnTo>
                  <a:lnTo>
                    <a:pt x="946" y="275"/>
                  </a:lnTo>
                  <a:lnTo>
                    <a:pt x="961" y="275"/>
                  </a:lnTo>
                  <a:lnTo>
                    <a:pt x="966" y="275"/>
                  </a:lnTo>
                  <a:lnTo>
                    <a:pt x="975" y="275"/>
                  </a:lnTo>
                  <a:lnTo>
                    <a:pt x="986" y="275"/>
                  </a:lnTo>
                  <a:lnTo>
                    <a:pt x="1047" y="275"/>
                  </a:lnTo>
                  <a:lnTo>
                    <a:pt x="1047" y="288"/>
                  </a:lnTo>
                </a:path>
              </a:pathLst>
            </a:custGeom>
            <a:noFill/>
            <a:ln w="28575" cmpd="sng">
              <a:solidFill>
                <a:srgbClr val="008000"/>
              </a:solidFill>
              <a:prstDash val="solid"/>
              <a:round/>
              <a:headEnd/>
              <a:tailEnd/>
            </a:ln>
          </p:spPr>
          <p:txBody>
            <a:bodyPr/>
            <a:lstStyle/>
            <a:p>
              <a:endParaRPr lang="en-US"/>
            </a:p>
          </p:txBody>
        </p:sp>
        <p:sp>
          <p:nvSpPr>
            <p:cNvPr id="648" name="Line 21"/>
            <p:cNvSpPr>
              <a:spLocks noChangeShapeType="1"/>
            </p:cNvSpPr>
            <p:nvPr/>
          </p:nvSpPr>
          <p:spPr bwMode="auto">
            <a:xfrm>
              <a:off x="1190" y="946"/>
              <a:ext cx="0" cy="0"/>
            </a:xfrm>
            <a:prstGeom prst="line">
              <a:avLst/>
            </a:prstGeom>
            <a:noFill/>
            <a:ln w="28575">
              <a:solidFill>
                <a:schemeClr val="tx1"/>
              </a:solidFill>
              <a:round/>
              <a:headEnd/>
              <a:tailEnd/>
            </a:ln>
          </p:spPr>
          <p:txBody>
            <a:bodyPr/>
            <a:lstStyle/>
            <a:p>
              <a:endParaRPr lang="en-US"/>
            </a:p>
          </p:txBody>
        </p:sp>
        <p:sp>
          <p:nvSpPr>
            <p:cNvPr id="649" name="Line 22"/>
            <p:cNvSpPr>
              <a:spLocks noChangeShapeType="1"/>
            </p:cNvSpPr>
            <p:nvPr/>
          </p:nvSpPr>
          <p:spPr bwMode="auto">
            <a:xfrm>
              <a:off x="1190" y="946"/>
              <a:ext cx="0" cy="0"/>
            </a:xfrm>
            <a:prstGeom prst="line">
              <a:avLst/>
            </a:prstGeom>
            <a:noFill/>
            <a:ln w="28575">
              <a:solidFill>
                <a:schemeClr val="tx1"/>
              </a:solidFill>
              <a:round/>
              <a:headEnd/>
              <a:tailEnd/>
            </a:ln>
          </p:spPr>
          <p:txBody>
            <a:bodyPr/>
            <a:lstStyle/>
            <a:p>
              <a:endParaRPr lang="en-US"/>
            </a:p>
          </p:txBody>
        </p:sp>
        <p:sp>
          <p:nvSpPr>
            <p:cNvPr id="650" name="Line 23"/>
            <p:cNvSpPr>
              <a:spLocks noChangeShapeType="1"/>
            </p:cNvSpPr>
            <p:nvPr/>
          </p:nvSpPr>
          <p:spPr bwMode="auto">
            <a:xfrm>
              <a:off x="1190" y="946"/>
              <a:ext cx="0" cy="0"/>
            </a:xfrm>
            <a:prstGeom prst="line">
              <a:avLst/>
            </a:prstGeom>
            <a:noFill/>
            <a:ln w="28575">
              <a:solidFill>
                <a:schemeClr val="tx1"/>
              </a:solidFill>
              <a:round/>
              <a:headEnd/>
              <a:tailEnd/>
            </a:ln>
          </p:spPr>
          <p:txBody>
            <a:bodyPr/>
            <a:lstStyle/>
            <a:p>
              <a:endParaRPr lang="en-US"/>
            </a:p>
          </p:txBody>
        </p:sp>
        <p:sp>
          <p:nvSpPr>
            <p:cNvPr id="651" name="Line 24"/>
            <p:cNvSpPr>
              <a:spLocks noChangeShapeType="1"/>
            </p:cNvSpPr>
            <p:nvPr/>
          </p:nvSpPr>
          <p:spPr bwMode="auto">
            <a:xfrm>
              <a:off x="1190" y="946"/>
              <a:ext cx="0" cy="0"/>
            </a:xfrm>
            <a:prstGeom prst="line">
              <a:avLst/>
            </a:prstGeom>
            <a:noFill/>
            <a:ln w="28575">
              <a:solidFill>
                <a:schemeClr val="tx1"/>
              </a:solidFill>
              <a:round/>
              <a:headEnd/>
              <a:tailEnd/>
            </a:ln>
          </p:spPr>
          <p:txBody>
            <a:bodyPr/>
            <a:lstStyle/>
            <a:p>
              <a:endParaRPr lang="en-US"/>
            </a:p>
          </p:txBody>
        </p:sp>
        <p:sp>
          <p:nvSpPr>
            <p:cNvPr id="652" name="Line 25"/>
            <p:cNvSpPr>
              <a:spLocks noChangeShapeType="1"/>
            </p:cNvSpPr>
            <p:nvPr/>
          </p:nvSpPr>
          <p:spPr bwMode="auto">
            <a:xfrm>
              <a:off x="1190" y="946"/>
              <a:ext cx="0" cy="0"/>
            </a:xfrm>
            <a:prstGeom prst="line">
              <a:avLst/>
            </a:prstGeom>
            <a:noFill/>
            <a:ln w="28575">
              <a:solidFill>
                <a:schemeClr val="tx1"/>
              </a:solidFill>
              <a:round/>
              <a:headEnd/>
              <a:tailEnd/>
            </a:ln>
          </p:spPr>
          <p:txBody>
            <a:bodyPr/>
            <a:lstStyle/>
            <a:p>
              <a:endParaRPr lang="en-US"/>
            </a:p>
          </p:txBody>
        </p:sp>
        <p:sp>
          <p:nvSpPr>
            <p:cNvPr id="653" name="Line 26"/>
            <p:cNvSpPr>
              <a:spLocks noChangeShapeType="1"/>
            </p:cNvSpPr>
            <p:nvPr/>
          </p:nvSpPr>
          <p:spPr bwMode="auto">
            <a:xfrm>
              <a:off x="1190" y="946"/>
              <a:ext cx="0" cy="0"/>
            </a:xfrm>
            <a:prstGeom prst="line">
              <a:avLst/>
            </a:prstGeom>
            <a:noFill/>
            <a:ln w="28575">
              <a:solidFill>
                <a:schemeClr val="tx1"/>
              </a:solidFill>
              <a:round/>
              <a:headEnd/>
              <a:tailEnd/>
            </a:ln>
          </p:spPr>
          <p:txBody>
            <a:bodyPr/>
            <a:lstStyle/>
            <a:p>
              <a:endParaRPr lang="en-US"/>
            </a:p>
          </p:txBody>
        </p:sp>
        <p:sp>
          <p:nvSpPr>
            <p:cNvPr id="654" name="Line 27"/>
            <p:cNvSpPr>
              <a:spLocks noChangeShapeType="1"/>
            </p:cNvSpPr>
            <p:nvPr/>
          </p:nvSpPr>
          <p:spPr bwMode="auto">
            <a:xfrm>
              <a:off x="1190" y="946"/>
              <a:ext cx="81" cy="0"/>
            </a:xfrm>
            <a:prstGeom prst="line">
              <a:avLst/>
            </a:prstGeom>
            <a:noFill/>
            <a:ln w="28575">
              <a:solidFill>
                <a:schemeClr val="tx1"/>
              </a:solidFill>
              <a:round/>
              <a:headEnd/>
              <a:tailEnd/>
            </a:ln>
          </p:spPr>
          <p:txBody>
            <a:bodyPr/>
            <a:lstStyle/>
            <a:p>
              <a:endParaRPr lang="en-US"/>
            </a:p>
          </p:txBody>
        </p:sp>
        <p:sp>
          <p:nvSpPr>
            <p:cNvPr id="655" name="Line 28"/>
            <p:cNvSpPr>
              <a:spLocks noChangeShapeType="1"/>
            </p:cNvSpPr>
            <p:nvPr/>
          </p:nvSpPr>
          <p:spPr bwMode="auto">
            <a:xfrm>
              <a:off x="1311" y="946"/>
              <a:ext cx="80" cy="0"/>
            </a:xfrm>
            <a:prstGeom prst="line">
              <a:avLst/>
            </a:prstGeom>
            <a:noFill/>
            <a:ln w="28575">
              <a:solidFill>
                <a:schemeClr val="tx1"/>
              </a:solidFill>
              <a:round/>
              <a:headEnd/>
              <a:tailEnd/>
            </a:ln>
          </p:spPr>
          <p:txBody>
            <a:bodyPr/>
            <a:lstStyle/>
            <a:p>
              <a:endParaRPr lang="en-US"/>
            </a:p>
          </p:txBody>
        </p:sp>
        <p:sp>
          <p:nvSpPr>
            <p:cNvPr id="656" name="Line 29"/>
            <p:cNvSpPr>
              <a:spLocks noChangeShapeType="1"/>
            </p:cNvSpPr>
            <p:nvPr/>
          </p:nvSpPr>
          <p:spPr bwMode="auto">
            <a:xfrm>
              <a:off x="1431" y="946"/>
              <a:ext cx="0" cy="0"/>
            </a:xfrm>
            <a:prstGeom prst="line">
              <a:avLst/>
            </a:prstGeom>
            <a:noFill/>
            <a:ln w="28575">
              <a:solidFill>
                <a:schemeClr val="tx1"/>
              </a:solidFill>
              <a:round/>
              <a:headEnd/>
              <a:tailEnd/>
            </a:ln>
          </p:spPr>
          <p:txBody>
            <a:bodyPr/>
            <a:lstStyle/>
            <a:p>
              <a:endParaRPr lang="en-US"/>
            </a:p>
          </p:txBody>
        </p:sp>
        <p:sp>
          <p:nvSpPr>
            <p:cNvPr id="657" name="Line 30"/>
            <p:cNvSpPr>
              <a:spLocks noChangeShapeType="1"/>
            </p:cNvSpPr>
            <p:nvPr/>
          </p:nvSpPr>
          <p:spPr bwMode="auto">
            <a:xfrm>
              <a:off x="1431" y="946"/>
              <a:ext cx="0" cy="0"/>
            </a:xfrm>
            <a:prstGeom prst="line">
              <a:avLst/>
            </a:prstGeom>
            <a:noFill/>
            <a:ln w="28575">
              <a:solidFill>
                <a:schemeClr val="tx1"/>
              </a:solidFill>
              <a:round/>
              <a:headEnd/>
              <a:tailEnd/>
            </a:ln>
          </p:spPr>
          <p:txBody>
            <a:bodyPr/>
            <a:lstStyle/>
            <a:p>
              <a:endParaRPr lang="en-US"/>
            </a:p>
          </p:txBody>
        </p:sp>
        <p:sp>
          <p:nvSpPr>
            <p:cNvPr id="658" name="Line 31"/>
            <p:cNvSpPr>
              <a:spLocks noChangeShapeType="1"/>
            </p:cNvSpPr>
            <p:nvPr/>
          </p:nvSpPr>
          <p:spPr bwMode="auto">
            <a:xfrm>
              <a:off x="1431" y="946"/>
              <a:ext cx="78" cy="0"/>
            </a:xfrm>
            <a:prstGeom prst="line">
              <a:avLst/>
            </a:prstGeom>
            <a:noFill/>
            <a:ln w="28575">
              <a:solidFill>
                <a:schemeClr val="tx1"/>
              </a:solidFill>
              <a:round/>
              <a:headEnd/>
              <a:tailEnd/>
            </a:ln>
          </p:spPr>
          <p:txBody>
            <a:bodyPr/>
            <a:lstStyle/>
            <a:p>
              <a:endParaRPr lang="en-US"/>
            </a:p>
          </p:txBody>
        </p:sp>
        <p:sp>
          <p:nvSpPr>
            <p:cNvPr id="659" name="Line 32"/>
            <p:cNvSpPr>
              <a:spLocks noChangeShapeType="1"/>
            </p:cNvSpPr>
            <p:nvPr/>
          </p:nvSpPr>
          <p:spPr bwMode="auto">
            <a:xfrm>
              <a:off x="1550" y="946"/>
              <a:ext cx="80" cy="0"/>
            </a:xfrm>
            <a:prstGeom prst="line">
              <a:avLst/>
            </a:prstGeom>
            <a:noFill/>
            <a:ln w="28575">
              <a:solidFill>
                <a:schemeClr val="tx1"/>
              </a:solidFill>
              <a:round/>
              <a:headEnd/>
              <a:tailEnd/>
            </a:ln>
          </p:spPr>
          <p:txBody>
            <a:bodyPr/>
            <a:lstStyle/>
            <a:p>
              <a:endParaRPr lang="en-US"/>
            </a:p>
          </p:txBody>
        </p:sp>
        <p:sp>
          <p:nvSpPr>
            <p:cNvPr id="660" name="Line 33"/>
            <p:cNvSpPr>
              <a:spLocks noChangeShapeType="1"/>
            </p:cNvSpPr>
            <p:nvPr/>
          </p:nvSpPr>
          <p:spPr bwMode="auto">
            <a:xfrm>
              <a:off x="1671" y="946"/>
              <a:ext cx="57" cy="0"/>
            </a:xfrm>
            <a:prstGeom prst="line">
              <a:avLst/>
            </a:prstGeom>
            <a:noFill/>
            <a:ln w="28575">
              <a:solidFill>
                <a:schemeClr val="tx1"/>
              </a:solidFill>
              <a:round/>
              <a:headEnd/>
              <a:tailEnd/>
            </a:ln>
          </p:spPr>
          <p:txBody>
            <a:bodyPr/>
            <a:lstStyle/>
            <a:p>
              <a:endParaRPr lang="en-US"/>
            </a:p>
          </p:txBody>
        </p:sp>
        <p:sp>
          <p:nvSpPr>
            <p:cNvPr id="661" name="Line 34"/>
            <p:cNvSpPr>
              <a:spLocks noChangeShapeType="1"/>
            </p:cNvSpPr>
            <p:nvPr/>
          </p:nvSpPr>
          <p:spPr bwMode="auto">
            <a:xfrm>
              <a:off x="1728" y="946"/>
              <a:ext cx="0" cy="26"/>
            </a:xfrm>
            <a:prstGeom prst="line">
              <a:avLst/>
            </a:prstGeom>
            <a:noFill/>
            <a:ln w="28575">
              <a:solidFill>
                <a:schemeClr val="tx1"/>
              </a:solidFill>
              <a:round/>
              <a:headEnd/>
              <a:tailEnd/>
            </a:ln>
          </p:spPr>
          <p:txBody>
            <a:bodyPr/>
            <a:lstStyle/>
            <a:p>
              <a:endParaRPr lang="en-US"/>
            </a:p>
          </p:txBody>
        </p:sp>
        <p:sp>
          <p:nvSpPr>
            <p:cNvPr id="662" name="Line 35"/>
            <p:cNvSpPr>
              <a:spLocks noChangeShapeType="1"/>
            </p:cNvSpPr>
            <p:nvPr/>
          </p:nvSpPr>
          <p:spPr bwMode="auto">
            <a:xfrm>
              <a:off x="1728" y="972"/>
              <a:ext cx="0" cy="0"/>
            </a:xfrm>
            <a:prstGeom prst="line">
              <a:avLst/>
            </a:prstGeom>
            <a:noFill/>
            <a:ln w="28575">
              <a:solidFill>
                <a:schemeClr val="tx1"/>
              </a:solidFill>
              <a:round/>
              <a:headEnd/>
              <a:tailEnd/>
            </a:ln>
          </p:spPr>
          <p:txBody>
            <a:bodyPr/>
            <a:lstStyle/>
            <a:p>
              <a:endParaRPr lang="en-US"/>
            </a:p>
          </p:txBody>
        </p:sp>
        <p:sp>
          <p:nvSpPr>
            <p:cNvPr id="663" name="Line 36"/>
            <p:cNvSpPr>
              <a:spLocks noChangeShapeType="1"/>
            </p:cNvSpPr>
            <p:nvPr/>
          </p:nvSpPr>
          <p:spPr bwMode="auto">
            <a:xfrm>
              <a:off x="1768" y="972"/>
              <a:ext cx="0" cy="23"/>
            </a:xfrm>
            <a:prstGeom prst="line">
              <a:avLst/>
            </a:prstGeom>
            <a:noFill/>
            <a:ln w="28575">
              <a:solidFill>
                <a:schemeClr val="tx1"/>
              </a:solidFill>
              <a:round/>
              <a:headEnd/>
              <a:tailEnd/>
            </a:ln>
          </p:spPr>
          <p:txBody>
            <a:bodyPr/>
            <a:lstStyle/>
            <a:p>
              <a:endParaRPr lang="en-US"/>
            </a:p>
          </p:txBody>
        </p:sp>
        <p:sp>
          <p:nvSpPr>
            <p:cNvPr id="664" name="Line 37"/>
            <p:cNvSpPr>
              <a:spLocks noChangeShapeType="1"/>
            </p:cNvSpPr>
            <p:nvPr/>
          </p:nvSpPr>
          <p:spPr bwMode="auto">
            <a:xfrm>
              <a:off x="1768" y="995"/>
              <a:ext cx="55" cy="0"/>
            </a:xfrm>
            <a:prstGeom prst="line">
              <a:avLst/>
            </a:prstGeom>
            <a:noFill/>
            <a:ln w="28575">
              <a:solidFill>
                <a:schemeClr val="tx1"/>
              </a:solidFill>
              <a:round/>
              <a:headEnd/>
              <a:tailEnd/>
            </a:ln>
          </p:spPr>
          <p:txBody>
            <a:bodyPr/>
            <a:lstStyle/>
            <a:p>
              <a:endParaRPr lang="en-US"/>
            </a:p>
          </p:txBody>
        </p:sp>
        <p:sp>
          <p:nvSpPr>
            <p:cNvPr id="665" name="Line 38"/>
            <p:cNvSpPr>
              <a:spLocks noChangeShapeType="1"/>
            </p:cNvSpPr>
            <p:nvPr/>
          </p:nvSpPr>
          <p:spPr bwMode="auto">
            <a:xfrm>
              <a:off x="1863" y="995"/>
              <a:ext cx="81" cy="0"/>
            </a:xfrm>
            <a:prstGeom prst="line">
              <a:avLst/>
            </a:prstGeom>
            <a:noFill/>
            <a:ln w="28575">
              <a:solidFill>
                <a:schemeClr val="tx1"/>
              </a:solidFill>
              <a:round/>
              <a:headEnd/>
              <a:tailEnd/>
            </a:ln>
          </p:spPr>
          <p:txBody>
            <a:bodyPr/>
            <a:lstStyle/>
            <a:p>
              <a:endParaRPr lang="en-US"/>
            </a:p>
          </p:txBody>
        </p:sp>
        <p:sp>
          <p:nvSpPr>
            <p:cNvPr id="666" name="Line 39"/>
            <p:cNvSpPr>
              <a:spLocks noChangeShapeType="1"/>
            </p:cNvSpPr>
            <p:nvPr/>
          </p:nvSpPr>
          <p:spPr bwMode="auto">
            <a:xfrm>
              <a:off x="1964" y="1022"/>
              <a:ext cx="0" cy="0"/>
            </a:xfrm>
            <a:prstGeom prst="line">
              <a:avLst/>
            </a:prstGeom>
            <a:noFill/>
            <a:ln w="28575">
              <a:solidFill>
                <a:schemeClr val="tx1"/>
              </a:solidFill>
              <a:round/>
              <a:headEnd/>
              <a:tailEnd/>
            </a:ln>
          </p:spPr>
          <p:txBody>
            <a:bodyPr/>
            <a:lstStyle/>
            <a:p>
              <a:endParaRPr lang="en-US"/>
            </a:p>
          </p:txBody>
        </p:sp>
        <p:sp>
          <p:nvSpPr>
            <p:cNvPr id="745" name="Line 40"/>
            <p:cNvSpPr>
              <a:spLocks noChangeShapeType="1"/>
            </p:cNvSpPr>
            <p:nvPr/>
          </p:nvSpPr>
          <p:spPr bwMode="auto">
            <a:xfrm>
              <a:off x="1964" y="1022"/>
              <a:ext cx="81" cy="0"/>
            </a:xfrm>
            <a:prstGeom prst="line">
              <a:avLst/>
            </a:prstGeom>
            <a:noFill/>
            <a:ln w="28575">
              <a:solidFill>
                <a:schemeClr val="tx1"/>
              </a:solidFill>
              <a:round/>
              <a:headEnd/>
              <a:tailEnd/>
            </a:ln>
          </p:spPr>
          <p:txBody>
            <a:bodyPr/>
            <a:lstStyle/>
            <a:p>
              <a:endParaRPr lang="en-US"/>
            </a:p>
          </p:txBody>
        </p:sp>
        <p:sp>
          <p:nvSpPr>
            <p:cNvPr id="746" name="Line 41"/>
            <p:cNvSpPr>
              <a:spLocks noChangeShapeType="1"/>
            </p:cNvSpPr>
            <p:nvPr/>
          </p:nvSpPr>
          <p:spPr bwMode="auto">
            <a:xfrm>
              <a:off x="2084" y="1022"/>
              <a:ext cx="27" cy="0"/>
            </a:xfrm>
            <a:prstGeom prst="line">
              <a:avLst/>
            </a:prstGeom>
            <a:noFill/>
            <a:ln w="28575">
              <a:solidFill>
                <a:schemeClr val="tx1"/>
              </a:solidFill>
              <a:round/>
              <a:headEnd/>
              <a:tailEnd/>
            </a:ln>
          </p:spPr>
          <p:txBody>
            <a:bodyPr/>
            <a:lstStyle/>
            <a:p>
              <a:endParaRPr lang="en-US"/>
            </a:p>
          </p:txBody>
        </p:sp>
        <p:sp>
          <p:nvSpPr>
            <p:cNvPr id="747" name="Line 42"/>
            <p:cNvSpPr>
              <a:spLocks noChangeShapeType="1"/>
            </p:cNvSpPr>
            <p:nvPr/>
          </p:nvSpPr>
          <p:spPr bwMode="auto">
            <a:xfrm>
              <a:off x="2111" y="1022"/>
              <a:ext cx="0" cy="28"/>
            </a:xfrm>
            <a:prstGeom prst="line">
              <a:avLst/>
            </a:prstGeom>
            <a:noFill/>
            <a:ln w="28575">
              <a:solidFill>
                <a:schemeClr val="tx1"/>
              </a:solidFill>
              <a:round/>
              <a:headEnd/>
              <a:tailEnd/>
            </a:ln>
          </p:spPr>
          <p:txBody>
            <a:bodyPr/>
            <a:lstStyle/>
            <a:p>
              <a:endParaRPr lang="en-US"/>
            </a:p>
          </p:txBody>
        </p:sp>
        <p:sp>
          <p:nvSpPr>
            <p:cNvPr id="805" name="Line 43"/>
            <p:cNvSpPr>
              <a:spLocks noChangeShapeType="1"/>
            </p:cNvSpPr>
            <p:nvPr/>
          </p:nvSpPr>
          <p:spPr bwMode="auto">
            <a:xfrm>
              <a:off x="2111" y="1050"/>
              <a:ext cx="16" cy="0"/>
            </a:xfrm>
            <a:prstGeom prst="line">
              <a:avLst/>
            </a:prstGeom>
            <a:noFill/>
            <a:ln w="28575">
              <a:solidFill>
                <a:schemeClr val="tx1"/>
              </a:solidFill>
              <a:round/>
              <a:headEnd/>
              <a:tailEnd/>
            </a:ln>
          </p:spPr>
          <p:txBody>
            <a:bodyPr/>
            <a:lstStyle/>
            <a:p>
              <a:endParaRPr lang="en-US"/>
            </a:p>
          </p:txBody>
        </p:sp>
        <p:sp>
          <p:nvSpPr>
            <p:cNvPr id="806" name="Line 44"/>
            <p:cNvSpPr>
              <a:spLocks noChangeShapeType="1"/>
            </p:cNvSpPr>
            <p:nvPr/>
          </p:nvSpPr>
          <p:spPr bwMode="auto">
            <a:xfrm>
              <a:off x="2127" y="1050"/>
              <a:ext cx="0" cy="11"/>
            </a:xfrm>
            <a:prstGeom prst="line">
              <a:avLst/>
            </a:prstGeom>
            <a:noFill/>
            <a:ln w="28575">
              <a:solidFill>
                <a:schemeClr val="tx1"/>
              </a:solidFill>
              <a:round/>
              <a:headEnd/>
              <a:tailEnd/>
            </a:ln>
          </p:spPr>
          <p:txBody>
            <a:bodyPr/>
            <a:lstStyle/>
            <a:p>
              <a:endParaRPr lang="en-US"/>
            </a:p>
          </p:txBody>
        </p:sp>
        <p:sp>
          <p:nvSpPr>
            <p:cNvPr id="807" name="Line 45"/>
            <p:cNvSpPr>
              <a:spLocks noChangeShapeType="1"/>
            </p:cNvSpPr>
            <p:nvPr/>
          </p:nvSpPr>
          <p:spPr bwMode="auto">
            <a:xfrm>
              <a:off x="2144" y="1093"/>
              <a:ext cx="0" cy="8"/>
            </a:xfrm>
            <a:prstGeom prst="line">
              <a:avLst/>
            </a:prstGeom>
            <a:noFill/>
            <a:ln w="28575">
              <a:solidFill>
                <a:schemeClr val="tx1"/>
              </a:solidFill>
              <a:round/>
              <a:headEnd/>
              <a:tailEnd/>
            </a:ln>
          </p:spPr>
          <p:txBody>
            <a:bodyPr/>
            <a:lstStyle/>
            <a:p>
              <a:endParaRPr lang="en-US"/>
            </a:p>
          </p:txBody>
        </p:sp>
        <p:sp>
          <p:nvSpPr>
            <p:cNvPr id="808" name="Line 46"/>
            <p:cNvSpPr>
              <a:spLocks noChangeShapeType="1"/>
            </p:cNvSpPr>
            <p:nvPr/>
          </p:nvSpPr>
          <p:spPr bwMode="auto">
            <a:xfrm>
              <a:off x="2144" y="1101"/>
              <a:ext cx="70" cy="0"/>
            </a:xfrm>
            <a:prstGeom prst="line">
              <a:avLst/>
            </a:prstGeom>
            <a:noFill/>
            <a:ln w="28575">
              <a:solidFill>
                <a:schemeClr val="tx1"/>
              </a:solidFill>
              <a:round/>
              <a:headEnd/>
              <a:tailEnd/>
            </a:ln>
          </p:spPr>
          <p:txBody>
            <a:bodyPr/>
            <a:lstStyle/>
            <a:p>
              <a:endParaRPr lang="en-US"/>
            </a:p>
          </p:txBody>
        </p:sp>
        <p:sp>
          <p:nvSpPr>
            <p:cNvPr id="977" name="Line 47"/>
            <p:cNvSpPr>
              <a:spLocks noChangeShapeType="1"/>
            </p:cNvSpPr>
            <p:nvPr/>
          </p:nvSpPr>
          <p:spPr bwMode="auto">
            <a:xfrm>
              <a:off x="2255" y="1101"/>
              <a:ext cx="23" cy="0"/>
            </a:xfrm>
            <a:prstGeom prst="line">
              <a:avLst/>
            </a:prstGeom>
            <a:noFill/>
            <a:ln w="28575">
              <a:solidFill>
                <a:schemeClr val="tx1"/>
              </a:solidFill>
              <a:round/>
              <a:headEnd/>
              <a:tailEnd/>
            </a:ln>
          </p:spPr>
          <p:txBody>
            <a:bodyPr/>
            <a:lstStyle/>
            <a:p>
              <a:endParaRPr lang="en-US"/>
            </a:p>
          </p:txBody>
        </p:sp>
        <p:sp>
          <p:nvSpPr>
            <p:cNvPr id="978" name="Line 48"/>
            <p:cNvSpPr>
              <a:spLocks noChangeShapeType="1"/>
            </p:cNvSpPr>
            <p:nvPr/>
          </p:nvSpPr>
          <p:spPr bwMode="auto">
            <a:xfrm>
              <a:off x="2278" y="1101"/>
              <a:ext cx="0" cy="26"/>
            </a:xfrm>
            <a:prstGeom prst="line">
              <a:avLst/>
            </a:prstGeom>
            <a:noFill/>
            <a:ln w="28575">
              <a:solidFill>
                <a:schemeClr val="tx1"/>
              </a:solidFill>
              <a:round/>
              <a:headEnd/>
              <a:tailEnd/>
            </a:ln>
          </p:spPr>
          <p:txBody>
            <a:bodyPr/>
            <a:lstStyle/>
            <a:p>
              <a:endParaRPr lang="en-US"/>
            </a:p>
          </p:txBody>
        </p:sp>
        <p:sp>
          <p:nvSpPr>
            <p:cNvPr id="1065" name="Line 49"/>
            <p:cNvSpPr>
              <a:spLocks noChangeShapeType="1"/>
            </p:cNvSpPr>
            <p:nvPr/>
          </p:nvSpPr>
          <p:spPr bwMode="auto">
            <a:xfrm>
              <a:off x="2278" y="1127"/>
              <a:ext cx="26" cy="0"/>
            </a:xfrm>
            <a:prstGeom prst="line">
              <a:avLst/>
            </a:prstGeom>
            <a:noFill/>
            <a:ln w="28575">
              <a:solidFill>
                <a:schemeClr val="tx1"/>
              </a:solidFill>
              <a:round/>
              <a:headEnd/>
              <a:tailEnd/>
            </a:ln>
          </p:spPr>
          <p:txBody>
            <a:bodyPr/>
            <a:lstStyle/>
            <a:p>
              <a:endParaRPr lang="en-US"/>
            </a:p>
          </p:txBody>
        </p:sp>
        <p:sp>
          <p:nvSpPr>
            <p:cNvPr id="1066" name="Line 50"/>
            <p:cNvSpPr>
              <a:spLocks noChangeShapeType="1"/>
            </p:cNvSpPr>
            <p:nvPr/>
          </p:nvSpPr>
          <p:spPr bwMode="auto">
            <a:xfrm>
              <a:off x="2304" y="1127"/>
              <a:ext cx="0" cy="9"/>
            </a:xfrm>
            <a:prstGeom prst="line">
              <a:avLst/>
            </a:prstGeom>
            <a:noFill/>
            <a:ln w="28575">
              <a:solidFill>
                <a:schemeClr val="tx1"/>
              </a:solidFill>
              <a:round/>
              <a:headEnd/>
              <a:tailEnd/>
            </a:ln>
          </p:spPr>
          <p:txBody>
            <a:bodyPr/>
            <a:lstStyle/>
            <a:p>
              <a:endParaRPr lang="en-US"/>
            </a:p>
          </p:txBody>
        </p:sp>
        <p:sp>
          <p:nvSpPr>
            <p:cNvPr id="1067" name="Line 51"/>
            <p:cNvSpPr>
              <a:spLocks noChangeShapeType="1"/>
            </p:cNvSpPr>
            <p:nvPr/>
          </p:nvSpPr>
          <p:spPr bwMode="auto">
            <a:xfrm>
              <a:off x="2331" y="1151"/>
              <a:ext cx="79" cy="0"/>
            </a:xfrm>
            <a:prstGeom prst="line">
              <a:avLst/>
            </a:prstGeom>
            <a:noFill/>
            <a:ln w="28575">
              <a:solidFill>
                <a:schemeClr val="tx1"/>
              </a:solidFill>
              <a:round/>
              <a:headEnd/>
              <a:tailEnd/>
            </a:ln>
          </p:spPr>
          <p:txBody>
            <a:bodyPr/>
            <a:lstStyle/>
            <a:p>
              <a:endParaRPr lang="en-US"/>
            </a:p>
          </p:txBody>
        </p:sp>
        <p:sp>
          <p:nvSpPr>
            <p:cNvPr id="1257" name="Line 52"/>
            <p:cNvSpPr>
              <a:spLocks noChangeShapeType="1"/>
            </p:cNvSpPr>
            <p:nvPr/>
          </p:nvSpPr>
          <p:spPr bwMode="auto">
            <a:xfrm>
              <a:off x="2452" y="1151"/>
              <a:ext cx="17" cy="0"/>
            </a:xfrm>
            <a:prstGeom prst="line">
              <a:avLst/>
            </a:prstGeom>
            <a:noFill/>
            <a:ln w="28575">
              <a:solidFill>
                <a:schemeClr val="tx1"/>
              </a:solidFill>
              <a:round/>
              <a:headEnd/>
              <a:tailEnd/>
            </a:ln>
          </p:spPr>
          <p:txBody>
            <a:bodyPr/>
            <a:lstStyle/>
            <a:p>
              <a:endParaRPr lang="en-US"/>
            </a:p>
          </p:txBody>
        </p:sp>
        <p:sp>
          <p:nvSpPr>
            <p:cNvPr id="1258" name="Line 53"/>
            <p:cNvSpPr>
              <a:spLocks noChangeShapeType="1"/>
            </p:cNvSpPr>
            <p:nvPr/>
          </p:nvSpPr>
          <p:spPr bwMode="auto">
            <a:xfrm>
              <a:off x="2469" y="1151"/>
              <a:ext cx="0" cy="26"/>
            </a:xfrm>
            <a:prstGeom prst="line">
              <a:avLst/>
            </a:prstGeom>
            <a:noFill/>
            <a:ln w="28575">
              <a:solidFill>
                <a:schemeClr val="tx1"/>
              </a:solidFill>
              <a:round/>
              <a:headEnd/>
              <a:tailEnd/>
            </a:ln>
          </p:spPr>
          <p:txBody>
            <a:bodyPr/>
            <a:lstStyle/>
            <a:p>
              <a:endParaRPr lang="en-US"/>
            </a:p>
          </p:txBody>
        </p:sp>
        <p:sp>
          <p:nvSpPr>
            <p:cNvPr id="1259" name="Line 54"/>
            <p:cNvSpPr>
              <a:spLocks noChangeShapeType="1"/>
            </p:cNvSpPr>
            <p:nvPr/>
          </p:nvSpPr>
          <p:spPr bwMode="auto">
            <a:xfrm>
              <a:off x="2469" y="1177"/>
              <a:ext cx="20" cy="0"/>
            </a:xfrm>
            <a:prstGeom prst="line">
              <a:avLst/>
            </a:prstGeom>
            <a:noFill/>
            <a:ln w="28575">
              <a:solidFill>
                <a:schemeClr val="tx1"/>
              </a:solidFill>
              <a:round/>
              <a:headEnd/>
              <a:tailEnd/>
            </a:ln>
          </p:spPr>
          <p:txBody>
            <a:bodyPr/>
            <a:lstStyle/>
            <a:p>
              <a:endParaRPr lang="en-US"/>
            </a:p>
          </p:txBody>
        </p:sp>
        <p:sp>
          <p:nvSpPr>
            <p:cNvPr id="1260" name="Line 55"/>
            <p:cNvSpPr>
              <a:spLocks noChangeShapeType="1"/>
            </p:cNvSpPr>
            <p:nvPr/>
          </p:nvSpPr>
          <p:spPr bwMode="auto">
            <a:xfrm>
              <a:off x="2489" y="1177"/>
              <a:ext cx="0" cy="28"/>
            </a:xfrm>
            <a:prstGeom prst="line">
              <a:avLst/>
            </a:prstGeom>
            <a:noFill/>
            <a:ln w="28575">
              <a:solidFill>
                <a:schemeClr val="tx1"/>
              </a:solidFill>
              <a:round/>
              <a:headEnd/>
              <a:tailEnd/>
            </a:ln>
          </p:spPr>
          <p:txBody>
            <a:bodyPr/>
            <a:lstStyle/>
            <a:p>
              <a:endParaRPr lang="en-US"/>
            </a:p>
          </p:txBody>
        </p:sp>
        <p:sp>
          <p:nvSpPr>
            <p:cNvPr id="1261" name="Line 56"/>
            <p:cNvSpPr>
              <a:spLocks noChangeShapeType="1"/>
            </p:cNvSpPr>
            <p:nvPr/>
          </p:nvSpPr>
          <p:spPr bwMode="auto">
            <a:xfrm>
              <a:off x="2528" y="1205"/>
              <a:ext cx="36" cy="0"/>
            </a:xfrm>
            <a:prstGeom prst="line">
              <a:avLst/>
            </a:prstGeom>
            <a:noFill/>
            <a:ln w="28575">
              <a:solidFill>
                <a:schemeClr val="tx1"/>
              </a:solidFill>
              <a:round/>
              <a:headEnd/>
              <a:tailEnd/>
            </a:ln>
          </p:spPr>
          <p:txBody>
            <a:bodyPr/>
            <a:lstStyle/>
            <a:p>
              <a:endParaRPr lang="en-US"/>
            </a:p>
          </p:txBody>
        </p:sp>
        <p:sp>
          <p:nvSpPr>
            <p:cNvPr id="1262" name="Line 57"/>
            <p:cNvSpPr>
              <a:spLocks noChangeShapeType="1"/>
            </p:cNvSpPr>
            <p:nvPr/>
          </p:nvSpPr>
          <p:spPr bwMode="auto">
            <a:xfrm>
              <a:off x="2564" y="1205"/>
              <a:ext cx="0" cy="23"/>
            </a:xfrm>
            <a:prstGeom prst="line">
              <a:avLst/>
            </a:prstGeom>
            <a:noFill/>
            <a:ln w="28575">
              <a:solidFill>
                <a:schemeClr val="tx1"/>
              </a:solidFill>
              <a:round/>
              <a:headEnd/>
              <a:tailEnd/>
            </a:ln>
          </p:spPr>
          <p:txBody>
            <a:bodyPr/>
            <a:lstStyle/>
            <a:p>
              <a:endParaRPr lang="en-US"/>
            </a:p>
          </p:txBody>
        </p:sp>
        <p:sp>
          <p:nvSpPr>
            <p:cNvPr id="1263" name="Line 58"/>
            <p:cNvSpPr>
              <a:spLocks noChangeShapeType="1"/>
            </p:cNvSpPr>
            <p:nvPr/>
          </p:nvSpPr>
          <p:spPr bwMode="auto">
            <a:xfrm>
              <a:off x="2564" y="1228"/>
              <a:ext cx="15" cy="0"/>
            </a:xfrm>
            <a:prstGeom prst="line">
              <a:avLst/>
            </a:prstGeom>
            <a:noFill/>
            <a:ln w="28575">
              <a:solidFill>
                <a:schemeClr val="tx1"/>
              </a:solidFill>
              <a:round/>
              <a:headEnd/>
              <a:tailEnd/>
            </a:ln>
          </p:spPr>
          <p:txBody>
            <a:bodyPr/>
            <a:lstStyle/>
            <a:p>
              <a:endParaRPr lang="en-US"/>
            </a:p>
          </p:txBody>
        </p:sp>
        <p:sp>
          <p:nvSpPr>
            <p:cNvPr id="1264" name="Line 59"/>
            <p:cNvSpPr>
              <a:spLocks noChangeShapeType="1"/>
            </p:cNvSpPr>
            <p:nvPr/>
          </p:nvSpPr>
          <p:spPr bwMode="auto">
            <a:xfrm>
              <a:off x="2579" y="1228"/>
              <a:ext cx="0" cy="9"/>
            </a:xfrm>
            <a:prstGeom prst="line">
              <a:avLst/>
            </a:prstGeom>
            <a:noFill/>
            <a:ln w="28575">
              <a:solidFill>
                <a:schemeClr val="tx1"/>
              </a:solidFill>
              <a:round/>
              <a:headEnd/>
              <a:tailEnd/>
            </a:ln>
          </p:spPr>
          <p:txBody>
            <a:bodyPr/>
            <a:lstStyle/>
            <a:p>
              <a:endParaRPr lang="en-US"/>
            </a:p>
          </p:txBody>
        </p:sp>
        <p:sp>
          <p:nvSpPr>
            <p:cNvPr id="1265" name="Line 60"/>
            <p:cNvSpPr>
              <a:spLocks noChangeShapeType="1"/>
            </p:cNvSpPr>
            <p:nvPr/>
          </p:nvSpPr>
          <p:spPr bwMode="auto">
            <a:xfrm>
              <a:off x="2601" y="1255"/>
              <a:ext cx="68" cy="0"/>
            </a:xfrm>
            <a:prstGeom prst="line">
              <a:avLst/>
            </a:prstGeom>
            <a:noFill/>
            <a:ln w="28575">
              <a:solidFill>
                <a:schemeClr val="tx1"/>
              </a:solidFill>
              <a:round/>
              <a:headEnd/>
              <a:tailEnd/>
            </a:ln>
          </p:spPr>
          <p:txBody>
            <a:bodyPr/>
            <a:lstStyle/>
            <a:p>
              <a:endParaRPr lang="en-US"/>
            </a:p>
          </p:txBody>
        </p:sp>
        <p:sp>
          <p:nvSpPr>
            <p:cNvPr id="1266" name="Line 61"/>
            <p:cNvSpPr>
              <a:spLocks noChangeShapeType="1"/>
            </p:cNvSpPr>
            <p:nvPr/>
          </p:nvSpPr>
          <p:spPr bwMode="auto">
            <a:xfrm>
              <a:off x="2669" y="1255"/>
              <a:ext cx="0" cy="16"/>
            </a:xfrm>
            <a:prstGeom prst="line">
              <a:avLst/>
            </a:prstGeom>
            <a:noFill/>
            <a:ln w="28575">
              <a:solidFill>
                <a:schemeClr val="tx1"/>
              </a:solidFill>
              <a:round/>
              <a:headEnd/>
              <a:tailEnd/>
            </a:ln>
          </p:spPr>
          <p:txBody>
            <a:bodyPr/>
            <a:lstStyle/>
            <a:p>
              <a:endParaRPr lang="en-US"/>
            </a:p>
          </p:txBody>
        </p:sp>
        <p:sp>
          <p:nvSpPr>
            <p:cNvPr id="1267" name="Line 62"/>
            <p:cNvSpPr>
              <a:spLocks noChangeShapeType="1"/>
            </p:cNvSpPr>
            <p:nvPr/>
          </p:nvSpPr>
          <p:spPr bwMode="auto">
            <a:xfrm>
              <a:off x="2702" y="1283"/>
              <a:ext cx="76" cy="0"/>
            </a:xfrm>
            <a:prstGeom prst="line">
              <a:avLst/>
            </a:prstGeom>
            <a:noFill/>
            <a:ln w="28575">
              <a:solidFill>
                <a:schemeClr val="tx1"/>
              </a:solidFill>
              <a:round/>
              <a:headEnd/>
              <a:tailEnd/>
            </a:ln>
          </p:spPr>
          <p:txBody>
            <a:bodyPr/>
            <a:lstStyle/>
            <a:p>
              <a:endParaRPr lang="en-US"/>
            </a:p>
          </p:txBody>
        </p:sp>
        <p:sp>
          <p:nvSpPr>
            <p:cNvPr id="1268" name="Line 63"/>
            <p:cNvSpPr>
              <a:spLocks noChangeShapeType="1"/>
            </p:cNvSpPr>
            <p:nvPr/>
          </p:nvSpPr>
          <p:spPr bwMode="auto">
            <a:xfrm>
              <a:off x="2817" y="1283"/>
              <a:ext cx="8" cy="0"/>
            </a:xfrm>
            <a:prstGeom prst="line">
              <a:avLst/>
            </a:prstGeom>
            <a:noFill/>
            <a:ln w="28575">
              <a:solidFill>
                <a:schemeClr val="tx1"/>
              </a:solidFill>
              <a:round/>
              <a:headEnd/>
              <a:tailEnd/>
            </a:ln>
          </p:spPr>
          <p:txBody>
            <a:bodyPr/>
            <a:lstStyle/>
            <a:p>
              <a:endParaRPr lang="en-US"/>
            </a:p>
          </p:txBody>
        </p:sp>
        <p:sp>
          <p:nvSpPr>
            <p:cNvPr id="1269" name="Line 64"/>
            <p:cNvSpPr>
              <a:spLocks noChangeShapeType="1"/>
            </p:cNvSpPr>
            <p:nvPr/>
          </p:nvSpPr>
          <p:spPr bwMode="auto">
            <a:xfrm>
              <a:off x="2825" y="1283"/>
              <a:ext cx="0" cy="26"/>
            </a:xfrm>
            <a:prstGeom prst="line">
              <a:avLst/>
            </a:prstGeom>
            <a:noFill/>
            <a:ln w="28575">
              <a:solidFill>
                <a:schemeClr val="tx1"/>
              </a:solidFill>
              <a:round/>
              <a:headEnd/>
              <a:tailEnd/>
            </a:ln>
          </p:spPr>
          <p:txBody>
            <a:bodyPr/>
            <a:lstStyle/>
            <a:p>
              <a:endParaRPr lang="en-US"/>
            </a:p>
          </p:txBody>
        </p:sp>
        <p:sp>
          <p:nvSpPr>
            <p:cNvPr id="1270" name="Line 65"/>
            <p:cNvSpPr>
              <a:spLocks noChangeShapeType="1"/>
            </p:cNvSpPr>
            <p:nvPr/>
          </p:nvSpPr>
          <p:spPr bwMode="auto">
            <a:xfrm>
              <a:off x="2825" y="1309"/>
              <a:ext cx="47" cy="0"/>
            </a:xfrm>
            <a:prstGeom prst="line">
              <a:avLst/>
            </a:prstGeom>
            <a:noFill/>
            <a:ln w="28575">
              <a:solidFill>
                <a:schemeClr val="tx1"/>
              </a:solidFill>
              <a:round/>
              <a:headEnd/>
              <a:tailEnd/>
            </a:ln>
          </p:spPr>
          <p:txBody>
            <a:bodyPr/>
            <a:lstStyle/>
            <a:p>
              <a:endParaRPr lang="en-US"/>
            </a:p>
          </p:txBody>
        </p:sp>
        <p:sp>
          <p:nvSpPr>
            <p:cNvPr id="1271" name="Line 66"/>
            <p:cNvSpPr>
              <a:spLocks noChangeShapeType="1"/>
            </p:cNvSpPr>
            <p:nvPr/>
          </p:nvSpPr>
          <p:spPr bwMode="auto">
            <a:xfrm>
              <a:off x="2872" y="1309"/>
              <a:ext cx="0" cy="3"/>
            </a:xfrm>
            <a:prstGeom prst="line">
              <a:avLst/>
            </a:prstGeom>
            <a:noFill/>
            <a:ln w="28575">
              <a:solidFill>
                <a:schemeClr val="tx1"/>
              </a:solidFill>
              <a:round/>
              <a:headEnd/>
              <a:tailEnd/>
            </a:ln>
          </p:spPr>
          <p:txBody>
            <a:bodyPr/>
            <a:lstStyle/>
            <a:p>
              <a:endParaRPr lang="en-US"/>
            </a:p>
          </p:txBody>
        </p:sp>
        <p:sp>
          <p:nvSpPr>
            <p:cNvPr id="1272" name="Line 67"/>
            <p:cNvSpPr>
              <a:spLocks noChangeShapeType="1"/>
            </p:cNvSpPr>
            <p:nvPr/>
          </p:nvSpPr>
          <p:spPr bwMode="auto">
            <a:xfrm>
              <a:off x="2896" y="1332"/>
              <a:ext cx="13" cy="0"/>
            </a:xfrm>
            <a:prstGeom prst="line">
              <a:avLst/>
            </a:prstGeom>
            <a:noFill/>
            <a:ln w="28575">
              <a:solidFill>
                <a:schemeClr val="tx1"/>
              </a:solidFill>
              <a:round/>
              <a:headEnd/>
              <a:tailEnd/>
            </a:ln>
          </p:spPr>
          <p:txBody>
            <a:bodyPr/>
            <a:lstStyle/>
            <a:p>
              <a:endParaRPr lang="en-US"/>
            </a:p>
          </p:txBody>
        </p:sp>
        <p:sp>
          <p:nvSpPr>
            <p:cNvPr id="1273" name="Line 68"/>
            <p:cNvSpPr>
              <a:spLocks noChangeShapeType="1"/>
            </p:cNvSpPr>
            <p:nvPr/>
          </p:nvSpPr>
          <p:spPr bwMode="auto">
            <a:xfrm>
              <a:off x="2909" y="1332"/>
              <a:ext cx="0" cy="28"/>
            </a:xfrm>
            <a:prstGeom prst="line">
              <a:avLst/>
            </a:prstGeom>
            <a:noFill/>
            <a:ln w="28575">
              <a:solidFill>
                <a:schemeClr val="tx1"/>
              </a:solidFill>
              <a:round/>
              <a:headEnd/>
              <a:tailEnd/>
            </a:ln>
          </p:spPr>
          <p:txBody>
            <a:bodyPr/>
            <a:lstStyle/>
            <a:p>
              <a:endParaRPr lang="en-US"/>
            </a:p>
          </p:txBody>
        </p:sp>
        <p:sp>
          <p:nvSpPr>
            <p:cNvPr id="1274" name="Line 69"/>
            <p:cNvSpPr>
              <a:spLocks noChangeShapeType="1"/>
            </p:cNvSpPr>
            <p:nvPr/>
          </p:nvSpPr>
          <p:spPr bwMode="auto">
            <a:xfrm>
              <a:off x="2909" y="1360"/>
              <a:ext cx="42" cy="0"/>
            </a:xfrm>
            <a:prstGeom prst="line">
              <a:avLst/>
            </a:prstGeom>
            <a:noFill/>
            <a:ln w="28575">
              <a:solidFill>
                <a:schemeClr val="tx1"/>
              </a:solidFill>
              <a:round/>
              <a:headEnd/>
              <a:tailEnd/>
            </a:ln>
          </p:spPr>
          <p:txBody>
            <a:bodyPr/>
            <a:lstStyle/>
            <a:p>
              <a:endParaRPr lang="en-US"/>
            </a:p>
          </p:txBody>
        </p:sp>
        <p:sp>
          <p:nvSpPr>
            <p:cNvPr id="1275" name="Line 70"/>
            <p:cNvSpPr>
              <a:spLocks noChangeShapeType="1"/>
            </p:cNvSpPr>
            <p:nvPr/>
          </p:nvSpPr>
          <p:spPr bwMode="auto">
            <a:xfrm>
              <a:off x="2991" y="1360"/>
              <a:ext cx="25" cy="0"/>
            </a:xfrm>
            <a:prstGeom prst="line">
              <a:avLst/>
            </a:prstGeom>
            <a:noFill/>
            <a:ln w="28575">
              <a:solidFill>
                <a:schemeClr val="tx1"/>
              </a:solidFill>
              <a:round/>
              <a:headEnd/>
              <a:tailEnd/>
            </a:ln>
          </p:spPr>
          <p:txBody>
            <a:bodyPr/>
            <a:lstStyle/>
            <a:p>
              <a:endParaRPr lang="en-US"/>
            </a:p>
          </p:txBody>
        </p:sp>
        <p:sp>
          <p:nvSpPr>
            <p:cNvPr id="1276" name="Line 71"/>
            <p:cNvSpPr>
              <a:spLocks noChangeShapeType="1"/>
            </p:cNvSpPr>
            <p:nvPr/>
          </p:nvSpPr>
          <p:spPr bwMode="auto">
            <a:xfrm>
              <a:off x="3016" y="1360"/>
              <a:ext cx="0" cy="27"/>
            </a:xfrm>
            <a:prstGeom prst="line">
              <a:avLst/>
            </a:prstGeom>
            <a:noFill/>
            <a:ln w="28575">
              <a:solidFill>
                <a:schemeClr val="tx1"/>
              </a:solidFill>
              <a:round/>
              <a:headEnd/>
              <a:tailEnd/>
            </a:ln>
          </p:spPr>
          <p:txBody>
            <a:bodyPr/>
            <a:lstStyle/>
            <a:p>
              <a:endParaRPr lang="en-US"/>
            </a:p>
          </p:txBody>
        </p:sp>
        <p:sp>
          <p:nvSpPr>
            <p:cNvPr id="1277" name="Line 72"/>
            <p:cNvSpPr>
              <a:spLocks noChangeShapeType="1"/>
            </p:cNvSpPr>
            <p:nvPr/>
          </p:nvSpPr>
          <p:spPr bwMode="auto">
            <a:xfrm>
              <a:off x="3016" y="1387"/>
              <a:ext cx="36" cy="0"/>
            </a:xfrm>
            <a:prstGeom prst="line">
              <a:avLst/>
            </a:prstGeom>
            <a:noFill/>
            <a:ln w="28575">
              <a:solidFill>
                <a:schemeClr val="tx1"/>
              </a:solidFill>
              <a:round/>
              <a:headEnd/>
              <a:tailEnd/>
            </a:ln>
          </p:spPr>
          <p:txBody>
            <a:bodyPr/>
            <a:lstStyle/>
            <a:p>
              <a:endParaRPr lang="en-US"/>
            </a:p>
          </p:txBody>
        </p:sp>
        <p:sp>
          <p:nvSpPr>
            <p:cNvPr id="1278" name="Line 73"/>
            <p:cNvSpPr>
              <a:spLocks noChangeShapeType="1"/>
            </p:cNvSpPr>
            <p:nvPr/>
          </p:nvSpPr>
          <p:spPr bwMode="auto">
            <a:xfrm>
              <a:off x="3065" y="1413"/>
              <a:ext cx="0" cy="25"/>
            </a:xfrm>
            <a:prstGeom prst="line">
              <a:avLst/>
            </a:prstGeom>
            <a:noFill/>
            <a:ln w="28575">
              <a:solidFill>
                <a:schemeClr val="tx1"/>
              </a:solidFill>
              <a:round/>
              <a:headEnd/>
              <a:tailEnd/>
            </a:ln>
          </p:spPr>
          <p:txBody>
            <a:bodyPr/>
            <a:lstStyle/>
            <a:p>
              <a:endParaRPr lang="en-US"/>
            </a:p>
          </p:txBody>
        </p:sp>
        <p:sp>
          <p:nvSpPr>
            <p:cNvPr id="1279" name="Line 74"/>
            <p:cNvSpPr>
              <a:spLocks noChangeShapeType="1"/>
            </p:cNvSpPr>
            <p:nvPr/>
          </p:nvSpPr>
          <p:spPr bwMode="auto">
            <a:xfrm>
              <a:off x="3065" y="1438"/>
              <a:ext cx="13" cy="0"/>
            </a:xfrm>
            <a:prstGeom prst="line">
              <a:avLst/>
            </a:prstGeom>
            <a:noFill/>
            <a:ln w="28575">
              <a:solidFill>
                <a:schemeClr val="tx1"/>
              </a:solidFill>
              <a:round/>
              <a:headEnd/>
              <a:tailEnd/>
            </a:ln>
          </p:spPr>
          <p:txBody>
            <a:bodyPr/>
            <a:lstStyle/>
            <a:p>
              <a:endParaRPr lang="en-US"/>
            </a:p>
          </p:txBody>
        </p:sp>
        <p:sp>
          <p:nvSpPr>
            <p:cNvPr id="1280" name="Line 75"/>
            <p:cNvSpPr>
              <a:spLocks noChangeShapeType="1"/>
            </p:cNvSpPr>
            <p:nvPr/>
          </p:nvSpPr>
          <p:spPr bwMode="auto">
            <a:xfrm>
              <a:off x="3078" y="1438"/>
              <a:ext cx="0" cy="27"/>
            </a:xfrm>
            <a:prstGeom prst="line">
              <a:avLst/>
            </a:prstGeom>
            <a:noFill/>
            <a:ln w="28575">
              <a:solidFill>
                <a:schemeClr val="tx1"/>
              </a:solidFill>
              <a:round/>
              <a:headEnd/>
              <a:tailEnd/>
            </a:ln>
          </p:spPr>
          <p:txBody>
            <a:bodyPr/>
            <a:lstStyle/>
            <a:p>
              <a:endParaRPr lang="en-US"/>
            </a:p>
          </p:txBody>
        </p:sp>
        <p:sp>
          <p:nvSpPr>
            <p:cNvPr id="1281" name="Line 76"/>
            <p:cNvSpPr>
              <a:spLocks noChangeShapeType="1"/>
            </p:cNvSpPr>
            <p:nvPr/>
          </p:nvSpPr>
          <p:spPr bwMode="auto">
            <a:xfrm>
              <a:off x="3078" y="1465"/>
              <a:ext cx="28" cy="0"/>
            </a:xfrm>
            <a:prstGeom prst="line">
              <a:avLst/>
            </a:prstGeom>
            <a:noFill/>
            <a:ln w="28575">
              <a:solidFill>
                <a:schemeClr val="tx1"/>
              </a:solidFill>
              <a:round/>
              <a:headEnd/>
              <a:tailEnd/>
            </a:ln>
          </p:spPr>
          <p:txBody>
            <a:bodyPr/>
            <a:lstStyle/>
            <a:p>
              <a:endParaRPr lang="en-US"/>
            </a:p>
          </p:txBody>
        </p:sp>
        <p:sp>
          <p:nvSpPr>
            <p:cNvPr id="1282" name="Line 77"/>
            <p:cNvSpPr>
              <a:spLocks noChangeShapeType="1"/>
            </p:cNvSpPr>
            <p:nvPr/>
          </p:nvSpPr>
          <p:spPr bwMode="auto">
            <a:xfrm>
              <a:off x="3122" y="1488"/>
              <a:ext cx="80" cy="0"/>
            </a:xfrm>
            <a:prstGeom prst="line">
              <a:avLst/>
            </a:prstGeom>
            <a:noFill/>
            <a:ln w="28575">
              <a:solidFill>
                <a:schemeClr val="tx1"/>
              </a:solidFill>
              <a:round/>
              <a:headEnd/>
              <a:tailEnd/>
            </a:ln>
          </p:spPr>
          <p:txBody>
            <a:bodyPr/>
            <a:lstStyle/>
            <a:p>
              <a:endParaRPr lang="en-US"/>
            </a:p>
          </p:txBody>
        </p:sp>
        <p:sp>
          <p:nvSpPr>
            <p:cNvPr id="1283" name="Line 78"/>
            <p:cNvSpPr>
              <a:spLocks noChangeShapeType="1"/>
            </p:cNvSpPr>
            <p:nvPr/>
          </p:nvSpPr>
          <p:spPr bwMode="auto">
            <a:xfrm>
              <a:off x="3241" y="1488"/>
              <a:ext cx="4" cy="0"/>
            </a:xfrm>
            <a:prstGeom prst="line">
              <a:avLst/>
            </a:prstGeom>
            <a:noFill/>
            <a:ln w="28575">
              <a:solidFill>
                <a:schemeClr val="tx1"/>
              </a:solidFill>
              <a:round/>
              <a:headEnd/>
              <a:tailEnd/>
            </a:ln>
          </p:spPr>
          <p:txBody>
            <a:bodyPr/>
            <a:lstStyle/>
            <a:p>
              <a:endParaRPr lang="en-US"/>
            </a:p>
          </p:txBody>
        </p:sp>
        <p:sp>
          <p:nvSpPr>
            <p:cNvPr id="1284" name="Line 79"/>
            <p:cNvSpPr>
              <a:spLocks noChangeShapeType="1"/>
            </p:cNvSpPr>
            <p:nvPr/>
          </p:nvSpPr>
          <p:spPr bwMode="auto">
            <a:xfrm>
              <a:off x="3245" y="1488"/>
              <a:ext cx="0" cy="26"/>
            </a:xfrm>
            <a:prstGeom prst="line">
              <a:avLst/>
            </a:prstGeom>
            <a:noFill/>
            <a:ln w="28575">
              <a:solidFill>
                <a:schemeClr val="tx1"/>
              </a:solidFill>
              <a:round/>
              <a:headEnd/>
              <a:tailEnd/>
            </a:ln>
          </p:spPr>
          <p:txBody>
            <a:bodyPr/>
            <a:lstStyle/>
            <a:p>
              <a:endParaRPr lang="en-US"/>
            </a:p>
          </p:txBody>
        </p:sp>
        <p:sp>
          <p:nvSpPr>
            <p:cNvPr id="1285" name="Line 80"/>
            <p:cNvSpPr>
              <a:spLocks noChangeShapeType="1"/>
            </p:cNvSpPr>
            <p:nvPr/>
          </p:nvSpPr>
          <p:spPr bwMode="auto">
            <a:xfrm>
              <a:off x="3245" y="1514"/>
              <a:ext cx="55" cy="0"/>
            </a:xfrm>
            <a:prstGeom prst="line">
              <a:avLst/>
            </a:prstGeom>
            <a:noFill/>
            <a:ln w="28575">
              <a:solidFill>
                <a:schemeClr val="tx1"/>
              </a:solidFill>
              <a:round/>
              <a:headEnd/>
              <a:tailEnd/>
            </a:ln>
          </p:spPr>
          <p:txBody>
            <a:bodyPr/>
            <a:lstStyle/>
            <a:p>
              <a:endParaRPr lang="en-US"/>
            </a:p>
          </p:txBody>
        </p:sp>
        <p:sp>
          <p:nvSpPr>
            <p:cNvPr id="1286" name="Line 81"/>
            <p:cNvSpPr>
              <a:spLocks noChangeShapeType="1"/>
            </p:cNvSpPr>
            <p:nvPr/>
          </p:nvSpPr>
          <p:spPr bwMode="auto">
            <a:xfrm>
              <a:off x="3339" y="1514"/>
              <a:ext cx="31" cy="0"/>
            </a:xfrm>
            <a:prstGeom prst="line">
              <a:avLst/>
            </a:prstGeom>
            <a:noFill/>
            <a:ln w="28575">
              <a:solidFill>
                <a:schemeClr val="tx1"/>
              </a:solidFill>
              <a:round/>
              <a:headEnd/>
              <a:tailEnd/>
            </a:ln>
          </p:spPr>
          <p:txBody>
            <a:bodyPr/>
            <a:lstStyle/>
            <a:p>
              <a:endParaRPr lang="en-US"/>
            </a:p>
          </p:txBody>
        </p:sp>
        <p:sp>
          <p:nvSpPr>
            <p:cNvPr id="1287" name="Line 82"/>
            <p:cNvSpPr>
              <a:spLocks noChangeShapeType="1"/>
            </p:cNvSpPr>
            <p:nvPr/>
          </p:nvSpPr>
          <p:spPr bwMode="auto">
            <a:xfrm>
              <a:off x="3370" y="1514"/>
              <a:ext cx="0" cy="30"/>
            </a:xfrm>
            <a:prstGeom prst="line">
              <a:avLst/>
            </a:prstGeom>
            <a:noFill/>
            <a:ln w="28575">
              <a:solidFill>
                <a:schemeClr val="tx1"/>
              </a:solidFill>
              <a:round/>
              <a:headEnd/>
              <a:tailEnd/>
            </a:ln>
          </p:spPr>
          <p:txBody>
            <a:bodyPr/>
            <a:lstStyle/>
            <a:p>
              <a:endParaRPr lang="en-US"/>
            </a:p>
          </p:txBody>
        </p:sp>
        <p:sp>
          <p:nvSpPr>
            <p:cNvPr id="1288" name="Line 83"/>
            <p:cNvSpPr>
              <a:spLocks noChangeShapeType="1"/>
            </p:cNvSpPr>
            <p:nvPr/>
          </p:nvSpPr>
          <p:spPr bwMode="auto">
            <a:xfrm>
              <a:off x="3370" y="1544"/>
              <a:ext cx="25" cy="0"/>
            </a:xfrm>
            <a:prstGeom prst="line">
              <a:avLst/>
            </a:prstGeom>
            <a:noFill/>
            <a:ln w="28575">
              <a:solidFill>
                <a:schemeClr val="tx1"/>
              </a:solidFill>
              <a:round/>
              <a:headEnd/>
              <a:tailEnd/>
            </a:ln>
          </p:spPr>
          <p:txBody>
            <a:bodyPr/>
            <a:lstStyle/>
            <a:p>
              <a:endParaRPr lang="en-US"/>
            </a:p>
          </p:txBody>
        </p:sp>
        <p:sp>
          <p:nvSpPr>
            <p:cNvPr id="1289" name="Line 84"/>
            <p:cNvSpPr>
              <a:spLocks noChangeShapeType="1"/>
            </p:cNvSpPr>
            <p:nvPr/>
          </p:nvSpPr>
          <p:spPr bwMode="auto">
            <a:xfrm>
              <a:off x="3435" y="1544"/>
              <a:ext cx="8" cy="0"/>
            </a:xfrm>
            <a:prstGeom prst="line">
              <a:avLst/>
            </a:prstGeom>
            <a:noFill/>
            <a:ln w="28575">
              <a:solidFill>
                <a:schemeClr val="tx1"/>
              </a:solidFill>
              <a:round/>
              <a:headEnd/>
              <a:tailEnd/>
            </a:ln>
          </p:spPr>
          <p:txBody>
            <a:bodyPr/>
            <a:lstStyle/>
            <a:p>
              <a:endParaRPr lang="en-US"/>
            </a:p>
          </p:txBody>
        </p:sp>
        <p:sp>
          <p:nvSpPr>
            <p:cNvPr id="1290" name="Line 85"/>
            <p:cNvSpPr>
              <a:spLocks noChangeShapeType="1"/>
            </p:cNvSpPr>
            <p:nvPr/>
          </p:nvSpPr>
          <p:spPr bwMode="auto">
            <a:xfrm>
              <a:off x="3443" y="1544"/>
              <a:ext cx="0" cy="26"/>
            </a:xfrm>
            <a:prstGeom prst="line">
              <a:avLst/>
            </a:prstGeom>
            <a:noFill/>
            <a:ln w="28575">
              <a:solidFill>
                <a:schemeClr val="tx1"/>
              </a:solidFill>
              <a:round/>
              <a:headEnd/>
              <a:tailEnd/>
            </a:ln>
          </p:spPr>
          <p:txBody>
            <a:bodyPr/>
            <a:lstStyle/>
            <a:p>
              <a:endParaRPr lang="en-US"/>
            </a:p>
          </p:txBody>
        </p:sp>
        <p:sp>
          <p:nvSpPr>
            <p:cNvPr id="1291" name="Line 86"/>
            <p:cNvSpPr>
              <a:spLocks noChangeShapeType="1"/>
            </p:cNvSpPr>
            <p:nvPr/>
          </p:nvSpPr>
          <p:spPr bwMode="auto">
            <a:xfrm>
              <a:off x="3443" y="1570"/>
              <a:ext cx="50" cy="0"/>
            </a:xfrm>
            <a:prstGeom prst="line">
              <a:avLst/>
            </a:prstGeom>
            <a:noFill/>
            <a:ln w="28575">
              <a:solidFill>
                <a:schemeClr val="tx1"/>
              </a:solidFill>
              <a:round/>
              <a:headEnd/>
              <a:tailEnd/>
            </a:ln>
          </p:spPr>
          <p:txBody>
            <a:bodyPr/>
            <a:lstStyle/>
            <a:p>
              <a:endParaRPr lang="en-US"/>
            </a:p>
          </p:txBody>
        </p:sp>
        <p:sp>
          <p:nvSpPr>
            <p:cNvPr id="1292" name="Line 87"/>
            <p:cNvSpPr>
              <a:spLocks noChangeShapeType="1"/>
            </p:cNvSpPr>
            <p:nvPr/>
          </p:nvSpPr>
          <p:spPr bwMode="auto">
            <a:xfrm>
              <a:off x="3533" y="1570"/>
              <a:ext cx="30" cy="0"/>
            </a:xfrm>
            <a:prstGeom prst="line">
              <a:avLst/>
            </a:prstGeom>
            <a:noFill/>
            <a:ln w="28575">
              <a:solidFill>
                <a:schemeClr val="tx1"/>
              </a:solidFill>
              <a:round/>
              <a:headEnd/>
              <a:tailEnd/>
            </a:ln>
          </p:spPr>
          <p:txBody>
            <a:bodyPr/>
            <a:lstStyle/>
            <a:p>
              <a:endParaRPr lang="en-US"/>
            </a:p>
          </p:txBody>
        </p:sp>
        <p:sp>
          <p:nvSpPr>
            <p:cNvPr id="1293" name="Line 88"/>
            <p:cNvSpPr>
              <a:spLocks noChangeShapeType="1"/>
            </p:cNvSpPr>
            <p:nvPr/>
          </p:nvSpPr>
          <p:spPr bwMode="auto">
            <a:xfrm>
              <a:off x="3563" y="1570"/>
              <a:ext cx="0" cy="23"/>
            </a:xfrm>
            <a:prstGeom prst="line">
              <a:avLst/>
            </a:prstGeom>
            <a:noFill/>
            <a:ln w="28575">
              <a:solidFill>
                <a:schemeClr val="tx1"/>
              </a:solidFill>
              <a:round/>
              <a:headEnd/>
              <a:tailEnd/>
            </a:ln>
          </p:spPr>
          <p:txBody>
            <a:bodyPr/>
            <a:lstStyle/>
            <a:p>
              <a:endParaRPr lang="en-US"/>
            </a:p>
          </p:txBody>
        </p:sp>
        <p:sp>
          <p:nvSpPr>
            <p:cNvPr id="1294" name="Line 89"/>
            <p:cNvSpPr>
              <a:spLocks noChangeShapeType="1"/>
            </p:cNvSpPr>
            <p:nvPr/>
          </p:nvSpPr>
          <p:spPr bwMode="auto">
            <a:xfrm>
              <a:off x="3563" y="1593"/>
              <a:ext cx="30" cy="0"/>
            </a:xfrm>
            <a:prstGeom prst="line">
              <a:avLst/>
            </a:prstGeom>
            <a:noFill/>
            <a:ln w="28575">
              <a:solidFill>
                <a:schemeClr val="tx1"/>
              </a:solidFill>
              <a:round/>
              <a:headEnd/>
              <a:tailEnd/>
            </a:ln>
          </p:spPr>
          <p:txBody>
            <a:bodyPr/>
            <a:lstStyle/>
            <a:p>
              <a:endParaRPr lang="en-US"/>
            </a:p>
          </p:txBody>
        </p:sp>
        <p:sp>
          <p:nvSpPr>
            <p:cNvPr id="1295" name="Line 90"/>
            <p:cNvSpPr>
              <a:spLocks noChangeShapeType="1"/>
            </p:cNvSpPr>
            <p:nvPr/>
          </p:nvSpPr>
          <p:spPr bwMode="auto">
            <a:xfrm>
              <a:off x="3631" y="1593"/>
              <a:ext cx="81" cy="0"/>
            </a:xfrm>
            <a:prstGeom prst="line">
              <a:avLst/>
            </a:prstGeom>
            <a:noFill/>
            <a:ln w="28575">
              <a:solidFill>
                <a:schemeClr val="tx1"/>
              </a:solidFill>
              <a:round/>
              <a:headEnd/>
              <a:tailEnd/>
            </a:ln>
          </p:spPr>
          <p:txBody>
            <a:bodyPr/>
            <a:lstStyle/>
            <a:p>
              <a:endParaRPr lang="en-US"/>
            </a:p>
          </p:txBody>
        </p:sp>
        <p:sp>
          <p:nvSpPr>
            <p:cNvPr id="1296" name="Line 91"/>
            <p:cNvSpPr>
              <a:spLocks noChangeShapeType="1"/>
            </p:cNvSpPr>
            <p:nvPr/>
          </p:nvSpPr>
          <p:spPr bwMode="auto">
            <a:xfrm>
              <a:off x="3752" y="1593"/>
              <a:ext cx="8" cy="0"/>
            </a:xfrm>
            <a:prstGeom prst="line">
              <a:avLst/>
            </a:prstGeom>
            <a:noFill/>
            <a:ln w="28575">
              <a:solidFill>
                <a:schemeClr val="tx1"/>
              </a:solidFill>
              <a:round/>
              <a:headEnd/>
              <a:tailEnd/>
            </a:ln>
          </p:spPr>
          <p:txBody>
            <a:bodyPr/>
            <a:lstStyle/>
            <a:p>
              <a:endParaRPr lang="en-US"/>
            </a:p>
          </p:txBody>
        </p:sp>
        <p:sp>
          <p:nvSpPr>
            <p:cNvPr id="1297" name="Line 92"/>
            <p:cNvSpPr>
              <a:spLocks noChangeShapeType="1"/>
            </p:cNvSpPr>
            <p:nvPr/>
          </p:nvSpPr>
          <p:spPr bwMode="auto">
            <a:xfrm>
              <a:off x="3760" y="1593"/>
              <a:ext cx="0" cy="26"/>
            </a:xfrm>
            <a:prstGeom prst="line">
              <a:avLst/>
            </a:prstGeom>
            <a:noFill/>
            <a:ln w="28575">
              <a:solidFill>
                <a:schemeClr val="tx1"/>
              </a:solidFill>
              <a:round/>
              <a:headEnd/>
              <a:tailEnd/>
            </a:ln>
          </p:spPr>
          <p:txBody>
            <a:bodyPr/>
            <a:lstStyle/>
            <a:p>
              <a:endParaRPr lang="en-US"/>
            </a:p>
          </p:txBody>
        </p:sp>
        <p:sp>
          <p:nvSpPr>
            <p:cNvPr id="1298" name="Line 93"/>
            <p:cNvSpPr>
              <a:spLocks noChangeShapeType="1"/>
            </p:cNvSpPr>
            <p:nvPr/>
          </p:nvSpPr>
          <p:spPr bwMode="auto">
            <a:xfrm>
              <a:off x="3760" y="1619"/>
              <a:ext cx="49" cy="0"/>
            </a:xfrm>
            <a:prstGeom prst="line">
              <a:avLst/>
            </a:prstGeom>
            <a:noFill/>
            <a:ln w="28575">
              <a:solidFill>
                <a:schemeClr val="tx1"/>
              </a:solidFill>
              <a:round/>
              <a:headEnd/>
              <a:tailEnd/>
            </a:ln>
          </p:spPr>
          <p:txBody>
            <a:bodyPr/>
            <a:lstStyle/>
            <a:p>
              <a:endParaRPr lang="en-US"/>
            </a:p>
          </p:txBody>
        </p:sp>
        <p:sp>
          <p:nvSpPr>
            <p:cNvPr id="1299" name="Line 94"/>
            <p:cNvSpPr>
              <a:spLocks noChangeShapeType="1"/>
            </p:cNvSpPr>
            <p:nvPr/>
          </p:nvSpPr>
          <p:spPr bwMode="auto">
            <a:xfrm>
              <a:off x="3850" y="1619"/>
              <a:ext cx="2" cy="0"/>
            </a:xfrm>
            <a:prstGeom prst="line">
              <a:avLst/>
            </a:prstGeom>
            <a:noFill/>
            <a:ln w="28575">
              <a:solidFill>
                <a:schemeClr val="tx1"/>
              </a:solidFill>
              <a:round/>
              <a:headEnd/>
              <a:tailEnd/>
            </a:ln>
          </p:spPr>
          <p:txBody>
            <a:bodyPr/>
            <a:lstStyle/>
            <a:p>
              <a:endParaRPr lang="en-US"/>
            </a:p>
          </p:txBody>
        </p:sp>
        <p:sp>
          <p:nvSpPr>
            <p:cNvPr id="1300" name="Line 95"/>
            <p:cNvSpPr>
              <a:spLocks noChangeShapeType="1"/>
            </p:cNvSpPr>
            <p:nvPr/>
          </p:nvSpPr>
          <p:spPr bwMode="auto">
            <a:xfrm>
              <a:off x="3852" y="1619"/>
              <a:ext cx="0" cy="0"/>
            </a:xfrm>
            <a:prstGeom prst="line">
              <a:avLst/>
            </a:prstGeom>
            <a:noFill/>
            <a:ln w="28575">
              <a:solidFill>
                <a:schemeClr val="tx1"/>
              </a:solidFill>
              <a:round/>
              <a:headEnd/>
              <a:tailEnd/>
            </a:ln>
          </p:spPr>
          <p:txBody>
            <a:bodyPr/>
            <a:lstStyle/>
            <a:p>
              <a:endParaRPr lang="en-US"/>
            </a:p>
          </p:txBody>
        </p:sp>
        <p:sp>
          <p:nvSpPr>
            <p:cNvPr id="1301" name="Line 96"/>
            <p:cNvSpPr>
              <a:spLocks noChangeShapeType="1"/>
            </p:cNvSpPr>
            <p:nvPr/>
          </p:nvSpPr>
          <p:spPr bwMode="auto">
            <a:xfrm>
              <a:off x="3852" y="1619"/>
              <a:ext cx="15" cy="0"/>
            </a:xfrm>
            <a:prstGeom prst="line">
              <a:avLst/>
            </a:prstGeom>
            <a:noFill/>
            <a:ln w="28575">
              <a:solidFill>
                <a:schemeClr val="tx1"/>
              </a:solidFill>
              <a:round/>
              <a:headEnd/>
              <a:tailEnd/>
            </a:ln>
          </p:spPr>
          <p:txBody>
            <a:bodyPr/>
            <a:lstStyle/>
            <a:p>
              <a:endParaRPr lang="en-US"/>
            </a:p>
          </p:txBody>
        </p:sp>
        <p:sp>
          <p:nvSpPr>
            <p:cNvPr id="1302" name="Line 97"/>
            <p:cNvSpPr>
              <a:spLocks noChangeShapeType="1"/>
            </p:cNvSpPr>
            <p:nvPr/>
          </p:nvSpPr>
          <p:spPr bwMode="auto">
            <a:xfrm>
              <a:off x="3867" y="1619"/>
              <a:ext cx="0" cy="0"/>
            </a:xfrm>
            <a:prstGeom prst="line">
              <a:avLst/>
            </a:prstGeom>
            <a:noFill/>
            <a:ln w="28575">
              <a:solidFill>
                <a:schemeClr val="tx1"/>
              </a:solidFill>
              <a:round/>
              <a:headEnd/>
              <a:tailEnd/>
            </a:ln>
          </p:spPr>
          <p:txBody>
            <a:bodyPr/>
            <a:lstStyle/>
            <a:p>
              <a:endParaRPr lang="en-US"/>
            </a:p>
          </p:txBody>
        </p:sp>
        <p:sp>
          <p:nvSpPr>
            <p:cNvPr id="1303" name="Line 98"/>
            <p:cNvSpPr>
              <a:spLocks noChangeShapeType="1"/>
            </p:cNvSpPr>
            <p:nvPr/>
          </p:nvSpPr>
          <p:spPr bwMode="auto">
            <a:xfrm>
              <a:off x="3867" y="1619"/>
              <a:ext cx="9" cy="0"/>
            </a:xfrm>
            <a:prstGeom prst="line">
              <a:avLst/>
            </a:prstGeom>
            <a:noFill/>
            <a:ln w="28575">
              <a:solidFill>
                <a:schemeClr val="tx1"/>
              </a:solidFill>
              <a:round/>
              <a:headEnd/>
              <a:tailEnd/>
            </a:ln>
          </p:spPr>
          <p:txBody>
            <a:bodyPr/>
            <a:lstStyle/>
            <a:p>
              <a:endParaRPr lang="en-US"/>
            </a:p>
          </p:txBody>
        </p:sp>
        <p:sp>
          <p:nvSpPr>
            <p:cNvPr id="1304" name="Line 99"/>
            <p:cNvSpPr>
              <a:spLocks noChangeShapeType="1"/>
            </p:cNvSpPr>
            <p:nvPr/>
          </p:nvSpPr>
          <p:spPr bwMode="auto">
            <a:xfrm>
              <a:off x="3876" y="1619"/>
              <a:ext cx="0" cy="0"/>
            </a:xfrm>
            <a:prstGeom prst="line">
              <a:avLst/>
            </a:prstGeom>
            <a:noFill/>
            <a:ln w="28575">
              <a:solidFill>
                <a:schemeClr val="tx1"/>
              </a:solidFill>
              <a:round/>
              <a:headEnd/>
              <a:tailEnd/>
            </a:ln>
          </p:spPr>
          <p:txBody>
            <a:bodyPr/>
            <a:lstStyle/>
            <a:p>
              <a:endParaRPr lang="en-US"/>
            </a:p>
          </p:txBody>
        </p:sp>
        <p:sp>
          <p:nvSpPr>
            <p:cNvPr id="1305" name="Line 100"/>
            <p:cNvSpPr>
              <a:spLocks noChangeShapeType="1"/>
            </p:cNvSpPr>
            <p:nvPr/>
          </p:nvSpPr>
          <p:spPr bwMode="auto">
            <a:xfrm>
              <a:off x="3876" y="1619"/>
              <a:ext cx="53" cy="0"/>
            </a:xfrm>
            <a:prstGeom prst="line">
              <a:avLst/>
            </a:prstGeom>
            <a:noFill/>
            <a:ln w="28575">
              <a:solidFill>
                <a:schemeClr val="tx1"/>
              </a:solidFill>
              <a:round/>
              <a:headEnd/>
              <a:tailEnd/>
            </a:ln>
          </p:spPr>
          <p:txBody>
            <a:bodyPr/>
            <a:lstStyle/>
            <a:p>
              <a:endParaRPr lang="en-US"/>
            </a:p>
          </p:txBody>
        </p:sp>
        <p:sp>
          <p:nvSpPr>
            <p:cNvPr id="1306" name="Line 101"/>
            <p:cNvSpPr>
              <a:spLocks noChangeShapeType="1"/>
            </p:cNvSpPr>
            <p:nvPr/>
          </p:nvSpPr>
          <p:spPr bwMode="auto">
            <a:xfrm>
              <a:off x="3970" y="1619"/>
              <a:ext cx="32" cy="0"/>
            </a:xfrm>
            <a:prstGeom prst="line">
              <a:avLst/>
            </a:prstGeom>
            <a:noFill/>
            <a:ln w="28575">
              <a:solidFill>
                <a:schemeClr val="tx1"/>
              </a:solidFill>
              <a:round/>
              <a:headEnd/>
              <a:tailEnd/>
            </a:ln>
          </p:spPr>
          <p:txBody>
            <a:bodyPr/>
            <a:lstStyle/>
            <a:p>
              <a:endParaRPr lang="en-US"/>
            </a:p>
          </p:txBody>
        </p:sp>
        <p:sp>
          <p:nvSpPr>
            <p:cNvPr id="1307" name="Line 102"/>
            <p:cNvSpPr>
              <a:spLocks noChangeShapeType="1"/>
            </p:cNvSpPr>
            <p:nvPr/>
          </p:nvSpPr>
          <p:spPr bwMode="auto">
            <a:xfrm>
              <a:off x="4002" y="1619"/>
              <a:ext cx="0" cy="0"/>
            </a:xfrm>
            <a:prstGeom prst="line">
              <a:avLst/>
            </a:prstGeom>
            <a:noFill/>
            <a:ln w="28575">
              <a:solidFill>
                <a:schemeClr val="tx1"/>
              </a:solidFill>
              <a:round/>
              <a:headEnd/>
              <a:tailEnd/>
            </a:ln>
          </p:spPr>
          <p:txBody>
            <a:bodyPr/>
            <a:lstStyle/>
            <a:p>
              <a:endParaRPr lang="en-US"/>
            </a:p>
          </p:txBody>
        </p:sp>
        <p:sp>
          <p:nvSpPr>
            <p:cNvPr id="1308" name="Line 103"/>
            <p:cNvSpPr>
              <a:spLocks noChangeShapeType="1"/>
            </p:cNvSpPr>
            <p:nvPr/>
          </p:nvSpPr>
          <p:spPr bwMode="auto">
            <a:xfrm>
              <a:off x="4002" y="1619"/>
              <a:ext cx="4" cy="0"/>
            </a:xfrm>
            <a:prstGeom prst="line">
              <a:avLst/>
            </a:prstGeom>
            <a:noFill/>
            <a:ln w="28575">
              <a:solidFill>
                <a:schemeClr val="tx1"/>
              </a:solidFill>
              <a:round/>
              <a:headEnd/>
              <a:tailEnd/>
            </a:ln>
          </p:spPr>
          <p:txBody>
            <a:bodyPr/>
            <a:lstStyle/>
            <a:p>
              <a:endParaRPr lang="en-US"/>
            </a:p>
          </p:txBody>
        </p:sp>
        <p:sp>
          <p:nvSpPr>
            <p:cNvPr id="1309" name="Line 104"/>
            <p:cNvSpPr>
              <a:spLocks noChangeShapeType="1"/>
            </p:cNvSpPr>
            <p:nvPr/>
          </p:nvSpPr>
          <p:spPr bwMode="auto">
            <a:xfrm>
              <a:off x="4006" y="1619"/>
              <a:ext cx="0" cy="0"/>
            </a:xfrm>
            <a:prstGeom prst="line">
              <a:avLst/>
            </a:prstGeom>
            <a:noFill/>
            <a:ln w="28575">
              <a:solidFill>
                <a:schemeClr val="tx1"/>
              </a:solidFill>
              <a:round/>
              <a:headEnd/>
              <a:tailEnd/>
            </a:ln>
          </p:spPr>
          <p:txBody>
            <a:bodyPr/>
            <a:lstStyle/>
            <a:p>
              <a:endParaRPr lang="en-US"/>
            </a:p>
          </p:txBody>
        </p:sp>
        <p:sp>
          <p:nvSpPr>
            <p:cNvPr id="1310" name="Line 105"/>
            <p:cNvSpPr>
              <a:spLocks noChangeShapeType="1"/>
            </p:cNvSpPr>
            <p:nvPr/>
          </p:nvSpPr>
          <p:spPr bwMode="auto">
            <a:xfrm>
              <a:off x="4006" y="1619"/>
              <a:ext cx="27" cy="0"/>
            </a:xfrm>
            <a:prstGeom prst="line">
              <a:avLst/>
            </a:prstGeom>
            <a:noFill/>
            <a:ln w="28575">
              <a:solidFill>
                <a:schemeClr val="tx1"/>
              </a:solidFill>
              <a:round/>
              <a:headEnd/>
              <a:tailEnd/>
            </a:ln>
          </p:spPr>
          <p:txBody>
            <a:bodyPr/>
            <a:lstStyle/>
            <a:p>
              <a:endParaRPr lang="en-US"/>
            </a:p>
          </p:txBody>
        </p:sp>
        <p:sp>
          <p:nvSpPr>
            <p:cNvPr id="1311" name="Line 106"/>
            <p:cNvSpPr>
              <a:spLocks noChangeShapeType="1"/>
            </p:cNvSpPr>
            <p:nvPr/>
          </p:nvSpPr>
          <p:spPr bwMode="auto">
            <a:xfrm>
              <a:off x="4033" y="1619"/>
              <a:ext cx="0" cy="0"/>
            </a:xfrm>
            <a:prstGeom prst="line">
              <a:avLst/>
            </a:prstGeom>
            <a:noFill/>
            <a:ln w="28575">
              <a:solidFill>
                <a:schemeClr val="tx1"/>
              </a:solidFill>
              <a:round/>
              <a:headEnd/>
              <a:tailEnd/>
            </a:ln>
          </p:spPr>
          <p:txBody>
            <a:bodyPr/>
            <a:lstStyle/>
            <a:p>
              <a:endParaRPr lang="en-US"/>
            </a:p>
          </p:txBody>
        </p:sp>
        <p:sp>
          <p:nvSpPr>
            <p:cNvPr id="1312" name="Line 107"/>
            <p:cNvSpPr>
              <a:spLocks noChangeShapeType="1"/>
            </p:cNvSpPr>
            <p:nvPr/>
          </p:nvSpPr>
          <p:spPr bwMode="auto">
            <a:xfrm>
              <a:off x="4033" y="1619"/>
              <a:ext cx="13" cy="0"/>
            </a:xfrm>
            <a:prstGeom prst="line">
              <a:avLst/>
            </a:prstGeom>
            <a:noFill/>
            <a:ln w="28575">
              <a:solidFill>
                <a:schemeClr val="tx1"/>
              </a:solidFill>
              <a:round/>
              <a:headEnd/>
              <a:tailEnd/>
            </a:ln>
          </p:spPr>
          <p:txBody>
            <a:bodyPr/>
            <a:lstStyle/>
            <a:p>
              <a:endParaRPr lang="en-US"/>
            </a:p>
          </p:txBody>
        </p:sp>
        <p:sp>
          <p:nvSpPr>
            <p:cNvPr id="1313" name="Line 108"/>
            <p:cNvSpPr>
              <a:spLocks noChangeShapeType="1"/>
            </p:cNvSpPr>
            <p:nvPr/>
          </p:nvSpPr>
          <p:spPr bwMode="auto">
            <a:xfrm>
              <a:off x="4046" y="1619"/>
              <a:ext cx="0" cy="0"/>
            </a:xfrm>
            <a:prstGeom prst="line">
              <a:avLst/>
            </a:prstGeom>
            <a:noFill/>
            <a:ln w="28575">
              <a:solidFill>
                <a:schemeClr val="tx1"/>
              </a:solidFill>
              <a:round/>
              <a:headEnd/>
              <a:tailEnd/>
            </a:ln>
          </p:spPr>
          <p:txBody>
            <a:bodyPr/>
            <a:lstStyle/>
            <a:p>
              <a:endParaRPr lang="en-US"/>
            </a:p>
          </p:txBody>
        </p:sp>
        <p:sp>
          <p:nvSpPr>
            <p:cNvPr id="1314" name="Line 109"/>
            <p:cNvSpPr>
              <a:spLocks noChangeShapeType="1"/>
            </p:cNvSpPr>
            <p:nvPr/>
          </p:nvSpPr>
          <p:spPr bwMode="auto">
            <a:xfrm>
              <a:off x="4046" y="1619"/>
              <a:ext cx="4" cy="0"/>
            </a:xfrm>
            <a:prstGeom prst="line">
              <a:avLst/>
            </a:prstGeom>
            <a:noFill/>
            <a:ln w="28575">
              <a:solidFill>
                <a:schemeClr val="tx1"/>
              </a:solidFill>
              <a:round/>
              <a:headEnd/>
              <a:tailEnd/>
            </a:ln>
          </p:spPr>
          <p:txBody>
            <a:bodyPr/>
            <a:lstStyle/>
            <a:p>
              <a:endParaRPr lang="en-US"/>
            </a:p>
          </p:txBody>
        </p:sp>
        <p:sp>
          <p:nvSpPr>
            <p:cNvPr id="1315" name="Line 110"/>
            <p:cNvSpPr>
              <a:spLocks noChangeShapeType="1"/>
            </p:cNvSpPr>
            <p:nvPr/>
          </p:nvSpPr>
          <p:spPr bwMode="auto">
            <a:xfrm>
              <a:off x="4083" y="1628"/>
              <a:ext cx="0" cy="31"/>
            </a:xfrm>
            <a:prstGeom prst="line">
              <a:avLst/>
            </a:prstGeom>
            <a:noFill/>
            <a:ln w="28575">
              <a:solidFill>
                <a:schemeClr val="tx1"/>
              </a:solidFill>
              <a:round/>
              <a:headEnd/>
              <a:tailEnd/>
            </a:ln>
          </p:spPr>
          <p:txBody>
            <a:bodyPr/>
            <a:lstStyle/>
            <a:p>
              <a:endParaRPr lang="en-US"/>
            </a:p>
          </p:txBody>
        </p:sp>
        <p:sp>
          <p:nvSpPr>
            <p:cNvPr id="1316" name="Line 111"/>
            <p:cNvSpPr>
              <a:spLocks noChangeShapeType="1"/>
            </p:cNvSpPr>
            <p:nvPr/>
          </p:nvSpPr>
          <p:spPr bwMode="auto">
            <a:xfrm>
              <a:off x="4083" y="1659"/>
              <a:ext cx="17" cy="0"/>
            </a:xfrm>
            <a:prstGeom prst="line">
              <a:avLst/>
            </a:prstGeom>
            <a:noFill/>
            <a:ln w="28575">
              <a:solidFill>
                <a:schemeClr val="tx1"/>
              </a:solidFill>
              <a:round/>
              <a:headEnd/>
              <a:tailEnd/>
            </a:ln>
          </p:spPr>
          <p:txBody>
            <a:bodyPr/>
            <a:lstStyle/>
            <a:p>
              <a:endParaRPr lang="en-US"/>
            </a:p>
          </p:txBody>
        </p:sp>
        <p:sp>
          <p:nvSpPr>
            <p:cNvPr id="1317" name="Line 112"/>
            <p:cNvSpPr>
              <a:spLocks noChangeShapeType="1"/>
            </p:cNvSpPr>
            <p:nvPr/>
          </p:nvSpPr>
          <p:spPr bwMode="auto">
            <a:xfrm>
              <a:off x="4100" y="1659"/>
              <a:ext cx="0" cy="0"/>
            </a:xfrm>
            <a:prstGeom prst="line">
              <a:avLst/>
            </a:prstGeom>
            <a:noFill/>
            <a:ln w="28575">
              <a:solidFill>
                <a:schemeClr val="tx1"/>
              </a:solidFill>
              <a:round/>
              <a:headEnd/>
              <a:tailEnd/>
            </a:ln>
          </p:spPr>
          <p:txBody>
            <a:bodyPr/>
            <a:lstStyle/>
            <a:p>
              <a:endParaRPr lang="en-US"/>
            </a:p>
          </p:txBody>
        </p:sp>
        <p:sp>
          <p:nvSpPr>
            <p:cNvPr id="1318" name="Line 113"/>
            <p:cNvSpPr>
              <a:spLocks noChangeShapeType="1"/>
            </p:cNvSpPr>
            <p:nvPr/>
          </p:nvSpPr>
          <p:spPr bwMode="auto">
            <a:xfrm>
              <a:off x="4100" y="1659"/>
              <a:ext cx="36" cy="0"/>
            </a:xfrm>
            <a:prstGeom prst="line">
              <a:avLst/>
            </a:prstGeom>
            <a:noFill/>
            <a:ln w="28575">
              <a:solidFill>
                <a:schemeClr val="tx1"/>
              </a:solidFill>
              <a:round/>
              <a:headEnd/>
              <a:tailEnd/>
            </a:ln>
          </p:spPr>
          <p:txBody>
            <a:bodyPr/>
            <a:lstStyle/>
            <a:p>
              <a:endParaRPr lang="en-US"/>
            </a:p>
          </p:txBody>
        </p:sp>
        <p:sp>
          <p:nvSpPr>
            <p:cNvPr id="1319" name="Line 114"/>
            <p:cNvSpPr>
              <a:spLocks noChangeShapeType="1"/>
            </p:cNvSpPr>
            <p:nvPr/>
          </p:nvSpPr>
          <p:spPr bwMode="auto">
            <a:xfrm>
              <a:off x="4176" y="1659"/>
              <a:ext cx="81" cy="0"/>
            </a:xfrm>
            <a:prstGeom prst="line">
              <a:avLst/>
            </a:prstGeom>
            <a:noFill/>
            <a:ln w="28575">
              <a:solidFill>
                <a:schemeClr val="tx1"/>
              </a:solidFill>
              <a:round/>
              <a:headEnd/>
              <a:tailEnd/>
            </a:ln>
          </p:spPr>
          <p:txBody>
            <a:bodyPr/>
            <a:lstStyle/>
            <a:p>
              <a:endParaRPr lang="en-US"/>
            </a:p>
          </p:txBody>
        </p:sp>
        <p:sp>
          <p:nvSpPr>
            <p:cNvPr id="1320" name="Line 115"/>
            <p:cNvSpPr>
              <a:spLocks noChangeShapeType="1"/>
            </p:cNvSpPr>
            <p:nvPr/>
          </p:nvSpPr>
          <p:spPr bwMode="auto">
            <a:xfrm>
              <a:off x="4296" y="1659"/>
              <a:ext cx="0" cy="0"/>
            </a:xfrm>
            <a:prstGeom prst="line">
              <a:avLst/>
            </a:prstGeom>
            <a:noFill/>
            <a:ln w="28575">
              <a:solidFill>
                <a:schemeClr val="tx1"/>
              </a:solidFill>
              <a:round/>
              <a:headEnd/>
              <a:tailEnd/>
            </a:ln>
          </p:spPr>
          <p:txBody>
            <a:bodyPr/>
            <a:lstStyle/>
            <a:p>
              <a:endParaRPr lang="en-US"/>
            </a:p>
          </p:txBody>
        </p:sp>
        <p:sp>
          <p:nvSpPr>
            <p:cNvPr id="1321" name="Line 116"/>
            <p:cNvSpPr>
              <a:spLocks noChangeShapeType="1"/>
            </p:cNvSpPr>
            <p:nvPr/>
          </p:nvSpPr>
          <p:spPr bwMode="auto">
            <a:xfrm>
              <a:off x="4296" y="1659"/>
              <a:ext cx="0" cy="0"/>
            </a:xfrm>
            <a:prstGeom prst="line">
              <a:avLst/>
            </a:prstGeom>
            <a:noFill/>
            <a:ln w="28575">
              <a:solidFill>
                <a:schemeClr val="tx1"/>
              </a:solidFill>
              <a:round/>
              <a:headEnd/>
              <a:tailEnd/>
            </a:ln>
          </p:spPr>
          <p:txBody>
            <a:bodyPr/>
            <a:lstStyle/>
            <a:p>
              <a:endParaRPr lang="en-US"/>
            </a:p>
          </p:txBody>
        </p:sp>
        <p:sp>
          <p:nvSpPr>
            <p:cNvPr id="1322" name="Line 117"/>
            <p:cNvSpPr>
              <a:spLocks noChangeShapeType="1"/>
            </p:cNvSpPr>
            <p:nvPr/>
          </p:nvSpPr>
          <p:spPr bwMode="auto">
            <a:xfrm>
              <a:off x="4296" y="1659"/>
              <a:ext cx="28" cy="0"/>
            </a:xfrm>
            <a:prstGeom prst="line">
              <a:avLst/>
            </a:prstGeom>
            <a:noFill/>
            <a:ln w="28575">
              <a:solidFill>
                <a:schemeClr val="tx1"/>
              </a:solidFill>
              <a:round/>
              <a:headEnd/>
              <a:tailEnd/>
            </a:ln>
          </p:spPr>
          <p:txBody>
            <a:bodyPr/>
            <a:lstStyle/>
            <a:p>
              <a:endParaRPr lang="en-US"/>
            </a:p>
          </p:txBody>
        </p:sp>
        <p:sp>
          <p:nvSpPr>
            <p:cNvPr id="1323" name="Line 118"/>
            <p:cNvSpPr>
              <a:spLocks noChangeShapeType="1"/>
            </p:cNvSpPr>
            <p:nvPr/>
          </p:nvSpPr>
          <p:spPr bwMode="auto">
            <a:xfrm>
              <a:off x="4324" y="1659"/>
              <a:ext cx="0" cy="47"/>
            </a:xfrm>
            <a:prstGeom prst="line">
              <a:avLst/>
            </a:prstGeom>
            <a:noFill/>
            <a:ln w="28575">
              <a:solidFill>
                <a:schemeClr val="tx1"/>
              </a:solidFill>
              <a:round/>
              <a:headEnd/>
              <a:tailEnd/>
            </a:ln>
          </p:spPr>
          <p:txBody>
            <a:bodyPr/>
            <a:lstStyle/>
            <a:p>
              <a:endParaRPr lang="en-US"/>
            </a:p>
          </p:txBody>
        </p:sp>
        <p:sp>
          <p:nvSpPr>
            <p:cNvPr id="1324" name="Line 119"/>
            <p:cNvSpPr>
              <a:spLocks noChangeShapeType="1"/>
            </p:cNvSpPr>
            <p:nvPr/>
          </p:nvSpPr>
          <p:spPr bwMode="auto">
            <a:xfrm>
              <a:off x="4324" y="1706"/>
              <a:ext cx="12" cy="0"/>
            </a:xfrm>
            <a:prstGeom prst="line">
              <a:avLst/>
            </a:prstGeom>
            <a:noFill/>
            <a:ln w="28575">
              <a:solidFill>
                <a:schemeClr val="tx1"/>
              </a:solidFill>
              <a:round/>
              <a:headEnd/>
              <a:tailEnd/>
            </a:ln>
          </p:spPr>
          <p:txBody>
            <a:bodyPr/>
            <a:lstStyle/>
            <a:p>
              <a:endParaRPr lang="en-US"/>
            </a:p>
          </p:txBody>
        </p:sp>
        <p:sp>
          <p:nvSpPr>
            <p:cNvPr id="1325" name="Line 120"/>
            <p:cNvSpPr>
              <a:spLocks noChangeShapeType="1"/>
            </p:cNvSpPr>
            <p:nvPr/>
          </p:nvSpPr>
          <p:spPr bwMode="auto">
            <a:xfrm>
              <a:off x="4377" y="1706"/>
              <a:ext cx="80" cy="0"/>
            </a:xfrm>
            <a:prstGeom prst="line">
              <a:avLst/>
            </a:prstGeom>
            <a:noFill/>
            <a:ln w="28575">
              <a:solidFill>
                <a:schemeClr val="tx1"/>
              </a:solidFill>
              <a:round/>
              <a:headEnd/>
              <a:tailEnd/>
            </a:ln>
          </p:spPr>
          <p:txBody>
            <a:bodyPr/>
            <a:lstStyle/>
            <a:p>
              <a:endParaRPr lang="en-US"/>
            </a:p>
          </p:txBody>
        </p:sp>
        <p:sp>
          <p:nvSpPr>
            <p:cNvPr id="1326" name="Line 121"/>
            <p:cNvSpPr>
              <a:spLocks noChangeShapeType="1"/>
            </p:cNvSpPr>
            <p:nvPr/>
          </p:nvSpPr>
          <p:spPr bwMode="auto">
            <a:xfrm>
              <a:off x="4496" y="1706"/>
              <a:ext cx="7" cy="0"/>
            </a:xfrm>
            <a:prstGeom prst="line">
              <a:avLst/>
            </a:prstGeom>
            <a:noFill/>
            <a:ln w="28575">
              <a:solidFill>
                <a:schemeClr val="tx1"/>
              </a:solidFill>
              <a:round/>
              <a:headEnd/>
              <a:tailEnd/>
            </a:ln>
          </p:spPr>
          <p:txBody>
            <a:bodyPr/>
            <a:lstStyle/>
            <a:p>
              <a:endParaRPr lang="en-US"/>
            </a:p>
          </p:txBody>
        </p:sp>
        <p:sp>
          <p:nvSpPr>
            <p:cNvPr id="1327" name="Line 122"/>
            <p:cNvSpPr>
              <a:spLocks noChangeShapeType="1"/>
            </p:cNvSpPr>
            <p:nvPr/>
          </p:nvSpPr>
          <p:spPr bwMode="auto">
            <a:xfrm>
              <a:off x="4503" y="1706"/>
              <a:ext cx="0" cy="46"/>
            </a:xfrm>
            <a:prstGeom prst="line">
              <a:avLst/>
            </a:prstGeom>
            <a:noFill/>
            <a:ln w="28575">
              <a:solidFill>
                <a:schemeClr val="tx1"/>
              </a:solidFill>
              <a:round/>
              <a:headEnd/>
              <a:tailEnd/>
            </a:ln>
          </p:spPr>
          <p:txBody>
            <a:bodyPr/>
            <a:lstStyle/>
            <a:p>
              <a:endParaRPr lang="en-US"/>
            </a:p>
          </p:txBody>
        </p:sp>
        <p:sp>
          <p:nvSpPr>
            <p:cNvPr id="1328" name="Line 123"/>
            <p:cNvSpPr>
              <a:spLocks noChangeShapeType="1"/>
            </p:cNvSpPr>
            <p:nvPr/>
          </p:nvSpPr>
          <p:spPr bwMode="auto">
            <a:xfrm>
              <a:off x="4503" y="1752"/>
              <a:ext cx="34" cy="0"/>
            </a:xfrm>
            <a:prstGeom prst="line">
              <a:avLst/>
            </a:prstGeom>
            <a:noFill/>
            <a:ln w="28575">
              <a:solidFill>
                <a:schemeClr val="tx1"/>
              </a:solidFill>
              <a:round/>
              <a:headEnd/>
              <a:tailEnd/>
            </a:ln>
          </p:spPr>
          <p:txBody>
            <a:bodyPr/>
            <a:lstStyle/>
            <a:p>
              <a:endParaRPr lang="en-US"/>
            </a:p>
          </p:txBody>
        </p:sp>
        <p:sp>
          <p:nvSpPr>
            <p:cNvPr id="1329" name="Line 124"/>
            <p:cNvSpPr>
              <a:spLocks noChangeShapeType="1"/>
            </p:cNvSpPr>
            <p:nvPr/>
          </p:nvSpPr>
          <p:spPr bwMode="auto">
            <a:xfrm>
              <a:off x="4577" y="1752"/>
              <a:ext cx="6" cy="0"/>
            </a:xfrm>
            <a:prstGeom prst="line">
              <a:avLst/>
            </a:prstGeom>
            <a:noFill/>
            <a:ln w="28575">
              <a:solidFill>
                <a:schemeClr val="tx1"/>
              </a:solidFill>
              <a:round/>
              <a:headEnd/>
              <a:tailEnd/>
            </a:ln>
          </p:spPr>
          <p:txBody>
            <a:bodyPr/>
            <a:lstStyle/>
            <a:p>
              <a:endParaRPr lang="en-US"/>
            </a:p>
          </p:txBody>
        </p:sp>
        <p:sp>
          <p:nvSpPr>
            <p:cNvPr id="1330" name="Line 125"/>
            <p:cNvSpPr>
              <a:spLocks noChangeShapeType="1"/>
            </p:cNvSpPr>
            <p:nvPr/>
          </p:nvSpPr>
          <p:spPr bwMode="auto">
            <a:xfrm>
              <a:off x="4583" y="1752"/>
              <a:ext cx="0" cy="0"/>
            </a:xfrm>
            <a:prstGeom prst="line">
              <a:avLst/>
            </a:prstGeom>
            <a:noFill/>
            <a:ln w="28575">
              <a:solidFill>
                <a:schemeClr val="tx1"/>
              </a:solidFill>
              <a:round/>
              <a:headEnd/>
              <a:tailEnd/>
            </a:ln>
          </p:spPr>
          <p:txBody>
            <a:bodyPr/>
            <a:lstStyle/>
            <a:p>
              <a:endParaRPr lang="en-US"/>
            </a:p>
          </p:txBody>
        </p:sp>
        <p:sp>
          <p:nvSpPr>
            <p:cNvPr id="1331" name="Line 126"/>
            <p:cNvSpPr>
              <a:spLocks noChangeShapeType="1"/>
            </p:cNvSpPr>
            <p:nvPr/>
          </p:nvSpPr>
          <p:spPr bwMode="auto">
            <a:xfrm>
              <a:off x="4583" y="1752"/>
              <a:ext cx="25" cy="0"/>
            </a:xfrm>
            <a:prstGeom prst="line">
              <a:avLst/>
            </a:prstGeom>
            <a:noFill/>
            <a:ln w="28575">
              <a:solidFill>
                <a:schemeClr val="tx1"/>
              </a:solidFill>
              <a:round/>
              <a:headEnd/>
              <a:tailEnd/>
            </a:ln>
          </p:spPr>
          <p:txBody>
            <a:bodyPr/>
            <a:lstStyle/>
            <a:p>
              <a:endParaRPr lang="en-US"/>
            </a:p>
          </p:txBody>
        </p:sp>
        <p:sp>
          <p:nvSpPr>
            <p:cNvPr id="1332" name="Line 127"/>
            <p:cNvSpPr>
              <a:spLocks noChangeShapeType="1"/>
            </p:cNvSpPr>
            <p:nvPr/>
          </p:nvSpPr>
          <p:spPr bwMode="auto">
            <a:xfrm>
              <a:off x="4608" y="1752"/>
              <a:ext cx="0" cy="58"/>
            </a:xfrm>
            <a:prstGeom prst="line">
              <a:avLst/>
            </a:prstGeom>
            <a:noFill/>
            <a:ln w="28575">
              <a:solidFill>
                <a:schemeClr val="tx1"/>
              </a:solidFill>
              <a:round/>
              <a:headEnd/>
              <a:tailEnd/>
            </a:ln>
          </p:spPr>
          <p:txBody>
            <a:bodyPr/>
            <a:lstStyle/>
            <a:p>
              <a:endParaRPr lang="en-US"/>
            </a:p>
          </p:txBody>
        </p:sp>
        <p:sp>
          <p:nvSpPr>
            <p:cNvPr id="1333" name="Line 128"/>
            <p:cNvSpPr>
              <a:spLocks noChangeShapeType="1"/>
            </p:cNvSpPr>
            <p:nvPr/>
          </p:nvSpPr>
          <p:spPr bwMode="auto">
            <a:xfrm>
              <a:off x="4644" y="1810"/>
              <a:ext cx="29" cy="0"/>
            </a:xfrm>
            <a:prstGeom prst="line">
              <a:avLst/>
            </a:prstGeom>
            <a:noFill/>
            <a:ln w="28575">
              <a:solidFill>
                <a:schemeClr val="tx1"/>
              </a:solidFill>
              <a:round/>
              <a:headEnd/>
              <a:tailEnd/>
            </a:ln>
          </p:spPr>
          <p:txBody>
            <a:bodyPr/>
            <a:lstStyle/>
            <a:p>
              <a:endParaRPr lang="en-US"/>
            </a:p>
          </p:txBody>
        </p:sp>
        <p:sp>
          <p:nvSpPr>
            <p:cNvPr id="1334" name="Line 129"/>
            <p:cNvSpPr>
              <a:spLocks noChangeShapeType="1"/>
            </p:cNvSpPr>
            <p:nvPr/>
          </p:nvSpPr>
          <p:spPr bwMode="auto">
            <a:xfrm>
              <a:off x="4673" y="1810"/>
              <a:ext cx="0" cy="0"/>
            </a:xfrm>
            <a:prstGeom prst="line">
              <a:avLst/>
            </a:prstGeom>
            <a:noFill/>
            <a:ln w="28575">
              <a:solidFill>
                <a:schemeClr val="tx1"/>
              </a:solidFill>
              <a:round/>
              <a:headEnd/>
              <a:tailEnd/>
            </a:ln>
          </p:spPr>
          <p:txBody>
            <a:bodyPr/>
            <a:lstStyle/>
            <a:p>
              <a:endParaRPr lang="en-US"/>
            </a:p>
          </p:txBody>
        </p:sp>
        <p:sp>
          <p:nvSpPr>
            <p:cNvPr id="1335" name="Line 130"/>
            <p:cNvSpPr>
              <a:spLocks noChangeShapeType="1"/>
            </p:cNvSpPr>
            <p:nvPr/>
          </p:nvSpPr>
          <p:spPr bwMode="auto">
            <a:xfrm>
              <a:off x="4673" y="1810"/>
              <a:ext cx="13" cy="0"/>
            </a:xfrm>
            <a:prstGeom prst="line">
              <a:avLst/>
            </a:prstGeom>
            <a:noFill/>
            <a:ln w="28575">
              <a:solidFill>
                <a:schemeClr val="tx1"/>
              </a:solidFill>
              <a:round/>
              <a:headEnd/>
              <a:tailEnd/>
            </a:ln>
          </p:spPr>
          <p:txBody>
            <a:bodyPr/>
            <a:lstStyle/>
            <a:p>
              <a:endParaRPr lang="en-US"/>
            </a:p>
          </p:txBody>
        </p:sp>
        <p:sp>
          <p:nvSpPr>
            <p:cNvPr id="1336" name="Line 131"/>
            <p:cNvSpPr>
              <a:spLocks noChangeShapeType="1"/>
            </p:cNvSpPr>
            <p:nvPr/>
          </p:nvSpPr>
          <p:spPr bwMode="auto">
            <a:xfrm>
              <a:off x="4686" y="1810"/>
              <a:ext cx="0" cy="46"/>
            </a:xfrm>
            <a:prstGeom prst="line">
              <a:avLst/>
            </a:prstGeom>
            <a:noFill/>
            <a:ln w="28575">
              <a:solidFill>
                <a:schemeClr val="tx1"/>
              </a:solidFill>
              <a:round/>
              <a:headEnd/>
              <a:tailEnd/>
            </a:ln>
          </p:spPr>
          <p:txBody>
            <a:bodyPr/>
            <a:lstStyle/>
            <a:p>
              <a:endParaRPr lang="en-US"/>
            </a:p>
          </p:txBody>
        </p:sp>
        <p:sp>
          <p:nvSpPr>
            <p:cNvPr id="1337" name="Line 132"/>
            <p:cNvSpPr>
              <a:spLocks noChangeShapeType="1"/>
            </p:cNvSpPr>
            <p:nvPr/>
          </p:nvSpPr>
          <p:spPr bwMode="auto">
            <a:xfrm>
              <a:off x="1190" y="946"/>
              <a:ext cx="0" cy="0"/>
            </a:xfrm>
            <a:prstGeom prst="line">
              <a:avLst/>
            </a:prstGeom>
            <a:noFill/>
            <a:ln w="28575">
              <a:solidFill>
                <a:schemeClr val="tx1"/>
              </a:solidFill>
              <a:round/>
              <a:headEnd/>
              <a:tailEnd/>
            </a:ln>
          </p:spPr>
          <p:txBody>
            <a:bodyPr/>
            <a:lstStyle/>
            <a:p>
              <a:endParaRPr lang="en-US"/>
            </a:p>
          </p:txBody>
        </p:sp>
        <p:sp>
          <p:nvSpPr>
            <p:cNvPr id="1338" name="Line 133"/>
            <p:cNvSpPr>
              <a:spLocks noChangeShapeType="1"/>
            </p:cNvSpPr>
            <p:nvPr/>
          </p:nvSpPr>
          <p:spPr bwMode="auto">
            <a:xfrm>
              <a:off x="1190" y="946"/>
              <a:ext cx="0" cy="0"/>
            </a:xfrm>
            <a:prstGeom prst="line">
              <a:avLst/>
            </a:prstGeom>
            <a:noFill/>
            <a:ln w="28575">
              <a:solidFill>
                <a:schemeClr val="tx1"/>
              </a:solidFill>
              <a:round/>
              <a:headEnd/>
              <a:tailEnd/>
            </a:ln>
          </p:spPr>
          <p:txBody>
            <a:bodyPr/>
            <a:lstStyle/>
            <a:p>
              <a:endParaRPr lang="en-US"/>
            </a:p>
          </p:txBody>
        </p:sp>
        <p:sp>
          <p:nvSpPr>
            <p:cNvPr id="1339" name="Line 134"/>
            <p:cNvSpPr>
              <a:spLocks noChangeShapeType="1"/>
            </p:cNvSpPr>
            <p:nvPr/>
          </p:nvSpPr>
          <p:spPr bwMode="auto">
            <a:xfrm>
              <a:off x="1190" y="946"/>
              <a:ext cx="0" cy="0"/>
            </a:xfrm>
            <a:prstGeom prst="line">
              <a:avLst/>
            </a:prstGeom>
            <a:noFill/>
            <a:ln w="28575">
              <a:solidFill>
                <a:schemeClr val="tx1"/>
              </a:solidFill>
              <a:round/>
              <a:headEnd/>
              <a:tailEnd/>
            </a:ln>
          </p:spPr>
          <p:txBody>
            <a:bodyPr/>
            <a:lstStyle/>
            <a:p>
              <a:endParaRPr lang="en-US"/>
            </a:p>
          </p:txBody>
        </p:sp>
        <p:sp>
          <p:nvSpPr>
            <p:cNvPr id="1340" name="Line 135"/>
            <p:cNvSpPr>
              <a:spLocks noChangeShapeType="1"/>
            </p:cNvSpPr>
            <p:nvPr/>
          </p:nvSpPr>
          <p:spPr bwMode="auto">
            <a:xfrm>
              <a:off x="1190" y="946"/>
              <a:ext cx="0" cy="0"/>
            </a:xfrm>
            <a:prstGeom prst="line">
              <a:avLst/>
            </a:prstGeom>
            <a:noFill/>
            <a:ln w="28575">
              <a:solidFill>
                <a:schemeClr val="tx1"/>
              </a:solidFill>
              <a:round/>
              <a:headEnd/>
              <a:tailEnd/>
            </a:ln>
          </p:spPr>
          <p:txBody>
            <a:bodyPr/>
            <a:lstStyle/>
            <a:p>
              <a:endParaRPr lang="en-US"/>
            </a:p>
          </p:txBody>
        </p:sp>
        <p:sp>
          <p:nvSpPr>
            <p:cNvPr id="1341" name="Line 136"/>
            <p:cNvSpPr>
              <a:spLocks noChangeShapeType="1"/>
            </p:cNvSpPr>
            <p:nvPr/>
          </p:nvSpPr>
          <p:spPr bwMode="auto">
            <a:xfrm>
              <a:off x="1190" y="946"/>
              <a:ext cx="0" cy="0"/>
            </a:xfrm>
            <a:prstGeom prst="line">
              <a:avLst/>
            </a:prstGeom>
            <a:noFill/>
            <a:ln w="28575">
              <a:solidFill>
                <a:schemeClr val="tx1"/>
              </a:solidFill>
              <a:round/>
              <a:headEnd/>
              <a:tailEnd/>
            </a:ln>
          </p:spPr>
          <p:txBody>
            <a:bodyPr/>
            <a:lstStyle/>
            <a:p>
              <a:endParaRPr lang="en-US"/>
            </a:p>
          </p:txBody>
        </p:sp>
        <p:sp>
          <p:nvSpPr>
            <p:cNvPr id="1342" name="Line 137"/>
            <p:cNvSpPr>
              <a:spLocks noChangeShapeType="1"/>
            </p:cNvSpPr>
            <p:nvPr/>
          </p:nvSpPr>
          <p:spPr bwMode="auto">
            <a:xfrm>
              <a:off x="1190" y="946"/>
              <a:ext cx="0" cy="0"/>
            </a:xfrm>
            <a:prstGeom prst="line">
              <a:avLst/>
            </a:prstGeom>
            <a:noFill/>
            <a:ln w="28575">
              <a:solidFill>
                <a:schemeClr val="tx1"/>
              </a:solidFill>
              <a:round/>
              <a:headEnd/>
              <a:tailEnd/>
            </a:ln>
          </p:spPr>
          <p:txBody>
            <a:bodyPr/>
            <a:lstStyle/>
            <a:p>
              <a:endParaRPr lang="en-US"/>
            </a:p>
          </p:txBody>
        </p:sp>
        <p:sp>
          <p:nvSpPr>
            <p:cNvPr id="1343" name="Line 141"/>
            <p:cNvSpPr>
              <a:spLocks noChangeShapeType="1"/>
            </p:cNvSpPr>
            <p:nvPr/>
          </p:nvSpPr>
          <p:spPr bwMode="auto">
            <a:xfrm>
              <a:off x="1474" y="946"/>
              <a:ext cx="0" cy="26"/>
            </a:xfrm>
            <a:prstGeom prst="line">
              <a:avLst/>
            </a:prstGeom>
            <a:noFill/>
            <a:ln w="28575">
              <a:solidFill>
                <a:schemeClr val="tx1"/>
              </a:solidFill>
              <a:round/>
              <a:headEnd/>
              <a:tailEnd/>
            </a:ln>
          </p:spPr>
          <p:txBody>
            <a:bodyPr/>
            <a:lstStyle/>
            <a:p>
              <a:endParaRPr lang="en-US"/>
            </a:p>
          </p:txBody>
        </p:sp>
        <p:sp>
          <p:nvSpPr>
            <p:cNvPr id="1344" name="Line 142"/>
            <p:cNvSpPr>
              <a:spLocks noChangeShapeType="1"/>
            </p:cNvSpPr>
            <p:nvPr/>
          </p:nvSpPr>
          <p:spPr bwMode="auto">
            <a:xfrm>
              <a:off x="1474" y="972"/>
              <a:ext cx="10" cy="0"/>
            </a:xfrm>
            <a:prstGeom prst="line">
              <a:avLst/>
            </a:prstGeom>
            <a:noFill/>
            <a:ln w="28575">
              <a:solidFill>
                <a:schemeClr val="tx1"/>
              </a:solidFill>
              <a:round/>
              <a:headEnd/>
              <a:tailEnd/>
            </a:ln>
          </p:spPr>
          <p:txBody>
            <a:bodyPr/>
            <a:lstStyle/>
            <a:p>
              <a:endParaRPr lang="en-US"/>
            </a:p>
          </p:txBody>
        </p:sp>
        <p:sp>
          <p:nvSpPr>
            <p:cNvPr id="1345" name="Line 146"/>
            <p:cNvSpPr>
              <a:spLocks noChangeShapeType="1"/>
            </p:cNvSpPr>
            <p:nvPr/>
          </p:nvSpPr>
          <p:spPr bwMode="auto">
            <a:xfrm>
              <a:off x="1814" y="972"/>
              <a:ext cx="0" cy="0"/>
            </a:xfrm>
            <a:prstGeom prst="line">
              <a:avLst/>
            </a:prstGeom>
            <a:noFill/>
            <a:ln w="28575">
              <a:solidFill>
                <a:schemeClr val="tx1"/>
              </a:solidFill>
              <a:round/>
              <a:headEnd/>
              <a:tailEnd/>
            </a:ln>
          </p:spPr>
          <p:txBody>
            <a:bodyPr/>
            <a:lstStyle/>
            <a:p>
              <a:endParaRPr lang="en-US"/>
            </a:p>
          </p:txBody>
        </p:sp>
        <p:sp>
          <p:nvSpPr>
            <p:cNvPr id="1346" name="Line 160"/>
            <p:cNvSpPr>
              <a:spLocks noChangeShapeType="1"/>
            </p:cNvSpPr>
            <p:nvPr/>
          </p:nvSpPr>
          <p:spPr bwMode="auto">
            <a:xfrm>
              <a:off x="2471" y="1127"/>
              <a:ext cx="0" cy="15"/>
            </a:xfrm>
            <a:prstGeom prst="line">
              <a:avLst/>
            </a:prstGeom>
            <a:noFill/>
            <a:ln w="28575">
              <a:solidFill>
                <a:schemeClr val="tx1"/>
              </a:solidFill>
              <a:round/>
              <a:headEnd/>
              <a:tailEnd/>
            </a:ln>
          </p:spPr>
          <p:txBody>
            <a:bodyPr/>
            <a:lstStyle/>
            <a:p>
              <a:endParaRPr lang="en-US"/>
            </a:p>
          </p:txBody>
        </p:sp>
        <p:sp>
          <p:nvSpPr>
            <p:cNvPr id="1347" name="Line 163"/>
            <p:cNvSpPr>
              <a:spLocks noChangeShapeType="1"/>
            </p:cNvSpPr>
            <p:nvPr/>
          </p:nvSpPr>
          <p:spPr bwMode="auto">
            <a:xfrm>
              <a:off x="2619" y="1142"/>
              <a:ext cx="0" cy="0"/>
            </a:xfrm>
            <a:prstGeom prst="line">
              <a:avLst/>
            </a:prstGeom>
            <a:noFill/>
            <a:ln w="28575">
              <a:solidFill>
                <a:schemeClr val="tx1"/>
              </a:solidFill>
              <a:round/>
              <a:headEnd/>
              <a:tailEnd/>
            </a:ln>
          </p:spPr>
          <p:txBody>
            <a:bodyPr/>
            <a:lstStyle/>
            <a:p>
              <a:endParaRPr lang="en-US"/>
            </a:p>
          </p:txBody>
        </p:sp>
        <p:sp>
          <p:nvSpPr>
            <p:cNvPr id="1348" name="Line 216"/>
            <p:cNvSpPr>
              <a:spLocks noChangeShapeType="1"/>
            </p:cNvSpPr>
            <p:nvPr/>
          </p:nvSpPr>
          <p:spPr bwMode="auto">
            <a:xfrm>
              <a:off x="4105" y="1619"/>
              <a:ext cx="0" cy="0"/>
            </a:xfrm>
            <a:prstGeom prst="line">
              <a:avLst/>
            </a:prstGeom>
            <a:noFill/>
            <a:ln w="28575">
              <a:solidFill>
                <a:schemeClr val="tx1"/>
              </a:solidFill>
              <a:round/>
              <a:headEnd/>
              <a:tailEnd/>
            </a:ln>
          </p:spPr>
          <p:txBody>
            <a:bodyPr/>
            <a:lstStyle/>
            <a:p>
              <a:endParaRPr lang="en-US"/>
            </a:p>
          </p:txBody>
        </p:sp>
        <p:sp>
          <p:nvSpPr>
            <p:cNvPr id="1349" name="Line 219"/>
            <p:cNvSpPr>
              <a:spLocks noChangeShapeType="1"/>
            </p:cNvSpPr>
            <p:nvPr/>
          </p:nvSpPr>
          <p:spPr bwMode="auto">
            <a:xfrm>
              <a:off x="4223" y="1619"/>
              <a:ext cx="0" cy="0"/>
            </a:xfrm>
            <a:prstGeom prst="line">
              <a:avLst/>
            </a:prstGeom>
            <a:noFill/>
            <a:ln w="28575">
              <a:solidFill>
                <a:schemeClr val="tx1"/>
              </a:solidFill>
              <a:round/>
              <a:headEnd/>
              <a:tailEnd/>
            </a:ln>
          </p:spPr>
          <p:txBody>
            <a:bodyPr/>
            <a:lstStyle/>
            <a:p>
              <a:endParaRPr lang="en-US"/>
            </a:p>
          </p:txBody>
        </p:sp>
        <p:sp>
          <p:nvSpPr>
            <p:cNvPr id="1350" name="Line 221"/>
            <p:cNvSpPr>
              <a:spLocks noChangeShapeType="1"/>
            </p:cNvSpPr>
            <p:nvPr/>
          </p:nvSpPr>
          <p:spPr bwMode="auto">
            <a:xfrm>
              <a:off x="4254" y="1619"/>
              <a:ext cx="0" cy="0"/>
            </a:xfrm>
            <a:prstGeom prst="line">
              <a:avLst/>
            </a:prstGeom>
            <a:noFill/>
            <a:ln w="28575">
              <a:solidFill>
                <a:schemeClr val="tx1"/>
              </a:solidFill>
              <a:round/>
              <a:headEnd/>
              <a:tailEnd/>
            </a:ln>
          </p:spPr>
          <p:txBody>
            <a:bodyPr/>
            <a:lstStyle/>
            <a:p>
              <a:endParaRPr lang="en-US"/>
            </a:p>
          </p:txBody>
        </p:sp>
        <p:sp>
          <p:nvSpPr>
            <p:cNvPr id="1351" name="Line 225"/>
            <p:cNvSpPr>
              <a:spLocks noChangeShapeType="1"/>
            </p:cNvSpPr>
            <p:nvPr/>
          </p:nvSpPr>
          <p:spPr bwMode="auto">
            <a:xfrm>
              <a:off x="4307" y="1662"/>
              <a:ext cx="0" cy="0"/>
            </a:xfrm>
            <a:prstGeom prst="line">
              <a:avLst/>
            </a:prstGeom>
            <a:noFill/>
            <a:ln w="28575">
              <a:solidFill>
                <a:schemeClr val="tx1"/>
              </a:solidFill>
              <a:round/>
              <a:headEnd/>
              <a:tailEnd/>
            </a:ln>
          </p:spPr>
          <p:txBody>
            <a:bodyPr/>
            <a:lstStyle/>
            <a:p>
              <a:endParaRPr lang="en-US"/>
            </a:p>
          </p:txBody>
        </p:sp>
        <p:sp>
          <p:nvSpPr>
            <p:cNvPr id="1352" name="Line 227"/>
            <p:cNvSpPr>
              <a:spLocks noChangeShapeType="1"/>
            </p:cNvSpPr>
            <p:nvPr/>
          </p:nvSpPr>
          <p:spPr bwMode="auto">
            <a:xfrm>
              <a:off x="4319" y="1662"/>
              <a:ext cx="0" cy="0"/>
            </a:xfrm>
            <a:prstGeom prst="line">
              <a:avLst/>
            </a:prstGeom>
            <a:noFill/>
            <a:ln w="28575">
              <a:solidFill>
                <a:schemeClr val="tx1"/>
              </a:solidFill>
              <a:round/>
              <a:headEnd/>
              <a:tailEnd/>
            </a:ln>
          </p:spPr>
          <p:txBody>
            <a:bodyPr/>
            <a:lstStyle/>
            <a:p>
              <a:endParaRPr lang="en-US"/>
            </a:p>
          </p:txBody>
        </p:sp>
        <p:sp>
          <p:nvSpPr>
            <p:cNvPr id="1353" name="Line 228"/>
            <p:cNvSpPr>
              <a:spLocks noChangeShapeType="1"/>
            </p:cNvSpPr>
            <p:nvPr/>
          </p:nvSpPr>
          <p:spPr bwMode="auto">
            <a:xfrm>
              <a:off x="4319" y="1662"/>
              <a:ext cx="8" cy="0"/>
            </a:xfrm>
            <a:prstGeom prst="line">
              <a:avLst/>
            </a:prstGeom>
            <a:noFill/>
            <a:ln w="28575">
              <a:solidFill>
                <a:schemeClr val="tx1"/>
              </a:solidFill>
              <a:round/>
              <a:headEnd/>
              <a:tailEnd/>
            </a:ln>
          </p:spPr>
          <p:txBody>
            <a:bodyPr/>
            <a:lstStyle/>
            <a:p>
              <a:endParaRPr lang="en-US"/>
            </a:p>
          </p:txBody>
        </p:sp>
        <p:sp>
          <p:nvSpPr>
            <p:cNvPr id="1354" name="Line 230"/>
            <p:cNvSpPr>
              <a:spLocks noChangeShapeType="1"/>
            </p:cNvSpPr>
            <p:nvPr/>
          </p:nvSpPr>
          <p:spPr bwMode="auto">
            <a:xfrm>
              <a:off x="4327" y="1714"/>
              <a:ext cx="0" cy="0"/>
            </a:xfrm>
            <a:prstGeom prst="line">
              <a:avLst/>
            </a:prstGeom>
            <a:noFill/>
            <a:ln w="28575">
              <a:solidFill>
                <a:schemeClr val="tx1"/>
              </a:solidFill>
              <a:round/>
              <a:headEnd/>
              <a:tailEnd/>
            </a:ln>
          </p:spPr>
          <p:txBody>
            <a:bodyPr/>
            <a:lstStyle/>
            <a:p>
              <a:endParaRPr lang="en-US"/>
            </a:p>
          </p:txBody>
        </p:sp>
        <p:sp>
          <p:nvSpPr>
            <p:cNvPr id="1355" name="Line 232"/>
            <p:cNvSpPr>
              <a:spLocks noChangeShapeType="1"/>
            </p:cNvSpPr>
            <p:nvPr/>
          </p:nvSpPr>
          <p:spPr bwMode="auto">
            <a:xfrm>
              <a:off x="4377" y="1714"/>
              <a:ext cx="0" cy="0"/>
            </a:xfrm>
            <a:prstGeom prst="line">
              <a:avLst/>
            </a:prstGeom>
            <a:noFill/>
            <a:ln w="28575">
              <a:solidFill>
                <a:schemeClr val="tx1"/>
              </a:solidFill>
              <a:round/>
              <a:headEnd/>
              <a:tailEnd/>
            </a:ln>
          </p:spPr>
          <p:txBody>
            <a:bodyPr/>
            <a:lstStyle/>
            <a:p>
              <a:endParaRPr lang="en-US"/>
            </a:p>
          </p:txBody>
        </p:sp>
        <p:sp>
          <p:nvSpPr>
            <p:cNvPr id="1356" name="Line 234"/>
            <p:cNvSpPr>
              <a:spLocks noChangeShapeType="1"/>
            </p:cNvSpPr>
            <p:nvPr/>
          </p:nvSpPr>
          <p:spPr bwMode="auto">
            <a:xfrm>
              <a:off x="4397" y="1714"/>
              <a:ext cx="0" cy="0"/>
            </a:xfrm>
            <a:prstGeom prst="line">
              <a:avLst/>
            </a:prstGeom>
            <a:noFill/>
            <a:ln w="28575">
              <a:solidFill>
                <a:schemeClr val="tx1"/>
              </a:solidFill>
              <a:round/>
              <a:headEnd/>
              <a:tailEnd/>
            </a:ln>
          </p:spPr>
          <p:txBody>
            <a:bodyPr/>
            <a:lstStyle/>
            <a:p>
              <a:endParaRPr lang="en-US"/>
            </a:p>
          </p:txBody>
        </p:sp>
        <p:sp>
          <p:nvSpPr>
            <p:cNvPr id="1357" name="Line 239"/>
            <p:cNvSpPr>
              <a:spLocks noChangeShapeType="1"/>
            </p:cNvSpPr>
            <p:nvPr/>
          </p:nvSpPr>
          <p:spPr bwMode="auto">
            <a:xfrm>
              <a:off x="4459" y="1781"/>
              <a:ext cx="0" cy="0"/>
            </a:xfrm>
            <a:prstGeom prst="line">
              <a:avLst/>
            </a:prstGeom>
            <a:noFill/>
            <a:ln w="28575">
              <a:solidFill>
                <a:schemeClr val="tx1"/>
              </a:solidFill>
              <a:round/>
              <a:headEnd/>
              <a:tailEnd/>
            </a:ln>
          </p:spPr>
          <p:txBody>
            <a:bodyPr/>
            <a:lstStyle/>
            <a:p>
              <a:endParaRPr lang="en-US"/>
            </a:p>
          </p:txBody>
        </p:sp>
        <p:sp>
          <p:nvSpPr>
            <p:cNvPr id="1358" name="Line 241"/>
            <p:cNvSpPr>
              <a:spLocks noChangeShapeType="1"/>
            </p:cNvSpPr>
            <p:nvPr/>
          </p:nvSpPr>
          <p:spPr bwMode="auto">
            <a:xfrm>
              <a:off x="4487" y="1781"/>
              <a:ext cx="0" cy="0"/>
            </a:xfrm>
            <a:prstGeom prst="line">
              <a:avLst/>
            </a:prstGeom>
            <a:noFill/>
            <a:ln w="28575">
              <a:solidFill>
                <a:schemeClr val="tx1"/>
              </a:solidFill>
              <a:round/>
              <a:headEnd/>
              <a:tailEnd/>
            </a:ln>
          </p:spPr>
          <p:txBody>
            <a:bodyPr/>
            <a:lstStyle/>
            <a:p>
              <a:endParaRPr lang="en-US"/>
            </a:p>
          </p:txBody>
        </p:sp>
        <p:sp>
          <p:nvSpPr>
            <p:cNvPr id="1359" name="Line 244"/>
            <p:cNvSpPr>
              <a:spLocks noChangeShapeType="1"/>
            </p:cNvSpPr>
            <p:nvPr/>
          </p:nvSpPr>
          <p:spPr bwMode="auto">
            <a:xfrm>
              <a:off x="4565" y="1781"/>
              <a:ext cx="0" cy="0"/>
            </a:xfrm>
            <a:prstGeom prst="line">
              <a:avLst/>
            </a:prstGeom>
            <a:noFill/>
            <a:ln w="28575">
              <a:solidFill>
                <a:schemeClr val="tx1"/>
              </a:solidFill>
              <a:round/>
              <a:headEnd/>
              <a:tailEnd/>
            </a:ln>
          </p:spPr>
          <p:txBody>
            <a:bodyPr/>
            <a:lstStyle/>
            <a:p>
              <a:endParaRPr lang="en-US"/>
            </a:p>
          </p:txBody>
        </p:sp>
        <p:sp>
          <p:nvSpPr>
            <p:cNvPr id="1360" name="Line 246"/>
            <p:cNvSpPr>
              <a:spLocks noChangeShapeType="1"/>
            </p:cNvSpPr>
            <p:nvPr/>
          </p:nvSpPr>
          <p:spPr bwMode="auto">
            <a:xfrm>
              <a:off x="4600" y="1781"/>
              <a:ext cx="0" cy="0"/>
            </a:xfrm>
            <a:prstGeom prst="line">
              <a:avLst/>
            </a:prstGeom>
            <a:noFill/>
            <a:ln w="28575">
              <a:solidFill>
                <a:schemeClr val="tx1"/>
              </a:solidFill>
              <a:round/>
              <a:headEnd/>
              <a:tailEnd/>
            </a:ln>
          </p:spPr>
          <p:txBody>
            <a:bodyPr/>
            <a:lstStyle/>
            <a:p>
              <a:endParaRPr lang="en-US"/>
            </a:p>
          </p:txBody>
        </p:sp>
        <p:sp>
          <p:nvSpPr>
            <p:cNvPr id="1361" name="Line 247"/>
            <p:cNvSpPr>
              <a:spLocks noChangeShapeType="1"/>
            </p:cNvSpPr>
            <p:nvPr/>
          </p:nvSpPr>
          <p:spPr bwMode="auto">
            <a:xfrm flipV="1">
              <a:off x="1100" y="843"/>
              <a:ext cx="0" cy="1836"/>
            </a:xfrm>
            <a:prstGeom prst="line">
              <a:avLst/>
            </a:prstGeom>
            <a:noFill/>
            <a:ln w="6350">
              <a:solidFill>
                <a:srgbClr val="000000"/>
              </a:solidFill>
              <a:round/>
              <a:headEnd/>
              <a:tailEnd/>
            </a:ln>
          </p:spPr>
          <p:txBody>
            <a:bodyPr/>
            <a:lstStyle/>
            <a:p>
              <a:endParaRPr lang="en-US"/>
            </a:p>
          </p:txBody>
        </p:sp>
        <p:sp>
          <p:nvSpPr>
            <p:cNvPr id="1362" name="Line 248"/>
            <p:cNvSpPr>
              <a:spLocks noChangeShapeType="1"/>
            </p:cNvSpPr>
            <p:nvPr/>
          </p:nvSpPr>
          <p:spPr bwMode="auto">
            <a:xfrm flipH="1">
              <a:off x="1046" y="2578"/>
              <a:ext cx="54" cy="0"/>
            </a:xfrm>
            <a:prstGeom prst="line">
              <a:avLst/>
            </a:prstGeom>
            <a:noFill/>
            <a:ln w="6350">
              <a:solidFill>
                <a:srgbClr val="000000"/>
              </a:solidFill>
              <a:round/>
              <a:headEnd/>
              <a:tailEnd/>
            </a:ln>
          </p:spPr>
          <p:txBody>
            <a:bodyPr/>
            <a:lstStyle/>
            <a:p>
              <a:endParaRPr lang="en-US"/>
            </a:p>
          </p:txBody>
        </p:sp>
        <p:sp>
          <p:nvSpPr>
            <p:cNvPr id="1363" name="Rectangle 249"/>
            <p:cNvSpPr>
              <a:spLocks noChangeArrowheads="1"/>
            </p:cNvSpPr>
            <p:nvPr/>
          </p:nvSpPr>
          <p:spPr bwMode="auto">
            <a:xfrm>
              <a:off x="746" y="2494"/>
              <a:ext cx="159" cy="90"/>
            </a:xfrm>
            <a:prstGeom prst="rect">
              <a:avLst/>
            </a:prstGeom>
            <a:noFill/>
            <a:ln w="9525">
              <a:noFill/>
              <a:miter lim="800000"/>
              <a:headEnd/>
              <a:tailEnd/>
            </a:ln>
          </p:spPr>
          <p:txBody>
            <a:bodyPr wrap="none" lIns="0" tIns="0" rIns="0" bIns="0">
              <a:spAutoFit/>
            </a:bodyPr>
            <a:lstStyle/>
            <a:p>
              <a:r>
                <a:rPr lang="en-GB" sz="1200">
                  <a:solidFill>
                    <a:srgbClr val="000000"/>
                  </a:solidFill>
                  <a:latin typeface="Arial" charset="0"/>
                </a:rPr>
                <a:t>0.00</a:t>
              </a:r>
              <a:endParaRPr lang="en-GB">
                <a:latin typeface="Arial" charset="0"/>
              </a:endParaRPr>
            </a:p>
          </p:txBody>
        </p:sp>
        <p:sp>
          <p:nvSpPr>
            <p:cNvPr id="1364" name="Line 250"/>
            <p:cNvSpPr>
              <a:spLocks noChangeShapeType="1"/>
            </p:cNvSpPr>
            <p:nvPr/>
          </p:nvSpPr>
          <p:spPr bwMode="auto">
            <a:xfrm flipH="1">
              <a:off x="1046" y="2169"/>
              <a:ext cx="54" cy="0"/>
            </a:xfrm>
            <a:prstGeom prst="line">
              <a:avLst/>
            </a:prstGeom>
            <a:noFill/>
            <a:ln w="6350">
              <a:solidFill>
                <a:srgbClr val="000000"/>
              </a:solidFill>
              <a:round/>
              <a:headEnd/>
              <a:tailEnd/>
            </a:ln>
          </p:spPr>
          <p:txBody>
            <a:bodyPr/>
            <a:lstStyle/>
            <a:p>
              <a:endParaRPr lang="en-US"/>
            </a:p>
          </p:txBody>
        </p:sp>
        <p:sp>
          <p:nvSpPr>
            <p:cNvPr id="1365" name="Rectangle 251"/>
            <p:cNvSpPr>
              <a:spLocks noChangeArrowheads="1"/>
            </p:cNvSpPr>
            <p:nvPr/>
          </p:nvSpPr>
          <p:spPr bwMode="auto">
            <a:xfrm>
              <a:off x="746" y="2085"/>
              <a:ext cx="159" cy="89"/>
            </a:xfrm>
            <a:prstGeom prst="rect">
              <a:avLst/>
            </a:prstGeom>
            <a:noFill/>
            <a:ln w="9525">
              <a:noFill/>
              <a:miter lim="800000"/>
              <a:headEnd/>
              <a:tailEnd/>
            </a:ln>
          </p:spPr>
          <p:txBody>
            <a:bodyPr wrap="none" lIns="0" tIns="0" rIns="0" bIns="0">
              <a:spAutoFit/>
            </a:bodyPr>
            <a:lstStyle/>
            <a:p>
              <a:r>
                <a:rPr lang="en-GB" sz="1200">
                  <a:solidFill>
                    <a:srgbClr val="000000"/>
                  </a:solidFill>
                  <a:latin typeface="Arial" charset="0"/>
                </a:rPr>
                <a:t>0.25</a:t>
              </a:r>
              <a:endParaRPr lang="en-GB">
                <a:latin typeface="Arial" charset="0"/>
              </a:endParaRPr>
            </a:p>
          </p:txBody>
        </p:sp>
        <p:sp>
          <p:nvSpPr>
            <p:cNvPr id="1366" name="Line 252"/>
            <p:cNvSpPr>
              <a:spLocks noChangeShapeType="1"/>
            </p:cNvSpPr>
            <p:nvPr/>
          </p:nvSpPr>
          <p:spPr bwMode="auto">
            <a:xfrm flipH="1">
              <a:off x="1046" y="1758"/>
              <a:ext cx="54" cy="0"/>
            </a:xfrm>
            <a:prstGeom prst="line">
              <a:avLst/>
            </a:prstGeom>
            <a:noFill/>
            <a:ln w="6350">
              <a:solidFill>
                <a:srgbClr val="000000"/>
              </a:solidFill>
              <a:round/>
              <a:headEnd/>
              <a:tailEnd/>
            </a:ln>
          </p:spPr>
          <p:txBody>
            <a:bodyPr/>
            <a:lstStyle/>
            <a:p>
              <a:endParaRPr lang="en-US"/>
            </a:p>
          </p:txBody>
        </p:sp>
        <p:sp>
          <p:nvSpPr>
            <p:cNvPr id="1367" name="Rectangle 253"/>
            <p:cNvSpPr>
              <a:spLocks noChangeArrowheads="1"/>
            </p:cNvSpPr>
            <p:nvPr/>
          </p:nvSpPr>
          <p:spPr bwMode="auto">
            <a:xfrm>
              <a:off x="746" y="1677"/>
              <a:ext cx="159" cy="90"/>
            </a:xfrm>
            <a:prstGeom prst="rect">
              <a:avLst/>
            </a:prstGeom>
            <a:noFill/>
            <a:ln w="9525">
              <a:noFill/>
              <a:miter lim="800000"/>
              <a:headEnd/>
              <a:tailEnd/>
            </a:ln>
          </p:spPr>
          <p:txBody>
            <a:bodyPr wrap="none" lIns="0" tIns="0" rIns="0" bIns="0">
              <a:spAutoFit/>
            </a:bodyPr>
            <a:lstStyle/>
            <a:p>
              <a:r>
                <a:rPr lang="en-GB" sz="1200">
                  <a:solidFill>
                    <a:srgbClr val="000000"/>
                  </a:solidFill>
                  <a:latin typeface="Arial" charset="0"/>
                </a:rPr>
                <a:t>0.50</a:t>
              </a:r>
              <a:endParaRPr lang="en-GB">
                <a:latin typeface="Arial" charset="0"/>
              </a:endParaRPr>
            </a:p>
          </p:txBody>
        </p:sp>
        <p:sp>
          <p:nvSpPr>
            <p:cNvPr id="1368" name="Line 254"/>
            <p:cNvSpPr>
              <a:spLocks noChangeShapeType="1"/>
            </p:cNvSpPr>
            <p:nvPr/>
          </p:nvSpPr>
          <p:spPr bwMode="auto">
            <a:xfrm flipH="1">
              <a:off x="1046" y="1350"/>
              <a:ext cx="54" cy="0"/>
            </a:xfrm>
            <a:prstGeom prst="line">
              <a:avLst/>
            </a:prstGeom>
            <a:noFill/>
            <a:ln w="6350">
              <a:solidFill>
                <a:srgbClr val="000000"/>
              </a:solidFill>
              <a:round/>
              <a:headEnd/>
              <a:tailEnd/>
            </a:ln>
          </p:spPr>
          <p:txBody>
            <a:bodyPr/>
            <a:lstStyle/>
            <a:p>
              <a:endParaRPr lang="en-US"/>
            </a:p>
          </p:txBody>
        </p:sp>
        <p:sp>
          <p:nvSpPr>
            <p:cNvPr id="1369" name="Rectangle 255"/>
            <p:cNvSpPr>
              <a:spLocks noChangeArrowheads="1"/>
            </p:cNvSpPr>
            <p:nvPr/>
          </p:nvSpPr>
          <p:spPr bwMode="auto">
            <a:xfrm>
              <a:off x="746" y="1269"/>
              <a:ext cx="159" cy="89"/>
            </a:xfrm>
            <a:prstGeom prst="rect">
              <a:avLst/>
            </a:prstGeom>
            <a:noFill/>
            <a:ln w="9525">
              <a:noFill/>
              <a:miter lim="800000"/>
              <a:headEnd/>
              <a:tailEnd/>
            </a:ln>
          </p:spPr>
          <p:txBody>
            <a:bodyPr wrap="none" lIns="0" tIns="0" rIns="0" bIns="0">
              <a:spAutoFit/>
            </a:bodyPr>
            <a:lstStyle/>
            <a:p>
              <a:r>
                <a:rPr lang="en-GB" sz="1200">
                  <a:solidFill>
                    <a:srgbClr val="000000"/>
                  </a:solidFill>
                  <a:latin typeface="Arial" charset="0"/>
                </a:rPr>
                <a:t>0.75</a:t>
              </a:r>
              <a:endParaRPr lang="en-GB">
                <a:latin typeface="Arial" charset="0"/>
              </a:endParaRPr>
            </a:p>
          </p:txBody>
        </p:sp>
        <p:sp>
          <p:nvSpPr>
            <p:cNvPr id="1370" name="Line 256"/>
            <p:cNvSpPr>
              <a:spLocks noChangeShapeType="1"/>
            </p:cNvSpPr>
            <p:nvPr/>
          </p:nvSpPr>
          <p:spPr bwMode="auto">
            <a:xfrm flipH="1">
              <a:off x="1046" y="946"/>
              <a:ext cx="54" cy="0"/>
            </a:xfrm>
            <a:prstGeom prst="line">
              <a:avLst/>
            </a:prstGeom>
            <a:noFill/>
            <a:ln w="6350">
              <a:solidFill>
                <a:srgbClr val="000000"/>
              </a:solidFill>
              <a:round/>
              <a:headEnd/>
              <a:tailEnd/>
            </a:ln>
          </p:spPr>
          <p:txBody>
            <a:bodyPr/>
            <a:lstStyle/>
            <a:p>
              <a:endParaRPr lang="en-US"/>
            </a:p>
          </p:txBody>
        </p:sp>
        <p:sp>
          <p:nvSpPr>
            <p:cNvPr id="1371" name="Rectangle 257"/>
            <p:cNvSpPr>
              <a:spLocks noChangeArrowheads="1"/>
            </p:cNvSpPr>
            <p:nvPr/>
          </p:nvSpPr>
          <p:spPr bwMode="auto">
            <a:xfrm>
              <a:off x="746" y="858"/>
              <a:ext cx="159" cy="89"/>
            </a:xfrm>
            <a:prstGeom prst="rect">
              <a:avLst/>
            </a:prstGeom>
            <a:noFill/>
            <a:ln w="9525">
              <a:noFill/>
              <a:miter lim="800000"/>
              <a:headEnd/>
              <a:tailEnd/>
            </a:ln>
          </p:spPr>
          <p:txBody>
            <a:bodyPr wrap="none" lIns="0" tIns="0" rIns="0" bIns="0">
              <a:spAutoFit/>
            </a:bodyPr>
            <a:lstStyle/>
            <a:p>
              <a:r>
                <a:rPr lang="en-GB" sz="1200">
                  <a:solidFill>
                    <a:srgbClr val="000000"/>
                  </a:solidFill>
                  <a:latin typeface="Arial" charset="0"/>
                </a:rPr>
                <a:t>1.00</a:t>
              </a:r>
              <a:endParaRPr lang="en-GB">
                <a:latin typeface="Arial" charset="0"/>
              </a:endParaRPr>
            </a:p>
          </p:txBody>
        </p:sp>
        <p:sp>
          <p:nvSpPr>
            <p:cNvPr id="1372" name="Line 304"/>
            <p:cNvSpPr>
              <a:spLocks noChangeShapeType="1"/>
            </p:cNvSpPr>
            <p:nvPr/>
          </p:nvSpPr>
          <p:spPr bwMode="auto">
            <a:xfrm>
              <a:off x="1100" y="2679"/>
              <a:ext cx="3679" cy="0"/>
            </a:xfrm>
            <a:prstGeom prst="line">
              <a:avLst/>
            </a:prstGeom>
            <a:noFill/>
            <a:ln w="6350">
              <a:solidFill>
                <a:srgbClr val="000000"/>
              </a:solidFill>
              <a:round/>
              <a:headEnd/>
              <a:tailEnd/>
            </a:ln>
          </p:spPr>
          <p:txBody>
            <a:bodyPr/>
            <a:lstStyle/>
            <a:p>
              <a:endParaRPr lang="en-US"/>
            </a:p>
          </p:txBody>
        </p:sp>
        <p:sp>
          <p:nvSpPr>
            <p:cNvPr id="1373" name="Line 305"/>
            <p:cNvSpPr>
              <a:spLocks noChangeShapeType="1"/>
            </p:cNvSpPr>
            <p:nvPr/>
          </p:nvSpPr>
          <p:spPr bwMode="auto">
            <a:xfrm>
              <a:off x="1190" y="2679"/>
              <a:ext cx="0" cy="66"/>
            </a:xfrm>
            <a:prstGeom prst="line">
              <a:avLst/>
            </a:prstGeom>
            <a:noFill/>
            <a:ln w="6350">
              <a:solidFill>
                <a:srgbClr val="000000"/>
              </a:solidFill>
              <a:round/>
              <a:headEnd/>
              <a:tailEnd/>
            </a:ln>
          </p:spPr>
          <p:txBody>
            <a:bodyPr/>
            <a:lstStyle/>
            <a:p>
              <a:endParaRPr lang="en-US"/>
            </a:p>
          </p:txBody>
        </p:sp>
        <p:sp>
          <p:nvSpPr>
            <p:cNvPr id="1374" name="Rectangle 306"/>
            <p:cNvSpPr>
              <a:spLocks noChangeArrowheads="1"/>
            </p:cNvSpPr>
            <p:nvPr/>
          </p:nvSpPr>
          <p:spPr bwMode="auto">
            <a:xfrm>
              <a:off x="1153" y="2776"/>
              <a:ext cx="46" cy="90"/>
            </a:xfrm>
            <a:prstGeom prst="rect">
              <a:avLst/>
            </a:prstGeom>
            <a:noFill/>
            <a:ln w="9525">
              <a:noFill/>
              <a:miter lim="800000"/>
              <a:headEnd/>
              <a:tailEnd/>
            </a:ln>
          </p:spPr>
          <p:txBody>
            <a:bodyPr wrap="none" lIns="0" tIns="0" rIns="0" bIns="0">
              <a:spAutoFit/>
            </a:bodyPr>
            <a:lstStyle/>
            <a:p>
              <a:r>
                <a:rPr lang="en-GB" sz="1200">
                  <a:solidFill>
                    <a:srgbClr val="000000"/>
                  </a:solidFill>
                  <a:latin typeface="Arial" charset="0"/>
                </a:rPr>
                <a:t>0</a:t>
              </a:r>
              <a:endParaRPr lang="en-GB">
                <a:latin typeface="Arial" charset="0"/>
              </a:endParaRPr>
            </a:p>
          </p:txBody>
        </p:sp>
        <p:sp>
          <p:nvSpPr>
            <p:cNvPr id="1375" name="Line 307"/>
            <p:cNvSpPr>
              <a:spLocks noChangeShapeType="1"/>
            </p:cNvSpPr>
            <p:nvPr/>
          </p:nvSpPr>
          <p:spPr bwMode="auto">
            <a:xfrm>
              <a:off x="1577" y="2679"/>
              <a:ext cx="0" cy="66"/>
            </a:xfrm>
            <a:prstGeom prst="line">
              <a:avLst/>
            </a:prstGeom>
            <a:noFill/>
            <a:ln w="6350">
              <a:solidFill>
                <a:srgbClr val="000000"/>
              </a:solidFill>
              <a:round/>
              <a:headEnd/>
              <a:tailEnd/>
            </a:ln>
          </p:spPr>
          <p:txBody>
            <a:bodyPr/>
            <a:lstStyle/>
            <a:p>
              <a:endParaRPr lang="en-US"/>
            </a:p>
          </p:txBody>
        </p:sp>
        <p:sp>
          <p:nvSpPr>
            <p:cNvPr id="1376" name="Rectangle 308"/>
            <p:cNvSpPr>
              <a:spLocks noChangeArrowheads="1"/>
            </p:cNvSpPr>
            <p:nvPr/>
          </p:nvSpPr>
          <p:spPr bwMode="auto">
            <a:xfrm>
              <a:off x="1520" y="2776"/>
              <a:ext cx="69" cy="89"/>
            </a:xfrm>
            <a:prstGeom prst="rect">
              <a:avLst/>
            </a:prstGeom>
            <a:noFill/>
            <a:ln w="9525">
              <a:noFill/>
              <a:miter lim="800000"/>
              <a:headEnd/>
              <a:tailEnd/>
            </a:ln>
          </p:spPr>
          <p:txBody>
            <a:bodyPr wrap="none" lIns="0" tIns="0" rIns="0" bIns="0">
              <a:spAutoFit/>
            </a:bodyPr>
            <a:lstStyle/>
            <a:p>
              <a:r>
                <a:rPr lang="en-GB" sz="1200">
                  <a:solidFill>
                    <a:srgbClr val="000000"/>
                  </a:solidFill>
                  <a:latin typeface="Arial" charset="0"/>
                </a:rPr>
                <a:t>.5</a:t>
              </a:r>
              <a:endParaRPr lang="en-GB">
                <a:latin typeface="Arial" charset="0"/>
              </a:endParaRPr>
            </a:p>
          </p:txBody>
        </p:sp>
        <p:sp>
          <p:nvSpPr>
            <p:cNvPr id="1377" name="Line 309"/>
            <p:cNvSpPr>
              <a:spLocks noChangeShapeType="1"/>
            </p:cNvSpPr>
            <p:nvPr/>
          </p:nvSpPr>
          <p:spPr bwMode="auto">
            <a:xfrm>
              <a:off x="1967" y="2679"/>
              <a:ext cx="0" cy="66"/>
            </a:xfrm>
            <a:prstGeom prst="line">
              <a:avLst/>
            </a:prstGeom>
            <a:noFill/>
            <a:ln w="6350">
              <a:solidFill>
                <a:srgbClr val="000000"/>
              </a:solidFill>
              <a:round/>
              <a:headEnd/>
              <a:tailEnd/>
            </a:ln>
          </p:spPr>
          <p:txBody>
            <a:bodyPr/>
            <a:lstStyle/>
            <a:p>
              <a:endParaRPr lang="en-US"/>
            </a:p>
          </p:txBody>
        </p:sp>
        <p:sp>
          <p:nvSpPr>
            <p:cNvPr id="1378" name="Rectangle 310"/>
            <p:cNvSpPr>
              <a:spLocks noChangeArrowheads="1"/>
            </p:cNvSpPr>
            <p:nvPr/>
          </p:nvSpPr>
          <p:spPr bwMode="auto">
            <a:xfrm>
              <a:off x="1931" y="2776"/>
              <a:ext cx="45" cy="89"/>
            </a:xfrm>
            <a:prstGeom prst="rect">
              <a:avLst/>
            </a:prstGeom>
            <a:noFill/>
            <a:ln w="9525">
              <a:noFill/>
              <a:miter lim="800000"/>
              <a:headEnd/>
              <a:tailEnd/>
            </a:ln>
          </p:spPr>
          <p:txBody>
            <a:bodyPr wrap="none" lIns="0" tIns="0" rIns="0" bIns="0">
              <a:spAutoFit/>
            </a:bodyPr>
            <a:lstStyle/>
            <a:p>
              <a:r>
                <a:rPr lang="en-GB" sz="1200">
                  <a:solidFill>
                    <a:srgbClr val="000000"/>
                  </a:solidFill>
                  <a:latin typeface="Arial" charset="0"/>
                </a:rPr>
                <a:t>1</a:t>
              </a:r>
              <a:endParaRPr lang="en-GB">
                <a:latin typeface="Arial" charset="0"/>
              </a:endParaRPr>
            </a:p>
          </p:txBody>
        </p:sp>
        <p:sp>
          <p:nvSpPr>
            <p:cNvPr id="1379" name="Line 311"/>
            <p:cNvSpPr>
              <a:spLocks noChangeShapeType="1"/>
            </p:cNvSpPr>
            <p:nvPr/>
          </p:nvSpPr>
          <p:spPr bwMode="auto">
            <a:xfrm>
              <a:off x="2357" y="2679"/>
              <a:ext cx="0" cy="66"/>
            </a:xfrm>
            <a:prstGeom prst="line">
              <a:avLst/>
            </a:prstGeom>
            <a:noFill/>
            <a:ln w="6350">
              <a:solidFill>
                <a:srgbClr val="000000"/>
              </a:solidFill>
              <a:round/>
              <a:headEnd/>
              <a:tailEnd/>
            </a:ln>
          </p:spPr>
          <p:txBody>
            <a:bodyPr/>
            <a:lstStyle/>
            <a:p>
              <a:endParaRPr lang="en-US"/>
            </a:p>
          </p:txBody>
        </p:sp>
        <p:sp>
          <p:nvSpPr>
            <p:cNvPr id="1380" name="Rectangle 312"/>
            <p:cNvSpPr>
              <a:spLocks noChangeArrowheads="1"/>
            </p:cNvSpPr>
            <p:nvPr/>
          </p:nvSpPr>
          <p:spPr bwMode="auto">
            <a:xfrm>
              <a:off x="2261" y="2776"/>
              <a:ext cx="114" cy="89"/>
            </a:xfrm>
            <a:prstGeom prst="rect">
              <a:avLst/>
            </a:prstGeom>
            <a:noFill/>
            <a:ln w="9525">
              <a:noFill/>
              <a:miter lim="800000"/>
              <a:headEnd/>
              <a:tailEnd/>
            </a:ln>
          </p:spPr>
          <p:txBody>
            <a:bodyPr wrap="none" lIns="0" tIns="0" rIns="0" bIns="0">
              <a:spAutoFit/>
            </a:bodyPr>
            <a:lstStyle/>
            <a:p>
              <a:r>
                <a:rPr lang="en-GB" sz="1200">
                  <a:solidFill>
                    <a:srgbClr val="000000"/>
                  </a:solidFill>
                  <a:latin typeface="Arial" charset="0"/>
                </a:rPr>
                <a:t>1.5</a:t>
              </a:r>
              <a:endParaRPr lang="en-GB">
                <a:latin typeface="Arial" charset="0"/>
              </a:endParaRPr>
            </a:p>
          </p:txBody>
        </p:sp>
        <p:sp>
          <p:nvSpPr>
            <p:cNvPr id="1381" name="Line 313"/>
            <p:cNvSpPr>
              <a:spLocks noChangeShapeType="1"/>
            </p:cNvSpPr>
            <p:nvPr/>
          </p:nvSpPr>
          <p:spPr bwMode="auto">
            <a:xfrm>
              <a:off x="2744" y="2679"/>
              <a:ext cx="0" cy="66"/>
            </a:xfrm>
            <a:prstGeom prst="line">
              <a:avLst/>
            </a:prstGeom>
            <a:noFill/>
            <a:ln w="6350">
              <a:solidFill>
                <a:srgbClr val="000000"/>
              </a:solidFill>
              <a:round/>
              <a:headEnd/>
              <a:tailEnd/>
            </a:ln>
          </p:spPr>
          <p:txBody>
            <a:bodyPr/>
            <a:lstStyle/>
            <a:p>
              <a:endParaRPr lang="en-US"/>
            </a:p>
          </p:txBody>
        </p:sp>
        <p:sp>
          <p:nvSpPr>
            <p:cNvPr id="1382" name="Rectangle 314"/>
            <p:cNvSpPr>
              <a:spLocks noChangeArrowheads="1"/>
            </p:cNvSpPr>
            <p:nvPr/>
          </p:nvSpPr>
          <p:spPr bwMode="auto">
            <a:xfrm>
              <a:off x="2707" y="2776"/>
              <a:ext cx="46" cy="89"/>
            </a:xfrm>
            <a:prstGeom prst="rect">
              <a:avLst/>
            </a:prstGeom>
            <a:noFill/>
            <a:ln w="9525">
              <a:noFill/>
              <a:miter lim="800000"/>
              <a:headEnd/>
              <a:tailEnd/>
            </a:ln>
          </p:spPr>
          <p:txBody>
            <a:bodyPr wrap="none" lIns="0" tIns="0" rIns="0" bIns="0">
              <a:spAutoFit/>
            </a:bodyPr>
            <a:lstStyle/>
            <a:p>
              <a:r>
                <a:rPr lang="en-GB" sz="1200">
                  <a:solidFill>
                    <a:srgbClr val="000000"/>
                  </a:solidFill>
                  <a:latin typeface="Arial" charset="0"/>
                </a:rPr>
                <a:t>2</a:t>
              </a:r>
              <a:endParaRPr lang="en-GB">
                <a:latin typeface="Arial" charset="0"/>
              </a:endParaRPr>
            </a:p>
          </p:txBody>
        </p:sp>
        <p:sp>
          <p:nvSpPr>
            <p:cNvPr id="1383" name="Line 315"/>
            <p:cNvSpPr>
              <a:spLocks noChangeShapeType="1"/>
            </p:cNvSpPr>
            <p:nvPr/>
          </p:nvSpPr>
          <p:spPr bwMode="auto">
            <a:xfrm>
              <a:off x="3134" y="2679"/>
              <a:ext cx="0" cy="66"/>
            </a:xfrm>
            <a:prstGeom prst="line">
              <a:avLst/>
            </a:prstGeom>
            <a:noFill/>
            <a:ln w="6350">
              <a:solidFill>
                <a:srgbClr val="000000"/>
              </a:solidFill>
              <a:round/>
              <a:headEnd/>
              <a:tailEnd/>
            </a:ln>
          </p:spPr>
          <p:txBody>
            <a:bodyPr/>
            <a:lstStyle/>
            <a:p>
              <a:endParaRPr lang="en-US"/>
            </a:p>
          </p:txBody>
        </p:sp>
        <p:sp>
          <p:nvSpPr>
            <p:cNvPr id="1384" name="Rectangle 316"/>
            <p:cNvSpPr>
              <a:spLocks noChangeArrowheads="1"/>
            </p:cNvSpPr>
            <p:nvPr/>
          </p:nvSpPr>
          <p:spPr bwMode="auto">
            <a:xfrm>
              <a:off x="3039" y="2776"/>
              <a:ext cx="114" cy="89"/>
            </a:xfrm>
            <a:prstGeom prst="rect">
              <a:avLst/>
            </a:prstGeom>
            <a:noFill/>
            <a:ln w="9525">
              <a:noFill/>
              <a:miter lim="800000"/>
              <a:headEnd/>
              <a:tailEnd/>
            </a:ln>
          </p:spPr>
          <p:txBody>
            <a:bodyPr wrap="none" lIns="0" tIns="0" rIns="0" bIns="0">
              <a:spAutoFit/>
            </a:bodyPr>
            <a:lstStyle/>
            <a:p>
              <a:r>
                <a:rPr lang="en-GB" sz="1200">
                  <a:solidFill>
                    <a:srgbClr val="000000"/>
                  </a:solidFill>
                  <a:latin typeface="Arial" charset="0"/>
                </a:rPr>
                <a:t>2.5</a:t>
              </a:r>
              <a:endParaRPr lang="en-GB">
                <a:latin typeface="Arial" charset="0"/>
              </a:endParaRPr>
            </a:p>
          </p:txBody>
        </p:sp>
        <p:sp>
          <p:nvSpPr>
            <p:cNvPr id="1385" name="Line 317"/>
            <p:cNvSpPr>
              <a:spLocks noChangeShapeType="1"/>
            </p:cNvSpPr>
            <p:nvPr/>
          </p:nvSpPr>
          <p:spPr bwMode="auto">
            <a:xfrm>
              <a:off x="3525" y="2679"/>
              <a:ext cx="0" cy="66"/>
            </a:xfrm>
            <a:prstGeom prst="line">
              <a:avLst/>
            </a:prstGeom>
            <a:noFill/>
            <a:ln w="6350">
              <a:solidFill>
                <a:srgbClr val="000000"/>
              </a:solidFill>
              <a:round/>
              <a:headEnd/>
              <a:tailEnd/>
            </a:ln>
          </p:spPr>
          <p:txBody>
            <a:bodyPr/>
            <a:lstStyle/>
            <a:p>
              <a:endParaRPr lang="en-US"/>
            </a:p>
          </p:txBody>
        </p:sp>
        <p:sp>
          <p:nvSpPr>
            <p:cNvPr id="1386" name="Rectangle 318"/>
            <p:cNvSpPr>
              <a:spLocks noChangeArrowheads="1"/>
            </p:cNvSpPr>
            <p:nvPr/>
          </p:nvSpPr>
          <p:spPr bwMode="auto">
            <a:xfrm>
              <a:off x="3488" y="2776"/>
              <a:ext cx="46" cy="89"/>
            </a:xfrm>
            <a:prstGeom prst="rect">
              <a:avLst/>
            </a:prstGeom>
            <a:noFill/>
            <a:ln w="9525">
              <a:noFill/>
              <a:miter lim="800000"/>
              <a:headEnd/>
              <a:tailEnd/>
            </a:ln>
          </p:spPr>
          <p:txBody>
            <a:bodyPr wrap="none" lIns="0" tIns="0" rIns="0" bIns="0">
              <a:spAutoFit/>
            </a:bodyPr>
            <a:lstStyle/>
            <a:p>
              <a:r>
                <a:rPr lang="en-GB" sz="1200">
                  <a:solidFill>
                    <a:srgbClr val="000000"/>
                  </a:solidFill>
                  <a:latin typeface="Arial" charset="0"/>
                </a:rPr>
                <a:t>3</a:t>
              </a:r>
              <a:endParaRPr lang="en-GB">
                <a:latin typeface="Arial" charset="0"/>
              </a:endParaRPr>
            </a:p>
          </p:txBody>
        </p:sp>
        <p:sp>
          <p:nvSpPr>
            <p:cNvPr id="1387" name="Line 319"/>
            <p:cNvSpPr>
              <a:spLocks noChangeShapeType="1"/>
            </p:cNvSpPr>
            <p:nvPr/>
          </p:nvSpPr>
          <p:spPr bwMode="auto">
            <a:xfrm>
              <a:off x="3912" y="2679"/>
              <a:ext cx="0" cy="66"/>
            </a:xfrm>
            <a:prstGeom prst="line">
              <a:avLst/>
            </a:prstGeom>
            <a:noFill/>
            <a:ln w="6350">
              <a:solidFill>
                <a:srgbClr val="000000"/>
              </a:solidFill>
              <a:round/>
              <a:headEnd/>
              <a:tailEnd/>
            </a:ln>
          </p:spPr>
          <p:txBody>
            <a:bodyPr/>
            <a:lstStyle/>
            <a:p>
              <a:endParaRPr lang="en-US"/>
            </a:p>
          </p:txBody>
        </p:sp>
        <p:sp>
          <p:nvSpPr>
            <p:cNvPr id="1388" name="Rectangle 320"/>
            <p:cNvSpPr>
              <a:spLocks noChangeArrowheads="1"/>
            </p:cNvSpPr>
            <p:nvPr/>
          </p:nvSpPr>
          <p:spPr bwMode="auto">
            <a:xfrm>
              <a:off x="3815" y="2776"/>
              <a:ext cx="114" cy="89"/>
            </a:xfrm>
            <a:prstGeom prst="rect">
              <a:avLst/>
            </a:prstGeom>
            <a:noFill/>
            <a:ln w="9525">
              <a:noFill/>
              <a:miter lim="800000"/>
              <a:headEnd/>
              <a:tailEnd/>
            </a:ln>
          </p:spPr>
          <p:txBody>
            <a:bodyPr wrap="none" lIns="0" tIns="0" rIns="0" bIns="0">
              <a:spAutoFit/>
            </a:bodyPr>
            <a:lstStyle/>
            <a:p>
              <a:r>
                <a:rPr lang="en-GB" sz="1200">
                  <a:solidFill>
                    <a:srgbClr val="000000"/>
                  </a:solidFill>
                  <a:latin typeface="Arial" charset="0"/>
                </a:rPr>
                <a:t>3.5</a:t>
              </a:r>
              <a:endParaRPr lang="en-GB">
                <a:latin typeface="Arial" charset="0"/>
              </a:endParaRPr>
            </a:p>
          </p:txBody>
        </p:sp>
        <p:sp>
          <p:nvSpPr>
            <p:cNvPr id="1389" name="Line 321"/>
            <p:cNvSpPr>
              <a:spLocks noChangeShapeType="1"/>
            </p:cNvSpPr>
            <p:nvPr/>
          </p:nvSpPr>
          <p:spPr bwMode="auto">
            <a:xfrm>
              <a:off x="4302" y="2679"/>
              <a:ext cx="0" cy="66"/>
            </a:xfrm>
            <a:prstGeom prst="line">
              <a:avLst/>
            </a:prstGeom>
            <a:noFill/>
            <a:ln w="6350">
              <a:solidFill>
                <a:srgbClr val="000000"/>
              </a:solidFill>
              <a:round/>
              <a:headEnd/>
              <a:tailEnd/>
            </a:ln>
          </p:spPr>
          <p:txBody>
            <a:bodyPr/>
            <a:lstStyle/>
            <a:p>
              <a:endParaRPr lang="en-US"/>
            </a:p>
          </p:txBody>
        </p:sp>
        <p:sp>
          <p:nvSpPr>
            <p:cNvPr id="1390" name="Rectangle 322"/>
            <p:cNvSpPr>
              <a:spLocks noChangeArrowheads="1"/>
            </p:cNvSpPr>
            <p:nvPr/>
          </p:nvSpPr>
          <p:spPr bwMode="auto">
            <a:xfrm>
              <a:off x="4266" y="2776"/>
              <a:ext cx="45" cy="89"/>
            </a:xfrm>
            <a:prstGeom prst="rect">
              <a:avLst/>
            </a:prstGeom>
            <a:noFill/>
            <a:ln w="9525">
              <a:noFill/>
              <a:miter lim="800000"/>
              <a:headEnd/>
              <a:tailEnd/>
            </a:ln>
          </p:spPr>
          <p:txBody>
            <a:bodyPr wrap="none" lIns="0" tIns="0" rIns="0" bIns="0">
              <a:spAutoFit/>
            </a:bodyPr>
            <a:lstStyle/>
            <a:p>
              <a:r>
                <a:rPr lang="en-GB" sz="1200">
                  <a:solidFill>
                    <a:srgbClr val="000000"/>
                  </a:solidFill>
                  <a:latin typeface="Arial" charset="0"/>
                </a:rPr>
                <a:t>4</a:t>
              </a:r>
              <a:endParaRPr lang="en-GB">
                <a:latin typeface="Arial" charset="0"/>
              </a:endParaRPr>
            </a:p>
          </p:txBody>
        </p:sp>
        <p:sp>
          <p:nvSpPr>
            <p:cNvPr id="1391" name="Line 323"/>
            <p:cNvSpPr>
              <a:spLocks noChangeShapeType="1"/>
            </p:cNvSpPr>
            <p:nvPr/>
          </p:nvSpPr>
          <p:spPr bwMode="auto">
            <a:xfrm>
              <a:off x="4694" y="2679"/>
              <a:ext cx="0" cy="66"/>
            </a:xfrm>
            <a:prstGeom prst="line">
              <a:avLst/>
            </a:prstGeom>
            <a:noFill/>
            <a:ln w="6350">
              <a:solidFill>
                <a:srgbClr val="000000"/>
              </a:solidFill>
              <a:round/>
              <a:headEnd/>
              <a:tailEnd/>
            </a:ln>
          </p:spPr>
          <p:txBody>
            <a:bodyPr/>
            <a:lstStyle/>
            <a:p>
              <a:endParaRPr lang="en-US"/>
            </a:p>
          </p:txBody>
        </p:sp>
        <p:sp>
          <p:nvSpPr>
            <p:cNvPr id="1392" name="Rectangle 324"/>
            <p:cNvSpPr>
              <a:spLocks noChangeArrowheads="1"/>
            </p:cNvSpPr>
            <p:nvPr/>
          </p:nvSpPr>
          <p:spPr bwMode="auto">
            <a:xfrm>
              <a:off x="4596" y="2776"/>
              <a:ext cx="114" cy="89"/>
            </a:xfrm>
            <a:prstGeom prst="rect">
              <a:avLst/>
            </a:prstGeom>
            <a:noFill/>
            <a:ln w="9525">
              <a:noFill/>
              <a:miter lim="800000"/>
              <a:headEnd/>
              <a:tailEnd/>
            </a:ln>
          </p:spPr>
          <p:txBody>
            <a:bodyPr wrap="none" lIns="0" tIns="0" rIns="0" bIns="0">
              <a:spAutoFit/>
            </a:bodyPr>
            <a:lstStyle/>
            <a:p>
              <a:r>
                <a:rPr lang="en-GB" sz="1200">
                  <a:solidFill>
                    <a:srgbClr val="000000"/>
                  </a:solidFill>
                  <a:latin typeface="Arial" charset="0"/>
                </a:rPr>
                <a:t>4.5</a:t>
              </a:r>
              <a:endParaRPr lang="en-GB">
                <a:latin typeface="Arial" charset="0"/>
              </a:endParaRPr>
            </a:p>
          </p:txBody>
        </p:sp>
        <p:grpSp>
          <p:nvGrpSpPr>
            <p:cNvPr id="3" name="Group 953"/>
            <p:cNvGrpSpPr>
              <a:grpSpLocks/>
            </p:cNvGrpSpPr>
            <p:nvPr/>
          </p:nvGrpSpPr>
          <p:grpSpPr bwMode="auto">
            <a:xfrm>
              <a:off x="1190" y="946"/>
              <a:ext cx="3410" cy="839"/>
              <a:chOff x="1190" y="946"/>
              <a:chExt cx="3410" cy="839"/>
            </a:xfrm>
          </p:grpSpPr>
          <p:grpSp>
            <p:nvGrpSpPr>
              <p:cNvPr id="4" name="Group 954"/>
              <p:cNvGrpSpPr>
                <a:grpSpLocks/>
              </p:cNvGrpSpPr>
              <p:nvPr/>
            </p:nvGrpSpPr>
            <p:grpSpPr bwMode="auto">
              <a:xfrm>
                <a:off x="1190" y="946"/>
                <a:ext cx="3410" cy="839"/>
                <a:chOff x="1190" y="946"/>
                <a:chExt cx="3410" cy="839"/>
              </a:xfrm>
            </p:grpSpPr>
            <p:grpSp>
              <p:nvGrpSpPr>
                <p:cNvPr id="5" name="Group 955"/>
                <p:cNvGrpSpPr>
                  <a:grpSpLocks/>
                </p:cNvGrpSpPr>
                <p:nvPr/>
              </p:nvGrpSpPr>
              <p:grpSpPr bwMode="auto">
                <a:xfrm>
                  <a:off x="1190" y="946"/>
                  <a:ext cx="3410" cy="835"/>
                  <a:chOff x="1190" y="946"/>
                  <a:chExt cx="3410" cy="835"/>
                </a:xfrm>
              </p:grpSpPr>
              <p:sp>
                <p:nvSpPr>
                  <p:cNvPr id="1427" name="Line 222"/>
                  <p:cNvSpPr>
                    <a:spLocks noChangeShapeType="1"/>
                  </p:cNvSpPr>
                  <p:nvPr/>
                </p:nvSpPr>
                <p:spPr bwMode="auto">
                  <a:xfrm>
                    <a:off x="4254" y="1619"/>
                    <a:ext cx="12" cy="0"/>
                  </a:xfrm>
                  <a:prstGeom prst="line">
                    <a:avLst/>
                  </a:prstGeom>
                  <a:noFill/>
                  <a:ln w="28575">
                    <a:solidFill>
                      <a:srgbClr val="000000"/>
                    </a:solidFill>
                    <a:round/>
                    <a:headEnd/>
                    <a:tailEnd/>
                  </a:ln>
                </p:spPr>
                <p:txBody>
                  <a:bodyPr/>
                  <a:lstStyle/>
                  <a:p>
                    <a:endParaRPr lang="en-US"/>
                  </a:p>
                </p:txBody>
              </p:sp>
              <p:grpSp>
                <p:nvGrpSpPr>
                  <p:cNvPr id="6" name="Group 957"/>
                  <p:cNvGrpSpPr>
                    <a:grpSpLocks/>
                  </p:cNvGrpSpPr>
                  <p:nvPr/>
                </p:nvGrpSpPr>
                <p:grpSpPr bwMode="auto">
                  <a:xfrm>
                    <a:off x="1190" y="946"/>
                    <a:ext cx="3410" cy="835"/>
                    <a:chOff x="1190" y="946"/>
                    <a:chExt cx="3410" cy="835"/>
                  </a:xfrm>
                </p:grpSpPr>
                <p:sp>
                  <p:nvSpPr>
                    <p:cNvPr id="1429" name="Line 233"/>
                    <p:cNvSpPr>
                      <a:spLocks noChangeShapeType="1"/>
                    </p:cNvSpPr>
                    <p:nvPr/>
                  </p:nvSpPr>
                  <p:spPr bwMode="auto">
                    <a:xfrm>
                      <a:off x="4377" y="1714"/>
                      <a:ext cx="20" cy="0"/>
                    </a:xfrm>
                    <a:prstGeom prst="line">
                      <a:avLst/>
                    </a:prstGeom>
                    <a:noFill/>
                    <a:ln w="28575">
                      <a:solidFill>
                        <a:srgbClr val="000000"/>
                      </a:solidFill>
                      <a:round/>
                      <a:headEnd/>
                      <a:tailEnd/>
                    </a:ln>
                  </p:spPr>
                  <p:txBody>
                    <a:bodyPr/>
                    <a:lstStyle/>
                    <a:p>
                      <a:endParaRPr lang="en-US"/>
                    </a:p>
                  </p:txBody>
                </p:sp>
                <p:grpSp>
                  <p:nvGrpSpPr>
                    <p:cNvPr id="7" name="Group 959"/>
                    <p:cNvGrpSpPr>
                      <a:grpSpLocks/>
                    </p:cNvGrpSpPr>
                    <p:nvPr/>
                  </p:nvGrpSpPr>
                  <p:grpSpPr bwMode="auto">
                    <a:xfrm>
                      <a:off x="1190" y="946"/>
                      <a:ext cx="3410" cy="835"/>
                      <a:chOff x="1190" y="946"/>
                      <a:chExt cx="3410" cy="835"/>
                    </a:xfrm>
                  </p:grpSpPr>
                  <p:sp>
                    <p:nvSpPr>
                      <p:cNvPr id="1431" name="Line 237"/>
                      <p:cNvSpPr>
                        <a:spLocks noChangeShapeType="1"/>
                      </p:cNvSpPr>
                      <p:nvPr/>
                    </p:nvSpPr>
                    <p:spPr bwMode="auto">
                      <a:xfrm>
                        <a:off x="4442" y="1767"/>
                        <a:ext cx="0" cy="14"/>
                      </a:xfrm>
                      <a:prstGeom prst="line">
                        <a:avLst/>
                      </a:prstGeom>
                      <a:noFill/>
                      <a:ln w="28575">
                        <a:solidFill>
                          <a:srgbClr val="000000"/>
                        </a:solidFill>
                        <a:round/>
                        <a:headEnd/>
                        <a:tailEnd/>
                      </a:ln>
                    </p:spPr>
                    <p:txBody>
                      <a:bodyPr/>
                      <a:lstStyle/>
                      <a:p>
                        <a:endParaRPr lang="en-US"/>
                      </a:p>
                    </p:txBody>
                  </p:sp>
                  <p:grpSp>
                    <p:nvGrpSpPr>
                      <p:cNvPr id="8" name="Group 961"/>
                      <p:cNvGrpSpPr>
                        <a:grpSpLocks/>
                      </p:cNvGrpSpPr>
                      <p:nvPr/>
                    </p:nvGrpSpPr>
                    <p:grpSpPr bwMode="auto">
                      <a:xfrm>
                        <a:off x="1190" y="946"/>
                        <a:ext cx="3410" cy="835"/>
                        <a:chOff x="1190" y="946"/>
                        <a:chExt cx="3410" cy="835"/>
                      </a:xfrm>
                    </p:grpSpPr>
                    <p:sp>
                      <p:nvSpPr>
                        <p:cNvPr id="1433" name="Line 181"/>
                        <p:cNvSpPr>
                          <a:spLocks noChangeShapeType="1"/>
                        </p:cNvSpPr>
                        <p:nvPr/>
                      </p:nvSpPr>
                      <p:spPr bwMode="auto">
                        <a:xfrm>
                          <a:off x="3395" y="1312"/>
                          <a:ext cx="0" cy="29"/>
                        </a:xfrm>
                        <a:prstGeom prst="line">
                          <a:avLst/>
                        </a:prstGeom>
                        <a:noFill/>
                        <a:ln w="28575">
                          <a:solidFill>
                            <a:schemeClr val="tx1"/>
                          </a:solidFill>
                          <a:round/>
                          <a:headEnd/>
                          <a:tailEnd/>
                        </a:ln>
                      </p:spPr>
                      <p:txBody>
                        <a:bodyPr/>
                        <a:lstStyle/>
                        <a:p>
                          <a:endParaRPr lang="en-US"/>
                        </a:p>
                      </p:txBody>
                    </p:sp>
                    <p:sp>
                      <p:nvSpPr>
                        <p:cNvPr id="1434" name="Line 182"/>
                        <p:cNvSpPr>
                          <a:spLocks noChangeShapeType="1"/>
                        </p:cNvSpPr>
                        <p:nvPr/>
                      </p:nvSpPr>
                      <p:spPr bwMode="auto">
                        <a:xfrm>
                          <a:off x="3395" y="1341"/>
                          <a:ext cx="53" cy="0"/>
                        </a:xfrm>
                        <a:prstGeom prst="line">
                          <a:avLst/>
                        </a:prstGeom>
                        <a:noFill/>
                        <a:ln w="28575">
                          <a:solidFill>
                            <a:schemeClr val="tx1"/>
                          </a:solidFill>
                          <a:round/>
                          <a:headEnd/>
                          <a:tailEnd/>
                        </a:ln>
                      </p:spPr>
                      <p:txBody>
                        <a:bodyPr/>
                        <a:lstStyle/>
                        <a:p>
                          <a:endParaRPr lang="en-US"/>
                        </a:p>
                      </p:txBody>
                    </p:sp>
                    <p:grpSp>
                      <p:nvGrpSpPr>
                        <p:cNvPr id="9" name="Group 964"/>
                        <p:cNvGrpSpPr>
                          <a:grpSpLocks/>
                        </p:cNvGrpSpPr>
                        <p:nvPr/>
                      </p:nvGrpSpPr>
                      <p:grpSpPr bwMode="auto">
                        <a:xfrm>
                          <a:off x="1190" y="946"/>
                          <a:ext cx="2705" cy="571"/>
                          <a:chOff x="1190" y="946"/>
                          <a:chExt cx="2705" cy="571"/>
                        </a:xfrm>
                      </p:grpSpPr>
                      <p:grpSp>
                        <p:nvGrpSpPr>
                          <p:cNvPr id="10" name="Group 965"/>
                          <p:cNvGrpSpPr>
                            <a:grpSpLocks/>
                          </p:cNvGrpSpPr>
                          <p:nvPr/>
                        </p:nvGrpSpPr>
                        <p:grpSpPr bwMode="auto">
                          <a:xfrm>
                            <a:off x="1190" y="946"/>
                            <a:ext cx="2163" cy="340"/>
                            <a:chOff x="1190" y="946"/>
                            <a:chExt cx="2163" cy="340"/>
                          </a:xfrm>
                        </p:grpSpPr>
                        <p:sp>
                          <p:nvSpPr>
                            <p:cNvPr id="1484" name="Line 138"/>
                            <p:cNvSpPr>
                              <a:spLocks noChangeShapeType="1"/>
                            </p:cNvSpPr>
                            <p:nvPr/>
                          </p:nvSpPr>
                          <p:spPr bwMode="auto">
                            <a:xfrm>
                              <a:off x="1190" y="946"/>
                              <a:ext cx="81" cy="0"/>
                            </a:xfrm>
                            <a:prstGeom prst="line">
                              <a:avLst/>
                            </a:prstGeom>
                            <a:noFill/>
                            <a:ln w="28575">
                              <a:solidFill>
                                <a:schemeClr val="tx1"/>
                              </a:solidFill>
                              <a:round/>
                              <a:headEnd/>
                              <a:tailEnd/>
                            </a:ln>
                          </p:spPr>
                          <p:txBody>
                            <a:bodyPr/>
                            <a:lstStyle/>
                            <a:p>
                              <a:endParaRPr lang="en-US"/>
                            </a:p>
                          </p:txBody>
                        </p:sp>
                        <p:sp>
                          <p:nvSpPr>
                            <p:cNvPr id="1485" name="Line 139"/>
                            <p:cNvSpPr>
                              <a:spLocks noChangeShapeType="1"/>
                            </p:cNvSpPr>
                            <p:nvPr/>
                          </p:nvSpPr>
                          <p:spPr bwMode="auto">
                            <a:xfrm>
                              <a:off x="1311" y="946"/>
                              <a:ext cx="80" cy="0"/>
                            </a:xfrm>
                            <a:prstGeom prst="line">
                              <a:avLst/>
                            </a:prstGeom>
                            <a:noFill/>
                            <a:ln w="28575">
                              <a:solidFill>
                                <a:schemeClr val="tx1"/>
                              </a:solidFill>
                              <a:round/>
                              <a:headEnd/>
                              <a:tailEnd/>
                            </a:ln>
                          </p:spPr>
                          <p:txBody>
                            <a:bodyPr/>
                            <a:lstStyle/>
                            <a:p>
                              <a:endParaRPr lang="en-US"/>
                            </a:p>
                          </p:txBody>
                        </p:sp>
                        <p:sp>
                          <p:nvSpPr>
                            <p:cNvPr id="1486" name="Line 140"/>
                            <p:cNvSpPr>
                              <a:spLocks noChangeShapeType="1"/>
                            </p:cNvSpPr>
                            <p:nvPr/>
                          </p:nvSpPr>
                          <p:spPr bwMode="auto">
                            <a:xfrm>
                              <a:off x="1431" y="946"/>
                              <a:ext cx="43" cy="0"/>
                            </a:xfrm>
                            <a:prstGeom prst="line">
                              <a:avLst/>
                            </a:prstGeom>
                            <a:noFill/>
                            <a:ln w="28575">
                              <a:solidFill>
                                <a:schemeClr val="tx1"/>
                              </a:solidFill>
                              <a:round/>
                              <a:headEnd/>
                              <a:tailEnd/>
                            </a:ln>
                          </p:spPr>
                          <p:txBody>
                            <a:bodyPr/>
                            <a:lstStyle/>
                            <a:p>
                              <a:endParaRPr lang="en-US"/>
                            </a:p>
                          </p:txBody>
                        </p:sp>
                        <p:sp>
                          <p:nvSpPr>
                            <p:cNvPr id="1487" name="Line 143"/>
                            <p:cNvSpPr>
                              <a:spLocks noChangeShapeType="1"/>
                            </p:cNvSpPr>
                            <p:nvPr/>
                          </p:nvSpPr>
                          <p:spPr bwMode="auto">
                            <a:xfrm>
                              <a:off x="1524" y="972"/>
                              <a:ext cx="81" cy="0"/>
                            </a:xfrm>
                            <a:prstGeom prst="line">
                              <a:avLst/>
                            </a:prstGeom>
                            <a:noFill/>
                            <a:ln w="28575">
                              <a:solidFill>
                                <a:schemeClr val="tx1"/>
                              </a:solidFill>
                              <a:round/>
                              <a:headEnd/>
                              <a:tailEnd/>
                            </a:ln>
                          </p:spPr>
                          <p:txBody>
                            <a:bodyPr/>
                            <a:lstStyle/>
                            <a:p>
                              <a:endParaRPr lang="en-US"/>
                            </a:p>
                          </p:txBody>
                        </p:sp>
                        <p:sp>
                          <p:nvSpPr>
                            <p:cNvPr id="1488" name="Line 144"/>
                            <p:cNvSpPr>
                              <a:spLocks noChangeShapeType="1"/>
                            </p:cNvSpPr>
                            <p:nvPr/>
                          </p:nvSpPr>
                          <p:spPr bwMode="auto">
                            <a:xfrm>
                              <a:off x="1645" y="972"/>
                              <a:ext cx="80" cy="0"/>
                            </a:xfrm>
                            <a:prstGeom prst="line">
                              <a:avLst/>
                            </a:prstGeom>
                            <a:noFill/>
                            <a:ln w="28575">
                              <a:solidFill>
                                <a:schemeClr val="tx1"/>
                              </a:solidFill>
                              <a:round/>
                              <a:headEnd/>
                              <a:tailEnd/>
                            </a:ln>
                          </p:spPr>
                          <p:txBody>
                            <a:bodyPr/>
                            <a:lstStyle/>
                            <a:p>
                              <a:endParaRPr lang="en-US"/>
                            </a:p>
                          </p:txBody>
                        </p:sp>
                        <p:sp>
                          <p:nvSpPr>
                            <p:cNvPr id="1489" name="Line 145"/>
                            <p:cNvSpPr>
                              <a:spLocks noChangeShapeType="1"/>
                            </p:cNvSpPr>
                            <p:nvPr/>
                          </p:nvSpPr>
                          <p:spPr bwMode="auto">
                            <a:xfrm>
                              <a:off x="1764" y="972"/>
                              <a:ext cx="50" cy="0"/>
                            </a:xfrm>
                            <a:prstGeom prst="line">
                              <a:avLst/>
                            </a:prstGeom>
                            <a:noFill/>
                            <a:ln w="28575">
                              <a:solidFill>
                                <a:schemeClr val="tx1"/>
                              </a:solidFill>
                              <a:round/>
                              <a:headEnd/>
                              <a:tailEnd/>
                            </a:ln>
                          </p:spPr>
                          <p:txBody>
                            <a:bodyPr/>
                            <a:lstStyle/>
                            <a:p>
                              <a:endParaRPr lang="en-US"/>
                            </a:p>
                          </p:txBody>
                        </p:sp>
                        <p:sp>
                          <p:nvSpPr>
                            <p:cNvPr id="1490" name="Line 147"/>
                            <p:cNvSpPr>
                              <a:spLocks noChangeShapeType="1"/>
                            </p:cNvSpPr>
                            <p:nvPr/>
                          </p:nvSpPr>
                          <p:spPr bwMode="auto">
                            <a:xfrm>
                              <a:off x="1814" y="972"/>
                              <a:ext cx="29" cy="0"/>
                            </a:xfrm>
                            <a:prstGeom prst="line">
                              <a:avLst/>
                            </a:prstGeom>
                            <a:noFill/>
                            <a:ln w="28575">
                              <a:solidFill>
                                <a:schemeClr val="tx1"/>
                              </a:solidFill>
                              <a:round/>
                              <a:headEnd/>
                              <a:tailEnd/>
                            </a:ln>
                          </p:spPr>
                          <p:txBody>
                            <a:bodyPr/>
                            <a:lstStyle/>
                            <a:p>
                              <a:endParaRPr lang="en-US"/>
                            </a:p>
                          </p:txBody>
                        </p:sp>
                        <p:sp>
                          <p:nvSpPr>
                            <p:cNvPr id="1491" name="Line 148"/>
                            <p:cNvSpPr>
                              <a:spLocks noChangeShapeType="1"/>
                            </p:cNvSpPr>
                            <p:nvPr/>
                          </p:nvSpPr>
                          <p:spPr bwMode="auto">
                            <a:xfrm>
                              <a:off x="1884" y="972"/>
                              <a:ext cx="80" cy="0"/>
                            </a:xfrm>
                            <a:prstGeom prst="line">
                              <a:avLst/>
                            </a:prstGeom>
                            <a:noFill/>
                            <a:ln w="28575">
                              <a:solidFill>
                                <a:schemeClr val="tx1"/>
                              </a:solidFill>
                              <a:round/>
                              <a:headEnd/>
                              <a:tailEnd/>
                            </a:ln>
                          </p:spPr>
                          <p:txBody>
                            <a:bodyPr/>
                            <a:lstStyle/>
                            <a:p>
                              <a:endParaRPr lang="en-US"/>
                            </a:p>
                          </p:txBody>
                        </p:sp>
                        <p:sp>
                          <p:nvSpPr>
                            <p:cNvPr id="1492" name="Line 149"/>
                            <p:cNvSpPr>
                              <a:spLocks noChangeShapeType="1"/>
                            </p:cNvSpPr>
                            <p:nvPr/>
                          </p:nvSpPr>
                          <p:spPr bwMode="auto">
                            <a:xfrm>
                              <a:off x="1997" y="979"/>
                              <a:ext cx="0" cy="20"/>
                            </a:xfrm>
                            <a:prstGeom prst="line">
                              <a:avLst/>
                            </a:prstGeom>
                            <a:noFill/>
                            <a:ln w="28575">
                              <a:solidFill>
                                <a:schemeClr val="tx1"/>
                              </a:solidFill>
                              <a:round/>
                              <a:headEnd/>
                              <a:tailEnd/>
                            </a:ln>
                          </p:spPr>
                          <p:txBody>
                            <a:bodyPr/>
                            <a:lstStyle/>
                            <a:p>
                              <a:endParaRPr lang="en-US"/>
                            </a:p>
                          </p:txBody>
                        </p:sp>
                        <p:sp>
                          <p:nvSpPr>
                            <p:cNvPr id="1493" name="Line 150"/>
                            <p:cNvSpPr>
                              <a:spLocks noChangeShapeType="1"/>
                            </p:cNvSpPr>
                            <p:nvPr/>
                          </p:nvSpPr>
                          <p:spPr bwMode="auto">
                            <a:xfrm>
                              <a:off x="1997" y="999"/>
                              <a:ext cx="65" cy="0"/>
                            </a:xfrm>
                            <a:prstGeom prst="line">
                              <a:avLst/>
                            </a:prstGeom>
                            <a:noFill/>
                            <a:ln w="28575">
                              <a:solidFill>
                                <a:schemeClr val="tx1"/>
                              </a:solidFill>
                              <a:round/>
                              <a:headEnd/>
                              <a:tailEnd/>
                            </a:ln>
                          </p:spPr>
                          <p:txBody>
                            <a:bodyPr/>
                            <a:lstStyle/>
                            <a:p>
                              <a:endParaRPr lang="en-US"/>
                            </a:p>
                          </p:txBody>
                        </p:sp>
                        <p:sp>
                          <p:nvSpPr>
                            <p:cNvPr id="1494" name="Line 151"/>
                            <p:cNvSpPr>
                              <a:spLocks noChangeShapeType="1"/>
                            </p:cNvSpPr>
                            <p:nvPr/>
                          </p:nvSpPr>
                          <p:spPr bwMode="auto">
                            <a:xfrm>
                              <a:off x="2102" y="999"/>
                              <a:ext cx="78" cy="0"/>
                            </a:xfrm>
                            <a:prstGeom prst="line">
                              <a:avLst/>
                            </a:prstGeom>
                            <a:noFill/>
                            <a:ln w="28575">
                              <a:solidFill>
                                <a:schemeClr val="tx1"/>
                              </a:solidFill>
                              <a:round/>
                              <a:headEnd/>
                              <a:tailEnd/>
                            </a:ln>
                          </p:spPr>
                          <p:txBody>
                            <a:bodyPr/>
                            <a:lstStyle/>
                            <a:p>
                              <a:endParaRPr lang="en-US"/>
                            </a:p>
                          </p:txBody>
                        </p:sp>
                        <p:sp>
                          <p:nvSpPr>
                            <p:cNvPr id="1495" name="Line 152"/>
                            <p:cNvSpPr>
                              <a:spLocks noChangeShapeType="1"/>
                            </p:cNvSpPr>
                            <p:nvPr/>
                          </p:nvSpPr>
                          <p:spPr bwMode="auto">
                            <a:xfrm>
                              <a:off x="2222" y="999"/>
                              <a:ext cx="78" cy="0"/>
                            </a:xfrm>
                            <a:prstGeom prst="line">
                              <a:avLst/>
                            </a:prstGeom>
                            <a:noFill/>
                            <a:ln w="28575">
                              <a:solidFill>
                                <a:schemeClr val="tx1"/>
                              </a:solidFill>
                              <a:round/>
                              <a:headEnd/>
                              <a:tailEnd/>
                            </a:ln>
                          </p:spPr>
                          <p:txBody>
                            <a:bodyPr/>
                            <a:lstStyle/>
                            <a:p>
                              <a:endParaRPr lang="en-US"/>
                            </a:p>
                          </p:txBody>
                        </p:sp>
                        <p:sp>
                          <p:nvSpPr>
                            <p:cNvPr id="1496" name="Line 155"/>
                            <p:cNvSpPr>
                              <a:spLocks noChangeShapeType="1"/>
                            </p:cNvSpPr>
                            <p:nvPr/>
                          </p:nvSpPr>
                          <p:spPr bwMode="auto">
                            <a:xfrm>
                              <a:off x="2326" y="1030"/>
                              <a:ext cx="0" cy="28"/>
                            </a:xfrm>
                            <a:prstGeom prst="line">
                              <a:avLst/>
                            </a:prstGeom>
                            <a:noFill/>
                            <a:ln w="28575">
                              <a:solidFill>
                                <a:schemeClr val="tx1"/>
                              </a:solidFill>
                              <a:round/>
                              <a:headEnd/>
                              <a:tailEnd/>
                            </a:ln>
                          </p:spPr>
                          <p:txBody>
                            <a:bodyPr/>
                            <a:lstStyle/>
                            <a:p>
                              <a:endParaRPr lang="en-US"/>
                            </a:p>
                          </p:txBody>
                        </p:sp>
                        <p:sp>
                          <p:nvSpPr>
                            <p:cNvPr id="1497" name="Line 156"/>
                            <p:cNvSpPr>
                              <a:spLocks noChangeShapeType="1"/>
                            </p:cNvSpPr>
                            <p:nvPr/>
                          </p:nvSpPr>
                          <p:spPr bwMode="auto">
                            <a:xfrm>
                              <a:off x="2326" y="1058"/>
                              <a:ext cx="49" cy="0"/>
                            </a:xfrm>
                            <a:prstGeom prst="line">
                              <a:avLst/>
                            </a:prstGeom>
                            <a:noFill/>
                            <a:ln w="28575">
                              <a:solidFill>
                                <a:schemeClr val="tx1"/>
                              </a:solidFill>
                              <a:round/>
                              <a:headEnd/>
                              <a:tailEnd/>
                            </a:ln>
                          </p:spPr>
                          <p:txBody>
                            <a:bodyPr/>
                            <a:lstStyle/>
                            <a:p>
                              <a:endParaRPr lang="en-US"/>
                            </a:p>
                          </p:txBody>
                        </p:sp>
                        <p:sp>
                          <p:nvSpPr>
                            <p:cNvPr id="1498" name="Line 158"/>
                            <p:cNvSpPr>
                              <a:spLocks noChangeShapeType="1"/>
                            </p:cNvSpPr>
                            <p:nvPr/>
                          </p:nvSpPr>
                          <p:spPr bwMode="auto">
                            <a:xfrm>
                              <a:off x="2405" y="1084"/>
                              <a:ext cx="58" cy="0"/>
                            </a:xfrm>
                            <a:prstGeom prst="line">
                              <a:avLst/>
                            </a:prstGeom>
                            <a:noFill/>
                            <a:ln w="28575">
                              <a:solidFill>
                                <a:schemeClr val="tx1"/>
                              </a:solidFill>
                              <a:round/>
                              <a:headEnd/>
                              <a:tailEnd/>
                            </a:ln>
                          </p:spPr>
                          <p:txBody>
                            <a:bodyPr/>
                            <a:lstStyle/>
                            <a:p>
                              <a:endParaRPr lang="en-US"/>
                            </a:p>
                          </p:txBody>
                        </p:sp>
                        <p:sp>
                          <p:nvSpPr>
                            <p:cNvPr id="1499" name="Line 161"/>
                            <p:cNvSpPr>
                              <a:spLocks noChangeShapeType="1"/>
                            </p:cNvSpPr>
                            <p:nvPr/>
                          </p:nvSpPr>
                          <p:spPr bwMode="auto">
                            <a:xfrm>
                              <a:off x="2471" y="1142"/>
                              <a:ext cx="71" cy="0"/>
                            </a:xfrm>
                            <a:prstGeom prst="line">
                              <a:avLst/>
                            </a:prstGeom>
                            <a:noFill/>
                            <a:ln w="28575">
                              <a:solidFill>
                                <a:schemeClr val="tx1"/>
                              </a:solidFill>
                              <a:round/>
                              <a:headEnd/>
                              <a:tailEnd/>
                            </a:ln>
                          </p:spPr>
                          <p:txBody>
                            <a:bodyPr/>
                            <a:lstStyle/>
                            <a:p>
                              <a:endParaRPr lang="en-US"/>
                            </a:p>
                          </p:txBody>
                        </p:sp>
                        <p:sp>
                          <p:nvSpPr>
                            <p:cNvPr id="1500" name="Line 162"/>
                            <p:cNvSpPr>
                              <a:spLocks noChangeShapeType="1"/>
                            </p:cNvSpPr>
                            <p:nvPr/>
                          </p:nvSpPr>
                          <p:spPr bwMode="auto">
                            <a:xfrm>
                              <a:off x="2581" y="1142"/>
                              <a:ext cx="38" cy="0"/>
                            </a:xfrm>
                            <a:prstGeom prst="line">
                              <a:avLst/>
                            </a:prstGeom>
                            <a:noFill/>
                            <a:ln w="28575">
                              <a:solidFill>
                                <a:schemeClr val="tx1"/>
                              </a:solidFill>
                              <a:round/>
                              <a:headEnd/>
                              <a:tailEnd/>
                            </a:ln>
                          </p:spPr>
                          <p:txBody>
                            <a:bodyPr/>
                            <a:lstStyle/>
                            <a:p>
                              <a:endParaRPr lang="en-US"/>
                            </a:p>
                          </p:txBody>
                        </p:sp>
                        <p:sp>
                          <p:nvSpPr>
                            <p:cNvPr id="1501" name="Line 164"/>
                            <p:cNvSpPr>
                              <a:spLocks noChangeShapeType="1"/>
                            </p:cNvSpPr>
                            <p:nvPr/>
                          </p:nvSpPr>
                          <p:spPr bwMode="auto">
                            <a:xfrm>
                              <a:off x="2619" y="1142"/>
                              <a:ext cx="43" cy="0"/>
                            </a:xfrm>
                            <a:prstGeom prst="line">
                              <a:avLst/>
                            </a:prstGeom>
                            <a:noFill/>
                            <a:ln w="28575">
                              <a:solidFill>
                                <a:schemeClr val="tx1"/>
                              </a:solidFill>
                              <a:round/>
                              <a:headEnd/>
                              <a:tailEnd/>
                            </a:ln>
                          </p:spPr>
                          <p:txBody>
                            <a:bodyPr/>
                            <a:lstStyle/>
                            <a:p>
                              <a:endParaRPr lang="en-US"/>
                            </a:p>
                          </p:txBody>
                        </p:sp>
                        <p:sp>
                          <p:nvSpPr>
                            <p:cNvPr id="1502" name="Line 165"/>
                            <p:cNvSpPr>
                              <a:spLocks noChangeShapeType="1"/>
                            </p:cNvSpPr>
                            <p:nvPr/>
                          </p:nvSpPr>
                          <p:spPr bwMode="auto">
                            <a:xfrm>
                              <a:off x="2702" y="1142"/>
                              <a:ext cx="80" cy="0"/>
                            </a:xfrm>
                            <a:prstGeom prst="line">
                              <a:avLst/>
                            </a:prstGeom>
                            <a:noFill/>
                            <a:ln w="28575">
                              <a:solidFill>
                                <a:schemeClr val="tx1"/>
                              </a:solidFill>
                              <a:round/>
                              <a:headEnd/>
                              <a:tailEnd/>
                            </a:ln>
                          </p:spPr>
                          <p:txBody>
                            <a:bodyPr/>
                            <a:lstStyle/>
                            <a:p>
                              <a:endParaRPr lang="en-US"/>
                            </a:p>
                          </p:txBody>
                        </p:sp>
                        <p:sp>
                          <p:nvSpPr>
                            <p:cNvPr id="1503" name="Line 166"/>
                            <p:cNvSpPr>
                              <a:spLocks noChangeShapeType="1"/>
                            </p:cNvSpPr>
                            <p:nvPr/>
                          </p:nvSpPr>
                          <p:spPr bwMode="auto">
                            <a:xfrm>
                              <a:off x="2823" y="1142"/>
                              <a:ext cx="16" cy="0"/>
                            </a:xfrm>
                            <a:prstGeom prst="line">
                              <a:avLst/>
                            </a:prstGeom>
                            <a:noFill/>
                            <a:ln w="28575">
                              <a:solidFill>
                                <a:schemeClr val="tx1"/>
                              </a:solidFill>
                              <a:round/>
                              <a:headEnd/>
                              <a:tailEnd/>
                            </a:ln>
                          </p:spPr>
                          <p:txBody>
                            <a:bodyPr/>
                            <a:lstStyle/>
                            <a:p>
                              <a:endParaRPr lang="en-US"/>
                            </a:p>
                          </p:txBody>
                        </p:sp>
                        <p:sp>
                          <p:nvSpPr>
                            <p:cNvPr id="1504" name="Line 167"/>
                            <p:cNvSpPr>
                              <a:spLocks noChangeShapeType="1"/>
                            </p:cNvSpPr>
                            <p:nvPr/>
                          </p:nvSpPr>
                          <p:spPr bwMode="auto">
                            <a:xfrm>
                              <a:off x="2839" y="1142"/>
                              <a:ext cx="0" cy="29"/>
                            </a:xfrm>
                            <a:prstGeom prst="line">
                              <a:avLst/>
                            </a:prstGeom>
                            <a:noFill/>
                            <a:ln w="28575">
                              <a:solidFill>
                                <a:schemeClr val="tx1"/>
                              </a:solidFill>
                              <a:round/>
                              <a:headEnd/>
                              <a:tailEnd/>
                            </a:ln>
                          </p:spPr>
                          <p:txBody>
                            <a:bodyPr/>
                            <a:lstStyle/>
                            <a:p>
                              <a:endParaRPr lang="en-US"/>
                            </a:p>
                          </p:txBody>
                        </p:sp>
                        <p:sp>
                          <p:nvSpPr>
                            <p:cNvPr id="1505" name="Line 168"/>
                            <p:cNvSpPr>
                              <a:spLocks noChangeShapeType="1"/>
                            </p:cNvSpPr>
                            <p:nvPr/>
                          </p:nvSpPr>
                          <p:spPr bwMode="auto">
                            <a:xfrm>
                              <a:off x="2839" y="1171"/>
                              <a:ext cx="23" cy="0"/>
                            </a:xfrm>
                            <a:prstGeom prst="line">
                              <a:avLst/>
                            </a:prstGeom>
                            <a:noFill/>
                            <a:ln w="28575">
                              <a:solidFill>
                                <a:schemeClr val="tx1"/>
                              </a:solidFill>
                              <a:round/>
                              <a:headEnd/>
                              <a:tailEnd/>
                            </a:ln>
                          </p:spPr>
                          <p:txBody>
                            <a:bodyPr/>
                            <a:lstStyle/>
                            <a:p>
                              <a:endParaRPr lang="en-US"/>
                            </a:p>
                          </p:txBody>
                        </p:sp>
                        <p:sp>
                          <p:nvSpPr>
                            <p:cNvPr id="1506" name="Line 169"/>
                            <p:cNvSpPr>
                              <a:spLocks noChangeShapeType="1"/>
                            </p:cNvSpPr>
                            <p:nvPr/>
                          </p:nvSpPr>
                          <p:spPr bwMode="auto">
                            <a:xfrm>
                              <a:off x="2862" y="1171"/>
                              <a:ext cx="0" cy="17"/>
                            </a:xfrm>
                            <a:prstGeom prst="line">
                              <a:avLst/>
                            </a:prstGeom>
                            <a:noFill/>
                            <a:ln w="28575">
                              <a:solidFill>
                                <a:schemeClr val="tx1"/>
                              </a:solidFill>
                              <a:round/>
                              <a:headEnd/>
                              <a:tailEnd/>
                            </a:ln>
                          </p:spPr>
                          <p:txBody>
                            <a:bodyPr/>
                            <a:lstStyle/>
                            <a:p>
                              <a:endParaRPr lang="en-US"/>
                            </a:p>
                          </p:txBody>
                        </p:sp>
                        <p:sp>
                          <p:nvSpPr>
                            <p:cNvPr id="1507" name="Line 170"/>
                            <p:cNvSpPr>
                              <a:spLocks noChangeShapeType="1"/>
                            </p:cNvSpPr>
                            <p:nvPr/>
                          </p:nvSpPr>
                          <p:spPr bwMode="auto">
                            <a:xfrm>
                              <a:off x="2893" y="1197"/>
                              <a:ext cx="78" cy="0"/>
                            </a:xfrm>
                            <a:prstGeom prst="line">
                              <a:avLst/>
                            </a:prstGeom>
                            <a:noFill/>
                            <a:ln w="28575">
                              <a:solidFill>
                                <a:schemeClr val="tx1"/>
                              </a:solidFill>
                              <a:round/>
                              <a:headEnd/>
                              <a:tailEnd/>
                            </a:ln>
                          </p:spPr>
                          <p:txBody>
                            <a:bodyPr/>
                            <a:lstStyle/>
                            <a:p>
                              <a:endParaRPr lang="en-US"/>
                            </a:p>
                          </p:txBody>
                        </p:sp>
                        <p:sp>
                          <p:nvSpPr>
                            <p:cNvPr id="1508" name="Line 171"/>
                            <p:cNvSpPr>
                              <a:spLocks noChangeShapeType="1"/>
                            </p:cNvSpPr>
                            <p:nvPr/>
                          </p:nvSpPr>
                          <p:spPr bwMode="auto">
                            <a:xfrm>
                              <a:off x="3011" y="1197"/>
                              <a:ext cx="28" cy="0"/>
                            </a:xfrm>
                            <a:prstGeom prst="line">
                              <a:avLst/>
                            </a:prstGeom>
                            <a:noFill/>
                            <a:ln w="28575">
                              <a:solidFill>
                                <a:schemeClr val="tx1"/>
                              </a:solidFill>
                              <a:round/>
                              <a:headEnd/>
                              <a:tailEnd/>
                            </a:ln>
                          </p:spPr>
                          <p:txBody>
                            <a:bodyPr/>
                            <a:lstStyle/>
                            <a:p>
                              <a:endParaRPr lang="en-US"/>
                            </a:p>
                          </p:txBody>
                        </p:sp>
                        <p:sp>
                          <p:nvSpPr>
                            <p:cNvPr id="1509" name="Line 172"/>
                            <p:cNvSpPr>
                              <a:spLocks noChangeShapeType="1"/>
                            </p:cNvSpPr>
                            <p:nvPr/>
                          </p:nvSpPr>
                          <p:spPr bwMode="auto">
                            <a:xfrm>
                              <a:off x="3039" y="1197"/>
                              <a:ext cx="0" cy="31"/>
                            </a:xfrm>
                            <a:prstGeom prst="line">
                              <a:avLst/>
                            </a:prstGeom>
                            <a:noFill/>
                            <a:ln w="28575">
                              <a:solidFill>
                                <a:schemeClr val="tx1"/>
                              </a:solidFill>
                              <a:round/>
                              <a:headEnd/>
                              <a:tailEnd/>
                            </a:ln>
                          </p:spPr>
                          <p:txBody>
                            <a:bodyPr/>
                            <a:lstStyle/>
                            <a:p>
                              <a:endParaRPr lang="en-US"/>
                            </a:p>
                          </p:txBody>
                        </p:sp>
                        <p:sp>
                          <p:nvSpPr>
                            <p:cNvPr id="1510" name="Line 173"/>
                            <p:cNvSpPr>
                              <a:spLocks noChangeShapeType="1"/>
                            </p:cNvSpPr>
                            <p:nvPr/>
                          </p:nvSpPr>
                          <p:spPr bwMode="auto">
                            <a:xfrm>
                              <a:off x="3039" y="1228"/>
                              <a:ext cx="6" cy="0"/>
                            </a:xfrm>
                            <a:prstGeom prst="line">
                              <a:avLst/>
                            </a:prstGeom>
                            <a:noFill/>
                            <a:ln w="28575">
                              <a:solidFill>
                                <a:schemeClr val="tx1"/>
                              </a:solidFill>
                              <a:round/>
                              <a:headEnd/>
                              <a:tailEnd/>
                            </a:ln>
                          </p:spPr>
                          <p:txBody>
                            <a:bodyPr/>
                            <a:lstStyle/>
                            <a:p>
                              <a:endParaRPr lang="en-US"/>
                            </a:p>
                          </p:txBody>
                        </p:sp>
                        <p:sp>
                          <p:nvSpPr>
                            <p:cNvPr id="1511" name="Line 174"/>
                            <p:cNvSpPr>
                              <a:spLocks noChangeShapeType="1"/>
                            </p:cNvSpPr>
                            <p:nvPr/>
                          </p:nvSpPr>
                          <p:spPr bwMode="auto">
                            <a:xfrm>
                              <a:off x="3045" y="1228"/>
                              <a:ext cx="0" cy="27"/>
                            </a:xfrm>
                            <a:prstGeom prst="line">
                              <a:avLst/>
                            </a:prstGeom>
                            <a:noFill/>
                            <a:ln w="28575">
                              <a:solidFill>
                                <a:schemeClr val="tx1"/>
                              </a:solidFill>
                              <a:round/>
                              <a:headEnd/>
                              <a:tailEnd/>
                            </a:ln>
                          </p:spPr>
                          <p:txBody>
                            <a:bodyPr/>
                            <a:lstStyle/>
                            <a:p>
                              <a:endParaRPr lang="en-US"/>
                            </a:p>
                          </p:txBody>
                        </p:sp>
                        <p:sp>
                          <p:nvSpPr>
                            <p:cNvPr id="1512" name="Line 175"/>
                            <p:cNvSpPr>
                              <a:spLocks noChangeShapeType="1"/>
                            </p:cNvSpPr>
                            <p:nvPr/>
                          </p:nvSpPr>
                          <p:spPr bwMode="auto">
                            <a:xfrm>
                              <a:off x="3081" y="1255"/>
                              <a:ext cx="81" cy="0"/>
                            </a:xfrm>
                            <a:prstGeom prst="line">
                              <a:avLst/>
                            </a:prstGeom>
                            <a:noFill/>
                            <a:ln w="28575">
                              <a:solidFill>
                                <a:schemeClr val="tx1"/>
                              </a:solidFill>
                              <a:round/>
                              <a:headEnd/>
                              <a:tailEnd/>
                            </a:ln>
                          </p:spPr>
                          <p:txBody>
                            <a:bodyPr/>
                            <a:lstStyle/>
                            <a:p>
                              <a:endParaRPr lang="en-US"/>
                            </a:p>
                          </p:txBody>
                        </p:sp>
                        <p:sp>
                          <p:nvSpPr>
                            <p:cNvPr id="1513" name="Line 176"/>
                            <p:cNvSpPr>
                              <a:spLocks noChangeShapeType="1"/>
                            </p:cNvSpPr>
                            <p:nvPr/>
                          </p:nvSpPr>
                          <p:spPr bwMode="auto">
                            <a:xfrm>
                              <a:off x="3202" y="1255"/>
                              <a:ext cx="80" cy="0"/>
                            </a:xfrm>
                            <a:prstGeom prst="line">
                              <a:avLst/>
                            </a:prstGeom>
                            <a:noFill/>
                            <a:ln w="28575">
                              <a:solidFill>
                                <a:schemeClr val="tx1"/>
                              </a:solidFill>
                              <a:round/>
                              <a:headEnd/>
                              <a:tailEnd/>
                            </a:ln>
                          </p:spPr>
                          <p:txBody>
                            <a:bodyPr/>
                            <a:lstStyle/>
                            <a:p>
                              <a:endParaRPr lang="en-US"/>
                            </a:p>
                          </p:txBody>
                        </p:sp>
                        <p:sp>
                          <p:nvSpPr>
                            <p:cNvPr id="1514" name="Line 177"/>
                            <p:cNvSpPr>
                              <a:spLocks noChangeShapeType="1"/>
                            </p:cNvSpPr>
                            <p:nvPr/>
                          </p:nvSpPr>
                          <p:spPr bwMode="auto">
                            <a:xfrm>
                              <a:off x="3312" y="1266"/>
                              <a:ext cx="0" cy="20"/>
                            </a:xfrm>
                            <a:prstGeom prst="line">
                              <a:avLst/>
                            </a:prstGeom>
                            <a:noFill/>
                            <a:ln w="28575">
                              <a:solidFill>
                                <a:schemeClr val="tx1"/>
                              </a:solidFill>
                              <a:round/>
                              <a:headEnd/>
                              <a:tailEnd/>
                            </a:ln>
                          </p:spPr>
                          <p:txBody>
                            <a:bodyPr/>
                            <a:lstStyle/>
                            <a:p>
                              <a:endParaRPr lang="en-US"/>
                            </a:p>
                          </p:txBody>
                        </p:sp>
                        <p:sp>
                          <p:nvSpPr>
                            <p:cNvPr id="1515" name="Line 178"/>
                            <p:cNvSpPr>
                              <a:spLocks noChangeShapeType="1"/>
                            </p:cNvSpPr>
                            <p:nvPr/>
                          </p:nvSpPr>
                          <p:spPr bwMode="auto">
                            <a:xfrm>
                              <a:off x="3312" y="1286"/>
                              <a:ext cx="41" cy="0"/>
                            </a:xfrm>
                            <a:prstGeom prst="line">
                              <a:avLst/>
                            </a:prstGeom>
                            <a:noFill/>
                            <a:ln w="28575">
                              <a:solidFill>
                                <a:schemeClr val="tx1"/>
                              </a:solidFill>
                              <a:round/>
                              <a:headEnd/>
                              <a:tailEnd/>
                            </a:ln>
                          </p:spPr>
                          <p:txBody>
                            <a:bodyPr/>
                            <a:lstStyle/>
                            <a:p>
                              <a:endParaRPr lang="en-US"/>
                            </a:p>
                          </p:txBody>
                        </p:sp>
                      </p:grpSp>
                      <p:sp>
                        <p:nvSpPr>
                          <p:cNvPr id="1458" name="Line 179"/>
                          <p:cNvSpPr>
                            <a:spLocks noChangeShapeType="1"/>
                          </p:cNvSpPr>
                          <p:nvPr/>
                        </p:nvSpPr>
                        <p:spPr bwMode="auto">
                          <a:xfrm>
                            <a:off x="3353" y="1286"/>
                            <a:ext cx="0" cy="26"/>
                          </a:xfrm>
                          <a:prstGeom prst="line">
                            <a:avLst/>
                          </a:prstGeom>
                          <a:noFill/>
                          <a:ln w="28575">
                            <a:solidFill>
                              <a:schemeClr val="tx1"/>
                            </a:solidFill>
                            <a:round/>
                            <a:headEnd/>
                            <a:tailEnd/>
                          </a:ln>
                        </p:spPr>
                        <p:txBody>
                          <a:bodyPr/>
                          <a:lstStyle/>
                          <a:p>
                            <a:endParaRPr lang="en-US"/>
                          </a:p>
                        </p:txBody>
                      </p:sp>
                      <p:sp>
                        <p:nvSpPr>
                          <p:cNvPr id="1459" name="Line 183"/>
                          <p:cNvSpPr>
                            <a:spLocks noChangeShapeType="1"/>
                          </p:cNvSpPr>
                          <p:nvPr/>
                        </p:nvSpPr>
                        <p:spPr bwMode="auto">
                          <a:xfrm>
                            <a:off x="3488" y="1341"/>
                            <a:ext cx="28" cy="0"/>
                          </a:xfrm>
                          <a:prstGeom prst="line">
                            <a:avLst/>
                          </a:prstGeom>
                          <a:noFill/>
                          <a:ln w="28575">
                            <a:solidFill>
                              <a:schemeClr val="tx1"/>
                            </a:solidFill>
                            <a:round/>
                            <a:headEnd/>
                            <a:tailEnd/>
                          </a:ln>
                        </p:spPr>
                        <p:txBody>
                          <a:bodyPr/>
                          <a:lstStyle/>
                          <a:p>
                            <a:endParaRPr lang="en-US"/>
                          </a:p>
                        </p:txBody>
                      </p:sp>
                      <p:sp>
                        <p:nvSpPr>
                          <p:cNvPr id="1460" name="Line 184"/>
                          <p:cNvSpPr>
                            <a:spLocks noChangeShapeType="1"/>
                          </p:cNvSpPr>
                          <p:nvPr/>
                        </p:nvSpPr>
                        <p:spPr bwMode="auto">
                          <a:xfrm>
                            <a:off x="3516" y="1341"/>
                            <a:ext cx="0" cy="29"/>
                          </a:xfrm>
                          <a:prstGeom prst="line">
                            <a:avLst/>
                          </a:prstGeom>
                          <a:noFill/>
                          <a:ln w="28575">
                            <a:solidFill>
                              <a:schemeClr val="tx1"/>
                            </a:solidFill>
                            <a:round/>
                            <a:headEnd/>
                            <a:tailEnd/>
                          </a:ln>
                        </p:spPr>
                        <p:txBody>
                          <a:bodyPr/>
                          <a:lstStyle/>
                          <a:p>
                            <a:endParaRPr lang="en-US"/>
                          </a:p>
                        </p:txBody>
                      </p:sp>
                      <p:sp>
                        <p:nvSpPr>
                          <p:cNvPr id="1461" name="Line 185"/>
                          <p:cNvSpPr>
                            <a:spLocks noChangeShapeType="1"/>
                          </p:cNvSpPr>
                          <p:nvPr/>
                        </p:nvSpPr>
                        <p:spPr bwMode="auto">
                          <a:xfrm>
                            <a:off x="3516" y="1370"/>
                            <a:ext cx="26" cy="0"/>
                          </a:xfrm>
                          <a:prstGeom prst="line">
                            <a:avLst/>
                          </a:prstGeom>
                          <a:noFill/>
                          <a:ln w="28575">
                            <a:solidFill>
                              <a:schemeClr val="tx1"/>
                            </a:solidFill>
                            <a:round/>
                            <a:headEnd/>
                            <a:tailEnd/>
                          </a:ln>
                        </p:spPr>
                        <p:txBody>
                          <a:bodyPr/>
                          <a:lstStyle/>
                          <a:p>
                            <a:endParaRPr lang="en-US"/>
                          </a:p>
                        </p:txBody>
                      </p:sp>
                      <p:sp>
                        <p:nvSpPr>
                          <p:cNvPr id="1462" name="Line 186"/>
                          <p:cNvSpPr>
                            <a:spLocks noChangeShapeType="1"/>
                          </p:cNvSpPr>
                          <p:nvPr/>
                        </p:nvSpPr>
                        <p:spPr bwMode="auto">
                          <a:xfrm>
                            <a:off x="3558" y="1399"/>
                            <a:ext cx="0" cy="0"/>
                          </a:xfrm>
                          <a:prstGeom prst="line">
                            <a:avLst/>
                          </a:prstGeom>
                          <a:noFill/>
                          <a:ln w="28575">
                            <a:solidFill>
                              <a:schemeClr val="folHlink"/>
                            </a:solidFill>
                            <a:round/>
                            <a:headEnd/>
                            <a:tailEnd/>
                          </a:ln>
                        </p:spPr>
                        <p:txBody>
                          <a:bodyPr/>
                          <a:lstStyle/>
                          <a:p>
                            <a:endParaRPr lang="en-US"/>
                          </a:p>
                        </p:txBody>
                      </p:sp>
                      <p:sp>
                        <p:nvSpPr>
                          <p:cNvPr id="1463" name="Line 187"/>
                          <p:cNvSpPr>
                            <a:spLocks noChangeShapeType="1"/>
                          </p:cNvSpPr>
                          <p:nvPr/>
                        </p:nvSpPr>
                        <p:spPr bwMode="auto">
                          <a:xfrm>
                            <a:off x="3558" y="1399"/>
                            <a:ext cx="8" cy="0"/>
                          </a:xfrm>
                          <a:prstGeom prst="line">
                            <a:avLst/>
                          </a:prstGeom>
                          <a:noFill/>
                          <a:ln w="28575">
                            <a:solidFill>
                              <a:schemeClr val="tx1"/>
                            </a:solidFill>
                            <a:round/>
                            <a:headEnd/>
                            <a:tailEnd/>
                          </a:ln>
                        </p:spPr>
                        <p:txBody>
                          <a:bodyPr/>
                          <a:lstStyle/>
                          <a:p>
                            <a:endParaRPr lang="en-US"/>
                          </a:p>
                        </p:txBody>
                      </p:sp>
                      <p:sp>
                        <p:nvSpPr>
                          <p:cNvPr id="1464" name="Line 188"/>
                          <p:cNvSpPr>
                            <a:spLocks noChangeShapeType="1"/>
                          </p:cNvSpPr>
                          <p:nvPr/>
                        </p:nvSpPr>
                        <p:spPr bwMode="auto">
                          <a:xfrm>
                            <a:off x="3566" y="1399"/>
                            <a:ext cx="0" cy="31"/>
                          </a:xfrm>
                          <a:prstGeom prst="line">
                            <a:avLst/>
                          </a:prstGeom>
                          <a:noFill/>
                          <a:ln w="28575">
                            <a:solidFill>
                              <a:schemeClr val="tx1"/>
                            </a:solidFill>
                            <a:round/>
                            <a:headEnd/>
                            <a:tailEnd/>
                          </a:ln>
                        </p:spPr>
                        <p:txBody>
                          <a:bodyPr/>
                          <a:lstStyle/>
                          <a:p>
                            <a:endParaRPr lang="en-US"/>
                          </a:p>
                        </p:txBody>
                      </p:sp>
                      <p:sp>
                        <p:nvSpPr>
                          <p:cNvPr id="1465" name="Line 189"/>
                          <p:cNvSpPr>
                            <a:spLocks noChangeShapeType="1"/>
                          </p:cNvSpPr>
                          <p:nvPr/>
                        </p:nvSpPr>
                        <p:spPr bwMode="auto">
                          <a:xfrm>
                            <a:off x="3566" y="1430"/>
                            <a:ext cx="20" cy="0"/>
                          </a:xfrm>
                          <a:prstGeom prst="line">
                            <a:avLst/>
                          </a:prstGeom>
                          <a:noFill/>
                          <a:ln w="28575">
                            <a:solidFill>
                              <a:schemeClr val="tx1"/>
                            </a:solidFill>
                            <a:round/>
                            <a:headEnd/>
                            <a:tailEnd/>
                          </a:ln>
                        </p:spPr>
                        <p:txBody>
                          <a:bodyPr/>
                          <a:lstStyle/>
                          <a:p>
                            <a:endParaRPr lang="en-US"/>
                          </a:p>
                        </p:txBody>
                      </p:sp>
                      <p:sp>
                        <p:nvSpPr>
                          <p:cNvPr id="1466" name="Line 190"/>
                          <p:cNvSpPr>
                            <a:spLocks noChangeShapeType="1"/>
                          </p:cNvSpPr>
                          <p:nvPr/>
                        </p:nvSpPr>
                        <p:spPr bwMode="auto">
                          <a:xfrm>
                            <a:off x="3586" y="1430"/>
                            <a:ext cx="0" cy="26"/>
                          </a:xfrm>
                          <a:prstGeom prst="line">
                            <a:avLst/>
                          </a:prstGeom>
                          <a:noFill/>
                          <a:ln w="28575">
                            <a:solidFill>
                              <a:schemeClr val="tx1"/>
                            </a:solidFill>
                            <a:round/>
                            <a:headEnd/>
                            <a:tailEnd/>
                          </a:ln>
                        </p:spPr>
                        <p:txBody>
                          <a:bodyPr/>
                          <a:lstStyle/>
                          <a:p>
                            <a:endParaRPr lang="en-US"/>
                          </a:p>
                        </p:txBody>
                      </p:sp>
                      <p:sp>
                        <p:nvSpPr>
                          <p:cNvPr id="1467" name="Line 191"/>
                          <p:cNvSpPr>
                            <a:spLocks noChangeShapeType="1"/>
                          </p:cNvSpPr>
                          <p:nvPr/>
                        </p:nvSpPr>
                        <p:spPr bwMode="auto">
                          <a:xfrm>
                            <a:off x="3586" y="1456"/>
                            <a:ext cx="3" cy="0"/>
                          </a:xfrm>
                          <a:prstGeom prst="line">
                            <a:avLst/>
                          </a:prstGeom>
                          <a:noFill/>
                          <a:ln w="28575">
                            <a:solidFill>
                              <a:schemeClr val="tx1"/>
                            </a:solidFill>
                            <a:round/>
                            <a:headEnd/>
                            <a:tailEnd/>
                          </a:ln>
                        </p:spPr>
                        <p:txBody>
                          <a:bodyPr/>
                          <a:lstStyle/>
                          <a:p>
                            <a:endParaRPr lang="en-US"/>
                          </a:p>
                        </p:txBody>
                      </p:sp>
                      <p:sp>
                        <p:nvSpPr>
                          <p:cNvPr id="1468" name="Line 192"/>
                          <p:cNvSpPr>
                            <a:spLocks noChangeShapeType="1"/>
                          </p:cNvSpPr>
                          <p:nvPr/>
                        </p:nvSpPr>
                        <p:spPr bwMode="auto">
                          <a:xfrm>
                            <a:off x="3623" y="1465"/>
                            <a:ext cx="0" cy="19"/>
                          </a:xfrm>
                          <a:prstGeom prst="line">
                            <a:avLst/>
                          </a:prstGeom>
                          <a:noFill/>
                          <a:ln w="28575">
                            <a:solidFill>
                              <a:schemeClr val="tx1"/>
                            </a:solidFill>
                            <a:round/>
                            <a:headEnd/>
                            <a:tailEnd/>
                          </a:ln>
                        </p:spPr>
                        <p:txBody>
                          <a:bodyPr/>
                          <a:lstStyle/>
                          <a:p>
                            <a:endParaRPr lang="en-US"/>
                          </a:p>
                        </p:txBody>
                      </p:sp>
                      <p:sp>
                        <p:nvSpPr>
                          <p:cNvPr id="1469" name="Line 193"/>
                          <p:cNvSpPr>
                            <a:spLocks noChangeShapeType="1"/>
                          </p:cNvSpPr>
                          <p:nvPr/>
                        </p:nvSpPr>
                        <p:spPr bwMode="auto">
                          <a:xfrm>
                            <a:off x="3623" y="1484"/>
                            <a:ext cx="64" cy="0"/>
                          </a:xfrm>
                          <a:prstGeom prst="line">
                            <a:avLst/>
                          </a:prstGeom>
                          <a:noFill/>
                          <a:ln w="28575">
                            <a:solidFill>
                              <a:schemeClr val="tx1"/>
                            </a:solidFill>
                            <a:round/>
                            <a:headEnd/>
                            <a:tailEnd/>
                          </a:ln>
                        </p:spPr>
                        <p:txBody>
                          <a:bodyPr/>
                          <a:lstStyle/>
                          <a:p>
                            <a:endParaRPr lang="en-US"/>
                          </a:p>
                        </p:txBody>
                      </p:sp>
                      <p:sp>
                        <p:nvSpPr>
                          <p:cNvPr id="1470" name="Line 194"/>
                          <p:cNvSpPr>
                            <a:spLocks noChangeShapeType="1"/>
                          </p:cNvSpPr>
                          <p:nvPr/>
                        </p:nvSpPr>
                        <p:spPr bwMode="auto">
                          <a:xfrm>
                            <a:off x="3726" y="1484"/>
                            <a:ext cx="43" cy="0"/>
                          </a:xfrm>
                          <a:prstGeom prst="line">
                            <a:avLst/>
                          </a:prstGeom>
                          <a:noFill/>
                          <a:ln w="28575">
                            <a:solidFill>
                              <a:schemeClr val="tx1"/>
                            </a:solidFill>
                            <a:round/>
                            <a:headEnd/>
                            <a:tailEnd/>
                          </a:ln>
                        </p:spPr>
                        <p:txBody>
                          <a:bodyPr/>
                          <a:lstStyle/>
                          <a:p>
                            <a:endParaRPr lang="en-US"/>
                          </a:p>
                        </p:txBody>
                      </p:sp>
                      <p:sp>
                        <p:nvSpPr>
                          <p:cNvPr id="1471" name="Line 195"/>
                          <p:cNvSpPr>
                            <a:spLocks noChangeShapeType="1"/>
                          </p:cNvSpPr>
                          <p:nvPr/>
                        </p:nvSpPr>
                        <p:spPr bwMode="auto">
                          <a:xfrm>
                            <a:off x="3769" y="1484"/>
                            <a:ext cx="0" cy="0"/>
                          </a:xfrm>
                          <a:prstGeom prst="line">
                            <a:avLst/>
                          </a:prstGeom>
                          <a:noFill/>
                          <a:ln w="28575">
                            <a:solidFill>
                              <a:schemeClr val="folHlink"/>
                            </a:solidFill>
                            <a:round/>
                            <a:headEnd/>
                            <a:tailEnd/>
                          </a:ln>
                        </p:spPr>
                        <p:txBody>
                          <a:bodyPr/>
                          <a:lstStyle/>
                          <a:p>
                            <a:endParaRPr lang="en-US"/>
                          </a:p>
                        </p:txBody>
                      </p:sp>
                      <p:sp>
                        <p:nvSpPr>
                          <p:cNvPr id="1472" name="Line 196"/>
                          <p:cNvSpPr>
                            <a:spLocks noChangeShapeType="1"/>
                          </p:cNvSpPr>
                          <p:nvPr/>
                        </p:nvSpPr>
                        <p:spPr bwMode="auto">
                          <a:xfrm>
                            <a:off x="3769" y="1484"/>
                            <a:ext cx="37" cy="0"/>
                          </a:xfrm>
                          <a:prstGeom prst="line">
                            <a:avLst/>
                          </a:prstGeom>
                          <a:noFill/>
                          <a:ln w="28575">
                            <a:solidFill>
                              <a:schemeClr val="tx1"/>
                            </a:solidFill>
                            <a:round/>
                            <a:headEnd/>
                            <a:tailEnd/>
                          </a:ln>
                        </p:spPr>
                        <p:txBody>
                          <a:bodyPr/>
                          <a:lstStyle/>
                          <a:p>
                            <a:endParaRPr lang="en-US"/>
                          </a:p>
                        </p:txBody>
                      </p:sp>
                      <p:sp>
                        <p:nvSpPr>
                          <p:cNvPr id="1473" name="Line 197"/>
                          <p:cNvSpPr>
                            <a:spLocks noChangeShapeType="1"/>
                          </p:cNvSpPr>
                          <p:nvPr/>
                        </p:nvSpPr>
                        <p:spPr bwMode="auto">
                          <a:xfrm>
                            <a:off x="3847" y="1484"/>
                            <a:ext cx="20" cy="0"/>
                          </a:xfrm>
                          <a:prstGeom prst="line">
                            <a:avLst/>
                          </a:prstGeom>
                          <a:noFill/>
                          <a:ln w="28575">
                            <a:solidFill>
                              <a:schemeClr val="tx1"/>
                            </a:solidFill>
                            <a:round/>
                            <a:headEnd/>
                            <a:tailEnd/>
                          </a:ln>
                        </p:spPr>
                        <p:txBody>
                          <a:bodyPr/>
                          <a:lstStyle/>
                          <a:p>
                            <a:endParaRPr lang="en-US"/>
                          </a:p>
                        </p:txBody>
                      </p:sp>
                      <p:sp>
                        <p:nvSpPr>
                          <p:cNvPr id="1474" name="Line 198"/>
                          <p:cNvSpPr>
                            <a:spLocks noChangeShapeType="1"/>
                          </p:cNvSpPr>
                          <p:nvPr/>
                        </p:nvSpPr>
                        <p:spPr bwMode="auto">
                          <a:xfrm>
                            <a:off x="3867" y="1484"/>
                            <a:ext cx="0" cy="0"/>
                          </a:xfrm>
                          <a:prstGeom prst="line">
                            <a:avLst/>
                          </a:prstGeom>
                          <a:noFill/>
                          <a:ln w="28575">
                            <a:solidFill>
                              <a:schemeClr val="folHlink"/>
                            </a:solidFill>
                            <a:round/>
                            <a:headEnd/>
                            <a:tailEnd/>
                          </a:ln>
                        </p:spPr>
                        <p:txBody>
                          <a:bodyPr/>
                          <a:lstStyle/>
                          <a:p>
                            <a:endParaRPr lang="en-US"/>
                          </a:p>
                        </p:txBody>
                      </p:sp>
                      <p:sp>
                        <p:nvSpPr>
                          <p:cNvPr id="1475" name="Line 199"/>
                          <p:cNvSpPr>
                            <a:spLocks noChangeShapeType="1"/>
                          </p:cNvSpPr>
                          <p:nvPr/>
                        </p:nvSpPr>
                        <p:spPr bwMode="auto">
                          <a:xfrm>
                            <a:off x="3867" y="1484"/>
                            <a:ext cx="16" cy="0"/>
                          </a:xfrm>
                          <a:prstGeom prst="line">
                            <a:avLst/>
                          </a:prstGeom>
                          <a:noFill/>
                          <a:ln w="28575">
                            <a:solidFill>
                              <a:schemeClr val="tx1"/>
                            </a:solidFill>
                            <a:round/>
                            <a:headEnd/>
                            <a:tailEnd/>
                          </a:ln>
                        </p:spPr>
                        <p:txBody>
                          <a:bodyPr/>
                          <a:lstStyle/>
                          <a:p>
                            <a:endParaRPr lang="en-US"/>
                          </a:p>
                        </p:txBody>
                      </p:sp>
                      <p:sp>
                        <p:nvSpPr>
                          <p:cNvPr id="1476" name="Line 200"/>
                          <p:cNvSpPr>
                            <a:spLocks noChangeShapeType="1"/>
                          </p:cNvSpPr>
                          <p:nvPr/>
                        </p:nvSpPr>
                        <p:spPr bwMode="auto">
                          <a:xfrm>
                            <a:off x="3883" y="1484"/>
                            <a:ext cx="0" cy="0"/>
                          </a:xfrm>
                          <a:prstGeom prst="line">
                            <a:avLst/>
                          </a:prstGeom>
                          <a:noFill/>
                          <a:ln w="28575">
                            <a:solidFill>
                              <a:schemeClr val="folHlink"/>
                            </a:solidFill>
                            <a:round/>
                            <a:headEnd/>
                            <a:tailEnd/>
                          </a:ln>
                        </p:spPr>
                        <p:txBody>
                          <a:bodyPr/>
                          <a:lstStyle/>
                          <a:p>
                            <a:endParaRPr lang="en-US"/>
                          </a:p>
                        </p:txBody>
                      </p:sp>
                      <p:sp>
                        <p:nvSpPr>
                          <p:cNvPr id="1477" name="Line 201"/>
                          <p:cNvSpPr>
                            <a:spLocks noChangeShapeType="1"/>
                          </p:cNvSpPr>
                          <p:nvPr/>
                        </p:nvSpPr>
                        <p:spPr bwMode="auto">
                          <a:xfrm>
                            <a:off x="3883" y="1484"/>
                            <a:ext cx="6" cy="0"/>
                          </a:xfrm>
                          <a:prstGeom prst="line">
                            <a:avLst/>
                          </a:prstGeom>
                          <a:noFill/>
                          <a:ln w="28575">
                            <a:solidFill>
                              <a:schemeClr val="folHlink"/>
                            </a:solidFill>
                            <a:round/>
                            <a:headEnd/>
                            <a:tailEnd/>
                          </a:ln>
                        </p:spPr>
                        <p:txBody>
                          <a:bodyPr/>
                          <a:lstStyle/>
                          <a:p>
                            <a:endParaRPr lang="en-US"/>
                          </a:p>
                        </p:txBody>
                      </p:sp>
                      <p:sp>
                        <p:nvSpPr>
                          <p:cNvPr id="1478" name="Line 202"/>
                          <p:cNvSpPr>
                            <a:spLocks noChangeShapeType="1"/>
                          </p:cNvSpPr>
                          <p:nvPr/>
                        </p:nvSpPr>
                        <p:spPr bwMode="auto">
                          <a:xfrm>
                            <a:off x="3889" y="1484"/>
                            <a:ext cx="0" cy="33"/>
                          </a:xfrm>
                          <a:prstGeom prst="line">
                            <a:avLst/>
                          </a:prstGeom>
                          <a:noFill/>
                          <a:ln w="28575">
                            <a:solidFill>
                              <a:schemeClr val="tx1"/>
                            </a:solidFill>
                            <a:round/>
                            <a:headEnd/>
                            <a:tailEnd/>
                          </a:ln>
                        </p:spPr>
                        <p:txBody>
                          <a:bodyPr/>
                          <a:lstStyle/>
                          <a:p>
                            <a:endParaRPr lang="en-US"/>
                          </a:p>
                        </p:txBody>
                      </p:sp>
                      <p:sp>
                        <p:nvSpPr>
                          <p:cNvPr id="1479" name="Line 203"/>
                          <p:cNvSpPr>
                            <a:spLocks noChangeShapeType="1"/>
                          </p:cNvSpPr>
                          <p:nvPr/>
                        </p:nvSpPr>
                        <p:spPr bwMode="auto">
                          <a:xfrm>
                            <a:off x="3889" y="1517"/>
                            <a:ext cx="3" cy="0"/>
                          </a:xfrm>
                          <a:prstGeom prst="line">
                            <a:avLst/>
                          </a:prstGeom>
                          <a:noFill/>
                          <a:ln w="28575">
                            <a:solidFill>
                              <a:schemeClr val="folHlink"/>
                            </a:solidFill>
                            <a:round/>
                            <a:headEnd/>
                            <a:tailEnd/>
                          </a:ln>
                        </p:spPr>
                        <p:txBody>
                          <a:bodyPr/>
                          <a:lstStyle/>
                          <a:p>
                            <a:endParaRPr lang="en-US"/>
                          </a:p>
                        </p:txBody>
                      </p:sp>
                      <p:sp>
                        <p:nvSpPr>
                          <p:cNvPr id="1480" name="Line 204"/>
                          <p:cNvSpPr>
                            <a:spLocks noChangeShapeType="1"/>
                          </p:cNvSpPr>
                          <p:nvPr/>
                        </p:nvSpPr>
                        <p:spPr bwMode="auto">
                          <a:xfrm>
                            <a:off x="3892" y="1517"/>
                            <a:ext cx="0" cy="0"/>
                          </a:xfrm>
                          <a:prstGeom prst="line">
                            <a:avLst/>
                          </a:prstGeom>
                          <a:noFill/>
                          <a:ln w="28575">
                            <a:solidFill>
                              <a:schemeClr val="folHlink"/>
                            </a:solidFill>
                            <a:round/>
                            <a:headEnd/>
                            <a:tailEnd/>
                          </a:ln>
                        </p:spPr>
                        <p:txBody>
                          <a:bodyPr/>
                          <a:lstStyle/>
                          <a:p>
                            <a:endParaRPr lang="en-US"/>
                          </a:p>
                        </p:txBody>
                      </p:sp>
                      <p:sp>
                        <p:nvSpPr>
                          <p:cNvPr id="1481" name="Line 205"/>
                          <p:cNvSpPr>
                            <a:spLocks noChangeShapeType="1"/>
                          </p:cNvSpPr>
                          <p:nvPr/>
                        </p:nvSpPr>
                        <p:spPr bwMode="auto">
                          <a:xfrm>
                            <a:off x="3892" y="1517"/>
                            <a:ext cx="3" cy="0"/>
                          </a:xfrm>
                          <a:prstGeom prst="line">
                            <a:avLst/>
                          </a:prstGeom>
                          <a:noFill/>
                          <a:ln w="28575">
                            <a:solidFill>
                              <a:schemeClr val="folHlink"/>
                            </a:solidFill>
                            <a:round/>
                            <a:headEnd/>
                            <a:tailEnd/>
                          </a:ln>
                        </p:spPr>
                        <p:txBody>
                          <a:bodyPr/>
                          <a:lstStyle/>
                          <a:p>
                            <a:endParaRPr lang="en-US"/>
                          </a:p>
                        </p:txBody>
                      </p:sp>
                      <p:sp>
                        <p:nvSpPr>
                          <p:cNvPr id="1482" name="Line 206"/>
                          <p:cNvSpPr>
                            <a:spLocks noChangeShapeType="1"/>
                          </p:cNvSpPr>
                          <p:nvPr/>
                        </p:nvSpPr>
                        <p:spPr bwMode="auto">
                          <a:xfrm>
                            <a:off x="3895" y="1517"/>
                            <a:ext cx="0" cy="0"/>
                          </a:xfrm>
                          <a:prstGeom prst="line">
                            <a:avLst/>
                          </a:prstGeom>
                          <a:noFill/>
                          <a:ln w="28575">
                            <a:solidFill>
                              <a:schemeClr val="folHlink"/>
                            </a:solidFill>
                            <a:round/>
                            <a:headEnd/>
                            <a:tailEnd/>
                          </a:ln>
                        </p:spPr>
                        <p:txBody>
                          <a:bodyPr/>
                          <a:lstStyle/>
                          <a:p>
                            <a:endParaRPr lang="en-US"/>
                          </a:p>
                        </p:txBody>
                      </p:sp>
                      <p:sp>
                        <p:nvSpPr>
                          <p:cNvPr id="1483" name="Line 207"/>
                          <p:cNvSpPr>
                            <a:spLocks noChangeShapeType="1"/>
                          </p:cNvSpPr>
                          <p:nvPr/>
                        </p:nvSpPr>
                        <p:spPr bwMode="auto">
                          <a:xfrm>
                            <a:off x="3895" y="1517"/>
                            <a:ext cx="0" cy="0"/>
                          </a:xfrm>
                          <a:prstGeom prst="line">
                            <a:avLst/>
                          </a:prstGeom>
                          <a:noFill/>
                          <a:ln w="28575">
                            <a:solidFill>
                              <a:schemeClr val="folHlink"/>
                            </a:solidFill>
                            <a:round/>
                            <a:headEnd/>
                            <a:tailEnd/>
                          </a:ln>
                        </p:spPr>
                        <p:txBody>
                          <a:bodyPr/>
                          <a:lstStyle/>
                          <a:p>
                            <a:endParaRPr lang="en-US"/>
                          </a:p>
                        </p:txBody>
                      </p:sp>
                    </p:grpSp>
                    <p:sp>
                      <p:nvSpPr>
                        <p:cNvPr id="1436" name="Line 208"/>
                        <p:cNvSpPr>
                          <a:spLocks noChangeShapeType="1"/>
                        </p:cNvSpPr>
                        <p:nvPr/>
                      </p:nvSpPr>
                      <p:spPr bwMode="auto">
                        <a:xfrm>
                          <a:off x="3923" y="1534"/>
                          <a:ext cx="0" cy="20"/>
                        </a:xfrm>
                        <a:prstGeom prst="line">
                          <a:avLst/>
                        </a:prstGeom>
                        <a:noFill/>
                        <a:ln w="28575">
                          <a:solidFill>
                            <a:schemeClr val="tx1"/>
                          </a:solidFill>
                          <a:round/>
                          <a:headEnd/>
                          <a:tailEnd/>
                        </a:ln>
                      </p:spPr>
                      <p:txBody>
                        <a:bodyPr/>
                        <a:lstStyle/>
                        <a:p>
                          <a:endParaRPr lang="en-US"/>
                        </a:p>
                      </p:txBody>
                    </p:sp>
                    <p:sp>
                      <p:nvSpPr>
                        <p:cNvPr id="1437" name="Line 209"/>
                        <p:cNvSpPr>
                          <a:spLocks noChangeShapeType="1"/>
                        </p:cNvSpPr>
                        <p:nvPr/>
                      </p:nvSpPr>
                      <p:spPr bwMode="auto">
                        <a:xfrm>
                          <a:off x="3923" y="1554"/>
                          <a:ext cx="47" cy="0"/>
                        </a:xfrm>
                        <a:prstGeom prst="line">
                          <a:avLst/>
                        </a:prstGeom>
                        <a:noFill/>
                        <a:ln w="28575">
                          <a:solidFill>
                            <a:schemeClr val="tx1"/>
                          </a:solidFill>
                          <a:round/>
                          <a:headEnd/>
                          <a:tailEnd/>
                        </a:ln>
                      </p:spPr>
                      <p:txBody>
                        <a:bodyPr/>
                        <a:lstStyle/>
                        <a:p>
                          <a:endParaRPr lang="en-US"/>
                        </a:p>
                      </p:txBody>
                    </p:sp>
                    <p:sp>
                      <p:nvSpPr>
                        <p:cNvPr id="1438" name="Line 210"/>
                        <p:cNvSpPr>
                          <a:spLocks noChangeShapeType="1"/>
                        </p:cNvSpPr>
                        <p:nvPr/>
                      </p:nvSpPr>
                      <p:spPr bwMode="auto">
                        <a:xfrm>
                          <a:off x="3970" y="1554"/>
                          <a:ext cx="0" cy="19"/>
                        </a:xfrm>
                        <a:prstGeom prst="line">
                          <a:avLst/>
                        </a:prstGeom>
                        <a:noFill/>
                        <a:ln w="28575">
                          <a:solidFill>
                            <a:schemeClr val="tx1"/>
                          </a:solidFill>
                          <a:round/>
                          <a:headEnd/>
                          <a:tailEnd/>
                        </a:ln>
                      </p:spPr>
                      <p:txBody>
                        <a:bodyPr/>
                        <a:lstStyle/>
                        <a:p>
                          <a:endParaRPr lang="en-US"/>
                        </a:p>
                      </p:txBody>
                    </p:sp>
                    <p:sp>
                      <p:nvSpPr>
                        <p:cNvPr id="1439" name="Line 213"/>
                        <p:cNvSpPr>
                          <a:spLocks noChangeShapeType="1"/>
                        </p:cNvSpPr>
                        <p:nvPr/>
                      </p:nvSpPr>
                      <p:spPr bwMode="auto">
                        <a:xfrm>
                          <a:off x="4006" y="1585"/>
                          <a:ext cx="0" cy="34"/>
                        </a:xfrm>
                        <a:prstGeom prst="line">
                          <a:avLst/>
                        </a:prstGeom>
                        <a:noFill/>
                        <a:ln w="28575">
                          <a:solidFill>
                            <a:schemeClr val="tx1"/>
                          </a:solidFill>
                          <a:round/>
                          <a:headEnd/>
                          <a:tailEnd/>
                        </a:ln>
                      </p:spPr>
                      <p:txBody>
                        <a:bodyPr/>
                        <a:lstStyle/>
                        <a:p>
                          <a:endParaRPr lang="en-US"/>
                        </a:p>
                      </p:txBody>
                    </p:sp>
                    <p:sp>
                      <p:nvSpPr>
                        <p:cNvPr id="1440" name="Line 214"/>
                        <p:cNvSpPr>
                          <a:spLocks noChangeShapeType="1"/>
                        </p:cNvSpPr>
                        <p:nvPr/>
                      </p:nvSpPr>
                      <p:spPr bwMode="auto">
                        <a:xfrm>
                          <a:off x="4006" y="1619"/>
                          <a:ext cx="42" cy="0"/>
                        </a:xfrm>
                        <a:prstGeom prst="line">
                          <a:avLst/>
                        </a:prstGeom>
                        <a:noFill/>
                        <a:ln w="28575">
                          <a:solidFill>
                            <a:srgbClr val="000000"/>
                          </a:solidFill>
                          <a:round/>
                          <a:headEnd/>
                          <a:tailEnd/>
                        </a:ln>
                      </p:spPr>
                      <p:txBody>
                        <a:bodyPr/>
                        <a:lstStyle/>
                        <a:p>
                          <a:endParaRPr lang="en-US"/>
                        </a:p>
                      </p:txBody>
                    </p:sp>
                    <p:sp>
                      <p:nvSpPr>
                        <p:cNvPr id="1441" name="Line 215"/>
                        <p:cNvSpPr>
                          <a:spLocks noChangeShapeType="1"/>
                        </p:cNvSpPr>
                        <p:nvPr/>
                      </p:nvSpPr>
                      <p:spPr bwMode="auto">
                        <a:xfrm>
                          <a:off x="4088" y="1619"/>
                          <a:ext cx="17" cy="0"/>
                        </a:xfrm>
                        <a:prstGeom prst="line">
                          <a:avLst/>
                        </a:prstGeom>
                        <a:noFill/>
                        <a:ln w="28575">
                          <a:solidFill>
                            <a:srgbClr val="000000"/>
                          </a:solidFill>
                          <a:round/>
                          <a:headEnd/>
                          <a:tailEnd/>
                        </a:ln>
                      </p:spPr>
                      <p:txBody>
                        <a:bodyPr/>
                        <a:lstStyle/>
                        <a:p>
                          <a:endParaRPr lang="en-US"/>
                        </a:p>
                      </p:txBody>
                    </p:sp>
                    <p:sp>
                      <p:nvSpPr>
                        <p:cNvPr id="1442" name="Line 217"/>
                        <p:cNvSpPr>
                          <a:spLocks noChangeShapeType="1"/>
                        </p:cNvSpPr>
                        <p:nvPr/>
                      </p:nvSpPr>
                      <p:spPr bwMode="auto">
                        <a:xfrm>
                          <a:off x="4105" y="1619"/>
                          <a:ext cx="64" cy="0"/>
                        </a:xfrm>
                        <a:prstGeom prst="line">
                          <a:avLst/>
                        </a:prstGeom>
                        <a:noFill/>
                        <a:ln w="28575">
                          <a:solidFill>
                            <a:srgbClr val="000000"/>
                          </a:solidFill>
                          <a:round/>
                          <a:headEnd/>
                          <a:tailEnd/>
                        </a:ln>
                      </p:spPr>
                      <p:txBody>
                        <a:bodyPr/>
                        <a:lstStyle/>
                        <a:p>
                          <a:endParaRPr lang="en-US"/>
                        </a:p>
                      </p:txBody>
                    </p:sp>
                    <p:sp>
                      <p:nvSpPr>
                        <p:cNvPr id="1443" name="Line 218"/>
                        <p:cNvSpPr>
                          <a:spLocks noChangeShapeType="1"/>
                        </p:cNvSpPr>
                        <p:nvPr/>
                      </p:nvSpPr>
                      <p:spPr bwMode="auto">
                        <a:xfrm>
                          <a:off x="4209" y="1619"/>
                          <a:ext cx="14" cy="0"/>
                        </a:xfrm>
                        <a:prstGeom prst="line">
                          <a:avLst/>
                        </a:prstGeom>
                        <a:noFill/>
                        <a:ln w="28575">
                          <a:solidFill>
                            <a:srgbClr val="000000"/>
                          </a:solidFill>
                          <a:round/>
                          <a:headEnd/>
                          <a:tailEnd/>
                        </a:ln>
                      </p:spPr>
                      <p:txBody>
                        <a:bodyPr/>
                        <a:lstStyle/>
                        <a:p>
                          <a:endParaRPr lang="en-US"/>
                        </a:p>
                      </p:txBody>
                    </p:sp>
                    <p:sp>
                      <p:nvSpPr>
                        <p:cNvPr id="1444" name="Line 220"/>
                        <p:cNvSpPr>
                          <a:spLocks noChangeShapeType="1"/>
                        </p:cNvSpPr>
                        <p:nvPr/>
                      </p:nvSpPr>
                      <p:spPr bwMode="auto">
                        <a:xfrm>
                          <a:off x="4223" y="1619"/>
                          <a:ext cx="31" cy="0"/>
                        </a:xfrm>
                        <a:prstGeom prst="line">
                          <a:avLst/>
                        </a:prstGeom>
                        <a:noFill/>
                        <a:ln w="28575">
                          <a:solidFill>
                            <a:srgbClr val="000000"/>
                          </a:solidFill>
                          <a:round/>
                          <a:headEnd/>
                          <a:tailEnd/>
                        </a:ln>
                      </p:spPr>
                      <p:txBody>
                        <a:bodyPr/>
                        <a:lstStyle/>
                        <a:p>
                          <a:endParaRPr lang="en-US"/>
                        </a:p>
                      </p:txBody>
                    </p:sp>
                    <p:sp>
                      <p:nvSpPr>
                        <p:cNvPr id="1445" name="Line 223"/>
                        <p:cNvSpPr>
                          <a:spLocks noChangeShapeType="1"/>
                        </p:cNvSpPr>
                        <p:nvPr/>
                      </p:nvSpPr>
                      <p:spPr bwMode="auto">
                        <a:xfrm>
                          <a:off x="4266" y="1619"/>
                          <a:ext cx="0" cy="29"/>
                        </a:xfrm>
                        <a:prstGeom prst="line">
                          <a:avLst/>
                        </a:prstGeom>
                        <a:noFill/>
                        <a:ln w="28575">
                          <a:solidFill>
                            <a:srgbClr val="000000"/>
                          </a:solidFill>
                          <a:round/>
                          <a:headEnd/>
                          <a:tailEnd/>
                        </a:ln>
                      </p:spPr>
                      <p:txBody>
                        <a:bodyPr/>
                        <a:lstStyle/>
                        <a:p>
                          <a:endParaRPr lang="en-US"/>
                        </a:p>
                      </p:txBody>
                    </p:sp>
                    <p:sp>
                      <p:nvSpPr>
                        <p:cNvPr id="1446" name="Line 224"/>
                        <p:cNvSpPr>
                          <a:spLocks noChangeShapeType="1"/>
                        </p:cNvSpPr>
                        <p:nvPr/>
                      </p:nvSpPr>
                      <p:spPr bwMode="auto">
                        <a:xfrm>
                          <a:off x="4290" y="1662"/>
                          <a:ext cx="17" cy="0"/>
                        </a:xfrm>
                        <a:prstGeom prst="line">
                          <a:avLst/>
                        </a:prstGeom>
                        <a:noFill/>
                        <a:ln w="28575">
                          <a:solidFill>
                            <a:srgbClr val="000000"/>
                          </a:solidFill>
                          <a:round/>
                          <a:headEnd/>
                          <a:tailEnd/>
                        </a:ln>
                      </p:spPr>
                      <p:txBody>
                        <a:bodyPr/>
                        <a:lstStyle/>
                        <a:p>
                          <a:endParaRPr lang="en-US"/>
                        </a:p>
                      </p:txBody>
                    </p:sp>
                    <p:sp>
                      <p:nvSpPr>
                        <p:cNvPr id="1447" name="Line 226"/>
                        <p:cNvSpPr>
                          <a:spLocks noChangeShapeType="1"/>
                        </p:cNvSpPr>
                        <p:nvPr/>
                      </p:nvSpPr>
                      <p:spPr bwMode="auto">
                        <a:xfrm>
                          <a:off x="4307" y="1662"/>
                          <a:ext cx="12" cy="0"/>
                        </a:xfrm>
                        <a:prstGeom prst="line">
                          <a:avLst/>
                        </a:prstGeom>
                        <a:noFill/>
                        <a:ln w="28575">
                          <a:solidFill>
                            <a:srgbClr val="000000"/>
                          </a:solidFill>
                          <a:round/>
                          <a:headEnd/>
                          <a:tailEnd/>
                        </a:ln>
                      </p:spPr>
                      <p:txBody>
                        <a:bodyPr/>
                        <a:lstStyle/>
                        <a:p>
                          <a:endParaRPr lang="en-US"/>
                        </a:p>
                      </p:txBody>
                    </p:sp>
                    <p:sp>
                      <p:nvSpPr>
                        <p:cNvPr id="1448" name="Line 229"/>
                        <p:cNvSpPr>
                          <a:spLocks noChangeShapeType="1"/>
                        </p:cNvSpPr>
                        <p:nvPr/>
                      </p:nvSpPr>
                      <p:spPr bwMode="auto">
                        <a:xfrm>
                          <a:off x="4327" y="1662"/>
                          <a:ext cx="0" cy="52"/>
                        </a:xfrm>
                        <a:prstGeom prst="line">
                          <a:avLst/>
                        </a:prstGeom>
                        <a:noFill/>
                        <a:ln w="28575">
                          <a:solidFill>
                            <a:srgbClr val="000000"/>
                          </a:solidFill>
                          <a:round/>
                          <a:headEnd/>
                          <a:tailEnd/>
                        </a:ln>
                      </p:spPr>
                      <p:txBody>
                        <a:bodyPr/>
                        <a:lstStyle/>
                        <a:p>
                          <a:endParaRPr lang="en-US"/>
                        </a:p>
                      </p:txBody>
                    </p:sp>
                    <p:sp>
                      <p:nvSpPr>
                        <p:cNvPr id="1449" name="Line 231"/>
                        <p:cNvSpPr>
                          <a:spLocks noChangeShapeType="1"/>
                        </p:cNvSpPr>
                        <p:nvPr/>
                      </p:nvSpPr>
                      <p:spPr bwMode="auto">
                        <a:xfrm>
                          <a:off x="4367" y="1714"/>
                          <a:ext cx="10" cy="0"/>
                        </a:xfrm>
                        <a:prstGeom prst="line">
                          <a:avLst/>
                        </a:prstGeom>
                        <a:noFill/>
                        <a:ln w="28575">
                          <a:solidFill>
                            <a:srgbClr val="000000"/>
                          </a:solidFill>
                          <a:round/>
                          <a:headEnd/>
                          <a:tailEnd/>
                        </a:ln>
                      </p:spPr>
                      <p:txBody>
                        <a:bodyPr/>
                        <a:lstStyle/>
                        <a:p>
                          <a:endParaRPr lang="en-US"/>
                        </a:p>
                      </p:txBody>
                    </p:sp>
                    <p:sp>
                      <p:nvSpPr>
                        <p:cNvPr id="1450" name="Line 235"/>
                        <p:cNvSpPr>
                          <a:spLocks noChangeShapeType="1"/>
                        </p:cNvSpPr>
                        <p:nvPr/>
                      </p:nvSpPr>
                      <p:spPr bwMode="auto">
                        <a:xfrm>
                          <a:off x="4397" y="1714"/>
                          <a:ext cx="45" cy="0"/>
                        </a:xfrm>
                        <a:prstGeom prst="line">
                          <a:avLst/>
                        </a:prstGeom>
                        <a:noFill/>
                        <a:ln w="28575">
                          <a:solidFill>
                            <a:srgbClr val="000000"/>
                          </a:solidFill>
                          <a:round/>
                          <a:headEnd/>
                          <a:tailEnd/>
                        </a:ln>
                      </p:spPr>
                      <p:txBody>
                        <a:bodyPr/>
                        <a:lstStyle/>
                        <a:p>
                          <a:endParaRPr lang="en-US"/>
                        </a:p>
                      </p:txBody>
                    </p:sp>
                    <p:sp>
                      <p:nvSpPr>
                        <p:cNvPr id="1451" name="Line 236"/>
                        <p:cNvSpPr>
                          <a:spLocks noChangeShapeType="1"/>
                        </p:cNvSpPr>
                        <p:nvPr/>
                      </p:nvSpPr>
                      <p:spPr bwMode="auto">
                        <a:xfrm>
                          <a:off x="4442" y="1714"/>
                          <a:ext cx="0" cy="6"/>
                        </a:xfrm>
                        <a:prstGeom prst="line">
                          <a:avLst/>
                        </a:prstGeom>
                        <a:noFill/>
                        <a:ln w="28575">
                          <a:solidFill>
                            <a:srgbClr val="000000"/>
                          </a:solidFill>
                          <a:round/>
                          <a:headEnd/>
                          <a:tailEnd/>
                        </a:ln>
                      </p:spPr>
                      <p:txBody>
                        <a:bodyPr/>
                        <a:lstStyle/>
                        <a:p>
                          <a:endParaRPr lang="en-US"/>
                        </a:p>
                      </p:txBody>
                    </p:sp>
                    <p:sp>
                      <p:nvSpPr>
                        <p:cNvPr id="1452" name="Line 238"/>
                        <p:cNvSpPr>
                          <a:spLocks noChangeShapeType="1"/>
                        </p:cNvSpPr>
                        <p:nvPr/>
                      </p:nvSpPr>
                      <p:spPr bwMode="auto">
                        <a:xfrm>
                          <a:off x="4442" y="1781"/>
                          <a:ext cx="17" cy="0"/>
                        </a:xfrm>
                        <a:prstGeom prst="line">
                          <a:avLst/>
                        </a:prstGeom>
                        <a:noFill/>
                        <a:ln w="28575">
                          <a:solidFill>
                            <a:srgbClr val="000000"/>
                          </a:solidFill>
                          <a:round/>
                          <a:headEnd/>
                          <a:tailEnd/>
                        </a:ln>
                      </p:spPr>
                      <p:txBody>
                        <a:bodyPr/>
                        <a:lstStyle/>
                        <a:p>
                          <a:endParaRPr lang="en-US"/>
                        </a:p>
                      </p:txBody>
                    </p:sp>
                    <p:sp>
                      <p:nvSpPr>
                        <p:cNvPr id="1453" name="Line 240"/>
                        <p:cNvSpPr>
                          <a:spLocks noChangeShapeType="1"/>
                        </p:cNvSpPr>
                        <p:nvPr/>
                      </p:nvSpPr>
                      <p:spPr bwMode="auto">
                        <a:xfrm>
                          <a:off x="4459" y="1781"/>
                          <a:ext cx="28" cy="0"/>
                        </a:xfrm>
                        <a:prstGeom prst="line">
                          <a:avLst/>
                        </a:prstGeom>
                        <a:noFill/>
                        <a:ln w="28575">
                          <a:solidFill>
                            <a:srgbClr val="000000"/>
                          </a:solidFill>
                          <a:round/>
                          <a:headEnd/>
                          <a:tailEnd/>
                        </a:ln>
                      </p:spPr>
                      <p:txBody>
                        <a:bodyPr/>
                        <a:lstStyle/>
                        <a:p>
                          <a:endParaRPr lang="en-US"/>
                        </a:p>
                      </p:txBody>
                    </p:sp>
                    <p:sp>
                      <p:nvSpPr>
                        <p:cNvPr id="1454" name="Line 242"/>
                        <p:cNvSpPr>
                          <a:spLocks noChangeShapeType="1"/>
                        </p:cNvSpPr>
                        <p:nvPr/>
                      </p:nvSpPr>
                      <p:spPr bwMode="auto">
                        <a:xfrm>
                          <a:off x="4487" y="1781"/>
                          <a:ext cx="23" cy="0"/>
                        </a:xfrm>
                        <a:prstGeom prst="line">
                          <a:avLst/>
                        </a:prstGeom>
                        <a:noFill/>
                        <a:ln w="28575">
                          <a:solidFill>
                            <a:srgbClr val="000000"/>
                          </a:solidFill>
                          <a:round/>
                          <a:headEnd/>
                          <a:tailEnd/>
                        </a:ln>
                      </p:spPr>
                      <p:txBody>
                        <a:bodyPr/>
                        <a:lstStyle/>
                        <a:p>
                          <a:endParaRPr lang="en-US"/>
                        </a:p>
                      </p:txBody>
                    </p:sp>
                    <p:sp>
                      <p:nvSpPr>
                        <p:cNvPr id="1455" name="Line 243"/>
                        <p:cNvSpPr>
                          <a:spLocks noChangeShapeType="1"/>
                        </p:cNvSpPr>
                        <p:nvPr/>
                      </p:nvSpPr>
                      <p:spPr bwMode="auto">
                        <a:xfrm>
                          <a:off x="4549" y="1781"/>
                          <a:ext cx="16" cy="0"/>
                        </a:xfrm>
                        <a:prstGeom prst="line">
                          <a:avLst/>
                        </a:prstGeom>
                        <a:noFill/>
                        <a:ln w="28575">
                          <a:solidFill>
                            <a:srgbClr val="000000"/>
                          </a:solidFill>
                          <a:round/>
                          <a:headEnd/>
                          <a:tailEnd/>
                        </a:ln>
                      </p:spPr>
                      <p:txBody>
                        <a:bodyPr/>
                        <a:lstStyle/>
                        <a:p>
                          <a:endParaRPr lang="en-US"/>
                        </a:p>
                      </p:txBody>
                    </p:sp>
                    <p:sp>
                      <p:nvSpPr>
                        <p:cNvPr id="1456" name="Line 245"/>
                        <p:cNvSpPr>
                          <a:spLocks noChangeShapeType="1"/>
                        </p:cNvSpPr>
                        <p:nvPr/>
                      </p:nvSpPr>
                      <p:spPr bwMode="auto">
                        <a:xfrm>
                          <a:off x="4565" y="1781"/>
                          <a:ext cx="35" cy="0"/>
                        </a:xfrm>
                        <a:prstGeom prst="line">
                          <a:avLst/>
                        </a:prstGeom>
                        <a:noFill/>
                        <a:ln w="28575">
                          <a:solidFill>
                            <a:srgbClr val="000000"/>
                          </a:solidFill>
                          <a:round/>
                          <a:headEnd/>
                          <a:tailEnd/>
                        </a:ln>
                      </p:spPr>
                      <p:txBody>
                        <a:bodyPr/>
                        <a:lstStyle/>
                        <a:p>
                          <a:endParaRPr lang="en-US"/>
                        </a:p>
                      </p:txBody>
                    </p:sp>
                  </p:grpSp>
                </p:grpSp>
              </p:grpSp>
            </p:grpSp>
            <p:sp>
              <p:nvSpPr>
                <p:cNvPr id="1398" name="Line 1045"/>
                <p:cNvSpPr>
                  <a:spLocks noChangeShapeType="1"/>
                </p:cNvSpPr>
                <p:nvPr/>
              </p:nvSpPr>
              <p:spPr bwMode="auto">
                <a:xfrm>
                  <a:off x="1247" y="948"/>
                  <a:ext cx="272" cy="0"/>
                </a:xfrm>
                <a:prstGeom prst="line">
                  <a:avLst/>
                </a:prstGeom>
                <a:noFill/>
                <a:ln w="28575">
                  <a:solidFill>
                    <a:schemeClr val="tx1"/>
                  </a:solidFill>
                  <a:round/>
                  <a:headEnd/>
                  <a:tailEnd/>
                </a:ln>
                <a:effectLst/>
              </p:spPr>
              <p:txBody>
                <a:bodyPr/>
                <a:lstStyle/>
                <a:p>
                  <a:endParaRPr lang="en-US"/>
                </a:p>
              </p:txBody>
            </p:sp>
            <p:sp>
              <p:nvSpPr>
                <p:cNvPr id="1399" name="Line 1046"/>
                <p:cNvSpPr>
                  <a:spLocks noChangeShapeType="1"/>
                </p:cNvSpPr>
                <p:nvPr/>
              </p:nvSpPr>
              <p:spPr bwMode="auto">
                <a:xfrm>
                  <a:off x="1521" y="948"/>
                  <a:ext cx="0" cy="21"/>
                </a:xfrm>
                <a:prstGeom prst="line">
                  <a:avLst/>
                </a:prstGeom>
                <a:noFill/>
                <a:ln w="28575">
                  <a:solidFill>
                    <a:schemeClr val="tx1"/>
                  </a:solidFill>
                  <a:round/>
                  <a:headEnd/>
                  <a:tailEnd/>
                </a:ln>
                <a:effectLst/>
              </p:spPr>
              <p:txBody>
                <a:bodyPr/>
                <a:lstStyle/>
                <a:p>
                  <a:endParaRPr lang="en-US"/>
                </a:p>
              </p:txBody>
            </p:sp>
            <p:sp>
              <p:nvSpPr>
                <p:cNvPr id="1400" name="Line 1047"/>
                <p:cNvSpPr>
                  <a:spLocks noChangeShapeType="1"/>
                </p:cNvSpPr>
                <p:nvPr/>
              </p:nvSpPr>
              <p:spPr bwMode="auto">
                <a:xfrm>
                  <a:off x="1599" y="975"/>
                  <a:ext cx="384" cy="0"/>
                </a:xfrm>
                <a:prstGeom prst="line">
                  <a:avLst/>
                </a:prstGeom>
                <a:noFill/>
                <a:ln w="28575">
                  <a:solidFill>
                    <a:schemeClr val="tx1"/>
                  </a:solidFill>
                  <a:round/>
                  <a:headEnd/>
                  <a:tailEnd/>
                </a:ln>
                <a:effectLst/>
              </p:spPr>
              <p:txBody>
                <a:bodyPr/>
                <a:lstStyle/>
                <a:p>
                  <a:endParaRPr lang="en-US"/>
                </a:p>
              </p:txBody>
            </p:sp>
            <p:sp>
              <p:nvSpPr>
                <p:cNvPr id="1401" name="Line 1048"/>
                <p:cNvSpPr>
                  <a:spLocks noChangeShapeType="1"/>
                </p:cNvSpPr>
                <p:nvPr/>
              </p:nvSpPr>
              <p:spPr bwMode="auto">
                <a:xfrm>
                  <a:off x="2058" y="996"/>
                  <a:ext cx="267" cy="0"/>
                </a:xfrm>
                <a:prstGeom prst="line">
                  <a:avLst/>
                </a:prstGeom>
                <a:noFill/>
                <a:ln w="28575">
                  <a:solidFill>
                    <a:schemeClr val="tx1"/>
                  </a:solidFill>
                  <a:round/>
                  <a:headEnd/>
                  <a:tailEnd/>
                </a:ln>
                <a:effectLst/>
              </p:spPr>
              <p:txBody>
                <a:bodyPr/>
                <a:lstStyle/>
                <a:p>
                  <a:endParaRPr lang="en-US"/>
                </a:p>
              </p:txBody>
            </p:sp>
            <p:sp>
              <p:nvSpPr>
                <p:cNvPr id="1402" name="Line 1049"/>
                <p:cNvSpPr>
                  <a:spLocks noChangeShapeType="1"/>
                </p:cNvSpPr>
                <p:nvPr/>
              </p:nvSpPr>
              <p:spPr bwMode="auto">
                <a:xfrm>
                  <a:off x="2325" y="999"/>
                  <a:ext cx="0" cy="39"/>
                </a:xfrm>
                <a:prstGeom prst="line">
                  <a:avLst/>
                </a:prstGeom>
                <a:noFill/>
                <a:ln w="28575">
                  <a:solidFill>
                    <a:schemeClr val="tx1"/>
                  </a:solidFill>
                  <a:round/>
                  <a:headEnd/>
                  <a:tailEnd/>
                </a:ln>
                <a:effectLst/>
              </p:spPr>
              <p:txBody>
                <a:bodyPr/>
                <a:lstStyle/>
                <a:p>
                  <a:endParaRPr lang="en-US"/>
                </a:p>
              </p:txBody>
            </p:sp>
            <p:sp>
              <p:nvSpPr>
                <p:cNvPr id="1403" name="Line 1050"/>
                <p:cNvSpPr>
                  <a:spLocks noChangeShapeType="1"/>
                </p:cNvSpPr>
                <p:nvPr/>
              </p:nvSpPr>
              <p:spPr bwMode="auto">
                <a:xfrm>
                  <a:off x="2373" y="1059"/>
                  <a:ext cx="0" cy="24"/>
                </a:xfrm>
                <a:prstGeom prst="line">
                  <a:avLst/>
                </a:prstGeom>
                <a:noFill/>
                <a:ln w="28575">
                  <a:solidFill>
                    <a:schemeClr val="tx1"/>
                  </a:solidFill>
                  <a:round/>
                  <a:headEnd/>
                  <a:tailEnd/>
                </a:ln>
                <a:effectLst/>
              </p:spPr>
              <p:txBody>
                <a:bodyPr/>
                <a:lstStyle/>
                <a:p>
                  <a:endParaRPr lang="en-US"/>
                </a:p>
              </p:txBody>
            </p:sp>
            <p:sp>
              <p:nvSpPr>
                <p:cNvPr id="1404" name="Line 1051"/>
                <p:cNvSpPr>
                  <a:spLocks noChangeShapeType="1"/>
                </p:cNvSpPr>
                <p:nvPr/>
              </p:nvSpPr>
              <p:spPr bwMode="auto">
                <a:xfrm>
                  <a:off x="2373" y="1083"/>
                  <a:ext cx="36" cy="0"/>
                </a:xfrm>
                <a:prstGeom prst="line">
                  <a:avLst/>
                </a:prstGeom>
                <a:noFill/>
                <a:ln w="28575">
                  <a:solidFill>
                    <a:schemeClr val="tx1"/>
                  </a:solidFill>
                  <a:round/>
                  <a:headEnd/>
                  <a:tailEnd/>
                </a:ln>
                <a:effectLst/>
              </p:spPr>
              <p:txBody>
                <a:bodyPr/>
                <a:lstStyle/>
                <a:p>
                  <a:endParaRPr lang="en-US"/>
                </a:p>
              </p:txBody>
            </p:sp>
            <p:sp>
              <p:nvSpPr>
                <p:cNvPr id="1405" name="Line 1052"/>
                <p:cNvSpPr>
                  <a:spLocks noChangeShapeType="1"/>
                </p:cNvSpPr>
                <p:nvPr/>
              </p:nvSpPr>
              <p:spPr bwMode="auto">
                <a:xfrm>
                  <a:off x="2460" y="1083"/>
                  <a:ext cx="0" cy="57"/>
                </a:xfrm>
                <a:prstGeom prst="line">
                  <a:avLst/>
                </a:prstGeom>
                <a:noFill/>
                <a:ln w="28575">
                  <a:solidFill>
                    <a:schemeClr val="tx1"/>
                  </a:solidFill>
                  <a:round/>
                  <a:headEnd/>
                  <a:tailEnd/>
                </a:ln>
                <a:effectLst/>
              </p:spPr>
              <p:txBody>
                <a:bodyPr/>
                <a:lstStyle/>
                <a:p>
                  <a:endParaRPr lang="en-US"/>
                </a:p>
              </p:txBody>
            </p:sp>
            <p:sp>
              <p:nvSpPr>
                <p:cNvPr id="1406" name="Line 1053"/>
                <p:cNvSpPr>
                  <a:spLocks noChangeShapeType="1"/>
                </p:cNvSpPr>
                <p:nvPr/>
              </p:nvSpPr>
              <p:spPr bwMode="auto">
                <a:xfrm>
                  <a:off x="2460" y="1143"/>
                  <a:ext cx="366" cy="0"/>
                </a:xfrm>
                <a:prstGeom prst="line">
                  <a:avLst/>
                </a:prstGeom>
                <a:noFill/>
                <a:ln w="28575">
                  <a:solidFill>
                    <a:schemeClr val="tx1"/>
                  </a:solidFill>
                  <a:round/>
                  <a:headEnd/>
                  <a:tailEnd/>
                </a:ln>
                <a:effectLst/>
              </p:spPr>
              <p:txBody>
                <a:bodyPr/>
                <a:lstStyle/>
                <a:p>
                  <a:endParaRPr lang="en-US"/>
                </a:p>
              </p:txBody>
            </p:sp>
            <p:sp>
              <p:nvSpPr>
                <p:cNvPr id="1407" name="Line 1054"/>
                <p:cNvSpPr>
                  <a:spLocks noChangeShapeType="1"/>
                </p:cNvSpPr>
                <p:nvPr/>
              </p:nvSpPr>
              <p:spPr bwMode="auto">
                <a:xfrm>
                  <a:off x="2871" y="1182"/>
                  <a:ext cx="0" cy="15"/>
                </a:xfrm>
                <a:prstGeom prst="line">
                  <a:avLst/>
                </a:prstGeom>
                <a:noFill/>
                <a:ln w="28575">
                  <a:solidFill>
                    <a:schemeClr val="tx1"/>
                  </a:solidFill>
                  <a:round/>
                  <a:headEnd/>
                  <a:tailEnd/>
                </a:ln>
                <a:effectLst/>
              </p:spPr>
              <p:txBody>
                <a:bodyPr/>
                <a:lstStyle/>
                <a:p>
                  <a:endParaRPr lang="en-US"/>
                </a:p>
              </p:txBody>
            </p:sp>
            <p:sp>
              <p:nvSpPr>
                <p:cNvPr id="1408" name="Line 1055"/>
                <p:cNvSpPr>
                  <a:spLocks noChangeShapeType="1"/>
                </p:cNvSpPr>
                <p:nvPr/>
              </p:nvSpPr>
              <p:spPr bwMode="auto">
                <a:xfrm>
                  <a:off x="2871" y="1197"/>
                  <a:ext cx="135" cy="0"/>
                </a:xfrm>
                <a:prstGeom prst="line">
                  <a:avLst/>
                </a:prstGeom>
                <a:noFill/>
                <a:ln w="28575">
                  <a:solidFill>
                    <a:schemeClr val="tx1"/>
                  </a:solidFill>
                  <a:round/>
                  <a:headEnd/>
                  <a:tailEnd/>
                </a:ln>
                <a:effectLst/>
              </p:spPr>
              <p:txBody>
                <a:bodyPr/>
                <a:lstStyle/>
                <a:p>
                  <a:endParaRPr lang="en-US"/>
                </a:p>
              </p:txBody>
            </p:sp>
            <p:sp>
              <p:nvSpPr>
                <p:cNvPr id="1409" name="Line 1056"/>
                <p:cNvSpPr>
                  <a:spLocks noChangeShapeType="1"/>
                </p:cNvSpPr>
                <p:nvPr/>
              </p:nvSpPr>
              <p:spPr bwMode="auto">
                <a:xfrm>
                  <a:off x="3045" y="1251"/>
                  <a:ext cx="0" cy="9"/>
                </a:xfrm>
                <a:prstGeom prst="line">
                  <a:avLst/>
                </a:prstGeom>
                <a:noFill/>
                <a:ln w="28575">
                  <a:solidFill>
                    <a:schemeClr val="tx1"/>
                  </a:solidFill>
                  <a:round/>
                  <a:headEnd/>
                  <a:tailEnd/>
                </a:ln>
                <a:effectLst/>
              </p:spPr>
              <p:txBody>
                <a:bodyPr/>
                <a:lstStyle/>
                <a:p>
                  <a:endParaRPr lang="en-US"/>
                </a:p>
              </p:txBody>
            </p:sp>
            <p:sp>
              <p:nvSpPr>
                <p:cNvPr id="1410" name="Line 1057"/>
                <p:cNvSpPr>
                  <a:spLocks noChangeShapeType="1"/>
                </p:cNvSpPr>
                <p:nvPr/>
              </p:nvSpPr>
              <p:spPr bwMode="auto">
                <a:xfrm>
                  <a:off x="3045" y="1254"/>
                  <a:ext cx="255" cy="0"/>
                </a:xfrm>
                <a:prstGeom prst="line">
                  <a:avLst/>
                </a:prstGeom>
                <a:noFill/>
                <a:ln w="28575">
                  <a:solidFill>
                    <a:schemeClr val="tx1"/>
                  </a:solidFill>
                  <a:round/>
                  <a:headEnd/>
                  <a:tailEnd/>
                </a:ln>
                <a:effectLst/>
              </p:spPr>
              <p:txBody>
                <a:bodyPr/>
                <a:lstStyle/>
                <a:p>
                  <a:endParaRPr lang="en-US"/>
                </a:p>
              </p:txBody>
            </p:sp>
            <p:sp>
              <p:nvSpPr>
                <p:cNvPr id="1411" name="Line 1058"/>
                <p:cNvSpPr>
                  <a:spLocks noChangeShapeType="1"/>
                </p:cNvSpPr>
                <p:nvPr/>
              </p:nvSpPr>
              <p:spPr bwMode="auto">
                <a:xfrm>
                  <a:off x="3303" y="1254"/>
                  <a:ext cx="0" cy="21"/>
                </a:xfrm>
                <a:prstGeom prst="line">
                  <a:avLst/>
                </a:prstGeom>
                <a:noFill/>
                <a:ln w="28575">
                  <a:solidFill>
                    <a:schemeClr val="tx1"/>
                  </a:solidFill>
                  <a:round/>
                  <a:headEnd/>
                  <a:tailEnd/>
                </a:ln>
                <a:effectLst/>
              </p:spPr>
              <p:txBody>
                <a:bodyPr/>
                <a:lstStyle/>
                <a:p>
                  <a:endParaRPr lang="en-US"/>
                </a:p>
              </p:txBody>
            </p:sp>
            <p:sp>
              <p:nvSpPr>
                <p:cNvPr id="1412" name="Line 1059"/>
                <p:cNvSpPr>
                  <a:spLocks noChangeShapeType="1"/>
                </p:cNvSpPr>
                <p:nvPr/>
              </p:nvSpPr>
              <p:spPr bwMode="auto">
                <a:xfrm>
                  <a:off x="3363" y="1308"/>
                  <a:ext cx="30" cy="0"/>
                </a:xfrm>
                <a:prstGeom prst="line">
                  <a:avLst/>
                </a:prstGeom>
                <a:noFill/>
                <a:ln w="28575">
                  <a:solidFill>
                    <a:schemeClr val="tx1"/>
                  </a:solidFill>
                  <a:round/>
                  <a:headEnd/>
                  <a:tailEnd/>
                </a:ln>
                <a:effectLst/>
              </p:spPr>
              <p:txBody>
                <a:bodyPr/>
                <a:lstStyle/>
                <a:p>
                  <a:endParaRPr lang="en-US"/>
                </a:p>
              </p:txBody>
            </p:sp>
            <p:sp>
              <p:nvSpPr>
                <p:cNvPr id="1413" name="Line 1060"/>
                <p:cNvSpPr>
                  <a:spLocks noChangeShapeType="1"/>
                </p:cNvSpPr>
                <p:nvPr/>
              </p:nvSpPr>
              <p:spPr bwMode="auto">
                <a:xfrm>
                  <a:off x="3438" y="1338"/>
                  <a:ext cx="60" cy="0"/>
                </a:xfrm>
                <a:prstGeom prst="line">
                  <a:avLst/>
                </a:prstGeom>
                <a:noFill/>
                <a:ln w="28575">
                  <a:solidFill>
                    <a:schemeClr val="tx1"/>
                  </a:solidFill>
                  <a:round/>
                  <a:headEnd/>
                  <a:tailEnd/>
                </a:ln>
                <a:effectLst/>
              </p:spPr>
              <p:txBody>
                <a:bodyPr/>
                <a:lstStyle/>
                <a:p>
                  <a:endParaRPr lang="en-US"/>
                </a:p>
              </p:txBody>
            </p:sp>
            <p:sp>
              <p:nvSpPr>
                <p:cNvPr id="1414" name="Line 1061"/>
                <p:cNvSpPr>
                  <a:spLocks noChangeShapeType="1"/>
                </p:cNvSpPr>
                <p:nvPr/>
              </p:nvSpPr>
              <p:spPr bwMode="auto">
                <a:xfrm>
                  <a:off x="3585" y="1449"/>
                  <a:ext cx="0" cy="27"/>
                </a:xfrm>
                <a:prstGeom prst="line">
                  <a:avLst/>
                </a:prstGeom>
                <a:noFill/>
                <a:ln w="28575">
                  <a:solidFill>
                    <a:schemeClr val="tx1"/>
                  </a:solidFill>
                  <a:round/>
                  <a:headEnd/>
                  <a:tailEnd/>
                </a:ln>
                <a:effectLst/>
              </p:spPr>
              <p:txBody>
                <a:bodyPr/>
                <a:lstStyle/>
                <a:p>
                  <a:endParaRPr lang="en-US"/>
                </a:p>
              </p:txBody>
            </p:sp>
            <p:sp>
              <p:nvSpPr>
                <p:cNvPr id="1415" name="Line 1062"/>
                <p:cNvSpPr>
                  <a:spLocks noChangeShapeType="1"/>
                </p:cNvSpPr>
                <p:nvPr/>
              </p:nvSpPr>
              <p:spPr bwMode="auto">
                <a:xfrm>
                  <a:off x="3585" y="1476"/>
                  <a:ext cx="36" cy="0"/>
                </a:xfrm>
                <a:prstGeom prst="line">
                  <a:avLst/>
                </a:prstGeom>
                <a:noFill/>
                <a:ln w="28575">
                  <a:solidFill>
                    <a:schemeClr val="tx1"/>
                  </a:solidFill>
                  <a:round/>
                  <a:headEnd/>
                  <a:tailEnd/>
                </a:ln>
                <a:effectLst/>
              </p:spPr>
              <p:txBody>
                <a:bodyPr/>
                <a:lstStyle/>
                <a:p>
                  <a:endParaRPr lang="en-US"/>
                </a:p>
              </p:txBody>
            </p:sp>
            <p:sp>
              <p:nvSpPr>
                <p:cNvPr id="1416" name="Line 1063"/>
                <p:cNvSpPr>
                  <a:spLocks noChangeShapeType="1"/>
                </p:cNvSpPr>
                <p:nvPr/>
              </p:nvSpPr>
              <p:spPr bwMode="auto">
                <a:xfrm>
                  <a:off x="3687" y="1485"/>
                  <a:ext cx="168" cy="0"/>
                </a:xfrm>
                <a:prstGeom prst="line">
                  <a:avLst/>
                </a:prstGeom>
                <a:noFill/>
                <a:ln w="28575">
                  <a:solidFill>
                    <a:schemeClr val="tx1"/>
                  </a:solidFill>
                  <a:round/>
                  <a:headEnd/>
                  <a:tailEnd/>
                </a:ln>
                <a:effectLst/>
              </p:spPr>
              <p:txBody>
                <a:bodyPr/>
                <a:lstStyle/>
                <a:p>
                  <a:endParaRPr lang="en-US"/>
                </a:p>
              </p:txBody>
            </p:sp>
            <p:sp>
              <p:nvSpPr>
                <p:cNvPr id="1417" name="Line 1064"/>
                <p:cNvSpPr>
                  <a:spLocks noChangeShapeType="1"/>
                </p:cNvSpPr>
                <p:nvPr/>
              </p:nvSpPr>
              <p:spPr bwMode="auto">
                <a:xfrm>
                  <a:off x="3891" y="1512"/>
                  <a:ext cx="0" cy="36"/>
                </a:xfrm>
                <a:prstGeom prst="line">
                  <a:avLst/>
                </a:prstGeom>
                <a:noFill/>
                <a:ln w="28575">
                  <a:solidFill>
                    <a:schemeClr val="tx1"/>
                  </a:solidFill>
                  <a:round/>
                  <a:headEnd/>
                  <a:tailEnd/>
                </a:ln>
                <a:effectLst/>
              </p:spPr>
              <p:txBody>
                <a:bodyPr/>
                <a:lstStyle/>
                <a:p>
                  <a:endParaRPr lang="en-US"/>
                </a:p>
              </p:txBody>
            </p:sp>
            <p:sp>
              <p:nvSpPr>
                <p:cNvPr id="1418" name="Line 1065"/>
                <p:cNvSpPr>
                  <a:spLocks noChangeShapeType="1"/>
                </p:cNvSpPr>
                <p:nvPr/>
              </p:nvSpPr>
              <p:spPr bwMode="auto">
                <a:xfrm>
                  <a:off x="3891" y="1548"/>
                  <a:ext cx="39" cy="0"/>
                </a:xfrm>
                <a:prstGeom prst="line">
                  <a:avLst/>
                </a:prstGeom>
                <a:noFill/>
                <a:ln w="28575">
                  <a:solidFill>
                    <a:schemeClr val="tx1"/>
                  </a:solidFill>
                  <a:round/>
                  <a:headEnd/>
                  <a:tailEnd/>
                </a:ln>
                <a:effectLst/>
              </p:spPr>
              <p:txBody>
                <a:bodyPr/>
                <a:lstStyle/>
                <a:p>
                  <a:endParaRPr lang="en-US"/>
                </a:p>
              </p:txBody>
            </p:sp>
            <p:sp>
              <p:nvSpPr>
                <p:cNvPr id="1419" name="Line 1066"/>
                <p:cNvSpPr>
                  <a:spLocks noChangeShapeType="1"/>
                </p:cNvSpPr>
                <p:nvPr/>
              </p:nvSpPr>
              <p:spPr bwMode="auto">
                <a:xfrm>
                  <a:off x="3972" y="1569"/>
                  <a:ext cx="3" cy="11"/>
                </a:xfrm>
                <a:prstGeom prst="line">
                  <a:avLst/>
                </a:prstGeom>
                <a:noFill/>
                <a:ln w="28575">
                  <a:solidFill>
                    <a:schemeClr val="tx1"/>
                  </a:solidFill>
                  <a:round/>
                  <a:headEnd/>
                  <a:tailEnd/>
                </a:ln>
                <a:effectLst/>
              </p:spPr>
              <p:txBody>
                <a:bodyPr/>
                <a:lstStyle/>
                <a:p>
                  <a:endParaRPr lang="en-US"/>
                </a:p>
              </p:txBody>
            </p:sp>
            <p:sp>
              <p:nvSpPr>
                <p:cNvPr id="1420" name="Line 1067"/>
                <p:cNvSpPr>
                  <a:spLocks noChangeShapeType="1"/>
                </p:cNvSpPr>
                <p:nvPr/>
              </p:nvSpPr>
              <p:spPr bwMode="auto">
                <a:xfrm>
                  <a:off x="3978" y="1587"/>
                  <a:ext cx="24" cy="0"/>
                </a:xfrm>
                <a:prstGeom prst="line">
                  <a:avLst/>
                </a:prstGeom>
                <a:noFill/>
                <a:ln w="28575">
                  <a:solidFill>
                    <a:schemeClr val="tx1"/>
                  </a:solidFill>
                  <a:round/>
                  <a:headEnd/>
                  <a:tailEnd/>
                </a:ln>
                <a:effectLst/>
              </p:spPr>
              <p:txBody>
                <a:bodyPr/>
                <a:lstStyle/>
                <a:p>
                  <a:endParaRPr lang="en-US"/>
                </a:p>
              </p:txBody>
            </p:sp>
            <p:sp>
              <p:nvSpPr>
                <p:cNvPr id="1421" name="Line 1068"/>
                <p:cNvSpPr>
                  <a:spLocks noChangeShapeType="1"/>
                </p:cNvSpPr>
                <p:nvPr/>
              </p:nvSpPr>
              <p:spPr bwMode="auto">
                <a:xfrm>
                  <a:off x="4047" y="1617"/>
                  <a:ext cx="168" cy="0"/>
                </a:xfrm>
                <a:prstGeom prst="line">
                  <a:avLst/>
                </a:prstGeom>
                <a:noFill/>
                <a:ln w="28575">
                  <a:solidFill>
                    <a:schemeClr val="tx1"/>
                  </a:solidFill>
                  <a:round/>
                  <a:headEnd/>
                  <a:tailEnd/>
                </a:ln>
                <a:effectLst/>
              </p:spPr>
              <p:txBody>
                <a:bodyPr/>
                <a:lstStyle/>
                <a:p>
                  <a:endParaRPr lang="en-US"/>
                </a:p>
              </p:txBody>
            </p:sp>
            <p:sp>
              <p:nvSpPr>
                <p:cNvPr id="1422" name="Line 1069"/>
                <p:cNvSpPr>
                  <a:spLocks noChangeShapeType="1"/>
                </p:cNvSpPr>
                <p:nvPr/>
              </p:nvSpPr>
              <p:spPr bwMode="auto">
                <a:xfrm>
                  <a:off x="4266" y="1638"/>
                  <a:ext cx="0" cy="24"/>
                </a:xfrm>
                <a:prstGeom prst="line">
                  <a:avLst/>
                </a:prstGeom>
                <a:noFill/>
                <a:ln w="28575">
                  <a:solidFill>
                    <a:schemeClr val="tx1"/>
                  </a:solidFill>
                  <a:round/>
                  <a:headEnd/>
                  <a:tailEnd/>
                </a:ln>
                <a:effectLst/>
              </p:spPr>
              <p:txBody>
                <a:bodyPr/>
                <a:lstStyle/>
                <a:p>
                  <a:endParaRPr lang="en-US"/>
                </a:p>
              </p:txBody>
            </p:sp>
            <p:sp>
              <p:nvSpPr>
                <p:cNvPr id="1423" name="Line 1070"/>
                <p:cNvSpPr>
                  <a:spLocks noChangeShapeType="1"/>
                </p:cNvSpPr>
                <p:nvPr/>
              </p:nvSpPr>
              <p:spPr bwMode="auto">
                <a:xfrm>
                  <a:off x="4266" y="1662"/>
                  <a:ext cx="30" cy="0"/>
                </a:xfrm>
                <a:prstGeom prst="line">
                  <a:avLst/>
                </a:prstGeom>
                <a:noFill/>
                <a:ln w="28575">
                  <a:solidFill>
                    <a:schemeClr val="tx1"/>
                  </a:solidFill>
                  <a:round/>
                  <a:headEnd/>
                  <a:tailEnd/>
                </a:ln>
                <a:effectLst/>
              </p:spPr>
              <p:txBody>
                <a:bodyPr/>
                <a:lstStyle/>
                <a:p>
                  <a:endParaRPr lang="en-US"/>
                </a:p>
              </p:txBody>
            </p:sp>
            <p:sp>
              <p:nvSpPr>
                <p:cNvPr id="1424" name="Line 1071"/>
                <p:cNvSpPr>
                  <a:spLocks noChangeShapeType="1"/>
                </p:cNvSpPr>
                <p:nvPr/>
              </p:nvSpPr>
              <p:spPr bwMode="auto">
                <a:xfrm>
                  <a:off x="4332" y="1716"/>
                  <a:ext cx="45" cy="0"/>
                </a:xfrm>
                <a:prstGeom prst="line">
                  <a:avLst/>
                </a:prstGeom>
                <a:noFill/>
                <a:ln w="28575">
                  <a:solidFill>
                    <a:schemeClr val="tx1"/>
                  </a:solidFill>
                  <a:round/>
                  <a:headEnd/>
                  <a:tailEnd/>
                </a:ln>
                <a:effectLst/>
              </p:spPr>
              <p:txBody>
                <a:bodyPr/>
                <a:lstStyle/>
                <a:p>
                  <a:endParaRPr lang="en-US"/>
                </a:p>
              </p:txBody>
            </p:sp>
            <p:sp>
              <p:nvSpPr>
                <p:cNvPr id="1425" name="Line 1072"/>
                <p:cNvSpPr>
                  <a:spLocks noChangeShapeType="1"/>
                </p:cNvSpPr>
                <p:nvPr/>
              </p:nvSpPr>
              <p:spPr bwMode="auto">
                <a:xfrm>
                  <a:off x="4434" y="1716"/>
                  <a:ext cx="0" cy="57"/>
                </a:xfrm>
                <a:prstGeom prst="line">
                  <a:avLst/>
                </a:prstGeom>
                <a:noFill/>
                <a:ln w="28575">
                  <a:solidFill>
                    <a:schemeClr val="tx1"/>
                  </a:solidFill>
                  <a:round/>
                  <a:headEnd/>
                  <a:tailEnd/>
                </a:ln>
                <a:effectLst/>
              </p:spPr>
              <p:txBody>
                <a:bodyPr/>
                <a:lstStyle/>
                <a:p>
                  <a:endParaRPr lang="en-US"/>
                </a:p>
              </p:txBody>
            </p:sp>
            <p:sp>
              <p:nvSpPr>
                <p:cNvPr id="1426" name="Line 1073"/>
                <p:cNvSpPr>
                  <a:spLocks noChangeShapeType="1"/>
                </p:cNvSpPr>
                <p:nvPr/>
              </p:nvSpPr>
              <p:spPr bwMode="auto">
                <a:xfrm>
                  <a:off x="4503" y="1785"/>
                  <a:ext cx="54" cy="0"/>
                </a:xfrm>
                <a:prstGeom prst="line">
                  <a:avLst/>
                </a:prstGeom>
                <a:noFill/>
                <a:ln w="28575">
                  <a:solidFill>
                    <a:schemeClr val="tx1"/>
                  </a:solidFill>
                  <a:round/>
                  <a:headEnd/>
                  <a:tailEnd/>
                </a:ln>
                <a:effectLst/>
              </p:spPr>
              <p:txBody>
                <a:bodyPr/>
                <a:lstStyle/>
                <a:p>
                  <a:endParaRPr lang="en-US"/>
                </a:p>
              </p:txBody>
            </p:sp>
          </p:grpSp>
          <p:sp>
            <p:nvSpPr>
              <p:cNvPr id="1395" name="Line 1074"/>
              <p:cNvSpPr>
                <a:spLocks noChangeShapeType="1"/>
              </p:cNvSpPr>
              <p:nvPr/>
            </p:nvSpPr>
            <p:spPr bwMode="auto">
              <a:xfrm>
                <a:off x="3540" y="1368"/>
                <a:ext cx="24" cy="0"/>
              </a:xfrm>
              <a:prstGeom prst="line">
                <a:avLst/>
              </a:prstGeom>
              <a:noFill/>
              <a:ln w="28575">
                <a:solidFill>
                  <a:schemeClr val="tx1"/>
                </a:solidFill>
                <a:round/>
                <a:headEnd/>
                <a:tailEnd/>
              </a:ln>
              <a:effectLst/>
            </p:spPr>
            <p:txBody>
              <a:bodyPr/>
              <a:lstStyle/>
              <a:p>
                <a:endParaRPr lang="en-US"/>
              </a:p>
            </p:txBody>
          </p:sp>
          <p:sp>
            <p:nvSpPr>
              <p:cNvPr id="1396" name="Line 1075"/>
              <p:cNvSpPr>
                <a:spLocks noChangeShapeType="1"/>
              </p:cNvSpPr>
              <p:nvPr/>
            </p:nvSpPr>
            <p:spPr bwMode="auto">
              <a:xfrm>
                <a:off x="3564" y="1372"/>
                <a:ext cx="0" cy="28"/>
              </a:xfrm>
              <a:prstGeom prst="line">
                <a:avLst/>
              </a:prstGeom>
              <a:noFill/>
              <a:ln w="28575">
                <a:solidFill>
                  <a:schemeClr val="tx1"/>
                </a:solidFill>
                <a:round/>
                <a:headEnd/>
                <a:tailEnd/>
              </a:ln>
              <a:effectLst/>
            </p:spPr>
            <p:txBody>
              <a:bodyPr/>
              <a:lstStyle/>
              <a:p>
                <a:endParaRPr lang="en-US"/>
              </a:p>
            </p:txBody>
          </p:sp>
        </p:grpSp>
      </p:grpSp>
      <p:sp>
        <p:nvSpPr>
          <p:cNvPr id="1516" name="Rectangle 269"/>
          <p:cNvSpPr>
            <a:spLocks noChangeArrowheads="1"/>
          </p:cNvSpPr>
          <p:nvPr/>
        </p:nvSpPr>
        <p:spPr bwMode="auto">
          <a:xfrm>
            <a:off x="4588544" y="1591045"/>
            <a:ext cx="1936684" cy="307777"/>
          </a:xfrm>
          <a:prstGeom prst="rect">
            <a:avLst/>
          </a:prstGeom>
          <a:noFill/>
          <a:ln w="12700">
            <a:solidFill>
              <a:schemeClr val="tx1"/>
            </a:solidFill>
            <a:miter lim="800000"/>
            <a:headEnd/>
            <a:tailEnd/>
          </a:ln>
        </p:spPr>
        <p:txBody>
          <a:bodyPr wrap="none" lIns="0" tIns="0" rIns="0" bIns="0">
            <a:spAutoFit/>
          </a:bodyPr>
          <a:lstStyle/>
          <a:p>
            <a:r>
              <a:rPr lang="en-GB" sz="2000" b="1" dirty="0">
                <a:solidFill>
                  <a:srgbClr val="000000"/>
                </a:solidFill>
              </a:rPr>
              <a:t>ART-48 ≤12 wks</a:t>
            </a:r>
            <a:endParaRPr lang="en-GB" sz="2000" b="1" dirty="0"/>
          </a:p>
        </p:txBody>
      </p:sp>
      <p:sp>
        <p:nvSpPr>
          <p:cNvPr id="1517" name="Rectangle 280"/>
          <p:cNvSpPr>
            <a:spLocks noChangeArrowheads="1"/>
          </p:cNvSpPr>
          <p:nvPr/>
        </p:nvSpPr>
        <p:spPr bwMode="auto">
          <a:xfrm>
            <a:off x="6988611" y="2505009"/>
            <a:ext cx="1944700" cy="307777"/>
          </a:xfrm>
          <a:prstGeom prst="rect">
            <a:avLst/>
          </a:prstGeom>
          <a:noFill/>
          <a:ln w="9525">
            <a:solidFill>
              <a:schemeClr val="tx1"/>
            </a:solidFill>
            <a:prstDash val="dash"/>
            <a:miter lim="800000"/>
            <a:headEnd/>
            <a:tailEnd/>
          </a:ln>
        </p:spPr>
        <p:txBody>
          <a:bodyPr wrap="none" lIns="0" tIns="0" rIns="0" bIns="0">
            <a:spAutoFit/>
          </a:bodyPr>
          <a:lstStyle/>
          <a:p>
            <a:r>
              <a:rPr lang="en-GB" sz="2000" b="1" dirty="0">
                <a:solidFill>
                  <a:srgbClr val="000000"/>
                </a:solidFill>
              </a:rPr>
              <a:t>ART-48 &gt;12 wks</a:t>
            </a:r>
            <a:endParaRPr lang="en-GB" sz="2000" b="1" dirty="0"/>
          </a:p>
        </p:txBody>
      </p:sp>
      <p:sp>
        <p:nvSpPr>
          <p:cNvPr id="1518" name="Rectangle 291"/>
          <p:cNvSpPr>
            <a:spLocks noChangeArrowheads="1"/>
          </p:cNvSpPr>
          <p:nvPr/>
        </p:nvSpPr>
        <p:spPr bwMode="auto">
          <a:xfrm>
            <a:off x="3903249" y="3277449"/>
            <a:ext cx="1607812" cy="307777"/>
          </a:xfrm>
          <a:prstGeom prst="rect">
            <a:avLst/>
          </a:prstGeom>
          <a:noFill/>
          <a:ln w="12700">
            <a:solidFill>
              <a:srgbClr val="339933"/>
            </a:solidFill>
            <a:miter lim="800000"/>
            <a:headEnd/>
            <a:tailEnd/>
          </a:ln>
        </p:spPr>
        <p:txBody>
          <a:bodyPr wrap="none" lIns="0" tIns="0" rIns="0" bIns="0">
            <a:spAutoFit/>
          </a:bodyPr>
          <a:lstStyle/>
          <a:p>
            <a:r>
              <a:rPr lang="en-GB" sz="2000" b="1" dirty="0">
                <a:solidFill>
                  <a:srgbClr val="008000"/>
                </a:solidFill>
              </a:rPr>
              <a:t>SOC ≤12 wks</a:t>
            </a:r>
          </a:p>
        </p:txBody>
      </p:sp>
      <p:sp>
        <p:nvSpPr>
          <p:cNvPr id="1519" name="Rectangle 302"/>
          <p:cNvSpPr>
            <a:spLocks noChangeArrowheads="1"/>
          </p:cNvSpPr>
          <p:nvPr/>
        </p:nvSpPr>
        <p:spPr bwMode="auto">
          <a:xfrm>
            <a:off x="7072330" y="3214686"/>
            <a:ext cx="1615827" cy="307777"/>
          </a:xfrm>
          <a:prstGeom prst="rect">
            <a:avLst/>
          </a:prstGeom>
          <a:noFill/>
          <a:ln w="9525">
            <a:solidFill>
              <a:srgbClr val="00B050"/>
            </a:solidFill>
            <a:prstDash val="dashDot"/>
            <a:miter lim="800000"/>
            <a:headEnd/>
            <a:tailEnd/>
          </a:ln>
        </p:spPr>
        <p:txBody>
          <a:bodyPr wrap="none" lIns="0" tIns="0" rIns="0" bIns="0">
            <a:spAutoFit/>
          </a:bodyPr>
          <a:lstStyle/>
          <a:p>
            <a:r>
              <a:rPr lang="en-GB" sz="2000" b="1" dirty="0">
                <a:solidFill>
                  <a:srgbClr val="008000"/>
                </a:solidFill>
              </a:rPr>
              <a:t>SOC &gt;12 wks</a:t>
            </a:r>
          </a:p>
        </p:txBody>
      </p:sp>
      <p:sp>
        <p:nvSpPr>
          <p:cNvPr id="1520" name="TextBox 1519"/>
          <p:cNvSpPr txBox="1"/>
          <p:nvPr/>
        </p:nvSpPr>
        <p:spPr>
          <a:xfrm>
            <a:off x="1714480" y="4071942"/>
            <a:ext cx="3714776" cy="707886"/>
          </a:xfrm>
          <a:prstGeom prst="rect">
            <a:avLst/>
          </a:prstGeom>
          <a:noFill/>
          <a:ln>
            <a:solidFill>
              <a:schemeClr val="tx1"/>
            </a:solidFill>
          </a:ln>
        </p:spPr>
        <p:txBody>
          <a:bodyPr wrap="square" rtlCol="0">
            <a:spAutoFit/>
          </a:bodyPr>
          <a:lstStyle/>
          <a:p>
            <a:r>
              <a:rPr lang="en-GB" sz="2000" b="1" dirty="0" smtClean="0">
                <a:solidFill>
                  <a:srgbClr val="1B10F0"/>
                </a:solidFill>
              </a:rPr>
              <a:t>ART48 </a:t>
            </a:r>
            <a:r>
              <a:rPr lang="en-GB" sz="2000" b="1" dirty="0" err="1" smtClean="0">
                <a:solidFill>
                  <a:srgbClr val="1B10F0"/>
                </a:solidFill>
              </a:rPr>
              <a:t>vs</a:t>
            </a:r>
            <a:r>
              <a:rPr lang="en-GB" sz="2000" b="1" dirty="0" smtClean="0">
                <a:solidFill>
                  <a:srgbClr val="1B10F0"/>
                </a:solidFill>
              </a:rPr>
              <a:t> SOC &lt; 12 w HR = 0.48  [0.30, 0.78] p = 0.003</a:t>
            </a:r>
            <a:endParaRPr lang="en-GB" sz="2000" b="1" dirty="0">
              <a:solidFill>
                <a:srgbClr val="1B10F0"/>
              </a:solidFill>
            </a:endParaRPr>
          </a:p>
        </p:txBody>
      </p:sp>
      <p:sp>
        <p:nvSpPr>
          <p:cNvPr id="353" name="Title 352"/>
          <p:cNvSpPr>
            <a:spLocks noGrp="1"/>
          </p:cNvSpPr>
          <p:nvPr>
            <p:ph type="title"/>
          </p:nvPr>
        </p:nvSpPr>
        <p:spPr>
          <a:xfrm>
            <a:off x="1928794" y="0"/>
            <a:ext cx="5177488" cy="894856"/>
          </a:xfrm>
        </p:spPr>
        <p:txBody>
          <a:bodyPr/>
          <a:lstStyle/>
          <a:p>
            <a:r>
              <a:rPr lang="en-GB" sz="2800" dirty="0" smtClean="0">
                <a:solidFill>
                  <a:srgbClr val="1B10F0"/>
                </a:solidFill>
              </a:rPr>
              <a:t>Duration of infection and time to Primary Endpoint </a:t>
            </a:r>
            <a:endParaRPr lang="en-GB" sz="2800" dirty="0">
              <a:solidFill>
                <a:srgbClr val="1B10F0"/>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title"/>
          </p:nvPr>
        </p:nvSpPr>
        <p:spPr/>
        <p:txBody>
          <a:bodyPr/>
          <a:lstStyle/>
          <a:p>
            <a:pPr>
              <a:defRPr/>
            </a:pPr>
            <a:r>
              <a:rPr lang="en-GB" dirty="0" smtClean="0">
                <a:solidFill>
                  <a:srgbClr val="1B10F0"/>
                </a:solidFill>
              </a:rPr>
              <a:t>Conclusions: SPARTAC</a:t>
            </a:r>
          </a:p>
        </p:txBody>
      </p:sp>
      <p:sp>
        <p:nvSpPr>
          <p:cNvPr id="5" name="Content Placeholder 4"/>
          <p:cNvSpPr>
            <a:spLocks noGrp="1"/>
          </p:cNvSpPr>
          <p:nvPr>
            <p:ph idx="1"/>
          </p:nvPr>
        </p:nvSpPr>
        <p:spPr>
          <a:xfrm>
            <a:off x="526094" y="1399784"/>
            <a:ext cx="8079288" cy="4525963"/>
          </a:xfrm>
        </p:spPr>
        <p:txBody>
          <a:bodyPr/>
          <a:lstStyle/>
          <a:p>
            <a:pPr marL="271463" indent="-271463">
              <a:spcBef>
                <a:spcPts val="600"/>
              </a:spcBef>
              <a:spcAft>
                <a:spcPts val="600"/>
              </a:spcAft>
              <a:buClr>
                <a:srgbClr val="C00000"/>
              </a:buClr>
            </a:pPr>
            <a:r>
              <a:rPr lang="en-GB" sz="1800" dirty="0" err="1" smtClean="0"/>
              <a:t>Spartac</a:t>
            </a:r>
            <a:r>
              <a:rPr lang="en-GB" sz="1800" dirty="0" smtClean="0"/>
              <a:t> is the largest ever RCT in PHI enrolling men and women in both developed and developing world settings</a:t>
            </a:r>
          </a:p>
          <a:p>
            <a:pPr marL="271463" indent="-271463">
              <a:spcBef>
                <a:spcPts val="600"/>
              </a:spcBef>
              <a:spcAft>
                <a:spcPts val="600"/>
              </a:spcAft>
              <a:buClr>
                <a:srgbClr val="C00000"/>
              </a:buClr>
            </a:pPr>
            <a:r>
              <a:rPr lang="en-GB" sz="1800" dirty="0" smtClean="0"/>
              <a:t> ART-48 associated with a significant delay in time to CD4 &lt;350 or long-term ART initiation, although the actual delay may not have been any longer than the time spent on treatment</a:t>
            </a:r>
          </a:p>
          <a:p>
            <a:pPr marL="671513" lvl="1" indent="-271463">
              <a:spcBef>
                <a:spcPts val="600"/>
              </a:spcBef>
              <a:spcAft>
                <a:spcPts val="600"/>
              </a:spcAft>
              <a:buClr>
                <a:srgbClr val="C00000"/>
              </a:buClr>
            </a:pPr>
            <a:r>
              <a:rPr lang="en-GB" sz="1800" dirty="0" smtClean="0"/>
              <a:t>Overall this effect was greater when ART-48 was started closer to the time of HIV infection. (p=0.09)</a:t>
            </a:r>
          </a:p>
          <a:p>
            <a:pPr marL="271463" indent="-271463">
              <a:spcBef>
                <a:spcPts val="600"/>
              </a:spcBef>
              <a:spcAft>
                <a:spcPts val="600"/>
              </a:spcAft>
              <a:buClr>
                <a:srgbClr val="C00000"/>
              </a:buClr>
            </a:pPr>
            <a:r>
              <a:rPr lang="en-GB" sz="1800" dirty="0" smtClean="0"/>
              <a:t>Compared to standard of Care</a:t>
            </a:r>
          </a:p>
          <a:p>
            <a:pPr marL="671513" lvl="1" indent="-271463">
              <a:spcBef>
                <a:spcPts val="600"/>
              </a:spcBef>
              <a:spcAft>
                <a:spcPts val="600"/>
              </a:spcAft>
              <a:buClr>
                <a:srgbClr val="C00000"/>
              </a:buClr>
            </a:pPr>
            <a:r>
              <a:rPr lang="en-GB" sz="1800" dirty="0" smtClean="0"/>
              <a:t>ART-48 associated with significant reduction in viral set point of HIV RNA of 0.44 (0.25,0.64) log</a:t>
            </a:r>
            <a:r>
              <a:rPr lang="en-GB" sz="1800" baseline="-25000" dirty="0" smtClean="0"/>
              <a:t>10</a:t>
            </a:r>
            <a:r>
              <a:rPr lang="en-GB" sz="1800" dirty="0" smtClean="0"/>
              <a:t> copies/ml sustained to 60 weeks after stopping therapy </a:t>
            </a:r>
          </a:p>
          <a:p>
            <a:pPr marL="671513" lvl="1" indent="-271463">
              <a:spcBef>
                <a:spcPts val="600"/>
              </a:spcBef>
              <a:spcAft>
                <a:spcPts val="600"/>
              </a:spcAft>
              <a:buClr>
                <a:srgbClr val="C00000"/>
              </a:buClr>
            </a:pPr>
            <a:r>
              <a:rPr lang="en-GB" sz="1800" dirty="0" smtClean="0"/>
              <a:t>ART-48  conferred a higher average CD4 count of 138 cells over 4.5 years</a:t>
            </a:r>
          </a:p>
          <a:p>
            <a:pPr marL="271463" indent="-271463">
              <a:spcBef>
                <a:spcPts val="600"/>
              </a:spcBef>
              <a:spcAft>
                <a:spcPts val="600"/>
              </a:spcAft>
              <a:buClr>
                <a:srgbClr val="C00000"/>
              </a:buClr>
            </a:pPr>
            <a:r>
              <a:rPr lang="en-GB" sz="1800" dirty="0" smtClean="0"/>
              <a:t>Interruption of ART in PHI had no evidence of harm; development of drug resistance, or CD4 recovery after starting long-term ART</a:t>
            </a:r>
          </a:p>
          <a:p>
            <a:pPr marL="271463" indent="-271463">
              <a:spcBef>
                <a:spcPts val="600"/>
              </a:spcBef>
              <a:spcAft>
                <a:spcPts val="600"/>
              </a:spcAft>
              <a:buClr>
                <a:srgbClr val="C00000"/>
              </a:buClr>
            </a:pPr>
            <a:r>
              <a:rPr lang="en-GB" sz="1800" dirty="0" smtClean="0"/>
              <a:t>No evidence of a benefit of ART-12</a:t>
            </a:r>
          </a:p>
          <a:p>
            <a:pPr marL="271463" indent="-271463">
              <a:spcBef>
                <a:spcPts val="600"/>
              </a:spcBef>
              <a:spcAft>
                <a:spcPts val="600"/>
              </a:spcAft>
              <a:buClr>
                <a:srgbClr val="C00000"/>
              </a:buClr>
            </a:pPr>
            <a:endParaRPr lang="en-GB" sz="1600"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lstStyle/>
          <a:p>
            <a:r>
              <a:rPr lang="en-US" sz="3300" dirty="0" smtClean="0">
                <a:solidFill>
                  <a:srgbClr val="1B10F0"/>
                </a:solidFill>
              </a:rPr>
              <a:t>Impact of Antiretroviral Therapy Instituted during Acute HIV Infection</a:t>
            </a:r>
            <a:endParaRPr lang="en-US" sz="3300" dirty="0">
              <a:solidFill>
                <a:srgbClr val="1B10F0"/>
              </a:solidFill>
            </a:endParaRPr>
          </a:p>
        </p:txBody>
      </p:sp>
      <p:sp>
        <p:nvSpPr>
          <p:cNvPr id="3" name="Content Placeholder 2"/>
          <p:cNvSpPr>
            <a:spLocks noGrp="1"/>
          </p:cNvSpPr>
          <p:nvPr>
            <p:ph idx="1"/>
          </p:nvPr>
        </p:nvSpPr>
        <p:spPr>
          <a:xfrm>
            <a:off x="533400" y="609600"/>
            <a:ext cx="8229600" cy="4525963"/>
          </a:xfrm>
        </p:spPr>
        <p:txBody>
          <a:bodyPr/>
          <a:lstStyle/>
          <a:p>
            <a:pPr>
              <a:buNone/>
            </a:pPr>
            <a:endParaRPr lang="en-US" dirty="0" smtClean="0"/>
          </a:p>
          <a:p>
            <a:r>
              <a:rPr lang="en-US" dirty="0" smtClean="0"/>
              <a:t>Preservation and restoration of lymph node structure leading to improved survival of naïve CD4+ T cells </a:t>
            </a:r>
            <a:r>
              <a:rPr lang="en-US" sz="1800" dirty="0" smtClean="0"/>
              <a:t>(</a:t>
            </a:r>
            <a:r>
              <a:rPr lang="en-US" sz="1800" dirty="0" err="1" smtClean="0"/>
              <a:t>Zeng</a:t>
            </a:r>
            <a:r>
              <a:rPr lang="en-US" sz="1800" dirty="0" smtClean="0"/>
              <a:t> M, </a:t>
            </a:r>
            <a:r>
              <a:rPr lang="en-US" sz="1800" dirty="0" err="1" smtClean="0"/>
              <a:t>PLoS</a:t>
            </a:r>
            <a:r>
              <a:rPr lang="en-US" sz="1800" dirty="0" smtClean="0"/>
              <a:t> PATHOGENS 2012)</a:t>
            </a:r>
          </a:p>
          <a:p>
            <a:r>
              <a:rPr lang="en-US" dirty="0" smtClean="0"/>
              <a:t>Gut CD4+ T cells immune reconstitution </a:t>
            </a:r>
            <a:r>
              <a:rPr lang="en-US" sz="1800" dirty="0" smtClean="0"/>
              <a:t>(Ananworanich J, </a:t>
            </a:r>
            <a:r>
              <a:rPr lang="en-US" sz="1800" dirty="0" err="1" smtClean="0"/>
              <a:t>PLoS</a:t>
            </a:r>
            <a:r>
              <a:rPr lang="en-US" sz="1800" dirty="0" smtClean="0"/>
              <a:t> ONE 2012)</a:t>
            </a:r>
          </a:p>
          <a:p>
            <a:r>
              <a:rPr lang="en-US" dirty="0" err="1" smtClean="0"/>
              <a:t>Polyfunctional</a:t>
            </a:r>
            <a:r>
              <a:rPr lang="en-US" dirty="0" smtClean="0"/>
              <a:t> HIV-specific CD4+ and CD8+ T cells similar to elite controllers         </a:t>
            </a:r>
          </a:p>
          <a:p>
            <a:pPr>
              <a:buNone/>
            </a:pPr>
            <a:r>
              <a:rPr lang="en-US" sz="1800" dirty="0" smtClean="0"/>
              <a:t>       (</a:t>
            </a:r>
            <a:r>
              <a:rPr lang="en-US" sz="1800" dirty="0" err="1" smtClean="0"/>
              <a:t>Cellerai</a:t>
            </a:r>
            <a:r>
              <a:rPr lang="en-US" sz="1800" dirty="0" smtClean="0"/>
              <a:t> C, </a:t>
            </a:r>
            <a:r>
              <a:rPr lang="en-US" sz="1800" dirty="0" err="1" smtClean="0"/>
              <a:t>PloS</a:t>
            </a:r>
            <a:r>
              <a:rPr lang="en-US" sz="1800" dirty="0" smtClean="0"/>
              <a:t> ONE 2011)</a:t>
            </a:r>
          </a:p>
          <a:p>
            <a:r>
              <a:rPr lang="en-US" dirty="0" smtClean="0"/>
              <a:t>Restoration of B cell function </a:t>
            </a:r>
            <a:r>
              <a:rPr lang="en-US" sz="1800" dirty="0" smtClean="0"/>
              <a:t>(</a:t>
            </a:r>
            <a:r>
              <a:rPr lang="en-US" sz="1800" dirty="0" err="1" smtClean="0"/>
              <a:t>Moir</a:t>
            </a:r>
            <a:r>
              <a:rPr lang="en-US" sz="1800" dirty="0" smtClean="0"/>
              <a:t> S, Blood 2010)</a:t>
            </a:r>
          </a:p>
          <a:p>
            <a:r>
              <a:rPr lang="en-US" dirty="0" smtClean="0"/>
              <a:t>Normalization of immune activation markers </a:t>
            </a:r>
            <a:r>
              <a:rPr lang="en-US" sz="1800" dirty="0" smtClean="0"/>
              <a:t>(Markowitz M, 2012 IAS HIV Cure Workshop, Abstract 16551)</a:t>
            </a:r>
          </a:p>
          <a:p>
            <a:pPr>
              <a:buNone/>
            </a:pPr>
            <a:endParaRPr lang="en-US" sz="1800" dirty="0" smtClean="0"/>
          </a:p>
          <a:p>
            <a:endParaRPr lang="en-US" sz="1800" dirty="0" smtClean="0"/>
          </a:p>
          <a:p>
            <a:endParaRPr lang="en-US" sz="1800" dirty="0" smtClean="0"/>
          </a:p>
          <a:p>
            <a:endParaRPr lang="en-US" sz="18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dirty="0" smtClean="0">
                <a:solidFill>
                  <a:srgbClr val="1B10F0"/>
                </a:solidFill>
              </a:rPr>
              <a:t>Summary of presentation</a:t>
            </a:r>
          </a:p>
        </p:txBody>
      </p:sp>
      <p:sp>
        <p:nvSpPr>
          <p:cNvPr id="10243" name="Rectangle 3"/>
          <p:cNvSpPr>
            <a:spLocks noGrp="1" noChangeArrowheads="1"/>
          </p:cNvSpPr>
          <p:nvPr>
            <p:ph type="body" idx="1"/>
          </p:nvPr>
        </p:nvSpPr>
        <p:spPr/>
        <p:txBody>
          <a:bodyPr/>
          <a:lstStyle/>
          <a:p>
            <a:pPr eaLnBrk="1" hangingPunct="1"/>
            <a:r>
              <a:rPr lang="en-GB" dirty="0" smtClean="0"/>
              <a:t>Definition of Primary HIV infection (PHI)</a:t>
            </a:r>
          </a:p>
          <a:p>
            <a:pPr eaLnBrk="1" hangingPunct="1"/>
            <a:r>
              <a:rPr lang="en-GB" dirty="0" smtClean="0"/>
              <a:t>Identification of PHI</a:t>
            </a:r>
          </a:p>
          <a:p>
            <a:pPr eaLnBrk="1" hangingPunct="1"/>
            <a:r>
              <a:rPr lang="en-GB" dirty="0" smtClean="0"/>
              <a:t>Reasons to intervene in PHI</a:t>
            </a:r>
          </a:p>
          <a:p>
            <a:pPr lvl="1" eaLnBrk="1" hangingPunct="1"/>
            <a:endParaRPr lang="en-GB" dirty="0" smtClean="0"/>
          </a:p>
          <a:p>
            <a:pPr lvl="1" eaLnBrk="1" hangingPunct="1"/>
            <a:r>
              <a:rPr lang="en-GB" dirty="0" smtClean="0"/>
              <a:t>Delay clinical disease progression</a:t>
            </a:r>
          </a:p>
          <a:p>
            <a:pPr lvl="1" eaLnBrk="1" hangingPunct="1"/>
            <a:r>
              <a:rPr lang="en-GB" dirty="0" smtClean="0"/>
              <a:t>Prevention of transmission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00013" y="285728"/>
            <a:ext cx="8637587" cy="1077913"/>
          </a:xfrm>
        </p:spPr>
        <p:txBody>
          <a:bodyPr/>
          <a:lstStyle/>
          <a:p>
            <a:r>
              <a:rPr lang="en-US" dirty="0" smtClean="0">
                <a:solidFill>
                  <a:srgbClr val="1B10F0"/>
                </a:solidFill>
                <a:ea typeface="ＭＳ Ｐゴシック" pitchFamily="34" charset="-128"/>
              </a:rPr>
              <a:t>  Have we optimized </a:t>
            </a:r>
            <a:r>
              <a:rPr lang="en-US" dirty="0" err="1" smtClean="0">
                <a:solidFill>
                  <a:srgbClr val="1B10F0"/>
                </a:solidFill>
                <a:ea typeface="ＭＳ Ｐゴシック" pitchFamily="34" charset="-128"/>
              </a:rPr>
              <a:t>cART</a:t>
            </a:r>
            <a:r>
              <a:rPr lang="en-US" dirty="0" smtClean="0">
                <a:solidFill>
                  <a:srgbClr val="1B10F0"/>
                </a:solidFill>
                <a:ea typeface="ＭＳ Ｐゴシック" pitchFamily="34" charset="-128"/>
              </a:rPr>
              <a:t> with 3-drug therapy?</a:t>
            </a:r>
          </a:p>
        </p:txBody>
      </p:sp>
      <p:sp>
        <p:nvSpPr>
          <p:cNvPr id="17410" name="Content Placeholder 2"/>
          <p:cNvSpPr>
            <a:spLocks noGrp="1"/>
          </p:cNvSpPr>
          <p:nvPr>
            <p:ph idx="1"/>
          </p:nvPr>
        </p:nvSpPr>
        <p:spPr>
          <a:xfrm>
            <a:off x="528638" y="1738313"/>
            <a:ext cx="8208962" cy="4114800"/>
          </a:xfrm>
        </p:spPr>
        <p:txBody>
          <a:bodyPr/>
          <a:lstStyle/>
          <a:p>
            <a:pPr lvl="1">
              <a:buNone/>
            </a:pPr>
            <a:r>
              <a:rPr lang="en-US" sz="3200" dirty="0" smtClean="0">
                <a:ea typeface="ＭＳ Ｐゴシック" pitchFamily="34" charset="-128"/>
              </a:rPr>
              <a:t>Hypothesis</a:t>
            </a:r>
          </a:p>
          <a:p>
            <a:pPr lvl="1"/>
            <a:r>
              <a:rPr lang="en-US" sz="3200" dirty="0" smtClean="0">
                <a:ea typeface="ＭＳ Ｐゴシック" pitchFamily="34" charset="-128"/>
              </a:rPr>
              <a:t>Targeting HIV entry, reverse transcription, integration and particle maturation via inhibition of HIV-1 protease would result in improved </a:t>
            </a:r>
            <a:r>
              <a:rPr lang="en-US" sz="3200" dirty="0" err="1" smtClean="0">
                <a:ea typeface="ＭＳ Ｐゴシック" pitchFamily="34" charset="-128"/>
              </a:rPr>
              <a:t>virologic</a:t>
            </a:r>
            <a:r>
              <a:rPr lang="en-US" sz="3200" dirty="0" smtClean="0">
                <a:ea typeface="ＭＳ Ｐゴシック" pitchFamily="34" charset="-128"/>
              </a:rPr>
              <a:t> and immunologic outcomes when compared to standard 3-drug PI-based ART.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txBox="1">
            <a:spLocks noChangeArrowheads="1"/>
          </p:cNvSpPr>
          <p:nvPr/>
        </p:nvSpPr>
        <p:spPr bwMode="auto">
          <a:xfrm>
            <a:off x="490538" y="155575"/>
            <a:ext cx="8229600" cy="758825"/>
          </a:xfrm>
          <a:prstGeom prst="rect">
            <a:avLst/>
          </a:prstGeom>
          <a:noFill/>
          <a:ln w="9525">
            <a:noFill/>
            <a:miter lim="800000"/>
            <a:headEnd/>
            <a:tailEnd/>
          </a:ln>
        </p:spPr>
        <p:txBody>
          <a:bodyPr/>
          <a:lstStyle/>
          <a:p>
            <a:pPr algn="ctr"/>
            <a:r>
              <a:rPr lang="en-US" sz="3200" b="1" dirty="0">
                <a:solidFill>
                  <a:srgbClr val="1B10F0"/>
                </a:solidFill>
              </a:rPr>
              <a:t>Study design</a:t>
            </a:r>
          </a:p>
        </p:txBody>
      </p:sp>
      <p:sp>
        <p:nvSpPr>
          <p:cNvPr id="18434" name="Text Box 6"/>
          <p:cNvSpPr txBox="1">
            <a:spLocks noChangeArrowheads="1"/>
          </p:cNvSpPr>
          <p:nvPr/>
        </p:nvSpPr>
        <p:spPr bwMode="auto">
          <a:xfrm>
            <a:off x="266700" y="3451225"/>
            <a:ext cx="1722438" cy="649288"/>
          </a:xfrm>
          <a:prstGeom prst="rect">
            <a:avLst/>
          </a:prstGeom>
          <a:noFill/>
          <a:ln w="9525">
            <a:noFill/>
            <a:miter lim="800000"/>
            <a:headEnd/>
            <a:tailEnd/>
          </a:ln>
        </p:spPr>
        <p:txBody>
          <a:bodyPr>
            <a:spAutoFit/>
          </a:bodyPr>
          <a:lstStyle/>
          <a:p>
            <a:pPr algn="ctr"/>
            <a:r>
              <a:rPr lang="en-US" sz="1800" b="1">
                <a:solidFill>
                  <a:srgbClr val="FF3300"/>
                </a:solidFill>
              </a:rPr>
              <a:t>3-drug ART</a:t>
            </a:r>
          </a:p>
          <a:p>
            <a:pPr algn="ctr"/>
            <a:r>
              <a:rPr lang="en-US" sz="1800" b="1">
                <a:solidFill>
                  <a:srgbClr val="FF3300"/>
                </a:solidFill>
              </a:rPr>
              <a:t>(X)</a:t>
            </a:r>
          </a:p>
        </p:txBody>
      </p:sp>
      <p:sp>
        <p:nvSpPr>
          <p:cNvPr id="18435" name="Line 10"/>
          <p:cNvSpPr>
            <a:spLocks noChangeShapeType="1"/>
          </p:cNvSpPr>
          <p:nvPr/>
        </p:nvSpPr>
        <p:spPr bwMode="auto">
          <a:xfrm>
            <a:off x="2095500" y="4600575"/>
            <a:ext cx="6057900" cy="0"/>
          </a:xfrm>
          <a:prstGeom prst="line">
            <a:avLst/>
          </a:prstGeom>
          <a:noFill/>
          <a:ln w="28575">
            <a:solidFill>
              <a:schemeClr val="tx1"/>
            </a:solidFill>
            <a:round/>
            <a:headEnd/>
            <a:tailEnd type="arrow" w="med" len="med"/>
          </a:ln>
        </p:spPr>
        <p:txBody>
          <a:bodyPr/>
          <a:lstStyle/>
          <a:p>
            <a:endParaRPr lang="en-GB"/>
          </a:p>
        </p:txBody>
      </p:sp>
      <p:sp>
        <p:nvSpPr>
          <p:cNvPr id="18436" name="Text Box 11"/>
          <p:cNvSpPr txBox="1">
            <a:spLocks noChangeArrowheads="1"/>
          </p:cNvSpPr>
          <p:nvPr/>
        </p:nvSpPr>
        <p:spPr bwMode="auto">
          <a:xfrm>
            <a:off x="7429500" y="4795838"/>
            <a:ext cx="469900" cy="338137"/>
          </a:xfrm>
          <a:prstGeom prst="rect">
            <a:avLst/>
          </a:prstGeom>
          <a:noFill/>
          <a:ln w="9525">
            <a:noFill/>
            <a:miter lim="800000"/>
            <a:headEnd/>
            <a:tailEnd/>
          </a:ln>
        </p:spPr>
        <p:txBody>
          <a:bodyPr>
            <a:spAutoFit/>
          </a:bodyPr>
          <a:lstStyle/>
          <a:p>
            <a:r>
              <a:rPr lang="en-US" sz="1600" dirty="0">
                <a:solidFill>
                  <a:schemeClr val="bg1"/>
                </a:solidFill>
              </a:rPr>
              <a:t>96</a:t>
            </a:r>
          </a:p>
        </p:txBody>
      </p:sp>
      <p:sp>
        <p:nvSpPr>
          <p:cNvPr id="18437" name="Text Box 13"/>
          <p:cNvSpPr txBox="1">
            <a:spLocks noChangeArrowheads="1"/>
          </p:cNvSpPr>
          <p:nvPr/>
        </p:nvSpPr>
        <p:spPr bwMode="auto">
          <a:xfrm>
            <a:off x="4327525" y="4065588"/>
            <a:ext cx="1223963" cy="369887"/>
          </a:xfrm>
          <a:prstGeom prst="rect">
            <a:avLst/>
          </a:prstGeom>
          <a:solidFill>
            <a:srgbClr val="FFFFFF"/>
          </a:solidFill>
          <a:ln w="9525">
            <a:noFill/>
            <a:miter lim="800000"/>
            <a:headEnd/>
            <a:tailEnd/>
          </a:ln>
        </p:spPr>
        <p:txBody>
          <a:bodyPr wrap="none">
            <a:spAutoFit/>
          </a:bodyPr>
          <a:lstStyle/>
          <a:p>
            <a:r>
              <a:rPr lang="en-US" sz="1600" b="1"/>
              <a:t>GI </a:t>
            </a:r>
            <a:r>
              <a:rPr lang="en-US" sz="1800" b="1"/>
              <a:t>biopsy</a:t>
            </a:r>
          </a:p>
        </p:txBody>
      </p:sp>
      <p:sp>
        <p:nvSpPr>
          <p:cNvPr id="18438" name="Text Box 15"/>
          <p:cNvSpPr txBox="1">
            <a:spLocks noChangeArrowheads="1"/>
          </p:cNvSpPr>
          <p:nvPr/>
        </p:nvSpPr>
        <p:spPr bwMode="auto">
          <a:xfrm>
            <a:off x="6826250" y="4097338"/>
            <a:ext cx="1622425" cy="338137"/>
          </a:xfrm>
          <a:prstGeom prst="rect">
            <a:avLst/>
          </a:prstGeom>
          <a:noFill/>
          <a:ln w="9525">
            <a:noFill/>
            <a:miter lim="800000"/>
            <a:headEnd/>
            <a:tailEnd/>
          </a:ln>
        </p:spPr>
        <p:txBody>
          <a:bodyPr wrap="none">
            <a:spAutoFit/>
          </a:bodyPr>
          <a:lstStyle/>
          <a:p>
            <a:r>
              <a:rPr lang="en-US" sz="1600" b="1" dirty="0" err="1">
                <a:solidFill>
                  <a:schemeClr val="bg1"/>
                </a:solidFill>
              </a:rPr>
              <a:t>Leukapheresis</a:t>
            </a:r>
            <a:endParaRPr lang="en-US" sz="1600" b="1" dirty="0">
              <a:solidFill>
                <a:schemeClr val="bg1"/>
              </a:solidFill>
            </a:endParaRPr>
          </a:p>
        </p:txBody>
      </p:sp>
      <p:sp>
        <p:nvSpPr>
          <p:cNvPr id="18439" name="Text Box 17"/>
          <p:cNvSpPr txBox="1">
            <a:spLocks noChangeArrowheads="1"/>
          </p:cNvSpPr>
          <p:nvPr/>
        </p:nvSpPr>
        <p:spPr bwMode="auto">
          <a:xfrm>
            <a:off x="4648200" y="4764088"/>
            <a:ext cx="441325" cy="369887"/>
          </a:xfrm>
          <a:prstGeom prst="rect">
            <a:avLst/>
          </a:prstGeom>
          <a:noFill/>
          <a:ln w="9525">
            <a:noFill/>
            <a:miter lim="800000"/>
            <a:headEnd/>
            <a:tailEnd/>
          </a:ln>
        </p:spPr>
        <p:txBody>
          <a:bodyPr wrap="none">
            <a:spAutoFit/>
          </a:bodyPr>
          <a:lstStyle/>
          <a:p>
            <a:r>
              <a:rPr lang="en-US" sz="1800" dirty="0">
                <a:solidFill>
                  <a:schemeClr val="bg1"/>
                </a:solidFill>
              </a:rPr>
              <a:t>60</a:t>
            </a:r>
          </a:p>
        </p:txBody>
      </p:sp>
      <p:sp>
        <p:nvSpPr>
          <p:cNvPr id="18440" name="Text Box 20"/>
          <p:cNvSpPr txBox="1">
            <a:spLocks noChangeArrowheads="1"/>
          </p:cNvSpPr>
          <p:nvPr/>
        </p:nvSpPr>
        <p:spPr bwMode="auto">
          <a:xfrm>
            <a:off x="3344863" y="4065588"/>
            <a:ext cx="185737" cy="369887"/>
          </a:xfrm>
          <a:prstGeom prst="rect">
            <a:avLst/>
          </a:prstGeom>
          <a:noFill/>
          <a:ln w="9525">
            <a:noFill/>
            <a:miter lim="800000"/>
            <a:headEnd/>
            <a:tailEnd/>
          </a:ln>
        </p:spPr>
        <p:txBody>
          <a:bodyPr wrap="none">
            <a:spAutoFit/>
          </a:bodyPr>
          <a:lstStyle/>
          <a:p>
            <a:r>
              <a:rPr lang="en-US" sz="1800" b="1"/>
              <a:t> </a:t>
            </a:r>
          </a:p>
        </p:txBody>
      </p:sp>
      <p:sp>
        <p:nvSpPr>
          <p:cNvPr id="18441" name="TextBox 2"/>
          <p:cNvSpPr txBox="1">
            <a:spLocks noChangeArrowheads="1"/>
          </p:cNvSpPr>
          <p:nvPr/>
        </p:nvSpPr>
        <p:spPr bwMode="auto">
          <a:xfrm>
            <a:off x="228600" y="5070475"/>
            <a:ext cx="1785938" cy="668338"/>
          </a:xfrm>
          <a:prstGeom prst="rect">
            <a:avLst/>
          </a:prstGeom>
          <a:noFill/>
          <a:ln w="9525">
            <a:noFill/>
            <a:miter lim="800000"/>
            <a:headEnd/>
            <a:tailEnd/>
          </a:ln>
        </p:spPr>
        <p:txBody>
          <a:bodyPr>
            <a:spAutoFit/>
          </a:bodyPr>
          <a:lstStyle/>
          <a:p>
            <a:pPr algn="ctr"/>
            <a:r>
              <a:rPr lang="en-US" sz="1800" b="1">
                <a:solidFill>
                  <a:srgbClr val="0000FF"/>
                </a:solidFill>
              </a:rPr>
              <a:t>5-drug ART</a:t>
            </a:r>
          </a:p>
          <a:p>
            <a:pPr algn="ctr"/>
            <a:r>
              <a:rPr lang="en-US" sz="1800" b="1">
                <a:solidFill>
                  <a:srgbClr val="0000FF"/>
                </a:solidFill>
              </a:rPr>
              <a:t>(2X)</a:t>
            </a:r>
          </a:p>
        </p:txBody>
      </p:sp>
      <p:grpSp>
        <p:nvGrpSpPr>
          <p:cNvPr id="2" name="Group 7"/>
          <p:cNvGrpSpPr>
            <a:grpSpLocks/>
          </p:cNvGrpSpPr>
          <p:nvPr/>
        </p:nvGrpSpPr>
        <p:grpSpPr bwMode="auto">
          <a:xfrm>
            <a:off x="1905000" y="3863975"/>
            <a:ext cx="177800" cy="1566863"/>
            <a:chOff x="2827866" y="2641600"/>
            <a:chExt cx="220134" cy="2184400"/>
          </a:xfrm>
        </p:grpSpPr>
        <p:sp>
          <p:nvSpPr>
            <p:cNvPr id="18448" name="Freeform 4"/>
            <p:cNvSpPr>
              <a:spLocks/>
            </p:cNvSpPr>
            <p:nvPr/>
          </p:nvSpPr>
          <p:spPr bwMode="auto">
            <a:xfrm>
              <a:off x="2827866" y="2641600"/>
              <a:ext cx="220134" cy="0"/>
            </a:xfrm>
            <a:custGeom>
              <a:avLst/>
              <a:gdLst>
                <a:gd name="T0" fmla="*/ 0 w 220134"/>
                <a:gd name="T1" fmla="*/ 0 w 220134"/>
                <a:gd name="T2" fmla="*/ 220134 w 220134"/>
                <a:gd name="T3" fmla="*/ 220134 w 22013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20134">
                  <a:moveTo>
                    <a:pt x="0" y="0"/>
                  </a:moveTo>
                  <a:lnTo>
                    <a:pt x="0" y="0"/>
                  </a:lnTo>
                  <a:lnTo>
                    <a:pt x="220134" y="0"/>
                  </a:lnTo>
                </a:path>
              </a:pathLst>
            </a:custGeom>
            <a:noFill/>
            <a:ln w="28575" cmpd="sng">
              <a:solidFill>
                <a:srgbClr val="000000"/>
              </a:solidFill>
              <a:round/>
              <a:headEnd/>
              <a:tailEnd/>
            </a:ln>
          </p:spPr>
          <p:txBody>
            <a:bodyPr wrap="none"/>
            <a:lstStyle/>
            <a:p>
              <a:endParaRPr lang="en-GB"/>
            </a:p>
          </p:txBody>
        </p:sp>
        <p:sp>
          <p:nvSpPr>
            <p:cNvPr id="18449" name="Freeform 21"/>
            <p:cNvSpPr>
              <a:spLocks/>
            </p:cNvSpPr>
            <p:nvPr/>
          </p:nvSpPr>
          <p:spPr bwMode="auto">
            <a:xfrm>
              <a:off x="2827866" y="4826000"/>
              <a:ext cx="220134" cy="0"/>
            </a:xfrm>
            <a:custGeom>
              <a:avLst/>
              <a:gdLst>
                <a:gd name="T0" fmla="*/ 0 w 220134"/>
                <a:gd name="T1" fmla="*/ 0 w 220134"/>
                <a:gd name="T2" fmla="*/ 220134 w 220134"/>
                <a:gd name="T3" fmla="*/ 220134 w 22013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20134">
                  <a:moveTo>
                    <a:pt x="0" y="0"/>
                  </a:moveTo>
                  <a:lnTo>
                    <a:pt x="0" y="0"/>
                  </a:lnTo>
                  <a:lnTo>
                    <a:pt x="220134" y="0"/>
                  </a:lnTo>
                </a:path>
              </a:pathLst>
            </a:custGeom>
            <a:noFill/>
            <a:ln w="28575" cmpd="sng">
              <a:solidFill>
                <a:srgbClr val="000000"/>
              </a:solidFill>
              <a:round/>
              <a:headEnd/>
              <a:tailEnd/>
            </a:ln>
          </p:spPr>
          <p:txBody>
            <a:bodyPr wrap="none"/>
            <a:lstStyle/>
            <a:p>
              <a:endParaRPr lang="en-GB"/>
            </a:p>
          </p:txBody>
        </p:sp>
        <p:cxnSp>
          <p:nvCxnSpPr>
            <p:cNvPr id="18450" name="Straight Connector 6"/>
            <p:cNvCxnSpPr>
              <a:cxnSpLocks noChangeShapeType="1"/>
            </p:cNvCxnSpPr>
            <p:nvPr/>
          </p:nvCxnSpPr>
          <p:spPr bwMode="auto">
            <a:xfrm>
              <a:off x="3048000" y="2641600"/>
              <a:ext cx="0" cy="2184400"/>
            </a:xfrm>
            <a:prstGeom prst="line">
              <a:avLst/>
            </a:prstGeom>
            <a:noFill/>
            <a:ln w="28575">
              <a:solidFill>
                <a:schemeClr val="tx1"/>
              </a:solidFill>
              <a:round/>
              <a:headEnd/>
              <a:tailEnd/>
            </a:ln>
          </p:spPr>
        </p:cxnSp>
      </p:grpSp>
      <p:sp>
        <p:nvSpPr>
          <p:cNvPr id="18443" name="Text Box 11"/>
          <p:cNvSpPr txBox="1">
            <a:spLocks noChangeArrowheads="1"/>
          </p:cNvSpPr>
          <p:nvPr/>
        </p:nvSpPr>
        <p:spPr bwMode="auto">
          <a:xfrm>
            <a:off x="5819775" y="5119688"/>
            <a:ext cx="927100" cy="369887"/>
          </a:xfrm>
          <a:prstGeom prst="rect">
            <a:avLst/>
          </a:prstGeom>
          <a:noFill/>
          <a:ln w="9525">
            <a:noFill/>
            <a:miter lim="800000"/>
            <a:headEnd/>
            <a:tailEnd/>
          </a:ln>
        </p:spPr>
        <p:txBody>
          <a:bodyPr>
            <a:spAutoFit/>
          </a:bodyPr>
          <a:lstStyle/>
          <a:p>
            <a:r>
              <a:rPr lang="en-US" sz="1800" dirty="0">
                <a:solidFill>
                  <a:schemeClr val="bg1"/>
                </a:solidFill>
              </a:rPr>
              <a:t>Weeks</a:t>
            </a:r>
          </a:p>
        </p:txBody>
      </p:sp>
      <p:grpSp>
        <p:nvGrpSpPr>
          <p:cNvPr id="3" name="Group 12"/>
          <p:cNvGrpSpPr>
            <a:grpSpLocks/>
          </p:cNvGrpSpPr>
          <p:nvPr/>
        </p:nvGrpSpPr>
        <p:grpSpPr bwMode="auto">
          <a:xfrm>
            <a:off x="4864100" y="4600575"/>
            <a:ext cx="2768600" cy="165100"/>
            <a:chOff x="4965700" y="3619500"/>
            <a:chExt cx="2768600" cy="165100"/>
          </a:xfrm>
        </p:grpSpPr>
        <p:cxnSp>
          <p:nvCxnSpPr>
            <p:cNvPr id="18446" name="Straight Connector 30"/>
            <p:cNvCxnSpPr>
              <a:cxnSpLocks noChangeShapeType="1"/>
            </p:cNvCxnSpPr>
            <p:nvPr/>
          </p:nvCxnSpPr>
          <p:spPr bwMode="auto">
            <a:xfrm flipV="1">
              <a:off x="4965700" y="3619500"/>
              <a:ext cx="0" cy="165100"/>
            </a:xfrm>
            <a:prstGeom prst="line">
              <a:avLst/>
            </a:prstGeom>
            <a:noFill/>
            <a:ln w="28575">
              <a:solidFill>
                <a:schemeClr val="tx1"/>
              </a:solidFill>
              <a:round/>
              <a:headEnd/>
              <a:tailEnd/>
            </a:ln>
          </p:spPr>
        </p:cxnSp>
        <p:cxnSp>
          <p:nvCxnSpPr>
            <p:cNvPr id="18447" name="Straight Connector 31"/>
            <p:cNvCxnSpPr>
              <a:cxnSpLocks noChangeShapeType="1"/>
            </p:cNvCxnSpPr>
            <p:nvPr/>
          </p:nvCxnSpPr>
          <p:spPr bwMode="auto">
            <a:xfrm flipV="1">
              <a:off x="7734300" y="3619500"/>
              <a:ext cx="0" cy="165100"/>
            </a:xfrm>
            <a:prstGeom prst="line">
              <a:avLst/>
            </a:prstGeom>
            <a:noFill/>
            <a:ln w="28575">
              <a:solidFill>
                <a:schemeClr val="tx1"/>
              </a:solidFill>
              <a:round/>
              <a:headEnd/>
              <a:tailEnd/>
            </a:ln>
          </p:spPr>
        </p:cxnSp>
      </p:grpSp>
      <p:sp>
        <p:nvSpPr>
          <p:cNvPr id="22" name="TextBox 21"/>
          <p:cNvSpPr txBox="1"/>
          <p:nvPr/>
        </p:nvSpPr>
        <p:spPr>
          <a:xfrm>
            <a:off x="503238" y="1354138"/>
            <a:ext cx="4889500" cy="1816100"/>
          </a:xfrm>
          <a:prstGeom prst="rect">
            <a:avLst/>
          </a:prstGeom>
          <a:solidFill>
            <a:srgbClr val="FFFF00"/>
          </a:solidFill>
        </p:spPr>
        <p:txBody>
          <a:bodyPr>
            <a:spAutoFit/>
          </a:bodyPr>
          <a:lstStyle/>
          <a:p>
            <a:pPr>
              <a:defRPr/>
            </a:pPr>
            <a:r>
              <a:rPr lang="en-US" sz="1600" dirty="0">
                <a:latin typeface="Arial" charset="0"/>
                <a:ea typeface="ＭＳ Ｐゴシック" charset="0"/>
                <a:cs typeface="ＭＳ Ｐゴシック" charset="0"/>
              </a:rPr>
              <a:t>Subjects with acute and early HIV-1 infection</a:t>
            </a:r>
          </a:p>
          <a:p>
            <a:pPr marL="285750" indent="-285750">
              <a:buFont typeface="Arial"/>
              <a:buChar char="•"/>
              <a:defRPr/>
            </a:pPr>
            <a:r>
              <a:rPr lang="en-US" sz="1600" dirty="0">
                <a:latin typeface="Arial" charset="0"/>
                <a:ea typeface="ＭＳ Ｐゴシック" charset="0"/>
                <a:cs typeface="ＭＳ Ｐゴシック" charset="0"/>
              </a:rPr>
              <a:t>Negative serology with </a:t>
            </a:r>
            <a:r>
              <a:rPr lang="en-US" sz="1600" dirty="0" err="1">
                <a:latin typeface="Arial" charset="0"/>
                <a:ea typeface="ＭＳ Ｐゴシック" charset="0"/>
                <a:cs typeface="ＭＳ Ｐゴシック" charset="0"/>
              </a:rPr>
              <a:t>viremia</a:t>
            </a:r>
            <a:endParaRPr lang="en-US" sz="1600" dirty="0">
              <a:latin typeface="Arial" charset="0"/>
              <a:ea typeface="ＭＳ Ｐゴシック" charset="0"/>
              <a:cs typeface="ＭＳ Ｐゴシック" charset="0"/>
            </a:endParaRPr>
          </a:p>
          <a:p>
            <a:pPr marL="285750" indent="-285750">
              <a:buFont typeface="Arial"/>
              <a:buChar char="•"/>
              <a:defRPr/>
            </a:pPr>
            <a:r>
              <a:rPr lang="en-US" sz="1600" dirty="0">
                <a:latin typeface="Arial" charset="0"/>
                <a:ea typeface="ＭＳ Ｐゴシック" charset="0"/>
                <a:cs typeface="ＭＳ Ｐゴシック" charset="0"/>
              </a:rPr>
              <a:t>Positive serology, </a:t>
            </a:r>
            <a:r>
              <a:rPr lang="en-US" sz="1600" dirty="0" err="1">
                <a:latin typeface="Arial" charset="0"/>
                <a:ea typeface="ＭＳ Ｐゴシック" charset="0"/>
                <a:cs typeface="ＭＳ Ｐゴシック" charset="0"/>
              </a:rPr>
              <a:t>viremia</a:t>
            </a:r>
            <a:r>
              <a:rPr lang="en-US" sz="1600" dirty="0">
                <a:latin typeface="Arial" charset="0"/>
                <a:ea typeface="ＭＳ Ｐゴシック" charset="0"/>
                <a:cs typeface="ＭＳ Ｐゴシック" charset="0"/>
              </a:rPr>
              <a:t>, and a non reactive detuned EIA</a:t>
            </a:r>
          </a:p>
          <a:p>
            <a:pPr marL="285750" indent="-285750">
              <a:buFont typeface="Arial"/>
              <a:buChar char="•"/>
              <a:defRPr/>
            </a:pPr>
            <a:r>
              <a:rPr lang="en-US" sz="1600" dirty="0">
                <a:latin typeface="Arial" charset="0"/>
                <a:ea typeface="ＭＳ Ｐゴシック" charset="0"/>
                <a:cs typeface="ＭＳ Ｐゴシック" charset="0"/>
              </a:rPr>
              <a:t>Documented negative test within 6 months of screening</a:t>
            </a:r>
          </a:p>
          <a:p>
            <a:pPr>
              <a:defRPr/>
            </a:pPr>
            <a:r>
              <a:rPr lang="en-US" sz="1600" dirty="0">
                <a:latin typeface="Arial" charset="0"/>
                <a:ea typeface="ＭＳ Ｐゴシック" charset="0"/>
                <a:cs typeface="ＭＳ Ｐゴシック" charset="0"/>
              </a:rPr>
              <a:t>Susceptible virus to components of the regimen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Figure 1.jpg"/>
          <p:cNvPicPr>
            <a:picLocks noChangeAspect="1"/>
          </p:cNvPicPr>
          <p:nvPr/>
        </p:nvPicPr>
        <p:blipFill>
          <a:blip r:embed="rId2" cstate="print"/>
          <a:srcRect/>
          <a:stretch>
            <a:fillRect/>
          </a:stretch>
        </p:blipFill>
        <p:spPr bwMode="auto">
          <a:xfrm>
            <a:off x="1798638" y="1566863"/>
            <a:ext cx="6122987" cy="4241800"/>
          </a:xfrm>
          <a:prstGeom prst="rect">
            <a:avLst/>
          </a:prstGeom>
          <a:noFill/>
          <a:ln w="9525">
            <a:noFill/>
            <a:miter lim="800000"/>
            <a:headEnd/>
            <a:tailEnd/>
          </a:ln>
        </p:spPr>
      </p:pic>
      <p:sp>
        <p:nvSpPr>
          <p:cNvPr id="25602" name="Rectangle 5"/>
          <p:cNvSpPr>
            <a:spLocks noChangeArrowheads="1"/>
          </p:cNvSpPr>
          <p:nvPr/>
        </p:nvSpPr>
        <p:spPr bwMode="auto">
          <a:xfrm>
            <a:off x="576263" y="-50800"/>
            <a:ext cx="8229600" cy="1143000"/>
          </a:xfrm>
          <a:prstGeom prst="rect">
            <a:avLst/>
          </a:prstGeom>
          <a:noFill/>
          <a:ln w="9525">
            <a:noFill/>
            <a:miter lim="800000"/>
            <a:headEnd/>
            <a:tailEnd/>
          </a:ln>
        </p:spPr>
        <p:txBody>
          <a:bodyPr anchor="ctr"/>
          <a:lstStyle/>
          <a:p>
            <a:pPr algn="ctr"/>
            <a:r>
              <a:rPr lang="en-US" sz="3200" b="1" dirty="0">
                <a:solidFill>
                  <a:srgbClr val="1B10F0"/>
                </a:solidFill>
              </a:rPr>
              <a:t>Plasma HIV-1 RNA by standard assay</a:t>
            </a:r>
          </a:p>
        </p:txBody>
      </p:sp>
      <p:grpSp>
        <p:nvGrpSpPr>
          <p:cNvPr id="4" name="Group 2"/>
          <p:cNvGrpSpPr>
            <a:grpSpLocks/>
          </p:cNvGrpSpPr>
          <p:nvPr/>
        </p:nvGrpSpPr>
        <p:grpSpPr bwMode="auto">
          <a:xfrm>
            <a:off x="1846263" y="5730875"/>
            <a:ext cx="6326187" cy="461963"/>
            <a:chOff x="1845683" y="5731351"/>
            <a:chExt cx="6326281" cy="461723"/>
          </a:xfrm>
        </p:grpSpPr>
        <p:sp>
          <p:nvSpPr>
            <p:cNvPr id="25625" name="TextBox 3"/>
            <p:cNvSpPr txBox="1">
              <a:spLocks noChangeArrowheads="1"/>
            </p:cNvSpPr>
            <p:nvPr/>
          </p:nvSpPr>
          <p:spPr bwMode="auto">
            <a:xfrm>
              <a:off x="1845683" y="5731351"/>
              <a:ext cx="355808" cy="461723"/>
            </a:xfrm>
            <a:prstGeom prst="rect">
              <a:avLst/>
            </a:prstGeom>
            <a:noFill/>
            <a:ln w="9525">
              <a:noFill/>
              <a:miter lim="800000"/>
              <a:headEnd/>
              <a:tailEnd/>
            </a:ln>
          </p:spPr>
          <p:txBody>
            <a:bodyPr wrap="none">
              <a:spAutoFit/>
            </a:bodyPr>
            <a:lstStyle/>
            <a:p>
              <a:r>
                <a:rPr lang="en-US" sz="2400"/>
                <a:t>0</a:t>
              </a:r>
            </a:p>
          </p:txBody>
        </p:sp>
        <p:sp>
          <p:nvSpPr>
            <p:cNvPr id="25626" name="TextBox 4"/>
            <p:cNvSpPr txBox="1">
              <a:spLocks noChangeArrowheads="1"/>
            </p:cNvSpPr>
            <p:nvPr/>
          </p:nvSpPr>
          <p:spPr bwMode="auto">
            <a:xfrm>
              <a:off x="2878541" y="5731409"/>
              <a:ext cx="527007" cy="461665"/>
            </a:xfrm>
            <a:prstGeom prst="rect">
              <a:avLst/>
            </a:prstGeom>
            <a:noFill/>
            <a:ln w="9525">
              <a:noFill/>
              <a:miter lim="800000"/>
              <a:headEnd/>
              <a:tailEnd/>
            </a:ln>
          </p:spPr>
          <p:txBody>
            <a:bodyPr wrap="none">
              <a:spAutoFit/>
            </a:bodyPr>
            <a:lstStyle/>
            <a:p>
              <a:r>
                <a:rPr lang="en-US" sz="2400"/>
                <a:t>12</a:t>
              </a:r>
            </a:p>
          </p:txBody>
        </p:sp>
        <p:sp>
          <p:nvSpPr>
            <p:cNvPr id="25627" name="TextBox 5"/>
            <p:cNvSpPr txBox="1">
              <a:spLocks noChangeArrowheads="1"/>
            </p:cNvSpPr>
            <p:nvPr/>
          </p:nvSpPr>
          <p:spPr bwMode="auto">
            <a:xfrm>
              <a:off x="4089191" y="5731409"/>
              <a:ext cx="527007" cy="461665"/>
            </a:xfrm>
            <a:prstGeom prst="rect">
              <a:avLst/>
            </a:prstGeom>
            <a:noFill/>
            <a:ln w="9525">
              <a:noFill/>
              <a:miter lim="800000"/>
              <a:headEnd/>
              <a:tailEnd/>
            </a:ln>
          </p:spPr>
          <p:txBody>
            <a:bodyPr wrap="none">
              <a:spAutoFit/>
            </a:bodyPr>
            <a:lstStyle/>
            <a:p>
              <a:r>
                <a:rPr lang="en-US" sz="2400"/>
                <a:t>24</a:t>
              </a:r>
            </a:p>
          </p:txBody>
        </p:sp>
        <p:sp>
          <p:nvSpPr>
            <p:cNvPr id="25628" name="TextBox 7"/>
            <p:cNvSpPr txBox="1">
              <a:spLocks noChangeArrowheads="1"/>
            </p:cNvSpPr>
            <p:nvPr/>
          </p:nvSpPr>
          <p:spPr bwMode="auto">
            <a:xfrm>
              <a:off x="5274446" y="5731409"/>
              <a:ext cx="527007" cy="461665"/>
            </a:xfrm>
            <a:prstGeom prst="rect">
              <a:avLst/>
            </a:prstGeom>
            <a:noFill/>
            <a:ln w="9525">
              <a:noFill/>
              <a:miter lim="800000"/>
              <a:headEnd/>
              <a:tailEnd/>
            </a:ln>
          </p:spPr>
          <p:txBody>
            <a:bodyPr wrap="none">
              <a:spAutoFit/>
            </a:bodyPr>
            <a:lstStyle/>
            <a:p>
              <a:r>
                <a:rPr lang="en-US" sz="2400"/>
                <a:t>36</a:t>
              </a:r>
            </a:p>
          </p:txBody>
        </p:sp>
        <p:sp>
          <p:nvSpPr>
            <p:cNvPr id="25629" name="TextBox 8"/>
            <p:cNvSpPr txBox="1">
              <a:spLocks noChangeArrowheads="1"/>
            </p:cNvSpPr>
            <p:nvPr/>
          </p:nvSpPr>
          <p:spPr bwMode="auto">
            <a:xfrm>
              <a:off x="6459703" y="5731409"/>
              <a:ext cx="527007" cy="461665"/>
            </a:xfrm>
            <a:prstGeom prst="rect">
              <a:avLst/>
            </a:prstGeom>
            <a:noFill/>
            <a:ln w="9525">
              <a:noFill/>
              <a:miter lim="800000"/>
              <a:headEnd/>
              <a:tailEnd/>
            </a:ln>
          </p:spPr>
          <p:txBody>
            <a:bodyPr wrap="none">
              <a:spAutoFit/>
            </a:bodyPr>
            <a:lstStyle/>
            <a:p>
              <a:r>
                <a:rPr lang="en-US" sz="2400"/>
                <a:t>48</a:t>
              </a:r>
            </a:p>
          </p:txBody>
        </p:sp>
        <p:sp>
          <p:nvSpPr>
            <p:cNvPr id="25630" name="TextBox 9"/>
            <p:cNvSpPr txBox="1">
              <a:spLocks noChangeArrowheads="1"/>
            </p:cNvSpPr>
            <p:nvPr/>
          </p:nvSpPr>
          <p:spPr bwMode="auto">
            <a:xfrm>
              <a:off x="7644957" y="5731409"/>
              <a:ext cx="527007" cy="461665"/>
            </a:xfrm>
            <a:prstGeom prst="rect">
              <a:avLst/>
            </a:prstGeom>
            <a:noFill/>
            <a:ln w="9525">
              <a:noFill/>
              <a:miter lim="800000"/>
              <a:headEnd/>
              <a:tailEnd/>
            </a:ln>
          </p:spPr>
          <p:txBody>
            <a:bodyPr wrap="none">
              <a:spAutoFit/>
            </a:bodyPr>
            <a:lstStyle/>
            <a:p>
              <a:r>
                <a:rPr lang="en-US" sz="2400"/>
                <a:t>60</a:t>
              </a:r>
            </a:p>
          </p:txBody>
        </p:sp>
      </p:grpSp>
      <p:grpSp>
        <p:nvGrpSpPr>
          <p:cNvPr id="6" name="Group 18"/>
          <p:cNvGrpSpPr>
            <a:grpSpLocks/>
          </p:cNvGrpSpPr>
          <p:nvPr/>
        </p:nvGrpSpPr>
        <p:grpSpPr bwMode="auto">
          <a:xfrm>
            <a:off x="1138238" y="1443038"/>
            <a:ext cx="698500" cy="4394200"/>
            <a:chOff x="1240369" y="1392770"/>
            <a:chExt cx="698178" cy="4394431"/>
          </a:xfrm>
        </p:grpSpPr>
        <p:sp>
          <p:nvSpPr>
            <p:cNvPr id="25619" name="TextBox 10"/>
            <p:cNvSpPr txBox="1">
              <a:spLocks noChangeArrowheads="1"/>
            </p:cNvSpPr>
            <p:nvPr/>
          </p:nvSpPr>
          <p:spPr bwMode="auto">
            <a:xfrm>
              <a:off x="1582710" y="5325536"/>
              <a:ext cx="355837" cy="461665"/>
            </a:xfrm>
            <a:prstGeom prst="rect">
              <a:avLst/>
            </a:prstGeom>
            <a:noFill/>
            <a:ln w="9525">
              <a:noFill/>
              <a:miter lim="800000"/>
              <a:headEnd/>
              <a:tailEnd/>
            </a:ln>
          </p:spPr>
          <p:txBody>
            <a:bodyPr wrap="none">
              <a:spAutoFit/>
            </a:bodyPr>
            <a:lstStyle/>
            <a:p>
              <a:r>
                <a:rPr lang="en-US" sz="2400"/>
                <a:t>0</a:t>
              </a:r>
            </a:p>
          </p:txBody>
        </p:sp>
        <p:sp>
          <p:nvSpPr>
            <p:cNvPr id="25620" name="TextBox 11"/>
            <p:cNvSpPr txBox="1">
              <a:spLocks noChangeArrowheads="1"/>
            </p:cNvSpPr>
            <p:nvPr/>
          </p:nvSpPr>
          <p:spPr bwMode="auto">
            <a:xfrm>
              <a:off x="1411540" y="4533903"/>
              <a:ext cx="527007" cy="461665"/>
            </a:xfrm>
            <a:prstGeom prst="rect">
              <a:avLst/>
            </a:prstGeom>
            <a:noFill/>
            <a:ln w="9525">
              <a:noFill/>
              <a:miter lim="800000"/>
              <a:headEnd/>
              <a:tailEnd/>
            </a:ln>
          </p:spPr>
          <p:txBody>
            <a:bodyPr wrap="none">
              <a:spAutoFit/>
            </a:bodyPr>
            <a:lstStyle/>
            <a:p>
              <a:r>
                <a:rPr lang="en-US" sz="2400"/>
                <a:t>20</a:t>
              </a:r>
            </a:p>
          </p:txBody>
        </p:sp>
        <p:sp>
          <p:nvSpPr>
            <p:cNvPr id="25621" name="TextBox 12"/>
            <p:cNvSpPr txBox="1">
              <a:spLocks noChangeArrowheads="1"/>
            </p:cNvSpPr>
            <p:nvPr/>
          </p:nvSpPr>
          <p:spPr bwMode="auto">
            <a:xfrm>
              <a:off x="1411540" y="3738036"/>
              <a:ext cx="527007" cy="461665"/>
            </a:xfrm>
            <a:prstGeom prst="rect">
              <a:avLst/>
            </a:prstGeom>
            <a:noFill/>
            <a:ln w="9525">
              <a:noFill/>
              <a:miter lim="800000"/>
              <a:headEnd/>
              <a:tailEnd/>
            </a:ln>
          </p:spPr>
          <p:txBody>
            <a:bodyPr wrap="none">
              <a:spAutoFit/>
            </a:bodyPr>
            <a:lstStyle/>
            <a:p>
              <a:r>
                <a:rPr lang="en-US" sz="2400"/>
                <a:t>40</a:t>
              </a:r>
            </a:p>
          </p:txBody>
        </p:sp>
        <p:sp>
          <p:nvSpPr>
            <p:cNvPr id="25622" name="TextBox 13"/>
            <p:cNvSpPr txBox="1">
              <a:spLocks noChangeArrowheads="1"/>
            </p:cNvSpPr>
            <p:nvPr/>
          </p:nvSpPr>
          <p:spPr bwMode="auto">
            <a:xfrm>
              <a:off x="1240369" y="1392770"/>
              <a:ext cx="698178" cy="461665"/>
            </a:xfrm>
            <a:prstGeom prst="rect">
              <a:avLst/>
            </a:prstGeom>
            <a:noFill/>
            <a:ln w="9525">
              <a:noFill/>
              <a:miter lim="800000"/>
              <a:headEnd/>
              <a:tailEnd/>
            </a:ln>
          </p:spPr>
          <p:txBody>
            <a:bodyPr wrap="none">
              <a:spAutoFit/>
            </a:bodyPr>
            <a:lstStyle/>
            <a:p>
              <a:r>
                <a:rPr lang="en-US" sz="2400"/>
                <a:t>100</a:t>
              </a:r>
            </a:p>
          </p:txBody>
        </p:sp>
        <p:sp>
          <p:nvSpPr>
            <p:cNvPr id="25623" name="TextBox 14"/>
            <p:cNvSpPr txBox="1">
              <a:spLocks noChangeArrowheads="1"/>
            </p:cNvSpPr>
            <p:nvPr/>
          </p:nvSpPr>
          <p:spPr bwMode="auto">
            <a:xfrm>
              <a:off x="1411540" y="2201336"/>
              <a:ext cx="527007" cy="461665"/>
            </a:xfrm>
            <a:prstGeom prst="rect">
              <a:avLst/>
            </a:prstGeom>
            <a:noFill/>
            <a:ln w="9525">
              <a:noFill/>
              <a:miter lim="800000"/>
              <a:headEnd/>
              <a:tailEnd/>
            </a:ln>
          </p:spPr>
          <p:txBody>
            <a:bodyPr wrap="none">
              <a:spAutoFit/>
            </a:bodyPr>
            <a:lstStyle/>
            <a:p>
              <a:r>
                <a:rPr lang="en-US" sz="2400"/>
                <a:t>80</a:t>
              </a:r>
            </a:p>
          </p:txBody>
        </p:sp>
        <p:sp>
          <p:nvSpPr>
            <p:cNvPr id="25624" name="TextBox 15"/>
            <p:cNvSpPr txBox="1">
              <a:spLocks noChangeArrowheads="1"/>
            </p:cNvSpPr>
            <p:nvPr/>
          </p:nvSpPr>
          <p:spPr bwMode="auto">
            <a:xfrm>
              <a:off x="1411540" y="2971802"/>
              <a:ext cx="527007" cy="461665"/>
            </a:xfrm>
            <a:prstGeom prst="rect">
              <a:avLst/>
            </a:prstGeom>
            <a:noFill/>
            <a:ln w="9525">
              <a:noFill/>
              <a:miter lim="800000"/>
              <a:headEnd/>
              <a:tailEnd/>
            </a:ln>
          </p:spPr>
          <p:txBody>
            <a:bodyPr wrap="none">
              <a:spAutoFit/>
            </a:bodyPr>
            <a:lstStyle/>
            <a:p>
              <a:r>
                <a:rPr lang="en-US" sz="2400"/>
                <a:t>60</a:t>
              </a:r>
            </a:p>
          </p:txBody>
        </p:sp>
      </p:grpSp>
      <p:sp>
        <p:nvSpPr>
          <p:cNvPr id="25605" name="TextBox 16"/>
          <p:cNvSpPr txBox="1">
            <a:spLocks noChangeArrowheads="1"/>
          </p:cNvSpPr>
          <p:nvPr/>
        </p:nvSpPr>
        <p:spPr bwMode="auto">
          <a:xfrm>
            <a:off x="3370263" y="6180138"/>
            <a:ext cx="3290887" cy="523875"/>
          </a:xfrm>
          <a:prstGeom prst="rect">
            <a:avLst/>
          </a:prstGeom>
          <a:noFill/>
          <a:ln w="9525">
            <a:noFill/>
            <a:miter lim="800000"/>
            <a:headEnd/>
            <a:tailEnd/>
          </a:ln>
        </p:spPr>
        <p:txBody>
          <a:bodyPr wrap="none">
            <a:spAutoFit/>
          </a:bodyPr>
          <a:lstStyle/>
          <a:p>
            <a:r>
              <a:rPr lang="en-US" sz="2800" dirty="0">
                <a:solidFill>
                  <a:schemeClr val="bg1"/>
                </a:solidFill>
              </a:rPr>
              <a:t>Weeks of treatment</a:t>
            </a:r>
          </a:p>
        </p:txBody>
      </p:sp>
      <p:sp>
        <p:nvSpPr>
          <p:cNvPr id="25606" name="TextBox 17"/>
          <p:cNvSpPr txBox="1">
            <a:spLocks noChangeArrowheads="1"/>
          </p:cNvSpPr>
          <p:nvPr/>
        </p:nvSpPr>
        <p:spPr bwMode="auto">
          <a:xfrm rot="-5400000">
            <a:off x="-1608931" y="3402806"/>
            <a:ext cx="4916488" cy="523875"/>
          </a:xfrm>
          <a:prstGeom prst="rect">
            <a:avLst/>
          </a:prstGeom>
          <a:noFill/>
          <a:ln w="9525">
            <a:noFill/>
            <a:miter lim="800000"/>
            <a:headEnd/>
            <a:tailEnd/>
          </a:ln>
        </p:spPr>
        <p:txBody>
          <a:bodyPr wrap="none">
            <a:spAutoFit/>
          </a:bodyPr>
          <a:lstStyle/>
          <a:p>
            <a:r>
              <a:rPr lang="en-US" sz="2800" dirty="0">
                <a:solidFill>
                  <a:schemeClr val="bg1"/>
                </a:solidFill>
              </a:rPr>
              <a:t>% of subjects below detection</a:t>
            </a:r>
          </a:p>
        </p:txBody>
      </p:sp>
      <p:grpSp>
        <p:nvGrpSpPr>
          <p:cNvPr id="7" name="Group 3"/>
          <p:cNvGrpSpPr>
            <a:grpSpLocks/>
          </p:cNvGrpSpPr>
          <p:nvPr/>
        </p:nvGrpSpPr>
        <p:grpSpPr bwMode="auto">
          <a:xfrm>
            <a:off x="1836738" y="1092200"/>
            <a:ext cx="1889125" cy="2271713"/>
            <a:chOff x="1981200" y="1336675"/>
            <a:chExt cx="1889125" cy="2271714"/>
          </a:xfrm>
        </p:grpSpPr>
        <p:sp>
          <p:nvSpPr>
            <p:cNvPr id="25615" name="TextBox 20"/>
            <p:cNvSpPr txBox="1">
              <a:spLocks noChangeArrowheads="1"/>
            </p:cNvSpPr>
            <p:nvPr/>
          </p:nvSpPr>
          <p:spPr bwMode="auto">
            <a:xfrm>
              <a:off x="1981200" y="1336675"/>
              <a:ext cx="897130" cy="369504"/>
            </a:xfrm>
            <a:prstGeom prst="rect">
              <a:avLst/>
            </a:prstGeom>
            <a:noFill/>
            <a:ln w="9525">
              <a:noFill/>
              <a:miter lim="800000"/>
              <a:headEnd/>
              <a:tailEnd/>
            </a:ln>
          </p:spPr>
          <p:txBody>
            <a:bodyPr wrap="none">
              <a:spAutoFit/>
            </a:bodyPr>
            <a:lstStyle/>
            <a:p>
              <a:r>
                <a:rPr lang="en-US" sz="1800" dirty="0">
                  <a:solidFill>
                    <a:schemeClr val="bg1"/>
                  </a:solidFill>
                </a:rPr>
                <a:t>p=0.06</a:t>
              </a:r>
            </a:p>
          </p:txBody>
        </p:sp>
        <p:sp>
          <p:nvSpPr>
            <p:cNvPr id="25616" name="TextBox 21"/>
            <p:cNvSpPr txBox="1">
              <a:spLocks noChangeArrowheads="1"/>
            </p:cNvSpPr>
            <p:nvPr/>
          </p:nvSpPr>
          <p:spPr bwMode="auto">
            <a:xfrm>
              <a:off x="2844815" y="1336675"/>
              <a:ext cx="1025510" cy="369504"/>
            </a:xfrm>
            <a:prstGeom prst="rect">
              <a:avLst/>
            </a:prstGeom>
            <a:noFill/>
            <a:ln w="9525">
              <a:noFill/>
              <a:miter lim="800000"/>
              <a:headEnd/>
              <a:tailEnd/>
            </a:ln>
          </p:spPr>
          <p:txBody>
            <a:bodyPr wrap="none">
              <a:spAutoFit/>
            </a:bodyPr>
            <a:lstStyle/>
            <a:p>
              <a:r>
                <a:rPr lang="en-US" sz="1800" dirty="0">
                  <a:solidFill>
                    <a:schemeClr val="bg1"/>
                  </a:solidFill>
                </a:rPr>
                <a:t>p=0.045</a:t>
              </a:r>
            </a:p>
          </p:txBody>
        </p:sp>
        <p:cxnSp>
          <p:nvCxnSpPr>
            <p:cNvPr id="25617" name="Straight Arrow Connector 25"/>
            <p:cNvCxnSpPr>
              <a:cxnSpLocks noChangeShapeType="1"/>
            </p:cNvCxnSpPr>
            <p:nvPr/>
          </p:nvCxnSpPr>
          <p:spPr bwMode="auto">
            <a:xfrm rot="5400000">
              <a:off x="1429252" y="2683902"/>
              <a:ext cx="1847386" cy="1588"/>
            </a:xfrm>
            <a:prstGeom prst="straightConnector1">
              <a:avLst/>
            </a:prstGeom>
            <a:noFill/>
            <a:ln w="9525">
              <a:solidFill>
                <a:schemeClr val="tx1"/>
              </a:solidFill>
              <a:round/>
              <a:headEnd/>
              <a:tailEnd type="arrow" w="med" len="med"/>
            </a:ln>
          </p:spPr>
        </p:cxnSp>
        <p:cxnSp>
          <p:nvCxnSpPr>
            <p:cNvPr id="25618" name="Straight Arrow Connector 26"/>
            <p:cNvCxnSpPr>
              <a:cxnSpLocks noChangeShapeType="1"/>
            </p:cNvCxnSpPr>
            <p:nvPr/>
          </p:nvCxnSpPr>
          <p:spPr bwMode="auto">
            <a:xfrm rot="5400000">
              <a:off x="2928998" y="1963898"/>
              <a:ext cx="407379" cy="1588"/>
            </a:xfrm>
            <a:prstGeom prst="straightConnector1">
              <a:avLst/>
            </a:prstGeom>
            <a:noFill/>
            <a:ln w="9525">
              <a:solidFill>
                <a:schemeClr val="tx1"/>
              </a:solidFill>
              <a:round/>
              <a:headEnd/>
              <a:tailEnd type="arrow" w="med" len="med"/>
            </a:ln>
          </p:spPr>
        </p:cxnSp>
      </p:grpSp>
      <p:grpSp>
        <p:nvGrpSpPr>
          <p:cNvPr id="8" name="Group 32"/>
          <p:cNvGrpSpPr>
            <a:grpSpLocks/>
          </p:cNvGrpSpPr>
          <p:nvPr/>
        </p:nvGrpSpPr>
        <p:grpSpPr bwMode="auto">
          <a:xfrm>
            <a:off x="6219059" y="3941135"/>
            <a:ext cx="1298575" cy="990600"/>
            <a:chOff x="7374465" y="1947334"/>
            <a:chExt cx="1299829" cy="990015"/>
          </a:xfrm>
        </p:grpSpPr>
        <p:sp>
          <p:nvSpPr>
            <p:cNvPr id="25612" name="Oval 33"/>
            <p:cNvSpPr>
              <a:spLocks noChangeArrowheads="1"/>
            </p:cNvSpPr>
            <p:nvPr/>
          </p:nvSpPr>
          <p:spPr bwMode="auto">
            <a:xfrm>
              <a:off x="7374465" y="2201332"/>
              <a:ext cx="220133" cy="220133"/>
            </a:xfrm>
            <a:prstGeom prst="ellipse">
              <a:avLst/>
            </a:prstGeom>
            <a:solidFill>
              <a:srgbClr val="F04E28"/>
            </a:solidFill>
            <a:ln w="9525">
              <a:solidFill>
                <a:srgbClr val="F04E28"/>
              </a:solidFill>
              <a:round/>
              <a:headEnd/>
              <a:tailEnd/>
            </a:ln>
          </p:spPr>
          <p:txBody>
            <a:bodyPr wrap="none"/>
            <a:lstStyle/>
            <a:p>
              <a:endParaRPr lang="en-US"/>
            </a:p>
          </p:txBody>
        </p:sp>
        <p:sp>
          <p:nvSpPr>
            <p:cNvPr id="25613" name="Rectangle 34"/>
            <p:cNvSpPr>
              <a:spLocks noChangeArrowheads="1"/>
            </p:cNvSpPr>
            <p:nvPr/>
          </p:nvSpPr>
          <p:spPr bwMode="auto">
            <a:xfrm>
              <a:off x="7382931" y="2658534"/>
              <a:ext cx="203200" cy="203200"/>
            </a:xfrm>
            <a:prstGeom prst="rect">
              <a:avLst/>
            </a:prstGeom>
            <a:solidFill>
              <a:srgbClr val="0FBBEF"/>
            </a:solidFill>
            <a:ln w="9525">
              <a:solidFill>
                <a:srgbClr val="0FBBEF"/>
              </a:solidFill>
              <a:round/>
              <a:headEnd/>
              <a:tailEnd/>
            </a:ln>
          </p:spPr>
          <p:txBody>
            <a:bodyPr wrap="none"/>
            <a:lstStyle/>
            <a:p>
              <a:endParaRPr lang="en-US"/>
            </a:p>
          </p:txBody>
        </p:sp>
        <p:sp>
          <p:nvSpPr>
            <p:cNvPr id="25614" name="TextBox 35"/>
            <p:cNvSpPr txBox="1">
              <a:spLocks noChangeArrowheads="1"/>
            </p:cNvSpPr>
            <p:nvPr/>
          </p:nvSpPr>
          <p:spPr bwMode="auto">
            <a:xfrm>
              <a:off x="7619999" y="1947334"/>
              <a:ext cx="1054295" cy="990015"/>
            </a:xfrm>
            <a:prstGeom prst="rect">
              <a:avLst/>
            </a:prstGeom>
            <a:noFill/>
            <a:ln w="9525">
              <a:noFill/>
              <a:miter lim="800000"/>
              <a:headEnd/>
              <a:tailEnd/>
            </a:ln>
          </p:spPr>
          <p:txBody>
            <a:bodyPr wrap="none">
              <a:spAutoFit/>
            </a:bodyPr>
            <a:lstStyle/>
            <a:p>
              <a:pPr>
                <a:lnSpc>
                  <a:spcPct val="150000"/>
                </a:lnSpc>
              </a:pPr>
              <a:r>
                <a:rPr lang="en-US" sz="2000" dirty="0"/>
                <a:t>3-drugs</a:t>
              </a:r>
            </a:p>
            <a:p>
              <a:pPr>
                <a:lnSpc>
                  <a:spcPct val="150000"/>
                </a:lnSpc>
              </a:pPr>
              <a:r>
                <a:rPr lang="en-US" sz="2000" dirty="0"/>
                <a:t>5-drugs</a:t>
              </a:r>
            </a:p>
          </p:txBody>
        </p:sp>
      </p:grpSp>
      <p:sp>
        <p:nvSpPr>
          <p:cNvPr id="2" name="TextBox 1"/>
          <p:cNvSpPr txBox="1">
            <a:spLocks noChangeArrowheads="1"/>
          </p:cNvSpPr>
          <p:nvPr/>
        </p:nvSpPr>
        <p:spPr bwMode="auto">
          <a:xfrm>
            <a:off x="6891338" y="1473200"/>
            <a:ext cx="728662" cy="369888"/>
          </a:xfrm>
          <a:prstGeom prst="rect">
            <a:avLst/>
          </a:prstGeom>
          <a:noFill/>
          <a:ln w="9525">
            <a:noFill/>
            <a:miter lim="800000"/>
            <a:headEnd/>
            <a:tailEnd/>
          </a:ln>
        </p:spPr>
        <p:txBody>
          <a:bodyPr wrap="none">
            <a:spAutoFit/>
          </a:bodyPr>
          <a:lstStyle/>
          <a:p>
            <a:r>
              <a:rPr lang="en-US" sz="1800"/>
              <a:t>11/11</a:t>
            </a:r>
          </a:p>
        </p:txBody>
      </p:sp>
      <p:sp>
        <p:nvSpPr>
          <p:cNvPr id="3" name="TextBox 2"/>
          <p:cNvSpPr txBox="1">
            <a:spLocks noChangeArrowheads="1"/>
          </p:cNvSpPr>
          <p:nvPr/>
        </p:nvSpPr>
        <p:spPr bwMode="auto">
          <a:xfrm>
            <a:off x="6883400" y="2014538"/>
            <a:ext cx="762000" cy="369887"/>
          </a:xfrm>
          <a:prstGeom prst="rect">
            <a:avLst/>
          </a:prstGeom>
          <a:noFill/>
          <a:ln w="9525">
            <a:noFill/>
            <a:miter lim="800000"/>
            <a:headEnd/>
            <a:tailEnd/>
          </a:ln>
        </p:spPr>
        <p:txBody>
          <a:bodyPr wrap="none">
            <a:spAutoFit/>
          </a:bodyPr>
          <a:lstStyle/>
          <a:p>
            <a:r>
              <a:rPr lang="en-US" sz="1800"/>
              <a:t>20/23</a:t>
            </a:r>
          </a:p>
        </p:txBody>
      </p:sp>
      <p:sp>
        <p:nvSpPr>
          <p:cNvPr id="5" name="TextBox 4"/>
          <p:cNvSpPr txBox="1">
            <a:spLocks noChangeArrowheads="1"/>
          </p:cNvSpPr>
          <p:nvPr/>
        </p:nvSpPr>
        <p:spPr bwMode="auto">
          <a:xfrm>
            <a:off x="7848600" y="939800"/>
            <a:ext cx="1125538" cy="1477963"/>
          </a:xfrm>
          <a:prstGeom prst="rect">
            <a:avLst/>
          </a:prstGeom>
          <a:noFill/>
          <a:ln w="9525">
            <a:noFill/>
            <a:miter lim="800000"/>
            <a:headEnd/>
            <a:tailEnd/>
          </a:ln>
        </p:spPr>
        <p:txBody>
          <a:bodyPr>
            <a:spAutoFit/>
          </a:bodyPr>
          <a:lstStyle/>
          <a:p>
            <a:r>
              <a:rPr lang="en-US" sz="1800" dirty="0">
                <a:solidFill>
                  <a:schemeClr val="bg1"/>
                </a:solidFill>
              </a:rPr>
              <a:t>Week 96</a:t>
            </a:r>
          </a:p>
          <a:p>
            <a:endParaRPr lang="en-US" sz="1800" dirty="0"/>
          </a:p>
          <a:p>
            <a:r>
              <a:rPr lang="en-US" sz="1800" dirty="0">
                <a:solidFill>
                  <a:schemeClr val="bg1"/>
                </a:solidFill>
              </a:rPr>
              <a:t>10/10</a:t>
            </a:r>
          </a:p>
          <a:p>
            <a:endParaRPr lang="en-US" sz="1800" dirty="0">
              <a:solidFill>
                <a:schemeClr val="bg1"/>
              </a:solidFill>
            </a:endParaRPr>
          </a:p>
          <a:p>
            <a:r>
              <a:rPr lang="en-US" sz="1800" dirty="0">
                <a:solidFill>
                  <a:schemeClr val="bg1"/>
                </a:solidFill>
              </a:rPr>
              <a:t>18/18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type="title"/>
          </p:nvPr>
        </p:nvSpPr>
        <p:spPr>
          <a:xfrm>
            <a:off x="268288" y="217488"/>
            <a:ext cx="8637587" cy="584200"/>
          </a:xfrm>
        </p:spPr>
        <p:txBody>
          <a:bodyPr/>
          <a:lstStyle/>
          <a:p>
            <a:pPr eaLnBrk="1" hangingPunct="1"/>
            <a:r>
              <a:rPr lang="en-US" dirty="0" err="1" smtClean="0">
                <a:solidFill>
                  <a:srgbClr val="1B10F0"/>
                </a:solidFill>
                <a:ea typeface="ＭＳ Ｐゴシック" pitchFamily="34" charset="-128"/>
              </a:rPr>
              <a:t>Proviral</a:t>
            </a:r>
            <a:r>
              <a:rPr lang="en-US" dirty="0" smtClean="0">
                <a:solidFill>
                  <a:srgbClr val="1B10F0"/>
                </a:solidFill>
                <a:ea typeface="ＭＳ Ｐゴシック" pitchFamily="34" charset="-128"/>
              </a:rPr>
              <a:t> DNA levels</a:t>
            </a:r>
          </a:p>
        </p:txBody>
      </p:sp>
      <p:pic>
        <p:nvPicPr>
          <p:cNvPr id="30722" name="Picture 2" descr="Figure 3.jpg"/>
          <p:cNvPicPr>
            <a:picLocks noChangeAspect="1"/>
          </p:cNvPicPr>
          <p:nvPr/>
        </p:nvPicPr>
        <p:blipFill>
          <a:blip r:embed="rId2" cstate="print"/>
          <a:srcRect/>
          <a:stretch>
            <a:fillRect/>
          </a:stretch>
        </p:blipFill>
        <p:spPr bwMode="auto">
          <a:xfrm>
            <a:off x="2157413" y="1497013"/>
            <a:ext cx="5378450" cy="4183062"/>
          </a:xfrm>
          <a:prstGeom prst="rect">
            <a:avLst/>
          </a:prstGeom>
          <a:noFill/>
          <a:ln w="9525">
            <a:noFill/>
            <a:miter lim="800000"/>
            <a:headEnd/>
            <a:tailEnd/>
          </a:ln>
        </p:spPr>
      </p:pic>
      <p:grpSp>
        <p:nvGrpSpPr>
          <p:cNvPr id="2" name="Group 8"/>
          <p:cNvGrpSpPr>
            <a:grpSpLocks/>
          </p:cNvGrpSpPr>
          <p:nvPr/>
        </p:nvGrpSpPr>
        <p:grpSpPr bwMode="auto">
          <a:xfrm>
            <a:off x="1541463" y="1254125"/>
            <a:ext cx="641350" cy="4508500"/>
            <a:chOff x="1286933" y="1405469"/>
            <a:chExt cx="641121" cy="4508730"/>
          </a:xfrm>
        </p:grpSpPr>
        <p:sp>
          <p:nvSpPr>
            <p:cNvPr id="30737" name="TextBox 4"/>
            <p:cNvSpPr txBox="1">
              <a:spLocks noChangeArrowheads="1"/>
            </p:cNvSpPr>
            <p:nvPr/>
          </p:nvSpPr>
          <p:spPr bwMode="auto">
            <a:xfrm>
              <a:off x="1286933" y="5452534"/>
              <a:ext cx="641121" cy="461665"/>
            </a:xfrm>
            <a:prstGeom prst="rect">
              <a:avLst/>
            </a:prstGeom>
            <a:noFill/>
            <a:ln w="9525">
              <a:noFill/>
              <a:miter lim="800000"/>
              <a:headEnd/>
              <a:tailEnd/>
            </a:ln>
          </p:spPr>
          <p:txBody>
            <a:bodyPr wrap="none">
              <a:spAutoFit/>
            </a:bodyPr>
            <a:lstStyle/>
            <a:p>
              <a:r>
                <a:rPr lang="en-US" sz="2400"/>
                <a:t>10</a:t>
              </a:r>
              <a:r>
                <a:rPr lang="en-US" sz="2400" baseline="30000"/>
                <a:t>2</a:t>
              </a:r>
            </a:p>
          </p:txBody>
        </p:sp>
        <p:sp>
          <p:nvSpPr>
            <p:cNvPr id="30738" name="TextBox 5"/>
            <p:cNvSpPr txBox="1">
              <a:spLocks noChangeArrowheads="1"/>
            </p:cNvSpPr>
            <p:nvPr/>
          </p:nvSpPr>
          <p:spPr bwMode="auto">
            <a:xfrm>
              <a:off x="1286933" y="4131735"/>
              <a:ext cx="641121" cy="461665"/>
            </a:xfrm>
            <a:prstGeom prst="rect">
              <a:avLst/>
            </a:prstGeom>
            <a:noFill/>
            <a:ln w="9525">
              <a:noFill/>
              <a:miter lim="800000"/>
              <a:headEnd/>
              <a:tailEnd/>
            </a:ln>
          </p:spPr>
          <p:txBody>
            <a:bodyPr wrap="none">
              <a:spAutoFit/>
            </a:bodyPr>
            <a:lstStyle/>
            <a:p>
              <a:r>
                <a:rPr lang="en-US" sz="2400"/>
                <a:t>10</a:t>
              </a:r>
              <a:r>
                <a:rPr lang="en-US" sz="2400" baseline="30000"/>
                <a:t>3</a:t>
              </a:r>
            </a:p>
          </p:txBody>
        </p:sp>
        <p:sp>
          <p:nvSpPr>
            <p:cNvPr id="30739" name="TextBox 6"/>
            <p:cNvSpPr txBox="1">
              <a:spLocks noChangeArrowheads="1"/>
            </p:cNvSpPr>
            <p:nvPr/>
          </p:nvSpPr>
          <p:spPr bwMode="auto">
            <a:xfrm>
              <a:off x="1286933" y="2794000"/>
              <a:ext cx="641121" cy="461665"/>
            </a:xfrm>
            <a:prstGeom prst="rect">
              <a:avLst/>
            </a:prstGeom>
            <a:noFill/>
            <a:ln w="9525">
              <a:noFill/>
              <a:miter lim="800000"/>
              <a:headEnd/>
              <a:tailEnd/>
            </a:ln>
          </p:spPr>
          <p:txBody>
            <a:bodyPr wrap="none">
              <a:spAutoFit/>
            </a:bodyPr>
            <a:lstStyle/>
            <a:p>
              <a:r>
                <a:rPr lang="en-US" sz="2400"/>
                <a:t>10</a:t>
              </a:r>
              <a:r>
                <a:rPr lang="en-US" sz="2400" baseline="30000"/>
                <a:t>4</a:t>
              </a:r>
            </a:p>
          </p:txBody>
        </p:sp>
        <p:sp>
          <p:nvSpPr>
            <p:cNvPr id="30740" name="TextBox 7"/>
            <p:cNvSpPr txBox="1">
              <a:spLocks noChangeArrowheads="1"/>
            </p:cNvSpPr>
            <p:nvPr/>
          </p:nvSpPr>
          <p:spPr bwMode="auto">
            <a:xfrm>
              <a:off x="1286933" y="1405469"/>
              <a:ext cx="641121" cy="461665"/>
            </a:xfrm>
            <a:prstGeom prst="rect">
              <a:avLst/>
            </a:prstGeom>
            <a:noFill/>
            <a:ln w="9525">
              <a:noFill/>
              <a:miter lim="800000"/>
              <a:headEnd/>
              <a:tailEnd/>
            </a:ln>
          </p:spPr>
          <p:txBody>
            <a:bodyPr wrap="none">
              <a:spAutoFit/>
            </a:bodyPr>
            <a:lstStyle/>
            <a:p>
              <a:r>
                <a:rPr lang="en-US" sz="2400"/>
                <a:t>10</a:t>
              </a:r>
              <a:r>
                <a:rPr lang="en-US" sz="2400" baseline="30000"/>
                <a:t>5</a:t>
              </a:r>
            </a:p>
          </p:txBody>
        </p:sp>
      </p:grpSp>
      <p:grpSp>
        <p:nvGrpSpPr>
          <p:cNvPr id="3" name="Group 15"/>
          <p:cNvGrpSpPr>
            <a:grpSpLocks/>
          </p:cNvGrpSpPr>
          <p:nvPr/>
        </p:nvGrpSpPr>
        <p:grpSpPr bwMode="auto">
          <a:xfrm>
            <a:off x="2268538" y="5689600"/>
            <a:ext cx="5522912" cy="461963"/>
            <a:chOff x="2015068" y="5825066"/>
            <a:chExt cx="5522341" cy="461665"/>
          </a:xfrm>
        </p:grpSpPr>
        <p:sp>
          <p:nvSpPr>
            <p:cNvPr id="30731" name="TextBox 9"/>
            <p:cNvSpPr txBox="1">
              <a:spLocks noChangeArrowheads="1"/>
            </p:cNvSpPr>
            <p:nvPr/>
          </p:nvSpPr>
          <p:spPr bwMode="auto">
            <a:xfrm>
              <a:off x="2015068" y="5825066"/>
              <a:ext cx="355837" cy="461665"/>
            </a:xfrm>
            <a:prstGeom prst="rect">
              <a:avLst/>
            </a:prstGeom>
            <a:noFill/>
            <a:ln w="9525">
              <a:noFill/>
              <a:miter lim="800000"/>
              <a:headEnd/>
              <a:tailEnd/>
            </a:ln>
          </p:spPr>
          <p:txBody>
            <a:bodyPr wrap="none">
              <a:spAutoFit/>
            </a:bodyPr>
            <a:lstStyle/>
            <a:p>
              <a:r>
                <a:rPr lang="en-US" sz="2400"/>
                <a:t>0</a:t>
              </a:r>
            </a:p>
          </p:txBody>
        </p:sp>
        <p:sp>
          <p:nvSpPr>
            <p:cNvPr id="30732" name="TextBox 10"/>
            <p:cNvSpPr txBox="1">
              <a:spLocks noChangeArrowheads="1"/>
            </p:cNvSpPr>
            <p:nvPr/>
          </p:nvSpPr>
          <p:spPr bwMode="auto">
            <a:xfrm>
              <a:off x="2929468" y="5825066"/>
              <a:ext cx="527007" cy="461665"/>
            </a:xfrm>
            <a:prstGeom prst="rect">
              <a:avLst/>
            </a:prstGeom>
            <a:noFill/>
            <a:ln w="9525">
              <a:noFill/>
              <a:miter lim="800000"/>
              <a:headEnd/>
              <a:tailEnd/>
            </a:ln>
          </p:spPr>
          <p:txBody>
            <a:bodyPr wrap="none">
              <a:spAutoFit/>
            </a:bodyPr>
            <a:lstStyle/>
            <a:p>
              <a:r>
                <a:rPr lang="en-US" sz="2400"/>
                <a:t>10</a:t>
              </a:r>
            </a:p>
          </p:txBody>
        </p:sp>
        <p:sp>
          <p:nvSpPr>
            <p:cNvPr id="30733" name="TextBox 11"/>
            <p:cNvSpPr txBox="1">
              <a:spLocks noChangeArrowheads="1"/>
            </p:cNvSpPr>
            <p:nvPr/>
          </p:nvSpPr>
          <p:spPr bwMode="auto">
            <a:xfrm>
              <a:off x="3962403" y="5825066"/>
              <a:ext cx="527007" cy="461665"/>
            </a:xfrm>
            <a:prstGeom prst="rect">
              <a:avLst/>
            </a:prstGeom>
            <a:noFill/>
            <a:ln w="9525">
              <a:noFill/>
              <a:miter lim="800000"/>
              <a:headEnd/>
              <a:tailEnd/>
            </a:ln>
          </p:spPr>
          <p:txBody>
            <a:bodyPr wrap="none">
              <a:spAutoFit/>
            </a:bodyPr>
            <a:lstStyle/>
            <a:p>
              <a:r>
                <a:rPr lang="en-US" sz="2400"/>
                <a:t>20</a:t>
              </a:r>
            </a:p>
          </p:txBody>
        </p:sp>
        <p:sp>
          <p:nvSpPr>
            <p:cNvPr id="30734" name="TextBox 12"/>
            <p:cNvSpPr txBox="1">
              <a:spLocks noChangeArrowheads="1"/>
            </p:cNvSpPr>
            <p:nvPr/>
          </p:nvSpPr>
          <p:spPr bwMode="auto">
            <a:xfrm>
              <a:off x="4978401" y="5825066"/>
              <a:ext cx="527007" cy="461665"/>
            </a:xfrm>
            <a:prstGeom prst="rect">
              <a:avLst/>
            </a:prstGeom>
            <a:noFill/>
            <a:ln w="9525">
              <a:noFill/>
              <a:miter lim="800000"/>
              <a:headEnd/>
              <a:tailEnd/>
            </a:ln>
          </p:spPr>
          <p:txBody>
            <a:bodyPr wrap="none">
              <a:spAutoFit/>
            </a:bodyPr>
            <a:lstStyle/>
            <a:p>
              <a:r>
                <a:rPr lang="en-US" sz="2400"/>
                <a:t>30</a:t>
              </a:r>
            </a:p>
          </p:txBody>
        </p:sp>
        <p:sp>
          <p:nvSpPr>
            <p:cNvPr id="30735" name="TextBox 13"/>
            <p:cNvSpPr txBox="1">
              <a:spLocks noChangeArrowheads="1"/>
            </p:cNvSpPr>
            <p:nvPr/>
          </p:nvSpPr>
          <p:spPr bwMode="auto">
            <a:xfrm>
              <a:off x="6011335" y="5825066"/>
              <a:ext cx="527007" cy="461665"/>
            </a:xfrm>
            <a:prstGeom prst="rect">
              <a:avLst/>
            </a:prstGeom>
            <a:noFill/>
            <a:ln w="9525">
              <a:noFill/>
              <a:miter lim="800000"/>
              <a:headEnd/>
              <a:tailEnd/>
            </a:ln>
          </p:spPr>
          <p:txBody>
            <a:bodyPr wrap="none">
              <a:spAutoFit/>
            </a:bodyPr>
            <a:lstStyle/>
            <a:p>
              <a:r>
                <a:rPr lang="en-US" sz="2400"/>
                <a:t>40</a:t>
              </a:r>
            </a:p>
          </p:txBody>
        </p:sp>
        <p:sp>
          <p:nvSpPr>
            <p:cNvPr id="30736" name="TextBox 14"/>
            <p:cNvSpPr txBox="1">
              <a:spLocks noChangeArrowheads="1"/>
            </p:cNvSpPr>
            <p:nvPr/>
          </p:nvSpPr>
          <p:spPr bwMode="auto">
            <a:xfrm>
              <a:off x="7010402" y="5825066"/>
              <a:ext cx="527007" cy="461665"/>
            </a:xfrm>
            <a:prstGeom prst="rect">
              <a:avLst/>
            </a:prstGeom>
            <a:noFill/>
            <a:ln w="9525">
              <a:noFill/>
              <a:miter lim="800000"/>
              <a:headEnd/>
              <a:tailEnd/>
            </a:ln>
          </p:spPr>
          <p:txBody>
            <a:bodyPr wrap="none">
              <a:spAutoFit/>
            </a:bodyPr>
            <a:lstStyle/>
            <a:p>
              <a:r>
                <a:rPr lang="en-US" sz="2400"/>
                <a:t>50</a:t>
              </a:r>
            </a:p>
          </p:txBody>
        </p:sp>
      </p:grpSp>
      <p:sp>
        <p:nvSpPr>
          <p:cNvPr id="30725" name="TextBox 16"/>
          <p:cNvSpPr txBox="1">
            <a:spLocks noChangeArrowheads="1"/>
          </p:cNvSpPr>
          <p:nvPr/>
        </p:nvSpPr>
        <p:spPr bwMode="auto">
          <a:xfrm>
            <a:off x="3302000" y="6199188"/>
            <a:ext cx="2971800" cy="523875"/>
          </a:xfrm>
          <a:prstGeom prst="rect">
            <a:avLst/>
          </a:prstGeom>
          <a:noFill/>
          <a:ln w="9525">
            <a:noFill/>
            <a:miter lim="800000"/>
            <a:headEnd/>
            <a:tailEnd/>
          </a:ln>
        </p:spPr>
        <p:txBody>
          <a:bodyPr wrap="none">
            <a:spAutoFit/>
          </a:bodyPr>
          <a:lstStyle/>
          <a:p>
            <a:r>
              <a:rPr lang="en-US" sz="2800" dirty="0">
                <a:solidFill>
                  <a:schemeClr val="bg1"/>
                </a:solidFill>
              </a:rPr>
              <a:t>Weeks of therapy</a:t>
            </a:r>
          </a:p>
        </p:txBody>
      </p:sp>
      <p:sp>
        <p:nvSpPr>
          <p:cNvPr id="30726" name="TextBox 17"/>
          <p:cNvSpPr txBox="1">
            <a:spLocks noChangeArrowheads="1"/>
          </p:cNvSpPr>
          <p:nvPr/>
        </p:nvSpPr>
        <p:spPr bwMode="auto">
          <a:xfrm rot="-5400000">
            <a:off x="-1290637" y="3100388"/>
            <a:ext cx="4681537" cy="954087"/>
          </a:xfrm>
          <a:prstGeom prst="rect">
            <a:avLst/>
          </a:prstGeom>
          <a:noFill/>
          <a:ln w="9525">
            <a:noFill/>
            <a:miter lim="800000"/>
            <a:headEnd/>
            <a:tailEnd/>
          </a:ln>
        </p:spPr>
        <p:txBody>
          <a:bodyPr>
            <a:spAutoFit/>
          </a:bodyPr>
          <a:lstStyle/>
          <a:p>
            <a:pPr algn="ctr"/>
            <a:r>
              <a:rPr lang="en-US" sz="2800" dirty="0">
                <a:solidFill>
                  <a:schemeClr val="bg1"/>
                </a:solidFill>
              </a:rPr>
              <a:t>Copies of HIV-1 DNA/10</a:t>
            </a:r>
            <a:r>
              <a:rPr lang="en-US" sz="2800" baseline="30000" dirty="0">
                <a:solidFill>
                  <a:schemeClr val="bg1"/>
                </a:solidFill>
              </a:rPr>
              <a:t>6</a:t>
            </a:r>
            <a:r>
              <a:rPr lang="en-US" sz="2800" dirty="0">
                <a:solidFill>
                  <a:schemeClr val="bg1"/>
                </a:solidFill>
              </a:rPr>
              <a:t> CD4+ T cells </a:t>
            </a:r>
          </a:p>
        </p:txBody>
      </p:sp>
      <p:grpSp>
        <p:nvGrpSpPr>
          <p:cNvPr id="4" name="Group 22"/>
          <p:cNvGrpSpPr>
            <a:grpSpLocks/>
          </p:cNvGrpSpPr>
          <p:nvPr/>
        </p:nvGrpSpPr>
        <p:grpSpPr bwMode="auto">
          <a:xfrm>
            <a:off x="7459663" y="2641600"/>
            <a:ext cx="1298575" cy="990600"/>
            <a:chOff x="7374465" y="1947334"/>
            <a:chExt cx="1299829" cy="990015"/>
          </a:xfrm>
        </p:grpSpPr>
        <p:sp>
          <p:nvSpPr>
            <p:cNvPr id="30728" name="Oval 19"/>
            <p:cNvSpPr>
              <a:spLocks noChangeArrowheads="1"/>
            </p:cNvSpPr>
            <p:nvPr/>
          </p:nvSpPr>
          <p:spPr bwMode="auto">
            <a:xfrm>
              <a:off x="7374465" y="2201332"/>
              <a:ext cx="220133" cy="220133"/>
            </a:xfrm>
            <a:prstGeom prst="ellipse">
              <a:avLst/>
            </a:prstGeom>
            <a:solidFill>
              <a:srgbClr val="F04E28"/>
            </a:solidFill>
            <a:ln w="9525">
              <a:solidFill>
                <a:srgbClr val="F04E28"/>
              </a:solidFill>
              <a:round/>
              <a:headEnd/>
              <a:tailEnd/>
            </a:ln>
          </p:spPr>
          <p:txBody>
            <a:bodyPr wrap="none"/>
            <a:lstStyle/>
            <a:p>
              <a:endParaRPr lang="en-US"/>
            </a:p>
          </p:txBody>
        </p:sp>
        <p:sp>
          <p:nvSpPr>
            <p:cNvPr id="30729" name="Rectangle 20"/>
            <p:cNvSpPr>
              <a:spLocks noChangeArrowheads="1"/>
            </p:cNvSpPr>
            <p:nvPr/>
          </p:nvSpPr>
          <p:spPr bwMode="auto">
            <a:xfrm>
              <a:off x="7382931" y="2658534"/>
              <a:ext cx="203200" cy="203200"/>
            </a:xfrm>
            <a:prstGeom prst="rect">
              <a:avLst/>
            </a:prstGeom>
            <a:solidFill>
              <a:srgbClr val="0FBBEF"/>
            </a:solidFill>
            <a:ln w="9525">
              <a:solidFill>
                <a:srgbClr val="0FBBEF"/>
              </a:solidFill>
              <a:round/>
              <a:headEnd/>
              <a:tailEnd/>
            </a:ln>
          </p:spPr>
          <p:txBody>
            <a:bodyPr wrap="none"/>
            <a:lstStyle/>
            <a:p>
              <a:endParaRPr lang="en-US"/>
            </a:p>
          </p:txBody>
        </p:sp>
        <p:sp>
          <p:nvSpPr>
            <p:cNvPr id="30730" name="TextBox 21"/>
            <p:cNvSpPr txBox="1">
              <a:spLocks noChangeArrowheads="1"/>
            </p:cNvSpPr>
            <p:nvPr/>
          </p:nvSpPr>
          <p:spPr bwMode="auto">
            <a:xfrm>
              <a:off x="7619999" y="1947334"/>
              <a:ext cx="1054295" cy="990015"/>
            </a:xfrm>
            <a:prstGeom prst="rect">
              <a:avLst/>
            </a:prstGeom>
            <a:noFill/>
            <a:ln w="9525">
              <a:noFill/>
              <a:miter lim="800000"/>
              <a:headEnd/>
              <a:tailEnd/>
            </a:ln>
          </p:spPr>
          <p:txBody>
            <a:bodyPr wrap="none">
              <a:spAutoFit/>
            </a:bodyPr>
            <a:lstStyle/>
            <a:p>
              <a:pPr>
                <a:lnSpc>
                  <a:spcPct val="150000"/>
                </a:lnSpc>
              </a:pPr>
              <a:r>
                <a:rPr lang="en-US" sz="2000" dirty="0">
                  <a:solidFill>
                    <a:schemeClr val="bg1"/>
                  </a:solidFill>
                </a:rPr>
                <a:t>3-drugs</a:t>
              </a:r>
            </a:p>
            <a:p>
              <a:pPr>
                <a:lnSpc>
                  <a:spcPct val="150000"/>
                </a:lnSpc>
              </a:pPr>
              <a:r>
                <a:rPr lang="en-US" sz="2000" dirty="0">
                  <a:solidFill>
                    <a:schemeClr val="bg1"/>
                  </a:solidFill>
                </a:rPr>
                <a:t>5-drugs</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US" dirty="0" smtClean="0">
                <a:solidFill>
                  <a:srgbClr val="1B10F0"/>
                </a:solidFill>
              </a:rPr>
              <a:t>Week 96: Infectious HIV-1 in resting CD4+ T cells (N=21)</a:t>
            </a:r>
            <a:endParaRPr lang="en-US" dirty="0">
              <a:solidFill>
                <a:srgbClr val="1B10F0"/>
              </a:solidFill>
            </a:endParaRPr>
          </a:p>
        </p:txBody>
      </p:sp>
      <p:pic>
        <p:nvPicPr>
          <p:cNvPr id="34818" name="Picture 4"/>
          <p:cNvPicPr>
            <a:picLocks noChangeAspect="1"/>
          </p:cNvPicPr>
          <p:nvPr/>
        </p:nvPicPr>
        <p:blipFill>
          <a:blip r:embed="rId2"/>
          <a:srcRect/>
          <a:stretch>
            <a:fillRect/>
          </a:stretch>
        </p:blipFill>
        <p:spPr bwMode="auto">
          <a:xfrm>
            <a:off x="1873249" y="2057400"/>
            <a:ext cx="6353711" cy="4514872"/>
          </a:xfrm>
          <a:prstGeom prst="rect">
            <a:avLst/>
          </a:prstGeom>
          <a:noFill/>
          <a:ln w="9525">
            <a:noFill/>
            <a:miter lim="800000"/>
            <a:headEnd/>
            <a:tailEnd/>
          </a:ln>
        </p:spPr>
      </p:pic>
      <p:sp>
        <p:nvSpPr>
          <p:cNvPr id="34819" name="TextBox 1"/>
          <p:cNvSpPr txBox="1">
            <a:spLocks noChangeArrowheads="1"/>
          </p:cNvSpPr>
          <p:nvPr/>
        </p:nvSpPr>
        <p:spPr bwMode="auto">
          <a:xfrm>
            <a:off x="4216400" y="1998663"/>
            <a:ext cx="841375" cy="338137"/>
          </a:xfrm>
          <a:prstGeom prst="rect">
            <a:avLst/>
          </a:prstGeom>
          <a:noFill/>
          <a:ln w="9525">
            <a:noFill/>
            <a:miter lim="800000"/>
            <a:headEnd/>
            <a:tailEnd/>
          </a:ln>
        </p:spPr>
        <p:txBody>
          <a:bodyPr wrap="none">
            <a:spAutoFit/>
          </a:bodyPr>
          <a:lstStyle/>
          <a:p>
            <a:r>
              <a:rPr lang="en-US" sz="1600" dirty="0">
                <a:solidFill>
                  <a:schemeClr val="bg1"/>
                </a:solidFill>
              </a:rPr>
              <a:t>P=0.81</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idx="4294967295"/>
          </p:nvPr>
        </p:nvSpPr>
        <p:spPr>
          <a:xfrm>
            <a:off x="714348" y="0"/>
            <a:ext cx="7772400" cy="1143000"/>
          </a:xfrm>
          <a:prstGeom prst="rect">
            <a:avLst/>
          </a:prstGeom>
        </p:spPr>
        <p:txBody>
          <a:bodyPr/>
          <a:lstStyle/>
          <a:p>
            <a:r>
              <a:rPr lang="en-AU" sz="3600" dirty="0">
                <a:solidFill>
                  <a:srgbClr val="1B10F0"/>
                </a:solidFill>
              </a:rPr>
              <a:t>Reservoir reduced with early treatment</a:t>
            </a:r>
          </a:p>
        </p:txBody>
      </p:sp>
      <p:pic>
        <p:nvPicPr>
          <p:cNvPr id="71682" name="Picture 5"/>
          <p:cNvPicPr>
            <a:picLocks noGrp="1" noChangeAspect="1" noChangeArrowheads="1"/>
          </p:cNvPicPr>
          <p:nvPr>
            <p:ph idx="4294967295"/>
          </p:nvPr>
        </p:nvPicPr>
        <p:blipFill>
          <a:blip r:embed="rId3"/>
          <a:srcRect l="10275" b="8717"/>
          <a:stretch>
            <a:fillRect/>
          </a:stretch>
        </p:blipFill>
        <p:spPr>
          <a:xfrm>
            <a:off x="1552575" y="2057400"/>
            <a:ext cx="6219825" cy="3729038"/>
          </a:xfrm>
          <a:prstGeom prst="rect">
            <a:avLst/>
          </a:prstGeom>
        </p:spPr>
      </p:pic>
      <p:sp>
        <p:nvSpPr>
          <p:cNvPr id="71683" name="Text Box 134"/>
          <p:cNvSpPr txBox="1">
            <a:spLocks noChangeArrowheads="1"/>
          </p:cNvSpPr>
          <p:nvPr/>
        </p:nvSpPr>
        <p:spPr bwMode="auto">
          <a:xfrm>
            <a:off x="2519363" y="5907088"/>
            <a:ext cx="2622550" cy="366712"/>
          </a:xfrm>
          <a:prstGeom prst="rect">
            <a:avLst/>
          </a:prstGeom>
          <a:noFill/>
          <a:ln w="9525">
            <a:noFill/>
            <a:miter lim="800000"/>
            <a:headEnd/>
            <a:tailEnd/>
          </a:ln>
        </p:spPr>
        <p:txBody>
          <a:bodyPr wrap="none">
            <a:spAutoFit/>
          </a:bodyPr>
          <a:lstStyle/>
          <a:p>
            <a:r>
              <a:rPr lang="en-AU" sz="1800">
                <a:latin typeface="Arial" charset="0"/>
              </a:rPr>
              <a:t>Time on HAART (years)</a:t>
            </a:r>
          </a:p>
        </p:txBody>
      </p:sp>
      <p:sp>
        <p:nvSpPr>
          <p:cNvPr id="71684" name="Text Box 135"/>
          <p:cNvSpPr txBox="1">
            <a:spLocks noChangeArrowheads="1"/>
          </p:cNvSpPr>
          <p:nvPr/>
        </p:nvSpPr>
        <p:spPr bwMode="auto">
          <a:xfrm rot="-5400000">
            <a:off x="-441325" y="3268663"/>
            <a:ext cx="3690938" cy="417512"/>
          </a:xfrm>
          <a:prstGeom prst="rect">
            <a:avLst/>
          </a:prstGeom>
          <a:solidFill>
            <a:schemeClr val="bg1"/>
          </a:solidFill>
          <a:ln w="50800">
            <a:solidFill>
              <a:schemeClr val="bg1"/>
            </a:solidFill>
            <a:miter lim="800000"/>
            <a:headEnd/>
            <a:tailEnd/>
          </a:ln>
        </p:spPr>
        <p:txBody>
          <a:bodyPr wrap="none">
            <a:spAutoFit/>
          </a:bodyPr>
          <a:lstStyle/>
          <a:p>
            <a:r>
              <a:rPr lang="en-AU" sz="1800">
                <a:latin typeface="Arial" charset="0"/>
              </a:rPr>
              <a:t>Log HIV DNA copies / million cells</a:t>
            </a:r>
          </a:p>
        </p:txBody>
      </p:sp>
      <p:sp>
        <p:nvSpPr>
          <p:cNvPr id="71685" name="Oval 136"/>
          <p:cNvSpPr>
            <a:spLocks noChangeArrowheads="1"/>
          </p:cNvSpPr>
          <p:nvPr/>
        </p:nvSpPr>
        <p:spPr bwMode="auto">
          <a:xfrm>
            <a:off x="6408738" y="2312988"/>
            <a:ext cx="287337" cy="252412"/>
          </a:xfrm>
          <a:prstGeom prst="ellipse">
            <a:avLst/>
          </a:prstGeom>
          <a:noFill/>
          <a:ln w="57150">
            <a:solidFill>
              <a:srgbClr val="FF3300"/>
            </a:solidFill>
            <a:round/>
            <a:headEnd/>
            <a:tailEnd/>
          </a:ln>
        </p:spPr>
        <p:txBody>
          <a:bodyPr wrap="none" anchor="ctr"/>
          <a:lstStyle/>
          <a:p>
            <a:endParaRPr lang="en-AU" sz="1800">
              <a:latin typeface="Arial" charset="0"/>
            </a:endParaRPr>
          </a:p>
        </p:txBody>
      </p:sp>
      <p:sp>
        <p:nvSpPr>
          <p:cNvPr id="71686" name="Oval 137"/>
          <p:cNvSpPr>
            <a:spLocks noChangeArrowheads="1"/>
          </p:cNvSpPr>
          <p:nvPr/>
        </p:nvSpPr>
        <p:spPr bwMode="auto">
          <a:xfrm>
            <a:off x="6408738" y="2924175"/>
            <a:ext cx="287337" cy="252413"/>
          </a:xfrm>
          <a:prstGeom prst="ellipse">
            <a:avLst/>
          </a:prstGeom>
          <a:noFill/>
          <a:ln w="57150">
            <a:solidFill>
              <a:schemeClr val="accent2"/>
            </a:solidFill>
            <a:round/>
            <a:headEnd/>
            <a:tailEnd/>
          </a:ln>
        </p:spPr>
        <p:txBody>
          <a:bodyPr wrap="none" anchor="ctr"/>
          <a:lstStyle/>
          <a:p>
            <a:endParaRPr lang="en-AU" sz="1800">
              <a:latin typeface="Arial" charset="0"/>
            </a:endParaRPr>
          </a:p>
        </p:txBody>
      </p:sp>
      <p:sp>
        <p:nvSpPr>
          <p:cNvPr id="71687" name="Text Box 138"/>
          <p:cNvSpPr txBox="1">
            <a:spLocks noChangeArrowheads="1"/>
          </p:cNvSpPr>
          <p:nvPr/>
        </p:nvSpPr>
        <p:spPr bwMode="auto">
          <a:xfrm>
            <a:off x="6964363" y="2241550"/>
            <a:ext cx="1887537" cy="641350"/>
          </a:xfrm>
          <a:prstGeom prst="rect">
            <a:avLst/>
          </a:prstGeom>
          <a:noFill/>
          <a:ln w="9525">
            <a:noFill/>
            <a:miter lim="800000"/>
            <a:headEnd/>
            <a:tailEnd/>
          </a:ln>
        </p:spPr>
        <p:txBody>
          <a:bodyPr wrap="none">
            <a:spAutoFit/>
          </a:bodyPr>
          <a:lstStyle/>
          <a:p>
            <a:pPr algn="ctr"/>
            <a:r>
              <a:rPr lang="en-AU" sz="1800" dirty="0">
                <a:solidFill>
                  <a:schemeClr val="bg1"/>
                </a:solidFill>
                <a:latin typeface="Arial" charset="0"/>
              </a:rPr>
              <a:t>Chronic infection</a:t>
            </a:r>
          </a:p>
          <a:p>
            <a:pPr algn="ctr"/>
            <a:r>
              <a:rPr lang="en-AU" sz="1800" dirty="0">
                <a:solidFill>
                  <a:schemeClr val="bg1"/>
                </a:solidFill>
                <a:latin typeface="Arial" charset="0"/>
              </a:rPr>
              <a:t>(n=135)</a:t>
            </a:r>
          </a:p>
        </p:txBody>
      </p:sp>
      <p:sp>
        <p:nvSpPr>
          <p:cNvPr id="71688" name="Text Box 139"/>
          <p:cNvSpPr txBox="1">
            <a:spLocks noChangeArrowheads="1"/>
          </p:cNvSpPr>
          <p:nvPr/>
        </p:nvSpPr>
        <p:spPr bwMode="auto">
          <a:xfrm>
            <a:off x="7029450" y="2889250"/>
            <a:ext cx="1684338" cy="641350"/>
          </a:xfrm>
          <a:prstGeom prst="rect">
            <a:avLst/>
          </a:prstGeom>
          <a:noFill/>
          <a:ln w="9525">
            <a:noFill/>
            <a:miter lim="800000"/>
            <a:headEnd/>
            <a:tailEnd/>
          </a:ln>
        </p:spPr>
        <p:txBody>
          <a:bodyPr wrap="none">
            <a:spAutoFit/>
          </a:bodyPr>
          <a:lstStyle/>
          <a:p>
            <a:pPr algn="ctr"/>
            <a:r>
              <a:rPr lang="en-AU" sz="1800" dirty="0">
                <a:solidFill>
                  <a:schemeClr val="bg1"/>
                </a:solidFill>
                <a:latin typeface="Arial" charset="0"/>
              </a:rPr>
              <a:t>Acute infection</a:t>
            </a:r>
          </a:p>
          <a:p>
            <a:pPr algn="ctr"/>
            <a:r>
              <a:rPr lang="en-AU" sz="1800" dirty="0">
                <a:solidFill>
                  <a:schemeClr val="bg1"/>
                </a:solidFill>
                <a:latin typeface="Arial" charset="0"/>
              </a:rPr>
              <a:t>(n=22)</a:t>
            </a:r>
          </a:p>
        </p:txBody>
      </p:sp>
      <p:sp>
        <p:nvSpPr>
          <p:cNvPr id="71689" name="Text Box 140"/>
          <p:cNvSpPr txBox="1">
            <a:spLocks noChangeArrowheads="1"/>
          </p:cNvSpPr>
          <p:nvPr/>
        </p:nvSpPr>
        <p:spPr bwMode="auto">
          <a:xfrm>
            <a:off x="947738" y="6432550"/>
            <a:ext cx="8077200" cy="304800"/>
          </a:xfrm>
          <a:prstGeom prst="rect">
            <a:avLst/>
          </a:prstGeom>
          <a:noFill/>
          <a:ln w="9525">
            <a:noFill/>
            <a:miter lim="800000"/>
            <a:headEnd/>
            <a:tailEnd/>
          </a:ln>
        </p:spPr>
        <p:txBody>
          <a:bodyPr wrap="none">
            <a:spAutoFit/>
          </a:bodyPr>
          <a:lstStyle/>
          <a:p>
            <a:r>
              <a:rPr lang="en-AU" sz="1400" dirty="0" err="1">
                <a:latin typeface="Arial" charset="0"/>
              </a:rPr>
              <a:t>Hocqueloux</a:t>
            </a:r>
            <a:r>
              <a:rPr lang="en-AU" sz="1400" dirty="0">
                <a:latin typeface="Arial" charset="0"/>
              </a:rPr>
              <a:t> et al., 16</a:t>
            </a:r>
            <a:r>
              <a:rPr lang="en-AU" sz="1400" baseline="30000" dirty="0">
                <a:latin typeface="Arial" charset="0"/>
              </a:rPr>
              <a:t>th</a:t>
            </a:r>
            <a:r>
              <a:rPr lang="en-AU" sz="1400" dirty="0">
                <a:latin typeface="Arial" charset="0"/>
              </a:rPr>
              <a:t> </a:t>
            </a:r>
            <a:r>
              <a:rPr lang="en-AU" sz="1400" i="1" dirty="0">
                <a:latin typeface="Arial" charset="0"/>
              </a:rPr>
              <a:t>CROI</a:t>
            </a:r>
            <a:r>
              <a:rPr lang="en-AU" sz="1400" dirty="0">
                <a:latin typeface="Arial" charset="0"/>
              </a:rPr>
              <a:t>, Montreal, 2009; abstract #515; </a:t>
            </a:r>
            <a:r>
              <a:rPr lang="en-AU" sz="1400" dirty="0" err="1">
                <a:latin typeface="Arial" charset="0"/>
              </a:rPr>
              <a:t>Hocqueloux</a:t>
            </a:r>
            <a:r>
              <a:rPr lang="en-AU" sz="1400" dirty="0">
                <a:latin typeface="Arial" charset="0"/>
              </a:rPr>
              <a:t> et al., </a:t>
            </a:r>
            <a:r>
              <a:rPr lang="en-AU" sz="1400" i="1" dirty="0">
                <a:latin typeface="Arial" charset="0"/>
              </a:rPr>
              <a:t>AIDS</a:t>
            </a:r>
            <a:r>
              <a:rPr lang="en-AU" sz="1400" dirty="0">
                <a:latin typeface="Arial" charset="0"/>
              </a:rPr>
              <a:t> 2010; 24:1598</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T HIV DNA FB1.jpg"/>
          <p:cNvPicPr>
            <a:picLocks noChangeAspect="1"/>
          </p:cNvPicPr>
          <p:nvPr/>
        </p:nvPicPr>
        <p:blipFill>
          <a:blip r:embed="rId2" cstate="print"/>
          <a:stretch>
            <a:fillRect/>
          </a:stretch>
        </p:blipFill>
        <p:spPr>
          <a:xfrm>
            <a:off x="838200" y="1371600"/>
            <a:ext cx="8043544" cy="4572000"/>
          </a:xfrm>
          <a:prstGeom prst="rect">
            <a:avLst/>
          </a:prstGeom>
        </p:spPr>
      </p:pic>
      <p:cxnSp>
        <p:nvCxnSpPr>
          <p:cNvPr id="6" name="Straight Connector 5"/>
          <p:cNvCxnSpPr/>
          <p:nvPr/>
        </p:nvCxnSpPr>
        <p:spPr>
          <a:xfrm>
            <a:off x="2133600" y="3505200"/>
            <a:ext cx="6019800"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04800" y="152400"/>
            <a:ext cx="8839200" cy="523220"/>
          </a:xfrm>
          <a:prstGeom prst="rect">
            <a:avLst/>
          </a:prstGeom>
        </p:spPr>
        <p:txBody>
          <a:bodyPr wrap="square">
            <a:spAutoFit/>
          </a:bodyPr>
          <a:lstStyle/>
          <a:p>
            <a:pPr algn="ctr"/>
            <a:r>
              <a:rPr lang="en-US" dirty="0" smtClean="0">
                <a:solidFill>
                  <a:srgbClr val="0000CC"/>
                </a:solidFill>
              </a:rPr>
              <a:t>Extremely Low HIV DNA Levels in </a:t>
            </a:r>
            <a:r>
              <a:rPr lang="en-US" dirty="0" err="1" smtClean="0">
                <a:solidFill>
                  <a:srgbClr val="0000CC"/>
                </a:solidFill>
              </a:rPr>
              <a:t>Fiebig</a:t>
            </a:r>
            <a:r>
              <a:rPr lang="en-US" dirty="0" smtClean="0">
                <a:solidFill>
                  <a:srgbClr val="0000CC"/>
                </a:solidFill>
              </a:rPr>
              <a:t> I Subjects</a:t>
            </a:r>
            <a:endParaRPr lang="en-US" dirty="0">
              <a:solidFill>
                <a:srgbClr val="0000CC"/>
              </a:solidFill>
            </a:endParaRPr>
          </a:p>
        </p:txBody>
      </p:sp>
      <p:sp>
        <p:nvSpPr>
          <p:cNvPr id="8" name="TextBox 10"/>
          <p:cNvSpPr txBox="1">
            <a:spLocks noChangeArrowheads="1"/>
          </p:cNvSpPr>
          <p:nvPr/>
        </p:nvSpPr>
        <p:spPr bwMode="auto">
          <a:xfrm>
            <a:off x="609600" y="6396335"/>
            <a:ext cx="5015925" cy="461665"/>
          </a:xfrm>
          <a:prstGeom prst="rect">
            <a:avLst/>
          </a:prstGeom>
          <a:noFill/>
          <a:ln w="9525">
            <a:noFill/>
            <a:miter lim="800000"/>
            <a:headEnd/>
            <a:tailEnd/>
          </a:ln>
        </p:spPr>
        <p:txBody>
          <a:bodyPr wrap="none">
            <a:spAutoFit/>
          </a:bodyPr>
          <a:lstStyle/>
          <a:p>
            <a:pPr algn="ctr"/>
            <a:r>
              <a:rPr lang="en-US" sz="1200" dirty="0" smtClean="0"/>
              <a:t>Updated from Ananworanich J, </a:t>
            </a:r>
            <a:r>
              <a:rPr lang="en-US" sz="1200" dirty="0" err="1" smtClean="0"/>
              <a:t>PLoS</a:t>
            </a:r>
            <a:r>
              <a:rPr lang="en-US" sz="1200" dirty="0" smtClean="0"/>
              <a:t> ONE 2012</a:t>
            </a:r>
          </a:p>
          <a:p>
            <a:pPr algn="ctr"/>
            <a:r>
              <a:rPr lang="en-US" sz="1200" dirty="0" smtClean="0"/>
              <a:t>Data provided by Nicolas Chomont, Claire </a:t>
            </a:r>
            <a:r>
              <a:rPr lang="en-US" sz="1200" dirty="0"/>
              <a:t>Vandergeeten (VGTI-Florida)</a:t>
            </a:r>
          </a:p>
        </p:txBody>
      </p:sp>
      <p:sp>
        <p:nvSpPr>
          <p:cNvPr id="9" name="Rectangle 8"/>
          <p:cNvSpPr/>
          <p:nvPr/>
        </p:nvSpPr>
        <p:spPr>
          <a:xfrm>
            <a:off x="6781800" y="6400800"/>
            <a:ext cx="228600" cy="152400"/>
          </a:xfrm>
          <a:prstGeom prst="rect">
            <a:avLst/>
          </a:prstGeom>
          <a:solidFill>
            <a:srgbClr val="1B10F0"/>
          </a:solidFill>
          <a:ln>
            <a:solidFill>
              <a:srgbClr val="1B10F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TextBox 8"/>
          <p:cNvSpPr txBox="1">
            <a:spLocks noChangeArrowheads="1"/>
          </p:cNvSpPr>
          <p:nvPr/>
        </p:nvSpPr>
        <p:spPr bwMode="auto">
          <a:xfrm>
            <a:off x="7086600" y="6248400"/>
            <a:ext cx="941283" cy="369332"/>
          </a:xfrm>
          <a:prstGeom prst="rect">
            <a:avLst/>
          </a:prstGeom>
          <a:noFill/>
          <a:ln w="9525">
            <a:noFill/>
            <a:miter lim="800000"/>
            <a:headEnd/>
            <a:tailEnd/>
          </a:ln>
        </p:spPr>
        <p:txBody>
          <a:bodyPr wrap="none">
            <a:spAutoFit/>
          </a:bodyPr>
          <a:lstStyle/>
          <a:p>
            <a:r>
              <a:rPr lang="en-US" sz="1800" dirty="0" err="1" smtClean="0"/>
              <a:t>Fiebig</a:t>
            </a:r>
            <a:r>
              <a:rPr lang="en-US" sz="1800" dirty="0" smtClean="0"/>
              <a:t> I</a:t>
            </a:r>
            <a:endParaRPr lang="en-US" sz="1800" dirty="0"/>
          </a:p>
        </p:txBody>
      </p:sp>
      <p:sp>
        <p:nvSpPr>
          <p:cNvPr id="11" name="TextBox 10"/>
          <p:cNvSpPr txBox="1"/>
          <p:nvPr/>
        </p:nvSpPr>
        <p:spPr>
          <a:xfrm>
            <a:off x="3048000" y="5562600"/>
            <a:ext cx="603050" cy="307777"/>
          </a:xfrm>
          <a:prstGeom prst="rect">
            <a:avLst/>
          </a:prstGeom>
          <a:noFill/>
        </p:spPr>
        <p:txBody>
          <a:bodyPr wrap="none" rtlCol="0">
            <a:spAutoFit/>
          </a:bodyPr>
          <a:lstStyle/>
          <a:p>
            <a:r>
              <a:rPr lang="en-US" sz="1400" b="1" dirty="0" smtClean="0"/>
              <a:t>5 yrs</a:t>
            </a:r>
            <a:endParaRPr lang="en-US"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lstStyle/>
          <a:p>
            <a:r>
              <a:rPr lang="en-US" sz="3000" dirty="0" smtClean="0">
                <a:solidFill>
                  <a:srgbClr val="1B10F0"/>
                </a:solidFill>
              </a:rPr>
              <a:t>Shorter Latent Reservoir Half-life when </a:t>
            </a:r>
            <a:br>
              <a:rPr lang="en-US" sz="3000" dirty="0" smtClean="0">
                <a:solidFill>
                  <a:srgbClr val="1B10F0"/>
                </a:solidFill>
              </a:rPr>
            </a:br>
            <a:r>
              <a:rPr lang="en-US" sz="3000" dirty="0" smtClean="0">
                <a:solidFill>
                  <a:srgbClr val="1B10F0"/>
                </a:solidFill>
              </a:rPr>
              <a:t>ART is Initiated during Primary HIV Infection</a:t>
            </a:r>
            <a:endParaRPr lang="en-US" sz="3000" dirty="0">
              <a:solidFill>
                <a:srgbClr val="1B10F0"/>
              </a:solidFill>
            </a:endParaRPr>
          </a:p>
        </p:txBody>
      </p:sp>
      <p:pic>
        <p:nvPicPr>
          <p:cNvPr id="1026" name="Picture 2"/>
          <p:cNvPicPr>
            <a:picLocks noChangeAspect="1" noChangeArrowheads="1"/>
          </p:cNvPicPr>
          <p:nvPr/>
        </p:nvPicPr>
        <p:blipFill>
          <a:blip r:embed="rId2" cstate="print"/>
          <a:srcRect/>
          <a:stretch>
            <a:fillRect/>
          </a:stretch>
        </p:blipFill>
        <p:spPr bwMode="auto">
          <a:xfrm>
            <a:off x="497651" y="1066800"/>
            <a:ext cx="4114800" cy="3948434"/>
          </a:xfrm>
          <a:prstGeom prst="rect">
            <a:avLst/>
          </a:prstGeom>
          <a:noFill/>
          <a:ln w="9525">
            <a:noFill/>
            <a:miter lim="800000"/>
            <a:headEnd/>
            <a:tailEnd/>
          </a:ln>
        </p:spPr>
      </p:pic>
      <p:sp>
        <p:nvSpPr>
          <p:cNvPr id="4" name="TextBox 3"/>
          <p:cNvSpPr txBox="1"/>
          <p:nvPr/>
        </p:nvSpPr>
        <p:spPr>
          <a:xfrm>
            <a:off x="696278" y="5105400"/>
            <a:ext cx="3952749" cy="923330"/>
          </a:xfrm>
          <a:prstGeom prst="rect">
            <a:avLst/>
          </a:prstGeom>
          <a:noFill/>
        </p:spPr>
        <p:txBody>
          <a:bodyPr wrap="none" rtlCol="0">
            <a:spAutoFit/>
          </a:bodyPr>
          <a:lstStyle/>
          <a:p>
            <a:pPr algn="ctr"/>
            <a:r>
              <a:rPr lang="en-US" sz="1800" dirty="0" smtClean="0"/>
              <a:t>Half-life ~ </a:t>
            </a:r>
            <a:r>
              <a:rPr lang="en-US" sz="1800" dirty="0" smtClean="0">
                <a:solidFill>
                  <a:srgbClr val="1B10F0"/>
                </a:solidFill>
              </a:rPr>
              <a:t>5 months</a:t>
            </a:r>
          </a:p>
          <a:p>
            <a:pPr algn="ctr"/>
            <a:r>
              <a:rPr lang="en-US" sz="1800" dirty="0" smtClean="0"/>
              <a:t>Time to eradicate 10</a:t>
            </a:r>
            <a:r>
              <a:rPr lang="en-US" sz="1800" baseline="30000" dirty="0" smtClean="0"/>
              <a:t>6</a:t>
            </a:r>
            <a:r>
              <a:rPr lang="en-US" sz="1800" dirty="0" smtClean="0"/>
              <a:t> cells </a:t>
            </a:r>
            <a:r>
              <a:rPr lang="en-US" sz="1800" dirty="0" smtClean="0">
                <a:solidFill>
                  <a:srgbClr val="1B10F0"/>
                </a:solidFill>
              </a:rPr>
              <a:t>~ 8 years</a:t>
            </a:r>
          </a:p>
          <a:p>
            <a:pPr algn="ctr"/>
            <a:endParaRPr lang="en-US" sz="1800" dirty="0"/>
          </a:p>
        </p:txBody>
      </p:sp>
      <p:sp>
        <p:nvSpPr>
          <p:cNvPr id="7" name="TextBox 6"/>
          <p:cNvSpPr txBox="1"/>
          <p:nvPr/>
        </p:nvSpPr>
        <p:spPr>
          <a:xfrm>
            <a:off x="1889425" y="1343055"/>
            <a:ext cx="1566454" cy="400110"/>
          </a:xfrm>
          <a:prstGeom prst="rect">
            <a:avLst/>
          </a:prstGeom>
          <a:solidFill>
            <a:schemeClr val="accent2"/>
          </a:solidFill>
        </p:spPr>
        <p:txBody>
          <a:bodyPr wrap="none" rtlCol="0">
            <a:spAutoFit/>
          </a:bodyPr>
          <a:lstStyle/>
          <a:p>
            <a:r>
              <a:rPr lang="en-US" sz="2000" dirty="0" smtClean="0">
                <a:solidFill>
                  <a:schemeClr val="bg1"/>
                </a:solidFill>
              </a:rPr>
              <a:t>Primary HIV</a:t>
            </a:r>
            <a:endParaRPr lang="en-US" sz="2000" dirty="0">
              <a:solidFill>
                <a:schemeClr val="bg1"/>
              </a:solidFill>
            </a:endParaRPr>
          </a:p>
        </p:txBody>
      </p:sp>
      <p:sp>
        <p:nvSpPr>
          <p:cNvPr id="9" name="TextBox 8"/>
          <p:cNvSpPr txBox="1"/>
          <p:nvPr/>
        </p:nvSpPr>
        <p:spPr>
          <a:xfrm>
            <a:off x="6248400" y="1388484"/>
            <a:ext cx="1568058" cy="400110"/>
          </a:xfrm>
          <a:prstGeom prst="rect">
            <a:avLst/>
          </a:prstGeom>
          <a:solidFill>
            <a:schemeClr val="accent2"/>
          </a:solidFill>
        </p:spPr>
        <p:txBody>
          <a:bodyPr wrap="none" rtlCol="0">
            <a:spAutoFit/>
          </a:bodyPr>
          <a:lstStyle/>
          <a:p>
            <a:r>
              <a:rPr lang="en-US" sz="2000" dirty="0" smtClean="0">
                <a:solidFill>
                  <a:schemeClr val="bg1"/>
                </a:solidFill>
              </a:rPr>
              <a:t>Chronic HIV</a:t>
            </a:r>
            <a:endParaRPr lang="en-US" sz="2000" dirty="0">
              <a:solidFill>
                <a:schemeClr val="bg1"/>
              </a:solidFill>
            </a:endParaRPr>
          </a:p>
        </p:txBody>
      </p:sp>
      <p:sp>
        <p:nvSpPr>
          <p:cNvPr id="10" name="TextBox 9"/>
          <p:cNvSpPr txBox="1"/>
          <p:nvPr/>
        </p:nvSpPr>
        <p:spPr>
          <a:xfrm>
            <a:off x="4867656" y="5096470"/>
            <a:ext cx="4037708" cy="923330"/>
          </a:xfrm>
          <a:prstGeom prst="rect">
            <a:avLst/>
          </a:prstGeom>
          <a:noFill/>
        </p:spPr>
        <p:txBody>
          <a:bodyPr wrap="none" rtlCol="0">
            <a:spAutoFit/>
          </a:bodyPr>
          <a:lstStyle/>
          <a:p>
            <a:pPr algn="ctr"/>
            <a:r>
              <a:rPr lang="en-US" sz="1800" dirty="0" smtClean="0"/>
              <a:t>Half-life </a:t>
            </a:r>
            <a:r>
              <a:rPr lang="en-US" sz="1800" dirty="0" smtClean="0">
                <a:solidFill>
                  <a:srgbClr val="1B10F0"/>
                </a:solidFill>
              </a:rPr>
              <a:t>~ 44 months</a:t>
            </a:r>
          </a:p>
          <a:p>
            <a:pPr algn="ctr"/>
            <a:r>
              <a:rPr lang="en-US" sz="1800" dirty="0" smtClean="0"/>
              <a:t>Time to eradicate 10</a:t>
            </a:r>
            <a:r>
              <a:rPr lang="en-US" sz="1800" baseline="30000" dirty="0" smtClean="0"/>
              <a:t>6</a:t>
            </a:r>
            <a:r>
              <a:rPr lang="en-US" sz="1800" dirty="0" smtClean="0"/>
              <a:t> cells ~ </a:t>
            </a:r>
            <a:r>
              <a:rPr lang="en-US" sz="1800" dirty="0" smtClean="0">
                <a:solidFill>
                  <a:srgbClr val="1B10F0"/>
                </a:solidFill>
              </a:rPr>
              <a:t>73 years</a:t>
            </a:r>
          </a:p>
          <a:p>
            <a:pPr algn="ctr"/>
            <a:endParaRPr lang="en-US" sz="1800" dirty="0"/>
          </a:p>
        </p:txBody>
      </p:sp>
      <p:sp>
        <p:nvSpPr>
          <p:cNvPr id="11" name="TextBox 10"/>
          <p:cNvSpPr txBox="1"/>
          <p:nvPr/>
        </p:nvSpPr>
        <p:spPr>
          <a:xfrm>
            <a:off x="1676400" y="5638800"/>
            <a:ext cx="1523174" cy="276999"/>
          </a:xfrm>
          <a:prstGeom prst="rect">
            <a:avLst/>
          </a:prstGeom>
          <a:noFill/>
        </p:spPr>
        <p:txBody>
          <a:bodyPr wrap="none" rtlCol="0">
            <a:spAutoFit/>
          </a:bodyPr>
          <a:lstStyle/>
          <a:p>
            <a:r>
              <a:rPr lang="en-US" sz="1200" dirty="0" smtClean="0"/>
              <a:t>Chun TW, JID 2007</a:t>
            </a:r>
            <a:endParaRPr lang="en-US" sz="1200" dirty="0"/>
          </a:p>
        </p:txBody>
      </p:sp>
      <p:sp>
        <p:nvSpPr>
          <p:cNvPr id="12" name="TextBox 11"/>
          <p:cNvSpPr txBox="1"/>
          <p:nvPr/>
        </p:nvSpPr>
        <p:spPr>
          <a:xfrm>
            <a:off x="5715000" y="5638800"/>
            <a:ext cx="2255746" cy="276999"/>
          </a:xfrm>
          <a:prstGeom prst="rect">
            <a:avLst/>
          </a:prstGeom>
          <a:noFill/>
        </p:spPr>
        <p:txBody>
          <a:bodyPr wrap="none" rtlCol="0">
            <a:spAutoFit/>
          </a:bodyPr>
          <a:lstStyle/>
          <a:p>
            <a:r>
              <a:rPr lang="en-US" sz="1200" dirty="0" err="1" smtClean="0"/>
              <a:t>Siliciano</a:t>
            </a:r>
            <a:r>
              <a:rPr lang="en-US" sz="1200" dirty="0" smtClean="0"/>
              <a:t> JD, Nature Med 2003</a:t>
            </a:r>
            <a:endParaRPr lang="en-US" sz="1200" dirty="0"/>
          </a:p>
        </p:txBody>
      </p:sp>
      <p:pic>
        <p:nvPicPr>
          <p:cNvPr id="3" name="Picture 2"/>
          <p:cNvPicPr>
            <a:picLocks noChangeAspect="1" noChangeArrowheads="1"/>
          </p:cNvPicPr>
          <p:nvPr/>
        </p:nvPicPr>
        <p:blipFill>
          <a:blip r:embed="rId3" cstate="print"/>
          <a:srcRect/>
          <a:stretch>
            <a:fillRect/>
          </a:stretch>
        </p:blipFill>
        <p:spPr bwMode="auto">
          <a:xfrm>
            <a:off x="4278792" y="2286000"/>
            <a:ext cx="4834953" cy="2271713"/>
          </a:xfrm>
          <a:prstGeom prst="rect">
            <a:avLst/>
          </a:prstGeom>
          <a:noFill/>
          <a:ln w="9525">
            <a:noFill/>
            <a:miter lim="800000"/>
            <a:headEnd/>
            <a:tailEnd/>
          </a:ln>
        </p:spPr>
      </p:pic>
      <p:sp>
        <p:nvSpPr>
          <p:cNvPr id="13" name="TextBox 12"/>
          <p:cNvSpPr txBox="1"/>
          <p:nvPr/>
        </p:nvSpPr>
        <p:spPr>
          <a:xfrm>
            <a:off x="1132351" y="6019800"/>
            <a:ext cx="7417415" cy="707886"/>
          </a:xfrm>
          <a:prstGeom prst="rect">
            <a:avLst/>
          </a:prstGeom>
          <a:noFill/>
          <a:ln>
            <a:solidFill>
              <a:schemeClr val="tx2"/>
            </a:solidFill>
          </a:ln>
          <a:effectLst>
            <a:glow rad="63500">
              <a:schemeClr val="accent1">
                <a:satMod val="175000"/>
                <a:alpha val="40000"/>
              </a:schemeClr>
            </a:glow>
            <a:reflection blurRad="6350" stA="52000" endA="300" endPos="35000" dir="5400000" sy="-100000" algn="bl" rotWithShape="0"/>
          </a:effectLst>
        </p:spPr>
        <p:txBody>
          <a:bodyPr wrap="none" rtlCol="0">
            <a:spAutoFit/>
          </a:bodyPr>
          <a:lstStyle/>
          <a:p>
            <a:pPr algn="ctr"/>
            <a:r>
              <a:rPr lang="en-US" sz="2000" dirty="0" smtClean="0"/>
              <a:t>Immediate ART restricts HIV infection of resting CD4+ T cells </a:t>
            </a:r>
          </a:p>
          <a:p>
            <a:pPr algn="ctr"/>
            <a:r>
              <a:rPr lang="en-US" sz="2000" dirty="0" smtClean="0"/>
              <a:t>without accelerating the decay of latent infection </a:t>
            </a:r>
            <a:r>
              <a:rPr lang="en-US" sz="1200" dirty="0" smtClean="0"/>
              <a:t>(</a:t>
            </a:r>
            <a:r>
              <a:rPr lang="en-US" sz="1200" dirty="0" err="1" smtClean="0"/>
              <a:t>Archin</a:t>
            </a:r>
            <a:r>
              <a:rPr lang="en-US" sz="1200" dirty="0" smtClean="0"/>
              <a:t> NM, PNAS 2012)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bg/>
                                          </p:spTgt>
                                        </p:tgtEl>
                                        <p:attrNameLst>
                                          <p:attrName>style.visibility</p:attrName>
                                        </p:attrNameLst>
                                      </p:cBhvr>
                                      <p:to>
                                        <p:strVal val="visible"/>
                                      </p:to>
                                    </p:set>
                                    <p:animEffect transition="in" filter="fade">
                                      <p:cBhvr>
                                        <p:cTn id="21" dur="2000"/>
                                        <p:tgtEl>
                                          <p:spTgt spid="13">
                                            <p:bg/>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fade">
                                      <p:cBhvr>
                                        <p:cTn id="24" dur="2000"/>
                                        <p:tgtEl>
                                          <p:spTgt spid="13">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2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P spid="13" grpId="0" build="allAtOnce"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8763000" cy="1143000"/>
          </a:xfrm>
        </p:spPr>
        <p:txBody>
          <a:bodyPr/>
          <a:lstStyle/>
          <a:p>
            <a:r>
              <a:rPr lang="en-US" sz="3600" dirty="0" smtClean="0">
                <a:solidFill>
                  <a:srgbClr val="1B10F0"/>
                </a:solidFill>
              </a:rPr>
              <a:t>Will ART Initiated </a:t>
            </a:r>
            <a:br>
              <a:rPr lang="en-US" sz="3600" dirty="0" smtClean="0">
                <a:solidFill>
                  <a:srgbClr val="1B10F0"/>
                </a:solidFill>
              </a:rPr>
            </a:br>
            <a:r>
              <a:rPr lang="en-US" sz="3600" dirty="0" smtClean="0">
                <a:solidFill>
                  <a:srgbClr val="1B10F0"/>
                </a:solidFill>
              </a:rPr>
              <a:t>during Acute HIV Infection </a:t>
            </a:r>
            <a:br>
              <a:rPr lang="en-US" sz="3600" dirty="0" smtClean="0">
                <a:solidFill>
                  <a:srgbClr val="1B10F0"/>
                </a:solidFill>
              </a:rPr>
            </a:br>
            <a:r>
              <a:rPr lang="en-US" sz="3600" dirty="0" smtClean="0">
                <a:solidFill>
                  <a:srgbClr val="1B10F0"/>
                </a:solidFill>
              </a:rPr>
              <a:t>Change the Disease Course?</a:t>
            </a:r>
            <a:br>
              <a:rPr lang="en-US" sz="3600" dirty="0" smtClean="0">
                <a:solidFill>
                  <a:srgbClr val="1B10F0"/>
                </a:solidFill>
              </a:rPr>
            </a:br>
            <a:r>
              <a:rPr lang="en-US" sz="3600" dirty="0" smtClean="0">
                <a:solidFill>
                  <a:srgbClr val="1B10F0"/>
                </a:solidFill>
              </a:rPr>
              <a:t/>
            </a:r>
            <a:br>
              <a:rPr lang="en-US" sz="3600" dirty="0" smtClean="0">
                <a:solidFill>
                  <a:srgbClr val="1B10F0"/>
                </a:solidFill>
              </a:rPr>
            </a:br>
            <a:r>
              <a:rPr lang="en-US" sz="3600" dirty="0" smtClean="0">
                <a:solidFill>
                  <a:srgbClr val="1B10F0"/>
                </a:solidFill>
              </a:rPr>
              <a:t>“</a:t>
            </a:r>
            <a:r>
              <a:rPr lang="en-US" sz="3600" dirty="0" err="1" smtClean="0">
                <a:solidFill>
                  <a:srgbClr val="1B10F0"/>
                </a:solidFill>
              </a:rPr>
              <a:t>Viremic</a:t>
            </a:r>
            <a:r>
              <a:rPr lang="en-US" sz="3600" dirty="0" smtClean="0">
                <a:solidFill>
                  <a:srgbClr val="1B10F0"/>
                </a:solidFill>
              </a:rPr>
              <a:t> Control following ART Interruption”</a:t>
            </a:r>
            <a:endParaRPr lang="en-US" sz="3600" dirty="0">
              <a:solidFill>
                <a:srgbClr val="1B10F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lstStyle/>
          <a:p>
            <a:r>
              <a:rPr lang="en-US" sz="2800" dirty="0" smtClean="0">
                <a:solidFill>
                  <a:srgbClr val="1B10F0"/>
                </a:solidFill>
              </a:rPr>
              <a:t>Clinical Trials of ART during Acute/Primary HIV Infection followed by ART Interruption</a:t>
            </a:r>
            <a:endParaRPr lang="en-US" sz="2800" dirty="0">
              <a:solidFill>
                <a:srgbClr val="1B10F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7627907"/>
              </p:ext>
            </p:extLst>
          </p:nvPr>
        </p:nvGraphicFramePr>
        <p:xfrm>
          <a:off x="304800" y="914400"/>
          <a:ext cx="8686800" cy="5791200"/>
        </p:xfrm>
        <a:graphic>
          <a:graphicData uri="http://schemas.openxmlformats.org/drawingml/2006/table">
            <a:tbl>
              <a:tblPr firstRow="1" bandRow="1">
                <a:tableStyleId>{5C22544A-7EE6-4342-B048-85BDC9FD1C3A}</a:tableStyleId>
              </a:tblPr>
              <a:tblGrid>
                <a:gridCol w="4724400"/>
                <a:gridCol w="3962400"/>
              </a:tblGrid>
              <a:tr h="457200">
                <a:tc>
                  <a:txBody>
                    <a:bodyPr/>
                    <a:lstStyle/>
                    <a:p>
                      <a:pPr algn="ctr"/>
                      <a:r>
                        <a:rPr lang="en-US" sz="2400" dirty="0" smtClean="0"/>
                        <a:t>Published Studies</a:t>
                      </a:r>
                      <a:endParaRPr lang="en-US" sz="2400" dirty="0"/>
                    </a:p>
                  </a:txBody>
                  <a:tcPr/>
                </a:tc>
                <a:tc>
                  <a:txBody>
                    <a:bodyPr/>
                    <a:lstStyle/>
                    <a:p>
                      <a:pPr algn="ctr"/>
                      <a:r>
                        <a:rPr lang="en-US" sz="2400" dirty="0" err="1" smtClean="0"/>
                        <a:t>Viremic</a:t>
                      </a:r>
                      <a:r>
                        <a:rPr lang="en-US" sz="2400" baseline="0" dirty="0" smtClean="0"/>
                        <a:t> control</a:t>
                      </a:r>
                      <a:endParaRPr lang="en-US" sz="2400" dirty="0"/>
                    </a:p>
                  </a:txBody>
                  <a:tcPr/>
                </a:tc>
              </a:tr>
              <a:tr h="370840">
                <a:tc>
                  <a:txBody>
                    <a:bodyPr/>
                    <a:lstStyle/>
                    <a:p>
                      <a:pPr algn="ctr"/>
                      <a:r>
                        <a:rPr lang="en-US" sz="2400" b="1" dirty="0" smtClean="0">
                          <a:solidFill>
                            <a:srgbClr val="1B10F0"/>
                          </a:solidFill>
                        </a:rPr>
                        <a:t>VISCONTI</a:t>
                      </a:r>
                      <a:r>
                        <a:rPr lang="en-US" sz="2400" dirty="0" smtClean="0"/>
                        <a:t> (n=32)</a:t>
                      </a:r>
                    </a:p>
                    <a:p>
                      <a:pPr algn="ctr"/>
                      <a:r>
                        <a:rPr lang="en-US" sz="2400" dirty="0" smtClean="0"/>
                        <a:t>ART</a:t>
                      </a:r>
                      <a:r>
                        <a:rPr lang="en-US" sz="2400" baseline="0" dirty="0" smtClean="0"/>
                        <a:t> during PHI </a:t>
                      </a:r>
                      <a:r>
                        <a:rPr lang="en-US" sz="1600" dirty="0" smtClean="0"/>
                        <a:t>(</a:t>
                      </a:r>
                      <a:r>
                        <a:rPr lang="en-US" sz="1600" dirty="0" err="1" smtClean="0"/>
                        <a:t>Hocqueloux</a:t>
                      </a:r>
                      <a:r>
                        <a:rPr lang="en-US" sz="1600" dirty="0" smtClean="0"/>
                        <a:t> L, AIDS 2010)</a:t>
                      </a:r>
                    </a:p>
                  </a:txBody>
                  <a:tcPr>
                    <a:solidFill>
                      <a:schemeClr val="accent3">
                        <a:lumMod val="40000"/>
                        <a:lumOff val="60000"/>
                      </a:schemeClr>
                    </a:solidFill>
                  </a:tcPr>
                </a:tc>
                <a:tc>
                  <a:txBody>
                    <a:bodyPr/>
                    <a:lstStyle/>
                    <a:p>
                      <a:pPr algn="ctr"/>
                      <a:r>
                        <a:rPr lang="en-US" sz="2400" b="1" dirty="0" smtClean="0">
                          <a:solidFill>
                            <a:srgbClr val="1B10F0"/>
                          </a:solidFill>
                        </a:rPr>
                        <a:t>15.6%</a:t>
                      </a:r>
                      <a:r>
                        <a:rPr lang="en-US" sz="2400" dirty="0" smtClean="0"/>
                        <a:t> had VL &lt; 50 for </a:t>
                      </a:r>
                    </a:p>
                    <a:p>
                      <a:pPr algn="ctr"/>
                      <a:r>
                        <a:rPr lang="en-US" sz="2400" dirty="0" smtClean="0"/>
                        <a:t>&gt; 6 years</a:t>
                      </a:r>
                    </a:p>
                  </a:txBody>
                  <a:tcPr>
                    <a:solidFill>
                      <a:schemeClr val="accent3">
                        <a:lumMod val="40000"/>
                        <a:lumOff val="60000"/>
                      </a:schemeClr>
                    </a:solidFill>
                  </a:tcPr>
                </a:tc>
              </a:tr>
              <a:tr h="370840">
                <a:tc>
                  <a:txBody>
                    <a:bodyPr/>
                    <a:lstStyle/>
                    <a:p>
                      <a:pPr algn="ctr"/>
                      <a:r>
                        <a:rPr lang="en-US" sz="2400" b="1" dirty="0" smtClean="0">
                          <a:solidFill>
                            <a:srgbClr val="1B10F0"/>
                          </a:solidFill>
                        </a:rPr>
                        <a:t>Swiss HIV Cohort Study </a:t>
                      </a:r>
                      <a:r>
                        <a:rPr lang="en-US" sz="2400" dirty="0" smtClean="0"/>
                        <a:t>(n=32) </a:t>
                      </a:r>
                    </a:p>
                    <a:p>
                      <a:pPr algn="ctr"/>
                      <a:r>
                        <a:rPr lang="en-US" sz="2400" dirty="0" smtClean="0"/>
                        <a:t>ART during acute</a:t>
                      </a:r>
                      <a:r>
                        <a:rPr lang="en-US" sz="2400" baseline="0" dirty="0" smtClean="0"/>
                        <a:t> </a:t>
                      </a:r>
                      <a:r>
                        <a:rPr lang="en-US" sz="2400" dirty="0" smtClean="0"/>
                        <a:t>vs. Chronic HIV</a:t>
                      </a:r>
                    </a:p>
                    <a:p>
                      <a:pPr algn="ctr"/>
                      <a:r>
                        <a:rPr lang="en-US" sz="1600" kern="1200" baseline="0" dirty="0" smtClean="0">
                          <a:solidFill>
                            <a:schemeClr val="dk1"/>
                          </a:solidFill>
                          <a:latin typeface="+mn-lt"/>
                          <a:ea typeface="+mn-ea"/>
                          <a:cs typeface="+mn-cs"/>
                        </a:rPr>
                        <a:t>(</a:t>
                      </a:r>
                      <a:r>
                        <a:rPr lang="en-US" sz="1600" kern="1200" baseline="0" dirty="0" err="1" smtClean="0">
                          <a:solidFill>
                            <a:schemeClr val="dk1"/>
                          </a:solidFill>
                          <a:latin typeface="+mn-lt"/>
                          <a:ea typeface="+mn-ea"/>
                          <a:cs typeface="+mn-cs"/>
                        </a:rPr>
                        <a:t>Gianella</a:t>
                      </a:r>
                      <a:r>
                        <a:rPr lang="en-US" sz="1600" kern="1200" baseline="0" dirty="0" smtClean="0">
                          <a:solidFill>
                            <a:schemeClr val="dk1"/>
                          </a:solidFill>
                          <a:latin typeface="+mn-lt"/>
                          <a:ea typeface="+mn-ea"/>
                          <a:cs typeface="+mn-cs"/>
                        </a:rPr>
                        <a:t> S, Antiviral Therapy 2011)</a:t>
                      </a:r>
                    </a:p>
                  </a:txBody>
                  <a:tcPr>
                    <a:solidFill>
                      <a:schemeClr val="accent3">
                        <a:lumMod val="40000"/>
                        <a:lumOff val="60000"/>
                      </a:schemeClr>
                    </a:solidFill>
                  </a:tcPr>
                </a:tc>
                <a:tc>
                  <a:txBody>
                    <a:bodyPr/>
                    <a:lstStyle/>
                    <a:p>
                      <a:pPr algn="ctr"/>
                      <a:r>
                        <a:rPr lang="en-US" sz="2400" dirty="0" smtClean="0"/>
                        <a:t>3 of 32 (</a:t>
                      </a:r>
                      <a:r>
                        <a:rPr lang="en-US" sz="2400" b="1" dirty="0" smtClean="0">
                          <a:solidFill>
                            <a:srgbClr val="1B10F0"/>
                          </a:solidFill>
                        </a:rPr>
                        <a:t>9%</a:t>
                      </a:r>
                      <a:r>
                        <a:rPr lang="en-US" sz="2400" dirty="0" smtClean="0"/>
                        <a:t>) had VL &lt; 50 </a:t>
                      </a:r>
                    </a:p>
                    <a:p>
                      <a:pPr algn="ctr"/>
                      <a:r>
                        <a:rPr lang="en-US" sz="2400" dirty="0" smtClean="0"/>
                        <a:t>at 1 year</a:t>
                      </a:r>
                    </a:p>
                  </a:txBody>
                  <a:tcPr>
                    <a:solidFill>
                      <a:schemeClr val="accent3">
                        <a:lumMod val="40000"/>
                        <a:lumOff val="60000"/>
                      </a:schemeClr>
                    </a:solidFill>
                  </a:tcPr>
                </a:tc>
              </a:tr>
              <a:tr h="370840">
                <a:tc>
                  <a:txBody>
                    <a:bodyPr/>
                    <a:lstStyle/>
                    <a:p>
                      <a:pPr algn="ctr"/>
                      <a:r>
                        <a:rPr lang="en-US" sz="2400" b="1" dirty="0" smtClean="0">
                          <a:solidFill>
                            <a:srgbClr val="1B10F0"/>
                          </a:solidFill>
                        </a:rPr>
                        <a:t>Primo-SHM</a:t>
                      </a:r>
                      <a:r>
                        <a:rPr lang="en-US" sz="2400" baseline="0" dirty="0" smtClean="0"/>
                        <a:t> (n=173) </a:t>
                      </a:r>
                    </a:p>
                    <a:p>
                      <a:pPr algn="ctr"/>
                      <a:r>
                        <a:rPr lang="en-US" sz="2400" baseline="0" dirty="0" smtClean="0"/>
                        <a:t>No ART vs. 24 weeks </a:t>
                      </a:r>
                    </a:p>
                    <a:p>
                      <a:pPr algn="ctr"/>
                      <a:r>
                        <a:rPr lang="en-US" sz="2400" baseline="0" dirty="0" smtClean="0"/>
                        <a:t>vs. 60 weeks ART</a:t>
                      </a:r>
                    </a:p>
                    <a:p>
                      <a:pPr algn="ctr"/>
                      <a:r>
                        <a:rPr lang="en-US" sz="1600" baseline="0" dirty="0" smtClean="0"/>
                        <a:t>(</a:t>
                      </a:r>
                      <a:r>
                        <a:rPr lang="en-US" sz="1600" baseline="0" dirty="0" err="1" smtClean="0"/>
                        <a:t>Grijsen</a:t>
                      </a:r>
                      <a:r>
                        <a:rPr lang="en-US" sz="1600" baseline="0" dirty="0" smtClean="0"/>
                        <a:t> ML, </a:t>
                      </a:r>
                      <a:r>
                        <a:rPr lang="en-US" sz="1600" baseline="0" dirty="0" err="1" smtClean="0"/>
                        <a:t>PLoS</a:t>
                      </a:r>
                      <a:r>
                        <a:rPr lang="en-US" sz="1600" baseline="0" dirty="0" smtClean="0"/>
                        <a:t> Medicine 2012)</a:t>
                      </a:r>
                      <a:endParaRPr lang="en-US" sz="1600" dirty="0" smtClean="0"/>
                    </a:p>
                  </a:txBody>
                  <a:tcPr>
                    <a:solidFill>
                      <a:schemeClr val="accent3">
                        <a:lumMod val="40000"/>
                        <a:lumOff val="60000"/>
                      </a:schemeClr>
                    </a:solidFill>
                  </a:tcPr>
                </a:tc>
                <a:tc>
                  <a:txBody>
                    <a:bodyPr/>
                    <a:lstStyle/>
                    <a:p>
                      <a:pPr algn="ctr"/>
                      <a:r>
                        <a:rPr lang="en-US" sz="2400" dirty="0" smtClean="0"/>
                        <a:t>4 of 79 (</a:t>
                      </a:r>
                      <a:r>
                        <a:rPr lang="en-US" sz="2400" b="1" dirty="0" smtClean="0">
                          <a:solidFill>
                            <a:srgbClr val="1B10F0"/>
                          </a:solidFill>
                        </a:rPr>
                        <a:t>5%</a:t>
                      </a:r>
                      <a:r>
                        <a:rPr lang="en-US" sz="2400" dirty="0" smtClean="0"/>
                        <a:t>) in ART arms </a:t>
                      </a:r>
                    </a:p>
                    <a:p>
                      <a:pPr algn="ctr"/>
                      <a:r>
                        <a:rPr lang="en-US" sz="2400" dirty="0" smtClean="0"/>
                        <a:t>had VL &lt; 100 at wk 24</a:t>
                      </a:r>
                    </a:p>
                  </a:txBody>
                  <a:tcPr>
                    <a:solidFill>
                      <a:schemeClr val="accent3">
                        <a:lumMod val="40000"/>
                        <a:lumOff val="60000"/>
                      </a:schemeClr>
                    </a:solidFill>
                  </a:tcPr>
                </a:tc>
              </a:tr>
              <a:tr h="370840">
                <a:tc>
                  <a:txBody>
                    <a:bodyPr/>
                    <a:lstStyle/>
                    <a:p>
                      <a:pPr marL="0" algn="ctr" defTabSz="457200" rtl="0" eaLnBrk="1" latinLnBrk="0" hangingPunct="1"/>
                      <a:r>
                        <a:rPr lang="en-US" sz="2400" b="1" kern="1200" dirty="0" smtClean="0">
                          <a:solidFill>
                            <a:srgbClr val="1B10F0"/>
                          </a:solidFill>
                          <a:latin typeface="+mn-lt"/>
                          <a:ea typeface="+mn-ea"/>
                          <a:cs typeface="+mn-cs"/>
                        </a:rPr>
                        <a:t>ANRS CO6 PRIMO </a:t>
                      </a:r>
                      <a:r>
                        <a:rPr lang="en-US" sz="2400" b="0" kern="1200" dirty="0" smtClean="0">
                          <a:solidFill>
                            <a:schemeClr val="tx1"/>
                          </a:solidFill>
                          <a:latin typeface="+mn-lt"/>
                          <a:ea typeface="+mn-ea"/>
                          <a:cs typeface="+mn-cs"/>
                        </a:rPr>
                        <a:t>(n=164)</a:t>
                      </a:r>
                    </a:p>
                    <a:p>
                      <a:pPr marL="0" algn="ctr" defTabSz="457200" rtl="0" eaLnBrk="1" latinLnBrk="0" hangingPunct="1"/>
                      <a:r>
                        <a:rPr lang="en-US" sz="2400" kern="1200" dirty="0" smtClean="0">
                          <a:solidFill>
                            <a:schemeClr val="dk1"/>
                          </a:solidFill>
                          <a:latin typeface="+mn-lt"/>
                          <a:ea typeface="+mn-ea"/>
                          <a:cs typeface="+mn-cs"/>
                        </a:rPr>
                        <a:t>ART during PHI</a:t>
                      </a:r>
                      <a:r>
                        <a:rPr lang="en-US" sz="2400" kern="1200" baseline="0" dirty="0" smtClean="0">
                          <a:solidFill>
                            <a:schemeClr val="dk1"/>
                          </a:solidFill>
                          <a:latin typeface="+mn-lt"/>
                          <a:ea typeface="+mn-ea"/>
                          <a:cs typeface="+mn-cs"/>
                        </a:rPr>
                        <a:t> </a:t>
                      </a:r>
                      <a:r>
                        <a:rPr lang="en-US" sz="1600" kern="1200" baseline="0" dirty="0" smtClean="0">
                          <a:solidFill>
                            <a:schemeClr val="dk1"/>
                          </a:solidFill>
                          <a:latin typeface="+mn-lt"/>
                          <a:ea typeface="+mn-ea"/>
                          <a:cs typeface="+mn-cs"/>
                        </a:rPr>
                        <a:t>(</a:t>
                      </a:r>
                      <a:r>
                        <a:rPr lang="en-US" sz="1600" kern="1200" baseline="0" dirty="0" err="1" smtClean="0">
                          <a:solidFill>
                            <a:schemeClr val="dk1"/>
                          </a:solidFill>
                          <a:latin typeface="+mn-lt"/>
                          <a:ea typeface="+mn-ea"/>
                          <a:cs typeface="+mn-cs"/>
                        </a:rPr>
                        <a:t>Goujard</a:t>
                      </a:r>
                      <a:r>
                        <a:rPr lang="en-US" sz="1600" kern="1200" baseline="0" dirty="0" smtClean="0">
                          <a:solidFill>
                            <a:schemeClr val="dk1"/>
                          </a:solidFill>
                          <a:latin typeface="+mn-lt"/>
                          <a:ea typeface="+mn-ea"/>
                          <a:cs typeface="+mn-cs"/>
                        </a:rPr>
                        <a:t> C, Antiviral </a:t>
                      </a:r>
                      <a:r>
                        <a:rPr lang="en-US" sz="1600" kern="1200" baseline="0" dirty="0" err="1" smtClean="0">
                          <a:solidFill>
                            <a:schemeClr val="dk1"/>
                          </a:solidFill>
                          <a:latin typeface="+mn-lt"/>
                          <a:ea typeface="+mn-ea"/>
                          <a:cs typeface="+mn-cs"/>
                        </a:rPr>
                        <a:t>Ther</a:t>
                      </a:r>
                      <a:r>
                        <a:rPr lang="en-US" sz="1600" kern="1200" baseline="0" dirty="0" smtClean="0">
                          <a:solidFill>
                            <a:schemeClr val="dk1"/>
                          </a:solidFill>
                          <a:latin typeface="+mn-lt"/>
                          <a:ea typeface="+mn-ea"/>
                          <a:cs typeface="+mn-cs"/>
                        </a:rPr>
                        <a:t> 2012)</a:t>
                      </a:r>
                    </a:p>
                  </a:txBody>
                  <a:tcPr>
                    <a:solidFill>
                      <a:schemeClr val="accent3">
                        <a:lumMod val="40000"/>
                        <a:lumOff val="60000"/>
                      </a:schemeClr>
                    </a:solidFill>
                  </a:tcPr>
                </a:tc>
                <a:tc>
                  <a:txBody>
                    <a:bodyPr/>
                    <a:lstStyle/>
                    <a:p>
                      <a:pPr algn="ctr"/>
                      <a:r>
                        <a:rPr lang="en-US" sz="2400" dirty="0" smtClean="0"/>
                        <a:t>VL &lt; 50</a:t>
                      </a:r>
                    </a:p>
                    <a:p>
                      <a:pPr algn="ctr"/>
                      <a:r>
                        <a:rPr lang="en-US" sz="2400" b="1" dirty="0" smtClean="0">
                          <a:solidFill>
                            <a:srgbClr val="1B10F0"/>
                          </a:solidFill>
                        </a:rPr>
                        <a:t>11%</a:t>
                      </a:r>
                      <a:r>
                        <a:rPr lang="en-US" sz="2400" dirty="0" smtClean="0">
                          <a:solidFill>
                            <a:srgbClr val="1B10F0"/>
                          </a:solidFill>
                        </a:rPr>
                        <a:t> </a:t>
                      </a:r>
                      <a:r>
                        <a:rPr lang="en-US" sz="2400" dirty="0" smtClean="0"/>
                        <a:t>at 1</a:t>
                      </a:r>
                      <a:r>
                        <a:rPr lang="en-US" sz="2400" baseline="0" dirty="0" smtClean="0"/>
                        <a:t> year, 8.5% at 2 years</a:t>
                      </a:r>
                    </a:p>
                  </a:txBody>
                  <a:tcPr>
                    <a:solidFill>
                      <a:schemeClr val="accent3">
                        <a:lumMod val="40000"/>
                        <a:lumOff val="60000"/>
                      </a:schemeClr>
                    </a:solidFill>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kern="1200" dirty="0" smtClean="0">
                          <a:solidFill>
                            <a:srgbClr val="1B10F0"/>
                          </a:solidFill>
                          <a:latin typeface="+mn-lt"/>
                          <a:ea typeface="+mn-ea"/>
                          <a:cs typeface="+mn-cs"/>
                        </a:rPr>
                        <a:t>CASCADE</a:t>
                      </a:r>
                      <a:r>
                        <a:rPr lang="en-US" sz="1600" kern="1200" baseline="0" dirty="0" smtClean="0">
                          <a:solidFill>
                            <a:schemeClr val="dk1"/>
                          </a:solidFill>
                          <a:latin typeface="+mn-lt"/>
                          <a:ea typeface="+mn-ea"/>
                          <a:cs typeface="+mn-cs"/>
                        </a:rPr>
                        <a:t> </a:t>
                      </a:r>
                      <a:r>
                        <a:rPr lang="en-US" sz="2400" kern="1200" baseline="0" dirty="0" smtClean="0">
                          <a:solidFill>
                            <a:schemeClr val="dk1"/>
                          </a:solidFill>
                          <a:latin typeface="+mn-lt"/>
                          <a:ea typeface="+mn-ea"/>
                          <a:cs typeface="+mn-cs"/>
                        </a:rPr>
                        <a:t>(n=259)</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kern="1200" baseline="0" dirty="0" smtClean="0">
                          <a:solidFill>
                            <a:schemeClr val="dk1"/>
                          </a:solidFill>
                          <a:latin typeface="+mn-lt"/>
                          <a:ea typeface="+mn-ea"/>
                          <a:cs typeface="+mn-cs"/>
                        </a:rPr>
                        <a:t>ART during PHI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dk1"/>
                          </a:solidFill>
                          <a:latin typeface="+mn-lt"/>
                          <a:ea typeface="+mn-ea"/>
                          <a:cs typeface="+mn-cs"/>
                        </a:rPr>
                        <a:t>(Lodi S, Arch Intern Med 2012)</a:t>
                      </a:r>
                    </a:p>
                  </a:txBody>
                  <a:tcPr>
                    <a:solidFill>
                      <a:schemeClr val="accent3">
                        <a:lumMod val="40000"/>
                        <a:lumOff val="60000"/>
                      </a:schemeClr>
                    </a:solidFill>
                  </a:tcPr>
                </a:tc>
                <a:tc>
                  <a:txBody>
                    <a:bodyPr/>
                    <a:lstStyle/>
                    <a:p>
                      <a:pPr algn="ctr"/>
                      <a:r>
                        <a:rPr lang="en-US" sz="2400" dirty="0" smtClean="0"/>
                        <a:t>VL</a:t>
                      </a:r>
                      <a:r>
                        <a:rPr lang="en-US" sz="2400" baseline="0" dirty="0" smtClean="0"/>
                        <a:t> &lt; 50</a:t>
                      </a:r>
                    </a:p>
                    <a:p>
                      <a:pPr algn="ctr"/>
                      <a:r>
                        <a:rPr lang="en-US" sz="2400" b="1" baseline="0" dirty="0" smtClean="0">
                          <a:solidFill>
                            <a:srgbClr val="1B10F0"/>
                          </a:solidFill>
                        </a:rPr>
                        <a:t>8.2%</a:t>
                      </a:r>
                      <a:r>
                        <a:rPr lang="en-US" sz="2400" baseline="0" dirty="0" smtClean="0">
                          <a:solidFill>
                            <a:srgbClr val="1B10F0"/>
                          </a:solidFill>
                        </a:rPr>
                        <a:t> </a:t>
                      </a:r>
                      <a:r>
                        <a:rPr lang="en-US" sz="2400" baseline="0" dirty="0" smtClean="0"/>
                        <a:t>at 1 year and </a:t>
                      </a:r>
                    </a:p>
                    <a:p>
                      <a:pPr algn="ctr"/>
                      <a:r>
                        <a:rPr lang="en-US" sz="2400" baseline="0" dirty="0" smtClean="0"/>
                        <a:t>5.5% at 2 years </a:t>
                      </a:r>
                      <a:endParaRPr lang="en-US" sz="2400" dirty="0" smtClean="0"/>
                    </a:p>
                  </a:txBody>
                  <a:tcPr>
                    <a:solidFill>
                      <a:schemeClr val="accent3">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dirty="0" smtClean="0">
                <a:solidFill>
                  <a:srgbClr val="1B10F0"/>
                </a:solidFill>
              </a:rPr>
              <a:t>Primary HIV infection</a:t>
            </a:r>
          </a:p>
        </p:txBody>
      </p:sp>
      <p:sp>
        <p:nvSpPr>
          <p:cNvPr id="11267" name="Rectangle 3"/>
          <p:cNvSpPr>
            <a:spLocks noGrp="1" noChangeArrowheads="1"/>
          </p:cNvSpPr>
          <p:nvPr>
            <p:ph type="body" idx="1"/>
          </p:nvPr>
        </p:nvSpPr>
        <p:spPr/>
        <p:txBody>
          <a:bodyPr/>
          <a:lstStyle/>
          <a:p>
            <a:pPr eaLnBrk="1" hangingPunct="1"/>
            <a:endParaRPr lang="en-GB" dirty="0" smtClean="0"/>
          </a:p>
          <a:p>
            <a:pPr eaLnBrk="1" hangingPunct="1"/>
            <a:endParaRPr lang="en-GB" dirty="0" smtClean="0"/>
          </a:p>
          <a:p>
            <a:pPr eaLnBrk="1" hangingPunct="1"/>
            <a:r>
              <a:rPr lang="en-GB" dirty="0" smtClean="0"/>
              <a:t>PHI is often defined as the period within the first 6 months of HIV infection</a:t>
            </a:r>
          </a:p>
          <a:p>
            <a:pPr eaLnBrk="1" hangingPunct="1">
              <a:buFontTx/>
              <a:buNone/>
            </a:pPr>
            <a:endParaRPr lang="en-GB" dirty="0" smtClean="0"/>
          </a:p>
          <a:p>
            <a:pPr eaLnBrk="1" hangingPunct="1"/>
            <a:r>
              <a:rPr lang="en-GB" dirty="0" smtClean="0"/>
              <a:t>Acute early infection usually refers to the first 3 months after infection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sz="2800" dirty="0" smtClean="0">
                <a:solidFill>
                  <a:srgbClr val="1B10F0"/>
                </a:solidFill>
              </a:rPr>
              <a:t>Clinical Trials of ART during Acute/Primary HIV Infection followed by ART Interruption</a:t>
            </a:r>
            <a:endParaRPr lang="en-US" sz="2800" dirty="0">
              <a:solidFill>
                <a:srgbClr val="1B10F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214068"/>
              </p:ext>
            </p:extLst>
          </p:nvPr>
        </p:nvGraphicFramePr>
        <p:xfrm>
          <a:off x="228600" y="1066800"/>
          <a:ext cx="8686800" cy="5577840"/>
        </p:xfrm>
        <a:graphic>
          <a:graphicData uri="http://schemas.openxmlformats.org/drawingml/2006/table">
            <a:tbl>
              <a:tblPr firstRow="1" bandRow="1">
                <a:tableStyleId>{5C22544A-7EE6-4342-B048-85BDC9FD1C3A}</a:tableStyleId>
              </a:tblPr>
              <a:tblGrid>
                <a:gridCol w="4267200"/>
                <a:gridCol w="4419600"/>
              </a:tblGrid>
              <a:tr h="370840">
                <a:tc>
                  <a:txBody>
                    <a:bodyPr/>
                    <a:lstStyle/>
                    <a:p>
                      <a:pPr algn="ctr"/>
                      <a:r>
                        <a:rPr lang="en-US" sz="2200" dirty="0" smtClean="0"/>
                        <a:t>Published Studies</a:t>
                      </a:r>
                      <a:endParaRPr lang="en-US" sz="2200" dirty="0"/>
                    </a:p>
                  </a:txBody>
                  <a:tcPr/>
                </a:tc>
                <a:tc>
                  <a:txBody>
                    <a:bodyPr/>
                    <a:lstStyle/>
                    <a:p>
                      <a:pPr algn="ctr"/>
                      <a:r>
                        <a:rPr lang="en-US" sz="2200" dirty="0" err="1" smtClean="0"/>
                        <a:t>Viremic</a:t>
                      </a:r>
                      <a:r>
                        <a:rPr lang="en-US" sz="2200" baseline="0" dirty="0" smtClean="0"/>
                        <a:t> control</a:t>
                      </a:r>
                      <a:endParaRPr lang="en-US" sz="2200" dirty="0"/>
                    </a:p>
                  </a:txBody>
                  <a:tcPr/>
                </a:tc>
              </a:tr>
              <a:tr h="370840">
                <a:tc>
                  <a:txBody>
                    <a:bodyPr/>
                    <a:lstStyle/>
                    <a:p>
                      <a:pPr algn="ctr"/>
                      <a:r>
                        <a:rPr lang="en-US" sz="2200" b="1" dirty="0" smtClean="0">
                          <a:solidFill>
                            <a:srgbClr val="1B10F0"/>
                          </a:solidFill>
                        </a:rPr>
                        <a:t>Swiss HIV Cohort Study 2 </a:t>
                      </a:r>
                      <a:r>
                        <a:rPr lang="en-US" sz="2200" dirty="0" smtClean="0"/>
                        <a:t>(n=33) </a:t>
                      </a:r>
                    </a:p>
                    <a:p>
                      <a:pPr algn="ctr"/>
                      <a:r>
                        <a:rPr lang="en-US" sz="2200" dirty="0" smtClean="0"/>
                        <a:t>ART vs. untreated PHI</a:t>
                      </a:r>
                    </a:p>
                    <a:p>
                      <a:pPr algn="ctr"/>
                      <a:r>
                        <a:rPr lang="en-US" sz="1600" dirty="0" smtClean="0"/>
                        <a:t>(von </a:t>
                      </a:r>
                      <a:r>
                        <a:rPr lang="en-US" sz="1600" dirty="0" err="1" smtClean="0"/>
                        <a:t>Wyl</a:t>
                      </a:r>
                      <a:r>
                        <a:rPr lang="en-US" sz="1600" dirty="0" smtClean="0"/>
                        <a:t> V, </a:t>
                      </a:r>
                      <a:r>
                        <a:rPr lang="en-US" sz="1600" dirty="0" err="1" smtClean="0"/>
                        <a:t>PLoS</a:t>
                      </a:r>
                      <a:r>
                        <a:rPr lang="en-US" sz="1600" baseline="0" dirty="0" smtClean="0"/>
                        <a:t> ONE 2011)</a:t>
                      </a:r>
                      <a:endParaRPr lang="en-US" sz="1600" dirty="0"/>
                    </a:p>
                  </a:txBody>
                  <a:tcPr>
                    <a:solidFill>
                      <a:schemeClr val="accent1">
                        <a:lumMod val="20000"/>
                        <a:lumOff val="80000"/>
                      </a:schemeClr>
                    </a:solidFill>
                  </a:tcPr>
                </a:tc>
                <a:tc>
                  <a:txBody>
                    <a:bodyPr/>
                    <a:lstStyle/>
                    <a:p>
                      <a:pPr algn="ctr"/>
                      <a:r>
                        <a:rPr lang="en-US" sz="2200" dirty="0" smtClean="0"/>
                        <a:t>No</a:t>
                      </a:r>
                      <a:r>
                        <a:rPr lang="en-US" sz="2200" baseline="0" dirty="0" smtClean="0"/>
                        <a:t> report of patients </a:t>
                      </a:r>
                    </a:p>
                    <a:p>
                      <a:pPr algn="ctr"/>
                      <a:r>
                        <a:rPr lang="en-US" sz="2200" baseline="0" dirty="0" smtClean="0"/>
                        <a:t>with VL &lt; 50</a:t>
                      </a:r>
                    </a:p>
                    <a:p>
                      <a:pPr algn="ctr"/>
                      <a:r>
                        <a:rPr lang="en-US" sz="2000" baseline="0" dirty="0" smtClean="0"/>
                        <a:t>Lower VL at 1 year compared to untreated</a:t>
                      </a:r>
                      <a:endParaRPr lang="en-US" sz="2000" dirty="0"/>
                    </a:p>
                  </a:txBody>
                  <a:tcPr>
                    <a:solidFill>
                      <a:schemeClr val="accent1">
                        <a:lumMod val="20000"/>
                        <a:lumOff val="80000"/>
                      </a:schemeClr>
                    </a:solidFill>
                  </a:tcPr>
                </a:tc>
              </a:tr>
              <a:tr h="370840">
                <a:tc>
                  <a:txBody>
                    <a:bodyPr/>
                    <a:lstStyle/>
                    <a:p>
                      <a:pPr algn="ctr"/>
                      <a:r>
                        <a:rPr lang="en-US" sz="2200" b="1" dirty="0" smtClean="0">
                          <a:solidFill>
                            <a:srgbClr val="1B10F0"/>
                          </a:solidFill>
                        </a:rPr>
                        <a:t>ACTG</a:t>
                      </a:r>
                      <a:r>
                        <a:rPr lang="en-US" sz="2200" b="1" baseline="0" dirty="0" smtClean="0">
                          <a:solidFill>
                            <a:srgbClr val="1B10F0"/>
                          </a:solidFill>
                        </a:rPr>
                        <a:t> 371</a:t>
                      </a:r>
                      <a:r>
                        <a:rPr lang="en-US" sz="2200" b="1" baseline="0" dirty="0" smtClean="0"/>
                        <a:t> </a:t>
                      </a:r>
                      <a:r>
                        <a:rPr lang="en-US" sz="2200" baseline="0" dirty="0" smtClean="0"/>
                        <a:t>(n=73)</a:t>
                      </a:r>
                    </a:p>
                    <a:p>
                      <a:pPr algn="ctr"/>
                      <a:r>
                        <a:rPr lang="en-US" sz="2200" baseline="0" dirty="0" smtClean="0"/>
                        <a:t>ART during acute vs. recent HIV</a:t>
                      </a:r>
                    </a:p>
                    <a:p>
                      <a:pPr algn="ctr"/>
                      <a:r>
                        <a:rPr lang="en-US" sz="1600" baseline="0" dirty="0" smtClean="0"/>
                        <a:t>(</a:t>
                      </a:r>
                      <a:r>
                        <a:rPr lang="en-US" sz="1600" baseline="0" dirty="0" err="1" smtClean="0"/>
                        <a:t>Volberding</a:t>
                      </a:r>
                      <a:r>
                        <a:rPr lang="en-US" sz="1600" baseline="0" dirty="0" smtClean="0"/>
                        <a:t> P, AIDS 2009)</a:t>
                      </a:r>
                    </a:p>
                  </a:txBody>
                  <a:tcPr>
                    <a:solidFill>
                      <a:schemeClr val="accent1">
                        <a:lumMod val="20000"/>
                        <a:lumOff val="80000"/>
                      </a:schemeClr>
                    </a:solidFill>
                  </a:tcPr>
                </a:tc>
                <a:tc>
                  <a:txBody>
                    <a:bodyPr/>
                    <a:lstStyle/>
                    <a:p>
                      <a:pPr algn="ctr"/>
                      <a:r>
                        <a:rPr lang="en-US" sz="2200" dirty="0" smtClean="0"/>
                        <a:t>No</a:t>
                      </a:r>
                      <a:r>
                        <a:rPr lang="en-US" sz="2200" baseline="0" dirty="0" smtClean="0"/>
                        <a:t> report of patients </a:t>
                      </a:r>
                    </a:p>
                    <a:p>
                      <a:pPr algn="ctr"/>
                      <a:r>
                        <a:rPr lang="en-US" sz="2200" baseline="0" dirty="0" smtClean="0"/>
                        <a:t>with VL &lt; 50</a:t>
                      </a:r>
                      <a:endParaRPr lang="en-US" sz="2200" dirty="0" smtClean="0"/>
                    </a:p>
                    <a:p>
                      <a:pPr algn="ctr"/>
                      <a:r>
                        <a:rPr lang="en-US" sz="2000" baseline="0" dirty="0" smtClean="0"/>
                        <a:t>40% had VL &lt; 5000 at week 24</a:t>
                      </a:r>
                    </a:p>
                  </a:txBody>
                  <a:tcPr>
                    <a:solidFill>
                      <a:schemeClr val="accent1">
                        <a:lumMod val="20000"/>
                        <a:lumOff val="80000"/>
                      </a:schemeClr>
                    </a:solidFill>
                  </a:tcPr>
                </a:tc>
              </a:tr>
              <a:tr h="370840">
                <a:tc>
                  <a:txBody>
                    <a:bodyPr/>
                    <a:lstStyle/>
                    <a:p>
                      <a:pPr algn="ctr"/>
                      <a:r>
                        <a:rPr lang="en-US" sz="2200" b="1" dirty="0" smtClean="0">
                          <a:solidFill>
                            <a:srgbClr val="1B10F0"/>
                          </a:solidFill>
                        </a:rPr>
                        <a:t>ACTG 5187</a:t>
                      </a:r>
                    </a:p>
                    <a:p>
                      <a:pPr marL="0" algn="ctr" defTabSz="457200" rtl="0" eaLnBrk="1" latinLnBrk="0" hangingPunct="1"/>
                      <a:r>
                        <a:rPr lang="en-US" sz="2200" kern="1200" baseline="0" dirty="0" smtClean="0">
                          <a:solidFill>
                            <a:schemeClr val="dk1"/>
                          </a:solidFill>
                          <a:latin typeface="+mn-lt"/>
                          <a:ea typeface="+mn-ea"/>
                          <a:cs typeface="+mn-cs"/>
                        </a:rPr>
                        <a:t>ART during AHI + </a:t>
                      </a:r>
                    </a:p>
                    <a:p>
                      <a:pPr marL="0" algn="ctr" defTabSz="457200" rtl="0" eaLnBrk="1" latinLnBrk="0" hangingPunct="1"/>
                      <a:r>
                        <a:rPr lang="en-US" sz="2200" kern="1200" baseline="0" dirty="0" smtClean="0">
                          <a:solidFill>
                            <a:schemeClr val="dk1"/>
                          </a:solidFill>
                          <a:latin typeface="+mn-lt"/>
                          <a:ea typeface="+mn-ea"/>
                          <a:cs typeface="+mn-cs"/>
                        </a:rPr>
                        <a:t>DNA vaccine vs. placebo</a:t>
                      </a:r>
                    </a:p>
                    <a:p>
                      <a:pPr algn="ctr"/>
                      <a:r>
                        <a:rPr lang="en-US" sz="1600" dirty="0" smtClean="0"/>
                        <a:t>(Rosenberg ES, </a:t>
                      </a:r>
                      <a:r>
                        <a:rPr lang="en-US" sz="1600" dirty="0" err="1" smtClean="0"/>
                        <a:t>PLoS</a:t>
                      </a:r>
                      <a:r>
                        <a:rPr lang="en-US" sz="1600" dirty="0" smtClean="0"/>
                        <a:t> ONE 2010)</a:t>
                      </a:r>
                    </a:p>
                  </a:txBody>
                  <a:tcPr>
                    <a:solidFill>
                      <a:schemeClr val="accent1">
                        <a:lumMod val="20000"/>
                        <a:lumOff val="80000"/>
                      </a:schemeClr>
                    </a:solidFill>
                  </a:tcPr>
                </a:tc>
                <a:tc>
                  <a:txBody>
                    <a:bodyPr/>
                    <a:lstStyle/>
                    <a:p>
                      <a:pPr algn="ctr"/>
                      <a:r>
                        <a:rPr lang="en-US" sz="2200" dirty="0" smtClean="0"/>
                        <a:t>No</a:t>
                      </a:r>
                      <a:r>
                        <a:rPr lang="en-US" sz="2200" baseline="0" dirty="0" smtClean="0"/>
                        <a:t> report of patients </a:t>
                      </a:r>
                    </a:p>
                    <a:p>
                      <a:pPr algn="ctr"/>
                      <a:r>
                        <a:rPr lang="en-US" sz="2200" baseline="0" dirty="0" smtClean="0"/>
                        <a:t>with VL &lt; 50</a:t>
                      </a:r>
                    </a:p>
                    <a:p>
                      <a:pPr algn="ctr"/>
                      <a:r>
                        <a:rPr lang="en-US" sz="2000" baseline="0" dirty="0" smtClean="0"/>
                        <a:t>Lower VL set point compared to historical control</a:t>
                      </a:r>
                    </a:p>
                  </a:txBody>
                  <a:tcPr>
                    <a:solidFill>
                      <a:schemeClr val="accent1">
                        <a:lumMod val="20000"/>
                        <a:lumOff val="80000"/>
                      </a:schemeClr>
                    </a:solidFill>
                  </a:tcPr>
                </a:tc>
              </a:tr>
              <a:tr h="370840">
                <a:tc>
                  <a:txBody>
                    <a:bodyPr/>
                    <a:lstStyle/>
                    <a:p>
                      <a:pPr marL="0" algn="ctr" defTabSz="457200" rtl="0" eaLnBrk="1" latinLnBrk="0" hangingPunct="1"/>
                      <a:r>
                        <a:rPr lang="en-US" sz="2200" b="1" kern="1200" dirty="0" smtClean="0">
                          <a:solidFill>
                            <a:srgbClr val="1B10F0"/>
                          </a:solidFill>
                          <a:latin typeface="+mn-lt"/>
                          <a:ea typeface="+mn-ea"/>
                          <a:cs typeface="+mn-cs"/>
                        </a:rPr>
                        <a:t>SPARTEC</a:t>
                      </a:r>
                    </a:p>
                    <a:p>
                      <a:pPr marL="0" algn="ctr" defTabSz="457200" rtl="0" eaLnBrk="1" latinLnBrk="0" hangingPunct="1"/>
                      <a:r>
                        <a:rPr lang="en-US" sz="2200" kern="1200" baseline="0" dirty="0" smtClean="0">
                          <a:solidFill>
                            <a:schemeClr val="dk1"/>
                          </a:solidFill>
                          <a:latin typeface="+mn-lt"/>
                          <a:ea typeface="+mn-ea"/>
                          <a:cs typeface="+mn-cs"/>
                        </a:rPr>
                        <a:t>Standard care vs. 12-week              vs. 48-week ART</a:t>
                      </a:r>
                    </a:p>
                    <a:p>
                      <a:pPr algn="ctr"/>
                      <a:r>
                        <a:rPr lang="en-US" sz="1600" baseline="0" dirty="0" smtClean="0"/>
                        <a:t>(</a:t>
                      </a:r>
                      <a:r>
                        <a:rPr lang="en-US" sz="1600" baseline="0" dirty="0" err="1" smtClean="0"/>
                        <a:t>Fidler</a:t>
                      </a:r>
                      <a:r>
                        <a:rPr lang="en-US" sz="1600" baseline="0" dirty="0" smtClean="0"/>
                        <a:t> S, 2011 IAS, Rome)</a:t>
                      </a:r>
                      <a:endParaRPr lang="en-US" sz="1600" dirty="0" smtClean="0"/>
                    </a:p>
                  </a:txBody>
                  <a:tcPr>
                    <a:solidFill>
                      <a:schemeClr val="accent1">
                        <a:lumMod val="20000"/>
                        <a:lumOff val="80000"/>
                      </a:schemeClr>
                    </a:solidFill>
                  </a:tcPr>
                </a:tc>
                <a:tc>
                  <a:txBody>
                    <a:bodyPr/>
                    <a:lstStyle/>
                    <a:p>
                      <a:pPr algn="ctr"/>
                      <a:r>
                        <a:rPr lang="en-US" sz="2200" dirty="0" smtClean="0"/>
                        <a:t>No</a:t>
                      </a:r>
                      <a:r>
                        <a:rPr lang="en-US" sz="2200" baseline="0" dirty="0" smtClean="0"/>
                        <a:t> report of patients </a:t>
                      </a:r>
                    </a:p>
                    <a:p>
                      <a:pPr algn="ctr"/>
                      <a:r>
                        <a:rPr lang="en-US" sz="2200" baseline="0" dirty="0" smtClean="0"/>
                        <a:t>with VL &lt; 50</a:t>
                      </a:r>
                    </a:p>
                    <a:p>
                      <a:pPr algn="ctr"/>
                      <a:r>
                        <a:rPr lang="en-US" sz="2000" baseline="0" dirty="0" smtClean="0"/>
                        <a:t>Lower VL set point in the 48-wk ART arm</a:t>
                      </a:r>
                    </a:p>
                  </a:txBody>
                  <a:tcPr>
                    <a:solidFill>
                      <a:schemeClr val="accent1">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30340973"/>
              </p:ext>
            </p:extLst>
          </p:nvPr>
        </p:nvGraphicFramePr>
        <p:xfrm>
          <a:off x="228600" y="381000"/>
          <a:ext cx="8686800" cy="6156960"/>
        </p:xfrm>
        <a:graphic>
          <a:graphicData uri="http://schemas.openxmlformats.org/drawingml/2006/table">
            <a:tbl>
              <a:tblPr firstRow="1" bandRow="1">
                <a:tableStyleId>{5C22544A-7EE6-4342-B048-85BDC9FD1C3A}</a:tableStyleId>
              </a:tblPr>
              <a:tblGrid>
                <a:gridCol w="1737360"/>
                <a:gridCol w="1386839"/>
                <a:gridCol w="1752600"/>
                <a:gridCol w="2057400"/>
                <a:gridCol w="1752601"/>
              </a:tblGrid>
              <a:tr h="370840">
                <a:tc>
                  <a:txBody>
                    <a:bodyPr/>
                    <a:lstStyle/>
                    <a:p>
                      <a:r>
                        <a:rPr lang="en-US" sz="2000" dirty="0" smtClean="0"/>
                        <a:t>Trials</a:t>
                      </a:r>
                      <a:endParaRPr lang="en-US" sz="2000" dirty="0"/>
                    </a:p>
                  </a:txBody>
                  <a:tcPr/>
                </a:tc>
                <a:tc>
                  <a:txBody>
                    <a:bodyPr/>
                    <a:lstStyle/>
                    <a:p>
                      <a:r>
                        <a:rPr lang="en-US" sz="2000" dirty="0" smtClean="0"/>
                        <a:t>VL &lt; 50 after no</a:t>
                      </a:r>
                      <a:r>
                        <a:rPr lang="en-US" sz="2000" baseline="0" dirty="0" smtClean="0"/>
                        <a:t> ART </a:t>
                      </a:r>
                      <a:endParaRPr lang="en-US" sz="2000" dirty="0"/>
                    </a:p>
                  </a:txBody>
                  <a:tcPr/>
                </a:tc>
                <a:tc>
                  <a:txBody>
                    <a:bodyPr/>
                    <a:lstStyle/>
                    <a:p>
                      <a:r>
                        <a:rPr lang="en-US" sz="2000" dirty="0" smtClean="0"/>
                        <a:t>AHI stage</a:t>
                      </a:r>
                      <a:endParaRPr lang="en-US" sz="2000" dirty="0"/>
                    </a:p>
                  </a:txBody>
                  <a:tcPr/>
                </a:tc>
                <a:tc>
                  <a:txBody>
                    <a:bodyPr/>
                    <a:lstStyle/>
                    <a:p>
                      <a:r>
                        <a:rPr lang="en-US" sz="2000" dirty="0" smtClean="0"/>
                        <a:t>Time</a:t>
                      </a:r>
                      <a:r>
                        <a:rPr lang="en-US" sz="2000" baseline="0" dirty="0" smtClean="0"/>
                        <a:t> at </a:t>
                      </a:r>
                    </a:p>
                    <a:p>
                      <a:r>
                        <a:rPr lang="en-US" sz="2000" baseline="0" dirty="0" smtClean="0"/>
                        <a:t>ART</a:t>
                      </a:r>
                      <a:endParaRPr lang="en-US" sz="2000" dirty="0"/>
                    </a:p>
                  </a:txBody>
                  <a:tcPr/>
                </a:tc>
                <a:tc>
                  <a:txBody>
                    <a:bodyPr/>
                    <a:lstStyle/>
                    <a:p>
                      <a:r>
                        <a:rPr lang="en-US" sz="2000" dirty="0" smtClean="0"/>
                        <a:t>ART duration before interruption</a:t>
                      </a:r>
                      <a:endParaRPr lang="en-US" sz="2000" dirty="0"/>
                    </a:p>
                  </a:txBody>
                  <a:tcPr/>
                </a:tc>
              </a:tr>
              <a:tr h="370840">
                <a:tc>
                  <a:txBody>
                    <a:bodyPr/>
                    <a:lstStyle/>
                    <a:p>
                      <a:r>
                        <a:rPr lang="en-US" sz="2000" b="1" dirty="0" smtClean="0">
                          <a:solidFill>
                            <a:srgbClr val="1B10F0"/>
                          </a:solidFill>
                        </a:rPr>
                        <a:t>VISCONTI</a:t>
                      </a:r>
                    </a:p>
                    <a:p>
                      <a:r>
                        <a:rPr lang="en-US" sz="1400" dirty="0" smtClean="0"/>
                        <a:t>(</a:t>
                      </a:r>
                      <a:r>
                        <a:rPr lang="en-US" sz="1400" dirty="0" err="1" smtClean="0"/>
                        <a:t>Hocqueloux</a:t>
                      </a:r>
                      <a:r>
                        <a:rPr lang="en-US" sz="1400" dirty="0" smtClean="0"/>
                        <a:t> L, 2010)</a:t>
                      </a:r>
                      <a:endParaRPr lang="en-US" sz="1400" dirty="0"/>
                    </a:p>
                  </a:txBody>
                  <a:tcPr/>
                </a:tc>
                <a:tc>
                  <a:txBody>
                    <a:bodyPr/>
                    <a:lstStyle/>
                    <a:p>
                      <a:r>
                        <a:rPr lang="en-US" sz="2000" dirty="0" smtClean="0"/>
                        <a:t>15.6%</a:t>
                      </a:r>
                      <a:endParaRPr lang="en-US" sz="2000" dirty="0"/>
                    </a:p>
                  </a:txBody>
                  <a:tcPr/>
                </a:tc>
                <a:tc>
                  <a:txBody>
                    <a:bodyPr/>
                    <a:lstStyle/>
                    <a:p>
                      <a:r>
                        <a:rPr lang="en-US" sz="2000" dirty="0" err="1" smtClean="0"/>
                        <a:t>Fiebig</a:t>
                      </a:r>
                      <a:r>
                        <a:rPr lang="en-US" sz="2000" dirty="0" smtClean="0"/>
                        <a:t> II to V</a:t>
                      </a:r>
                      <a:endParaRPr lang="en-US" sz="2000" dirty="0"/>
                    </a:p>
                  </a:txBody>
                  <a:tcPr/>
                </a:tc>
                <a:tc>
                  <a:txBody>
                    <a:bodyPr/>
                    <a:lstStyle/>
                    <a:p>
                      <a:r>
                        <a:rPr lang="en-US" sz="2000" dirty="0" smtClean="0"/>
                        <a:t>2.2 months from diagnosis</a:t>
                      </a:r>
                      <a:endParaRPr lang="en-US" sz="2000" dirty="0"/>
                    </a:p>
                  </a:txBody>
                  <a:tcPr/>
                </a:tc>
                <a:tc>
                  <a:txBody>
                    <a:bodyPr/>
                    <a:lstStyle/>
                    <a:p>
                      <a:r>
                        <a:rPr lang="en-US" sz="2000" b="1" dirty="0" smtClean="0">
                          <a:solidFill>
                            <a:srgbClr val="1B10F0"/>
                          </a:solidFill>
                        </a:rPr>
                        <a:t>5 years</a:t>
                      </a:r>
                      <a:endParaRPr lang="en-US" sz="2000" b="1" dirty="0">
                        <a:solidFill>
                          <a:srgbClr val="1B10F0"/>
                        </a:solidFill>
                      </a:endParaRPr>
                    </a:p>
                  </a:txBody>
                  <a:tcPr/>
                </a:tc>
              </a:tr>
              <a:tr h="370840">
                <a:tc>
                  <a:txBody>
                    <a:bodyPr/>
                    <a:lstStyle/>
                    <a:p>
                      <a:r>
                        <a:rPr lang="en-US" sz="2000" b="1" dirty="0" smtClean="0">
                          <a:solidFill>
                            <a:srgbClr val="1B10F0"/>
                          </a:solidFill>
                        </a:rPr>
                        <a:t>Swiss 1 </a:t>
                      </a:r>
                    </a:p>
                    <a:p>
                      <a:r>
                        <a:rPr lang="en-US" sz="1400" dirty="0" smtClean="0"/>
                        <a:t>(</a:t>
                      </a:r>
                      <a:r>
                        <a:rPr lang="en-US" sz="1400" dirty="0" err="1" smtClean="0"/>
                        <a:t>Gianella</a:t>
                      </a:r>
                      <a:r>
                        <a:rPr lang="en-US" sz="1400" dirty="0" smtClean="0"/>
                        <a:t> S, 2011)</a:t>
                      </a:r>
                      <a:endParaRPr lang="en-US" sz="1400" dirty="0"/>
                    </a:p>
                  </a:txBody>
                  <a:tcPr/>
                </a:tc>
                <a:tc>
                  <a:txBody>
                    <a:bodyPr/>
                    <a:lstStyle/>
                    <a:p>
                      <a:r>
                        <a:rPr lang="en-US" sz="2000" dirty="0" smtClean="0"/>
                        <a:t>9%</a:t>
                      </a:r>
                      <a:endParaRPr lang="en-US" sz="2000" dirty="0"/>
                    </a:p>
                  </a:txBody>
                  <a:tcPr/>
                </a:tc>
                <a:tc>
                  <a:txBody>
                    <a:bodyPr/>
                    <a:lstStyle/>
                    <a:p>
                      <a:r>
                        <a:rPr lang="en-US" sz="2000" dirty="0" err="1" smtClean="0"/>
                        <a:t>Fiebig</a:t>
                      </a:r>
                      <a:r>
                        <a:rPr lang="en-US" sz="2000" dirty="0" smtClean="0"/>
                        <a:t> I to VI</a:t>
                      </a:r>
                      <a:endParaRPr lang="en-US" sz="2000" dirty="0"/>
                    </a:p>
                  </a:txBody>
                  <a:tcPr/>
                </a:tc>
                <a:tc>
                  <a:txBody>
                    <a:bodyPr/>
                    <a:lstStyle/>
                    <a:p>
                      <a:r>
                        <a:rPr lang="en-US" sz="2000" dirty="0" smtClean="0"/>
                        <a:t>≤</a:t>
                      </a:r>
                      <a:r>
                        <a:rPr lang="en-US" sz="2000" baseline="0" dirty="0" smtClean="0"/>
                        <a:t> 4 months from infection onset</a:t>
                      </a:r>
                      <a:endParaRPr lang="en-US" sz="2000" dirty="0"/>
                    </a:p>
                  </a:txBody>
                  <a:tcPr/>
                </a:tc>
                <a:tc>
                  <a:txBody>
                    <a:bodyPr/>
                    <a:lstStyle/>
                    <a:p>
                      <a:r>
                        <a:rPr lang="en-US" sz="2000" dirty="0" smtClean="0"/>
                        <a:t>1.5 years</a:t>
                      </a:r>
                      <a:endParaRPr lang="en-US" sz="2000" dirty="0"/>
                    </a:p>
                  </a:txBody>
                  <a:tcPr/>
                </a:tc>
              </a:tr>
              <a:tr h="370840">
                <a:tc>
                  <a:txBody>
                    <a:bodyPr/>
                    <a:lstStyle/>
                    <a:p>
                      <a:r>
                        <a:rPr lang="en-US" sz="2000" b="1" dirty="0" smtClean="0">
                          <a:solidFill>
                            <a:srgbClr val="1B10F0"/>
                          </a:solidFill>
                        </a:rPr>
                        <a:t>Primo-SHM</a:t>
                      </a:r>
                      <a:r>
                        <a:rPr lang="en-US" sz="2000" dirty="0" smtClean="0">
                          <a:solidFill>
                            <a:srgbClr val="1B10F0"/>
                          </a:solidFill>
                        </a:rPr>
                        <a:t> </a:t>
                      </a:r>
                      <a:r>
                        <a:rPr lang="en-US" sz="1400" dirty="0" smtClean="0"/>
                        <a:t>(</a:t>
                      </a:r>
                      <a:r>
                        <a:rPr lang="en-US" sz="1400" dirty="0" err="1" smtClean="0"/>
                        <a:t>Grijsen</a:t>
                      </a:r>
                      <a:r>
                        <a:rPr lang="en-US" sz="1400" dirty="0" smtClean="0"/>
                        <a:t> ML, 2012)</a:t>
                      </a:r>
                      <a:endParaRPr lang="en-US" sz="1400" dirty="0"/>
                    </a:p>
                  </a:txBody>
                  <a:tcPr/>
                </a:tc>
                <a:tc>
                  <a:txBody>
                    <a:bodyPr/>
                    <a:lstStyle/>
                    <a:p>
                      <a:r>
                        <a:rPr lang="en-US" sz="2000" dirty="0" smtClean="0"/>
                        <a:t>5%</a:t>
                      </a:r>
                      <a:endParaRPr lang="en-US" sz="2000" dirty="0"/>
                    </a:p>
                  </a:txBody>
                  <a:tcPr/>
                </a:tc>
                <a:tc>
                  <a:txBody>
                    <a:bodyPr/>
                    <a:lstStyle/>
                    <a:p>
                      <a:r>
                        <a:rPr lang="en-US" sz="2000" dirty="0" smtClean="0"/>
                        <a:t>70% F</a:t>
                      </a:r>
                      <a:r>
                        <a:rPr lang="en-US" sz="2000" baseline="0" dirty="0" smtClean="0"/>
                        <a:t> </a:t>
                      </a:r>
                      <a:r>
                        <a:rPr lang="en-US" sz="2000" dirty="0" smtClean="0"/>
                        <a:t>I to IV</a:t>
                      </a:r>
                    </a:p>
                    <a:p>
                      <a:r>
                        <a:rPr lang="en-US" sz="2000" dirty="0" smtClean="0"/>
                        <a:t>30% F</a:t>
                      </a:r>
                      <a:r>
                        <a:rPr lang="en-US" sz="2000" baseline="0" dirty="0" smtClean="0"/>
                        <a:t> V-VI</a:t>
                      </a:r>
                      <a:endParaRPr lang="en-US" sz="2000" dirty="0" smtClean="0"/>
                    </a:p>
                    <a:p>
                      <a:endParaRPr lang="en-US" sz="2000" dirty="0"/>
                    </a:p>
                  </a:txBody>
                  <a:tcPr/>
                </a:tc>
                <a:tc>
                  <a:txBody>
                    <a:bodyPr/>
                    <a:lstStyle/>
                    <a:p>
                      <a:r>
                        <a:rPr lang="en-US" sz="2000" dirty="0" smtClean="0"/>
                        <a:t>2 months</a:t>
                      </a:r>
                      <a:r>
                        <a:rPr lang="en-US" sz="2000" baseline="0" dirty="0" smtClean="0"/>
                        <a:t> from diagnosis</a:t>
                      </a:r>
                      <a:endParaRPr lang="en-US" sz="2000" dirty="0"/>
                    </a:p>
                  </a:txBody>
                  <a:tcPr/>
                </a:tc>
                <a:tc>
                  <a:txBody>
                    <a:bodyPr/>
                    <a:lstStyle/>
                    <a:p>
                      <a:r>
                        <a:rPr lang="en-US" sz="2000" dirty="0" smtClean="0"/>
                        <a:t>0.5 years or 1.5 years</a:t>
                      </a:r>
                      <a:endParaRPr lang="en-US" sz="2000" dirty="0"/>
                    </a:p>
                  </a:txBody>
                  <a:tcPr/>
                </a:tc>
              </a:tr>
              <a:tr h="370840">
                <a:tc>
                  <a:txBody>
                    <a:bodyPr/>
                    <a:lstStyle/>
                    <a:p>
                      <a:r>
                        <a:rPr lang="en-US" sz="2000" b="1" kern="1200" dirty="0" smtClean="0">
                          <a:solidFill>
                            <a:srgbClr val="1B10F0"/>
                          </a:solidFill>
                          <a:latin typeface="+mn-lt"/>
                          <a:ea typeface="+mn-ea"/>
                          <a:cs typeface="+mn-cs"/>
                        </a:rPr>
                        <a:t>ANRS CO6 PRIMO</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dk1"/>
                          </a:solidFill>
                          <a:latin typeface="+mn-lt"/>
                          <a:ea typeface="+mn-ea"/>
                          <a:cs typeface="+mn-cs"/>
                        </a:rPr>
                        <a:t>(</a:t>
                      </a:r>
                      <a:r>
                        <a:rPr lang="en-US" sz="1400" kern="1200" baseline="0" dirty="0" err="1" smtClean="0">
                          <a:solidFill>
                            <a:schemeClr val="dk1"/>
                          </a:solidFill>
                          <a:latin typeface="+mn-lt"/>
                          <a:ea typeface="+mn-ea"/>
                          <a:cs typeface="+mn-cs"/>
                        </a:rPr>
                        <a:t>Goujard</a:t>
                      </a:r>
                      <a:r>
                        <a:rPr lang="en-US" sz="1400" kern="1200" baseline="0" dirty="0" smtClean="0">
                          <a:solidFill>
                            <a:schemeClr val="dk1"/>
                          </a:solidFill>
                          <a:latin typeface="+mn-lt"/>
                          <a:ea typeface="+mn-ea"/>
                          <a:cs typeface="+mn-cs"/>
                        </a:rPr>
                        <a:t> C, 2012)</a:t>
                      </a:r>
                    </a:p>
                  </a:txBody>
                  <a:tcPr/>
                </a:tc>
                <a:tc>
                  <a:txBody>
                    <a:bodyPr/>
                    <a:lstStyle/>
                    <a:p>
                      <a:r>
                        <a:rPr lang="en-US" sz="2000" dirty="0" smtClean="0"/>
                        <a:t>11%</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err="1" smtClean="0"/>
                        <a:t>Fiebig</a:t>
                      </a:r>
                      <a:r>
                        <a:rPr lang="en-US" sz="2000" dirty="0" smtClean="0"/>
                        <a:t> I to VI</a:t>
                      </a:r>
                    </a:p>
                    <a:p>
                      <a:endParaRPr lang="en-US" sz="2000" dirty="0"/>
                    </a:p>
                  </a:txBody>
                  <a:tcPr/>
                </a:tc>
                <a:tc>
                  <a:txBody>
                    <a:bodyPr/>
                    <a:lstStyle/>
                    <a:p>
                      <a:r>
                        <a:rPr lang="en-US" sz="2000" dirty="0" smtClean="0"/>
                        <a:t>3.1 months from infection onset</a:t>
                      </a:r>
                      <a:endParaRPr lang="en-US" sz="2000" dirty="0"/>
                    </a:p>
                  </a:txBody>
                  <a:tcPr/>
                </a:tc>
                <a:tc>
                  <a:txBody>
                    <a:bodyPr/>
                    <a:lstStyle/>
                    <a:p>
                      <a:r>
                        <a:rPr lang="en-US" sz="2000" dirty="0" smtClean="0"/>
                        <a:t>1.5</a:t>
                      </a:r>
                      <a:r>
                        <a:rPr lang="en-US" sz="2000" baseline="0" dirty="0" smtClean="0"/>
                        <a:t> years</a:t>
                      </a:r>
                      <a:endParaRPr lang="en-US" sz="2000" dirty="0"/>
                    </a:p>
                  </a:txBody>
                  <a:tcPr/>
                </a:tc>
              </a:tr>
              <a:tr h="370840">
                <a:tc>
                  <a:txBody>
                    <a:bodyPr/>
                    <a:lstStyle/>
                    <a:p>
                      <a:pPr marL="0" algn="l" defTabSz="457200" rtl="0" eaLnBrk="1" latinLnBrk="0" hangingPunct="1"/>
                      <a:r>
                        <a:rPr lang="en-US" sz="2000" b="1" kern="1200" dirty="0" smtClean="0">
                          <a:solidFill>
                            <a:srgbClr val="1B10F0"/>
                          </a:solidFill>
                          <a:latin typeface="+mn-lt"/>
                          <a:ea typeface="+mn-ea"/>
                          <a:cs typeface="+mn-cs"/>
                        </a:rPr>
                        <a:t>CASCADE</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a:t>
                      </a:r>
                      <a:r>
                        <a:rPr lang="en-US" sz="1400" kern="1200" baseline="0" dirty="0" smtClean="0">
                          <a:solidFill>
                            <a:schemeClr val="dk1"/>
                          </a:solidFill>
                          <a:latin typeface="+mn-lt"/>
                          <a:ea typeface="+mn-ea"/>
                          <a:cs typeface="+mn-cs"/>
                        </a:rPr>
                        <a:t>Lodi S, 2012)</a:t>
                      </a:r>
                    </a:p>
                  </a:txBody>
                  <a:tcPr/>
                </a:tc>
                <a:tc>
                  <a:txBody>
                    <a:bodyPr/>
                    <a:lstStyle/>
                    <a:p>
                      <a:r>
                        <a:rPr lang="en-US" sz="2000" dirty="0" smtClean="0"/>
                        <a:t>8.2%</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err="1" smtClean="0"/>
                        <a:t>Fiebig</a:t>
                      </a:r>
                      <a:r>
                        <a:rPr lang="en-US" sz="2000" dirty="0" smtClean="0"/>
                        <a:t> I to VI</a:t>
                      </a:r>
                    </a:p>
                    <a:p>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a:t>
                      </a:r>
                      <a:r>
                        <a:rPr lang="en-US" sz="2000" baseline="0" dirty="0" smtClean="0"/>
                        <a:t> 3 months from </a:t>
                      </a:r>
                      <a:r>
                        <a:rPr lang="en-US" sz="2000" baseline="0" dirty="0" err="1" smtClean="0"/>
                        <a:t>seroconversion</a:t>
                      </a:r>
                      <a:endParaRPr lang="en-US" sz="2000" dirty="0" smtClean="0"/>
                    </a:p>
                  </a:txBody>
                  <a:tcPr/>
                </a:tc>
                <a:tc>
                  <a:txBody>
                    <a:bodyPr/>
                    <a:lstStyle/>
                    <a:p>
                      <a:r>
                        <a:rPr lang="en-US" sz="2000" dirty="0" smtClean="0"/>
                        <a:t>1 year</a:t>
                      </a:r>
                      <a:endParaRPr lang="en-US" sz="2000" dirty="0"/>
                    </a:p>
                  </a:txBody>
                  <a:tcPr/>
                </a:tc>
              </a:tr>
              <a:tr h="370840">
                <a:tc gridSpan="2">
                  <a:txBody>
                    <a:bodyPr/>
                    <a:lstStyle/>
                    <a:p>
                      <a:r>
                        <a:rPr lang="en-US" sz="2000" b="1" dirty="0" smtClean="0">
                          <a:solidFill>
                            <a:srgbClr val="1B10F0"/>
                          </a:solidFill>
                        </a:rPr>
                        <a:t>Trials without post-treatment controllers</a:t>
                      </a:r>
                    </a:p>
                    <a:p>
                      <a:r>
                        <a:rPr lang="en-US" sz="1400" dirty="0" smtClean="0"/>
                        <a:t>(von </a:t>
                      </a:r>
                      <a:r>
                        <a:rPr lang="en-US" sz="1400" dirty="0" err="1" smtClean="0"/>
                        <a:t>Wyl</a:t>
                      </a:r>
                      <a:r>
                        <a:rPr lang="en-US" sz="1400" dirty="0" smtClean="0"/>
                        <a:t> V</a:t>
                      </a:r>
                      <a:r>
                        <a:rPr lang="en-US" sz="1400" baseline="0" dirty="0" smtClean="0"/>
                        <a:t> </a:t>
                      </a:r>
                      <a:r>
                        <a:rPr lang="en-US" sz="1400" dirty="0" smtClean="0"/>
                        <a:t>2011;</a:t>
                      </a:r>
                      <a:r>
                        <a:rPr lang="en-US" sz="1400" baseline="0" dirty="0" smtClean="0"/>
                        <a:t> </a:t>
                      </a:r>
                      <a:r>
                        <a:rPr lang="en-US" sz="1400" dirty="0" err="1" smtClean="0"/>
                        <a:t>Volberding</a:t>
                      </a:r>
                      <a:r>
                        <a:rPr lang="en-US" sz="1400" dirty="0" smtClean="0"/>
                        <a:t> P</a:t>
                      </a:r>
                      <a:r>
                        <a:rPr lang="en-US" sz="1400" baseline="0" dirty="0" smtClean="0"/>
                        <a:t> </a:t>
                      </a:r>
                      <a:r>
                        <a:rPr lang="en-US" sz="1400" dirty="0" smtClean="0"/>
                        <a:t>2009;</a:t>
                      </a:r>
                      <a:r>
                        <a:rPr lang="en-US" sz="1400" baseline="0" dirty="0" smtClean="0"/>
                        <a:t> </a:t>
                      </a:r>
                      <a:r>
                        <a:rPr lang="en-US" sz="1400" dirty="0" smtClean="0"/>
                        <a:t>Rosenberg ES 2010; </a:t>
                      </a:r>
                      <a:r>
                        <a:rPr lang="en-US" sz="1400" baseline="0" dirty="0" smtClean="0"/>
                        <a:t>Fidler S 2011 </a:t>
                      </a:r>
                      <a:r>
                        <a:rPr lang="en-US" sz="1400" dirty="0" smtClean="0"/>
                        <a:t>)</a:t>
                      </a:r>
                    </a:p>
                  </a:txBody>
                  <a:tcPr/>
                </a:tc>
                <a:tc hMerge="1">
                  <a:txBody>
                    <a:bodyPr/>
                    <a:lstStyle/>
                    <a:p>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err="1" smtClean="0"/>
                        <a:t>Fiebig</a:t>
                      </a:r>
                      <a:r>
                        <a:rPr lang="en-US" sz="2000" baseline="0" dirty="0" smtClean="0"/>
                        <a:t> I to VI</a:t>
                      </a:r>
                      <a:endParaRPr lang="en-US" sz="2000" dirty="0" smtClean="0"/>
                    </a:p>
                    <a:p>
                      <a:r>
                        <a:rPr lang="en-US" sz="2000" baseline="0" dirty="0" smtClean="0"/>
                        <a:t> </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aseline="0" dirty="0" smtClean="0"/>
                        <a:t>2-3 months from diagnosis</a:t>
                      </a:r>
                      <a:endParaRPr lang="en-US" sz="2000" dirty="0" smtClean="0"/>
                    </a:p>
                    <a:p>
                      <a:endParaRPr lang="en-US" sz="2000" dirty="0"/>
                    </a:p>
                  </a:txBody>
                  <a:tcPr/>
                </a:tc>
                <a:tc>
                  <a:txBody>
                    <a:bodyPr/>
                    <a:lstStyle/>
                    <a:p>
                      <a:r>
                        <a:rPr lang="en-US" sz="2000" dirty="0" smtClean="0"/>
                        <a:t>1+</a:t>
                      </a:r>
                      <a:r>
                        <a:rPr lang="en-US" sz="2000" baseline="0" dirty="0" smtClean="0"/>
                        <a:t> year</a:t>
                      </a:r>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85663573"/>
              </p:ext>
            </p:extLst>
          </p:nvPr>
        </p:nvGraphicFramePr>
        <p:xfrm>
          <a:off x="228600" y="762000"/>
          <a:ext cx="8686800" cy="5775471"/>
        </p:xfrm>
        <a:graphic>
          <a:graphicData uri="http://schemas.openxmlformats.org/drawingml/2006/table">
            <a:tbl>
              <a:tblPr firstRow="1" bandRow="1">
                <a:tableStyleId>{5C22544A-7EE6-4342-B048-85BDC9FD1C3A}</a:tableStyleId>
              </a:tblPr>
              <a:tblGrid>
                <a:gridCol w="1828800"/>
                <a:gridCol w="1904999"/>
                <a:gridCol w="1676400"/>
                <a:gridCol w="1524000"/>
                <a:gridCol w="1752601"/>
              </a:tblGrid>
              <a:tr h="946967">
                <a:tc>
                  <a:txBody>
                    <a:bodyPr/>
                    <a:lstStyle/>
                    <a:p>
                      <a:r>
                        <a:rPr lang="en-US" sz="2400" dirty="0" smtClean="0"/>
                        <a:t>Trials</a:t>
                      </a:r>
                      <a:endParaRPr lang="en-US" sz="2400" dirty="0"/>
                    </a:p>
                  </a:txBody>
                  <a:tcPr/>
                </a:tc>
                <a:tc>
                  <a:txBody>
                    <a:bodyPr/>
                    <a:lstStyle/>
                    <a:p>
                      <a:r>
                        <a:rPr lang="en-US" sz="2400" dirty="0" smtClean="0"/>
                        <a:t>VL &lt; 50 after no</a:t>
                      </a:r>
                      <a:r>
                        <a:rPr lang="en-US" sz="2400" baseline="0" dirty="0" smtClean="0"/>
                        <a:t> ART </a:t>
                      </a:r>
                      <a:endParaRPr lang="en-US" sz="2400" dirty="0"/>
                    </a:p>
                  </a:txBody>
                  <a:tcPr/>
                </a:tc>
                <a:tc gridSpan="3">
                  <a:txBody>
                    <a:bodyPr/>
                    <a:lstStyle/>
                    <a:p>
                      <a:r>
                        <a:rPr lang="en-US" sz="2400" dirty="0" smtClean="0"/>
                        <a:t>Predictors for </a:t>
                      </a:r>
                      <a:r>
                        <a:rPr lang="en-US" sz="2400" dirty="0" err="1" smtClean="0"/>
                        <a:t>Viremic</a:t>
                      </a:r>
                      <a:r>
                        <a:rPr lang="en-US" sz="2400" dirty="0" smtClean="0"/>
                        <a:t> Control</a:t>
                      </a:r>
                      <a:endParaRPr lang="en-US" sz="2400" dirty="0"/>
                    </a:p>
                  </a:txBody>
                  <a:tcPr/>
                </a:tc>
                <a:tc hMerge="1">
                  <a:txBody>
                    <a:bodyPr/>
                    <a:lstStyle/>
                    <a:p>
                      <a:endParaRPr lang="en-US" sz="2000" dirty="0"/>
                    </a:p>
                  </a:txBody>
                  <a:tcPr/>
                </a:tc>
                <a:tc hMerge="1">
                  <a:txBody>
                    <a:bodyPr/>
                    <a:lstStyle/>
                    <a:p>
                      <a:endParaRPr lang="en-US" sz="2000" dirty="0"/>
                    </a:p>
                  </a:txBody>
                  <a:tcPr/>
                </a:tc>
              </a:tr>
              <a:tr h="823449">
                <a:tc>
                  <a:txBody>
                    <a:bodyPr/>
                    <a:lstStyle/>
                    <a:p>
                      <a:r>
                        <a:rPr lang="en-US" sz="2000" b="1" dirty="0" smtClean="0">
                          <a:solidFill>
                            <a:srgbClr val="1B10F0"/>
                          </a:solidFill>
                        </a:rPr>
                        <a:t>VISCONTI</a:t>
                      </a:r>
                    </a:p>
                    <a:p>
                      <a:r>
                        <a:rPr lang="en-US" sz="1400" dirty="0" smtClean="0"/>
                        <a:t>(</a:t>
                      </a:r>
                      <a:r>
                        <a:rPr lang="en-US" sz="1400" dirty="0" err="1" smtClean="0"/>
                        <a:t>Hocqueloux</a:t>
                      </a:r>
                      <a:r>
                        <a:rPr lang="en-US" sz="1400" dirty="0" smtClean="0"/>
                        <a:t> L, 2010)</a:t>
                      </a:r>
                    </a:p>
                    <a:p>
                      <a:endParaRPr lang="en-US" sz="1400" dirty="0" smtClean="0"/>
                    </a:p>
                    <a:p>
                      <a:endParaRPr lang="en-US" sz="1400" dirty="0"/>
                    </a:p>
                  </a:txBody>
                  <a:tcPr/>
                </a:tc>
                <a:tc>
                  <a:txBody>
                    <a:bodyPr/>
                    <a:lstStyle/>
                    <a:p>
                      <a:r>
                        <a:rPr lang="en-US" sz="2000" b="1" dirty="0" smtClean="0"/>
                        <a:t>15.6%</a:t>
                      </a:r>
                      <a:endParaRPr lang="en-US" sz="2000" b="1" dirty="0"/>
                    </a:p>
                  </a:txBody>
                  <a:tcPr/>
                </a:tc>
                <a:tc gridSpan="3">
                  <a:txBody>
                    <a:bodyPr/>
                    <a:lstStyle/>
                    <a:p>
                      <a:endParaRPr lang="en-US" sz="2000" dirty="0"/>
                    </a:p>
                  </a:txBody>
                  <a:tcPr/>
                </a:tc>
                <a:tc hMerge="1">
                  <a:txBody>
                    <a:bodyPr/>
                    <a:lstStyle/>
                    <a:p>
                      <a:endParaRPr lang="en-US" sz="2000" dirty="0"/>
                    </a:p>
                  </a:txBody>
                  <a:tcPr/>
                </a:tc>
                <a:tc hMerge="1">
                  <a:txBody>
                    <a:bodyPr/>
                    <a:lstStyle/>
                    <a:p>
                      <a:endParaRPr lang="en-US" sz="2000" dirty="0"/>
                    </a:p>
                  </a:txBody>
                  <a:tcPr/>
                </a:tc>
              </a:tr>
              <a:tr h="823449">
                <a:tc>
                  <a:txBody>
                    <a:bodyPr/>
                    <a:lstStyle/>
                    <a:p>
                      <a:r>
                        <a:rPr lang="en-US" sz="2000" b="1" dirty="0" smtClean="0">
                          <a:solidFill>
                            <a:srgbClr val="1B10F0"/>
                          </a:solidFill>
                        </a:rPr>
                        <a:t>Swiss 1 </a:t>
                      </a:r>
                    </a:p>
                    <a:p>
                      <a:r>
                        <a:rPr lang="en-US" sz="1400" dirty="0" smtClean="0"/>
                        <a:t>(</a:t>
                      </a:r>
                      <a:r>
                        <a:rPr lang="en-US" sz="1400" dirty="0" err="1" smtClean="0"/>
                        <a:t>Gianella</a:t>
                      </a:r>
                      <a:r>
                        <a:rPr lang="en-US" sz="1400" dirty="0" smtClean="0"/>
                        <a:t> S, 2011)</a:t>
                      </a:r>
                      <a:endParaRPr lang="en-US" sz="1400" dirty="0"/>
                    </a:p>
                  </a:txBody>
                  <a:tcPr/>
                </a:tc>
                <a:tc>
                  <a:txBody>
                    <a:bodyPr/>
                    <a:lstStyle/>
                    <a:p>
                      <a:r>
                        <a:rPr lang="en-US" sz="2000" b="1" dirty="0" smtClean="0"/>
                        <a:t>9%</a:t>
                      </a:r>
                      <a:endParaRPr lang="en-US" sz="2000" b="1" dirty="0"/>
                    </a:p>
                  </a:txBody>
                  <a:tcPr/>
                </a:tc>
                <a:tc gridSpan="3">
                  <a:txBody>
                    <a:bodyPr/>
                    <a:lstStyle/>
                    <a:p>
                      <a:endParaRPr lang="en-US" sz="2000" dirty="0"/>
                    </a:p>
                  </a:txBody>
                  <a:tcPr/>
                </a:tc>
                <a:tc hMerge="1">
                  <a:txBody>
                    <a:bodyPr/>
                    <a:lstStyle/>
                    <a:p>
                      <a:endParaRPr lang="en-US" sz="2000" dirty="0"/>
                    </a:p>
                  </a:txBody>
                  <a:tcPr/>
                </a:tc>
                <a:tc hMerge="1">
                  <a:txBody>
                    <a:bodyPr/>
                    <a:lstStyle/>
                    <a:p>
                      <a:endParaRPr lang="en-US" sz="2000" dirty="0"/>
                    </a:p>
                  </a:txBody>
                  <a:tcPr/>
                </a:tc>
              </a:tr>
              <a:tr h="823449">
                <a:tc>
                  <a:txBody>
                    <a:bodyPr/>
                    <a:lstStyle/>
                    <a:p>
                      <a:r>
                        <a:rPr lang="en-US" sz="2000" b="1" dirty="0" smtClean="0">
                          <a:solidFill>
                            <a:srgbClr val="1B10F0"/>
                          </a:solidFill>
                        </a:rPr>
                        <a:t>Primo-SHM</a:t>
                      </a:r>
                      <a:r>
                        <a:rPr lang="en-US" sz="2000" dirty="0" smtClean="0">
                          <a:solidFill>
                            <a:srgbClr val="1B10F0"/>
                          </a:solidFill>
                        </a:rPr>
                        <a:t> </a:t>
                      </a:r>
                      <a:r>
                        <a:rPr lang="en-US" sz="1400" dirty="0" smtClean="0"/>
                        <a:t>(</a:t>
                      </a:r>
                      <a:r>
                        <a:rPr lang="en-US" sz="1400" dirty="0" err="1" smtClean="0"/>
                        <a:t>Grijsen</a:t>
                      </a:r>
                      <a:r>
                        <a:rPr lang="en-US" sz="1400" dirty="0" smtClean="0"/>
                        <a:t> ML, 2012)</a:t>
                      </a:r>
                      <a:endParaRPr lang="en-US" sz="1400" dirty="0"/>
                    </a:p>
                  </a:txBody>
                  <a:tcPr/>
                </a:tc>
                <a:tc>
                  <a:txBody>
                    <a:bodyPr/>
                    <a:lstStyle/>
                    <a:p>
                      <a:r>
                        <a:rPr lang="en-US" sz="2000" b="1" dirty="0" smtClean="0"/>
                        <a:t>5%</a:t>
                      </a:r>
                      <a:endParaRPr lang="en-US" sz="2000" b="1" dirty="0"/>
                    </a:p>
                  </a:txBody>
                  <a:tcPr/>
                </a:tc>
                <a:tc gridSpan="3">
                  <a:txBody>
                    <a:bodyPr/>
                    <a:lstStyle/>
                    <a:p>
                      <a:endParaRPr lang="en-US" sz="2000" dirty="0"/>
                    </a:p>
                  </a:txBody>
                  <a:tcPr/>
                </a:tc>
                <a:tc hMerge="1">
                  <a:txBody>
                    <a:bodyPr/>
                    <a:lstStyle/>
                    <a:p>
                      <a:endParaRPr lang="en-US" sz="2000" dirty="0"/>
                    </a:p>
                  </a:txBody>
                  <a:tcPr/>
                </a:tc>
                <a:tc hMerge="1">
                  <a:txBody>
                    <a:bodyPr/>
                    <a:lstStyle/>
                    <a:p>
                      <a:endParaRPr lang="en-US" sz="2000" dirty="0"/>
                    </a:p>
                  </a:txBody>
                  <a:tcPr/>
                </a:tc>
              </a:tr>
              <a:tr h="1262230">
                <a:tc>
                  <a:txBody>
                    <a:bodyPr/>
                    <a:lstStyle/>
                    <a:p>
                      <a:r>
                        <a:rPr lang="en-US" sz="2000" b="1" kern="1200" dirty="0" smtClean="0">
                          <a:solidFill>
                            <a:srgbClr val="1B10F0"/>
                          </a:solidFill>
                          <a:latin typeface="+mn-lt"/>
                          <a:ea typeface="+mn-ea"/>
                          <a:cs typeface="+mn-cs"/>
                        </a:rPr>
                        <a:t>ANRS CO6 PRIMO</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dk1"/>
                          </a:solidFill>
                          <a:latin typeface="+mn-lt"/>
                          <a:ea typeface="+mn-ea"/>
                          <a:cs typeface="+mn-cs"/>
                        </a:rPr>
                        <a:t>(</a:t>
                      </a:r>
                      <a:r>
                        <a:rPr lang="en-US" sz="1400" kern="1200" baseline="0" dirty="0" err="1" smtClean="0">
                          <a:solidFill>
                            <a:schemeClr val="dk1"/>
                          </a:solidFill>
                          <a:latin typeface="+mn-lt"/>
                          <a:ea typeface="+mn-ea"/>
                          <a:cs typeface="+mn-cs"/>
                        </a:rPr>
                        <a:t>Goujard</a:t>
                      </a:r>
                      <a:r>
                        <a:rPr lang="en-US" sz="1400" kern="1200" baseline="0" dirty="0" smtClean="0">
                          <a:solidFill>
                            <a:schemeClr val="dk1"/>
                          </a:solidFill>
                          <a:latin typeface="+mn-lt"/>
                          <a:ea typeface="+mn-ea"/>
                          <a:cs typeface="+mn-cs"/>
                        </a:rPr>
                        <a:t> C, 2012)</a:t>
                      </a:r>
                    </a:p>
                  </a:txBody>
                  <a:tcPr/>
                </a:tc>
                <a:tc>
                  <a:txBody>
                    <a:bodyPr/>
                    <a:lstStyle/>
                    <a:p>
                      <a:r>
                        <a:rPr lang="en-US" sz="2000" b="1" dirty="0" smtClean="0"/>
                        <a:t>11%</a:t>
                      </a:r>
                      <a:endParaRPr lang="en-US" sz="2000" b="1" dirty="0"/>
                    </a:p>
                  </a:txBody>
                  <a:tcPr/>
                </a:tc>
                <a:tc gridSpan="3">
                  <a:txBody>
                    <a:bodyPr/>
                    <a:lstStyle/>
                    <a:p>
                      <a:endParaRPr lang="en-US" sz="2000" dirty="0"/>
                    </a:p>
                  </a:txBody>
                  <a:tcPr/>
                </a:tc>
                <a:tc hMerge="1">
                  <a:txBody>
                    <a:bodyPr/>
                    <a:lstStyle/>
                    <a:p>
                      <a:endParaRPr lang="en-US" sz="2000" dirty="0"/>
                    </a:p>
                  </a:txBody>
                  <a:tcPr/>
                </a:tc>
                <a:tc hMerge="1">
                  <a:txBody>
                    <a:bodyPr/>
                    <a:lstStyle/>
                    <a:p>
                      <a:endParaRPr lang="en-US" sz="2000" dirty="0"/>
                    </a:p>
                  </a:txBody>
                  <a:tcPr/>
                </a:tc>
              </a:tr>
              <a:tr h="883056">
                <a:tc>
                  <a:txBody>
                    <a:bodyPr/>
                    <a:lstStyle/>
                    <a:p>
                      <a:pPr marL="0" algn="l" defTabSz="457200" rtl="0" eaLnBrk="1" latinLnBrk="0" hangingPunct="1"/>
                      <a:r>
                        <a:rPr lang="en-US" sz="2000" b="1" kern="1200" dirty="0" smtClean="0">
                          <a:solidFill>
                            <a:srgbClr val="1B10F0"/>
                          </a:solidFill>
                          <a:latin typeface="+mn-lt"/>
                          <a:ea typeface="+mn-ea"/>
                          <a:cs typeface="+mn-cs"/>
                        </a:rPr>
                        <a:t>CASCADE</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a:t>
                      </a:r>
                      <a:r>
                        <a:rPr lang="en-US" sz="1400" kern="1200" baseline="0" dirty="0" smtClean="0">
                          <a:solidFill>
                            <a:schemeClr val="dk1"/>
                          </a:solidFill>
                          <a:latin typeface="+mn-lt"/>
                          <a:ea typeface="+mn-ea"/>
                          <a:cs typeface="+mn-cs"/>
                        </a:rPr>
                        <a:t>Lodi S, 2012)</a:t>
                      </a:r>
                    </a:p>
                  </a:txBody>
                  <a:tcPr/>
                </a:tc>
                <a:tc>
                  <a:txBody>
                    <a:bodyPr/>
                    <a:lstStyle/>
                    <a:p>
                      <a:r>
                        <a:rPr lang="en-US" sz="2000" b="1" dirty="0" smtClean="0"/>
                        <a:t>8.2%</a:t>
                      </a:r>
                      <a:endParaRPr lang="en-US" sz="2000" b="1"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r>
            </a:tbl>
          </a:graphicData>
        </a:graphic>
      </p:graphicFrame>
      <p:sp>
        <p:nvSpPr>
          <p:cNvPr id="8" name="TextBox 7"/>
          <p:cNvSpPr txBox="1"/>
          <p:nvPr/>
        </p:nvSpPr>
        <p:spPr>
          <a:xfrm>
            <a:off x="2819400" y="1828800"/>
            <a:ext cx="6170616" cy="707886"/>
          </a:xfrm>
          <a:prstGeom prst="rect">
            <a:avLst/>
          </a:prstGeom>
          <a:solidFill>
            <a:schemeClr val="tx2"/>
          </a:solidFill>
          <a:ln>
            <a:solidFill>
              <a:schemeClr val="accent1"/>
            </a:solidFill>
          </a:ln>
        </p:spPr>
        <p:txBody>
          <a:bodyPr wrap="square" rtlCol="0">
            <a:spAutoFit/>
          </a:bodyPr>
          <a:lstStyle/>
          <a:p>
            <a:pPr algn="ctr"/>
            <a:r>
              <a:rPr lang="en-US" sz="2000" b="1" dirty="0" smtClean="0">
                <a:solidFill>
                  <a:schemeClr val="bg1"/>
                </a:solidFill>
              </a:rPr>
              <a:t>Ratio ART duration/time before ART initiation 0.88 in controllers vs. 0.42 in non-controllers</a:t>
            </a:r>
            <a:endParaRPr lang="en-US" sz="2000" b="1" dirty="0">
              <a:solidFill>
                <a:schemeClr val="bg1"/>
              </a:solidFill>
            </a:endParaRPr>
          </a:p>
        </p:txBody>
      </p:sp>
      <p:sp>
        <p:nvSpPr>
          <p:cNvPr id="9" name="TextBox 8"/>
          <p:cNvSpPr txBox="1"/>
          <p:nvPr/>
        </p:nvSpPr>
        <p:spPr>
          <a:xfrm>
            <a:off x="2743200" y="2743200"/>
            <a:ext cx="6184900" cy="707886"/>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2000" b="1" dirty="0" smtClean="0"/>
              <a:t>Better VL control if ART initiated </a:t>
            </a:r>
          </a:p>
          <a:p>
            <a:pPr algn="ctr"/>
            <a:r>
              <a:rPr lang="en-US" sz="2000" b="1" dirty="0" smtClean="0"/>
              <a:t>within 2 months of infection onset</a:t>
            </a:r>
          </a:p>
        </p:txBody>
      </p:sp>
      <p:sp>
        <p:nvSpPr>
          <p:cNvPr id="10" name="TextBox 9"/>
          <p:cNvSpPr txBox="1"/>
          <p:nvPr/>
        </p:nvSpPr>
        <p:spPr>
          <a:xfrm>
            <a:off x="2743200" y="3581400"/>
            <a:ext cx="6184900" cy="707886"/>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2000" b="1" dirty="0" smtClean="0"/>
              <a:t>Better VL control if ART initiated </a:t>
            </a:r>
          </a:p>
          <a:p>
            <a:pPr algn="ctr"/>
            <a:r>
              <a:rPr lang="en-US" sz="2000" b="1" dirty="0" smtClean="0"/>
              <a:t>within 2 weeks of </a:t>
            </a:r>
            <a:r>
              <a:rPr lang="en-US" sz="2000" b="1" dirty="0" err="1" smtClean="0"/>
              <a:t>seroconversion</a:t>
            </a:r>
            <a:endParaRPr lang="en-US" sz="2000" b="1" dirty="0" smtClean="0"/>
          </a:p>
        </p:txBody>
      </p:sp>
      <p:sp>
        <p:nvSpPr>
          <p:cNvPr id="11" name="TextBox 10"/>
          <p:cNvSpPr txBox="1"/>
          <p:nvPr/>
        </p:nvSpPr>
        <p:spPr>
          <a:xfrm>
            <a:off x="2743200" y="4495800"/>
            <a:ext cx="6184900" cy="1015663"/>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000" b="1" dirty="0" smtClean="0"/>
              <a:t>Female, higher CD4+ T cell count, lower HIV RNA, </a:t>
            </a:r>
          </a:p>
          <a:p>
            <a:pPr algn="ctr"/>
            <a:r>
              <a:rPr lang="en-US" sz="2000" b="1" dirty="0" smtClean="0"/>
              <a:t>lower HIV DNA at PHI </a:t>
            </a:r>
          </a:p>
          <a:p>
            <a:pPr algn="ctr"/>
            <a:r>
              <a:rPr lang="en-US" sz="2000" b="1" dirty="0" smtClean="0"/>
              <a:t>were associated with VL control</a:t>
            </a:r>
          </a:p>
        </p:txBody>
      </p:sp>
      <p:sp>
        <p:nvSpPr>
          <p:cNvPr id="12" name="TextBox 11"/>
          <p:cNvSpPr txBox="1"/>
          <p:nvPr/>
        </p:nvSpPr>
        <p:spPr>
          <a:xfrm>
            <a:off x="2743200" y="5715000"/>
            <a:ext cx="6184900" cy="707886"/>
          </a:xfrm>
          <a:prstGeom prst="rect">
            <a:avLst/>
          </a:prstGeom>
          <a:solidFill>
            <a:schemeClr val="accent1">
              <a:lumMod val="75000"/>
            </a:schemeClr>
          </a:solidFill>
          <a:ln>
            <a:solidFill>
              <a:schemeClr val="tx1"/>
            </a:solidFill>
          </a:ln>
        </p:spPr>
        <p:txBody>
          <a:bodyPr wrap="square" rtlCol="0">
            <a:spAutoFit/>
          </a:bodyPr>
          <a:lstStyle/>
          <a:p>
            <a:pPr algn="ctr"/>
            <a:r>
              <a:rPr lang="en-US" sz="2000" b="1" dirty="0" smtClean="0">
                <a:solidFill>
                  <a:schemeClr val="bg1"/>
                </a:solidFill>
              </a:rPr>
              <a:t>No predictive factors for VL control but post-treatment controllers had high CD4 off ART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1B10F0"/>
                </a:solidFill>
              </a:rPr>
              <a:t>Early ART may Modify HIV Disease Course</a:t>
            </a:r>
            <a:endParaRPr lang="en-US" sz="3600" dirty="0">
              <a:solidFill>
                <a:srgbClr val="1B10F0"/>
              </a:solidFill>
            </a:endParaRPr>
          </a:p>
        </p:txBody>
      </p:sp>
      <p:sp>
        <p:nvSpPr>
          <p:cNvPr id="4" name="TextBox 3"/>
          <p:cNvSpPr txBox="1"/>
          <p:nvPr/>
        </p:nvSpPr>
        <p:spPr>
          <a:xfrm>
            <a:off x="4953000" y="1447800"/>
            <a:ext cx="3810000" cy="523220"/>
          </a:xfrm>
          <a:prstGeom prst="rect">
            <a:avLst/>
          </a:prstGeom>
          <a:solidFill>
            <a:schemeClr val="bg1"/>
          </a:solidFill>
          <a:ln>
            <a:solidFill>
              <a:schemeClr val="tx2"/>
            </a:solidFill>
          </a:ln>
          <a:effectLst>
            <a:glow rad="101600">
              <a:schemeClr val="accent1">
                <a:satMod val="175000"/>
                <a:alpha val="40000"/>
              </a:schemeClr>
            </a:glow>
          </a:effectLst>
        </p:spPr>
        <p:txBody>
          <a:bodyPr wrap="square" rtlCol="0">
            <a:spAutoFit/>
          </a:bodyPr>
          <a:lstStyle/>
          <a:p>
            <a:pPr algn="ctr"/>
            <a:r>
              <a:rPr lang="en-US" dirty="0" smtClean="0"/>
              <a:t>Post-ART controllers</a:t>
            </a:r>
          </a:p>
        </p:txBody>
      </p:sp>
      <p:sp>
        <p:nvSpPr>
          <p:cNvPr id="5" name="TextBox 4"/>
          <p:cNvSpPr txBox="1"/>
          <p:nvPr/>
        </p:nvSpPr>
        <p:spPr>
          <a:xfrm>
            <a:off x="838200" y="1447800"/>
            <a:ext cx="3810000" cy="523220"/>
          </a:xfrm>
          <a:prstGeom prst="rect">
            <a:avLst/>
          </a:prstGeom>
          <a:solidFill>
            <a:schemeClr val="bg1"/>
          </a:solidFill>
          <a:ln>
            <a:solidFill>
              <a:schemeClr val="tx2"/>
            </a:solidFill>
          </a:ln>
          <a:effectLst>
            <a:glow rad="101600">
              <a:schemeClr val="accent1">
                <a:satMod val="175000"/>
                <a:alpha val="40000"/>
              </a:schemeClr>
            </a:glow>
          </a:effectLst>
        </p:spPr>
        <p:txBody>
          <a:bodyPr wrap="square" rtlCol="0">
            <a:spAutoFit/>
          </a:bodyPr>
          <a:lstStyle/>
          <a:p>
            <a:pPr algn="ctr"/>
            <a:r>
              <a:rPr lang="en-US" dirty="0" smtClean="0"/>
              <a:t>Elite controllers</a:t>
            </a:r>
            <a:endParaRPr lang="en-US" dirty="0"/>
          </a:p>
        </p:txBody>
      </p:sp>
      <p:sp>
        <p:nvSpPr>
          <p:cNvPr id="6" name="TextBox 5"/>
          <p:cNvSpPr txBox="1"/>
          <p:nvPr/>
        </p:nvSpPr>
        <p:spPr>
          <a:xfrm>
            <a:off x="838200" y="2286000"/>
            <a:ext cx="3733800" cy="1938992"/>
          </a:xfrm>
          <a:prstGeom prst="rect">
            <a:avLst/>
          </a:prstGeom>
          <a:solidFill>
            <a:schemeClr val="accent1">
              <a:lumMod val="75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a:buFont typeface="Arial" pitchFamily="34" charset="0"/>
              <a:buChar char="•"/>
            </a:pPr>
            <a:r>
              <a:rPr lang="en-US" sz="2400" dirty="0" smtClean="0">
                <a:solidFill>
                  <a:schemeClr val="bg1"/>
                </a:solidFill>
              </a:rPr>
              <a:t> 0.5%</a:t>
            </a:r>
          </a:p>
          <a:p>
            <a:pPr>
              <a:buFont typeface="Arial" pitchFamily="34" charset="0"/>
              <a:buChar char="•"/>
            </a:pPr>
            <a:r>
              <a:rPr lang="en-US" sz="2400" dirty="0" smtClean="0">
                <a:solidFill>
                  <a:schemeClr val="bg1"/>
                </a:solidFill>
              </a:rPr>
              <a:t> HLA B27, B57 </a:t>
            </a:r>
          </a:p>
          <a:p>
            <a:r>
              <a:rPr lang="en-US" sz="2400" dirty="0" smtClean="0">
                <a:solidFill>
                  <a:schemeClr val="bg1"/>
                </a:solidFill>
              </a:rPr>
              <a:t>overrepresentation</a:t>
            </a:r>
          </a:p>
          <a:p>
            <a:pPr>
              <a:buFont typeface="Arial" pitchFamily="34" charset="0"/>
              <a:buChar char="•"/>
            </a:pPr>
            <a:r>
              <a:rPr lang="en-US" sz="2400" dirty="0" smtClean="0">
                <a:solidFill>
                  <a:schemeClr val="bg1"/>
                </a:solidFill>
              </a:rPr>
              <a:t> High frequencies of HIV-specific CD8+ T cells</a:t>
            </a:r>
          </a:p>
        </p:txBody>
      </p:sp>
      <p:sp>
        <p:nvSpPr>
          <p:cNvPr id="8" name="TextBox 7"/>
          <p:cNvSpPr txBox="1"/>
          <p:nvPr/>
        </p:nvSpPr>
        <p:spPr>
          <a:xfrm>
            <a:off x="4953000" y="2286000"/>
            <a:ext cx="3733800" cy="1938992"/>
          </a:xfrm>
          <a:prstGeom prst="rect">
            <a:avLst/>
          </a:prstGeom>
          <a:solidFill>
            <a:schemeClr val="accent1">
              <a:lumMod val="40000"/>
              <a:lumOff val="60000"/>
            </a:schemeClr>
          </a:solidFill>
          <a:ln>
            <a:solidFill>
              <a:schemeClr val="accent1">
                <a:lumMod val="20000"/>
                <a:lumOff val="80000"/>
              </a:schemeClr>
            </a:solidFill>
          </a:ln>
          <a:effectLst>
            <a:outerShdw blurRad="50800" dist="38100" dir="2700000" algn="tl" rotWithShape="0">
              <a:prstClr val="black">
                <a:alpha val="40000"/>
              </a:prstClr>
            </a:outerShdw>
          </a:effectLst>
        </p:spPr>
        <p:txBody>
          <a:bodyPr wrap="square" rtlCol="0">
            <a:spAutoFit/>
          </a:bodyPr>
          <a:lstStyle/>
          <a:p>
            <a:pPr>
              <a:buFont typeface="Arial" pitchFamily="34" charset="0"/>
              <a:buChar char="•"/>
            </a:pPr>
            <a:r>
              <a:rPr lang="en-US" sz="2400" dirty="0" smtClean="0"/>
              <a:t> Up to 15.6%</a:t>
            </a:r>
          </a:p>
          <a:p>
            <a:pPr>
              <a:buFont typeface="Arial" pitchFamily="34" charset="0"/>
              <a:buChar char="•"/>
            </a:pPr>
            <a:r>
              <a:rPr lang="en-US" sz="2400" dirty="0" smtClean="0"/>
              <a:t> No HLA B27, B57 </a:t>
            </a:r>
          </a:p>
          <a:p>
            <a:r>
              <a:rPr lang="en-US" sz="2400" dirty="0" smtClean="0"/>
              <a:t>overrepresentation</a:t>
            </a:r>
          </a:p>
          <a:p>
            <a:pPr>
              <a:buFont typeface="Arial" pitchFamily="34" charset="0"/>
              <a:buChar char="•"/>
            </a:pPr>
            <a:r>
              <a:rPr lang="en-US" sz="2400" dirty="0" smtClean="0"/>
              <a:t> Low frequencies of HIV-specific CD8+ T cells</a:t>
            </a:r>
          </a:p>
        </p:txBody>
      </p:sp>
      <p:sp>
        <p:nvSpPr>
          <p:cNvPr id="9" name="TextBox 8"/>
          <p:cNvSpPr txBox="1"/>
          <p:nvPr/>
        </p:nvSpPr>
        <p:spPr>
          <a:xfrm>
            <a:off x="838200" y="4419600"/>
            <a:ext cx="7924800" cy="1569660"/>
          </a:xfrm>
          <a:prstGeom prst="rect">
            <a:avLst/>
          </a:prstGeom>
          <a:solidFill>
            <a:srgbClr val="1B10F0"/>
          </a:solidFill>
          <a:ln>
            <a:solidFill>
              <a:schemeClr val="tx2"/>
            </a:solid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Low HIV DNA</a:t>
            </a:r>
          </a:p>
          <a:p>
            <a:pPr algn="ctr"/>
            <a:r>
              <a:rPr lang="en-US" sz="2400" dirty="0" smtClean="0">
                <a:solidFill>
                  <a:schemeClr val="bg1"/>
                </a:solidFill>
              </a:rPr>
              <a:t>Reservoir distribution in short-lived memory CD4+ T cells</a:t>
            </a:r>
          </a:p>
          <a:p>
            <a:pPr algn="ctr"/>
            <a:r>
              <a:rPr lang="en-US" sz="2400" dirty="0" smtClean="0">
                <a:solidFill>
                  <a:schemeClr val="bg1"/>
                </a:solidFill>
              </a:rPr>
              <a:t>Low immune activation</a:t>
            </a:r>
          </a:p>
          <a:p>
            <a:pPr algn="ctr"/>
            <a:r>
              <a:rPr lang="en-US" sz="2400" dirty="0" smtClean="0">
                <a:solidFill>
                  <a:schemeClr val="bg1"/>
                </a:solidFill>
              </a:rPr>
              <a:t>High CD4+ T cell count</a:t>
            </a:r>
          </a:p>
        </p:txBody>
      </p:sp>
      <p:sp>
        <p:nvSpPr>
          <p:cNvPr id="11" name="TextBox 10"/>
          <p:cNvSpPr txBox="1"/>
          <p:nvPr/>
        </p:nvSpPr>
        <p:spPr>
          <a:xfrm>
            <a:off x="1524001" y="6172200"/>
            <a:ext cx="7239000" cy="523220"/>
          </a:xfrm>
          <a:prstGeom prst="rect">
            <a:avLst/>
          </a:prstGeom>
          <a:noFill/>
        </p:spPr>
        <p:txBody>
          <a:bodyPr wrap="square" rtlCol="0">
            <a:spAutoFit/>
          </a:bodyPr>
          <a:lstStyle/>
          <a:p>
            <a:pPr algn="r"/>
            <a:r>
              <a:rPr lang="en-US" sz="1400" dirty="0" err="1"/>
              <a:t>Seng</a:t>
            </a:r>
            <a:r>
              <a:rPr lang="en-US" sz="1400" dirty="0"/>
              <a:t> R, JAIDS 2008; </a:t>
            </a:r>
            <a:r>
              <a:rPr lang="en-US" sz="1400" dirty="0" err="1"/>
              <a:t>Hocqueloux</a:t>
            </a:r>
            <a:r>
              <a:rPr lang="en-US" sz="1400" dirty="0"/>
              <a:t> L, AIDS 2010; McMichael AJ, Nat Rev </a:t>
            </a:r>
            <a:r>
              <a:rPr lang="en-US" sz="1400" dirty="0" err="1"/>
              <a:t>Immunol</a:t>
            </a:r>
            <a:r>
              <a:rPr lang="en-US" sz="1400" dirty="0"/>
              <a:t> </a:t>
            </a:r>
            <a:r>
              <a:rPr lang="en-US" sz="1400" dirty="0" smtClean="0"/>
              <a:t>2010;</a:t>
            </a:r>
            <a:endParaRPr lang="en-US" sz="1400" dirty="0"/>
          </a:p>
          <a:p>
            <a:pPr algn="r"/>
            <a:r>
              <a:rPr lang="en-US" sz="1400" dirty="0" err="1" smtClean="0"/>
              <a:t>Goujard</a:t>
            </a:r>
            <a:r>
              <a:rPr lang="en-US" sz="1400" dirty="0" smtClean="0"/>
              <a:t> C, Antiviral 2012, Bacchus C, 2012 IAS HIV Cure workshop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457200" y="228600"/>
            <a:ext cx="8382000" cy="1143000"/>
          </a:xfrm>
          <a:prstGeom prst="rect">
            <a:avLst/>
          </a:prstGeom>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200" i="0" u="none" strike="noStrike" kern="1200" cap="none" spc="0" normalizeH="0" baseline="0" noProof="0" dirty="0" smtClean="0">
                <a:ln>
                  <a:noFill/>
                </a:ln>
                <a:solidFill>
                  <a:srgbClr val="1B10F0"/>
                </a:solidFill>
                <a:effectLst/>
                <a:uLnTx/>
                <a:uFillTx/>
                <a:latin typeface="+mj-lt"/>
                <a:ea typeface="MS PGothic" pitchFamily="34" charset="-128"/>
                <a:cs typeface="ＭＳ Ｐゴシック" pitchFamily="-108" charset="-128"/>
              </a:rPr>
              <a:t>RV254/SEARCH 010 Study: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200" i="0" u="none" strike="noStrike" kern="1200" cap="none" spc="0" normalizeH="0" baseline="0" noProof="0" dirty="0" smtClean="0">
                <a:ln>
                  <a:noFill/>
                </a:ln>
                <a:solidFill>
                  <a:srgbClr val="1B10F0"/>
                </a:solidFill>
                <a:effectLst/>
                <a:uLnTx/>
                <a:uFillTx/>
                <a:latin typeface="+mj-lt"/>
                <a:ea typeface="MS PGothic" pitchFamily="34" charset="-128"/>
                <a:cs typeface="ＭＳ Ｐゴシック" pitchFamily="-108" charset="-128"/>
              </a:rPr>
              <a:t>Smaller </a:t>
            </a:r>
            <a:r>
              <a:rPr lang="en-US" sz="3200" dirty="0" smtClean="0">
                <a:solidFill>
                  <a:srgbClr val="1B10F0"/>
                </a:solidFill>
                <a:latin typeface="+mj-lt"/>
                <a:ea typeface="MS PGothic" pitchFamily="34" charset="-128"/>
                <a:cs typeface="ＭＳ Ｐゴシック" pitchFamily="-108" charset="-128"/>
              </a:rPr>
              <a:t>Reservoir Size in </a:t>
            </a:r>
          </a:p>
          <a:p>
            <a:pPr marL="0" marR="0" lvl="0" indent="0" algn="ctr" defTabSz="457200" rtl="0" eaLnBrk="0" fontAlgn="base" latinLnBrk="0" hangingPunct="0">
              <a:lnSpc>
                <a:spcPct val="100000"/>
              </a:lnSpc>
              <a:spcBef>
                <a:spcPct val="0"/>
              </a:spcBef>
              <a:spcAft>
                <a:spcPct val="0"/>
              </a:spcAft>
              <a:buClrTx/>
              <a:buSzTx/>
              <a:buFontTx/>
              <a:buNone/>
              <a:tabLst/>
              <a:defRPr/>
            </a:pPr>
            <a:r>
              <a:rPr lang="en-US" sz="3200" dirty="0" err="1" smtClean="0">
                <a:solidFill>
                  <a:srgbClr val="1B10F0"/>
                </a:solidFill>
                <a:latin typeface="+mj-lt"/>
                <a:ea typeface="MS PGothic" pitchFamily="34" charset="-128"/>
                <a:cs typeface="ＭＳ Ｐゴシック" pitchFamily="-108" charset="-128"/>
              </a:rPr>
              <a:t>Fiebig</a:t>
            </a:r>
            <a:r>
              <a:rPr lang="en-US" sz="3200" dirty="0" smtClean="0">
                <a:solidFill>
                  <a:srgbClr val="1B10F0"/>
                </a:solidFill>
                <a:latin typeface="+mj-lt"/>
                <a:ea typeface="MS PGothic" pitchFamily="34" charset="-128"/>
                <a:cs typeface="ＭＳ Ｐゴシック" pitchFamily="-108" charset="-128"/>
              </a:rPr>
              <a:t> I compared to </a:t>
            </a:r>
            <a:r>
              <a:rPr lang="en-US" sz="3200" dirty="0" err="1" smtClean="0">
                <a:solidFill>
                  <a:srgbClr val="1B10F0"/>
                </a:solidFill>
                <a:latin typeface="+mj-lt"/>
                <a:ea typeface="MS PGothic" pitchFamily="34" charset="-128"/>
                <a:cs typeface="ＭＳ Ｐゴシック" pitchFamily="-108" charset="-128"/>
              </a:rPr>
              <a:t>Fiebig</a:t>
            </a:r>
            <a:r>
              <a:rPr lang="en-US" sz="3200" dirty="0" smtClean="0">
                <a:solidFill>
                  <a:srgbClr val="1B10F0"/>
                </a:solidFill>
                <a:latin typeface="+mj-lt"/>
                <a:ea typeface="MS PGothic" pitchFamily="34" charset="-128"/>
                <a:cs typeface="ＭＳ Ｐゴシック" pitchFamily="-108" charset="-128"/>
              </a:rPr>
              <a:t> III Acute HIV Infection</a:t>
            </a:r>
            <a:endParaRPr kumimoji="0" lang="en-US" sz="3200" i="0" u="none" strike="noStrike" kern="1200" cap="none" spc="0" normalizeH="0" baseline="0" noProof="0" dirty="0">
              <a:ln>
                <a:noFill/>
              </a:ln>
              <a:solidFill>
                <a:srgbClr val="1B10F0"/>
              </a:solidFill>
              <a:effectLst/>
              <a:uLnTx/>
              <a:uFillTx/>
              <a:latin typeface="+mj-lt"/>
              <a:ea typeface="MS PGothic" pitchFamily="34" charset="-128"/>
              <a:cs typeface="ＭＳ Ｐゴシック" pitchFamily="-108" charset="-128"/>
            </a:endParaRPr>
          </a:p>
        </p:txBody>
      </p:sp>
      <p:sp>
        <p:nvSpPr>
          <p:cNvPr id="10" name="TextBox 9"/>
          <p:cNvSpPr txBox="1"/>
          <p:nvPr/>
        </p:nvSpPr>
        <p:spPr>
          <a:xfrm>
            <a:off x="2438400" y="5486400"/>
            <a:ext cx="941283" cy="400110"/>
          </a:xfrm>
          <a:prstGeom prst="rect">
            <a:avLst/>
          </a:prstGeom>
          <a:noFill/>
        </p:spPr>
        <p:txBody>
          <a:bodyPr wrap="none" rtlCol="0">
            <a:spAutoFit/>
          </a:bodyPr>
          <a:lstStyle/>
          <a:p>
            <a:r>
              <a:rPr lang="en-US" sz="2000" b="1" dirty="0" smtClean="0">
                <a:solidFill>
                  <a:srgbClr val="1B10F0"/>
                </a:solidFill>
              </a:rPr>
              <a:t>PBMC</a:t>
            </a:r>
            <a:endParaRPr lang="en-US" sz="2000" b="1" dirty="0">
              <a:solidFill>
                <a:srgbClr val="1B10F0"/>
              </a:solidFill>
            </a:endParaRPr>
          </a:p>
        </p:txBody>
      </p:sp>
      <p:sp>
        <p:nvSpPr>
          <p:cNvPr id="11" name="TextBox 10"/>
          <p:cNvSpPr txBox="1"/>
          <p:nvPr/>
        </p:nvSpPr>
        <p:spPr>
          <a:xfrm>
            <a:off x="6705600" y="5562600"/>
            <a:ext cx="1196161" cy="400110"/>
          </a:xfrm>
          <a:prstGeom prst="rect">
            <a:avLst/>
          </a:prstGeom>
          <a:noFill/>
        </p:spPr>
        <p:txBody>
          <a:bodyPr wrap="none" rtlCol="0">
            <a:spAutoFit/>
          </a:bodyPr>
          <a:lstStyle/>
          <a:p>
            <a:r>
              <a:rPr lang="en-US" sz="2000" b="1" dirty="0" smtClean="0">
                <a:solidFill>
                  <a:srgbClr val="1B10F0"/>
                </a:solidFill>
              </a:rPr>
              <a:t>Sigmoid</a:t>
            </a:r>
            <a:endParaRPr lang="en-US" sz="2000" b="1" dirty="0">
              <a:solidFill>
                <a:srgbClr val="1B10F0"/>
              </a:solidFill>
            </a:endParaRPr>
          </a:p>
        </p:txBody>
      </p:sp>
      <p:sp>
        <p:nvSpPr>
          <p:cNvPr id="9" name="TextBox 10"/>
          <p:cNvSpPr txBox="1">
            <a:spLocks noChangeArrowheads="1"/>
          </p:cNvSpPr>
          <p:nvPr/>
        </p:nvSpPr>
        <p:spPr bwMode="auto">
          <a:xfrm>
            <a:off x="3962400" y="6248400"/>
            <a:ext cx="5015925" cy="461665"/>
          </a:xfrm>
          <a:prstGeom prst="rect">
            <a:avLst/>
          </a:prstGeom>
          <a:noFill/>
          <a:ln w="9525">
            <a:noFill/>
            <a:miter lim="800000"/>
            <a:headEnd/>
            <a:tailEnd/>
          </a:ln>
        </p:spPr>
        <p:txBody>
          <a:bodyPr wrap="none">
            <a:spAutoFit/>
          </a:bodyPr>
          <a:lstStyle/>
          <a:p>
            <a:pPr algn="ctr"/>
            <a:r>
              <a:rPr lang="en-US" sz="1200" dirty="0" smtClean="0"/>
              <a:t>Updated from Ananworanich J, </a:t>
            </a:r>
            <a:r>
              <a:rPr lang="en-US" sz="1200" dirty="0" err="1" smtClean="0"/>
              <a:t>PLoS</a:t>
            </a:r>
            <a:r>
              <a:rPr lang="en-US" sz="1200" dirty="0" smtClean="0"/>
              <a:t> ONE 2012</a:t>
            </a:r>
          </a:p>
          <a:p>
            <a:pPr algn="ctr"/>
            <a:r>
              <a:rPr lang="en-US" sz="1200" dirty="0" smtClean="0"/>
              <a:t>Data provided by Nicolas Chomont, Claire </a:t>
            </a:r>
            <a:r>
              <a:rPr lang="en-US" sz="1200" dirty="0"/>
              <a:t>Vandergeeten (VGTI-Florida)</a:t>
            </a:r>
          </a:p>
        </p:txBody>
      </p:sp>
      <p:pic>
        <p:nvPicPr>
          <p:cNvPr id="12" name="Picture 11" descr="Tot HIV DNA BL no fbII.jpg"/>
          <p:cNvPicPr>
            <a:picLocks noChangeAspect="1"/>
          </p:cNvPicPr>
          <p:nvPr/>
        </p:nvPicPr>
        <p:blipFill>
          <a:blip r:embed="rId2" cstate="print"/>
          <a:stretch>
            <a:fillRect/>
          </a:stretch>
        </p:blipFill>
        <p:spPr>
          <a:xfrm>
            <a:off x="0" y="2286000"/>
            <a:ext cx="4654296" cy="2880360"/>
          </a:xfrm>
          <a:prstGeom prst="rect">
            <a:avLst/>
          </a:prstGeom>
        </p:spPr>
      </p:pic>
      <p:pic>
        <p:nvPicPr>
          <p:cNvPr id="13" name="Picture 12" descr="Tot HIV DNA gut BL no fbII.jpg"/>
          <p:cNvPicPr>
            <a:picLocks noChangeAspect="1"/>
          </p:cNvPicPr>
          <p:nvPr/>
        </p:nvPicPr>
        <p:blipFill>
          <a:blip r:embed="rId3" cstate="print"/>
          <a:stretch>
            <a:fillRect/>
          </a:stretch>
        </p:blipFill>
        <p:spPr>
          <a:xfrm>
            <a:off x="4453128" y="2358048"/>
            <a:ext cx="4690872" cy="2880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52400" y="304800"/>
            <a:ext cx="9003427" cy="553998"/>
          </a:xfrm>
          <a:prstGeom prst="rect">
            <a:avLst/>
          </a:prstGeom>
          <a:noFill/>
        </p:spPr>
        <p:txBody>
          <a:bodyPr wrap="none" rtlCol="0">
            <a:spAutoFit/>
          </a:bodyPr>
          <a:lstStyle/>
          <a:p>
            <a:r>
              <a:rPr lang="en-US" sz="3000" dirty="0" smtClean="0">
                <a:solidFill>
                  <a:srgbClr val="1B10F0"/>
                </a:solidFill>
              </a:rPr>
              <a:t>RV254: Total HIV DNA after ART in Early </a:t>
            </a:r>
            <a:r>
              <a:rPr lang="en-US" sz="3000" dirty="0" err="1" smtClean="0">
                <a:solidFill>
                  <a:srgbClr val="1B10F0"/>
                </a:solidFill>
              </a:rPr>
              <a:t>Fiebig</a:t>
            </a:r>
            <a:r>
              <a:rPr lang="en-US" sz="3000" dirty="0" smtClean="0">
                <a:solidFill>
                  <a:srgbClr val="1B10F0"/>
                </a:solidFill>
              </a:rPr>
              <a:t> AHI</a:t>
            </a:r>
            <a:endParaRPr lang="en-US" sz="3000" dirty="0">
              <a:solidFill>
                <a:srgbClr val="1B10F0"/>
              </a:solidFill>
            </a:endParaRPr>
          </a:p>
        </p:txBody>
      </p:sp>
      <p:sp>
        <p:nvSpPr>
          <p:cNvPr id="6" name="TextBox 5"/>
          <p:cNvSpPr txBox="1"/>
          <p:nvPr/>
        </p:nvSpPr>
        <p:spPr>
          <a:xfrm>
            <a:off x="609600" y="5334000"/>
            <a:ext cx="7616509" cy="1015663"/>
          </a:xfrm>
          <a:prstGeom prst="rect">
            <a:avLst/>
          </a:prstGeom>
          <a:noFill/>
          <a:ln>
            <a:solidFill>
              <a:schemeClr val="accent1"/>
            </a:solidFill>
          </a:ln>
          <a:effectLst>
            <a:glow rad="63500">
              <a:schemeClr val="accent1">
                <a:satMod val="175000"/>
                <a:alpha val="40000"/>
              </a:schemeClr>
            </a:glow>
          </a:effectLst>
        </p:spPr>
        <p:txBody>
          <a:bodyPr wrap="none" rtlCol="0">
            <a:spAutoFit/>
          </a:bodyPr>
          <a:lstStyle/>
          <a:p>
            <a:pPr algn="ctr"/>
            <a:r>
              <a:rPr lang="en-US" sz="2000" b="1" dirty="0" smtClean="0"/>
              <a:t>14 </a:t>
            </a:r>
            <a:r>
              <a:rPr lang="en-US" sz="2000" b="1" dirty="0" smtClean="0">
                <a:solidFill>
                  <a:srgbClr val="1B10F0"/>
                </a:solidFill>
              </a:rPr>
              <a:t>post-treatment controllers </a:t>
            </a:r>
            <a:r>
              <a:rPr lang="en-US" sz="2000" b="1" dirty="0" smtClean="0"/>
              <a:t>in </a:t>
            </a:r>
            <a:r>
              <a:rPr lang="en-US" sz="2000" b="1" dirty="0" smtClean="0">
                <a:solidFill>
                  <a:srgbClr val="1B10F0"/>
                </a:solidFill>
              </a:rPr>
              <a:t>ANRS PRIMO/Visconti </a:t>
            </a:r>
            <a:r>
              <a:rPr lang="en-US" sz="2000" b="1" dirty="0" smtClean="0"/>
              <a:t>study </a:t>
            </a:r>
          </a:p>
          <a:p>
            <a:pPr algn="ctr"/>
            <a:r>
              <a:rPr lang="en-US" sz="2000" b="1" dirty="0" smtClean="0"/>
              <a:t>HIV DNA after </a:t>
            </a:r>
            <a:r>
              <a:rPr lang="en-US" sz="2000" b="1" dirty="0" smtClean="0">
                <a:solidFill>
                  <a:srgbClr val="1B10F0"/>
                </a:solidFill>
              </a:rPr>
              <a:t>20 months on ART </a:t>
            </a:r>
            <a:r>
              <a:rPr lang="en-US" sz="2000" b="1" dirty="0" smtClean="0"/>
              <a:t>was </a:t>
            </a:r>
            <a:r>
              <a:rPr lang="en-US" sz="2000" b="1" dirty="0" smtClean="0">
                <a:solidFill>
                  <a:srgbClr val="1B10F0"/>
                </a:solidFill>
              </a:rPr>
              <a:t>2.1 log</a:t>
            </a:r>
          </a:p>
          <a:p>
            <a:pPr algn="ctr"/>
            <a:r>
              <a:rPr lang="en-US" sz="2000" b="1" dirty="0" smtClean="0"/>
              <a:t>HIV DNA after </a:t>
            </a:r>
            <a:r>
              <a:rPr lang="en-US" sz="2000" b="1" dirty="0" smtClean="0">
                <a:solidFill>
                  <a:srgbClr val="1B10F0"/>
                </a:solidFill>
              </a:rPr>
              <a:t>6.5 years off ART </a:t>
            </a:r>
            <a:r>
              <a:rPr lang="en-US" sz="2000" b="1" dirty="0" smtClean="0"/>
              <a:t>was </a:t>
            </a:r>
            <a:r>
              <a:rPr lang="en-US" sz="2000" b="1" dirty="0" smtClean="0">
                <a:solidFill>
                  <a:srgbClr val="1B10F0"/>
                </a:solidFill>
              </a:rPr>
              <a:t>1.71 log</a:t>
            </a:r>
            <a:r>
              <a:rPr lang="en-US" sz="2000" b="1" baseline="30000" dirty="0" smtClean="0"/>
              <a:t>1</a:t>
            </a:r>
            <a:endParaRPr lang="en-US" sz="2000" b="1" dirty="0"/>
          </a:p>
        </p:txBody>
      </p:sp>
      <p:pic>
        <p:nvPicPr>
          <p:cNvPr id="8" name="Picture 7" descr="Tot HIV DNA over wk, by FB no II.jpg"/>
          <p:cNvPicPr>
            <a:picLocks noChangeAspect="1"/>
          </p:cNvPicPr>
          <p:nvPr/>
        </p:nvPicPr>
        <p:blipFill>
          <a:blip r:embed="rId2" cstate="print"/>
          <a:stretch>
            <a:fillRect/>
          </a:stretch>
        </p:blipFill>
        <p:spPr>
          <a:xfrm>
            <a:off x="685800" y="762000"/>
            <a:ext cx="7320377" cy="3837042"/>
          </a:xfrm>
          <a:prstGeom prst="rect">
            <a:avLst/>
          </a:prstGeom>
        </p:spPr>
      </p:pic>
      <p:cxnSp>
        <p:nvCxnSpPr>
          <p:cNvPr id="9" name="Straight Connector 8"/>
          <p:cNvCxnSpPr/>
          <p:nvPr/>
        </p:nvCxnSpPr>
        <p:spPr>
          <a:xfrm>
            <a:off x="2133600" y="2895600"/>
            <a:ext cx="5791200" cy="0"/>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447800" y="4495800"/>
            <a:ext cx="6647974" cy="584775"/>
          </a:xfrm>
          <a:prstGeom prst="rect">
            <a:avLst/>
          </a:prstGeom>
          <a:noFill/>
        </p:spPr>
        <p:txBody>
          <a:bodyPr wrap="none" rtlCol="0">
            <a:spAutoFit/>
          </a:bodyPr>
          <a:lstStyle/>
          <a:p>
            <a:r>
              <a:rPr lang="en-US" sz="1600" dirty="0" err="1" smtClean="0"/>
              <a:t>Figbig</a:t>
            </a:r>
            <a:r>
              <a:rPr lang="en-US" sz="1600" dirty="0" smtClean="0"/>
              <a:t> I	    19            16         12            11             8             7	</a:t>
            </a:r>
          </a:p>
          <a:p>
            <a:r>
              <a:rPr lang="en-US" sz="1600" dirty="0" err="1" smtClean="0"/>
              <a:t>Fiebig</a:t>
            </a:r>
            <a:r>
              <a:rPr lang="en-US" sz="1600" dirty="0" smtClean="0"/>
              <a:t> III       25           23         18      	 18            16           14 </a:t>
            </a:r>
            <a:endParaRPr lang="en-US" sz="1600" dirty="0"/>
          </a:p>
        </p:txBody>
      </p:sp>
      <p:sp>
        <p:nvSpPr>
          <p:cNvPr id="7" name="TextBox 6"/>
          <p:cNvSpPr txBox="1"/>
          <p:nvPr/>
        </p:nvSpPr>
        <p:spPr>
          <a:xfrm>
            <a:off x="7543800" y="2404646"/>
            <a:ext cx="768159" cy="338554"/>
          </a:xfrm>
          <a:prstGeom prst="rect">
            <a:avLst/>
          </a:prstGeom>
          <a:noFill/>
        </p:spPr>
        <p:txBody>
          <a:bodyPr wrap="none" rtlCol="0">
            <a:spAutoFit/>
          </a:bodyPr>
          <a:lstStyle/>
          <a:p>
            <a:r>
              <a:rPr lang="en-US" sz="1600" dirty="0" smtClean="0"/>
              <a:t>(5 yrs)</a:t>
            </a:r>
            <a:endParaRPr lang="en-US" sz="1600" dirty="0"/>
          </a:p>
        </p:txBody>
      </p:sp>
      <p:sp>
        <p:nvSpPr>
          <p:cNvPr id="11" name="TextBox 10"/>
          <p:cNvSpPr txBox="1"/>
          <p:nvPr/>
        </p:nvSpPr>
        <p:spPr>
          <a:xfrm>
            <a:off x="5562600" y="6550223"/>
            <a:ext cx="2730235" cy="276999"/>
          </a:xfrm>
          <a:prstGeom prst="rect">
            <a:avLst/>
          </a:prstGeom>
          <a:noFill/>
        </p:spPr>
        <p:txBody>
          <a:bodyPr wrap="none" rtlCol="0">
            <a:spAutoFit/>
          </a:bodyPr>
          <a:lstStyle/>
          <a:p>
            <a:r>
              <a:rPr lang="en-US" sz="1200" baseline="30000" dirty="0" smtClean="0"/>
              <a:t>1</a:t>
            </a:r>
            <a:r>
              <a:rPr lang="en-US" sz="1200" dirty="0" smtClean="0"/>
              <a:t>Data provided by Christine </a:t>
            </a:r>
            <a:r>
              <a:rPr lang="en-US" sz="1200" dirty="0" err="1" smtClean="0"/>
              <a:t>Rouzioux</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8229600" cy="1143000"/>
          </a:xfrm>
        </p:spPr>
        <p:txBody>
          <a:bodyPr/>
          <a:lstStyle/>
          <a:p>
            <a:r>
              <a:rPr lang="en-US" dirty="0" smtClean="0">
                <a:solidFill>
                  <a:srgbClr val="1B10F0"/>
                </a:solidFill>
              </a:rPr>
              <a:t>Examining interventions during acute HIV for functional cure</a:t>
            </a:r>
            <a:br>
              <a:rPr lang="en-US" dirty="0" smtClean="0">
                <a:solidFill>
                  <a:srgbClr val="1B10F0"/>
                </a:solidFill>
              </a:rPr>
            </a:br>
            <a:endParaRPr lang="en-US" dirty="0">
              <a:solidFill>
                <a:srgbClr val="1B10F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8600" y="304800"/>
            <a:ext cx="2895600" cy="646331"/>
          </a:xfrm>
          <a:prstGeom prst="rect">
            <a:avLst/>
          </a:prstGeom>
          <a:solidFill>
            <a:schemeClr val="accent1"/>
          </a:solidFill>
        </p:spPr>
        <p:txBody>
          <a:bodyPr wrap="square" rtlCol="0">
            <a:spAutoFit/>
          </a:bodyPr>
          <a:lstStyle/>
          <a:p>
            <a:pPr algn="ctr"/>
            <a:r>
              <a:rPr lang="en-US" sz="1800" b="1" dirty="0" smtClean="0">
                <a:solidFill>
                  <a:schemeClr val="bg1"/>
                </a:solidFill>
                <a:latin typeface="Arial" pitchFamily="34" charset="0"/>
                <a:cs typeface="Arial" pitchFamily="34" charset="0"/>
              </a:rPr>
              <a:t>Identify acutely HIV-infected persons</a:t>
            </a:r>
          </a:p>
        </p:txBody>
      </p:sp>
      <p:sp>
        <p:nvSpPr>
          <p:cNvPr id="4" name="TextBox 3"/>
          <p:cNvSpPr txBox="1"/>
          <p:nvPr/>
        </p:nvSpPr>
        <p:spPr>
          <a:xfrm>
            <a:off x="152400" y="1600200"/>
            <a:ext cx="3074303" cy="1200329"/>
          </a:xfrm>
          <a:prstGeom prst="rect">
            <a:avLst/>
          </a:prstGeom>
          <a:solidFill>
            <a:schemeClr val="accent1"/>
          </a:solidFill>
        </p:spPr>
        <p:txBody>
          <a:bodyPr wrap="none" rtlCol="0">
            <a:spAutoFit/>
          </a:bodyPr>
          <a:lstStyle/>
          <a:p>
            <a:pPr algn="ctr"/>
            <a:r>
              <a:rPr lang="en-US" sz="1800" b="1" dirty="0" smtClean="0">
                <a:solidFill>
                  <a:schemeClr val="bg1"/>
                </a:solidFill>
                <a:latin typeface="Arial" pitchFamily="34" charset="0"/>
                <a:cs typeface="Arial" pitchFamily="34" charset="0"/>
              </a:rPr>
              <a:t>Immediate ART leading to </a:t>
            </a:r>
          </a:p>
          <a:p>
            <a:pPr algn="ctr"/>
            <a:r>
              <a:rPr lang="en-US" sz="1800" b="1" dirty="0" smtClean="0">
                <a:solidFill>
                  <a:schemeClr val="bg1"/>
                </a:solidFill>
                <a:latin typeface="Arial" pitchFamily="34" charset="0"/>
                <a:cs typeface="Arial" pitchFamily="34" charset="0"/>
              </a:rPr>
              <a:t>rapid viral suppression</a:t>
            </a:r>
          </a:p>
          <a:p>
            <a:pPr algn="ctr"/>
            <a:r>
              <a:rPr lang="en-US" sz="1800" b="1" dirty="0" smtClean="0">
                <a:solidFill>
                  <a:schemeClr val="bg1"/>
                </a:solidFill>
                <a:latin typeface="Arial" pitchFamily="34" charset="0"/>
                <a:cs typeface="Arial" pitchFamily="34" charset="0"/>
              </a:rPr>
              <a:t>minimize reservoir size</a:t>
            </a:r>
          </a:p>
          <a:p>
            <a:pPr algn="ctr"/>
            <a:r>
              <a:rPr lang="en-US" sz="1800" b="1" dirty="0" smtClean="0">
                <a:solidFill>
                  <a:schemeClr val="bg1"/>
                </a:solidFill>
                <a:latin typeface="Arial" pitchFamily="34" charset="0"/>
                <a:cs typeface="Arial" pitchFamily="34" charset="0"/>
              </a:rPr>
              <a:t>preserve immunity</a:t>
            </a:r>
            <a:endParaRPr lang="en-US" sz="1800" b="1" dirty="0">
              <a:solidFill>
                <a:schemeClr val="bg1"/>
              </a:solidFill>
              <a:latin typeface="Arial" pitchFamily="34" charset="0"/>
              <a:cs typeface="Arial" pitchFamily="34" charset="0"/>
            </a:endParaRPr>
          </a:p>
        </p:txBody>
      </p:sp>
      <p:sp>
        <p:nvSpPr>
          <p:cNvPr id="8" name="TextBox 7"/>
          <p:cNvSpPr txBox="1"/>
          <p:nvPr/>
        </p:nvSpPr>
        <p:spPr>
          <a:xfrm>
            <a:off x="304800" y="3886200"/>
            <a:ext cx="2236510" cy="646331"/>
          </a:xfrm>
          <a:prstGeom prst="rect">
            <a:avLst/>
          </a:prstGeom>
          <a:solidFill>
            <a:schemeClr val="accent1"/>
          </a:solidFill>
        </p:spPr>
        <p:txBody>
          <a:bodyPr wrap="none" rtlCol="0">
            <a:spAutoFit/>
          </a:bodyPr>
          <a:lstStyle/>
          <a:p>
            <a:pPr algn="ctr"/>
            <a:r>
              <a:rPr lang="en-US" sz="1800" b="1" dirty="0" smtClean="0">
                <a:solidFill>
                  <a:schemeClr val="bg1"/>
                </a:solidFill>
                <a:latin typeface="Arial" pitchFamily="34" charset="0"/>
                <a:cs typeface="Arial" pitchFamily="34" charset="0"/>
              </a:rPr>
              <a:t>Intervention</a:t>
            </a:r>
          </a:p>
          <a:p>
            <a:pPr algn="ctr"/>
            <a:r>
              <a:rPr lang="en-US" sz="1800" b="1" dirty="0" smtClean="0">
                <a:solidFill>
                  <a:schemeClr val="bg1"/>
                </a:solidFill>
                <a:latin typeface="Arial" pitchFamily="34" charset="0"/>
                <a:cs typeface="Arial" pitchFamily="34" charset="0"/>
              </a:rPr>
              <a:t>vs. no intervention</a:t>
            </a:r>
            <a:endParaRPr lang="en-US" sz="1800" b="1" dirty="0">
              <a:solidFill>
                <a:schemeClr val="bg1"/>
              </a:solidFill>
              <a:latin typeface="Arial" pitchFamily="34" charset="0"/>
              <a:cs typeface="Arial" pitchFamily="34" charset="0"/>
            </a:endParaRPr>
          </a:p>
        </p:txBody>
      </p:sp>
      <p:sp>
        <p:nvSpPr>
          <p:cNvPr id="9" name="TextBox 8"/>
          <p:cNvSpPr txBox="1"/>
          <p:nvPr/>
        </p:nvSpPr>
        <p:spPr>
          <a:xfrm>
            <a:off x="3200400" y="3505200"/>
            <a:ext cx="2438400" cy="646331"/>
          </a:xfrm>
          <a:prstGeom prst="rect">
            <a:avLst/>
          </a:prstGeom>
          <a:solidFill>
            <a:schemeClr val="accent1"/>
          </a:solidFill>
        </p:spPr>
        <p:txBody>
          <a:bodyPr wrap="square" rtlCol="0">
            <a:spAutoFit/>
          </a:bodyPr>
          <a:lstStyle/>
          <a:p>
            <a:pPr algn="ctr"/>
            <a:r>
              <a:rPr lang="en-US" sz="1800" b="1" dirty="0" smtClean="0">
                <a:solidFill>
                  <a:schemeClr val="bg1"/>
                </a:solidFill>
                <a:latin typeface="Arial" pitchFamily="34" charset="0"/>
                <a:cs typeface="Arial" pitchFamily="34" charset="0"/>
              </a:rPr>
              <a:t>Reduce latently</a:t>
            </a:r>
          </a:p>
          <a:p>
            <a:pPr algn="ctr"/>
            <a:r>
              <a:rPr lang="en-US" sz="1800" b="1" dirty="0" smtClean="0">
                <a:solidFill>
                  <a:schemeClr val="bg1"/>
                </a:solidFill>
                <a:latin typeface="Arial" pitchFamily="34" charset="0"/>
                <a:cs typeface="Arial" pitchFamily="34" charset="0"/>
              </a:rPr>
              <a:t>Infected cells</a:t>
            </a:r>
            <a:endParaRPr lang="en-US" sz="1800" b="1" dirty="0">
              <a:solidFill>
                <a:schemeClr val="bg1"/>
              </a:solidFill>
              <a:latin typeface="Arial" pitchFamily="34" charset="0"/>
              <a:cs typeface="Arial" pitchFamily="34" charset="0"/>
            </a:endParaRPr>
          </a:p>
        </p:txBody>
      </p:sp>
      <p:sp>
        <p:nvSpPr>
          <p:cNvPr id="11" name="TextBox 10"/>
          <p:cNvSpPr txBox="1"/>
          <p:nvPr/>
        </p:nvSpPr>
        <p:spPr>
          <a:xfrm>
            <a:off x="685800" y="5867400"/>
            <a:ext cx="1479892" cy="646331"/>
          </a:xfrm>
          <a:prstGeom prst="rect">
            <a:avLst/>
          </a:prstGeom>
          <a:solidFill>
            <a:schemeClr val="accent1"/>
          </a:solidFill>
        </p:spPr>
        <p:txBody>
          <a:bodyPr wrap="none" rtlCol="0">
            <a:spAutoFit/>
          </a:bodyPr>
          <a:lstStyle/>
          <a:p>
            <a:pPr algn="ctr"/>
            <a:r>
              <a:rPr lang="en-US" sz="1800" b="1" dirty="0" smtClean="0">
                <a:solidFill>
                  <a:schemeClr val="bg1"/>
                </a:solidFill>
                <a:latin typeface="Arial" pitchFamily="34" charset="0"/>
                <a:cs typeface="Arial" pitchFamily="34" charset="0"/>
              </a:rPr>
              <a:t>ART</a:t>
            </a:r>
          </a:p>
          <a:p>
            <a:pPr algn="ctr"/>
            <a:r>
              <a:rPr lang="en-US" sz="1800" b="1" dirty="0" smtClean="0">
                <a:solidFill>
                  <a:schemeClr val="bg1"/>
                </a:solidFill>
                <a:latin typeface="Arial" pitchFamily="34" charset="0"/>
                <a:cs typeface="Arial" pitchFamily="34" charset="0"/>
              </a:rPr>
              <a:t>interruption</a:t>
            </a:r>
            <a:endParaRPr lang="en-US" sz="1800" b="1" dirty="0">
              <a:solidFill>
                <a:schemeClr val="bg1"/>
              </a:solidFill>
              <a:latin typeface="Arial" pitchFamily="34" charset="0"/>
              <a:cs typeface="Arial" pitchFamily="34" charset="0"/>
            </a:endParaRPr>
          </a:p>
        </p:txBody>
      </p:sp>
      <p:sp>
        <p:nvSpPr>
          <p:cNvPr id="13" name="TextBox 12"/>
          <p:cNvSpPr txBox="1"/>
          <p:nvPr/>
        </p:nvSpPr>
        <p:spPr>
          <a:xfrm>
            <a:off x="4724400" y="228600"/>
            <a:ext cx="2274982" cy="646331"/>
          </a:xfrm>
          <a:prstGeom prst="rect">
            <a:avLst/>
          </a:prstGeom>
          <a:solidFill>
            <a:schemeClr val="accent4">
              <a:lumMod val="75000"/>
            </a:schemeClr>
          </a:solidFill>
          <a:ln>
            <a:solidFill>
              <a:schemeClr val="accent4">
                <a:lumMod val="50000"/>
              </a:schemeClr>
            </a:solidFill>
          </a:ln>
        </p:spPr>
        <p:txBody>
          <a:bodyPr wrap="none" rtlCol="0">
            <a:spAutoFit/>
          </a:bodyPr>
          <a:lstStyle/>
          <a:p>
            <a:r>
              <a:rPr lang="en-US" sz="1800" b="1" dirty="0" smtClean="0">
                <a:solidFill>
                  <a:schemeClr val="bg1"/>
                </a:solidFill>
                <a:latin typeface="Arial" pitchFamily="34" charset="0"/>
                <a:cs typeface="Arial" pitchFamily="34" charset="0"/>
              </a:rPr>
              <a:t>Enrollment across</a:t>
            </a:r>
          </a:p>
          <a:p>
            <a:r>
              <a:rPr lang="en-US" sz="1800" b="1" dirty="0" smtClean="0">
                <a:solidFill>
                  <a:schemeClr val="bg1"/>
                </a:solidFill>
                <a:latin typeface="Arial" pitchFamily="34" charset="0"/>
                <a:cs typeface="Arial" pitchFamily="34" charset="0"/>
              </a:rPr>
              <a:t>multi-national sites</a:t>
            </a:r>
            <a:endParaRPr lang="en-US" sz="1800" b="1" dirty="0">
              <a:solidFill>
                <a:schemeClr val="bg1"/>
              </a:solidFill>
              <a:latin typeface="Arial" pitchFamily="34" charset="0"/>
              <a:cs typeface="Arial" pitchFamily="34" charset="0"/>
            </a:endParaRPr>
          </a:p>
        </p:txBody>
      </p:sp>
      <p:sp>
        <p:nvSpPr>
          <p:cNvPr id="15" name="Down Arrow 14"/>
          <p:cNvSpPr/>
          <p:nvPr/>
        </p:nvSpPr>
        <p:spPr>
          <a:xfrm rot="5400000">
            <a:off x="3675888" y="134112"/>
            <a:ext cx="484632" cy="978408"/>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324600" y="5943600"/>
            <a:ext cx="2180918" cy="646331"/>
          </a:xfrm>
          <a:prstGeom prst="rect">
            <a:avLst/>
          </a:prstGeom>
          <a:solidFill>
            <a:schemeClr val="accent4">
              <a:lumMod val="75000"/>
            </a:schemeClr>
          </a:solidFill>
        </p:spPr>
        <p:txBody>
          <a:bodyPr wrap="none" rtlCol="0">
            <a:spAutoFit/>
          </a:bodyPr>
          <a:lstStyle/>
          <a:p>
            <a:pPr algn="ctr"/>
            <a:r>
              <a:rPr lang="en-US" sz="1800" b="1" dirty="0" smtClean="0">
                <a:solidFill>
                  <a:schemeClr val="bg1"/>
                </a:solidFill>
                <a:latin typeface="Arial" pitchFamily="34" charset="0"/>
                <a:cs typeface="Arial" pitchFamily="34" charset="0"/>
              </a:rPr>
              <a:t>Passive immunity,</a:t>
            </a:r>
          </a:p>
          <a:p>
            <a:pPr algn="ctr"/>
            <a:r>
              <a:rPr lang="en-US" sz="1800" b="1" dirty="0" smtClean="0">
                <a:solidFill>
                  <a:schemeClr val="bg1"/>
                </a:solidFill>
                <a:latin typeface="Arial" pitchFamily="34" charset="0"/>
                <a:cs typeface="Arial" pitchFamily="34" charset="0"/>
              </a:rPr>
              <a:t>others</a:t>
            </a:r>
            <a:endParaRPr lang="en-US" sz="1800" b="1" dirty="0">
              <a:solidFill>
                <a:schemeClr val="bg1"/>
              </a:solidFill>
              <a:latin typeface="Arial" pitchFamily="34" charset="0"/>
              <a:cs typeface="Arial" pitchFamily="34" charset="0"/>
            </a:endParaRPr>
          </a:p>
        </p:txBody>
      </p:sp>
      <p:sp>
        <p:nvSpPr>
          <p:cNvPr id="17" name="TextBox 16"/>
          <p:cNvSpPr txBox="1"/>
          <p:nvPr/>
        </p:nvSpPr>
        <p:spPr>
          <a:xfrm>
            <a:off x="4572000" y="1295400"/>
            <a:ext cx="4134465" cy="923330"/>
          </a:xfrm>
          <a:prstGeom prst="rect">
            <a:avLst/>
          </a:prstGeom>
          <a:solidFill>
            <a:schemeClr val="accent4">
              <a:lumMod val="75000"/>
            </a:schemeClr>
          </a:solidFill>
        </p:spPr>
        <p:txBody>
          <a:bodyPr wrap="none" rtlCol="0">
            <a:spAutoFit/>
          </a:bodyPr>
          <a:lstStyle/>
          <a:p>
            <a:pPr algn="ctr"/>
            <a:r>
              <a:rPr lang="en-US" sz="1800" b="1" dirty="0" smtClean="0">
                <a:solidFill>
                  <a:schemeClr val="bg1"/>
                </a:solidFill>
                <a:latin typeface="Arial" pitchFamily="34" charset="0"/>
                <a:cs typeface="Arial" pitchFamily="34" charset="0"/>
              </a:rPr>
              <a:t>ART </a:t>
            </a:r>
          </a:p>
          <a:p>
            <a:pPr algn="ctr"/>
            <a:r>
              <a:rPr lang="en-US" sz="1800" b="1" dirty="0" smtClean="0">
                <a:solidFill>
                  <a:schemeClr val="bg1"/>
                </a:solidFill>
                <a:latin typeface="Arial" pitchFamily="34" charset="0"/>
                <a:cs typeface="Arial" pitchFamily="34" charset="0"/>
              </a:rPr>
              <a:t>New drug classes</a:t>
            </a:r>
          </a:p>
          <a:p>
            <a:pPr algn="ctr"/>
            <a:r>
              <a:rPr lang="en-US" sz="1800" b="1" dirty="0" smtClean="0">
                <a:solidFill>
                  <a:schemeClr val="bg1"/>
                </a:solidFill>
                <a:latin typeface="Arial" pitchFamily="34" charset="0"/>
                <a:cs typeface="Arial" pitchFamily="34" charset="0"/>
              </a:rPr>
              <a:t>Drugs with better tissue penetration</a:t>
            </a:r>
            <a:endParaRPr lang="en-US" sz="1800" b="1" dirty="0">
              <a:solidFill>
                <a:schemeClr val="bg1"/>
              </a:solidFill>
              <a:latin typeface="Arial" pitchFamily="34" charset="0"/>
              <a:cs typeface="Arial" pitchFamily="34" charset="0"/>
            </a:endParaRPr>
          </a:p>
        </p:txBody>
      </p:sp>
      <p:sp>
        <p:nvSpPr>
          <p:cNvPr id="19" name="TextBox 18"/>
          <p:cNvSpPr txBox="1"/>
          <p:nvPr/>
        </p:nvSpPr>
        <p:spPr>
          <a:xfrm>
            <a:off x="6324600" y="4114800"/>
            <a:ext cx="2595583" cy="923330"/>
          </a:xfrm>
          <a:prstGeom prst="rect">
            <a:avLst/>
          </a:prstGeom>
          <a:solidFill>
            <a:schemeClr val="accent4">
              <a:lumMod val="75000"/>
            </a:schemeClr>
          </a:solidFill>
        </p:spPr>
        <p:txBody>
          <a:bodyPr wrap="none" rtlCol="0">
            <a:spAutoFit/>
          </a:bodyPr>
          <a:lstStyle/>
          <a:p>
            <a:pPr algn="ctr"/>
            <a:r>
              <a:rPr lang="en-US" sz="1800" b="1" dirty="0" smtClean="0">
                <a:solidFill>
                  <a:schemeClr val="bg1"/>
                </a:solidFill>
                <a:latin typeface="Arial" pitchFamily="34" charset="0"/>
                <a:cs typeface="Arial" pitchFamily="34" charset="0"/>
              </a:rPr>
              <a:t>Therapeutic HIV</a:t>
            </a:r>
          </a:p>
          <a:p>
            <a:pPr algn="ctr"/>
            <a:r>
              <a:rPr lang="en-US" sz="1800" b="1" dirty="0" smtClean="0">
                <a:solidFill>
                  <a:schemeClr val="bg1"/>
                </a:solidFill>
                <a:latin typeface="Arial" pitchFamily="34" charset="0"/>
                <a:cs typeface="Arial" pitchFamily="34" charset="0"/>
              </a:rPr>
              <a:t>vaccine</a:t>
            </a:r>
          </a:p>
          <a:p>
            <a:pPr algn="ctr"/>
            <a:r>
              <a:rPr lang="en-US" sz="1800" b="1" dirty="0" smtClean="0">
                <a:solidFill>
                  <a:schemeClr val="bg1"/>
                </a:solidFill>
                <a:latin typeface="Arial" pitchFamily="34" charset="0"/>
                <a:cs typeface="Arial" pitchFamily="34" charset="0"/>
              </a:rPr>
              <a:t>Other immunotherapy</a:t>
            </a:r>
          </a:p>
        </p:txBody>
      </p:sp>
      <p:sp>
        <p:nvSpPr>
          <p:cNvPr id="20" name="Down Arrow 19"/>
          <p:cNvSpPr/>
          <p:nvPr/>
        </p:nvSpPr>
        <p:spPr>
          <a:xfrm>
            <a:off x="1066800" y="1143000"/>
            <a:ext cx="484632" cy="381000"/>
          </a:xfrm>
          <a:prstGeom prst="downArrow">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1143000" y="2971800"/>
            <a:ext cx="484632" cy="762000"/>
          </a:xfrm>
          <a:prstGeom prst="downArrow">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1143000" y="4572000"/>
            <a:ext cx="484632" cy="1143000"/>
          </a:xfrm>
          <a:prstGeom prst="downArrow">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200400" y="4191000"/>
            <a:ext cx="2438400" cy="923330"/>
          </a:xfrm>
          <a:prstGeom prst="rect">
            <a:avLst/>
          </a:prstGeom>
          <a:solidFill>
            <a:schemeClr val="accent1"/>
          </a:solidFill>
        </p:spPr>
        <p:txBody>
          <a:bodyPr wrap="square" rtlCol="0">
            <a:spAutoFit/>
          </a:bodyPr>
          <a:lstStyle/>
          <a:p>
            <a:pPr algn="ctr"/>
            <a:r>
              <a:rPr lang="en-US" sz="1800" b="1" dirty="0" smtClean="0">
                <a:solidFill>
                  <a:schemeClr val="bg1"/>
                </a:solidFill>
                <a:latin typeface="Arial" pitchFamily="34" charset="0"/>
                <a:cs typeface="Arial" pitchFamily="34" charset="0"/>
              </a:rPr>
              <a:t>Enhance </a:t>
            </a:r>
          </a:p>
          <a:p>
            <a:pPr algn="ctr"/>
            <a:r>
              <a:rPr lang="en-US" sz="1800" b="1" dirty="0" smtClean="0">
                <a:solidFill>
                  <a:schemeClr val="bg1"/>
                </a:solidFill>
                <a:latin typeface="Arial" pitchFamily="34" charset="0"/>
                <a:cs typeface="Arial" pitchFamily="34" charset="0"/>
              </a:rPr>
              <a:t>HIV-specific immunity</a:t>
            </a:r>
            <a:endParaRPr lang="en-US" sz="1800" b="1" dirty="0">
              <a:solidFill>
                <a:schemeClr val="bg1"/>
              </a:solidFill>
              <a:latin typeface="Arial" pitchFamily="34" charset="0"/>
              <a:cs typeface="Arial" pitchFamily="34" charset="0"/>
            </a:endParaRPr>
          </a:p>
        </p:txBody>
      </p:sp>
      <p:sp>
        <p:nvSpPr>
          <p:cNvPr id="25" name="Down Arrow 24"/>
          <p:cNvSpPr/>
          <p:nvPr/>
        </p:nvSpPr>
        <p:spPr>
          <a:xfrm rot="5400000">
            <a:off x="3599688" y="1505712"/>
            <a:ext cx="484632" cy="978408"/>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rot="14752489">
            <a:off x="2644808" y="2988942"/>
            <a:ext cx="484632" cy="432324"/>
          </a:xfrm>
          <a:prstGeom prst="downArrow">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rot="18649335">
            <a:off x="2624640" y="5047618"/>
            <a:ext cx="484632" cy="512595"/>
          </a:xfrm>
          <a:prstGeom prst="downArrow">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324600" y="3581400"/>
            <a:ext cx="1749198" cy="369332"/>
          </a:xfrm>
          <a:prstGeom prst="rect">
            <a:avLst/>
          </a:prstGeom>
          <a:solidFill>
            <a:schemeClr val="accent4">
              <a:lumMod val="75000"/>
            </a:schemeClr>
          </a:solidFill>
        </p:spPr>
        <p:txBody>
          <a:bodyPr wrap="none" rtlCol="0">
            <a:spAutoFit/>
          </a:bodyPr>
          <a:lstStyle/>
          <a:p>
            <a:pPr algn="ctr"/>
            <a:r>
              <a:rPr lang="en-US" sz="1800" b="1" dirty="0" err="1" smtClean="0">
                <a:solidFill>
                  <a:schemeClr val="bg1"/>
                </a:solidFill>
                <a:latin typeface="Arial" pitchFamily="34" charset="0"/>
                <a:cs typeface="Arial" pitchFamily="34" charset="0"/>
              </a:rPr>
              <a:t>HDACi</a:t>
            </a:r>
            <a:r>
              <a:rPr lang="en-US" sz="1800" b="1" dirty="0" smtClean="0">
                <a:solidFill>
                  <a:schemeClr val="bg1"/>
                </a:solidFill>
                <a:latin typeface="Arial" pitchFamily="34" charset="0"/>
                <a:cs typeface="Arial" pitchFamily="34" charset="0"/>
              </a:rPr>
              <a:t>, others</a:t>
            </a:r>
            <a:endParaRPr lang="en-US" sz="1800" b="1" dirty="0">
              <a:solidFill>
                <a:schemeClr val="bg1"/>
              </a:solidFill>
              <a:latin typeface="Arial" pitchFamily="34" charset="0"/>
              <a:cs typeface="Arial" pitchFamily="34" charset="0"/>
            </a:endParaRPr>
          </a:p>
        </p:txBody>
      </p:sp>
      <p:sp>
        <p:nvSpPr>
          <p:cNvPr id="31" name="Down Arrow 30"/>
          <p:cNvSpPr/>
          <p:nvPr/>
        </p:nvSpPr>
        <p:spPr>
          <a:xfrm rot="5400000">
            <a:off x="5663184" y="3633216"/>
            <a:ext cx="484632" cy="381000"/>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124200" y="6172200"/>
            <a:ext cx="2326278" cy="369332"/>
          </a:xfrm>
          <a:prstGeom prst="rect">
            <a:avLst/>
          </a:prstGeom>
          <a:solidFill>
            <a:schemeClr val="accent1"/>
          </a:solidFill>
          <a:ln>
            <a:solidFill>
              <a:schemeClr val="accent1"/>
            </a:solidFill>
          </a:ln>
        </p:spPr>
        <p:txBody>
          <a:bodyPr wrap="none" rtlCol="0">
            <a:spAutoFit/>
          </a:bodyPr>
          <a:lstStyle/>
          <a:p>
            <a:r>
              <a:rPr lang="en-US" sz="1800" b="1" dirty="0" smtClean="0">
                <a:solidFill>
                  <a:schemeClr val="bg1"/>
                </a:solidFill>
                <a:latin typeface="Arial" pitchFamily="34" charset="0"/>
                <a:cs typeface="Arial" pitchFamily="34" charset="0"/>
              </a:rPr>
              <a:t>Control HIV </a:t>
            </a:r>
            <a:r>
              <a:rPr lang="en-US" sz="1800" b="1" dirty="0" err="1" smtClean="0">
                <a:solidFill>
                  <a:schemeClr val="bg1"/>
                </a:solidFill>
                <a:latin typeface="Arial" pitchFamily="34" charset="0"/>
                <a:cs typeface="Arial" pitchFamily="34" charset="0"/>
              </a:rPr>
              <a:t>viremia</a:t>
            </a:r>
            <a:endParaRPr lang="en-US" sz="1800" b="1" dirty="0">
              <a:solidFill>
                <a:schemeClr val="bg1"/>
              </a:solidFill>
              <a:latin typeface="Arial" pitchFamily="34" charset="0"/>
              <a:cs typeface="Arial" pitchFamily="34" charset="0"/>
            </a:endParaRPr>
          </a:p>
        </p:txBody>
      </p:sp>
      <p:sp>
        <p:nvSpPr>
          <p:cNvPr id="35" name="Down Arrow 34"/>
          <p:cNvSpPr/>
          <p:nvPr/>
        </p:nvSpPr>
        <p:spPr>
          <a:xfrm rot="5400000">
            <a:off x="5657088" y="6153912"/>
            <a:ext cx="484632" cy="368808"/>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rot="5400000">
            <a:off x="5657088" y="4477512"/>
            <a:ext cx="484632" cy="368808"/>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rot="5400000">
            <a:off x="5657088" y="5391912"/>
            <a:ext cx="484632" cy="368808"/>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200400" y="5181600"/>
            <a:ext cx="2438400" cy="646331"/>
          </a:xfrm>
          <a:prstGeom prst="rect">
            <a:avLst/>
          </a:prstGeom>
          <a:solidFill>
            <a:schemeClr val="accent1"/>
          </a:solidFill>
        </p:spPr>
        <p:txBody>
          <a:bodyPr wrap="square" rtlCol="0">
            <a:spAutoFit/>
          </a:bodyPr>
          <a:lstStyle/>
          <a:p>
            <a:pPr algn="ctr"/>
            <a:r>
              <a:rPr lang="en-US" sz="1800" b="1" dirty="0" smtClean="0">
                <a:solidFill>
                  <a:schemeClr val="bg1"/>
                </a:solidFill>
                <a:latin typeface="Arial" pitchFamily="34" charset="0"/>
                <a:cs typeface="Arial" pitchFamily="34" charset="0"/>
              </a:rPr>
              <a:t>Make cells </a:t>
            </a:r>
          </a:p>
          <a:p>
            <a:pPr algn="ctr"/>
            <a:r>
              <a:rPr lang="en-US" sz="1800" b="1" dirty="0" smtClean="0">
                <a:solidFill>
                  <a:schemeClr val="bg1"/>
                </a:solidFill>
                <a:latin typeface="Arial" pitchFamily="34" charset="0"/>
                <a:cs typeface="Arial" pitchFamily="34" charset="0"/>
              </a:rPr>
              <a:t>resistant to HIV</a:t>
            </a:r>
            <a:endParaRPr lang="en-US" sz="1800" b="1" dirty="0">
              <a:solidFill>
                <a:schemeClr val="bg1"/>
              </a:solidFill>
              <a:latin typeface="Arial" pitchFamily="34" charset="0"/>
              <a:cs typeface="Arial" pitchFamily="34" charset="0"/>
            </a:endParaRPr>
          </a:p>
        </p:txBody>
      </p:sp>
      <p:sp>
        <p:nvSpPr>
          <p:cNvPr id="39" name="TextBox 38"/>
          <p:cNvSpPr txBox="1"/>
          <p:nvPr/>
        </p:nvSpPr>
        <p:spPr>
          <a:xfrm>
            <a:off x="6324600" y="5181600"/>
            <a:ext cx="1903086" cy="646331"/>
          </a:xfrm>
          <a:prstGeom prst="rect">
            <a:avLst/>
          </a:prstGeom>
          <a:solidFill>
            <a:schemeClr val="accent4">
              <a:lumMod val="75000"/>
            </a:schemeClr>
          </a:solidFill>
        </p:spPr>
        <p:txBody>
          <a:bodyPr wrap="none" rtlCol="0">
            <a:spAutoFit/>
          </a:bodyPr>
          <a:lstStyle/>
          <a:p>
            <a:pPr algn="ctr"/>
            <a:r>
              <a:rPr lang="en-US" sz="1800" b="1" dirty="0" smtClean="0">
                <a:solidFill>
                  <a:schemeClr val="bg1"/>
                </a:solidFill>
                <a:latin typeface="Arial" pitchFamily="34" charset="0"/>
                <a:cs typeface="Arial" pitchFamily="34" charset="0"/>
              </a:rPr>
              <a:t>Eliminate CCR5</a:t>
            </a:r>
          </a:p>
          <a:p>
            <a:pPr algn="ctr"/>
            <a:r>
              <a:rPr lang="en-US" sz="1800" b="1" dirty="0" smtClean="0">
                <a:solidFill>
                  <a:schemeClr val="bg1"/>
                </a:solidFill>
                <a:latin typeface="Arial" pitchFamily="34" charset="0"/>
                <a:cs typeface="Arial" pitchFamily="34" charset="0"/>
              </a:rPr>
              <a:t>expression</a:t>
            </a:r>
          </a:p>
        </p:txBody>
      </p:sp>
      <p:sp>
        <p:nvSpPr>
          <p:cNvPr id="40" name="Down Arrow 39"/>
          <p:cNvSpPr/>
          <p:nvPr/>
        </p:nvSpPr>
        <p:spPr>
          <a:xfrm rot="15367829">
            <a:off x="2692629" y="3652307"/>
            <a:ext cx="484632" cy="432324"/>
          </a:xfrm>
          <a:prstGeom prst="downArrow">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wn Arrow 40"/>
          <p:cNvSpPr/>
          <p:nvPr/>
        </p:nvSpPr>
        <p:spPr>
          <a:xfrm rot="16200000">
            <a:off x="2500180" y="6056360"/>
            <a:ext cx="484632" cy="432324"/>
          </a:xfrm>
          <a:prstGeom prst="downArrow">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200400" y="2819400"/>
            <a:ext cx="2438400" cy="646331"/>
          </a:xfrm>
          <a:prstGeom prst="rect">
            <a:avLst/>
          </a:prstGeom>
          <a:solidFill>
            <a:schemeClr val="accent1"/>
          </a:solidFill>
        </p:spPr>
        <p:txBody>
          <a:bodyPr wrap="square" rtlCol="0">
            <a:spAutoFit/>
          </a:bodyPr>
          <a:lstStyle/>
          <a:p>
            <a:pPr algn="ctr"/>
            <a:r>
              <a:rPr lang="en-US" sz="1800" b="1" dirty="0" smtClean="0">
                <a:solidFill>
                  <a:schemeClr val="bg1"/>
                </a:solidFill>
                <a:latin typeface="Arial" pitchFamily="34" charset="0"/>
                <a:cs typeface="Arial" pitchFamily="34" charset="0"/>
              </a:rPr>
              <a:t>Reduce ongoing replication</a:t>
            </a:r>
            <a:endParaRPr lang="en-US" sz="1800" b="1" dirty="0">
              <a:solidFill>
                <a:schemeClr val="bg1"/>
              </a:solidFill>
              <a:latin typeface="Arial" pitchFamily="34" charset="0"/>
              <a:cs typeface="Arial" pitchFamily="34" charset="0"/>
            </a:endParaRPr>
          </a:p>
        </p:txBody>
      </p:sp>
      <p:sp>
        <p:nvSpPr>
          <p:cNvPr id="32" name="Down Arrow 31"/>
          <p:cNvSpPr/>
          <p:nvPr/>
        </p:nvSpPr>
        <p:spPr>
          <a:xfrm rot="2571265">
            <a:off x="4865488" y="2323761"/>
            <a:ext cx="484632" cy="381000"/>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rot="18649335">
            <a:off x="2624640" y="4438018"/>
            <a:ext cx="484632" cy="512595"/>
          </a:xfrm>
          <a:prstGeom prst="downArrow">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248400" y="2819400"/>
            <a:ext cx="1967205" cy="646331"/>
          </a:xfrm>
          <a:prstGeom prst="rect">
            <a:avLst/>
          </a:prstGeom>
          <a:solidFill>
            <a:schemeClr val="accent4">
              <a:lumMod val="75000"/>
            </a:schemeClr>
          </a:solidFill>
        </p:spPr>
        <p:txBody>
          <a:bodyPr wrap="none" rtlCol="0">
            <a:spAutoFit/>
          </a:bodyPr>
          <a:lstStyle/>
          <a:p>
            <a:r>
              <a:rPr lang="en-US" sz="1800" b="1" dirty="0" smtClean="0">
                <a:solidFill>
                  <a:schemeClr val="bg1"/>
                </a:solidFill>
                <a:latin typeface="Arial" pitchFamily="34" charset="0"/>
                <a:cs typeface="Arial" pitchFamily="34" charset="0"/>
              </a:rPr>
              <a:t>Reduce immune</a:t>
            </a:r>
          </a:p>
          <a:p>
            <a:r>
              <a:rPr lang="en-US" sz="1800" b="1" dirty="0" smtClean="0">
                <a:solidFill>
                  <a:schemeClr val="bg1"/>
                </a:solidFill>
                <a:latin typeface="Arial" pitchFamily="34" charset="0"/>
                <a:cs typeface="Arial" pitchFamily="34" charset="0"/>
              </a:rPr>
              <a:t>activation</a:t>
            </a:r>
            <a:endParaRPr lang="en-US" sz="1800" b="1" dirty="0">
              <a:solidFill>
                <a:schemeClr val="bg1"/>
              </a:solidFill>
              <a:latin typeface="Arial" pitchFamily="34" charset="0"/>
              <a:cs typeface="Arial" pitchFamily="34" charset="0"/>
            </a:endParaRPr>
          </a:p>
        </p:txBody>
      </p:sp>
      <p:sp>
        <p:nvSpPr>
          <p:cNvPr id="43" name="Down Arrow 42"/>
          <p:cNvSpPr/>
          <p:nvPr/>
        </p:nvSpPr>
        <p:spPr>
          <a:xfrm rot="5400000">
            <a:off x="5663184" y="3023616"/>
            <a:ext cx="484632" cy="381000"/>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20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20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20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20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2000"/>
                                        <p:tgtEl>
                                          <p:spTgt spid="4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2000"/>
                                        <p:tgtEl>
                                          <p:spTgt spid="3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20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20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2000"/>
                                        <p:tgtEl>
                                          <p:spTgt spid="3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2000"/>
                                        <p:tgtEl>
                                          <p:spTgt spid="4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20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2000"/>
                                        <p:tgtEl>
                                          <p:spTgt spid="4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2000"/>
                                        <p:tgtEl>
                                          <p:spTgt spid="3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2000"/>
                                        <p:tgtEl>
                                          <p:spTgt spid="3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2000"/>
                                        <p:tgtEl>
                                          <p:spTgt spid="1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2000"/>
                                        <p:tgtEl>
                                          <p:spTgt spid="3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2000"/>
                                        <p:tgtEl>
                                          <p:spTgt spid="3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2000"/>
                                        <p:tgtEl>
                                          <p:spTgt spid="3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2000"/>
                                        <p:tgtEl>
                                          <p:spTgt spid="2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2000"/>
                                        <p:tgtEl>
                                          <p:spTgt spid="1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2000"/>
                                        <p:tgtEl>
                                          <p:spTgt spid="4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2000"/>
                                        <p:tgtEl>
                                          <p:spTgt spid="3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2000"/>
                                        <p:tgtEl>
                                          <p:spTgt spid="3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1" grpId="0" animBg="1"/>
      <p:bldP spid="16" grpId="0" animBg="1"/>
      <p:bldP spid="17" grpId="0" animBg="1"/>
      <p:bldP spid="19" grpId="0" animBg="1"/>
      <p:bldP spid="20" grpId="0" animBg="1"/>
      <p:bldP spid="21" grpId="0" animBg="1"/>
      <p:bldP spid="22" grpId="0" animBg="1"/>
      <p:bldP spid="23" grpId="0" animBg="1"/>
      <p:bldP spid="25" grpId="0" animBg="1"/>
      <p:bldP spid="27" grpId="0" animBg="1"/>
      <p:bldP spid="28" grpId="0" animBg="1"/>
      <p:bldP spid="30" grpId="0" animBg="1"/>
      <p:bldP spid="31" grpId="0" animBg="1"/>
      <p:bldP spid="34" grpId="0" animBg="1"/>
      <p:bldP spid="35" grpId="0" animBg="1"/>
      <p:bldP spid="36" grpId="0" animBg="1"/>
      <p:bldP spid="37" grpId="0" animBg="1"/>
      <p:bldP spid="38" grpId="0" animBg="1"/>
      <p:bldP spid="39" grpId="0" animBg="1"/>
      <p:bldP spid="40" grpId="0" animBg="1"/>
      <p:bldP spid="41" grpId="0" animBg="1"/>
      <p:bldP spid="29" grpId="0" animBg="1"/>
      <p:bldP spid="32" grpId="0" animBg="1"/>
      <p:bldP spid="33" grpId="0" animBg="1"/>
      <p:bldP spid="42" grpId="0" animBg="1"/>
      <p:bldP spid="43"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lstStyle/>
          <a:p>
            <a:r>
              <a:rPr lang="en-US" sz="2800" dirty="0" smtClean="0">
                <a:solidFill>
                  <a:srgbClr val="1B10F0"/>
                </a:solidFill>
              </a:rPr>
              <a:t>Therapeutic HIV Vaccines did not Lower Viral Rebound after ART Interruption in Patients Treated with ART during Primary HIV Infection</a:t>
            </a:r>
            <a:endParaRPr lang="en-US" sz="2800" dirty="0">
              <a:solidFill>
                <a:srgbClr val="1B10F0"/>
              </a:solidFill>
            </a:endParaRPr>
          </a:p>
        </p:txBody>
      </p:sp>
      <p:graphicFrame>
        <p:nvGraphicFramePr>
          <p:cNvPr id="4" name="Content Placeholder 3"/>
          <p:cNvGraphicFramePr>
            <a:graphicFrameLocks noGrp="1"/>
          </p:cNvGraphicFramePr>
          <p:nvPr>
            <p:ph idx="1"/>
          </p:nvPr>
        </p:nvGraphicFramePr>
        <p:xfrm>
          <a:off x="533400" y="12954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154772" y="6396335"/>
            <a:ext cx="5772734" cy="461665"/>
          </a:xfrm>
          <a:prstGeom prst="rect">
            <a:avLst/>
          </a:prstGeom>
          <a:noFill/>
        </p:spPr>
        <p:txBody>
          <a:bodyPr wrap="none" rtlCol="0">
            <a:spAutoFit/>
          </a:bodyPr>
          <a:lstStyle/>
          <a:p>
            <a:pPr algn="r"/>
            <a:r>
              <a:rPr lang="en-US" sz="1200" baseline="30000" dirty="0" smtClean="0"/>
              <a:t>1</a:t>
            </a:r>
            <a:r>
              <a:rPr lang="en-US" sz="1200" dirty="0" smtClean="0"/>
              <a:t>Markowitz M, JID 2002; </a:t>
            </a:r>
            <a:r>
              <a:rPr lang="en-US" sz="1200" baseline="30000" dirty="0" smtClean="0"/>
              <a:t>2</a:t>
            </a:r>
            <a:r>
              <a:rPr lang="en-US" sz="1200" dirty="0" smtClean="0"/>
              <a:t>Kinloch-de </a:t>
            </a:r>
            <a:r>
              <a:rPr lang="en-US" sz="1200" dirty="0" err="1" smtClean="0"/>
              <a:t>Loes</a:t>
            </a:r>
            <a:r>
              <a:rPr lang="en-US" sz="1200" dirty="0" smtClean="0"/>
              <a:t> S, JID 2005; </a:t>
            </a:r>
            <a:r>
              <a:rPr lang="en-US" sz="1200" baseline="30000" dirty="0" smtClean="0"/>
              <a:t>3</a:t>
            </a:r>
            <a:r>
              <a:rPr lang="en-US" sz="1200" dirty="0" smtClean="0"/>
              <a:t>Jacobson JM, JID 2006;  </a:t>
            </a:r>
          </a:p>
          <a:p>
            <a:pPr algn="r"/>
            <a:r>
              <a:rPr lang="en-US" sz="1200" baseline="30000" dirty="0" smtClean="0"/>
              <a:t>4</a:t>
            </a:r>
            <a:r>
              <a:rPr lang="en-US" sz="1200" dirty="0" smtClean="0"/>
              <a:t>Goujard C, AIDS Hum Retro Virus 2007; </a:t>
            </a:r>
            <a:r>
              <a:rPr lang="en-US" sz="1200" baseline="30000" dirty="0" smtClean="0"/>
              <a:t>5</a:t>
            </a:r>
            <a:r>
              <a:rPr lang="en-US" sz="1200" dirty="0" smtClean="0"/>
              <a:t>Rosenberg ES, </a:t>
            </a:r>
            <a:r>
              <a:rPr lang="en-US" sz="1200" dirty="0" err="1" smtClean="0"/>
              <a:t>PLoS</a:t>
            </a:r>
            <a:r>
              <a:rPr lang="en-US" sz="1200" dirty="0" smtClean="0"/>
              <a:t> ONE 2010</a:t>
            </a:r>
            <a:endParaRPr lang="en-US" sz="1200" dirty="0"/>
          </a:p>
        </p:txBody>
      </p:sp>
      <p:sp>
        <p:nvSpPr>
          <p:cNvPr id="8" name="TextBox 7"/>
          <p:cNvSpPr txBox="1"/>
          <p:nvPr/>
        </p:nvSpPr>
        <p:spPr>
          <a:xfrm>
            <a:off x="1174489" y="5867400"/>
            <a:ext cx="1294522" cy="523220"/>
          </a:xfrm>
          <a:prstGeom prst="rect">
            <a:avLst/>
          </a:prstGeom>
          <a:noFill/>
        </p:spPr>
        <p:txBody>
          <a:bodyPr wrap="none" rtlCol="0">
            <a:spAutoFit/>
          </a:bodyPr>
          <a:lstStyle/>
          <a:p>
            <a:pPr algn="ctr"/>
            <a:r>
              <a:rPr lang="en-US" sz="1400" dirty="0" smtClean="0">
                <a:solidFill>
                  <a:srgbClr val="1B10F0"/>
                </a:solidFill>
              </a:rPr>
              <a:t>ALVAC/gp160</a:t>
            </a:r>
          </a:p>
          <a:p>
            <a:pPr algn="ctr"/>
            <a:r>
              <a:rPr lang="en-US" sz="1400" dirty="0" smtClean="0">
                <a:solidFill>
                  <a:srgbClr val="1B10F0"/>
                </a:solidFill>
              </a:rPr>
              <a:t>n=15</a:t>
            </a:r>
            <a:r>
              <a:rPr lang="en-US" sz="1400" baseline="30000" dirty="0" smtClean="0">
                <a:solidFill>
                  <a:srgbClr val="1B10F0"/>
                </a:solidFill>
              </a:rPr>
              <a:t>1</a:t>
            </a:r>
            <a:endParaRPr lang="en-US" sz="1400" dirty="0">
              <a:solidFill>
                <a:srgbClr val="1B10F0"/>
              </a:solidFill>
            </a:endParaRPr>
          </a:p>
        </p:txBody>
      </p:sp>
      <p:sp>
        <p:nvSpPr>
          <p:cNvPr id="9" name="TextBox 8"/>
          <p:cNvSpPr txBox="1"/>
          <p:nvPr/>
        </p:nvSpPr>
        <p:spPr>
          <a:xfrm>
            <a:off x="2590800" y="5867400"/>
            <a:ext cx="747897" cy="523220"/>
          </a:xfrm>
          <a:prstGeom prst="rect">
            <a:avLst/>
          </a:prstGeom>
          <a:noFill/>
        </p:spPr>
        <p:txBody>
          <a:bodyPr wrap="none" rtlCol="0">
            <a:spAutoFit/>
          </a:bodyPr>
          <a:lstStyle/>
          <a:p>
            <a:pPr algn="ctr"/>
            <a:r>
              <a:rPr lang="en-US" sz="1400" dirty="0" smtClean="0">
                <a:solidFill>
                  <a:srgbClr val="1B10F0"/>
                </a:solidFill>
              </a:rPr>
              <a:t>ALVAC</a:t>
            </a:r>
          </a:p>
          <a:p>
            <a:pPr algn="ctr"/>
            <a:r>
              <a:rPr lang="en-US" sz="1400" dirty="0" smtClean="0">
                <a:solidFill>
                  <a:srgbClr val="1B10F0"/>
                </a:solidFill>
              </a:rPr>
              <a:t>n=53</a:t>
            </a:r>
            <a:r>
              <a:rPr lang="en-US" sz="1400" baseline="30000" dirty="0" smtClean="0">
                <a:solidFill>
                  <a:srgbClr val="1B10F0"/>
                </a:solidFill>
              </a:rPr>
              <a:t>2</a:t>
            </a:r>
            <a:endParaRPr lang="en-US" sz="1400" dirty="0">
              <a:solidFill>
                <a:srgbClr val="1B10F0"/>
              </a:solidFill>
            </a:endParaRPr>
          </a:p>
        </p:txBody>
      </p:sp>
      <p:sp>
        <p:nvSpPr>
          <p:cNvPr id="10" name="TextBox 9"/>
          <p:cNvSpPr txBox="1"/>
          <p:nvPr/>
        </p:nvSpPr>
        <p:spPr>
          <a:xfrm>
            <a:off x="3886200" y="5867400"/>
            <a:ext cx="747897" cy="523220"/>
          </a:xfrm>
          <a:prstGeom prst="rect">
            <a:avLst/>
          </a:prstGeom>
          <a:noFill/>
        </p:spPr>
        <p:txBody>
          <a:bodyPr wrap="none" rtlCol="0">
            <a:spAutoFit/>
          </a:bodyPr>
          <a:lstStyle/>
          <a:p>
            <a:pPr algn="ctr"/>
            <a:r>
              <a:rPr lang="en-US" sz="1400" dirty="0" smtClean="0">
                <a:solidFill>
                  <a:srgbClr val="1B10F0"/>
                </a:solidFill>
              </a:rPr>
              <a:t>ALVAC</a:t>
            </a:r>
          </a:p>
          <a:p>
            <a:pPr algn="ctr"/>
            <a:r>
              <a:rPr lang="en-US" sz="1400" dirty="0" smtClean="0">
                <a:solidFill>
                  <a:srgbClr val="1B10F0"/>
                </a:solidFill>
              </a:rPr>
              <a:t>n=49</a:t>
            </a:r>
            <a:r>
              <a:rPr lang="en-US" sz="1400" baseline="30000" dirty="0" smtClean="0">
                <a:solidFill>
                  <a:srgbClr val="1B10F0"/>
                </a:solidFill>
              </a:rPr>
              <a:t>3</a:t>
            </a:r>
            <a:endParaRPr lang="en-US" sz="1400" dirty="0">
              <a:solidFill>
                <a:srgbClr val="1B10F0"/>
              </a:solidFill>
            </a:endParaRPr>
          </a:p>
        </p:txBody>
      </p:sp>
      <p:sp>
        <p:nvSpPr>
          <p:cNvPr id="11" name="TextBox 10"/>
          <p:cNvSpPr txBox="1"/>
          <p:nvPr/>
        </p:nvSpPr>
        <p:spPr>
          <a:xfrm>
            <a:off x="4702874" y="5867400"/>
            <a:ext cx="1642374" cy="523220"/>
          </a:xfrm>
          <a:prstGeom prst="rect">
            <a:avLst/>
          </a:prstGeom>
          <a:noFill/>
        </p:spPr>
        <p:txBody>
          <a:bodyPr wrap="none" rtlCol="0">
            <a:spAutoFit/>
          </a:bodyPr>
          <a:lstStyle/>
          <a:p>
            <a:pPr algn="ctr"/>
            <a:r>
              <a:rPr lang="en-US" sz="1400" dirty="0" smtClean="0">
                <a:solidFill>
                  <a:srgbClr val="1B10F0"/>
                </a:solidFill>
              </a:rPr>
              <a:t>ALVAC/Lipo6T/IL2</a:t>
            </a:r>
          </a:p>
          <a:p>
            <a:pPr algn="ctr"/>
            <a:r>
              <a:rPr lang="en-US" sz="1400" dirty="0" smtClean="0">
                <a:solidFill>
                  <a:srgbClr val="1B10F0"/>
                </a:solidFill>
              </a:rPr>
              <a:t>n=29</a:t>
            </a:r>
            <a:r>
              <a:rPr lang="en-US" sz="1400" baseline="30000" dirty="0" smtClean="0">
                <a:solidFill>
                  <a:srgbClr val="1B10F0"/>
                </a:solidFill>
              </a:rPr>
              <a:t>4</a:t>
            </a:r>
            <a:endParaRPr lang="en-US" sz="1400" dirty="0">
              <a:solidFill>
                <a:srgbClr val="1B10F0"/>
              </a:solidFill>
            </a:endParaRPr>
          </a:p>
        </p:txBody>
      </p:sp>
      <p:sp>
        <p:nvSpPr>
          <p:cNvPr id="12" name="TextBox 11"/>
          <p:cNvSpPr txBox="1"/>
          <p:nvPr/>
        </p:nvSpPr>
        <p:spPr>
          <a:xfrm>
            <a:off x="6400800" y="5867400"/>
            <a:ext cx="994183" cy="523220"/>
          </a:xfrm>
          <a:prstGeom prst="rect">
            <a:avLst/>
          </a:prstGeom>
          <a:noFill/>
        </p:spPr>
        <p:txBody>
          <a:bodyPr wrap="none" rtlCol="0">
            <a:spAutoFit/>
          </a:bodyPr>
          <a:lstStyle/>
          <a:p>
            <a:pPr algn="ctr"/>
            <a:r>
              <a:rPr lang="en-US" sz="1400" dirty="0" smtClean="0">
                <a:solidFill>
                  <a:srgbClr val="1B10F0"/>
                </a:solidFill>
              </a:rPr>
              <a:t>VRC DNA</a:t>
            </a:r>
          </a:p>
          <a:p>
            <a:pPr algn="ctr"/>
            <a:r>
              <a:rPr lang="en-US" sz="1400" dirty="0" smtClean="0">
                <a:solidFill>
                  <a:srgbClr val="1B10F0"/>
                </a:solidFill>
              </a:rPr>
              <a:t>n=20</a:t>
            </a:r>
            <a:r>
              <a:rPr lang="en-US" sz="1400" baseline="30000" dirty="0" smtClean="0">
                <a:solidFill>
                  <a:srgbClr val="1B10F0"/>
                </a:solidFill>
              </a:rPr>
              <a:t>5</a:t>
            </a:r>
            <a:endParaRPr lang="en-US" sz="1400" dirty="0">
              <a:solidFill>
                <a:srgbClr val="1B10F0"/>
              </a:solidFill>
            </a:endParaRPr>
          </a:p>
        </p:txBody>
      </p:sp>
      <p:sp>
        <p:nvSpPr>
          <p:cNvPr id="13" name="TextBox 12"/>
          <p:cNvSpPr txBox="1"/>
          <p:nvPr/>
        </p:nvSpPr>
        <p:spPr>
          <a:xfrm>
            <a:off x="304800" y="1066800"/>
            <a:ext cx="686150" cy="307777"/>
          </a:xfrm>
          <a:prstGeom prst="rect">
            <a:avLst/>
          </a:prstGeom>
          <a:noFill/>
        </p:spPr>
        <p:txBody>
          <a:bodyPr wrap="none" rtlCol="0">
            <a:spAutoFit/>
          </a:bodyPr>
          <a:lstStyle/>
          <a:p>
            <a:r>
              <a:rPr lang="en-US" sz="1400" dirty="0" smtClean="0"/>
              <a:t>VL log</a:t>
            </a:r>
            <a:endParaRPr lang="en-US" sz="1400" dirty="0"/>
          </a:p>
        </p:txBody>
      </p:sp>
      <p:sp>
        <p:nvSpPr>
          <p:cNvPr id="14" name="TextBox 13"/>
          <p:cNvSpPr txBox="1"/>
          <p:nvPr/>
        </p:nvSpPr>
        <p:spPr>
          <a:xfrm>
            <a:off x="1524000" y="5638800"/>
            <a:ext cx="639919" cy="338554"/>
          </a:xfrm>
          <a:prstGeom prst="rect">
            <a:avLst/>
          </a:prstGeom>
          <a:noFill/>
        </p:spPr>
        <p:txBody>
          <a:bodyPr wrap="none" rtlCol="0">
            <a:spAutoFit/>
          </a:bodyPr>
          <a:lstStyle/>
          <a:p>
            <a:r>
              <a:rPr lang="en-US" sz="1600" dirty="0" smtClean="0"/>
              <a:t>2002</a:t>
            </a:r>
            <a:endParaRPr lang="en-US" sz="1600" dirty="0"/>
          </a:p>
        </p:txBody>
      </p:sp>
      <p:sp>
        <p:nvSpPr>
          <p:cNvPr id="15" name="TextBox 14"/>
          <p:cNvSpPr txBox="1"/>
          <p:nvPr/>
        </p:nvSpPr>
        <p:spPr>
          <a:xfrm>
            <a:off x="2590800" y="5638800"/>
            <a:ext cx="639919" cy="338554"/>
          </a:xfrm>
          <a:prstGeom prst="rect">
            <a:avLst/>
          </a:prstGeom>
          <a:noFill/>
        </p:spPr>
        <p:txBody>
          <a:bodyPr wrap="none" rtlCol="0">
            <a:spAutoFit/>
          </a:bodyPr>
          <a:lstStyle/>
          <a:p>
            <a:r>
              <a:rPr lang="en-US" sz="1600" dirty="0" smtClean="0"/>
              <a:t>2005</a:t>
            </a:r>
            <a:endParaRPr lang="en-US" sz="1600" dirty="0"/>
          </a:p>
        </p:txBody>
      </p:sp>
      <p:sp>
        <p:nvSpPr>
          <p:cNvPr id="16" name="TextBox 15"/>
          <p:cNvSpPr txBox="1"/>
          <p:nvPr/>
        </p:nvSpPr>
        <p:spPr>
          <a:xfrm>
            <a:off x="3962400" y="5638800"/>
            <a:ext cx="639919" cy="338554"/>
          </a:xfrm>
          <a:prstGeom prst="rect">
            <a:avLst/>
          </a:prstGeom>
          <a:noFill/>
        </p:spPr>
        <p:txBody>
          <a:bodyPr wrap="none" rtlCol="0">
            <a:spAutoFit/>
          </a:bodyPr>
          <a:lstStyle/>
          <a:p>
            <a:r>
              <a:rPr lang="en-US" sz="1600" dirty="0" smtClean="0"/>
              <a:t>2006</a:t>
            </a:r>
            <a:endParaRPr lang="en-US" sz="1600" dirty="0"/>
          </a:p>
        </p:txBody>
      </p:sp>
      <p:sp>
        <p:nvSpPr>
          <p:cNvPr id="17" name="TextBox 16"/>
          <p:cNvSpPr txBox="1"/>
          <p:nvPr/>
        </p:nvSpPr>
        <p:spPr>
          <a:xfrm>
            <a:off x="5257800" y="5638800"/>
            <a:ext cx="639919" cy="338554"/>
          </a:xfrm>
          <a:prstGeom prst="rect">
            <a:avLst/>
          </a:prstGeom>
          <a:noFill/>
        </p:spPr>
        <p:txBody>
          <a:bodyPr wrap="none" rtlCol="0">
            <a:spAutoFit/>
          </a:bodyPr>
          <a:lstStyle/>
          <a:p>
            <a:r>
              <a:rPr lang="en-US" sz="1600" dirty="0" smtClean="0"/>
              <a:t>2007</a:t>
            </a:r>
            <a:endParaRPr lang="en-US" sz="1600" dirty="0"/>
          </a:p>
        </p:txBody>
      </p:sp>
      <p:sp>
        <p:nvSpPr>
          <p:cNvPr id="18" name="TextBox 17"/>
          <p:cNvSpPr txBox="1"/>
          <p:nvPr/>
        </p:nvSpPr>
        <p:spPr>
          <a:xfrm>
            <a:off x="6553200" y="5638800"/>
            <a:ext cx="639919" cy="338554"/>
          </a:xfrm>
          <a:prstGeom prst="rect">
            <a:avLst/>
          </a:prstGeom>
          <a:noFill/>
        </p:spPr>
        <p:txBody>
          <a:bodyPr wrap="none" rtlCol="0">
            <a:spAutoFit/>
          </a:bodyPr>
          <a:lstStyle/>
          <a:p>
            <a:r>
              <a:rPr lang="en-US" sz="1600" dirty="0" smtClean="0"/>
              <a:t>2010</a:t>
            </a:r>
            <a:endParaRPr lang="en-US" sz="16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000" dirty="0" smtClean="0">
                <a:solidFill>
                  <a:srgbClr val="1B10F0"/>
                </a:solidFill>
              </a:rPr>
              <a:t>Why Should there be Renewed Interest in Therapeutic HIV Vaccines in Acute HIV Infection?</a:t>
            </a:r>
            <a:endParaRPr lang="en-US" sz="3000" dirty="0">
              <a:solidFill>
                <a:srgbClr val="1B10F0"/>
              </a:solidFill>
            </a:endParaRPr>
          </a:p>
        </p:txBody>
      </p:sp>
      <p:sp>
        <p:nvSpPr>
          <p:cNvPr id="3" name="Content Placeholder 2"/>
          <p:cNvSpPr>
            <a:spLocks noGrp="1"/>
          </p:cNvSpPr>
          <p:nvPr>
            <p:ph idx="1"/>
          </p:nvPr>
        </p:nvSpPr>
        <p:spPr>
          <a:xfrm>
            <a:off x="685800" y="1066800"/>
            <a:ext cx="8229600" cy="4525963"/>
          </a:xfrm>
        </p:spPr>
        <p:txBody>
          <a:bodyPr/>
          <a:lstStyle/>
          <a:p>
            <a:r>
              <a:rPr lang="en-US" sz="3000" dirty="0" smtClean="0"/>
              <a:t>Ability to diagnose and intervene in “true” acutely infected patients to limit reservoir size</a:t>
            </a:r>
          </a:p>
          <a:p>
            <a:endParaRPr lang="en-US" dirty="0" smtClean="0"/>
          </a:p>
          <a:p>
            <a:r>
              <a:rPr lang="en-US" sz="3000" dirty="0" smtClean="0"/>
              <a:t>Possible role of therapeutic HIV vaccine drugs in synergistic with new drug classes</a:t>
            </a:r>
          </a:p>
          <a:p>
            <a:pPr lvl="1"/>
            <a:r>
              <a:rPr lang="en-US" dirty="0" smtClean="0"/>
              <a:t> </a:t>
            </a:r>
            <a:r>
              <a:rPr lang="en-US" dirty="0" err="1" smtClean="0"/>
              <a:t>HDACi</a:t>
            </a:r>
            <a:r>
              <a:rPr lang="en-US" dirty="0" smtClean="0"/>
              <a:t> alone without HIV-specific CD8+ T cell response did not affect reservoir size                   </a:t>
            </a:r>
            <a:r>
              <a:rPr lang="en-US" sz="2000" dirty="0" smtClean="0"/>
              <a:t>(Shan L, Immunity 2012)</a:t>
            </a:r>
          </a:p>
          <a:p>
            <a:pPr lvl="1"/>
            <a:endParaRPr lang="en-US" sz="2000" dirty="0" smtClean="0"/>
          </a:p>
          <a:p>
            <a:r>
              <a:rPr lang="en-US" sz="3000" dirty="0" smtClean="0"/>
              <a:t>New and more potent vaccines</a:t>
            </a:r>
          </a:p>
          <a:p>
            <a:pPr lvl="1"/>
            <a:r>
              <a:rPr lang="en-US" dirty="0" smtClean="0"/>
              <a:t>Ad26/MVA reduced SIV viral set point by &gt; 2 log in Rhesus monkeys </a:t>
            </a:r>
            <a:r>
              <a:rPr lang="en-US" sz="2000" dirty="0" smtClean="0"/>
              <a:t>(Baruch DH, Nature 2012) </a:t>
            </a:r>
          </a:p>
          <a:p>
            <a:pPr lvl="1"/>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dirty="0" smtClean="0">
                <a:solidFill>
                  <a:srgbClr val="1B10F0"/>
                </a:solidFill>
              </a:rPr>
              <a:t>HIV testing</a:t>
            </a:r>
          </a:p>
        </p:txBody>
      </p:sp>
      <p:sp>
        <p:nvSpPr>
          <p:cNvPr id="13315" name="Rectangle 3"/>
          <p:cNvSpPr>
            <a:spLocks noGrp="1" noChangeArrowheads="1"/>
          </p:cNvSpPr>
          <p:nvPr>
            <p:ph type="body" idx="1"/>
          </p:nvPr>
        </p:nvSpPr>
        <p:spPr/>
        <p:txBody>
          <a:bodyPr/>
          <a:lstStyle/>
          <a:p>
            <a:pPr eaLnBrk="1" hangingPunct="1">
              <a:lnSpc>
                <a:spcPct val="90000"/>
              </a:lnSpc>
            </a:pPr>
            <a:r>
              <a:rPr lang="en-GB" sz="2400" dirty="0" smtClean="0"/>
              <a:t>Acute HIV infection is missed by antibody only tests unless a viral PCR or antigen is performed or there is a previous negative test result available </a:t>
            </a:r>
          </a:p>
          <a:p>
            <a:pPr eaLnBrk="1" hangingPunct="1">
              <a:lnSpc>
                <a:spcPct val="90000"/>
              </a:lnSpc>
            </a:pPr>
            <a:r>
              <a:rPr lang="en-GB" sz="2400" dirty="0" smtClean="0"/>
              <a:t>Current tests (3</a:t>
            </a:r>
            <a:r>
              <a:rPr lang="en-GB" sz="2400" baseline="30000" dirty="0" smtClean="0"/>
              <a:t>rd</a:t>
            </a:r>
            <a:r>
              <a:rPr lang="en-GB" sz="2400" dirty="0" smtClean="0"/>
              <a:t> generation antibody tests) detect HIV-specific antibody </a:t>
            </a:r>
          </a:p>
          <a:p>
            <a:pPr eaLnBrk="1" hangingPunct="1">
              <a:lnSpc>
                <a:spcPct val="90000"/>
              </a:lnSpc>
            </a:pPr>
            <a:r>
              <a:rPr lang="en-GB" sz="2400" dirty="0" smtClean="0"/>
              <a:t>Point of care tests detect antibody only but give the results back to the patients immediately </a:t>
            </a:r>
          </a:p>
          <a:p>
            <a:pPr eaLnBrk="1" hangingPunct="1">
              <a:lnSpc>
                <a:spcPct val="90000"/>
              </a:lnSpc>
            </a:pPr>
            <a:r>
              <a:rPr lang="en-GB" sz="2400" dirty="0" smtClean="0"/>
              <a:t>Newer combination antigen-antibody (p24) tests detect earlier infection</a:t>
            </a:r>
          </a:p>
          <a:p>
            <a:pPr eaLnBrk="1" hangingPunct="1">
              <a:lnSpc>
                <a:spcPct val="90000"/>
              </a:lnSpc>
            </a:pPr>
            <a:r>
              <a:rPr lang="en-GB" sz="2400" dirty="0" smtClean="0"/>
              <a:t>Detuned/avidity assay HPA detects the </a:t>
            </a:r>
            <a:r>
              <a:rPr lang="en-GB" sz="2400" dirty="0" err="1" smtClean="0"/>
              <a:t>recency</a:t>
            </a:r>
            <a:r>
              <a:rPr lang="en-GB" sz="2400" dirty="0" smtClean="0"/>
              <a:t> of the antibody response but is not a validated test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1B10F0"/>
                </a:solidFill>
              </a:rPr>
              <a:t>IAS Recommendation Towards an HIV Cure</a:t>
            </a:r>
            <a:endParaRPr lang="en-US" sz="3600" dirty="0">
              <a:solidFill>
                <a:srgbClr val="1B10F0"/>
              </a:solidFill>
            </a:endParaRPr>
          </a:p>
        </p:txBody>
      </p:sp>
      <p:sp>
        <p:nvSpPr>
          <p:cNvPr id="3" name="Content Placeholder 2"/>
          <p:cNvSpPr>
            <a:spLocks noGrp="1"/>
          </p:cNvSpPr>
          <p:nvPr>
            <p:ph idx="1"/>
          </p:nvPr>
        </p:nvSpPr>
        <p:spPr>
          <a:xfrm>
            <a:off x="609600" y="457200"/>
            <a:ext cx="8229600" cy="4953000"/>
          </a:xfrm>
        </p:spPr>
        <p:txBody>
          <a:bodyPr/>
          <a:lstStyle/>
          <a:p>
            <a:endParaRPr lang="en-US" dirty="0" smtClean="0">
              <a:solidFill>
                <a:srgbClr val="1B10F0"/>
              </a:solidFill>
            </a:endParaRPr>
          </a:p>
          <a:p>
            <a:r>
              <a:rPr lang="en-US" dirty="0" smtClean="0">
                <a:solidFill>
                  <a:srgbClr val="1B10F0"/>
                </a:solidFill>
              </a:rPr>
              <a:t>Recommendations for future research</a:t>
            </a:r>
          </a:p>
          <a:p>
            <a:pPr lvl="1"/>
            <a:r>
              <a:rPr lang="en-US" dirty="0" smtClean="0"/>
              <a:t>Eradication trials specifically designed for acute HIV infection must be implemented, and involve ARVs and other types of interventions</a:t>
            </a:r>
          </a:p>
          <a:p>
            <a:pPr lvl="1"/>
            <a:endParaRPr lang="en-US" dirty="0" smtClean="0"/>
          </a:p>
          <a:p>
            <a:pPr lvl="1"/>
            <a:r>
              <a:rPr lang="en-US" dirty="0" smtClean="0"/>
              <a:t>Include strict populations of acutely infected subjects</a:t>
            </a:r>
          </a:p>
          <a:p>
            <a:pPr lvl="1"/>
            <a:endParaRPr lang="en-US" dirty="0" smtClean="0"/>
          </a:p>
          <a:p>
            <a:pPr lvl="1"/>
            <a:r>
              <a:rPr lang="en-US" dirty="0" smtClean="0"/>
              <a:t>Large observational study of “post-treatment control” following interventions at acute HIV infection</a:t>
            </a:r>
          </a:p>
          <a:p>
            <a:pPr lvl="1"/>
            <a:endParaRPr lang="en-US" dirty="0"/>
          </a:p>
        </p:txBody>
      </p:sp>
      <p:sp>
        <p:nvSpPr>
          <p:cNvPr id="4" name="TextBox 3"/>
          <p:cNvSpPr txBox="1"/>
          <p:nvPr/>
        </p:nvSpPr>
        <p:spPr>
          <a:xfrm>
            <a:off x="2209800" y="6400800"/>
            <a:ext cx="6717160" cy="461665"/>
          </a:xfrm>
          <a:prstGeom prst="rect">
            <a:avLst/>
          </a:prstGeom>
          <a:noFill/>
        </p:spPr>
        <p:txBody>
          <a:bodyPr wrap="none" rtlCol="0">
            <a:spAutoFit/>
          </a:bodyPr>
          <a:lstStyle/>
          <a:p>
            <a:pPr algn="r"/>
            <a:r>
              <a:rPr lang="en-US" sz="1200" dirty="0" smtClean="0">
                <a:hlinkClick r:id="rId2"/>
              </a:rPr>
              <a:t>http://www.iasociety.org/Web/WebContent/File/HIV_Cure_Full_recommendations_July_2012.pdf</a:t>
            </a:r>
            <a:endParaRPr lang="en-US" sz="1200" dirty="0" smtClean="0"/>
          </a:p>
          <a:p>
            <a:pPr algn="r"/>
            <a:r>
              <a:rPr lang="en-US" sz="1200" dirty="0" smtClean="0"/>
              <a:t>Nature Reviews Immunology , August 2012</a:t>
            </a:r>
            <a:endParaRPr lang="en-US" sz="1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B10F0"/>
                </a:solidFill>
              </a:rPr>
              <a:t>Conclusions</a:t>
            </a:r>
            <a:endParaRPr lang="en-US" dirty="0">
              <a:solidFill>
                <a:srgbClr val="1B10F0"/>
              </a:solidFill>
            </a:endParaRPr>
          </a:p>
        </p:txBody>
      </p:sp>
      <p:sp>
        <p:nvSpPr>
          <p:cNvPr id="3" name="Content Placeholder 2"/>
          <p:cNvSpPr>
            <a:spLocks noGrp="1"/>
          </p:cNvSpPr>
          <p:nvPr>
            <p:ph idx="1"/>
          </p:nvPr>
        </p:nvSpPr>
        <p:spPr>
          <a:xfrm>
            <a:off x="457200" y="990600"/>
            <a:ext cx="8686800" cy="4525963"/>
          </a:xfrm>
        </p:spPr>
        <p:txBody>
          <a:bodyPr/>
          <a:lstStyle/>
          <a:p>
            <a:r>
              <a:rPr lang="en-US" sz="2600" dirty="0" smtClean="0"/>
              <a:t>Nucleic acid testing allows for </a:t>
            </a:r>
            <a:r>
              <a:rPr lang="en-US" sz="2600" dirty="0" smtClean="0">
                <a:solidFill>
                  <a:srgbClr val="1B10F0"/>
                </a:solidFill>
              </a:rPr>
              <a:t>identification of early </a:t>
            </a:r>
            <a:r>
              <a:rPr lang="en-US" sz="2600" dirty="0" err="1" smtClean="0">
                <a:solidFill>
                  <a:srgbClr val="1B10F0"/>
                </a:solidFill>
              </a:rPr>
              <a:t>Fiebig</a:t>
            </a:r>
            <a:r>
              <a:rPr lang="en-US" sz="2600" dirty="0" smtClean="0">
                <a:solidFill>
                  <a:srgbClr val="1B10F0"/>
                </a:solidFill>
              </a:rPr>
              <a:t> stage</a:t>
            </a:r>
            <a:r>
              <a:rPr lang="en-US" sz="2600" dirty="0" smtClean="0"/>
              <a:t> acute HIV infection</a:t>
            </a:r>
          </a:p>
          <a:p>
            <a:r>
              <a:rPr lang="en-US" sz="2600" dirty="0" smtClean="0">
                <a:solidFill>
                  <a:srgbClr val="1B10F0"/>
                </a:solidFill>
              </a:rPr>
              <a:t>ART during acute HIV infection </a:t>
            </a:r>
            <a:r>
              <a:rPr lang="en-US" sz="2600" dirty="0" smtClean="0"/>
              <a:t>is associated with preserved immunity and small reservoir size, and may alter the HIV disease course</a:t>
            </a:r>
          </a:p>
          <a:p>
            <a:r>
              <a:rPr lang="en-US" sz="2600" dirty="0" smtClean="0">
                <a:solidFill>
                  <a:srgbClr val="1B10F0"/>
                </a:solidFill>
              </a:rPr>
              <a:t>Post-treatment controllers </a:t>
            </a:r>
            <a:r>
              <a:rPr lang="en-US" sz="2600" dirty="0" smtClean="0"/>
              <a:t>are more common in patients treated during acute HIV infection</a:t>
            </a:r>
          </a:p>
          <a:p>
            <a:r>
              <a:rPr lang="en-US" sz="2600" dirty="0" smtClean="0">
                <a:solidFill>
                  <a:srgbClr val="1B10F0"/>
                </a:solidFill>
              </a:rPr>
              <a:t>Predictors </a:t>
            </a:r>
            <a:r>
              <a:rPr lang="en-US" sz="2600" dirty="0" smtClean="0"/>
              <a:t>for post-treatment controllers are short interval from HIV onset to ART initiation, long duration of ART, and low HIV DNA and high CD4+ T cell count prior to interruption</a:t>
            </a:r>
          </a:p>
          <a:p>
            <a:r>
              <a:rPr lang="en-US" sz="2600" dirty="0" smtClean="0">
                <a:solidFill>
                  <a:srgbClr val="1B10F0"/>
                </a:solidFill>
              </a:rPr>
              <a:t>Therapeutic HIV vaccines </a:t>
            </a:r>
            <a:r>
              <a:rPr lang="en-US" sz="2600" dirty="0" smtClean="0"/>
              <a:t>in addition to early ART and possibly new drug classes have an important role in achieving functional cure</a:t>
            </a:r>
            <a:endParaRPr lang="en-US" sz="26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1B10F0"/>
                </a:solidFill>
              </a:rPr>
              <a:t>Acknowledgements</a:t>
            </a:r>
          </a:p>
        </p:txBody>
      </p:sp>
      <p:sp>
        <p:nvSpPr>
          <p:cNvPr id="4" name="TextBox 3"/>
          <p:cNvSpPr txBox="1"/>
          <p:nvPr/>
        </p:nvSpPr>
        <p:spPr>
          <a:xfrm>
            <a:off x="685800" y="1219200"/>
            <a:ext cx="8229600" cy="2554545"/>
          </a:xfrm>
          <a:prstGeom prst="rect">
            <a:avLst/>
          </a:prstGeom>
          <a:noFill/>
        </p:spPr>
        <p:txBody>
          <a:bodyPr wrap="square" rtlCol="0">
            <a:spAutoFit/>
          </a:bodyPr>
          <a:lstStyle/>
          <a:p>
            <a:r>
              <a:rPr lang="en-US" sz="2000" dirty="0" smtClean="0"/>
              <a:t>RV254/SEARCH 010 study participants and investigators</a:t>
            </a:r>
          </a:p>
          <a:p>
            <a:endParaRPr lang="en-US" sz="2000" dirty="0" smtClean="0"/>
          </a:p>
          <a:p>
            <a:r>
              <a:rPr lang="en-US" sz="2000" dirty="0" smtClean="0"/>
              <a:t>Funding from the US Military HIV Research Program</a:t>
            </a:r>
          </a:p>
          <a:p>
            <a:endParaRPr lang="en-US" sz="2000" dirty="0" smtClean="0"/>
          </a:p>
          <a:p>
            <a:r>
              <a:rPr lang="en-US" sz="2000" dirty="0" err="1" smtClean="0"/>
              <a:t>Antiretrovirals</a:t>
            </a:r>
            <a:r>
              <a:rPr lang="en-US" sz="2000" dirty="0" smtClean="0"/>
              <a:t> from the Thai Government Pharmaceutical Organization, Gilead, Merck and Pfizer</a:t>
            </a:r>
          </a:p>
          <a:p>
            <a:endParaRPr lang="en-US" sz="2000" dirty="0" smtClean="0"/>
          </a:p>
          <a:p>
            <a:r>
              <a:rPr lang="en-US" sz="2000" dirty="0" smtClean="0"/>
              <a:t>Data and input for this presentation</a:t>
            </a:r>
          </a:p>
        </p:txBody>
      </p:sp>
      <p:sp>
        <p:nvSpPr>
          <p:cNvPr id="6" name="TextBox 5"/>
          <p:cNvSpPr txBox="1"/>
          <p:nvPr/>
        </p:nvSpPr>
        <p:spPr>
          <a:xfrm>
            <a:off x="1600200" y="3810000"/>
            <a:ext cx="2121093" cy="1785104"/>
          </a:xfrm>
          <a:prstGeom prst="rect">
            <a:avLst/>
          </a:prstGeom>
          <a:noFill/>
        </p:spPr>
        <p:txBody>
          <a:bodyPr wrap="none" rtlCol="0">
            <a:spAutoFit/>
          </a:bodyPr>
          <a:lstStyle/>
          <a:p>
            <a:pPr algn="ctr"/>
            <a:r>
              <a:rPr lang="en-US" sz="2000" dirty="0" smtClean="0">
                <a:solidFill>
                  <a:srgbClr val="1B10F0"/>
                </a:solidFill>
              </a:rPr>
              <a:t>MHRP/AFRIMS</a:t>
            </a:r>
          </a:p>
          <a:p>
            <a:pPr algn="ctr"/>
            <a:r>
              <a:rPr lang="en-US" sz="1800" dirty="0" smtClean="0"/>
              <a:t>Alexandra Schuetz</a:t>
            </a:r>
          </a:p>
          <a:p>
            <a:pPr algn="ctr"/>
            <a:r>
              <a:rPr lang="en-US" sz="1800" dirty="0" smtClean="0"/>
              <a:t>Mark </a:t>
            </a:r>
            <a:r>
              <a:rPr lang="en-US" sz="1800" dirty="0" err="1" smtClean="0"/>
              <a:t>deSouza</a:t>
            </a:r>
            <a:endParaRPr lang="en-US" sz="1800" dirty="0" smtClean="0"/>
          </a:p>
          <a:p>
            <a:pPr algn="ctr"/>
            <a:r>
              <a:rPr lang="en-US" sz="1800" dirty="0" smtClean="0"/>
              <a:t>Merlin Robb</a:t>
            </a:r>
          </a:p>
          <a:p>
            <a:pPr algn="ctr"/>
            <a:r>
              <a:rPr lang="en-US" sz="1800" dirty="0" smtClean="0"/>
              <a:t>Jerome Kim</a:t>
            </a:r>
          </a:p>
          <a:p>
            <a:pPr algn="ctr"/>
            <a:r>
              <a:rPr lang="en-US" sz="1800" dirty="0" smtClean="0"/>
              <a:t>Nelson Michael</a:t>
            </a:r>
          </a:p>
        </p:txBody>
      </p:sp>
      <p:sp>
        <p:nvSpPr>
          <p:cNvPr id="7" name="TextBox 6"/>
          <p:cNvSpPr txBox="1"/>
          <p:nvPr/>
        </p:nvSpPr>
        <p:spPr>
          <a:xfrm>
            <a:off x="1524000" y="5638800"/>
            <a:ext cx="2283510" cy="954107"/>
          </a:xfrm>
          <a:prstGeom prst="rect">
            <a:avLst/>
          </a:prstGeom>
          <a:noFill/>
        </p:spPr>
        <p:txBody>
          <a:bodyPr wrap="none" rtlCol="0">
            <a:spAutoFit/>
          </a:bodyPr>
          <a:lstStyle/>
          <a:p>
            <a:pPr algn="ctr"/>
            <a:r>
              <a:rPr lang="en-US" sz="2000" dirty="0" smtClean="0">
                <a:solidFill>
                  <a:srgbClr val="1B10F0"/>
                </a:solidFill>
              </a:rPr>
              <a:t>VGTI-Florida</a:t>
            </a:r>
          </a:p>
          <a:p>
            <a:pPr algn="ctr"/>
            <a:r>
              <a:rPr lang="en-US" sz="1800" dirty="0" smtClean="0"/>
              <a:t>Claire Vandergeeten</a:t>
            </a:r>
          </a:p>
          <a:p>
            <a:pPr algn="ctr"/>
            <a:r>
              <a:rPr lang="en-US" sz="1800" dirty="0" smtClean="0"/>
              <a:t>Nicolas Chomont</a:t>
            </a:r>
          </a:p>
        </p:txBody>
      </p:sp>
      <p:sp>
        <p:nvSpPr>
          <p:cNvPr id="8" name="TextBox 7"/>
          <p:cNvSpPr txBox="1"/>
          <p:nvPr/>
        </p:nvSpPr>
        <p:spPr>
          <a:xfrm>
            <a:off x="4419600" y="3733800"/>
            <a:ext cx="3685624" cy="1231106"/>
          </a:xfrm>
          <a:prstGeom prst="rect">
            <a:avLst/>
          </a:prstGeom>
          <a:noFill/>
        </p:spPr>
        <p:txBody>
          <a:bodyPr wrap="none" rtlCol="0">
            <a:spAutoFit/>
          </a:bodyPr>
          <a:lstStyle/>
          <a:p>
            <a:pPr algn="ctr"/>
            <a:r>
              <a:rPr lang="en-US" sz="2000" dirty="0" smtClean="0">
                <a:solidFill>
                  <a:srgbClr val="1B10F0"/>
                </a:solidFill>
              </a:rPr>
              <a:t>SEARCH/Thai Red Cross</a:t>
            </a:r>
          </a:p>
          <a:p>
            <a:pPr algn="ctr"/>
            <a:r>
              <a:rPr lang="en-US" sz="1800" dirty="0" smtClean="0"/>
              <a:t>Suteeraporn Pinyakorn (Statistics)</a:t>
            </a:r>
          </a:p>
          <a:p>
            <a:pPr algn="ctr"/>
            <a:r>
              <a:rPr lang="en-US" sz="1800" dirty="0" smtClean="0"/>
              <a:t>Nitiya </a:t>
            </a:r>
            <a:r>
              <a:rPr lang="en-US" sz="1800" dirty="0" err="1" smtClean="0"/>
              <a:t>Chomchey</a:t>
            </a:r>
            <a:endParaRPr lang="en-US" sz="1800" dirty="0" smtClean="0"/>
          </a:p>
          <a:p>
            <a:pPr algn="ctr"/>
            <a:r>
              <a:rPr lang="en-US" sz="1800" dirty="0" smtClean="0"/>
              <a:t>James Fletcher</a:t>
            </a:r>
          </a:p>
        </p:txBody>
      </p:sp>
      <p:sp>
        <p:nvSpPr>
          <p:cNvPr id="9" name="Rectangle 8"/>
          <p:cNvSpPr/>
          <p:nvPr/>
        </p:nvSpPr>
        <p:spPr>
          <a:xfrm>
            <a:off x="4800600" y="5105400"/>
            <a:ext cx="3206327" cy="677108"/>
          </a:xfrm>
          <a:prstGeom prst="rect">
            <a:avLst/>
          </a:prstGeom>
        </p:spPr>
        <p:txBody>
          <a:bodyPr wrap="none">
            <a:spAutoFit/>
          </a:bodyPr>
          <a:lstStyle/>
          <a:p>
            <a:pPr algn="ctr"/>
            <a:r>
              <a:rPr lang="en-US" sz="2000" dirty="0" err="1" smtClean="0">
                <a:solidFill>
                  <a:srgbClr val="1B10F0"/>
                </a:solidFill>
              </a:rPr>
              <a:t>Université</a:t>
            </a:r>
            <a:r>
              <a:rPr lang="en-US" sz="2000" dirty="0" smtClean="0">
                <a:solidFill>
                  <a:srgbClr val="1B10F0"/>
                </a:solidFill>
              </a:rPr>
              <a:t> Paris Descartes</a:t>
            </a:r>
          </a:p>
          <a:p>
            <a:pPr algn="ctr"/>
            <a:r>
              <a:rPr lang="en-US" sz="1800" dirty="0" err="1" smtClean="0"/>
              <a:t>Chirstine</a:t>
            </a:r>
            <a:r>
              <a:rPr lang="en-US" sz="1800" dirty="0" smtClean="0"/>
              <a:t> </a:t>
            </a:r>
            <a:r>
              <a:rPr lang="en-US" sz="1800" dirty="0" err="1" smtClean="0"/>
              <a:t>Rouzioux</a:t>
            </a:r>
            <a:endParaRPr lang="en-US" sz="1800" dirty="0" smtClean="0"/>
          </a:p>
        </p:txBody>
      </p:sp>
      <p:sp>
        <p:nvSpPr>
          <p:cNvPr id="10" name="Rectangle 9"/>
          <p:cNvSpPr/>
          <p:nvPr/>
        </p:nvSpPr>
        <p:spPr>
          <a:xfrm>
            <a:off x="4800600" y="5943600"/>
            <a:ext cx="3057247" cy="646331"/>
          </a:xfrm>
          <a:prstGeom prst="rect">
            <a:avLst/>
          </a:prstGeom>
        </p:spPr>
        <p:txBody>
          <a:bodyPr wrap="none">
            <a:spAutoFit/>
          </a:bodyPr>
          <a:lstStyle/>
          <a:p>
            <a:r>
              <a:rPr lang="en-US" sz="1800" dirty="0" smtClean="0">
                <a:solidFill>
                  <a:srgbClr val="1B10F0"/>
                </a:solidFill>
              </a:rPr>
              <a:t>Royal Free Hospital-London</a:t>
            </a:r>
          </a:p>
          <a:p>
            <a:r>
              <a:rPr lang="en-US" sz="1800" dirty="0" smtClean="0"/>
              <a:t>Sabine Kinloch-de </a:t>
            </a:r>
            <a:r>
              <a:rPr lang="en-US" sz="1800" dirty="0" err="1" smtClean="0"/>
              <a:t>Loes</a:t>
            </a:r>
            <a:endParaRPr lang="en-US" sz="1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335711" y="1000108"/>
            <a:ext cx="8808289" cy="5429288"/>
          </a:xfrm>
          <a:prstGeom prst="rect">
            <a:avLst/>
          </a:prstGeom>
          <a:noFill/>
          <a:ln w="9525">
            <a:noFill/>
            <a:miter lim="800000"/>
            <a:headEnd/>
            <a:tailEnd/>
          </a:ln>
        </p:spPr>
      </p:pic>
      <p:sp>
        <p:nvSpPr>
          <p:cNvPr id="14339" name="Text Box 3"/>
          <p:cNvSpPr txBox="1">
            <a:spLocks noChangeArrowheads="1"/>
          </p:cNvSpPr>
          <p:nvPr/>
        </p:nvSpPr>
        <p:spPr bwMode="auto">
          <a:xfrm>
            <a:off x="7864475" y="5299075"/>
            <a:ext cx="962025" cy="304800"/>
          </a:xfrm>
          <a:prstGeom prst="rect">
            <a:avLst/>
          </a:prstGeom>
          <a:noFill/>
          <a:ln w="9525">
            <a:noFill/>
            <a:miter lim="800000"/>
            <a:headEnd/>
            <a:tailEnd/>
          </a:ln>
        </p:spPr>
        <p:txBody>
          <a:bodyPr wrap="none">
            <a:spAutoFit/>
          </a:bodyPr>
          <a:lstStyle/>
          <a:p>
            <a:r>
              <a:rPr lang="en-GB" sz="1400">
                <a:solidFill>
                  <a:schemeClr val="bg1"/>
                </a:solidFill>
                <a:cs typeface="Arial" charset="0"/>
              </a:rPr>
              <a:t>8-17 days</a:t>
            </a:r>
          </a:p>
        </p:txBody>
      </p:sp>
      <p:sp>
        <p:nvSpPr>
          <p:cNvPr id="14340" name="Text Box 4"/>
          <p:cNvSpPr txBox="1">
            <a:spLocks noChangeArrowheads="1"/>
          </p:cNvSpPr>
          <p:nvPr/>
        </p:nvSpPr>
        <p:spPr bwMode="auto">
          <a:xfrm>
            <a:off x="7793038" y="5610225"/>
            <a:ext cx="935037" cy="274638"/>
          </a:xfrm>
          <a:prstGeom prst="rect">
            <a:avLst/>
          </a:prstGeom>
          <a:noFill/>
          <a:ln w="9525">
            <a:noFill/>
            <a:miter lim="800000"/>
            <a:headEnd/>
            <a:tailEnd/>
          </a:ln>
        </p:spPr>
        <p:txBody>
          <a:bodyPr wrap="none">
            <a:spAutoFit/>
          </a:bodyPr>
          <a:lstStyle/>
          <a:p>
            <a:r>
              <a:rPr lang="en-GB" sz="1200">
                <a:solidFill>
                  <a:schemeClr val="bg1"/>
                </a:solidFill>
                <a:cs typeface="Arial" charset="0"/>
              </a:rPr>
              <a:t>12-26 days</a:t>
            </a:r>
          </a:p>
        </p:txBody>
      </p:sp>
      <p:sp>
        <p:nvSpPr>
          <p:cNvPr id="14341" name="Text Box 5"/>
          <p:cNvSpPr txBox="1">
            <a:spLocks noChangeArrowheads="1"/>
          </p:cNvSpPr>
          <p:nvPr/>
        </p:nvSpPr>
        <p:spPr bwMode="auto">
          <a:xfrm>
            <a:off x="7829550" y="5661025"/>
            <a:ext cx="1314450" cy="366713"/>
          </a:xfrm>
          <a:prstGeom prst="rect">
            <a:avLst/>
          </a:prstGeom>
          <a:noFill/>
          <a:ln w="9525">
            <a:noFill/>
            <a:miter lim="800000"/>
            <a:headEnd/>
            <a:tailEnd/>
          </a:ln>
        </p:spPr>
        <p:txBody>
          <a:bodyPr wrap="none">
            <a:spAutoFit/>
          </a:bodyPr>
          <a:lstStyle/>
          <a:p>
            <a:r>
              <a:rPr lang="en-GB">
                <a:cs typeface="Arial" charset="0"/>
              </a:rPr>
              <a:t>12-26 days</a:t>
            </a:r>
          </a:p>
        </p:txBody>
      </p:sp>
      <p:sp>
        <p:nvSpPr>
          <p:cNvPr id="14342" name="Text Box 6"/>
          <p:cNvSpPr txBox="1">
            <a:spLocks noChangeArrowheads="1"/>
          </p:cNvSpPr>
          <p:nvPr/>
        </p:nvSpPr>
        <p:spPr bwMode="auto">
          <a:xfrm>
            <a:off x="7864475" y="5897563"/>
            <a:ext cx="935038" cy="274637"/>
          </a:xfrm>
          <a:prstGeom prst="rect">
            <a:avLst/>
          </a:prstGeom>
          <a:noFill/>
          <a:ln w="9525">
            <a:noFill/>
            <a:miter lim="800000"/>
            <a:headEnd/>
            <a:tailEnd/>
          </a:ln>
        </p:spPr>
        <p:txBody>
          <a:bodyPr wrap="none">
            <a:spAutoFit/>
          </a:bodyPr>
          <a:lstStyle/>
          <a:p>
            <a:r>
              <a:rPr lang="en-GB" sz="1200">
                <a:solidFill>
                  <a:schemeClr val="bg1"/>
                </a:solidFill>
                <a:cs typeface="Arial" charset="0"/>
              </a:rPr>
              <a:t>20-45 days</a:t>
            </a:r>
          </a:p>
        </p:txBody>
      </p:sp>
      <p:sp>
        <p:nvSpPr>
          <p:cNvPr id="12" name="TextBox 11"/>
          <p:cNvSpPr txBox="1"/>
          <p:nvPr/>
        </p:nvSpPr>
        <p:spPr>
          <a:xfrm>
            <a:off x="571472" y="0"/>
            <a:ext cx="8783174" cy="923330"/>
          </a:xfrm>
          <a:prstGeom prst="rect">
            <a:avLst/>
          </a:prstGeom>
          <a:noFill/>
        </p:spPr>
        <p:txBody>
          <a:bodyPr wrap="none" rtlCol="0">
            <a:spAutoFit/>
          </a:bodyPr>
          <a:lstStyle/>
          <a:p>
            <a:r>
              <a:rPr lang="en-GB" sz="1800" dirty="0" smtClean="0">
                <a:solidFill>
                  <a:srgbClr val="1B10F0"/>
                </a:solidFill>
                <a:cs typeface="Arial" charset="0"/>
              </a:rPr>
              <a:t>Pre-seroconversion detects virus antigen 0-20 days – RNA or p24 </a:t>
            </a:r>
          </a:p>
          <a:p>
            <a:r>
              <a:rPr lang="en-GB" sz="1800" dirty="0" smtClean="0">
                <a:solidFill>
                  <a:srgbClr val="1B10F0"/>
                </a:solidFill>
                <a:cs typeface="Arial" charset="0"/>
              </a:rPr>
              <a:t>Per-seroconversion detects antibody – 20-45 days</a:t>
            </a:r>
          </a:p>
          <a:p>
            <a:r>
              <a:rPr lang="en-GB" sz="1800" dirty="0" smtClean="0">
                <a:solidFill>
                  <a:srgbClr val="1B10F0"/>
                </a:solidFill>
                <a:cs typeface="Arial" charset="0"/>
              </a:rPr>
              <a:t>Post seroconversion antibody no antigen (bound up in immune complexes) &gt; day 26</a:t>
            </a:r>
            <a:endParaRPr lang="en-GB" sz="1800" dirty="0">
              <a:solidFill>
                <a:srgbClr val="1B10F0"/>
              </a:solidFill>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sz="4000" dirty="0" smtClean="0">
                <a:solidFill>
                  <a:srgbClr val="1B10F0"/>
                </a:solidFill>
              </a:rPr>
              <a:t>Summary of tests that identify PHI</a:t>
            </a:r>
          </a:p>
        </p:txBody>
      </p:sp>
      <p:sp>
        <p:nvSpPr>
          <p:cNvPr id="15363" name="Rectangle 3"/>
          <p:cNvSpPr>
            <a:spLocks noGrp="1" noChangeArrowheads="1"/>
          </p:cNvSpPr>
          <p:nvPr>
            <p:ph type="body" idx="1"/>
          </p:nvPr>
        </p:nvSpPr>
        <p:spPr/>
        <p:txBody>
          <a:bodyPr/>
          <a:lstStyle/>
          <a:p>
            <a:pPr eaLnBrk="1" hangingPunct="1">
              <a:lnSpc>
                <a:spcPct val="90000"/>
              </a:lnSpc>
            </a:pPr>
            <a:r>
              <a:rPr lang="en-GB" dirty="0" smtClean="0"/>
              <a:t>PCR+ antibody –</a:t>
            </a:r>
            <a:r>
              <a:rPr lang="en-GB" dirty="0" err="1" smtClean="0"/>
              <a:t>ve</a:t>
            </a:r>
            <a:r>
              <a:rPr lang="en-GB" dirty="0" smtClean="0"/>
              <a:t> (8 days after infection)</a:t>
            </a:r>
          </a:p>
          <a:p>
            <a:pPr eaLnBrk="1" hangingPunct="1">
              <a:lnSpc>
                <a:spcPct val="90000"/>
              </a:lnSpc>
              <a:buFontTx/>
              <a:buNone/>
            </a:pPr>
            <a:r>
              <a:rPr lang="en-GB" dirty="0" smtClean="0"/>
              <a:t>“4</a:t>
            </a:r>
            <a:r>
              <a:rPr lang="en-GB" baseline="30000" dirty="0" smtClean="0"/>
              <a:t>th</a:t>
            </a:r>
            <a:r>
              <a:rPr lang="en-GB" dirty="0" smtClean="0"/>
              <a:t> generation” combination antigen-antibody testing</a:t>
            </a:r>
          </a:p>
          <a:p>
            <a:pPr eaLnBrk="1" hangingPunct="1">
              <a:lnSpc>
                <a:spcPct val="90000"/>
              </a:lnSpc>
            </a:pPr>
            <a:r>
              <a:rPr lang="en-GB" dirty="0" smtClean="0"/>
              <a:t>P24 antigen positive antibody –</a:t>
            </a:r>
            <a:r>
              <a:rPr lang="en-GB" dirty="0" err="1" smtClean="0"/>
              <a:t>ve</a:t>
            </a:r>
            <a:r>
              <a:rPr lang="en-GB" dirty="0" smtClean="0"/>
              <a:t> (12 -20 days)</a:t>
            </a:r>
          </a:p>
          <a:p>
            <a:pPr eaLnBrk="1" hangingPunct="1">
              <a:lnSpc>
                <a:spcPct val="90000"/>
              </a:lnSpc>
            </a:pPr>
            <a:r>
              <a:rPr lang="en-GB" dirty="0" smtClean="0"/>
              <a:t>P24 positive, antibody positive ( up to 20- 26 days)</a:t>
            </a:r>
          </a:p>
          <a:p>
            <a:pPr eaLnBrk="1" hangingPunct="1">
              <a:lnSpc>
                <a:spcPct val="90000"/>
              </a:lnSpc>
              <a:buFontTx/>
              <a:buNone/>
            </a:pPr>
            <a:r>
              <a:rPr lang="en-GB" dirty="0" smtClean="0"/>
              <a:t>3</a:t>
            </a:r>
            <a:r>
              <a:rPr lang="en-GB" baseline="30000" dirty="0" smtClean="0"/>
              <a:t>rd</a:t>
            </a:r>
            <a:r>
              <a:rPr lang="en-GB" dirty="0" smtClean="0"/>
              <a:t> generation POCT previous negative to positive within 6 months</a:t>
            </a:r>
          </a:p>
          <a:p>
            <a:pPr eaLnBrk="1" hangingPunct="1">
              <a:lnSpc>
                <a:spcPct val="90000"/>
              </a:lnSpc>
              <a:buFontTx/>
              <a:buNone/>
            </a:pPr>
            <a:r>
              <a:rPr lang="en-GB" dirty="0" smtClean="0"/>
              <a:t>Detuned/avidity assay OD &lt; 0.6</a:t>
            </a:r>
          </a:p>
          <a:p>
            <a:pPr eaLnBrk="1" hangingPunct="1">
              <a:lnSpc>
                <a:spcPct val="90000"/>
              </a:lnSpc>
            </a:pPr>
            <a:endParaRPr lang="en-GB" dirty="0" smtClean="0">
              <a:solidFill>
                <a:schemeClr val="bg1"/>
              </a:solidFill>
            </a:endParaRPr>
          </a:p>
          <a:p>
            <a:pPr eaLnBrk="1" hangingPunct="1">
              <a:lnSpc>
                <a:spcPct val="90000"/>
              </a:lnSpc>
            </a:pPr>
            <a:endParaRPr lang="en-GB" dirty="0" smtClean="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solidFill>
                  <a:srgbClr val="1B10F0"/>
                </a:solidFill>
              </a:rPr>
              <a:t>So why should PHI be different?</a:t>
            </a:r>
            <a:endParaRPr lang="en-GB" dirty="0">
              <a:solidFill>
                <a:srgbClr val="1B10F0"/>
              </a:solidFill>
            </a:endParaRPr>
          </a:p>
        </p:txBody>
      </p:sp>
      <p:sp>
        <p:nvSpPr>
          <p:cNvPr id="5" name="Subtitle 4"/>
          <p:cNvSpPr>
            <a:spLocks noGrp="1"/>
          </p:cNvSpPr>
          <p:nvPr>
            <p:ph type="subTitle" idx="1"/>
          </p:nvPr>
        </p:nvSpPr>
        <p:spPr/>
        <p:txBody>
          <a:bodyPr/>
          <a:lstStyle/>
          <a:p>
            <a:r>
              <a:rPr lang="en-GB" dirty="0" smtClean="0">
                <a:solidFill>
                  <a:schemeClr val="tx1"/>
                </a:solidFill>
              </a:rPr>
              <a:t>What are we hoping to achieve?</a:t>
            </a:r>
            <a:endParaRPr lang="en-GB"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dirty="0" smtClean="0">
                <a:solidFill>
                  <a:srgbClr val="1B10F0"/>
                </a:solidFill>
              </a:rPr>
              <a:t>HIV pathogenesis</a:t>
            </a:r>
          </a:p>
        </p:txBody>
      </p:sp>
      <p:sp>
        <p:nvSpPr>
          <p:cNvPr id="18435" name="Rectangle 3"/>
          <p:cNvSpPr>
            <a:spLocks noGrp="1" noChangeArrowheads="1"/>
          </p:cNvSpPr>
          <p:nvPr>
            <p:ph type="body" idx="1"/>
          </p:nvPr>
        </p:nvSpPr>
        <p:spPr/>
        <p:txBody>
          <a:bodyPr/>
          <a:lstStyle/>
          <a:p>
            <a:pPr eaLnBrk="1" hangingPunct="1"/>
            <a:r>
              <a:rPr lang="en-GB" dirty="0" smtClean="0"/>
              <a:t>CD4 T-cell help is required for optimal immune regulation and priming to new antigens </a:t>
            </a:r>
            <a:r>
              <a:rPr lang="en-GB" sz="1200" dirty="0" smtClean="0"/>
              <a:t>(</a:t>
            </a:r>
            <a:r>
              <a:rPr lang="en-GB" sz="1200" dirty="0" err="1" smtClean="0"/>
              <a:t>Kalams</a:t>
            </a:r>
            <a:r>
              <a:rPr lang="en-GB" sz="1200" dirty="0" smtClean="0"/>
              <a:t>)</a:t>
            </a:r>
            <a:endParaRPr lang="en-GB" dirty="0" smtClean="0"/>
          </a:p>
          <a:p>
            <a:pPr eaLnBrk="1" hangingPunct="1"/>
            <a:r>
              <a:rPr lang="en-GB" dirty="0" smtClean="0"/>
              <a:t>HIV preferentially infects HIV-specific CD4+ T-cells </a:t>
            </a:r>
            <a:r>
              <a:rPr lang="en-GB" sz="1200" dirty="0" smtClean="0"/>
              <a:t>(</a:t>
            </a:r>
            <a:r>
              <a:rPr lang="en-GB" sz="1200" dirty="0" err="1" smtClean="0"/>
              <a:t>Doueck</a:t>
            </a:r>
            <a:r>
              <a:rPr lang="en-GB" sz="1200" dirty="0" smtClean="0"/>
              <a:t>)</a:t>
            </a:r>
          </a:p>
          <a:p>
            <a:pPr eaLnBrk="1" hangingPunct="1"/>
            <a:r>
              <a:rPr lang="en-GB" dirty="0" smtClean="0"/>
              <a:t>HIV-specific CD4+ T-cell function is lost early and not recovered despite immune reconstitution with later ART </a:t>
            </a:r>
            <a:r>
              <a:rPr lang="en-GB" sz="1200" dirty="0" smtClean="0"/>
              <a:t>(</a:t>
            </a:r>
            <a:r>
              <a:rPr lang="en-GB" sz="1200" dirty="0" err="1" smtClean="0"/>
              <a:t>Autran</a:t>
            </a:r>
            <a:r>
              <a:rPr lang="en-GB" sz="1200" dirty="0" smtClean="0"/>
              <a:t>)</a:t>
            </a:r>
          </a:p>
        </p:txBody>
      </p:sp>
    </p:spTree>
  </p:cSld>
  <p:clrMapOvr>
    <a:masterClrMapping/>
  </p:clrMapOvr>
</p:sld>
</file>

<file path=ppt/theme/theme1.xml><?xml version="1.0" encoding="utf-8"?>
<a:theme xmlns:a="http://schemas.openxmlformats.org/drawingml/2006/main" name="RV254_Flow GUT FEb 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RV254_Flow GUT FEb 2010</Template>
  <TotalTime>10272</TotalTime>
  <Words>3319</Words>
  <Application>Microsoft Office PowerPoint</Application>
  <PresentationFormat>On-screen Show (4:3)</PresentationFormat>
  <Paragraphs>704</Paragraphs>
  <Slides>52</Slides>
  <Notes>11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52</vt:i4>
      </vt:variant>
    </vt:vector>
  </HeadingPairs>
  <TitlesOfParts>
    <vt:vector size="56" baseType="lpstr">
      <vt:lpstr>RV254_Flow GUT FEb 2010</vt:lpstr>
      <vt:lpstr>Chart</vt:lpstr>
      <vt:lpstr>Slide</vt:lpstr>
      <vt:lpstr>Document</vt:lpstr>
      <vt:lpstr>Primary HIV infection    The rationale and role of immediate antiretroviral therapy</vt:lpstr>
      <vt:lpstr>Outline</vt:lpstr>
      <vt:lpstr>Summary of presentation</vt:lpstr>
      <vt:lpstr>Primary HIV infection</vt:lpstr>
      <vt:lpstr>HIV testing</vt:lpstr>
      <vt:lpstr>PowerPoint Presentation</vt:lpstr>
      <vt:lpstr>Summary of tests that identify PHI</vt:lpstr>
      <vt:lpstr>So why should PHI be different?</vt:lpstr>
      <vt:lpstr>HIV pathogenesis</vt:lpstr>
      <vt:lpstr>HIV and the gut</vt:lpstr>
      <vt:lpstr>PowerPoint Presentation</vt:lpstr>
      <vt:lpstr>PowerPoint Presentation</vt:lpstr>
      <vt:lpstr>Disease progression</vt:lpstr>
      <vt:lpstr>Disease progression</vt:lpstr>
      <vt:lpstr>Can anything prevent/reverse this?</vt:lpstr>
      <vt:lpstr>What does ART do?</vt:lpstr>
      <vt:lpstr>PowerPoint Presentation</vt:lpstr>
      <vt:lpstr>PowerPoint Presentation</vt:lpstr>
      <vt:lpstr>No such thing as an “undetectable viral load”</vt:lpstr>
      <vt:lpstr>Evidence to support ART for individual benefit</vt:lpstr>
      <vt:lpstr>Clinical Trials Designs</vt:lpstr>
      <vt:lpstr>PowerPoint Presentation</vt:lpstr>
      <vt:lpstr>PowerPoint Presentation</vt:lpstr>
      <vt:lpstr>PowerPoint Presentation</vt:lpstr>
      <vt:lpstr>Enrolment &amp; Exclusions</vt:lpstr>
      <vt:lpstr>Time to primary endpoint</vt:lpstr>
      <vt:lpstr>Duration of infection and time to Primary Endpoint </vt:lpstr>
      <vt:lpstr>Conclusions: SPARTAC</vt:lpstr>
      <vt:lpstr>Impact of Antiretroviral Therapy Instituted during Acute HIV Infection</vt:lpstr>
      <vt:lpstr>  Have we optimized cART with 3-drug therapy?</vt:lpstr>
      <vt:lpstr>PowerPoint Presentation</vt:lpstr>
      <vt:lpstr>PowerPoint Presentation</vt:lpstr>
      <vt:lpstr>Proviral DNA levels</vt:lpstr>
      <vt:lpstr>Week 96: Infectious HIV-1 in resting CD4+ T cells (N=21)</vt:lpstr>
      <vt:lpstr>Reservoir reduced with early treatment</vt:lpstr>
      <vt:lpstr>PowerPoint Presentation</vt:lpstr>
      <vt:lpstr>Shorter Latent Reservoir Half-life when  ART is Initiated during Primary HIV Infection</vt:lpstr>
      <vt:lpstr>Will ART Initiated  during Acute HIV Infection  Change the Disease Course?  “Viremic Control following ART Interruption”</vt:lpstr>
      <vt:lpstr>Clinical Trials of ART during Acute/Primary HIV Infection followed by ART Interruption</vt:lpstr>
      <vt:lpstr>Clinical Trials of ART during Acute/Primary HIV Infection followed by ART Interruption</vt:lpstr>
      <vt:lpstr>PowerPoint Presentation</vt:lpstr>
      <vt:lpstr>PowerPoint Presentation</vt:lpstr>
      <vt:lpstr>Early ART may Modify HIV Disease Course</vt:lpstr>
      <vt:lpstr>PowerPoint Presentation</vt:lpstr>
      <vt:lpstr>PowerPoint Presentation</vt:lpstr>
      <vt:lpstr>Examining interventions during acute HIV for functional cure </vt:lpstr>
      <vt:lpstr>PowerPoint Presentation</vt:lpstr>
      <vt:lpstr>Therapeutic HIV Vaccines did not Lower Viral Rebound after ART Interruption in Patients Treated with ART during Primary HIV Infection</vt:lpstr>
      <vt:lpstr>Why Should there be Renewed Interest in Therapeutic HIV Vaccines in Acute HIV Infection?</vt:lpstr>
      <vt:lpstr>IAS Recommendation Towards an HIV Cure</vt:lpstr>
      <vt:lpstr>Conclusions</vt:lpstr>
      <vt:lpstr>Acknowledgements</vt:lpstr>
    </vt:vector>
  </TitlesOfParts>
  <Company>HI HIV Vaccine &amp; Immunology Research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Jerome H. Kim</dc:creator>
  <cp:lastModifiedBy>Shiel, Nuala</cp:lastModifiedBy>
  <cp:revision>806</cp:revision>
  <cp:lastPrinted>2000-02-11T18:53:09Z</cp:lastPrinted>
  <dcterms:created xsi:type="dcterms:W3CDTF">2007-09-03T01:54:25Z</dcterms:created>
  <dcterms:modified xsi:type="dcterms:W3CDTF">2012-11-29T10:10:46Z</dcterms:modified>
</cp:coreProperties>
</file>