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78" r:id="rId3"/>
    <p:sldId id="319" r:id="rId4"/>
    <p:sldId id="259" r:id="rId5"/>
    <p:sldId id="285" r:id="rId6"/>
    <p:sldId id="305" r:id="rId7"/>
    <p:sldId id="325" r:id="rId8"/>
    <p:sldId id="320" r:id="rId9"/>
    <p:sldId id="323" r:id="rId10"/>
    <p:sldId id="288" r:id="rId11"/>
    <p:sldId id="330" r:id="rId12"/>
    <p:sldId id="284" r:id="rId13"/>
    <p:sldId id="318" r:id="rId14"/>
    <p:sldId id="303" r:id="rId15"/>
    <p:sldId id="312" r:id="rId16"/>
    <p:sldId id="327" r:id="rId17"/>
    <p:sldId id="280" r:id="rId18"/>
    <p:sldId id="300" r:id="rId19"/>
    <p:sldId id="261" r:id="rId20"/>
    <p:sldId id="263" r:id="rId21"/>
    <p:sldId id="264" r:id="rId22"/>
    <p:sldId id="265" r:id="rId23"/>
    <p:sldId id="266" r:id="rId24"/>
    <p:sldId id="267" r:id="rId25"/>
    <p:sldId id="269" r:id="rId26"/>
    <p:sldId id="296" r:id="rId27"/>
    <p:sldId id="316" r:id="rId28"/>
    <p:sldId id="326" r:id="rId29"/>
    <p:sldId id="328" r:id="rId30"/>
    <p:sldId id="32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EC2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89214" autoAdjust="0"/>
  </p:normalViewPr>
  <p:slideViewPr>
    <p:cSldViewPr snapToGrid="0" snapToObjects="1">
      <p:cViewPr>
        <p:scale>
          <a:sx n="50" d="100"/>
          <a:sy n="50" d="100"/>
        </p:scale>
        <p:origin x="-80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83480-4B1D-7946-9EA3-69D8D4DF2839}" type="datetimeFigureOut">
              <a:rPr lang="en-US" smtClean="0"/>
              <a:pPr/>
              <a:t>12/5/2012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24C60-91CD-584F-A985-EA38F464C5E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027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4C60-91CD-584F-A985-EA38F464C5E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4C60-91CD-584F-A985-EA38F464C5E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4C60-91CD-584F-A985-EA38F464C5EE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4C60-91CD-584F-A985-EA38F464C5EE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4C60-91CD-584F-A985-EA38F464C5EE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4C60-91CD-584F-A985-EA38F464C5EE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4C60-91CD-584F-A985-EA38F464C5EE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93F2-1C64-614D-A06D-4940799BBB9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93F2-1C64-614D-A06D-4940799BBB91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93F2-1C64-614D-A06D-4940799BBB91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93F2-1C64-614D-A06D-4940799BBB9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4C60-91CD-584F-A985-EA38F464C5E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93F2-1C64-614D-A06D-4940799BBB9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93F2-1C64-614D-A06D-4940799BBB91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A93F2-1C64-614D-A06D-4940799BBB91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D4D21-5655-DF4B-9519-AC4C2958CD66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4C60-91CD-584F-A985-EA38F464C5EE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4C60-91CD-584F-A985-EA38F464C5EE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4C60-91CD-584F-A985-EA38F464C5E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4C60-91CD-584F-A985-EA38F464C5E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4C60-91CD-584F-A985-EA38F464C5E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4C60-91CD-584F-A985-EA38F464C5EE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4C60-91CD-584F-A985-EA38F464C5EE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4C60-91CD-584F-A985-EA38F464C5E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4C60-91CD-584F-A985-EA38F464C5E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225F-B7C5-9B46-ADF0-2CF201F95751}" type="datetimeFigureOut">
              <a:rPr lang="en-US" smtClean="0"/>
              <a:pPr/>
              <a:t>12/5/2012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64C4-438C-4549-8336-54932DC276A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225F-B7C5-9B46-ADF0-2CF201F95751}" type="datetimeFigureOut">
              <a:rPr lang="en-US" smtClean="0"/>
              <a:pPr/>
              <a:t>12/5/2012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64C4-438C-4549-8336-54932DC276A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225F-B7C5-9B46-ADF0-2CF201F95751}" type="datetimeFigureOut">
              <a:rPr lang="en-US" smtClean="0"/>
              <a:pPr/>
              <a:t>12/5/2012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64C4-438C-4549-8336-54932DC276A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225F-B7C5-9B46-ADF0-2CF201F95751}" type="datetimeFigureOut">
              <a:rPr lang="en-US" smtClean="0"/>
              <a:pPr/>
              <a:t>12/5/2012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64C4-438C-4549-8336-54932DC276A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225F-B7C5-9B46-ADF0-2CF201F95751}" type="datetimeFigureOut">
              <a:rPr lang="en-US" smtClean="0"/>
              <a:pPr/>
              <a:t>12/5/2012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64C4-438C-4549-8336-54932DC276A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225F-B7C5-9B46-ADF0-2CF201F95751}" type="datetimeFigureOut">
              <a:rPr lang="en-US" smtClean="0"/>
              <a:pPr/>
              <a:t>12/5/2012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64C4-438C-4549-8336-54932DC276A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225F-B7C5-9B46-ADF0-2CF201F95751}" type="datetimeFigureOut">
              <a:rPr lang="en-US" smtClean="0"/>
              <a:pPr/>
              <a:t>12/5/2012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64C4-438C-4549-8336-54932DC276A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225F-B7C5-9B46-ADF0-2CF201F95751}" type="datetimeFigureOut">
              <a:rPr lang="en-US" smtClean="0"/>
              <a:pPr/>
              <a:t>12/5/2012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64C4-438C-4549-8336-54932DC276A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225F-B7C5-9B46-ADF0-2CF201F95751}" type="datetimeFigureOut">
              <a:rPr lang="en-US" smtClean="0"/>
              <a:pPr/>
              <a:t>12/5/2012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64C4-438C-4549-8336-54932DC276A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225F-B7C5-9B46-ADF0-2CF201F95751}" type="datetimeFigureOut">
              <a:rPr lang="en-US" smtClean="0"/>
              <a:pPr/>
              <a:t>12/5/2012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64C4-438C-4549-8336-54932DC276A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225F-B7C5-9B46-ADF0-2CF201F95751}" type="datetimeFigureOut">
              <a:rPr lang="en-US" smtClean="0"/>
              <a:pPr/>
              <a:t>12/5/2012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64C4-438C-4549-8336-54932DC276A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A225F-B7C5-9B46-ADF0-2CF201F95751}" type="datetimeFigureOut">
              <a:rPr lang="en-US" smtClean="0"/>
              <a:pPr/>
              <a:t>12/5/2012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64C4-438C-4549-8336-54932DC276A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611" y="1487714"/>
            <a:ext cx="8450818" cy="1470025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Nosocomial infections</a:t>
            </a:r>
            <a:br>
              <a:rPr lang="en-GB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with focus on Gram-negative bacteria</a:t>
            </a:r>
            <a:endParaRPr lang="en-GB" sz="3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25923"/>
            <a:ext cx="6400800" cy="17526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Elisabeth Kugelberg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Junior Research fellow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3" descr="Imperial_College_Logo scre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73758" y="5900724"/>
            <a:ext cx="2053167" cy="78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MB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11" y="5961698"/>
            <a:ext cx="2289641" cy="645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2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1F497D"/>
                </a:solidFill>
              </a:rPr>
              <a:t>MRSA and </a:t>
            </a:r>
            <a:r>
              <a:rPr lang="en-GB" sz="3600" i="1" dirty="0" smtClean="0">
                <a:solidFill>
                  <a:srgbClr val="1F497D"/>
                </a:solidFill>
              </a:rPr>
              <a:t>Clostridium </a:t>
            </a:r>
            <a:r>
              <a:rPr lang="en-GB" sz="3600" i="1" dirty="0" err="1" smtClean="0">
                <a:solidFill>
                  <a:srgbClr val="1F497D"/>
                </a:solidFill>
              </a:rPr>
              <a:t>difficile</a:t>
            </a:r>
            <a:endParaRPr lang="en-GB" sz="3600" dirty="0">
              <a:solidFill>
                <a:srgbClr val="1F497D"/>
              </a:solidFill>
            </a:endParaRPr>
          </a:p>
        </p:txBody>
      </p:sp>
      <p:pic>
        <p:nvPicPr>
          <p:cNvPr id="6" name="Content Placeholder 3" descr="C diff Figure.tiff"/>
          <p:cNvPicPr>
            <a:picLocks noChangeAspect="1"/>
          </p:cNvPicPr>
          <p:nvPr/>
        </p:nvPicPr>
        <p:blipFill>
          <a:blip r:embed="rId3"/>
          <a:srcRect l="-1861" r="-1861"/>
          <a:stretch>
            <a:fillRect/>
          </a:stretch>
        </p:blipFill>
        <p:spPr>
          <a:xfrm>
            <a:off x="536785" y="3743786"/>
            <a:ext cx="5486654" cy="3017448"/>
          </a:xfrm>
          <a:prstGeom prst="rect">
            <a:avLst/>
          </a:prstGeom>
        </p:spPr>
      </p:pic>
      <p:pic>
        <p:nvPicPr>
          <p:cNvPr id="4" name="Content Placeholder 3" descr="MRSA fig.tiff"/>
          <p:cNvPicPr>
            <a:picLocks noGrp="1" noChangeAspect="1"/>
          </p:cNvPicPr>
          <p:nvPr>
            <p:ph idx="1"/>
          </p:nvPr>
        </p:nvPicPr>
        <p:blipFill>
          <a:blip r:embed="rId4"/>
          <a:srcRect l="-707" r="-707"/>
          <a:stretch>
            <a:fillRect/>
          </a:stretch>
        </p:blipFill>
        <p:spPr>
          <a:xfrm>
            <a:off x="560979" y="1068011"/>
            <a:ext cx="5469467" cy="3007996"/>
          </a:xfrm>
        </p:spPr>
      </p:pic>
      <p:sp>
        <p:nvSpPr>
          <p:cNvPr id="5" name="TextBox 4"/>
          <p:cNvSpPr txBox="1"/>
          <p:nvPr/>
        </p:nvSpPr>
        <p:spPr>
          <a:xfrm>
            <a:off x="733222" y="984484"/>
            <a:ext cx="769882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5987154" y="2431139"/>
            <a:ext cx="3021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MRSA bacteraemia 2002-2011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2011: 364 deaths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030446" y="4910667"/>
            <a:ext cx="3121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C. </a:t>
            </a:r>
            <a:r>
              <a:rPr lang="en-GB" i="1" dirty="0" err="1" smtClean="0"/>
              <a:t>difficile</a:t>
            </a:r>
            <a:r>
              <a:rPr lang="en-GB" dirty="0" smtClean="0"/>
              <a:t> infections 2008-2011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2011: </a:t>
            </a:r>
            <a:r>
              <a:rPr lang="en-US" dirty="0" smtClean="0"/>
              <a:t>2,053 deaths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95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1F497D"/>
                </a:solidFill>
              </a:rPr>
              <a:t>Gram-negative multidrug-resistant bacteria</a:t>
            </a:r>
            <a:endParaRPr lang="en-GB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1647" y="1558900"/>
            <a:ext cx="3873208" cy="4525963"/>
          </a:xfrm>
        </p:spPr>
        <p:txBody>
          <a:bodyPr>
            <a:normAutofit/>
          </a:bodyPr>
          <a:lstStyle/>
          <a:p>
            <a:r>
              <a:rPr lang="en-GB" sz="2200" dirty="0" err="1" smtClean="0"/>
              <a:t>Pandrug</a:t>
            </a:r>
            <a:r>
              <a:rPr lang="en-GB" sz="2200" dirty="0" smtClean="0"/>
              <a:t> resistance – beginning of a return to the pre-antibiotic era?</a:t>
            </a:r>
            <a:br>
              <a:rPr lang="en-GB" sz="2200" dirty="0" smtClean="0"/>
            </a:br>
            <a:endParaRPr lang="en-GB" sz="2200" dirty="0" smtClean="0"/>
          </a:p>
          <a:p>
            <a:r>
              <a:rPr lang="en-GB" sz="2200" dirty="0" smtClean="0"/>
              <a:t>Account for 70% of </a:t>
            </a:r>
            <a:r>
              <a:rPr lang="en-GB" sz="2200" dirty="0" err="1" smtClean="0"/>
              <a:t>HAIs</a:t>
            </a:r>
            <a:r>
              <a:rPr lang="en-GB" sz="2200" dirty="0" smtClean="0"/>
              <a:t> in intensive care units</a:t>
            </a:r>
            <a:endParaRPr lang="en-GB" sz="2200" dirty="0"/>
          </a:p>
        </p:txBody>
      </p:sp>
      <p:pic>
        <p:nvPicPr>
          <p:cNvPr id="4" name="Picture 3" descr="Cefotaxime E. coli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88" y="1242483"/>
            <a:ext cx="4286250" cy="2394997"/>
          </a:xfrm>
          <a:prstGeom prst="rect">
            <a:avLst/>
          </a:prstGeom>
        </p:spPr>
      </p:pic>
      <p:pic>
        <p:nvPicPr>
          <p:cNvPr id="5" name="Picture 4" descr="Ciprofloxacin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091" y="4029051"/>
            <a:ext cx="4091515" cy="2281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1016" y="1189568"/>
            <a:ext cx="2737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Cefotaxime</a:t>
            </a:r>
            <a:r>
              <a:rPr lang="en-GB" dirty="0" smtClean="0"/>
              <a:t> resistant </a:t>
            </a:r>
            <a:r>
              <a:rPr lang="en-GB" i="1" dirty="0" smtClean="0"/>
              <a:t>E. coli</a:t>
            </a:r>
            <a:endParaRPr lang="en-GB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651016" y="4095752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Ciprofloxacin resistant </a:t>
            </a:r>
            <a:r>
              <a:rPr lang="en-GB" i="1" dirty="0" smtClean="0"/>
              <a:t>E. coli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927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 of antibiotics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Pills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053" y="1638300"/>
            <a:ext cx="5190459" cy="3134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19278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 of antibiotics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ircraft carrier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302" y="1306874"/>
            <a:ext cx="5378181" cy="4177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6750" y="5496587"/>
            <a:ext cx="5826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100,000-200,000 tonnes per year world-wide 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Picture 26" descr="nrmicro2319-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152" y="1676036"/>
            <a:ext cx="3818287" cy="44501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32491" y="265326"/>
            <a:ext cx="7165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rgbClr val="1F497D"/>
                </a:solidFill>
              </a:rPr>
              <a:t>Mechanisms of resistance acquisition</a:t>
            </a:r>
            <a:endParaRPr lang="en-GB" sz="3600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2647" y="5944691"/>
            <a:ext cx="243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Andersson</a:t>
            </a:r>
            <a:r>
              <a:rPr lang="en-GB" i="1" dirty="0" smtClean="0"/>
              <a:t> and Hughes, </a:t>
            </a:r>
          </a:p>
          <a:p>
            <a:r>
              <a:rPr lang="en-GB" i="1" dirty="0" smtClean="0"/>
              <a:t>Nat Rev Micro 2010</a:t>
            </a:r>
            <a:endParaRPr lang="en-GB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423069" y="1676036"/>
            <a:ext cx="5550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C5EC2"/>
                </a:solidFill>
              </a:rPr>
              <a:t>DNA containing an antibiotic resistance gene (pink).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07612" y="2291457"/>
            <a:ext cx="39700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 smtClean="0">
              <a:solidFill>
                <a:srgbClr val="FC5EC2"/>
              </a:solidFill>
            </a:endParaRPr>
          </a:p>
          <a:p>
            <a:r>
              <a:rPr lang="en-GB" dirty="0" smtClean="0"/>
              <a:t>Horizontal gene transfer into a recipient:</a:t>
            </a:r>
            <a:br>
              <a:rPr lang="en-GB" dirty="0" smtClean="0"/>
            </a:br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Cell-to-cell Conjugation</a:t>
            </a:r>
          </a:p>
          <a:p>
            <a:pPr marL="342900" indent="-342900">
              <a:buAutoNum type="arabicParenR"/>
            </a:pPr>
            <a:r>
              <a:rPr lang="en-GB" dirty="0" smtClean="0"/>
              <a:t>Transformation by naked DNA</a:t>
            </a:r>
          </a:p>
          <a:p>
            <a:pPr marL="342900" indent="-342900">
              <a:buAutoNum type="arabicParenR"/>
            </a:pPr>
            <a:r>
              <a:rPr lang="en-GB" dirty="0" smtClean="0"/>
              <a:t>Phage-mediated transduction</a:t>
            </a:r>
          </a:p>
          <a:p>
            <a:pPr marL="342900" indent="-342900"/>
            <a:endParaRPr lang="en-GB" dirty="0" smtClean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277423" y="4438877"/>
            <a:ext cx="4460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Resistance can also arise by </a:t>
            </a:r>
            <a:r>
              <a:rPr lang="en-GB" i="1" dirty="0" smtClean="0"/>
              <a:t>de</a:t>
            </a:r>
            <a:r>
              <a:rPr lang="en-GB" dirty="0" smtClean="0"/>
              <a:t> </a:t>
            </a:r>
            <a:r>
              <a:rPr lang="en-GB" i="1" dirty="0" smtClean="0"/>
              <a:t>novo </a:t>
            </a:r>
            <a:r>
              <a:rPr lang="en-GB" dirty="0" smtClean="0"/>
              <a:t>mutation 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Antibiotic resistance in Gram-negative bacteria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4" name="Picture 3" descr="Gram neg antiR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634" y="1417638"/>
            <a:ext cx="5939652" cy="4278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5716" y="6145133"/>
            <a:ext cx="218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Peleg and Hooper, </a:t>
            </a:r>
          </a:p>
          <a:p>
            <a:r>
              <a:rPr lang="en-GB" i="1" dirty="0" smtClean="0"/>
              <a:t>New Eng J Med 2010</a:t>
            </a:r>
            <a:endParaRPr lang="en-GB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0970" y="1429967"/>
            <a:ext cx="30346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Cell wall synthesis inhibitors</a:t>
            </a:r>
          </a:p>
          <a:p>
            <a:r>
              <a:rPr lang="en-GB" sz="1600" dirty="0" err="1" smtClean="0"/>
              <a:t>β-lactams</a:t>
            </a:r>
            <a:r>
              <a:rPr lang="en-GB" sz="1600" dirty="0" smtClean="0"/>
              <a:t> (penicillin, </a:t>
            </a:r>
            <a:r>
              <a:rPr lang="en-GB" sz="1600" dirty="0" err="1" smtClean="0"/>
              <a:t>carbapenem</a:t>
            </a:r>
            <a:r>
              <a:rPr lang="en-GB" sz="1600" dirty="0" smtClean="0"/>
              <a:t>)   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0970" y="2293820"/>
            <a:ext cx="2731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Inhibition of protein synthesis</a:t>
            </a:r>
          </a:p>
          <a:p>
            <a:r>
              <a:rPr lang="en-GB" sz="1600" dirty="0" err="1" smtClean="0"/>
              <a:t>Aminoglycosides</a:t>
            </a:r>
            <a:r>
              <a:rPr lang="en-GB" sz="1600" dirty="0" smtClean="0"/>
              <a:t> (</a:t>
            </a:r>
            <a:r>
              <a:rPr lang="en-GB" sz="1600" dirty="0" err="1" smtClean="0"/>
              <a:t>kanamycin</a:t>
            </a:r>
            <a:r>
              <a:rPr lang="en-GB" sz="1600" dirty="0" smtClean="0"/>
              <a:t>)</a:t>
            </a:r>
          </a:p>
          <a:p>
            <a:r>
              <a:rPr lang="en-GB" sz="1600" dirty="0" err="1" smtClean="0"/>
              <a:t>Chloramphenicol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7155" y="5430499"/>
            <a:ext cx="26709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Alteration of cell membranes</a:t>
            </a:r>
          </a:p>
          <a:p>
            <a:r>
              <a:rPr lang="en-GB" sz="1600" dirty="0" err="1" smtClean="0"/>
              <a:t>Polymyxins</a:t>
            </a:r>
            <a:endParaRPr lang="en-GB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1650" y="3365814"/>
            <a:ext cx="3098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Inhibition of nucleic acid synthesis</a:t>
            </a:r>
          </a:p>
          <a:p>
            <a:r>
              <a:rPr lang="en-GB" sz="1600" dirty="0" err="1" smtClean="0"/>
              <a:t>Quinolones</a:t>
            </a:r>
            <a:endParaRPr lang="en-GB" sz="1600" dirty="0" smtClean="0"/>
          </a:p>
          <a:p>
            <a:r>
              <a:rPr lang="en-GB" sz="1600" dirty="0" err="1" smtClean="0"/>
              <a:t>Rifampicin</a:t>
            </a:r>
            <a:endParaRPr lang="en-GB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3980" y="4463094"/>
            <a:ext cx="30874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Inhibition of folic acid metabolism</a:t>
            </a:r>
          </a:p>
          <a:p>
            <a:r>
              <a:rPr lang="en-GB" sz="1600" dirty="0" err="1" smtClean="0"/>
              <a:t>Trimethoprim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Biological costs of resistance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5" name="Picture 20" descr="E:\vijayakumar\8-07-09\nrmicro\B1\slides\nrmicro2174-f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0529" y="1838824"/>
            <a:ext cx="5516014" cy="38959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10359" y="5971657"/>
            <a:ext cx="2733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Sandegren</a:t>
            </a:r>
            <a:r>
              <a:rPr lang="en-GB" i="1" dirty="0" smtClean="0"/>
              <a:t> and </a:t>
            </a:r>
            <a:r>
              <a:rPr lang="en-GB" i="1" dirty="0" err="1" smtClean="0"/>
              <a:t>Andersson</a:t>
            </a:r>
            <a:r>
              <a:rPr lang="en-GB" i="1" dirty="0" smtClean="0"/>
              <a:t>, </a:t>
            </a:r>
          </a:p>
          <a:p>
            <a:r>
              <a:rPr lang="en-GB" i="1" dirty="0" smtClean="0"/>
              <a:t>Nat Rev Micro 2009</a:t>
            </a:r>
          </a:p>
          <a:p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5" name="Picture 27" descr="nrmicro2319-f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00213"/>
            <a:ext cx="7620000" cy="34575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41706" y="512078"/>
            <a:ext cx="75775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1F497D"/>
                </a:solidFill>
              </a:rPr>
              <a:t>How to determine fitness of bacterial strains</a:t>
            </a:r>
            <a:endParaRPr lang="en-GB" sz="3200" dirty="0">
              <a:solidFill>
                <a:srgbClr val="1F49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Can we reduce the frequency of</a:t>
            </a:r>
            <a:br>
              <a:rPr lang="en-GB" sz="3600" dirty="0" smtClean="0">
                <a:solidFill>
                  <a:schemeClr val="tx2"/>
                </a:solidFill>
              </a:rPr>
            </a:br>
            <a:r>
              <a:rPr lang="en-GB" sz="3600" dirty="0" smtClean="0">
                <a:solidFill>
                  <a:schemeClr val="tx2"/>
                </a:solidFill>
              </a:rPr>
              <a:t> resistant bacteria?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buNone/>
            </a:pPr>
            <a:r>
              <a:rPr lang="en-GB" sz="3000" dirty="0" smtClean="0">
                <a:solidFill>
                  <a:schemeClr val="accent2"/>
                </a:solidFill>
              </a:rPr>
              <a:t>Aggravated by:</a:t>
            </a:r>
          </a:p>
          <a:p>
            <a:r>
              <a:rPr lang="en-GB" sz="3000" dirty="0" smtClean="0"/>
              <a:t>Cost-free resistance</a:t>
            </a:r>
          </a:p>
          <a:p>
            <a:r>
              <a:rPr lang="en-GB" sz="3000" dirty="0" smtClean="0"/>
              <a:t>Compensatory evolution</a:t>
            </a:r>
          </a:p>
          <a:p>
            <a:pPr>
              <a:spcAft>
                <a:spcPts val="600"/>
              </a:spcAft>
            </a:pPr>
            <a:r>
              <a:rPr lang="en-GB" sz="3000" dirty="0" smtClean="0"/>
              <a:t>Co-selection of resistance</a:t>
            </a:r>
          </a:p>
          <a:p>
            <a:pPr>
              <a:spcAft>
                <a:spcPts val="600"/>
              </a:spcAft>
              <a:buNone/>
            </a:pPr>
            <a:r>
              <a:rPr lang="en-GB" sz="3000" dirty="0" smtClean="0">
                <a:solidFill>
                  <a:srgbClr val="C0504D"/>
                </a:solidFill>
              </a:rPr>
              <a:t>Future:</a:t>
            </a:r>
          </a:p>
          <a:p>
            <a:r>
              <a:rPr lang="en-GB" sz="3000" dirty="0" smtClean="0"/>
              <a:t>Choose antibiotic targets conferring high fitness cost with low rate of compensation</a:t>
            </a:r>
          </a:p>
          <a:p>
            <a:r>
              <a:rPr lang="en-GB" sz="3000" dirty="0" smtClean="0"/>
              <a:t>Use fitness costs for choice and design of novel therapies</a:t>
            </a:r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9100" y="28149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The genus </a:t>
            </a:r>
            <a:r>
              <a:rPr lang="en-US" sz="3600" i="1" dirty="0" smtClean="0">
                <a:solidFill>
                  <a:schemeClr val="tx2"/>
                </a:solidFill>
              </a:rPr>
              <a:t>Acinetobacter</a:t>
            </a:r>
            <a:r>
              <a:rPr lang="en-US" sz="3600" dirty="0" smtClean="0">
                <a:solidFill>
                  <a:schemeClr val="tx2"/>
                </a:solidFill>
              </a:rPr>
              <a:t>		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07" y="1740214"/>
            <a:ext cx="8620235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Gamma </a:t>
            </a:r>
            <a:r>
              <a:rPr lang="en-US" sz="2800" dirty="0" err="1" smtClean="0"/>
              <a:t>Proteobacteria</a:t>
            </a:r>
            <a:r>
              <a:rPr lang="en-US" sz="2800" dirty="0" smtClean="0"/>
              <a:t> (Family: </a:t>
            </a:r>
            <a:r>
              <a:rPr lang="en-US" sz="2800" dirty="0" err="1" smtClean="0"/>
              <a:t>Moraxellaceae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r>
              <a:rPr lang="en-US" sz="2800" dirty="0" smtClean="0"/>
              <a:t>Non-motile Gram-negative, strictly aerobic </a:t>
            </a:r>
            <a:r>
              <a:rPr lang="en-US" sz="2800" dirty="0" err="1" smtClean="0"/>
              <a:t>coccobacilli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33 species – </a:t>
            </a:r>
            <a:r>
              <a:rPr lang="en-US" sz="2800" i="1" dirty="0" smtClean="0"/>
              <a:t>A. baumannii</a:t>
            </a:r>
            <a:r>
              <a:rPr lang="en-US" sz="2800" dirty="0" smtClean="0"/>
              <a:t> clinically most important</a:t>
            </a:r>
            <a:endParaRPr lang="en-US" sz="2800" i="1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4" name="Picture 3" descr="AB_picen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197" y="281498"/>
            <a:ext cx="1267958" cy="1349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1F497D"/>
                </a:solidFill>
              </a:rPr>
              <a:t>Outline of lecture</a:t>
            </a:r>
            <a:endParaRPr lang="en-GB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2800" cy="4525963"/>
          </a:xfrm>
        </p:spPr>
        <p:txBody>
          <a:bodyPr>
            <a:normAutofit/>
          </a:bodyPr>
          <a:lstStyle/>
          <a:p>
            <a:r>
              <a:rPr lang="en-GB" sz="3400" dirty="0" smtClean="0"/>
              <a:t>History</a:t>
            </a:r>
          </a:p>
          <a:p>
            <a:r>
              <a:rPr lang="en-GB" dirty="0" smtClean="0"/>
              <a:t>Prevalence, infections and pathogens</a:t>
            </a:r>
          </a:p>
          <a:p>
            <a:r>
              <a:rPr lang="en-GB" dirty="0" smtClean="0"/>
              <a:t>Antibiotic resistance and compensatory evolution</a:t>
            </a:r>
          </a:p>
          <a:p>
            <a:r>
              <a:rPr lang="en-GB" i="1" dirty="0" smtClean="0"/>
              <a:t>Acinetobacter baumannii </a:t>
            </a:r>
            <a:r>
              <a:rPr lang="en-GB" dirty="0" smtClean="0"/>
              <a:t>– an emerging nosocomial pathogen</a:t>
            </a:r>
          </a:p>
          <a:p>
            <a:r>
              <a:rPr lang="en-GB" dirty="0" smtClean="0"/>
              <a:t>Prevention</a:t>
            </a:r>
          </a:p>
          <a:p>
            <a:endParaRPr lang="en-GB" sz="3000" dirty="0" smtClean="0"/>
          </a:p>
          <a:p>
            <a:endParaRPr lang="en-GB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dirty="0" smtClean="0">
                <a:solidFill>
                  <a:schemeClr val="tx2"/>
                </a:solidFill>
              </a:rPr>
              <a:t>Habitats</a:t>
            </a:r>
            <a:endParaRPr lang="en-GB" sz="3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200"/>
            <a:ext cx="8229600" cy="4525963"/>
          </a:xfrm>
        </p:spPr>
        <p:txBody>
          <a:bodyPr/>
          <a:lstStyle/>
          <a:p>
            <a:r>
              <a:rPr lang="en-GB" sz="2800" dirty="0" smtClean="0"/>
              <a:t>Environment</a:t>
            </a:r>
            <a:r>
              <a:rPr lang="en-GB" dirty="0" smtClean="0"/>
              <a:t>: </a:t>
            </a:r>
            <a:r>
              <a:rPr lang="en-GB" sz="2800" dirty="0" smtClean="0"/>
              <a:t>soil, water, sewage </a:t>
            </a:r>
            <a:br>
              <a:rPr lang="en-GB" sz="2800" dirty="0" smtClean="0"/>
            </a:b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A. </a:t>
            </a:r>
            <a:r>
              <a:rPr lang="en-US" sz="2800" i="1" dirty="0" err="1" smtClean="0">
                <a:solidFill>
                  <a:schemeClr val="bg1">
                    <a:lumMod val="50000"/>
                  </a:schemeClr>
                </a:solidFill>
              </a:rPr>
              <a:t>calcoaceticus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, A. </a:t>
            </a:r>
            <a:r>
              <a:rPr lang="en-US" sz="2800" i="1" dirty="0" err="1" smtClean="0">
                <a:solidFill>
                  <a:schemeClr val="bg1">
                    <a:lumMod val="50000"/>
                  </a:schemeClr>
                </a:solidFill>
              </a:rPr>
              <a:t>johnsonii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, A. </a:t>
            </a:r>
            <a:r>
              <a:rPr lang="en-US" sz="2800" i="1" dirty="0" err="1" smtClean="0">
                <a:solidFill>
                  <a:schemeClr val="bg1">
                    <a:lumMod val="50000"/>
                  </a:schemeClr>
                </a:solidFill>
              </a:rPr>
              <a:t>baylii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GB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800" dirty="0" smtClean="0"/>
              <a:t>Food: milk products, meat, poultry, fish</a:t>
            </a:r>
            <a:br>
              <a:rPr lang="en-GB" sz="2800" dirty="0" smtClean="0"/>
            </a:br>
            <a:r>
              <a:rPr lang="en-GB" sz="2800" dirty="0" smtClean="0">
                <a:solidFill>
                  <a:srgbClr val="7F7F7F"/>
                </a:solidFill>
              </a:rPr>
              <a:t>(</a:t>
            </a:r>
            <a:r>
              <a:rPr lang="en-US" sz="2800" i="1" dirty="0" smtClean="0">
                <a:solidFill>
                  <a:srgbClr val="7F7F7F"/>
                </a:solidFill>
              </a:rPr>
              <a:t>A. </a:t>
            </a:r>
            <a:r>
              <a:rPr lang="en-US" sz="2800" i="1" dirty="0" err="1" smtClean="0">
                <a:solidFill>
                  <a:srgbClr val="7F7F7F"/>
                </a:solidFill>
              </a:rPr>
              <a:t>johnsonii</a:t>
            </a:r>
            <a:r>
              <a:rPr lang="en-US" sz="2800" i="1" dirty="0" smtClean="0">
                <a:solidFill>
                  <a:srgbClr val="7F7F7F"/>
                </a:solidFill>
              </a:rPr>
              <a:t>, A. </a:t>
            </a:r>
            <a:r>
              <a:rPr lang="en-US" sz="2800" i="1" dirty="0" err="1" smtClean="0">
                <a:solidFill>
                  <a:srgbClr val="7F7F7F"/>
                </a:solidFill>
              </a:rPr>
              <a:t>lwoffii</a:t>
            </a:r>
            <a:r>
              <a:rPr lang="en-US" sz="2800" i="1" dirty="0" smtClean="0">
                <a:solidFill>
                  <a:srgbClr val="7F7F7F"/>
                </a:solidFill>
              </a:rPr>
              <a:t>, A. </a:t>
            </a:r>
            <a:r>
              <a:rPr lang="en-US" sz="2800" i="1" dirty="0" err="1" smtClean="0">
                <a:solidFill>
                  <a:srgbClr val="7F7F7F"/>
                </a:solidFill>
              </a:rPr>
              <a:t>radioresistens</a:t>
            </a:r>
            <a:r>
              <a:rPr lang="en-US" sz="2800" dirty="0" smtClean="0">
                <a:solidFill>
                  <a:srgbClr val="7F7F7F"/>
                </a:solidFill>
              </a:rPr>
              <a:t>)</a:t>
            </a:r>
            <a:endParaRPr lang="en-GB" sz="2800" dirty="0" smtClean="0">
              <a:solidFill>
                <a:srgbClr val="7F7F7F"/>
              </a:solidFill>
            </a:endParaRPr>
          </a:p>
          <a:p>
            <a:r>
              <a:rPr lang="en-GB" sz="2800" dirty="0" smtClean="0"/>
              <a:t>Human skin </a:t>
            </a:r>
            <a:br>
              <a:rPr lang="en-GB" sz="2800" dirty="0" smtClean="0"/>
            </a:br>
            <a:r>
              <a:rPr lang="en-GB" sz="2800" dirty="0" smtClean="0">
                <a:solidFill>
                  <a:srgbClr val="7F7F7F"/>
                </a:solidFill>
              </a:rPr>
              <a:t>(</a:t>
            </a:r>
            <a:r>
              <a:rPr lang="en-US" sz="2800" i="1" dirty="0" smtClean="0">
                <a:solidFill>
                  <a:srgbClr val="7F7F7F"/>
                </a:solidFill>
              </a:rPr>
              <a:t>A. </a:t>
            </a:r>
            <a:r>
              <a:rPr lang="en-US" sz="2800" i="1" dirty="0" err="1" smtClean="0">
                <a:solidFill>
                  <a:srgbClr val="7F7F7F"/>
                </a:solidFill>
              </a:rPr>
              <a:t>johnsonii</a:t>
            </a:r>
            <a:r>
              <a:rPr lang="en-US" sz="2800" i="1" dirty="0" smtClean="0">
                <a:solidFill>
                  <a:srgbClr val="7F7F7F"/>
                </a:solidFill>
              </a:rPr>
              <a:t>, A. </a:t>
            </a:r>
            <a:r>
              <a:rPr lang="en-US" sz="2800" i="1" dirty="0" err="1" smtClean="0">
                <a:solidFill>
                  <a:srgbClr val="7F7F7F"/>
                </a:solidFill>
              </a:rPr>
              <a:t>lwoffii</a:t>
            </a:r>
            <a:r>
              <a:rPr lang="en-US" sz="2800" i="1" dirty="0" smtClean="0">
                <a:solidFill>
                  <a:srgbClr val="7F7F7F"/>
                </a:solidFill>
              </a:rPr>
              <a:t>, A. </a:t>
            </a:r>
            <a:r>
              <a:rPr lang="en-US" sz="2800" i="1" dirty="0" err="1" smtClean="0">
                <a:solidFill>
                  <a:srgbClr val="7F7F7F"/>
                </a:solidFill>
              </a:rPr>
              <a:t>radioresistens</a:t>
            </a:r>
            <a:r>
              <a:rPr lang="en-US" sz="2800" dirty="0" smtClean="0">
                <a:solidFill>
                  <a:srgbClr val="7F7F7F"/>
                </a:solidFill>
              </a:rPr>
              <a:t>)</a:t>
            </a:r>
            <a:endParaRPr lang="en-GB" sz="2800" dirty="0" smtClean="0">
              <a:solidFill>
                <a:srgbClr val="7F7F7F"/>
              </a:solidFill>
            </a:endParaRPr>
          </a:p>
          <a:p>
            <a:r>
              <a:rPr lang="en-GB" sz="2800" dirty="0" smtClean="0"/>
              <a:t>Hospital environment and infections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>
                <a:solidFill>
                  <a:srgbClr val="7F7F7F"/>
                </a:solidFill>
              </a:rPr>
              <a:t>(</a:t>
            </a:r>
            <a:r>
              <a:rPr lang="en-GB" sz="2800" i="1" dirty="0" smtClean="0">
                <a:solidFill>
                  <a:srgbClr val="7F7F7F"/>
                </a:solidFill>
              </a:rPr>
              <a:t>A. baumannii, A. </a:t>
            </a:r>
            <a:r>
              <a:rPr lang="en-GB" sz="2800" dirty="0" smtClean="0">
                <a:solidFill>
                  <a:srgbClr val="7F7F7F"/>
                </a:solidFill>
              </a:rPr>
              <a:t>sp.3, </a:t>
            </a:r>
            <a:r>
              <a:rPr lang="en-GB" sz="2800" i="1" dirty="0" smtClean="0">
                <a:solidFill>
                  <a:srgbClr val="7F7F7F"/>
                </a:solidFill>
              </a:rPr>
              <a:t>A</a:t>
            </a:r>
            <a:r>
              <a:rPr lang="en-GB" sz="2800" dirty="0" smtClean="0">
                <a:solidFill>
                  <a:srgbClr val="7F7F7F"/>
                </a:solidFill>
              </a:rPr>
              <a:t>. sp.13TU)</a:t>
            </a:r>
            <a:endParaRPr lang="en-GB" sz="2800" i="1" dirty="0" smtClean="0">
              <a:solidFill>
                <a:srgbClr val="7F7F7F"/>
              </a:solidFill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1004" y="5410200"/>
            <a:ext cx="799702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600" i="1" dirty="0" smtClean="0">
                <a:solidFill>
                  <a:schemeClr val="accent2"/>
                </a:solidFill>
              </a:rPr>
              <a:t>A. baumannii </a:t>
            </a:r>
            <a:r>
              <a:rPr lang="en-GB" sz="2600" dirty="0" smtClean="0">
                <a:solidFill>
                  <a:schemeClr val="accent2"/>
                </a:solidFill>
              </a:rPr>
              <a:t>is </a:t>
            </a:r>
            <a:r>
              <a:rPr lang="en-GB" sz="2600" u="sng" dirty="0" smtClean="0">
                <a:solidFill>
                  <a:schemeClr val="accent2"/>
                </a:solidFill>
              </a:rPr>
              <a:t>not</a:t>
            </a:r>
            <a:r>
              <a:rPr lang="en-GB" sz="2600" dirty="0" smtClean="0">
                <a:solidFill>
                  <a:schemeClr val="accent2"/>
                </a:solidFill>
              </a:rPr>
              <a:t> considered a ubiquitous organism – </a:t>
            </a:r>
          </a:p>
          <a:p>
            <a:pPr algn="ctr">
              <a:spcAft>
                <a:spcPts val="600"/>
              </a:spcAft>
            </a:pPr>
            <a:r>
              <a:rPr lang="en-GB" sz="2600" dirty="0" smtClean="0">
                <a:solidFill>
                  <a:schemeClr val="accent2"/>
                </a:solidFill>
              </a:rPr>
              <a:t>natural habitat outside the hospital remains to be defined</a:t>
            </a:r>
            <a:endParaRPr lang="en-GB" sz="2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363koor3.jpg"/>
          <p:cNvPicPr>
            <a:picLocks noGrp="1" noChangeAspect="1"/>
          </p:cNvPicPr>
          <p:nvPr>
            <p:ph idx="1"/>
          </p:nvPr>
        </p:nvPicPr>
        <p:blipFill>
          <a:blip r:embed="rId3"/>
          <a:srcRect l="-6531" r="-6531"/>
          <a:stretch>
            <a:fillRect/>
          </a:stretch>
        </p:blipFill>
        <p:spPr>
          <a:xfrm>
            <a:off x="1244600" y="1384301"/>
            <a:ext cx="6442813" cy="3543299"/>
          </a:xfrm>
        </p:spPr>
      </p:pic>
      <p:grpSp>
        <p:nvGrpSpPr>
          <p:cNvPr id="2" name="Group 19"/>
          <p:cNvGrpSpPr/>
          <p:nvPr/>
        </p:nvGrpSpPr>
        <p:grpSpPr>
          <a:xfrm>
            <a:off x="1893350" y="1967451"/>
            <a:ext cx="4244949" cy="2288099"/>
            <a:chOff x="1893350" y="2221451"/>
            <a:chExt cx="4244949" cy="2288099"/>
          </a:xfrm>
        </p:grpSpPr>
        <p:sp>
          <p:nvSpPr>
            <p:cNvPr id="5" name="Oval 4"/>
            <p:cNvSpPr/>
            <p:nvPr/>
          </p:nvSpPr>
          <p:spPr>
            <a:xfrm>
              <a:off x="1893350" y="3135851"/>
              <a:ext cx="154499" cy="154499"/>
            </a:xfrm>
            <a:prstGeom prst="ellipse">
              <a:avLst/>
            </a:prstGeom>
            <a:solidFill>
              <a:srgbClr val="C0504D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656400" y="3058602"/>
              <a:ext cx="154499" cy="154499"/>
            </a:xfrm>
            <a:prstGeom prst="ellipse">
              <a:avLst/>
            </a:prstGeom>
            <a:solidFill>
              <a:srgbClr val="C0504D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3278700" y="2880802"/>
              <a:ext cx="154499" cy="154499"/>
            </a:xfrm>
            <a:prstGeom prst="ellipse">
              <a:avLst/>
            </a:prstGeom>
            <a:solidFill>
              <a:srgbClr val="C0504D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337850" y="2462751"/>
              <a:ext cx="154499" cy="154499"/>
            </a:xfrm>
            <a:prstGeom prst="ellipse">
              <a:avLst/>
            </a:prstGeom>
            <a:solidFill>
              <a:srgbClr val="C0504D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3163350" y="2221451"/>
              <a:ext cx="154499" cy="154499"/>
            </a:xfrm>
            <a:prstGeom prst="ellipse">
              <a:avLst/>
            </a:prstGeom>
            <a:solidFill>
              <a:srgbClr val="C0504D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2896650" y="2373851"/>
              <a:ext cx="154499" cy="154499"/>
            </a:xfrm>
            <a:prstGeom prst="ellipse">
              <a:avLst/>
            </a:prstGeom>
            <a:solidFill>
              <a:srgbClr val="C0504D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3977200" y="2487102"/>
              <a:ext cx="154499" cy="154499"/>
            </a:xfrm>
            <a:prstGeom prst="ellipse">
              <a:avLst/>
            </a:prstGeom>
            <a:solidFill>
              <a:srgbClr val="C0504D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983800" y="2741102"/>
              <a:ext cx="154499" cy="154499"/>
            </a:xfrm>
            <a:prstGeom prst="ellipse">
              <a:avLst/>
            </a:prstGeom>
            <a:solidFill>
              <a:srgbClr val="C0504D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3507300" y="2830002"/>
              <a:ext cx="154499" cy="154499"/>
            </a:xfrm>
            <a:prstGeom prst="ellipse">
              <a:avLst/>
            </a:prstGeom>
            <a:solidFill>
              <a:srgbClr val="C0504D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4066100" y="4100002"/>
              <a:ext cx="118499" cy="118499"/>
            </a:xfrm>
            <a:prstGeom prst="ellipse">
              <a:avLst/>
            </a:prstGeom>
            <a:solidFill>
              <a:srgbClr val="C0504D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2693450" y="4355051"/>
              <a:ext cx="154499" cy="154499"/>
            </a:xfrm>
            <a:prstGeom prst="ellipse">
              <a:avLst/>
            </a:prstGeom>
            <a:solidFill>
              <a:srgbClr val="C0504D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4231200" y="3058602"/>
              <a:ext cx="154499" cy="154499"/>
            </a:xfrm>
            <a:prstGeom prst="ellipse">
              <a:avLst/>
            </a:prstGeom>
            <a:solidFill>
              <a:srgbClr val="C0504D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1F497D"/>
                </a:solidFill>
              </a:rPr>
              <a:t>Presence of </a:t>
            </a:r>
            <a:r>
              <a:rPr lang="en-GB" sz="3600" i="1" dirty="0" smtClean="0">
                <a:solidFill>
                  <a:srgbClr val="1F497D"/>
                </a:solidFill>
              </a:rPr>
              <a:t>A. baumannii </a:t>
            </a:r>
            <a:r>
              <a:rPr lang="en-GB" sz="3600" dirty="0" smtClean="0">
                <a:solidFill>
                  <a:srgbClr val="1F497D"/>
                </a:solidFill>
              </a:rPr>
              <a:t>in hospitals </a:t>
            </a:r>
            <a:endParaRPr lang="en-GB" sz="3600" dirty="0">
              <a:solidFill>
                <a:srgbClr val="1F497D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51500" y="5331901"/>
            <a:ext cx="154499" cy="154499"/>
          </a:xfrm>
          <a:prstGeom prst="ellipse">
            <a:avLst/>
          </a:prstGeom>
          <a:solidFill>
            <a:srgbClr val="C0504D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990600" y="5202535"/>
            <a:ext cx="7433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Hospital environmental sources of </a:t>
            </a:r>
            <a:r>
              <a:rPr lang="en-GB" i="1" dirty="0" smtClean="0"/>
              <a:t>A. baumannii </a:t>
            </a:r>
            <a:r>
              <a:rPr lang="en-GB" dirty="0" smtClean="0"/>
              <a:t>(   ) during outbreaks: </a:t>
            </a:r>
            <a:br>
              <a:rPr lang="en-GB" dirty="0" smtClean="0"/>
            </a:br>
            <a:r>
              <a:rPr lang="en-GB" dirty="0" smtClean="0"/>
              <a:t>equipment, beds, respiratory tubing, computer keyboards, mobile phones etc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1F497D"/>
                </a:solidFill>
              </a:rPr>
              <a:t>A. baumannii </a:t>
            </a:r>
            <a:r>
              <a:rPr lang="en-US" sz="3600" dirty="0" smtClean="0">
                <a:solidFill>
                  <a:srgbClr val="1F497D"/>
                </a:solidFill>
              </a:rPr>
              <a:t>infections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2661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Intensive care units (ICUs): </a:t>
            </a:r>
            <a:br>
              <a:rPr lang="en-US" sz="2800" b="1" dirty="0" smtClean="0"/>
            </a:br>
            <a:r>
              <a:rPr lang="en-US" sz="2800" dirty="0" smtClean="0"/>
              <a:t>respiratory tract, soft tissue, blood, urinary tract and central nervous system  </a:t>
            </a:r>
          </a:p>
          <a:p>
            <a:endParaRPr lang="en-US" sz="1000" dirty="0" smtClean="0"/>
          </a:p>
          <a:p>
            <a:r>
              <a:rPr lang="en-US" sz="2800" b="1" dirty="0" smtClean="0"/>
              <a:t>Survivors of natural disaster and wars: </a:t>
            </a:r>
            <a:r>
              <a:rPr lang="en-US" sz="2800" dirty="0" smtClean="0"/>
              <a:t>wound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000" dirty="0" smtClean="0"/>
          </a:p>
          <a:p>
            <a:r>
              <a:rPr lang="en-US" sz="2800" b="1" dirty="0" smtClean="0"/>
              <a:t>Community-acquired</a:t>
            </a:r>
            <a:r>
              <a:rPr lang="en-US" sz="2800" dirty="0" smtClean="0"/>
              <a:t>: pneumonia</a:t>
            </a:r>
          </a:p>
          <a:p>
            <a:endParaRPr lang="en-US" dirty="0" smtClean="0"/>
          </a:p>
          <a:p>
            <a:r>
              <a:rPr lang="en-US" sz="2800" dirty="0" smtClean="0"/>
              <a:t>High mortality rates: 19-54%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1F497D"/>
                </a:solidFill>
              </a:rPr>
              <a:t>The problematic </a:t>
            </a:r>
            <a:r>
              <a:rPr lang="en-GB" sz="3600" i="1" dirty="0" smtClean="0">
                <a:solidFill>
                  <a:srgbClr val="1F497D"/>
                </a:solidFill>
              </a:rPr>
              <a:t>A. baumannii</a:t>
            </a:r>
            <a:r>
              <a:rPr lang="en-GB" sz="3600" dirty="0" smtClean="0">
                <a:solidFill>
                  <a:srgbClr val="1F497D"/>
                </a:solidFill>
              </a:rPr>
              <a:t> </a:t>
            </a:r>
            <a:endParaRPr lang="en-GB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96300" cy="4525963"/>
          </a:xfrm>
        </p:spPr>
        <p:txBody>
          <a:bodyPr/>
          <a:lstStyle/>
          <a:p>
            <a:r>
              <a:rPr lang="en-GB" sz="3000" dirty="0" smtClean="0"/>
              <a:t>Persistent</a:t>
            </a:r>
            <a:br>
              <a:rPr lang="en-GB" sz="3000" dirty="0" smtClean="0"/>
            </a:br>
            <a:r>
              <a:rPr lang="en-GB" sz="3000" dirty="0" smtClean="0"/>
              <a:t> – </a:t>
            </a:r>
            <a:r>
              <a:rPr lang="en-GB" sz="2600" dirty="0" smtClean="0"/>
              <a:t>resistant to drying and disinfectants</a:t>
            </a:r>
          </a:p>
          <a:p>
            <a:r>
              <a:rPr lang="en-GB" sz="3000" dirty="0" smtClean="0"/>
              <a:t>Antibiotic resistance </a:t>
            </a:r>
            <a:r>
              <a:rPr lang="en-GB" sz="2600" dirty="0" smtClean="0"/>
              <a:t/>
            </a:r>
            <a:br>
              <a:rPr lang="en-GB" sz="2600" dirty="0" smtClean="0"/>
            </a:br>
            <a:r>
              <a:rPr lang="en-GB" sz="2600" dirty="0" smtClean="0"/>
              <a:t>	– increasing numbers of multidrug resistant strains</a:t>
            </a:r>
            <a:br>
              <a:rPr lang="en-GB" sz="2600" dirty="0" smtClean="0"/>
            </a:br>
            <a:r>
              <a:rPr lang="en-GB" sz="2600" dirty="0" smtClean="0"/>
              <a:t>	</a:t>
            </a:r>
            <a:r>
              <a:rPr lang="en-GB" sz="2200" dirty="0" smtClean="0"/>
              <a:t>   (resistance to </a:t>
            </a:r>
            <a:r>
              <a:rPr lang="en-GB" sz="2200" dirty="0" err="1" smtClean="0"/>
              <a:t>carbapenems</a:t>
            </a:r>
            <a:r>
              <a:rPr lang="en-GB" sz="2200" dirty="0" smtClean="0"/>
              <a:t> has increased from &lt;0.5% in 1990 to      </a:t>
            </a:r>
            <a:br>
              <a:rPr lang="en-GB" sz="2200" dirty="0" smtClean="0"/>
            </a:br>
            <a:r>
              <a:rPr lang="en-GB" sz="2200" dirty="0" smtClean="0"/>
              <a:t>	    24% in 2007 in the UK)</a:t>
            </a:r>
          </a:p>
          <a:p>
            <a:r>
              <a:rPr lang="en-GB" sz="3000" dirty="0" smtClean="0"/>
              <a:t>Causes outbreaks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3400" dirty="0" smtClean="0">
                <a:solidFill>
                  <a:schemeClr val="tx2"/>
                </a:solidFill>
              </a:rPr>
              <a:t>Whole-genome sequencing of eight</a:t>
            </a:r>
            <a:r>
              <a:rPr lang="en-GB" sz="3400" i="1" dirty="0" smtClean="0">
                <a:solidFill>
                  <a:schemeClr val="tx2"/>
                </a:solidFill>
              </a:rPr>
              <a:t> A. baumannii</a:t>
            </a:r>
            <a:endParaRPr lang="en-GB" sz="3400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800" dirty="0" smtClean="0"/>
              <a:t>Many genomic islands </a:t>
            </a:r>
            <a:r>
              <a:rPr lang="en-GB" sz="2200" dirty="0" smtClean="0"/>
              <a:t>– genes encoding resistance to antibiotics, heavy metals, antiseptics</a:t>
            </a:r>
          </a:p>
          <a:p>
            <a:pPr>
              <a:spcAft>
                <a:spcPts val="600"/>
              </a:spcAft>
            </a:pPr>
            <a:r>
              <a:rPr lang="en-GB" sz="2800" dirty="0" smtClean="0"/>
              <a:t>Type IV and type VI secretion systems</a:t>
            </a:r>
          </a:p>
          <a:p>
            <a:pPr>
              <a:spcAft>
                <a:spcPts val="600"/>
              </a:spcAft>
            </a:pPr>
            <a:r>
              <a:rPr lang="en-GB" sz="2800" dirty="0" smtClean="0"/>
              <a:t>A </a:t>
            </a:r>
            <a:r>
              <a:rPr lang="en-GB" sz="2800" dirty="0" err="1" smtClean="0"/>
              <a:t>urease</a:t>
            </a:r>
            <a:r>
              <a:rPr lang="en-GB" sz="2800" dirty="0" smtClean="0"/>
              <a:t>, iron uptake &amp; metabolism, </a:t>
            </a:r>
            <a:r>
              <a:rPr lang="en-GB" sz="2800" dirty="0" err="1" smtClean="0"/>
              <a:t>pilus</a:t>
            </a:r>
            <a:r>
              <a:rPr lang="en-GB" sz="2800" dirty="0" smtClean="0"/>
              <a:t> biogenesis </a:t>
            </a:r>
          </a:p>
          <a:p>
            <a:r>
              <a:rPr lang="en-GB" sz="2800" dirty="0" smtClean="0"/>
              <a:t>Putative genes for capsule biosynthesis and transport</a:t>
            </a:r>
          </a:p>
          <a:p>
            <a:pPr>
              <a:buNone/>
            </a:pP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67386" y="3701095"/>
            <a:ext cx="4030728" cy="2731959"/>
            <a:chOff x="1303272" y="3394204"/>
            <a:chExt cx="4030728" cy="2731959"/>
          </a:xfrm>
        </p:grpSpPr>
        <p:pic>
          <p:nvPicPr>
            <p:cNvPr id="7" name="Picture 6" descr="1471-2180-8-216-3.PDF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303272" y="3394204"/>
              <a:ext cx="3702275" cy="273195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303272" y="3394204"/>
              <a:ext cx="4030728" cy="1203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52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Quorum-sensing signal molecules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err="1" smtClean="0"/>
              <a:t>Biofilm</a:t>
            </a:r>
            <a:r>
              <a:rPr lang="en-GB" sz="2800" dirty="0" smtClean="0"/>
              <a:t> formation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Resistance to human serum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Interaction with human epithelial cells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Investigated virulence mechanisms	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5" name="Picture 4" descr="0-mo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298" y="2188188"/>
            <a:ext cx="2070704" cy="16701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81549" y="6405155"/>
            <a:ext cx="2472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Choi</a:t>
            </a:r>
            <a:r>
              <a:rPr lang="en-US" sz="1400" i="1" dirty="0" smtClean="0"/>
              <a:t> et al, BMC </a:t>
            </a:r>
            <a:r>
              <a:rPr lang="en-US" sz="1400" i="1" dirty="0" err="1" smtClean="0"/>
              <a:t>Microbiol</a:t>
            </a:r>
            <a:r>
              <a:rPr lang="en-US" sz="1400" i="1" dirty="0" smtClean="0"/>
              <a:t> 2008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1823" y="3858385"/>
            <a:ext cx="2339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/>
              <a:t>de </a:t>
            </a:r>
            <a:r>
              <a:rPr lang="en-GB" sz="1400" i="1" dirty="0" err="1" smtClean="0"/>
              <a:t>Breij</a:t>
            </a:r>
            <a:r>
              <a:rPr lang="en-GB" sz="1400" i="1" dirty="0" smtClean="0"/>
              <a:t> et al, Res Micro 2009</a:t>
            </a:r>
            <a:endParaRPr lang="en-GB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800" dirty="0" smtClean="0">
                <a:solidFill>
                  <a:srgbClr val="1F497D"/>
                </a:solidFill>
              </a:rPr>
              <a:t>24 hours after infection of COR-L23 with EK1</a:t>
            </a:r>
            <a:endParaRPr lang="en-GB" sz="3800" dirty="0">
              <a:solidFill>
                <a:srgbClr val="1F497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451" y="1804257"/>
            <a:ext cx="1481749" cy="1481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559" y="1824276"/>
            <a:ext cx="1461730" cy="1461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6451" y="1435022"/>
            <a:ext cx="1216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3366FF"/>
                </a:solidFill>
              </a:rPr>
              <a:t>Extracellular</a:t>
            </a:r>
            <a:endParaRPr lang="en-GB" sz="1600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3539" y="1435022"/>
            <a:ext cx="1310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8000"/>
                </a:solidFill>
              </a:rPr>
              <a:t>Total bacteria</a:t>
            </a:r>
            <a:endParaRPr lang="en-GB" sz="1600" dirty="0">
              <a:solidFill>
                <a:srgbClr val="008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090" y="1824276"/>
            <a:ext cx="1461730" cy="14617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22612" y="1420637"/>
            <a:ext cx="612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rgbClr val="FF0000"/>
                </a:solidFill>
              </a:rPr>
              <a:t>Actin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4169" y="1845334"/>
            <a:ext cx="1453001" cy="14530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8008" y="3384473"/>
            <a:ext cx="1483290" cy="14832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9559" y="3388071"/>
            <a:ext cx="1461730" cy="14617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9799" y="3396800"/>
            <a:ext cx="1474021" cy="14740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04169" y="3409130"/>
            <a:ext cx="1453000" cy="1453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8806" y="4957366"/>
            <a:ext cx="1453000" cy="14254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51306" y="4957366"/>
            <a:ext cx="1472233" cy="14443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7128" y="4954107"/>
            <a:ext cx="1475554" cy="14475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48559" y="4957366"/>
            <a:ext cx="1465261" cy="143748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348376" y="1420637"/>
            <a:ext cx="835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Merged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1F497D"/>
                </a:solidFill>
              </a:rPr>
              <a:t>Current prevention and control strategies </a:t>
            </a:r>
            <a:br>
              <a:rPr lang="en-GB" sz="3600" dirty="0" smtClean="0">
                <a:solidFill>
                  <a:srgbClr val="1F497D"/>
                </a:solidFill>
              </a:rPr>
            </a:br>
            <a:r>
              <a:rPr lang="en-GB" sz="3600" dirty="0" smtClean="0">
                <a:solidFill>
                  <a:srgbClr val="1F497D"/>
                </a:solidFill>
              </a:rPr>
              <a:t>of </a:t>
            </a:r>
            <a:r>
              <a:rPr lang="en-GB" sz="3600" dirty="0" err="1" smtClean="0">
                <a:solidFill>
                  <a:srgbClr val="1F497D"/>
                </a:solidFill>
              </a:rPr>
              <a:t>HAIs</a:t>
            </a:r>
            <a:r>
              <a:rPr lang="en-GB" sz="3600" dirty="0" smtClean="0">
                <a:solidFill>
                  <a:srgbClr val="1F497D"/>
                </a:solidFill>
              </a:rPr>
              <a:t> in Europe</a:t>
            </a:r>
            <a:endParaRPr lang="en-GB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Awareness</a:t>
            </a:r>
          </a:p>
          <a:p>
            <a:r>
              <a:rPr lang="en-GB" dirty="0" smtClean="0"/>
              <a:t>Surveillance policies</a:t>
            </a:r>
            <a:br>
              <a:rPr lang="en-GB" dirty="0" smtClean="0"/>
            </a:br>
            <a:r>
              <a:rPr lang="en-GB" dirty="0" smtClean="0"/>
              <a:t>			</a:t>
            </a:r>
            <a:r>
              <a:rPr lang="en-GB" sz="2800" dirty="0" smtClean="0">
                <a:solidFill>
                  <a:schemeClr val="accent2"/>
                </a:solidFill>
              </a:rPr>
              <a:t>UK mandatory surveillance:</a:t>
            </a:r>
          </a:p>
          <a:p>
            <a:pPr lvl="1"/>
            <a:r>
              <a:rPr lang="en-GB" sz="2400" dirty="0" smtClean="0">
                <a:solidFill>
                  <a:schemeClr val="accent2"/>
                </a:solidFill>
              </a:rPr>
              <a:t> MRSA, </a:t>
            </a:r>
            <a:r>
              <a:rPr lang="en-GB" sz="2400" i="1" dirty="0" smtClean="0">
                <a:solidFill>
                  <a:schemeClr val="accent2"/>
                </a:solidFill>
              </a:rPr>
              <a:t>C. </a:t>
            </a:r>
            <a:r>
              <a:rPr lang="en-GB" sz="2400" i="1" dirty="0" err="1" smtClean="0">
                <a:solidFill>
                  <a:schemeClr val="accent2"/>
                </a:solidFill>
              </a:rPr>
              <a:t>difficile</a:t>
            </a:r>
            <a:r>
              <a:rPr lang="en-GB" sz="2400" dirty="0" smtClean="0">
                <a:solidFill>
                  <a:schemeClr val="accent2"/>
                </a:solidFill>
              </a:rPr>
              <a:t> and since last year MSSA, </a:t>
            </a:r>
            <a:r>
              <a:rPr lang="en-GB" sz="2400" i="1" dirty="0" smtClean="0">
                <a:solidFill>
                  <a:schemeClr val="accent2"/>
                </a:solidFill>
              </a:rPr>
              <a:t>E. coli</a:t>
            </a:r>
          </a:p>
          <a:p>
            <a:pPr lvl="1"/>
            <a:r>
              <a:rPr lang="en-GB" sz="2400" dirty="0" smtClean="0">
                <a:solidFill>
                  <a:schemeClr val="accent2"/>
                </a:solidFill>
              </a:rPr>
              <a:t>Surgical site infection</a:t>
            </a:r>
            <a:r>
              <a:rPr lang="en-GB" sz="2400" i="1" dirty="0" smtClean="0">
                <a:solidFill>
                  <a:schemeClr val="accent2"/>
                </a:solidFill>
              </a:rPr>
              <a:t/>
            </a:r>
            <a:br>
              <a:rPr lang="en-GB" sz="2400" i="1" dirty="0" smtClean="0">
                <a:solidFill>
                  <a:schemeClr val="accent2"/>
                </a:solidFill>
              </a:rPr>
            </a:br>
            <a:endParaRPr lang="en-GB" sz="2400" i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1F497D"/>
                </a:solidFill>
              </a:rPr>
              <a:t>Current prevention and control strategies </a:t>
            </a:r>
            <a:br>
              <a:rPr lang="en-GB" sz="3600" dirty="0" smtClean="0">
                <a:solidFill>
                  <a:srgbClr val="1F497D"/>
                </a:solidFill>
              </a:rPr>
            </a:br>
            <a:r>
              <a:rPr lang="en-GB" sz="3600" dirty="0" smtClean="0">
                <a:solidFill>
                  <a:srgbClr val="1F497D"/>
                </a:solidFill>
              </a:rPr>
              <a:t>of </a:t>
            </a:r>
            <a:r>
              <a:rPr lang="en-GB" sz="3600" dirty="0" err="1" smtClean="0">
                <a:solidFill>
                  <a:srgbClr val="1F497D"/>
                </a:solidFill>
              </a:rPr>
              <a:t>HAIs</a:t>
            </a:r>
            <a:r>
              <a:rPr lang="en-GB" sz="3600" dirty="0" smtClean="0">
                <a:solidFill>
                  <a:srgbClr val="1F497D"/>
                </a:solidFill>
              </a:rPr>
              <a:t> in Europe</a:t>
            </a:r>
            <a:endParaRPr lang="en-GB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Awareness</a:t>
            </a:r>
          </a:p>
          <a:p>
            <a:r>
              <a:rPr lang="en-GB" dirty="0" smtClean="0"/>
              <a:t>Surveillance policies</a:t>
            </a:r>
            <a:endParaRPr lang="en-GB" sz="2800" i="1" dirty="0" smtClean="0"/>
          </a:p>
          <a:p>
            <a:r>
              <a:rPr lang="en-GB" dirty="0" smtClean="0"/>
              <a:t>Best practice guidelines</a:t>
            </a:r>
          </a:p>
          <a:p>
            <a:r>
              <a:rPr lang="en-GB" dirty="0" smtClean="0"/>
              <a:t>Rapid diagnosis and treatment</a:t>
            </a:r>
          </a:p>
          <a:p>
            <a:r>
              <a:rPr lang="en-GB" dirty="0" smtClean="0"/>
              <a:t>Rational use of antibiotics</a:t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1F497D"/>
                </a:solidFill>
              </a:rPr>
              <a:t>Take home message</a:t>
            </a:r>
            <a:endParaRPr lang="en-GB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601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800" dirty="0" smtClean="0"/>
              <a:t>HAI is a common public health problem</a:t>
            </a:r>
          </a:p>
          <a:p>
            <a:pPr>
              <a:spcAft>
                <a:spcPts val="600"/>
              </a:spcAft>
            </a:pPr>
            <a:r>
              <a:rPr lang="en-GB" sz="2800" dirty="0" smtClean="0"/>
              <a:t>MRSA and </a:t>
            </a:r>
            <a:r>
              <a:rPr lang="en-GB" sz="2800" i="1" dirty="0" smtClean="0"/>
              <a:t>C. </a:t>
            </a:r>
            <a:r>
              <a:rPr lang="en-GB" sz="2800" i="1" dirty="0" err="1" smtClean="0"/>
              <a:t>difficile</a:t>
            </a:r>
            <a:r>
              <a:rPr lang="en-GB" sz="2800" dirty="0" smtClean="0"/>
              <a:t> infections are decreasing</a:t>
            </a:r>
          </a:p>
          <a:p>
            <a:pPr>
              <a:spcAft>
                <a:spcPts val="600"/>
              </a:spcAft>
            </a:pPr>
            <a:r>
              <a:rPr lang="en-GB" sz="2800" dirty="0" smtClean="0"/>
              <a:t>Emergence of multidrug resistant Gram-negative bacteria (</a:t>
            </a:r>
            <a:r>
              <a:rPr lang="en-GB" sz="2800" i="1" dirty="0" err="1" smtClean="0"/>
              <a:t>Klebsiella</a:t>
            </a:r>
            <a:r>
              <a:rPr lang="en-GB" sz="2800" i="1" dirty="0" smtClean="0"/>
              <a:t>, E. coli, Acinetobacter</a:t>
            </a:r>
            <a:r>
              <a:rPr lang="en-GB" sz="2800" dirty="0" smtClean="0"/>
              <a:t>) </a:t>
            </a:r>
          </a:p>
          <a:p>
            <a:pPr>
              <a:spcAft>
                <a:spcPts val="600"/>
              </a:spcAft>
            </a:pPr>
            <a:r>
              <a:rPr lang="en-GB" sz="2800" dirty="0" smtClean="0"/>
              <a:t>Bacteria can compensate for the biological cost of antibiotic resistance </a:t>
            </a:r>
            <a:r>
              <a:rPr lang="en-US" sz="2800" dirty="0" smtClean="0">
                <a:sym typeface="Wingdings"/>
              </a:rPr>
              <a:t> stabilises the resistant population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1F497D"/>
                </a:solidFill>
              </a:rPr>
              <a:t>History of nosocomial infections</a:t>
            </a:r>
            <a:endParaRPr lang="en-GB" sz="3600" dirty="0">
              <a:solidFill>
                <a:srgbClr val="1F497D"/>
              </a:solidFill>
            </a:endParaRPr>
          </a:p>
        </p:txBody>
      </p:sp>
      <p:pic>
        <p:nvPicPr>
          <p:cNvPr id="4" name="Content Placeholder 3" descr="Florence_Nightingale.jpg"/>
          <p:cNvPicPr>
            <a:picLocks noGrp="1" noChangeAspect="1"/>
          </p:cNvPicPr>
          <p:nvPr>
            <p:ph idx="1"/>
          </p:nvPr>
        </p:nvPicPr>
        <p:blipFill>
          <a:blip r:embed="rId3"/>
          <a:srcRect l="-69426" r="-69426"/>
          <a:stretch>
            <a:fillRect/>
          </a:stretch>
        </p:blipFill>
        <p:spPr>
          <a:xfrm>
            <a:off x="2883655" y="3883399"/>
            <a:ext cx="3745191" cy="2059711"/>
          </a:xfrm>
        </p:spPr>
      </p:pic>
      <p:sp>
        <p:nvSpPr>
          <p:cNvPr id="6" name="TextBox 5"/>
          <p:cNvSpPr txBox="1"/>
          <p:nvPr/>
        </p:nvSpPr>
        <p:spPr>
          <a:xfrm>
            <a:off x="1466136" y="1741132"/>
            <a:ext cx="625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Greek:  </a:t>
            </a:r>
            <a:r>
              <a:rPr lang="en-US" sz="2400" i="1" dirty="0" err="1" smtClean="0"/>
              <a:t>nosos</a:t>
            </a:r>
            <a:r>
              <a:rPr lang="en-US" sz="2400" dirty="0" smtClean="0"/>
              <a:t> “disease” and </a:t>
            </a:r>
            <a:r>
              <a:rPr lang="en-US" sz="2400" i="1" dirty="0" err="1" smtClean="0"/>
              <a:t>komien</a:t>
            </a:r>
            <a:r>
              <a:rPr lang="en-US" sz="2400" dirty="0" smtClean="0"/>
              <a:t> “to care for”</a:t>
            </a:r>
            <a:r>
              <a:rPr lang="en-GB" sz="2400" dirty="0" smtClean="0"/>
              <a:t> 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0007" y="2510823"/>
            <a:ext cx="3463546" cy="2385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4th century BC: 	Hippocrates </a:t>
            </a:r>
          </a:p>
          <a:p>
            <a:r>
              <a:rPr lang="en-GB" dirty="0" smtClean="0"/>
              <a:t>18</a:t>
            </a:r>
            <a:r>
              <a:rPr lang="en-GB" baseline="30000" dirty="0" smtClean="0"/>
              <a:t>th</a:t>
            </a:r>
            <a:r>
              <a:rPr lang="en-GB" dirty="0" smtClean="0"/>
              <a:t> century AD:	Sir John Pringle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Mid 19</a:t>
            </a:r>
            <a:r>
              <a:rPr lang="en-GB" baseline="30000" dirty="0" smtClean="0"/>
              <a:t>th</a:t>
            </a:r>
            <a:r>
              <a:rPr lang="en-GB" dirty="0" smtClean="0"/>
              <a:t> century: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18041" y="3612699"/>
            <a:ext cx="967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1820-1910</a:t>
            </a:r>
            <a:endParaRPr lang="en-GB" sz="1400" dirty="0"/>
          </a:p>
        </p:txBody>
      </p:sp>
      <p:pic>
        <p:nvPicPr>
          <p:cNvPr id="8" name="Picture 7" descr="Semmelwei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196" y="3883399"/>
            <a:ext cx="1528636" cy="20597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8797" y="5959059"/>
            <a:ext cx="210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Florence Nightingale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910749" y="3612609"/>
            <a:ext cx="967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1818-1865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61819" y="5983717"/>
            <a:ext cx="1905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Ignaz</a:t>
            </a:r>
            <a:r>
              <a:rPr lang="en-GB" dirty="0" smtClean="0"/>
              <a:t> </a:t>
            </a:r>
            <a:r>
              <a:rPr lang="en-GB" dirty="0" err="1" smtClean="0"/>
              <a:t>Semmelweis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16093" y="4586076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“The first requirement of a hospital is</a:t>
            </a:r>
            <a:br>
              <a:rPr lang="en-GB" dirty="0" smtClean="0"/>
            </a:br>
            <a:r>
              <a:rPr lang="en-GB" dirty="0" smtClean="0"/>
              <a:t> that it should do the sick no harm”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Suggested reading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Antibiotic resistance and its cost: is it possible to reverse resistance?</a:t>
            </a:r>
            <a:br>
              <a:rPr lang="en-GB" sz="2000" dirty="0" smtClean="0"/>
            </a:br>
            <a:r>
              <a:rPr lang="en-GB" sz="2000" i="1" dirty="0" err="1" smtClean="0"/>
              <a:t>Andersson</a:t>
            </a:r>
            <a:r>
              <a:rPr lang="en-GB" sz="2000" i="1" dirty="0" smtClean="0"/>
              <a:t> and Hughes, Nature Reviews Microbiology 2010 </a:t>
            </a:r>
            <a:br>
              <a:rPr lang="en-GB" sz="2000" i="1" dirty="0" smtClean="0"/>
            </a:br>
            <a:endParaRPr lang="en-GB" sz="2000" i="1" dirty="0" smtClean="0"/>
          </a:p>
          <a:p>
            <a:r>
              <a:rPr lang="en-GB" sz="2000" dirty="0" smtClean="0"/>
              <a:t>Crisis in hospital-acquired, healthcare-associated infections</a:t>
            </a:r>
            <a:br>
              <a:rPr lang="en-GB" sz="2000" dirty="0" smtClean="0"/>
            </a:br>
            <a:r>
              <a:rPr lang="en-GB" sz="2000" i="1" dirty="0" err="1" smtClean="0"/>
              <a:t>Calfee</a:t>
            </a:r>
            <a:r>
              <a:rPr lang="en-GB" sz="2000" i="1" dirty="0" smtClean="0"/>
              <a:t>, Annual Review Medicine 2012</a:t>
            </a:r>
            <a:br>
              <a:rPr lang="en-GB" sz="2000" i="1" dirty="0" smtClean="0"/>
            </a:br>
            <a:endParaRPr lang="en-GB" sz="2000" i="1" dirty="0" smtClean="0"/>
          </a:p>
          <a:p>
            <a:r>
              <a:rPr lang="en-GB" sz="2000" dirty="0" smtClean="0"/>
              <a:t>Hospital-acquired infections due to Gram-negative bacteria</a:t>
            </a:r>
            <a:br>
              <a:rPr lang="en-GB" sz="2000" dirty="0" smtClean="0"/>
            </a:br>
            <a:r>
              <a:rPr lang="en-GB" sz="2000" i="1" dirty="0" err="1" smtClean="0"/>
              <a:t>Peleg</a:t>
            </a:r>
            <a:r>
              <a:rPr lang="en-GB" sz="2000" i="1" dirty="0" smtClean="0"/>
              <a:t> and Hooper, New Eng J Med 2010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legraph baby inf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29" cy="3627662"/>
          </a:xfrm>
          <a:prstGeom prst="rect">
            <a:avLst/>
          </a:prstGeom>
        </p:spPr>
      </p:pic>
      <p:pic>
        <p:nvPicPr>
          <p:cNvPr id="7" name="Picture 6" descr="BBC pic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0" y="3778825"/>
            <a:ext cx="3615467" cy="2746262"/>
          </a:xfrm>
          <a:prstGeom prst="rect">
            <a:avLst/>
          </a:prstGeom>
        </p:spPr>
      </p:pic>
      <p:pic>
        <p:nvPicPr>
          <p:cNvPr id="9" name="Picture 8" descr="BBC small July 2010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428" y="3256182"/>
            <a:ext cx="3698549" cy="3601818"/>
          </a:xfrm>
          <a:prstGeom prst="rect">
            <a:avLst/>
          </a:prstGeom>
        </p:spPr>
      </p:pic>
      <p:pic>
        <p:nvPicPr>
          <p:cNvPr id="11" name="Picture 10" descr="Telegraph tiny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717" y="5173065"/>
            <a:ext cx="4038600" cy="1684935"/>
          </a:xfrm>
          <a:prstGeom prst="rect">
            <a:avLst/>
          </a:prstGeom>
        </p:spPr>
      </p:pic>
      <p:pic>
        <p:nvPicPr>
          <p:cNvPr id="5" name="Picture 4" descr="BBC hosp-acq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4227" y="0"/>
            <a:ext cx="3977467" cy="3475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 Healthcare associated infections (HAI) </a:t>
            </a:r>
            <a:br>
              <a:rPr lang="en-GB" sz="3600" dirty="0" smtClean="0">
                <a:solidFill>
                  <a:schemeClr val="tx2"/>
                </a:solidFill>
              </a:rPr>
            </a:br>
            <a:r>
              <a:rPr lang="en-GB" sz="3600" dirty="0" smtClean="0">
                <a:solidFill>
                  <a:schemeClr val="tx2"/>
                </a:solidFill>
              </a:rPr>
              <a:t>are a problem worldwide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Noso in developing countries.tiff"/>
          <p:cNvPicPr>
            <a:picLocks noGrp="1" noChangeAspect="1"/>
          </p:cNvPicPr>
          <p:nvPr>
            <p:ph idx="1"/>
          </p:nvPr>
        </p:nvPicPr>
        <p:blipFill>
          <a:blip r:embed="rId3"/>
          <a:srcRect l="-8061" r="-8061"/>
          <a:stretch>
            <a:fillRect/>
          </a:stretch>
        </p:blipFill>
        <p:spPr>
          <a:xfrm>
            <a:off x="-420044" y="1951317"/>
            <a:ext cx="6192043" cy="3405385"/>
          </a:xfrm>
        </p:spPr>
      </p:pic>
      <p:sp>
        <p:nvSpPr>
          <p:cNvPr id="5" name="TextBox 4"/>
          <p:cNvSpPr txBox="1"/>
          <p:nvPr/>
        </p:nvSpPr>
        <p:spPr>
          <a:xfrm>
            <a:off x="5647729" y="6256594"/>
            <a:ext cx="2877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Allegranzi</a:t>
            </a:r>
            <a:r>
              <a:rPr lang="en-GB" i="1" dirty="0" smtClean="0"/>
              <a:t> et al, Lancet 2011</a:t>
            </a:r>
            <a:endParaRPr lang="en-GB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268027" y="1997483"/>
            <a:ext cx="38747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Prevalence:</a:t>
            </a:r>
          </a:p>
          <a:p>
            <a:endParaRPr lang="en-GB" dirty="0" smtClean="0"/>
          </a:p>
          <a:p>
            <a:r>
              <a:rPr lang="en-GB" dirty="0" smtClean="0"/>
              <a:t>Europe: 7.1 per 100 patients</a:t>
            </a:r>
          </a:p>
          <a:p>
            <a:endParaRPr lang="en-GB" dirty="0" smtClean="0"/>
          </a:p>
          <a:p>
            <a:r>
              <a:rPr lang="en-GB" dirty="0" smtClean="0"/>
              <a:t>USA: 4.5 per 100 patients</a:t>
            </a:r>
          </a:p>
          <a:p>
            <a:endParaRPr lang="en-GB" dirty="0" smtClean="0"/>
          </a:p>
          <a:p>
            <a:r>
              <a:rPr lang="en-GB" dirty="0" smtClean="0"/>
              <a:t>Developing countries: 15.5 per 100 pat.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0212" y="5525682"/>
            <a:ext cx="456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Studies reporting </a:t>
            </a:r>
            <a:r>
              <a:rPr lang="en-GB" dirty="0" err="1" smtClean="0"/>
              <a:t>HAIs</a:t>
            </a:r>
            <a:r>
              <a:rPr lang="en-GB" dirty="0" smtClean="0"/>
              <a:t> in developing countries.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tx2"/>
                </a:solidFill>
              </a:rPr>
              <a:t>The burden of </a:t>
            </a:r>
            <a:r>
              <a:rPr lang="en-GB" sz="3200" dirty="0" err="1" smtClean="0">
                <a:solidFill>
                  <a:schemeClr val="tx2"/>
                </a:solidFill>
              </a:rPr>
              <a:t>HAIs</a:t>
            </a:r>
            <a:r>
              <a:rPr lang="en-GB" sz="3200" dirty="0" smtClean="0">
                <a:solidFill>
                  <a:schemeClr val="tx2"/>
                </a:solidFill>
              </a:rPr>
              <a:t> in the developed world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UK:		&gt;100,000 </a:t>
            </a:r>
            <a:r>
              <a:rPr lang="en-GB" sz="2800" dirty="0" err="1" smtClean="0"/>
              <a:t>HAIs</a:t>
            </a:r>
            <a:r>
              <a:rPr lang="en-GB" sz="2800" dirty="0" smtClean="0"/>
              <a:t> each year		</a:t>
            </a:r>
            <a:br>
              <a:rPr lang="en-GB" sz="2800" dirty="0" smtClean="0"/>
            </a:br>
            <a:r>
              <a:rPr lang="en-GB" sz="2800" dirty="0" smtClean="0"/>
              <a:t>			£1 billion/year</a:t>
            </a:r>
            <a:br>
              <a:rPr lang="en-GB" sz="2800" dirty="0" smtClean="0"/>
            </a:br>
            <a:r>
              <a:rPr lang="en-GB" sz="2800" dirty="0" smtClean="0"/>
              <a:t>			5000 deaths per year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USA: 	&gt;1.7 million </a:t>
            </a:r>
            <a:r>
              <a:rPr lang="en-GB" sz="2800" dirty="0" err="1" smtClean="0"/>
              <a:t>HAIs</a:t>
            </a:r>
            <a:r>
              <a:rPr lang="en-GB" sz="2800" dirty="0" smtClean="0"/>
              <a:t> each year </a:t>
            </a:r>
            <a:br>
              <a:rPr lang="en-GB" sz="2800" dirty="0" smtClean="0"/>
            </a:br>
            <a:r>
              <a:rPr lang="en-GB" sz="2800" dirty="0" smtClean="0"/>
              <a:t>			$28-45 billion in direct medical costs/year</a:t>
            </a:r>
            <a:br>
              <a:rPr lang="en-GB" sz="2800" dirty="0" smtClean="0"/>
            </a:br>
            <a:r>
              <a:rPr lang="en-GB" sz="2800" dirty="0" smtClean="0"/>
              <a:t>			98,000 deaths per year</a:t>
            </a:r>
            <a:br>
              <a:rPr lang="en-GB" sz="2800" dirty="0" smtClean="0"/>
            </a:br>
            <a:endParaRPr lang="en-GB" sz="2800" dirty="0" smtClean="0"/>
          </a:p>
          <a:p>
            <a:pPr>
              <a:buNone/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045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1F497D"/>
                </a:solidFill>
              </a:rPr>
              <a:t>Risk factors for nosocomial infections</a:t>
            </a:r>
            <a:endParaRPr lang="en-GB" sz="3600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213"/>
            <a:ext cx="8229600" cy="486019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Debility</a:t>
            </a:r>
          </a:p>
          <a:p>
            <a:r>
              <a:rPr lang="en-GB" sz="2400" dirty="0" smtClean="0"/>
              <a:t>Immunosuppressive illness</a:t>
            </a:r>
          </a:p>
          <a:p>
            <a:r>
              <a:rPr lang="en-GB" sz="2400" dirty="0" smtClean="0"/>
              <a:t>Extremes of ages</a:t>
            </a:r>
          </a:p>
          <a:p>
            <a:r>
              <a:rPr lang="en-GB" sz="2400" dirty="0" smtClean="0"/>
              <a:t>Trauma</a:t>
            </a:r>
          </a:p>
          <a:p>
            <a:endParaRPr lang="en-GB" sz="2400" dirty="0" smtClean="0"/>
          </a:p>
          <a:p>
            <a:r>
              <a:rPr lang="en-GB" sz="2400" dirty="0" smtClean="0"/>
              <a:t>Surgical incisions</a:t>
            </a:r>
          </a:p>
          <a:p>
            <a:r>
              <a:rPr lang="en-GB" sz="2400" dirty="0" smtClean="0"/>
              <a:t>Intravascular devices</a:t>
            </a:r>
          </a:p>
          <a:p>
            <a:r>
              <a:rPr lang="en-GB" sz="2400" dirty="0" smtClean="0"/>
              <a:t>Urinary catheters </a:t>
            </a:r>
          </a:p>
          <a:p>
            <a:r>
              <a:rPr lang="en-GB" sz="2400" dirty="0" smtClean="0"/>
              <a:t>Prostheses</a:t>
            </a:r>
          </a:p>
          <a:p>
            <a:r>
              <a:rPr lang="en-GB" sz="2400" dirty="0" smtClean="0"/>
              <a:t>Antibiotic use</a:t>
            </a:r>
          </a:p>
          <a:p>
            <a:r>
              <a:rPr lang="en-GB" sz="2400" dirty="0" smtClean="0"/>
              <a:t>Anaesthesia and ventilation</a:t>
            </a:r>
          </a:p>
          <a:p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01427" y="1171058"/>
            <a:ext cx="1990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solidFill>
                  <a:schemeClr val="accent2"/>
                </a:solidFill>
              </a:rPr>
              <a:t>Patient factors</a:t>
            </a:r>
            <a:endParaRPr lang="en-GB" sz="2400" u="sng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097" y="3352445"/>
            <a:ext cx="4464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solidFill>
                  <a:schemeClr val="accent2"/>
                </a:solidFill>
              </a:rPr>
              <a:t>Medical and surgical interventions</a:t>
            </a:r>
            <a:endParaRPr lang="en-GB" sz="2400" u="sng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6691" y="2182948"/>
            <a:ext cx="28850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solidFill>
                  <a:srgbClr val="C0504D"/>
                </a:solidFill>
              </a:rPr>
              <a:t>Hospital environment</a:t>
            </a:r>
            <a:endParaRPr lang="en-GB" sz="2400" dirty="0" smtClean="0">
              <a:solidFill>
                <a:srgbClr val="C0504D"/>
              </a:solidFill>
            </a:endParaRPr>
          </a:p>
          <a:p>
            <a:pPr>
              <a:buFont typeface="Arial"/>
              <a:buChar char="•"/>
            </a:pPr>
            <a:r>
              <a:rPr lang="en-GB" sz="2400" dirty="0" smtClean="0"/>
              <a:t> Hospital pathogens</a:t>
            </a:r>
          </a:p>
          <a:p>
            <a:pPr>
              <a:buFont typeface="Arial"/>
              <a:buChar char="•"/>
            </a:pPr>
            <a:r>
              <a:rPr lang="en-GB" sz="2400" dirty="0" smtClean="0"/>
              <a:t> Cross-infection</a:t>
            </a:r>
          </a:p>
          <a:p>
            <a:pPr>
              <a:buFont typeface="Arial"/>
              <a:buChar char="•"/>
            </a:pPr>
            <a:r>
              <a:rPr lang="en-GB" sz="2400" dirty="0" smtClean="0"/>
              <a:t> Lack of hygiene</a:t>
            </a:r>
          </a:p>
          <a:p>
            <a:pPr>
              <a:buFont typeface="Arial"/>
              <a:buChar char="•"/>
            </a:pPr>
            <a:r>
              <a:rPr lang="en-GB" sz="2400" dirty="0" smtClean="0"/>
              <a:t> Overcrowding</a:t>
            </a:r>
          </a:p>
          <a:p>
            <a:pPr>
              <a:buFont typeface="Arial"/>
              <a:buChar char="•"/>
            </a:pP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5576691" y="2182948"/>
            <a:ext cx="2885075" cy="2119869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5232" y="1158924"/>
            <a:ext cx="3898900" cy="539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006144" y="1287664"/>
            <a:ext cx="1160998" cy="530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17562" y="1349309"/>
            <a:ext cx="1813176" cy="530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305232" y="1879456"/>
            <a:ext cx="1160998" cy="530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305232" y="2144529"/>
            <a:ext cx="1160998" cy="530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32011" y="2305344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Pneumonia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70822" y="2915091"/>
            <a:ext cx="1813455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Medical device-</a:t>
            </a:r>
            <a:br>
              <a:rPr lang="en-GB" dirty="0" smtClean="0"/>
            </a:br>
            <a:r>
              <a:rPr lang="en-GB" dirty="0" smtClean="0"/>
              <a:t>related infections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-24660" y="3839765"/>
            <a:ext cx="233910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Urinary tract infections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0822" y="5307184"/>
            <a:ext cx="183002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Wound infections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269509" y="3031275"/>
            <a:ext cx="1160998" cy="530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990359" y="4505531"/>
            <a:ext cx="1160998" cy="530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742769" y="6023102"/>
            <a:ext cx="1589097" cy="530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09600" y="159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Typical nosocomial infections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2695" y="144847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Sepsis</a:t>
            </a:r>
            <a:endParaRPr lang="en-GB" dirty="0"/>
          </a:p>
        </p:txBody>
      </p:sp>
      <p:pic>
        <p:nvPicPr>
          <p:cNvPr id="17" name="Picture 16" descr="Noso inf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741" y="1817811"/>
            <a:ext cx="3372768" cy="3057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11" y="1600200"/>
            <a:ext cx="8655699" cy="4525963"/>
          </a:xfrm>
        </p:spPr>
        <p:txBody>
          <a:bodyPr>
            <a:normAutofit fontScale="92500" lnSpcReduction="10000"/>
          </a:bodyPr>
          <a:lstStyle/>
          <a:p>
            <a:r>
              <a:rPr lang="en-GB" sz="3000" i="1" dirty="0" smtClean="0"/>
              <a:t>Staphylococcus </a:t>
            </a:r>
            <a:r>
              <a:rPr lang="en-GB" sz="3000" i="1" dirty="0" err="1" smtClean="0"/>
              <a:t>aureus</a:t>
            </a:r>
            <a:r>
              <a:rPr lang="en-GB" sz="3000" dirty="0" smtClean="0"/>
              <a:t>: 	</a:t>
            </a:r>
            <a:r>
              <a:rPr lang="en-GB" sz="3000" dirty="0" err="1" smtClean="0"/>
              <a:t>methicillin</a:t>
            </a:r>
            <a:r>
              <a:rPr lang="en-GB" sz="3000" dirty="0" smtClean="0"/>
              <a:t>-resistant (MRSA)</a:t>
            </a:r>
            <a:br>
              <a:rPr lang="en-GB" sz="3000" dirty="0" smtClean="0"/>
            </a:br>
            <a:r>
              <a:rPr lang="en-GB" sz="3000" dirty="0" smtClean="0"/>
              <a:t>									</a:t>
            </a:r>
            <a:r>
              <a:rPr lang="en-GB" sz="3000" dirty="0" err="1" smtClean="0"/>
              <a:t>methicillin</a:t>
            </a:r>
            <a:r>
              <a:rPr lang="en-GB" sz="3000" dirty="0" smtClean="0"/>
              <a:t>-sensitive (MSSA)</a:t>
            </a:r>
          </a:p>
          <a:p>
            <a:r>
              <a:rPr lang="en-GB" sz="3000" i="1" dirty="0" err="1" smtClean="0"/>
              <a:t>Enterococcus</a:t>
            </a:r>
            <a:r>
              <a:rPr lang="en-GB" sz="3000" dirty="0" smtClean="0"/>
              <a:t>: </a:t>
            </a:r>
            <a:r>
              <a:rPr lang="en-GB" sz="3000" dirty="0" err="1" smtClean="0"/>
              <a:t>vancomycin</a:t>
            </a:r>
            <a:r>
              <a:rPr lang="en-GB" sz="3000" dirty="0" smtClean="0"/>
              <a:t>-resistant (VRE)</a:t>
            </a:r>
            <a:endParaRPr lang="en-GB" sz="3000" i="1" dirty="0" smtClean="0"/>
          </a:p>
          <a:p>
            <a:pPr>
              <a:spcAft>
                <a:spcPts val="600"/>
              </a:spcAft>
            </a:pPr>
            <a:r>
              <a:rPr lang="en-GB" sz="3000" i="1" dirty="0" smtClean="0"/>
              <a:t>Clostridium </a:t>
            </a:r>
            <a:r>
              <a:rPr lang="en-GB" sz="3000" i="1" dirty="0" err="1" smtClean="0"/>
              <a:t>difficile</a:t>
            </a:r>
            <a:endParaRPr lang="en-GB" sz="3000" i="1" dirty="0" smtClean="0"/>
          </a:p>
          <a:p>
            <a:pPr>
              <a:buNone/>
            </a:pPr>
            <a:endParaRPr lang="en-GB" sz="3000" dirty="0" smtClean="0"/>
          </a:p>
          <a:p>
            <a:r>
              <a:rPr lang="en-GB" sz="3000" dirty="0" err="1" smtClean="0"/>
              <a:t>Enterobacteriaceae</a:t>
            </a:r>
            <a:r>
              <a:rPr lang="en-GB" sz="3000" dirty="0" smtClean="0"/>
              <a:t>: </a:t>
            </a:r>
            <a:r>
              <a:rPr lang="en-GB" sz="3000" i="1" dirty="0" smtClean="0"/>
              <a:t>Escherichia coli, </a:t>
            </a:r>
            <a:r>
              <a:rPr lang="en-GB" sz="3000" i="1" dirty="0" err="1" smtClean="0"/>
              <a:t>Klebsiella</a:t>
            </a:r>
            <a:endParaRPr lang="en-GB" sz="3000" i="1" dirty="0" smtClean="0"/>
          </a:p>
          <a:p>
            <a:r>
              <a:rPr lang="en-GB" sz="3000" i="1" dirty="0" smtClean="0"/>
              <a:t>Pseudomonas </a:t>
            </a:r>
            <a:r>
              <a:rPr lang="en-GB" sz="3000" i="1" dirty="0" err="1" smtClean="0"/>
              <a:t>aeruginosa</a:t>
            </a:r>
            <a:endParaRPr lang="en-GB" sz="3000" i="1" dirty="0" smtClean="0"/>
          </a:p>
          <a:p>
            <a:r>
              <a:rPr lang="en-GB" sz="3000" i="1" dirty="0" smtClean="0"/>
              <a:t>Acinetobacter baumannii</a:t>
            </a:r>
            <a:br>
              <a:rPr lang="en-GB" sz="3000" i="1" dirty="0" smtClean="0"/>
            </a:br>
            <a:endParaRPr lang="en-GB" sz="4108" i="1" dirty="0">
              <a:solidFill>
                <a:schemeClr val="accent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726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Which</a:t>
            </a:r>
            <a:r>
              <a:rPr kumimoji="0" lang="en-GB" sz="36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organisms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are causing the problem? 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175612"/>
            <a:ext cx="3740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2"/>
                </a:solidFill>
              </a:rPr>
              <a:t>Gram-positive bacteria: </a:t>
            </a:r>
            <a:endParaRPr lang="en-GB" sz="2800" dirty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040" y="3526091"/>
            <a:ext cx="3701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accent2"/>
                </a:solidFill>
              </a:rPr>
              <a:t>Gram-negative bacteria: </a:t>
            </a:r>
            <a:endParaRPr lang="en-GB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6051</TotalTime>
  <Words>653</Words>
  <Application>Microsoft Office PowerPoint</Application>
  <PresentationFormat>On-screen Show (4:3)</PresentationFormat>
  <Paragraphs>208</Paragraphs>
  <Slides>30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Nosocomial infections - with focus on Gram-negative bacteria</vt:lpstr>
      <vt:lpstr>Outline of lecture</vt:lpstr>
      <vt:lpstr>History of nosocomial infections</vt:lpstr>
      <vt:lpstr>PowerPoint Presentation</vt:lpstr>
      <vt:lpstr> Healthcare associated infections (HAI)  are a problem worldwide</vt:lpstr>
      <vt:lpstr>The burden of HAIs in the developed world</vt:lpstr>
      <vt:lpstr>Risk factors for nosocomial infections</vt:lpstr>
      <vt:lpstr>PowerPoint Presentation</vt:lpstr>
      <vt:lpstr>PowerPoint Presentation</vt:lpstr>
      <vt:lpstr>MRSA and Clostridium difficile</vt:lpstr>
      <vt:lpstr>Gram-negative multidrug-resistant bacteria</vt:lpstr>
      <vt:lpstr>PowerPoint Presentation</vt:lpstr>
      <vt:lpstr>PowerPoint Presentation</vt:lpstr>
      <vt:lpstr>PowerPoint Presentation</vt:lpstr>
      <vt:lpstr>Antibiotic resistance in Gram-negative bacteria</vt:lpstr>
      <vt:lpstr>Biological costs of resistance</vt:lpstr>
      <vt:lpstr>PowerPoint Presentation</vt:lpstr>
      <vt:lpstr>Can we reduce the frequency of  resistant bacteria?</vt:lpstr>
      <vt:lpstr>The genus Acinetobacter  </vt:lpstr>
      <vt:lpstr>Habitats</vt:lpstr>
      <vt:lpstr>Presence of A. baumannii in hospitals </vt:lpstr>
      <vt:lpstr>A. baumannii infections</vt:lpstr>
      <vt:lpstr>The problematic A. baumannii </vt:lpstr>
      <vt:lpstr>Whole-genome sequencing of eight A. baumannii</vt:lpstr>
      <vt:lpstr>Investigated virulence mechanisms </vt:lpstr>
      <vt:lpstr>24 hours after infection of COR-L23 with EK1</vt:lpstr>
      <vt:lpstr>Current prevention and control strategies  of HAIs in Europe</vt:lpstr>
      <vt:lpstr>Current prevention and control strategies  of HAIs in Europe</vt:lpstr>
      <vt:lpstr>Take home message</vt:lpstr>
      <vt:lpstr>Suggested reading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Kugelberg, Elisabeth</dc:creator>
  <cp:lastModifiedBy>Shiel, Nuala</cp:lastModifiedBy>
  <cp:revision>42</cp:revision>
  <dcterms:created xsi:type="dcterms:W3CDTF">2012-12-04T09:59:17Z</dcterms:created>
  <dcterms:modified xsi:type="dcterms:W3CDTF">2012-12-05T10:03:26Z</dcterms:modified>
</cp:coreProperties>
</file>