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37" r:id="rId2"/>
    <p:sldId id="378" r:id="rId3"/>
    <p:sldId id="379" r:id="rId4"/>
    <p:sldId id="390" r:id="rId5"/>
    <p:sldId id="389" r:id="rId6"/>
    <p:sldId id="377" r:id="rId7"/>
    <p:sldId id="385" r:id="rId8"/>
    <p:sldId id="368" r:id="rId9"/>
    <p:sldId id="321" r:id="rId10"/>
    <p:sldId id="370" r:id="rId11"/>
    <p:sldId id="372" r:id="rId12"/>
    <p:sldId id="363" r:id="rId13"/>
    <p:sldId id="384" r:id="rId14"/>
    <p:sldId id="386" r:id="rId15"/>
    <p:sldId id="362" r:id="rId16"/>
    <p:sldId id="373" r:id="rId17"/>
    <p:sldId id="380" r:id="rId18"/>
    <p:sldId id="374" r:id="rId19"/>
    <p:sldId id="381" r:id="rId20"/>
    <p:sldId id="375" r:id="rId21"/>
    <p:sldId id="382" r:id="rId22"/>
    <p:sldId id="376" r:id="rId23"/>
    <p:sldId id="366" r:id="rId24"/>
    <p:sldId id="388" r:id="rId25"/>
    <p:sldId id="369" r:id="rId26"/>
    <p:sldId id="387" r:id="rId27"/>
    <p:sldId id="352" r:id="rId28"/>
    <p:sldId id="350" r:id="rId29"/>
    <p:sldId id="391" r:id="rId3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6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pitchFamily="36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pitchFamily="36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pitchFamily="36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pitchFamily="3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1838"/>
    <a:srgbClr val="990000"/>
    <a:srgbClr val="FFFF99"/>
    <a:srgbClr val="CCFFFF"/>
    <a:srgbClr val="CCECFF"/>
    <a:srgbClr val="CCFFCC"/>
    <a:srgbClr val="FFCC66"/>
    <a:srgbClr val="CC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952" autoAdjust="0"/>
    <p:restoredTop sz="99479" autoAdjust="0"/>
  </p:normalViewPr>
  <p:slideViewPr>
    <p:cSldViewPr snapToGrid="0">
      <p:cViewPr>
        <p:scale>
          <a:sx n="50" d="100"/>
          <a:sy n="50" d="100"/>
        </p:scale>
        <p:origin x="-1182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16" charset="0"/>
              </a:defRPr>
            </a:lvl1pPr>
          </a:lstStyle>
          <a:p>
            <a:pPr>
              <a:defRPr/>
            </a:pPr>
            <a:fld id="{91E5ECEB-AC3B-4905-8BF2-E84D62854D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192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6" charset="0"/>
              </a:defRPr>
            </a:lvl1pPr>
          </a:lstStyle>
          <a:p>
            <a:pPr>
              <a:defRPr/>
            </a:pPr>
            <a:fld id="{40361AD5-CB07-4C97-B681-67B10B9F73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53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36" charset="-128"/>
        <a:cs typeface="ＭＳ Ｐゴシック" pitchFamily="3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1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0712A1-1B4B-405A-A8F7-679207FCB7FB}" type="slidenum">
              <a:rPr lang="en-GB">
                <a:latin typeface="Times New Roman" pitchFamily="36" charset="0"/>
              </a:rPr>
              <a:pPr/>
              <a:t>1</a:t>
            </a:fld>
            <a:endParaRPr lang="en-GB">
              <a:latin typeface="Times New Roman" pitchFamily="36" charset="0"/>
            </a:endParaRPr>
          </a:p>
        </p:txBody>
      </p:sp>
      <p:sp>
        <p:nvSpPr>
          <p:cNvPr id="163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3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CC761-D172-4B18-8330-A37C1624ECA2}" type="slidenum">
              <a:rPr lang="en-GB">
                <a:latin typeface="Times New Roman" pitchFamily="36" charset="0"/>
              </a:rPr>
              <a:pPr/>
              <a:t>15</a:t>
            </a:fld>
            <a:endParaRPr lang="en-GB">
              <a:latin typeface="Times New Roman" pitchFamily="36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3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5B95B-E3CA-46A7-9C60-1D50F3B36408}" type="slidenum">
              <a:rPr lang="en-GB">
                <a:latin typeface="Times New Roman" pitchFamily="36" charset="0"/>
              </a:rPr>
              <a:pPr/>
              <a:t>17</a:t>
            </a:fld>
            <a:endParaRPr lang="en-GB">
              <a:latin typeface="Times New Roman" pitchFamily="3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3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E4847A-82DB-491C-B919-E32F87E7E46F}" type="slidenum">
              <a:rPr lang="en-GB">
                <a:latin typeface="Times New Roman" pitchFamily="36" charset="0"/>
              </a:rPr>
              <a:pPr/>
              <a:t>19</a:t>
            </a:fld>
            <a:endParaRPr lang="en-GB">
              <a:latin typeface="Times New Roman" pitchFamily="36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3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D43C0C-A827-4DD8-90A4-CE043B00FDF9}" type="slidenum">
              <a:rPr lang="en-GB">
                <a:latin typeface="Times New Roman" pitchFamily="36" charset="0"/>
              </a:rPr>
              <a:pPr/>
              <a:t>21</a:t>
            </a:fld>
            <a:endParaRPr lang="en-GB">
              <a:latin typeface="Times New Roman" pitchFamily="36" charset="0"/>
            </a:endParaRPr>
          </a:p>
        </p:txBody>
      </p:sp>
      <p:sp>
        <p:nvSpPr>
          <p:cNvPr id="47107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3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709391-7042-41A9-A97B-EB89A2FE952A}" type="slidenum">
              <a:rPr lang="en-GB">
                <a:latin typeface="Times New Roman" pitchFamily="36" charset="0"/>
              </a:rPr>
              <a:pPr/>
              <a:t>23</a:t>
            </a:fld>
            <a:endParaRPr lang="en-GB">
              <a:latin typeface="Times New Roman" pitchFamily="36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3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6" charset="0"/>
                <a:ea typeface="ＭＳ Ｐゴシック" pitchFamily="36" charset="-128"/>
                <a:cs typeface="ＭＳ Ｐゴシック" pitchFamily="36" charset="-128"/>
              </a:rPr>
              <a:t>Effector T cells do not find the granuloma to be a stimulating environment. Effector T cells enter the granuloma and only a few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6" charset="0"/>
                <a:ea typeface="ＭＳ Ｐゴシック" pitchFamily="36" charset="-128"/>
                <a:cs typeface="ＭＳ Ｐゴシック" pitchFamily="36" charset="-128"/>
              </a:rPr>
              <a:t>exhibit significant migration arrest (dark blue cells) and targeted release of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Times New Roman" pitchFamily="16" charset="0"/>
                <a:ea typeface="ＭＳ Ｐゴシック" pitchFamily="36" charset="-128"/>
                <a:cs typeface="ＭＳ Ｐゴシック" pitchFamily="36" charset="-128"/>
              </a:rPr>
              <a:t>IFNc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6" charset="0"/>
                <a:ea typeface="ＭＳ Ｐゴシック" pitchFamily="36" charset="-128"/>
                <a:cs typeface="ＭＳ Ｐゴシック" pitchFamily="36" charset="-128"/>
              </a:rPr>
              <a:t>, likely when they encounter a high level of cognate antigen on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6" charset="0"/>
                <a:ea typeface="ＭＳ Ｐゴシック" pitchFamily="36" charset="-128"/>
                <a:cs typeface="ＭＳ Ｐゴシック" pitchFamily="36" charset="-128"/>
              </a:rPr>
              <a:t>infected phagocytes. As their cognate antigen is reduced, even fewer cells undergo migration arrest, with many more cells continuing to move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6" charset="0"/>
                <a:ea typeface="ＭＳ Ｐゴシック" pitchFamily="36" charset="-128"/>
                <a:cs typeface="ＭＳ Ｐゴシック" pitchFamily="36" charset="-128"/>
              </a:rPr>
              <a:t>throughout the granuloma (light blue motile cells). Although these cells do not stop migrating, they do up regulate CD69 in an antigen-specific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6" charset="0"/>
                <a:ea typeface="ＭＳ Ｐゴシック" pitchFamily="36" charset="-128"/>
                <a:cs typeface="ＭＳ Ｐゴシック" pitchFamily="36" charset="-128"/>
              </a:rPr>
              <a:t>manner. Cells entering the granuloma may mediate their effector function without the release of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Times New Roman" pitchFamily="16" charset="0"/>
                <a:ea typeface="ＭＳ Ｐゴシック" pitchFamily="36" charset="-128"/>
                <a:cs typeface="ＭＳ Ｐゴシック" pitchFamily="36" charset="-128"/>
              </a:rPr>
              <a:t>IFNc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6" charset="0"/>
                <a:ea typeface="ＭＳ Ｐゴシック" pitchFamily="36" charset="-128"/>
                <a:cs typeface="ＭＳ Ｐゴシック" pitchFamily="36" charset="-128"/>
              </a:rPr>
              <a:t>, and while this activity does require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6" charset="0"/>
                <a:ea typeface="ＭＳ Ｐゴシック" pitchFamily="36" charset="-128"/>
                <a:cs typeface="ＭＳ Ｐゴシック" pitchFamily="36" charset="-128"/>
              </a:rPr>
              <a:t>recognition of antigen, it may not need migration arrest.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61AD5-CB07-4C97-B681-67B10B9F735F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8316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219AD-6E7A-438A-A11F-5FF32727B395}" type="slidenum">
              <a:rPr lang="en-GB">
                <a:latin typeface="Times New Roman" pitchFamily="36" charset="0"/>
              </a:rPr>
              <a:pPr/>
              <a:t>26</a:t>
            </a:fld>
            <a:endParaRPr lang="en-GB">
              <a:latin typeface="Times New Roman" pitchFamily="36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3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AB667D-2A07-4552-AF90-7607740FB279}" type="slidenum">
              <a:rPr lang="en-GB">
                <a:latin typeface="Times New Roman" pitchFamily="36" charset="0"/>
              </a:rPr>
              <a:pPr/>
              <a:t>27</a:t>
            </a:fld>
            <a:endParaRPr lang="en-GB">
              <a:latin typeface="Times New Roman" pitchFamily="3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3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559AA-C717-41B0-8718-A875867A9847}" type="slidenum">
              <a:rPr lang="en-GB">
                <a:latin typeface="Times New Roman" pitchFamily="36" charset="0"/>
              </a:rPr>
              <a:pPr/>
              <a:t>28</a:t>
            </a:fld>
            <a:endParaRPr lang="en-GB">
              <a:latin typeface="Times New Roman" pitchFamily="36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3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AFF7D9-DC29-4853-BC7E-5E678103D54A}" type="slidenum">
              <a:rPr lang="en-GB">
                <a:latin typeface="Times New Roman" pitchFamily="36" charset="0"/>
              </a:rPr>
              <a:pPr/>
              <a:t>2</a:t>
            </a:fld>
            <a:endParaRPr lang="en-GB">
              <a:latin typeface="Times New Roman" pitchFamily="36" charset="0"/>
            </a:endParaRPr>
          </a:p>
        </p:txBody>
      </p:sp>
      <p:sp>
        <p:nvSpPr>
          <p:cNvPr id="20483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z="1400">
                <a:latin typeface="Arial" pitchFamily="36" charset="0"/>
              </a:rPr>
              <a:t>Model for all 3 lectures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20EE69-A600-45AA-9046-BAF3205B3CB3}" type="slidenum">
              <a:rPr lang="en-GB">
                <a:latin typeface="Times New Roman" pitchFamily="36" charset="0"/>
              </a:rPr>
              <a:pPr/>
              <a:t>3</a:t>
            </a:fld>
            <a:endParaRPr lang="en-GB">
              <a:latin typeface="Times New Roman" pitchFamily="36" charset="0"/>
            </a:endParaRPr>
          </a:p>
        </p:txBody>
      </p:sp>
      <p:sp>
        <p:nvSpPr>
          <p:cNvPr id="22531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3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4B409D-957F-458B-B9A4-9CCD2207CB8E}" type="slidenum">
              <a:rPr lang="en-GB">
                <a:latin typeface="Times New Roman" pitchFamily="36" charset="0"/>
              </a:rPr>
              <a:pPr/>
              <a:t>8</a:t>
            </a:fld>
            <a:endParaRPr lang="en-GB">
              <a:latin typeface="Times New Roman" pitchFamily="36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3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65272-41F1-47A9-AA30-3930AA9D12DC}" type="slidenum">
              <a:rPr lang="en-GB">
                <a:latin typeface="Times New Roman" pitchFamily="36" charset="0"/>
              </a:rPr>
              <a:pPr/>
              <a:t>9</a:t>
            </a:fld>
            <a:endParaRPr lang="en-GB">
              <a:latin typeface="Times New Roman" pitchFamily="36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>
                <a:latin typeface="Times New Roman" pitchFamily="36" charset="0"/>
              </a:rPr>
              <a:t>Presentation of antigens released from dead/dying Mtb primes T cells and leads to cycle of activation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7FD17-4078-4024-BF52-36B2ED6047A5}" type="slidenum">
              <a:rPr lang="en-GB">
                <a:latin typeface="Times New Roman" pitchFamily="36" charset="0"/>
              </a:rPr>
              <a:pPr/>
              <a:t>10</a:t>
            </a:fld>
            <a:endParaRPr lang="en-GB">
              <a:latin typeface="Times New Roman" pitchFamily="36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3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9CF46-471E-4478-806F-8904A0845E5E}" type="slidenum">
              <a:rPr lang="en-GB">
                <a:latin typeface="Times New Roman" pitchFamily="36" charset="0"/>
              </a:rPr>
              <a:pPr/>
              <a:t>12</a:t>
            </a:fld>
            <a:endParaRPr lang="en-GB">
              <a:latin typeface="Times New Roman" pitchFamily="36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3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8C0ED9-639A-4EBA-80F9-89DCA5A38866}" type="slidenum">
              <a:rPr lang="en-GB">
                <a:latin typeface="Times New Roman" pitchFamily="36" charset="0"/>
              </a:rPr>
              <a:pPr/>
              <a:t>13</a:t>
            </a:fld>
            <a:endParaRPr lang="en-GB">
              <a:latin typeface="Times New Roman" pitchFamily="3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3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2CAF59-E035-468B-BA97-5B3343678E69}" type="slidenum">
              <a:rPr lang="en-GB">
                <a:latin typeface="Times New Roman" pitchFamily="36" charset="0"/>
              </a:rPr>
              <a:pPr/>
              <a:t>14</a:t>
            </a:fld>
            <a:endParaRPr lang="en-GB">
              <a:latin typeface="Times New Roman" pitchFamily="36" charset="0"/>
            </a:endParaRPr>
          </a:p>
        </p:txBody>
      </p:sp>
      <p:sp>
        <p:nvSpPr>
          <p:cNvPr id="35843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3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4E19E-BF82-4E0D-BD14-17C1EBC79A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44F50-9AD5-40EC-82F8-E65E7ED2D1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DBB36-FC6A-4970-A77D-9280F719BA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D35F7-FA1F-4AF3-84D0-CAEFA0695D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736FA-3405-4E2F-A753-99224E3A33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18A86-3063-4CC5-8F5C-AEE40C2B27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3CFA9-927D-495F-85D0-6718B746E3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60DE4-9218-4F17-BF32-F646690399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BD5E0-5F30-46B0-A578-EB2994223B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9E32F-A940-49F3-BB03-E323E16263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78697-AFA0-466F-97BA-949CFFC5A9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16" charset="0"/>
              </a:defRPr>
            </a:lvl1pPr>
          </a:lstStyle>
          <a:p>
            <a:pPr>
              <a:defRPr/>
            </a:pPr>
            <a:fld id="{5A8FCEC7-5F81-47AE-ADF5-F594DE0198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pitchFamily="36" charset="-128"/>
          <a:cs typeface="ＭＳ Ｐゴシック" pitchFamily="3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16" charset="0"/>
          <a:ea typeface="ＭＳ Ｐゴシック" pitchFamily="36" charset="-128"/>
          <a:cs typeface="ＭＳ Ｐゴシック" pitchFamily="3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16" charset="0"/>
          <a:ea typeface="ＭＳ Ｐゴシック" pitchFamily="36" charset="-128"/>
          <a:cs typeface="ＭＳ Ｐゴシック" pitchFamily="3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16" charset="0"/>
          <a:ea typeface="ＭＳ Ｐゴシック" pitchFamily="36" charset="-128"/>
          <a:cs typeface="ＭＳ Ｐゴシック" pitchFamily="3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16" charset="0"/>
          <a:ea typeface="ＭＳ Ｐゴシック" pitchFamily="36" charset="-128"/>
          <a:cs typeface="ＭＳ Ｐゴシック" pitchFamily="3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1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1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1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6" charset="-128"/>
          <a:cs typeface="ＭＳ Ｐゴシック" pitchFamily="3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1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1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6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xdrtb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sf tbm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401638"/>
            <a:ext cx="8763000" cy="605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8" y="647701"/>
            <a:ext cx="8729662" cy="1600199"/>
          </a:xfrm>
        </p:spPr>
        <p:txBody>
          <a:bodyPr/>
          <a:lstStyle/>
          <a:p>
            <a:pPr eaLnBrk="1" hangingPunct="1"/>
            <a:r>
              <a:rPr lang="en-GB" b="0" i="1" dirty="0" err="1">
                <a:solidFill>
                  <a:srgbClr val="C61838"/>
                </a:solidFill>
                <a:latin typeface="+mn-lt"/>
                <a:cs typeface="Impact"/>
              </a:rPr>
              <a:t>Mtb</a:t>
            </a:r>
            <a:r>
              <a:rPr lang="en-GB" b="0" dirty="0">
                <a:solidFill>
                  <a:srgbClr val="C61838"/>
                </a:solidFill>
                <a:latin typeface="+mn-lt"/>
                <a:cs typeface="Impact"/>
              </a:rPr>
              <a:t> 3 - </a:t>
            </a:r>
            <a:r>
              <a:rPr lang="en-GB" b="0" dirty="0" smtClean="0">
                <a:solidFill>
                  <a:srgbClr val="C61838"/>
                </a:solidFill>
                <a:latin typeface="+mn-lt"/>
                <a:cs typeface="Impact"/>
              </a:rPr>
              <a:t>Host-pathogen </a:t>
            </a:r>
            <a:r>
              <a:rPr lang="en-GB" b="0" dirty="0">
                <a:solidFill>
                  <a:srgbClr val="C61838"/>
                </a:solidFill>
                <a:latin typeface="+mn-lt"/>
                <a:cs typeface="Impact"/>
              </a:rPr>
              <a:t>i</a:t>
            </a:r>
            <a:r>
              <a:rPr lang="en-GB" b="0" dirty="0" smtClean="0">
                <a:solidFill>
                  <a:srgbClr val="C61838"/>
                </a:solidFill>
                <a:latin typeface="+mn-lt"/>
                <a:cs typeface="Impact"/>
              </a:rPr>
              <a:t>nteractions</a:t>
            </a:r>
            <a:r>
              <a:rPr lang="en-GB" b="0" dirty="0">
                <a:solidFill>
                  <a:srgbClr val="C61838"/>
                </a:solidFill>
                <a:latin typeface="+mn-lt"/>
                <a:cs typeface="Impact"/>
              </a:rPr>
              <a:t/>
            </a:r>
            <a:br>
              <a:rPr lang="en-GB" b="0" dirty="0">
                <a:solidFill>
                  <a:srgbClr val="C61838"/>
                </a:solidFill>
                <a:latin typeface="+mn-lt"/>
                <a:cs typeface="Impact"/>
              </a:rPr>
            </a:br>
            <a:r>
              <a:rPr lang="en-GB" b="0" dirty="0">
                <a:solidFill>
                  <a:srgbClr val="C61838"/>
                </a:solidFill>
                <a:latin typeface="+mn-lt"/>
                <a:cs typeface="Impact"/>
              </a:rPr>
              <a:t>Adaptive </a:t>
            </a:r>
            <a:r>
              <a:rPr lang="en-GB" b="0" dirty="0" smtClean="0">
                <a:solidFill>
                  <a:srgbClr val="C61838"/>
                </a:solidFill>
                <a:latin typeface="+mn-lt"/>
                <a:cs typeface="Impact"/>
              </a:rPr>
              <a:t>Immunity</a:t>
            </a:r>
            <a:endParaRPr lang="en-GB" dirty="0">
              <a:latin typeface="+mn-lt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28850"/>
            <a:ext cx="6400800" cy="1752600"/>
          </a:xfrm>
        </p:spPr>
        <p:txBody>
          <a:bodyPr/>
          <a:lstStyle/>
          <a:p>
            <a:pPr eaLnBrk="1" hangingPunct="1"/>
            <a:r>
              <a:rPr lang="en-GB" dirty="0" smtClean="0"/>
              <a:t>Dr </a:t>
            </a:r>
            <a:r>
              <a:rPr lang="en-GB" dirty="0"/>
              <a:t>Brian Robertson</a:t>
            </a:r>
          </a:p>
          <a:p>
            <a:pPr eaLnBrk="1" hangingPunct="1"/>
            <a:r>
              <a:rPr lang="en-GB" sz="2800" dirty="0" smtClean="0"/>
              <a:t>Microbiology</a:t>
            </a:r>
            <a:r>
              <a:rPr lang="en-GB" sz="2800" dirty="0"/>
              <a:t>, </a:t>
            </a:r>
            <a:r>
              <a:rPr lang="en-GB" sz="2800" dirty="0" err="1"/>
              <a:t>FoM</a:t>
            </a:r>
            <a:r>
              <a:rPr lang="en-GB" sz="2800" dirty="0"/>
              <a:t>,</a:t>
            </a:r>
          </a:p>
          <a:p>
            <a:pPr eaLnBrk="1" hangingPunct="1"/>
            <a:r>
              <a:rPr lang="en-GB" sz="2800" dirty="0" smtClean="0"/>
              <a:t>MRC CMBI, </a:t>
            </a:r>
            <a:r>
              <a:rPr lang="en-GB" sz="2800" dirty="0"/>
              <a:t>Flowers building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9400"/>
            <a:ext cx="7772400" cy="825500"/>
          </a:xfrm>
        </p:spPr>
        <p:txBody>
          <a:bodyPr/>
          <a:lstStyle/>
          <a:p>
            <a:pPr eaLnBrk="1" hangingPunct="1"/>
            <a:r>
              <a:rPr lang="en-US"/>
              <a:t>Specific or adaptive immunity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84300"/>
            <a:ext cx="8102600" cy="5130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/>
              <a:t>Requires specific recognition of foreign antigens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/>
              <a:t>Innate immune response shapes the adaptive response (and </a:t>
            </a:r>
            <a:r>
              <a:rPr lang="en-US" sz="2800" i="1"/>
              <a:t>vice versa</a:t>
            </a:r>
            <a:r>
              <a:rPr lang="en-US" sz="2800"/>
              <a:t>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>
                <a:ea typeface="ＭＳ Ｐゴシック" pitchFamily="36" charset="-128"/>
              </a:rPr>
              <a:t>IL12 drives T-helper development &amp; IFN</a:t>
            </a:r>
            <a:r>
              <a:rPr lang="en-US" sz="2400">
                <a:latin typeface="Symbol" pitchFamily="36" charset="2"/>
                <a:ea typeface="ＭＳ Ｐゴシック" pitchFamily="36" charset="-128"/>
                <a:sym typeface="Symbol" pitchFamily="36" charset="2"/>
              </a:rPr>
              <a:t></a:t>
            </a:r>
            <a:r>
              <a:rPr lang="en-US" sz="2400">
                <a:ea typeface="ＭＳ Ｐゴシック" pitchFamily="36" charset="-128"/>
              </a:rPr>
              <a:t> production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/>
              <a:t>Adaptive response - 2 arms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>
                <a:ea typeface="ＭＳ Ｐゴシック" pitchFamily="36" charset="-128"/>
              </a:rPr>
              <a:t>Cellular - T cell activation and effectors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>
                <a:ea typeface="ＭＳ Ｐゴシック" pitchFamily="36" charset="-128"/>
              </a:rPr>
              <a:t>Humoral - B cells and antibody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/>
              <a:t>Adaptive response to </a:t>
            </a:r>
            <a:r>
              <a:rPr lang="en-US" sz="2800" i="1"/>
              <a:t>Mtb</a:t>
            </a:r>
            <a:r>
              <a:rPr lang="en-US" sz="2800"/>
              <a:t> is primarily cell mediated - Th1 not Th2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Humoral response to </a:t>
            </a:r>
            <a:r>
              <a:rPr lang="en-US" i="1"/>
              <a:t>Mtb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Probably non-protective, but</a:t>
            </a:r>
          </a:p>
          <a:p>
            <a:pPr eaLnBrk="1" hangingPunct="1"/>
            <a:r>
              <a:rPr lang="en-US"/>
              <a:t>Role in </a:t>
            </a:r>
            <a:r>
              <a:rPr lang="en-US" b="1"/>
              <a:t>opsonization</a:t>
            </a:r>
            <a:endParaRPr lang="en-US"/>
          </a:p>
          <a:p>
            <a:pPr eaLnBrk="1" hangingPunct="1"/>
            <a:r>
              <a:rPr lang="en-US"/>
              <a:t>Blockage at mucosal surfaces</a:t>
            </a:r>
          </a:p>
          <a:p>
            <a:pPr eaLnBrk="1" hangingPunct="1"/>
            <a:r>
              <a:rPr lang="en-US"/>
              <a:t>Some use in serological diagnostics</a:t>
            </a:r>
          </a:p>
          <a:p>
            <a:pPr eaLnBrk="1" hangingPunct="1"/>
            <a:r>
              <a:rPr lang="en-US"/>
              <a:t>Potential as correlate of protection post vaccination or treatment?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366713" y="1574800"/>
            <a:ext cx="8408987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742950" indent="-742950">
              <a:lnSpc>
                <a:spcPct val="180000"/>
              </a:lnSpc>
              <a:buFont typeface="+mj-ea"/>
              <a:buAutoNum type="circleNumDbPlain"/>
            </a:pPr>
            <a:r>
              <a:rPr lang="en-GB" sz="3600" b="1" dirty="0"/>
              <a:t>CD4</a:t>
            </a:r>
            <a:r>
              <a:rPr lang="en-GB" sz="3600" b="1" baseline="30000" dirty="0"/>
              <a:t>+</a:t>
            </a:r>
            <a:r>
              <a:rPr lang="en-GB" sz="3600" b="1" dirty="0"/>
              <a:t> T cells</a:t>
            </a:r>
            <a:endParaRPr lang="en-GB" sz="3600" dirty="0"/>
          </a:p>
          <a:p>
            <a:pPr marL="742950" indent="-742950">
              <a:lnSpc>
                <a:spcPct val="180000"/>
              </a:lnSpc>
              <a:buFont typeface="+mj-ea"/>
              <a:buAutoNum type="circleNumDbPlain"/>
            </a:pPr>
            <a:r>
              <a:rPr lang="en-GB" sz="3600" b="1" dirty="0"/>
              <a:t>CD8</a:t>
            </a:r>
            <a:r>
              <a:rPr lang="en-GB" sz="3600" b="1" baseline="30000" dirty="0"/>
              <a:t>+</a:t>
            </a:r>
            <a:r>
              <a:rPr lang="en-GB" sz="3600" b="1" dirty="0"/>
              <a:t> T cells</a:t>
            </a:r>
            <a:endParaRPr lang="en-GB" sz="3600" dirty="0"/>
          </a:p>
          <a:p>
            <a:pPr marL="742950" indent="-742950">
              <a:lnSpc>
                <a:spcPct val="180000"/>
              </a:lnSpc>
              <a:buFont typeface="+mj-ea"/>
              <a:buAutoNum type="circleNumDbPlain"/>
            </a:pPr>
            <a:r>
              <a:rPr lang="en-GB" sz="3600" b="1" dirty="0"/>
              <a:t>CD1-restricted T cells</a:t>
            </a:r>
          </a:p>
          <a:p>
            <a:pPr marL="742950" indent="-742950">
              <a:lnSpc>
                <a:spcPct val="180000"/>
              </a:lnSpc>
              <a:buFont typeface="+mj-ea"/>
              <a:buAutoNum type="circleNumDbPlain"/>
            </a:pPr>
            <a:r>
              <a:rPr lang="en-GB" sz="3600" b="1" dirty="0" err="1">
                <a:latin typeface="Symbol" pitchFamily="36" charset="2"/>
              </a:rPr>
              <a:t>gd</a:t>
            </a:r>
            <a:r>
              <a:rPr lang="en-GB" sz="3600" b="1" dirty="0"/>
              <a:t> T cells</a:t>
            </a:r>
          </a:p>
        </p:txBody>
      </p:sp>
      <p:sp>
        <p:nvSpPr>
          <p:cNvPr id="30723" name="Rectangle 15"/>
          <p:cNvSpPr>
            <a:spLocks noGrp="1" noChangeArrowheads="1"/>
          </p:cNvSpPr>
          <p:nvPr>
            <p:ph type="title"/>
          </p:nvPr>
        </p:nvSpPr>
        <p:spPr>
          <a:xfrm>
            <a:off x="825500" y="190500"/>
            <a:ext cx="7480300" cy="1054100"/>
          </a:xfrm>
        </p:spPr>
        <p:txBody>
          <a:bodyPr/>
          <a:lstStyle/>
          <a:p>
            <a:pPr eaLnBrk="1" hangingPunct="1"/>
            <a:r>
              <a:rPr lang="en-GB" sz="3200">
                <a:solidFill>
                  <a:schemeClr val="tx1"/>
                </a:solidFill>
              </a:rPr>
              <a:t>T cell subsets involved in immune</a:t>
            </a:r>
            <a:br>
              <a:rPr lang="en-GB" sz="3200">
                <a:solidFill>
                  <a:schemeClr val="tx1"/>
                </a:solidFill>
              </a:rPr>
            </a:br>
            <a:r>
              <a:rPr lang="en-GB" sz="3200">
                <a:solidFill>
                  <a:schemeClr val="tx1"/>
                </a:solidFill>
              </a:rPr>
              <a:t>response to tuberculosis</a:t>
            </a: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66713" y="1377950"/>
            <a:ext cx="8408987" cy="4681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ea"/>
              <a:buAutoNum type="circleNumDbPlain"/>
            </a:pPr>
            <a:r>
              <a:rPr lang="en-GB" sz="3200" dirty="0"/>
              <a:t>CD4</a:t>
            </a:r>
            <a:r>
              <a:rPr lang="en-GB" sz="3200" baseline="30000" dirty="0"/>
              <a:t>+</a:t>
            </a:r>
            <a:r>
              <a:rPr lang="en-GB" sz="3200" dirty="0"/>
              <a:t> T cells</a:t>
            </a:r>
          </a:p>
          <a:p>
            <a:pPr marL="628650" indent="-190500">
              <a:lnSpc>
                <a:spcPct val="120000"/>
              </a:lnSpc>
              <a:spcAft>
                <a:spcPts val="600"/>
              </a:spcAft>
              <a:buFontTx/>
              <a:buChar char="•"/>
            </a:pPr>
            <a:r>
              <a:rPr lang="en-GB" sz="2800" dirty="0"/>
              <a:t>Enhanced susceptibility in mice</a:t>
            </a:r>
            <a:endParaRPr lang="en-GB" sz="2400" dirty="0"/>
          </a:p>
          <a:p>
            <a:pPr marL="989013" lvl="1" indent="-327025" defTabSz="989013">
              <a:lnSpc>
                <a:spcPct val="120000"/>
              </a:lnSpc>
              <a:spcAft>
                <a:spcPts val="600"/>
              </a:spcAft>
              <a:buFontTx/>
              <a:buChar char="–"/>
            </a:pPr>
            <a:r>
              <a:rPr lang="en-GB" sz="2400" dirty="0"/>
              <a:t>MHC class II KO and CD4 depleted or KO</a:t>
            </a:r>
          </a:p>
          <a:p>
            <a:pPr marL="625475" indent="-176213">
              <a:lnSpc>
                <a:spcPct val="120000"/>
              </a:lnSpc>
              <a:spcAft>
                <a:spcPts val="600"/>
              </a:spcAft>
              <a:buFontTx/>
              <a:buChar char="•"/>
            </a:pPr>
            <a:r>
              <a:rPr lang="en-GB" sz="2800" dirty="0"/>
              <a:t>Enhanced susceptibility in man</a:t>
            </a:r>
            <a:endParaRPr lang="en-GB" sz="2400" dirty="0"/>
          </a:p>
          <a:p>
            <a:pPr marL="989013" lvl="1" indent="-327025">
              <a:lnSpc>
                <a:spcPct val="120000"/>
              </a:lnSpc>
              <a:spcAft>
                <a:spcPts val="600"/>
              </a:spcAft>
              <a:buFontTx/>
              <a:buChar char="–"/>
            </a:pPr>
            <a:r>
              <a:rPr lang="en-GB" sz="2400" dirty="0"/>
              <a:t>HIV-infection</a:t>
            </a:r>
            <a:endParaRPr lang="en-GB" sz="3600" dirty="0"/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ea"/>
              <a:buAutoNum type="circleNumDbPlain" startAt="2"/>
            </a:pPr>
            <a:r>
              <a:rPr lang="en-GB" sz="3200" dirty="0"/>
              <a:t>CD8</a:t>
            </a:r>
            <a:r>
              <a:rPr lang="en-GB" sz="3200" baseline="30000" dirty="0"/>
              <a:t>+</a:t>
            </a:r>
            <a:r>
              <a:rPr lang="en-GB" sz="3200" dirty="0"/>
              <a:t> T cells</a:t>
            </a:r>
          </a:p>
          <a:p>
            <a:pPr marL="628650" indent="-268288">
              <a:lnSpc>
                <a:spcPct val="120000"/>
              </a:lnSpc>
              <a:spcAft>
                <a:spcPts val="600"/>
              </a:spcAft>
              <a:buFontTx/>
              <a:buChar char="•"/>
            </a:pPr>
            <a:r>
              <a:rPr lang="en-GB" sz="2800" dirty="0"/>
              <a:t>Enhanced susceptibility in </a:t>
            </a:r>
            <a:r>
              <a:rPr lang="en-GB" sz="2800" dirty="0" smtClean="0"/>
              <a:t>mice</a:t>
            </a:r>
            <a:endParaRPr lang="en-GB" sz="2400" dirty="0"/>
          </a:p>
          <a:p>
            <a:pPr marL="1085850" lvl="1" indent="-268288">
              <a:lnSpc>
                <a:spcPct val="120000"/>
              </a:lnSpc>
              <a:spcAft>
                <a:spcPts val="600"/>
              </a:spcAft>
              <a:buFontTx/>
              <a:buChar char="•"/>
            </a:pPr>
            <a:r>
              <a:rPr lang="en-GB" sz="2400" dirty="0" smtClean="0"/>
              <a:t>CD8 </a:t>
            </a:r>
            <a:r>
              <a:rPr lang="en-GB" sz="2400" dirty="0"/>
              <a:t>depletion, CD8 KO, </a:t>
            </a:r>
            <a:r>
              <a:rPr lang="en-GB" sz="2400" dirty="0">
                <a:latin typeface="Symbol" pitchFamily="36" charset="2"/>
              </a:rPr>
              <a:t>b</a:t>
            </a:r>
            <a:r>
              <a:rPr lang="en-GB" sz="2400" baseline="-25000" dirty="0"/>
              <a:t>2</a:t>
            </a:r>
            <a:r>
              <a:rPr lang="en-GB" sz="2400" dirty="0"/>
              <a:t>m KO, TAP KO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368300" y="190500"/>
            <a:ext cx="8539163" cy="1054100"/>
          </a:xfrm>
        </p:spPr>
        <p:txBody>
          <a:bodyPr/>
          <a:lstStyle/>
          <a:p>
            <a:pPr eaLnBrk="1" hangingPunct="1"/>
            <a:r>
              <a:rPr lang="en-GB" sz="3200">
                <a:solidFill>
                  <a:schemeClr val="tx1"/>
                </a:solidFill>
              </a:rPr>
              <a:t>T cell subsets - evidence for involvement</a:t>
            </a: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66713" y="1806575"/>
            <a:ext cx="8408987" cy="378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>
              <a:lnSpc>
                <a:spcPct val="140000"/>
              </a:lnSpc>
              <a:spcAft>
                <a:spcPts val="1200"/>
              </a:spcAft>
              <a:buFont typeface="+mj-ea"/>
              <a:buAutoNum type="circleNumDbPlain" startAt="3"/>
            </a:pPr>
            <a:r>
              <a:rPr lang="en-GB" sz="3200" dirty="0"/>
              <a:t>CD1-restricted T cells</a:t>
            </a:r>
          </a:p>
          <a:p>
            <a:pPr marL="625475" indent="-277813">
              <a:lnSpc>
                <a:spcPct val="140000"/>
              </a:lnSpc>
              <a:spcAft>
                <a:spcPts val="1200"/>
              </a:spcAft>
              <a:buFontTx/>
              <a:buChar char="•"/>
            </a:pPr>
            <a:r>
              <a:rPr lang="en-GB" sz="2800" dirty="0"/>
              <a:t>No effect seen in mice - but different </a:t>
            </a:r>
            <a:r>
              <a:rPr lang="en-GB" sz="2800" dirty="0" err="1"/>
              <a:t>isotypes</a:t>
            </a:r>
            <a:endParaRPr lang="en-GB" sz="2800" dirty="0"/>
          </a:p>
          <a:p>
            <a:pPr marL="514350" indent="-514350">
              <a:lnSpc>
                <a:spcPct val="140000"/>
              </a:lnSpc>
              <a:spcAft>
                <a:spcPts val="1200"/>
              </a:spcAft>
              <a:buFont typeface="+mj-ea"/>
              <a:buAutoNum type="circleNumDbPlain" startAt="4"/>
            </a:pPr>
            <a:r>
              <a:rPr lang="en-GB" sz="3200" dirty="0" err="1">
                <a:latin typeface="Symbol" pitchFamily="36" charset="2"/>
              </a:rPr>
              <a:t>gd</a:t>
            </a:r>
            <a:r>
              <a:rPr lang="en-GB" sz="3200" dirty="0"/>
              <a:t> T cells</a:t>
            </a:r>
          </a:p>
          <a:p>
            <a:pPr marL="625475" indent="-277813">
              <a:lnSpc>
                <a:spcPct val="140000"/>
              </a:lnSpc>
              <a:spcAft>
                <a:spcPts val="1200"/>
              </a:spcAft>
              <a:buFontTx/>
              <a:buChar char="•"/>
            </a:pPr>
            <a:r>
              <a:rPr lang="en-GB" sz="2800" dirty="0"/>
              <a:t>Enhanced susceptibility in mice</a:t>
            </a:r>
          </a:p>
          <a:p>
            <a:pPr marL="939800" lvl="1" indent="-457200">
              <a:lnSpc>
                <a:spcPct val="140000"/>
              </a:lnSpc>
              <a:spcAft>
                <a:spcPts val="1200"/>
              </a:spcAft>
              <a:buFontTx/>
              <a:buChar char="–"/>
            </a:pPr>
            <a:r>
              <a:rPr lang="en-GB" sz="2400" b="1" dirty="0" err="1">
                <a:latin typeface="Symbol" pitchFamily="36" charset="2"/>
              </a:rPr>
              <a:t>gd</a:t>
            </a:r>
            <a:r>
              <a:rPr lang="en-GB" sz="2400" b="1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T cell</a:t>
            </a:r>
            <a:r>
              <a:rPr lang="en-GB" sz="2400" dirty="0"/>
              <a:t> KO </a:t>
            </a:r>
            <a:r>
              <a:rPr lang="en-GB" sz="2400" dirty="0">
                <a:solidFill>
                  <a:schemeClr val="tx2"/>
                </a:solidFill>
              </a:rPr>
              <a:t>increased </a:t>
            </a:r>
            <a:r>
              <a:rPr lang="en-GB" sz="2400" dirty="0" err="1">
                <a:solidFill>
                  <a:schemeClr val="tx2"/>
                </a:solidFill>
              </a:rPr>
              <a:t>neutrophils</a:t>
            </a:r>
            <a:r>
              <a:rPr lang="en-GB" sz="2400" dirty="0">
                <a:solidFill>
                  <a:schemeClr val="tx2"/>
                </a:solidFill>
              </a:rPr>
              <a:t> within </a:t>
            </a:r>
            <a:r>
              <a:rPr lang="en-GB" sz="2400" dirty="0" err="1">
                <a:solidFill>
                  <a:schemeClr val="tx2"/>
                </a:solidFill>
              </a:rPr>
              <a:t>granulomas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368300" y="190500"/>
            <a:ext cx="8539163" cy="1054100"/>
          </a:xfrm>
        </p:spPr>
        <p:txBody>
          <a:bodyPr/>
          <a:lstStyle/>
          <a:p>
            <a:pPr eaLnBrk="1" hangingPunct="1"/>
            <a:r>
              <a:rPr lang="en-GB" sz="3200">
                <a:solidFill>
                  <a:schemeClr val="tx1"/>
                </a:solidFill>
              </a:rPr>
              <a:t>T cell subsets - evidence for involvement</a:t>
            </a: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nri1001-020a-f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3450" y="1193800"/>
            <a:ext cx="7280275" cy="537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7"/>
          <p:cNvSpPr>
            <a:spLocks noChangeArrowheads="1"/>
          </p:cNvSpPr>
          <p:nvPr/>
        </p:nvSpPr>
        <p:spPr bwMode="auto">
          <a:xfrm>
            <a:off x="266700" y="193675"/>
            <a:ext cx="8607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/>
              <a:t>Antigen processing/presentation pathways </a:t>
            </a:r>
          </a:p>
          <a:p>
            <a:pPr algn="ctr"/>
            <a:r>
              <a:rPr lang="en-US" sz="3200" b="1"/>
              <a:t>and activation of different T-cell subsets</a:t>
            </a:r>
          </a:p>
        </p:txBody>
      </p:sp>
      <p:sp>
        <p:nvSpPr>
          <p:cNvPr id="36868" name="Rectangle 8"/>
          <p:cNvSpPr>
            <a:spLocks noChangeArrowheads="1"/>
          </p:cNvSpPr>
          <p:nvPr/>
        </p:nvSpPr>
        <p:spPr bwMode="auto">
          <a:xfrm>
            <a:off x="1355725" y="160496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36869" name="Rectangle 9"/>
          <p:cNvSpPr>
            <a:spLocks noChangeArrowheads="1"/>
          </p:cNvSpPr>
          <p:nvPr/>
        </p:nvSpPr>
        <p:spPr bwMode="auto">
          <a:xfrm>
            <a:off x="3446463" y="586263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b="1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36870" name="Rectangle 10"/>
          <p:cNvSpPr>
            <a:spLocks noChangeArrowheads="1"/>
          </p:cNvSpPr>
          <p:nvPr/>
        </p:nvSpPr>
        <p:spPr bwMode="auto">
          <a:xfrm>
            <a:off x="2938463" y="159543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b="1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36871" name="Rectangle 11"/>
          <p:cNvSpPr>
            <a:spLocks noChangeArrowheads="1"/>
          </p:cNvSpPr>
          <p:nvPr/>
        </p:nvSpPr>
        <p:spPr bwMode="auto">
          <a:xfrm>
            <a:off x="1338263" y="57689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b="1">
                <a:solidFill>
                  <a:srgbClr val="CC3300"/>
                </a:solidFill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98425"/>
            <a:ext cx="8255000" cy="1143000"/>
          </a:xfrm>
        </p:spPr>
        <p:txBody>
          <a:bodyPr/>
          <a:lstStyle/>
          <a:p>
            <a:pPr eaLnBrk="1" hangingPunct="1"/>
            <a:r>
              <a:rPr lang="en-US" sz="3600"/>
              <a:t>Cellular response - (1)  CD4+ T cells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208088"/>
            <a:ext cx="7932738" cy="5249862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sz="2800"/>
              <a:t>Infected DCs in lymph nodes present intra-vacuolar </a:t>
            </a:r>
            <a:r>
              <a:rPr lang="en-US" sz="2800" i="1"/>
              <a:t>Mtb</a:t>
            </a:r>
            <a:r>
              <a:rPr lang="en-US" sz="2800"/>
              <a:t> antigens via MHC class II to CD4 T cells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>
                <a:ea typeface="ＭＳ Ｐゴシック" pitchFamily="36" charset="-128"/>
              </a:rPr>
              <a:t>Develop Th1 phenotype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>
                <a:ea typeface="ＭＳ Ｐゴシック" pitchFamily="36" charset="-128"/>
              </a:rPr>
              <a:t>Production of IFN</a:t>
            </a:r>
            <a:r>
              <a:rPr lang="en-US" sz="2400">
                <a:latin typeface="Symbol" pitchFamily="36" charset="2"/>
                <a:ea typeface="ＭＳ Ｐゴシック" pitchFamily="36" charset="-128"/>
                <a:sym typeface="Symbol" pitchFamily="36" charset="2"/>
              </a:rPr>
              <a:t></a:t>
            </a:r>
            <a:r>
              <a:rPr lang="en-US" sz="2400">
                <a:ea typeface="ＭＳ Ｐゴシック" pitchFamily="36" charset="-128"/>
              </a:rPr>
              <a:t> and macrophage activation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</a:pPr>
            <a:r>
              <a:rPr lang="en-GB" sz="2800" b="1" i="1">
                <a:solidFill>
                  <a:schemeClr val="accent2"/>
                </a:solidFill>
              </a:rPr>
              <a:t>Major T cell subset required for protection</a:t>
            </a:r>
            <a:endParaRPr lang="en-US" sz="2800" b="1" i="1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nri1001-020a-f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3450" y="1193800"/>
            <a:ext cx="7280275" cy="537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66700" y="193675"/>
            <a:ext cx="8607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/>
              <a:t>Antigen processing/presentation pathways </a:t>
            </a:r>
          </a:p>
          <a:p>
            <a:pPr algn="ctr"/>
            <a:r>
              <a:rPr lang="en-US" sz="3200" b="1"/>
              <a:t>and activation of different T-cell subsets</a:t>
            </a: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3446463" y="586263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b="1">
                <a:solidFill>
                  <a:srgbClr val="CC3300"/>
                </a:solidFill>
              </a:rPr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6675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/>
              <a:t>Cellular response - (2)  CD8+ T cells</a:t>
            </a:r>
            <a:endParaRPr lang="en-US"/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39713" y="993775"/>
            <a:ext cx="8559800" cy="5664200"/>
          </a:xfrm>
        </p:spPr>
        <p:txBody>
          <a:bodyPr/>
          <a:lstStyle/>
          <a:p>
            <a:pPr eaLnBrk="1" hangingPunct="1"/>
            <a:r>
              <a:rPr lang="en-US" sz="2800"/>
              <a:t>Presentation of </a:t>
            </a:r>
            <a:r>
              <a:rPr lang="en-US" sz="2800" i="1"/>
              <a:t>Mtb</a:t>
            </a:r>
            <a:r>
              <a:rPr lang="en-US" sz="2800"/>
              <a:t> antigens released into cytoplasm via MHC class I to CD8+ T lymphocytes</a:t>
            </a:r>
          </a:p>
          <a:p>
            <a:pPr marL="819150" lvl="1" eaLnBrk="1" hangingPunct="1"/>
            <a:r>
              <a:rPr lang="en-US" sz="2400">
                <a:ea typeface="ＭＳ Ｐゴシック" pitchFamily="36" charset="-128"/>
              </a:rPr>
              <a:t>Production of IFN</a:t>
            </a:r>
            <a:r>
              <a:rPr lang="en-US" sz="2400">
                <a:latin typeface="Symbol" pitchFamily="36" charset="2"/>
                <a:ea typeface="ＭＳ Ｐゴシック" pitchFamily="36" charset="-128"/>
                <a:sym typeface="Symbol" pitchFamily="36" charset="2"/>
              </a:rPr>
              <a:t></a:t>
            </a:r>
            <a:endParaRPr lang="en-US" sz="2400">
              <a:ea typeface="ＭＳ Ｐゴシック" pitchFamily="36" charset="-128"/>
            </a:endParaRPr>
          </a:p>
          <a:p>
            <a:pPr lvl="2" eaLnBrk="1" hangingPunct="1"/>
            <a:r>
              <a:rPr lang="en-US">
                <a:ea typeface="ＭＳ Ｐゴシック" pitchFamily="36" charset="-128"/>
              </a:rPr>
              <a:t>macrophage activation</a:t>
            </a:r>
            <a:endParaRPr lang="en-US" sz="2000">
              <a:latin typeface="Symbol" pitchFamily="36" charset="2"/>
              <a:ea typeface="ＭＳ Ｐゴシック" pitchFamily="36" charset="-128"/>
              <a:sym typeface="Symbol" pitchFamily="36" charset="2"/>
            </a:endParaRPr>
          </a:p>
          <a:p>
            <a:pPr marL="819150" lvl="1" eaLnBrk="1" hangingPunct="1"/>
            <a:r>
              <a:rPr lang="en-US" sz="2400">
                <a:ea typeface="ＭＳ Ｐゴシック" pitchFamily="36" charset="-128"/>
              </a:rPr>
              <a:t>Production of TNF</a:t>
            </a:r>
            <a:r>
              <a:rPr lang="en-US" sz="2400">
                <a:latin typeface="Symbol" pitchFamily="36" charset="2"/>
                <a:ea typeface="ＭＳ Ｐゴシック" pitchFamily="36" charset="-128"/>
                <a:sym typeface="Symbol" pitchFamily="36" charset="2"/>
              </a:rPr>
              <a:t></a:t>
            </a:r>
          </a:p>
          <a:p>
            <a:pPr lvl="2" eaLnBrk="1" hangingPunct="1"/>
            <a:r>
              <a:rPr lang="en-US">
                <a:ea typeface="ＭＳ Ｐゴシック" pitchFamily="36" charset="-128"/>
              </a:rPr>
              <a:t>Macrophage activation</a:t>
            </a:r>
          </a:p>
          <a:p>
            <a:pPr lvl="2" eaLnBrk="1" hangingPunct="1"/>
            <a:r>
              <a:rPr lang="en-US">
                <a:ea typeface="ＭＳ Ｐゴシック" pitchFamily="36" charset="-128"/>
              </a:rPr>
              <a:t>Granuloma formation and maintenance</a:t>
            </a:r>
          </a:p>
          <a:p>
            <a:pPr lvl="2" eaLnBrk="1" hangingPunct="1"/>
            <a:r>
              <a:rPr lang="en-US">
                <a:ea typeface="ＭＳ Ｐゴシック" pitchFamily="36" charset="-128"/>
              </a:rPr>
              <a:t>NOS2 activation</a:t>
            </a:r>
          </a:p>
          <a:p>
            <a:pPr marL="819150" lvl="1" eaLnBrk="1" hangingPunct="1"/>
            <a:r>
              <a:rPr lang="en-US" sz="2400">
                <a:ea typeface="ＭＳ Ｐゴシック" pitchFamily="36" charset="-128"/>
              </a:rPr>
              <a:t>Perforin, granzymes - lyse infected cells (apoptosis)</a:t>
            </a:r>
          </a:p>
          <a:p>
            <a:pPr marL="819150" lvl="1" eaLnBrk="1" hangingPunct="1"/>
            <a:r>
              <a:rPr lang="en-US" sz="2400">
                <a:ea typeface="ＭＳ Ｐゴシック" pitchFamily="36" charset="-128"/>
              </a:rPr>
              <a:t>Granulysin</a:t>
            </a:r>
          </a:p>
          <a:p>
            <a:pPr lvl="2" eaLnBrk="1" hangingPunct="1"/>
            <a:r>
              <a:rPr lang="en-US">
                <a:ea typeface="ＭＳ Ｐゴシック" pitchFamily="36" charset="-128"/>
              </a:rPr>
              <a:t>Enters infected cells and kills </a:t>
            </a:r>
            <a:r>
              <a:rPr lang="en-US" i="1">
                <a:ea typeface="ＭＳ Ｐゴシック" pitchFamily="36" charset="-128"/>
              </a:rPr>
              <a:t>Mtb</a:t>
            </a:r>
            <a:endParaRPr lang="en-US">
              <a:ea typeface="ＭＳ Ｐゴシック" pitchFamily="36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nri1001-020a-f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3450" y="1193800"/>
            <a:ext cx="7280275" cy="537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66700" y="193675"/>
            <a:ext cx="8607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/>
              <a:t>Antigen processing/presentation pathways </a:t>
            </a:r>
          </a:p>
          <a:p>
            <a:pPr algn="ctr"/>
            <a:r>
              <a:rPr lang="en-US" sz="3200" b="1"/>
              <a:t>and activation of different T-cell subsets</a:t>
            </a:r>
          </a:p>
        </p:txBody>
      </p:sp>
      <p:sp>
        <p:nvSpPr>
          <p:cNvPr id="43012" name="Rectangle 6"/>
          <p:cNvSpPr>
            <a:spLocks noChangeArrowheads="1"/>
          </p:cNvSpPr>
          <p:nvPr/>
        </p:nvSpPr>
        <p:spPr bwMode="auto">
          <a:xfrm>
            <a:off x="2938463" y="159543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b="1">
                <a:solidFill>
                  <a:srgbClr val="CC3300"/>
                </a:solidFill>
              </a:rPr>
              <a:t>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026"/>
          <p:cNvSpPr txBox="1">
            <a:spLocks noChangeArrowheads="1"/>
          </p:cNvSpPr>
          <p:nvPr/>
        </p:nvSpPr>
        <p:spPr bwMode="auto">
          <a:xfrm rot="-5400000">
            <a:off x="308769" y="3450431"/>
            <a:ext cx="184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/>
              <a:t>Bacterial load</a:t>
            </a:r>
          </a:p>
        </p:txBody>
      </p:sp>
      <p:sp>
        <p:nvSpPr>
          <p:cNvPr id="19459" name="Line 1027"/>
          <p:cNvSpPr>
            <a:spLocks noChangeShapeType="1"/>
          </p:cNvSpPr>
          <p:nvPr/>
        </p:nvSpPr>
        <p:spPr bwMode="auto">
          <a:xfrm>
            <a:off x="1243013" y="2058988"/>
            <a:ext cx="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Text Box 1028"/>
          <p:cNvSpPr txBox="1">
            <a:spLocks noChangeArrowheads="1"/>
          </p:cNvSpPr>
          <p:nvPr/>
        </p:nvSpPr>
        <p:spPr bwMode="auto">
          <a:xfrm>
            <a:off x="1874838" y="5749925"/>
            <a:ext cx="1370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/>
              <a:t>few weeks</a:t>
            </a:r>
          </a:p>
        </p:txBody>
      </p:sp>
      <p:grpSp>
        <p:nvGrpSpPr>
          <p:cNvPr id="2" name="Group 1029"/>
          <p:cNvGrpSpPr>
            <a:grpSpLocks/>
          </p:cNvGrpSpPr>
          <p:nvPr/>
        </p:nvGrpSpPr>
        <p:grpSpPr bwMode="auto">
          <a:xfrm>
            <a:off x="2085975" y="1185863"/>
            <a:ext cx="1312863" cy="2130425"/>
            <a:chOff x="1314" y="747"/>
            <a:chExt cx="827" cy="1342"/>
          </a:xfrm>
        </p:grpSpPr>
        <p:sp>
          <p:nvSpPr>
            <p:cNvPr id="19486" name="Text Box 1030"/>
            <p:cNvSpPr txBox="1">
              <a:spLocks noChangeArrowheads="1"/>
            </p:cNvSpPr>
            <p:nvPr/>
          </p:nvSpPr>
          <p:spPr bwMode="auto">
            <a:xfrm>
              <a:off x="1314" y="747"/>
              <a:ext cx="827" cy="404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sz="2000" b="1">
                  <a:solidFill>
                    <a:schemeClr val="tx2"/>
                  </a:solidFill>
                </a:rPr>
                <a:t>adaptive</a:t>
              </a:r>
            </a:p>
            <a:p>
              <a:pPr algn="ctr">
                <a:lnSpc>
                  <a:spcPct val="90000"/>
                </a:lnSpc>
              </a:pPr>
              <a:r>
                <a:rPr lang="en-GB" sz="2000" b="1">
                  <a:solidFill>
                    <a:schemeClr val="tx2"/>
                  </a:solidFill>
                </a:rPr>
                <a:t>immunity</a:t>
              </a:r>
            </a:p>
          </p:txBody>
        </p:sp>
        <p:sp>
          <p:nvSpPr>
            <p:cNvPr id="19487" name="Line 1031"/>
            <p:cNvSpPr>
              <a:spLocks noChangeShapeType="1"/>
            </p:cNvSpPr>
            <p:nvPr/>
          </p:nvSpPr>
          <p:spPr bwMode="auto">
            <a:xfrm>
              <a:off x="1731" y="1229"/>
              <a:ext cx="0" cy="86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62" name="Group 1032"/>
          <p:cNvGrpSpPr>
            <a:grpSpLocks/>
          </p:cNvGrpSpPr>
          <p:nvPr/>
        </p:nvGrpSpPr>
        <p:grpSpPr bwMode="auto">
          <a:xfrm>
            <a:off x="3767138" y="5927725"/>
            <a:ext cx="1381125" cy="396875"/>
            <a:chOff x="2197" y="3878"/>
            <a:chExt cx="870" cy="250"/>
          </a:xfrm>
        </p:grpSpPr>
        <p:sp>
          <p:nvSpPr>
            <p:cNvPr id="19484" name="Text Box 1033"/>
            <p:cNvSpPr txBox="1">
              <a:spLocks noChangeArrowheads="1"/>
            </p:cNvSpPr>
            <p:nvPr/>
          </p:nvSpPr>
          <p:spPr bwMode="auto">
            <a:xfrm>
              <a:off x="2197" y="3878"/>
              <a:ext cx="44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2000" b="1"/>
                <a:t>time</a:t>
              </a:r>
            </a:p>
          </p:txBody>
        </p:sp>
        <p:sp>
          <p:nvSpPr>
            <p:cNvPr id="19485" name="Line 1034"/>
            <p:cNvSpPr>
              <a:spLocks noChangeShapeType="1"/>
            </p:cNvSpPr>
            <p:nvPr/>
          </p:nvSpPr>
          <p:spPr bwMode="auto">
            <a:xfrm>
              <a:off x="2659" y="3997"/>
              <a:ext cx="4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3" name="Text Box 1035"/>
          <p:cNvSpPr txBox="1">
            <a:spLocks noChangeArrowheads="1"/>
          </p:cNvSpPr>
          <p:nvPr/>
        </p:nvSpPr>
        <p:spPr bwMode="auto">
          <a:xfrm>
            <a:off x="273050" y="252413"/>
            <a:ext cx="8651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3200" b="1"/>
              <a:t>Different stages of </a:t>
            </a:r>
            <a:r>
              <a:rPr lang="en-GB" sz="3200" b="1" i="1"/>
              <a:t>M. tuberculosis</a:t>
            </a:r>
            <a:r>
              <a:rPr lang="en-GB" sz="3200" b="1"/>
              <a:t> infection</a:t>
            </a:r>
          </a:p>
        </p:txBody>
      </p:sp>
      <p:sp>
        <p:nvSpPr>
          <p:cNvPr id="274444" name="Text Box 1036"/>
          <p:cNvSpPr txBox="1">
            <a:spLocks noChangeArrowheads="1"/>
          </p:cNvSpPr>
          <p:nvPr/>
        </p:nvSpPr>
        <p:spPr bwMode="auto">
          <a:xfrm>
            <a:off x="3479800" y="2112963"/>
            <a:ext cx="1139825" cy="7112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 i="1">
                <a:solidFill>
                  <a:srgbClr val="FF0000"/>
                </a:solidFill>
              </a:rPr>
              <a:t>Primary</a:t>
            </a:r>
          </a:p>
          <a:p>
            <a:pPr algn="ctr"/>
            <a:r>
              <a:rPr lang="en-GB" sz="2000" b="1" i="1">
                <a:solidFill>
                  <a:srgbClr val="FF0000"/>
                </a:solidFill>
              </a:rPr>
              <a:t>disease</a:t>
            </a:r>
          </a:p>
        </p:txBody>
      </p:sp>
      <p:sp>
        <p:nvSpPr>
          <p:cNvPr id="19465" name="Text Box 1037"/>
          <p:cNvSpPr txBox="1">
            <a:spLocks noChangeArrowheads="1"/>
          </p:cNvSpPr>
          <p:nvPr/>
        </p:nvSpPr>
        <p:spPr bwMode="auto">
          <a:xfrm>
            <a:off x="5529263" y="5754688"/>
            <a:ext cx="1836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/>
              <a:t>years/decades</a:t>
            </a:r>
          </a:p>
        </p:txBody>
      </p:sp>
      <p:grpSp>
        <p:nvGrpSpPr>
          <p:cNvPr id="19466" name="Group 1038"/>
          <p:cNvGrpSpPr>
            <a:grpSpLocks/>
          </p:cNvGrpSpPr>
          <p:nvPr/>
        </p:nvGrpSpPr>
        <p:grpSpPr bwMode="auto">
          <a:xfrm>
            <a:off x="1566863" y="1874838"/>
            <a:ext cx="6053137" cy="3959225"/>
            <a:chOff x="987" y="1181"/>
            <a:chExt cx="3813" cy="2494"/>
          </a:xfrm>
        </p:grpSpPr>
        <p:sp>
          <p:nvSpPr>
            <p:cNvPr id="19476" name="Line 1039"/>
            <p:cNvSpPr>
              <a:spLocks noChangeShapeType="1"/>
            </p:cNvSpPr>
            <p:nvPr/>
          </p:nvSpPr>
          <p:spPr bwMode="auto">
            <a:xfrm>
              <a:off x="1680" y="3525"/>
              <a:ext cx="0" cy="1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477" name="Group 1040"/>
            <p:cNvGrpSpPr>
              <a:grpSpLocks/>
            </p:cNvGrpSpPr>
            <p:nvPr/>
          </p:nvGrpSpPr>
          <p:grpSpPr bwMode="auto">
            <a:xfrm>
              <a:off x="987" y="1181"/>
              <a:ext cx="3813" cy="2344"/>
              <a:chOff x="987" y="1181"/>
              <a:chExt cx="3813" cy="2344"/>
            </a:xfrm>
          </p:grpSpPr>
          <p:sp>
            <p:nvSpPr>
              <p:cNvPr id="19479" name="Rectangle 1041"/>
              <p:cNvSpPr>
                <a:spLocks noChangeArrowheads="1"/>
              </p:cNvSpPr>
              <p:nvPr/>
            </p:nvSpPr>
            <p:spPr bwMode="auto">
              <a:xfrm>
                <a:off x="987" y="1181"/>
                <a:ext cx="3813" cy="234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0" name="Line 1042"/>
              <p:cNvSpPr>
                <a:spLocks noChangeShapeType="1"/>
              </p:cNvSpPr>
              <p:nvPr/>
            </p:nvSpPr>
            <p:spPr bwMode="auto">
              <a:xfrm flipV="1">
                <a:off x="987" y="2138"/>
                <a:ext cx="726" cy="125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1" name="Line 1043"/>
              <p:cNvSpPr>
                <a:spLocks noChangeShapeType="1"/>
              </p:cNvSpPr>
              <p:nvPr/>
            </p:nvSpPr>
            <p:spPr bwMode="auto">
              <a:xfrm>
                <a:off x="1713" y="2138"/>
                <a:ext cx="2295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2" name="Line 1044"/>
              <p:cNvSpPr>
                <a:spLocks noChangeShapeType="1"/>
              </p:cNvSpPr>
              <p:nvPr/>
            </p:nvSpPr>
            <p:spPr bwMode="auto">
              <a:xfrm flipV="1">
                <a:off x="1700" y="1789"/>
                <a:ext cx="482" cy="36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3" name="Line 1045"/>
              <p:cNvSpPr>
                <a:spLocks noChangeShapeType="1"/>
              </p:cNvSpPr>
              <p:nvPr/>
            </p:nvSpPr>
            <p:spPr bwMode="auto">
              <a:xfrm flipV="1">
                <a:off x="3982" y="1782"/>
                <a:ext cx="482" cy="36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478" name="Line 1046"/>
            <p:cNvSpPr>
              <a:spLocks noChangeShapeType="1"/>
            </p:cNvSpPr>
            <p:nvPr/>
          </p:nvSpPr>
          <p:spPr bwMode="auto">
            <a:xfrm>
              <a:off x="4170" y="3520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4455" name="Rectangle 1047"/>
          <p:cNvSpPr>
            <a:spLocks noChangeArrowheads="1"/>
          </p:cNvSpPr>
          <p:nvPr/>
        </p:nvSpPr>
        <p:spPr bwMode="auto">
          <a:xfrm>
            <a:off x="225425" y="5008563"/>
            <a:ext cx="1252538" cy="650875"/>
          </a:xfrm>
          <a:prstGeom prst="rect">
            <a:avLst/>
          </a:prstGeom>
          <a:solidFill>
            <a:srgbClr val="CCE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000" b="1"/>
              <a:t>Initial</a:t>
            </a:r>
          </a:p>
          <a:p>
            <a:pPr algn="ctr">
              <a:lnSpc>
                <a:spcPct val="90000"/>
              </a:lnSpc>
            </a:pPr>
            <a:r>
              <a:rPr lang="en-GB" sz="2000" b="1"/>
              <a:t>infection</a:t>
            </a:r>
          </a:p>
        </p:txBody>
      </p:sp>
      <p:sp>
        <p:nvSpPr>
          <p:cNvPr id="274456" name="Text Box 1048"/>
          <p:cNvSpPr txBox="1">
            <a:spLocks noChangeArrowheads="1"/>
          </p:cNvSpPr>
          <p:nvPr/>
        </p:nvSpPr>
        <p:spPr bwMode="auto">
          <a:xfrm>
            <a:off x="3611563" y="3476625"/>
            <a:ext cx="1693862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/>
              <a:t>containment</a:t>
            </a:r>
            <a:endParaRPr lang="en-GB" sz="2000" b="1" i="1"/>
          </a:p>
        </p:txBody>
      </p:sp>
      <p:grpSp>
        <p:nvGrpSpPr>
          <p:cNvPr id="6" name="Group 1049"/>
          <p:cNvGrpSpPr>
            <a:grpSpLocks/>
          </p:cNvGrpSpPr>
          <p:nvPr/>
        </p:nvGrpSpPr>
        <p:grpSpPr bwMode="auto">
          <a:xfrm>
            <a:off x="1935163" y="4478338"/>
            <a:ext cx="2074862" cy="641350"/>
            <a:chOff x="1219" y="2821"/>
            <a:chExt cx="1307" cy="404"/>
          </a:xfrm>
        </p:grpSpPr>
        <p:sp>
          <p:nvSpPr>
            <p:cNvPr id="19474" name="Text Box 1050"/>
            <p:cNvSpPr txBox="1">
              <a:spLocks noChangeArrowheads="1"/>
            </p:cNvSpPr>
            <p:nvPr/>
          </p:nvSpPr>
          <p:spPr bwMode="auto">
            <a:xfrm>
              <a:off x="1699" y="2821"/>
              <a:ext cx="827" cy="40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sz="2000" b="1"/>
                <a:t>innate</a:t>
              </a:r>
            </a:p>
            <a:p>
              <a:pPr algn="ctr">
                <a:lnSpc>
                  <a:spcPct val="90000"/>
                </a:lnSpc>
              </a:pPr>
              <a:r>
                <a:rPr lang="en-GB" sz="2000" b="1"/>
                <a:t>immunity</a:t>
              </a:r>
            </a:p>
          </p:txBody>
        </p:sp>
        <p:sp>
          <p:nvSpPr>
            <p:cNvPr id="19475" name="Line 1051"/>
            <p:cNvSpPr>
              <a:spLocks noChangeShapeType="1"/>
            </p:cNvSpPr>
            <p:nvPr/>
          </p:nvSpPr>
          <p:spPr bwMode="auto">
            <a:xfrm flipH="1" flipV="1">
              <a:off x="1219" y="3040"/>
              <a:ext cx="392" cy="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052"/>
          <p:cNvGrpSpPr>
            <a:grpSpLocks/>
          </p:cNvGrpSpPr>
          <p:nvPr/>
        </p:nvGrpSpPr>
        <p:grpSpPr bwMode="auto">
          <a:xfrm>
            <a:off x="5910263" y="3105150"/>
            <a:ext cx="1535112" cy="904875"/>
            <a:chOff x="3723" y="1956"/>
            <a:chExt cx="967" cy="570"/>
          </a:xfrm>
        </p:grpSpPr>
        <p:sp>
          <p:nvSpPr>
            <p:cNvPr id="19472" name="Text Box 1053"/>
            <p:cNvSpPr txBox="1">
              <a:spLocks noChangeArrowheads="1"/>
            </p:cNvSpPr>
            <p:nvPr/>
          </p:nvSpPr>
          <p:spPr bwMode="auto">
            <a:xfrm>
              <a:off x="3723" y="2270"/>
              <a:ext cx="967" cy="25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2000" b="1" i="1">
                  <a:solidFill>
                    <a:srgbClr val="FF0000"/>
                  </a:solidFill>
                </a:rPr>
                <a:t>breakdown</a:t>
              </a:r>
            </a:p>
          </p:txBody>
        </p:sp>
        <p:sp>
          <p:nvSpPr>
            <p:cNvPr id="19473" name="Line 1054"/>
            <p:cNvSpPr>
              <a:spLocks noChangeShapeType="1"/>
            </p:cNvSpPr>
            <p:nvPr/>
          </p:nvSpPr>
          <p:spPr bwMode="auto">
            <a:xfrm flipH="1" flipV="1">
              <a:off x="4267" y="1956"/>
              <a:ext cx="0" cy="2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4463" name="Text Box 1055"/>
          <p:cNvSpPr txBox="1">
            <a:spLocks noChangeArrowheads="1"/>
          </p:cNvSpPr>
          <p:nvPr/>
        </p:nvSpPr>
        <p:spPr bwMode="auto">
          <a:xfrm>
            <a:off x="6265863" y="2049463"/>
            <a:ext cx="1619250" cy="7112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 i="1">
                <a:solidFill>
                  <a:srgbClr val="FF0000"/>
                </a:solidFill>
              </a:rPr>
              <a:t>reactivation</a:t>
            </a:r>
          </a:p>
          <a:p>
            <a:pPr algn="ctr"/>
            <a:r>
              <a:rPr lang="en-GB" sz="2000" b="1" i="1">
                <a:solidFill>
                  <a:srgbClr val="FF0000"/>
                </a:solidFill>
              </a:rPr>
              <a:t>disease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44" grpId="0" animBg="1"/>
      <p:bldP spid="274455" grpId="0" animBg="1"/>
      <p:bldP spid="274456" grpId="0" animBg="1"/>
      <p:bldP spid="27446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47138" cy="1143000"/>
          </a:xfrm>
        </p:spPr>
        <p:txBody>
          <a:bodyPr/>
          <a:lstStyle/>
          <a:p>
            <a:pPr eaLnBrk="1" hangingPunct="1"/>
            <a:r>
              <a:rPr lang="en-US" sz="3200"/>
              <a:t>Cellular response - CD1-restricted T cells</a:t>
            </a:r>
            <a:endParaRPr lang="en-US"/>
          </a:p>
        </p:txBody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0525" y="1608138"/>
            <a:ext cx="8178800" cy="453866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GB" sz="2800"/>
              <a:t>Non-classical presentation of lipid antigens via CD1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n-GB" sz="2400">
                <a:ea typeface="ＭＳ Ｐゴシック" pitchFamily="36" charset="-128"/>
              </a:rPr>
              <a:t>cell wall mycolic acids (long chain branched fatty acids)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n-GB" sz="2400">
                <a:ea typeface="ＭＳ Ｐゴシック" pitchFamily="36" charset="-128"/>
              </a:rPr>
              <a:t>phosphatidyl inositol mannoside (PIM)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n-GB" sz="2400">
                <a:ea typeface="ＭＳ Ｐゴシック" pitchFamily="36" charset="-128"/>
              </a:rPr>
              <a:t>lipoarabinomannan (LAM)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GB" sz="2800"/>
              <a:t>Effector functions (c.f. CD8)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n-GB" sz="2400">
                <a:ea typeface="ＭＳ Ｐゴシック" pitchFamily="36" charset="-128"/>
              </a:rPr>
              <a:t>Pro-inflammatory cytokine production (</a:t>
            </a:r>
            <a:r>
              <a:rPr lang="en-US" sz="2400">
                <a:ea typeface="ＭＳ Ｐゴシック" pitchFamily="36" charset="-128"/>
              </a:rPr>
              <a:t>IFN</a:t>
            </a:r>
            <a:r>
              <a:rPr lang="en-US" sz="2400">
                <a:latin typeface="Symbol" pitchFamily="36" charset="2"/>
                <a:ea typeface="ＭＳ Ｐゴシック" pitchFamily="36" charset="-128"/>
                <a:sym typeface="Symbol" pitchFamily="36" charset="2"/>
              </a:rPr>
              <a:t></a:t>
            </a:r>
            <a:r>
              <a:rPr lang="en-GB" sz="2400">
                <a:ea typeface="ＭＳ Ｐゴシック" pitchFamily="36" charset="-128"/>
              </a:rPr>
              <a:t>)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n-GB" sz="2400">
                <a:ea typeface="ＭＳ Ｐゴシック" pitchFamily="36" charset="-128"/>
              </a:rPr>
              <a:t>Cytolytic activity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n-GB" sz="2400">
                <a:ea typeface="ＭＳ Ｐゴシック" pitchFamily="36" charset="-128"/>
              </a:rPr>
              <a:t>Granulysin killing of bacteria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nri1001-020a-f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3450" y="1193800"/>
            <a:ext cx="7280275" cy="537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66700" y="193675"/>
            <a:ext cx="8607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/>
              <a:t>Antigen processing/presentation pathways </a:t>
            </a:r>
          </a:p>
          <a:p>
            <a:pPr algn="ctr"/>
            <a:r>
              <a:rPr lang="en-US" sz="3200" b="1"/>
              <a:t>and activation of different T-cell subsets</a:t>
            </a:r>
          </a:p>
        </p:txBody>
      </p:sp>
      <p:sp>
        <p:nvSpPr>
          <p:cNvPr id="46084" name="Rectangle 7"/>
          <p:cNvSpPr>
            <a:spLocks noChangeArrowheads="1"/>
          </p:cNvSpPr>
          <p:nvPr/>
        </p:nvSpPr>
        <p:spPr bwMode="auto">
          <a:xfrm>
            <a:off x="1338263" y="57689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b="1">
                <a:solidFill>
                  <a:srgbClr val="CC3300"/>
                </a:solidFill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8113"/>
            <a:ext cx="7772400" cy="896937"/>
          </a:xfrm>
        </p:spPr>
        <p:txBody>
          <a:bodyPr/>
          <a:lstStyle/>
          <a:p>
            <a:pPr eaLnBrk="1" hangingPunct="1"/>
            <a:r>
              <a:rPr lang="en-US"/>
              <a:t>Cellular response</a:t>
            </a:r>
            <a:r>
              <a:rPr lang="en-US">
                <a:solidFill>
                  <a:schemeClr val="tx1"/>
                </a:solidFill>
              </a:rPr>
              <a:t> - </a:t>
            </a:r>
            <a:r>
              <a:rPr lang="en-GB" b="0">
                <a:solidFill>
                  <a:schemeClr val="tx1"/>
                </a:solidFill>
                <a:latin typeface="Symbol" pitchFamily="36" charset="2"/>
              </a:rPr>
              <a:t>gd</a:t>
            </a:r>
            <a:r>
              <a:rPr lang="en-GB" b="0">
                <a:solidFill>
                  <a:schemeClr val="accent2"/>
                </a:solidFill>
              </a:rPr>
              <a:t> </a:t>
            </a:r>
            <a:r>
              <a:rPr lang="en-US"/>
              <a:t>T cells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063" y="1285875"/>
            <a:ext cx="8712200" cy="5334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sz="2800" dirty="0"/>
              <a:t>Non classical T cells - contribute to innate and  adaptive immune response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sz="2800" dirty="0"/>
              <a:t>Activated by low molecular weight </a:t>
            </a:r>
            <a:r>
              <a:rPr lang="en-GB" sz="2800" dirty="0" err="1"/>
              <a:t>phospho-ligands</a:t>
            </a:r>
            <a:endParaRPr lang="en-GB" sz="2800" dirty="0"/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sz="2400" dirty="0">
                <a:ea typeface="ＭＳ Ｐゴシック" pitchFamily="36" charset="-128"/>
              </a:rPr>
              <a:t>also peptides?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sz="2800" dirty="0"/>
              <a:t>Accumulate in lungs &amp; </a:t>
            </a:r>
            <a:r>
              <a:rPr lang="en-GB" sz="2800" dirty="0" err="1"/>
              <a:t>lympoid</a:t>
            </a:r>
            <a:r>
              <a:rPr lang="en-GB" sz="2800" dirty="0"/>
              <a:t> tissue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sz="2400" dirty="0">
                <a:ea typeface="ＭＳ Ｐゴシック" pitchFamily="36" charset="-128"/>
              </a:rPr>
              <a:t>Seen in </a:t>
            </a:r>
            <a:r>
              <a:rPr lang="en-GB" sz="2400" dirty="0" err="1">
                <a:ea typeface="ＭＳ Ｐゴシック" pitchFamily="36" charset="-128"/>
              </a:rPr>
              <a:t>granulomas</a:t>
            </a:r>
            <a:endParaRPr lang="en-GB" sz="2400" dirty="0">
              <a:ea typeface="ＭＳ Ｐゴシック" pitchFamily="36" charset="-128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sz="2800" dirty="0"/>
              <a:t>Cytokine and </a:t>
            </a:r>
            <a:r>
              <a:rPr lang="en-GB" sz="2800" dirty="0" err="1"/>
              <a:t>granzyme</a:t>
            </a:r>
            <a:r>
              <a:rPr lang="en-GB" sz="2800" dirty="0"/>
              <a:t> B production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sz="2400" dirty="0" err="1">
                <a:ea typeface="ＭＳ Ｐゴシック" pitchFamily="36" charset="-128"/>
              </a:rPr>
              <a:t>Cytotoxic</a:t>
            </a:r>
            <a:r>
              <a:rPr lang="en-GB" sz="2400" dirty="0">
                <a:ea typeface="ＭＳ Ｐゴシック" pitchFamily="36" charset="-128"/>
              </a:rPr>
              <a:t> function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622425" y="177800"/>
            <a:ext cx="5829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3200" b="1"/>
              <a:t>Why different T cell subsets?</a:t>
            </a:r>
          </a:p>
        </p:txBody>
      </p:sp>
      <p:grpSp>
        <p:nvGrpSpPr>
          <p:cNvPr id="49155" name="Group 31"/>
          <p:cNvGrpSpPr>
            <a:grpSpLocks/>
          </p:cNvGrpSpPr>
          <p:nvPr/>
        </p:nvGrpSpPr>
        <p:grpSpPr bwMode="auto">
          <a:xfrm>
            <a:off x="1206500" y="962025"/>
            <a:ext cx="6719888" cy="3121025"/>
            <a:chOff x="497" y="1049"/>
            <a:chExt cx="4233" cy="1966"/>
          </a:xfrm>
        </p:grpSpPr>
        <p:grpSp>
          <p:nvGrpSpPr>
            <p:cNvPr id="49157" name="Group 4"/>
            <p:cNvGrpSpPr>
              <a:grpSpLocks/>
            </p:cNvGrpSpPr>
            <p:nvPr/>
          </p:nvGrpSpPr>
          <p:grpSpPr bwMode="auto">
            <a:xfrm>
              <a:off x="497" y="1298"/>
              <a:ext cx="3251" cy="1669"/>
              <a:chOff x="497" y="1298"/>
              <a:chExt cx="3251" cy="1669"/>
            </a:xfrm>
          </p:grpSpPr>
          <p:sp>
            <p:nvSpPr>
              <p:cNvPr id="49176" name="Freeform 5"/>
              <p:cNvSpPr>
                <a:spLocks/>
              </p:cNvSpPr>
              <p:nvPr/>
            </p:nvSpPr>
            <p:spPr bwMode="auto">
              <a:xfrm>
                <a:off x="2064" y="1298"/>
                <a:ext cx="1684" cy="1669"/>
              </a:xfrm>
              <a:custGeom>
                <a:avLst/>
                <a:gdLst>
                  <a:gd name="T0" fmla="*/ 496 w 1684"/>
                  <a:gd name="T1" fmla="*/ 278 h 1669"/>
                  <a:gd name="T2" fmla="*/ 346 w 1684"/>
                  <a:gd name="T3" fmla="*/ 316 h 1669"/>
                  <a:gd name="T4" fmla="*/ 308 w 1684"/>
                  <a:gd name="T5" fmla="*/ 328 h 1669"/>
                  <a:gd name="T6" fmla="*/ 196 w 1684"/>
                  <a:gd name="T7" fmla="*/ 416 h 1669"/>
                  <a:gd name="T8" fmla="*/ 183 w 1684"/>
                  <a:gd name="T9" fmla="*/ 454 h 1669"/>
                  <a:gd name="T10" fmla="*/ 196 w 1684"/>
                  <a:gd name="T11" fmla="*/ 579 h 1669"/>
                  <a:gd name="T12" fmla="*/ 258 w 1684"/>
                  <a:gd name="T13" fmla="*/ 641 h 1669"/>
                  <a:gd name="T14" fmla="*/ 334 w 1684"/>
                  <a:gd name="T15" fmla="*/ 754 h 1669"/>
                  <a:gd name="T16" fmla="*/ 196 w 1684"/>
                  <a:gd name="T17" fmla="*/ 929 h 1669"/>
                  <a:gd name="T18" fmla="*/ 46 w 1684"/>
                  <a:gd name="T19" fmla="*/ 1105 h 1669"/>
                  <a:gd name="T20" fmla="*/ 8 w 1684"/>
                  <a:gd name="T21" fmla="*/ 1217 h 1669"/>
                  <a:gd name="T22" fmla="*/ 71 w 1684"/>
                  <a:gd name="T23" fmla="*/ 1468 h 1669"/>
                  <a:gd name="T24" fmla="*/ 121 w 1684"/>
                  <a:gd name="T25" fmla="*/ 1518 h 1669"/>
                  <a:gd name="T26" fmla="*/ 196 w 1684"/>
                  <a:gd name="T27" fmla="*/ 1543 h 1669"/>
                  <a:gd name="T28" fmla="*/ 421 w 1684"/>
                  <a:gd name="T29" fmla="*/ 1505 h 1669"/>
                  <a:gd name="T30" fmla="*/ 596 w 1684"/>
                  <a:gd name="T31" fmla="*/ 1355 h 1669"/>
                  <a:gd name="T32" fmla="*/ 709 w 1684"/>
                  <a:gd name="T33" fmla="*/ 1380 h 1669"/>
                  <a:gd name="T34" fmla="*/ 784 w 1684"/>
                  <a:gd name="T35" fmla="*/ 1405 h 1669"/>
                  <a:gd name="T36" fmla="*/ 1035 w 1684"/>
                  <a:gd name="T37" fmla="*/ 1618 h 1669"/>
                  <a:gd name="T38" fmla="*/ 1160 w 1684"/>
                  <a:gd name="T39" fmla="*/ 1668 h 1669"/>
                  <a:gd name="T40" fmla="*/ 1373 w 1684"/>
                  <a:gd name="T41" fmla="*/ 1656 h 1669"/>
                  <a:gd name="T42" fmla="*/ 1460 w 1684"/>
                  <a:gd name="T43" fmla="*/ 1606 h 1669"/>
                  <a:gd name="T44" fmla="*/ 1536 w 1684"/>
                  <a:gd name="T45" fmla="*/ 1555 h 1669"/>
                  <a:gd name="T46" fmla="*/ 1636 w 1684"/>
                  <a:gd name="T47" fmla="*/ 1430 h 1669"/>
                  <a:gd name="T48" fmla="*/ 1648 w 1684"/>
                  <a:gd name="T49" fmla="*/ 1105 h 1669"/>
                  <a:gd name="T50" fmla="*/ 1586 w 1684"/>
                  <a:gd name="T51" fmla="*/ 1067 h 1669"/>
                  <a:gd name="T52" fmla="*/ 1460 w 1684"/>
                  <a:gd name="T53" fmla="*/ 967 h 1669"/>
                  <a:gd name="T54" fmla="*/ 1310 w 1684"/>
                  <a:gd name="T55" fmla="*/ 854 h 1669"/>
                  <a:gd name="T56" fmla="*/ 1285 w 1684"/>
                  <a:gd name="T57" fmla="*/ 779 h 1669"/>
                  <a:gd name="T58" fmla="*/ 1273 w 1684"/>
                  <a:gd name="T59" fmla="*/ 742 h 1669"/>
                  <a:gd name="T60" fmla="*/ 1298 w 1684"/>
                  <a:gd name="T61" fmla="*/ 529 h 1669"/>
                  <a:gd name="T62" fmla="*/ 1348 w 1684"/>
                  <a:gd name="T63" fmla="*/ 428 h 1669"/>
                  <a:gd name="T64" fmla="*/ 1310 w 1684"/>
                  <a:gd name="T65" fmla="*/ 140 h 1669"/>
                  <a:gd name="T66" fmla="*/ 1160 w 1684"/>
                  <a:gd name="T67" fmla="*/ 78 h 1669"/>
                  <a:gd name="T68" fmla="*/ 1035 w 1684"/>
                  <a:gd name="T69" fmla="*/ 53 h 1669"/>
                  <a:gd name="T70" fmla="*/ 709 w 1684"/>
                  <a:gd name="T71" fmla="*/ 65 h 1669"/>
                  <a:gd name="T72" fmla="*/ 622 w 1684"/>
                  <a:gd name="T73" fmla="*/ 166 h 1669"/>
                  <a:gd name="T74" fmla="*/ 596 w 1684"/>
                  <a:gd name="T75" fmla="*/ 203 h 1669"/>
                  <a:gd name="T76" fmla="*/ 521 w 1684"/>
                  <a:gd name="T77" fmla="*/ 253 h 1669"/>
                  <a:gd name="T78" fmla="*/ 496 w 1684"/>
                  <a:gd name="T79" fmla="*/ 278 h 166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684"/>
                  <a:gd name="T121" fmla="*/ 0 h 1669"/>
                  <a:gd name="T122" fmla="*/ 1684 w 1684"/>
                  <a:gd name="T123" fmla="*/ 1669 h 166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684" h="1669">
                    <a:moveTo>
                      <a:pt x="496" y="278"/>
                    </a:moveTo>
                    <a:cubicBezTo>
                      <a:pt x="391" y="296"/>
                      <a:pt x="449" y="282"/>
                      <a:pt x="346" y="316"/>
                    </a:cubicBezTo>
                    <a:cubicBezTo>
                      <a:pt x="333" y="320"/>
                      <a:pt x="308" y="328"/>
                      <a:pt x="308" y="328"/>
                    </a:cubicBezTo>
                    <a:cubicBezTo>
                      <a:pt x="269" y="368"/>
                      <a:pt x="235" y="376"/>
                      <a:pt x="196" y="416"/>
                    </a:cubicBezTo>
                    <a:cubicBezTo>
                      <a:pt x="192" y="429"/>
                      <a:pt x="183" y="441"/>
                      <a:pt x="183" y="454"/>
                    </a:cubicBezTo>
                    <a:cubicBezTo>
                      <a:pt x="183" y="496"/>
                      <a:pt x="186" y="538"/>
                      <a:pt x="196" y="579"/>
                    </a:cubicBezTo>
                    <a:cubicBezTo>
                      <a:pt x="205" y="616"/>
                      <a:pt x="233" y="620"/>
                      <a:pt x="258" y="641"/>
                    </a:cubicBezTo>
                    <a:cubicBezTo>
                      <a:pt x="297" y="674"/>
                      <a:pt x="318" y="707"/>
                      <a:pt x="334" y="754"/>
                    </a:cubicBezTo>
                    <a:cubicBezTo>
                      <a:pt x="307" y="832"/>
                      <a:pt x="263" y="884"/>
                      <a:pt x="196" y="929"/>
                    </a:cubicBezTo>
                    <a:cubicBezTo>
                      <a:pt x="155" y="992"/>
                      <a:pt x="76" y="1035"/>
                      <a:pt x="46" y="1105"/>
                    </a:cubicBezTo>
                    <a:cubicBezTo>
                      <a:pt x="31" y="1141"/>
                      <a:pt x="8" y="1217"/>
                      <a:pt x="8" y="1217"/>
                    </a:cubicBezTo>
                    <a:cubicBezTo>
                      <a:pt x="17" y="1335"/>
                      <a:pt x="0" y="1387"/>
                      <a:pt x="71" y="1468"/>
                    </a:cubicBezTo>
                    <a:cubicBezTo>
                      <a:pt x="87" y="1486"/>
                      <a:pt x="101" y="1506"/>
                      <a:pt x="121" y="1518"/>
                    </a:cubicBezTo>
                    <a:cubicBezTo>
                      <a:pt x="144" y="1532"/>
                      <a:pt x="196" y="1543"/>
                      <a:pt x="196" y="1543"/>
                    </a:cubicBezTo>
                    <a:cubicBezTo>
                      <a:pt x="275" y="1534"/>
                      <a:pt x="344" y="1521"/>
                      <a:pt x="421" y="1505"/>
                    </a:cubicBezTo>
                    <a:cubicBezTo>
                      <a:pt x="482" y="1445"/>
                      <a:pt x="527" y="1402"/>
                      <a:pt x="596" y="1355"/>
                    </a:cubicBezTo>
                    <a:cubicBezTo>
                      <a:pt x="620" y="1360"/>
                      <a:pt x="682" y="1372"/>
                      <a:pt x="709" y="1380"/>
                    </a:cubicBezTo>
                    <a:cubicBezTo>
                      <a:pt x="734" y="1387"/>
                      <a:pt x="784" y="1405"/>
                      <a:pt x="784" y="1405"/>
                    </a:cubicBezTo>
                    <a:cubicBezTo>
                      <a:pt x="853" y="1474"/>
                      <a:pt x="938" y="1587"/>
                      <a:pt x="1035" y="1618"/>
                    </a:cubicBezTo>
                    <a:cubicBezTo>
                      <a:pt x="1077" y="1647"/>
                      <a:pt x="1110" y="1656"/>
                      <a:pt x="1160" y="1668"/>
                    </a:cubicBezTo>
                    <a:cubicBezTo>
                      <a:pt x="1231" y="1664"/>
                      <a:pt x="1303" y="1669"/>
                      <a:pt x="1373" y="1656"/>
                    </a:cubicBezTo>
                    <a:cubicBezTo>
                      <a:pt x="1406" y="1650"/>
                      <a:pt x="1428" y="1616"/>
                      <a:pt x="1460" y="1606"/>
                    </a:cubicBezTo>
                    <a:cubicBezTo>
                      <a:pt x="1529" y="1537"/>
                      <a:pt x="1430" y="1631"/>
                      <a:pt x="1536" y="1555"/>
                    </a:cubicBezTo>
                    <a:cubicBezTo>
                      <a:pt x="1579" y="1525"/>
                      <a:pt x="1608" y="1473"/>
                      <a:pt x="1636" y="1430"/>
                    </a:cubicBezTo>
                    <a:cubicBezTo>
                      <a:pt x="1659" y="1334"/>
                      <a:pt x="1684" y="1200"/>
                      <a:pt x="1648" y="1105"/>
                    </a:cubicBezTo>
                    <a:cubicBezTo>
                      <a:pt x="1639" y="1082"/>
                      <a:pt x="1605" y="1083"/>
                      <a:pt x="1586" y="1067"/>
                    </a:cubicBezTo>
                    <a:cubicBezTo>
                      <a:pt x="1459" y="960"/>
                      <a:pt x="1547" y="994"/>
                      <a:pt x="1460" y="967"/>
                    </a:cubicBezTo>
                    <a:cubicBezTo>
                      <a:pt x="1406" y="931"/>
                      <a:pt x="1363" y="889"/>
                      <a:pt x="1310" y="854"/>
                    </a:cubicBezTo>
                    <a:cubicBezTo>
                      <a:pt x="1302" y="829"/>
                      <a:pt x="1293" y="804"/>
                      <a:pt x="1285" y="779"/>
                    </a:cubicBezTo>
                    <a:cubicBezTo>
                      <a:pt x="1281" y="767"/>
                      <a:pt x="1273" y="742"/>
                      <a:pt x="1273" y="742"/>
                    </a:cubicBezTo>
                    <a:cubicBezTo>
                      <a:pt x="1275" y="711"/>
                      <a:pt x="1275" y="585"/>
                      <a:pt x="1298" y="529"/>
                    </a:cubicBezTo>
                    <a:cubicBezTo>
                      <a:pt x="1312" y="494"/>
                      <a:pt x="1348" y="428"/>
                      <a:pt x="1348" y="428"/>
                    </a:cubicBezTo>
                    <a:cubicBezTo>
                      <a:pt x="1373" y="330"/>
                      <a:pt x="1399" y="215"/>
                      <a:pt x="1310" y="140"/>
                    </a:cubicBezTo>
                    <a:cubicBezTo>
                      <a:pt x="1271" y="107"/>
                      <a:pt x="1209" y="89"/>
                      <a:pt x="1160" y="78"/>
                    </a:cubicBezTo>
                    <a:cubicBezTo>
                      <a:pt x="1119" y="69"/>
                      <a:pt x="1035" y="53"/>
                      <a:pt x="1035" y="53"/>
                    </a:cubicBezTo>
                    <a:cubicBezTo>
                      <a:pt x="928" y="0"/>
                      <a:pt x="817" y="31"/>
                      <a:pt x="709" y="65"/>
                    </a:cubicBezTo>
                    <a:cubicBezTo>
                      <a:pt x="678" y="97"/>
                      <a:pt x="650" y="131"/>
                      <a:pt x="622" y="166"/>
                    </a:cubicBezTo>
                    <a:cubicBezTo>
                      <a:pt x="613" y="178"/>
                      <a:pt x="607" y="193"/>
                      <a:pt x="596" y="203"/>
                    </a:cubicBezTo>
                    <a:cubicBezTo>
                      <a:pt x="573" y="223"/>
                      <a:pt x="542" y="232"/>
                      <a:pt x="521" y="253"/>
                    </a:cubicBezTo>
                    <a:cubicBezTo>
                      <a:pt x="513" y="261"/>
                      <a:pt x="504" y="270"/>
                      <a:pt x="496" y="27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FFFFCC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77" name="Oval 6"/>
              <p:cNvSpPr>
                <a:spLocks noChangeArrowheads="1"/>
              </p:cNvSpPr>
              <p:nvPr/>
            </p:nvSpPr>
            <p:spPr bwMode="auto">
              <a:xfrm>
                <a:off x="497" y="1611"/>
                <a:ext cx="960" cy="864"/>
              </a:xfrm>
              <a:prstGeom prst="ellipse">
                <a:avLst/>
              </a:prstGeom>
              <a:gradFill rotWithShape="0">
                <a:gsLst>
                  <a:gs pos="0">
                    <a:srgbClr val="FFCC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78" name="Oval 7"/>
              <p:cNvSpPr>
                <a:spLocks noChangeArrowheads="1"/>
              </p:cNvSpPr>
              <p:nvPr/>
            </p:nvSpPr>
            <p:spPr bwMode="auto">
              <a:xfrm>
                <a:off x="2584" y="1699"/>
                <a:ext cx="336" cy="192"/>
              </a:xfrm>
              <a:prstGeom prst="ellipse">
                <a:avLst/>
              </a:prstGeom>
              <a:gradFill rotWithShape="0">
                <a:gsLst>
                  <a:gs pos="0">
                    <a:srgbClr val="F4D4C9"/>
                  </a:gs>
                  <a:gs pos="100000">
                    <a:srgbClr val="CC33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79" name="Oval 8"/>
              <p:cNvSpPr>
                <a:spLocks noChangeArrowheads="1"/>
              </p:cNvSpPr>
              <p:nvPr/>
            </p:nvSpPr>
            <p:spPr bwMode="auto">
              <a:xfrm>
                <a:off x="2597" y="2361"/>
                <a:ext cx="336" cy="192"/>
              </a:xfrm>
              <a:prstGeom prst="ellipse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80" name="Line 9"/>
              <p:cNvSpPr>
                <a:spLocks noChangeShapeType="1"/>
              </p:cNvSpPr>
              <p:nvPr/>
            </p:nvSpPr>
            <p:spPr bwMode="auto">
              <a:xfrm>
                <a:off x="2750" y="1964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81" name="AutoShape 10"/>
              <p:cNvSpPr>
                <a:spLocks noChangeArrowheads="1"/>
              </p:cNvSpPr>
              <p:nvPr/>
            </p:nvSpPr>
            <p:spPr bwMode="auto">
              <a:xfrm>
                <a:off x="1528" y="1898"/>
                <a:ext cx="1052" cy="426"/>
              </a:xfrm>
              <a:prstGeom prst="rightArrow">
                <a:avLst>
                  <a:gd name="adj1" fmla="val 50000"/>
                  <a:gd name="adj2" fmla="val 6173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82" name="Text Box 11"/>
              <p:cNvSpPr txBox="1">
                <a:spLocks noChangeArrowheads="1"/>
              </p:cNvSpPr>
              <p:nvPr/>
            </p:nvSpPr>
            <p:spPr bwMode="auto">
              <a:xfrm>
                <a:off x="1770" y="1995"/>
                <a:ext cx="37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/>
                  <a:t>IFN</a:t>
                </a:r>
                <a:r>
                  <a:rPr lang="en-GB">
                    <a:latin typeface="Symbol" pitchFamily="36" charset="2"/>
                  </a:rPr>
                  <a:t>g</a:t>
                </a:r>
              </a:p>
            </p:txBody>
          </p:sp>
        </p:grpSp>
        <p:grpSp>
          <p:nvGrpSpPr>
            <p:cNvPr id="49158" name="Group 30"/>
            <p:cNvGrpSpPr>
              <a:grpSpLocks/>
            </p:cNvGrpSpPr>
            <p:nvPr/>
          </p:nvGrpSpPr>
          <p:grpSpPr bwMode="auto">
            <a:xfrm>
              <a:off x="1215" y="1049"/>
              <a:ext cx="3515" cy="1966"/>
              <a:chOff x="1215" y="1104"/>
              <a:chExt cx="3515" cy="1966"/>
            </a:xfrm>
          </p:grpSpPr>
          <p:grpSp>
            <p:nvGrpSpPr>
              <p:cNvPr id="49159" name="Group 12"/>
              <p:cNvGrpSpPr>
                <a:grpSpLocks/>
              </p:cNvGrpSpPr>
              <p:nvPr/>
            </p:nvGrpSpPr>
            <p:grpSpPr bwMode="auto">
              <a:xfrm>
                <a:off x="1215" y="1104"/>
                <a:ext cx="3515" cy="910"/>
                <a:chOff x="1215" y="1315"/>
                <a:chExt cx="3515" cy="910"/>
              </a:xfrm>
            </p:grpSpPr>
            <p:grpSp>
              <p:nvGrpSpPr>
                <p:cNvPr id="49169" name="Group 13"/>
                <p:cNvGrpSpPr>
                  <a:grpSpLocks/>
                </p:cNvGrpSpPr>
                <p:nvPr/>
              </p:nvGrpSpPr>
              <p:grpSpPr bwMode="auto">
                <a:xfrm>
                  <a:off x="1215" y="1457"/>
                  <a:ext cx="3515" cy="768"/>
                  <a:chOff x="1215" y="1470"/>
                  <a:chExt cx="3515" cy="768"/>
                </a:xfrm>
              </p:grpSpPr>
              <p:sp>
                <p:nvSpPr>
                  <p:cNvPr id="49171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15" y="1570"/>
                    <a:ext cx="238" cy="275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172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2629" y="1470"/>
                    <a:ext cx="400" cy="212"/>
                  </a:xfrm>
                  <a:prstGeom prst="irregularSeal1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173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453" y="1570"/>
                    <a:ext cx="130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174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992" y="2033"/>
                    <a:ext cx="839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175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1" y="1853"/>
                    <a:ext cx="869" cy="3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GB"/>
                      <a:t>uptake by</a:t>
                    </a:r>
                  </a:p>
                  <a:p>
                    <a:r>
                      <a:rPr lang="en-GB"/>
                      <a:t>activated</a:t>
                    </a:r>
                    <a:r>
                      <a:rPr lang="en-GB" sz="1800">
                        <a:latin typeface="Times New Roman" pitchFamily="36" charset="0"/>
                      </a:rPr>
                      <a:t> </a:t>
                    </a:r>
                    <a:r>
                      <a:rPr lang="en-GB"/>
                      <a:t>M</a:t>
                    </a:r>
                    <a:r>
                      <a:rPr lang="en-GB">
                        <a:latin typeface="Symbol" pitchFamily="36" charset="2"/>
                      </a:rPr>
                      <a:t>F</a:t>
                    </a:r>
                  </a:p>
                </p:txBody>
              </p:sp>
            </p:grpSp>
            <p:sp>
              <p:nvSpPr>
                <p:cNvPr id="49170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934" y="1315"/>
                  <a:ext cx="593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/>
                    <a:t>cell lysis</a:t>
                  </a:r>
                </a:p>
              </p:txBody>
            </p:sp>
          </p:grpSp>
          <p:grpSp>
            <p:nvGrpSpPr>
              <p:cNvPr id="49160" name="Group 20"/>
              <p:cNvGrpSpPr>
                <a:grpSpLocks/>
              </p:cNvGrpSpPr>
              <p:nvPr/>
            </p:nvGrpSpPr>
            <p:grpSpPr bwMode="auto">
              <a:xfrm>
                <a:off x="1302" y="2460"/>
                <a:ext cx="1453" cy="610"/>
                <a:chOff x="1302" y="2671"/>
                <a:chExt cx="1453" cy="610"/>
              </a:xfrm>
            </p:grpSpPr>
            <p:sp>
              <p:nvSpPr>
                <p:cNvPr id="4916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091" y="3069"/>
                  <a:ext cx="664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/>
                    <a:t>apoptosis</a:t>
                  </a:r>
                </a:p>
              </p:txBody>
            </p:sp>
            <p:grpSp>
              <p:nvGrpSpPr>
                <p:cNvPr id="49165" name="Group 22"/>
                <p:cNvGrpSpPr>
                  <a:grpSpLocks/>
                </p:cNvGrpSpPr>
                <p:nvPr/>
              </p:nvGrpSpPr>
              <p:grpSpPr bwMode="auto">
                <a:xfrm>
                  <a:off x="1302" y="2671"/>
                  <a:ext cx="1048" cy="397"/>
                  <a:chOff x="1302" y="2671"/>
                  <a:chExt cx="1048" cy="397"/>
                </a:xfrm>
              </p:grpSpPr>
              <p:sp>
                <p:nvSpPr>
                  <p:cNvPr id="49166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302" y="2671"/>
                    <a:ext cx="251" cy="301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167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552" y="2972"/>
                    <a:ext cx="58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168" name="AutoShape 25"/>
                  <p:cNvSpPr>
                    <a:spLocks noChangeArrowheads="1"/>
                  </p:cNvSpPr>
                  <p:nvPr/>
                </p:nvSpPr>
                <p:spPr bwMode="auto">
                  <a:xfrm>
                    <a:off x="2062" y="2843"/>
                    <a:ext cx="288" cy="225"/>
                  </a:xfrm>
                  <a:prstGeom prst="irregularSeal1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9161" name="Group 26"/>
              <p:cNvGrpSpPr>
                <a:grpSpLocks/>
              </p:cNvGrpSpPr>
              <p:nvPr/>
            </p:nvGrpSpPr>
            <p:grpSpPr bwMode="auto">
              <a:xfrm>
                <a:off x="2943" y="1442"/>
                <a:ext cx="828" cy="313"/>
                <a:chOff x="2943" y="1653"/>
                <a:chExt cx="828" cy="313"/>
              </a:xfrm>
            </p:grpSpPr>
            <p:sp>
              <p:nvSpPr>
                <p:cNvPr id="49162" name="AutoShape 27"/>
                <p:cNvSpPr>
                  <a:spLocks noChangeArrowheads="1"/>
                </p:cNvSpPr>
                <p:nvPr/>
              </p:nvSpPr>
              <p:spPr bwMode="auto">
                <a:xfrm>
                  <a:off x="2943" y="1653"/>
                  <a:ext cx="125" cy="313"/>
                </a:xfrm>
                <a:prstGeom prst="curvedLeftArrow">
                  <a:avLst>
                    <a:gd name="adj1" fmla="val 50080"/>
                    <a:gd name="adj2" fmla="val 100160"/>
                    <a:gd name="adj3" fmla="val 33333"/>
                  </a:avLst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16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072" y="1674"/>
                  <a:ext cx="699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/>
                    <a:t>granulysin</a:t>
                  </a:r>
                </a:p>
              </p:txBody>
            </p:sp>
          </p:grpSp>
        </p:grpSp>
      </p:grpSp>
      <p:sp>
        <p:nvSpPr>
          <p:cNvPr id="244765" name="Text Box 29"/>
          <p:cNvSpPr txBox="1">
            <a:spLocks noChangeArrowheads="1"/>
          </p:cNvSpPr>
          <p:nvPr/>
        </p:nvSpPr>
        <p:spPr bwMode="auto">
          <a:xfrm>
            <a:off x="1025525" y="4645025"/>
            <a:ext cx="72802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95263" indent="-195263">
              <a:lnSpc>
                <a:spcPct val="120000"/>
              </a:lnSpc>
              <a:buFont typeface="Wingdings" pitchFamily="36" charset="2"/>
              <a:buChar char="Ø"/>
            </a:pPr>
            <a:r>
              <a:rPr lang="en-GB" sz="1800"/>
              <a:t>  Different effector functions?</a:t>
            </a:r>
            <a:endParaRPr lang="en-GB" sz="2000">
              <a:latin typeface="Times New Roman" pitchFamily="36" charset="0"/>
            </a:endParaRPr>
          </a:p>
          <a:p>
            <a:pPr marL="195263" indent="-195263">
              <a:lnSpc>
                <a:spcPct val="120000"/>
              </a:lnSpc>
              <a:buFont typeface="Wingdings" pitchFamily="36" charset="2"/>
              <a:buChar char="Ø"/>
            </a:pPr>
            <a:r>
              <a:rPr lang="en-GB" sz="1800"/>
              <a:t>  Different antigens – antigen processing pathways in different cells?</a:t>
            </a:r>
          </a:p>
          <a:p>
            <a:pPr marL="668338" lvl="1" indent="-190500">
              <a:lnSpc>
                <a:spcPct val="120000"/>
              </a:lnSpc>
              <a:buFont typeface="Wingdings" pitchFamily="36" charset="2"/>
              <a:buChar char="Ø"/>
            </a:pPr>
            <a:r>
              <a:rPr lang="en-GB" sz="1800"/>
              <a:t> e.g. professional </a:t>
            </a:r>
            <a:r>
              <a:rPr lang="en-GB" sz="1800" i="1"/>
              <a:t>versus</a:t>
            </a:r>
            <a:r>
              <a:rPr lang="en-GB" sz="1800"/>
              <a:t> non-professional APCs</a:t>
            </a:r>
          </a:p>
          <a:p>
            <a:pPr marL="668338" lvl="1" indent="-190500">
              <a:lnSpc>
                <a:spcPct val="120000"/>
              </a:lnSpc>
              <a:buFont typeface="Wingdings" pitchFamily="36" charset="2"/>
              <a:buChar char="Ø"/>
            </a:pPr>
            <a:r>
              <a:rPr lang="en-GB" sz="1800"/>
              <a:t> inhibition of MHC class II expression in infected macrophages</a:t>
            </a:r>
          </a:p>
          <a:p>
            <a:pPr marL="195263" indent="-195263">
              <a:lnSpc>
                <a:spcPct val="120000"/>
              </a:lnSpc>
              <a:buFont typeface="Wingdings" pitchFamily="36" charset="2"/>
              <a:buChar char="Ø"/>
            </a:pPr>
            <a:r>
              <a:rPr lang="en-GB" sz="1800"/>
              <a:t>  Different subsets at different times/stages of infection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6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58" y="620490"/>
            <a:ext cx="5399985" cy="546214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46181" y="6141532"/>
            <a:ext cx="73887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i="1" dirty="0" err="1"/>
              <a:t>Torrado</a:t>
            </a:r>
            <a:r>
              <a:rPr lang="en-GB" sz="1400" i="1" dirty="0"/>
              <a:t> and </a:t>
            </a:r>
            <a:r>
              <a:rPr lang="en-GB" sz="1400" i="1" dirty="0" smtClean="0"/>
              <a:t>Cooper.</a:t>
            </a:r>
          </a:p>
          <a:p>
            <a:pPr algn="r"/>
            <a:r>
              <a:rPr lang="en-GB" sz="1400" i="1" dirty="0" smtClean="0"/>
              <a:t>What </a:t>
            </a:r>
            <a:r>
              <a:rPr lang="en-GB" sz="1400" i="1" dirty="0"/>
              <a:t>Do We Really Know about How CD4 T Cells Control Mycobacterium tuberculosis</a:t>
            </a:r>
            <a:r>
              <a:rPr lang="en-GB" sz="1400" i="1" dirty="0" smtClean="0"/>
              <a:t>?</a:t>
            </a:r>
            <a:endParaRPr lang="en-GB" sz="1400" i="1" dirty="0"/>
          </a:p>
          <a:p>
            <a:pPr algn="r"/>
            <a:r>
              <a:rPr lang="en-GB" sz="1400" i="1" dirty="0" err="1" smtClean="0"/>
              <a:t>PLoS</a:t>
            </a:r>
            <a:r>
              <a:rPr lang="en-GB" sz="1400" i="1" dirty="0" smtClean="0"/>
              <a:t> </a:t>
            </a:r>
            <a:r>
              <a:rPr lang="en-GB" sz="1400" i="1" dirty="0" err="1"/>
              <a:t>Pathog</a:t>
            </a:r>
            <a:r>
              <a:rPr lang="en-GB" sz="1400" i="1" dirty="0"/>
              <a:t> (2011) </a:t>
            </a:r>
            <a:r>
              <a:rPr lang="en-GB" sz="1400" i="1" dirty="0" smtClean="0"/>
              <a:t>7, </a:t>
            </a:r>
            <a:r>
              <a:rPr lang="en-GB" sz="1400" i="1" dirty="0"/>
              <a:t>e1002196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9495" y="1200183"/>
            <a:ext cx="37377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Effector T cells enter the </a:t>
            </a:r>
            <a:r>
              <a:rPr lang="en-GB" dirty="0" smtClean="0"/>
              <a:t>granuloma, only </a:t>
            </a:r>
            <a:r>
              <a:rPr lang="en-GB" dirty="0"/>
              <a:t>a </a:t>
            </a:r>
            <a:r>
              <a:rPr lang="en-GB" dirty="0" smtClean="0"/>
              <a:t>few stay (</a:t>
            </a:r>
            <a:r>
              <a:rPr lang="en-GB" dirty="0"/>
              <a:t>dark blue cells) and </a:t>
            </a:r>
            <a:r>
              <a:rPr lang="en-GB" dirty="0" smtClean="0"/>
              <a:t>release </a:t>
            </a:r>
            <a:r>
              <a:rPr lang="en-GB" dirty="0"/>
              <a:t>of </a:t>
            </a:r>
            <a:r>
              <a:rPr lang="en-GB" dirty="0" err="1" smtClean="0"/>
              <a:t>IFNg</a:t>
            </a:r>
            <a:r>
              <a:rPr lang="en-GB" dirty="0" smtClean="0"/>
              <a:t>, </a:t>
            </a:r>
            <a:r>
              <a:rPr lang="en-GB" dirty="0" err="1" smtClean="0"/>
              <a:t>ptobably</a:t>
            </a:r>
            <a:r>
              <a:rPr lang="en-GB" dirty="0" smtClean="0"/>
              <a:t> when presented [antigen] is high. </a:t>
            </a:r>
          </a:p>
          <a:p>
            <a:endParaRPr lang="en-GB" dirty="0"/>
          </a:p>
          <a:p>
            <a:r>
              <a:rPr lang="en-GB" dirty="0" smtClean="0"/>
              <a:t>As [antigen] reduced during infection, </a:t>
            </a:r>
            <a:r>
              <a:rPr lang="en-GB" dirty="0"/>
              <a:t>even fewer cells </a:t>
            </a:r>
            <a:r>
              <a:rPr lang="en-GB" dirty="0" smtClean="0"/>
              <a:t>stay, most cells continue </a:t>
            </a:r>
            <a:r>
              <a:rPr lang="en-GB" dirty="0"/>
              <a:t>to </a:t>
            </a:r>
            <a:r>
              <a:rPr lang="en-GB" dirty="0" smtClean="0"/>
              <a:t>move throughout </a:t>
            </a:r>
            <a:r>
              <a:rPr lang="en-GB" dirty="0"/>
              <a:t>the granuloma (light blue motile cells).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199" y="72155"/>
            <a:ext cx="8964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Presence of activated T-cells in the granuloma depends on antigen level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11947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Vaccines and Memory T cells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1323975"/>
            <a:ext cx="8528050" cy="5068888"/>
          </a:xfrm>
        </p:spPr>
        <p:txBody>
          <a:bodyPr/>
          <a:lstStyle/>
          <a:p>
            <a:pPr marL="188913" indent="-188913"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sz="2400"/>
              <a:t>Incomplete understanding of what constitutes a protective memory immune response hampers TB vaccine development</a:t>
            </a:r>
          </a:p>
          <a:p>
            <a:pPr marL="188913" indent="-188913"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sz="2400"/>
              <a:t>Interferon-</a:t>
            </a:r>
            <a:r>
              <a:rPr lang="en-US" sz="2800">
                <a:latin typeface="Symbol" pitchFamily="36" charset="2"/>
                <a:sym typeface="Symbol" pitchFamily="36" charset="2"/>
              </a:rPr>
              <a:t></a:t>
            </a:r>
            <a:r>
              <a:rPr lang="en-US" sz="2400"/>
              <a:t>production by CD4+ T-cells is used as a surrogate post vaccination</a:t>
            </a:r>
          </a:p>
          <a:p>
            <a:pPr marL="765175"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sz="2000">
                <a:ea typeface="ＭＳ Ｐゴシック" pitchFamily="36" charset="-128"/>
              </a:rPr>
              <a:t>What value does it have in predicting protective memory immunity?</a:t>
            </a:r>
          </a:p>
          <a:p>
            <a:pPr marL="188913" indent="-188913"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sz="2400"/>
              <a:t>Different requirements for interferon-</a:t>
            </a:r>
            <a:r>
              <a:rPr lang="en-US" sz="2800">
                <a:latin typeface="Symbol" pitchFamily="36" charset="2"/>
                <a:sym typeface="Symbol" pitchFamily="36" charset="2"/>
              </a:rPr>
              <a:t></a:t>
            </a:r>
            <a:r>
              <a:rPr lang="en-US" sz="2400"/>
              <a:t> mediated protection in the primary response versus the memory recall response.</a:t>
            </a:r>
          </a:p>
          <a:p>
            <a:pPr marL="765175"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sz="2000">
                <a:ea typeface="ＭＳ Ｐゴシック" pitchFamily="36" charset="-128"/>
              </a:rPr>
              <a:t>Do memory CD4+ T-cells need interferon-</a:t>
            </a:r>
            <a:r>
              <a:rPr lang="en-US" sz="2400">
                <a:latin typeface="Symbol" pitchFamily="36" charset="2"/>
                <a:ea typeface="ＭＳ Ｐゴシック" pitchFamily="36" charset="-128"/>
                <a:sym typeface="Symbol" pitchFamily="36" charset="2"/>
              </a:rPr>
              <a:t></a:t>
            </a:r>
            <a:r>
              <a:rPr lang="en-US" sz="2000">
                <a:ea typeface="ＭＳ Ｐゴシック" pitchFamily="36" charset="-128"/>
              </a:rPr>
              <a:t>?</a:t>
            </a:r>
            <a:endParaRPr lang="en-US" sz="2400">
              <a:latin typeface="Symbol" pitchFamily="36" charset="2"/>
              <a:ea typeface="ＭＳ Ｐゴシック" pitchFamily="36" charset="-128"/>
              <a:sym typeface="Symbol" pitchFamily="36" charset="2"/>
            </a:endParaRPr>
          </a:p>
          <a:p>
            <a:pPr marL="765175"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sz="2000">
                <a:ea typeface="ＭＳ Ｐゴシック" pitchFamily="36" charset="-128"/>
              </a:rPr>
              <a:t>Role for other cytokine and T cell subsets?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23838" y="304800"/>
            <a:ext cx="8704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GB" sz="4000" b="1" dirty="0">
                <a:solidFill>
                  <a:srgbClr val="C61838"/>
                </a:solidFill>
              </a:rPr>
              <a:t>Summary: TB Adaptive Immunity</a:t>
            </a:r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222250" y="1260475"/>
            <a:ext cx="8672513" cy="539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90500" indent="-190500">
              <a:lnSpc>
                <a:spcPct val="120000"/>
              </a:lnSpc>
              <a:buFontTx/>
              <a:buChar char="•"/>
            </a:pPr>
            <a:r>
              <a:rPr lang="en-GB" sz="2400" dirty="0"/>
              <a:t>Complicated interplay between innate and adaptive immune </a:t>
            </a:r>
            <a:r>
              <a:rPr lang="en-GB" sz="2400" dirty="0" smtClean="0"/>
              <a:t>responses</a:t>
            </a:r>
          </a:p>
          <a:p>
            <a:pPr marL="647700" lvl="1" indent="-190500">
              <a:lnSpc>
                <a:spcPct val="120000"/>
              </a:lnSpc>
              <a:buFontTx/>
              <a:buChar char="•"/>
            </a:pPr>
            <a:r>
              <a:rPr lang="en-GB" sz="2400" dirty="0" smtClean="0"/>
              <a:t>Apoptosis and Autophagy</a:t>
            </a:r>
            <a:endParaRPr lang="en-GB" sz="2400" dirty="0"/>
          </a:p>
          <a:p>
            <a:pPr marL="190500" indent="-190500">
              <a:lnSpc>
                <a:spcPct val="120000"/>
              </a:lnSpc>
              <a:buFontTx/>
              <a:buChar char="•"/>
            </a:pPr>
            <a:r>
              <a:rPr lang="en-GB" sz="2400" dirty="0"/>
              <a:t>Adaptive response is key in maintaining containment</a:t>
            </a:r>
          </a:p>
          <a:p>
            <a:pPr marL="663575" lvl="1" indent="-206375">
              <a:lnSpc>
                <a:spcPct val="120000"/>
              </a:lnSpc>
              <a:buFontTx/>
              <a:buChar char="•"/>
            </a:pPr>
            <a:r>
              <a:rPr lang="en-GB" sz="2400" dirty="0"/>
              <a:t>Failure leads to active disease</a:t>
            </a:r>
          </a:p>
          <a:p>
            <a:pPr marL="190500" indent="-190500">
              <a:lnSpc>
                <a:spcPct val="120000"/>
              </a:lnSpc>
              <a:buFontTx/>
              <a:buChar char="•"/>
            </a:pPr>
            <a:r>
              <a:rPr lang="en-GB" sz="2400" dirty="0"/>
              <a:t>Limited role for </a:t>
            </a:r>
            <a:r>
              <a:rPr lang="en-GB" sz="2400" dirty="0" err="1"/>
              <a:t>humoral</a:t>
            </a:r>
            <a:r>
              <a:rPr lang="en-GB" sz="2400" dirty="0"/>
              <a:t> response</a:t>
            </a:r>
          </a:p>
          <a:p>
            <a:pPr marL="190500" indent="-190500">
              <a:lnSpc>
                <a:spcPct val="120000"/>
              </a:lnSpc>
              <a:buFontTx/>
              <a:buChar char="•"/>
            </a:pPr>
            <a:r>
              <a:rPr lang="en-GB" sz="2400" dirty="0"/>
              <a:t>Strong T cell response and cytokine production</a:t>
            </a:r>
          </a:p>
          <a:p>
            <a:pPr marL="663575" lvl="1" indent="-206375">
              <a:lnSpc>
                <a:spcPct val="120000"/>
              </a:lnSpc>
              <a:buFontTx/>
              <a:buChar char="•"/>
            </a:pPr>
            <a:r>
              <a:rPr lang="en-GB" sz="2400" dirty="0"/>
              <a:t>CD4 and CD8, plus CD1 and </a:t>
            </a:r>
            <a:r>
              <a:rPr lang="en-GB" sz="2400" dirty="0" err="1">
                <a:latin typeface="Symbol" pitchFamily="36" charset="2"/>
              </a:rPr>
              <a:t>gd</a:t>
            </a:r>
            <a:r>
              <a:rPr lang="en-GB" sz="2400" dirty="0">
                <a:latin typeface="Symbol" pitchFamily="36" charset="2"/>
              </a:rPr>
              <a:t> </a:t>
            </a:r>
            <a:r>
              <a:rPr lang="en-GB" sz="2400" dirty="0"/>
              <a:t>T cells</a:t>
            </a:r>
          </a:p>
          <a:p>
            <a:pPr marL="663575" lvl="1" indent="-206375">
              <a:lnSpc>
                <a:spcPct val="120000"/>
              </a:lnSpc>
              <a:buFontTx/>
              <a:buChar char="•"/>
            </a:pPr>
            <a:r>
              <a:rPr lang="en-GB" sz="2400" dirty="0"/>
              <a:t>Different roles at different stages</a:t>
            </a:r>
          </a:p>
          <a:p>
            <a:pPr marL="190500" indent="-190500">
              <a:lnSpc>
                <a:spcPct val="120000"/>
              </a:lnSpc>
              <a:buFontTx/>
              <a:buChar char="•"/>
            </a:pPr>
            <a:r>
              <a:rPr lang="en-GB" sz="2400" dirty="0"/>
              <a:t>Key role for IFN</a:t>
            </a:r>
            <a:r>
              <a:rPr lang="en-GB" sz="2400" dirty="0">
                <a:latin typeface="Symbol" pitchFamily="36" charset="2"/>
                <a:sym typeface="Symbol" pitchFamily="36" charset="2"/>
              </a:rPr>
              <a:t></a:t>
            </a:r>
            <a:r>
              <a:rPr lang="en-GB" sz="2400" dirty="0"/>
              <a:t> in oxidative and non-oxidative response</a:t>
            </a:r>
          </a:p>
          <a:p>
            <a:pPr marL="663575" lvl="1" indent="-206375">
              <a:lnSpc>
                <a:spcPct val="120000"/>
              </a:lnSpc>
              <a:buFontTx/>
              <a:buChar char="•"/>
            </a:pPr>
            <a:r>
              <a:rPr lang="en-GB" sz="2400" dirty="0"/>
              <a:t>ROI, RNI and </a:t>
            </a:r>
            <a:r>
              <a:rPr lang="en-GB" sz="2400" dirty="0" err="1"/>
              <a:t>autophagy</a:t>
            </a:r>
            <a:endParaRPr lang="en-GB" sz="2400" dirty="0"/>
          </a:p>
          <a:p>
            <a:pPr marL="663575" lvl="1" indent="-206375">
              <a:lnSpc>
                <a:spcPct val="120000"/>
              </a:lnSpc>
              <a:buFontTx/>
              <a:buChar char="•"/>
            </a:pPr>
            <a:r>
              <a:rPr lang="en-GB" sz="2400" dirty="0"/>
              <a:t>Role as correlate of protection in vaccination is unclear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1294"/>
            <a:ext cx="7772400" cy="669925"/>
          </a:xfrm>
        </p:spPr>
        <p:txBody>
          <a:bodyPr/>
          <a:lstStyle/>
          <a:p>
            <a:pPr eaLnBrk="1" hangingPunct="1"/>
            <a:r>
              <a:rPr lang="en-GB" dirty="0"/>
              <a:t>References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96163"/>
            <a:ext cx="9143999" cy="5870636"/>
          </a:xfrm>
        </p:spPr>
        <p:txBody>
          <a:bodyPr/>
          <a:lstStyle/>
          <a:p>
            <a:pPr marL="179388" indent="-179388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dirty="0" err="1" smtClean="0"/>
              <a:t>Abebe</a:t>
            </a:r>
            <a:r>
              <a:rPr lang="en-GB" sz="1600" dirty="0" smtClean="0"/>
              <a:t> </a:t>
            </a:r>
            <a:r>
              <a:rPr lang="en-GB" sz="1600" dirty="0"/>
              <a:t>F: Is interferon-gamma the right marker for </a:t>
            </a:r>
            <a:r>
              <a:rPr lang="en-GB" sz="1600" dirty="0" err="1"/>
              <a:t>bacille</a:t>
            </a:r>
            <a:r>
              <a:rPr lang="en-GB" sz="1600" dirty="0"/>
              <a:t> </a:t>
            </a:r>
            <a:r>
              <a:rPr lang="en-GB" sz="1600" dirty="0" err="1"/>
              <a:t>Calmette</a:t>
            </a:r>
            <a:r>
              <a:rPr lang="en-GB" sz="1600" dirty="0"/>
              <a:t>-</a:t>
            </a:r>
            <a:r>
              <a:rPr lang="en-GB" sz="1600" dirty="0" err="1"/>
              <a:t>Guérin</a:t>
            </a:r>
            <a:r>
              <a:rPr lang="en-GB" sz="1600" dirty="0"/>
              <a:t>-induced immune protection? The missing link in our understanding of tuberculosis immunology</a:t>
            </a:r>
            <a:r>
              <a:rPr lang="en-GB" sz="1600" b="1" dirty="0"/>
              <a:t>.</a:t>
            </a:r>
            <a:r>
              <a:rPr lang="en-GB" sz="1600" dirty="0"/>
              <a:t> </a:t>
            </a:r>
            <a:r>
              <a:rPr lang="en-GB" sz="1600" i="1" dirty="0" err="1"/>
              <a:t>Clin</a:t>
            </a:r>
            <a:r>
              <a:rPr lang="en-GB" sz="1600" i="1" dirty="0"/>
              <a:t>. Exp. </a:t>
            </a:r>
            <a:r>
              <a:rPr lang="en-GB" sz="1600" i="1" dirty="0" err="1"/>
              <a:t>Immunol</a:t>
            </a:r>
            <a:r>
              <a:rPr lang="en-GB" sz="1600" i="1" dirty="0"/>
              <a:t>.</a:t>
            </a:r>
            <a:r>
              <a:rPr lang="en-GB" sz="1600" dirty="0"/>
              <a:t> 2012, </a:t>
            </a:r>
            <a:r>
              <a:rPr lang="en-GB" sz="1600" b="1" dirty="0"/>
              <a:t>169</a:t>
            </a:r>
            <a:r>
              <a:rPr lang="en-GB" sz="1600" dirty="0"/>
              <a:t>:213–219.</a:t>
            </a:r>
            <a:endParaRPr lang="en-US" sz="1600" dirty="0" smtClean="0"/>
          </a:p>
          <a:p>
            <a:pPr marL="179388" indent="-179388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smtClean="0"/>
              <a:t>Bell and </a:t>
            </a:r>
            <a:r>
              <a:rPr lang="en-US" sz="1600" dirty="0" err="1" smtClean="0"/>
              <a:t>Westermann</a:t>
            </a:r>
            <a:r>
              <a:rPr lang="en-US" sz="1600" dirty="0" smtClean="0"/>
              <a:t>. CD4 memory T cells on trial: immunological memory without a memory T cell. </a:t>
            </a:r>
            <a:r>
              <a:rPr lang="en-US" sz="1600" i="1" dirty="0" smtClean="0"/>
              <a:t>Trends </a:t>
            </a:r>
            <a:r>
              <a:rPr lang="en-US" sz="1600" i="1" dirty="0" err="1" smtClean="0"/>
              <a:t>Immunol</a:t>
            </a:r>
            <a:r>
              <a:rPr lang="en-US" sz="1600" i="1" dirty="0" smtClean="0"/>
              <a:t> </a:t>
            </a:r>
            <a:r>
              <a:rPr lang="en-US" sz="1600" dirty="0" smtClean="0"/>
              <a:t>(2008) </a:t>
            </a:r>
            <a:r>
              <a:rPr lang="en-US" sz="1600" b="1" dirty="0" smtClean="0"/>
              <a:t>29</a:t>
            </a:r>
            <a:r>
              <a:rPr lang="en-US" sz="1600" dirty="0" smtClean="0"/>
              <a:t>:405-11</a:t>
            </a:r>
          </a:p>
          <a:p>
            <a:pPr marL="179388" indent="-179388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smtClean="0"/>
              <a:t>Cooper (2009) Cell-mediated immune responses in tuberculosis. </a:t>
            </a:r>
            <a:r>
              <a:rPr lang="en-US" sz="1600" i="1" dirty="0" err="1" smtClean="0"/>
              <a:t>Annu</a:t>
            </a:r>
            <a:r>
              <a:rPr lang="en-US" sz="1600" i="1" dirty="0" smtClean="0"/>
              <a:t> Rev </a:t>
            </a:r>
            <a:r>
              <a:rPr lang="en-US" sz="1600" i="1" dirty="0" err="1" smtClean="0"/>
              <a:t>Immunol</a:t>
            </a:r>
            <a:r>
              <a:rPr lang="en-US" sz="1600" dirty="0" smtClean="0"/>
              <a:t>. </a:t>
            </a:r>
            <a:r>
              <a:rPr lang="en-US" sz="1600" b="1" dirty="0" smtClean="0"/>
              <a:t>27</a:t>
            </a:r>
            <a:r>
              <a:rPr lang="en-US" sz="1600" dirty="0" smtClean="0"/>
              <a:t>:393-422.</a:t>
            </a:r>
          </a:p>
          <a:p>
            <a:pPr marL="179388" indent="-179388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Cooper </a:t>
            </a:r>
            <a:r>
              <a:rPr lang="en-US" sz="1600" dirty="0">
                <a:solidFill>
                  <a:srgbClr val="0000FF"/>
                </a:solidFill>
              </a:rPr>
              <a:t>AM, </a:t>
            </a:r>
            <a:r>
              <a:rPr lang="en-US" sz="1600" dirty="0" err="1">
                <a:solidFill>
                  <a:srgbClr val="0000FF"/>
                </a:solidFill>
              </a:rPr>
              <a:t>Torrado</a:t>
            </a:r>
            <a:r>
              <a:rPr lang="en-US" sz="1600" dirty="0">
                <a:solidFill>
                  <a:srgbClr val="0000FF"/>
                </a:solidFill>
              </a:rPr>
              <a:t> E. (2012</a:t>
            </a:r>
            <a:r>
              <a:rPr lang="en-US" sz="1600" dirty="0" smtClean="0">
                <a:solidFill>
                  <a:srgbClr val="0000FF"/>
                </a:solidFill>
              </a:rPr>
              <a:t>) Protection </a:t>
            </a:r>
            <a:r>
              <a:rPr lang="en-US" sz="1600" dirty="0">
                <a:solidFill>
                  <a:srgbClr val="0000FF"/>
                </a:solidFill>
              </a:rPr>
              <a:t>versus pathology in tuberculosis: recent insights</a:t>
            </a:r>
            <a:r>
              <a:rPr lang="en-US" sz="1600" dirty="0" smtClean="0">
                <a:solidFill>
                  <a:srgbClr val="0000FF"/>
                </a:solidFill>
              </a:rPr>
              <a:t>.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</a:rPr>
              <a:t>Curr</a:t>
            </a:r>
            <a:r>
              <a:rPr lang="en-US" sz="1600" i="1" dirty="0">
                <a:solidFill>
                  <a:srgbClr val="0000FF"/>
                </a:solidFill>
              </a:rPr>
              <a:t> </a:t>
            </a:r>
            <a:r>
              <a:rPr lang="en-US" sz="1600" i="1" dirty="0" err="1" smtClean="0">
                <a:solidFill>
                  <a:srgbClr val="0000FF"/>
                </a:solidFill>
              </a:rPr>
              <a:t>Opin</a:t>
            </a:r>
            <a:r>
              <a:rPr lang="en-US" sz="1600" i="1" dirty="0" smtClean="0">
                <a:solidFill>
                  <a:srgbClr val="0000FF"/>
                </a:solidFill>
              </a:rPr>
              <a:t> </a:t>
            </a:r>
            <a:r>
              <a:rPr lang="en-US" sz="1600" i="1" dirty="0" err="1">
                <a:solidFill>
                  <a:srgbClr val="0000FF"/>
                </a:solidFill>
              </a:rPr>
              <a:t>Immunol</a:t>
            </a:r>
            <a:r>
              <a:rPr lang="en-US" sz="1600" dirty="0">
                <a:solidFill>
                  <a:srgbClr val="0000FF"/>
                </a:solidFill>
              </a:rPr>
              <a:t>. </a:t>
            </a:r>
            <a:r>
              <a:rPr lang="en-US" sz="1600" b="1" dirty="0" smtClean="0">
                <a:solidFill>
                  <a:srgbClr val="0000FF"/>
                </a:solidFill>
              </a:rPr>
              <a:t>24</a:t>
            </a:r>
            <a:r>
              <a:rPr lang="en-US" sz="1600" dirty="0" smtClean="0">
                <a:solidFill>
                  <a:srgbClr val="0000FF"/>
                </a:solidFill>
              </a:rPr>
              <a:t>:</a:t>
            </a:r>
            <a:r>
              <a:rPr lang="en-US" sz="1600" dirty="0">
                <a:solidFill>
                  <a:srgbClr val="0000FF"/>
                </a:solidFill>
              </a:rPr>
              <a:t>431-7</a:t>
            </a:r>
          </a:p>
          <a:p>
            <a:pPr marL="179388" indent="-179388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err="1" smtClean="0"/>
              <a:t>Dorhoi</a:t>
            </a:r>
            <a:r>
              <a:rPr lang="en-US" sz="1600" dirty="0" smtClean="0"/>
              <a:t> </a:t>
            </a:r>
            <a:r>
              <a:rPr lang="en-US" sz="1600" dirty="0"/>
              <a:t>et al. (2011) </a:t>
            </a:r>
            <a:r>
              <a:rPr lang="en-US" sz="1600" dirty="0" smtClean="0"/>
              <a:t>For </a:t>
            </a:r>
            <a:r>
              <a:rPr lang="en-US" sz="1600" dirty="0"/>
              <a:t>better or for worse: the immune response against Mycobacterium tuberculosis balances pathology and protection. </a:t>
            </a:r>
            <a:r>
              <a:rPr lang="en-US" sz="1600" i="1" dirty="0" err="1"/>
              <a:t>Immunol</a:t>
            </a:r>
            <a:r>
              <a:rPr lang="en-US" sz="1600" i="1" dirty="0"/>
              <a:t> Rev </a:t>
            </a:r>
            <a:r>
              <a:rPr lang="en-US" sz="1600" b="1" dirty="0" smtClean="0"/>
              <a:t>240</a:t>
            </a:r>
            <a:r>
              <a:rPr lang="en-US" sz="1600" dirty="0" smtClean="0"/>
              <a:t>:235</a:t>
            </a:r>
            <a:r>
              <a:rPr lang="en-US" sz="1600" dirty="0"/>
              <a:t>-</a:t>
            </a:r>
            <a:r>
              <a:rPr lang="en-US" sz="1600" dirty="0" smtClean="0"/>
              <a:t>51.</a:t>
            </a:r>
          </a:p>
          <a:p>
            <a:pPr marL="179388" indent="-179388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dirty="0" smtClean="0"/>
              <a:t> </a:t>
            </a:r>
            <a:r>
              <a:rPr lang="en-GB" sz="1600" dirty="0"/>
              <a:t>Florey O, </a:t>
            </a:r>
            <a:r>
              <a:rPr lang="en-GB" sz="1600" dirty="0" err="1"/>
              <a:t>Overholtzer</a:t>
            </a:r>
            <a:r>
              <a:rPr lang="en-GB" sz="1600" dirty="0"/>
              <a:t> M: Autophagy proteins in </a:t>
            </a:r>
            <a:r>
              <a:rPr lang="en-GB" sz="1600" dirty="0" err="1"/>
              <a:t>macroendocytic</a:t>
            </a:r>
            <a:r>
              <a:rPr lang="en-GB" sz="1600" dirty="0"/>
              <a:t> engulfment</a:t>
            </a:r>
            <a:r>
              <a:rPr lang="en-GB" sz="1600" b="1" dirty="0"/>
              <a:t>.</a:t>
            </a:r>
            <a:r>
              <a:rPr lang="en-GB" sz="1600" dirty="0"/>
              <a:t> </a:t>
            </a:r>
            <a:r>
              <a:rPr lang="en-GB" sz="1600" i="1" dirty="0"/>
              <a:t>Trends Cell </a:t>
            </a:r>
            <a:r>
              <a:rPr lang="en-GB" sz="1600" i="1" dirty="0" err="1"/>
              <a:t>Biol</a:t>
            </a:r>
            <a:r>
              <a:rPr lang="en-GB" sz="1600" dirty="0"/>
              <a:t> 2012, </a:t>
            </a:r>
            <a:r>
              <a:rPr lang="en-GB" sz="1600" b="1" dirty="0"/>
              <a:t>22</a:t>
            </a:r>
            <a:r>
              <a:rPr lang="en-GB" sz="1600" dirty="0"/>
              <a:t>:374–380.</a:t>
            </a:r>
            <a:endParaRPr lang="en-US" sz="1600" dirty="0" smtClean="0"/>
          </a:p>
          <a:p>
            <a:pPr marL="179388" indent="-179388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err="1" smtClean="0"/>
              <a:t>Goldsack</a:t>
            </a:r>
            <a:r>
              <a:rPr lang="en-US" sz="1600" dirty="0" smtClean="0"/>
              <a:t> &amp; </a:t>
            </a:r>
            <a:r>
              <a:rPr lang="en-US" sz="1600" dirty="0" err="1" smtClean="0"/>
              <a:t>Kirman</a:t>
            </a:r>
            <a:r>
              <a:rPr lang="en-US" sz="1600" dirty="0" smtClean="0"/>
              <a:t> (2007) Half-truths and selective memory: Interferon gamma, CD4+ T cells and protective memory against tuberculosis. </a:t>
            </a:r>
            <a:r>
              <a:rPr lang="en-US" sz="1600" i="1" dirty="0" smtClean="0"/>
              <a:t>Tuberculosis</a:t>
            </a:r>
            <a:r>
              <a:rPr lang="en-US" sz="1600" dirty="0" smtClean="0"/>
              <a:t> </a:t>
            </a:r>
            <a:r>
              <a:rPr lang="en-US" sz="1600" b="1" dirty="0" smtClean="0"/>
              <a:t>87</a:t>
            </a:r>
            <a:r>
              <a:rPr lang="en-US" sz="1600" dirty="0" smtClean="0"/>
              <a:t>:465-73.</a:t>
            </a:r>
          </a:p>
          <a:p>
            <a:pPr marL="179388" indent="-179388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dirty="0" smtClean="0"/>
              <a:t>Kaufmann </a:t>
            </a:r>
            <a:r>
              <a:rPr lang="en-GB" sz="1600" dirty="0"/>
              <a:t>SHE: Tuberculosis vaccine development: strength lies in tenacity</a:t>
            </a:r>
            <a:r>
              <a:rPr lang="en-GB" sz="1600" b="1" dirty="0"/>
              <a:t>.</a:t>
            </a:r>
            <a:r>
              <a:rPr lang="en-GB" sz="1600" dirty="0"/>
              <a:t> </a:t>
            </a:r>
            <a:r>
              <a:rPr lang="en-GB" sz="1600" i="1" dirty="0"/>
              <a:t>Trends </a:t>
            </a:r>
            <a:r>
              <a:rPr lang="en-GB" sz="1600" i="1" dirty="0" err="1"/>
              <a:t>Immunol</a:t>
            </a:r>
            <a:r>
              <a:rPr lang="en-GB" sz="1600" dirty="0"/>
              <a:t> 2012, </a:t>
            </a:r>
            <a:r>
              <a:rPr lang="en-GB" sz="1600" b="1" dirty="0"/>
              <a:t>33</a:t>
            </a:r>
            <a:r>
              <a:rPr lang="en-GB" sz="1600" dirty="0"/>
              <a:t>:373–379</a:t>
            </a:r>
            <a:r>
              <a:rPr lang="en-GB" sz="1600" dirty="0" smtClean="0"/>
              <a:t>.</a:t>
            </a:r>
          </a:p>
          <a:p>
            <a:pPr marL="179388" indent="-179388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err="1" smtClean="0"/>
              <a:t>Orme</a:t>
            </a:r>
            <a:r>
              <a:rPr lang="en-US" sz="1600" dirty="0" smtClean="0"/>
              <a:t>  (2004) Adaptive immunity to mycobacteria. </a:t>
            </a:r>
            <a:r>
              <a:rPr lang="en-US" sz="1600" i="1" dirty="0" err="1" smtClean="0"/>
              <a:t>Curr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Opin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Microbiol</a:t>
            </a:r>
            <a:r>
              <a:rPr lang="en-US" sz="1600" dirty="0" smtClean="0"/>
              <a:t>. </a:t>
            </a:r>
            <a:r>
              <a:rPr lang="en-US" sz="1600" b="1" dirty="0" smtClean="0"/>
              <a:t>7</a:t>
            </a:r>
            <a:r>
              <a:rPr lang="en-US" sz="1600" dirty="0" smtClean="0"/>
              <a:t>(1):58-61. </a:t>
            </a:r>
          </a:p>
          <a:p>
            <a:pPr marL="179388" indent="-179388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dirty="0" smtClean="0"/>
              <a:t>Saunders </a:t>
            </a:r>
            <a:r>
              <a:rPr lang="en-GB" sz="1600" dirty="0"/>
              <a:t>&amp; Britton (2007)  Life and death in the granuloma: </a:t>
            </a:r>
            <a:r>
              <a:rPr lang="en-GB" sz="1600" dirty="0" err="1"/>
              <a:t>immunopathology</a:t>
            </a:r>
            <a:r>
              <a:rPr lang="en-GB" sz="1600" dirty="0"/>
              <a:t> of tuberculosis. </a:t>
            </a:r>
            <a:r>
              <a:rPr lang="en-GB" sz="1600" i="1" dirty="0" err="1"/>
              <a:t>Immunol</a:t>
            </a:r>
            <a:r>
              <a:rPr lang="en-GB" sz="1600" i="1" dirty="0"/>
              <a:t>. Cell. Biol.</a:t>
            </a:r>
            <a:r>
              <a:rPr lang="en-GB" sz="1600" dirty="0"/>
              <a:t> </a:t>
            </a:r>
            <a:r>
              <a:rPr lang="en-GB" sz="1600" b="1" dirty="0"/>
              <a:t>85</a:t>
            </a:r>
            <a:r>
              <a:rPr lang="en-GB" sz="1600" dirty="0"/>
              <a:t>:103-111</a:t>
            </a:r>
            <a:r>
              <a:rPr lang="en-GB" sz="1600" dirty="0" smtClean="0"/>
              <a:t>.</a:t>
            </a:r>
          </a:p>
          <a:p>
            <a:pPr marL="179388" indent="-179388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err="1" smtClean="0"/>
              <a:t>Tischler</a:t>
            </a:r>
            <a:r>
              <a:rPr lang="en-US" sz="1600" dirty="0" smtClean="0"/>
              <a:t> and McKinney. Contrasting persistence strategies in Salmonella and Mycobacterium. </a:t>
            </a:r>
            <a:r>
              <a:rPr lang="en-US" sz="1600" dirty="0" err="1" smtClean="0"/>
              <a:t>Curr</a:t>
            </a:r>
            <a:r>
              <a:rPr lang="en-US" sz="1600" dirty="0" smtClean="0"/>
              <a:t> </a:t>
            </a:r>
            <a:r>
              <a:rPr lang="en-US" sz="1600" dirty="0" err="1" smtClean="0"/>
              <a:t>Opin</a:t>
            </a:r>
            <a:r>
              <a:rPr lang="en-US" sz="1600" dirty="0" smtClean="0"/>
              <a:t> </a:t>
            </a:r>
            <a:r>
              <a:rPr lang="en-US" sz="1600" dirty="0" err="1" smtClean="0"/>
              <a:t>Microbiol</a:t>
            </a:r>
            <a:r>
              <a:rPr lang="en-US" sz="1600" dirty="0" smtClean="0"/>
              <a:t> (2010) vol. 13 (1) pp. 93-9</a:t>
            </a:r>
            <a:endParaRPr lang="en-GB" sz="1600" dirty="0" smtClean="0"/>
          </a:p>
          <a:p>
            <a:pPr marL="179388" indent="-179388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err="1" smtClean="0"/>
              <a:t>Weerdenburg</a:t>
            </a:r>
            <a:r>
              <a:rPr lang="en-US" sz="1600" dirty="0" smtClean="0"/>
              <a:t> et al. How do mycobacteria activate CD8+ T cells? </a:t>
            </a:r>
            <a:r>
              <a:rPr lang="en-US" sz="1600" i="1" dirty="0" smtClean="0"/>
              <a:t>Trends </a:t>
            </a:r>
            <a:r>
              <a:rPr lang="en-US" sz="1600" i="1" dirty="0" err="1" smtClean="0"/>
              <a:t>Microbiol</a:t>
            </a:r>
            <a:r>
              <a:rPr lang="en-US" sz="1600" i="1" dirty="0" smtClean="0"/>
              <a:t> </a:t>
            </a:r>
            <a:r>
              <a:rPr lang="en-US" sz="1600" dirty="0" smtClean="0"/>
              <a:t>(2010) </a:t>
            </a:r>
            <a:r>
              <a:rPr lang="en-US" sz="1600" b="1" dirty="0" smtClean="0"/>
              <a:t>18</a:t>
            </a:r>
            <a:r>
              <a:rPr lang="en-US" sz="1600" dirty="0" smtClean="0"/>
              <a:t>:1-10</a:t>
            </a:r>
            <a:endParaRPr lang="en-GB" sz="1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Learning objectives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Outline the contribution that humoral immunity makes to </a:t>
            </a:r>
            <a:r>
              <a:rPr lang="en-US" i="1"/>
              <a:t>Mtb</a:t>
            </a:r>
            <a:r>
              <a:rPr lang="en-US"/>
              <a:t> control</a:t>
            </a:r>
          </a:p>
          <a:p>
            <a:pPr eaLnBrk="1" hangingPunct="1"/>
            <a:r>
              <a:rPr lang="en-US"/>
              <a:t>Outline the role of the major T cell subsets in adaptive immunity to </a:t>
            </a:r>
            <a:r>
              <a:rPr lang="en-US" i="1"/>
              <a:t>Mtb</a:t>
            </a:r>
          </a:p>
          <a:p>
            <a:pPr eaLnBrk="1" hangingPunct="1"/>
            <a:r>
              <a:rPr lang="en-US"/>
              <a:t>Describe oxidative and non-oxidative killing of </a:t>
            </a:r>
            <a:r>
              <a:rPr lang="en-US" i="1"/>
              <a:t>Mtb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034" y="2467581"/>
            <a:ext cx="90090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James </a:t>
            </a:r>
            <a:r>
              <a:rPr lang="en-US" dirty="0" err="1" smtClean="0"/>
              <a:t>Nachtwey</a:t>
            </a:r>
            <a:r>
              <a:rPr lang="en-US" dirty="0" smtClean="0"/>
              <a:t> was awarded the TED prize in 2007. He was given $100,000 and one</a:t>
            </a:r>
          </a:p>
          <a:p>
            <a:r>
              <a:rPr lang="en-US" dirty="0" smtClean="0"/>
              <a:t>Wish to change the world. He wished for our help in telling a vital story to the world,</a:t>
            </a:r>
          </a:p>
          <a:p>
            <a:r>
              <a:rPr lang="en-US" dirty="0" smtClean="0"/>
              <a:t>Using powerful photos taken around the globe. This photography project are the result of his wish.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TED Prize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02371" y="4156165"/>
            <a:ext cx="2210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hlinkClick r:id="rId2" tooltip="XDRTB"/>
              </a:rPr>
              <a:t>xdrtb.org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47025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Outline</a:t>
            </a:r>
          </a:p>
        </p:txBody>
      </p:sp>
      <p:pic>
        <p:nvPicPr>
          <p:cNvPr id="21507" name="Picture 1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7413" y="354013"/>
            <a:ext cx="7366000" cy="647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1028"/>
          <p:cNvSpPr>
            <a:spLocks noChangeArrowheads="1"/>
          </p:cNvSpPr>
          <p:nvPr/>
        </p:nvSpPr>
        <p:spPr bwMode="auto">
          <a:xfrm>
            <a:off x="66675" y="49213"/>
            <a:ext cx="8974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Main features of tuberculosis: from infection to host defence</a:t>
            </a:r>
          </a:p>
        </p:txBody>
      </p:sp>
      <p:sp>
        <p:nvSpPr>
          <p:cNvPr id="21509" name="Rectangle 1029"/>
          <p:cNvSpPr>
            <a:spLocks noChangeArrowheads="1"/>
          </p:cNvSpPr>
          <p:nvPr/>
        </p:nvSpPr>
        <p:spPr bwMode="auto">
          <a:xfrm>
            <a:off x="1098550" y="1109663"/>
            <a:ext cx="1641475" cy="3365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Innate response</a:t>
            </a:r>
          </a:p>
        </p:txBody>
      </p:sp>
      <p:sp>
        <p:nvSpPr>
          <p:cNvPr id="21510" name="Rectangle 1030"/>
          <p:cNvSpPr>
            <a:spLocks noChangeArrowheads="1"/>
          </p:cNvSpPr>
          <p:nvPr/>
        </p:nvSpPr>
        <p:spPr bwMode="auto">
          <a:xfrm>
            <a:off x="6727825" y="2428875"/>
            <a:ext cx="1866900" cy="3365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Adaptive response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more innate immunity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72740"/>
            <a:ext cx="7772400" cy="82193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ＭＳ Ｐゴシック" pitchFamily="36" charset="-128"/>
                <a:cs typeface="ＭＳ Ｐゴシック" pitchFamily="36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itchFamily="16" charset="0"/>
                <a:ea typeface="ＭＳ Ｐゴシック" pitchFamily="36" charset="-128"/>
                <a:cs typeface="ＭＳ Ｐゴシック" pitchFamily="36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itchFamily="16" charset="0"/>
                <a:ea typeface="ＭＳ Ｐゴシック" pitchFamily="36" charset="-128"/>
                <a:cs typeface="ＭＳ Ｐゴシック" pitchFamily="36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itchFamily="16" charset="0"/>
                <a:ea typeface="ＭＳ Ｐゴシック" pitchFamily="36" charset="-128"/>
                <a:cs typeface="ＭＳ Ｐゴシック" pitchFamily="36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itchFamily="16" charset="0"/>
                <a:ea typeface="ＭＳ Ｐゴシック" pitchFamily="36" charset="-128"/>
                <a:cs typeface="ＭＳ Ｐゴシック" pitchFamily="36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itchFamily="1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itchFamily="1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itchFamily="1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pitchFamily="16" charset="0"/>
              </a:defRPr>
            </a:lvl9pPr>
          </a:lstStyle>
          <a:p>
            <a:pPr eaLnBrk="1" hangingPunct="1"/>
            <a:r>
              <a:rPr lang="en-US" dirty="0" smtClean="0"/>
              <a:t>Apoptosis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865" y="843003"/>
            <a:ext cx="90772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900"/>
              </a:spcAft>
              <a:buFont typeface="Arial"/>
              <a:buChar char="•"/>
            </a:pPr>
            <a:r>
              <a:rPr lang="en-GB" sz="2400" dirty="0" smtClean="0"/>
              <a:t>2 different </a:t>
            </a:r>
            <a:r>
              <a:rPr lang="en-GB" sz="2400" dirty="0"/>
              <a:t>forms of </a:t>
            </a:r>
            <a:r>
              <a:rPr lang="en-GB" sz="2400" dirty="0" smtClean="0"/>
              <a:t>cell death </a:t>
            </a:r>
            <a:r>
              <a:rPr lang="en-GB" sz="2400" dirty="0"/>
              <a:t>are commonly observed when </a:t>
            </a:r>
            <a:r>
              <a:rPr lang="en-GB" sz="2400" dirty="0" err="1" smtClean="0"/>
              <a:t>Mtb</a:t>
            </a:r>
            <a:r>
              <a:rPr lang="en-GB" sz="2400" dirty="0" smtClean="0"/>
              <a:t>-</a:t>
            </a:r>
            <a:r>
              <a:rPr lang="en-GB" sz="2400" dirty="0"/>
              <a:t>infected </a:t>
            </a:r>
            <a:r>
              <a:rPr lang="en-GB" sz="2400" dirty="0" smtClean="0"/>
              <a:t>macrophages die</a:t>
            </a:r>
          </a:p>
          <a:p>
            <a:pPr marL="800100" lvl="1" indent="-342900">
              <a:spcBef>
                <a:spcPts val="0"/>
              </a:spcBef>
              <a:spcAft>
                <a:spcPts val="900"/>
              </a:spcAft>
              <a:buFont typeface="Arial"/>
              <a:buChar char="•"/>
            </a:pPr>
            <a:r>
              <a:rPr lang="en-GB" sz="2000" dirty="0" smtClean="0"/>
              <a:t>Necrosis</a:t>
            </a:r>
            <a:r>
              <a:rPr lang="en-GB" sz="2000" dirty="0"/>
              <a:t>, </a:t>
            </a:r>
            <a:r>
              <a:rPr lang="en-GB" sz="2000" dirty="0" smtClean="0"/>
              <a:t>cell death defined </a:t>
            </a:r>
            <a:r>
              <a:rPr lang="en-GB" sz="2000" dirty="0"/>
              <a:t>by cell </a:t>
            </a:r>
            <a:r>
              <a:rPr lang="en-GB" sz="2000" dirty="0" err="1" smtClean="0"/>
              <a:t>lysis</a:t>
            </a:r>
            <a:endParaRPr lang="en-GB" sz="2000" dirty="0"/>
          </a:p>
          <a:p>
            <a:pPr marL="800100" lvl="1" indent="-342900">
              <a:spcBef>
                <a:spcPts val="0"/>
              </a:spcBef>
              <a:spcAft>
                <a:spcPts val="900"/>
              </a:spcAft>
              <a:buFont typeface="Arial"/>
              <a:buChar char="•"/>
            </a:pPr>
            <a:r>
              <a:rPr lang="en-GB" sz="2000" dirty="0"/>
              <a:t>A</a:t>
            </a:r>
            <a:r>
              <a:rPr lang="en-GB" sz="2000" dirty="0" smtClean="0"/>
              <a:t>poptosis</a:t>
            </a:r>
            <a:r>
              <a:rPr lang="en-GB" sz="2000" dirty="0"/>
              <a:t>, </a:t>
            </a:r>
            <a:r>
              <a:rPr lang="en-GB" sz="2000" dirty="0" smtClean="0"/>
              <a:t>cell death </a:t>
            </a:r>
            <a:r>
              <a:rPr lang="en-GB" sz="2000" dirty="0"/>
              <a:t>that maintains </a:t>
            </a:r>
            <a:r>
              <a:rPr lang="en-GB" sz="2000" dirty="0" smtClean="0"/>
              <a:t>intact plasma membrane</a:t>
            </a:r>
            <a:endParaRPr lang="en-GB" sz="2000" dirty="0"/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Font typeface="Arial"/>
              <a:buChar char="•"/>
            </a:pPr>
            <a:r>
              <a:rPr lang="en-GB" sz="2400" dirty="0" smtClean="0"/>
              <a:t>Necrosis </a:t>
            </a:r>
            <a:r>
              <a:rPr lang="en-GB" sz="2400" dirty="0"/>
              <a:t>is </a:t>
            </a:r>
            <a:r>
              <a:rPr lang="en-GB" sz="2400" dirty="0" smtClean="0"/>
              <a:t>used </a:t>
            </a:r>
            <a:r>
              <a:rPr lang="en-GB" sz="2400" dirty="0"/>
              <a:t>by bacteria </a:t>
            </a:r>
            <a:r>
              <a:rPr lang="en-GB" sz="2400" dirty="0" smtClean="0"/>
              <a:t>to exit </a:t>
            </a:r>
            <a:r>
              <a:rPr lang="en-GB" sz="2400" dirty="0"/>
              <a:t>the macrophage, evade host </a:t>
            </a:r>
            <a:r>
              <a:rPr lang="en-GB" sz="2400" dirty="0" smtClean="0"/>
              <a:t>defences, </a:t>
            </a:r>
            <a:r>
              <a:rPr lang="en-GB" sz="2400" dirty="0"/>
              <a:t>and </a:t>
            </a:r>
            <a:r>
              <a:rPr lang="en-GB" sz="2400" dirty="0" smtClean="0"/>
              <a:t>spread</a:t>
            </a:r>
            <a:endParaRPr lang="en-GB" sz="2400" dirty="0"/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Font typeface="Arial"/>
              <a:buChar char="•"/>
            </a:pPr>
            <a:r>
              <a:rPr lang="en-GB" sz="2400" dirty="0" smtClean="0"/>
              <a:t>Apoptosis associated </a:t>
            </a:r>
            <a:r>
              <a:rPr lang="en-GB" sz="2400" dirty="0"/>
              <a:t>with diminished pathogen </a:t>
            </a:r>
            <a:r>
              <a:rPr lang="en-GB" sz="2400" dirty="0" smtClean="0"/>
              <a:t>viability</a:t>
            </a:r>
          </a:p>
          <a:p>
            <a:pPr marL="800100" lvl="1" indent="-342900">
              <a:spcBef>
                <a:spcPts val="0"/>
              </a:spcBef>
              <a:spcAft>
                <a:spcPts val="900"/>
              </a:spcAft>
              <a:buFont typeface="Arial"/>
              <a:buChar char="•"/>
            </a:pPr>
            <a:r>
              <a:rPr lang="en-GB" sz="2000" dirty="0"/>
              <a:t>Apoptosis occurs when </a:t>
            </a:r>
            <a:r>
              <a:rPr lang="en-GB" sz="2000" dirty="0" smtClean="0"/>
              <a:t>2 pathways triggered:</a:t>
            </a:r>
          </a:p>
          <a:p>
            <a:pPr marL="800100" lvl="1" indent="-342900">
              <a:spcBef>
                <a:spcPts val="0"/>
              </a:spcBef>
              <a:spcAft>
                <a:spcPts val="900"/>
              </a:spcAft>
              <a:buFont typeface="Arial"/>
              <a:buChar char="•"/>
            </a:pPr>
            <a:r>
              <a:rPr lang="en-GB" sz="2000" dirty="0"/>
              <a:t>T</a:t>
            </a:r>
            <a:r>
              <a:rPr lang="en-GB" sz="2000" dirty="0" smtClean="0"/>
              <a:t>he </a:t>
            </a:r>
            <a:r>
              <a:rPr lang="en-GB" sz="2000" b="1" dirty="0"/>
              <a:t>extrinsic</a:t>
            </a:r>
            <a:r>
              <a:rPr lang="en-GB" sz="2000" dirty="0"/>
              <a:t> death domain pathway, leading to caspase-8 </a:t>
            </a:r>
            <a:r>
              <a:rPr lang="en-GB" sz="2000" dirty="0" smtClean="0"/>
              <a:t>activation</a:t>
            </a:r>
          </a:p>
          <a:p>
            <a:pPr marL="800100" lvl="1" indent="-342900">
              <a:spcBef>
                <a:spcPts val="0"/>
              </a:spcBef>
              <a:spcAft>
                <a:spcPts val="900"/>
              </a:spcAft>
              <a:buFont typeface="Arial"/>
              <a:buChar char="•"/>
            </a:pPr>
            <a:r>
              <a:rPr lang="en-GB" sz="2000" dirty="0"/>
              <a:t>M</a:t>
            </a:r>
            <a:r>
              <a:rPr lang="en-GB" sz="2000" dirty="0" smtClean="0"/>
              <a:t>itochondrial </a:t>
            </a:r>
            <a:r>
              <a:rPr lang="en-GB" sz="2000" dirty="0"/>
              <a:t>outer membrane </a:t>
            </a:r>
            <a:r>
              <a:rPr lang="en-GB" sz="2000" dirty="0" err="1"/>
              <a:t>permeabilization</a:t>
            </a:r>
            <a:r>
              <a:rPr lang="en-GB" sz="2000" dirty="0"/>
              <a:t> leading to activation of the </a:t>
            </a:r>
            <a:r>
              <a:rPr lang="en-GB" sz="2000" b="1" dirty="0"/>
              <a:t>intrinsic</a:t>
            </a:r>
            <a:r>
              <a:rPr lang="en-GB" sz="2000" dirty="0"/>
              <a:t> apoptotic </a:t>
            </a:r>
            <a:r>
              <a:rPr lang="en-GB" sz="2000" dirty="0" smtClean="0"/>
              <a:t>pathway</a:t>
            </a:r>
            <a:endParaRPr lang="en-GB" sz="2000" dirty="0"/>
          </a:p>
          <a:p>
            <a:pPr marL="800100" lvl="1" indent="-342900">
              <a:spcBef>
                <a:spcPts val="0"/>
              </a:spcBef>
              <a:spcAft>
                <a:spcPts val="900"/>
              </a:spcAft>
              <a:buFont typeface="Arial"/>
              <a:buChar char="•"/>
            </a:pPr>
            <a:r>
              <a:rPr lang="en-GB" sz="2000" dirty="0"/>
              <a:t>Both pathways lead to caspase-3 activation, which results in </a:t>
            </a:r>
            <a:r>
              <a:rPr lang="en-GB" sz="2000" dirty="0" smtClean="0"/>
              <a:t>apoptosis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1818338" y="6223721"/>
            <a:ext cx="72968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/>
              <a:t>Behar et al. Apoptosis is an innate </a:t>
            </a:r>
            <a:r>
              <a:rPr lang="en-GB" i="1" dirty="0" err="1"/>
              <a:t>defense</a:t>
            </a:r>
            <a:r>
              <a:rPr lang="en-GB" i="1" dirty="0"/>
              <a:t> function of macrophages against </a:t>
            </a:r>
            <a:r>
              <a:rPr lang="en-GB" i="1" dirty="0" smtClean="0"/>
              <a:t>Mycobacterium tuberculosis</a:t>
            </a:r>
            <a:r>
              <a:rPr lang="en-GB" i="1" dirty="0"/>
              <a:t>. Mucosal </a:t>
            </a:r>
            <a:r>
              <a:rPr lang="en-GB" i="1" dirty="0" err="1"/>
              <a:t>Immunol</a:t>
            </a:r>
            <a:r>
              <a:rPr lang="en-GB" i="1" dirty="0"/>
              <a:t> (2011) </a:t>
            </a:r>
            <a:r>
              <a:rPr lang="en-GB" i="1" dirty="0" smtClean="0"/>
              <a:t>4, 279</a:t>
            </a:r>
            <a:r>
              <a:rPr lang="en-GB" i="1" dirty="0"/>
              <a:t>-</a:t>
            </a:r>
            <a:r>
              <a:rPr lang="en-GB" i="1" dirty="0" smtClean="0"/>
              <a:t>87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89963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1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Autophagy</a:t>
            </a:r>
          </a:p>
        </p:txBody>
      </p:sp>
      <p:sp>
        <p:nvSpPr>
          <p:cNvPr id="512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5988" y="1179513"/>
            <a:ext cx="8928100" cy="538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Homeostatic process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ea typeface="ＭＳ Ｐゴシック" pitchFamily="36" charset="-128"/>
              </a:rPr>
              <a:t>Cells digest part of </a:t>
            </a:r>
            <a:r>
              <a:rPr lang="en-US" sz="2400" dirty="0" err="1">
                <a:ea typeface="ＭＳ Ｐゴシック" pitchFamily="36" charset="-128"/>
              </a:rPr>
              <a:t>cytosol</a:t>
            </a:r>
            <a:r>
              <a:rPr lang="en-US" sz="2400" dirty="0">
                <a:ea typeface="ＭＳ Ｐゴシック" pitchFamily="36" charset="-128"/>
              </a:rPr>
              <a:t> for removal or turnover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ea typeface="ＭＳ Ｐゴシック" pitchFamily="36" charset="-128"/>
              </a:rPr>
              <a:t>Sequestered in double membrane (</a:t>
            </a:r>
            <a:r>
              <a:rPr lang="en-US" sz="2400" dirty="0" err="1">
                <a:ea typeface="ＭＳ Ｐゴシック" pitchFamily="36" charset="-128"/>
              </a:rPr>
              <a:t>autophagosome</a:t>
            </a:r>
            <a:r>
              <a:rPr lang="en-US" sz="2400" dirty="0">
                <a:ea typeface="ＭＳ Ｐゴシック" pitchFamily="36" charset="-128"/>
              </a:rPr>
              <a:t>) for </a:t>
            </a:r>
            <a:r>
              <a:rPr lang="en-US" sz="2400" dirty="0" err="1">
                <a:ea typeface="ＭＳ Ｐゴシック" pitchFamily="36" charset="-128"/>
              </a:rPr>
              <a:t>lysosomal</a:t>
            </a:r>
            <a:r>
              <a:rPr lang="en-US" sz="2400" dirty="0">
                <a:ea typeface="ＭＳ Ｐゴシック" pitchFamily="36" charset="-128"/>
              </a:rPr>
              <a:t> degradation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Innate and adaptive defense against intracellular pathogens</a:t>
            </a:r>
            <a:endParaRPr lang="en-GB" sz="2800" b="1" i="1" dirty="0"/>
          </a:p>
          <a:p>
            <a:pPr eaLnBrk="1" hangingPunct="1">
              <a:spcAft>
                <a:spcPts val="600"/>
              </a:spcAft>
            </a:pPr>
            <a:r>
              <a:rPr lang="en-US" sz="2800" dirty="0"/>
              <a:t>Induction of </a:t>
            </a:r>
            <a:r>
              <a:rPr lang="en-US" sz="2800" dirty="0" err="1"/>
              <a:t>autophagy</a:t>
            </a:r>
            <a:r>
              <a:rPr lang="en-US" sz="2800" dirty="0"/>
              <a:t> can eliminate intracellular </a:t>
            </a:r>
            <a:r>
              <a:rPr lang="en-US" sz="2800" i="1" dirty="0" err="1"/>
              <a:t>Mtb</a:t>
            </a:r>
            <a:endParaRPr lang="en-US" sz="2800" i="1" dirty="0"/>
          </a:p>
          <a:p>
            <a:pPr lvl="1" eaLnBrk="1" hangingPunct="1">
              <a:spcAft>
                <a:spcPts val="600"/>
              </a:spcAft>
            </a:pPr>
            <a:r>
              <a:rPr lang="en-US" sz="2400" dirty="0">
                <a:ea typeface="ＭＳ Ｐゴシック" pitchFamily="36" charset="-128"/>
              </a:rPr>
              <a:t>Overcomes block in phagosome maturation</a:t>
            </a:r>
          </a:p>
          <a:p>
            <a:pPr lvl="2" eaLnBrk="1" hangingPunct="1">
              <a:spcAft>
                <a:spcPts val="600"/>
              </a:spcAft>
            </a:pPr>
            <a:r>
              <a:rPr lang="en-US" sz="2000" dirty="0">
                <a:ea typeface="ＭＳ Ｐゴシック" pitchFamily="36" charset="-128"/>
              </a:rPr>
              <a:t>PIP3 and </a:t>
            </a:r>
            <a:r>
              <a:rPr lang="en-US" sz="2000" dirty="0" err="1">
                <a:ea typeface="ＭＳ Ｐゴシック" pitchFamily="36" charset="-128"/>
              </a:rPr>
              <a:t>SapM</a:t>
            </a:r>
            <a:endParaRPr lang="en-US" sz="2000" dirty="0">
              <a:ea typeface="ＭＳ Ｐゴシック" pitchFamily="36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sz="2400" dirty="0">
                <a:ea typeface="ＭＳ Ｐゴシック" pitchFamily="36" charset="-128"/>
              </a:rPr>
              <a:t>Physiological, chemical, </a:t>
            </a:r>
            <a:r>
              <a:rPr lang="en-US" sz="2400" b="1" dirty="0">
                <a:ea typeface="ＭＳ Ｐゴシック" pitchFamily="36" charset="-128"/>
              </a:rPr>
              <a:t>immunological</a:t>
            </a:r>
            <a:r>
              <a:rPr lang="en-US" sz="2400" dirty="0">
                <a:ea typeface="ＭＳ Ｐゴシック" pitchFamily="36" charset="-128"/>
              </a:rPr>
              <a:t> induction</a:t>
            </a:r>
            <a:endParaRPr lang="en-US" sz="2400" i="1" dirty="0">
              <a:ea typeface="ＭＳ Ｐゴシック" pitchFamily="36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sz="2400" dirty="0">
                <a:ea typeface="ＭＳ Ｐゴシック" pitchFamily="36" charset="-128"/>
              </a:rPr>
              <a:t>Delivers bacteria to </a:t>
            </a:r>
            <a:r>
              <a:rPr lang="en-US" sz="2400" dirty="0" err="1">
                <a:ea typeface="ＭＳ Ｐゴシック" pitchFamily="36" charset="-128"/>
              </a:rPr>
              <a:t>degradative</a:t>
            </a:r>
            <a:r>
              <a:rPr lang="en-US" sz="2400" dirty="0">
                <a:ea typeface="ＭＳ Ｐゴシック" pitchFamily="36" charset="-128"/>
              </a:rPr>
              <a:t> </a:t>
            </a:r>
            <a:r>
              <a:rPr lang="en-US" sz="2400" dirty="0" err="1">
                <a:ea typeface="ＭＳ Ｐゴシック" pitchFamily="36" charset="-128"/>
              </a:rPr>
              <a:t>phagolysosome</a:t>
            </a:r>
            <a:endParaRPr lang="en-US" sz="2400" dirty="0">
              <a:ea typeface="ＭＳ Ｐゴシック" pitchFamily="36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4975" y="311150"/>
            <a:ext cx="8288338" cy="1143000"/>
          </a:xfrm>
        </p:spPr>
        <p:txBody>
          <a:bodyPr/>
          <a:lstStyle/>
          <a:p>
            <a:pPr eaLnBrk="1" hangingPunct="1"/>
            <a:r>
              <a:rPr lang="en-US" sz="3200"/>
              <a:t>Immunological induction of autophagy</a:t>
            </a:r>
            <a:br>
              <a:rPr lang="en-US" sz="3200"/>
            </a:br>
            <a:r>
              <a:rPr lang="en-US" sz="3200"/>
              <a:t>“immunophagy”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90675"/>
            <a:ext cx="8626475" cy="454220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IFN</a:t>
            </a:r>
            <a:r>
              <a:rPr lang="en-US" dirty="0">
                <a:latin typeface="Symbol" pitchFamily="36" charset="2"/>
                <a:sym typeface="Symbol" pitchFamily="36" charset="2"/>
              </a:rPr>
              <a:t></a:t>
            </a:r>
            <a:r>
              <a:rPr lang="en-US" dirty="0"/>
              <a:t>-mediated activation of macrophages</a:t>
            </a:r>
            <a:endParaRPr lang="en-US" sz="3600" dirty="0"/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ea typeface="ＭＳ Ｐゴシック" pitchFamily="36" charset="-128"/>
              </a:rPr>
              <a:t>Oxidative killing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36" charset="-128"/>
              </a:rPr>
              <a:t>ROI &amp; RNI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ea typeface="ＭＳ Ｐゴシック" pitchFamily="36" charset="-128"/>
              </a:rPr>
              <a:t>Non-oxidative killing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 err="1">
                <a:ea typeface="ＭＳ Ｐゴシック" pitchFamily="36" charset="-128"/>
              </a:rPr>
              <a:t>Auotophagy</a:t>
            </a:r>
            <a:endParaRPr lang="en-US" sz="2800" dirty="0">
              <a:ea typeface="ＭＳ Ｐゴシック" pitchFamily="36" charset="-128"/>
            </a:endParaRPr>
          </a:p>
          <a:p>
            <a:pPr lvl="3"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36" charset="-128"/>
              </a:rPr>
              <a:t>Induce Immunity Related </a:t>
            </a:r>
            <a:r>
              <a:rPr lang="en-US" sz="2400" dirty="0" err="1">
                <a:ea typeface="ＭＳ Ｐゴシック" pitchFamily="36" charset="-128"/>
              </a:rPr>
              <a:t>GTPases</a:t>
            </a:r>
            <a:r>
              <a:rPr lang="en-US" sz="2400" dirty="0">
                <a:ea typeface="ＭＳ Ｐゴシック" pitchFamily="36" charset="-128"/>
              </a:rPr>
              <a:t> (IRG) e.g. LRG-47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36" charset="-128"/>
              </a:rPr>
              <a:t>Role for </a:t>
            </a:r>
            <a:r>
              <a:rPr lang="en-US" sz="2400" dirty="0" err="1" smtClean="0">
                <a:ea typeface="ＭＳ Ｐゴシック" pitchFamily="36" charset="-128"/>
              </a:rPr>
              <a:t>ubiquitin</a:t>
            </a:r>
            <a:endParaRPr lang="en-US" sz="2400" dirty="0" smtClean="0">
              <a:ea typeface="ＭＳ Ｐゴシック" pitchFamily="36" charset="-128"/>
            </a:endParaRPr>
          </a:p>
          <a:p>
            <a:pPr lvl="3"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36" charset="-128"/>
              </a:rPr>
              <a:t>Protective role </a:t>
            </a:r>
            <a:r>
              <a:rPr lang="en-US" sz="2400" i="1" dirty="0">
                <a:ea typeface="ＭＳ Ｐゴシック" pitchFamily="36" charset="-128"/>
              </a:rPr>
              <a:t>in vitro</a:t>
            </a:r>
            <a:r>
              <a:rPr lang="en-US" sz="2400" dirty="0">
                <a:ea typeface="ＭＳ Ｐゴシック" pitchFamily="36" charset="-128"/>
              </a:rPr>
              <a:t> against </a:t>
            </a:r>
            <a:r>
              <a:rPr lang="en-US" sz="2400" i="1" dirty="0" err="1">
                <a:ea typeface="ＭＳ Ｐゴシック" pitchFamily="36" charset="-128"/>
              </a:rPr>
              <a:t>Mtb</a:t>
            </a:r>
            <a:endParaRPr lang="en-US" sz="2400" dirty="0">
              <a:ea typeface="ＭＳ Ｐゴシック" pitchFamily="36" charset="-128"/>
            </a:endParaRPr>
          </a:p>
          <a:p>
            <a:pPr lvl="3"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36" charset="-128"/>
              </a:rPr>
              <a:t>Precise mode of action unknown</a:t>
            </a:r>
          </a:p>
        </p:txBody>
      </p:sp>
      <p:sp>
        <p:nvSpPr>
          <p:cNvPr id="2" name="Rectangle 1"/>
          <p:cNvSpPr/>
          <p:nvPr/>
        </p:nvSpPr>
        <p:spPr>
          <a:xfrm>
            <a:off x="1505972" y="6245822"/>
            <a:ext cx="760014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0" indent="-190500" eaLnBrk="1" hangingPunct="1">
              <a:spcBef>
                <a:spcPts val="0"/>
              </a:spcBef>
              <a:spcAft>
                <a:spcPts val="800"/>
              </a:spcAft>
              <a:buNone/>
            </a:pPr>
            <a:r>
              <a:rPr lang="en-GB" dirty="0" err="1"/>
              <a:t>Deretic</a:t>
            </a:r>
            <a:r>
              <a:rPr lang="en-GB" dirty="0"/>
              <a:t> V: Autophagy as an innate immunity paradigm: expanding the scope and repertoire of pattern recognition receptors</a:t>
            </a:r>
            <a:r>
              <a:rPr lang="en-GB" b="1" dirty="0"/>
              <a:t>.</a:t>
            </a:r>
            <a:r>
              <a:rPr lang="en-GB" dirty="0"/>
              <a:t> </a:t>
            </a:r>
            <a:r>
              <a:rPr lang="en-GB" i="1" dirty="0" err="1"/>
              <a:t>Curr</a:t>
            </a:r>
            <a:r>
              <a:rPr lang="en-GB" i="1" dirty="0"/>
              <a:t> </a:t>
            </a:r>
            <a:r>
              <a:rPr lang="en-GB" i="1" dirty="0" err="1"/>
              <a:t>Opin</a:t>
            </a:r>
            <a:r>
              <a:rPr lang="en-GB" i="1" dirty="0"/>
              <a:t> </a:t>
            </a:r>
            <a:r>
              <a:rPr lang="en-GB" i="1" dirty="0" err="1"/>
              <a:t>Immunol</a:t>
            </a:r>
            <a:r>
              <a:rPr lang="en-GB" dirty="0"/>
              <a:t> 2012, </a:t>
            </a:r>
            <a:r>
              <a:rPr lang="en-GB" b="1" dirty="0"/>
              <a:t>24</a:t>
            </a:r>
            <a:r>
              <a:rPr lang="en-GB" dirty="0"/>
              <a:t>:21–31.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34963" y="488950"/>
            <a:ext cx="40163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4000" b="1">
                <a:solidFill>
                  <a:srgbClr val="000000"/>
                </a:solidFill>
              </a:rPr>
              <a:t>Infection with</a:t>
            </a:r>
          </a:p>
          <a:p>
            <a:r>
              <a:rPr lang="en-GB" sz="4000" b="1" i="1">
                <a:solidFill>
                  <a:srgbClr val="000000"/>
                </a:solidFill>
              </a:rPr>
              <a:t>M. tuberculosis</a:t>
            </a:r>
            <a:endParaRPr lang="en-GB" sz="4000" b="1">
              <a:solidFill>
                <a:srgbClr val="000000"/>
              </a:solidFill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4050" y="219075"/>
            <a:ext cx="4430713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6425" y="2403475"/>
            <a:ext cx="30035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3200"/>
              <a:t>Adaptive immunity and maintaining containment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6"/>
          <p:cNvSpPr>
            <a:spLocks/>
          </p:cNvSpPr>
          <p:nvPr/>
        </p:nvSpPr>
        <p:spPr bwMode="auto">
          <a:xfrm rot="-4425373" flipH="1" flipV="1">
            <a:off x="4666457" y="1718469"/>
            <a:ext cx="3595687" cy="3902075"/>
          </a:xfrm>
          <a:custGeom>
            <a:avLst/>
            <a:gdLst>
              <a:gd name="T0" fmla="*/ 1163 w 2961"/>
              <a:gd name="T1" fmla="*/ 449 h 2016"/>
              <a:gd name="T2" fmla="*/ 945 w 2961"/>
              <a:gd name="T3" fmla="*/ 633 h 2016"/>
              <a:gd name="T4" fmla="*/ 495 w 2961"/>
              <a:gd name="T5" fmla="*/ 645 h 2016"/>
              <a:gd name="T6" fmla="*/ 276 w 2961"/>
              <a:gd name="T7" fmla="*/ 795 h 2016"/>
              <a:gd name="T8" fmla="*/ 265 w 2961"/>
              <a:gd name="T9" fmla="*/ 829 h 2016"/>
              <a:gd name="T10" fmla="*/ 242 w 2961"/>
              <a:gd name="T11" fmla="*/ 864 h 2016"/>
              <a:gd name="T12" fmla="*/ 219 w 2961"/>
              <a:gd name="T13" fmla="*/ 968 h 2016"/>
              <a:gd name="T14" fmla="*/ 299 w 2961"/>
              <a:gd name="T15" fmla="*/ 1152 h 2016"/>
              <a:gd name="T16" fmla="*/ 392 w 2961"/>
              <a:gd name="T17" fmla="*/ 1221 h 2016"/>
              <a:gd name="T18" fmla="*/ 484 w 2961"/>
              <a:gd name="T19" fmla="*/ 1382 h 2016"/>
              <a:gd name="T20" fmla="*/ 415 w 2961"/>
              <a:gd name="T21" fmla="*/ 1463 h 2016"/>
              <a:gd name="T22" fmla="*/ 311 w 2961"/>
              <a:gd name="T23" fmla="*/ 1521 h 2016"/>
              <a:gd name="T24" fmla="*/ 253 w 2961"/>
              <a:gd name="T25" fmla="*/ 1555 h 2016"/>
              <a:gd name="T26" fmla="*/ 23 w 2961"/>
              <a:gd name="T27" fmla="*/ 1682 h 2016"/>
              <a:gd name="T28" fmla="*/ 0 w 2961"/>
              <a:gd name="T29" fmla="*/ 1762 h 2016"/>
              <a:gd name="T30" fmla="*/ 403 w 2961"/>
              <a:gd name="T31" fmla="*/ 2004 h 2016"/>
              <a:gd name="T32" fmla="*/ 622 w 2961"/>
              <a:gd name="T33" fmla="*/ 2016 h 2016"/>
              <a:gd name="T34" fmla="*/ 806 w 2961"/>
              <a:gd name="T35" fmla="*/ 1889 h 2016"/>
              <a:gd name="T36" fmla="*/ 968 w 2961"/>
              <a:gd name="T37" fmla="*/ 1751 h 2016"/>
              <a:gd name="T38" fmla="*/ 1175 w 2961"/>
              <a:gd name="T39" fmla="*/ 1474 h 2016"/>
              <a:gd name="T40" fmla="*/ 1382 w 2961"/>
              <a:gd name="T41" fmla="*/ 1555 h 2016"/>
              <a:gd name="T42" fmla="*/ 1440 w 2961"/>
              <a:gd name="T43" fmla="*/ 1659 h 2016"/>
              <a:gd name="T44" fmla="*/ 1670 w 2961"/>
              <a:gd name="T45" fmla="*/ 1935 h 2016"/>
              <a:gd name="T46" fmla="*/ 1855 w 2961"/>
              <a:gd name="T47" fmla="*/ 1935 h 2016"/>
              <a:gd name="T48" fmla="*/ 1935 w 2961"/>
              <a:gd name="T49" fmla="*/ 1878 h 2016"/>
              <a:gd name="T50" fmla="*/ 2027 w 2961"/>
              <a:gd name="T51" fmla="*/ 1774 h 2016"/>
              <a:gd name="T52" fmla="*/ 2097 w 2961"/>
              <a:gd name="T53" fmla="*/ 1659 h 2016"/>
              <a:gd name="T54" fmla="*/ 2269 w 2961"/>
              <a:gd name="T55" fmla="*/ 1601 h 2016"/>
              <a:gd name="T56" fmla="*/ 2627 w 2961"/>
              <a:gd name="T57" fmla="*/ 1532 h 2016"/>
              <a:gd name="T58" fmla="*/ 2961 w 2961"/>
              <a:gd name="T59" fmla="*/ 1129 h 2016"/>
              <a:gd name="T60" fmla="*/ 2949 w 2961"/>
              <a:gd name="T61" fmla="*/ 991 h 2016"/>
              <a:gd name="T62" fmla="*/ 2857 w 2961"/>
              <a:gd name="T63" fmla="*/ 875 h 2016"/>
              <a:gd name="T64" fmla="*/ 2523 w 2961"/>
              <a:gd name="T65" fmla="*/ 772 h 2016"/>
              <a:gd name="T66" fmla="*/ 2408 w 2961"/>
              <a:gd name="T67" fmla="*/ 680 h 2016"/>
              <a:gd name="T68" fmla="*/ 2362 w 2961"/>
              <a:gd name="T69" fmla="*/ 599 h 2016"/>
              <a:gd name="T70" fmla="*/ 2339 w 2961"/>
              <a:gd name="T71" fmla="*/ 507 h 2016"/>
              <a:gd name="T72" fmla="*/ 2350 w 2961"/>
              <a:gd name="T73" fmla="*/ 288 h 2016"/>
              <a:gd name="T74" fmla="*/ 2315 w 2961"/>
              <a:gd name="T75" fmla="*/ 115 h 2016"/>
              <a:gd name="T76" fmla="*/ 1843 w 2961"/>
              <a:gd name="T77" fmla="*/ 23 h 2016"/>
              <a:gd name="T78" fmla="*/ 1739 w 2961"/>
              <a:gd name="T79" fmla="*/ 0 h 2016"/>
              <a:gd name="T80" fmla="*/ 1555 w 2961"/>
              <a:gd name="T81" fmla="*/ 23 h 2016"/>
              <a:gd name="T82" fmla="*/ 1382 w 2961"/>
              <a:gd name="T83" fmla="*/ 127 h 2016"/>
              <a:gd name="T84" fmla="*/ 1336 w 2961"/>
              <a:gd name="T85" fmla="*/ 196 h 2016"/>
              <a:gd name="T86" fmla="*/ 1244 w 2961"/>
              <a:gd name="T87" fmla="*/ 322 h 2016"/>
              <a:gd name="T88" fmla="*/ 1163 w 2961"/>
              <a:gd name="T89" fmla="*/ 449 h 201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961"/>
              <a:gd name="T136" fmla="*/ 0 h 2016"/>
              <a:gd name="T137" fmla="*/ 2961 w 2961"/>
              <a:gd name="T138" fmla="*/ 2016 h 201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961" h="2016">
                <a:moveTo>
                  <a:pt x="1163" y="449"/>
                </a:moveTo>
                <a:cubicBezTo>
                  <a:pt x="1085" y="501"/>
                  <a:pt x="1035" y="604"/>
                  <a:pt x="945" y="633"/>
                </a:cubicBezTo>
                <a:cubicBezTo>
                  <a:pt x="794" y="622"/>
                  <a:pt x="645" y="614"/>
                  <a:pt x="495" y="645"/>
                </a:cubicBezTo>
                <a:cubicBezTo>
                  <a:pt x="425" y="698"/>
                  <a:pt x="347" y="742"/>
                  <a:pt x="276" y="795"/>
                </a:cubicBezTo>
                <a:cubicBezTo>
                  <a:pt x="272" y="806"/>
                  <a:pt x="270" y="818"/>
                  <a:pt x="265" y="829"/>
                </a:cubicBezTo>
                <a:cubicBezTo>
                  <a:pt x="259" y="842"/>
                  <a:pt x="247" y="851"/>
                  <a:pt x="242" y="864"/>
                </a:cubicBezTo>
                <a:cubicBezTo>
                  <a:pt x="229" y="897"/>
                  <a:pt x="227" y="933"/>
                  <a:pt x="219" y="968"/>
                </a:cubicBezTo>
                <a:cubicBezTo>
                  <a:pt x="228" y="1077"/>
                  <a:pt x="204" y="1118"/>
                  <a:pt x="299" y="1152"/>
                </a:cubicBezTo>
                <a:cubicBezTo>
                  <a:pt x="343" y="1194"/>
                  <a:pt x="314" y="1169"/>
                  <a:pt x="392" y="1221"/>
                </a:cubicBezTo>
                <a:cubicBezTo>
                  <a:pt x="444" y="1256"/>
                  <a:pt x="469" y="1325"/>
                  <a:pt x="484" y="1382"/>
                </a:cubicBezTo>
                <a:cubicBezTo>
                  <a:pt x="469" y="1427"/>
                  <a:pt x="461" y="1447"/>
                  <a:pt x="415" y="1463"/>
                </a:cubicBezTo>
                <a:cubicBezTo>
                  <a:pt x="363" y="1514"/>
                  <a:pt x="395" y="1492"/>
                  <a:pt x="311" y="1521"/>
                </a:cubicBezTo>
                <a:cubicBezTo>
                  <a:pt x="290" y="1528"/>
                  <a:pt x="273" y="1546"/>
                  <a:pt x="253" y="1555"/>
                </a:cubicBezTo>
                <a:cubicBezTo>
                  <a:pt x="157" y="1597"/>
                  <a:pt x="92" y="1591"/>
                  <a:pt x="23" y="1682"/>
                </a:cubicBezTo>
                <a:cubicBezTo>
                  <a:pt x="16" y="1701"/>
                  <a:pt x="0" y="1743"/>
                  <a:pt x="0" y="1762"/>
                </a:cubicBezTo>
                <a:cubicBezTo>
                  <a:pt x="0" y="1975"/>
                  <a:pt x="244" y="1990"/>
                  <a:pt x="403" y="2004"/>
                </a:cubicBezTo>
                <a:cubicBezTo>
                  <a:pt x="476" y="2010"/>
                  <a:pt x="549" y="2012"/>
                  <a:pt x="622" y="2016"/>
                </a:cubicBezTo>
                <a:cubicBezTo>
                  <a:pt x="686" y="1977"/>
                  <a:pt x="746" y="1934"/>
                  <a:pt x="806" y="1889"/>
                </a:cubicBezTo>
                <a:cubicBezTo>
                  <a:pt x="866" y="1843"/>
                  <a:pt x="925" y="1814"/>
                  <a:pt x="968" y="1751"/>
                </a:cubicBezTo>
                <a:cubicBezTo>
                  <a:pt x="999" y="1652"/>
                  <a:pt x="1091" y="1538"/>
                  <a:pt x="1175" y="1474"/>
                </a:cubicBezTo>
                <a:cubicBezTo>
                  <a:pt x="1357" y="1504"/>
                  <a:pt x="1274" y="1482"/>
                  <a:pt x="1382" y="1555"/>
                </a:cubicBezTo>
                <a:cubicBezTo>
                  <a:pt x="1405" y="1590"/>
                  <a:pt x="1417" y="1624"/>
                  <a:pt x="1440" y="1659"/>
                </a:cubicBezTo>
                <a:cubicBezTo>
                  <a:pt x="1475" y="1768"/>
                  <a:pt x="1552" y="1907"/>
                  <a:pt x="1670" y="1935"/>
                </a:cubicBezTo>
                <a:cubicBezTo>
                  <a:pt x="1739" y="1970"/>
                  <a:pt x="1773" y="1993"/>
                  <a:pt x="1855" y="1935"/>
                </a:cubicBezTo>
                <a:cubicBezTo>
                  <a:pt x="1882" y="1916"/>
                  <a:pt x="1935" y="1878"/>
                  <a:pt x="1935" y="1878"/>
                </a:cubicBezTo>
                <a:cubicBezTo>
                  <a:pt x="1962" y="1836"/>
                  <a:pt x="1985" y="1802"/>
                  <a:pt x="2027" y="1774"/>
                </a:cubicBezTo>
                <a:cubicBezTo>
                  <a:pt x="2041" y="1734"/>
                  <a:pt x="2065" y="1687"/>
                  <a:pt x="2097" y="1659"/>
                </a:cubicBezTo>
                <a:cubicBezTo>
                  <a:pt x="2142" y="1621"/>
                  <a:pt x="2216" y="1621"/>
                  <a:pt x="2269" y="1601"/>
                </a:cubicBezTo>
                <a:cubicBezTo>
                  <a:pt x="2410" y="1548"/>
                  <a:pt x="2467" y="1542"/>
                  <a:pt x="2627" y="1532"/>
                </a:cubicBezTo>
                <a:cubicBezTo>
                  <a:pt x="2816" y="1469"/>
                  <a:pt x="2927" y="1324"/>
                  <a:pt x="2961" y="1129"/>
                </a:cubicBezTo>
                <a:cubicBezTo>
                  <a:pt x="2957" y="1083"/>
                  <a:pt x="2958" y="1036"/>
                  <a:pt x="2949" y="991"/>
                </a:cubicBezTo>
                <a:cubicBezTo>
                  <a:pt x="2939" y="939"/>
                  <a:pt x="2894" y="905"/>
                  <a:pt x="2857" y="875"/>
                </a:cubicBezTo>
                <a:cubicBezTo>
                  <a:pt x="2740" y="778"/>
                  <a:pt x="2685" y="782"/>
                  <a:pt x="2523" y="772"/>
                </a:cubicBezTo>
                <a:cubicBezTo>
                  <a:pt x="2452" y="754"/>
                  <a:pt x="2458" y="730"/>
                  <a:pt x="2408" y="680"/>
                </a:cubicBezTo>
                <a:cubicBezTo>
                  <a:pt x="2394" y="652"/>
                  <a:pt x="2373" y="628"/>
                  <a:pt x="2362" y="599"/>
                </a:cubicBezTo>
                <a:cubicBezTo>
                  <a:pt x="2351" y="569"/>
                  <a:pt x="2339" y="507"/>
                  <a:pt x="2339" y="507"/>
                </a:cubicBezTo>
                <a:cubicBezTo>
                  <a:pt x="2343" y="434"/>
                  <a:pt x="2350" y="361"/>
                  <a:pt x="2350" y="288"/>
                </a:cubicBezTo>
                <a:cubicBezTo>
                  <a:pt x="2350" y="256"/>
                  <a:pt x="2354" y="153"/>
                  <a:pt x="2315" y="115"/>
                </a:cubicBezTo>
                <a:cubicBezTo>
                  <a:pt x="2213" y="15"/>
                  <a:pt x="1949" y="28"/>
                  <a:pt x="1843" y="23"/>
                </a:cubicBezTo>
                <a:cubicBezTo>
                  <a:pt x="1808" y="16"/>
                  <a:pt x="1775" y="0"/>
                  <a:pt x="1739" y="0"/>
                </a:cubicBezTo>
                <a:cubicBezTo>
                  <a:pt x="1703" y="0"/>
                  <a:pt x="1596" y="17"/>
                  <a:pt x="1555" y="23"/>
                </a:cubicBezTo>
                <a:cubicBezTo>
                  <a:pt x="1492" y="48"/>
                  <a:pt x="1425" y="72"/>
                  <a:pt x="1382" y="127"/>
                </a:cubicBezTo>
                <a:cubicBezTo>
                  <a:pt x="1365" y="149"/>
                  <a:pt x="1336" y="196"/>
                  <a:pt x="1336" y="196"/>
                </a:cubicBezTo>
                <a:cubicBezTo>
                  <a:pt x="1318" y="253"/>
                  <a:pt x="1292" y="290"/>
                  <a:pt x="1244" y="322"/>
                </a:cubicBezTo>
                <a:cubicBezTo>
                  <a:pt x="1228" y="372"/>
                  <a:pt x="1188" y="402"/>
                  <a:pt x="1163" y="449"/>
                </a:cubicBezTo>
                <a:close/>
              </a:path>
            </a:pathLst>
          </a:cu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27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3" name="Oval 7"/>
          <p:cNvSpPr>
            <a:spLocks noChangeArrowheads="1"/>
          </p:cNvSpPr>
          <p:nvPr/>
        </p:nvSpPr>
        <p:spPr bwMode="auto">
          <a:xfrm flipH="1">
            <a:off x="2212975" y="3292475"/>
            <a:ext cx="1844675" cy="18621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189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2000" b="1"/>
              <a:t>T cell</a:t>
            </a:r>
          </a:p>
        </p:txBody>
      </p:sp>
      <p:sp>
        <p:nvSpPr>
          <p:cNvPr id="25604" name="AutoShape 8"/>
          <p:cNvSpPr>
            <a:spLocks noChangeArrowheads="1"/>
          </p:cNvSpPr>
          <p:nvPr/>
        </p:nvSpPr>
        <p:spPr bwMode="auto">
          <a:xfrm rot="16200000" flipH="1">
            <a:off x="3494881" y="1331119"/>
            <a:ext cx="1214438" cy="2343150"/>
          </a:xfrm>
          <a:prstGeom prst="curvedRightArrow">
            <a:avLst>
              <a:gd name="adj1" fmla="val 38588"/>
              <a:gd name="adj2" fmla="val 77176"/>
              <a:gd name="adj3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5" name="Text Box 9"/>
          <p:cNvSpPr txBox="1">
            <a:spLocks noChangeArrowheads="1"/>
          </p:cNvSpPr>
          <p:nvPr/>
        </p:nvSpPr>
        <p:spPr bwMode="auto">
          <a:xfrm>
            <a:off x="3440113" y="1454150"/>
            <a:ext cx="646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800" b="1"/>
              <a:t>IFN</a:t>
            </a:r>
            <a:r>
              <a:rPr lang="en-GB" sz="1800" b="1">
                <a:latin typeface="Symbol" pitchFamily="36" charset="2"/>
              </a:rPr>
              <a:t>g</a:t>
            </a:r>
          </a:p>
        </p:txBody>
      </p:sp>
      <p:sp>
        <p:nvSpPr>
          <p:cNvPr id="25606" name="Freeform 11"/>
          <p:cNvSpPr>
            <a:spLocks/>
          </p:cNvSpPr>
          <p:nvPr/>
        </p:nvSpPr>
        <p:spPr bwMode="auto">
          <a:xfrm>
            <a:off x="6489700" y="3660775"/>
            <a:ext cx="939800" cy="581025"/>
          </a:xfrm>
          <a:custGeom>
            <a:avLst/>
            <a:gdLst>
              <a:gd name="T0" fmla="*/ 252 w 592"/>
              <a:gd name="T1" fmla="*/ 10 h 366"/>
              <a:gd name="T2" fmla="*/ 126 w 592"/>
              <a:gd name="T3" fmla="*/ 21 h 366"/>
              <a:gd name="T4" fmla="*/ 95 w 592"/>
              <a:gd name="T5" fmla="*/ 62 h 366"/>
              <a:gd name="T6" fmla="*/ 0 w 592"/>
              <a:gd name="T7" fmla="*/ 178 h 366"/>
              <a:gd name="T8" fmla="*/ 42 w 592"/>
              <a:gd name="T9" fmla="*/ 303 h 366"/>
              <a:gd name="T10" fmla="*/ 105 w 592"/>
              <a:gd name="T11" fmla="*/ 324 h 366"/>
              <a:gd name="T12" fmla="*/ 210 w 592"/>
              <a:gd name="T13" fmla="*/ 366 h 366"/>
              <a:gd name="T14" fmla="*/ 493 w 592"/>
              <a:gd name="T15" fmla="*/ 356 h 366"/>
              <a:gd name="T16" fmla="*/ 587 w 592"/>
              <a:gd name="T17" fmla="*/ 209 h 366"/>
              <a:gd name="T18" fmla="*/ 514 w 592"/>
              <a:gd name="T19" fmla="*/ 0 h 366"/>
              <a:gd name="T20" fmla="*/ 252 w 592"/>
              <a:gd name="T21" fmla="*/ 10 h 36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92"/>
              <a:gd name="T34" fmla="*/ 0 h 366"/>
              <a:gd name="T35" fmla="*/ 592 w 592"/>
              <a:gd name="T36" fmla="*/ 366 h 36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92" h="366">
                <a:moveTo>
                  <a:pt x="252" y="10"/>
                </a:moveTo>
                <a:cubicBezTo>
                  <a:pt x="210" y="14"/>
                  <a:pt x="166" y="8"/>
                  <a:pt x="126" y="21"/>
                </a:cubicBezTo>
                <a:cubicBezTo>
                  <a:pt x="110" y="26"/>
                  <a:pt x="106" y="49"/>
                  <a:pt x="95" y="62"/>
                </a:cubicBezTo>
                <a:cubicBezTo>
                  <a:pt x="61" y="101"/>
                  <a:pt x="29" y="134"/>
                  <a:pt x="0" y="178"/>
                </a:cubicBezTo>
                <a:cubicBezTo>
                  <a:pt x="6" y="205"/>
                  <a:pt x="16" y="283"/>
                  <a:pt x="42" y="303"/>
                </a:cubicBezTo>
                <a:cubicBezTo>
                  <a:pt x="60" y="316"/>
                  <a:pt x="105" y="324"/>
                  <a:pt x="105" y="324"/>
                </a:cubicBezTo>
                <a:cubicBezTo>
                  <a:pt x="139" y="347"/>
                  <a:pt x="171" y="354"/>
                  <a:pt x="210" y="366"/>
                </a:cubicBezTo>
                <a:cubicBezTo>
                  <a:pt x="304" y="363"/>
                  <a:pt x="399" y="362"/>
                  <a:pt x="493" y="356"/>
                </a:cubicBezTo>
                <a:cubicBezTo>
                  <a:pt x="562" y="352"/>
                  <a:pt x="554" y="258"/>
                  <a:pt x="587" y="209"/>
                </a:cubicBezTo>
                <a:cubicBezTo>
                  <a:pt x="582" y="146"/>
                  <a:pt x="592" y="25"/>
                  <a:pt x="514" y="0"/>
                </a:cubicBezTo>
                <a:cubicBezTo>
                  <a:pt x="273" y="10"/>
                  <a:pt x="360" y="10"/>
                  <a:pt x="252" y="10"/>
                </a:cubicBez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rgbClr val="CC33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7" name="Oval 12"/>
          <p:cNvSpPr>
            <a:spLocks noChangeArrowheads="1"/>
          </p:cNvSpPr>
          <p:nvPr/>
        </p:nvSpPr>
        <p:spPr bwMode="auto">
          <a:xfrm>
            <a:off x="6699250" y="3814763"/>
            <a:ext cx="571500" cy="285750"/>
          </a:xfrm>
          <a:prstGeom prst="ellipse">
            <a:avLst/>
          </a:prstGeom>
          <a:gradFill rotWithShape="0">
            <a:gsLst>
              <a:gs pos="0">
                <a:srgbClr val="A50021"/>
              </a:gs>
              <a:gs pos="100000">
                <a:srgbClr val="E6B9C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Text Box 36"/>
          <p:cNvSpPr txBox="1">
            <a:spLocks noChangeArrowheads="1"/>
          </p:cNvSpPr>
          <p:nvPr/>
        </p:nvSpPr>
        <p:spPr bwMode="auto">
          <a:xfrm>
            <a:off x="144463" y="219075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The innate immune response shapes the adaptive response</a:t>
            </a:r>
          </a:p>
        </p:txBody>
      </p:sp>
      <p:sp>
        <p:nvSpPr>
          <p:cNvPr id="25609" name="Text Box 37"/>
          <p:cNvSpPr txBox="1">
            <a:spLocks noChangeArrowheads="1"/>
          </p:cNvSpPr>
          <p:nvPr/>
        </p:nvSpPr>
        <p:spPr bwMode="auto">
          <a:xfrm>
            <a:off x="5026025" y="3325813"/>
            <a:ext cx="14684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400" b="1" i="1"/>
              <a:t>macrophage or</a:t>
            </a:r>
          </a:p>
          <a:p>
            <a:pPr algn="ctr"/>
            <a:r>
              <a:rPr lang="en-GB" sz="1400" b="1" i="1"/>
              <a:t>dendritic cell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804988" y="885825"/>
            <a:ext cx="5287962" cy="5708650"/>
            <a:chOff x="1137" y="396"/>
            <a:chExt cx="3331" cy="3596"/>
          </a:xfrm>
        </p:grpSpPr>
        <p:sp>
          <p:nvSpPr>
            <p:cNvPr id="25612" name="Oval 5"/>
            <p:cNvSpPr>
              <a:spLocks noChangeArrowheads="1"/>
            </p:cNvSpPr>
            <p:nvPr/>
          </p:nvSpPr>
          <p:spPr bwMode="auto">
            <a:xfrm>
              <a:off x="4051" y="396"/>
              <a:ext cx="360" cy="180"/>
            </a:xfrm>
            <a:prstGeom prst="ellipse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E6B9C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613" name="Group 39"/>
            <p:cNvGrpSpPr>
              <a:grpSpLocks/>
            </p:cNvGrpSpPr>
            <p:nvPr/>
          </p:nvGrpSpPr>
          <p:grpSpPr bwMode="auto">
            <a:xfrm>
              <a:off x="1137" y="713"/>
              <a:ext cx="3331" cy="3279"/>
              <a:chOff x="1137" y="713"/>
              <a:chExt cx="3331" cy="3279"/>
            </a:xfrm>
          </p:grpSpPr>
          <p:grpSp>
            <p:nvGrpSpPr>
              <p:cNvPr id="25614" name="Group 35"/>
              <p:cNvGrpSpPr>
                <a:grpSpLocks/>
              </p:cNvGrpSpPr>
              <p:nvPr/>
            </p:nvGrpSpPr>
            <p:grpSpPr bwMode="auto">
              <a:xfrm>
                <a:off x="2426" y="713"/>
                <a:ext cx="2042" cy="2822"/>
                <a:chOff x="2032" y="639"/>
                <a:chExt cx="2042" cy="2822"/>
              </a:xfrm>
            </p:grpSpPr>
            <p:sp>
              <p:nvSpPr>
                <p:cNvPr id="25616" name="AutoShape 33"/>
                <p:cNvSpPr>
                  <a:spLocks noChangeArrowheads="1"/>
                </p:cNvSpPr>
                <p:nvPr/>
              </p:nvSpPr>
              <p:spPr bwMode="auto">
                <a:xfrm rot="4282656">
                  <a:off x="2421" y="2389"/>
                  <a:ext cx="683" cy="1461"/>
                </a:xfrm>
                <a:prstGeom prst="curvedLeftArrow">
                  <a:avLst>
                    <a:gd name="adj1" fmla="val 42782"/>
                    <a:gd name="adj2" fmla="val 85564"/>
                    <a:gd name="adj3" fmla="val 33333"/>
                  </a:avLst>
                </a:prstGeom>
                <a:solidFill>
                  <a:srgbClr val="FFCC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17" name="AutoShape 34"/>
                <p:cNvSpPr>
                  <a:spLocks noChangeArrowheads="1"/>
                </p:cNvSpPr>
                <p:nvPr/>
              </p:nvSpPr>
              <p:spPr bwMode="auto">
                <a:xfrm rot="5400000">
                  <a:off x="3263" y="938"/>
                  <a:ext cx="1110" cy="512"/>
                </a:xfrm>
                <a:custGeom>
                  <a:avLst/>
                  <a:gdLst>
                    <a:gd name="T0" fmla="*/ 833 w 21600"/>
                    <a:gd name="T1" fmla="*/ 0 h 21600"/>
                    <a:gd name="T2" fmla="*/ 0 w 21600"/>
                    <a:gd name="T3" fmla="*/ 256 h 21600"/>
                    <a:gd name="T4" fmla="*/ 833 w 21600"/>
                    <a:gd name="T5" fmla="*/ 512 h 21600"/>
                    <a:gd name="T6" fmla="*/ 1110 w 21600"/>
                    <a:gd name="T7" fmla="*/ 256 h 21600"/>
                    <a:gd name="T8" fmla="*/ 3 60000 65536"/>
                    <a:gd name="T9" fmla="*/ 2 60000 65536"/>
                    <a:gd name="T10" fmla="*/ 1 60000 65536"/>
                    <a:gd name="T11" fmla="*/ 0 60000 65536"/>
                    <a:gd name="T12" fmla="*/ 3366 w 21600"/>
                    <a:gd name="T13" fmla="*/ 5400 h 21600"/>
                    <a:gd name="T14" fmla="*/ 18895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solidFill>
                  <a:srgbClr val="FFCC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5615" name="Text Box 38"/>
              <p:cNvSpPr txBox="1">
                <a:spLocks noChangeArrowheads="1"/>
              </p:cNvSpPr>
              <p:nvPr/>
            </p:nvSpPr>
            <p:spPr bwMode="auto">
              <a:xfrm>
                <a:off x="1137" y="3472"/>
                <a:ext cx="1617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GB" b="1">
                    <a:solidFill>
                      <a:schemeClr val="accent2"/>
                    </a:solidFill>
                  </a:rPr>
                  <a:t>cytokines/chemokines</a:t>
                </a:r>
              </a:p>
              <a:p>
                <a:pPr algn="ctr"/>
                <a:r>
                  <a:rPr lang="en-GB" b="1">
                    <a:solidFill>
                      <a:schemeClr val="accent2"/>
                    </a:solidFill>
                  </a:rPr>
                  <a:t>costimulatory molecules</a:t>
                </a:r>
              </a:p>
              <a:p>
                <a:pPr algn="ctr"/>
                <a:r>
                  <a:rPr lang="en-GB" b="1">
                    <a:solidFill>
                      <a:schemeClr val="accent2"/>
                    </a:solidFill>
                  </a:rPr>
                  <a:t>antigens</a:t>
                </a:r>
              </a:p>
            </p:txBody>
          </p:sp>
        </p:grpSp>
      </p:grpSp>
      <p:sp>
        <p:nvSpPr>
          <p:cNvPr id="25611" name="Rectangle 42"/>
          <p:cNvSpPr>
            <a:spLocks noChangeArrowheads="1"/>
          </p:cNvSpPr>
          <p:nvPr/>
        </p:nvSpPr>
        <p:spPr bwMode="auto">
          <a:xfrm>
            <a:off x="192088" y="711200"/>
            <a:ext cx="3470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What T cells?</a:t>
            </a:r>
          </a:p>
          <a:p>
            <a:r>
              <a:rPr lang="en-US" sz="2400"/>
              <a:t>What effector functions?</a:t>
            </a:r>
          </a:p>
          <a:p>
            <a:r>
              <a:rPr lang="en-US" sz="2400"/>
              <a:t>How do they interact?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1634</Words>
  <Application>Microsoft Office PowerPoint</Application>
  <PresentationFormat>On-screen Show (4:3)</PresentationFormat>
  <Paragraphs>240</Paragraphs>
  <Slides>29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Mtb 3 - Host-pathogen interactions Adaptive Immunity</vt:lpstr>
      <vt:lpstr>PowerPoint Presentation</vt:lpstr>
      <vt:lpstr>Outline</vt:lpstr>
      <vt:lpstr>Some more innate immunity</vt:lpstr>
      <vt:lpstr>PowerPoint Presentation</vt:lpstr>
      <vt:lpstr>Autophagy</vt:lpstr>
      <vt:lpstr>Immunological induction of autophagy “immunophagy”</vt:lpstr>
      <vt:lpstr>PowerPoint Presentation</vt:lpstr>
      <vt:lpstr>PowerPoint Presentation</vt:lpstr>
      <vt:lpstr>Specific or adaptive immunity</vt:lpstr>
      <vt:lpstr>Humoral response to Mtb</vt:lpstr>
      <vt:lpstr>T cell subsets involved in immune response to tuberculosis</vt:lpstr>
      <vt:lpstr>T cell subsets - evidence for involvement</vt:lpstr>
      <vt:lpstr>T cell subsets - evidence for involvement</vt:lpstr>
      <vt:lpstr>PowerPoint Presentation</vt:lpstr>
      <vt:lpstr>Cellular response - (1)  CD4+ T cells</vt:lpstr>
      <vt:lpstr>PowerPoint Presentation</vt:lpstr>
      <vt:lpstr>Cellular response - (2)  CD8+ T cells</vt:lpstr>
      <vt:lpstr>PowerPoint Presentation</vt:lpstr>
      <vt:lpstr>Cellular response - CD1-restricted T cells</vt:lpstr>
      <vt:lpstr>PowerPoint Presentation</vt:lpstr>
      <vt:lpstr>Cellular response - gd T cells</vt:lpstr>
      <vt:lpstr>PowerPoint Presentation</vt:lpstr>
      <vt:lpstr>PowerPoint Presentation</vt:lpstr>
      <vt:lpstr>Vaccines and Memory T cells</vt:lpstr>
      <vt:lpstr>PowerPoint Presentation</vt:lpstr>
      <vt:lpstr>References</vt:lpstr>
      <vt:lpstr>Learning objectives</vt:lpstr>
      <vt:lpstr>TED Prize</vt:lpstr>
    </vt:vector>
  </TitlesOfParts>
  <Company>Imperial College of Science,Technology and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Shiel, Nuala</dc:creator>
  <cp:lastModifiedBy>Shiel, Nuala</cp:lastModifiedBy>
  <cp:revision>401</cp:revision>
  <cp:lastPrinted>2012-10-22T08:09:34Z</cp:lastPrinted>
  <dcterms:created xsi:type="dcterms:W3CDTF">2010-11-14T13:36:35Z</dcterms:created>
  <dcterms:modified xsi:type="dcterms:W3CDTF">2012-11-20T13:07:24Z</dcterms:modified>
</cp:coreProperties>
</file>