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7" r:id="rId2"/>
    <p:sldId id="364" r:id="rId3"/>
    <p:sldId id="349" r:id="rId4"/>
    <p:sldId id="361" r:id="rId5"/>
    <p:sldId id="362" r:id="rId6"/>
    <p:sldId id="348" r:id="rId7"/>
    <p:sldId id="261" r:id="rId8"/>
    <p:sldId id="344" r:id="rId9"/>
    <p:sldId id="311" r:id="rId10"/>
    <p:sldId id="302" r:id="rId11"/>
    <p:sldId id="351" r:id="rId12"/>
    <p:sldId id="266" r:id="rId13"/>
    <p:sldId id="353" r:id="rId14"/>
    <p:sldId id="359" r:id="rId15"/>
    <p:sldId id="347" r:id="rId16"/>
    <p:sldId id="354" r:id="rId17"/>
    <p:sldId id="345" r:id="rId18"/>
    <p:sldId id="368" r:id="rId19"/>
    <p:sldId id="370" r:id="rId20"/>
    <p:sldId id="340" r:id="rId21"/>
    <p:sldId id="357" r:id="rId22"/>
    <p:sldId id="369" r:id="rId23"/>
    <p:sldId id="356" r:id="rId24"/>
    <p:sldId id="321" r:id="rId25"/>
    <p:sldId id="272" r:id="rId26"/>
    <p:sldId id="320" r:id="rId27"/>
    <p:sldId id="355" r:id="rId28"/>
    <p:sldId id="305" r:id="rId29"/>
    <p:sldId id="363" r:id="rId30"/>
    <p:sldId id="352" r:id="rId31"/>
    <p:sldId id="350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6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pitchFamily="36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pitchFamily="36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pitchFamily="36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pitchFamily="3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838"/>
    <a:srgbClr val="E8E8E8"/>
    <a:srgbClr val="990000"/>
    <a:srgbClr val="FFFF99"/>
    <a:srgbClr val="CCFFFF"/>
    <a:srgbClr val="CCECFF"/>
    <a:srgbClr val="CCFFCC"/>
    <a:srgbClr val="FFCC66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254" autoAdjust="0"/>
    <p:restoredTop sz="94097" autoAdjust="0"/>
  </p:normalViewPr>
  <p:slideViewPr>
    <p:cSldViewPr snapToGrid="0">
      <p:cViewPr>
        <p:scale>
          <a:sx n="50" d="100"/>
          <a:sy n="50" d="100"/>
        </p:scale>
        <p:origin x="-118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16" charset="0"/>
              </a:defRPr>
            </a:lvl1pPr>
          </a:lstStyle>
          <a:p>
            <a:pPr>
              <a:defRPr/>
            </a:pPr>
            <a:fld id="{45644687-CBD9-4B0B-A085-10FEC4F10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46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fld id="{BB2E2245-0F5B-4DCD-93D3-643D28F6E4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642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36" charset="-128"/>
        <a:cs typeface="ＭＳ Ｐゴシック" pitchFamily="3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81994-E909-4578-A820-06578F863F60}" type="slidenum">
              <a:rPr lang="en-GB">
                <a:latin typeface="Times New Roman" pitchFamily="36" charset="0"/>
              </a:rPr>
              <a:pPr/>
              <a:t>1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A12C5-835E-4909-B1E6-7D65027AB0CA}" type="slidenum">
              <a:rPr lang="en-GB">
                <a:latin typeface="Times New Roman" pitchFamily="36" charset="0"/>
              </a:rPr>
              <a:pPr/>
              <a:t>10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36" charset="0"/>
              </a:rPr>
              <a:t>c.f. yesterdays invasion lecture. Variety of receptors - differential engagement has consequences for cell and bug.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C4E6D-9458-404D-A9DA-F2362361251B}" type="slidenum">
              <a:rPr lang="en-GB">
                <a:latin typeface="Times New Roman" pitchFamily="36" charset="0"/>
              </a:rPr>
              <a:pPr/>
              <a:t>11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93DEA-62DD-465D-85DD-E2FC62F79E04}" type="slidenum">
              <a:rPr lang="en-GB">
                <a:latin typeface="Times New Roman" pitchFamily="36" charset="0"/>
              </a:rPr>
              <a:pPr/>
              <a:t>12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800">
                <a:latin typeface="Arial" pitchFamily="36" charset="0"/>
              </a:rPr>
              <a:t>Dynamic process. Fusion with vesicles containing various biomolecules.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D8CF8-81F3-42DA-B152-588F9F93221C}" type="slidenum">
              <a:rPr lang="en-GB">
                <a:latin typeface="Times New Roman" pitchFamily="36" charset="0"/>
              </a:rPr>
              <a:pPr/>
              <a:t>13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E074F-3EAB-4F1F-BE28-597A0E9E1DE2}" type="slidenum">
              <a:rPr lang="en-GB">
                <a:latin typeface="Times New Roman" pitchFamily="36" charset="0"/>
              </a:rPr>
              <a:pPr/>
              <a:t>14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8EDAC-B101-4741-8153-794D6FF852AF}" type="slidenum">
              <a:rPr lang="en-GB">
                <a:latin typeface="Times New Roman" pitchFamily="36" charset="0"/>
              </a:rPr>
              <a:pPr/>
              <a:t>15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B4D75-B854-48AA-82F9-3683C49237F8}" type="slidenum">
              <a:rPr lang="en-GB">
                <a:latin typeface="Times New Roman" pitchFamily="36" charset="0"/>
              </a:rPr>
              <a:pPr/>
              <a:t>16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4F264-2750-4C95-9637-2815CBCFCB10}" type="slidenum">
              <a:rPr lang="en-GB">
                <a:latin typeface="Times New Roman" pitchFamily="36" charset="0"/>
              </a:rPr>
              <a:pPr/>
              <a:t>17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70C47-939B-4665-99F7-8F5FE536DF90}" type="slidenum">
              <a:rPr lang="en-GB">
                <a:latin typeface="Times New Roman" pitchFamily="36" charset="0"/>
              </a:rPr>
              <a:pPr/>
              <a:t>18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3ADCD-9F62-4D85-B0B4-AB00B742F27D}" type="slidenum">
              <a:rPr lang="en-GB">
                <a:latin typeface="Times New Roman" pitchFamily="36" charset="0"/>
              </a:rPr>
              <a:pPr/>
              <a:t>20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C7AFF-4147-4D35-93D7-E2D936899CF0}" type="slidenum">
              <a:rPr lang="en-GB">
                <a:latin typeface="Times New Roman" pitchFamily="36" charset="0"/>
              </a:rPr>
              <a:pPr/>
              <a:t>2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400">
                <a:latin typeface="Arial" pitchFamily="36" charset="0"/>
              </a:rPr>
              <a:t>Model for all 3 lectures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0E719-001E-42AC-9B1A-661DDEB03C39}" type="slidenum">
              <a:rPr lang="en-GB">
                <a:latin typeface="Times New Roman" pitchFamily="36" charset="0"/>
              </a:rPr>
              <a:pPr/>
              <a:t>21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0E719-001E-42AC-9B1A-661DDEB03C39}" type="slidenum">
              <a:rPr lang="en-GB">
                <a:latin typeface="Times New Roman" pitchFamily="36" charset="0"/>
              </a:rPr>
              <a:pPr/>
              <a:t>22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337D5E-BCDD-4B4D-8C89-2A1FD07D2E41}" type="slidenum">
              <a:rPr lang="en-GB">
                <a:latin typeface="Times New Roman" pitchFamily="36" charset="0"/>
              </a:rPr>
              <a:pPr/>
              <a:t>23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D1A8B-3549-44E2-B002-7DC5CD8E8CA9}" type="slidenum">
              <a:rPr lang="en-GB">
                <a:latin typeface="Times New Roman" pitchFamily="36" charset="0"/>
              </a:rPr>
              <a:pPr/>
              <a:t>24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36" charset="0"/>
              </a:rPr>
              <a:t>Presentation of antigens released from dead/dying Mtb primes T cells and leads to cycle of activation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8268-F0F1-4C36-9335-AE1E20A99101}" type="slidenum">
              <a:rPr lang="en-GB">
                <a:latin typeface="Times New Roman" pitchFamily="36" charset="0"/>
              </a:rPr>
              <a:pPr/>
              <a:t>25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A0522-950D-44C1-8E68-0BE1524DF1C6}" type="slidenum">
              <a:rPr lang="en-GB">
                <a:latin typeface="Times New Roman" pitchFamily="36" charset="0"/>
              </a:rPr>
              <a:pPr/>
              <a:t>26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36" charset="0"/>
              </a:rPr>
              <a:t>INFgamma overcomes Mtb-mediated phagosomal arrest.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5D3BE-C0C0-4431-B743-2155B1FEB773}" type="slidenum">
              <a:rPr lang="en-GB">
                <a:latin typeface="Times New Roman" pitchFamily="36" charset="0"/>
              </a:rPr>
              <a:pPr/>
              <a:t>27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2B3FC-8B16-46E1-BFD9-B0D01DC9101C}" type="slidenum">
              <a:rPr lang="en-GB">
                <a:latin typeface="Times New Roman" pitchFamily="36" charset="0"/>
              </a:rPr>
              <a:pPr/>
              <a:t>28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89C6D-BBF2-4578-A979-9E5DAB9AA7EA}" type="slidenum">
              <a:rPr lang="en-GB">
                <a:latin typeface="Times New Roman" pitchFamily="36" charset="0"/>
              </a:rPr>
              <a:pPr/>
              <a:t>29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1EEAD-5040-4BAB-89B1-1E5AD19B0E49}" type="slidenum">
              <a:rPr lang="en-GB">
                <a:latin typeface="Times New Roman" pitchFamily="36" charset="0"/>
              </a:rPr>
              <a:pPr/>
              <a:t>30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3854A-5981-43EF-BCA2-5ED1FDA31054}" type="slidenum">
              <a:rPr lang="en-GB">
                <a:latin typeface="Times New Roman" pitchFamily="36" charset="0"/>
              </a:rPr>
              <a:pPr/>
              <a:t>3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B02D8-69C9-421E-AED6-AD78DF733FEF}" type="slidenum">
              <a:rPr lang="en-GB">
                <a:latin typeface="Times New Roman" pitchFamily="36" charset="0"/>
              </a:rPr>
              <a:pPr/>
              <a:t>31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43C97-73FE-4D8C-A1C2-6E528A52C85B}" type="slidenum">
              <a:rPr lang="en-GB">
                <a:latin typeface="Times New Roman" pitchFamily="36" charset="0"/>
              </a:rPr>
              <a:pPr/>
              <a:t>4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2BE37-D474-498D-8EB8-0BB5F5F49A97}" type="slidenum">
              <a:rPr lang="en-GB">
                <a:latin typeface="Times New Roman" pitchFamily="36" charset="0"/>
              </a:rPr>
              <a:pPr/>
              <a:t>5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7FB9E-171E-423E-BBA0-54A8F94FE0AA}" type="slidenum">
              <a:rPr lang="en-GB">
                <a:latin typeface="Times New Roman" pitchFamily="36" charset="0"/>
              </a:rPr>
              <a:pPr/>
              <a:t>6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CA9B4-260E-4152-8DED-AA303C5EE69B}" type="slidenum">
              <a:rPr lang="en-GB">
                <a:latin typeface="Times New Roman" pitchFamily="36" charset="0"/>
              </a:rPr>
              <a:pPr/>
              <a:t>7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2357D-BD07-44C8-BC53-AEB420FE906B}" type="slidenum">
              <a:rPr lang="en-GB">
                <a:latin typeface="Times New Roman" pitchFamily="36" charset="0"/>
              </a:rPr>
              <a:pPr/>
              <a:t>8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4DE8E-1716-468C-9919-B429A4599740}" type="slidenum">
              <a:rPr lang="en-GB">
                <a:latin typeface="Times New Roman" pitchFamily="36" charset="0"/>
              </a:rPr>
              <a:pPr/>
              <a:t>9</a:t>
            </a:fld>
            <a:endParaRPr lang="en-GB">
              <a:latin typeface="Times New Roman" pitchFamily="3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91A8E-310B-426B-B011-E02DEC9FE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6529B-F840-439E-B613-5AC213B4A5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7F39F-D6F4-410D-A69C-1F5083AB3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D4F1-EBBD-4155-A2BF-CB28B3B072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F477-28F8-4D20-9C24-C5F1D6FF0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78559-986F-43E5-BB30-601EF73FD5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44B52-426E-48D5-BD0B-D1D664D65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6EF6E-12F4-47C1-92EF-4398577991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920C-FB10-45DE-AE8E-89CC2896F0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10F92-7D69-466B-B2CE-EF3A654289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2E99-0B4B-4F8B-A068-ABED28ACB1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16" charset="0"/>
              </a:defRPr>
            </a:lvl1pPr>
          </a:lstStyle>
          <a:p>
            <a:pPr>
              <a:defRPr/>
            </a:pPr>
            <a:fld id="{94BDF3D8-CBC2-4EA8-A2A9-48A66A866B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>
          <a:solidFill>
            <a:srgbClr val="C61838"/>
          </a:solidFill>
          <a:latin typeface="Impact"/>
          <a:ea typeface="ＭＳ Ｐゴシック" pitchFamily="36" charset="-128"/>
          <a:cs typeface="Impac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16" charset="0"/>
          <a:ea typeface="ＭＳ Ｐゴシック" pitchFamily="36" charset="-128"/>
          <a:cs typeface="ＭＳ Ｐゴシック" pitchFamily="3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16" charset="0"/>
          <a:ea typeface="ＭＳ Ｐゴシック" pitchFamily="36" charset="-128"/>
          <a:cs typeface="ＭＳ Ｐゴシック" pitchFamily="3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16" charset="0"/>
          <a:ea typeface="ＭＳ Ｐゴシック" pitchFamily="36" charset="-128"/>
          <a:cs typeface="ＭＳ Ｐゴシック" pitchFamily="3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16" charset="0"/>
          <a:ea typeface="ＭＳ Ｐゴシック" pitchFamily="36" charset="-128"/>
          <a:cs typeface="ＭＳ Ｐゴシック" pitchFamily="3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6" charset="-128"/>
          <a:cs typeface="ＭＳ Ｐゴシック" pitchFamily="3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6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sf tbm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401638"/>
            <a:ext cx="8763000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788" y="704851"/>
            <a:ext cx="8729662" cy="1562100"/>
          </a:xfrm>
        </p:spPr>
        <p:txBody>
          <a:bodyPr/>
          <a:lstStyle/>
          <a:p>
            <a:pPr eaLnBrk="1" hangingPunct="1"/>
            <a:r>
              <a:rPr lang="en-GB" sz="4400" b="0" i="1" dirty="0" err="1">
                <a:latin typeface="+mn-lt"/>
              </a:rPr>
              <a:t>Mtb</a:t>
            </a:r>
            <a:r>
              <a:rPr lang="en-GB" sz="4400" b="0" dirty="0">
                <a:latin typeface="+mn-lt"/>
              </a:rPr>
              <a:t> 2: </a:t>
            </a:r>
            <a:r>
              <a:rPr lang="en-GB" sz="4400" b="0" dirty="0" smtClean="0">
                <a:latin typeface="+mn-lt"/>
              </a:rPr>
              <a:t>Host-pathogen interactions</a:t>
            </a:r>
            <a:r>
              <a:rPr lang="en-GB" sz="4400" b="0" dirty="0">
                <a:latin typeface="+mn-lt"/>
              </a:rPr>
              <a:t/>
            </a:r>
            <a:br>
              <a:rPr lang="en-GB" sz="4400" b="0" dirty="0">
                <a:latin typeface="+mn-lt"/>
              </a:rPr>
            </a:br>
            <a:r>
              <a:rPr lang="en-GB" sz="4400" b="0" dirty="0">
                <a:latin typeface="+mn-lt"/>
              </a:rPr>
              <a:t>Innate </a:t>
            </a:r>
            <a:r>
              <a:rPr lang="en-GB" sz="4400" b="0" dirty="0" smtClean="0">
                <a:latin typeface="+mn-lt"/>
              </a:rPr>
              <a:t>Immunity</a:t>
            </a:r>
            <a:endParaRPr lang="en-GB" dirty="0">
              <a:latin typeface="+mn-lt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52701"/>
            <a:ext cx="6400800" cy="1695450"/>
          </a:xfrm>
        </p:spPr>
        <p:txBody>
          <a:bodyPr/>
          <a:lstStyle/>
          <a:p>
            <a:pPr eaLnBrk="1" hangingPunct="1"/>
            <a:r>
              <a:rPr lang="en-GB" dirty="0" smtClean="0"/>
              <a:t>Dr </a:t>
            </a:r>
            <a:r>
              <a:rPr lang="en-GB" dirty="0"/>
              <a:t>Brian </a:t>
            </a:r>
            <a:r>
              <a:rPr lang="en-GB" dirty="0" smtClean="0"/>
              <a:t>Robertson</a:t>
            </a:r>
          </a:p>
          <a:p>
            <a:pPr eaLnBrk="1" hangingPunct="1"/>
            <a:r>
              <a:rPr lang="en-GB" sz="2800" dirty="0" smtClean="0"/>
              <a:t>Microbiology</a:t>
            </a:r>
            <a:r>
              <a:rPr lang="en-GB" sz="2800" dirty="0"/>
              <a:t>, </a:t>
            </a:r>
            <a:r>
              <a:rPr lang="en-GB" sz="2800" dirty="0" err="1"/>
              <a:t>FoM</a:t>
            </a:r>
            <a:r>
              <a:rPr lang="en-GB" sz="2800" dirty="0"/>
              <a:t>,</a:t>
            </a:r>
          </a:p>
          <a:p>
            <a:pPr eaLnBrk="1" hangingPunct="1"/>
            <a:r>
              <a:rPr lang="en-GB" sz="2800" dirty="0" smtClean="0"/>
              <a:t>MRC CMBI, </a:t>
            </a:r>
            <a:r>
              <a:rPr lang="en-GB" sz="2800" dirty="0"/>
              <a:t>Flowers building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3"/>
          <p:cNvSpPr>
            <a:spLocks/>
          </p:cNvSpPr>
          <p:nvPr/>
        </p:nvSpPr>
        <p:spPr bwMode="auto">
          <a:xfrm>
            <a:off x="700088" y="3109913"/>
            <a:ext cx="6575425" cy="2062162"/>
          </a:xfrm>
          <a:custGeom>
            <a:avLst/>
            <a:gdLst>
              <a:gd name="T0" fmla="*/ 0 w 3889"/>
              <a:gd name="T1" fmla="*/ 1238 h 1238"/>
              <a:gd name="T2" fmla="*/ 161 w 3889"/>
              <a:gd name="T3" fmla="*/ 674 h 1238"/>
              <a:gd name="T4" fmla="*/ 380 w 3889"/>
              <a:gd name="T5" fmla="*/ 547 h 1238"/>
              <a:gd name="T6" fmla="*/ 519 w 3889"/>
              <a:gd name="T7" fmla="*/ 524 h 1238"/>
              <a:gd name="T8" fmla="*/ 864 w 3889"/>
              <a:gd name="T9" fmla="*/ 662 h 1238"/>
              <a:gd name="T10" fmla="*/ 1095 w 3889"/>
              <a:gd name="T11" fmla="*/ 628 h 1238"/>
              <a:gd name="T12" fmla="*/ 1175 w 3889"/>
              <a:gd name="T13" fmla="*/ 593 h 1238"/>
              <a:gd name="T14" fmla="*/ 1313 w 3889"/>
              <a:gd name="T15" fmla="*/ 513 h 1238"/>
              <a:gd name="T16" fmla="*/ 1394 w 3889"/>
              <a:gd name="T17" fmla="*/ 443 h 1238"/>
              <a:gd name="T18" fmla="*/ 1509 w 3889"/>
              <a:gd name="T19" fmla="*/ 363 h 1238"/>
              <a:gd name="T20" fmla="*/ 1809 w 3889"/>
              <a:gd name="T21" fmla="*/ 98 h 1238"/>
              <a:gd name="T22" fmla="*/ 1866 w 3889"/>
              <a:gd name="T23" fmla="*/ 75 h 1238"/>
              <a:gd name="T24" fmla="*/ 1935 w 3889"/>
              <a:gd name="T25" fmla="*/ 40 h 1238"/>
              <a:gd name="T26" fmla="*/ 2062 w 3889"/>
              <a:gd name="T27" fmla="*/ 17 h 1238"/>
              <a:gd name="T28" fmla="*/ 2500 w 3889"/>
              <a:gd name="T29" fmla="*/ 63 h 1238"/>
              <a:gd name="T30" fmla="*/ 2546 w 3889"/>
              <a:gd name="T31" fmla="*/ 98 h 1238"/>
              <a:gd name="T32" fmla="*/ 2581 w 3889"/>
              <a:gd name="T33" fmla="*/ 109 h 1238"/>
              <a:gd name="T34" fmla="*/ 2615 w 3889"/>
              <a:gd name="T35" fmla="*/ 144 h 1238"/>
              <a:gd name="T36" fmla="*/ 2799 w 3889"/>
              <a:gd name="T37" fmla="*/ 282 h 1238"/>
              <a:gd name="T38" fmla="*/ 2915 w 3889"/>
              <a:gd name="T39" fmla="*/ 420 h 1238"/>
              <a:gd name="T40" fmla="*/ 2938 w 3889"/>
              <a:gd name="T41" fmla="*/ 455 h 1238"/>
              <a:gd name="T42" fmla="*/ 3145 w 3889"/>
              <a:gd name="T43" fmla="*/ 605 h 1238"/>
              <a:gd name="T44" fmla="*/ 3606 w 3889"/>
              <a:gd name="T45" fmla="*/ 605 h 1238"/>
              <a:gd name="T46" fmla="*/ 3836 w 3889"/>
              <a:gd name="T47" fmla="*/ 708 h 1238"/>
              <a:gd name="T48" fmla="*/ 3871 w 3889"/>
              <a:gd name="T49" fmla="*/ 835 h 12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89"/>
              <a:gd name="T76" fmla="*/ 0 h 1238"/>
              <a:gd name="T77" fmla="*/ 3889 w 3889"/>
              <a:gd name="T78" fmla="*/ 1238 h 12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89" h="1238">
                <a:moveTo>
                  <a:pt x="0" y="1238"/>
                </a:moveTo>
                <a:cubicBezTo>
                  <a:pt x="10" y="1085"/>
                  <a:pt x="12" y="775"/>
                  <a:pt x="161" y="674"/>
                </a:cubicBezTo>
                <a:cubicBezTo>
                  <a:pt x="198" y="617"/>
                  <a:pt x="314" y="563"/>
                  <a:pt x="380" y="547"/>
                </a:cubicBezTo>
                <a:cubicBezTo>
                  <a:pt x="426" y="536"/>
                  <a:pt x="519" y="524"/>
                  <a:pt x="519" y="524"/>
                </a:cubicBezTo>
                <a:cubicBezTo>
                  <a:pt x="638" y="564"/>
                  <a:pt x="745" y="624"/>
                  <a:pt x="864" y="662"/>
                </a:cubicBezTo>
                <a:cubicBezTo>
                  <a:pt x="939" y="638"/>
                  <a:pt x="1018" y="646"/>
                  <a:pt x="1095" y="628"/>
                </a:cubicBezTo>
                <a:cubicBezTo>
                  <a:pt x="1121" y="615"/>
                  <a:pt x="1150" y="607"/>
                  <a:pt x="1175" y="593"/>
                </a:cubicBezTo>
                <a:cubicBezTo>
                  <a:pt x="1226" y="564"/>
                  <a:pt x="1259" y="531"/>
                  <a:pt x="1313" y="513"/>
                </a:cubicBezTo>
                <a:cubicBezTo>
                  <a:pt x="1392" y="459"/>
                  <a:pt x="1298" y="526"/>
                  <a:pt x="1394" y="443"/>
                </a:cubicBezTo>
                <a:cubicBezTo>
                  <a:pt x="1429" y="412"/>
                  <a:pt x="1476" y="396"/>
                  <a:pt x="1509" y="363"/>
                </a:cubicBezTo>
                <a:cubicBezTo>
                  <a:pt x="1604" y="268"/>
                  <a:pt x="1713" y="193"/>
                  <a:pt x="1809" y="98"/>
                </a:cubicBezTo>
                <a:cubicBezTo>
                  <a:pt x="1824" y="84"/>
                  <a:pt x="1848" y="84"/>
                  <a:pt x="1866" y="75"/>
                </a:cubicBezTo>
                <a:cubicBezTo>
                  <a:pt x="1907" y="55"/>
                  <a:pt x="1892" y="49"/>
                  <a:pt x="1935" y="40"/>
                </a:cubicBezTo>
                <a:cubicBezTo>
                  <a:pt x="2134" y="0"/>
                  <a:pt x="1930" y="51"/>
                  <a:pt x="2062" y="17"/>
                </a:cubicBezTo>
                <a:cubicBezTo>
                  <a:pt x="2209" y="32"/>
                  <a:pt x="2356" y="29"/>
                  <a:pt x="2500" y="63"/>
                </a:cubicBezTo>
                <a:cubicBezTo>
                  <a:pt x="2515" y="75"/>
                  <a:pt x="2529" y="88"/>
                  <a:pt x="2546" y="98"/>
                </a:cubicBezTo>
                <a:cubicBezTo>
                  <a:pt x="2557" y="104"/>
                  <a:pt x="2571" y="102"/>
                  <a:pt x="2581" y="109"/>
                </a:cubicBezTo>
                <a:cubicBezTo>
                  <a:pt x="2595" y="118"/>
                  <a:pt x="2603" y="134"/>
                  <a:pt x="2615" y="144"/>
                </a:cubicBezTo>
                <a:cubicBezTo>
                  <a:pt x="2673" y="193"/>
                  <a:pt x="2742" y="231"/>
                  <a:pt x="2799" y="282"/>
                </a:cubicBezTo>
                <a:cubicBezTo>
                  <a:pt x="2873" y="348"/>
                  <a:pt x="2864" y="343"/>
                  <a:pt x="2915" y="420"/>
                </a:cubicBezTo>
                <a:cubicBezTo>
                  <a:pt x="2923" y="432"/>
                  <a:pt x="2938" y="455"/>
                  <a:pt x="2938" y="455"/>
                </a:cubicBezTo>
                <a:cubicBezTo>
                  <a:pt x="2969" y="549"/>
                  <a:pt x="3053" y="586"/>
                  <a:pt x="3145" y="605"/>
                </a:cubicBezTo>
                <a:cubicBezTo>
                  <a:pt x="3278" y="692"/>
                  <a:pt x="3455" y="629"/>
                  <a:pt x="3606" y="605"/>
                </a:cubicBezTo>
                <a:cubicBezTo>
                  <a:pt x="3720" y="565"/>
                  <a:pt x="3763" y="635"/>
                  <a:pt x="3836" y="708"/>
                </a:cubicBezTo>
                <a:cubicBezTo>
                  <a:pt x="3866" y="738"/>
                  <a:pt x="3889" y="798"/>
                  <a:pt x="3871" y="83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7099300" y="3805238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 i="1">
                <a:solidFill>
                  <a:schemeClr val="accent2"/>
                </a:solidFill>
              </a:rPr>
              <a:t>macrophage/DC</a:t>
            </a:r>
          </a:p>
        </p:txBody>
      </p:sp>
      <p:sp>
        <p:nvSpPr>
          <p:cNvPr id="35844" name="Oval 2"/>
          <p:cNvSpPr>
            <a:spLocks noChangeArrowheads="1"/>
          </p:cNvSpPr>
          <p:nvPr/>
        </p:nvSpPr>
        <p:spPr bwMode="auto">
          <a:xfrm>
            <a:off x="1600200" y="1404938"/>
            <a:ext cx="2057400" cy="838200"/>
          </a:xfrm>
          <a:prstGeom prst="ellipse">
            <a:avLst/>
          </a:prstGeom>
          <a:gradFill rotWithShape="0">
            <a:gsLst>
              <a:gs pos="0">
                <a:srgbClr val="800000"/>
              </a:gs>
              <a:gs pos="100000">
                <a:srgbClr val="E0C1C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00050" y="908050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 i="1">
                <a:solidFill>
                  <a:schemeClr val="accent2"/>
                </a:solidFill>
              </a:rPr>
              <a:t>M. tuberculosis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846138" y="1808163"/>
            <a:ext cx="3511550" cy="869950"/>
            <a:chOff x="533" y="1139"/>
            <a:chExt cx="2212" cy="548"/>
          </a:xfrm>
        </p:grpSpPr>
        <p:sp>
          <p:nvSpPr>
            <p:cNvPr id="35879" name="Oval 7"/>
            <p:cNvSpPr>
              <a:spLocks noChangeArrowheads="1"/>
            </p:cNvSpPr>
            <p:nvPr/>
          </p:nvSpPr>
          <p:spPr bwMode="auto">
            <a:xfrm>
              <a:off x="2112" y="1173"/>
              <a:ext cx="192" cy="19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0" name="Oval 8"/>
            <p:cNvSpPr>
              <a:spLocks noChangeArrowheads="1"/>
            </p:cNvSpPr>
            <p:nvPr/>
          </p:nvSpPr>
          <p:spPr bwMode="auto">
            <a:xfrm>
              <a:off x="1536" y="1317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1" name="Oval 9"/>
            <p:cNvSpPr>
              <a:spLocks noChangeArrowheads="1"/>
            </p:cNvSpPr>
            <p:nvPr/>
          </p:nvSpPr>
          <p:spPr bwMode="auto">
            <a:xfrm>
              <a:off x="1008" y="1173"/>
              <a:ext cx="192" cy="19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2" name="Text Box 10"/>
            <p:cNvSpPr txBox="1">
              <a:spLocks noChangeArrowheads="1"/>
            </p:cNvSpPr>
            <p:nvPr/>
          </p:nvSpPr>
          <p:spPr bwMode="auto">
            <a:xfrm>
              <a:off x="533" y="1187"/>
              <a:ext cx="52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/>
                <a:t>CR3</a:t>
              </a:r>
            </a:p>
            <a:p>
              <a:pPr algn="ctr"/>
              <a:r>
                <a:rPr lang="en-GB"/>
                <a:t>ligand?</a:t>
              </a:r>
            </a:p>
          </p:txBody>
        </p:sp>
        <p:sp>
          <p:nvSpPr>
            <p:cNvPr id="35883" name="Text Box 11"/>
            <p:cNvSpPr txBox="1">
              <a:spLocks noChangeArrowheads="1"/>
            </p:cNvSpPr>
            <p:nvPr/>
          </p:nvSpPr>
          <p:spPr bwMode="auto">
            <a:xfrm>
              <a:off x="2352" y="1139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/>
                <a:t>LAM</a:t>
              </a:r>
            </a:p>
          </p:txBody>
        </p:sp>
        <p:sp>
          <p:nvSpPr>
            <p:cNvPr id="35884" name="Text Box 12"/>
            <p:cNvSpPr txBox="1">
              <a:spLocks noChangeArrowheads="1"/>
            </p:cNvSpPr>
            <p:nvPr/>
          </p:nvSpPr>
          <p:spPr bwMode="auto">
            <a:xfrm>
              <a:off x="1248" y="1475"/>
              <a:ext cx="8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/>
                <a:t>lipoproteins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92638" y="1155700"/>
            <a:ext cx="3790950" cy="1600200"/>
            <a:chOff x="2928" y="528"/>
            <a:chExt cx="2388" cy="1008"/>
          </a:xfrm>
        </p:grpSpPr>
        <p:sp>
          <p:nvSpPr>
            <p:cNvPr id="35871" name="Oval 14"/>
            <p:cNvSpPr>
              <a:spLocks noChangeArrowheads="1"/>
            </p:cNvSpPr>
            <p:nvPr/>
          </p:nvSpPr>
          <p:spPr bwMode="auto">
            <a:xfrm>
              <a:off x="2928" y="52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2" name="Oval 15"/>
            <p:cNvSpPr>
              <a:spLocks noChangeArrowheads="1"/>
            </p:cNvSpPr>
            <p:nvPr/>
          </p:nvSpPr>
          <p:spPr bwMode="auto">
            <a:xfrm>
              <a:off x="3168" y="720"/>
              <a:ext cx="192" cy="19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3" name="Oval 16"/>
            <p:cNvSpPr>
              <a:spLocks noChangeArrowheads="1"/>
            </p:cNvSpPr>
            <p:nvPr/>
          </p:nvSpPr>
          <p:spPr bwMode="auto">
            <a:xfrm>
              <a:off x="3408" y="1056"/>
              <a:ext cx="192" cy="19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4" name="Oval 17"/>
            <p:cNvSpPr>
              <a:spLocks noChangeArrowheads="1"/>
            </p:cNvSpPr>
            <p:nvPr/>
          </p:nvSpPr>
          <p:spPr bwMode="auto">
            <a:xfrm>
              <a:off x="3696" y="1344"/>
              <a:ext cx="192" cy="19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5" name="Text Box 18"/>
            <p:cNvSpPr txBox="1">
              <a:spLocks noChangeArrowheads="1"/>
            </p:cNvSpPr>
            <p:nvPr/>
          </p:nvSpPr>
          <p:spPr bwMode="auto">
            <a:xfrm>
              <a:off x="3419" y="542"/>
              <a:ext cx="80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1"/>
                <a:t>surfactants</a:t>
              </a:r>
            </a:p>
            <a:p>
              <a:pPr algn="ctr"/>
              <a:r>
                <a:rPr lang="en-GB" b="1"/>
                <a:t>SP-A, SP-D</a:t>
              </a:r>
            </a:p>
          </p:txBody>
        </p:sp>
        <p:sp>
          <p:nvSpPr>
            <p:cNvPr id="35876" name="Text Box 19"/>
            <p:cNvSpPr txBox="1">
              <a:spLocks noChangeArrowheads="1"/>
            </p:cNvSpPr>
            <p:nvPr/>
          </p:nvSpPr>
          <p:spPr bwMode="auto">
            <a:xfrm>
              <a:off x="3696" y="1022"/>
              <a:ext cx="8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/>
                <a:t>complement</a:t>
              </a:r>
            </a:p>
          </p:txBody>
        </p:sp>
        <p:sp>
          <p:nvSpPr>
            <p:cNvPr id="35877" name="Text Box 20"/>
            <p:cNvSpPr txBox="1">
              <a:spLocks noChangeArrowheads="1"/>
            </p:cNvSpPr>
            <p:nvPr/>
          </p:nvSpPr>
          <p:spPr bwMode="auto">
            <a:xfrm>
              <a:off x="3984" y="1310"/>
              <a:ext cx="3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/>
                <a:t>IgA</a:t>
              </a:r>
            </a:p>
          </p:txBody>
        </p:sp>
        <p:sp>
          <p:nvSpPr>
            <p:cNvPr id="35878" name="Text Box 21"/>
            <p:cNvSpPr txBox="1">
              <a:spLocks noChangeArrowheads="1"/>
            </p:cNvSpPr>
            <p:nvPr/>
          </p:nvSpPr>
          <p:spPr bwMode="auto">
            <a:xfrm>
              <a:off x="4560" y="782"/>
              <a:ext cx="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 i="1">
                  <a:solidFill>
                    <a:schemeClr val="accent2"/>
                  </a:solidFill>
                </a:rPr>
                <a:t>opsonins</a:t>
              </a: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922338" y="2889250"/>
            <a:ext cx="6813550" cy="2878138"/>
            <a:chOff x="581" y="1820"/>
            <a:chExt cx="4292" cy="1813"/>
          </a:xfrm>
        </p:grpSpPr>
        <p:sp>
          <p:nvSpPr>
            <p:cNvPr id="35850" name="Rectangle 24"/>
            <p:cNvSpPr>
              <a:spLocks noChangeArrowheads="1"/>
            </p:cNvSpPr>
            <p:nvPr/>
          </p:nvSpPr>
          <p:spPr bwMode="auto">
            <a:xfrm>
              <a:off x="661" y="2383"/>
              <a:ext cx="144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1" name="Rectangle 25"/>
            <p:cNvSpPr>
              <a:spLocks noChangeArrowheads="1"/>
            </p:cNvSpPr>
            <p:nvPr/>
          </p:nvSpPr>
          <p:spPr bwMode="auto">
            <a:xfrm>
              <a:off x="853" y="2383"/>
              <a:ext cx="144" cy="33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2" name="Rectangle 26"/>
            <p:cNvSpPr>
              <a:spLocks noChangeArrowheads="1"/>
            </p:cNvSpPr>
            <p:nvPr/>
          </p:nvSpPr>
          <p:spPr bwMode="auto">
            <a:xfrm>
              <a:off x="1013" y="2383"/>
              <a:ext cx="144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3" name="Text Box 27"/>
            <p:cNvSpPr txBox="1">
              <a:spLocks noChangeArrowheads="1"/>
            </p:cNvSpPr>
            <p:nvPr/>
          </p:nvSpPr>
          <p:spPr bwMode="auto">
            <a:xfrm>
              <a:off x="581" y="2829"/>
              <a:ext cx="5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CR1,3,4</a:t>
              </a:r>
            </a:p>
          </p:txBody>
        </p:sp>
        <p:sp>
          <p:nvSpPr>
            <p:cNvPr id="35854" name="Text Box 28"/>
            <p:cNvSpPr txBox="1">
              <a:spLocks noChangeArrowheads="1"/>
            </p:cNvSpPr>
            <p:nvPr/>
          </p:nvSpPr>
          <p:spPr bwMode="auto">
            <a:xfrm>
              <a:off x="626" y="3045"/>
              <a:ext cx="90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1"/>
                <a:t>complement </a:t>
              </a:r>
            </a:p>
            <a:p>
              <a:pPr algn="ctr"/>
              <a:r>
                <a:rPr lang="en-GB" b="1"/>
                <a:t>receptors</a:t>
              </a:r>
            </a:p>
          </p:txBody>
        </p:sp>
        <p:sp>
          <p:nvSpPr>
            <p:cNvPr id="35855" name="Rectangle 30"/>
            <p:cNvSpPr>
              <a:spLocks noChangeArrowheads="1"/>
            </p:cNvSpPr>
            <p:nvPr/>
          </p:nvSpPr>
          <p:spPr bwMode="auto">
            <a:xfrm>
              <a:off x="1616" y="239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Rectangle 31"/>
            <p:cNvSpPr>
              <a:spLocks noChangeArrowheads="1"/>
            </p:cNvSpPr>
            <p:nvPr/>
          </p:nvSpPr>
          <p:spPr bwMode="auto">
            <a:xfrm>
              <a:off x="1808" y="2250"/>
              <a:ext cx="144" cy="336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Rectangle 32"/>
            <p:cNvSpPr>
              <a:spLocks noChangeArrowheads="1"/>
            </p:cNvSpPr>
            <p:nvPr/>
          </p:nvSpPr>
          <p:spPr bwMode="auto">
            <a:xfrm>
              <a:off x="2000" y="2106"/>
              <a:ext cx="14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8" name="Text Box 33"/>
            <p:cNvSpPr txBox="1">
              <a:spLocks noChangeArrowheads="1"/>
            </p:cNvSpPr>
            <p:nvPr/>
          </p:nvSpPr>
          <p:spPr bwMode="auto">
            <a:xfrm>
              <a:off x="1760" y="2586"/>
              <a:ext cx="7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TLR1,2,4,6</a:t>
              </a:r>
            </a:p>
          </p:txBody>
        </p:sp>
        <p:sp>
          <p:nvSpPr>
            <p:cNvPr id="35859" name="Text Box 34"/>
            <p:cNvSpPr txBox="1">
              <a:spLocks noChangeArrowheads="1"/>
            </p:cNvSpPr>
            <p:nvPr/>
          </p:nvSpPr>
          <p:spPr bwMode="auto">
            <a:xfrm>
              <a:off x="1542" y="2817"/>
              <a:ext cx="12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/>
                <a:t>Toll-like receptors</a:t>
              </a:r>
            </a:p>
          </p:txBody>
        </p:sp>
        <p:sp>
          <p:nvSpPr>
            <p:cNvPr id="35860" name="Rectangle 36"/>
            <p:cNvSpPr>
              <a:spLocks noChangeArrowheads="1"/>
            </p:cNvSpPr>
            <p:nvPr/>
          </p:nvSpPr>
          <p:spPr bwMode="auto">
            <a:xfrm>
              <a:off x="2536" y="1820"/>
              <a:ext cx="144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1" name="Text Box 37"/>
            <p:cNvSpPr txBox="1">
              <a:spLocks noChangeArrowheads="1"/>
            </p:cNvSpPr>
            <p:nvPr/>
          </p:nvSpPr>
          <p:spPr bwMode="auto">
            <a:xfrm>
              <a:off x="2485" y="2048"/>
              <a:ext cx="6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1"/>
                <a:t>Fc</a:t>
              </a:r>
            </a:p>
            <a:p>
              <a:pPr algn="ctr"/>
              <a:r>
                <a:rPr lang="en-GB" b="1"/>
                <a:t>receptor</a:t>
              </a:r>
            </a:p>
          </p:txBody>
        </p:sp>
        <p:sp>
          <p:nvSpPr>
            <p:cNvPr id="35862" name="Rectangle 38"/>
            <p:cNvSpPr>
              <a:spLocks noChangeArrowheads="1"/>
            </p:cNvSpPr>
            <p:nvPr/>
          </p:nvSpPr>
          <p:spPr bwMode="auto">
            <a:xfrm>
              <a:off x="3169" y="1973"/>
              <a:ext cx="144" cy="336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3" name="Text Box 39"/>
            <p:cNvSpPr txBox="1">
              <a:spLocks noChangeArrowheads="1"/>
            </p:cNvSpPr>
            <p:nvPr/>
          </p:nvSpPr>
          <p:spPr bwMode="auto">
            <a:xfrm>
              <a:off x="2954" y="2371"/>
              <a:ext cx="67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/>
                <a:t>mannose</a:t>
              </a:r>
            </a:p>
            <a:p>
              <a:r>
                <a:rPr lang="en-GB" b="1"/>
                <a:t>receptor</a:t>
              </a:r>
            </a:p>
          </p:txBody>
        </p:sp>
        <p:sp>
          <p:nvSpPr>
            <p:cNvPr id="35864" name="Rectangle 40"/>
            <p:cNvSpPr>
              <a:spLocks noChangeArrowheads="1"/>
            </p:cNvSpPr>
            <p:nvPr/>
          </p:nvSpPr>
          <p:spPr bwMode="auto">
            <a:xfrm>
              <a:off x="4316" y="2476"/>
              <a:ext cx="144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5" name="Text Box 41"/>
            <p:cNvSpPr txBox="1">
              <a:spLocks noChangeArrowheads="1"/>
            </p:cNvSpPr>
            <p:nvPr/>
          </p:nvSpPr>
          <p:spPr bwMode="auto">
            <a:xfrm>
              <a:off x="4124" y="2871"/>
              <a:ext cx="7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1"/>
                <a:t>scavenger</a:t>
              </a:r>
            </a:p>
            <a:p>
              <a:pPr algn="ctr"/>
              <a:r>
                <a:rPr lang="en-GB" b="1"/>
                <a:t>receptors</a:t>
              </a:r>
            </a:p>
          </p:txBody>
        </p:sp>
        <p:grpSp>
          <p:nvGrpSpPr>
            <p:cNvPr id="35866" name="Group 42"/>
            <p:cNvGrpSpPr>
              <a:grpSpLocks/>
            </p:cNvGrpSpPr>
            <p:nvPr/>
          </p:nvGrpSpPr>
          <p:grpSpPr bwMode="auto">
            <a:xfrm>
              <a:off x="1997" y="3179"/>
              <a:ext cx="1696" cy="454"/>
              <a:chOff x="2220" y="3348"/>
              <a:chExt cx="1696" cy="454"/>
            </a:xfrm>
          </p:grpSpPr>
          <p:sp>
            <p:nvSpPr>
              <p:cNvPr id="35869" name="Rectangle 43" descr="Shingle"/>
              <p:cNvSpPr>
                <a:spLocks noChangeArrowheads="1"/>
              </p:cNvSpPr>
              <p:nvPr/>
            </p:nvSpPr>
            <p:spPr bwMode="auto">
              <a:xfrm>
                <a:off x="2220" y="3348"/>
                <a:ext cx="900" cy="168"/>
              </a:xfrm>
              <a:prstGeom prst="rect">
                <a:avLst/>
              </a:prstGeom>
              <a:pattFill prst="shingle">
                <a:fgClr>
                  <a:schemeClr val="tx1"/>
                </a:fgClr>
                <a:bgClr>
                  <a:schemeClr val="folHlink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0" name="Text Box 44"/>
              <p:cNvSpPr txBox="1">
                <a:spLocks noChangeArrowheads="1"/>
              </p:cNvSpPr>
              <p:nvPr/>
            </p:nvSpPr>
            <p:spPr bwMode="auto">
              <a:xfrm>
                <a:off x="2342" y="3590"/>
                <a:ext cx="157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/>
                  <a:t>cholesterol (lipid rafts?)</a:t>
                </a:r>
              </a:p>
            </p:txBody>
          </p:sp>
        </p:grpSp>
        <p:sp>
          <p:nvSpPr>
            <p:cNvPr id="35867" name="Rectangle 45"/>
            <p:cNvSpPr>
              <a:spLocks noChangeArrowheads="1"/>
            </p:cNvSpPr>
            <p:nvPr/>
          </p:nvSpPr>
          <p:spPr bwMode="auto">
            <a:xfrm>
              <a:off x="3823" y="2427"/>
              <a:ext cx="144" cy="336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8" name="Text Box 46"/>
            <p:cNvSpPr txBox="1">
              <a:spLocks noChangeArrowheads="1"/>
            </p:cNvSpPr>
            <p:nvPr/>
          </p:nvSpPr>
          <p:spPr bwMode="auto">
            <a:xfrm>
              <a:off x="3399" y="2805"/>
              <a:ext cx="6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/>
                <a:t>DC-SIGN</a:t>
              </a:r>
            </a:p>
          </p:txBody>
        </p:sp>
      </p:grpSp>
      <p:sp>
        <p:nvSpPr>
          <p:cNvPr id="35849" name="Rectangle 50"/>
          <p:cNvSpPr>
            <a:spLocks noGrp="1" noChangeArrowheads="1"/>
          </p:cNvSpPr>
          <p:nvPr>
            <p:ph type="title"/>
          </p:nvPr>
        </p:nvSpPr>
        <p:spPr>
          <a:xfrm>
            <a:off x="173038" y="249238"/>
            <a:ext cx="8970962" cy="661987"/>
          </a:xfrm>
        </p:spPr>
        <p:txBody>
          <a:bodyPr/>
          <a:lstStyle/>
          <a:p>
            <a:pPr eaLnBrk="1" hangingPunct="1"/>
            <a:r>
              <a:rPr lang="en-GB" dirty="0"/>
              <a:t>Surface receptors on </a:t>
            </a:r>
            <a:r>
              <a:rPr lang="en-GB" dirty="0" smtClean="0"/>
              <a:t>macrophages*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7046529" y="6215396"/>
            <a:ext cx="1861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*a selection!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3" y="352425"/>
            <a:ext cx="8775700" cy="828675"/>
          </a:xfrm>
        </p:spPr>
        <p:txBody>
          <a:bodyPr/>
          <a:lstStyle/>
          <a:p>
            <a:pPr eaLnBrk="1" hangingPunct="1"/>
            <a:r>
              <a:rPr lang="en-GB" sz="3600"/>
              <a:t>1. Receptors involved in </a:t>
            </a:r>
            <a:r>
              <a:rPr lang="en-GB" sz="3600" i="1"/>
              <a:t>Mtb</a:t>
            </a:r>
            <a:r>
              <a:rPr lang="en-GB" sz="3600"/>
              <a:t> uptake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/>
              <a:t>CR3</a:t>
            </a:r>
          </a:p>
          <a:p>
            <a:pPr lvl="1" eaLnBrk="1" hangingPunct="1">
              <a:lnSpc>
                <a:spcPct val="90000"/>
              </a:lnSpc>
            </a:pPr>
            <a:r>
              <a:rPr lang="en-GB">
                <a:ea typeface="ＭＳ Ｐゴシック" pitchFamily="36" charset="-128"/>
              </a:rPr>
              <a:t>Bacterial ligand unknown</a:t>
            </a:r>
          </a:p>
          <a:p>
            <a:pPr lvl="1" eaLnBrk="1" hangingPunct="1">
              <a:lnSpc>
                <a:spcPct val="90000"/>
              </a:lnSpc>
            </a:pPr>
            <a:r>
              <a:rPr lang="en-GB">
                <a:ea typeface="ＭＳ Ｐゴシック" pitchFamily="36" charset="-128"/>
              </a:rPr>
              <a:t>Prevents respiratory burst</a:t>
            </a:r>
          </a:p>
          <a:p>
            <a:pPr lvl="1" eaLnBrk="1" hangingPunct="1">
              <a:lnSpc>
                <a:spcPct val="90000"/>
              </a:lnSpc>
            </a:pPr>
            <a:r>
              <a:rPr lang="en-GB">
                <a:ea typeface="ＭＳ Ｐゴシック" pitchFamily="36" charset="-128"/>
              </a:rPr>
              <a:t>Blocks phagosome maturation</a:t>
            </a:r>
          </a:p>
          <a:p>
            <a:pPr eaLnBrk="1" hangingPunct="1">
              <a:lnSpc>
                <a:spcPct val="90000"/>
              </a:lnSpc>
            </a:pPr>
            <a:r>
              <a:rPr lang="en-GB"/>
              <a:t>TLR2</a:t>
            </a:r>
          </a:p>
          <a:p>
            <a:pPr lvl="1" eaLnBrk="1" hangingPunct="1">
              <a:lnSpc>
                <a:spcPct val="90000"/>
              </a:lnSpc>
            </a:pPr>
            <a:r>
              <a:rPr lang="en-GB">
                <a:ea typeface="ＭＳ Ｐゴシック" pitchFamily="36" charset="-128"/>
              </a:rPr>
              <a:t>19kDa lipoprotein</a:t>
            </a:r>
          </a:p>
          <a:p>
            <a:pPr lvl="1" eaLnBrk="1" hangingPunct="1">
              <a:lnSpc>
                <a:spcPct val="90000"/>
              </a:lnSpc>
            </a:pPr>
            <a:r>
              <a:rPr lang="en-GB">
                <a:ea typeface="ＭＳ Ｐゴシック" pitchFamily="36" charset="-128"/>
              </a:rPr>
              <a:t>Lipoarabinnomannan (LAM)</a:t>
            </a:r>
          </a:p>
          <a:p>
            <a:pPr lvl="1" eaLnBrk="1" hangingPunct="1">
              <a:lnSpc>
                <a:spcPct val="90000"/>
              </a:lnSpc>
            </a:pPr>
            <a:r>
              <a:rPr lang="en-GB">
                <a:ea typeface="ＭＳ Ｐゴシック" pitchFamily="36" charset="-128"/>
              </a:rPr>
              <a:t>Promotes IL-12 and iNOS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rm0801_569a_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71550"/>
            <a:ext cx="723423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194306"/>
            <a:ext cx="72869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4400" dirty="0">
                <a:solidFill>
                  <a:srgbClr val="C61838"/>
                </a:solidFill>
                <a:latin typeface="Impact"/>
                <a:cs typeface="Impact"/>
              </a:rPr>
              <a:t>The Mycobacterial Phagosome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61950" y="5619750"/>
            <a:ext cx="8553450" cy="87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49225" y="5657850"/>
            <a:ext cx="8836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/>
            <a:r>
              <a:rPr lang="en-GB" sz="1800"/>
              <a:t>Russell DG. 2001. </a:t>
            </a:r>
            <a:r>
              <a:rPr lang="en-GB" sz="1800" i="1"/>
              <a:t>Mycobacterium tuberculosis</a:t>
            </a:r>
            <a:r>
              <a:rPr lang="en-GB" sz="1800"/>
              <a:t>: here today, and here tomorrow.</a:t>
            </a:r>
            <a:br>
              <a:rPr lang="en-GB" sz="1800"/>
            </a:br>
            <a:r>
              <a:rPr lang="en-GB" sz="1800"/>
              <a:t>		  Nat Rev Mol Cell Biol 2:569-77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684838" y="1644650"/>
            <a:ext cx="1975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inhibition of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Ca</a:t>
            </a:r>
            <a:r>
              <a:rPr lang="en-GB" sz="2000" b="1" baseline="30000" dirty="0">
                <a:solidFill>
                  <a:srgbClr val="FF0000"/>
                </a:solidFill>
              </a:rPr>
              <a:t>2+</a:t>
            </a:r>
            <a:r>
              <a:rPr lang="en-GB" sz="2000" b="1" dirty="0">
                <a:solidFill>
                  <a:srgbClr val="FF0000"/>
                </a:solidFill>
              </a:rPr>
              <a:t> signalling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38500" y="2647950"/>
            <a:ext cx="3257550" cy="2457450"/>
            <a:chOff x="2040" y="1668"/>
            <a:chExt cx="2052" cy="1548"/>
          </a:xfrm>
        </p:grpSpPr>
        <p:sp>
          <p:nvSpPr>
            <p:cNvPr id="39944" name="Oval 15"/>
            <p:cNvSpPr>
              <a:spLocks noChangeArrowheads="1"/>
            </p:cNvSpPr>
            <p:nvPr/>
          </p:nvSpPr>
          <p:spPr bwMode="auto">
            <a:xfrm>
              <a:off x="3228" y="1668"/>
              <a:ext cx="864" cy="3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5" name="Oval 16"/>
            <p:cNvSpPr>
              <a:spLocks noChangeArrowheads="1"/>
            </p:cNvSpPr>
            <p:nvPr/>
          </p:nvSpPr>
          <p:spPr bwMode="auto">
            <a:xfrm>
              <a:off x="2040" y="2988"/>
              <a:ext cx="588" cy="2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149225"/>
            <a:ext cx="8785225" cy="1143000"/>
          </a:xfrm>
        </p:spPr>
        <p:txBody>
          <a:bodyPr/>
          <a:lstStyle/>
          <a:p>
            <a:pPr eaLnBrk="1" hangingPunct="1"/>
            <a:r>
              <a:rPr lang="en-GB" dirty="0"/>
              <a:t>2. Modification of </a:t>
            </a:r>
            <a:r>
              <a:rPr lang="en-GB" dirty="0" err="1"/>
              <a:t>phagosomal</a:t>
            </a:r>
            <a:r>
              <a:rPr lang="en-GB" dirty="0"/>
              <a:t> lumen</a:t>
            </a:r>
            <a:endParaRPr lang="en-GB" sz="44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322388"/>
            <a:ext cx="8088312" cy="514508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sz="3600"/>
              <a:t>Secreted Acid Phosphatase (SapM)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3200">
                <a:ea typeface="ＭＳ Ｐゴシック" pitchFamily="36" charset="-128"/>
              </a:rPr>
              <a:t>Cleaves phosphatidylinositol 3-kinase (PI3P)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3200">
                <a:ea typeface="ＭＳ Ｐゴシック" pitchFamily="36" charset="-128"/>
              </a:rPr>
              <a:t>Blocks phagosome-late endosome fusion</a:t>
            </a:r>
          </a:p>
          <a:p>
            <a:pPr eaLnBrk="1" hangingPunct="1">
              <a:lnSpc>
                <a:spcPct val="120000"/>
              </a:lnSpc>
            </a:pPr>
            <a:r>
              <a:rPr lang="en-GB" sz="3600"/>
              <a:t>Lipoarabinomannan (LAM)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3200">
                <a:ea typeface="ＭＳ Ｐゴシック" pitchFamily="36" charset="-128"/>
              </a:rPr>
              <a:t>Inhibits increase in intracellular Ca</a:t>
            </a:r>
            <a:r>
              <a:rPr lang="en-GB" sz="3200" baseline="30000">
                <a:ea typeface="ＭＳ Ｐゴシック" pitchFamily="36" charset="-128"/>
              </a:rPr>
              <a:t>2+</a:t>
            </a:r>
            <a:endParaRPr lang="en-GB" sz="3200">
              <a:ea typeface="ＭＳ Ｐゴシック" pitchFamily="36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522413"/>
            <a:ext cx="8088312" cy="37830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sz="3600" dirty="0"/>
              <a:t>Protein </a:t>
            </a:r>
            <a:r>
              <a:rPr lang="en-GB" sz="3600" dirty="0" err="1"/>
              <a:t>Kinase</a:t>
            </a:r>
            <a:r>
              <a:rPr lang="en-GB" sz="3600" dirty="0"/>
              <a:t> G (</a:t>
            </a:r>
            <a:r>
              <a:rPr lang="en-GB" sz="3600" dirty="0" err="1"/>
              <a:t>PknG</a:t>
            </a:r>
            <a:r>
              <a:rPr lang="en-GB" sz="3600" dirty="0"/>
              <a:t>)</a:t>
            </a:r>
          </a:p>
          <a:p>
            <a:pPr lvl="1" eaLnBrk="1" hangingPunct="1">
              <a:lnSpc>
                <a:spcPct val="110000"/>
              </a:lnSpc>
            </a:pPr>
            <a:r>
              <a:rPr lang="en-GB" sz="3200" dirty="0">
                <a:ea typeface="ＭＳ Ｐゴシック" pitchFamily="36" charset="-128"/>
              </a:rPr>
              <a:t>Secreted Ser/</a:t>
            </a:r>
            <a:r>
              <a:rPr lang="en-GB" sz="3200" dirty="0" err="1">
                <a:ea typeface="ＭＳ Ｐゴシック" pitchFamily="36" charset="-128"/>
              </a:rPr>
              <a:t>Thr</a:t>
            </a:r>
            <a:r>
              <a:rPr lang="en-GB" sz="3200" dirty="0">
                <a:ea typeface="ＭＳ Ｐゴシック" pitchFamily="36" charset="-128"/>
              </a:rPr>
              <a:t> protein </a:t>
            </a:r>
            <a:r>
              <a:rPr lang="en-GB" sz="3200" dirty="0" err="1">
                <a:ea typeface="ＭＳ Ｐゴシック" pitchFamily="36" charset="-128"/>
              </a:rPr>
              <a:t>kinase</a:t>
            </a:r>
            <a:endParaRPr lang="en-GB" sz="3200" dirty="0">
              <a:ea typeface="ＭＳ Ｐゴシック" pitchFamily="36" charset="-128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GB" sz="3200" dirty="0">
                <a:ea typeface="ＭＳ Ｐゴシック" pitchFamily="36" charset="-128"/>
              </a:rPr>
              <a:t>Blocks delivery of </a:t>
            </a:r>
            <a:r>
              <a:rPr lang="en-GB" sz="3200" dirty="0" err="1">
                <a:ea typeface="ＭＳ Ｐゴシック" pitchFamily="36" charset="-128"/>
              </a:rPr>
              <a:t>mycobacteria</a:t>
            </a:r>
            <a:r>
              <a:rPr lang="en-GB" sz="3200" dirty="0">
                <a:ea typeface="ＭＳ Ｐゴシック" pitchFamily="36" charset="-128"/>
              </a:rPr>
              <a:t> to </a:t>
            </a:r>
            <a:r>
              <a:rPr lang="en-GB" sz="3200" dirty="0" err="1">
                <a:ea typeface="ＭＳ Ｐゴシック" pitchFamily="36" charset="-128"/>
              </a:rPr>
              <a:t>lysosome</a:t>
            </a:r>
            <a:endParaRPr lang="en-GB" sz="3200" dirty="0">
              <a:ea typeface="ＭＳ Ｐゴシック" pitchFamily="36" charset="-128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GB" sz="3200" dirty="0">
                <a:ea typeface="ＭＳ Ｐゴシック" pitchFamily="36" charset="-128"/>
              </a:rPr>
              <a:t>Specific inhibitor identified</a:t>
            </a:r>
          </a:p>
          <a:p>
            <a:pPr lvl="2" eaLnBrk="1" hangingPunct="1">
              <a:lnSpc>
                <a:spcPct val="110000"/>
              </a:lnSpc>
            </a:pPr>
            <a:r>
              <a:rPr lang="en-GB" sz="2800" dirty="0">
                <a:ea typeface="ＭＳ Ｐゴシック" pitchFamily="36" charset="-128"/>
              </a:rPr>
              <a:t>New class of drugs?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206375" y="225425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 sz="4000" dirty="0">
                <a:solidFill>
                  <a:srgbClr val="C61838"/>
                </a:solidFill>
                <a:latin typeface="Impact"/>
                <a:cs typeface="Impact"/>
              </a:rPr>
              <a:t>2. Modification of </a:t>
            </a:r>
            <a:r>
              <a:rPr lang="en-GB" sz="4000" dirty="0" err="1">
                <a:solidFill>
                  <a:srgbClr val="C61838"/>
                </a:solidFill>
                <a:latin typeface="Impact"/>
                <a:cs typeface="Impact"/>
              </a:rPr>
              <a:t>phagosomal</a:t>
            </a:r>
            <a:r>
              <a:rPr lang="en-GB" sz="4000" dirty="0">
                <a:solidFill>
                  <a:srgbClr val="C61838"/>
                </a:solidFill>
                <a:latin typeface="Impact"/>
                <a:cs typeface="Impact"/>
              </a:rPr>
              <a:t> lumen</a:t>
            </a:r>
            <a:endParaRPr lang="en-GB" sz="4400" dirty="0">
              <a:solidFill>
                <a:srgbClr val="C61838"/>
              </a:solidFill>
              <a:latin typeface="Impact"/>
              <a:cs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354148" y="2737765"/>
            <a:ext cx="27066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GB" sz="1800" dirty="0" err="1"/>
              <a:t>Walburger</a:t>
            </a:r>
            <a:r>
              <a:rPr lang="en-GB" sz="1800" dirty="0"/>
              <a:t> et al (2004)</a:t>
            </a:r>
          </a:p>
          <a:p>
            <a:pPr>
              <a:lnSpc>
                <a:spcPct val="130000"/>
              </a:lnSpc>
            </a:pPr>
            <a:r>
              <a:rPr lang="en-GB" sz="1800" i="1" dirty="0"/>
              <a:t>Science</a:t>
            </a:r>
            <a:r>
              <a:rPr lang="en-GB" sz="1800" dirty="0"/>
              <a:t> </a:t>
            </a:r>
            <a:r>
              <a:rPr lang="en-GB" sz="1800" b="1" dirty="0"/>
              <a:t>304</a:t>
            </a:r>
            <a:r>
              <a:rPr lang="en-GB" sz="1800" dirty="0"/>
              <a:t>:1800-1804</a:t>
            </a:r>
          </a:p>
        </p:txBody>
      </p:sp>
      <p:sp>
        <p:nvSpPr>
          <p:cNvPr id="46083" name="Rectangle 9"/>
          <p:cNvSpPr>
            <a:spLocks noChangeArrowheads="1"/>
          </p:cNvSpPr>
          <p:nvPr/>
        </p:nvSpPr>
        <p:spPr bwMode="auto">
          <a:xfrm>
            <a:off x="127000" y="127000"/>
            <a:ext cx="8897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C61838"/>
                </a:solidFill>
                <a:latin typeface="Impact"/>
                <a:cs typeface="Impact"/>
              </a:rPr>
              <a:t>Protein </a:t>
            </a:r>
            <a:r>
              <a:rPr lang="en-GB" sz="2800" dirty="0" err="1">
                <a:solidFill>
                  <a:srgbClr val="C61838"/>
                </a:solidFill>
                <a:latin typeface="Impact"/>
                <a:cs typeface="Impact"/>
              </a:rPr>
              <a:t>Kinase</a:t>
            </a:r>
            <a:r>
              <a:rPr lang="en-GB" sz="2800" dirty="0">
                <a:solidFill>
                  <a:srgbClr val="C61838"/>
                </a:solidFill>
                <a:latin typeface="Impact"/>
                <a:cs typeface="Impact"/>
              </a:rPr>
              <a:t> G from Pathogenic </a:t>
            </a:r>
            <a:r>
              <a:rPr lang="en-GB" sz="2800" dirty="0" err="1">
                <a:solidFill>
                  <a:srgbClr val="C61838"/>
                </a:solidFill>
                <a:latin typeface="Impact"/>
                <a:cs typeface="Impact"/>
              </a:rPr>
              <a:t>Mycobacteria</a:t>
            </a:r>
            <a:r>
              <a:rPr lang="en-GB" sz="2800" dirty="0">
                <a:solidFill>
                  <a:srgbClr val="C61838"/>
                </a:solidFill>
                <a:latin typeface="Impact"/>
                <a:cs typeface="Impact"/>
              </a:rPr>
              <a:t> Promotes Survival </a:t>
            </a:r>
            <a:r>
              <a:rPr lang="en-GB" sz="2800" dirty="0" smtClean="0">
                <a:solidFill>
                  <a:srgbClr val="C61838"/>
                </a:solidFill>
                <a:latin typeface="Impact"/>
                <a:cs typeface="Impact"/>
              </a:rPr>
              <a:t>Within</a:t>
            </a:r>
          </a:p>
          <a:p>
            <a:r>
              <a:rPr lang="en-GB" sz="2800" dirty="0" smtClean="0">
                <a:solidFill>
                  <a:srgbClr val="C61838"/>
                </a:solidFill>
                <a:latin typeface="Impact"/>
                <a:cs typeface="Impact"/>
              </a:rPr>
              <a:t>Macrophages</a:t>
            </a:r>
            <a:endParaRPr lang="en-GB" sz="2800" dirty="0">
              <a:solidFill>
                <a:srgbClr val="C61838"/>
              </a:solidFill>
              <a:latin typeface="Impact"/>
              <a:cs typeface="Impact"/>
            </a:endParaRPr>
          </a:p>
        </p:txBody>
      </p:sp>
      <p:pic>
        <p:nvPicPr>
          <p:cNvPr id="4608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63" y="665163"/>
            <a:ext cx="54292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609600"/>
            <a:ext cx="8477250" cy="1143000"/>
          </a:xfrm>
        </p:spPr>
        <p:txBody>
          <a:bodyPr/>
          <a:lstStyle/>
          <a:p>
            <a:pPr eaLnBrk="1" hangingPunct="1"/>
            <a:r>
              <a:rPr lang="en-GB" dirty="0"/>
              <a:t>3. Modification of </a:t>
            </a:r>
            <a:r>
              <a:rPr lang="en-GB" dirty="0" err="1"/>
              <a:t>phagosomal</a:t>
            </a:r>
            <a:r>
              <a:rPr lang="en-GB" dirty="0"/>
              <a:t> membrane</a:t>
            </a:r>
            <a:endParaRPr lang="en-GB" sz="3200" b="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2800"/>
              <a:t>Mycobacterial lipids / proteins traffic out of immature phagosome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>
                <a:ea typeface="ＭＳ Ｐゴシック" pitchFamily="36" charset="-128"/>
              </a:rPr>
              <a:t>Pthiocerol dimycocerasate (PDIM)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>
                <a:ea typeface="ＭＳ Ｐゴシック" pitchFamily="36" charset="-128"/>
              </a:rPr>
              <a:t>Phosphatidylinositol mannosides (PIM)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/>
              <a:t>Modulate phagosome trafficking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>
                <a:ea typeface="ＭＳ Ｐゴシック" pitchFamily="36" charset="-128"/>
              </a:rPr>
              <a:t>Partners unknown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nrmicro1538-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538" y="547688"/>
            <a:ext cx="4456112" cy="61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236538" y="1436688"/>
            <a:ext cx="41798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7338" indent="-287338">
              <a:lnSpc>
                <a:spcPct val="150000"/>
              </a:lnSpc>
              <a:buSzPct val="150000"/>
              <a:buFont typeface="Arial" pitchFamily="36" charset="0"/>
              <a:buChar char="*"/>
            </a:pPr>
            <a:r>
              <a:rPr lang="en-GB" sz="2000" i="1"/>
              <a:t>Mtb </a:t>
            </a:r>
            <a:r>
              <a:rPr lang="en-GB" sz="2000"/>
              <a:t>sheds material into vacuole</a:t>
            </a:r>
          </a:p>
          <a:p>
            <a:pPr marL="287338" indent="-287338">
              <a:lnSpc>
                <a:spcPct val="150000"/>
              </a:lnSpc>
              <a:buFont typeface="Arial" pitchFamily="36" charset="0"/>
              <a:buAutoNum type="alphaLcParenR"/>
            </a:pPr>
            <a:r>
              <a:rPr lang="en-GB" sz="2000"/>
              <a:t>Accumulates in multilamellar bodies</a:t>
            </a:r>
          </a:p>
          <a:p>
            <a:pPr marL="287338" indent="-287338">
              <a:lnSpc>
                <a:spcPct val="150000"/>
              </a:lnSpc>
              <a:buFont typeface="Arial" pitchFamily="36" charset="0"/>
              <a:buAutoNum type="alphaLcParenR"/>
            </a:pPr>
            <a:r>
              <a:rPr lang="en-GB" sz="2000"/>
              <a:t>Multilamellar bodies coalesce into multivesicular lysosome</a:t>
            </a:r>
          </a:p>
          <a:p>
            <a:pPr marL="287338" indent="-287338">
              <a:lnSpc>
                <a:spcPct val="150000"/>
              </a:lnSpc>
              <a:buFont typeface="Arial" pitchFamily="36" charset="0"/>
              <a:buAutoNum type="alphaLcParenR"/>
            </a:pPr>
            <a:r>
              <a:rPr lang="en-GB" sz="2000"/>
              <a:t>Vesicles released by exocytosis</a:t>
            </a:r>
          </a:p>
          <a:p>
            <a:pPr marL="287338" indent="-287338">
              <a:lnSpc>
                <a:spcPct val="150000"/>
              </a:lnSpc>
              <a:buFont typeface="Arial" pitchFamily="36" charset="0"/>
              <a:buAutoNum type="alphaLcParenR"/>
            </a:pPr>
            <a:r>
              <a:rPr lang="en-GB" sz="2000"/>
              <a:t>Exosomes internalized by neighbouring cells</a:t>
            </a:r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166407" y="39685"/>
            <a:ext cx="8869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solidFill>
                  <a:srgbClr val="C61838"/>
                </a:solidFill>
                <a:latin typeface="Impact"/>
                <a:cs typeface="Impact"/>
              </a:rPr>
              <a:t>Release and trafficking of bacterial lipids</a:t>
            </a: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4481513" y="6284913"/>
            <a:ext cx="456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/>
              <a:t>Russell </a:t>
            </a:r>
            <a:r>
              <a:rPr lang="en-GB" i="1"/>
              <a:t>Nature Reviews Microbiology</a:t>
            </a:r>
            <a:r>
              <a:rPr lang="en-GB"/>
              <a:t> </a:t>
            </a:r>
            <a:r>
              <a:rPr lang="en-GB" b="1"/>
              <a:t>5</a:t>
            </a:r>
            <a:r>
              <a:rPr lang="en-GB"/>
              <a:t>, 39–47</a:t>
            </a:r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4572000" y="4953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a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7385050" y="18700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b</a:t>
            </a:r>
          </a:p>
        </p:txBody>
      </p:sp>
      <p:sp>
        <p:nvSpPr>
          <p:cNvPr id="50184" name="Rectangle 10"/>
          <p:cNvSpPr>
            <a:spLocks noChangeArrowheads="1"/>
          </p:cNvSpPr>
          <p:nvPr/>
        </p:nvSpPr>
        <p:spPr bwMode="auto">
          <a:xfrm>
            <a:off x="4603750" y="29289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c</a:t>
            </a:r>
          </a:p>
        </p:txBody>
      </p:sp>
      <p:sp>
        <p:nvSpPr>
          <p:cNvPr id="50185" name="Rectangle 11"/>
          <p:cNvSpPr>
            <a:spLocks noChangeArrowheads="1"/>
          </p:cNvSpPr>
          <p:nvPr/>
        </p:nvSpPr>
        <p:spPr bwMode="auto">
          <a:xfrm>
            <a:off x="8613775" y="46720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d</a:t>
            </a:r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7237413" y="1501775"/>
            <a:ext cx="28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*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686550" y="5675313"/>
            <a:ext cx="2174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/>
              <a:t>Dave Russell</a:t>
            </a:r>
          </a:p>
          <a:p>
            <a:pPr algn="ctr"/>
            <a:r>
              <a:rPr lang="en-GB" sz="2000"/>
              <a:t>Cornell University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565625" y="45360"/>
            <a:ext cx="62252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i="1" dirty="0" err="1" smtClean="0">
                <a:solidFill>
                  <a:srgbClr val="C61838"/>
                </a:solidFill>
                <a:latin typeface="Impact"/>
                <a:cs typeface="Impact"/>
              </a:rPr>
              <a:t>Mtb</a:t>
            </a:r>
            <a:r>
              <a:rPr lang="en-GB" sz="4400" i="1" dirty="0" smtClean="0">
                <a:solidFill>
                  <a:srgbClr val="C61838"/>
                </a:solidFill>
                <a:latin typeface="Impact"/>
                <a:cs typeface="Impact"/>
              </a:rPr>
              <a:t>-</a:t>
            </a:r>
            <a:r>
              <a:rPr lang="en-GB" sz="4400" dirty="0" smtClean="0">
                <a:solidFill>
                  <a:srgbClr val="C61838"/>
                </a:solidFill>
                <a:latin typeface="Impact"/>
                <a:cs typeface="Impact"/>
              </a:rPr>
              <a:t>infected macrophage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6914" y="1845458"/>
            <a:ext cx="3127614" cy="28315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mycobacterial surface sugars/</a:t>
            </a:r>
            <a:r>
              <a:rPr lang="en-GB" sz="2400" dirty="0" err="1" smtClean="0"/>
              <a:t>glycolipids</a:t>
            </a:r>
            <a:r>
              <a:rPr lang="en-GB" sz="2400" dirty="0" smtClean="0"/>
              <a:t> tagged with </a:t>
            </a:r>
            <a:r>
              <a:rPr lang="en-GB" sz="2400" dirty="0" err="1" smtClean="0"/>
              <a:t>fluorophore</a:t>
            </a:r>
            <a:r>
              <a:rPr lang="en-GB" sz="2400" dirty="0" smtClean="0"/>
              <a:t> prior to </a:t>
            </a:r>
            <a:r>
              <a:rPr lang="en-GB" sz="2400" dirty="0" err="1" smtClean="0"/>
              <a:t>phagocytosis</a:t>
            </a:r>
            <a:endParaRPr lang="en-GB" sz="2400" dirty="0"/>
          </a:p>
        </p:txBody>
      </p:sp>
      <p:pic>
        <p:nvPicPr>
          <p:cNvPr id="2" name="Mtb lipid trafficking DGR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613" y="1149343"/>
            <a:ext cx="487680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0"/>
            <a:ext cx="6272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 rot="-5400000">
            <a:off x="308769" y="3450431"/>
            <a:ext cx="184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/>
              <a:t>Bacterial load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243013" y="2058988"/>
            <a:ext cx="0" cy="62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74838" y="5749925"/>
            <a:ext cx="137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few weeks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85975" y="1185863"/>
            <a:ext cx="1312863" cy="2130425"/>
            <a:chOff x="1314" y="747"/>
            <a:chExt cx="827" cy="1342"/>
          </a:xfrm>
        </p:grpSpPr>
        <p:sp>
          <p:nvSpPr>
            <p:cNvPr id="17438" name="Text Box 6"/>
            <p:cNvSpPr txBox="1">
              <a:spLocks noChangeArrowheads="1"/>
            </p:cNvSpPr>
            <p:nvPr/>
          </p:nvSpPr>
          <p:spPr bwMode="auto">
            <a:xfrm>
              <a:off x="1314" y="747"/>
              <a:ext cx="827" cy="404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b="1">
                  <a:solidFill>
                    <a:schemeClr val="tx2"/>
                  </a:solidFill>
                </a:rPr>
                <a:t>adaptive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b="1">
                  <a:solidFill>
                    <a:schemeClr val="tx2"/>
                  </a:solidFill>
                </a:rPr>
                <a:t>immunity</a:t>
              </a:r>
            </a:p>
          </p:txBody>
        </p:sp>
        <p:sp>
          <p:nvSpPr>
            <p:cNvPr id="17439" name="Line 7"/>
            <p:cNvSpPr>
              <a:spLocks noChangeShapeType="1"/>
            </p:cNvSpPr>
            <p:nvPr/>
          </p:nvSpPr>
          <p:spPr bwMode="auto">
            <a:xfrm>
              <a:off x="1731" y="1229"/>
              <a:ext cx="0" cy="86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3767138" y="5927725"/>
            <a:ext cx="1381125" cy="396875"/>
            <a:chOff x="2197" y="3878"/>
            <a:chExt cx="870" cy="250"/>
          </a:xfrm>
        </p:grpSpPr>
        <p:sp>
          <p:nvSpPr>
            <p:cNvPr id="17436" name="Text Box 9"/>
            <p:cNvSpPr txBox="1">
              <a:spLocks noChangeArrowheads="1"/>
            </p:cNvSpPr>
            <p:nvPr/>
          </p:nvSpPr>
          <p:spPr bwMode="auto">
            <a:xfrm>
              <a:off x="2197" y="3878"/>
              <a:ext cx="4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000" b="1"/>
                <a:t>time</a:t>
              </a:r>
            </a:p>
          </p:txBody>
        </p:sp>
        <p:sp>
          <p:nvSpPr>
            <p:cNvPr id="17437" name="Line 10"/>
            <p:cNvSpPr>
              <a:spLocks noChangeShapeType="1"/>
            </p:cNvSpPr>
            <p:nvPr/>
          </p:nvSpPr>
          <p:spPr bwMode="auto">
            <a:xfrm>
              <a:off x="2659" y="3997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273050" y="252413"/>
            <a:ext cx="84547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rgbClr val="C61838"/>
                </a:solidFill>
                <a:latin typeface="Impact"/>
                <a:cs typeface="Impact"/>
              </a:rPr>
              <a:t>Different stages of </a:t>
            </a:r>
            <a:r>
              <a:rPr lang="en-GB" sz="3600" i="1" dirty="0">
                <a:solidFill>
                  <a:srgbClr val="C61838"/>
                </a:solidFill>
                <a:latin typeface="Impact"/>
                <a:cs typeface="Impact"/>
              </a:rPr>
              <a:t>M. tuberculosis</a:t>
            </a:r>
            <a:r>
              <a:rPr lang="en-GB" sz="3600" dirty="0">
                <a:solidFill>
                  <a:srgbClr val="C61838"/>
                </a:solidFill>
                <a:latin typeface="Impact"/>
                <a:cs typeface="Impact"/>
              </a:rPr>
              <a:t> infection</a:t>
            </a:r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auto">
          <a:xfrm>
            <a:off x="3479800" y="2112963"/>
            <a:ext cx="1139825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i="1">
                <a:solidFill>
                  <a:srgbClr val="FF0000"/>
                </a:solidFill>
              </a:rPr>
              <a:t>Primary</a:t>
            </a:r>
          </a:p>
          <a:p>
            <a:pPr algn="ctr"/>
            <a:r>
              <a:rPr lang="en-GB" sz="2000" b="1" i="1">
                <a:solidFill>
                  <a:srgbClr val="FF0000"/>
                </a:solidFill>
              </a:rPr>
              <a:t>disease</a:t>
            </a:r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5529263" y="5754688"/>
            <a:ext cx="183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years/decades</a:t>
            </a:r>
          </a:p>
        </p:txBody>
      </p:sp>
      <p:grpSp>
        <p:nvGrpSpPr>
          <p:cNvPr id="17418" name="Group 14"/>
          <p:cNvGrpSpPr>
            <a:grpSpLocks/>
          </p:cNvGrpSpPr>
          <p:nvPr/>
        </p:nvGrpSpPr>
        <p:grpSpPr bwMode="auto">
          <a:xfrm>
            <a:off x="1566863" y="1874838"/>
            <a:ext cx="6053137" cy="3959225"/>
            <a:chOff x="987" y="1181"/>
            <a:chExt cx="3813" cy="2494"/>
          </a:xfrm>
        </p:grpSpPr>
        <p:sp>
          <p:nvSpPr>
            <p:cNvPr id="17428" name="Line 15"/>
            <p:cNvSpPr>
              <a:spLocks noChangeShapeType="1"/>
            </p:cNvSpPr>
            <p:nvPr/>
          </p:nvSpPr>
          <p:spPr bwMode="auto">
            <a:xfrm>
              <a:off x="1680" y="3525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429" name="Group 16"/>
            <p:cNvGrpSpPr>
              <a:grpSpLocks/>
            </p:cNvGrpSpPr>
            <p:nvPr/>
          </p:nvGrpSpPr>
          <p:grpSpPr bwMode="auto">
            <a:xfrm>
              <a:off x="987" y="1181"/>
              <a:ext cx="3813" cy="2344"/>
              <a:chOff x="987" y="1181"/>
              <a:chExt cx="3813" cy="2344"/>
            </a:xfrm>
          </p:grpSpPr>
          <p:sp>
            <p:nvSpPr>
              <p:cNvPr id="17431" name="Rectangle 17"/>
              <p:cNvSpPr>
                <a:spLocks noChangeArrowheads="1"/>
              </p:cNvSpPr>
              <p:nvPr/>
            </p:nvSpPr>
            <p:spPr bwMode="auto">
              <a:xfrm>
                <a:off x="987" y="1181"/>
                <a:ext cx="3813" cy="234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2" name="Line 18"/>
              <p:cNvSpPr>
                <a:spLocks noChangeShapeType="1"/>
              </p:cNvSpPr>
              <p:nvPr/>
            </p:nvSpPr>
            <p:spPr bwMode="auto">
              <a:xfrm flipV="1">
                <a:off x="987" y="2138"/>
                <a:ext cx="726" cy="125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3" name="Line 19"/>
              <p:cNvSpPr>
                <a:spLocks noChangeShapeType="1"/>
              </p:cNvSpPr>
              <p:nvPr/>
            </p:nvSpPr>
            <p:spPr bwMode="auto">
              <a:xfrm>
                <a:off x="1713" y="2138"/>
                <a:ext cx="2295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4" name="Line 20"/>
              <p:cNvSpPr>
                <a:spLocks noChangeShapeType="1"/>
              </p:cNvSpPr>
              <p:nvPr/>
            </p:nvSpPr>
            <p:spPr bwMode="auto">
              <a:xfrm flipV="1">
                <a:off x="1700" y="1789"/>
                <a:ext cx="482" cy="36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5" name="Line 21"/>
              <p:cNvSpPr>
                <a:spLocks noChangeShapeType="1"/>
              </p:cNvSpPr>
              <p:nvPr/>
            </p:nvSpPr>
            <p:spPr bwMode="auto">
              <a:xfrm flipV="1">
                <a:off x="3982" y="1782"/>
                <a:ext cx="482" cy="36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4170" y="3520"/>
              <a:ext cx="0" cy="1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7831" name="Rectangle 23"/>
          <p:cNvSpPr>
            <a:spLocks noChangeArrowheads="1"/>
          </p:cNvSpPr>
          <p:nvPr/>
        </p:nvSpPr>
        <p:spPr bwMode="auto">
          <a:xfrm>
            <a:off x="225425" y="5008563"/>
            <a:ext cx="1252538" cy="650875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/>
              <a:t>Initial</a:t>
            </a:r>
          </a:p>
          <a:p>
            <a:pPr algn="ctr">
              <a:lnSpc>
                <a:spcPct val="90000"/>
              </a:lnSpc>
            </a:pPr>
            <a:r>
              <a:rPr lang="en-GB" sz="2000" b="1"/>
              <a:t>infection</a:t>
            </a:r>
          </a:p>
        </p:txBody>
      </p:sp>
      <p:sp>
        <p:nvSpPr>
          <p:cNvPr id="247832" name="Text Box 24"/>
          <p:cNvSpPr txBox="1">
            <a:spLocks noChangeArrowheads="1"/>
          </p:cNvSpPr>
          <p:nvPr/>
        </p:nvSpPr>
        <p:spPr bwMode="auto">
          <a:xfrm>
            <a:off x="3611563" y="3476625"/>
            <a:ext cx="1693862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/>
              <a:t>containment</a:t>
            </a:r>
            <a:endParaRPr lang="en-GB" sz="2000" b="1" i="1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935163" y="4478338"/>
            <a:ext cx="2074862" cy="641350"/>
            <a:chOff x="1219" y="2821"/>
            <a:chExt cx="1307" cy="404"/>
          </a:xfrm>
        </p:grpSpPr>
        <p:sp>
          <p:nvSpPr>
            <p:cNvPr id="17426" name="Text Box 26"/>
            <p:cNvSpPr txBox="1">
              <a:spLocks noChangeArrowheads="1"/>
            </p:cNvSpPr>
            <p:nvPr/>
          </p:nvSpPr>
          <p:spPr bwMode="auto">
            <a:xfrm>
              <a:off x="1699" y="2821"/>
              <a:ext cx="827" cy="40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b="1"/>
                <a:t>innate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b="1"/>
                <a:t>immunity</a:t>
              </a:r>
            </a:p>
          </p:txBody>
        </p:sp>
        <p:sp>
          <p:nvSpPr>
            <p:cNvPr id="17427" name="Line 27"/>
            <p:cNvSpPr>
              <a:spLocks noChangeShapeType="1"/>
            </p:cNvSpPr>
            <p:nvPr/>
          </p:nvSpPr>
          <p:spPr bwMode="auto">
            <a:xfrm flipH="1" flipV="1">
              <a:off x="1219" y="3040"/>
              <a:ext cx="392" cy="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910263" y="3105150"/>
            <a:ext cx="1535112" cy="904875"/>
            <a:chOff x="3723" y="1956"/>
            <a:chExt cx="967" cy="570"/>
          </a:xfrm>
        </p:grpSpPr>
        <p:sp>
          <p:nvSpPr>
            <p:cNvPr id="17424" name="Text Box 29"/>
            <p:cNvSpPr txBox="1">
              <a:spLocks noChangeArrowheads="1"/>
            </p:cNvSpPr>
            <p:nvPr/>
          </p:nvSpPr>
          <p:spPr bwMode="auto">
            <a:xfrm>
              <a:off x="3723" y="2270"/>
              <a:ext cx="967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000" b="1" i="1">
                  <a:solidFill>
                    <a:srgbClr val="FF0000"/>
                  </a:solidFill>
                </a:rPr>
                <a:t>breakdown</a:t>
              </a:r>
            </a:p>
          </p:txBody>
        </p:sp>
        <p:sp>
          <p:nvSpPr>
            <p:cNvPr id="17425" name="Line 30"/>
            <p:cNvSpPr>
              <a:spLocks noChangeShapeType="1"/>
            </p:cNvSpPr>
            <p:nvPr/>
          </p:nvSpPr>
          <p:spPr bwMode="auto">
            <a:xfrm flipH="1" flipV="1">
              <a:off x="4267" y="1956"/>
              <a:ext cx="0" cy="2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7839" name="Text Box 31"/>
          <p:cNvSpPr txBox="1">
            <a:spLocks noChangeArrowheads="1"/>
          </p:cNvSpPr>
          <p:nvPr/>
        </p:nvSpPr>
        <p:spPr bwMode="auto">
          <a:xfrm>
            <a:off x="6265863" y="2049463"/>
            <a:ext cx="161925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i="1">
                <a:solidFill>
                  <a:srgbClr val="FF0000"/>
                </a:solidFill>
              </a:rPr>
              <a:t>reactivation</a:t>
            </a:r>
          </a:p>
          <a:p>
            <a:pPr algn="ctr"/>
            <a:r>
              <a:rPr lang="en-GB" sz="2000" b="1" i="1">
                <a:solidFill>
                  <a:srgbClr val="FF0000"/>
                </a:solidFill>
              </a:rPr>
              <a:t>disease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0" grpId="0" animBg="1"/>
      <p:bldP spid="247831" grpId="0" animBg="1"/>
      <p:bldP spid="247832" grpId="0" animBg="1"/>
      <p:bldP spid="2478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28600" y="1050925"/>
            <a:ext cx="792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 eaLnBrk="0" hangingPunct="0">
              <a:buFontTx/>
              <a:buChar char="•"/>
            </a:pPr>
            <a:r>
              <a:rPr lang="en-GB" sz="2400" b="1">
                <a:ea typeface="ヒラギノ角ゴ Pro W3" pitchFamily="36" charset="-128"/>
                <a:cs typeface="ヒラギノ角ゴ Pro W3" pitchFamily="36" charset="-128"/>
              </a:rPr>
              <a:t>Neutrophils</a:t>
            </a: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 can ingest </a:t>
            </a:r>
            <a:r>
              <a:rPr lang="en-GB" sz="2400" i="1">
                <a:ea typeface="ヒラギノ角ゴ Pro W3" pitchFamily="36" charset="-128"/>
                <a:cs typeface="ヒラギノ角ゴ Pro W3" pitchFamily="36" charset="-128"/>
              </a:rPr>
              <a:t>Mtb</a:t>
            </a:r>
            <a:endParaRPr lang="en-GB" sz="2400">
              <a:ea typeface="ヒラギノ角ゴ Pro W3" pitchFamily="36" charset="-128"/>
              <a:cs typeface="ヒラギノ角ゴ Pro W3" pitchFamily="36" charset="-128"/>
            </a:endParaRPr>
          </a:p>
          <a:p>
            <a:pPr marL="663575" lvl="1" indent="-206375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Earliest cells recruited to sites of invasion</a:t>
            </a:r>
          </a:p>
          <a:p>
            <a:pPr marL="663575" lvl="1" indent="-206375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Well characterised antimicrobial activities</a:t>
            </a:r>
          </a:p>
          <a:p>
            <a:pPr lvl="2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ROI, Neutrophil Extracellular Traps (NETs)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33350"/>
            <a:ext cx="7772400" cy="785813"/>
          </a:xfrm>
        </p:spPr>
        <p:txBody>
          <a:bodyPr/>
          <a:lstStyle/>
          <a:p>
            <a:pPr eaLnBrk="1" hangingPunct="1"/>
            <a:r>
              <a:rPr lang="en-GB"/>
              <a:t>Other innate immunity cells</a:t>
            </a:r>
            <a:br>
              <a:rPr lang="en-GB"/>
            </a:br>
            <a:r>
              <a:rPr lang="en-GB" sz="2400" b="0"/>
              <a:t>not just macrophages!</a:t>
            </a:r>
            <a:endParaRPr lang="en-GB"/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973138" y="5584825"/>
            <a:ext cx="7197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Human purified neutrophils were incubated with </a:t>
            </a:r>
            <a:r>
              <a:rPr lang="en-GB" sz="2400" i="1">
                <a:ea typeface="ヒラギノ角ゴ Pro W3" pitchFamily="36" charset="-128"/>
                <a:cs typeface="ヒラギノ角ゴ Pro W3" pitchFamily="36" charset="-128"/>
              </a:rPr>
              <a:t>Mtb</a:t>
            </a:r>
            <a:endParaRPr lang="en-GB" sz="2400">
              <a:ea typeface="ヒラギノ角ゴ Pro W3" pitchFamily="36" charset="-128"/>
              <a:cs typeface="ヒラギノ角ゴ Pro W3" pitchFamily="36" charset="-128"/>
            </a:endParaRPr>
          </a:p>
          <a:p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DNA was stained green with SYTOXTM </a:t>
            </a:r>
          </a:p>
        </p:txBody>
      </p:sp>
      <p:pic>
        <p:nvPicPr>
          <p:cNvPr id="5632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8888" y="2582863"/>
            <a:ext cx="4089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nrmicro1710-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4600" y="519113"/>
            <a:ext cx="3911600" cy="61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3500" y="1628775"/>
            <a:ext cx="493077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 typeface="Arial" pitchFamily="36" charset="0"/>
              <a:buAutoNum type="alphaLcParenR"/>
            </a:pPr>
            <a:r>
              <a:rPr lang="en-GB" sz="2400">
                <a:solidFill>
                  <a:srgbClr val="000000"/>
                </a:solidFill>
              </a:rPr>
              <a:t>Unstimulated human neutrophil</a:t>
            </a:r>
          </a:p>
          <a:p>
            <a:pPr marL="457200" indent="-457200">
              <a:lnSpc>
                <a:spcPct val="140000"/>
              </a:lnSpc>
              <a:buFont typeface="Arial" pitchFamily="36" charset="0"/>
              <a:buAutoNum type="alphaLcParenR"/>
            </a:pPr>
            <a:r>
              <a:rPr lang="en-GB" sz="2400">
                <a:solidFill>
                  <a:srgbClr val="000000"/>
                </a:solidFill>
              </a:rPr>
              <a:t>Stimulated neutrophils NETs</a:t>
            </a:r>
          </a:p>
          <a:p>
            <a:pPr marL="457200" indent="-457200">
              <a:lnSpc>
                <a:spcPct val="140000"/>
              </a:lnSpc>
              <a:buFont typeface="Arial" pitchFamily="36" charset="0"/>
              <a:buNone/>
            </a:pPr>
            <a:r>
              <a:rPr lang="en-GB" sz="2400">
                <a:solidFill>
                  <a:srgbClr val="000000"/>
                </a:solidFill>
              </a:rPr>
              <a:t>	NETs trapping</a:t>
            </a:r>
          </a:p>
          <a:p>
            <a:pPr marL="1120775" lvl="1" indent="-457200">
              <a:lnSpc>
                <a:spcPct val="140000"/>
              </a:lnSpc>
              <a:buFont typeface="Arial" pitchFamily="36" charset="0"/>
              <a:buAutoNum type="alphaLcParenR" startAt="3"/>
            </a:pPr>
            <a:r>
              <a:rPr lang="en-GB" sz="2400" i="1">
                <a:solidFill>
                  <a:srgbClr val="000000"/>
                </a:solidFill>
              </a:rPr>
              <a:t>Shigella flexneri</a:t>
            </a:r>
            <a:endParaRPr lang="en-GB" sz="2400">
              <a:solidFill>
                <a:srgbClr val="000000"/>
              </a:solidFill>
            </a:endParaRPr>
          </a:p>
          <a:p>
            <a:pPr marL="1120775" lvl="1" indent="-457200">
              <a:lnSpc>
                <a:spcPct val="140000"/>
              </a:lnSpc>
              <a:buFont typeface="Arial" pitchFamily="36" charset="0"/>
              <a:buAutoNum type="alphaLcParenR" startAt="3"/>
            </a:pPr>
            <a:r>
              <a:rPr lang="en-GB" sz="2400" i="1">
                <a:solidFill>
                  <a:srgbClr val="000000"/>
                </a:solidFill>
              </a:rPr>
              <a:t>Staph. aureus</a:t>
            </a:r>
            <a:endParaRPr lang="en-GB" sz="2400">
              <a:solidFill>
                <a:srgbClr val="000000"/>
              </a:solidFill>
            </a:endParaRPr>
          </a:p>
          <a:p>
            <a:pPr marL="1120775" lvl="1" indent="-457200">
              <a:lnSpc>
                <a:spcPct val="140000"/>
              </a:lnSpc>
              <a:buFont typeface="Arial" pitchFamily="36" charset="0"/>
              <a:buAutoNum type="alphaLcParenR" startAt="3"/>
            </a:pPr>
            <a:r>
              <a:rPr lang="en-GB" sz="2400" i="1">
                <a:solidFill>
                  <a:srgbClr val="000000"/>
                </a:solidFill>
              </a:rPr>
              <a:t>Candida albicans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1145" y="33714"/>
            <a:ext cx="8986660" cy="500979"/>
          </a:xfrm>
        </p:spPr>
        <p:txBody>
          <a:bodyPr/>
          <a:lstStyle/>
          <a:p>
            <a:pPr eaLnBrk="1" hangingPunct="1"/>
            <a:r>
              <a:rPr lang="en-GB" sz="2800" dirty="0" err="1"/>
              <a:t>NETs</a:t>
            </a:r>
            <a:r>
              <a:rPr lang="en-GB" sz="2800" dirty="0" smtClean="0"/>
              <a:t> trap </a:t>
            </a:r>
            <a:r>
              <a:rPr lang="en-GB" sz="2800" dirty="0"/>
              <a:t>Gram– bacteria, Gram+ bacteria &amp; fungi</a:t>
            </a:r>
            <a:endParaRPr lang="en-GB" sz="1000" b="0" dirty="0">
              <a:latin typeface="Verdana" pitchFamily="36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057775" y="523875"/>
            <a:ext cx="2682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100">
                <a:solidFill>
                  <a:srgbClr val="000000"/>
                </a:solidFill>
                <a:latin typeface="Verdana" pitchFamily="36" charset="0"/>
              </a:rPr>
              <a:t>a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00013" y="5928370"/>
            <a:ext cx="4957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/>
              <a:t>Beneficial suicide: why </a:t>
            </a:r>
            <a:r>
              <a:rPr lang="en-GB" dirty="0" err="1"/>
              <a:t>neutrophils</a:t>
            </a:r>
            <a:r>
              <a:rPr lang="en-GB" dirty="0"/>
              <a:t> die to make </a:t>
            </a:r>
            <a:r>
              <a:rPr lang="en-GB" dirty="0" err="1"/>
              <a:t>NETs</a:t>
            </a:r>
            <a:endParaRPr lang="en-GB" dirty="0"/>
          </a:p>
          <a:p>
            <a:r>
              <a:rPr lang="en-GB" dirty="0" err="1"/>
              <a:t>Brinkmann</a:t>
            </a:r>
            <a:r>
              <a:rPr lang="en-GB" dirty="0"/>
              <a:t> &amp; </a:t>
            </a:r>
            <a:r>
              <a:rPr lang="en-GB" dirty="0" err="1"/>
              <a:t>Zychlinsky</a:t>
            </a:r>
            <a:endParaRPr lang="en-GB" dirty="0"/>
          </a:p>
          <a:p>
            <a:r>
              <a:rPr lang="en-GB" i="1" dirty="0"/>
              <a:t>Nature Reviews Microbiology</a:t>
            </a:r>
            <a:r>
              <a:rPr lang="en-GB" dirty="0"/>
              <a:t> </a:t>
            </a:r>
            <a:r>
              <a:rPr lang="en-GB" b="1" dirty="0"/>
              <a:t>5:</a:t>
            </a:r>
            <a:r>
              <a:rPr lang="en-GB" dirty="0"/>
              <a:t>577-582 (2007)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954838" y="615950"/>
            <a:ext cx="2714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100">
                <a:solidFill>
                  <a:schemeClr val="bg1"/>
                </a:solidFill>
                <a:latin typeface="Verdana" pitchFamily="36" charset="0"/>
              </a:rPr>
              <a:t>b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013325" y="2470150"/>
            <a:ext cx="257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100">
                <a:solidFill>
                  <a:schemeClr val="bg1"/>
                </a:solidFill>
                <a:latin typeface="Verdana" pitchFamily="36" charset="0"/>
              </a:rPr>
              <a:t>c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051425" y="4432300"/>
            <a:ext cx="271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100">
                <a:solidFill>
                  <a:schemeClr val="bg1"/>
                </a:solidFill>
                <a:latin typeface="Verdana" pitchFamily="36" charset="0"/>
              </a:rPr>
              <a:t>d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8620125" y="4451350"/>
            <a:ext cx="266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100">
                <a:solidFill>
                  <a:schemeClr val="bg1"/>
                </a:solidFill>
                <a:latin typeface="Verdana" pitchFamily="36" charset="0"/>
              </a:rP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350415" y="235504"/>
            <a:ext cx="8409318" cy="500979"/>
          </a:xfrm>
        </p:spPr>
        <p:txBody>
          <a:bodyPr/>
          <a:lstStyle/>
          <a:p>
            <a:pPr eaLnBrk="1" hangingPunct="1"/>
            <a:r>
              <a:rPr lang="en-GB" sz="2800" dirty="0" err="1"/>
              <a:t>NETs</a:t>
            </a:r>
            <a:r>
              <a:rPr lang="en-GB" sz="2800" dirty="0" smtClean="0"/>
              <a:t> trap mycobacteria, but do not kill them</a:t>
            </a:r>
            <a:endParaRPr lang="en-GB" sz="1000" b="0" dirty="0">
              <a:latin typeface="Verdana" pitchFamily="36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954838" y="615950"/>
            <a:ext cx="2714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100">
                <a:solidFill>
                  <a:schemeClr val="bg1"/>
                </a:solidFill>
                <a:latin typeface="Verdana" pitchFamily="36" charset="0"/>
              </a:rPr>
              <a:t>b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013325" y="2470150"/>
            <a:ext cx="257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100">
                <a:solidFill>
                  <a:schemeClr val="bg1"/>
                </a:solidFill>
                <a:latin typeface="Verdana" pitchFamily="36" charset="0"/>
              </a:rPr>
              <a:t>c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051425" y="4432300"/>
            <a:ext cx="271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100">
                <a:solidFill>
                  <a:schemeClr val="bg1"/>
                </a:solidFill>
                <a:latin typeface="Verdana" pitchFamily="36" charset="0"/>
              </a:rPr>
              <a:t>d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8620125" y="4451350"/>
            <a:ext cx="266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100">
                <a:solidFill>
                  <a:schemeClr val="bg1"/>
                </a:solidFill>
                <a:latin typeface="Verdana" pitchFamily="36" charset="0"/>
              </a:rPr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86084" y="6157573"/>
            <a:ext cx="594664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Ramos-</a:t>
            </a:r>
            <a:r>
              <a:rPr lang="en-US" dirty="0" err="1" smtClean="0"/>
              <a:t>Kichik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(2009) </a:t>
            </a:r>
            <a:r>
              <a:rPr lang="en-US" dirty="0" err="1" smtClean="0"/>
              <a:t>Neutrophil</a:t>
            </a:r>
            <a:r>
              <a:rPr lang="en-US" dirty="0" smtClean="0"/>
              <a:t> extracellular traps are induced by </a:t>
            </a:r>
            <a:r>
              <a:rPr lang="en-US" i="1" dirty="0" smtClean="0"/>
              <a:t>Mycobacterium tuberculosis</a:t>
            </a:r>
            <a:r>
              <a:rPr lang="en-US" dirty="0" smtClean="0"/>
              <a:t>. </a:t>
            </a:r>
            <a:r>
              <a:rPr lang="en-US" i="1" dirty="0" smtClean="0"/>
              <a:t>Tuberculosis</a:t>
            </a:r>
            <a:r>
              <a:rPr lang="en-US" dirty="0" smtClean="0"/>
              <a:t>. </a:t>
            </a:r>
            <a:r>
              <a:rPr lang="en-US" b="1" dirty="0" smtClean="0"/>
              <a:t>89</a:t>
            </a:r>
            <a:r>
              <a:rPr lang="en-US" dirty="0" smtClean="0"/>
              <a:t>:29-37</a:t>
            </a:r>
          </a:p>
        </p:txBody>
      </p:sp>
      <p:pic>
        <p:nvPicPr>
          <p:cNvPr id="12" name="Picture 11" descr="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42" y="1062079"/>
            <a:ext cx="4353515" cy="4733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228600" y="873125"/>
            <a:ext cx="79248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Mast cells</a:t>
            </a:r>
          </a:p>
          <a:p>
            <a:pPr marL="663575" lvl="1" indent="-206375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Recruit other cells on the innate system</a:t>
            </a:r>
          </a:p>
          <a:p>
            <a:pPr marL="190500" indent="-190500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Natural killer cells</a:t>
            </a:r>
          </a:p>
          <a:p>
            <a:pPr marL="663575" lvl="1" indent="-206375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Role unclear, but produce IFN</a:t>
            </a:r>
            <a:r>
              <a:rPr lang="en-GB" sz="2400">
                <a:latin typeface="Symbol" pitchFamily="36" charset="2"/>
              </a:rPr>
              <a:t>g</a:t>
            </a:r>
            <a:endParaRPr lang="en-GB" sz="2400">
              <a:ea typeface="ヒラギノ角ゴ Pro W3" pitchFamily="36" charset="-128"/>
              <a:cs typeface="ヒラギノ角ゴ Pro W3" pitchFamily="36" charset="-128"/>
            </a:endParaRPr>
          </a:p>
          <a:p>
            <a:pPr marL="190500" indent="-190500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Defensins</a:t>
            </a:r>
          </a:p>
          <a:p>
            <a:pPr marL="663575" lvl="1" indent="-206375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Cationic, antimicrobial peptides</a:t>
            </a:r>
          </a:p>
          <a:p>
            <a:pPr marL="663575" lvl="1" indent="-206375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30-50 amino acids</a:t>
            </a:r>
          </a:p>
          <a:p>
            <a:pPr marL="663575" lvl="1" indent="-206375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Some activity against </a:t>
            </a:r>
            <a:r>
              <a:rPr lang="en-GB" sz="2400" i="1">
                <a:ea typeface="ヒラギノ角ゴ Pro W3" pitchFamily="36" charset="-128"/>
                <a:cs typeface="ヒラギノ角ゴ Pro W3" pitchFamily="36" charset="-128"/>
              </a:rPr>
              <a:t>Mtb</a:t>
            </a: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 - importance unclear</a:t>
            </a:r>
          </a:p>
          <a:p>
            <a:pPr marL="190500" indent="-190500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Dendritic cells</a:t>
            </a:r>
          </a:p>
          <a:p>
            <a:pPr marL="663575" lvl="1" indent="-206375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Main antigen presenting cells, recruited from blood</a:t>
            </a:r>
          </a:p>
          <a:p>
            <a:pPr marL="663575" lvl="1" indent="-206375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Endocytose through C-type lectins (DC-SIGN)</a:t>
            </a:r>
          </a:p>
          <a:p>
            <a:pPr marL="663575" lvl="1" indent="-206375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Migrate to peripheral lymph nodes</a:t>
            </a:r>
          </a:p>
          <a:p>
            <a:pPr marL="663575" lvl="1" indent="-206375" eaLnBrk="0" hangingPunct="0">
              <a:buFontTx/>
              <a:buChar char="•"/>
            </a:pPr>
            <a:r>
              <a:rPr lang="en-GB" sz="2400" i="1">
                <a:ea typeface="ヒラギノ角ゴ Pro W3" pitchFamily="36" charset="-128"/>
                <a:cs typeface="ヒラギノ角ゴ Pro W3" pitchFamily="36" charset="-128"/>
              </a:rPr>
              <a:t>Mtb</a:t>
            </a: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-infected DCs do not function optimally</a:t>
            </a:r>
          </a:p>
          <a:p>
            <a:pPr marL="663575" lvl="1" indent="-206375" eaLnBrk="0" hangingPunct="0">
              <a:buFontTx/>
              <a:buChar char="•"/>
            </a:pPr>
            <a:r>
              <a:rPr lang="en-GB" sz="2400">
                <a:ea typeface="ヒラギノ角ゴ Pro W3" pitchFamily="36" charset="-128"/>
                <a:cs typeface="ヒラギノ角ゴ Pro W3" pitchFamily="36" charset="-128"/>
              </a:rPr>
              <a:t>Key in shaping adaptive immunity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33350"/>
            <a:ext cx="7772400" cy="785813"/>
          </a:xfrm>
        </p:spPr>
        <p:txBody>
          <a:bodyPr/>
          <a:lstStyle/>
          <a:p>
            <a:pPr eaLnBrk="1" hangingPunct="1"/>
            <a:r>
              <a:rPr lang="en-GB"/>
              <a:t>Innate immunity components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6"/>
          <p:cNvSpPr>
            <a:spLocks/>
          </p:cNvSpPr>
          <p:nvPr/>
        </p:nvSpPr>
        <p:spPr bwMode="auto">
          <a:xfrm rot="-4425373" flipH="1" flipV="1">
            <a:off x="4666457" y="1718469"/>
            <a:ext cx="3595687" cy="3902075"/>
          </a:xfrm>
          <a:custGeom>
            <a:avLst/>
            <a:gdLst>
              <a:gd name="T0" fmla="*/ 1163 w 2961"/>
              <a:gd name="T1" fmla="*/ 449 h 2016"/>
              <a:gd name="T2" fmla="*/ 945 w 2961"/>
              <a:gd name="T3" fmla="*/ 633 h 2016"/>
              <a:gd name="T4" fmla="*/ 495 w 2961"/>
              <a:gd name="T5" fmla="*/ 645 h 2016"/>
              <a:gd name="T6" fmla="*/ 276 w 2961"/>
              <a:gd name="T7" fmla="*/ 795 h 2016"/>
              <a:gd name="T8" fmla="*/ 265 w 2961"/>
              <a:gd name="T9" fmla="*/ 829 h 2016"/>
              <a:gd name="T10" fmla="*/ 242 w 2961"/>
              <a:gd name="T11" fmla="*/ 864 h 2016"/>
              <a:gd name="T12" fmla="*/ 219 w 2961"/>
              <a:gd name="T13" fmla="*/ 968 h 2016"/>
              <a:gd name="T14" fmla="*/ 299 w 2961"/>
              <a:gd name="T15" fmla="*/ 1152 h 2016"/>
              <a:gd name="T16" fmla="*/ 392 w 2961"/>
              <a:gd name="T17" fmla="*/ 1221 h 2016"/>
              <a:gd name="T18" fmla="*/ 484 w 2961"/>
              <a:gd name="T19" fmla="*/ 1382 h 2016"/>
              <a:gd name="T20" fmla="*/ 415 w 2961"/>
              <a:gd name="T21" fmla="*/ 1463 h 2016"/>
              <a:gd name="T22" fmla="*/ 311 w 2961"/>
              <a:gd name="T23" fmla="*/ 1521 h 2016"/>
              <a:gd name="T24" fmla="*/ 253 w 2961"/>
              <a:gd name="T25" fmla="*/ 1555 h 2016"/>
              <a:gd name="T26" fmla="*/ 23 w 2961"/>
              <a:gd name="T27" fmla="*/ 1682 h 2016"/>
              <a:gd name="T28" fmla="*/ 0 w 2961"/>
              <a:gd name="T29" fmla="*/ 1762 h 2016"/>
              <a:gd name="T30" fmla="*/ 403 w 2961"/>
              <a:gd name="T31" fmla="*/ 2004 h 2016"/>
              <a:gd name="T32" fmla="*/ 622 w 2961"/>
              <a:gd name="T33" fmla="*/ 2016 h 2016"/>
              <a:gd name="T34" fmla="*/ 806 w 2961"/>
              <a:gd name="T35" fmla="*/ 1889 h 2016"/>
              <a:gd name="T36" fmla="*/ 968 w 2961"/>
              <a:gd name="T37" fmla="*/ 1751 h 2016"/>
              <a:gd name="T38" fmla="*/ 1175 w 2961"/>
              <a:gd name="T39" fmla="*/ 1474 h 2016"/>
              <a:gd name="T40" fmla="*/ 1382 w 2961"/>
              <a:gd name="T41" fmla="*/ 1555 h 2016"/>
              <a:gd name="T42" fmla="*/ 1440 w 2961"/>
              <a:gd name="T43" fmla="*/ 1659 h 2016"/>
              <a:gd name="T44" fmla="*/ 1670 w 2961"/>
              <a:gd name="T45" fmla="*/ 1935 h 2016"/>
              <a:gd name="T46" fmla="*/ 1855 w 2961"/>
              <a:gd name="T47" fmla="*/ 1935 h 2016"/>
              <a:gd name="T48" fmla="*/ 1935 w 2961"/>
              <a:gd name="T49" fmla="*/ 1878 h 2016"/>
              <a:gd name="T50" fmla="*/ 2027 w 2961"/>
              <a:gd name="T51" fmla="*/ 1774 h 2016"/>
              <a:gd name="T52" fmla="*/ 2097 w 2961"/>
              <a:gd name="T53" fmla="*/ 1659 h 2016"/>
              <a:gd name="T54" fmla="*/ 2269 w 2961"/>
              <a:gd name="T55" fmla="*/ 1601 h 2016"/>
              <a:gd name="T56" fmla="*/ 2627 w 2961"/>
              <a:gd name="T57" fmla="*/ 1532 h 2016"/>
              <a:gd name="T58" fmla="*/ 2961 w 2961"/>
              <a:gd name="T59" fmla="*/ 1129 h 2016"/>
              <a:gd name="T60" fmla="*/ 2949 w 2961"/>
              <a:gd name="T61" fmla="*/ 991 h 2016"/>
              <a:gd name="T62" fmla="*/ 2857 w 2961"/>
              <a:gd name="T63" fmla="*/ 875 h 2016"/>
              <a:gd name="T64" fmla="*/ 2523 w 2961"/>
              <a:gd name="T65" fmla="*/ 772 h 2016"/>
              <a:gd name="T66" fmla="*/ 2408 w 2961"/>
              <a:gd name="T67" fmla="*/ 680 h 2016"/>
              <a:gd name="T68" fmla="*/ 2362 w 2961"/>
              <a:gd name="T69" fmla="*/ 599 h 2016"/>
              <a:gd name="T70" fmla="*/ 2339 w 2961"/>
              <a:gd name="T71" fmla="*/ 507 h 2016"/>
              <a:gd name="T72" fmla="*/ 2350 w 2961"/>
              <a:gd name="T73" fmla="*/ 288 h 2016"/>
              <a:gd name="T74" fmla="*/ 2315 w 2961"/>
              <a:gd name="T75" fmla="*/ 115 h 2016"/>
              <a:gd name="T76" fmla="*/ 1843 w 2961"/>
              <a:gd name="T77" fmla="*/ 23 h 2016"/>
              <a:gd name="T78" fmla="*/ 1739 w 2961"/>
              <a:gd name="T79" fmla="*/ 0 h 2016"/>
              <a:gd name="T80" fmla="*/ 1555 w 2961"/>
              <a:gd name="T81" fmla="*/ 23 h 2016"/>
              <a:gd name="T82" fmla="*/ 1382 w 2961"/>
              <a:gd name="T83" fmla="*/ 127 h 2016"/>
              <a:gd name="T84" fmla="*/ 1336 w 2961"/>
              <a:gd name="T85" fmla="*/ 196 h 2016"/>
              <a:gd name="T86" fmla="*/ 1244 w 2961"/>
              <a:gd name="T87" fmla="*/ 322 h 2016"/>
              <a:gd name="T88" fmla="*/ 1163 w 2961"/>
              <a:gd name="T89" fmla="*/ 449 h 201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961"/>
              <a:gd name="T136" fmla="*/ 0 h 2016"/>
              <a:gd name="T137" fmla="*/ 2961 w 2961"/>
              <a:gd name="T138" fmla="*/ 2016 h 201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961" h="2016">
                <a:moveTo>
                  <a:pt x="1163" y="449"/>
                </a:moveTo>
                <a:cubicBezTo>
                  <a:pt x="1085" y="501"/>
                  <a:pt x="1035" y="604"/>
                  <a:pt x="945" y="633"/>
                </a:cubicBezTo>
                <a:cubicBezTo>
                  <a:pt x="794" y="622"/>
                  <a:pt x="645" y="614"/>
                  <a:pt x="495" y="645"/>
                </a:cubicBezTo>
                <a:cubicBezTo>
                  <a:pt x="425" y="698"/>
                  <a:pt x="347" y="742"/>
                  <a:pt x="276" y="795"/>
                </a:cubicBezTo>
                <a:cubicBezTo>
                  <a:pt x="272" y="806"/>
                  <a:pt x="270" y="818"/>
                  <a:pt x="265" y="829"/>
                </a:cubicBezTo>
                <a:cubicBezTo>
                  <a:pt x="259" y="842"/>
                  <a:pt x="247" y="851"/>
                  <a:pt x="242" y="864"/>
                </a:cubicBezTo>
                <a:cubicBezTo>
                  <a:pt x="229" y="897"/>
                  <a:pt x="227" y="933"/>
                  <a:pt x="219" y="968"/>
                </a:cubicBezTo>
                <a:cubicBezTo>
                  <a:pt x="228" y="1077"/>
                  <a:pt x="204" y="1118"/>
                  <a:pt x="299" y="1152"/>
                </a:cubicBezTo>
                <a:cubicBezTo>
                  <a:pt x="343" y="1194"/>
                  <a:pt x="314" y="1169"/>
                  <a:pt x="392" y="1221"/>
                </a:cubicBezTo>
                <a:cubicBezTo>
                  <a:pt x="444" y="1256"/>
                  <a:pt x="469" y="1325"/>
                  <a:pt x="484" y="1382"/>
                </a:cubicBezTo>
                <a:cubicBezTo>
                  <a:pt x="469" y="1427"/>
                  <a:pt x="461" y="1447"/>
                  <a:pt x="415" y="1463"/>
                </a:cubicBezTo>
                <a:cubicBezTo>
                  <a:pt x="363" y="1514"/>
                  <a:pt x="395" y="1492"/>
                  <a:pt x="311" y="1521"/>
                </a:cubicBezTo>
                <a:cubicBezTo>
                  <a:pt x="290" y="1528"/>
                  <a:pt x="273" y="1546"/>
                  <a:pt x="253" y="1555"/>
                </a:cubicBezTo>
                <a:cubicBezTo>
                  <a:pt x="157" y="1597"/>
                  <a:pt x="92" y="1591"/>
                  <a:pt x="23" y="1682"/>
                </a:cubicBezTo>
                <a:cubicBezTo>
                  <a:pt x="16" y="1701"/>
                  <a:pt x="0" y="1743"/>
                  <a:pt x="0" y="1762"/>
                </a:cubicBezTo>
                <a:cubicBezTo>
                  <a:pt x="0" y="1975"/>
                  <a:pt x="244" y="1990"/>
                  <a:pt x="403" y="2004"/>
                </a:cubicBezTo>
                <a:cubicBezTo>
                  <a:pt x="476" y="2010"/>
                  <a:pt x="549" y="2012"/>
                  <a:pt x="622" y="2016"/>
                </a:cubicBezTo>
                <a:cubicBezTo>
                  <a:pt x="686" y="1977"/>
                  <a:pt x="746" y="1934"/>
                  <a:pt x="806" y="1889"/>
                </a:cubicBezTo>
                <a:cubicBezTo>
                  <a:pt x="866" y="1843"/>
                  <a:pt x="925" y="1814"/>
                  <a:pt x="968" y="1751"/>
                </a:cubicBezTo>
                <a:cubicBezTo>
                  <a:pt x="999" y="1652"/>
                  <a:pt x="1091" y="1538"/>
                  <a:pt x="1175" y="1474"/>
                </a:cubicBezTo>
                <a:cubicBezTo>
                  <a:pt x="1357" y="1504"/>
                  <a:pt x="1274" y="1482"/>
                  <a:pt x="1382" y="1555"/>
                </a:cubicBezTo>
                <a:cubicBezTo>
                  <a:pt x="1405" y="1590"/>
                  <a:pt x="1417" y="1624"/>
                  <a:pt x="1440" y="1659"/>
                </a:cubicBezTo>
                <a:cubicBezTo>
                  <a:pt x="1475" y="1768"/>
                  <a:pt x="1552" y="1907"/>
                  <a:pt x="1670" y="1935"/>
                </a:cubicBezTo>
                <a:cubicBezTo>
                  <a:pt x="1739" y="1970"/>
                  <a:pt x="1773" y="1993"/>
                  <a:pt x="1855" y="1935"/>
                </a:cubicBezTo>
                <a:cubicBezTo>
                  <a:pt x="1882" y="1916"/>
                  <a:pt x="1935" y="1878"/>
                  <a:pt x="1935" y="1878"/>
                </a:cubicBezTo>
                <a:cubicBezTo>
                  <a:pt x="1962" y="1836"/>
                  <a:pt x="1985" y="1802"/>
                  <a:pt x="2027" y="1774"/>
                </a:cubicBezTo>
                <a:cubicBezTo>
                  <a:pt x="2041" y="1734"/>
                  <a:pt x="2065" y="1687"/>
                  <a:pt x="2097" y="1659"/>
                </a:cubicBezTo>
                <a:cubicBezTo>
                  <a:pt x="2142" y="1621"/>
                  <a:pt x="2216" y="1621"/>
                  <a:pt x="2269" y="1601"/>
                </a:cubicBezTo>
                <a:cubicBezTo>
                  <a:pt x="2410" y="1548"/>
                  <a:pt x="2467" y="1542"/>
                  <a:pt x="2627" y="1532"/>
                </a:cubicBezTo>
                <a:cubicBezTo>
                  <a:pt x="2816" y="1469"/>
                  <a:pt x="2927" y="1324"/>
                  <a:pt x="2961" y="1129"/>
                </a:cubicBezTo>
                <a:cubicBezTo>
                  <a:pt x="2957" y="1083"/>
                  <a:pt x="2958" y="1036"/>
                  <a:pt x="2949" y="991"/>
                </a:cubicBezTo>
                <a:cubicBezTo>
                  <a:pt x="2939" y="939"/>
                  <a:pt x="2894" y="905"/>
                  <a:pt x="2857" y="875"/>
                </a:cubicBezTo>
                <a:cubicBezTo>
                  <a:pt x="2740" y="778"/>
                  <a:pt x="2685" y="782"/>
                  <a:pt x="2523" y="772"/>
                </a:cubicBezTo>
                <a:cubicBezTo>
                  <a:pt x="2452" y="754"/>
                  <a:pt x="2458" y="730"/>
                  <a:pt x="2408" y="680"/>
                </a:cubicBezTo>
                <a:cubicBezTo>
                  <a:pt x="2394" y="652"/>
                  <a:pt x="2373" y="628"/>
                  <a:pt x="2362" y="599"/>
                </a:cubicBezTo>
                <a:cubicBezTo>
                  <a:pt x="2351" y="569"/>
                  <a:pt x="2339" y="507"/>
                  <a:pt x="2339" y="507"/>
                </a:cubicBezTo>
                <a:cubicBezTo>
                  <a:pt x="2343" y="434"/>
                  <a:pt x="2350" y="361"/>
                  <a:pt x="2350" y="288"/>
                </a:cubicBezTo>
                <a:cubicBezTo>
                  <a:pt x="2350" y="256"/>
                  <a:pt x="2354" y="153"/>
                  <a:pt x="2315" y="115"/>
                </a:cubicBezTo>
                <a:cubicBezTo>
                  <a:pt x="2213" y="15"/>
                  <a:pt x="1949" y="28"/>
                  <a:pt x="1843" y="23"/>
                </a:cubicBezTo>
                <a:cubicBezTo>
                  <a:pt x="1808" y="16"/>
                  <a:pt x="1775" y="0"/>
                  <a:pt x="1739" y="0"/>
                </a:cubicBezTo>
                <a:cubicBezTo>
                  <a:pt x="1703" y="0"/>
                  <a:pt x="1596" y="17"/>
                  <a:pt x="1555" y="23"/>
                </a:cubicBezTo>
                <a:cubicBezTo>
                  <a:pt x="1492" y="48"/>
                  <a:pt x="1425" y="72"/>
                  <a:pt x="1382" y="127"/>
                </a:cubicBezTo>
                <a:cubicBezTo>
                  <a:pt x="1365" y="149"/>
                  <a:pt x="1336" y="196"/>
                  <a:pt x="1336" y="196"/>
                </a:cubicBezTo>
                <a:cubicBezTo>
                  <a:pt x="1318" y="253"/>
                  <a:pt x="1292" y="290"/>
                  <a:pt x="1244" y="322"/>
                </a:cubicBezTo>
                <a:cubicBezTo>
                  <a:pt x="1228" y="372"/>
                  <a:pt x="1188" y="402"/>
                  <a:pt x="1163" y="449"/>
                </a:cubicBezTo>
                <a:close/>
              </a:path>
            </a:pathLst>
          </a:custGeom>
          <a:gradFill rotWithShape="0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7" name="Oval 7"/>
          <p:cNvSpPr>
            <a:spLocks noChangeArrowheads="1"/>
          </p:cNvSpPr>
          <p:nvPr/>
        </p:nvSpPr>
        <p:spPr bwMode="auto">
          <a:xfrm flipH="1">
            <a:off x="2212975" y="3292475"/>
            <a:ext cx="1844675" cy="18621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000" b="1"/>
              <a:t>T cell</a:t>
            </a:r>
          </a:p>
        </p:txBody>
      </p:sp>
      <p:sp>
        <p:nvSpPr>
          <p:cNvPr id="62468" name="AutoShape 8"/>
          <p:cNvSpPr>
            <a:spLocks noChangeArrowheads="1"/>
          </p:cNvSpPr>
          <p:nvPr/>
        </p:nvSpPr>
        <p:spPr bwMode="auto">
          <a:xfrm rot="16200000" flipH="1">
            <a:off x="3494881" y="1331119"/>
            <a:ext cx="1214438" cy="2343150"/>
          </a:xfrm>
          <a:prstGeom prst="curvedRightArrow">
            <a:avLst>
              <a:gd name="adj1" fmla="val 38588"/>
              <a:gd name="adj2" fmla="val 77176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Text Box 9"/>
          <p:cNvSpPr txBox="1">
            <a:spLocks noChangeArrowheads="1"/>
          </p:cNvSpPr>
          <p:nvPr/>
        </p:nvSpPr>
        <p:spPr bwMode="auto">
          <a:xfrm>
            <a:off x="3440113" y="1454150"/>
            <a:ext cx="646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/>
              <a:t>IFN</a:t>
            </a:r>
            <a:r>
              <a:rPr lang="en-GB" sz="1800" b="1">
                <a:latin typeface="Symbol" pitchFamily="36" charset="2"/>
              </a:rPr>
              <a:t>g</a:t>
            </a:r>
          </a:p>
        </p:txBody>
      </p:sp>
      <p:sp>
        <p:nvSpPr>
          <p:cNvPr id="62470" name="Freeform 11"/>
          <p:cNvSpPr>
            <a:spLocks/>
          </p:cNvSpPr>
          <p:nvPr/>
        </p:nvSpPr>
        <p:spPr bwMode="auto">
          <a:xfrm>
            <a:off x="6489700" y="3660775"/>
            <a:ext cx="939800" cy="581025"/>
          </a:xfrm>
          <a:custGeom>
            <a:avLst/>
            <a:gdLst>
              <a:gd name="T0" fmla="*/ 252 w 592"/>
              <a:gd name="T1" fmla="*/ 10 h 366"/>
              <a:gd name="T2" fmla="*/ 126 w 592"/>
              <a:gd name="T3" fmla="*/ 21 h 366"/>
              <a:gd name="T4" fmla="*/ 95 w 592"/>
              <a:gd name="T5" fmla="*/ 62 h 366"/>
              <a:gd name="T6" fmla="*/ 0 w 592"/>
              <a:gd name="T7" fmla="*/ 178 h 366"/>
              <a:gd name="T8" fmla="*/ 42 w 592"/>
              <a:gd name="T9" fmla="*/ 303 h 366"/>
              <a:gd name="T10" fmla="*/ 105 w 592"/>
              <a:gd name="T11" fmla="*/ 324 h 366"/>
              <a:gd name="T12" fmla="*/ 210 w 592"/>
              <a:gd name="T13" fmla="*/ 366 h 366"/>
              <a:gd name="T14" fmla="*/ 493 w 592"/>
              <a:gd name="T15" fmla="*/ 356 h 366"/>
              <a:gd name="T16" fmla="*/ 587 w 592"/>
              <a:gd name="T17" fmla="*/ 209 h 366"/>
              <a:gd name="T18" fmla="*/ 514 w 592"/>
              <a:gd name="T19" fmla="*/ 0 h 366"/>
              <a:gd name="T20" fmla="*/ 252 w 592"/>
              <a:gd name="T21" fmla="*/ 10 h 3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2"/>
              <a:gd name="T34" fmla="*/ 0 h 366"/>
              <a:gd name="T35" fmla="*/ 592 w 592"/>
              <a:gd name="T36" fmla="*/ 366 h 3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2" h="366">
                <a:moveTo>
                  <a:pt x="252" y="10"/>
                </a:moveTo>
                <a:cubicBezTo>
                  <a:pt x="210" y="14"/>
                  <a:pt x="166" y="8"/>
                  <a:pt x="126" y="21"/>
                </a:cubicBezTo>
                <a:cubicBezTo>
                  <a:pt x="110" y="26"/>
                  <a:pt x="106" y="49"/>
                  <a:pt x="95" y="62"/>
                </a:cubicBezTo>
                <a:cubicBezTo>
                  <a:pt x="61" y="101"/>
                  <a:pt x="29" y="134"/>
                  <a:pt x="0" y="178"/>
                </a:cubicBezTo>
                <a:cubicBezTo>
                  <a:pt x="6" y="205"/>
                  <a:pt x="16" y="283"/>
                  <a:pt x="42" y="303"/>
                </a:cubicBezTo>
                <a:cubicBezTo>
                  <a:pt x="60" y="316"/>
                  <a:pt x="105" y="324"/>
                  <a:pt x="105" y="324"/>
                </a:cubicBezTo>
                <a:cubicBezTo>
                  <a:pt x="139" y="347"/>
                  <a:pt x="171" y="354"/>
                  <a:pt x="210" y="366"/>
                </a:cubicBezTo>
                <a:cubicBezTo>
                  <a:pt x="304" y="363"/>
                  <a:pt x="399" y="362"/>
                  <a:pt x="493" y="356"/>
                </a:cubicBezTo>
                <a:cubicBezTo>
                  <a:pt x="562" y="352"/>
                  <a:pt x="554" y="258"/>
                  <a:pt x="587" y="209"/>
                </a:cubicBezTo>
                <a:cubicBezTo>
                  <a:pt x="582" y="146"/>
                  <a:pt x="592" y="25"/>
                  <a:pt x="514" y="0"/>
                </a:cubicBezTo>
                <a:cubicBezTo>
                  <a:pt x="273" y="10"/>
                  <a:pt x="360" y="10"/>
                  <a:pt x="252" y="10"/>
                </a:cubicBez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CC33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1" name="Oval 12"/>
          <p:cNvSpPr>
            <a:spLocks noChangeArrowheads="1"/>
          </p:cNvSpPr>
          <p:nvPr/>
        </p:nvSpPr>
        <p:spPr bwMode="auto">
          <a:xfrm>
            <a:off x="6699250" y="3814763"/>
            <a:ext cx="571500" cy="285750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E6B9C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Text Box 36"/>
          <p:cNvSpPr txBox="1">
            <a:spLocks noChangeArrowheads="1"/>
          </p:cNvSpPr>
          <p:nvPr/>
        </p:nvSpPr>
        <p:spPr bwMode="auto">
          <a:xfrm>
            <a:off x="247650" y="266700"/>
            <a:ext cx="5870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rgbClr val="C61838"/>
                </a:solidFill>
                <a:latin typeface="Impact"/>
                <a:cs typeface="Impact"/>
              </a:rPr>
              <a:t>The innate immune </a:t>
            </a:r>
            <a:r>
              <a:rPr lang="en-GB" sz="3600" dirty="0" smtClean="0">
                <a:solidFill>
                  <a:srgbClr val="C61838"/>
                </a:solidFill>
                <a:latin typeface="Impact"/>
                <a:cs typeface="Impact"/>
              </a:rPr>
              <a:t>response</a:t>
            </a:r>
          </a:p>
          <a:p>
            <a:r>
              <a:rPr lang="en-GB" sz="3600" dirty="0" smtClean="0">
                <a:solidFill>
                  <a:srgbClr val="C61838"/>
                </a:solidFill>
                <a:latin typeface="Impact"/>
                <a:cs typeface="Impact"/>
              </a:rPr>
              <a:t>shapes </a:t>
            </a:r>
            <a:r>
              <a:rPr lang="en-GB" sz="3600" dirty="0">
                <a:solidFill>
                  <a:srgbClr val="C61838"/>
                </a:solidFill>
                <a:latin typeface="Impact"/>
                <a:cs typeface="Impact"/>
              </a:rPr>
              <a:t>the adaptive response</a:t>
            </a:r>
          </a:p>
        </p:txBody>
      </p:sp>
      <p:sp>
        <p:nvSpPr>
          <p:cNvPr id="62473" name="Text Box 37"/>
          <p:cNvSpPr txBox="1">
            <a:spLocks noChangeArrowheads="1"/>
          </p:cNvSpPr>
          <p:nvPr/>
        </p:nvSpPr>
        <p:spPr bwMode="auto">
          <a:xfrm>
            <a:off x="5026025" y="3325813"/>
            <a:ext cx="1468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 i="1"/>
              <a:t>macrophage or</a:t>
            </a:r>
          </a:p>
          <a:p>
            <a:pPr algn="ctr"/>
            <a:r>
              <a:rPr lang="en-GB" sz="1400" b="1" i="1"/>
              <a:t>dendritic cell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804988" y="885825"/>
            <a:ext cx="5287962" cy="5708650"/>
            <a:chOff x="1137" y="396"/>
            <a:chExt cx="3331" cy="3596"/>
          </a:xfrm>
        </p:grpSpPr>
        <p:sp>
          <p:nvSpPr>
            <p:cNvPr id="62475" name="Oval 5"/>
            <p:cNvSpPr>
              <a:spLocks noChangeArrowheads="1"/>
            </p:cNvSpPr>
            <p:nvPr/>
          </p:nvSpPr>
          <p:spPr bwMode="auto">
            <a:xfrm>
              <a:off x="4051" y="396"/>
              <a:ext cx="360" cy="180"/>
            </a:xfrm>
            <a:prstGeom prst="ellipse">
              <a:avLst/>
            </a:prstGeom>
            <a:gradFill rotWithShape="0">
              <a:gsLst>
                <a:gs pos="0">
                  <a:srgbClr val="A50021"/>
                </a:gs>
                <a:gs pos="100000">
                  <a:srgbClr val="E6B9C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476" name="Group 39"/>
            <p:cNvGrpSpPr>
              <a:grpSpLocks/>
            </p:cNvGrpSpPr>
            <p:nvPr/>
          </p:nvGrpSpPr>
          <p:grpSpPr bwMode="auto">
            <a:xfrm>
              <a:off x="1137" y="713"/>
              <a:ext cx="3331" cy="3279"/>
              <a:chOff x="1137" y="713"/>
              <a:chExt cx="3331" cy="3279"/>
            </a:xfrm>
          </p:grpSpPr>
          <p:grpSp>
            <p:nvGrpSpPr>
              <p:cNvPr id="62477" name="Group 35"/>
              <p:cNvGrpSpPr>
                <a:grpSpLocks/>
              </p:cNvGrpSpPr>
              <p:nvPr/>
            </p:nvGrpSpPr>
            <p:grpSpPr bwMode="auto">
              <a:xfrm>
                <a:off x="2426" y="713"/>
                <a:ext cx="2042" cy="2822"/>
                <a:chOff x="2032" y="639"/>
                <a:chExt cx="2042" cy="2822"/>
              </a:xfrm>
            </p:grpSpPr>
            <p:sp>
              <p:nvSpPr>
                <p:cNvPr id="62479" name="AutoShape 33"/>
                <p:cNvSpPr>
                  <a:spLocks noChangeArrowheads="1"/>
                </p:cNvSpPr>
                <p:nvPr/>
              </p:nvSpPr>
              <p:spPr bwMode="auto">
                <a:xfrm rot="4282656">
                  <a:off x="2421" y="2389"/>
                  <a:ext cx="683" cy="1461"/>
                </a:xfrm>
                <a:prstGeom prst="curvedLeftArrow">
                  <a:avLst>
                    <a:gd name="adj1" fmla="val 42782"/>
                    <a:gd name="adj2" fmla="val 85564"/>
                    <a:gd name="adj3" fmla="val 33333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480" name="AutoShape 34"/>
                <p:cNvSpPr>
                  <a:spLocks noChangeArrowheads="1"/>
                </p:cNvSpPr>
                <p:nvPr/>
              </p:nvSpPr>
              <p:spPr bwMode="auto">
                <a:xfrm rot="5400000">
                  <a:off x="3263" y="938"/>
                  <a:ext cx="1110" cy="512"/>
                </a:xfrm>
                <a:custGeom>
                  <a:avLst/>
                  <a:gdLst>
                    <a:gd name="T0" fmla="*/ 833 w 21600"/>
                    <a:gd name="T1" fmla="*/ 0 h 21600"/>
                    <a:gd name="T2" fmla="*/ 0 w 21600"/>
                    <a:gd name="T3" fmla="*/ 256 h 21600"/>
                    <a:gd name="T4" fmla="*/ 833 w 21600"/>
                    <a:gd name="T5" fmla="*/ 512 h 21600"/>
                    <a:gd name="T6" fmla="*/ 1110 w 21600"/>
                    <a:gd name="T7" fmla="*/ 256 h 21600"/>
                    <a:gd name="T8" fmla="*/ 3 60000 65536"/>
                    <a:gd name="T9" fmla="*/ 2 60000 65536"/>
                    <a:gd name="T10" fmla="*/ 1 60000 65536"/>
                    <a:gd name="T11" fmla="*/ 0 60000 65536"/>
                    <a:gd name="T12" fmla="*/ 3366 w 21600"/>
                    <a:gd name="T13" fmla="*/ 5400 h 21600"/>
                    <a:gd name="T14" fmla="*/ 18895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478" name="Text Box 38"/>
              <p:cNvSpPr txBox="1">
                <a:spLocks noChangeArrowheads="1"/>
              </p:cNvSpPr>
              <p:nvPr/>
            </p:nvSpPr>
            <p:spPr bwMode="auto">
              <a:xfrm>
                <a:off x="1137" y="3472"/>
                <a:ext cx="1617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GB" b="1">
                    <a:solidFill>
                      <a:schemeClr val="accent2"/>
                    </a:solidFill>
                  </a:rPr>
                  <a:t>cytokines/chemokines</a:t>
                </a:r>
              </a:p>
              <a:p>
                <a:pPr algn="ctr"/>
                <a:r>
                  <a:rPr lang="en-GB" b="1">
                    <a:solidFill>
                      <a:schemeClr val="accent2"/>
                    </a:solidFill>
                  </a:rPr>
                  <a:t>costimulatory molecules</a:t>
                </a:r>
              </a:p>
              <a:p>
                <a:pPr algn="ctr"/>
                <a:r>
                  <a:rPr lang="en-GB" b="1">
                    <a:solidFill>
                      <a:schemeClr val="accent2"/>
                    </a:solidFill>
                  </a:rPr>
                  <a:t>antigens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495150" y="672788"/>
            <a:ext cx="8103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 err="1">
                <a:solidFill>
                  <a:srgbClr val="C61838"/>
                </a:solidFill>
                <a:latin typeface="Impact"/>
                <a:cs typeface="Impact"/>
              </a:rPr>
              <a:t>Phagosomal</a:t>
            </a:r>
            <a:r>
              <a:rPr lang="en-GB" sz="4400" dirty="0">
                <a:solidFill>
                  <a:srgbClr val="C61838"/>
                </a:solidFill>
                <a:latin typeface="Impact"/>
                <a:cs typeface="Impact"/>
              </a:rPr>
              <a:t> arrest</a:t>
            </a:r>
            <a:r>
              <a:rPr lang="en-GB" sz="4400" dirty="0" smtClean="0">
                <a:solidFill>
                  <a:srgbClr val="C61838"/>
                </a:solidFill>
                <a:latin typeface="Impact"/>
                <a:cs typeface="Impact"/>
              </a:rPr>
              <a:t> does </a:t>
            </a:r>
            <a:r>
              <a:rPr lang="en-GB" sz="4400" u="sng" dirty="0" smtClean="0">
                <a:solidFill>
                  <a:srgbClr val="C61838"/>
                </a:solidFill>
                <a:latin typeface="Impact"/>
                <a:cs typeface="Impact"/>
              </a:rPr>
              <a:t>not </a:t>
            </a:r>
            <a:r>
              <a:rPr lang="en-GB" sz="4400" dirty="0" smtClean="0">
                <a:solidFill>
                  <a:srgbClr val="C61838"/>
                </a:solidFill>
                <a:latin typeface="Impact"/>
                <a:cs typeface="Impact"/>
              </a:rPr>
              <a:t>occur</a:t>
            </a:r>
          </a:p>
          <a:p>
            <a:pPr algn="ctr"/>
            <a:r>
              <a:rPr lang="en-GB" sz="4400" dirty="0" smtClean="0">
                <a:solidFill>
                  <a:srgbClr val="C61838"/>
                </a:solidFill>
                <a:latin typeface="Impact"/>
                <a:cs typeface="Impact"/>
              </a:rPr>
              <a:t>in </a:t>
            </a:r>
            <a:r>
              <a:rPr lang="en-GB" sz="4400" dirty="0">
                <a:solidFill>
                  <a:srgbClr val="C61838"/>
                </a:solidFill>
                <a:latin typeface="Impact"/>
                <a:cs typeface="Impact"/>
              </a:rPr>
              <a:t>activated macrophages</a:t>
            </a:r>
          </a:p>
        </p:txBody>
      </p:sp>
      <p:pic>
        <p:nvPicPr>
          <p:cNvPr id="64516" name="Picture 4" descr="macroph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8063" y="3041650"/>
            <a:ext cx="43402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094288" y="3963988"/>
            <a:ext cx="595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IFN</a:t>
            </a:r>
            <a:r>
              <a:rPr lang="en-GB" b="1">
                <a:solidFill>
                  <a:srgbClr val="FFFF00"/>
                </a:solidFill>
                <a:latin typeface="Symbol" pitchFamily="36" charset="2"/>
              </a:rPr>
              <a:t>g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4652963" y="3589338"/>
            <a:ext cx="782637" cy="331787"/>
          </a:xfrm>
          <a:prstGeom prst="curvedDownArrow">
            <a:avLst>
              <a:gd name="adj1" fmla="val 47177"/>
              <a:gd name="adj2" fmla="val 94354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2759" y="190454"/>
            <a:ext cx="8921554" cy="6483396"/>
            <a:chOff x="182759" y="190454"/>
            <a:chExt cx="8921554" cy="6483396"/>
          </a:xfrm>
        </p:grpSpPr>
        <p:sp>
          <p:nvSpPr>
            <p:cNvPr id="66564" name="Freeform 2"/>
            <p:cNvSpPr>
              <a:spLocks/>
            </p:cNvSpPr>
            <p:nvPr/>
          </p:nvSpPr>
          <p:spPr bwMode="auto">
            <a:xfrm rot="17174627" flipH="1" flipV="1">
              <a:off x="334963" y="3271838"/>
              <a:ext cx="2874962" cy="3101975"/>
            </a:xfrm>
            <a:custGeom>
              <a:avLst/>
              <a:gdLst>
                <a:gd name="T0" fmla="*/ 1163 w 2961"/>
                <a:gd name="T1" fmla="*/ 449 h 2016"/>
                <a:gd name="T2" fmla="*/ 945 w 2961"/>
                <a:gd name="T3" fmla="*/ 633 h 2016"/>
                <a:gd name="T4" fmla="*/ 495 w 2961"/>
                <a:gd name="T5" fmla="*/ 645 h 2016"/>
                <a:gd name="T6" fmla="*/ 276 w 2961"/>
                <a:gd name="T7" fmla="*/ 795 h 2016"/>
                <a:gd name="T8" fmla="*/ 265 w 2961"/>
                <a:gd name="T9" fmla="*/ 829 h 2016"/>
                <a:gd name="T10" fmla="*/ 242 w 2961"/>
                <a:gd name="T11" fmla="*/ 864 h 2016"/>
                <a:gd name="T12" fmla="*/ 219 w 2961"/>
                <a:gd name="T13" fmla="*/ 968 h 2016"/>
                <a:gd name="T14" fmla="*/ 299 w 2961"/>
                <a:gd name="T15" fmla="*/ 1152 h 2016"/>
                <a:gd name="T16" fmla="*/ 392 w 2961"/>
                <a:gd name="T17" fmla="*/ 1221 h 2016"/>
                <a:gd name="T18" fmla="*/ 484 w 2961"/>
                <a:gd name="T19" fmla="*/ 1382 h 2016"/>
                <a:gd name="T20" fmla="*/ 415 w 2961"/>
                <a:gd name="T21" fmla="*/ 1463 h 2016"/>
                <a:gd name="T22" fmla="*/ 311 w 2961"/>
                <a:gd name="T23" fmla="*/ 1521 h 2016"/>
                <a:gd name="T24" fmla="*/ 253 w 2961"/>
                <a:gd name="T25" fmla="*/ 1555 h 2016"/>
                <a:gd name="T26" fmla="*/ 23 w 2961"/>
                <a:gd name="T27" fmla="*/ 1682 h 2016"/>
                <a:gd name="T28" fmla="*/ 0 w 2961"/>
                <a:gd name="T29" fmla="*/ 1762 h 2016"/>
                <a:gd name="T30" fmla="*/ 403 w 2961"/>
                <a:gd name="T31" fmla="*/ 2004 h 2016"/>
                <a:gd name="T32" fmla="*/ 622 w 2961"/>
                <a:gd name="T33" fmla="*/ 2016 h 2016"/>
                <a:gd name="T34" fmla="*/ 806 w 2961"/>
                <a:gd name="T35" fmla="*/ 1889 h 2016"/>
                <a:gd name="T36" fmla="*/ 968 w 2961"/>
                <a:gd name="T37" fmla="*/ 1751 h 2016"/>
                <a:gd name="T38" fmla="*/ 1175 w 2961"/>
                <a:gd name="T39" fmla="*/ 1474 h 2016"/>
                <a:gd name="T40" fmla="*/ 1382 w 2961"/>
                <a:gd name="T41" fmla="*/ 1555 h 2016"/>
                <a:gd name="T42" fmla="*/ 1440 w 2961"/>
                <a:gd name="T43" fmla="*/ 1659 h 2016"/>
                <a:gd name="T44" fmla="*/ 1670 w 2961"/>
                <a:gd name="T45" fmla="*/ 1935 h 2016"/>
                <a:gd name="T46" fmla="*/ 1855 w 2961"/>
                <a:gd name="T47" fmla="*/ 1935 h 2016"/>
                <a:gd name="T48" fmla="*/ 1935 w 2961"/>
                <a:gd name="T49" fmla="*/ 1878 h 2016"/>
                <a:gd name="T50" fmla="*/ 2027 w 2961"/>
                <a:gd name="T51" fmla="*/ 1774 h 2016"/>
                <a:gd name="T52" fmla="*/ 2097 w 2961"/>
                <a:gd name="T53" fmla="*/ 1659 h 2016"/>
                <a:gd name="T54" fmla="*/ 2269 w 2961"/>
                <a:gd name="T55" fmla="*/ 1601 h 2016"/>
                <a:gd name="T56" fmla="*/ 2627 w 2961"/>
                <a:gd name="T57" fmla="*/ 1532 h 2016"/>
                <a:gd name="T58" fmla="*/ 2961 w 2961"/>
                <a:gd name="T59" fmla="*/ 1129 h 2016"/>
                <a:gd name="T60" fmla="*/ 2949 w 2961"/>
                <a:gd name="T61" fmla="*/ 991 h 2016"/>
                <a:gd name="T62" fmla="*/ 2857 w 2961"/>
                <a:gd name="T63" fmla="*/ 875 h 2016"/>
                <a:gd name="T64" fmla="*/ 2523 w 2961"/>
                <a:gd name="T65" fmla="*/ 772 h 2016"/>
                <a:gd name="T66" fmla="*/ 2408 w 2961"/>
                <a:gd name="T67" fmla="*/ 680 h 2016"/>
                <a:gd name="T68" fmla="*/ 2362 w 2961"/>
                <a:gd name="T69" fmla="*/ 599 h 2016"/>
                <a:gd name="T70" fmla="*/ 2339 w 2961"/>
                <a:gd name="T71" fmla="*/ 507 h 2016"/>
                <a:gd name="T72" fmla="*/ 2350 w 2961"/>
                <a:gd name="T73" fmla="*/ 288 h 2016"/>
                <a:gd name="T74" fmla="*/ 2315 w 2961"/>
                <a:gd name="T75" fmla="*/ 115 h 2016"/>
                <a:gd name="T76" fmla="*/ 1843 w 2961"/>
                <a:gd name="T77" fmla="*/ 23 h 2016"/>
                <a:gd name="T78" fmla="*/ 1739 w 2961"/>
                <a:gd name="T79" fmla="*/ 0 h 2016"/>
                <a:gd name="T80" fmla="*/ 1555 w 2961"/>
                <a:gd name="T81" fmla="*/ 23 h 2016"/>
                <a:gd name="T82" fmla="*/ 1382 w 2961"/>
                <a:gd name="T83" fmla="*/ 127 h 2016"/>
                <a:gd name="T84" fmla="*/ 1336 w 2961"/>
                <a:gd name="T85" fmla="*/ 196 h 2016"/>
                <a:gd name="T86" fmla="*/ 1244 w 2961"/>
                <a:gd name="T87" fmla="*/ 322 h 2016"/>
                <a:gd name="T88" fmla="*/ 1163 w 2961"/>
                <a:gd name="T89" fmla="*/ 449 h 20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61"/>
                <a:gd name="T136" fmla="*/ 0 h 2016"/>
                <a:gd name="T137" fmla="*/ 2961 w 2961"/>
                <a:gd name="T138" fmla="*/ 2016 h 20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61" h="2016">
                  <a:moveTo>
                    <a:pt x="1163" y="449"/>
                  </a:moveTo>
                  <a:cubicBezTo>
                    <a:pt x="1085" y="501"/>
                    <a:pt x="1035" y="604"/>
                    <a:pt x="945" y="633"/>
                  </a:cubicBezTo>
                  <a:cubicBezTo>
                    <a:pt x="794" y="622"/>
                    <a:pt x="645" y="614"/>
                    <a:pt x="495" y="645"/>
                  </a:cubicBezTo>
                  <a:cubicBezTo>
                    <a:pt x="425" y="698"/>
                    <a:pt x="347" y="742"/>
                    <a:pt x="276" y="795"/>
                  </a:cubicBezTo>
                  <a:cubicBezTo>
                    <a:pt x="272" y="806"/>
                    <a:pt x="270" y="818"/>
                    <a:pt x="265" y="829"/>
                  </a:cubicBezTo>
                  <a:cubicBezTo>
                    <a:pt x="259" y="842"/>
                    <a:pt x="247" y="851"/>
                    <a:pt x="242" y="864"/>
                  </a:cubicBezTo>
                  <a:cubicBezTo>
                    <a:pt x="229" y="897"/>
                    <a:pt x="227" y="933"/>
                    <a:pt x="219" y="968"/>
                  </a:cubicBezTo>
                  <a:cubicBezTo>
                    <a:pt x="228" y="1077"/>
                    <a:pt x="204" y="1118"/>
                    <a:pt x="299" y="1152"/>
                  </a:cubicBezTo>
                  <a:cubicBezTo>
                    <a:pt x="343" y="1194"/>
                    <a:pt x="314" y="1169"/>
                    <a:pt x="392" y="1221"/>
                  </a:cubicBezTo>
                  <a:cubicBezTo>
                    <a:pt x="444" y="1256"/>
                    <a:pt x="469" y="1325"/>
                    <a:pt x="484" y="1382"/>
                  </a:cubicBezTo>
                  <a:cubicBezTo>
                    <a:pt x="469" y="1427"/>
                    <a:pt x="461" y="1447"/>
                    <a:pt x="415" y="1463"/>
                  </a:cubicBezTo>
                  <a:cubicBezTo>
                    <a:pt x="363" y="1514"/>
                    <a:pt x="395" y="1492"/>
                    <a:pt x="311" y="1521"/>
                  </a:cubicBezTo>
                  <a:cubicBezTo>
                    <a:pt x="290" y="1528"/>
                    <a:pt x="273" y="1546"/>
                    <a:pt x="253" y="1555"/>
                  </a:cubicBezTo>
                  <a:cubicBezTo>
                    <a:pt x="157" y="1597"/>
                    <a:pt x="92" y="1591"/>
                    <a:pt x="23" y="1682"/>
                  </a:cubicBezTo>
                  <a:cubicBezTo>
                    <a:pt x="16" y="1701"/>
                    <a:pt x="0" y="1743"/>
                    <a:pt x="0" y="1762"/>
                  </a:cubicBezTo>
                  <a:cubicBezTo>
                    <a:pt x="0" y="1975"/>
                    <a:pt x="244" y="1990"/>
                    <a:pt x="403" y="2004"/>
                  </a:cubicBezTo>
                  <a:cubicBezTo>
                    <a:pt x="476" y="2010"/>
                    <a:pt x="549" y="2012"/>
                    <a:pt x="622" y="2016"/>
                  </a:cubicBezTo>
                  <a:cubicBezTo>
                    <a:pt x="686" y="1977"/>
                    <a:pt x="746" y="1934"/>
                    <a:pt x="806" y="1889"/>
                  </a:cubicBezTo>
                  <a:cubicBezTo>
                    <a:pt x="866" y="1843"/>
                    <a:pt x="925" y="1814"/>
                    <a:pt x="968" y="1751"/>
                  </a:cubicBezTo>
                  <a:cubicBezTo>
                    <a:pt x="999" y="1652"/>
                    <a:pt x="1091" y="1538"/>
                    <a:pt x="1175" y="1474"/>
                  </a:cubicBezTo>
                  <a:cubicBezTo>
                    <a:pt x="1357" y="1504"/>
                    <a:pt x="1274" y="1482"/>
                    <a:pt x="1382" y="1555"/>
                  </a:cubicBezTo>
                  <a:cubicBezTo>
                    <a:pt x="1405" y="1590"/>
                    <a:pt x="1417" y="1624"/>
                    <a:pt x="1440" y="1659"/>
                  </a:cubicBezTo>
                  <a:cubicBezTo>
                    <a:pt x="1475" y="1768"/>
                    <a:pt x="1552" y="1907"/>
                    <a:pt x="1670" y="1935"/>
                  </a:cubicBezTo>
                  <a:cubicBezTo>
                    <a:pt x="1739" y="1970"/>
                    <a:pt x="1773" y="1993"/>
                    <a:pt x="1855" y="1935"/>
                  </a:cubicBezTo>
                  <a:cubicBezTo>
                    <a:pt x="1882" y="1916"/>
                    <a:pt x="1935" y="1878"/>
                    <a:pt x="1935" y="1878"/>
                  </a:cubicBezTo>
                  <a:cubicBezTo>
                    <a:pt x="1962" y="1836"/>
                    <a:pt x="1985" y="1802"/>
                    <a:pt x="2027" y="1774"/>
                  </a:cubicBezTo>
                  <a:cubicBezTo>
                    <a:pt x="2041" y="1734"/>
                    <a:pt x="2065" y="1687"/>
                    <a:pt x="2097" y="1659"/>
                  </a:cubicBezTo>
                  <a:cubicBezTo>
                    <a:pt x="2142" y="1621"/>
                    <a:pt x="2216" y="1621"/>
                    <a:pt x="2269" y="1601"/>
                  </a:cubicBezTo>
                  <a:cubicBezTo>
                    <a:pt x="2410" y="1548"/>
                    <a:pt x="2467" y="1542"/>
                    <a:pt x="2627" y="1532"/>
                  </a:cubicBezTo>
                  <a:cubicBezTo>
                    <a:pt x="2816" y="1469"/>
                    <a:pt x="2927" y="1324"/>
                    <a:pt x="2961" y="1129"/>
                  </a:cubicBezTo>
                  <a:cubicBezTo>
                    <a:pt x="2957" y="1083"/>
                    <a:pt x="2958" y="1036"/>
                    <a:pt x="2949" y="991"/>
                  </a:cubicBezTo>
                  <a:cubicBezTo>
                    <a:pt x="2939" y="939"/>
                    <a:pt x="2894" y="905"/>
                    <a:pt x="2857" y="875"/>
                  </a:cubicBezTo>
                  <a:cubicBezTo>
                    <a:pt x="2740" y="778"/>
                    <a:pt x="2685" y="782"/>
                    <a:pt x="2523" y="772"/>
                  </a:cubicBezTo>
                  <a:cubicBezTo>
                    <a:pt x="2452" y="754"/>
                    <a:pt x="2458" y="730"/>
                    <a:pt x="2408" y="680"/>
                  </a:cubicBezTo>
                  <a:cubicBezTo>
                    <a:pt x="2394" y="652"/>
                    <a:pt x="2373" y="628"/>
                    <a:pt x="2362" y="599"/>
                  </a:cubicBezTo>
                  <a:cubicBezTo>
                    <a:pt x="2351" y="569"/>
                    <a:pt x="2339" y="507"/>
                    <a:pt x="2339" y="507"/>
                  </a:cubicBezTo>
                  <a:cubicBezTo>
                    <a:pt x="2343" y="434"/>
                    <a:pt x="2350" y="361"/>
                    <a:pt x="2350" y="288"/>
                  </a:cubicBezTo>
                  <a:cubicBezTo>
                    <a:pt x="2350" y="256"/>
                    <a:pt x="2354" y="153"/>
                    <a:pt x="2315" y="115"/>
                  </a:cubicBezTo>
                  <a:cubicBezTo>
                    <a:pt x="2213" y="15"/>
                    <a:pt x="1949" y="28"/>
                    <a:pt x="1843" y="23"/>
                  </a:cubicBezTo>
                  <a:cubicBezTo>
                    <a:pt x="1808" y="16"/>
                    <a:pt x="1775" y="0"/>
                    <a:pt x="1739" y="0"/>
                  </a:cubicBezTo>
                  <a:cubicBezTo>
                    <a:pt x="1703" y="0"/>
                    <a:pt x="1596" y="17"/>
                    <a:pt x="1555" y="23"/>
                  </a:cubicBezTo>
                  <a:cubicBezTo>
                    <a:pt x="1492" y="48"/>
                    <a:pt x="1425" y="72"/>
                    <a:pt x="1382" y="127"/>
                  </a:cubicBezTo>
                  <a:cubicBezTo>
                    <a:pt x="1365" y="149"/>
                    <a:pt x="1336" y="196"/>
                    <a:pt x="1336" y="196"/>
                  </a:cubicBezTo>
                  <a:cubicBezTo>
                    <a:pt x="1318" y="253"/>
                    <a:pt x="1292" y="290"/>
                    <a:pt x="1244" y="322"/>
                  </a:cubicBezTo>
                  <a:cubicBezTo>
                    <a:pt x="1228" y="372"/>
                    <a:pt x="1188" y="402"/>
                    <a:pt x="1163" y="44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CC"/>
                </a:gs>
                <a:gs pos="100000">
                  <a:srgbClr val="FFFFFF"/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6565" name="Group 6"/>
            <p:cNvGrpSpPr>
              <a:grpSpLocks/>
            </p:cNvGrpSpPr>
            <p:nvPr/>
          </p:nvGrpSpPr>
          <p:grpSpPr bwMode="auto">
            <a:xfrm>
              <a:off x="1211263" y="4422775"/>
              <a:ext cx="939800" cy="581025"/>
              <a:chOff x="1539" y="1320"/>
              <a:chExt cx="592" cy="366"/>
            </a:xfrm>
          </p:grpSpPr>
          <p:sp>
            <p:nvSpPr>
              <p:cNvPr id="66589" name="Freeform 5"/>
              <p:cNvSpPr>
                <a:spLocks/>
              </p:cNvSpPr>
              <p:nvPr/>
            </p:nvSpPr>
            <p:spPr bwMode="auto">
              <a:xfrm>
                <a:off x="1539" y="1320"/>
                <a:ext cx="592" cy="366"/>
              </a:xfrm>
              <a:custGeom>
                <a:avLst/>
                <a:gdLst>
                  <a:gd name="T0" fmla="*/ 252 w 592"/>
                  <a:gd name="T1" fmla="*/ 10 h 366"/>
                  <a:gd name="T2" fmla="*/ 126 w 592"/>
                  <a:gd name="T3" fmla="*/ 21 h 366"/>
                  <a:gd name="T4" fmla="*/ 95 w 592"/>
                  <a:gd name="T5" fmla="*/ 62 h 366"/>
                  <a:gd name="T6" fmla="*/ 0 w 592"/>
                  <a:gd name="T7" fmla="*/ 178 h 366"/>
                  <a:gd name="T8" fmla="*/ 42 w 592"/>
                  <a:gd name="T9" fmla="*/ 303 h 366"/>
                  <a:gd name="T10" fmla="*/ 105 w 592"/>
                  <a:gd name="T11" fmla="*/ 324 h 366"/>
                  <a:gd name="T12" fmla="*/ 210 w 592"/>
                  <a:gd name="T13" fmla="*/ 366 h 366"/>
                  <a:gd name="T14" fmla="*/ 493 w 592"/>
                  <a:gd name="T15" fmla="*/ 356 h 366"/>
                  <a:gd name="T16" fmla="*/ 587 w 592"/>
                  <a:gd name="T17" fmla="*/ 209 h 366"/>
                  <a:gd name="T18" fmla="*/ 514 w 592"/>
                  <a:gd name="T19" fmla="*/ 0 h 366"/>
                  <a:gd name="T20" fmla="*/ 252 w 592"/>
                  <a:gd name="T21" fmla="*/ 10 h 3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2"/>
                  <a:gd name="T34" fmla="*/ 0 h 366"/>
                  <a:gd name="T35" fmla="*/ 592 w 592"/>
                  <a:gd name="T36" fmla="*/ 366 h 3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2" h="366">
                    <a:moveTo>
                      <a:pt x="252" y="10"/>
                    </a:moveTo>
                    <a:cubicBezTo>
                      <a:pt x="210" y="14"/>
                      <a:pt x="166" y="8"/>
                      <a:pt x="126" y="21"/>
                    </a:cubicBezTo>
                    <a:cubicBezTo>
                      <a:pt x="110" y="26"/>
                      <a:pt x="106" y="49"/>
                      <a:pt x="95" y="62"/>
                    </a:cubicBezTo>
                    <a:cubicBezTo>
                      <a:pt x="61" y="101"/>
                      <a:pt x="29" y="134"/>
                      <a:pt x="0" y="178"/>
                    </a:cubicBezTo>
                    <a:cubicBezTo>
                      <a:pt x="6" y="205"/>
                      <a:pt x="16" y="283"/>
                      <a:pt x="42" y="303"/>
                    </a:cubicBezTo>
                    <a:cubicBezTo>
                      <a:pt x="60" y="316"/>
                      <a:pt x="105" y="324"/>
                      <a:pt x="105" y="324"/>
                    </a:cubicBezTo>
                    <a:cubicBezTo>
                      <a:pt x="139" y="347"/>
                      <a:pt x="171" y="354"/>
                      <a:pt x="210" y="366"/>
                    </a:cubicBezTo>
                    <a:cubicBezTo>
                      <a:pt x="304" y="363"/>
                      <a:pt x="399" y="362"/>
                      <a:pt x="493" y="356"/>
                    </a:cubicBezTo>
                    <a:cubicBezTo>
                      <a:pt x="562" y="352"/>
                      <a:pt x="554" y="258"/>
                      <a:pt x="587" y="209"/>
                    </a:cubicBezTo>
                    <a:cubicBezTo>
                      <a:pt x="582" y="146"/>
                      <a:pt x="592" y="25"/>
                      <a:pt x="514" y="0"/>
                    </a:cubicBezTo>
                    <a:cubicBezTo>
                      <a:pt x="273" y="10"/>
                      <a:pt x="360" y="10"/>
                      <a:pt x="252" y="1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0" name="Oval 3"/>
              <p:cNvSpPr>
                <a:spLocks noChangeArrowheads="1"/>
              </p:cNvSpPr>
              <p:nvPr/>
            </p:nvSpPr>
            <p:spPr bwMode="auto">
              <a:xfrm>
                <a:off x="1628" y="1417"/>
                <a:ext cx="360" cy="180"/>
              </a:xfrm>
              <a:prstGeom prst="ellipse">
                <a:avLst/>
              </a:prstGeom>
              <a:gradFill rotWithShape="0">
                <a:gsLst>
                  <a:gs pos="0">
                    <a:srgbClr val="A50021"/>
                  </a:gs>
                  <a:gs pos="100000">
                    <a:srgbClr val="E6B9C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566" name="Text Box 12"/>
            <p:cNvSpPr txBox="1">
              <a:spLocks noChangeArrowheads="1"/>
            </p:cNvSpPr>
            <p:nvPr/>
          </p:nvSpPr>
          <p:spPr bwMode="auto">
            <a:xfrm>
              <a:off x="1089025" y="5053013"/>
              <a:ext cx="111283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i="1"/>
                <a:t>immature</a:t>
              </a:r>
            </a:p>
            <a:p>
              <a:pPr algn="ctr"/>
              <a:r>
                <a:rPr lang="en-GB" sz="1400" i="1"/>
                <a:t>phagosome</a:t>
              </a:r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5262563" y="704850"/>
              <a:ext cx="3735388" cy="3986212"/>
            </a:xfrm>
            <a:custGeom>
              <a:avLst/>
              <a:gdLst>
                <a:gd name="T0" fmla="*/ 1938 w 2353"/>
                <a:gd name="T1" fmla="*/ 1375 h 2511"/>
                <a:gd name="T2" fmla="*/ 1769 w 2353"/>
                <a:gd name="T3" fmla="*/ 1152 h 2511"/>
                <a:gd name="T4" fmla="*/ 1852 w 2353"/>
                <a:gd name="T5" fmla="*/ 818 h 2511"/>
                <a:gd name="T6" fmla="*/ 1723 w 2353"/>
                <a:gd name="T7" fmla="*/ 605 h 2511"/>
                <a:gd name="T8" fmla="*/ 1685 w 2353"/>
                <a:gd name="T9" fmla="*/ 586 h 2511"/>
                <a:gd name="T10" fmla="*/ 1650 w 2353"/>
                <a:gd name="T11" fmla="*/ 557 h 2511"/>
                <a:gd name="T12" fmla="*/ 1532 w 2353"/>
                <a:gd name="T13" fmla="*/ 505 h 2511"/>
                <a:gd name="T14" fmla="*/ 1299 w 2353"/>
                <a:gd name="T15" fmla="*/ 500 h 2511"/>
                <a:gd name="T16" fmla="*/ 1199 w 2353"/>
                <a:gd name="T17" fmla="*/ 545 h 2511"/>
                <a:gd name="T18" fmla="*/ 991 w 2353"/>
                <a:gd name="T19" fmla="*/ 557 h 2511"/>
                <a:gd name="T20" fmla="*/ 911 w 2353"/>
                <a:gd name="T21" fmla="*/ 479 h 2511"/>
                <a:gd name="T22" fmla="*/ 866 w 2353"/>
                <a:gd name="T23" fmla="*/ 383 h 2511"/>
                <a:gd name="T24" fmla="*/ 838 w 2353"/>
                <a:gd name="T25" fmla="*/ 329 h 2511"/>
                <a:gd name="T26" fmla="*/ 738 w 2353"/>
                <a:gd name="T27" fmla="*/ 117 h 2511"/>
                <a:gd name="T28" fmla="*/ 650 w 2353"/>
                <a:gd name="T29" fmla="*/ 73 h 2511"/>
                <a:gd name="T30" fmla="*/ 281 w 2353"/>
                <a:gd name="T31" fmla="*/ 286 h 2511"/>
                <a:gd name="T32" fmla="*/ 219 w 2353"/>
                <a:gd name="T33" fmla="*/ 443 h 2511"/>
                <a:gd name="T34" fmla="*/ 329 w 2353"/>
                <a:gd name="T35" fmla="*/ 622 h 2511"/>
                <a:gd name="T36" fmla="*/ 456 w 2353"/>
                <a:gd name="T37" fmla="*/ 787 h 2511"/>
                <a:gd name="T38" fmla="*/ 736 w 2353"/>
                <a:gd name="T39" fmla="*/ 1034 h 2511"/>
                <a:gd name="T40" fmla="*/ 596 w 2353"/>
                <a:gd name="T41" fmla="*/ 1158 h 2511"/>
                <a:gd name="T42" fmla="*/ 462 w 2353"/>
                <a:gd name="T43" fmla="*/ 1166 h 2511"/>
                <a:gd name="T44" fmla="*/ 90 w 2353"/>
                <a:gd name="T45" fmla="*/ 1240 h 2511"/>
                <a:gd name="T46" fmla="*/ 51 w 2353"/>
                <a:gd name="T47" fmla="*/ 1376 h 2511"/>
                <a:gd name="T48" fmla="*/ 100 w 2353"/>
                <a:gd name="T49" fmla="*/ 1454 h 2511"/>
                <a:gd name="T50" fmla="*/ 202 w 2353"/>
                <a:gd name="T51" fmla="*/ 1558 h 2511"/>
                <a:gd name="T52" fmla="*/ 321 w 2353"/>
                <a:gd name="T53" fmla="*/ 1648 h 2511"/>
                <a:gd name="T54" fmla="*/ 353 w 2353"/>
                <a:gd name="T55" fmla="*/ 1794 h 2511"/>
                <a:gd name="T56" fmla="*/ 357 w 2353"/>
                <a:gd name="T57" fmla="*/ 2081 h 2511"/>
                <a:gd name="T58" fmla="*/ 757 w 2353"/>
                <a:gd name="T59" fmla="*/ 2463 h 2511"/>
                <a:gd name="T60" fmla="*/ 922 w 2353"/>
                <a:gd name="T61" fmla="*/ 2502 h 2511"/>
                <a:gd name="T62" fmla="*/ 1077 w 2353"/>
                <a:gd name="T63" fmla="*/ 2473 h 2511"/>
                <a:gd name="T64" fmla="*/ 1269 w 2353"/>
                <a:gd name="T65" fmla="*/ 2263 h 2511"/>
                <a:gd name="T66" fmla="*/ 1401 w 2353"/>
                <a:gd name="T67" fmla="*/ 2210 h 2511"/>
                <a:gd name="T68" fmla="*/ 1506 w 2353"/>
                <a:gd name="T69" fmla="*/ 2204 h 2511"/>
                <a:gd name="T70" fmla="*/ 1619 w 2353"/>
                <a:gd name="T71" fmla="*/ 2218 h 2511"/>
                <a:gd name="T72" fmla="*/ 1872 w 2353"/>
                <a:gd name="T73" fmla="*/ 2302 h 2511"/>
                <a:gd name="T74" fmla="*/ 2083 w 2353"/>
                <a:gd name="T75" fmla="*/ 2335 h 2511"/>
                <a:gd name="T76" fmla="*/ 2291 w 2353"/>
                <a:gd name="T77" fmla="*/ 2019 h 2511"/>
                <a:gd name="T78" fmla="*/ 2340 w 2353"/>
                <a:gd name="T79" fmla="*/ 1950 h 2511"/>
                <a:gd name="T80" fmla="*/ 2353 w 2353"/>
                <a:gd name="T81" fmla="*/ 1807 h 2511"/>
                <a:gd name="T82" fmla="*/ 2268 w 2353"/>
                <a:gd name="T83" fmla="*/ 1645 h 2511"/>
                <a:gd name="T84" fmla="*/ 2197 w 2353"/>
                <a:gd name="T85" fmla="*/ 1588 h 2511"/>
                <a:gd name="T86" fmla="*/ 2069 w 2353"/>
                <a:gd name="T87" fmla="*/ 1478 h 2511"/>
                <a:gd name="T88" fmla="*/ 1995 w 2353"/>
                <a:gd name="T89" fmla="*/ 1432 h 25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53"/>
                <a:gd name="T136" fmla="*/ 0 h 2511"/>
                <a:gd name="T137" fmla="*/ 2353 w 2353"/>
                <a:gd name="T138" fmla="*/ 2511 h 25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53" h="2511">
                  <a:moveTo>
                    <a:pt x="1938" y="1375"/>
                  </a:moveTo>
                  <a:cubicBezTo>
                    <a:pt x="1894" y="1299"/>
                    <a:pt x="1784" y="1228"/>
                    <a:pt x="1769" y="1152"/>
                  </a:cubicBezTo>
                  <a:cubicBezTo>
                    <a:pt x="1815" y="1044"/>
                    <a:pt x="1855" y="937"/>
                    <a:pt x="1852" y="818"/>
                  </a:cubicBezTo>
                  <a:cubicBezTo>
                    <a:pt x="1804" y="747"/>
                    <a:pt x="1769" y="675"/>
                    <a:pt x="1723" y="605"/>
                  </a:cubicBezTo>
                  <a:cubicBezTo>
                    <a:pt x="1710" y="598"/>
                    <a:pt x="1697" y="593"/>
                    <a:pt x="1685" y="586"/>
                  </a:cubicBezTo>
                  <a:cubicBezTo>
                    <a:pt x="1671" y="576"/>
                    <a:pt x="1663" y="565"/>
                    <a:pt x="1650" y="557"/>
                  </a:cubicBezTo>
                  <a:cubicBezTo>
                    <a:pt x="1613" y="536"/>
                    <a:pt x="1571" y="522"/>
                    <a:pt x="1532" y="505"/>
                  </a:cubicBezTo>
                  <a:cubicBezTo>
                    <a:pt x="1403" y="473"/>
                    <a:pt x="1360" y="442"/>
                    <a:pt x="1299" y="500"/>
                  </a:cubicBezTo>
                  <a:cubicBezTo>
                    <a:pt x="1241" y="518"/>
                    <a:pt x="1277" y="505"/>
                    <a:pt x="1199" y="545"/>
                  </a:cubicBezTo>
                  <a:cubicBezTo>
                    <a:pt x="1147" y="572"/>
                    <a:pt x="1060" y="566"/>
                    <a:pt x="991" y="557"/>
                  </a:cubicBezTo>
                  <a:cubicBezTo>
                    <a:pt x="941" y="531"/>
                    <a:pt x="920" y="519"/>
                    <a:pt x="911" y="479"/>
                  </a:cubicBezTo>
                  <a:cubicBezTo>
                    <a:pt x="862" y="424"/>
                    <a:pt x="882" y="455"/>
                    <a:pt x="866" y="383"/>
                  </a:cubicBezTo>
                  <a:cubicBezTo>
                    <a:pt x="862" y="366"/>
                    <a:pt x="844" y="347"/>
                    <a:pt x="838" y="329"/>
                  </a:cubicBezTo>
                  <a:cubicBezTo>
                    <a:pt x="810" y="244"/>
                    <a:pt x="830" y="198"/>
                    <a:pt x="738" y="117"/>
                  </a:cubicBezTo>
                  <a:cubicBezTo>
                    <a:pt x="718" y="105"/>
                    <a:pt x="672" y="79"/>
                    <a:pt x="650" y="73"/>
                  </a:cubicBezTo>
                  <a:cubicBezTo>
                    <a:pt x="400" y="0"/>
                    <a:pt x="331" y="174"/>
                    <a:pt x="281" y="286"/>
                  </a:cubicBezTo>
                  <a:cubicBezTo>
                    <a:pt x="257" y="337"/>
                    <a:pt x="240" y="391"/>
                    <a:pt x="219" y="443"/>
                  </a:cubicBezTo>
                  <a:cubicBezTo>
                    <a:pt x="252" y="503"/>
                    <a:pt x="289" y="562"/>
                    <a:pt x="329" y="622"/>
                  </a:cubicBezTo>
                  <a:cubicBezTo>
                    <a:pt x="370" y="681"/>
                    <a:pt x="391" y="734"/>
                    <a:pt x="456" y="787"/>
                  </a:cubicBezTo>
                  <a:cubicBezTo>
                    <a:pt x="565" y="844"/>
                    <a:pt x="679" y="951"/>
                    <a:pt x="736" y="1034"/>
                  </a:cubicBezTo>
                  <a:cubicBezTo>
                    <a:pt x="661" y="1157"/>
                    <a:pt x="705" y="1104"/>
                    <a:pt x="596" y="1158"/>
                  </a:cubicBezTo>
                  <a:cubicBezTo>
                    <a:pt x="550" y="1163"/>
                    <a:pt x="508" y="1160"/>
                    <a:pt x="462" y="1166"/>
                  </a:cubicBezTo>
                  <a:cubicBezTo>
                    <a:pt x="327" y="1153"/>
                    <a:pt x="148" y="1163"/>
                    <a:pt x="90" y="1240"/>
                  </a:cubicBezTo>
                  <a:cubicBezTo>
                    <a:pt x="34" y="1279"/>
                    <a:pt x="0" y="1296"/>
                    <a:pt x="51" y="1376"/>
                  </a:cubicBezTo>
                  <a:cubicBezTo>
                    <a:pt x="67" y="1403"/>
                    <a:pt x="100" y="1454"/>
                    <a:pt x="100" y="1454"/>
                  </a:cubicBezTo>
                  <a:cubicBezTo>
                    <a:pt x="143" y="1488"/>
                    <a:pt x="178" y="1516"/>
                    <a:pt x="202" y="1558"/>
                  </a:cubicBezTo>
                  <a:cubicBezTo>
                    <a:pt x="246" y="1581"/>
                    <a:pt x="296" y="1615"/>
                    <a:pt x="321" y="1648"/>
                  </a:cubicBezTo>
                  <a:cubicBezTo>
                    <a:pt x="357" y="1694"/>
                    <a:pt x="341" y="1748"/>
                    <a:pt x="353" y="1794"/>
                  </a:cubicBezTo>
                  <a:cubicBezTo>
                    <a:pt x="385" y="1916"/>
                    <a:pt x="380" y="1959"/>
                    <a:pt x="357" y="2081"/>
                  </a:cubicBezTo>
                  <a:cubicBezTo>
                    <a:pt x="390" y="2241"/>
                    <a:pt x="536" y="2372"/>
                    <a:pt x="757" y="2463"/>
                  </a:cubicBezTo>
                  <a:cubicBezTo>
                    <a:pt x="812" y="2476"/>
                    <a:pt x="867" y="2493"/>
                    <a:pt x="922" y="2502"/>
                  </a:cubicBezTo>
                  <a:cubicBezTo>
                    <a:pt x="984" y="2511"/>
                    <a:pt x="1034" y="2491"/>
                    <a:pt x="1077" y="2473"/>
                  </a:cubicBezTo>
                  <a:cubicBezTo>
                    <a:pt x="1215" y="2420"/>
                    <a:pt x="1223" y="2379"/>
                    <a:pt x="1269" y="2263"/>
                  </a:cubicBezTo>
                  <a:cubicBezTo>
                    <a:pt x="1305" y="2218"/>
                    <a:pt x="1332" y="2230"/>
                    <a:pt x="1401" y="2210"/>
                  </a:cubicBezTo>
                  <a:cubicBezTo>
                    <a:pt x="1437" y="2209"/>
                    <a:pt x="1469" y="2202"/>
                    <a:pt x="1506" y="2204"/>
                  </a:cubicBezTo>
                  <a:cubicBezTo>
                    <a:pt x="1543" y="2206"/>
                    <a:pt x="1619" y="2218"/>
                    <a:pt x="1619" y="2218"/>
                  </a:cubicBezTo>
                  <a:cubicBezTo>
                    <a:pt x="1703" y="2246"/>
                    <a:pt x="1787" y="2277"/>
                    <a:pt x="1872" y="2302"/>
                  </a:cubicBezTo>
                  <a:cubicBezTo>
                    <a:pt x="1910" y="2312"/>
                    <a:pt x="2029" y="2350"/>
                    <a:pt x="2083" y="2335"/>
                  </a:cubicBezTo>
                  <a:cubicBezTo>
                    <a:pt x="2222" y="2294"/>
                    <a:pt x="2263" y="2095"/>
                    <a:pt x="2291" y="2019"/>
                  </a:cubicBezTo>
                  <a:cubicBezTo>
                    <a:pt x="2306" y="1996"/>
                    <a:pt x="2333" y="1977"/>
                    <a:pt x="2340" y="1950"/>
                  </a:cubicBezTo>
                  <a:cubicBezTo>
                    <a:pt x="2348" y="1924"/>
                    <a:pt x="2351" y="1840"/>
                    <a:pt x="2353" y="1807"/>
                  </a:cubicBezTo>
                  <a:cubicBezTo>
                    <a:pt x="2337" y="1752"/>
                    <a:pt x="2323" y="1695"/>
                    <a:pt x="2268" y="1645"/>
                  </a:cubicBezTo>
                  <a:cubicBezTo>
                    <a:pt x="2246" y="1625"/>
                    <a:pt x="2197" y="1588"/>
                    <a:pt x="2197" y="1588"/>
                  </a:cubicBezTo>
                  <a:cubicBezTo>
                    <a:pt x="2135" y="1555"/>
                    <a:pt x="2096" y="1523"/>
                    <a:pt x="2069" y="1478"/>
                  </a:cubicBezTo>
                  <a:cubicBezTo>
                    <a:pt x="2014" y="1448"/>
                    <a:pt x="1988" y="1409"/>
                    <a:pt x="1995" y="1432"/>
                  </a:cubicBezTo>
                </a:path>
              </a:pathLst>
            </a:custGeom>
            <a:gradFill rotWithShape="0">
              <a:gsLst>
                <a:gs pos="0">
                  <a:srgbClr val="FFFFCC"/>
                </a:gs>
                <a:gs pos="100000">
                  <a:srgbClr val="FFFFFF"/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68" name="Oval 8"/>
            <p:cNvSpPr>
              <a:spLocks noChangeArrowheads="1"/>
            </p:cNvSpPr>
            <p:nvPr/>
          </p:nvSpPr>
          <p:spPr bwMode="auto">
            <a:xfrm flipH="1">
              <a:off x="2874963" y="2627313"/>
              <a:ext cx="1844675" cy="186213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2000" b="1"/>
                <a:t>T cell</a:t>
              </a:r>
            </a:p>
          </p:txBody>
        </p:sp>
        <p:sp>
          <p:nvSpPr>
            <p:cNvPr id="66569" name="AutoShape 9"/>
            <p:cNvSpPr>
              <a:spLocks noChangeArrowheads="1"/>
            </p:cNvSpPr>
            <p:nvPr/>
          </p:nvSpPr>
          <p:spPr bwMode="auto">
            <a:xfrm rot="16200000" flipH="1">
              <a:off x="4156075" y="666750"/>
              <a:ext cx="1214437" cy="2343150"/>
            </a:xfrm>
            <a:prstGeom prst="curvedRightArrow">
              <a:avLst>
                <a:gd name="adj1" fmla="val 38588"/>
                <a:gd name="adj2" fmla="val 77176"/>
                <a:gd name="adj3" fmla="val 33333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0" name="Text Box 11"/>
            <p:cNvSpPr txBox="1">
              <a:spLocks noChangeArrowheads="1"/>
            </p:cNvSpPr>
            <p:nvPr/>
          </p:nvSpPr>
          <p:spPr bwMode="auto">
            <a:xfrm>
              <a:off x="4102100" y="714375"/>
              <a:ext cx="800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400" b="1"/>
                <a:t>IFN</a:t>
              </a:r>
              <a:r>
                <a:rPr lang="en-GB" sz="2400" b="1">
                  <a:latin typeface="Symbol" pitchFamily="36" charset="2"/>
                </a:rPr>
                <a:t>g</a:t>
              </a:r>
            </a:p>
          </p:txBody>
        </p:sp>
        <p:sp>
          <p:nvSpPr>
            <p:cNvPr id="66571" name="Freeform 14"/>
            <p:cNvSpPr>
              <a:spLocks/>
            </p:cNvSpPr>
            <p:nvPr/>
          </p:nvSpPr>
          <p:spPr bwMode="auto">
            <a:xfrm>
              <a:off x="7016750" y="2995613"/>
              <a:ext cx="939800" cy="581025"/>
            </a:xfrm>
            <a:custGeom>
              <a:avLst/>
              <a:gdLst>
                <a:gd name="T0" fmla="*/ 252 w 592"/>
                <a:gd name="T1" fmla="*/ 10 h 366"/>
                <a:gd name="T2" fmla="*/ 126 w 592"/>
                <a:gd name="T3" fmla="*/ 21 h 366"/>
                <a:gd name="T4" fmla="*/ 95 w 592"/>
                <a:gd name="T5" fmla="*/ 62 h 366"/>
                <a:gd name="T6" fmla="*/ 0 w 592"/>
                <a:gd name="T7" fmla="*/ 178 h 366"/>
                <a:gd name="T8" fmla="*/ 42 w 592"/>
                <a:gd name="T9" fmla="*/ 303 h 366"/>
                <a:gd name="T10" fmla="*/ 105 w 592"/>
                <a:gd name="T11" fmla="*/ 324 h 366"/>
                <a:gd name="T12" fmla="*/ 210 w 592"/>
                <a:gd name="T13" fmla="*/ 366 h 366"/>
                <a:gd name="T14" fmla="*/ 493 w 592"/>
                <a:gd name="T15" fmla="*/ 356 h 366"/>
                <a:gd name="T16" fmla="*/ 587 w 592"/>
                <a:gd name="T17" fmla="*/ 209 h 366"/>
                <a:gd name="T18" fmla="*/ 514 w 592"/>
                <a:gd name="T19" fmla="*/ 0 h 366"/>
                <a:gd name="T20" fmla="*/ 252 w 592"/>
                <a:gd name="T21" fmla="*/ 10 h 3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2"/>
                <a:gd name="T34" fmla="*/ 0 h 366"/>
                <a:gd name="T35" fmla="*/ 592 w 592"/>
                <a:gd name="T36" fmla="*/ 366 h 3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2" h="366">
                  <a:moveTo>
                    <a:pt x="252" y="10"/>
                  </a:moveTo>
                  <a:cubicBezTo>
                    <a:pt x="210" y="14"/>
                    <a:pt x="166" y="8"/>
                    <a:pt x="126" y="21"/>
                  </a:cubicBezTo>
                  <a:cubicBezTo>
                    <a:pt x="110" y="26"/>
                    <a:pt x="106" y="49"/>
                    <a:pt x="95" y="62"/>
                  </a:cubicBezTo>
                  <a:cubicBezTo>
                    <a:pt x="61" y="101"/>
                    <a:pt x="29" y="134"/>
                    <a:pt x="0" y="178"/>
                  </a:cubicBezTo>
                  <a:cubicBezTo>
                    <a:pt x="6" y="205"/>
                    <a:pt x="16" y="283"/>
                    <a:pt x="42" y="303"/>
                  </a:cubicBezTo>
                  <a:cubicBezTo>
                    <a:pt x="60" y="316"/>
                    <a:pt x="105" y="324"/>
                    <a:pt x="105" y="324"/>
                  </a:cubicBezTo>
                  <a:cubicBezTo>
                    <a:pt x="139" y="347"/>
                    <a:pt x="171" y="354"/>
                    <a:pt x="210" y="366"/>
                  </a:cubicBezTo>
                  <a:cubicBezTo>
                    <a:pt x="304" y="363"/>
                    <a:pt x="399" y="362"/>
                    <a:pt x="493" y="356"/>
                  </a:cubicBezTo>
                  <a:cubicBezTo>
                    <a:pt x="562" y="352"/>
                    <a:pt x="554" y="258"/>
                    <a:pt x="587" y="209"/>
                  </a:cubicBezTo>
                  <a:cubicBezTo>
                    <a:pt x="582" y="146"/>
                    <a:pt x="592" y="25"/>
                    <a:pt x="514" y="0"/>
                  </a:cubicBezTo>
                  <a:cubicBezTo>
                    <a:pt x="273" y="10"/>
                    <a:pt x="360" y="10"/>
                    <a:pt x="252" y="1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CC33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2" name="Oval 15"/>
            <p:cNvSpPr>
              <a:spLocks noChangeArrowheads="1"/>
            </p:cNvSpPr>
            <p:nvPr/>
          </p:nvSpPr>
          <p:spPr bwMode="auto">
            <a:xfrm>
              <a:off x="7158038" y="3149600"/>
              <a:ext cx="571500" cy="285750"/>
            </a:xfrm>
            <a:prstGeom prst="ellipse">
              <a:avLst/>
            </a:prstGeom>
            <a:gradFill rotWithShape="0">
              <a:gsLst>
                <a:gs pos="0">
                  <a:srgbClr val="A50021"/>
                </a:gs>
                <a:gs pos="100000">
                  <a:srgbClr val="E6B9C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3" name="Text Box 29"/>
            <p:cNvSpPr txBox="1">
              <a:spLocks noChangeArrowheads="1"/>
            </p:cNvSpPr>
            <p:nvPr/>
          </p:nvSpPr>
          <p:spPr bwMode="auto">
            <a:xfrm>
              <a:off x="6773863" y="719138"/>
              <a:ext cx="23304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 i="1">
                  <a:solidFill>
                    <a:schemeClr val="accent2"/>
                  </a:solidFill>
                </a:rPr>
                <a:t>activated macrophage</a:t>
              </a:r>
            </a:p>
          </p:txBody>
        </p:sp>
        <p:sp>
          <p:nvSpPr>
            <p:cNvPr id="66574" name="Text Box 16"/>
            <p:cNvSpPr txBox="1">
              <a:spLocks noChangeArrowheads="1"/>
            </p:cNvSpPr>
            <p:nvPr/>
          </p:nvSpPr>
          <p:spPr bwMode="auto">
            <a:xfrm>
              <a:off x="7351713" y="3625850"/>
              <a:ext cx="14287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i="1"/>
                <a:t>mature</a:t>
              </a:r>
            </a:p>
            <a:p>
              <a:pPr algn="ctr"/>
              <a:r>
                <a:rPr lang="en-GB" sz="1400" i="1"/>
                <a:t>phagolysosome</a:t>
              </a:r>
            </a:p>
          </p:txBody>
        </p:sp>
        <p:sp>
          <p:nvSpPr>
            <p:cNvPr id="66575" name="Text Box 27"/>
            <p:cNvSpPr txBox="1">
              <a:spLocks noChangeArrowheads="1"/>
            </p:cNvSpPr>
            <p:nvPr/>
          </p:nvSpPr>
          <p:spPr bwMode="auto">
            <a:xfrm>
              <a:off x="182759" y="190454"/>
              <a:ext cx="504151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4000" dirty="0">
                  <a:solidFill>
                    <a:srgbClr val="C61838"/>
                  </a:solidFill>
                  <a:latin typeface="Impact"/>
                  <a:cs typeface="Impact"/>
                </a:rPr>
                <a:t>Macrophage activation</a:t>
              </a:r>
            </a:p>
          </p:txBody>
        </p:sp>
        <p:sp>
          <p:nvSpPr>
            <p:cNvPr id="66576" name="Text Box 28"/>
            <p:cNvSpPr txBox="1">
              <a:spLocks noChangeArrowheads="1"/>
            </p:cNvSpPr>
            <p:nvPr/>
          </p:nvSpPr>
          <p:spPr bwMode="auto">
            <a:xfrm>
              <a:off x="206375" y="2532063"/>
              <a:ext cx="2770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 i="1">
                  <a:solidFill>
                    <a:schemeClr val="accent2"/>
                  </a:solidFill>
                </a:rPr>
                <a:t>non-activated macrophage</a:t>
              </a:r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7148513" y="2876550"/>
              <a:ext cx="282575" cy="2317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>
              <a:off x="5886450" y="2790825"/>
              <a:ext cx="996950" cy="417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5791200" y="3089275"/>
              <a:ext cx="7477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b="1">
                  <a:solidFill>
                    <a:schemeClr val="accent2"/>
                  </a:solidFill>
                </a:rPr>
                <a:t>STAT1</a:t>
              </a:r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6900863" y="3378200"/>
              <a:ext cx="282575" cy="231775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1" name="Text Box 21"/>
            <p:cNvSpPr txBox="1">
              <a:spLocks noChangeArrowheads="1"/>
            </p:cNvSpPr>
            <p:nvPr/>
          </p:nvSpPr>
          <p:spPr bwMode="auto">
            <a:xfrm>
              <a:off x="5424488" y="5157788"/>
              <a:ext cx="11334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1">
                  <a:solidFill>
                    <a:schemeClr val="accent2"/>
                  </a:solidFill>
                </a:rPr>
                <a:t>LRG-47</a:t>
              </a:r>
            </a:p>
            <a:p>
              <a:pPr algn="ctr"/>
              <a:r>
                <a:rPr lang="en-GB" b="1">
                  <a:solidFill>
                    <a:schemeClr val="accent2"/>
                  </a:solidFill>
                </a:rPr>
                <a:t>V-ATPase</a:t>
              </a:r>
            </a:p>
          </p:txBody>
        </p:sp>
        <p:sp>
          <p:nvSpPr>
            <p:cNvPr id="66582" name="Line 22"/>
            <p:cNvSpPr>
              <a:spLocks noChangeShapeType="1"/>
            </p:cNvSpPr>
            <p:nvPr/>
          </p:nvSpPr>
          <p:spPr bwMode="auto">
            <a:xfrm flipH="1">
              <a:off x="6267450" y="3690938"/>
              <a:ext cx="647700" cy="1397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3" name="Rectangle 23"/>
            <p:cNvSpPr>
              <a:spLocks noChangeArrowheads="1"/>
            </p:cNvSpPr>
            <p:nvPr/>
          </p:nvSpPr>
          <p:spPr bwMode="auto">
            <a:xfrm>
              <a:off x="5353050" y="5137150"/>
              <a:ext cx="1230313" cy="64928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4" name="Text Box 24"/>
            <p:cNvSpPr txBox="1">
              <a:spLocks noChangeArrowheads="1"/>
            </p:cNvSpPr>
            <p:nvPr/>
          </p:nvSpPr>
          <p:spPr bwMode="auto">
            <a:xfrm>
              <a:off x="6997700" y="1830388"/>
              <a:ext cx="555625" cy="5905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chemeClr val="accent2"/>
                  </a:solidFill>
                </a:rPr>
                <a:t>ROI</a:t>
              </a:r>
            </a:p>
            <a:p>
              <a:r>
                <a:rPr lang="en-GB" b="1">
                  <a:solidFill>
                    <a:schemeClr val="accent2"/>
                  </a:solidFill>
                </a:rPr>
                <a:t>RNI</a:t>
              </a:r>
            </a:p>
          </p:txBody>
        </p:sp>
        <p:sp>
          <p:nvSpPr>
            <p:cNvPr id="66585" name="Line 26"/>
            <p:cNvSpPr>
              <a:spLocks noChangeShapeType="1"/>
            </p:cNvSpPr>
            <p:nvPr/>
          </p:nvSpPr>
          <p:spPr bwMode="auto">
            <a:xfrm>
              <a:off x="7277100" y="2346325"/>
              <a:ext cx="0" cy="46513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6" name="Text Box 31"/>
            <p:cNvSpPr txBox="1">
              <a:spLocks noChangeArrowheads="1"/>
            </p:cNvSpPr>
            <p:nvPr/>
          </p:nvSpPr>
          <p:spPr bwMode="auto">
            <a:xfrm>
              <a:off x="2890838" y="6032500"/>
              <a:ext cx="58261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800"/>
                <a:t>MacMicking </a:t>
              </a:r>
              <a:r>
                <a:rPr lang="en-GB" sz="1800" i="1"/>
                <a:t>et al</a:t>
              </a:r>
              <a:r>
                <a:rPr lang="en-GB" sz="1800"/>
                <a:t>. 2003. Immune control of tuberculosis </a:t>
              </a:r>
            </a:p>
            <a:p>
              <a:pPr algn="ctr"/>
              <a:r>
                <a:rPr lang="en-GB" sz="1800"/>
                <a:t>by IFN</a:t>
              </a:r>
              <a:r>
                <a:rPr lang="en-GB" sz="1800">
                  <a:latin typeface="Symbol" pitchFamily="36" charset="2"/>
                </a:rPr>
                <a:t>g</a:t>
              </a:r>
              <a:r>
                <a:rPr lang="en-GB" sz="1800"/>
                <a:t>-inducible LRG-47. Science 302:654</a:t>
              </a:r>
            </a:p>
          </p:txBody>
        </p:sp>
        <p:sp>
          <p:nvSpPr>
            <p:cNvPr id="66587" name="Oval 33"/>
            <p:cNvSpPr>
              <a:spLocks noChangeArrowheads="1"/>
            </p:cNvSpPr>
            <p:nvPr/>
          </p:nvSpPr>
          <p:spPr bwMode="auto">
            <a:xfrm>
              <a:off x="5468938" y="2455863"/>
              <a:ext cx="423863" cy="3206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8" name="Text Box 34"/>
            <p:cNvSpPr txBox="1">
              <a:spLocks noChangeArrowheads="1"/>
            </p:cNvSpPr>
            <p:nvPr/>
          </p:nvSpPr>
          <p:spPr bwMode="auto">
            <a:xfrm>
              <a:off x="4632325" y="2444750"/>
              <a:ext cx="8096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chemeClr val="accent2"/>
                  </a:solidFill>
                </a:rPr>
                <a:t>IFN</a:t>
              </a:r>
              <a:r>
                <a:rPr lang="en-GB" b="1">
                  <a:solidFill>
                    <a:schemeClr val="accent2"/>
                  </a:solidFill>
                  <a:latin typeface="Symbol" pitchFamily="36" charset="2"/>
                </a:rPr>
                <a:t>g</a:t>
              </a:r>
              <a:r>
                <a:rPr lang="en-GB" b="1">
                  <a:solidFill>
                    <a:schemeClr val="accent2"/>
                  </a:solidFill>
                </a:rPr>
                <a:t>-R</a:t>
              </a:r>
            </a:p>
          </p:txBody>
        </p:sp>
      </p:grpSp>
      <p:sp>
        <p:nvSpPr>
          <p:cNvPr id="66563" name="Rectangle 41"/>
          <p:cNvSpPr>
            <a:spLocks noChangeArrowheads="1"/>
          </p:cNvSpPr>
          <p:nvPr/>
        </p:nvSpPr>
        <p:spPr bwMode="auto">
          <a:xfrm>
            <a:off x="6615113" y="5260975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 i="1">
                <a:solidFill>
                  <a:schemeClr val="accent2"/>
                </a:solidFill>
              </a:rPr>
              <a:t>autophagy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Opsonization promotes phagosome-lysosome fusion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70138"/>
            <a:ext cx="7772400" cy="2579687"/>
          </a:xfrm>
        </p:spPr>
        <p:txBody>
          <a:bodyPr/>
          <a:lstStyle/>
          <a:p>
            <a:pPr eaLnBrk="1" hangingPunct="1"/>
            <a:r>
              <a:rPr lang="en-GB"/>
              <a:t>Interaction with Fc-receptor</a:t>
            </a:r>
          </a:p>
          <a:p>
            <a:pPr lvl="1" eaLnBrk="1" hangingPunct="1"/>
            <a:r>
              <a:rPr lang="en-GB">
                <a:ea typeface="ＭＳ Ｐゴシック" pitchFamily="36" charset="-128"/>
              </a:rPr>
              <a:t>Increase ROI</a:t>
            </a:r>
          </a:p>
          <a:p>
            <a:pPr lvl="1" eaLnBrk="1" hangingPunct="1"/>
            <a:r>
              <a:rPr lang="en-GB">
                <a:ea typeface="ＭＳ Ｐゴシック" pitchFamily="36" charset="-128"/>
              </a:rPr>
              <a:t>Promotes phagosome-lysosome fusion</a:t>
            </a:r>
          </a:p>
          <a:p>
            <a:pPr lvl="1" eaLnBrk="1" hangingPunct="1"/>
            <a:r>
              <a:rPr lang="en-GB">
                <a:ea typeface="ＭＳ Ｐゴシック" pitchFamily="36" charset="-128"/>
              </a:rPr>
              <a:t>Bacterial killing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413125" y="5054600"/>
            <a:ext cx="317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Role for humoral response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23838" y="252413"/>
            <a:ext cx="87042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dirty="0" smtClean="0">
                <a:solidFill>
                  <a:srgbClr val="C61838"/>
                </a:solidFill>
                <a:latin typeface="Impact"/>
                <a:cs typeface="Impact"/>
              </a:rPr>
              <a:t>Summary: TB </a:t>
            </a:r>
            <a:r>
              <a:rPr lang="en-GB" sz="4000" dirty="0">
                <a:solidFill>
                  <a:srgbClr val="C61838"/>
                </a:solidFill>
                <a:latin typeface="Impact"/>
                <a:cs typeface="Impact"/>
              </a:rPr>
              <a:t>host-pathogen </a:t>
            </a:r>
            <a:r>
              <a:rPr lang="en-GB" sz="4000" dirty="0" smtClean="0">
                <a:solidFill>
                  <a:srgbClr val="C61838"/>
                </a:solidFill>
                <a:latin typeface="Impact"/>
                <a:cs typeface="Impact"/>
              </a:rPr>
              <a:t>interactions</a:t>
            </a:r>
          </a:p>
          <a:p>
            <a:pPr algn="ctr"/>
            <a:r>
              <a:rPr lang="en-GB" sz="4000" dirty="0" smtClean="0">
                <a:solidFill>
                  <a:srgbClr val="C61838"/>
                </a:solidFill>
                <a:latin typeface="Impact"/>
                <a:cs typeface="Impact"/>
              </a:rPr>
              <a:t>Innate Immunity</a:t>
            </a:r>
            <a:endParaRPr lang="en-GB" sz="4000" dirty="0">
              <a:solidFill>
                <a:srgbClr val="C61838"/>
              </a:solidFill>
              <a:latin typeface="Impact"/>
              <a:cs typeface="Impact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22250" y="1298575"/>
            <a:ext cx="867251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lnSpc>
                <a:spcPct val="140000"/>
              </a:lnSpc>
              <a:buFontTx/>
              <a:buChar char="•"/>
            </a:pPr>
            <a:r>
              <a:rPr lang="en-GB" sz="2400"/>
              <a:t>lipid-rich cell wall confers protection some against immune-mediated killing</a:t>
            </a:r>
          </a:p>
          <a:p>
            <a:pPr marL="190500" indent="-190500">
              <a:lnSpc>
                <a:spcPct val="140000"/>
              </a:lnSpc>
              <a:buFontTx/>
              <a:buChar char="•"/>
            </a:pPr>
            <a:r>
              <a:rPr lang="en-GB" sz="2400"/>
              <a:t>live </a:t>
            </a:r>
            <a:r>
              <a:rPr lang="en-GB" sz="2400" i="1"/>
              <a:t>M. tuberculosis</a:t>
            </a:r>
            <a:r>
              <a:rPr lang="en-GB" sz="2400"/>
              <a:t> blocks phagosome maturation</a:t>
            </a:r>
          </a:p>
          <a:p>
            <a:pPr marL="190500" indent="-190500">
              <a:lnSpc>
                <a:spcPct val="140000"/>
              </a:lnSpc>
              <a:buFontTx/>
              <a:buChar char="•"/>
            </a:pPr>
            <a:r>
              <a:rPr lang="en-GB" sz="2400"/>
              <a:t>innate immune signalling (TLRs </a:t>
            </a:r>
            <a:r>
              <a:rPr lang="en-GB" sz="2400" i="1"/>
              <a:t>etc</a:t>
            </a:r>
            <a:r>
              <a:rPr lang="en-GB" sz="2400"/>
              <a:t>) shapes adaptive response</a:t>
            </a:r>
          </a:p>
          <a:p>
            <a:pPr marL="190500" indent="-190500">
              <a:lnSpc>
                <a:spcPct val="140000"/>
              </a:lnSpc>
              <a:buFontTx/>
              <a:buChar char="•"/>
            </a:pPr>
            <a:r>
              <a:rPr lang="en-GB" sz="2400"/>
              <a:t>immune response contains infection</a:t>
            </a:r>
          </a:p>
          <a:p>
            <a:pPr marL="663575" lvl="1" indent="-206375">
              <a:lnSpc>
                <a:spcPct val="140000"/>
              </a:lnSpc>
              <a:buFontTx/>
              <a:buChar char="•"/>
            </a:pPr>
            <a:r>
              <a:rPr lang="en-GB" sz="2400"/>
              <a:t>but does not eliminate pathogen</a:t>
            </a:r>
          </a:p>
          <a:p>
            <a:pPr marL="190500" indent="-190500">
              <a:lnSpc>
                <a:spcPct val="140000"/>
              </a:lnSpc>
              <a:buFontTx/>
              <a:buChar char="•"/>
            </a:pPr>
            <a:r>
              <a:rPr lang="en-GB" sz="2400"/>
              <a:t>breakdown of containment results in reactivation disease</a:t>
            </a:r>
          </a:p>
          <a:p>
            <a:pPr marL="190500" indent="-190500">
              <a:lnSpc>
                <a:spcPct val="140000"/>
              </a:lnSpc>
              <a:buFontTx/>
              <a:buChar char="•"/>
            </a:pPr>
            <a:r>
              <a:rPr lang="en-GB" sz="2400"/>
              <a:t>Macrophages, DCs &amp; other innate cells involved</a:t>
            </a:r>
          </a:p>
          <a:p>
            <a:pPr marL="190500" indent="-190500">
              <a:lnSpc>
                <a:spcPct val="140000"/>
              </a:lnSpc>
              <a:buFontTx/>
              <a:buChar char="•"/>
            </a:pPr>
            <a:r>
              <a:rPr lang="en-GB" sz="2400"/>
              <a:t>Phagosomal arrest can be overcomne.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142875"/>
            <a:ext cx="8774112" cy="733425"/>
          </a:xfrm>
        </p:spPr>
        <p:txBody>
          <a:bodyPr/>
          <a:lstStyle/>
          <a:p>
            <a:pPr eaLnBrk="1" hangingPunct="1"/>
            <a:r>
              <a:rPr lang="en-US" sz="3200"/>
              <a:t>The intracellular lifestyle of </a:t>
            </a:r>
            <a:r>
              <a:rPr lang="en-US" sz="3200" i="1"/>
              <a:t>M. tuberculosis</a:t>
            </a:r>
            <a:endParaRPr 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68375"/>
            <a:ext cx="7315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i="1"/>
              <a:t>Mtb</a:t>
            </a:r>
            <a:r>
              <a:rPr lang="en-GB"/>
              <a:t> Interaction with the host</a:t>
            </a:r>
          </a:p>
          <a:p>
            <a:pPr lvl="1" eaLnBrk="1" hangingPunct="1"/>
            <a:r>
              <a:rPr lang="en-GB">
                <a:ea typeface="ＭＳ Ｐゴシック" pitchFamily="36" charset="-128"/>
              </a:rPr>
              <a:t>Intracellular life</a:t>
            </a:r>
          </a:p>
          <a:p>
            <a:pPr lvl="2" eaLnBrk="1" hangingPunct="1"/>
            <a:r>
              <a:rPr lang="en-GB">
                <a:ea typeface="ＭＳ Ｐゴシック" pitchFamily="36" charset="-128"/>
              </a:rPr>
              <a:t>Phagocytic cells</a:t>
            </a:r>
          </a:p>
          <a:p>
            <a:pPr lvl="1" eaLnBrk="1" hangingPunct="1"/>
            <a:r>
              <a:rPr lang="en-GB">
                <a:ea typeface="ＭＳ Ｐゴシック" pitchFamily="36" charset="-128"/>
              </a:rPr>
              <a:t>Interaction with host cells</a:t>
            </a:r>
          </a:p>
          <a:p>
            <a:pPr lvl="2" eaLnBrk="1" hangingPunct="1"/>
            <a:r>
              <a:rPr lang="en-GB">
                <a:ea typeface="ＭＳ Ｐゴシック" pitchFamily="36" charset="-128"/>
              </a:rPr>
              <a:t>Innate immunity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566"/>
            <a:ext cx="9144000" cy="6836433"/>
          </a:xfrm>
        </p:spPr>
        <p:txBody>
          <a:bodyPr>
            <a:noAutofit/>
          </a:bodyPr>
          <a:lstStyle/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Bhatt &amp; </a:t>
            </a:r>
            <a:r>
              <a:rPr lang="en-US" sz="1600" dirty="0" err="1" smtClean="0"/>
              <a:t>Salgame</a:t>
            </a:r>
            <a:r>
              <a:rPr lang="en-US" sz="1600" dirty="0" smtClean="0"/>
              <a:t>. Host innate immune response to </a:t>
            </a:r>
            <a:r>
              <a:rPr lang="en-US" sz="1600" i="1" dirty="0" smtClean="0"/>
              <a:t>Mycobacterium tuberculosis. J </a:t>
            </a:r>
            <a:r>
              <a:rPr lang="en-US" sz="1600" i="1" dirty="0" err="1" smtClean="0"/>
              <a:t>Clin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Immunol</a:t>
            </a:r>
            <a:r>
              <a:rPr lang="en-US" sz="1600" i="1" dirty="0" smtClean="0"/>
              <a:t> </a:t>
            </a:r>
            <a:r>
              <a:rPr lang="en-US" sz="1600" dirty="0" smtClean="0"/>
              <a:t>(2007) </a:t>
            </a:r>
            <a:r>
              <a:rPr lang="en-US" sz="1600" b="1" dirty="0" smtClean="0"/>
              <a:t>27</a:t>
            </a:r>
            <a:r>
              <a:rPr lang="en-US" sz="1600" dirty="0" smtClean="0"/>
              <a:t>:347-62</a:t>
            </a:r>
          </a:p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err="1" smtClean="0"/>
              <a:t>Ehrt</a:t>
            </a:r>
            <a:r>
              <a:rPr lang="en-US" sz="1600" dirty="0" smtClean="0"/>
              <a:t> &amp; </a:t>
            </a:r>
            <a:r>
              <a:rPr lang="en-US" sz="1600" dirty="0" err="1" smtClean="0"/>
              <a:t>Schnappinger</a:t>
            </a:r>
            <a:r>
              <a:rPr lang="en-US" sz="1600" dirty="0" smtClean="0"/>
              <a:t> (2009). Mycobacterial survival strategies in the </a:t>
            </a:r>
            <a:r>
              <a:rPr lang="en-US" sz="1600" dirty="0" err="1" smtClean="0"/>
              <a:t>phagosome</a:t>
            </a:r>
            <a:r>
              <a:rPr lang="en-US" sz="1600" dirty="0" smtClean="0"/>
              <a:t>: </a:t>
            </a:r>
            <a:r>
              <a:rPr lang="en-US" sz="1600" dirty="0" err="1" smtClean="0"/>
              <a:t>defence</a:t>
            </a:r>
            <a:r>
              <a:rPr lang="en-US" sz="1600" dirty="0" smtClean="0"/>
              <a:t> against host stresses. </a:t>
            </a:r>
            <a:r>
              <a:rPr lang="en-GB" sz="1600" i="1" dirty="0"/>
              <a:t>Cell. </a:t>
            </a:r>
            <a:r>
              <a:rPr lang="en-GB" sz="1600" i="1" dirty="0" smtClean="0"/>
              <a:t>Micro </a:t>
            </a:r>
            <a:r>
              <a:rPr lang="en-US" sz="1600" b="1" dirty="0" smtClean="0"/>
              <a:t>11</a:t>
            </a:r>
            <a:r>
              <a:rPr lang="en-US" sz="1600" dirty="0" smtClean="0"/>
              <a:t>:1170-1178.</a:t>
            </a:r>
          </a:p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err="1" smtClean="0"/>
              <a:t>Houben</a:t>
            </a:r>
            <a:r>
              <a:rPr lang="en-US" sz="1600" dirty="0" smtClean="0"/>
              <a:t> et al. Interaction of pathogenic mycobacteria with the host immune system. </a:t>
            </a:r>
            <a:r>
              <a:rPr lang="en-US" sz="1600" dirty="0" err="1" smtClean="0"/>
              <a:t>Curr</a:t>
            </a:r>
            <a:r>
              <a:rPr lang="en-US" sz="1600" dirty="0" smtClean="0"/>
              <a:t> </a:t>
            </a:r>
            <a:r>
              <a:rPr lang="en-US" sz="1600" dirty="0" err="1" smtClean="0"/>
              <a:t>Opin</a:t>
            </a:r>
            <a:r>
              <a:rPr lang="en-US" sz="1600" dirty="0" smtClean="0"/>
              <a:t> </a:t>
            </a:r>
            <a:r>
              <a:rPr lang="en-US" sz="1600" dirty="0" err="1" smtClean="0"/>
              <a:t>Microbiol</a:t>
            </a:r>
            <a:r>
              <a:rPr lang="en-US" sz="1600" dirty="0" smtClean="0"/>
              <a:t> (2006) </a:t>
            </a:r>
            <a:r>
              <a:rPr lang="en-US" sz="1600" b="1" dirty="0" smtClean="0"/>
              <a:t>9</a:t>
            </a:r>
            <a:r>
              <a:rPr lang="en-US" sz="1600" dirty="0" smtClean="0"/>
              <a:t>:76-85</a:t>
            </a:r>
          </a:p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err="1" smtClean="0"/>
              <a:t>Korbel</a:t>
            </a:r>
            <a:r>
              <a:rPr lang="en-US" sz="1600" dirty="0" smtClean="0"/>
              <a:t> et al. (2008). Innate immunity in tuberculosis: myths and truth. </a:t>
            </a:r>
            <a:r>
              <a:rPr lang="en-US" sz="1600" i="1" dirty="0" smtClean="0"/>
              <a:t>Microbes Infection </a:t>
            </a:r>
            <a:r>
              <a:rPr lang="en-US" sz="1600" b="1" dirty="0" smtClean="0"/>
              <a:t>10</a:t>
            </a:r>
            <a:r>
              <a:rPr lang="en-US" sz="1600" dirty="0" smtClean="0"/>
              <a:t>:995-1004.</a:t>
            </a:r>
          </a:p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Kumar &amp; Valdivia (2009). Leading a Sheltered Life: Intracellular Pathogens and Maintenance of Vacuolar Compartments. </a:t>
            </a:r>
            <a:r>
              <a:rPr lang="en-US" sz="1600" i="1" dirty="0" smtClean="0"/>
              <a:t>Cell Host &amp; Microbe </a:t>
            </a:r>
            <a:r>
              <a:rPr lang="en-US" sz="1600" b="1" dirty="0" smtClean="0"/>
              <a:t>5</a:t>
            </a:r>
            <a:r>
              <a:rPr lang="en-US" sz="1600" dirty="0" smtClean="0"/>
              <a:t>:593-601.</a:t>
            </a:r>
          </a:p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Liu &amp; </a:t>
            </a:r>
            <a:r>
              <a:rPr lang="en-US" sz="1600" dirty="0" err="1" smtClean="0"/>
              <a:t>Modlin</a:t>
            </a:r>
            <a:r>
              <a:rPr lang="en-US" sz="1600" dirty="0" smtClean="0"/>
              <a:t> (2008) Human macrophage host defense against </a:t>
            </a:r>
            <a:r>
              <a:rPr lang="en-US" sz="1600" i="1" dirty="0" smtClean="0"/>
              <a:t>Mycobacterium tuberculosis. </a:t>
            </a:r>
            <a:r>
              <a:rPr lang="en-US" sz="1600" i="1" dirty="0" err="1" smtClean="0"/>
              <a:t>Curr</a:t>
            </a:r>
            <a:r>
              <a:rPr lang="en-US" sz="1600" i="1" dirty="0" smtClean="0"/>
              <a:t> Op </a:t>
            </a:r>
            <a:r>
              <a:rPr lang="en-US" sz="1600" i="1" dirty="0" err="1" smtClean="0"/>
              <a:t>Immunol</a:t>
            </a:r>
            <a:r>
              <a:rPr lang="en-US" sz="1600" dirty="0" smtClean="0"/>
              <a:t> </a:t>
            </a:r>
            <a:r>
              <a:rPr lang="en-US" sz="1600" b="1" dirty="0" smtClean="0"/>
              <a:t>20</a:t>
            </a:r>
            <a:r>
              <a:rPr lang="en-US" sz="1600" dirty="0" smtClean="0"/>
              <a:t>:371–376</a:t>
            </a:r>
          </a:p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err="1" smtClean="0"/>
              <a:t>Melo</a:t>
            </a:r>
            <a:r>
              <a:rPr lang="en-GB" sz="1600" dirty="0" smtClean="0"/>
              <a:t> &amp; Dvorak. Lipid </a:t>
            </a:r>
            <a:r>
              <a:rPr lang="en-GB" sz="1600" dirty="0"/>
              <a:t>Body-</a:t>
            </a:r>
            <a:r>
              <a:rPr lang="en-GB" sz="1600" dirty="0" err="1"/>
              <a:t>Phagosome</a:t>
            </a:r>
            <a:r>
              <a:rPr lang="en-GB" sz="1600" dirty="0"/>
              <a:t> Interaction in Macrophages during Infectious Diseases: Host </a:t>
            </a:r>
            <a:r>
              <a:rPr lang="en-GB" sz="1600" dirty="0" err="1"/>
              <a:t>Defense</a:t>
            </a:r>
            <a:r>
              <a:rPr lang="en-GB" sz="1600" dirty="0"/>
              <a:t> or Pathogen Survival Strategy? </a:t>
            </a:r>
            <a:r>
              <a:rPr lang="en-GB" sz="1600" i="1" dirty="0" err="1"/>
              <a:t>PLoS</a:t>
            </a:r>
            <a:r>
              <a:rPr lang="en-GB" sz="1600" i="1" dirty="0"/>
              <a:t> </a:t>
            </a:r>
            <a:r>
              <a:rPr lang="en-GB" sz="1600" i="1" dirty="0" err="1"/>
              <a:t>Pathog</a:t>
            </a:r>
            <a:r>
              <a:rPr lang="en-GB" sz="1600" dirty="0"/>
              <a:t> 2012, </a:t>
            </a:r>
            <a:r>
              <a:rPr lang="en-GB" sz="1600" b="1" dirty="0"/>
              <a:t>8</a:t>
            </a:r>
            <a:r>
              <a:rPr lang="en-GB" sz="1600" dirty="0"/>
              <a:t>:e1002729.</a:t>
            </a:r>
            <a:endParaRPr lang="en-US" sz="1600" dirty="0" smtClean="0"/>
          </a:p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smtClean="0"/>
              <a:t>Mueller </a:t>
            </a:r>
            <a:r>
              <a:rPr lang="en-GB" sz="1600" dirty="0"/>
              <a:t>&amp;</a:t>
            </a:r>
            <a:r>
              <a:rPr lang="en-GB" sz="1600" dirty="0" smtClean="0"/>
              <a:t> </a:t>
            </a:r>
            <a:r>
              <a:rPr lang="en-GB" sz="1600" dirty="0" err="1" smtClean="0"/>
              <a:t>Pieters</a:t>
            </a:r>
            <a:r>
              <a:rPr lang="en-GB" sz="1600" dirty="0"/>
              <a:t> </a:t>
            </a:r>
            <a:r>
              <a:rPr lang="en-GB" sz="1600" dirty="0" smtClean="0"/>
              <a:t>(2006) Modulation of macrophage antimicrobial mechanisms by pathogenic mycobacteria. 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Immunobiol</a:t>
            </a:r>
            <a:r>
              <a:rPr lang="en-GB" sz="1600" dirty="0" smtClean="0"/>
              <a:t> </a:t>
            </a:r>
            <a:r>
              <a:rPr lang="en-GB" sz="1600" b="1" dirty="0" smtClean="0"/>
              <a:t>211</a:t>
            </a:r>
            <a:r>
              <a:rPr lang="en-GB" sz="1600" dirty="0" smtClean="0"/>
              <a:t>:549-556</a:t>
            </a:r>
          </a:p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Philips (2008). Mycobacterial manipulation of vacuolar sorting. </a:t>
            </a:r>
            <a:r>
              <a:rPr lang="en-GB" sz="1600" i="1" dirty="0"/>
              <a:t>Cell. </a:t>
            </a:r>
            <a:r>
              <a:rPr lang="en-GB" sz="1600" i="1" dirty="0" smtClean="0"/>
              <a:t>Micro </a:t>
            </a:r>
            <a:r>
              <a:rPr lang="en-US" sz="1600" dirty="0" smtClean="0"/>
              <a:t>10(12): 2408-2415.</a:t>
            </a:r>
            <a:endParaRPr lang="en-GB" sz="1600" dirty="0" smtClean="0"/>
          </a:p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err="1" smtClean="0"/>
              <a:t>Radtke</a:t>
            </a:r>
            <a:r>
              <a:rPr lang="en-GB" sz="1600" dirty="0" smtClean="0"/>
              <a:t> </a:t>
            </a:r>
            <a:r>
              <a:rPr lang="en-GB" sz="1600" i="1" dirty="0" smtClean="0"/>
              <a:t>et al</a:t>
            </a:r>
            <a:r>
              <a:rPr lang="en-GB" sz="1600" dirty="0"/>
              <a:t> </a:t>
            </a:r>
            <a:r>
              <a:rPr lang="en-GB" sz="1600" dirty="0" smtClean="0"/>
              <a:t>(2006</a:t>
            </a:r>
            <a:r>
              <a:rPr lang="en-GB" sz="1600" dirty="0"/>
              <a:t>)</a:t>
            </a:r>
            <a:r>
              <a:rPr lang="en-GB" sz="1600" dirty="0" smtClean="0"/>
              <a:t> Intracellular innate resistance to bacterial pathogens. </a:t>
            </a:r>
            <a:r>
              <a:rPr lang="en-GB" sz="1600" i="1" dirty="0" smtClean="0"/>
              <a:t>Cell. Micro.</a:t>
            </a:r>
            <a:r>
              <a:rPr lang="en-GB" sz="1600" dirty="0" smtClean="0"/>
              <a:t> </a:t>
            </a:r>
            <a:r>
              <a:rPr lang="en-GB" sz="1600" b="1" dirty="0" smtClean="0"/>
              <a:t>8</a:t>
            </a:r>
            <a:r>
              <a:rPr lang="en-GB" sz="1600" dirty="0" smtClean="0"/>
              <a:t>:1720-1729</a:t>
            </a:r>
          </a:p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smtClean="0"/>
              <a:t>Rhode </a:t>
            </a:r>
            <a:r>
              <a:rPr lang="en-GB" sz="1600" i="1" dirty="0" smtClean="0"/>
              <a:t>et al</a:t>
            </a:r>
            <a:r>
              <a:rPr lang="en-GB" sz="1600" dirty="0" smtClean="0"/>
              <a:t> (2007) </a:t>
            </a:r>
            <a:r>
              <a:rPr lang="en-GB" sz="1600" i="1" dirty="0" smtClean="0"/>
              <a:t>Mycobacterium tuberculosis</a:t>
            </a:r>
            <a:r>
              <a:rPr lang="en-GB" sz="1600" dirty="0" smtClean="0"/>
              <a:t> and the environment within the </a:t>
            </a:r>
            <a:r>
              <a:rPr lang="en-GB" sz="1600" dirty="0" err="1" smtClean="0"/>
              <a:t>phagosome</a:t>
            </a:r>
            <a:r>
              <a:rPr lang="en-GB" sz="1600" dirty="0" smtClean="0"/>
              <a:t>. </a:t>
            </a:r>
            <a:r>
              <a:rPr lang="en-GB" sz="1600" i="1" dirty="0" err="1" smtClean="0"/>
              <a:t>Immunol</a:t>
            </a:r>
            <a:r>
              <a:rPr lang="en-GB" sz="1600" i="1" dirty="0" smtClean="0"/>
              <a:t>. Rev. </a:t>
            </a:r>
            <a:r>
              <a:rPr lang="en-GB" sz="1600" b="1" dirty="0" smtClean="0"/>
              <a:t>219</a:t>
            </a:r>
            <a:r>
              <a:rPr lang="en-GB" sz="1600" dirty="0" smtClean="0"/>
              <a:t>:37-54.</a:t>
            </a:r>
          </a:p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Russell et al. The macrophage marches on its phagosome: dynamic assays of phagosome function. </a:t>
            </a:r>
            <a:r>
              <a:rPr lang="en-US" sz="1600" i="1" dirty="0" smtClean="0"/>
              <a:t>Nat Rev </a:t>
            </a:r>
            <a:r>
              <a:rPr lang="en-US" sz="1600" i="1" dirty="0" err="1" smtClean="0"/>
              <a:t>Immunol</a:t>
            </a:r>
            <a:r>
              <a:rPr lang="en-US" sz="1600" i="1" dirty="0" smtClean="0"/>
              <a:t> </a:t>
            </a:r>
            <a:r>
              <a:rPr lang="en-US" sz="1600" dirty="0" smtClean="0"/>
              <a:t>(2009) </a:t>
            </a:r>
            <a:r>
              <a:rPr lang="en-US" sz="1600" b="1" dirty="0" smtClean="0"/>
              <a:t>9</a:t>
            </a:r>
            <a:r>
              <a:rPr lang="en-US" sz="1600" dirty="0" smtClean="0"/>
              <a:t>:594-600</a:t>
            </a:r>
            <a:endParaRPr lang="en-GB" sz="1600" dirty="0" smtClean="0"/>
          </a:p>
          <a:p>
            <a:pPr marL="190500" indent="-1905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err="1" smtClean="0"/>
              <a:t>Vergne</a:t>
            </a:r>
            <a:r>
              <a:rPr lang="en-GB" sz="1600" dirty="0" smtClean="0"/>
              <a:t> </a:t>
            </a:r>
            <a:r>
              <a:rPr lang="en-GB" sz="1600" i="1" dirty="0" smtClean="0"/>
              <a:t>et al</a:t>
            </a:r>
            <a:r>
              <a:rPr lang="en-GB" sz="1600" dirty="0" smtClean="0"/>
              <a:t>. 2004. Cell biology of </a:t>
            </a:r>
            <a:r>
              <a:rPr lang="en-GB" sz="1600" i="1" dirty="0" smtClean="0"/>
              <a:t>Mycobacterium</a:t>
            </a:r>
            <a:r>
              <a:rPr lang="en-GB" sz="1600" dirty="0" smtClean="0"/>
              <a:t> </a:t>
            </a:r>
            <a:r>
              <a:rPr lang="en-GB" sz="1600" i="1" dirty="0" smtClean="0"/>
              <a:t>tuberculosis</a:t>
            </a:r>
            <a:r>
              <a:rPr lang="en-GB" sz="1600" dirty="0" smtClean="0"/>
              <a:t> </a:t>
            </a:r>
            <a:r>
              <a:rPr lang="en-GB" sz="1600" dirty="0" err="1" smtClean="0"/>
              <a:t>phagosome</a:t>
            </a:r>
            <a:r>
              <a:rPr lang="en-GB" sz="1600" dirty="0" smtClean="0"/>
              <a:t>. </a:t>
            </a:r>
            <a:r>
              <a:rPr lang="en-GB" sz="1600" i="1" dirty="0" err="1" smtClean="0"/>
              <a:t>Annu</a:t>
            </a:r>
            <a:r>
              <a:rPr lang="en-GB" sz="1600" i="1" dirty="0" smtClean="0"/>
              <a:t>. Rev. Cell. Dev. Biol. </a:t>
            </a:r>
            <a:r>
              <a:rPr lang="en-GB" sz="1600" b="1" dirty="0" smtClean="0"/>
              <a:t>20</a:t>
            </a:r>
            <a:r>
              <a:rPr lang="en-GB" sz="1600" dirty="0" smtClean="0"/>
              <a:t>:367-394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Learning objectives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/>
              <a:t>List the characteristics of the </a:t>
            </a:r>
            <a:r>
              <a:rPr lang="en-GB" i="1"/>
              <a:t>Mtb</a:t>
            </a:r>
            <a:r>
              <a:rPr lang="en-GB"/>
              <a:t>-containing phagosome</a:t>
            </a:r>
          </a:p>
          <a:p>
            <a:pPr eaLnBrk="1" hangingPunct="1">
              <a:lnSpc>
                <a:spcPct val="120000"/>
              </a:lnSpc>
            </a:pPr>
            <a:r>
              <a:rPr lang="en-GB"/>
              <a:t>Outline the process of macrophage activation and killing of </a:t>
            </a:r>
            <a:r>
              <a:rPr lang="en-GB" i="1"/>
              <a:t>Mtb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Outline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354013"/>
            <a:ext cx="73660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6674" y="49213"/>
            <a:ext cx="9077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61838"/>
                </a:solidFill>
                <a:latin typeface="Impact"/>
                <a:cs typeface="Impact"/>
              </a:rPr>
              <a:t>Main features of tuberculosis: from infection to host </a:t>
            </a:r>
            <a:r>
              <a:rPr lang="en-US" sz="2800" dirty="0" err="1">
                <a:solidFill>
                  <a:srgbClr val="C61838"/>
                </a:solidFill>
                <a:latin typeface="Impact"/>
                <a:cs typeface="Impact"/>
              </a:rPr>
              <a:t>defence</a:t>
            </a:r>
            <a:endParaRPr lang="en-US" sz="2800" dirty="0">
              <a:solidFill>
                <a:srgbClr val="C61838"/>
              </a:solidFill>
              <a:latin typeface="Impact"/>
              <a:cs typeface="Impact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098550" y="1109663"/>
            <a:ext cx="1641475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Innate response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727825" y="2428875"/>
            <a:ext cx="1866900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Adaptive response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142875"/>
            <a:ext cx="8774112" cy="733425"/>
          </a:xfrm>
        </p:spPr>
        <p:txBody>
          <a:bodyPr/>
          <a:lstStyle/>
          <a:p>
            <a:pPr eaLnBrk="1" hangingPunct="1"/>
            <a:r>
              <a:rPr lang="en-US" sz="3200"/>
              <a:t>The intracellular lifestyle of </a:t>
            </a:r>
            <a:r>
              <a:rPr lang="en-US" sz="3200" i="1"/>
              <a:t>M. tuberculosis</a:t>
            </a:r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68375"/>
            <a:ext cx="7315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167188" y="5667375"/>
            <a:ext cx="1023937" cy="938213"/>
            <a:chOff x="4167188" y="5667375"/>
            <a:chExt cx="1023937" cy="938213"/>
          </a:xfrm>
        </p:grpSpPr>
        <p:sp>
          <p:nvSpPr>
            <p:cNvPr id="25604" name="Oval 4"/>
            <p:cNvSpPr>
              <a:spLocks noChangeArrowheads="1"/>
            </p:cNvSpPr>
            <p:nvPr/>
          </p:nvSpPr>
          <p:spPr bwMode="auto">
            <a:xfrm>
              <a:off x="4167188" y="5667375"/>
              <a:ext cx="1023937" cy="746125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4527550" y="6269038"/>
              <a:ext cx="296863" cy="336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rgbClr val="CC3300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87450" y="1484313"/>
            <a:ext cx="1647825" cy="1717675"/>
            <a:chOff x="1187450" y="1484313"/>
            <a:chExt cx="1647825" cy="1717675"/>
          </a:xfrm>
        </p:grpSpPr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1193800" y="1503363"/>
              <a:ext cx="1641475" cy="1698625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1187450" y="1484313"/>
              <a:ext cx="2968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 dirty="0">
                  <a:solidFill>
                    <a:srgbClr val="CC3300"/>
                  </a:solidFill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76588" y="3938588"/>
            <a:ext cx="1601787" cy="896937"/>
            <a:chOff x="3176588" y="3938588"/>
            <a:chExt cx="1601787" cy="896937"/>
          </a:xfrm>
        </p:grpSpPr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3176588" y="3938588"/>
              <a:ext cx="1601787" cy="896937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4279900" y="4025900"/>
              <a:ext cx="296863" cy="336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 dirty="0">
                  <a:solidFill>
                    <a:srgbClr val="CC3300"/>
                  </a:solidFill>
                </a:rPr>
                <a:t>3</a:t>
              </a:r>
              <a:endParaRPr lang="en-GB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83941" y="488950"/>
            <a:ext cx="4016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solidFill>
                  <a:srgbClr val="C61838"/>
                </a:solidFill>
                <a:latin typeface="Impact"/>
                <a:cs typeface="Impact"/>
              </a:rPr>
              <a:t>Infection with</a:t>
            </a:r>
          </a:p>
          <a:p>
            <a:r>
              <a:rPr lang="en-GB" sz="4000" i="1" dirty="0">
                <a:solidFill>
                  <a:srgbClr val="C61838"/>
                </a:solidFill>
                <a:latin typeface="Impact"/>
                <a:cs typeface="Impact"/>
              </a:rPr>
              <a:t>M. tuberculosis</a:t>
            </a:r>
            <a:endParaRPr lang="en-GB" sz="4000" dirty="0">
              <a:solidFill>
                <a:srgbClr val="C61838"/>
              </a:solidFill>
              <a:latin typeface="Impact"/>
              <a:cs typeface="Impact"/>
            </a:endParaRP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264415" y="2881313"/>
            <a:ext cx="3135312" cy="21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4060"/>
              </a:lnSpc>
              <a:spcAft>
                <a:spcPts val="0"/>
              </a:spcAft>
            </a:pPr>
            <a:r>
              <a:rPr lang="en-GB" sz="2800" dirty="0"/>
              <a:t>Macrophage is pivotal cell in host response and as host cell for </a:t>
            </a:r>
            <a:r>
              <a:rPr lang="en-GB" sz="2800" i="1" dirty="0" err="1"/>
              <a:t>Mtb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154" y="248973"/>
            <a:ext cx="5628000" cy="6299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30" y="6248523"/>
            <a:ext cx="672141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Russell et al. Tuberculosis: what we don't know can, and does, hurt us. Science (2010</a:t>
            </a:r>
            <a:r>
              <a:rPr lang="en-GB" dirty="0" smtClean="0"/>
              <a:t>) </a:t>
            </a:r>
            <a:r>
              <a:rPr lang="en-GB" b="1" dirty="0" smtClean="0"/>
              <a:t>328</a:t>
            </a:r>
            <a:r>
              <a:rPr lang="en-GB" dirty="0" smtClean="0"/>
              <a:t>:852</a:t>
            </a:r>
            <a:r>
              <a:rPr lang="en-GB" dirty="0"/>
              <a:t>-6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30238" y="395288"/>
            <a:ext cx="76167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4400" dirty="0" err="1">
                <a:solidFill>
                  <a:srgbClr val="C61838"/>
                </a:solidFill>
                <a:latin typeface="Impact"/>
                <a:cs typeface="Impact"/>
              </a:rPr>
              <a:t>Mycobacteria</a:t>
            </a:r>
            <a:r>
              <a:rPr lang="en-GB" sz="4400" dirty="0">
                <a:solidFill>
                  <a:srgbClr val="C61838"/>
                </a:solidFill>
                <a:latin typeface="Impact"/>
                <a:cs typeface="Impact"/>
              </a:rPr>
              <a:t> and Macrophages</a:t>
            </a:r>
          </a:p>
        </p:txBody>
      </p:sp>
      <p:pic>
        <p:nvPicPr>
          <p:cNvPr id="29699" name="Picture 3" descr="macroph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8" y="2133600"/>
            <a:ext cx="2663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429000" y="3657600"/>
            <a:ext cx="2514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4191000" y="2362200"/>
            <a:ext cx="6858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856163" y="2381250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191000" y="3657600"/>
            <a:ext cx="6858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4857750" y="4933950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099175" y="2038350"/>
            <a:ext cx="235108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 b="1" i="1">
                <a:solidFill>
                  <a:schemeClr val="accent2"/>
                </a:solidFill>
              </a:rPr>
              <a:t>elimination</a:t>
            </a:r>
          </a:p>
          <a:p>
            <a:r>
              <a:rPr lang="en-GB" sz="2400" b="1" i="1">
                <a:solidFill>
                  <a:schemeClr val="accent2"/>
                </a:solidFill>
              </a:rPr>
              <a:t>“normal” route</a:t>
            </a:r>
            <a:endParaRPr lang="en-GB" sz="3200" b="1" i="1">
              <a:solidFill>
                <a:schemeClr val="accent2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116638" y="3333750"/>
            <a:ext cx="2443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 b="1" i="1">
                <a:solidFill>
                  <a:schemeClr val="accent2"/>
                </a:solidFill>
              </a:rPr>
              <a:t>persistence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134100" y="4629150"/>
            <a:ext cx="2239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 b="1" i="1">
                <a:solidFill>
                  <a:schemeClr val="accent2"/>
                </a:solidFill>
              </a:rPr>
              <a:t>replication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6332538"/>
            <a:ext cx="4362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200"/>
              <a:t>Russell </a:t>
            </a:r>
            <a:r>
              <a:rPr lang="en-GB" sz="1200" i="1"/>
              <a:t>Nature Reviews Microbiology</a:t>
            </a:r>
            <a:r>
              <a:rPr lang="en-GB" sz="1200"/>
              <a:t> </a:t>
            </a:r>
            <a:r>
              <a:rPr lang="en-GB" sz="1200" b="1"/>
              <a:t>5</a:t>
            </a:r>
            <a:r>
              <a:rPr lang="en-GB" sz="1200"/>
              <a:t>, 39–47 (January 2007)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44475" y="1566863"/>
            <a:ext cx="479425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lnSpc>
                <a:spcPct val="130000"/>
              </a:lnSpc>
              <a:buFontTx/>
              <a:buChar char="•"/>
            </a:pPr>
            <a:r>
              <a:rPr lang="en-GB" sz="2400" dirty="0"/>
              <a:t>Phagosome acidification kinetics </a:t>
            </a:r>
          </a:p>
          <a:p>
            <a:pPr marL="573088" lvl="1" indent="-115888">
              <a:lnSpc>
                <a:spcPct val="130000"/>
              </a:lnSpc>
              <a:buFontTx/>
              <a:buChar char="•"/>
            </a:pPr>
            <a:r>
              <a:rPr lang="en-GB" sz="2000" dirty="0" err="1"/>
              <a:t>IgG</a:t>
            </a:r>
            <a:r>
              <a:rPr lang="en-GB" sz="2000" dirty="0"/>
              <a:t>-beads</a:t>
            </a:r>
          </a:p>
          <a:p>
            <a:pPr marL="573088" lvl="1" indent="-115888">
              <a:lnSpc>
                <a:spcPct val="130000"/>
              </a:lnSpc>
              <a:buFontTx/>
              <a:buChar char="•"/>
            </a:pPr>
            <a:r>
              <a:rPr lang="en-GB" sz="2000" i="1" dirty="0"/>
              <a:t>M. bovis </a:t>
            </a:r>
            <a:r>
              <a:rPr lang="en-GB" sz="2000" dirty="0"/>
              <a:t>BCG</a:t>
            </a:r>
          </a:p>
          <a:p>
            <a:pPr marL="190500" indent="-190500">
              <a:lnSpc>
                <a:spcPct val="130000"/>
              </a:lnSpc>
              <a:buFontTx/>
              <a:buChar char="•"/>
            </a:pPr>
            <a:r>
              <a:rPr lang="en-GB" sz="2400" b="1" dirty="0" err="1"/>
              <a:t>IgG</a:t>
            </a:r>
            <a:r>
              <a:rPr lang="en-GB" sz="2400" dirty="0"/>
              <a:t> bead-</a:t>
            </a:r>
            <a:r>
              <a:rPr lang="en-GB" sz="2400" dirty="0" err="1"/>
              <a:t>phagosomes</a:t>
            </a:r>
            <a:endParaRPr lang="en-GB" sz="2400" dirty="0"/>
          </a:p>
          <a:p>
            <a:pPr marL="573088" lvl="1" indent="-115888">
              <a:lnSpc>
                <a:spcPct val="130000"/>
              </a:lnSpc>
              <a:buFontTx/>
              <a:buChar char="•"/>
            </a:pPr>
            <a:r>
              <a:rPr lang="en-GB" sz="2000" dirty="0"/>
              <a:t>acidify &lt; pH 5.0 in 10-12 min</a:t>
            </a:r>
            <a:endParaRPr lang="en-GB" sz="2000" dirty="0" smtClean="0"/>
          </a:p>
          <a:p>
            <a:pPr marL="190500" indent="-190500">
              <a:lnSpc>
                <a:spcPct val="130000"/>
              </a:lnSpc>
              <a:buFontTx/>
              <a:buChar char="•"/>
            </a:pPr>
            <a:r>
              <a:rPr lang="en-GB" sz="2400" b="1" dirty="0" smtClean="0"/>
              <a:t>Live BCG</a:t>
            </a:r>
            <a:r>
              <a:rPr lang="en-GB" sz="2400" dirty="0" smtClean="0"/>
              <a:t> </a:t>
            </a:r>
            <a:r>
              <a:rPr lang="en-GB" sz="2400" dirty="0" err="1"/>
              <a:t>phagosomes</a:t>
            </a:r>
            <a:endParaRPr lang="en-GB" sz="2400" dirty="0"/>
          </a:p>
          <a:p>
            <a:pPr marL="573088" lvl="1" indent="-115888">
              <a:lnSpc>
                <a:spcPct val="130000"/>
              </a:lnSpc>
              <a:buFontTx/>
              <a:buChar char="•"/>
            </a:pPr>
            <a:r>
              <a:rPr lang="en-GB" sz="2000" dirty="0"/>
              <a:t>limited acidification (pH 6.4)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GB" sz="2000" dirty="0"/>
              <a:t>Reduced V-</a:t>
            </a:r>
            <a:r>
              <a:rPr lang="en-GB" sz="2000" dirty="0" err="1"/>
              <a:t>ATPase</a:t>
            </a:r>
            <a:endParaRPr lang="en-GB" sz="2000" dirty="0"/>
          </a:p>
          <a:p>
            <a:pPr marL="573088" lvl="1" indent="-115888">
              <a:lnSpc>
                <a:spcPct val="130000"/>
              </a:lnSpc>
              <a:buFontTx/>
              <a:buChar char="•"/>
            </a:pPr>
            <a:r>
              <a:rPr lang="en-GB" sz="2000" dirty="0"/>
              <a:t>contain early </a:t>
            </a:r>
            <a:r>
              <a:rPr lang="en-GB" sz="2000" dirty="0" err="1"/>
              <a:t>endosome</a:t>
            </a:r>
            <a:r>
              <a:rPr lang="en-GB" sz="2000" dirty="0"/>
              <a:t> markers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GB" sz="2000" dirty="0"/>
              <a:t>Rab5 &amp; 14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title"/>
          </p:nvPr>
        </p:nvSpPr>
        <p:spPr>
          <a:xfrm>
            <a:off x="128588" y="92075"/>
            <a:ext cx="8555037" cy="10779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/>
              <a:t>P</a:t>
            </a:r>
            <a:r>
              <a:rPr lang="en-GB" sz="3600" dirty="0" err="1" smtClean="0"/>
              <a:t>hagosomes</a:t>
            </a:r>
            <a:r>
              <a:rPr lang="en-GB" sz="3600" dirty="0" smtClean="0"/>
              <a:t> containing live </a:t>
            </a:r>
            <a:r>
              <a:rPr lang="en-GB" sz="3600" dirty="0" err="1" smtClean="0"/>
              <a:t>Mycobacteria</a:t>
            </a:r>
            <a:r>
              <a:rPr lang="en-GB" sz="3600" dirty="0" smtClean="0"/>
              <a:t> do </a:t>
            </a:r>
            <a:r>
              <a:rPr lang="en-GB" sz="3600" dirty="0"/>
              <a:t>not fully acidify</a:t>
            </a:r>
            <a:endParaRPr lang="en-GB" sz="2800" b="0" dirty="0"/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630238"/>
            <a:ext cx="37465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93738" y="36633"/>
            <a:ext cx="7734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dirty="0">
                <a:solidFill>
                  <a:srgbClr val="C61838"/>
                </a:solidFill>
                <a:latin typeface="Impact"/>
                <a:cs typeface="Impact"/>
              </a:rPr>
              <a:t>How do </a:t>
            </a:r>
            <a:r>
              <a:rPr lang="en-GB" sz="4000" dirty="0" err="1">
                <a:solidFill>
                  <a:srgbClr val="C61838"/>
                </a:solidFill>
                <a:latin typeface="Impact"/>
                <a:cs typeface="Impact"/>
              </a:rPr>
              <a:t>mycobacteria</a:t>
            </a:r>
            <a:r>
              <a:rPr lang="en-GB" sz="4000" dirty="0">
                <a:solidFill>
                  <a:srgbClr val="C61838"/>
                </a:solidFill>
                <a:latin typeface="Impact"/>
                <a:cs typeface="Impact"/>
              </a:rPr>
              <a:t> arrest phagosome maturation?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" y="1389111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90500" indent="-190500">
              <a:spcAft>
                <a:spcPts val="1200"/>
              </a:spcAft>
              <a:buFontTx/>
              <a:buChar char="•"/>
            </a:pPr>
            <a:r>
              <a:rPr lang="en-GB" sz="3200" dirty="0"/>
              <a:t>3 general strategies:</a:t>
            </a:r>
            <a:endParaRPr lang="en-GB" sz="3200" dirty="0" smtClean="0"/>
          </a:p>
          <a:p>
            <a:pPr marL="514350" indent="-514350">
              <a:spcAft>
                <a:spcPts val="1200"/>
              </a:spcAft>
              <a:buFont typeface="+mj-ea"/>
              <a:buAutoNum type="circleNumDbPlain"/>
            </a:pPr>
            <a:r>
              <a:rPr lang="en-GB" sz="3200" dirty="0" smtClean="0"/>
              <a:t>Interactions </a:t>
            </a:r>
            <a:r>
              <a:rPr lang="en-GB" sz="3200" dirty="0"/>
              <a:t>with surface receptors?</a:t>
            </a:r>
          </a:p>
          <a:p>
            <a:pPr marL="971550" lvl="1" indent="-514350">
              <a:spcAft>
                <a:spcPts val="1200"/>
              </a:spcAft>
              <a:buFont typeface="Arial"/>
              <a:buChar char="•"/>
            </a:pPr>
            <a:r>
              <a:rPr lang="en-GB" sz="2800" dirty="0"/>
              <a:t>CR3, Mannose, </a:t>
            </a:r>
            <a:r>
              <a:rPr lang="en-GB" sz="2800" dirty="0" err="1"/>
              <a:t>Fc</a:t>
            </a:r>
            <a:r>
              <a:rPr lang="en-GB" sz="2800" dirty="0"/>
              <a:t>, TLR, scavenger</a:t>
            </a:r>
          </a:p>
          <a:p>
            <a:pPr marL="971550" lvl="1" indent="-514350">
              <a:spcAft>
                <a:spcPts val="1200"/>
              </a:spcAft>
              <a:buFont typeface="Arial"/>
              <a:buChar char="•"/>
            </a:pPr>
            <a:r>
              <a:rPr lang="en-GB" sz="2800" dirty="0"/>
              <a:t>Single or multiple?</a:t>
            </a:r>
            <a:endParaRPr lang="en-GB" sz="2800" dirty="0" smtClean="0"/>
          </a:p>
          <a:p>
            <a:pPr marL="514350" indent="-514350">
              <a:spcAft>
                <a:spcPts val="1200"/>
              </a:spcAft>
              <a:buFont typeface="+mj-ea"/>
              <a:buAutoNum type="circleNumDbPlain"/>
            </a:pPr>
            <a:r>
              <a:rPr lang="en-GB" sz="3200" dirty="0" smtClean="0"/>
              <a:t>Modification </a:t>
            </a:r>
            <a:r>
              <a:rPr lang="en-GB" sz="3200" dirty="0"/>
              <a:t>of </a:t>
            </a:r>
            <a:r>
              <a:rPr lang="en-GB" sz="3200" dirty="0" err="1"/>
              <a:t>phagosomal</a:t>
            </a:r>
            <a:r>
              <a:rPr lang="en-GB" sz="3200" dirty="0"/>
              <a:t> lumen?</a:t>
            </a:r>
          </a:p>
          <a:p>
            <a:pPr marL="971550" lvl="1" indent="-514350">
              <a:spcAft>
                <a:spcPts val="1200"/>
              </a:spcAft>
              <a:buFont typeface="Arial"/>
              <a:buChar char="•"/>
            </a:pPr>
            <a:r>
              <a:rPr lang="en-GB" sz="2800" dirty="0"/>
              <a:t>secretion of functional enzyme? </a:t>
            </a:r>
            <a:r>
              <a:rPr lang="en-GB" sz="2800" dirty="0" err="1"/>
              <a:t>SapM</a:t>
            </a:r>
            <a:r>
              <a:rPr lang="en-GB" sz="2800" dirty="0"/>
              <a:t>, </a:t>
            </a:r>
            <a:r>
              <a:rPr lang="en-GB" sz="2800" dirty="0" err="1"/>
              <a:t>PknG</a:t>
            </a:r>
            <a:endParaRPr lang="en-GB" sz="2800" dirty="0" smtClean="0"/>
          </a:p>
          <a:p>
            <a:pPr marL="514350" indent="-514350">
              <a:spcAft>
                <a:spcPts val="1200"/>
              </a:spcAft>
              <a:buFont typeface="+mj-ea"/>
              <a:buAutoNum type="circleNumDbPlain"/>
            </a:pPr>
            <a:r>
              <a:rPr lang="en-GB" sz="3200" dirty="0" smtClean="0"/>
              <a:t>Modification </a:t>
            </a:r>
            <a:r>
              <a:rPr lang="en-GB" sz="3200" dirty="0"/>
              <a:t>of </a:t>
            </a:r>
            <a:r>
              <a:rPr lang="en-GB" sz="3200" dirty="0" err="1"/>
              <a:t>phagosomal</a:t>
            </a:r>
            <a:r>
              <a:rPr lang="en-GB" sz="3200" dirty="0"/>
              <a:t> membrane?</a:t>
            </a:r>
          </a:p>
          <a:p>
            <a:pPr marL="971550" lvl="1" indent="-514350">
              <a:spcAft>
                <a:spcPts val="1200"/>
              </a:spcAft>
              <a:buFont typeface="Arial"/>
              <a:buChar char="•"/>
            </a:pPr>
            <a:r>
              <a:rPr lang="en-GB" sz="2800" dirty="0"/>
              <a:t>insertion of </a:t>
            </a:r>
            <a:r>
              <a:rPr lang="en-GB" sz="2800" dirty="0" smtClean="0"/>
              <a:t>lipids? </a:t>
            </a:r>
            <a:r>
              <a:rPr lang="en-GB" sz="2800" dirty="0"/>
              <a:t>LAM, </a:t>
            </a:r>
            <a:r>
              <a:rPr lang="en-GB" sz="2800" dirty="0" smtClean="0"/>
              <a:t>PDIM</a:t>
            </a:r>
          </a:p>
          <a:p>
            <a:pPr marL="971550" lvl="1" indent="-514350">
              <a:spcAft>
                <a:spcPts val="1200"/>
              </a:spcAft>
              <a:buFont typeface="Arial"/>
              <a:buChar char="•"/>
            </a:pPr>
            <a:r>
              <a:rPr lang="en-GB" sz="2800" dirty="0" smtClean="0"/>
              <a:t>Prevention of V-</a:t>
            </a:r>
            <a:r>
              <a:rPr lang="en-GB" sz="2800" dirty="0" err="1" smtClean="0"/>
              <a:t>ATPase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dd-bdr30lap2:Applications:Microsoft Office 2004:Templates:Presentations:Designs:Bar Code</Template>
  <TotalTime>811</TotalTime>
  <Words>1219</Words>
  <Application>Microsoft Office PowerPoint</Application>
  <PresentationFormat>On-screen Show (4:3)</PresentationFormat>
  <Paragraphs>284</Paragraphs>
  <Slides>31</Slides>
  <Notes>30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Mtb 2: Host-pathogen interactions Innate Immunity</vt:lpstr>
      <vt:lpstr>PowerPoint Presentation</vt:lpstr>
      <vt:lpstr>Outline</vt:lpstr>
      <vt:lpstr>Outline</vt:lpstr>
      <vt:lpstr>The intracellular lifestyle of M. tuberculosis</vt:lpstr>
      <vt:lpstr>PowerPoint Presentation</vt:lpstr>
      <vt:lpstr>PowerPoint Presentation</vt:lpstr>
      <vt:lpstr>Phagosomes containing live Mycobacteria do not fully acidify</vt:lpstr>
      <vt:lpstr>PowerPoint Presentation</vt:lpstr>
      <vt:lpstr>Surface receptors on macrophages*</vt:lpstr>
      <vt:lpstr>1. Receptors involved in Mtb uptake</vt:lpstr>
      <vt:lpstr>PowerPoint Presentation</vt:lpstr>
      <vt:lpstr>2. Modification of phagosomal lumen</vt:lpstr>
      <vt:lpstr>PowerPoint Presentation</vt:lpstr>
      <vt:lpstr>PowerPoint Presentation</vt:lpstr>
      <vt:lpstr>3. Modification of phagosomal membrane</vt:lpstr>
      <vt:lpstr>PowerPoint Presentation</vt:lpstr>
      <vt:lpstr>PowerPoint Presentation</vt:lpstr>
      <vt:lpstr>PowerPoint Presentation</vt:lpstr>
      <vt:lpstr>Other innate immunity cells not just macrophages!</vt:lpstr>
      <vt:lpstr>NETs trap Gram– bacteria, Gram+ bacteria &amp; fungi</vt:lpstr>
      <vt:lpstr>NETs trap mycobacteria, but do not kill them</vt:lpstr>
      <vt:lpstr>Innate immunity components</vt:lpstr>
      <vt:lpstr>PowerPoint Presentation</vt:lpstr>
      <vt:lpstr>PowerPoint Presentation</vt:lpstr>
      <vt:lpstr>PowerPoint Presentation</vt:lpstr>
      <vt:lpstr>Opsonization promotes phagosome-lysosome fusion</vt:lpstr>
      <vt:lpstr>PowerPoint Presentation</vt:lpstr>
      <vt:lpstr>The intracellular lifestyle of M. tuberculosis</vt:lpstr>
      <vt:lpstr>PowerPoint Presentation</vt:lpstr>
      <vt:lpstr>Learning objectives</vt:lpstr>
    </vt:vector>
  </TitlesOfParts>
  <Company>Imperial College of Science,Technology and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Shiel, Nuala</dc:creator>
  <cp:lastModifiedBy>Shiel, Nuala</cp:lastModifiedBy>
  <cp:revision>327</cp:revision>
  <cp:lastPrinted>2012-10-22T08:08:26Z</cp:lastPrinted>
  <dcterms:created xsi:type="dcterms:W3CDTF">2010-11-14T13:30:47Z</dcterms:created>
  <dcterms:modified xsi:type="dcterms:W3CDTF">2012-11-20T13:04:51Z</dcterms:modified>
</cp:coreProperties>
</file>