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60" r:id="rId3"/>
    <p:sldId id="261" r:id="rId4"/>
    <p:sldId id="259" r:id="rId5"/>
    <p:sldId id="256" r:id="rId6"/>
    <p:sldId id="257" r:id="rId7"/>
    <p:sldId id="258" r:id="rId8"/>
    <p:sldId id="263" r:id="rId9"/>
  </p:sldIdLst>
  <p:sldSz cx="9144000" cy="6858000" type="screen4x3"/>
  <p:notesSz cx="6873875" cy="10063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8" autoAdjust="0"/>
    <p:restoredTop sz="94660"/>
  </p:normalViewPr>
  <p:slideViewPr>
    <p:cSldViewPr>
      <p:cViewPr>
        <p:scale>
          <a:sx n="50" d="100"/>
          <a:sy n="50" d="100"/>
        </p:scale>
        <p:origin x="-7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605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>
              <a:defRPr sz="1300"/>
            </a:lvl1pPr>
          </a:lstStyle>
          <a:p>
            <a:fld id="{8B8B9B9B-5181-4BF0-BEB8-51D1C1231BC3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605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>
              <a:defRPr sz="1300"/>
            </a:lvl1pPr>
          </a:lstStyle>
          <a:p>
            <a:fld id="{5C8AA6E0-CF64-4368-BA50-60C01A8A7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1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02678-CA20-49D9-8140-B81E6A65DE5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8DA5-F5AE-44A1-B2F8-21D1F115B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341" t="52953" r="25194" b="32282"/>
          <a:stretch>
            <a:fillRect/>
          </a:stretch>
        </p:blipFill>
        <p:spPr bwMode="auto">
          <a:xfrm>
            <a:off x="216024" y="2492896"/>
            <a:ext cx="8748464" cy="2108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620688"/>
            <a:ext cx="347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Timetable changes: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31218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3429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37698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40579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91680" y="3429000"/>
            <a:ext cx="100811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642918"/>
            <a:ext cx="742955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Data Interpretation exercise: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Introduction: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Topic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Relevance to field?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" charset="0"/>
              </a:rPr>
              <a:t> Purpose: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New methodology?</a:t>
            </a:r>
            <a:r>
              <a:rPr lang="en-US" dirty="0" smtClean="0">
                <a:latin typeface="Arial" charset="0"/>
              </a:rPr>
              <a:t> Settle controversy?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Test hypothesis?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Methods: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easurements appropriate to questions?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If models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used, do they accurately recapitulate actual system?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(Results</a:t>
            </a:r>
            <a:r>
              <a:rPr lang="en-US" dirty="0" smtClean="0">
                <a:latin typeface="Arial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Discussion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results support conclusions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Are there other possible explanations for results?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What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should </a:t>
            </a:r>
            <a:r>
              <a:rPr lang="en-US" dirty="0" smtClean="0">
                <a:latin typeface="Arial" charset="0"/>
              </a:rPr>
              <a:t>the next steps be?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428604"/>
            <a:ext cx="7786742" cy="5732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Interpreting results:</a:t>
            </a:r>
          </a:p>
          <a:p>
            <a:pPr lvl="0">
              <a:spcAft>
                <a:spcPts val="300"/>
              </a:spcAft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Look at each figure, graph, or table </a:t>
            </a: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Read the associated legends and notes</a:t>
            </a: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Make notes on each figure: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being measured?  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How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was data generated?  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Do you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understand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the techniques used? If not, find out!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Are appropriate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controls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presented?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Are appropriate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statistical tests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applied?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What are the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trends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Are the results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as expected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 Potential </a:t>
            </a:r>
            <a:r>
              <a:rPr lang="en-US" u="sng" dirty="0" smtClean="0">
                <a:latin typeface="Arial" charset="0"/>
              </a:rPr>
              <a:t>technical problems</a:t>
            </a:r>
            <a:r>
              <a:rPr lang="en-US" dirty="0" smtClean="0">
                <a:latin typeface="Arial" charset="0"/>
              </a:rPr>
              <a:t>? 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dirty="0" smtClean="0">
                <a:latin typeface="Arial" charset="0"/>
              </a:rPr>
              <a:t> Are sufficient data presented?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dirty="0" smtClean="0">
                <a:latin typeface="Arial" charset="0"/>
              </a:rPr>
              <a:t> </a:t>
            </a:r>
            <a:r>
              <a:rPr lang="en-GB" dirty="0" smtClean="0">
                <a:latin typeface="Arial" charset="0"/>
              </a:rPr>
              <a:t>Is data relevant to central question? 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GB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Major finding? </a:t>
            </a:r>
          </a:p>
          <a:p>
            <a:pPr lvl="0" eaLnBrk="0" fontAlgn="base" hangingPunct="0"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Be critical &amp; question!</a:t>
            </a:r>
            <a:endParaRPr lang="en-US" dirty="0" smtClean="0">
              <a:latin typeface="Arial" charset="0"/>
            </a:endParaRPr>
          </a:p>
          <a:p>
            <a:pPr marL="0" lvl="1">
              <a:spcAft>
                <a:spcPts val="300"/>
              </a:spcAft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885828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Data Interpretation </a:t>
            </a:r>
            <a:r>
              <a:rPr lang="en-GB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exercise:</a:t>
            </a:r>
            <a:endParaRPr lang="en-US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 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You are provided with the experimental data from a study of immune responses to </a:t>
            </a:r>
            <a:r>
              <a:rPr lang="en-GB" sz="1400" i="1" dirty="0" err="1">
                <a:latin typeface="Arial" pitchFamily="34" charset="0"/>
                <a:cs typeface="Arial" pitchFamily="34" charset="0"/>
              </a:rPr>
              <a:t>Cryptococcal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infection. The authors have begun writing a manuscript and have provided the draft abstract and introduction. Complete the manuscript by writing the results and discussion as a combined section headed ‘Results and Discussion’.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b="1" dirty="0">
                <a:latin typeface="Arial" pitchFamily="34" charset="0"/>
                <a:cs typeface="Arial" pitchFamily="34" charset="0"/>
              </a:rPr>
              <a:t>  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/β </a:t>
            </a:r>
            <a:r>
              <a:rPr lang="en-GB" sz="1400" b="1" dirty="0" err="1">
                <a:latin typeface="Arial" pitchFamily="34" charset="0"/>
                <a:cs typeface="Arial" pitchFamily="34" charset="0"/>
              </a:rPr>
              <a:t>Signaling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 Is Required for Polarization of Cytokine Responses toward a Protective Type 1 Pattern during Experimental </a:t>
            </a:r>
            <a:r>
              <a:rPr lang="en-GB" sz="1400" b="1" dirty="0" err="1">
                <a:latin typeface="Arial" pitchFamily="34" charset="0"/>
                <a:cs typeface="Arial" pitchFamily="34" charset="0"/>
              </a:rPr>
              <a:t>Cryptococcosis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b="1" dirty="0">
                <a:latin typeface="Arial" pitchFamily="34" charset="0"/>
                <a:cs typeface="Arial" pitchFamily="34" charset="0"/>
              </a:rPr>
              <a:t> 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Abstract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The antiviral activities of type I IFNs have long been established.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However, comparatively little is known of their role in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defenses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against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nonviral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pathogens. We examined here the effects of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type I IFNs on host resistance against the model pathogenic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yeast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Cryptococcus </a:t>
            </a:r>
            <a:r>
              <a:rPr lang="en-GB" sz="1400" i="1" dirty="0" err="1">
                <a:latin typeface="Arial" pitchFamily="34" charset="0"/>
                <a:cs typeface="Arial" pitchFamily="34" charset="0"/>
              </a:rPr>
              <a:t>neoformans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Our data demonstrate that type I IFN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signaling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is required for polarization of cytokine responses toward a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protective type I pattern during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cryptococcal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infection.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  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b="1" dirty="0">
                <a:latin typeface="Arial" pitchFamily="34" charset="0"/>
                <a:cs typeface="Arial" pitchFamily="34" charset="0"/>
              </a:rPr>
              <a:t>Introduction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The single IFN-β and multiple IFN- subtypes belong to the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type I IFN family, whose effects are mediated by activation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of a common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heterodimeric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receptor (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/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βR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or IFNAR).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Although the antiviral functions of these cytokines have long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been clarified, more recent studies have highlighted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their fundamental role in modulating a variety of innate and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adaptive immune responses. Type I IFNs can be considered as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primary mediators of host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defenses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because they are produced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early during infection and regulate hundreds of secondary genes. In the present study, it was of interest to determine whether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type I IFN is produced in response to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Cryptococcus </a:t>
            </a:r>
            <a:r>
              <a:rPr lang="en-GB" sz="1400" i="1" dirty="0" err="1">
                <a:latin typeface="Arial" pitchFamily="34" charset="0"/>
                <a:cs typeface="Arial" pitchFamily="34" charset="0"/>
              </a:rPr>
              <a:t>neoformans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and has a role in host resistance against this pathogenic yeast.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We focused on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C. </a:t>
            </a:r>
            <a:r>
              <a:rPr lang="en-GB" sz="1400" i="1" dirty="0" err="1">
                <a:latin typeface="Arial" pitchFamily="34" charset="0"/>
                <a:cs typeface="Arial" pitchFamily="34" charset="0"/>
              </a:rPr>
              <a:t>neoformans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because it is a model pathogen and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 frequent agent of severe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meningoencephalitis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particularly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in individuals with impaired cell-mediated immunity. Protective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innate immunity responses against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cryptococcosis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are at least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partially dependent on TLR2 and MyD88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signaling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Moreover,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Th1, as opposed to Th2, responses are essential for clearance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of this fungus. In the development of protective Th1 responses,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early production of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IL-12,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TNF-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and MIP-1 is considered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to be required. In contrast, Th2-type responses, characterized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by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eosinophil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infiltrates and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eosinophilic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crystal deposition,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are likely to play an important pathogenic role.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4672535" cy="628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072066" y="1142984"/>
            <a:ext cx="39290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FIGURE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400" dirty="0">
                <a:latin typeface="Arial" pitchFamily="34" charset="0"/>
                <a:cs typeface="Arial" pitchFamily="34" charset="0"/>
              </a:rPr>
              <a:t>Effect of type I and II IFN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signaling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on the outcome of infection following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intratracheal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challenge with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C. </a:t>
            </a:r>
            <a:r>
              <a:rPr lang="en-GB" sz="1400" i="1" dirty="0" err="1">
                <a:latin typeface="Arial" pitchFamily="34" charset="0"/>
                <a:cs typeface="Arial" pitchFamily="34" charset="0"/>
              </a:rPr>
              <a:t>neoformans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GB" sz="1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Survival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of WT (129Sv/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Ev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),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/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βR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–/–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and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–/–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mice (10 per group) after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intratracheal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challenge with 1 x 10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CFU of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C. </a:t>
            </a:r>
            <a:r>
              <a:rPr lang="en-GB" sz="1400" i="1" dirty="0" err="1">
                <a:latin typeface="Arial" pitchFamily="34" charset="0"/>
                <a:cs typeface="Arial" pitchFamily="34" charset="0"/>
              </a:rPr>
              <a:t>neoformans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strain H99. Mice were observed until 90 days after challenge, but further deaths did not occur.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Lung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) and brain (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C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) colony counts at different times after a similar challenge are also shown. Log CFU were expressed as means ± SEM of five determinations, each conducted on a different animal, in the course of one experiment.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experiment was repeated on a different occasion with similar results. </a:t>
            </a:r>
            <a:r>
              <a:rPr lang="en-GB" sz="1400" baseline="-25000" dirty="0">
                <a:latin typeface="Arial" pitchFamily="34" charset="0"/>
                <a:cs typeface="Arial" pitchFamily="34" charset="0"/>
              </a:rPr>
              <a:t>*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&lt; 0.05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WT mice;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§,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&lt; 0.05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–/–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mice.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1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642910" y="214290"/>
            <a:ext cx="5072098" cy="6429420"/>
            <a:chOff x="642910" y="214290"/>
            <a:chExt cx="5072098" cy="642942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143108" y="6643710"/>
              <a:ext cx="135732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/>
            <p:cNvGrpSpPr/>
            <p:nvPr/>
          </p:nvGrpSpPr>
          <p:grpSpPr>
            <a:xfrm>
              <a:off x="642910" y="214290"/>
              <a:ext cx="5072098" cy="1928826"/>
              <a:chOff x="642910" y="214290"/>
              <a:chExt cx="5072098" cy="1928826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321439" y="1393017"/>
                <a:ext cx="642942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0800000">
                <a:off x="1785918" y="1285860"/>
                <a:ext cx="285752" cy="21431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1857356" y="1428736"/>
                <a:ext cx="809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Type 1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 flipV="1">
                <a:off x="2357422" y="1000108"/>
                <a:ext cx="1214446" cy="50006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3739980" y="214290"/>
                <a:ext cx="1208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GB" b="1" dirty="0" err="1" smtClean="0">
                    <a:solidFill>
                      <a:srgbClr val="FF0000"/>
                    </a:solidFill>
                  </a:rPr>
                  <a:t>ve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 control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739980" y="1559470"/>
                <a:ext cx="1253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</a:rPr>
                  <a:t>+</a:t>
                </a:r>
                <a:r>
                  <a:rPr lang="en-GB" b="1" dirty="0" err="1" smtClean="0">
                    <a:solidFill>
                      <a:srgbClr val="FF0000"/>
                    </a:solidFill>
                  </a:rPr>
                  <a:t>ve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 control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739980" y="714356"/>
                <a:ext cx="19750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“treatment” grou</a:t>
                </a:r>
                <a:r>
                  <a:rPr lang="en-GB" b="1" dirty="0">
                    <a:solidFill>
                      <a:srgbClr val="FF0000"/>
                    </a:solidFill>
                  </a:rPr>
                  <a:t>p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428860" y="1785926"/>
                <a:ext cx="500066" cy="28575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357686" y="1071546"/>
                <a:ext cx="500066" cy="28575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357686" y="1857364"/>
                <a:ext cx="500066" cy="28575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714348" y="2500306"/>
            <a:ext cx="8215370" cy="3714776"/>
            <a:chOff x="714348" y="2500306"/>
            <a:chExt cx="8215370" cy="3714776"/>
          </a:xfrm>
        </p:grpSpPr>
        <p:grpSp>
          <p:nvGrpSpPr>
            <p:cNvPr id="83" name="Group 82"/>
            <p:cNvGrpSpPr/>
            <p:nvPr/>
          </p:nvGrpSpPr>
          <p:grpSpPr>
            <a:xfrm>
              <a:off x="714348" y="2500306"/>
              <a:ext cx="4062613" cy="3714776"/>
              <a:chOff x="714348" y="2500306"/>
              <a:chExt cx="4062613" cy="3714776"/>
            </a:xfrm>
          </p:grpSpPr>
          <p:sp>
            <p:nvSpPr>
              <p:cNvPr id="59" name="Oval 58"/>
              <p:cNvSpPr/>
              <p:nvPr/>
            </p:nvSpPr>
            <p:spPr>
              <a:xfrm rot="21042298">
                <a:off x="2631484" y="3062283"/>
                <a:ext cx="2000264" cy="426752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1393009" y="5250669"/>
                <a:ext cx="1928826" cy="0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35687" y="5250669"/>
                <a:ext cx="1928826" cy="0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 rot="20519415">
                <a:off x="2650141" y="5181757"/>
                <a:ext cx="2126820" cy="499618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966683" y="2500306"/>
                <a:ext cx="10990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 smtClean="0">
                    <a:solidFill>
                      <a:srgbClr val="0070C0"/>
                    </a:solidFill>
                  </a:rPr>
                  <a:t>-</a:t>
                </a:r>
                <a:r>
                  <a:rPr lang="en-GB" sz="1600" b="1" dirty="0" err="1" smtClean="0">
                    <a:solidFill>
                      <a:srgbClr val="0070C0"/>
                    </a:solidFill>
                  </a:rPr>
                  <a:t>ve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 control</a:t>
                </a:r>
                <a:endParaRPr lang="en-US" sz="16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85984" y="2733256"/>
                <a:ext cx="1779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 smtClean="0">
                    <a:solidFill>
                      <a:srgbClr val="0070C0"/>
                    </a:solidFill>
                  </a:rPr>
                  <a:t>“treatment” group</a:t>
                </a:r>
                <a:endParaRPr lang="en-US" sz="16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78563" y="3536157"/>
                <a:ext cx="107157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 flipH="1" flipV="1">
                <a:off x="178563" y="5607859"/>
                <a:ext cx="107157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/>
              <p:cNvSpPr/>
              <p:nvPr/>
            </p:nvSpPr>
            <p:spPr>
              <a:xfrm>
                <a:off x="928662" y="2643182"/>
                <a:ext cx="500066" cy="21431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928662" y="4714884"/>
                <a:ext cx="500066" cy="21431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6" name="Straight Connector 85"/>
            <p:cNvCxnSpPr/>
            <p:nvPr/>
          </p:nvCxnSpPr>
          <p:spPr>
            <a:xfrm>
              <a:off x="5786446" y="3737054"/>
              <a:ext cx="3143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214942" y="3962519"/>
              <a:ext cx="207170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1"/>
            <a:ext cx="8001056" cy="526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1438" y="5544467"/>
            <a:ext cx="9001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FIGURE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2.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Kinetics of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TNF-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, IP-10, IL-12p40, IL-12p35,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iNOS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, IL-10, IL-4, and IL-13 mRNA expression in lung homogenates of WT and IFN- /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βR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-deficient mice infected as reported in Fig. 1. Total RNA was extracted from organ homogenates at the indicated times after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intratracheal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infection and expression of cytokines was evaluated by real-time RT-PCR. Data represent </a:t>
            </a:r>
            <a:r>
              <a:rPr lang="en-GB" sz="12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-fold increases in mRNA expression relative to uninfected animals. Data are expressed as means ± SEM of four independent observations, each conducted on a different animal, in the course of one experiment. The experiment was repeated on a different occasion with similar results. </a:t>
            </a:r>
            <a:r>
              <a:rPr lang="en-GB" sz="1200" baseline="-25000" dirty="0">
                <a:latin typeface="Arial" pitchFamily="34" charset="0"/>
                <a:cs typeface="Arial" pitchFamily="34" charset="0"/>
              </a:rPr>
              <a:t>*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12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&lt; 0.05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WT mice by one-way ANOVA and the Student-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Keuls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-Newman test.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7686" y="928670"/>
            <a:ext cx="4572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>
                <a:latin typeface="Arial" pitchFamily="34" charset="0"/>
                <a:cs typeface="Arial" pitchFamily="34" charset="0"/>
              </a:rPr>
              <a:t>FIGURE 3.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Effect of T cell depletion on cytokine responses by lung cells from infected mice. Lung cells were isolated from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C. </a:t>
            </a:r>
            <a:r>
              <a:rPr lang="en-GB" sz="1400" i="1" dirty="0" err="1">
                <a:latin typeface="Arial" pitchFamily="34" charset="0"/>
                <a:cs typeface="Arial" pitchFamily="34" charset="0"/>
              </a:rPr>
              <a:t>neoformans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-infected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/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βR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+/+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and IFN-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βR</a:t>
            </a:r>
            <a:r>
              <a:rPr lang="en-GB" sz="1400" baseline="30000" dirty="0">
                <a:latin typeface="Arial" pitchFamily="34" charset="0"/>
                <a:cs typeface="Arial" pitchFamily="34" charset="0"/>
              </a:rPr>
              <a:t>–/–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mice at 1, 2, and 3 wk after challenge. T cells were removed and, after culturing for 24 h, supernatants were assayed for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TNF-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IFN-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IL-4, and IL-13 levels by ELISA. Data are expressed as means ± SEM of five independent and duplicate observations, each conducted on a different animal, in the course of one experiment. </a:t>
            </a:r>
            <a:r>
              <a:rPr lang="en-GB" sz="1400" baseline="-25000" dirty="0">
                <a:latin typeface="Arial" pitchFamily="34" charset="0"/>
                <a:cs typeface="Arial" pitchFamily="34" charset="0"/>
              </a:rPr>
              <a:t>*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&lt; 0.05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WT mice by one-way ANOVA and the Student-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Keuls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-Newman test.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378621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341" t="52953" r="25194" b="32282"/>
          <a:stretch>
            <a:fillRect/>
          </a:stretch>
        </p:blipFill>
        <p:spPr bwMode="auto">
          <a:xfrm>
            <a:off x="216024" y="2492896"/>
            <a:ext cx="8748464" cy="2108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620688"/>
            <a:ext cx="347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Timetable changes: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31218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3429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37698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40579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*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91680" y="3429000"/>
            <a:ext cx="100811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123728" y="3861048"/>
            <a:ext cx="0" cy="14401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66712" y="5397578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9:30 – 10:30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634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ssampson</dc:creator>
  <cp:lastModifiedBy>Shiel, Nuala</cp:lastModifiedBy>
  <cp:revision>13</cp:revision>
  <dcterms:created xsi:type="dcterms:W3CDTF">2009-11-01T16:54:26Z</dcterms:created>
  <dcterms:modified xsi:type="dcterms:W3CDTF">2012-11-22T15:09:27Z</dcterms:modified>
</cp:coreProperties>
</file>