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9" r:id="rId5"/>
    <p:sldId id="286" r:id="rId6"/>
    <p:sldId id="261" r:id="rId7"/>
    <p:sldId id="262" r:id="rId8"/>
    <p:sldId id="330" r:id="rId9"/>
    <p:sldId id="273" r:id="rId10"/>
    <p:sldId id="268" r:id="rId11"/>
    <p:sldId id="263" r:id="rId12"/>
    <p:sldId id="287" r:id="rId13"/>
    <p:sldId id="270" r:id="rId14"/>
    <p:sldId id="288" r:id="rId15"/>
    <p:sldId id="289" r:id="rId16"/>
    <p:sldId id="278" r:id="rId17"/>
    <p:sldId id="279" r:id="rId18"/>
    <p:sldId id="282" r:id="rId19"/>
    <p:sldId id="281" r:id="rId20"/>
    <p:sldId id="280" r:id="rId21"/>
    <p:sldId id="328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FF"/>
    <a:srgbClr val="FFFFCC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7" autoAdjust="0"/>
    <p:restoredTop sz="94660"/>
  </p:normalViewPr>
  <p:slideViewPr>
    <p:cSldViewPr snapToGrid="0">
      <p:cViewPr>
        <p:scale>
          <a:sx n="50" d="100"/>
          <a:sy n="50" d="100"/>
        </p:scale>
        <p:origin x="-852" y="-102"/>
      </p:cViewPr>
      <p:guideLst>
        <p:guide orient="horz" pos="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82" y="26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GB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C7DF2678-B776-42E8-9A2D-24EA9265FF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4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0803576E-F8FA-40E9-BCBC-4E6452F007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4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95E0B-64D7-4894-A435-CCBE918F4F95}" type="slidenum">
              <a:rPr lang="en-GB"/>
              <a:pPr/>
              <a:t>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E8440-102E-416B-8C53-4D51AB61FF99}" type="slidenum">
              <a:rPr lang="en-GB"/>
              <a:pPr/>
              <a:t>10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A07FC-24C6-4EDE-B1C7-F72C3BAFCF3B}" type="slidenum">
              <a:rPr lang="en-GB"/>
              <a:pPr/>
              <a:t>11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74757-F924-4C21-AEBD-BC8FE5C8EECC}" type="slidenum">
              <a:rPr lang="en-GB"/>
              <a:pPr/>
              <a:t>12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DFFC9-A566-426C-AB52-CBCF6F3F861B}" type="slidenum">
              <a:rPr lang="en-GB"/>
              <a:pPr/>
              <a:t>13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8CDE8-FFC8-48BC-B647-B3FC017BB69B}" type="slidenum">
              <a:rPr lang="en-GB"/>
              <a:pPr/>
              <a:t>14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38C72-815B-4D72-B752-B3757985A0BB}" type="slidenum">
              <a:rPr lang="en-GB"/>
              <a:pPr/>
              <a:t>15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AF97D-5D25-4DC0-A9B0-E46C79517A86}" type="slidenum">
              <a:rPr lang="en-GB"/>
              <a:pPr/>
              <a:t>16</a:t>
            </a:fld>
            <a:endParaRPr 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9847D-3724-4A51-A4B7-C812DA155404}" type="slidenum">
              <a:rPr lang="en-GB"/>
              <a:pPr/>
              <a:t>17</a:t>
            </a:fld>
            <a:endParaRPr 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AFC9-475F-4BC0-A24E-167F450DAAE9}" type="slidenum">
              <a:rPr lang="en-GB"/>
              <a:pPr/>
              <a:t>18</a:t>
            </a:fld>
            <a:endParaRPr 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994CD-3F73-4288-B5E1-F77AE38F9A91}" type="slidenum">
              <a:rPr lang="en-GB"/>
              <a:pPr/>
              <a:t>19</a:t>
            </a:fld>
            <a:endParaRPr 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73EF7-72B6-460D-B824-2653FFACB152}" type="slidenum">
              <a:rPr lang="en-GB"/>
              <a:pPr/>
              <a:t>2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D80D3-104E-4D50-AA9D-E92552DD8BED}" type="slidenum">
              <a:rPr lang="en-GB"/>
              <a:pPr/>
              <a:t>20</a:t>
            </a:fld>
            <a:endParaRPr lang="en-GB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ECB2A-F3F1-46FA-916F-D5AD79F458B5}" type="slidenum">
              <a:rPr lang="en-GB"/>
              <a:pPr/>
              <a:t>21</a:t>
            </a:fld>
            <a:endParaRPr lang="en-GB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1DBF7-4F94-4199-ADEB-60F65F0DFDE0}" type="slidenum">
              <a:rPr lang="en-GB"/>
              <a:pPr/>
              <a:t>3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5A822-B3D5-425C-B3CB-8673E78DAECD}" type="slidenum">
              <a:rPr lang="en-GB"/>
              <a:pPr/>
              <a:t>4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7E391-DC4E-4A8B-95AB-4801526B7697}" type="slidenum">
              <a:rPr lang="en-GB"/>
              <a:pPr/>
              <a:t>5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3F13F-7317-4493-B17F-A1C80756ACFB}" type="slidenum">
              <a:rPr lang="en-GB"/>
              <a:pPr/>
              <a:t>6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8DBE6-0CDF-48CF-9376-18A2349752A7}" type="slidenum">
              <a:rPr lang="en-GB"/>
              <a:pPr/>
              <a:t>7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71A1-667A-4DF3-B5B5-99FDA9664C9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DEA7F-1116-4AEF-B878-AD6B7BDD4A29}" type="slidenum">
              <a:rPr lang="en-GB"/>
              <a:pPr/>
              <a:t>9</a:t>
            </a:fld>
            <a:endParaRPr lang="en-GB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2BBDCA-38B9-461A-A20E-F15AAFB54C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FA1E-8A81-4BD3-B2D9-4267A16BD8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AADD-C4BF-4403-8EFA-F27DEDC484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54D5-B1E6-410A-84D8-10AC21354B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3754-7484-46E9-93DB-E5C558C97B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D1872-5696-4105-AB8F-377D2E3CF3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D28B-D205-4DFB-AA8F-8F3426903E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0240-E5C3-4E1E-A81D-44CECE3219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032-243F-4548-8583-FE2421279C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A4F9-43A0-41C8-BE1A-6FB8458537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30B3-4B43-448B-9164-B4D1D3E2D9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46473CA-1CDB-4AF8-97FA-DE25F5BD50A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mr.asm.org/cgi/content/abstract/8/4/515?ijkey=9e0ea7a7e9af22de297f3723e47c3c6d70e3fcce&amp;keytype2=tf_ipsecsh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ubmedcentral.nih.gov/articlerender.fcgi?artid=198883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3.interscience.wiley.com/cgi-bin/fulltext/109925293/HTMLSTAR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iai.asm.org/cgi/content/full/74/7/3817?view=long&amp;pmid=167907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iai.asm.org/cgi/content/full/74/7/3817?view=long&amp;pmid=1679075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hyperlink" Target="http://iai.asm.org/cgi/reprint/51/1/218?view=long&amp;pmid=30797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s.aappublications.org/cgi/reprint/107/5/e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lackwell-synergy.com/doi/pdf/10.1016/j.femsim.2005.06.005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ec.asm.org/cgi/content/abstract/6/8/14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gi/content/full/175/5/324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ai.asm.org/cgi/reprint/68/7/42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20451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central.nih.gov/articlerender.fcgi?artid=198883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37951"/>
              </p:ext>
            </p:extLst>
          </p:nvPr>
        </p:nvGraphicFramePr>
        <p:xfrm>
          <a:off x="565150" y="187325"/>
          <a:ext cx="8578850" cy="1933575"/>
        </p:xfrm>
        <a:graphic>
          <a:graphicData uri="http://schemas.openxmlformats.org/drawingml/2006/table">
            <a:tbl>
              <a:tblPr/>
              <a:tblGrid>
                <a:gridCol w="8578850"/>
              </a:tblGrid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Cryptococcus</a:t>
                      </a: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  <a:cs typeface="Arial" charset="0"/>
                        </a:rPr>
                        <a:t>: Host-Pathogen Interactions</a:t>
                      </a:r>
                      <a:endParaRPr kumimoji="0" lang="en-GB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55649" y="4238625"/>
            <a:ext cx="799306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990000"/>
                </a:solidFill>
              </a:rPr>
              <a:t>Dr Elaine </a:t>
            </a:r>
            <a:r>
              <a:rPr lang="en-GB" sz="3200" dirty="0" err="1">
                <a:solidFill>
                  <a:srgbClr val="990000"/>
                </a:solidFill>
              </a:rPr>
              <a:t>Bignell</a:t>
            </a:r>
            <a:endParaRPr lang="en-GB" sz="3200" dirty="0">
              <a:solidFill>
                <a:srgbClr val="990000"/>
              </a:solidFill>
            </a:endParaRPr>
          </a:p>
          <a:p>
            <a:pPr algn="ctr"/>
            <a:r>
              <a:rPr lang="en-GB" sz="2800" dirty="0">
                <a:solidFill>
                  <a:srgbClr val="990000"/>
                </a:solidFill>
              </a:rPr>
              <a:t>Lecturer In Fungal Genetics and Pathogenicity</a:t>
            </a:r>
          </a:p>
          <a:p>
            <a:pPr algn="ctr"/>
            <a:endParaRPr lang="en-GB" dirty="0">
              <a:solidFill>
                <a:srgbClr val="990000"/>
              </a:solidFill>
            </a:endParaRPr>
          </a:p>
          <a:p>
            <a:pPr algn="ctr"/>
            <a:endParaRPr lang="en-GB" sz="2800" dirty="0">
              <a:solidFill>
                <a:srgbClr val="990000"/>
              </a:solidFill>
            </a:endParaRPr>
          </a:p>
        </p:txBody>
      </p:sp>
      <p:pic>
        <p:nvPicPr>
          <p:cNvPr id="2064" name="Picture 5" descr="Imperial mono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11125" y="6203950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755650" y="1700213"/>
            <a:ext cx="79930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066" name="Picture 18" descr="Cryptococcus_neoform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1828800" cy="1871663"/>
          </a:xfrm>
          <a:prstGeom prst="rect">
            <a:avLst/>
          </a:prstGeom>
          <a:noFill/>
        </p:spPr>
      </p:pic>
      <p:pic>
        <p:nvPicPr>
          <p:cNvPr id="2067" name="Picture 19" descr="crypt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844675"/>
            <a:ext cx="1500188" cy="1871663"/>
          </a:xfrm>
          <a:prstGeom prst="rect">
            <a:avLst/>
          </a:prstGeom>
          <a:noFill/>
        </p:spPr>
      </p:pic>
      <p:pic>
        <p:nvPicPr>
          <p:cNvPr id="2068" name="Picture 20" descr="Cryptococcu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844675"/>
            <a:ext cx="2447925" cy="1871663"/>
          </a:xfrm>
          <a:prstGeom prst="rect">
            <a:avLst/>
          </a:prstGeom>
          <a:noFill/>
        </p:spPr>
      </p:pic>
      <p:pic>
        <p:nvPicPr>
          <p:cNvPr id="2069" name="Picture 21" descr="cryto capsu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1844675"/>
            <a:ext cx="1541463" cy="1871663"/>
          </a:xfrm>
          <a:prstGeom prst="rect">
            <a:avLst/>
          </a:prstGeom>
          <a:noFill/>
        </p:spPr>
      </p:pic>
      <p:sp>
        <p:nvSpPr>
          <p:cNvPr id="2070" name="Text Box 22">
            <a:hlinkClick r:id="rId8"/>
          </p:cNvPr>
          <p:cNvSpPr txBox="1">
            <a:spLocks noChangeArrowheads="1"/>
          </p:cNvSpPr>
          <p:nvPr/>
        </p:nvSpPr>
        <p:spPr bwMode="auto">
          <a:xfrm>
            <a:off x="720725" y="544353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Cryptococcosis in the era of AIDS – 100 years after the discovery of </a:t>
            </a:r>
            <a:r>
              <a:rPr lang="en-GB" sz="1200" i="1"/>
              <a:t>Cryptococcus neoformans </a:t>
            </a:r>
            <a:r>
              <a:rPr lang="en-GB" sz="1200"/>
              <a:t>Mitchell and Perfect (1995) </a:t>
            </a:r>
            <a:r>
              <a:rPr lang="en-GB" sz="1200" i="1"/>
              <a:t>Clin. Microbiol. Rev. </a:t>
            </a:r>
            <a:r>
              <a:rPr lang="en-GB" sz="1200" b="1" i="1" u="sng"/>
              <a:t>8</a:t>
            </a:r>
            <a:r>
              <a:rPr lang="en-GB" sz="1200" i="1" u="sng"/>
              <a:t>:</a:t>
            </a:r>
            <a:r>
              <a:rPr lang="en-GB" sz="1200"/>
              <a:t>515-548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559175" y="68421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Cell-to-cell spread</a:t>
            </a:r>
          </a:p>
        </p:txBody>
      </p:sp>
      <p:pic>
        <p:nvPicPr>
          <p:cNvPr id="163848" name="Picture 8" descr="cn cell to cell sp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31750"/>
            <a:ext cx="8016875" cy="6627813"/>
          </a:xfrm>
          <a:prstGeom prst="rect">
            <a:avLst/>
          </a:prstGeom>
          <a:noFill/>
        </p:spPr>
      </p:pic>
      <p:sp>
        <p:nvSpPr>
          <p:cNvPr id="163852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114550" y="6365875"/>
            <a:ext cx="4695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FF"/>
                </a:solidFill>
              </a:rPr>
              <a:t>http://www.pubmedcentral.nih.gov/articlerender.fcgi?artid=1988836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crypto and to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1770063"/>
            <a:ext cx="2646362" cy="4638675"/>
          </a:xfrm>
          <a:prstGeom prst="rect">
            <a:avLst/>
          </a:prstGeom>
          <a:noFill/>
        </p:spPr>
      </p:pic>
      <p:sp>
        <p:nvSpPr>
          <p:cNvPr id="158726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-92075" y="6434138"/>
            <a:ext cx="825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MyD88 and TLR2, but not TLR4, are required for host defense against C</a:t>
            </a:r>
            <a:r>
              <a:rPr lang="en-GB" sz="1200" i="1"/>
              <a:t>ryptococcus neoformans. </a:t>
            </a:r>
            <a:r>
              <a:rPr lang="en-GB" sz="1200"/>
              <a:t>Biondo </a:t>
            </a:r>
            <a:r>
              <a:rPr lang="en-GB" sz="1200" i="1"/>
              <a:t>et. al., </a:t>
            </a:r>
            <a:r>
              <a:rPr lang="en-GB" sz="1200"/>
              <a:t>(2005) </a:t>
            </a:r>
          </a:p>
          <a:p>
            <a:r>
              <a:rPr lang="en-GB" sz="1200" i="1"/>
              <a:t>Eur. J. Immunol.</a:t>
            </a:r>
            <a:r>
              <a:rPr lang="en-GB" sz="1200"/>
              <a:t> </a:t>
            </a:r>
            <a:r>
              <a:rPr lang="en-GB" sz="1200" b="1" u="sng"/>
              <a:t>35</a:t>
            </a:r>
            <a:r>
              <a:rPr lang="en-GB" sz="1200"/>
              <a:t>:870-878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69925" y="62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00075" y="496888"/>
            <a:ext cx="854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Involvement of Toll receptors in </a:t>
            </a:r>
            <a:r>
              <a:rPr lang="en-GB" sz="2400" b="1" i="1">
                <a:solidFill>
                  <a:srgbClr val="3399FF"/>
                </a:solidFill>
              </a:rPr>
              <a:t>Cryptococcal </a:t>
            </a:r>
            <a:r>
              <a:rPr lang="en-GB" sz="2400" b="1">
                <a:solidFill>
                  <a:srgbClr val="3399FF"/>
                </a:solidFill>
              </a:rPr>
              <a:t>recognition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813175" y="1858963"/>
            <a:ext cx="35401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AIM: </a:t>
            </a:r>
            <a:r>
              <a:rPr lang="en-GB" sz="1400"/>
              <a:t>To determine the requirement</a:t>
            </a:r>
          </a:p>
          <a:p>
            <a:r>
              <a:rPr lang="en-GB" sz="1400"/>
              <a:t>For TLR2, TLR4 and MyD88</a:t>
            </a:r>
          </a:p>
          <a:p>
            <a:r>
              <a:rPr lang="en-GB" sz="1400"/>
              <a:t>in recognition of </a:t>
            </a:r>
            <a:r>
              <a:rPr lang="en-GB" sz="1400" i="1"/>
              <a:t>Cryptoccus neoformans</a:t>
            </a:r>
          </a:p>
          <a:p>
            <a:endParaRPr lang="en-GB" sz="1400" i="1"/>
          </a:p>
          <a:p>
            <a:r>
              <a:rPr lang="en-GB" sz="1400" b="1"/>
              <a:t>METHOD: </a:t>
            </a:r>
            <a:r>
              <a:rPr lang="en-GB" sz="1400"/>
              <a:t>Incubate murine peritoneal</a:t>
            </a:r>
          </a:p>
          <a:p>
            <a:r>
              <a:rPr lang="en-GB" sz="1400"/>
              <a:t>macrophages with different strains</a:t>
            </a:r>
          </a:p>
          <a:p>
            <a:r>
              <a:rPr lang="en-GB" sz="1400"/>
              <a:t>of </a:t>
            </a:r>
            <a:r>
              <a:rPr lang="en-GB" sz="1400" i="1"/>
              <a:t>Cn</a:t>
            </a:r>
            <a:r>
              <a:rPr lang="en-GB" sz="1400"/>
              <a:t> and measure recognition using</a:t>
            </a:r>
          </a:p>
          <a:p>
            <a:r>
              <a:rPr lang="en-GB" sz="1400"/>
              <a:t>TNF-</a:t>
            </a:r>
            <a:r>
              <a:rPr lang="en-GB" sz="1400">
                <a:sym typeface="Symbol" pitchFamily="18" charset="2"/>
              </a:rPr>
              <a:t> production by ELISA at 22 hours</a:t>
            </a:r>
          </a:p>
          <a:p>
            <a:endParaRPr lang="en-GB" sz="1400">
              <a:sym typeface="Symbol" pitchFamily="18" charset="2"/>
            </a:endParaRPr>
          </a:p>
          <a:p>
            <a:r>
              <a:rPr lang="en-GB" sz="1400" b="1">
                <a:sym typeface="Symbol" pitchFamily="18" charset="2"/>
              </a:rPr>
              <a:t>RESULTS: TNF was undetectable</a:t>
            </a:r>
          </a:p>
          <a:p>
            <a:r>
              <a:rPr lang="en-GB" sz="1400" b="1">
                <a:sym typeface="Symbol" pitchFamily="18" charset="2"/>
              </a:rPr>
              <a:t>In supernatents from unstimulated cells</a:t>
            </a:r>
          </a:p>
          <a:p>
            <a:r>
              <a:rPr lang="en-GB" sz="1400" b="1">
                <a:sym typeface="Symbol" pitchFamily="18" charset="2"/>
              </a:rPr>
              <a:t>(data not shown). All </a:t>
            </a:r>
            <a:r>
              <a:rPr lang="en-GB" sz="1400" b="1" i="1">
                <a:sym typeface="Symbol" pitchFamily="18" charset="2"/>
              </a:rPr>
              <a:t>Cn </a:t>
            </a:r>
            <a:r>
              <a:rPr lang="en-GB" sz="1400" b="1">
                <a:sym typeface="Symbol" pitchFamily="18" charset="2"/>
              </a:rPr>
              <a:t>isolates</a:t>
            </a:r>
          </a:p>
          <a:p>
            <a:r>
              <a:rPr lang="en-GB" sz="1400" b="1">
                <a:sym typeface="Symbol" pitchFamily="18" charset="2"/>
              </a:rPr>
              <a:t>produced detactable TNF elevation</a:t>
            </a:r>
          </a:p>
          <a:p>
            <a:r>
              <a:rPr lang="en-GB" sz="1400" b="1">
                <a:sym typeface="Symbol" pitchFamily="18" charset="2"/>
              </a:rPr>
              <a:t>in cells from WT mice.</a:t>
            </a:r>
          </a:p>
          <a:p>
            <a:endParaRPr lang="en-GB" sz="1400" b="1"/>
          </a:p>
          <a:p>
            <a:endParaRPr lang="en-GB" sz="1400" b="1" i="1"/>
          </a:p>
          <a:p>
            <a:endParaRPr lang="en-GB" sz="1400" b="1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H="1">
            <a:off x="3524250" y="5353050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003675" y="5253038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/>
              <a:t>TLR-4</a:t>
            </a:r>
          </a:p>
          <a:p>
            <a:pPr algn="ctr"/>
            <a:r>
              <a:rPr lang="en-GB" sz="1200"/>
              <a:t>deficient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5356225" y="5154613"/>
            <a:ext cx="3224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CONCLUSION: MyD88 and TLR2,</a:t>
            </a:r>
          </a:p>
          <a:p>
            <a:r>
              <a:rPr lang="en-GB" sz="1400" b="1"/>
              <a:t>But not TLR4 are involved in </a:t>
            </a:r>
            <a:r>
              <a:rPr lang="en-GB" sz="1400" b="1" i="1"/>
              <a:t>in vitro</a:t>
            </a:r>
          </a:p>
          <a:p>
            <a:r>
              <a:rPr lang="en-GB" sz="1400" b="1"/>
              <a:t>TNF</a:t>
            </a:r>
            <a:r>
              <a:rPr lang="en-GB" sz="1400" b="1">
                <a:sym typeface="Symbol" pitchFamily="18" charset="2"/>
              </a:rPr>
              <a:t> responses to cryptococci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666875"/>
            <a:ext cx="343376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1666875"/>
            <a:ext cx="32099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603750" y="222726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LOW</a:t>
            </a:r>
          </a:p>
          <a:p>
            <a:r>
              <a:rPr lang="en-GB" b="1"/>
              <a:t>DOSE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603750" y="428466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HIGH</a:t>
            </a:r>
          </a:p>
          <a:p>
            <a:r>
              <a:rPr lang="en-GB" b="1"/>
              <a:t>DOSE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327025" y="5865813"/>
            <a:ext cx="763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Murine intraperitoneal injection of yeasts: TLR2 and MyD88, but not TLR4</a:t>
            </a:r>
          </a:p>
          <a:p>
            <a:r>
              <a:rPr lang="en-GB"/>
              <a:t>required for murine defence against </a:t>
            </a:r>
            <a:r>
              <a:rPr lang="en-GB" i="1"/>
              <a:t>Cryptococcus neoformans</a:t>
            </a:r>
            <a:endParaRPr lang="en-GB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600075" y="496888"/>
            <a:ext cx="5886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Involvement of Toll receptors in murine</a:t>
            </a:r>
          </a:p>
          <a:p>
            <a:r>
              <a:rPr lang="en-GB" sz="2400" b="1" i="1">
                <a:solidFill>
                  <a:srgbClr val="3399FF"/>
                </a:solidFill>
              </a:rPr>
              <a:t>Cryptococcal </a:t>
            </a:r>
            <a:r>
              <a:rPr lang="en-GB" sz="2400" b="1">
                <a:solidFill>
                  <a:srgbClr val="3399FF"/>
                </a:solidFill>
              </a:rPr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00113" y="685800"/>
            <a:ext cx="683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Dendritic cells and </a:t>
            </a:r>
            <a:r>
              <a:rPr lang="en-GB" sz="2400" b="1" i="1">
                <a:solidFill>
                  <a:srgbClr val="3399FF"/>
                </a:solidFill>
              </a:rPr>
              <a:t>Cryptococcus neoformans</a:t>
            </a:r>
            <a:endParaRPr lang="en-GB" sz="2400" b="1">
              <a:solidFill>
                <a:srgbClr val="3399FF"/>
              </a:solidFill>
            </a:endParaRPr>
          </a:p>
        </p:txBody>
      </p:sp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1614488"/>
            <a:ext cx="31242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6" name="Text Box 1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6340475"/>
            <a:ext cx="880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/>
              <a:t>In vivo </a:t>
            </a:r>
            <a:r>
              <a:rPr lang="en-GB" sz="1400"/>
              <a:t>role of dendritic cells in a murine model of pulmonary cryptococcosis. (2006) Wozniak </a:t>
            </a:r>
            <a:r>
              <a:rPr lang="en-GB" sz="1400" i="1"/>
              <a:t>et. al. Infect. Immun. </a:t>
            </a:r>
            <a:r>
              <a:rPr lang="en-GB" sz="1400" b="1" u="sng"/>
              <a:t>74</a:t>
            </a:r>
            <a:r>
              <a:rPr lang="en-GB" sz="1400"/>
              <a:t>:3817-24</a:t>
            </a:r>
            <a:endParaRPr lang="en-GB" sz="1400" i="1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784225" y="3751263"/>
            <a:ext cx="36369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Dendritic cells phagocytose live and killed</a:t>
            </a:r>
          </a:p>
          <a:p>
            <a:r>
              <a:rPr lang="en-GB" sz="1400" i="1"/>
              <a:t>Cn in vivo</a:t>
            </a:r>
          </a:p>
          <a:p>
            <a:endParaRPr lang="en-GB" sz="1400" i="1"/>
          </a:p>
          <a:p>
            <a:r>
              <a:rPr lang="en-GB" sz="1400" b="1"/>
              <a:t>METHOD: Label </a:t>
            </a:r>
            <a:r>
              <a:rPr lang="en-GB" sz="1400" b="1" i="1"/>
              <a:t>Cn </a:t>
            </a:r>
            <a:r>
              <a:rPr lang="en-GB" sz="1400" b="1"/>
              <a:t>with Oregon Green and then infect mice intranasally</a:t>
            </a:r>
          </a:p>
          <a:p>
            <a:r>
              <a:rPr lang="en-GB" sz="1400" b="1"/>
              <a:t>At set timepoints following infection, sacrifice mice, Stain host cells for cell-specific markers. Flow cytometric</a:t>
            </a:r>
          </a:p>
          <a:p>
            <a:r>
              <a:rPr lang="en-GB" sz="1400" b="1"/>
              <a:t>Cell sorting to separate cells depending upon flourescence characteristics</a:t>
            </a:r>
          </a:p>
          <a:p>
            <a:endParaRPr lang="en-GB" sz="1400" b="1"/>
          </a:p>
        </p:txBody>
      </p:sp>
      <p:pic>
        <p:nvPicPr>
          <p:cNvPr id="173068" name="Picture 12" descr="macs and neuts cryp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9513" y="1676400"/>
            <a:ext cx="29241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712913"/>
            <a:ext cx="270351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900113" y="685800"/>
            <a:ext cx="683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Dendritic cells and </a:t>
            </a:r>
            <a:r>
              <a:rPr lang="en-GB" sz="2400" b="1" i="1">
                <a:solidFill>
                  <a:srgbClr val="3399FF"/>
                </a:solidFill>
              </a:rPr>
              <a:t>Cryptococcus neoformans</a:t>
            </a:r>
            <a:endParaRPr lang="en-GB" sz="2400" b="1">
              <a:solidFill>
                <a:srgbClr val="3399FF"/>
              </a:solidFill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546475" y="1789113"/>
            <a:ext cx="3578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………Check by co-immunofluoresecence</a:t>
            </a:r>
          </a:p>
          <a:p>
            <a:r>
              <a:rPr lang="en-GB"/>
              <a:t>microscopy</a:t>
            </a:r>
          </a:p>
        </p:txBody>
      </p:sp>
      <p:sp>
        <p:nvSpPr>
          <p:cNvPr id="215047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6340475"/>
            <a:ext cx="880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/>
              <a:t>In vivo </a:t>
            </a:r>
            <a:r>
              <a:rPr lang="en-GB" sz="1400"/>
              <a:t>role of dendritic cells in a murine model of pulmonary cryptococcosis. (2006) Wozniak </a:t>
            </a:r>
            <a:r>
              <a:rPr lang="en-GB" sz="1400" i="1"/>
              <a:t>et. al. Infect. Immun. </a:t>
            </a:r>
            <a:r>
              <a:rPr lang="en-GB" sz="1400" b="1" u="sng"/>
              <a:t>74</a:t>
            </a:r>
            <a:r>
              <a:rPr lang="en-GB" sz="1400"/>
              <a:t>:3817-24</a:t>
            </a:r>
            <a:endParaRPr lang="en-GB" sz="1400" i="1"/>
          </a:p>
        </p:txBody>
      </p:sp>
      <p:pic>
        <p:nvPicPr>
          <p:cNvPr id="215048" name="Picture 8" descr="dc and t ce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2850" y="2933700"/>
            <a:ext cx="4346575" cy="2795588"/>
          </a:xfrm>
          <a:prstGeom prst="rect">
            <a:avLst/>
          </a:prstGeom>
          <a:noFill/>
        </p:spPr>
      </p:pic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898525" y="4646613"/>
            <a:ext cx="2762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Dc rescue and incubation</a:t>
            </a:r>
          </a:p>
          <a:p>
            <a:r>
              <a:rPr lang="en-GB"/>
              <a:t>with </a:t>
            </a:r>
            <a:r>
              <a:rPr lang="en-GB" i="1"/>
              <a:t>Cn-</a:t>
            </a:r>
            <a:r>
              <a:rPr lang="en-GB"/>
              <a:t>primed T cells</a:t>
            </a:r>
          </a:p>
          <a:p>
            <a:r>
              <a:rPr lang="en-GB"/>
              <a:t>leads to T cell activation</a:t>
            </a:r>
          </a:p>
          <a:p>
            <a:r>
              <a:rPr lang="en-GB"/>
              <a:t>as measured by IL-2</a:t>
            </a:r>
          </a:p>
          <a:p>
            <a:r>
              <a:rPr lang="en-GB"/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917575" y="706438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Summary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746125" y="1706563"/>
            <a:ext cx="795655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/>
              <a:t>C. neoformans </a:t>
            </a:r>
            <a:r>
              <a:rPr lang="en-GB" sz="1400"/>
              <a:t>is the only encapsulated fungal pathogen</a:t>
            </a:r>
          </a:p>
          <a:p>
            <a:endParaRPr lang="en-GB" sz="1400"/>
          </a:p>
          <a:p>
            <a:r>
              <a:rPr lang="en-GB" sz="1400"/>
              <a:t>The capsule is the primary </a:t>
            </a:r>
            <a:r>
              <a:rPr lang="en-GB" sz="1400" i="1"/>
              <a:t>Cryptococcal </a:t>
            </a:r>
            <a:r>
              <a:rPr lang="en-GB" sz="1400"/>
              <a:t>virulence determinant and consists of two main polysaccharide polymers glucuronoxylomannan (GXM) and galactoxylomannan</a:t>
            </a:r>
          </a:p>
          <a:p>
            <a:endParaRPr lang="en-GB" sz="1400"/>
          </a:p>
          <a:p>
            <a:r>
              <a:rPr lang="en-GB" sz="1400"/>
              <a:t>The capsule size alters in reponse to physiological stimuli and chemical perturbation</a:t>
            </a:r>
          </a:p>
          <a:p>
            <a:endParaRPr lang="en-GB" sz="1400"/>
          </a:p>
          <a:p>
            <a:r>
              <a:rPr lang="en-GB" sz="1400"/>
              <a:t>Alveolar macrophages phagocytose opsonised </a:t>
            </a:r>
            <a:r>
              <a:rPr lang="en-GB" sz="1400" i="1"/>
              <a:t>Cn</a:t>
            </a:r>
            <a:r>
              <a:rPr lang="en-GB" sz="1400"/>
              <a:t> which can meet with 3 possible fates:</a:t>
            </a:r>
          </a:p>
          <a:p>
            <a:r>
              <a:rPr lang="en-GB" sz="1400"/>
              <a:t>death, extrusion from the phagolysosome, transfer to other macrophages – as evidenced from</a:t>
            </a:r>
          </a:p>
          <a:p>
            <a:r>
              <a:rPr lang="en-GB" sz="1400"/>
              <a:t>studies in murine peritoneal macrophages </a:t>
            </a:r>
            <a:r>
              <a:rPr lang="en-GB" sz="1400" i="1"/>
              <a:t>in vitro</a:t>
            </a:r>
            <a:r>
              <a:rPr lang="en-GB" sz="1400"/>
              <a:t>.</a:t>
            </a:r>
          </a:p>
          <a:p>
            <a:endParaRPr lang="en-GB" sz="1400"/>
          </a:p>
          <a:p>
            <a:r>
              <a:rPr lang="en-GB" sz="1400" i="1"/>
              <a:t>C. neoformans </a:t>
            </a:r>
            <a:r>
              <a:rPr lang="en-GB" sz="1400"/>
              <a:t>is, therefore, an intracellular facultative pathogen.</a:t>
            </a:r>
          </a:p>
          <a:p>
            <a:endParaRPr lang="en-GB" sz="1400"/>
          </a:p>
          <a:p>
            <a:r>
              <a:rPr lang="en-GB" sz="1400"/>
              <a:t>Cell-to-cell spread is mediated by host cell actin in an as yet uncharacterised manner</a:t>
            </a:r>
          </a:p>
          <a:p>
            <a:endParaRPr lang="en-GB" sz="1400"/>
          </a:p>
          <a:p>
            <a:r>
              <a:rPr lang="en-GB" sz="1400"/>
              <a:t>Cytokine production by murine macrophages </a:t>
            </a:r>
            <a:r>
              <a:rPr lang="en-GB" sz="1400" i="1"/>
              <a:t>in vitro</a:t>
            </a:r>
            <a:r>
              <a:rPr lang="en-GB" sz="1400"/>
              <a:t> imply that TLR 2 and MyD88 mediate </a:t>
            </a:r>
            <a:r>
              <a:rPr lang="en-GB" sz="1400" i="1"/>
              <a:t>Cn </a:t>
            </a:r>
            <a:r>
              <a:rPr lang="en-GB" sz="1400"/>
              <a:t> recognition, these findings are substantiated within a physiological context using TLR and Myd88-</a:t>
            </a:r>
          </a:p>
          <a:p>
            <a:r>
              <a:rPr lang="en-GB" sz="1400"/>
              <a:t>deficient mice.</a:t>
            </a:r>
          </a:p>
          <a:p>
            <a:endParaRPr lang="en-GB" sz="1400"/>
          </a:p>
          <a:p>
            <a:r>
              <a:rPr lang="en-GB" sz="1400"/>
              <a:t>Dendritic cells, macrophages and neutrophils phagocytose </a:t>
            </a:r>
            <a:r>
              <a:rPr lang="en-GB" sz="1400" i="1"/>
              <a:t>Cn </a:t>
            </a:r>
            <a:r>
              <a:rPr lang="en-GB" sz="1400"/>
              <a:t>during the early stages of murine infection and </a:t>
            </a:r>
            <a:r>
              <a:rPr lang="en-GB" sz="1400" i="1"/>
              <a:t>ex vivo</a:t>
            </a:r>
            <a:r>
              <a:rPr lang="en-GB" sz="1400"/>
              <a:t> co-incubation of Dcs and </a:t>
            </a:r>
            <a:r>
              <a:rPr lang="en-GB" sz="1400" i="1"/>
              <a:t>Cn-</a:t>
            </a:r>
            <a:r>
              <a:rPr lang="en-GB" sz="1400"/>
              <a:t>specific T cells leads to T cell stimulation as measured by IL2 induction.</a:t>
            </a:r>
          </a:p>
          <a:p>
            <a:endParaRPr lang="en-GB" sz="1400"/>
          </a:p>
          <a:p>
            <a:endParaRPr lang="en-GB" sz="1400"/>
          </a:p>
          <a:p>
            <a:endParaRPr lang="en-GB" sz="1400"/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708025" y="592138"/>
            <a:ext cx="604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Virulence determinants of </a:t>
            </a:r>
            <a:r>
              <a:rPr lang="en-GB" sz="2400" b="1" i="1">
                <a:solidFill>
                  <a:srgbClr val="3399FF"/>
                </a:solidFill>
              </a:rPr>
              <a:t>Cryptococcus</a:t>
            </a:r>
            <a:endParaRPr lang="en-GB" sz="2400" b="1">
              <a:solidFill>
                <a:srgbClr val="3399FF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806450" y="1538288"/>
            <a:ext cx="841768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b="1" dirty="0"/>
              <a:t>C</a:t>
            </a:r>
            <a:r>
              <a:rPr lang="en-GB" b="1" dirty="0" smtClean="0"/>
              <a:t>lassical </a:t>
            </a:r>
            <a:r>
              <a:rPr lang="en-GB" b="1" dirty="0"/>
              <a:t>virulence phenotypes under genetic control:</a:t>
            </a:r>
          </a:p>
          <a:p>
            <a:pPr marL="342900" indent="-342900"/>
            <a:endParaRPr lang="en-GB" b="1" dirty="0"/>
          </a:p>
          <a:p>
            <a:pPr marL="342900" indent="-342900"/>
            <a:r>
              <a:rPr lang="en-GB" dirty="0"/>
              <a:t>Capsule </a:t>
            </a:r>
            <a:r>
              <a:rPr lang="en-GB" dirty="0" smtClean="0"/>
              <a:t>production</a:t>
            </a:r>
            <a:endParaRPr lang="en-GB" dirty="0"/>
          </a:p>
          <a:p>
            <a:pPr marL="342900" indent="-342900"/>
            <a:r>
              <a:rPr lang="en-GB" dirty="0"/>
              <a:t>Melanin </a:t>
            </a:r>
            <a:r>
              <a:rPr lang="en-GB" dirty="0" smtClean="0"/>
              <a:t>formation</a:t>
            </a:r>
            <a:endParaRPr lang="en-GB" dirty="0"/>
          </a:p>
          <a:p>
            <a:pPr marL="342900" indent="-342900"/>
            <a:r>
              <a:rPr lang="en-GB" dirty="0" err="1" smtClean="0"/>
              <a:t>Thermotolerance</a:t>
            </a:r>
            <a:endParaRPr lang="en-GB" dirty="0"/>
          </a:p>
          <a:p>
            <a:pPr marL="342900" indent="-342900"/>
            <a:r>
              <a:rPr lang="en-GB" dirty="0" smtClean="0"/>
              <a:t>Phenotypic switching</a:t>
            </a:r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r>
              <a:rPr lang="en-GB" b="1" dirty="0"/>
              <a:t>Why this fungal pathogen favours the CNS is an interesting but unresolved</a:t>
            </a:r>
          </a:p>
          <a:p>
            <a:pPr marL="342900" indent="-342900"/>
            <a:r>
              <a:rPr lang="en-GB" b="1" dirty="0"/>
              <a:t>question</a:t>
            </a:r>
            <a:r>
              <a:rPr lang="en-GB" dirty="0"/>
              <a:t>.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At least three possible hypotheses:</a:t>
            </a:r>
          </a:p>
          <a:p>
            <a:pPr marL="342900" indent="-342900"/>
            <a:endParaRPr lang="en-GB" dirty="0"/>
          </a:p>
          <a:p>
            <a:pPr marL="342900" indent="-342900">
              <a:buFontTx/>
              <a:buAutoNum type="arabicParenR"/>
            </a:pPr>
            <a:r>
              <a:rPr lang="en-GB" dirty="0"/>
              <a:t>Specific neuronal substrates supporting </a:t>
            </a:r>
            <a:r>
              <a:rPr lang="en-GB" i="1" dirty="0"/>
              <a:t>C. </a:t>
            </a:r>
            <a:r>
              <a:rPr lang="en-GB" i="1" dirty="0" err="1"/>
              <a:t>neoformans</a:t>
            </a:r>
            <a:r>
              <a:rPr lang="en-GB" i="1" dirty="0"/>
              <a:t> </a:t>
            </a:r>
            <a:r>
              <a:rPr lang="en-GB" dirty="0"/>
              <a:t>growth in the CNS</a:t>
            </a:r>
          </a:p>
          <a:p>
            <a:pPr marL="342900" indent="-342900">
              <a:buFontTx/>
              <a:buAutoNum type="arabicParenR"/>
            </a:pPr>
            <a:endParaRPr lang="en-GB" dirty="0"/>
          </a:p>
          <a:p>
            <a:pPr marL="342900" indent="-342900"/>
            <a:r>
              <a:rPr lang="en-GB" dirty="0"/>
              <a:t>2) CNS is a refuge for </a:t>
            </a:r>
            <a:r>
              <a:rPr lang="en-GB" i="1" dirty="0"/>
              <a:t>C. </a:t>
            </a:r>
            <a:r>
              <a:rPr lang="en-GB" i="1" dirty="0" err="1"/>
              <a:t>neoformans</a:t>
            </a:r>
            <a:r>
              <a:rPr lang="en-GB" i="1" dirty="0"/>
              <a:t> </a:t>
            </a:r>
            <a:r>
              <a:rPr lang="en-GB" dirty="0"/>
              <a:t>from host immune responses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3) Specific receptors present on neuronal cells attract </a:t>
            </a:r>
            <a:r>
              <a:rPr lang="en-GB" dirty="0" err="1"/>
              <a:t>Cryptococcal</a:t>
            </a:r>
            <a:r>
              <a:rPr lang="en-GB" dirty="0"/>
              <a:t> cells</a:t>
            </a:r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caps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1636713"/>
            <a:ext cx="2981325" cy="2871787"/>
          </a:xfrm>
          <a:prstGeom prst="rect">
            <a:avLst/>
          </a:prstGeom>
          <a:noFill/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708025" y="592138"/>
            <a:ext cx="604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Virulence determinants of </a:t>
            </a:r>
            <a:r>
              <a:rPr lang="en-GB" sz="2400" b="1" i="1">
                <a:solidFill>
                  <a:srgbClr val="3399FF"/>
                </a:solidFill>
              </a:rPr>
              <a:t>Cryptococcus</a:t>
            </a:r>
            <a:endParaRPr lang="en-GB" sz="2400" b="1">
              <a:solidFill>
                <a:srgbClr val="3399FF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875088" y="2139950"/>
            <a:ext cx="2933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Antiphagocytosis</a:t>
            </a:r>
          </a:p>
          <a:p>
            <a:r>
              <a:rPr lang="en-GB" sz="1400"/>
              <a:t>Complement depletion</a:t>
            </a:r>
          </a:p>
          <a:p>
            <a:r>
              <a:rPr lang="en-GB" sz="1400"/>
              <a:t>Antibody unresponsiveness</a:t>
            </a:r>
          </a:p>
          <a:p>
            <a:r>
              <a:rPr lang="en-GB" sz="1400"/>
              <a:t>Inhibition of leukocyte migration</a:t>
            </a:r>
          </a:p>
          <a:p>
            <a:r>
              <a:rPr lang="en-GB" sz="1400"/>
              <a:t>Dysregulation of cytokine secretion</a:t>
            </a:r>
          </a:p>
          <a:p>
            <a:r>
              <a:rPr lang="en-GB" sz="1400"/>
              <a:t>L-selectin and TNF receptor loss</a:t>
            </a:r>
          </a:p>
          <a:p>
            <a:endParaRPr lang="en-GB" sz="1400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75088" y="3789363"/>
            <a:ext cx="4232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All capsule-deficient strains have been found</a:t>
            </a:r>
          </a:p>
          <a:p>
            <a:r>
              <a:rPr lang="en-GB" sz="1400"/>
              <a:t>to be less virulent than parental isolates</a:t>
            </a:r>
          </a:p>
          <a:p>
            <a:endParaRPr lang="en-GB" sz="1400"/>
          </a:p>
          <a:p>
            <a:r>
              <a:rPr lang="en-GB" sz="1400"/>
              <a:t>Genetic manipulation of the capsular structure</a:t>
            </a:r>
          </a:p>
          <a:p>
            <a:r>
              <a:rPr lang="en-GB" sz="1400"/>
              <a:t>by either a change in its structure or increased </a:t>
            </a:r>
          </a:p>
          <a:p>
            <a:r>
              <a:rPr lang="en-GB" sz="1400"/>
              <a:t>formation of capsule can make strains hypervirulent</a:t>
            </a:r>
          </a:p>
          <a:p>
            <a:endParaRPr lang="en-GB" sz="1400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875088" y="1727200"/>
            <a:ext cx="305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The capsule is a key virulence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974725" y="496888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Melanin</a:t>
            </a:r>
          </a:p>
        </p:txBody>
      </p:sp>
      <p:pic>
        <p:nvPicPr>
          <p:cNvPr id="203781" name="Picture 5" descr="melanin 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711325"/>
            <a:ext cx="5065712" cy="2624138"/>
          </a:xfrm>
          <a:prstGeom prst="rect">
            <a:avLst/>
          </a:prstGeom>
          <a:noFill/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75" y="1665288"/>
            <a:ext cx="20415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677863" y="4368800"/>
            <a:ext cx="82343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Melanogenesis in various biological systems begins with the oxidation of tyrosine to dihydroxyphenylalanine (DOPA) </a:t>
            </a:r>
          </a:p>
          <a:p>
            <a:endParaRPr lang="en-GB" sz="1400"/>
          </a:p>
          <a:p>
            <a:r>
              <a:rPr lang="en-GB" sz="1400"/>
              <a:t>In this process an enzyme is needed only for the oxidations of tyrosine and DOPA. The other reactions in melanogenesis are likely to be extremely fast and non-enzymatic</a:t>
            </a:r>
          </a:p>
          <a:p>
            <a:endParaRPr lang="en-GB" sz="1400"/>
          </a:p>
          <a:p>
            <a:r>
              <a:rPr lang="en-GB" sz="1400"/>
              <a:t>Melanogenesis is affected by many chemical factors. No known enzyme that can hydrolyze melanin</a:t>
            </a:r>
          </a:p>
          <a:p>
            <a:r>
              <a:rPr lang="en-GB" sz="1400"/>
              <a:t>nor are there antibodies that can recognise the dopachrome polymers. Melanin is regarded as a protective shield against microbial and enzymatic degradation, and in particular to protection against</a:t>
            </a:r>
          </a:p>
          <a:p>
            <a:r>
              <a:rPr lang="en-GB" sz="1400"/>
              <a:t>oxidative stress which may afford survival in macrophages.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2327275"/>
            <a:ext cx="32575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727075" y="573088"/>
            <a:ext cx="7205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Relative contributions of melanin and capsule to</a:t>
            </a:r>
          </a:p>
          <a:p>
            <a:r>
              <a:rPr lang="en-GB" sz="2400" b="1">
                <a:solidFill>
                  <a:srgbClr val="3399FF"/>
                </a:solidFill>
              </a:rPr>
              <a:t> virulence</a:t>
            </a:r>
          </a:p>
        </p:txBody>
      </p:sp>
      <p:sp>
        <p:nvSpPr>
          <p:cNvPr id="201739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01638" y="6270625"/>
            <a:ext cx="7396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Encapsulation and melanin formation as indicators of virulence in </a:t>
            </a:r>
            <a:r>
              <a:rPr lang="en-GB" sz="1400" i="1"/>
              <a:t>Cryptococcus neoformans</a:t>
            </a:r>
          </a:p>
          <a:p>
            <a:r>
              <a:rPr lang="en-GB" sz="1400"/>
              <a:t>Kwon-Chung and Rhodes (1986) </a:t>
            </a:r>
            <a:r>
              <a:rPr lang="en-GB" sz="1400" i="1"/>
              <a:t>Infect. Immun. </a:t>
            </a:r>
            <a:r>
              <a:rPr lang="en-GB" sz="1400" b="1"/>
              <a:t>51:</a:t>
            </a:r>
            <a:r>
              <a:rPr lang="en-GB" sz="1400"/>
              <a:t>218-223</a:t>
            </a:r>
          </a:p>
        </p:txBody>
      </p:sp>
      <p:pic>
        <p:nvPicPr>
          <p:cNvPr id="20174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38" y="2263775"/>
            <a:ext cx="26082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4841875" y="4849813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Immunocompetent mice </a:t>
            </a:r>
          </a:p>
          <a:p>
            <a:pPr algn="ctr"/>
            <a:r>
              <a:rPr lang="en-GB"/>
              <a:t>Tail vein infection</a:t>
            </a: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6134100" y="400685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WT/Reconst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7585075" y="2990850"/>
            <a:ext cx="90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Cap</a:t>
            </a:r>
            <a:r>
              <a:rPr lang="en-GB" sz="1400" baseline="30000"/>
              <a:t>+</a:t>
            </a:r>
            <a:r>
              <a:rPr lang="en-GB" sz="1400"/>
              <a:t>Mel</a:t>
            </a:r>
            <a:r>
              <a:rPr lang="en-GB" sz="1400" baseline="30000"/>
              <a:t>-</a:t>
            </a:r>
            <a:endParaRPr lang="en-GB" sz="1400"/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7599363" y="2568575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Cap-Mel</a:t>
            </a:r>
            <a:r>
              <a:rPr lang="en-GB" sz="1400" baseline="30000"/>
              <a:t>-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crypto patho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0" y="441325"/>
            <a:ext cx="2316163" cy="6219825"/>
          </a:xfrm>
          <a:prstGeom prst="rect">
            <a:avLst/>
          </a:prstGeom>
          <a:noFill/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08025" y="611188"/>
            <a:ext cx="433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Serotypes and disease cycle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31825" y="1484313"/>
            <a:ext cx="5492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Cryptococcus: first described in 1894</a:t>
            </a:r>
          </a:p>
          <a:p>
            <a:endParaRPr lang="en-GB"/>
          </a:p>
          <a:p>
            <a:r>
              <a:rPr lang="en-GB"/>
              <a:t>Cryptococcosis: 300 cases reported up to 1955</a:t>
            </a:r>
          </a:p>
          <a:p>
            <a:endParaRPr lang="en-GB"/>
          </a:p>
          <a:p>
            <a:r>
              <a:rPr lang="en-GB"/>
              <a:t>Common worldwide opportunistic pathogen over last</a:t>
            </a:r>
          </a:p>
          <a:p>
            <a:r>
              <a:rPr lang="en-GB"/>
              <a:t>two decades</a:t>
            </a:r>
          </a:p>
        </p:txBody>
      </p:sp>
      <p:pic>
        <p:nvPicPr>
          <p:cNvPr id="147464" name="Picture 8" descr="serotyp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3195638"/>
            <a:ext cx="4762500" cy="3362325"/>
          </a:xfrm>
          <a:prstGeom prst="rect">
            <a:avLst/>
          </a:prstGeom>
          <a:noFill/>
        </p:spPr>
      </p:pic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76250" y="6096000"/>
            <a:ext cx="523875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860425" y="6492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Phenotypic switching</a:t>
            </a:r>
          </a:p>
        </p:txBody>
      </p:sp>
      <p:pic>
        <p:nvPicPr>
          <p:cNvPr id="199684" name="Picture 4" descr="p switching neofor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620838"/>
            <a:ext cx="3086100" cy="2427287"/>
          </a:xfrm>
          <a:prstGeom prst="rect">
            <a:avLst/>
          </a:prstGeom>
          <a:noFill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927475" y="1598613"/>
            <a:ext cx="47101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Crypto exhibits an extraordinary ability to undergo</a:t>
            </a:r>
          </a:p>
          <a:p>
            <a:r>
              <a:rPr lang="en-GB" sz="1400"/>
              <a:t>microevolution and phenotypic variation after</a:t>
            </a:r>
          </a:p>
          <a:p>
            <a:r>
              <a:rPr lang="en-GB" sz="1400"/>
              <a:t>in vitro or in vivo passage </a:t>
            </a:r>
          </a:p>
          <a:p>
            <a:endParaRPr lang="en-GB" sz="1400"/>
          </a:p>
          <a:p>
            <a:r>
              <a:rPr lang="en-GB" sz="1400"/>
              <a:t>In Cryptococcal infection phenotypic switching</a:t>
            </a:r>
          </a:p>
          <a:p>
            <a:r>
              <a:rPr lang="en-GB" sz="1400"/>
              <a:t>from a </a:t>
            </a:r>
            <a:r>
              <a:rPr lang="en-GB" sz="1400" b="1"/>
              <a:t>smooth</a:t>
            </a:r>
            <a:r>
              <a:rPr lang="en-GB" sz="1400"/>
              <a:t> to a </a:t>
            </a:r>
            <a:r>
              <a:rPr lang="en-GB" sz="1400" b="1"/>
              <a:t>mucoid </a:t>
            </a:r>
            <a:r>
              <a:rPr lang="en-GB" sz="1400"/>
              <a:t>variant can occur </a:t>
            </a:r>
          </a:p>
          <a:p>
            <a:r>
              <a:rPr lang="en-GB" sz="1400" i="1"/>
              <a:t>in vivo</a:t>
            </a:r>
            <a:r>
              <a:rPr lang="en-GB" sz="1400"/>
              <a:t> and affect the outcome of infection</a:t>
            </a:r>
          </a:p>
          <a:p>
            <a:endParaRPr lang="en-GB" sz="1400"/>
          </a:p>
          <a:p>
            <a:r>
              <a:rPr lang="en-GB" sz="1400"/>
              <a:t>Phenotypic switching has been described in serotyoe A and D strains of Crytpococcus neoformans. </a:t>
            </a:r>
          </a:p>
          <a:p>
            <a:r>
              <a:rPr lang="en-GB" sz="1400"/>
              <a:t>It occurs in vivo during chronic infection and is associated with differential gene expression in virulence. </a:t>
            </a:r>
          </a:p>
          <a:p>
            <a:endParaRPr lang="en-GB" sz="1400"/>
          </a:p>
          <a:p>
            <a:r>
              <a:rPr lang="en-GB" sz="1400"/>
              <a:t>Ultimately it is the immune response of the host that determines which of the switch variants are selected and maintained. </a:t>
            </a:r>
          </a:p>
          <a:p>
            <a:endParaRPr lang="en-GB" sz="1400"/>
          </a:p>
        </p:txBody>
      </p:sp>
      <p:pic>
        <p:nvPicPr>
          <p:cNvPr id="199686" name="Picture 6" descr="SWITCHING AND VIRUL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4349750"/>
            <a:ext cx="3089275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836613" y="6604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Summary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720725" y="2220913"/>
            <a:ext cx="75311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/>
              <a:t>C. neoformans </a:t>
            </a:r>
            <a:r>
              <a:rPr lang="en-GB" sz="1400"/>
              <a:t>exhibits three well-characterised virulence determinants</a:t>
            </a:r>
          </a:p>
          <a:p>
            <a:r>
              <a:rPr lang="en-GB" sz="1400"/>
              <a:t>capsule production, melanin production and thermotolerance</a:t>
            </a:r>
          </a:p>
          <a:p>
            <a:endParaRPr lang="en-GB" sz="1400"/>
          </a:p>
          <a:p>
            <a:r>
              <a:rPr lang="en-GB" sz="1400"/>
              <a:t>The capsule renders </a:t>
            </a:r>
            <a:r>
              <a:rPr lang="en-GB" sz="1400" i="1"/>
              <a:t>C neoformans </a:t>
            </a:r>
            <a:r>
              <a:rPr lang="en-GB" sz="1400"/>
              <a:t>resistant to macrophage killing and phagocytosis</a:t>
            </a:r>
          </a:p>
          <a:p>
            <a:endParaRPr lang="en-GB" sz="1400"/>
          </a:p>
          <a:p>
            <a:r>
              <a:rPr lang="en-GB" sz="1400"/>
              <a:t>Capsule-deficient isolates are unable to induce experimental infection</a:t>
            </a:r>
          </a:p>
          <a:p>
            <a:endParaRPr lang="en-GB" sz="1400"/>
          </a:p>
          <a:p>
            <a:r>
              <a:rPr lang="en-GB" sz="1400"/>
              <a:t>Melanin is thought to promote resistance to oxidative reactive intermediates and may promote</a:t>
            </a:r>
          </a:p>
          <a:p>
            <a:r>
              <a:rPr lang="en-GB" sz="1400"/>
              <a:t>Intracellular survival of the organism and therefore immune evasion</a:t>
            </a:r>
          </a:p>
          <a:p>
            <a:endParaRPr lang="en-GB" sz="1400"/>
          </a:p>
          <a:p>
            <a:r>
              <a:rPr lang="en-GB" sz="1400"/>
              <a:t>Phenotypic switching occurs at a high frequency in human and animal infections</a:t>
            </a:r>
          </a:p>
          <a:p>
            <a:endParaRPr lang="en-GB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31775" y="6294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9509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Serologic evidence for </a:t>
            </a:r>
            <a:r>
              <a:rPr lang="en-GB" sz="1200" i="1"/>
              <a:t>Cryptococcus neoformans </a:t>
            </a:r>
            <a:r>
              <a:rPr lang="en-GB" sz="1200"/>
              <a:t>infection in early childhood.  Goldman </a:t>
            </a:r>
            <a:r>
              <a:rPr lang="en-GB" sz="1200" i="1"/>
              <a:t>et. al.</a:t>
            </a:r>
            <a:r>
              <a:rPr lang="en-GB" sz="1200"/>
              <a:t> (2001) Paediatrics </a:t>
            </a:r>
            <a:r>
              <a:rPr lang="en-GB" sz="1200" b="1" u="sng"/>
              <a:t>107</a:t>
            </a:r>
            <a:r>
              <a:rPr lang="en-GB" sz="1200"/>
              <a:t>:E66</a:t>
            </a:r>
          </a:p>
          <a:p>
            <a:endParaRPr lang="en-GB" sz="1200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46125" y="1633538"/>
            <a:ext cx="83978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300" b="1" dirty="0"/>
              <a:t>THERE IS CURRENTLY NO ESTABLISHED CLINICAL TEST TO DETECT LATENT CRYPTOCOCCOSIS</a:t>
            </a:r>
          </a:p>
          <a:p>
            <a:endParaRPr lang="en-GB" sz="1300" b="1" dirty="0"/>
          </a:p>
          <a:p>
            <a:r>
              <a:rPr lang="en-GB" sz="1400" dirty="0"/>
              <a:t>Serial isolates from AIDS patients exhibit no change in genotype – persistent infection is caused by relapse rather than </a:t>
            </a:r>
            <a:r>
              <a:rPr lang="en-GB" sz="1400" dirty="0" err="1" smtClean="0"/>
              <a:t>reinfection</a:t>
            </a:r>
            <a:endParaRPr lang="en-GB" sz="1400" dirty="0" smtClean="0"/>
          </a:p>
          <a:p>
            <a:r>
              <a:rPr lang="en-GB" sz="1400" i="1" dirty="0" err="1" smtClean="0"/>
              <a:t>Cn</a:t>
            </a:r>
            <a:r>
              <a:rPr lang="en-GB" sz="1400" i="1" dirty="0" smtClean="0"/>
              <a:t> </a:t>
            </a:r>
            <a:r>
              <a:rPr lang="en-GB" sz="1400" dirty="0" smtClean="0"/>
              <a:t>genotypes from immigrant HIV+ are concordant with acquisition of infection several years prior</a:t>
            </a:r>
            <a:endParaRPr lang="en-GB" sz="1400" i="1" dirty="0"/>
          </a:p>
        </p:txBody>
      </p:sp>
      <p:pic>
        <p:nvPicPr>
          <p:cNvPr id="149511" name="Picture 7" descr="cryptoimmunob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2990850"/>
            <a:ext cx="2732087" cy="2638425"/>
          </a:xfrm>
          <a:prstGeom prst="rect">
            <a:avLst/>
          </a:prstGeom>
          <a:noFill/>
        </p:spPr>
      </p:pic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703263" y="528638"/>
            <a:ext cx="704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Evidence for Latency of cryptococcus infection</a:t>
            </a:r>
          </a:p>
        </p:txBody>
      </p:sp>
      <p:pic>
        <p:nvPicPr>
          <p:cNvPr id="149514" name="Picture 10" descr="crypo s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3251200"/>
            <a:ext cx="3733800" cy="2401888"/>
          </a:xfrm>
          <a:prstGeom prst="rect">
            <a:avLst/>
          </a:prstGeom>
          <a:noFill/>
        </p:spPr>
      </p:pic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879475" y="5897563"/>
            <a:ext cx="769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Most children residing in the Bronx are infected with </a:t>
            </a:r>
            <a:r>
              <a:rPr lang="en-GB" sz="1400" i="1"/>
              <a:t>C. neoformans </a:t>
            </a:r>
            <a:r>
              <a:rPr lang="en-GB" sz="1400"/>
              <a:t>after the second year of life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566738" y="2867025"/>
            <a:ext cx="1660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1000" b="1" dirty="0"/>
              <a:t>Fig 1. </a:t>
            </a:r>
            <a:r>
              <a:rPr lang="en-GB" sz="1000" dirty="0" err="1"/>
              <a:t>Immunoblots</a:t>
            </a:r>
            <a:r>
              <a:rPr lang="en-GB" sz="1000" dirty="0"/>
              <a:t> against </a:t>
            </a:r>
            <a:r>
              <a:rPr lang="en-GB" sz="1000" i="1" dirty="0"/>
              <a:t>C </a:t>
            </a:r>
            <a:r>
              <a:rPr lang="en-GB" sz="1000" i="1" dirty="0" err="1"/>
              <a:t>neoformans</a:t>
            </a:r>
            <a:r>
              <a:rPr lang="en-GB" sz="1000" i="1" dirty="0"/>
              <a:t> </a:t>
            </a:r>
            <a:r>
              <a:rPr lang="en-GB" sz="1000" dirty="0"/>
              <a:t>extracts.</a:t>
            </a:r>
          </a:p>
          <a:p>
            <a:pPr algn="just"/>
            <a:r>
              <a:rPr lang="en-GB" sz="1000" dirty="0"/>
              <a:t>Representative </a:t>
            </a:r>
            <a:r>
              <a:rPr lang="en-GB" sz="1000" dirty="0" err="1"/>
              <a:t>immunoblots</a:t>
            </a:r>
            <a:r>
              <a:rPr lang="en-GB" sz="1000" dirty="0"/>
              <a:t> of sera from: </a:t>
            </a:r>
            <a:r>
              <a:rPr lang="en-GB" sz="1000" dirty="0" smtClean="0"/>
              <a:t>HIV patients </a:t>
            </a:r>
            <a:r>
              <a:rPr lang="en-GB" sz="1000" dirty="0"/>
              <a:t>with </a:t>
            </a:r>
            <a:r>
              <a:rPr lang="en-GB" sz="1000" dirty="0" err="1"/>
              <a:t>cryptococcosis</a:t>
            </a:r>
            <a:r>
              <a:rPr lang="en-GB" sz="1000" dirty="0"/>
              <a:t>, individuals</a:t>
            </a:r>
          </a:p>
          <a:p>
            <a:pPr algn="just"/>
            <a:r>
              <a:rPr lang="en-GB" sz="1000" dirty="0"/>
              <a:t>who work in a laboratory devoted to the study of </a:t>
            </a:r>
            <a:r>
              <a:rPr lang="en-GB" sz="1000" i="1" dirty="0"/>
              <a:t>C</a:t>
            </a:r>
          </a:p>
          <a:p>
            <a:pPr algn="just"/>
            <a:r>
              <a:rPr lang="en-GB" sz="1000" i="1" dirty="0" err="1"/>
              <a:t>neoformans</a:t>
            </a:r>
            <a:r>
              <a:rPr lang="en-GB" sz="1000" dirty="0"/>
              <a:t>, and children without a defined exposure</a:t>
            </a:r>
          </a:p>
          <a:p>
            <a:pPr algn="just"/>
            <a:r>
              <a:rPr lang="en-GB" sz="1000" dirty="0"/>
              <a:t>to </a:t>
            </a:r>
            <a:r>
              <a:rPr lang="en-GB" sz="1000" i="1" dirty="0"/>
              <a:t>C </a:t>
            </a:r>
            <a:r>
              <a:rPr lang="en-GB" sz="1000" i="1" dirty="0" err="1"/>
              <a:t>neoformans</a:t>
            </a:r>
            <a:r>
              <a:rPr lang="en-GB" sz="1000" dirty="0"/>
              <a:t>. Arrows point to bands that</a:t>
            </a:r>
          </a:p>
          <a:p>
            <a:pPr algn="just"/>
            <a:r>
              <a:rPr lang="en-GB" sz="1000" dirty="0"/>
              <a:t>were studied.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gxm subun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606550"/>
            <a:ext cx="2952750" cy="2622550"/>
          </a:xfrm>
          <a:prstGeom prst="rect">
            <a:avLst/>
          </a:prstGeom>
          <a:noFill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360863"/>
            <a:ext cx="3733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5" name="Picture 7" descr="capsu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825" y="4352925"/>
            <a:ext cx="3314700" cy="2224088"/>
          </a:xfrm>
          <a:prstGeom prst="rect">
            <a:avLst/>
          </a:prstGeom>
          <a:noFill/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27075" y="493713"/>
            <a:ext cx="414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The </a:t>
            </a:r>
            <a:r>
              <a:rPr lang="en-GB" i="1"/>
              <a:t>Cryptococcus neoformans </a:t>
            </a:r>
            <a:r>
              <a:rPr lang="en-GB"/>
              <a:t>capsule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7185025" y="3178175"/>
            <a:ext cx="1704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Capsule composition</a:t>
            </a:r>
          </a:p>
          <a:p>
            <a:r>
              <a:rPr lang="en-GB" sz="1400"/>
              <a:t> varies with</a:t>
            </a:r>
          </a:p>
          <a:p>
            <a:r>
              <a:rPr lang="en-GB" sz="1400"/>
              <a:t>environmental conditions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832225" y="1674813"/>
            <a:ext cx="50323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Capsule contains two major polysaccharides:</a:t>
            </a:r>
          </a:p>
          <a:p>
            <a:r>
              <a:rPr lang="en-GB" b="1"/>
              <a:t>Glucuronoxylomannan (GXM)</a:t>
            </a:r>
            <a:r>
              <a:rPr lang="en-GB"/>
              <a:t> </a:t>
            </a:r>
          </a:p>
          <a:p>
            <a:r>
              <a:rPr lang="en-GB"/>
              <a:t>A linear </a:t>
            </a:r>
            <a:r>
              <a:rPr lang="en-GB">
                <a:sym typeface="Symbol" pitchFamily="18" charset="2"/>
              </a:rPr>
              <a:t>(1,3)-mannan with a </a:t>
            </a:r>
            <a:r>
              <a:rPr lang="el-GR">
                <a:sym typeface="Symbol" pitchFamily="18" charset="2"/>
              </a:rPr>
              <a:t>β</a:t>
            </a:r>
            <a:r>
              <a:rPr lang="en-GB">
                <a:sym typeface="Symbol" pitchFamily="18" charset="2"/>
              </a:rPr>
              <a:t>(1,2) glucuronic </a:t>
            </a:r>
          </a:p>
          <a:p>
            <a:r>
              <a:rPr lang="en-GB">
                <a:sym typeface="Symbol" pitchFamily="18" charset="2"/>
              </a:rPr>
              <a:t>acid residue attached at every third mannose</a:t>
            </a:r>
          </a:p>
          <a:p>
            <a:r>
              <a:rPr lang="en-GB">
                <a:sym typeface="Symbol" pitchFamily="18" charset="2"/>
              </a:rPr>
              <a:t>(on average) </a:t>
            </a:r>
            <a:endParaRPr lang="el-GR">
              <a:sym typeface="Symbol" pitchFamily="18" charset="2"/>
            </a:endParaRPr>
          </a:p>
          <a:p>
            <a:r>
              <a:rPr lang="en-GB" b="1"/>
              <a:t>Galactoxylomannan GalXM</a:t>
            </a:r>
          </a:p>
          <a:p>
            <a:r>
              <a:rPr lang="en-GB"/>
              <a:t>An </a:t>
            </a:r>
            <a:r>
              <a:rPr lang="en-GB">
                <a:sym typeface="Symbol" pitchFamily="18" charset="2"/>
              </a:rPr>
              <a:t>(1,6) galactan</a:t>
            </a:r>
          </a:p>
        </p:txBody>
      </p:sp>
      <p:sp>
        <p:nvSpPr>
          <p:cNvPr id="171019" name="Text Box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0" y="6259513"/>
            <a:ext cx="565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/>
              <a:t>Cryptococcus neoformans</a:t>
            </a:r>
            <a:r>
              <a:rPr lang="en-GB" sz="1200"/>
              <a:t>: A sugar-coated killer with designer jeans John Perfect</a:t>
            </a:r>
          </a:p>
          <a:p>
            <a:r>
              <a:rPr lang="en-GB" sz="1200"/>
              <a:t>(2005) </a:t>
            </a:r>
            <a:r>
              <a:rPr lang="en-GB" sz="1200" i="1"/>
              <a:t>FEMS</a:t>
            </a:r>
            <a:r>
              <a:rPr lang="en-GB" sz="1200"/>
              <a:t> </a:t>
            </a:r>
            <a:r>
              <a:rPr lang="en-GB" sz="1200" i="1"/>
              <a:t>Immunol. And Medical Microbiol. </a:t>
            </a:r>
            <a:r>
              <a:rPr lang="en-GB" sz="1200" b="1"/>
              <a:t>45</a:t>
            </a:r>
            <a:r>
              <a:rPr lang="en-GB" sz="1200"/>
              <a:t>:395-404</a:t>
            </a:r>
            <a:endParaRPr lang="en-GB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capsu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" y="1552575"/>
            <a:ext cx="3355975" cy="4743450"/>
          </a:xfrm>
          <a:prstGeom prst="rect">
            <a:avLst/>
          </a:prstGeom>
          <a:noFill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15950" y="515938"/>
            <a:ext cx="852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Proposed model for GXM assembly on fungal cell surface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4156075" y="2735263"/>
            <a:ext cx="3178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400"/>
              <a:t>GXM polymers are first covalently</a:t>
            </a:r>
          </a:p>
          <a:p>
            <a:pPr marL="342900" indent="-342900"/>
            <a:r>
              <a:rPr lang="en-GB" sz="1400"/>
              <a:t>attached to the cell wall</a:t>
            </a:r>
          </a:p>
          <a:p>
            <a:pPr marL="342900" indent="-342900"/>
            <a:endParaRPr lang="en-GB" sz="1400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4156075" y="3554413"/>
            <a:ext cx="330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2) Extracellular GXM chains (free GXM)</a:t>
            </a:r>
          </a:p>
          <a:p>
            <a:r>
              <a:rPr lang="en-GB" sz="1400"/>
              <a:t>are then layered by metal-mediated </a:t>
            </a:r>
          </a:p>
          <a:p>
            <a:r>
              <a:rPr lang="en-GB" sz="1400"/>
              <a:t>cross-linking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4156075" y="1573213"/>
            <a:ext cx="3476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Capsule expression/enlargement requires</a:t>
            </a:r>
          </a:p>
          <a:p>
            <a:r>
              <a:rPr lang="en-GB" sz="1400"/>
              <a:t>the transport of polysaccharide to the </a:t>
            </a:r>
          </a:p>
          <a:p>
            <a:r>
              <a:rPr lang="en-GB" sz="1400"/>
              <a:t>Extracellular environment in Golgi-body</a:t>
            </a:r>
          </a:p>
          <a:p>
            <a:r>
              <a:rPr lang="en-GB" sz="1400"/>
              <a:t>Derived vesicles that traverse the cell wall</a:t>
            </a:r>
          </a:p>
        </p:txBody>
      </p:sp>
      <p:sp>
        <p:nvSpPr>
          <p:cNvPr id="21198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0" y="6400800"/>
            <a:ext cx="561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Self-aggregation of </a:t>
            </a:r>
            <a:r>
              <a:rPr lang="en-GB" sz="1200" i="1"/>
              <a:t>Cryptococcus neoformans </a:t>
            </a:r>
            <a:r>
              <a:rPr lang="en-GB" sz="1200"/>
              <a:t>capsular glucuronoxylomannan</a:t>
            </a:r>
          </a:p>
          <a:p>
            <a:r>
              <a:rPr lang="en-GB" sz="1200"/>
              <a:t>is dependent on divalent cations. Nimrichter </a:t>
            </a:r>
            <a:r>
              <a:rPr lang="en-GB" sz="1200" i="1"/>
              <a:t>et. al.</a:t>
            </a:r>
            <a:r>
              <a:rPr lang="en-GB" sz="1200"/>
              <a:t> (2007) </a:t>
            </a:r>
            <a:r>
              <a:rPr lang="en-GB" sz="1200" i="1"/>
              <a:t>Euk. Cell. </a:t>
            </a:r>
            <a:r>
              <a:rPr lang="en-GB" sz="1200" b="1" u="sng"/>
              <a:t>6</a:t>
            </a:r>
            <a:r>
              <a:rPr lang="en-GB" sz="1200"/>
              <a:t>:1400-1410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6270625" y="625633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DEAD YEAST CELLS</a:t>
            </a:r>
          </a:p>
        </p:txBody>
      </p:sp>
      <p:pic>
        <p:nvPicPr>
          <p:cNvPr id="21198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075" y="4387850"/>
            <a:ext cx="32448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955675" y="554038"/>
            <a:ext cx="501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i="1">
                <a:solidFill>
                  <a:srgbClr val="3399FF"/>
                </a:solidFill>
              </a:rPr>
              <a:t>C. neoformans </a:t>
            </a:r>
            <a:r>
              <a:rPr lang="en-GB" sz="2400" b="1">
                <a:solidFill>
                  <a:srgbClr val="3399FF"/>
                </a:solidFill>
              </a:rPr>
              <a:t>and macrophages</a:t>
            </a:r>
            <a:endParaRPr lang="en-GB" sz="2400" b="1" i="1">
              <a:solidFill>
                <a:srgbClr val="3399FF"/>
              </a:solidFill>
            </a:endParaRPr>
          </a:p>
        </p:txBody>
      </p:sp>
      <p:sp>
        <p:nvSpPr>
          <p:cNvPr id="154629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50825" y="6300788"/>
            <a:ext cx="814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An innate immune system cell is a major determinant of species-related susceptibility differences to fungal pneumonia </a:t>
            </a:r>
          </a:p>
          <a:p>
            <a:r>
              <a:rPr lang="en-GB" sz="1200"/>
              <a:t>Shao </a:t>
            </a:r>
            <a:r>
              <a:rPr lang="en-GB" sz="1200" i="1"/>
              <a:t>et al</a:t>
            </a:r>
            <a:r>
              <a:rPr lang="en-GB" sz="1200"/>
              <a:t>., (2005) </a:t>
            </a:r>
            <a:r>
              <a:rPr lang="en-GB" sz="1200" i="1"/>
              <a:t>J. Immunol. </a:t>
            </a:r>
            <a:r>
              <a:rPr lang="en-GB" sz="1200" b="1" u="sng"/>
              <a:t>175</a:t>
            </a:r>
            <a:r>
              <a:rPr lang="en-GB" sz="1200"/>
              <a:t>:3244-3251</a:t>
            </a:r>
            <a:endParaRPr lang="en-GB" sz="1200" i="1"/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2481263"/>
            <a:ext cx="2295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2371725"/>
            <a:ext cx="467836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803275" y="1706563"/>
            <a:ext cx="7472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Alveolar macrophages are believed to be of central importance for the initial host response to</a:t>
            </a:r>
          </a:p>
          <a:p>
            <a:r>
              <a:rPr lang="en-GB" sz="1400"/>
              <a:t>pulmonary cryptococcal infection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384175" y="5173663"/>
            <a:ext cx="8442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Alveolar macrophages phagocytose opsonised (either serum or antibody) </a:t>
            </a:r>
            <a:r>
              <a:rPr lang="en-GB" sz="1400" i="1"/>
              <a:t>Cryptococcus </a:t>
            </a:r>
          </a:p>
          <a:p>
            <a:r>
              <a:rPr lang="en-GB" sz="1400"/>
              <a:t>Phagocytosis may be associated with killing but may also be accompanied by intracellular fungal replication </a:t>
            </a:r>
            <a:r>
              <a:rPr lang="en-GB" sz="1400" i="1"/>
              <a:t>in vivo </a:t>
            </a:r>
            <a:r>
              <a:rPr lang="en-GB" sz="1400"/>
              <a:t>and </a:t>
            </a:r>
            <a:r>
              <a:rPr lang="en-GB" sz="1400" i="1"/>
              <a:t>in vitro</a:t>
            </a:r>
            <a:endParaRPr lang="en-GB" sz="1400"/>
          </a:p>
          <a:p>
            <a:endParaRPr lang="en-GB" sz="1400"/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5695950" y="4610100"/>
            <a:ext cx="2705100" cy="41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50875" y="554038"/>
            <a:ext cx="776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i="1">
                <a:solidFill>
                  <a:srgbClr val="3399FF"/>
                </a:solidFill>
              </a:rPr>
              <a:t>C. neoformans</a:t>
            </a:r>
            <a:r>
              <a:rPr lang="en-GB" sz="2400" b="1">
                <a:solidFill>
                  <a:srgbClr val="3399FF"/>
                </a:solidFill>
              </a:rPr>
              <a:t> is a facultative intracellular pathogen</a:t>
            </a:r>
          </a:p>
        </p:txBody>
      </p:sp>
      <p:sp>
        <p:nvSpPr>
          <p:cNvPr id="156678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31775" y="6262688"/>
            <a:ext cx="855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i="1"/>
              <a:t>Crytpococcus neoformans </a:t>
            </a:r>
            <a:r>
              <a:rPr lang="en-GB" sz="1200"/>
              <a:t>is a facultative intracellular pathogen in murine pulmonary Infection. Feldmesser </a:t>
            </a:r>
            <a:r>
              <a:rPr lang="en-GB" sz="1200" i="1"/>
              <a:t>et. al. </a:t>
            </a:r>
            <a:r>
              <a:rPr lang="en-GB" sz="1200"/>
              <a:t>(2000) </a:t>
            </a:r>
            <a:r>
              <a:rPr lang="en-GB" sz="1200" i="1"/>
              <a:t>Infect. Immun.</a:t>
            </a:r>
            <a:r>
              <a:rPr lang="en-GB" sz="1200"/>
              <a:t> </a:t>
            </a:r>
            <a:r>
              <a:rPr lang="en-GB" sz="1200" b="1" u="sng"/>
              <a:t>68</a:t>
            </a:r>
            <a:r>
              <a:rPr lang="en-GB" sz="1200"/>
              <a:t>:4225</a:t>
            </a:r>
            <a:endParaRPr lang="en-GB" sz="1200" i="1"/>
          </a:p>
        </p:txBody>
      </p:sp>
      <p:pic>
        <p:nvPicPr>
          <p:cNvPr id="156679" name="Picture 7" descr="crypto and internalis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2914650"/>
            <a:ext cx="2679700" cy="2205038"/>
          </a:xfrm>
          <a:prstGeom prst="rect">
            <a:avLst/>
          </a:prstGeom>
          <a:noFill/>
        </p:spPr>
      </p:pic>
      <p:pic>
        <p:nvPicPr>
          <p:cNvPr id="156680" name="Picture 8" descr="neutrophil and cryp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500" y="1677988"/>
            <a:ext cx="3816350" cy="1771650"/>
          </a:xfrm>
          <a:prstGeom prst="rect">
            <a:avLst/>
          </a:prstGeom>
          <a:noFill/>
        </p:spPr>
      </p:pic>
      <p:pic>
        <p:nvPicPr>
          <p:cNvPr id="156681" name="Picture 9" descr="budding in mph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9050" y="3984625"/>
            <a:ext cx="2197100" cy="2203450"/>
          </a:xfrm>
          <a:prstGeom prst="rect">
            <a:avLst/>
          </a:prstGeom>
          <a:noFill/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93725" y="1712913"/>
            <a:ext cx="2463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/>
              <a:t>Cryptococcus  neoformans</a:t>
            </a:r>
          </a:p>
          <a:p>
            <a:r>
              <a:rPr lang="en-GB" sz="1400"/>
              <a:t>has adapted for persistence</a:t>
            </a:r>
          </a:p>
          <a:p>
            <a:r>
              <a:rPr lang="en-GB" sz="1400"/>
              <a:t>in tissue but the mechanism</a:t>
            </a:r>
          </a:p>
          <a:p>
            <a:r>
              <a:rPr lang="en-GB" sz="1400"/>
              <a:t>by which it resists immune </a:t>
            </a:r>
          </a:p>
          <a:p>
            <a:r>
              <a:rPr lang="en-GB" sz="1400"/>
              <a:t>clearance is not known</a:t>
            </a:r>
          </a:p>
          <a:p>
            <a:endParaRPr lang="en-GB" sz="140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3908425" y="3573463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48 hours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6097588" y="3516313"/>
            <a:ext cx="70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7 days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6080125" y="4754563"/>
            <a:ext cx="1968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13 days</a:t>
            </a:r>
          </a:p>
          <a:p>
            <a:r>
              <a:rPr lang="en-GB" sz="1400"/>
              <a:t>Extracellular yeast</a:t>
            </a:r>
          </a:p>
          <a:p>
            <a:r>
              <a:rPr lang="en-GB" sz="1400"/>
              <a:t>Evidence of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MediaObjects/10156_2011_306_Fig1_HT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193" y="609600"/>
            <a:ext cx="4469493" cy="6043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336800" y="1886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99FF"/>
                </a:solidFill>
              </a:rPr>
              <a:t>Roles of alveolar macrophages in the</a:t>
            </a:r>
          </a:p>
          <a:p>
            <a:pPr algn="ctr"/>
            <a:r>
              <a:rPr lang="en-GB" b="1" dirty="0" smtClean="0">
                <a:solidFill>
                  <a:srgbClr val="3399FF"/>
                </a:solidFill>
              </a:rPr>
              <a:t> host response to </a:t>
            </a:r>
          </a:p>
          <a:p>
            <a:pPr algn="ctr"/>
            <a:r>
              <a:rPr lang="en-GB" b="1" i="1" dirty="0" smtClean="0">
                <a:solidFill>
                  <a:srgbClr val="3399FF"/>
                </a:solidFill>
              </a:rPr>
              <a:t>Cryptococcus </a:t>
            </a:r>
            <a:r>
              <a:rPr lang="en-GB" b="1" i="1" dirty="0" err="1" smtClean="0">
                <a:solidFill>
                  <a:srgbClr val="3399FF"/>
                </a:solidFill>
              </a:rPr>
              <a:t>neoformans</a:t>
            </a:r>
            <a:endParaRPr lang="en-GB" b="1" dirty="0">
              <a:solidFill>
                <a:srgbClr val="3399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1" y="1146629"/>
            <a:ext cx="335280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Alveolar macrophages play an essential role in defence against </a:t>
            </a:r>
            <a:r>
              <a:rPr lang="en-GB" sz="1400" dirty="0" err="1" smtClean="0"/>
              <a:t>cryptococcus</a:t>
            </a:r>
            <a:r>
              <a:rPr lang="en-GB" sz="1400" dirty="0" smtClean="0"/>
              <a:t> infections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Internalisation by </a:t>
            </a:r>
            <a:r>
              <a:rPr lang="en-GB" sz="1400" dirty="0" err="1" smtClean="0"/>
              <a:t>phagocytosis</a:t>
            </a:r>
            <a:r>
              <a:rPr lang="en-GB" sz="1400" dirty="0" smtClean="0"/>
              <a:t> is an essential step which precedes </a:t>
            </a:r>
            <a:r>
              <a:rPr lang="en-GB" sz="1400" dirty="0" err="1" smtClean="0"/>
              <a:t>chemokine</a:t>
            </a:r>
            <a:r>
              <a:rPr lang="en-GB" sz="1400" dirty="0" smtClean="0"/>
              <a:t> and cytokine secretion, recruitment of other immune cells, killing of the pathogen and antigen presentation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A CD4+ Th1 response is essential for clearance of infecting fungal cells and suppression of invasive infection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Three possible outcomes of this interaction:</a:t>
            </a:r>
          </a:p>
          <a:p>
            <a:pPr algn="just"/>
            <a:endParaRPr lang="en-GB" sz="1400" dirty="0"/>
          </a:p>
          <a:p>
            <a:pPr marL="342900" indent="-342900" algn="just">
              <a:buAutoNum type="arabicParenR"/>
            </a:pPr>
            <a:r>
              <a:rPr lang="en-GB" sz="1400" dirty="0" smtClean="0"/>
              <a:t>Clearance by collaborative innate and adaptive responses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Latency</a:t>
            </a:r>
          </a:p>
          <a:p>
            <a:pPr marL="342900" indent="-342900" algn="just">
              <a:buAutoNum type="arabicParenR"/>
            </a:pPr>
            <a:r>
              <a:rPr lang="en-GB" sz="1400" i="1" dirty="0" err="1" smtClean="0"/>
              <a:t>Cn</a:t>
            </a:r>
            <a:r>
              <a:rPr lang="en-GB" sz="1400" i="1" dirty="0" smtClean="0"/>
              <a:t> </a:t>
            </a:r>
            <a:r>
              <a:rPr lang="en-GB" sz="1400" dirty="0" smtClean="0"/>
              <a:t>survival, CNS entry and infection</a:t>
            </a:r>
            <a:endParaRPr lang="en-GB" sz="1400" i="1" dirty="0" smtClean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2114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99FF"/>
                </a:solidFill>
                <a:hlinkClick r:id="rId4"/>
              </a:rPr>
              <a:t>Paradoxical roles of alveolar macrophages in the host response</a:t>
            </a:r>
          </a:p>
          <a:p>
            <a:r>
              <a:rPr lang="en-GB" sz="1200" dirty="0" smtClean="0">
                <a:solidFill>
                  <a:srgbClr val="3399FF"/>
                </a:solidFill>
                <a:hlinkClick r:id="rId4"/>
              </a:rPr>
              <a:t>to </a:t>
            </a:r>
            <a:r>
              <a:rPr lang="en-GB" sz="1200" i="1" dirty="0" smtClean="0">
                <a:solidFill>
                  <a:srgbClr val="3399FF"/>
                </a:solidFill>
                <a:hlinkClick r:id="rId4"/>
              </a:rPr>
              <a:t>C. </a:t>
            </a:r>
            <a:r>
              <a:rPr lang="en-GB" sz="1200" i="1" dirty="0" err="1" smtClean="0">
                <a:solidFill>
                  <a:srgbClr val="3399FF"/>
                </a:solidFill>
                <a:hlinkClick r:id="rId4"/>
              </a:rPr>
              <a:t>neoformans</a:t>
            </a:r>
            <a:r>
              <a:rPr lang="en-GB" sz="1200" dirty="0" smtClean="0">
                <a:solidFill>
                  <a:srgbClr val="3399FF"/>
                </a:solidFill>
                <a:hlinkClick r:id="rId4"/>
              </a:rPr>
              <a:t> J. Infect. </a:t>
            </a:r>
            <a:r>
              <a:rPr lang="en-GB" sz="1200" dirty="0" err="1" smtClean="0">
                <a:solidFill>
                  <a:srgbClr val="3399FF"/>
                </a:solidFill>
                <a:hlinkClick r:id="rId4"/>
              </a:rPr>
              <a:t>Chemother</a:t>
            </a:r>
            <a:r>
              <a:rPr lang="en-GB" sz="1200" dirty="0" smtClean="0">
                <a:solidFill>
                  <a:srgbClr val="3399FF"/>
                </a:solidFill>
                <a:hlinkClick r:id="rId4"/>
              </a:rPr>
              <a:t>. </a:t>
            </a:r>
            <a:r>
              <a:rPr lang="en-GB" sz="1200" u="sng" dirty="0" smtClean="0">
                <a:solidFill>
                  <a:srgbClr val="3399FF"/>
                </a:solidFill>
                <a:hlinkClick r:id="rId4"/>
              </a:rPr>
              <a:t>2011</a:t>
            </a:r>
            <a:endParaRPr lang="en-GB" sz="12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765175" y="306388"/>
            <a:ext cx="7497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Cell-to-cell spread after </a:t>
            </a:r>
            <a:r>
              <a:rPr lang="en-GB" sz="2400" b="1" i="1">
                <a:solidFill>
                  <a:srgbClr val="3399FF"/>
                </a:solidFill>
              </a:rPr>
              <a:t>Cryptococcus </a:t>
            </a:r>
            <a:r>
              <a:rPr lang="en-GB" sz="2400" b="1">
                <a:solidFill>
                  <a:srgbClr val="3399FF"/>
                </a:solidFill>
              </a:rPr>
              <a:t>infection of </a:t>
            </a:r>
          </a:p>
          <a:p>
            <a:r>
              <a:rPr lang="en-GB" sz="2400" b="1">
                <a:solidFill>
                  <a:srgbClr val="3399FF"/>
                </a:solidFill>
              </a:rPr>
              <a:t>murine macrophages</a:t>
            </a:r>
          </a:p>
        </p:txBody>
      </p:sp>
      <p:sp>
        <p:nvSpPr>
          <p:cNvPr id="17920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6289675"/>
            <a:ext cx="880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Cell-to-cell spread and massive vacuole formation after </a:t>
            </a:r>
            <a:r>
              <a:rPr lang="en-GB" sz="1200" i="1"/>
              <a:t>Cryptococcus neoformans </a:t>
            </a:r>
            <a:r>
              <a:rPr lang="en-GB" sz="1200"/>
              <a:t>infection of murine macrophages. Alvarez and casadevall (2007) </a:t>
            </a:r>
            <a:r>
              <a:rPr lang="en-GB" sz="1200" i="1"/>
              <a:t>Bmc Immunol. </a:t>
            </a:r>
            <a:r>
              <a:rPr lang="en-GB" sz="1200" b="1" i="1" u="sng"/>
              <a:t>8</a:t>
            </a:r>
            <a:r>
              <a:rPr lang="en-GB" sz="1200" i="1"/>
              <a:t>: 16</a:t>
            </a:r>
            <a:endParaRPr lang="en-GB" sz="1200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451600" y="2411413"/>
            <a:ext cx="2282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1400"/>
              <a:t>Live imaging of </a:t>
            </a:r>
            <a:r>
              <a:rPr lang="en-GB" sz="1400" i="1"/>
              <a:t>Crytpococcus </a:t>
            </a:r>
          </a:p>
          <a:p>
            <a:pPr algn="just"/>
            <a:r>
              <a:rPr lang="en-GB" sz="1400" i="1"/>
              <a:t>neoformans </a:t>
            </a:r>
            <a:r>
              <a:rPr lang="en-GB" sz="1400"/>
              <a:t>interactions</a:t>
            </a:r>
          </a:p>
          <a:p>
            <a:pPr algn="just"/>
            <a:r>
              <a:rPr lang="en-GB" sz="1400"/>
              <a:t>with murine macrophages </a:t>
            </a:r>
          </a:p>
          <a:p>
            <a:pPr algn="just"/>
            <a:r>
              <a:rPr lang="en-GB" sz="1400"/>
              <a:t>reveals cell-to-cell spread </a:t>
            </a:r>
          </a:p>
          <a:p>
            <a:pPr algn="just"/>
            <a:r>
              <a:rPr lang="en-GB" sz="1400"/>
              <a:t>from infected donor cells to uninfected cells</a:t>
            </a:r>
          </a:p>
          <a:p>
            <a:pPr algn="just"/>
            <a:endParaRPr lang="en-GB" sz="1400"/>
          </a:p>
          <a:p>
            <a:pPr algn="just"/>
            <a:r>
              <a:rPr lang="en-GB" sz="1400"/>
              <a:t>All Cn strains were efficiently phagocytosed</a:t>
            </a:r>
          </a:p>
          <a:p>
            <a:pPr algn="just"/>
            <a:r>
              <a:rPr lang="en-GB" sz="1400"/>
              <a:t>by murine macrophages and replicated intracellularly 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88975" y="1646238"/>
            <a:ext cx="828198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400"/>
              <a:t>Macrophages are known to fuse with each other and this process of cell-cell fusion has been implicated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400"/>
              <a:t>in host viral spread with viruses such as HIV and vaccinia where host cell actin plays a crucial role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400"/>
              <a:t>in mediating cell to cell transfer</a:t>
            </a:r>
          </a:p>
          <a:p>
            <a:endParaRPr lang="en-GB" sz="1400"/>
          </a:p>
        </p:txBody>
      </p:sp>
      <p:pic>
        <p:nvPicPr>
          <p:cNvPr id="1792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3" y="2406650"/>
            <a:ext cx="575468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50875" y="5383213"/>
            <a:ext cx="626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Macrophage fusion and cell to cell transfer of live </a:t>
            </a:r>
            <a:r>
              <a:rPr lang="en-GB" sz="1400" i="1"/>
              <a:t>Cryptococcus </a:t>
            </a:r>
            <a:r>
              <a:rPr lang="en-GB" sz="1400"/>
              <a:t>involves actin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7148</TotalTime>
  <Words>1678</Words>
  <Application>Microsoft Office PowerPoint</Application>
  <PresentationFormat>On-screen Show (4:3)</PresentationFormat>
  <Paragraphs>268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ebignell</dc:creator>
  <cp:lastModifiedBy>Shiel, Nuala</cp:lastModifiedBy>
  <cp:revision>97</cp:revision>
  <dcterms:created xsi:type="dcterms:W3CDTF">2007-09-11T09:36:30Z</dcterms:created>
  <dcterms:modified xsi:type="dcterms:W3CDTF">2012-11-09T16:07:13Z</dcterms:modified>
</cp:coreProperties>
</file>