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1"/>
  </p:notesMasterIdLst>
  <p:handoutMasterIdLst>
    <p:handoutMasterId r:id="rId62"/>
  </p:handoutMasterIdLst>
  <p:sldIdLst>
    <p:sldId id="256" r:id="rId2"/>
    <p:sldId id="336" r:id="rId3"/>
    <p:sldId id="335" r:id="rId4"/>
    <p:sldId id="285" r:id="rId5"/>
    <p:sldId id="337" r:id="rId6"/>
    <p:sldId id="284" r:id="rId7"/>
    <p:sldId id="349" r:id="rId8"/>
    <p:sldId id="287" r:id="rId9"/>
    <p:sldId id="279" r:id="rId10"/>
    <p:sldId id="346" r:id="rId11"/>
    <p:sldId id="345" r:id="rId12"/>
    <p:sldId id="350" r:id="rId13"/>
    <p:sldId id="280" r:id="rId14"/>
    <p:sldId id="328" r:id="rId15"/>
    <p:sldId id="343" r:id="rId16"/>
    <p:sldId id="278" r:id="rId17"/>
    <p:sldId id="293" r:id="rId18"/>
    <p:sldId id="344" r:id="rId19"/>
    <p:sldId id="314" r:id="rId20"/>
    <p:sldId id="331" r:id="rId21"/>
    <p:sldId id="351" r:id="rId22"/>
    <p:sldId id="289" r:id="rId23"/>
    <p:sldId id="340" r:id="rId24"/>
    <p:sldId id="347" r:id="rId25"/>
    <p:sldId id="342" r:id="rId26"/>
    <p:sldId id="338" r:id="rId27"/>
    <p:sldId id="358" r:id="rId28"/>
    <p:sldId id="259" r:id="rId29"/>
    <p:sldId id="296" r:id="rId30"/>
    <p:sldId id="290" r:id="rId31"/>
    <p:sldId id="348" r:id="rId32"/>
    <p:sldId id="341" r:id="rId33"/>
    <p:sldId id="260" r:id="rId34"/>
    <p:sldId id="368" r:id="rId35"/>
    <p:sldId id="263" r:id="rId36"/>
    <p:sldId id="262" r:id="rId37"/>
    <p:sldId id="265" r:id="rId38"/>
    <p:sldId id="266" r:id="rId39"/>
    <p:sldId id="264" r:id="rId40"/>
    <p:sldId id="370" r:id="rId41"/>
    <p:sldId id="283" r:id="rId42"/>
    <p:sldId id="291" r:id="rId43"/>
    <p:sldId id="352" r:id="rId44"/>
    <p:sldId id="276" r:id="rId45"/>
    <p:sldId id="372" r:id="rId46"/>
    <p:sldId id="369" r:id="rId47"/>
    <p:sldId id="274" r:id="rId48"/>
    <p:sldId id="365" r:id="rId49"/>
    <p:sldId id="357" r:id="rId50"/>
    <p:sldId id="362" r:id="rId51"/>
    <p:sldId id="354" r:id="rId52"/>
    <p:sldId id="353" r:id="rId53"/>
    <p:sldId id="367" r:id="rId54"/>
    <p:sldId id="359" r:id="rId55"/>
    <p:sldId id="360" r:id="rId56"/>
    <p:sldId id="363" r:id="rId57"/>
    <p:sldId id="364" r:id="rId58"/>
    <p:sldId id="366" r:id="rId59"/>
    <p:sldId id="371" r:id="rId6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A"/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C73687B-2D5B-4D4F-AA30-B97AF3068F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6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8557-DA80-44C8-9FA8-5E0AE224E6AC}" type="datetimeFigureOut">
              <a:rPr lang="en-US" smtClean="0"/>
              <a:t>11/27/2012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BF0D-E7BB-4F35-AE6B-AAB426C0F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7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3"/>
            <a:fld id="{FF58C772-1E8A-4785-BAE3-858C2DD3947E}" type="slidenum">
              <a:rPr lang="en-US" smtClean="0">
                <a:cs typeface="Arial" charset="0"/>
              </a:rPr>
              <a:pPr defTabSz="909763"/>
              <a:t>21</a:t>
            </a:fld>
            <a:endParaRPr lang="en-US" dirty="0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618"/>
            <a:ext cx="5029200" cy="4115237"/>
          </a:xfrm>
          <a:noFill/>
          <a:ln/>
        </p:spPr>
        <p:txBody>
          <a:bodyPr lIns="89703" tIns="44851" rIns="89703" bIns="4485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19822-5968-7845-94BB-80F02EBC87A4}" type="slidenum">
              <a:rPr lang="en-US"/>
              <a:pPr/>
              <a:t>40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974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974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5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976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976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977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978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979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979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980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980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59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9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981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5981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5981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2DD9A1-CCE8-4B56-9DB9-DC8E4613DE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CBB71-F88C-4849-B421-4A395AB121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862A6-4251-46D3-AD98-235B092C7C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A4F3-B0D6-4116-B69C-D9EF0938F8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27425-6B0F-4FC4-8163-3023F4E560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235B1-A343-49E6-B251-806EA460FE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A78B-8DE6-4D58-8FEA-D9A350A2DF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02FC1-83D2-47C2-B657-4E8EE9A50C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860C-A1E4-46E7-8ADE-CADBAD5187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01972-682C-4954-A158-013BECF3F6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E0881-2CB2-4783-953F-6204483009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8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872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8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87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8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87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8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877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8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878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8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58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8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158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158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1A6A76-9E39-4CFB-949A-72895AC6920F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tBOmG0QM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package" Target="../embeddings/Microsoft_Word_Document1.docx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785794"/>
            <a:ext cx="8176422" cy="2067142"/>
          </a:xfrm>
        </p:spPr>
        <p:txBody>
          <a:bodyPr/>
          <a:lstStyle/>
          <a:p>
            <a:r>
              <a:rPr lang="en-GB" sz="6000" dirty="0" smtClean="0">
                <a:effectLst/>
              </a:rPr>
              <a:t>Cellular immune responses to </a:t>
            </a:r>
            <a:r>
              <a:rPr lang="en-GB" sz="6000" dirty="0" smtClean="0">
                <a:effectLst/>
              </a:rPr>
              <a:t>HIV</a:t>
            </a:r>
            <a:endParaRPr lang="en-GB" sz="6000" dirty="0">
              <a:effectLst/>
            </a:endParaRPr>
          </a:p>
        </p:txBody>
      </p:sp>
      <p:pic>
        <p:nvPicPr>
          <p:cNvPr id="49156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81400"/>
            <a:ext cx="3743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Cells of the immune system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196975"/>
            <a:ext cx="7499350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Organs of the immune system</a:t>
            </a:r>
          </a:p>
        </p:txBody>
      </p:sp>
      <p:pic>
        <p:nvPicPr>
          <p:cNvPr id="140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341438"/>
            <a:ext cx="6346825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http://www.youtube.com/watch?v=1tBOmG0QMbA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Effectors of the immune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r>
              <a:rPr lang="en-GB" b="1"/>
              <a:t>Innate; non antigen-specific</a:t>
            </a:r>
          </a:p>
          <a:p>
            <a:r>
              <a:rPr lang="en-GB"/>
              <a:t>Utilises proteins for recognition of invader</a:t>
            </a:r>
          </a:p>
          <a:p>
            <a:r>
              <a:rPr lang="en-GB"/>
              <a:t>First-line fast</a:t>
            </a:r>
          </a:p>
          <a:p>
            <a:r>
              <a:rPr lang="en-GB"/>
              <a:t>Non-pathogen specific</a:t>
            </a:r>
          </a:p>
          <a:p>
            <a:r>
              <a:rPr lang="en-GB"/>
              <a:t>No memory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/>
              <a:t>Acquired; antigen specific</a:t>
            </a:r>
          </a:p>
          <a:p>
            <a:pPr>
              <a:lnSpc>
                <a:spcPct val="90000"/>
              </a:lnSpc>
            </a:pPr>
            <a:r>
              <a:rPr lang="en-GB"/>
              <a:t>Complex highly variable recognition of intra and extra cellular invaders</a:t>
            </a:r>
          </a:p>
          <a:p>
            <a:pPr>
              <a:lnSpc>
                <a:spcPct val="90000"/>
              </a:lnSpc>
            </a:pPr>
            <a:r>
              <a:rPr lang="en-GB"/>
              <a:t>Slower </a:t>
            </a:r>
          </a:p>
          <a:p>
            <a:pPr>
              <a:lnSpc>
                <a:spcPct val="90000"/>
              </a:lnSpc>
            </a:pPr>
            <a:r>
              <a:rPr lang="en-GB"/>
              <a:t>clonal selection Ag-specific receptors</a:t>
            </a:r>
          </a:p>
          <a:p>
            <a:pPr>
              <a:lnSpc>
                <a:spcPct val="90000"/>
              </a:lnSpc>
            </a:pPr>
            <a:r>
              <a:rPr lang="en-GB"/>
              <a:t>memory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FFFF00"/>
                </a:solidFill>
              </a:rPr>
              <a:t>Innate cellular immune responses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NK, NK T-cells, DC, monocytes, neutrophils </a:t>
            </a:r>
          </a:p>
          <a:p>
            <a:r>
              <a:rPr lang="en-GB" sz="2800"/>
              <a:t>Rapid action, non-specific</a:t>
            </a:r>
          </a:p>
          <a:p>
            <a:endParaRPr lang="en-GB" sz="2800"/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628900"/>
            <a:ext cx="48101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41243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056188" y="1504950"/>
            <a:ext cx="3638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T-cells generally fight viral and</a:t>
            </a:r>
          </a:p>
          <a:p>
            <a:r>
              <a:rPr lang="en-GB"/>
              <a:t>Parasitic infections</a:t>
            </a:r>
          </a:p>
          <a:p>
            <a:endParaRPr lang="en-GB"/>
          </a:p>
          <a:p>
            <a:r>
              <a:rPr lang="en-GB"/>
              <a:t>B-cells/antibodies generally fight</a:t>
            </a:r>
          </a:p>
          <a:p>
            <a:r>
              <a:rPr lang="en-GB"/>
              <a:t>Bacterial infections</a:t>
            </a:r>
          </a:p>
          <a:p>
            <a:endParaRPr lang="en-GB"/>
          </a:p>
          <a:p>
            <a:r>
              <a:rPr lang="en-GB"/>
              <a:t>T-helper CD4 cells stimulate other</a:t>
            </a:r>
          </a:p>
          <a:p>
            <a:r>
              <a:rPr lang="en-GB"/>
              <a:t>Cells of the immune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Priming a T-cell response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4035425" cy="4530725"/>
          </a:xfrm>
        </p:spPr>
        <p:txBody>
          <a:bodyPr/>
          <a:lstStyle/>
          <a:p>
            <a:r>
              <a:rPr lang="en-GB" sz="1400"/>
              <a:t>Antigen specific</a:t>
            </a:r>
          </a:p>
          <a:p>
            <a:endParaRPr lang="en-GB" sz="1400"/>
          </a:p>
          <a:p>
            <a:r>
              <a:rPr lang="en-GB" sz="1400"/>
              <a:t>Activation threshold</a:t>
            </a:r>
          </a:p>
          <a:p>
            <a:endParaRPr lang="en-GB" sz="1400"/>
          </a:p>
          <a:p>
            <a:r>
              <a:rPr lang="en-GB" sz="1400"/>
              <a:t>Effector responses</a:t>
            </a:r>
          </a:p>
          <a:p>
            <a:endParaRPr lang="en-GB" sz="1400"/>
          </a:p>
          <a:p>
            <a:r>
              <a:rPr lang="en-GB" sz="1400"/>
              <a:t>Memory</a:t>
            </a:r>
          </a:p>
          <a:p>
            <a:r>
              <a:rPr lang="en-GB" sz="1600"/>
              <a:t>See antigen bound to self MHC by TcR</a:t>
            </a:r>
          </a:p>
          <a:p>
            <a:r>
              <a:rPr lang="en-GB" sz="1600"/>
              <a:t>Require cross linking of a minimum number of TcR-MHC-Ag complexes</a:t>
            </a:r>
          </a:p>
          <a:p>
            <a:endParaRPr lang="en-GB" sz="1400"/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endParaRPr lang="en-US" sz="1600"/>
          </a:p>
        </p:txBody>
      </p:sp>
      <p:pic>
        <p:nvPicPr>
          <p:cNvPr id="26630" name="Picture 2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484313"/>
            <a:ext cx="59340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B-cell response to HIV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Generation of sterilising immunity via ‘Neutralising antibody’</a:t>
            </a:r>
          </a:p>
          <a:p>
            <a:r>
              <a:rPr lang="en-GB"/>
              <a:t>‘mop’ up virus as immune complexes</a:t>
            </a:r>
          </a:p>
          <a:p>
            <a:r>
              <a:rPr lang="en-GB"/>
              <a:t>Block viral entry therefore target gp120-CD4-CCR5 interaction</a:t>
            </a:r>
          </a:p>
          <a:p>
            <a:r>
              <a:rPr lang="en-GB"/>
              <a:t>Can find Nab in all patients infected but fails to clear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536733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What happens after exposure to HIV-1?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Goals of this lecture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understanding of the basic biology of the HIV </a:t>
            </a:r>
            <a:r>
              <a:rPr lang="en-GB" dirty="0" smtClean="0"/>
              <a:t>virus in the context of the immune response</a:t>
            </a:r>
            <a:endParaRPr lang="en-GB" dirty="0"/>
          </a:p>
          <a:p>
            <a:r>
              <a:rPr lang="en-GB" dirty="0"/>
              <a:t>An appreciation of the role and effector cells of the immune response </a:t>
            </a:r>
          </a:p>
          <a:p>
            <a:r>
              <a:rPr lang="en-GB" dirty="0"/>
              <a:t>How HIV  destroys the immune system</a:t>
            </a:r>
          </a:p>
          <a:p>
            <a:r>
              <a:rPr lang="en-GB" dirty="0"/>
              <a:t>How the immune response tries to control HIV infection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351837" cy="636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914400"/>
            <a:ext cx="6838950" cy="5513388"/>
            <a:chOff x="720" y="487"/>
            <a:chExt cx="4032" cy="3263"/>
          </a:xfrm>
        </p:grpSpPr>
        <p:pic>
          <p:nvPicPr>
            <p:cNvPr id="23558" name="Picture 3" descr="Figure 1 092007 w 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487"/>
              <a:ext cx="4032" cy="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1535" y="1708"/>
              <a:ext cx="493" cy="1214"/>
            </a:xfrm>
            <a:prstGeom prst="rect">
              <a:avLst/>
            </a:prstGeom>
            <a:solidFill>
              <a:srgbClr val="FF0000">
                <a:alpha val="1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69591" y="228600"/>
            <a:ext cx="5498027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 eaLnBrk="0" hangingPunct="0"/>
            <a:r>
              <a:rPr lang="en-US" b="1" dirty="0" err="1" smtClean="0">
                <a:ea typeface="MS PGothic" pitchFamily="34" charset="-128"/>
                <a:cs typeface="Arial" charset="0"/>
              </a:rPr>
              <a:t>Fiebig</a:t>
            </a:r>
            <a:r>
              <a:rPr lang="en-US" b="1" dirty="0" smtClean="0">
                <a:ea typeface="MS PGothic" pitchFamily="34" charset="-128"/>
                <a:cs typeface="Arial" charset="0"/>
              </a:rPr>
              <a:t> Laboratory Staging of Acute HIV Infection</a:t>
            </a:r>
            <a:endParaRPr lang="en-US" b="1" dirty="0">
              <a:ea typeface="MS PGothic" pitchFamily="34" charset="-128"/>
              <a:cs typeface="Arial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781800" y="6400800"/>
            <a:ext cx="1958662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eaLnBrk="0" hangingPunct="0"/>
            <a:r>
              <a:rPr lang="en-US" sz="1400" dirty="0" err="1">
                <a:ea typeface="MS PGothic" pitchFamily="34" charset="-128"/>
                <a:cs typeface="Arial" charset="0"/>
              </a:rPr>
              <a:t>Fiebig</a:t>
            </a:r>
            <a:r>
              <a:rPr lang="en-US" sz="1400" dirty="0">
                <a:ea typeface="MS PGothic" pitchFamily="34" charset="-128"/>
                <a:cs typeface="Arial" charset="0"/>
              </a:rPr>
              <a:t> </a:t>
            </a:r>
            <a:r>
              <a:rPr lang="en-US" sz="1400" dirty="0" smtClean="0">
                <a:ea typeface="MS PGothic" pitchFamily="34" charset="-128"/>
                <a:cs typeface="Arial" charset="0"/>
              </a:rPr>
              <a:t>EW, </a:t>
            </a:r>
            <a:r>
              <a:rPr lang="en-US" sz="1400" dirty="0">
                <a:ea typeface="MS PGothic" pitchFamily="34" charset="-128"/>
                <a:cs typeface="Arial" charset="0"/>
              </a:rPr>
              <a:t>AIDS 2003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03213" y="5892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eaLnBrk="0" hangingPunct="0"/>
            <a:endParaRPr lang="en-US" sz="2400">
              <a:latin typeface="Arial Unicode MS" pitchFamily="34" charset="-128"/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5867400" y="1905000"/>
            <a:ext cx="2133600" cy="16002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Fiebig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I (5 days)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Fiebig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II (10 days)</a:t>
            </a:r>
            <a:br>
              <a:rPr lang="en-US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Fiebig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III (13 days)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Fiebig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IV (19 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FFFF00"/>
                </a:solidFill>
              </a:rPr>
              <a:t>Transit of HIV through the body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Target cells CD4+ dendritic cells in genital tract mucosa</a:t>
            </a:r>
          </a:p>
          <a:p>
            <a:r>
              <a:rPr lang="en-GB"/>
              <a:t>Traffic to regional lymph nodes day 3</a:t>
            </a:r>
          </a:p>
          <a:p>
            <a:r>
              <a:rPr lang="en-GB"/>
              <a:t>Disseminate throughout body by 10 days</a:t>
            </a:r>
          </a:p>
          <a:p>
            <a:r>
              <a:rPr lang="en-GB"/>
              <a:t>Will infect and lie ‘dormant/latent’ for life span of that infected cell any CD4 bearing cell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04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1" name="Picture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52513"/>
            <a:ext cx="4572000" cy="348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68313" y="228600"/>
            <a:ext cx="820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4400" b="1"/>
              <a:t>Gut</a:t>
            </a: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36198" name="Picture 6" descr="med-46-hivp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24130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286000" y="6400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/>
              <a:t>Brenchley, Douek et al., J Ex Med Volume 200 (6), 2004 749–759</a:t>
            </a:r>
            <a:r>
              <a:rPr lang="en-GB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23850" y="4843463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Primary HIV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323850" y="2205038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HIV negative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076825" y="2852738"/>
            <a:ext cx="36718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60-80% loss memory CD4+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p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038475" cy="6338887"/>
          </a:xfrm>
          <a:prstGeom prst="rect">
            <a:avLst/>
          </a:prstGeom>
          <a:noFill/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119563" y="2008188"/>
            <a:ext cx="49593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HIV remains “latent” it infects cells incorporates</a:t>
            </a:r>
          </a:p>
          <a:p>
            <a:r>
              <a:rPr lang="en-GB"/>
              <a:t>Its genome into host cell DNA and remains</a:t>
            </a:r>
          </a:p>
          <a:p>
            <a:r>
              <a:rPr lang="en-GB"/>
              <a:t>Persistent within those cells until they become </a:t>
            </a:r>
          </a:p>
          <a:p>
            <a:r>
              <a:rPr lang="en-GB"/>
              <a:t>activated </a:t>
            </a:r>
          </a:p>
          <a:p>
            <a:r>
              <a:rPr lang="en-GB"/>
              <a:t>This is referred to as the latent reservoir</a:t>
            </a:r>
          </a:p>
          <a:p>
            <a:r>
              <a:rPr lang="en-GB"/>
              <a:t>accessing infected cells within the latent</a:t>
            </a:r>
          </a:p>
          <a:p>
            <a:r>
              <a:rPr lang="en-GB"/>
              <a:t>reservoir is very difficult with current drugs and</a:t>
            </a:r>
          </a:p>
          <a:p>
            <a:r>
              <a:rPr lang="en-GB"/>
              <a:t>explains why it is not possible to eradicate or</a:t>
            </a:r>
          </a:p>
          <a:p>
            <a:r>
              <a:rPr lang="en-GB"/>
              <a:t>cure HIV at present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ncy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" y="88900"/>
            <a:ext cx="903104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Outcome of exposure to HIV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Majority fail to control viral replication and get progressive depletion of CD4 T-cells with eventual immunological collapse</a:t>
            </a:r>
          </a:p>
          <a:p>
            <a:pPr>
              <a:lnSpc>
                <a:spcPct val="90000"/>
              </a:lnSpc>
            </a:pPr>
            <a:r>
              <a:rPr lang="en-GB"/>
              <a:t>Small number ~10% generate a potent HIV-specific immune response and hold viral replication under control (LTNP)</a:t>
            </a:r>
          </a:p>
          <a:p>
            <a:pPr>
              <a:lnSpc>
                <a:spcPct val="90000"/>
              </a:lnSpc>
            </a:pPr>
            <a:r>
              <a:rPr lang="en-GB"/>
              <a:t>Very small numbers prevent the establishment of infection despite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Lymph Nodes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Uncontrolled viral replication leads to lymph nodes architecture destruction </a:t>
            </a:r>
            <a:r>
              <a:rPr lang="en-GB" sz="1600"/>
              <a:t>(Panteleo 1993)</a:t>
            </a:r>
          </a:p>
          <a:p>
            <a:r>
              <a:rPr lang="en-GB"/>
              <a:t>Prevents immune priming</a:t>
            </a:r>
          </a:p>
          <a:p>
            <a:r>
              <a:rPr lang="en-GB"/>
              <a:t>Site of viral transmission from DC loaded with virus onto trafficking CD4 T-cells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HIV Biology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Immune destruction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CD4 cells provide help to all other arms of the acquired immune system</a:t>
            </a:r>
          </a:p>
          <a:p>
            <a:pPr>
              <a:lnSpc>
                <a:spcPct val="90000"/>
              </a:lnSpc>
            </a:pPr>
            <a:r>
              <a:rPr lang="en-GB"/>
              <a:t>Serious CD4 T-cell functional deficit even when T-cell counts remain normal </a:t>
            </a:r>
            <a:r>
              <a:rPr lang="en-GB" sz="1200"/>
              <a:t>clerici &amp; Shearer 1992</a:t>
            </a:r>
          </a:p>
          <a:p>
            <a:pPr>
              <a:lnSpc>
                <a:spcPct val="90000"/>
              </a:lnSpc>
            </a:pPr>
            <a:r>
              <a:rPr lang="en-GB"/>
              <a:t>Antigen presenting cell dysfunction</a:t>
            </a:r>
          </a:p>
          <a:p>
            <a:pPr>
              <a:lnSpc>
                <a:spcPct val="90000"/>
              </a:lnSpc>
            </a:pPr>
            <a:r>
              <a:rPr lang="en-GB"/>
              <a:t>CD4 T-cell death</a:t>
            </a:r>
          </a:p>
          <a:p>
            <a:pPr>
              <a:lnSpc>
                <a:spcPct val="90000"/>
              </a:lnSpc>
            </a:pPr>
            <a:r>
              <a:rPr lang="en-GB"/>
              <a:t>Ultimate complete immune failure CD4&lt;100 </a:t>
            </a:r>
            <a:r>
              <a:rPr lang="en-GB" sz="2400"/>
              <a:t>(normal range 500-1000)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064250" y="639763"/>
            <a:ext cx="2900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/>
              <a:t>WHO staging of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Can the immune system control HIV?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How is HIV controlled by the immune system?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HIV infects the CD4 helper cells that co-ordinate or Help the immune system ultimately destroying it.</a:t>
            </a:r>
          </a:p>
          <a:p>
            <a:r>
              <a:rPr lang="en-GB"/>
              <a:t>HIV-specific responses can control viral replication certain individuals have enhanced control largely a result of genetic predetermined immune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30243"/>
          </a:xfrm>
        </p:spPr>
        <p:txBody>
          <a:bodyPr>
            <a:noAutofit/>
          </a:bodyPr>
          <a:lstStyle/>
          <a:p>
            <a:r>
              <a:rPr lang="en-US" sz="3600" b="1" dirty="0"/>
              <a:t>B-cell depletion reveals a role for antibodies in the control of chronic HIV-1 infection.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96" y="2110814"/>
            <a:ext cx="5258497" cy="4488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8785" y="5952002"/>
            <a:ext cx="188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/>
              <a:t>Nat</a:t>
            </a:r>
            <a:r>
              <a:rPr lang="cs-CZ" u="sng" dirty="0"/>
              <a:t> </a:t>
            </a:r>
            <a:r>
              <a:rPr lang="cs-CZ" u="sng" dirty="0" err="1"/>
              <a:t>Commun</a:t>
            </a:r>
            <a:r>
              <a:rPr lang="cs-CZ" u="sng" dirty="0"/>
              <a:t>. 2010 </a:t>
            </a:r>
            <a:r>
              <a:rPr lang="cs-CZ" u="sng" dirty="0" err="1"/>
              <a:t>Oct</a:t>
            </a:r>
            <a:r>
              <a:rPr lang="cs-CZ" u="sng" dirty="0"/>
              <a:t> 19;1:102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How does CTL mediate viral destruction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Secretion of cytokines e.g.</a:t>
            </a:r>
          </a:p>
          <a:p>
            <a:r>
              <a:rPr lang="en-GB"/>
              <a:t>CCR5/MIP-1a,b/Rantes/a,1,2,3 defensin</a:t>
            </a:r>
          </a:p>
          <a:p>
            <a:r>
              <a:rPr lang="en-GB"/>
              <a:t>Direct killing of infected  CD4 +cells (also therefore mediate CD4 destruction)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>
                <a:solidFill>
                  <a:srgbClr val="FFFF00"/>
                </a:solidFill>
              </a:rPr>
              <a:t>Evidence to support the role of HIV specific CTL in HIV control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Long-term non-progressors (LTNP) have replication competent virus and strong CTL </a:t>
            </a:r>
            <a:r>
              <a:rPr lang="en-GB" sz="1200"/>
              <a:t>Clerici et al 1996</a:t>
            </a:r>
          </a:p>
          <a:p>
            <a:r>
              <a:rPr lang="en-GB" sz="2400"/>
              <a:t>Inverse relationship between pVL and CTLs </a:t>
            </a:r>
            <a:r>
              <a:rPr lang="en-GB" sz="1200"/>
              <a:t>McMichael 2001</a:t>
            </a:r>
          </a:p>
          <a:p>
            <a:r>
              <a:rPr lang="en-GB" sz="2400"/>
              <a:t>Control of pVL at seroconversion correlates with CTL </a:t>
            </a:r>
            <a:r>
              <a:rPr lang="en-GB" sz="1200"/>
              <a:t>Koup et al 1994 Musey 1997 Panteleo 1997 Rosenberg 2000 Borrow 1994</a:t>
            </a:r>
          </a:p>
          <a:p>
            <a:r>
              <a:rPr lang="en-GB" sz="2400"/>
              <a:t>Presence of CTL in cord blood associated with viral clearance in infant Bryson</a:t>
            </a:r>
          </a:p>
          <a:p>
            <a:r>
              <a:rPr lang="en-GB" sz="2400"/>
              <a:t>Primate models support role CD4 and CD8 depletion in primates infected with SIV rapidly die</a:t>
            </a:r>
          </a:p>
          <a:p>
            <a:endParaRPr lang="en-GB" sz="2400"/>
          </a:p>
          <a:p>
            <a:endParaRPr lang="en-GB"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HIV specific CD4 responses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Effectors as well as targets</a:t>
            </a:r>
          </a:p>
          <a:p>
            <a:r>
              <a:rPr lang="en-GB" sz="2400"/>
              <a:t>High level CD4 responses are also associated with good viral control at seroconversion in humans </a:t>
            </a:r>
            <a:r>
              <a:rPr lang="en-GB" sz="1200"/>
              <a:t>Rosenberg 2000</a:t>
            </a:r>
            <a:r>
              <a:rPr lang="en-GB" sz="2400"/>
              <a:t> and primate models </a:t>
            </a:r>
            <a:r>
              <a:rPr lang="en-GB" sz="1200"/>
              <a:t>Kahn 1998</a:t>
            </a:r>
          </a:p>
          <a:p>
            <a:r>
              <a:rPr lang="en-GB" sz="2400"/>
              <a:t>Th1 type response associated with good outcome</a:t>
            </a:r>
          </a:p>
          <a:p>
            <a:endParaRPr lang="en-GB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rgbClr val="FFFF00"/>
                </a:solidFill>
              </a:rPr>
              <a:t>How do HIV-specific CD4 responses kill virus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Secrete cytokine that control other arms of immune response esp. CTL</a:t>
            </a:r>
          </a:p>
          <a:p>
            <a:r>
              <a:rPr lang="en-GB"/>
              <a:t>Secrete beta chemokines</a:t>
            </a:r>
          </a:p>
          <a:p>
            <a:r>
              <a:rPr lang="en-GB"/>
              <a:t>Cytolytic function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Immune escape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Virus evolves that are not recognised by HIV-specific CTL</a:t>
            </a:r>
            <a:r>
              <a:rPr lang="en-GB" sz="1600"/>
              <a:t>Phillips 1991, Price 1997</a:t>
            </a:r>
            <a:endParaRPr lang="en-GB"/>
          </a:p>
          <a:p>
            <a:r>
              <a:rPr lang="en-GB"/>
              <a:t>Adds support to the role played by CTL since if they exert a significant survival advantage for the virus to ‘escape’ they must be suppressing viral replication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rgbClr val="FFFF00"/>
                </a:solidFill>
                <a:latin typeface="Times New Roman" pitchFamily="18" charset="0"/>
              </a:rPr>
              <a:t>HIV morphology (EM)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3608388" cy="3067050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17658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3657600" cy="1143000"/>
          </a:xfrm>
        </p:spPr>
        <p:txBody>
          <a:bodyPr/>
          <a:lstStyle/>
          <a:p>
            <a:r>
              <a:rPr lang="en-US" sz="3200"/>
              <a:t>Rates of escape:</a:t>
            </a:r>
            <a:endParaRPr lang="en-US"/>
          </a:p>
        </p:txBody>
      </p:sp>
      <p:pic>
        <p:nvPicPr>
          <p:cNvPr id="260099" name="Picture 5" descr="FIG 2 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035425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3352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 models:</a:t>
            </a:r>
          </a:p>
          <a:p>
            <a:pPr>
              <a:spcBef>
                <a:spcPct val="50000"/>
              </a:spcBef>
              <a:buFont typeface="Arial" charset="0"/>
              <a:buAutoNum type="alphaLcPeriod"/>
            </a:pPr>
            <a:r>
              <a:rPr lang="en-US"/>
              <a:t>Very little happens</a:t>
            </a:r>
          </a:p>
          <a:p>
            <a:pPr>
              <a:spcBef>
                <a:spcPct val="50000"/>
              </a:spcBef>
              <a:buFont typeface="Arial" charset="0"/>
              <a:buAutoNum type="alphaLcPeriod"/>
            </a:pPr>
            <a:r>
              <a:rPr lang="en-US"/>
              <a:t>A lot happens but its not very interesting</a:t>
            </a:r>
          </a:p>
          <a:p>
            <a:pPr>
              <a:spcBef>
                <a:spcPct val="50000"/>
              </a:spcBef>
              <a:buFont typeface="Arial" charset="0"/>
              <a:buAutoNum type="alphaLcPeriod"/>
            </a:pPr>
            <a:r>
              <a:rPr lang="en-US"/>
              <a:t>Rapid escape in HLA matched, paired with reversion in HLA-ve controls</a:t>
            </a:r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 flipV="1">
            <a:off x="3581400" y="762000"/>
            <a:ext cx="9144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Line 6"/>
          <p:cNvSpPr>
            <a:spLocks noChangeShapeType="1"/>
          </p:cNvSpPr>
          <p:nvPr/>
        </p:nvSpPr>
        <p:spPr bwMode="auto">
          <a:xfrm>
            <a:off x="3352800" y="4419600"/>
            <a:ext cx="1295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 flipV="1">
            <a:off x="2895600" y="2895600"/>
            <a:ext cx="175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 animBg="1"/>
      <p:bldP spid="260102" grpId="0" animBg="1"/>
      <p:bldP spid="2601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Factors associated with good viral control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r>
              <a:rPr lang="en-GB" sz="2400"/>
              <a:t>Genetic</a:t>
            </a:r>
          </a:p>
          <a:p>
            <a:r>
              <a:rPr lang="en-GB" sz="2400"/>
              <a:t>Virological</a:t>
            </a:r>
          </a:p>
          <a:p>
            <a:r>
              <a:rPr lang="en-GB" sz="2400"/>
              <a:t>Immunological</a:t>
            </a:r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Therapeutic</a:t>
            </a:r>
          </a:p>
          <a:p>
            <a:endParaRPr lang="en-GB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r>
              <a:rPr lang="en-GB" sz="2400"/>
              <a:t>CCR5d32 HLA alleles</a:t>
            </a:r>
          </a:p>
          <a:p>
            <a:r>
              <a:rPr lang="en-GB" sz="2400"/>
              <a:t>Low dose nef deletions</a:t>
            </a:r>
          </a:p>
          <a:p>
            <a:r>
              <a:rPr lang="en-GB" sz="2400"/>
              <a:t>CTL vs gag CD4 Th1 responses esp. vs env neutralising antibody</a:t>
            </a:r>
          </a:p>
          <a:p>
            <a:r>
              <a:rPr lang="en-GB" sz="2400"/>
              <a:t>ART </a:t>
            </a:r>
          </a:p>
          <a:p>
            <a:r>
              <a:rPr lang="en-GB" sz="2400"/>
              <a:t>Younger age with residual thymic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Elite controllers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People who following infection maintain good HIV-specific immune responses control viral replication spontaneously and sustain a normal CD4 count &gt;10 years after infection</a:t>
            </a:r>
          </a:p>
          <a:p>
            <a:r>
              <a:rPr lang="en-GB"/>
              <a:t>Correlates with good immune responses esp CTL gag and HLA types CCR5d32 heterozygotes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treatment controllers (PTC)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Individuals who have taken a period of ART usually at acute infection then stopped therapy and spontaneously controlled viral replication 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Immune restoration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ART removes on-going CD4 cell destruction allowing immune reconstitution but relates to nadir CD4 count</a:t>
            </a:r>
          </a:p>
          <a:p>
            <a:r>
              <a:rPr lang="en-GB"/>
              <a:t>Lymph node architecture can redevelop  depending on degree of damage</a:t>
            </a:r>
          </a:p>
          <a:p>
            <a:r>
              <a:rPr lang="en-GB"/>
              <a:t>Immune responses can re-develop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Early ART may Modify HIV Disease Course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447800"/>
            <a:ext cx="3810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Post-ART controllers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3810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Elite controllers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373380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0.5%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HLA B27, B57 </a:t>
            </a:r>
          </a:p>
          <a:p>
            <a:r>
              <a:rPr lang="en-US" sz="2400" dirty="0" smtClean="0"/>
              <a:t>overrepresentation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High frequencies of HIV-specific CD8+ T 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2286000"/>
            <a:ext cx="37338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Up to 15.6%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No HLA B27, B57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overrepresentation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Low frequencies of HIV-specific CD8+ T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419600"/>
            <a:ext cx="7924800" cy="1569660"/>
          </a:xfrm>
          <a:prstGeom prst="rect">
            <a:avLst/>
          </a:prstGeom>
          <a:solidFill>
            <a:srgbClr val="1B1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HIV DNA</a:t>
            </a:r>
          </a:p>
          <a:p>
            <a:pPr algn="ctr"/>
            <a:r>
              <a:rPr lang="en-US" sz="2400" dirty="0" smtClean="0"/>
              <a:t>Reservoir distribution in short-lived memory CD4+ T cells</a:t>
            </a:r>
          </a:p>
          <a:p>
            <a:pPr algn="ctr"/>
            <a:r>
              <a:rPr lang="en-US" sz="2400" dirty="0" smtClean="0"/>
              <a:t>Low immune activation</a:t>
            </a:r>
          </a:p>
          <a:p>
            <a:pPr algn="ctr"/>
            <a:r>
              <a:rPr lang="en-US" sz="2400" dirty="0" smtClean="0"/>
              <a:t>High CD4+ T cell count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6172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Seng</a:t>
            </a:r>
            <a:r>
              <a:rPr lang="en-US" sz="1400" dirty="0"/>
              <a:t> R, JAIDS 2008; </a:t>
            </a:r>
            <a:r>
              <a:rPr lang="en-US" sz="1400" dirty="0" err="1"/>
              <a:t>Hocqueloux</a:t>
            </a:r>
            <a:r>
              <a:rPr lang="en-US" sz="1400" dirty="0"/>
              <a:t> L, AIDS 2010; McMichael AJ, Nat Rev </a:t>
            </a:r>
            <a:r>
              <a:rPr lang="en-US" sz="1400" dirty="0" err="1"/>
              <a:t>Immunol</a:t>
            </a:r>
            <a:r>
              <a:rPr lang="en-US" sz="1400" dirty="0"/>
              <a:t> </a:t>
            </a:r>
            <a:r>
              <a:rPr lang="en-US" sz="1400" dirty="0" smtClean="0"/>
              <a:t>2010;</a:t>
            </a:r>
            <a:endParaRPr lang="en-US" sz="1400" dirty="0"/>
          </a:p>
          <a:p>
            <a:pPr algn="r"/>
            <a:r>
              <a:rPr lang="en-US" sz="1400" dirty="0" err="1" smtClean="0"/>
              <a:t>Goujard</a:t>
            </a:r>
            <a:r>
              <a:rPr lang="en-US" sz="1400" dirty="0" smtClean="0"/>
              <a:t> C, Antiviral 2012, Bacchus C, 2012 IAS HIV Cure workshop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39825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to starting ART from HIV infection </a:t>
            </a:r>
            <a:r>
              <a:rPr lang="en-US" sz="3600" dirty="0" err="1" smtClean="0"/>
              <a:t>vs</a:t>
            </a:r>
            <a:r>
              <a:rPr lang="en-US" sz="3600" dirty="0" smtClean="0"/>
              <a:t> CD8 responses at </a:t>
            </a:r>
            <a:r>
              <a:rPr lang="en-US" sz="3600" dirty="0" err="1" smtClean="0"/>
              <a:t>acqusition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01948"/>
              </p:ext>
            </p:extLst>
          </p:nvPr>
        </p:nvGraphicFramePr>
        <p:xfrm>
          <a:off x="1201464" y="1480373"/>
          <a:ext cx="6850080" cy="502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5105212" imgH="3746362" progId="Word.Document.12">
                  <p:embed/>
                </p:oleObj>
              </mc:Choice>
              <mc:Fallback>
                <p:oleObj name="Document" r:id="rId4" imgW="5105212" imgH="374636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464" y="1480373"/>
                        <a:ext cx="6850080" cy="502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5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Enhancement of HIV specific immunity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Therapeutic vaccines</a:t>
            </a:r>
          </a:p>
          <a:p>
            <a:pPr>
              <a:lnSpc>
                <a:spcPct val="90000"/>
              </a:lnSpc>
            </a:pPr>
            <a:r>
              <a:rPr lang="en-GB"/>
              <a:t>Use ART to reduce viral replication, allow for immune reconstitution</a:t>
            </a:r>
          </a:p>
          <a:p>
            <a:pPr>
              <a:lnSpc>
                <a:spcPct val="90000"/>
              </a:lnSpc>
            </a:pPr>
            <a:r>
              <a:rPr lang="en-GB"/>
              <a:t>Direct immune responses towards known ‘protective epitopes’</a:t>
            </a:r>
          </a:p>
          <a:p>
            <a:pPr>
              <a:lnSpc>
                <a:spcPct val="90000"/>
              </a:lnSpc>
            </a:pPr>
            <a:r>
              <a:rPr lang="en-GB"/>
              <a:t>Little clinical success at eradicating virus but may have potential to enable simplification of ART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can’t ART cure HIV?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Viral latent pool- ‘reservoir’</a:t>
            </a:r>
          </a:p>
          <a:p>
            <a:r>
              <a:rPr lang="en-GB" dirty="0" smtClean="0"/>
              <a:t>HIV integrated into host cell genome no antigen expression therefore immunologically silent</a:t>
            </a:r>
          </a:p>
          <a:p>
            <a:r>
              <a:rPr lang="en-GB" dirty="0" smtClean="0"/>
              <a:t>V limited viral turnover therefore ART no effect</a:t>
            </a:r>
          </a:p>
          <a:p>
            <a:r>
              <a:rPr lang="en-GB" dirty="0" smtClean="0"/>
              <a:t>Sanctuary sites away from drug penetration</a:t>
            </a: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there a chance of finding a cure?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man has been cured of HIV infection</a:t>
            </a:r>
          </a:p>
          <a:p>
            <a:r>
              <a:rPr lang="en-GB" dirty="0" smtClean="0"/>
              <a:t>He had years of ART, 2 bone marrow transplants, 2 courses of total body radiation and chemotherapy</a:t>
            </a:r>
            <a:endParaRPr lang="en-GB" dirty="0"/>
          </a:p>
        </p:txBody>
      </p:sp>
      <p:pic>
        <p:nvPicPr>
          <p:cNvPr id="6" name="Picture 2" descr="http://www.bostonglobe.com/rf/image_r/Boston/2011-2020/2012/07/27/BostonGlobe.com/National/Images/149183631.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86190"/>
            <a:ext cx="4381500" cy="29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HIV_Virion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88350" cy="643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v_st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58" y="1115177"/>
            <a:ext cx="3891241" cy="57428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47738"/>
          </a:xfrm>
        </p:spPr>
        <p:txBody>
          <a:bodyPr/>
          <a:lstStyle/>
          <a:p>
            <a:r>
              <a:rPr lang="en-US" dirty="0" smtClean="0"/>
              <a:t>Which ‘reservoir’ to measure?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interventions could confer a cure?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Force expression of HIV integrated DNA from latently infected cells</a:t>
            </a:r>
          </a:p>
          <a:p>
            <a:r>
              <a:rPr lang="en-GB" dirty="0" smtClean="0"/>
              <a:t>Enhance HIV specific immune responses- </a:t>
            </a:r>
            <a:r>
              <a:rPr lang="en-GB" dirty="0" err="1" smtClean="0"/>
              <a:t>esp</a:t>
            </a:r>
            <a:r>
              <a:rPr lang="en-GB" dirty="0" smtClean="0"/>
              <a:t> CTL</a:t>
            </a:r>
          </a:p>
          <a:p>
            <a:r>
              <a:rPr lang="en-GB" dirty="0" smtClean="0"/>
              <a:t>Convert individuals into EC?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009"/>
            <a:ext cx="8789423" cy="5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Immune therapy approaches to HIV ‘Cure’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www.di.uq.edu.au/sparq/images/proj6f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89" y="428604"/>
            <a:ext cx="826400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ncy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6860"/>
            <a:ext cx="8940800" cy="67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ncy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8448273" cy="63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349" y="357166"/>
            <a:ext cx="6354135" cy="500066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5000" y="4064000"/>
            <a:ext cx="7620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0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5720" y="6215082"/>
            <a:ext cx="7620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Liang  Shan , Kai  Deng , Neeta?S.  Shroff , Christine?M.  Durand , S.?Alireza.  Rabi , Hung-Chih  Yang , Hao  Zhang , J...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5720" y="5715016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 b="1" dirty="0"/>
              <a:t>Stimulation of HIV-1-Specific </a:t>
            </a:r>
            <a:r>
              <a:rPr lang="en-US" sz="1400" b="1" dirty="0" err="1"/>
              <a:t>Cytolytic</a:t>
            </a:r>
            <a:r>
              <a:rPr lang="en-US" sz="1400" b="1" dirty="0"/>
              <a:t> T Lymphocytes Facilitates Elimination of Latent Viral Reservoir after Virus Reactivation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5720" y="6357958"/>
            <a:ext cx="762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dirty="0"/>
              <a:t>Immunity Volume 36, Issue 3 2012 491 - 501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vitro data did not show increased viral transcription with VOR +ART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Purging the latent reservoir for HIV-1 requires reactivation of latent virus and then elimination of infected host cells</a:t>
            </a:r>
          </a:p>
          <a:p>
            <a:r>
              <a:rPr lang="en-GB" dirty="0" smtClean="0"/>
              <a:t>Resting CD4</a:t>
            </a:r>
            <a:r>
              <a:rPr lang="en-GB" baseline="30000" dirty="0" smtClean="0"/>
              <a:t>+</a:t>
            </a:r>
            <a:r>
              <a:rPr lang="en-GB" dirty="0" smtClean="0"/>
              <a:t> T cells latently infected with HIV-1 do not die after virus reactivation </a:t>
            </a:r>
          </a:p>
          <a:p>
            <a:r>
              <a:rPr lang="en-GB" dirty="0" smtClean="0"/>
              <a:t>Viral CPEs or patient CTLs do not cause death of HIV-1-infected resting CD4</a:t>
            </a:r>
            <a:r>
              <a:rPr lang="en-GB" baseline="30000" dirty="0" smtClean="0"/>
              <a:t>+</a:t>
            </a:r>
            <a:r>
              <a:rPr lang="en-GB" dirty="0" smtClean="0"/>
              <a:t> T cells </a:t>
            </a:r>
          </a:p>
          <a:p>
            <a:r>
              <a:rPr lang="en-GB" dirty="0" smtClean="0"/>
              <a:t>Stimulated patient CTLs kill infected resting CD4</a:t>
            </a:r>
            <a:r>
              <a:rPr lang="en-GB" baseline="30000" dirty="0" smtClean="0"/>
              <a:t>+</a:t>
            </a:r>
            <a:r>
              <a:rPr lang="en-GB" dirty="0" smtClean="0"/>
              <a:t> T cells after reversal of latency </a:t>
            </a:r>
          </a:p>
          <a:p>
            <a:r>
              <a:rPr lang="en-GB" dirty="0" smtClean="0"/>
              <a:t>Autologous viruses recovered from latent reservoir do not escape from patient CTLs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Getting HIV out of its hiding plac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010650" cy="209550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S. </a:t>
            </a:r>
            <a:r>
              <a:rPr lang="en-GB" dirty="0" err="1" smtClean="0"/>
              <a:t>Deeks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000" dirty="0" smtClean="0"/>
              <a:t>Nature Volume: 487, Pages: 439–440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993" y="4286256"/>
            <a:ext cx="82686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400" b="1" dirty="0" smtClean="0"/>
              <a:t>If used HDACi in earlier stages of infection with relative</a:t>
            </a:r>
          </a:p>
          <a:p>
            <a:r>
              <a:rPr lang="en-GB" sz="2400" b="1" dirty="0" smtClean="0"/>
              <a:t> immune preservation and smaller </a:t>
            </a:r>
          </a:p>
          <a:p>
            <a:r>
              <a:rPr lang="en-GB" sz="2400" b="1" dirty="0" smtClean="0"/>
              <a:t>size of reservoir would this be more effective?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question is not ‘why does the immune system do too little’, but ‘can we  make it do enough?’</a:t>
            </a:r>
          </a:p>
          <a:p>
            <a:r>
              <a:rPr lang="en-US" dirty="0" smtClean="0"/>
              <a:t>CD4 and CD8 T cell responses contribute to outcome, but the effect is not large</a:t>
            </a:r>
          </a:p>
          <a:p>
            <a:r>
              <a:rPr lang="en-US" dirty="0" smtClean="0"/>
              <a:t>Parameters of T cell function need further understanding to understand truly effective responses</a:t>
            </a:r>
          </a:p>
          <a:p>
            <a:r>
              <a:rPr lang="en-US" dirty="0" smtClean="0"/>
              <a:t>The virus matters – </a:t>
            </a:r>
            <a:r>
              <a:rPr lang="en-US" dirty="0" err="1" smtClean="0"/>
              <a:t>eg</a:t>
            </a:r>
            <a:r>
              <a:rPr lang="en-US" dirty="0" smtClean="0"/>
              <a:t> fitness, but…</a:t>
            </a:r>
          </a:p>
          <a:p>
            <a:r>
              <a:rPr lang="en-US" dirty="0" smtClean="0"/>
              <a:t>Escape is widespread, and maybe not a major factor in cure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HIV Biology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RNA virus</a:t>
            </a:r>
          </a:p>
          <a:p>
            <a:r>
              <a:rPr lang="en-GB"/>
              <a:t>Reverse transcriptase highly error prone</a:t>
            </a:r>
          </a:p>
          <a:p>
            <a:r>
              <a:rPr lang="en-GB"/>
              <a:t>Homogeneous virus primary infection</a:t>
            </a:r>
          </a:p>
          <a:p>
            <a:r>
              <a:rPr lang="en-GB"/>
              <a:t>Highly divergent quasi-species of viruses over time</a:t>
            </a:r>
          </a:p>
          <a:p>
            <a:r>
              <a:rPr lang="en-GB"/>
              <a:t>Attaches via CD4 fuses to gain entry via chemokine (CCR5/CXCR4) receptors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5100"/>
            <a:ext cx="8208962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548322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47800" y="666750"/>
            <a:ext cx="53403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solidFill>
                  <a:srgbClr val="FFFF00"/>
                </a:solidFill>
                <a:latin typeface="Times" pitchFamily="18" charset="0"/>
              </a:rPr>
              <a:t>Early steps in HIV infection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The role of the immune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Recognise danger</a:t>
            </a:r>
          </a:p>
          <a:p>
            <a:r>
              <a:rPr lang="en-GB"/>
              <a:t>Respond to pathogen and destroy</a:t>
            </a:r>
          </a:p>
          <a:p>
            <a:r>
              <a:rPr lang="en-GB"/>
              <a:t>Preserve self</a:t>
            </a:r>
          </a:p>
          <a:p>
            <a:r>
              <a:rPr lang="en-GB"/>
              <a:t>Generate memory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991</TotalTime>
  <Words>1500</Words>
  <Application>Microsoft Office PowerPoint</Application>
  <PresentationFormat>On-screen Show (4:3)</PresentationFormat>
  <Paragraphs>213</Paragraphs>
  <Slides>59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Ripple</vt:lpstr>
      <vt:lpstr>Document</vt:lpstr>
      <vt:lpstr>Cellular immune responses to HIV</vt:lpstr>
      <vt:lpstr>Goals of this lecture</vt:lpstr>
      <vt:lpstr>HIV Biology</vt:lpstr>
      <vt:lpstr>PowerPoint Presentation</vt:lpstr>
      <vt:lpstr>PowerPoint Presentation</vt:lpstr>
      <vt:lpstr>HIV Biology</vt:lpstr>
      <vt:lpstr>PowerPoint Presentation</vt:lpstr>
      <vt:lpstr>PowerPoint Presentation</vt:lpstr>
      <vt:lpstr>The role of the immune system</vt:lpstr>
      <vt:lpstr>Cells of the immune system</vt:lpstr>
      <vt:lpstr>Organs of the immune system</vt:lpstr>
      <vt:lpstr>PowerPoint Presentation</vt:lpstr>
      <vt:lpstr>Effectors of the immune system</vt:lpstr>
      <vt:lpstr>Innate cellular immune responses</vt:lpstr>
      <vt:lpstr>PowerPoint Presentation</vt:lpstr>
      <vt:lpstr>Priming a T-cell response</vt:lpstr>
      <vt:lpstr>B-cell response to HIV</vt:lpstr>
      <vt:lpstr>PowerPoint Presentation</vt:lpstr>
      <vt:lpstr>What happens after exposure to HIV-1?</vt:lpstr>
      <vt:lpstr>PowerPoint Presentation</vt:lpstr>
      <vt:lpstr>PowerPoint Presentation</vt:lpstr>
      <vt:lpstr>Transit of HIV through the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 of exposure to HIV</vt:lpstr>
      <vt:lpstr>Lymph Nodes</vt:lpstr>
      <vt:lpstr>Immune destruction</vt:lpstr>
      <vt:lpstr>PowerPoint Presentation</vt:lpstr>
      <vt:lpstr>Can the immune system control HIV?</vt:lpstr>
      <vt:lpstr>How is HIV controlled by the immune system?</vt:lpstr>
      <vt:lpstr>B-cell depletion reveals a role for antibodies in the control of chronic HIV-1 infection.</vt:lpstr>
      <vt:lpstr>How does CTL mediate viral destruction</vt:lpstr>
      <vt:lpstr>Evidence to support the role of HIV specific CTL in HIV control</vt:lpstr>
      <vt:lpstr>HIV specific CD4 responses</vt:lpstr>
      <vt:lpstr>How do HIV-specific CD4 responses kill virus</vt:lpstr>
      <vt:lpstr>Immune escape</vt:lpstr>
      <vt:lpstr>Rates of escape:</vt:lpstr>
      <vt:lpstr>Factors associated with good viral control</vt:lpstr>
      <vt:lpstr>Elite controllers</vt:lpstr>
      <vt:lpstr>Post treatment controllers (PTC)</vt:lpstr>
      <vt:lpstr>Immune restoration</vt:lpstr>
      <vt:lpstr>Early ART may Modify HIV Disease Course</vt:lpstr>
      <vt:lpstr>Time to starting ART from HIV infection vs CD8 responses at acqusition</vt:lpstr>
      <vt:lpstr>Enhancement of HIV specific immunity</vt:lpstr>
      <vt:lpstr>Why can’t ART cure HIV?</vt:lpstr>
      <vt:lpstr>Is there a chance of finding a cure?</vt:lpstr>
      <vt:lpstr>Which ‘reservoir’ to measure?</vt:lpstr>
      <vt:lpstr>What interventions could confer a cure?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vitro data did not show increased viral transcription with VOR +ART</vt:lpstr>
      <vt:lpstr>S. Deeks  Nature Volume: 487, Pages: 439–440</vt:lpstr>
      <vt:lpstr>Conclusions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Immune responses to HIV-1</dc:title>
  <dc:creator>sjf30</dc:creator>
  <cp:lastModifiedBy>Shiel, Nuala</cp:lastModifiedBy>
  <cp:revision>49</cp:revision>
  <dcterms:created xsi:type="dcterms:W3CDTF">2002-12-17T16:31:39Z</dcterms:created>
  <dcterms:modified xsi:type="dcterms:W3CDTF">2012-11-27T08:43:18Z</dcterms:modified>
</cp:coreProperties>
</file>