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09" r:id="rId2"/>
    <p:sldId id="310" r:id="rId3"/>
    <p:sldId id="327" r:id="rId4"/>
    <p:sldId id="375" r:id="rId5"/>
    <p:sldId id="376" r:id="rId6"/>
    <p:sldId id="377" r:id="rId7"/>
    <p:sldId id="378" r:id="rId8"/>
    <p:sldId id="360" r:id="rId9"/>
    <p:sldId id="369" r:id="rId10"/>
    <p:sldId id="370" r:id="rId11"/>
    <p:sldId id="371" r:id="rId12"/>
    <p:sldId id="372" r:id="rId13"/>
    <p:sldId id="314" r:id="rId14"/>
    <p:sldId id="361" r:id="rId15"/>
    <p:sldId id="325" r:id="rId16"/>
    <p:sldId id="326" r:id="rId17"/>
    <p:sldId id="324" r:id="rId18"/>
    <p:sldId id="373" r:id="rId19"/>
    <p:sldId id="331" r:id="rId20"/>
    <p:sldId id="365" r:id="rId21"/>
    <p:sldId id="374" r:id="rId22"/>
    <p:sldId id="362" r:id="rId23"/>
    <p:sldId id="328" r:id="rId24"/>
    <p:sldId id="329" r:id="rId25"/>
    <p:sldId id="330" r:id="rId26"/>
    <p:sldId id="367" r:id="rId27"/>
    <p:sldId id="368" r:id="rId28"/>
    <p:sldId id="332" r:id="rId29"/>
    <p:sldId id="340" r:id="rId30"/>
    <p:sldId id="363" r:id="rId31"/>
    <p:sldId id="334" r:id="rId32"/>
    <p:sldId id="335" r:id="rId33"/>
    <p:sldId id="364" r:id="rId34"/>
    <p:sldId id="344" r:id="rId35"/>
    <p:sldId id="345" r:id="rId36"/>
    <p:sldId id="358" r:id="rId37"/>
    <p:sldId id="366" r:id="rId38"/>
    <p:sldId id="291" r:id="rId39"/>
    <p:sldId id="350" r:id="rId40"/>
    <p:sldId id="322" r:id="rId41"/>
    <p:sldId id="353" r:id="rId42"/>
    <p:sldId id="292" r:id="rId43"/>
    <p:sldId id="382" r:id="rId44"/>
    <p:sldId id="383" r:id="rId45"/>
    <p:sldId id="294" r:id="rId46"/>
    <p:sldId id="295" r:id="rId47"/>
    <p:sldId id="349" r:id="rId48"/>
    <p:sldId id="323" r:id="rId49"/>
    <p:sldId id="379" r:id="rId50"/>
    <p:sldId id="38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8" autoAdjust="0"/>
    <p:restoredTop sz="94660"/>
  </p:normalViewPr>
  <p:slideViewPr>
    <p:cSldViewPr>
      <p:cViewPr varScale="1">
        <p:scale>
          <a:sx n="50" d="100"/>
          <a:sy n="50" d="100"/>
        </p:scale>
        <p:origin x="-7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04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DAE42-92BF-47DC-910F-286C3DC0C4AF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89685-5FA0-4216-960E-EDC4EB3E4C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435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9E705-F4B9-47DF-BA2B-8B72249E64C9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2D98E-5839-4D71-AFF4-5A081CD5AD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47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97E75-84B0-4C73-8197-303499628217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E583A-6603-47A0-A587-ED0FE01334B5}" type="slidenum">
              <a:rPr lang="en-GB"/>
              <a:pPr/>
              <a:t>13</a:t>
            </a:fld>
            <a:endParaRPr lang="en-GB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0331" y="915423"/>
            <a:ext cx="4578941" cy="3135253"/>
          </a:xfrm>
          <a:solidFill>
            <a:srgbClr val="FFFFFF"/>
          </a:solidFill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2D98E-5839-4D71-AFF4-5A081CD5AD36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5FB08-67F6-465B-AA7A-9390E6F5396F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26E36-9115-44DE-B448-8A096AA868B8}" type="slidenum">
              <a:rPr lang="en-GB"/>
              <a:pPr/>
              <a:t>18</a:t>
            </a:fld>
            <a:endParaRPr lang="en-GB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B1A8D-0423-49AB-B36A-05CDBA61E6FF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7169A-9934-458F-95E4-13C39EEE203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2D98E-5839-4D71-AFF4-5A081CD5AD36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2D98E-5839-4D71-AFF4-5A081CD5AD36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FDD35E-E9CA-46D2-B2F8-BB9D00B0B6AE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E4E3D-F31C-4AE0-96F1-2528936805DC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E1BA8-B841-479A-83FA-A275F914991C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D85153-E24A-48A9-BB5A-E2F644A55D6D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A88DB7-9BF7-44FC-9396-F47394BF70AC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16DD6-5D6A-4B8E-BE24-6C0B7FDFD0DD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54771F-E114-4ACB-A736-599F8B177F94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32229-D910-4055-B9F3-9A34214451D8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2D98E-5839-4D71-AFF4-5A081CD5AD36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B745B-7A11-4E09-9D17-A3D5A7CE052D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5A4A7-48F9-43AB-9D89-8E8696800AFF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2D98E-5839-4D71-AFF4-5A081CD5AD36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F7B05B-A548-49AC-901F-C268022B96E3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A400D-3C3F-40C6-AB25-E7CF94639446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ED09CC-E396-48DB-9B0B-86697AE8763D}" type="slidenum">
              <a:rPr lang="en-GB"/>
              <a:pPr/>
              <a:t>36</a:t>
            </a:fld>
            <a:endParaRPr lang="en-GB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2D98E-5839-4D71-AFF4-5A081CD5AD36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EE2D5-9483-4C87-8ECE-5BF1C563F557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9211A8-C1D3-4FBC-9A42-7C0FDCA99483}" type="slidenum">
              <a:rPr lang="en-GB"/>
              <a:pPr/>
              <a:t>39</a:t>
            </a:fld>
            <a:endParaRPr lang="en-GB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168365-8E0D-4F7D-8E5D-F6E42E199875}" type="slidenum">
              <a:rPr lang="en-GB"/>
              <a:pPr/>
              <a:t>4</a:t>
            </a:fld>
            <a:endParaRPr lang="en-GB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1562C6-B1BE-4A7C-88A8-A911D7A3C92C}" type="slidenum">
              <a:rPr lang="en-GB"/>
              <a:pPr/>
              <a:t>41</a:t>
            </a:fld>
            <a:endParaRPr lang="en-GB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DA1D7-F2A1-4609-914A-47F3C16EC09D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04BECA-BA36-4936-991F-6FE68BE1CD54}" type="slidenum">
              <a:rPr lang="en-GB" sz="1200"/>
              <a:pPr algn="r"/>
              <a:t>42</a:t>
            </a:fld>
            <a:endParaRPr lang="en-GB" sz="120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6144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50144-7F0B-4C3A-90DF-E45D373B8DAC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EE693A-CA1D-4876-BAF0-2F5579968371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AA7F8-4FC8-4618-B9CB-BC347D06D88B}" type="slidenum">
              <a:rPr lang="en-GB" smtClean="0"/>
              <a:pPr/>
              <a:t>45</a:t>
            </a:fld>
            <a:endParaRPr lang="en-GB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67A96-4C72-4D86-8EF3-70BE0796E71C}" type="slidenum">
              <a:rPr lang="en-GB" smtClean="0"/>
              <a:pPr/>
              <a:t>46</a:t>
            </a:fld>
            <a:endParaRPr lang="en-GB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7" name="Text Box 4"/>
          <p:cNvSpPr txBox="1">
            <a:spLocks noChangeArrowheads="1"/>
          </p:cNvSpPr>
          <p:nvPr/>
        </p:nvSpPr>
        <p:spPr bwMode="auto">
          <a:xfrm>
            <a:off x="1279670" y="856930"/>
            <a:ext cx="1569271" cy="36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47" tIns="45623" rIns="91247" bIns="45623">
            <a:spAutoFit/>
          </a:bodyPr>
          <a:lstStyle/>
          <a:p>
            <a:pPr defTabSz="912813"/>
            <a:r>
              <a:rPr lang="en-GB" sz="1800"/>
              <a:t>Epithelial cells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63587-2924-45AF-9379-61B6A100253B}" type="slidenum">
              <a:rPr lang="en-GB"/>
              <a:pPr/>
              <a:t>47</a:t>
            </a:fld>
            <a:endParaRPr lang="en-GB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977BAD-E266-42DB-9F28-27EE4A4D0BD2}" type="slidenum">
              <a:rPr lang="en-GB" smtClean="0"/>
              <a:pPr/>
              <a:t>48</a:t>
            </a:fld>
            <a:endParaRPr lang="en-GB" smtClean="0"/>
          </a:p>
        </p:txBody>
      </p:sp>
      <p:sp>
        <p:nvSpPr>
          <p:cNvPr id="3686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2B8DD-D70D-456F-95DC-41D8489B981E}" type="slidenum">
              <a:rPr lang="en-GB"/>
              <a:pPr/>
              <a:t>49</a:t>
            </a:fld>
            <a:endParaRPr lang="en-GB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ECCBA-5B52-4169-93F1-1D6316C4F226}" type="slidenum">
              <a:rPr lang="en-GB"/>
              <a:pPr/>
              <a:t>5</a:t>
            </a:fld>
            <a:endParaRPr lang="en-GB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441325"/>
            <a:ext cx="4570412" cy="3427413"/>
          </a:xfrm>
          <a:ln/>
        </p:spPr>
      </p:sp>
      <p:sp>
        <p:nvSpPr>
          <p:cNvPr id="14746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E970E-8D43-4200-89C4-4764724206DF}" type="slidenum">
              <a:rPr lang="en-GB"/>
              <a:pPr/>
              <a:t>50</a:t>
            </a:fld>
            <a:endParaRPr lang="en-GB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7C98C-74E4-457E-99B9-E0C983ACDA98}" type="slidenum">
              <a:rPr lang="en-GB"/>
              <a:pPr/>
              <a:t>6</a:t>
            </a:fld>
            <a:endParaRPr lang="en-GB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75736-9B4F-4869-A803-4D82F1AC777B}" type="slidenum">
              <a:rPr lang="en-GB"/>
              <a:pPr/>
              <a:t>7</a:t>
            </a:fld>
            <a:endParaRPr lang="en-GB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961" y="707772"/>
            <a:ext cx="4958517" cy="3395549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2D98E-5839-4D71-AFF4-5A081CD5AD36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3A6B3-04DA-46D9-96BD-CDBDEBC47C17}" type="datetimeFigureOut">
              <a:rPr lang="en-GB" smtClean="0"/>
              <a:pPr/>
              <a:t>09/11/2012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D603-8EE7-4B70-9A6E-CAB41BC260B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://www.google.co.uk/imgres?imgurl=http://royalsociety.org/uploadedImages/Royal_Society_Content/Policy_and_Influence/Policy_Activities/Projects/British%20Council.jpg&amp;imgrefurl=http://royalsociety.org/aiwsi/partners/&amp;h=531&amp;w=1775&amp;sz=181&amp;tbnid=LCV6Ha9QIzfbXM:&amp;tbnh=45&amp;tbnw=150&amp;prev=/images?q=british+council+logo&amp;zoom=1&amp;q=british+council+logo&amp;hl=en&amp;usg=__4QElfwOkbeDQFrsDeNS5haqw7XU=&amp;sa=X&amp;ei=QWiCTaOsKYuLhQf-vozJBA&amp;ved=0CEkQ9QEwBQ" TargetMode="External"/><Relationship Id="rId5" Type="http://schemas.openxmlformats.org/officeDocument/2006/relationships/hyperlink" Target="http://www.mrc.ac.uk/" TargetMode="External"/><Relationship Id="rId15" Type="http://schemas.openxmlformats.org/officeDocument/2006/relationships/image" Target="../media/image10.jpeg"/><Relationship Id="rId10" Type="http://schemas.openxmlformats.org/officeDocument/2006/relationships/hyperlink" Target="http://www.google.co.uk/imgres?imgurl=http://www.fawndoo.com/inclusion/steph/images/British_council_logo.jpg&amp;imgrefurl=http://www.fawndoo.com/inclusion/steph/&amp;h=407&amp;w=1421&amp;sz=55&amp;tbnid=4fQP6I9D_f2doM:&amp;tbnh=43&amp;tbnw=150&amp;prev=/images?q=british+council+logo&amp;zoom=1&amp;q=british+council+logo&amp;hl=en&amp;usg=__SSyqlt1jNAM3Lfma9MMl2NGeezY=&amp;sa=X&amp;ei=QWiCTaOsKYuLhQf-vozJBA&amp;ved=0CEsQ9QEwB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2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journals.annualreviews.org/doi/pdf/10.1146/annurev.biochem.76.060305.15131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medcentral.nih.gov/picrender.fcgi?artid=1311140&amp;blobtype=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urnals.uchicago.edu/doi/pdf/10.1086/376456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.jimmunol.org/cgi/content/full/172/5/3059?maxtoshow=&amp;hits=10&amp;RESULTFORMAT=&amp;andorexactfulltext=and&amp;searchid=1&amp;FIRSTINDEX=0&amp;sortspec=relevance&amp;volume=172&amp;firstpage=3059&amp;resourcetype=HWC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jimmunol.org/cgi/reprint/173/12/7406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2861696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hyperlink" Target="http://www.jimmunol.org/cgi/content/full/168/3/1362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mmunol.org/cgi/content/full/173/9/5635?ck=nck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ell.com/cell-host-microbe/abstract/S1931-3128(09)00415-6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2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wmf"/><Relationship Id="rId5" Type="http://schemas.openxmlformats.org/officeDocument/2006/relationships/hyperlink" Target="http://www.springerlink.com/content/v73672474611163p/fulltext.pdf" TargetMode="Externa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journals.uchicago.edu/doi/full/10.1086/420850?cookieSet=1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pathogens.org/article/info:doi/10.1371/journal.ppat.0030050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ai.asm.org/cgi/content/full/67/8/3703?view=long&amp;pmid=1041712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wellcometrust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3" y="5519738"/>
            <a:ext cx="1568450" cy="1020762"/>
          </a:xfrm>
          <a:prstGeom prst="rect">
            <a:avLst/>
          </a:prstGeom>
          <a:noFill/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66738" y="261938"/>
            <a:ext cx="8018462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Molecular basis of </a:t>
            </a:r>
            <a:r>
              <a:rPr lang="en-GB" sz="2400" b="0" i="1" dirty="0" err="1" smtClean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Aspergillus</a:t>
            </a:r>
            <a:r>
              <a:rPr lang="en-GB" sz="2400" b="0" i="1" dirty="0" smtClean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b="0" dirty="0" smtClean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host-pathogen interactions</a:t>
            </a:r>
            <a:endParaRPr lang="en-GB" sz="2400" b="0" i="1" dirty="0">
              <a:solidFill>
                <a:srgbClr val="3333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100" b="0" dirty="0" smtClean="0">
              <a:solidFill>
                <a:srgbClr val="3333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0" dirty="0" smtClean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Elaine </a:t>
            </a:r>
            <a:r>
              <a:rPr lang="en-GB" sz="2000" b="0" dirty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Bignell</a:t>
            </a:r>
          </a:p>
          <a:p>
            <a:pPr algn="ctr"/>
            <a:r>
              <a:rPr lang="en-GB" sz="1600" b="0" dirty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Section of Microbiology, Imperial College </a:t>
            </a:r>
            <a:r>
              <a:rPr lang="en-GB" sz="1600" b="0" dirty="0" smtClean="0">
                <a:solidFill>
                  <a:srgbClr val="333300"/>
                </a:solidFill>
                <a:latin typeface="Arial" pitchFamily="34" charset="0"/>
                <a:cs typeface="Arial" pitchFamily="34" charset="0"/>
              </a:rPr>
              <a:t>London</a:t>
            </a:r>
            <a:endParaRPr lang="en-GB" sz="16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7688" y="5740400"/>
            <a:ext cx="2085975" cy="7445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5125" name="Picture 8" descr="MRC: Medical Research Council: Leading science for better health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38" y="6049963"/>
            <a:ext cx="41941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9" descr="bbsrc_colour_thum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13" y="6078538"/>
            <a:ext cx="17621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9483725" y="6442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0">
              <a:latin typeface="Calibri" pitchFamily="34" charset="0"/>
            </a:endParaRPr>
          </a:p>
        </p:txBody>
      </p:sp>
      <p:pic>
        <p:nvPicPr>
          <p:cNvPr id="5130" name="Picture 5" descr="imperial college entranc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700" y="3883025"/>
            <a:ext cx="36798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6738" y="1971675"/>
            <a:ext cx="2351087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6" name="AutoShape 16" descr="2Q==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3876675" y="3228975"/>
            <a:ext cx="1390650" cy="40005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38" name="AutoShape 18" descr="2Q=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3871913" y="3219450"/>
            <a:ext cx="1400175" cy="41910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40" name="AutoShape 20" descr="2Q=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3871913" y="3219450"/>
            <a:ext cx="1400175" cy="41910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42" name="AutoShape 22" descr="2Q=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3871913" y="3219450"/>
            <a:ext cx="1400175" cy="41910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1425" y="5789613"/>
            <a:ext cx="135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5" name="Picture 25" descr="alberthal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4500" y="1920875"/>
            <a:ext cx="2667000" cy="1841500"/>
          </a:xfrm>
          <a:prstGeom prst="rect">
            <a:avLst/>
          </a:prstGeom>
          <a:noFill/>
        </p:spPr>
      </p:pic>
      <p:pic>
        <p:nvPicPr>
          <p:cNvPr id="5146" name="Picture 26" descr="flowers buildi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9763" y="1884363"/>
            <a:ext cx="2865437" cy="3817937"/>
          </a:xfrm>
          <a:prstGeom prst="rect">
            <a:avLst/>
          </a:prstGeom>
          <a:noFill/>
        </p:spPr>
      </p:pic>
      <p:sp>
        <p:nvSpPr>
          <p:cNvPr id="5148" name="AutoShape 28" descr="2Q=="/>
          <p:cNvSpPr>
            <a:spLocks noChangeAspect="1" noChangeArrowheads="1"/>
          </p:cNvSpPr>
          <p:nvPr/>
        </p:nvSpPr>
        <p:spPr bwMode="auto">
          <a:xfrm>
            <a:off x="4090988" y="2790825"/>
            <a:ext cx="962025" cy="127635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" name="AutoShape 30" descr="2Q=="/>
          <p:cNvSpPr>
            <a:spLocks noChangeAspect="1" noChangeArrowheads="1"/>
          </p:cNvSpPr>
          <p:nvPr/>
        </p:nvSpPr>
        <p:spPr bwMode="auto">
          <a:xfrm>
            <a:off x="4090988" y="2790825"/>
            <a:ext cx="962025" cy="127635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5152" name="Picture 3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46550" y="3903663"/>
            <a:ext cx="1481138" cy="1820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1507"/>
            <a:ext cx="5067622" cy="515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3312" y="210684"/>
            <a:ext cx="9070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 nature of the </a:t>
            </a:r>
            <a:r>
              <a:rPr lang="en-GB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Aspergillus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host-pathogen interaction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610350"/>
            <a:ext cx="2511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4486" y="6561138"/>
            <a:ext cx="2114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95536" y="6237312"/>
            <a:ext cx="1290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 dirty="0" err="1">
                <a:latin typeface="Calibri" pitchFamily="34" charset="0"/>
              </a:rPr>
              <a:t>Luigina</a:t>
            </a:r>
            <a:r>
              <a:rPr lang="en-GB" sz="1400" b="0" dirty="0">
                <a:latin typeface="Calibri" pitchFamily="34" charset="0"/>
              </a:rPr>
              <a:t> Romani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1136" y="1290268"/>
            <a:ext cx="40686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latin typeface="Calibri" pitchFamily="34" charset="0"/>
              </a:rPr>
              <a:t>Sensitive to:</a:t>
            </a:r>
          </a:p>
          <a:p>
            <a:pPr algn="just"/>
            <a:endParaRPr lang="en-GB" dirty="0" smtClean="0">
              <a:latin typeface="Calibri" pitchFamily="34" charset="0"/>
            </a:endParaRPr>
          </a:p>
          <a:p>
            <a:pPr algn="just"/>
            <a:r>
              <a:rPr lang="en-GB" dirty="0" smtClean="0">
                <a:latin typeface="Calibri" pitchFamily="34" charset="0"/>
              </a:rPr>
              <a:t>Rate of change of fungal morphology</a:t>
            </a:r>
          </a:p>
          <a:p>
            <a:pPr algn="just"/>
            <a:endParaRPr lang="en-GB" dirty="0" smtClean="0">
              <a:latin typeface="Calibri" pitchFamily="34" charset="0"/>
            </a:endParaRPr>
          </a:p>
          <a:p>
            <a:pPr algn="just">
              <a:buFontTx/>
              <a:buChar char="-"/>
            </a:pPr>
            <a:r>
              <a:rPr lang="en-GB" dirty="0" smtClean="0">
                <a:latin typeface="Calibri" pitchFamily="34" charset="0"/>
              </a:rPr>
              <a:t>PAMPS</a:t>
            </a:r>
          </a:p>
          <a:p>
            <a:pPr algn="just"/>
            <a:endParaRPr lang="en-GB" dirty="0" smtClean="0">
              <a:latin typeface="Calibri" pitchFamily="34" charset="0"/>
            </a:endParaRPr>
          </a:p>
          <a:p>
            <a:pPr algn="just">
              <a:buFontTx/>
              <a:buChar char="-"/>
            </a:pPr>
            <a:r>
              <a:rPr lang="en-GB" dirty="0" smtClean="0">
                <a:latin typeface="Calibri" pitchFamily="34" charset="0"/>
              </a:rPr>
              <a:t>Fungus-derived chemical </a:t>
            </a:r>
            <a:r>
              <a:rPr lang="en-GB" dirty="0" err="1" smtClean="0">
                <a:latin typeface="Calibri" pitchFamily="34" charset="0"/>
              </a:rPr>
              <a:t>deterrants</a:t>
            </a:r>
            <a:endParaRPr lang="en-GB" dirty="0" smtClean="0">
              <a:latin typeface="Calibri" pitchFamily="34" charset="0"/>
            </a:endParaRPr>
          </a:p>
          <a:p>
            <a:pPr algn="just"/>
            <a:r>
              <a:rPr lang="en-GB" dirty="0" smtClean="0">
                <a:latin typeface="Calibri" pitchFamily="34" charset="0"/>
              </a:rPr>
              <a:t> and proteases</a:t>
            </a:r>
          </a:p>
          <a:p>
            <a:pPr algn="just"/>
            <a:endParaRPr lang="en-GB" dirty="0" smtClean="0">
              <a:latin typeface="Calibri" pitchFamily="34" charset="0"/>
            </a:endParaRPr>
          </a:p>
          <a:p>
            <a:pPr algn="just">
              <a:buFontTx/>
              <a:buChar char="-"/>
            </a:pPr>
            <a:r>
              <a:rPr lang="en-GB" dirty="0" smtClean="0">
                <a:latin typeface="Calibri" pitchFamily="34" charset="0"/>
              </a:rPr>
              <a:t>Dynamic antigen profile</a:t>
            </a:r>
          </a:p>
          <a:p>
            <a:pPr algn="just"/>
            <a:endParaRPr lang="en-GB" dirty="0" smtClean="0">
              <a:latin typeface="Calibri" pitchFamily="34" charset="0"/>
            </a:endParaRPr>
          </a:p>
          <a:p>
            <a:pPr algn="just"/>
            <a:r>
              <a:rPr lang="en-GB" dirty="0" smtClean="0">
                <a:latin typeface="Calibri" pitchFamily="34" charset="0"/>
              </a:rPr>
              <a:t>Changes in the physiological environment</a:t>
            </a:r>
          </a:p>
          <a:p>
            <a:pPr algn="just"/>
            <a:r>
              <a:rPr lang="en-GB" dirty="0" smtClean="0">
                <a:latin typeface="Calibri" pitchFamily="34" charset="0"/>
              </a:rPr>
              <a:t>Such as pH, hypoxia</a:t>
            </a:r>
          </a:p>
          <a:p>
            <a:pPr algn="just"/>
            <a:endParaRPr lang="en-GB" dirty="0" smtClean="0">
              <a:latin typeface="Calibri" pitchFamily="34" charset="0"/>
            </a:endParaRPr>
          </a:p>
          <a:p>
            <a:pPr algn="just"/>
            <a:r>
              <a:rPr lang="en-GB" dirty="0" smtClean="0">
                <a:latin typeface="Calibri" pitchFamily="34" charset="0"/>
              </a:rPr>
              <a:t>Degree, or nature of </a:t>
            </a:r>
            <a:r>
              <a:rPr lang="en-GB" dirty="0" err="1" smtClean="0">
                <a:latin typeface="Calibri" pitchFamily="34" charset="0"/>
              </a:rPr>
              <a:t>immunosuppression</a:t>
            </a:r>
            <a:endParaRPr lang="en-GB" dirty="0" smtClean="0">
              <a:latin typeface="Calibri" pitchFamily="34" charset="0"/>
            </a:endParaRPr>
          </a:p>
          <a:p>
            <a:pPr algn="just"/>
            <a:endParaRPr lang="en-GB" dirty="0" smtClean="0">
              <a:latin typeface="Calibri" pitchFamily="34" charset="0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1507"/>
            <a:ext cx="5067622" cy="515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3312" y="210684"/>
            <a:ext cx="9070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 nature of the </a:t>
            </a:r>
            <a:r>
              <a:rPr lang="en-GB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Aspergillus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host-pathogen interaction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610350"/>
            <a:ext cx="2511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4486" y="6561138"/>
            <a:ext cx="2114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95536" y="6237312"/>
            <a:ext cx="1290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 dirty="0" err="1">
                <a:latin typeface="Calibri" pitchFamily="34" charset="0"/>
              </a:rPr>
              <a:t>Luigina</a:t>
            </a:r>
            <a:r>
              <a:rPr lang="en-GB" sz="1400" b="0" dirty="0">
                <a:latin typeface="Calibri" pitchFamily="34" charset="0"/>
              </a:rPr>
              <a:t> Romani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1422400"/>
            <a:ext cx="335053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Virulence factors?</a:t>
            </a:r>
          </a:p>
          <a:p>
            <a:endParaRPr lang="en-GB" dirty="0" smtClean="0"/>
          </a:p>
          <a:p>
            <a:r>
              <a:rPr lang="en-GB" dirty="0" smtClean="0"/>
              <a:t>Prominence of </a:t>
            </a:r>
            <a:r>
              <a:rPr lang="en-GB" i="1" dirty="0" smtClean="0"/>
              <a:t>A. </a:t>
            </a:r>
            <a:r>
              <a:rPr lang="en-GB" i="1" dirty="0" err="1" smtClean="0"/>
              <a:t>fumigatus</a:t>
            </a:r>
            <a:r>
              <a:rPr lang="en-GB" i="1" dirty="0" smtClean="0"/>
              <a:t> </a:t>
            </a:r>
            <a:r>
              <a:rPr lang="en-GB" dirty="0" smtClean="0"/>
              <a:t>as a </a:t>
            </a:r>
          </a:p>
          <a:p>
            <a:r>
              <a:rPr lang="en-GB" dirty="0" smtClean="0"/>
              <a:t>Pathogen</a:t>
            </a:r>
          </a:p>
          <a:p>
            <a:endParaRPr lang="en-GB" dirty="0" smtClean="0"/>
          </a:p>
          <a:p>
            <a:r>
              <a:rPr lang="en-GB" dirty="0" smtClean="0"/>
              <a:t>No specific virulence factors</a:t>
            </a:r>
          </a:p>
          <a:p>
            <a:endParaRPr lang="en-GB" dirty="0" smtClean="0"/>
          </a:p>
          <a:p>
            <a:r>
              <a:rPr lang="en-GB" dirty="0" smtClean="0"/>
              <a:t>Fungus-derived proteins and </a:t>
            </a:r>
          </a:p>
          <a:p>
            <a:r>
              <a:rPr lang="en-GB" dirty="0" smtClean="0"/>
              <a:t>small molecules can influence the</a:t>
            </a:r>
          </a:p>
          <a:p>
            <a:r>
              <a:rPr lang="en-GB" dirty="0" smtClean="0"/>
              <a:t>host response</a:t>
            </a:r>
          </a:p>
          <a:p>
            <a:endParaRPr lang="en-GB" dirty="0" smtClean="0"/>
          </a:p>
          <a:p>
            <a:r>
              <a:rPr lang="en-GB" dirty="0" smtClean="0"/>
              <a:t>No intracellular phase of the </a:t>
            </a:r>
          </a:p>
          <a:p>
            <a:r>
              <a:rPr lang="en-GB" dirty="0" smtClean="0"/>
              <a:t>infection cycle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1507"/>
            <a:ext cx="5067622" cy="515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3312" y="210684"/>
            <a:ext cx="9070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 nature of the </a:t>
            </a:r>
            <a:r>
              <a:rPr lang="en-GB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Aspergillus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host-pathogen interaction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610350"/>
            <a:ext cx="2511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4486" y="6561138"/>
            <a:ext cx="2114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95536" y="6237312"/>
            <a:ext cx="1290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 dirty="0" err="1">
                <a:latin typeface="Calibri" pitchFamily="34" charset="0"/>
              </a:rPr>
              <a:t>Luigina</a:t>
            </a:r>
            <a:r>
              <a:rPr lang="en-GB" sz="1400" b="0" dirty="0">
                <a:latin typeface="Calibri" pitchFamily="34" charset="0"/>
              </a:rPr>
              <a:t> Romani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2571" y="1233714"/>
            <a:ext cx="32422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Predictions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r>
              <a:rPr lang="en-GB" dirty="0" smtClean="0"/>
              <a:t>Events which shape the initiation of  infection might dictate outcome of disease in the whole animal host</a:t>
            </a:r>
          </a:p>
          <a:p>
            <a:endParaRPr lang="en-GB" dirty="0" smtClean="0"/>
          </a:p>
          <a:p>
            <a:r>
              <a:rPr lang="en-GB" dirty="0" smtClean="0"/>
              <a:t>Modulation of host or pathogen properties will be curative or </a:t>
            </a:r>
            <a:r>
              <a:rPr lang="en-GB" dirty="0" err="1" smtClean="0"/>
              <a:t>exacerbatory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same fungal entity can cause different diseases dependent upon host </a:t>
            </a:r>
            <a:r>
              <a:rPr lang="en-GB" dirty="0" err="1" smtClean="0"/>
              <a:t>immunotype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042988" y="1844675"/>
            <a:ext cx="6408737" cy="3671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8" y="1609725"/>
            <a:ext cx="5827712" cy="3190875"/>
          </a:xfrm>
          <a:prstGeom prst="rect">
            <a:avLst/>
          </a:prstGeom>
          <a:noFill/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22288" y="6434138"/>
            <a:ext cx="661352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300" b="1">
                <a:solidFill>
                  <a:srgbClr val="000000"/>
                </a:solidFill>
              </a:rPr>
              <a:t>Pulmonary aspergillosis: a clinical update  </a:t>
            </a:r>
            <a:r>
              <a:rPr lang="en-GB" sz="1200">
                <a:solidFill>
                  <a:srgbClr val="000000"/>
                </a:solidFill>
              </a:rPr>
              <a:t>Zmeili, O.S. et al. QJM 2007 100:317-334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0" y="404813"/>
            <a:ext cx="77358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en-GB" sz="2400" b="1" dirty="0">
                <a:solidFill>
                  <a:srgbClr val="0099CC"/>
                </a:solidFill>
              </a:rPr>
              <a:t>The clinical spectrum of </a:t>
            </a:r>
            <a:r>
              <a:rPr lang="en-GB" sz="2400" b="1" dirty="0" err="1">
                <a:solidFill>
                  <a:srgbClr val="0099CC"/>
                </a:solidFill>
              </a:rPr>
              <a:t>aspergillus</a:t>
            </a:r>
            <a:r>
              <a:rPr lang="en-GB" sz="2400" b="1" dirty="0">
                <a:solidFill>
                  <a:srgbClr val="0099CC"/>
                </a:solidFill>
              </a:rPr>
              <a:t> disease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6672263" y="2276475"/>
            <a:ext cx="24717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1200"/>
              <a:t> Aspergillus species cause a range of diseases</a:t>
            </a:r>
          </a:p>
          <a:p>
            <a:pPr>
              <a:buFont typeface="Wingdings" pitchFamily="2" charset="2"/>
              <a:buChar char="§"/>
            </a:pPr>
            <a:endParaRPr lang="en-GB" sz="1200"/>
          </a:p>
          <a:p>
            <a:pPr>
              <a:buFont typeface="Wingdings" pitchFamily="2" charset="2"/>
              <a:buChar char="§"/>
            </a:pPr>
            <a:r>
              <a:rPr lang="en-GB" sz="1200"/>
              <a:t> Dependent upon:</a:t>
            </a:r>
          </a:p>
          <a:p>
            <a:pPr>
              <a:buFont typeface="Wingdings" pitchFamily="2" charset="2"/>
              <a:buChar char="§"/>
            </a:pPr>
            <a:endParaRPr lang="en-GB" sz="1200"/>
          </a:p>
          <a:p>
            <a:pPr>
              <a:buFontTx/>
              <a:buChar char="-"/>
            </a:pPr>
            <a:r>
              <a:rPr lang="en-GB" sz="1200"/>
              <a:t>the  immune status of the host</a:t>
            </a:r>
          </a:p>
          <a:p>
            <a:pPr>
              <a:buFontTx/>
              <a:buChar char="-"/>
            </a:pPr>
            <a:endParaRPr lang="en-GB" sz="1200"/>
          </a:p>
          <a:p>
            <a:r>
              <a:rPr lang="en-GB" sz="1200"/>
              <a:t>- the presence of underlying lung</a:t>
            </a:r>
          </a:p>
          <a:p>
            <a:r>
              <a:rPr lang="en-GB" sz="1200"/>
              <a:t>disease.</a:t>
            </a:r>
          </a:p>
          <a:p>
            <a:endParaRPr lang="en-GB" sz="1200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338138" y="5126038"/>
            <a:ext cx="167163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000"/>
              <a:t>Healthy humans</a:t>
            </a:r>
          </a:p>
          <a:p>
            <a:pPr algn="ctr"/>
            <a:r>
              <a:rPr lang="en-GB" sz="1000"/>
              <a:t>suffer no consequences </a:t>
            </a:r>
          </a:p>
          <a:p>
            <a:pPr algn="ctr"/>
            <a:r>
              <a:rPr lang="en-GB" sz="1000"/>
              <a:t>following spore inhalation, </a:t>
            </a:r>
          </a:p>
          <a:p>
            <a:pPr algn="ctr"/>
            <a:r>
              <a:rPr lang="en-GB" sz="1000"/>
              <a:t>a daily occuurrence</a:t>
            </a:r>
          </a:p>
          <a:p>
            <a:pPr algn="ctr"/>
            <a:r>
              <a:rPr lang="en-GB" sz="1000"/>
              <a:t> for all of us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914525" y="4872038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000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633538" y="4814888"/>
            <a:ext cx="14843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000"/>
              <a:t>‘Fungus ball’</a:t>
            </a:r>
          </a:p>
          <a:p>
            <a:pPr algn="ctr"/>
            <a:r>
              <a:rPr lang="en-GB" sz="1000"/>
              <a:t>Pre-existing lung cavity</a:t>
            </a:r>
          </a:p>
          <a:p>
            <a:pPr algn="ctr"/>
            <a:r>
              <a:rPr lang="en-GB" sz="1000"/>
              <a:t>Non-invasive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2451100" y="5326063"/>
            <a:ext cx="3089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000"/>
              <a:t>Secondary to local tissue invasion</a:t>
            </a:r>
          </a:p>
          <a:p>
            <a:pPr algn="ctr"/>
            <a:r>
              <a:rPr lang="en-GB" sz="1000"/>
              <a:t>Seen in chronic lung disease, previous tuberculosis,</a:t>
            </a:r>
          </a:p>
          <a:p>
            <a:pPr algn="ctr"/>
            <a:r>
              <a:rPr lang="en-GB" sz="1000"/>
              <a:t>Mild immunocompromise</a:t>
            </a:r>
          </a:p>
          <a:p>
            <a:pPr algn="ctr"/>
            <a:endParaRPr lang="en-GB" sz="1000"/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5637213" y="4935538"/>
            <a:ext cx="16271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000"/>
              <a:t>Hypersensitivity to </a:t>
            </a:r>
          </a:p>
          <a:p>
            <a:pPr algn="ctr"/>
            <a:r>
              <a:rPr lang="en-GB" sz="1000"/>
              <a:t>Aspergillus antigens</a:t>
            </a:r>
          </a:p>
          <a:p>
            <a:pPr algn="ctr"/>
            <a:r>
              <a:rPr lang="en-GB" sz="1000"/>
              <a:t>Asthmatics, cystic fibrosis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4456113" y="4783138"/>
            <a:ext cx="1360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000"/>
              <a:t>Severe</a:t>
            </a:r>
          </a:p>
          <a:p>
            <a:pPr algn="ctr"/>
            <a:r>
              <a:rPr lang="en-GB" sz="1000"/>
              <a:t> immunocompromise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564904"/>
            <a:ext cx="67519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The role of innate immunity</a:t>
            </a:r>
          </a:p>
          <a:p>
            <a:pPr algn="ctr"/>
            <a:r>
              <a:rPr lang="en-GB" sz="3200" dirty="0" smtClean="0"/>
              <a:t> in defence against </a:t>
            </a:r>
            <a:r>
              <a:rPr lang="en-GB" sz="3200" i="1" dirty="0" err="1" smtClean="0"/>
              <a:t>Aspergillus</a:t>
            </a:r>
            <a:r>
              <a:rPr lang="en-GB" sz="3200" i="1" dirty="0" smtClean="0"/>
              <a:t> </a:t>
            </a:r>
            <a:r>
              <a:rPr lang="en-GB" sz="3200" dirty="0" smtClean="0"/>
              <a:t>infection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531938"/>
            <a:ext cx="54673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606425" y="342900"/>
            <a:ext cx="85375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rgbClr val="00B0F0"/>
                </a:solidFill>
                <a:latin typeface="Calibri" pitchFamily="34" charset="0"/>
              </a:rPr>
              <a:t>Dichotomous roles of innate immune recognition</a:t>
            </a:r>
          </a:p>
          <a:p>
            <a:r>
              <a:rPr lang="en-GB" sz="3200" b="1">
                <a:solidFill>
                  <a:srgbClr val="00B0F0"/>
                </a:solidFill>
                <a:latin typeface="Calibri" pitchFamily="34" charset="0"/>
              </a:rPr>
              <a:t> and surveillance</a:t>
            </a: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5753100" y="1809750"/>
            <a:ext cx="3048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GB">
                <a:latin typeface="Calibri" pitchFamily="34" charset="0"/>
              </a:rPr>
              <a:t>Direct role = antimicrobial activity and fungal killing</a:t>
            </a:r>
          </a:p>
          <a:p>
            <a:pPr marL="457200" indent="-457200"/>
            <a:endParaRPr lang="en-GB">
              <a:latin typeface="Calibri" pitchFamily="34" charset="0"/>
            </a:endParaRPr>
          </a:p>
          <a:p>
            <a:pPr marL="457200" indent="-457200"/>
            <a:r>
              <a:rPr lang="en-GB">
                <a:latin typeface="Calibri" pitchFamily="34" charset="0"/>
              </a:rPr>
              <a:t>2)   Facilitative role = production of proinflammatory cytokines and chemokines</a:t>
            </a:r>
          </a:p>
          <a:p>
            <a:pPr marL="457200" indent="-457200"/>
            <a:r>
              <a:rPr lang="en-GB">
                <a:latin typeface="Calibri" pitchFamily="34" charset="0"/>
              </a:rPr>
              <a:t>       and antigen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3" y="1657350"/>
            <a:ext cx="36480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4514850" y="1676400"/>
            <a:ext cx="42862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>
                <a:latin typeface="Calibri" pitchFamily="34" charset="0"/>
              </a:rPr>
              <a:t>Fungi have complex and unusual relationships with the vertebrate immune system</a:t>
            </a:r>
          </a:p>
          <a:p>
            <a:endParaRPr lang="en-GB" sz="1800" dirty="0">
              <a:latin typeface="Calibri" pitchFamily="34" charset="0"/>
            </a:endParaRPr>
          </a:p>
          <a:p>
            <a:r>
              <a:rPr lang="en-GB" sz="1800" dirty="0">
                <a:latin typeface="Calibri" pitchFamily="34" charset="0"/>
              </a:rPr>
              <a:t>Key features include the abundance of </a:t>
            </a:r>
            <a:r>
              <a:rPr lang="en-GB" sz="1800" dirty="0" err="1">
                <a:latin typeface="Calibri" pitchFamily="34" charset="0"/>
              </a:rPr>
              <a:t>morphotypes</a:t>
            </a:r>
            <a:r>
              <a:rPr lang="en-GB" sz="1800" dirty="0">
                <a:latin typeface="Calibri" pitchFamily="34" charset="0"/>
              </a:rPr>
              <a:t> involved, including ability to switch between them (in some instances reversibly).</a:t>
            </a:r>
          </a:p>
          <a:p>
            <a:endParaRPr lang="en-GB" sz="1800" dirty="0">
              <a:latin typeface="Calibri" pitchFamily="34" charset="0"/>
            </a:endParaRPr>
          </a:p>
          <a:p>
            <a:r>
              <a:rPr lang="en-GB" sz="1800" dirty="0">
                <a:latin typeface="Calibri" pitchFamily="34" charset="0"/>
              </a:rPr>
              <a:t>Immune evasion strategies for long term survival in the host</a:t>
            </a:r>
          </a:p>
          <a:p>
            <a:endParaRPr lang="en-GB" sz="1800" dirty="0">
              <a:latin typeface="Calibri" pitchFamily="34" charset="0"/>
            </a:endParaRPr>
          </a:p>
          <a:p>
            <a:r>
              <a:rPr lang="en-GB" sz="1800" dirty="0">
                <a:latin typeface="Calibri" pitchFamily="34" charset="0"/>
              </a:rPr>
              <a:t>The strategies used by the host to limit the negative impacts of infection are necessarily distinct</a:t>
            </a:r>
          </a:p>
          <a:p>
            <a:endParaRPr lang="en-GB" sz="1800" dirty="0">
              <a:latin typeface="Calibri" pitchFamily="34" charset="0"/>
            </a:endParaRPr>
          </a:p>
          <a:p>
            <a:endParaRPr lang="en-GB" sz="1800" dirty="0">
              <a:latin typeface="Calibri" pitchFamily="34" charset="0"/>
            </a:endParaRP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847725" y="5248275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1"/>
              <a:t>f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723900" y="419100"/>
            <a:ext cx="8396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rgbClr val="00B0F0"/>
                </a:solidFill>
                <a:latin typeface="Calibri" pitchFamily="34" charset="0"/>
              </a:rPr>
              <a:t>General features of immunity to fungal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50900" y="1755775"/>
            <a:ext cx="4098925" cy="4137025"/>
            <a:chOff x="2172154" y="1682522"/>
            <a:chExt cx="4099036" cy="4137706"/>
          </a:xfrm>
        </p:grpSpPr>
        <p:pic>
          <p:nvPicPr>
            <p:cNvPr id="9221" name="Picture 3" descr="spore hypha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72154" y="1682522"/>
              <a:ext cx="4099036" cy="4137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2510301" y="2060409"/>
              <a:ext cx="944588" cy="276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769938" y="508000"/>
            <a:ext cx="550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>
                <a:solidFill>
                  <a:srgbClr val="3399FF"/>
                </a:solidFill>
                <a:latin typeface="Calibri" pitchFamily="34" charset="0"/>
              </a:rPr>
              <a:t>Spores, hyphae and mycelia</a:t>
            </a:r>
          </a:p>
        </p:txBody>
      </p:sp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5051425" y="2147888"/>
            <a:ext cx="40100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Calibri" pitchFamily="34" charset="0"/>
              </a:rPr>
              <a:t>Spores are sometimes referred to as conidia</a:t>
            </a:r>
          </a:p>
          <a:p>
            <a:r>
              <a:rPr lang="en-GB" sz="1600">
                <a:latin typeface="Calibri" pitchFamily="34" charset="0"/>
              </a:rPr>
              <a:t>(singular = conidium)</a:t>
            </a:r>
          </a:p>
          <a:p>
            <a:endParaRPr lang="en-GB" sz="1600">
              <a:latin typeface="Calibri" pitchFamily="34" charset="0"/>
            </a:endParaRP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From a spore, following germination, hyphae </a:t>
            </a:r>
          </a:p>
          <a:p>
            <a:r>
              <a:rPr lang="en-GB" sz="1600">
                <a:latin typeface="Calibri" pitchFamily="34" charset="0"/>
              </a:rPr>
              <a:t>are  formed (singular = hypha)</a:t>
            </a:r>
          </a:p>
          <a:p>
            <a:endParaRPr lang="en-GB" sz="1600">
              <a:latin typeface="Calibri" pitchFamily="34" charset="0"/>
            </a:endParaRP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A branched network of hyphae is caused a</a:t>
            </a:r>
          </a:p>
          <a:p>
            <a:r>
              <a:rPr lang="en-GB" sz="1600">
                <a:latin typeface="Calibri" pitchFamily="34" charset="0"/>
              </a:rPr>
              <a:t>mycelium</a:t>
            </a:r>
          </a:p>
          <a:p>
            <a:endParaRPr lang="en-GB" sz="1600">
              <a:latin typeface="Calibri" pitchFamily="34" charset="0"/>
            </a:endParaRPr>
          </a:p>
          <a:p>
            <a:endParaRPr lang="en-GB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690563" y="280988"/>
            <a:ext cx="6524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</a:rPr>
              <a:t>Modelling aspergillosis, in a physiologically</a:t>
            </a:r>
          </a:p>
          <a:p>
            <a:r>
              <a:rPr lang="en-GB" sz="2400" b="1">
                <a:solidFill>
                  <a:srgbClr val="3399FF"/>
                </a:solidFill>
              </a:rPr>
              <a:t>relevant manner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1188" y="4659313"/>
            <a:ext cx="719137" cy="3332162"/>
            <a:chOff x="1338" y="2221"/>
            <a:chExt cx="453" cy="2099"/>
          </a:xfrm>
        </p:grpSpPr>
        <p:sp>
          <p:nvSpPr>
            <p:cNvPr id="209927" name="toilet"/>
            <p:cNvSpPr>
              <a:spLocks noEditPoints="1" noChangeArrowheads="1"/>
            </p:cNvSpPr>
            <p:nvPr/>
          </p:nvSpPr>
          <p:spPr bwMode="auto">
            <a:xfrm flipV="1">
              <a:off x="1474" y="2493"/>
              <a:ext cx="168" cy="1827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10800 w 21600"/>
                <a:gd name="T7" fmla="*/ 21600 h 21600"/>
                <a:gd name="T8" fmla="*/ 931 w 21600"/>
                <a:gd name="T9" fmla="*/ 538 h 21600"/>
                <a:gd name="T10" fmla="*/ 20729 w 21600"/>
                <a:gd name="T11" fmla="*/ 66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21600" y="7298"/>
                  </a:moveTo>
                  <a:lnTo>
                    <a:pt x="21600" y="0"/>
                  </a:lnTo>
                  <a:lnTo>
                    <a:pt x="10679" y="0"/>
                  </a:lnTo>
                  <a:lnTo>
                    <a:pt x="0" y="0"/>
                  </a:lnTo>
                  <a:lnTo>
                    <a:pt x="0" y="7298"/>
                  </a:lnTo>
                  <a:lnTo>
                    <a:pt x="6033" y="7298"/>
                  </a:lnTo>
                  <a:lnTo>
                    <a:pt x="6206" y="7616"/>
                  </a:lnTo>
                  <a:lnTo>
                    <a:pt x="6310" y="7935"/>
                  </a:lnTo>
                  <a:lnTo>
                    <a:pt x="6345" y="8302"/>
                  </a:lnTo>
                  <a:lnTo>
                    <a:pt x="6310" y="8620"/>
                  </a:lnTo>
                  <a:lnTo>
                    <a:pt x="6206" y="8963"/>
                  </a:lnTo>
                  <a:lnTo>
                    <a:pt x="6102" y="9331"/>
                  </a:lnTo>
                  <a:lnTo>
                    <a:pt x="5894" y="9722"/>
                  </a:lnTo>
                  <a:lnTo>
                    <a:pt x="5513" y="10163"/>
                  </a:lnTo>
                  <a:lnTo>
                    <a:pt x="4577" y="11339"/>
                  </a:lnTo>
                  <a:lnTo>
                    <a:pt x="3848" y="12539"/>
                  </a:lnTo>
                  <a:lnTo>
                    <a:pt x="3363" y="13641"/>
                  </a:lnTo>
                  <a:lnTo>
                    <a:pt x="3086" y="14718"/>
                  </a:lnTo>
                  <a:lnTo>
                    <a:pt x="3051" y="15649"/>
                  </a:lnTo>
                  <a:lnTo>
                    <a:pt x="3086" y="16580"/>
                  </a:lnTo>
                  <a:lnTo>
                    <a:pt x="3467" y="17510"/>
                  </a:lnTo>
                  <a:lnTo>
                    <a:pt x="3952" y="18294"/>
                  </a:lnTo>
                  <a:lnTo>
                    <a:pt x="4577" y="19029"/>
                  </a:lnTo>
                  <a:lnTo>
                    <a:pt x="5270" y="19616"/>
                  </a:lnTo>
                  <a:lnTo>
                    <a:pt x="6137" y="20229"/>
                  </a:lnTo>
                  <a:lnTo>
                    <a:pt x="6969" y="20718"/>
                  </a:lnTo>
                  <a:lnTo>
                    <a:pt x="7905" y="21061"/>
                  </a:lnTo>
                  <a:lnTo>
                    <a:pt x="8876" y="21331"/>
                  </a:lnTo>
                  <a:lnTo>
                    <a:pt x="9812" y="21600"/>
                  </a:lnTo>
                  <a:lnTo>
                    <a:pt x="10817" y="21600"/>
                  </a:lnTo>
                  <a:lnTo>
                    <a:pt x="11753" y="21600"/>
                  </a:lnTo>
                  <a:lnTo>
                    <a:pt x="12690" y="21331"/>
                  </a:lnTo>
                  <a:lnTo>
                    <a:pt x="13695" y="21061"/>
                  </a:lnTo>
                  <a:lnTo>
                    <a:pt x="14492" y="20718"/>
                  </a:lnTo>
                  <a:lnTo>
                    <a:pt x="15359" y="20229"/>
                  </a:lnTo>
                  <a:lnTo>
                    <a:pt x="16157" y="19616"/>
                  </a:lnTo>
                  <a:lnTo>
                    <a:pt x="16781" y="19029"/>
                  </a:lnTo>
                  <a:lnTo>
                    <a:pt x="17335" y="18294"/>
                  </a:lnTo>
                  <a:lnTo>
                    <a:pt x="17717" y="17510"/>
                  </a:lnTo>
                  <a:lnTo>
                    <a:pt x="18098" y="16580"/>
                  </a:lnTo>
                  <a:lnTo>
                    <a:pt x="18237" y="15649"/>
                  </a:lnTo>
                  <a:lnTo>
                    <a:pt x="18098" y="14718"/>
                  </a:lnTo>
                  <a:lnTo>
                    <a:pt x="17856" y="13641"/>
                  </a:lnTo>
                  <a:lnTo>
                    <a:pt x="17231" y="12539"/>
                  </a:lnTo>
                  <a:lnTo>
                    <a:pt x="16538" y="11339"/>
                  </a:lnTo>
                  <a:lnTo>
                    <a:pt x="15533" y="10163"/>
                  </a:lnTo>
                  <a:lnTo>
                    <a:pt x="15221" y="9722"/>
                  </a:lnTo>
                  <a:lnTo>
                    <a:pt x="14978" y="9404"/>
                  </a:lnTo>
                  <a:lnTo>
                    <a:pt x="14804" y="9012"/>
                  </a:lnTo>
                  <a:lnTo>
                    <a:pt x="14735" y="8620"/>
                  </a:lnTo>
                  <a:lnTo>
                    <a:pt x="14700" y="8302"/>
                  </a:lnTo>
                  <a:lnTo>
                    <a:pt x="14735" y="7959"/>
                  </a:lnTo>
                  <a:lnTo>
                    <a:pt x="14874" y="7616"/>
                  </a:lnTo>
                  <a:lnTo>
                    <a:pt x="14978" y="7298"/>
                  </a:lnTo>
                  <a:lnTo>
                    <a:pt x="21600" y="7298"/>
                  </a:lnTo>
                  <a:close/>
                </a:path>
                <a:path w="21600" h="21600" extrusionOk="0">
                  <a:moveTo>
                    <a:pt x="21600" y="7298"/>
                  </a:moveTo>
                  <a:lnTo>
                    <a:pt x="6033" y="7298"/>
                  </a:lnTo>
                  <a:lnTo>
                    <a:pt x="11164" y="7298"/>
                  </a:lnTo>
                </a:path>
              </a:pathLst>
            </a:cu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1043" name="Oval 8"/>
            <p:cNvSpPr>
              <a:spLocks noChangeArrowheads="1"/>
            </p:cNvSpPr>
            <p:nvPr/>
          </p:nvSpPr>
          <p:spPr bwMode="auto">
            <a:xfrm>
              <a:off x="1338" y="2221"/>
              <a:ext cx="453" cy="907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82625" y="3841750"/>
            <a:ext cx="649288" cy="1511300"/>
            <a:chOff x="1338" y="1586"/>
            <a:chExt cx="409" cy="952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338" y="1858"/>
              <a:ext cx="46" cy="680"/>
              <a:chOff x="1020" y="1389"/>
              <a:chExt cx="46" cy="680"/>
            </a:xfrm>
          </p:grpSpPr>
          <p:sp>
            <p:nvSpPr>
              <p:cNvPr id="21027" name="Oval 11"/>
              <p:cNvSpPr>
                <a:spLocks noChangeArrowheads="1"/>
              </p:cNvSpPr>
              <p:nvPr/>
            </p:nvSpPr>
            <p:spPr bwMode="auto">
              <a:xfrm>
                <a:off x="1020" y="170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8" name="Oval 12"/>
              <p:cNvSpPr>
                <a:spLocks noChangeArrowheads="1"/>
              </p:cNvSpPr>
              <p:nvPr/>
            </p:nvSpPr>
            <p:spPr bwMode="auto">
              <a:xfrm>
                <a:off x="1020" y="148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9" name="Oval 13"/>
              <p:cNvSpPr>
                <a:spLocks noChangeArrowheads="1"/>
              </p:cNvSpPr>
              <p:nvPr/>
            </p:nvSpPr>
            <p:spPr bwMode="auto">
              <a:xfrm>
                <a:off x="1020" y="143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0" name="Oval 14"/>
              <p:cNvSpPr>
                <a:spLocks noChangeArrowheads="1"/>
              </p:cNvSpPr>
              <p:nvPr/>
            </p:nvSpPr>
            <p:spPr bwMode="auto">
              <a:xfrm>
                <a:off x="1020" y="175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1" name="Oval 15"/>
              <p:cNvSpPr>
                <a:spLocks noChangeArrowheads="1"/>
              </p:cNvSpPr>
              <p:nvPr/>
            </p:nvSpPr>
            <p:spPr bwMode="auto">
              <a:xfrm>
                <a:off x="1020" y="1525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2" name="Oval 16"/>
              <p:cNvSpPr>
                <a:spLocks noChangeArrowheads="1"/>
              </p:cNvSpPr>
              <p:nvPr/>
            </p:nvSpPr>
            <p:spPr bwMode="auto">
              <a:xfrm>
                <a:off x="1020" y="138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3" name="Oval 17"/>
              <p:cNvSpPr>
                <a:spLocks noChangeArrowheads="1"/>
              </p:cNvSpPr>
              <p:nvPr/>
            </p:nvSpPr>
            <p:spPr bwMode="auto">
              <a:xfrm>
                <a:off x="1020" y="161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4" name="Oval 18"/>
              <p:cNvSpPr>
                <a:spLocks noChangeArrowheads="1"/>
              </p:cNvSpPr>
              <p:nvPr/>
            </p:nvSpPr>
            <p:spPr bwMode="auto">
              <a:xfrm>
                <a:off x="1020" y="1797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5" name="Oval 19"/>
              <p:cNvSpPr>
                <a:spLocks noChangeArrowheads="1"/>
              </p:cNvSpPr>
              <p:nvPr/>
            </p:nvSpPr>
            <p:spPr bwMode="auto">
              <a:xfrm>
                <a:off x="1020" y="157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6" name="Oval 20"/>
              <p:cNvSpPr>
                <a:spLocks noChangeArrowheads="1"/>
              </p:cNvSpPr>
              <p:nvPr/>
            </p:nvSpPr>
            <p:spPr bwMode="auto">
              <a:xfrm>
                <a:off x="1020" y="1661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7" name="Oval 21"/>
              <p:cNvSpPr>
                <a:spLocks noChangeArrowheads="1"/>
              </p:cNvSpPr>
              <p:nvPr/>
            </p:nvSpPr>
            <p:spPr bwMode="auto">
              <a:xfrm>
                <a:off x="1020" y="1888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8" name="Oval 22"/>
              <p:cNvSpPr>
                <a:spLocks noChangeArrowheads="1"/>
              </p:cNvSpPr>
              <p:nvPr/>
            </p:nvSpPr>
            <p:spPr bwMode="auto">
              <a:xfrm>
                <a:off x="1020" y="1933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39" name="Oval 23"/>
              <p:cNvSpPr>
                <a:spLocks noChangeArrowheads="1"/>
              </p:cNvSpPr>
              <p:nvPr/>
            </p:nvSpPr>
            <p:spPr bwMode="auto">
              <a:xfrm>
                <a:off x="1020" y="197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40" name="Oval 24"/>
              <p:cNvSpPr>
                <a:spLocks noChangeArrowheads="1"/>
              </p:cNvSpPr>
              <p:nvPr/>
            </p:nvSpPr>
            <p:spPr bwMode="auto">
              <a:xfrm>
                <a:off x="1020" y="202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41" name="Oval 25"/>
              <p:cNvSpPr>
                <a:spLocks noChangeArrowheads="1"/>
              </p:cNvSpPr>
              <p:nvPr/>
            </p:nvSpPr>
            <p:spPr bwMode="auto">
              <a:xfrm>
                <a:off x="1020" y="184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1428" y="1677"/>
              <a:ext cx="46" cy="680"/>
              <a:chOff x="1020" y="1389"/>
              <a:chExt cx="46" cy="680"/>
            </a:xfrm>
          </p:grpSpPr>
          <p:sp>
            <p:nvSpPr>
              <p:cNvPr id="21012" name="Oval 27"/>
              <p:cNvSpPr>
                <a:spLocks noChangeArrowheads="1"/>
              </p:cNvSpPr>
              <p:nvPr/>
            </p:nvSpPr>
            <p:spPr bwMode="auto">
              <a:xfrm>
                <a:off x="1020" y="170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3" name="Oval 28"/>
              <p:cNvSpPr>
                <a:spLocks noChangeArrowheads="1"/>
              </p:cNvSpPr>
              <p:nvPr/>
            </p:nvSpPr>
            <p:spPr bwMode="auto">
              <a:xfrm>
                <a:off x="1020" y="148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4" name="Oval 29"/>
              <p:cNvSpPr>
                <a:spLocks noChangeArrowheads="1"/>
              </p:cNvSpPr>
              <p:nvPr/>
            </p:nvSpPr>
            <p:spPr bwMode="auto">
              <a:xfrm>
                <a:off x="1020" y="143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5" name="Oval 30"/>
              <p:cNvSpPr>
                <a:spLocks noChangeArrowheads="1"/>
              </p:cNvSpPr>
              <p:nvPr/>
            </p:nvSpPr>
            <p:spPr bwMode="auto">
              <a:xfrm>
                <a:off x="1020" y="175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6" name="Oval 31"/>
              <p:cNvSpPr>
                <a:spLocks noChangeArrowheads="1"/>
              </p:cNvSpPr>
              <p:nvPr/>
            </p:nvSpPr>
            <p:spPr bwMode="auto">
              <a:xfrm>
                <a:off x="1020" y="1525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7" name="Oval 32"/>
              <p:cNvSpPr>
                <a:spLocks noChangeArrowheads="1"/>
              </p:cNvSpPr>
              <p:nvPr/>
            </p:nvSpPr>
            <p:spPr bwMode="auto">
              <a:xfrm>
                <a:off x="1020" y="138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8" name="Oval 33"/>
              <p:cNvSpPr>
                <a:spLocks noChangeArrowheads="1"/>
              </p:cNvSpPr>
              <p:nvPr/>
            </p:nvSpPr>
            <p:spPr bwMode="auto">
              <a:xfrm>
                <a:off x="1020" y="161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9" name="Oval 34"/>
              <p:cNvSpPr>
                <a:spLocks noChangeArrowheads="1"/>
              </p:cNvSpPr>
              <p:nvPr/>
            </p:nvSpPr>
            <p:spPr bwMode="auto">
              <a:xfrm>
                <a:off x="1020" y="1797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0" name="Oval 35"/>
              <p:cNvSpPr>
                <a:spLocks noChangeArrowheads="1"/>
              </p:cNvSpPr>
              <p:nvPr/>
            </p:nvSpPr>
            <p:spPr bwMode="auto">
              <a:xfrm>
                <a:off x="1020" y="157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1" name="Oval 36"/>
              <p:cNvSpPr>
                <a:spLocks noChangeArrowheads="1"/>
              </p:cNvSpPr>
              <p:nvPr/>
            </p:nvSpPr>
            <p:spPr bwMode="auto">
              <a:xfrm>
                <a:off x="1020" y="1661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2" name="Oval 37"/>
              <p:cNvSpPr>
                <a:spLocks noChangeArrowheads="1"/>
              </p:cNvSpPr>
              <p:nvPr/>
            </p:nvSpPr>
            <p:spPr bwMode="auto">
              <a:xfrm>
                <a:off x="1020" y="1888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3" name="Oval 38"/>
              <p:cNvSpPr>
                <a:spLocks noChangeArrowheads="1"/>
              </p:cNvSpPr>
              <p:nvPr/>
            </p:nvSpPr>
            <p:spPr bwMode="auto">
              <a:xfrm>
                <a:off x="1020" y="1933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4" name="Oval 39"/>
              <p:cNvSpPr>
                <a:spLocks noChangeArrowheads="1"/>
              </p:cNvSpPr>
              <p:nvPr/>
            </p:nvSpPr>
            <p:spPr bwMode="auto">
              <a:xfrm>
                <a:off x="1020" y="197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5" name="Oval 40"/>
              <p:cNvSpPr>
                <a:spLocks noChangeArrowheads="1"/>
              </p:cNvSpPr>
              <p:nvPr/>
            </p:nvSpPr>
            <p:spPr bwMode="auto">
              <a:xfrm>
                <a:off x="1020" y="202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26" name="Oval 41"/>
              <p:cNvSpPr>
                <a:spLocks noChangeArrowheads="1"/>
              </p:cNvSpPr>
              <p:nvPr/>
            </p:nvSpPr>
            <p:spPr bwMode="auto">
              <a:xfrm>
                <a:off x="1020" y="184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1519" y="1586"/>
              <a:ext cx="46" cy="680"/>
              <a:chOff x="1020" y="1389"/>
              <a:chExt cx="46" cy="680"/>
            </a:xfrm>
          </p:grpSpPr>
          <p:sp>
            <p:nvSpPr>
              <p:cNvPr id="20997" name="Oval 43"/>
              <p:cNvSpPr>
                <a:spLocks noChangeArrowheads="1"/>
              </p:cNvSpPr>
              <p:nvPr/>
            </p:nvSpPr>
            <p:spPr bwMode="auto">
              <a:xfrm>
                <a:off x="1020" y="170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8" name="Oval 44"/>
              <p:cNvSpPr>
                <a:spLocks noChangeArrowheads="1"/>
              </p:cNvSpPr>
              <p:nvPr/>
            </p:nvSpPr>
            <p:spPr bwMode="auto">
              <a:xfrm>
                <a:off x="1020" y="148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9" name="Oval 45"/>
              <p:cNvSpPr>
                <a:spLocks noChangeArrowheads="1"/>
              </p:cNvSpPr>
              <p:nvPr/>
            </p:nvSpPr>
            <p:spPr bwMode="auto">
              <a:xfrm>
                <a:off x="1020" y="143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0" name="Oval 46"/>
              <p:cNvSpPr>
                <a:spLocks noChangeArrowheads="1"/>
              </p:cNvSpPr>
              <p:nvPr/>
            </p:nvSpPr>
            <p:spPr bwMode="auto">
              <a:xfrm>
                <a:off x="1020" y="175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1" name="Oval 47"/>
              <p:cNvSpPr>
                <a:spLocks noChangeArrowheads="1"/>
              </p:cNvSpPr>
              <p:nvPr/>
            </p:nvSpPr>
            <p:spPr bwMode="auto">
              <a:xfrm>
                <a:off x="1020" y="1525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2" name="Oval 48"/>
              <p:cNvSpPr>
                <a:spLocks noChangeArrowheads="1"/>
              </p:cNvSpPr>
              <p:nvPr/>
            </p:nvSpPr>
            <p:spPr bwMode="auto">
              <a:xfrm>
                <a:off x="1020" y="138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3" name="Oval 49"/>
              <p:cNvSpPr>
                <a:spLocks noChangeArrowheads="1"/>
              </p:cNvSpPr>
              <p:nvPr/>
            </p:nvSpPr>
            <p:spPr bwMode="auto">
              <a:xfrm>
                <a:off x="1020" y="161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4" name="Oval 50"/>
              <p:cNvSpPr>
                <a:spLocks noChangeArrowheads="1"/>
              </p:cNvSpPr>
              <p:nvPr/>
            </p:nvSpPr>
            <p:spPr bwMode="auto">
              <a:xfrm>
                <a:off x="1020" y="1797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5" name="Oval 51"/>
              <p:cNvSpPr>
                <a:spLocks noChangeArrowheads="1"/>
              </p:cNvSpPr>
              <p:nvPr/>
            </p:nvSpPr>
            <p:spPr bwMode="auto">
              <a:xfrm>
                <a:off x="1020" y="157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6" name="Oval 52"/>
              <p:cNvSpPr>
                <a:spLocks noChangeArrowheads="1"/>
              </p:cNvSpPr>
              <p:nvPr/>
            </p:nvSpPr>
            <p:spPr bwMode="auto">
              <a:xfrm>
                <a:off x="1020" y="1661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7" name="Oval 53"/>
              <p:cNvSpPr>
                <a:spLocks noChangeArrowheads="1"/>
              </p:cNvSpPr>
              <p:nvPr/>
            </p:nvSpPr>
            <p:spPr bwMode="auto">
              <a:xfrm>
                <a:off x="1020" y="1888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8" name="Oval 54"/>
              <p:cNvSpPr>
                <a:spLocks noChangeArrowheads="1"/>
              </p:cNvSpPr>
              <p:nvPr/>
            </p:nvSpPr>
            <p:spPr bwMode="auto">
              <a:xfrm>
                <a:off x="1020" y="1933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09" name="Oval 55"/>
              <p:cNvSpPr>
                <a:spLocks noChangeArrowheads="1"/>
              </p:cNvSpPr>
              <p:nvPr/>
            </p:nvSpPr>
            <p:spPr bwMode="auto">
              <a:xfrm>
                <a:off x="1020" y="197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0" name="Oval 56"/>
              <p:cNvSpPr>
                <a:spLocks noChangeArrowheads="1"/>
              </p:cNvSpPr>
              <p:nvPr/>
            </p:nvSpPr>
            <p:spPr bwMode="auto">
              <a:xfrm>
                <a:off x="1020" y="202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11" name="Oval 57"/>
              <p:cNvSpPr>
                <a:spLocks noChangeArrowheads="1"/>
              </p:cNvSpPr>
              <p:nvPr/>
            </p:nvSpPr>
            <p:spPr bwMode="auto">
              <a:xfrm>
                <a:off x="1020" y="184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1610" y="1677"/>
              <a:ext cx="46" cy="680"/>
              <a:chOff x="1020" y="1389"/>
              <a:chExt cx="46" cy="680"/>
            </a:xfrm>
          </p:grpSpPr>
          <p:sp>
            <p:nvSpPr>
              <p:cNvPr id="20982" name="Oval 59"/>
              <p:cNvSpPr>
                <a:spLocks noChangeArrowheads="1"/>
              </p:cNvSpPr>
              <p:nvPr/>
            </p:nvSpPr>
            <p:spPr bwMode="auto">
              <a:xfrm>
                <a:off x="1020" y="170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3" name="Oval 60"/>
              <p:cNvSpPr>
                <a:spLocks noChangeArrowheads="1"/>
              </p:cNvSpPr>
              <p:nvPr/>
            </p:nvSpPr>
            <p:spPr bwMode="auto">
              <a:xfrm>
                <a:off x="1020" y="148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4" name="Oval 61"/>
              <p:cNvSpPr>
                <a:spLocks noChangeArrowheads="1"/>
              </p:cNvSpPr>
              <p:nvPr/>
            </p:nvSpPr>
            <p:spPr bwMode="auto">
              <a:xfrm>
                <a:off x="1020" y="143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5" name="Oval 62"/>
              <p:cNvSpPr>
                <a:spLocks noChangeArrowheads="1"/>
              </p:cNvSpPr>
              <p:nvPr/>
            </p:nvSpPr>
            <p:spPr bwMode="auto">
              <a:xfrm>
                <a:off x="1020" y="175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6" name="Oval 63"/>
              <p:cNvSpPr>
                <a:spLocks noChangeArrowheads="1"/>
              </p:cNvSpPr>
              <p:nvPr/>
            </p:nvSpPr>
            <p:spPr bwMode="auto">
              <a:xfrm>
                <a:off x="1020" y="1525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7" name="Oval 64"/>
              <p:cNvSpPr>
                <a:spLocks noChangeArrowheads="1"/>
              </p:cNvSpPr>
              <p:nvPr/>
            </p:nvSpPr>
            <p:spPr bwMode="auto">
              <a:xfrm>
                <a:off x="1020" y="138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8" name="Oval 65"/>
              <p:cNvSpPr>
                <a:spLocks noChangeArrowheads="1"/>
              </p:cNvSpPr>
              <p:nvPr/>
            </p:nvSpPr>
            <p:spPr bwMode="auto">
              <a:xfrm>
                <a:off x="1020" y="161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9" name="Oval 66"/>
              <p:cNvSpPr>
                <a:spLocks noChangeArrowheads="1"/>
              </p:cNvSpPr>
              <p:nvPr/>
            </p:nvSpPr>
            <p:spPr bwMode="auto">
              <a:xfrm>
                <a:off x="1020" y="1797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0" name="Oval 67"/>
              <p:cNvSpPr>
                <a:spLocks noChangeArrowheads="1"/>
              </p:cNvSpPr>
              <p:nvPr/>
            </p:nvSpPr>
            <p:spPr bwMode="auto">
              <a:xfrm>
                <a:off x="1020" y="157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1" name="Oval 68"/>
              <p:cNvSpPr>
                <a:spLocks noChangeArrowheads="1"/>
              </p:cNvSpPr>
              <p:nvPr/>
            </p:nvSpPr>
            <p:spPr bwMode="auto">
              <a:xfrm>
                <a:off x="1020" y="1661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2" name="Oval 69"/>
              <p:cNvSpPr>
                <a:spLocks noChangeArrowheads="1"/>
              </p:cNvSpPr>
              <p:nvPr/>
            </p:nvSpPr>
            <p:spPr bwMode="auto">
              <a:xfrm>
                <a:off x="1020" y="1888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3" name="Oval 70"/>
              <p:cNvSpPr>
                <a:spLocks noChangeArrowheads="1"/>
              </p:cNvSpPr>
              <p:nvPr/>
            </p:nvSpPr>
            <p:spPr bwMode="auto">
              <a:xfrm>
                <a:off x="1020" y="1933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4" name="Oval 71"/>
              <p:cNvSpPr>
                <a:spLocks noChangeArrowheads="1"/>
              </p:cNvSpPr>
              <p:nvPr/>
            </p:nvSpPr>
            <p:spPr bwMode="auto">
              <a:xfrm>
                <a:off x="1020" y="197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5" name="Oval 72"/>
              <p:cNvSpPr>
                <a:spLocks noChangeArrowheads="1"/>
              </p:cNvSpPr>
              <p:nvPr/>
            </p:nvSpPr>
            <p:spPr bwMode="auto">
              <a:xfrm>
                <a:off x="1020" y="202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96" name="Oval 73"/>
              <p:cNvSpPr>
                <a:spLocks noChangeArrowheads="1"/>
              </p:cNvSpPr>
              <p:nvPr/>
            </p:nvSpPr>
            <p:spPr bwMode="auto">
              <a:xfrm>
                <a:off x="1020" y="184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74"/>
            <p:cNvGrpSpPr>
              <a:grpSpLocks/>
            </p:cNvGrpSpPr>
            <p:nvPr/>
          </p:nvGrpSpPr>
          <p:grpSpPr bwMode="auto">
            <a:xfrm>
              <a:off x="1701" y="1768"/>
              <a:ext cx="46" cy="680"/>
              <a:chOff x="1020" y="1389"/>
              <a:chExt cx="46" cy="680"/>
            </a:xfrm>
          </p:grpSpPr>
          <p:sp>
            <p:nvSpPr>
              <p:cNvPr id="20967" name="Oval 75"/>
              <p:cNvSpPr>
                <a:spLocks noChangeArrowheads="1"/>
              </p:cNvSpPr>
              <p:nvPr/>
            </p:nvSpPr>
            <p:spPr bwMode="auto">
              <a:xfrm>
                <a:off x="1020" y="170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8" name="Oval 76"/>
              <p:cNvSpPr>
                <a:spLocks noChangeArrowheads="1"/>
              </p:cNvSpPr>
              <p:nvPr/>
            </p:nvSpPr>
            <p:spPr bwMode="auto">
              <a:xfrm>
                <a:off x="1020" y="148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9" name="Oval 77"/>
              <p:cNvSpPr>
                <a:spLocks noChangeArrowheads="1"/>
              </p:cNvSpPr>
              <p:nvPr/>
            </p:nvSpPr>
            <p:spPr bwMode="auto">
              <a:xfrm>
                <a:off x="1020" y="143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0" name="Oval 78"/>
              <p:cNvSpPr>
                <a:spLocks noChangeArrowheads="1"/>
              </p:cNvSpPr>
              <p:nvPr/>
            </p:nvSpPr>
            <p:spPr bwMode="auto">
              <a:xfrm>
                <a:off x="1020" y="175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1" name="Oval 79"/>
              <p:cNvSpPr>
                <a:spLocks noChangeArrowheads="1"/>
              </p:cNvSpPr>
              <p:nvPr/>
            </p:nvSpPr>
            <p:spPr bwMode="auto">
              <a:xfrm>
                <a:off x="1020" y="1525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2" name="Oval 80"/>
              <p:cNvSpPr>
                <a:spLocks noChangeArrowheads="1"/>
              </p:cNvSpPr>
              <p:nvPr/>
            </p:nvSpPr>
            <p:spPr bwMode="auto">
              <a:xfrm>
                <a:off x="1020" y="138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3" name="Oval 81"/>
              <p:cNvSpPr>
                <a:spLocks noChangeArrowheads="1"/>
              </p:cNvSpPr>
              <p:nvPr/>
            </p:nvSpPr>
            <p:spPr bwMode="auto">
              <a:xfrm>
                <a:off x="1020" y="1616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4" name="Oval 82"/>
              <p:cNvSpPr>
                <a:spLocks noChangeArrowheads="1"/>
              </p:cNvSpPr>
              <p:nvPr/>
            </p:nvSpPr>
            <p:spPr bwMode="auto">
              <a:xfrm>
                <a:off x="1020" y="1797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5" name="Oval 83"/>
              <p:cNvSpPr>
                <a:spLocks noChangeArrowheads="1"/>
              </p:cNvSpPr>
              <p:nvPr/>
            </p:nvSpPr>
            <p:spPr bwMode="auto">
              <a:xfrm>
                <a:off x="1020" y="1570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6" name="Oval 84"/>
              <p:cNvSpPr>
                <a:spLocks noChangeArrowheads="1"/>
              </p:cNvSpPr>
              <p:nvPr/>
            </p:nvSpPr>
            <p:spPr bwMode="auto">
              <a:xfrm>
                <a:off x="1020" y="1661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7" name="Oval 85"/>
              <p:cNvSpPr>
                <a:spLocks noChangeArrowheads="1"/>
              </p:cNvSpPr>
              <p:nvPr/>
            </p:nvSpPr>
            <p:spPr bwMode="auto">
              <a:xfrm>
                <a:off x="1020" y="1888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8" name="Oval 86"/>
              <p:cNvSpPr>
                <a:spLocks noChangeArrowheads="1"/>
              </p:cNvSpPr>
              <p:nvPr/>
            </p:nvSpPr>
            <p:spPr bwMode="auto">
              <a:xfrm>
                <a:off x="1020" y="1933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79" name="Oval 87"/>
              <p:cNvSpPr>
                <a:spLocks noChangeArrowheads="1"/>
              </p:cNvSpPr>
              <p:nvPr/>
            </p:nvSpPr>
            <p:spPr bwMode="auto">
              <a:xfrm>
                <a:off x="1020" y="1979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0" name="Oval 88"/>
              <p:cNvSpPr>
                <a:spLocks noChangeArrowheads="1"/>
              </p:cNvSpPr>
              <p:nvPr/>
            </p:nvSpPr>
            <p:spPr bwMode="auto">
              <a:xfrm>
                <a:off x="1020" y="2024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81" name="Oval 89"/>
              <p:cNvSpPr>
                <a:spLocks noChangeArrowheads="1"/>
              </p:cNvSpPr>
              <p:nvPr/>
            </p:nvSpPr>
            <p:spPr bwMode="auto">
              <a:xfrm>
                <a:off x="1020" y="1842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0485" name="Picture 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41600"/>
            <a:ext cx="450056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0" y="1298575"/>
            <a:ext cx="4483100" cy="3311525"/>
            <a:chOff x="0" y="361"/>
            <a:chExt cx="2824" cy="2086"/>
          </a:xfrm>
        </p:grpSpPr>
        <p:pic>
          <p:nvPicPr>
            <p:cNvPr id="20487" name="Picture 92" descr="lu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55" y="981"/>
              <a:ext cx="1169" cy="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93"/>
            <p:cNvGrpSpPr>
              <a:grpSpLocks/>
            </p:cNvGrpSpPr>
            <p:nvPr/>
          </p:nvGrpSpPr>
          <p:grpSpPr bwMode="auto">
            <a:xfrm>
              <a:off x="0" y="361"/>
              <a:ext cx="2743" cy="2086"/>
              <a:chOff x="1043" y="361"/>
              <a:chExt cx="2743" cy="2086"/>
            </a:xfrm>
          </p:grpSpPr>
          <p:grpSp>
            <p:nvGrpSpPr>
              <p:cNvPr id="11" name="Group 94"/>
              <p:cNvGrpSpPr>
                <a:grpSpLocks/>
              </p:cNvGrpSpPr>
              <p:nvPr/>
            </p:nvGrpSpPr>
            <p:grpSpPr bwMode="auto">
              <a:xfrm>
                <a:off x="1043" y="361"/>
                <a:ext cx="2289" cy="1678"/>
                <a:chOff x="1043" y="361"/>
                <a:chExt cx="2289" cy="1678"/>
              </a:xfrm>
            </p:grpSpPr>
            <p:grpSp>
              <p:nvGrpSpPr>
                <p:cNvPr id="12" name="Group 95"/>
                <p:cNvGrpSpPr>
                  <a:grpSpLocks/>
                </p:cNvGrpSpPr>
                <p:nvPr/>
              </p:nvGrpSpPr>
              <p:grpSpPr bwMode="auto">
                <a:xfrm>
                  <a:off x="1043" y="906"/>
                  <a:ext cx="1133" cy="1133"/>
                  <a:chOff x="2109" y="1027"/>
                  <a:chExt cx="1133" cy="1133"/>
                </a:xfrm>
              </p:grpSpPr>
              <p:sp>
                <p:nvSpPr>
                  <p:cNvPr id="20845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93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6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179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7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8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9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0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188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1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3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4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6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7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8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59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0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1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3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4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5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6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7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8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69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0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1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2698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2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3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4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5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6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7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8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79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0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1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2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3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4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5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6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7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8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89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0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1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2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3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4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5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6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7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8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102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99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39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0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1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2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3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4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5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6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7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8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09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0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1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2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3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4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5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6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7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8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19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0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1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2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3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4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5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6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7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8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29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0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1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2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3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4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5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6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7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8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39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0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1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2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3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11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4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5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6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7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8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49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0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1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435"/>
                    <a:ext cx="45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2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3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4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5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6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7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8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59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60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61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213"/>
                <p:cNvGrpSpPr>
                  <a:grpSpLocks/>
                </p:cNvGrpSpPr>
                <p:nvPr/>
              </p:nvGrpSpPr>
              <p:grpSpPr bwMode="auto">
                <a:xfrm>
                  <a:off x="1519" y="361"/>
                  <a:ext cx="1133" cy="1133"/>
                  <a:chOff x="2109" y="1027"/>
                  <a:chExt cx="1133" cy="1133"/>
                </a:xfrm>
              </p:grpSpPr>
              <p:sp>
                <p:nvSpPr>
                  <p:cNvPr id="20728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93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9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179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0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1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2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3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188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4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5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6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7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8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9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0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1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2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3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4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5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6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7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8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49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0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1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2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3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4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2698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5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6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7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8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5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0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1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2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4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5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6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7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8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69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0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1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2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3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4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5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6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7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8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79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0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1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102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2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39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3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4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5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6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7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8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89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0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1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2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3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4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5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6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7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8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99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0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1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2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3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4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5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6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7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8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09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0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1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2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3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4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5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6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7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8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19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0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1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2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3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4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5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6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11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7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8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9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0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1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2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3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4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435"/>
                    <a:ext cx="45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5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6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7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8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9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0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1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2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3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44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331"/>
                <p:cNvGrpSpPr>
                  <a:grpSpLocks/>
                </p:cNvGrpSpPr>
                <p:nvPr/>
              </p:nvGrpSpPr>
              <p:grpSpPr bwMode="auto">
                <a:xfrm>
                  <a:off x="2199" y="361"/>
                  <a:ext cx="1133" cy="1133"/>
                  <a:chOff x="2109" y="1027"/>
                  <a:chExt cx="1133" cy="1133"/>
                </a:xfrm>
              </p:grpSpPr>
              <p:sp>
                <p:nvSpPr>
                  <p:cNvPr id="20611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93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2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179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3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4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5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6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188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7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8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19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0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1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2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3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4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5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6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7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8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29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0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1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2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3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4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5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6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7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2698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8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2970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39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0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1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2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3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4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5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6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7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8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49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0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1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2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3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4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5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6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7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8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59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0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1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2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3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4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102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5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39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6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7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8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69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0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1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3198" y="175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2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3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4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5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6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7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8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79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0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1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2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3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4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5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6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7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8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89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0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1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2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3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4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5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6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7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8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2199" y="129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99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0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1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2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3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4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5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6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7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8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480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09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11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0" name="Oval 431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107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1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20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2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2790" y="134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3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48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4" name="Oval 435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161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5" name="Oval 43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152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6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134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7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435"/>
                    <a:ext cx="45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8" name="Oval 439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616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19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1752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0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1888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1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1254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2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2335" y="143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3" name="Oval 444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571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4" name="Oval 445"/>
                  <p:cNvSpPr>
                    <a:spLocks noChangeArrowheads="1"/>
                  </p:cNvSpPr>
                  <p:nvPr/>
                </p:nvSpPr>
                <p:spPr bwMode="auto">
                  <a:xfrm>
                    <a:off x="2607" y="1707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5" name="Oval 446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1843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6" name="Oval 447"/>
                  <p:cNvSpPr>
                    <a:spLocks noChangeArrowheads="1"/>
                  </p:cNvSpPr>
                  <p:nvPr/>
                </p:nvSpPr>
                <p:spPr bwMode="auto">
                  <a:xfrm>
                    <a:off x="2879" y="1979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27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3015" y="2115"/>
                    <a:ext cx="44" cy="4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" name="Group 449"/>
              <p:cNvGrpSpPr>
                <a:grpSpLocks/>
              </p:cNvGrpSpPr>
              <p:nvPr/>
            </p:nvGrpSpPr>
            <p:grpSpPr bwMode="auto">
              <a:xfrm>
                <a:off x="2653" y="1314"/>
                <a:ext cx="1133" cy="1133"/>
                <a:chOff x="2109" y="1027"/>
                <a:chExt cx="1133" cy="1133"/>
              </a:xfrm>
            </p:grpSpPr>
            <p:sp>
              <p:nvSpPr>
                <p:cNvPr id="20491" name="Oval 450"/>
                <p:cNvSpPr>
                  <a:spLocks noChangeArrowheads="1"/>
                </p:cNvSpPr>
                <p:nvPr/>
              </p:nvSpPr>
              <p:spPr bwMode="auto">
                <a:xfrm>
                  <a:off x="2834" y="193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2" name="Oval 451"/>
                <p:cNvSpPr>
                  <a:spLocks noChangeArrowheads="1"/>
                </p:cNvSpPr>
                <p:nvPr/>
              </p:nvSpPr>
              <p:spPr bwMode="auto">
                <a:xfrm>
                  <a:off x="3061" y="1798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3" name="Oval 452"/>
                <p:cNvSpPr>
                  <a:spLocks noChangeArrowheads="1"/>
                </p:cNvSpPr>
                <p:nvPr/>
              </p:nvSpPr>
              <p:spPr bwMode="auto">
                <a:xfrm>
                  <a:off x="2834" y="184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4" name="Oval 453"/>
                <p:cNvSpPr>
                  <a:spLocks noChangeArrowheads="1"/>
                </p:cNvSpPr>
                <p:nvPr/>
              </p:nvSpPr>
              <p:spPr bwMode="auto">
                <a:xfrm>
                  <a:off x="2743" y="1480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5" name="Oval 454"/>
                <p:cNvSpPr>
                  <a:spLocks noChangeArrowheads="1"/>
                </p:cNvSpPr>
                <p:nvPr/>
              </p:nvSpPr>
              <p:spPr bwMode="auto">
                <a:xfrm>
                  <a:off x="2925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6" name="Oval 455"/>
                <p:cNvSpPr>
                  <a:spLocks noChangeArrowheads="1"/>
                </p:cNvSpPr>
                <p:nvPr/>
              </p:nvSpPr>
              <p:spPr bwMode="auto">
                <a:xfrm>
                  <a:off x="2970" y="188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7" name="Oval 456"/>
                <p:cNvSpPr>
                  <a:spLocks noChangeArrowheads="1"/>
                </p:cNvSpPr>
                <p:nvPr/>
              </p:nvSpPr>
              <p:spPr bwMode="auto">
                <a:xfrm>
                  <a:off x="2607" y="152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8" name="Oval 457"/>
                <p:cNvSpPr>
                  <a:spLocks noChangeArrowheads="1"/>
                </p:cNvSpPr>
                <p:nvPr/>
              </p:nvSpPr>
              <p:spPr bwMode="auto">
                <a:xfrm>
                  <a:off x="2607" y="129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99" name="Oval 458"/>
                <p:cNvSpPr>
                  <a:spLocks noChangeArrowheads="1"/>
                </p:cNvSpPr>
                <p:nvPr/>
              </p:nvSpPr>
              <p:spPr bwMode="auto">
                <a:xfrm>
                  <a:off x="2335" y="125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0" name="Oval 459"/>
                <p:cNvSpPr>
                  <a:spLocks noChangeArrowheads="1"/>
                </p:cNvSpPr>
                <p:nvPr/>
              </p:nvSpPr>
              <p:spPr bwMode="auto">
                <a:xfrm>
                  <a:off x="2518" y="107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1" name="Oval 460"/>
                <p:cNvSpPr>
                  <a:spLocks noChangeArrowheads="1"/>
                </p:cNvSpPr>
                <p:nvPr/>
              </p:nvSpPr>
              <p:spPr bwMode="auto">
                <a:xfrm>
                  <a:off x="2654" y="120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2" name="Oval 461"/>
                <p:cNvSpPr>
                  <a:spLocks noChangeArrowheads="1"/>
                </p:cNvSpPr>
                <p:nvPr/>
              </p:nvSpPr>
              <p:spPr bwMode="auto">
                <a:xfrm>
                  <a:off x="2790" y="134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3" name="Oval 462"/>
                <p:cNvSpPr>
                  <a:spLocks noChangeArrowheads="1"/>
                </p:cNvSpPr>
                <p:nvPr/>
              </p:nvSpPr>
              <p:spPr bwMode="auto">
                <a:xfrm>
                  <a:off x="2926" y="148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4" name="Oval 463"/>
                <p:cNvSpPr>
                  <a:spLocks noChangeArrowheads="1"/>
                </p:cNvSpPr>
                <p:nvPr/>
              </p:nvSpPr>
              <p:spPr bwMode="auto">
                <a:xfrm>
                  <a:off x="3062" y="161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5" name="Oval 464"/>
                <p:cNvSpPr>
                  <a:spLocks noChangeArrowheads="1"/>
                </p:cNvSpPr>
                <p:nvPr/>
              </p:nvSpPr>
              <p:spPr bwMode="auto">
                <a:xfrm>
                  <a:off x="3198" y="175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6" name="Oval 465"/>
                <p:cNvSpPr>
                  <a:spLocks noChangeArrowheads="1"/>
                </p:cNvSpPr>
                <p:nvPr/>
              </p:nvSpPr>
              <p:spPr bwMode="auto">
                <a:xfrm>
                  <a:off x="2109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7" name="Oval 466"/>
                <p:cNvSpPr>
                  <a:spLocks noChangeArrowheads="1"/>
                </p:cNvSpPr>
                <p:nvPr/>
              </p:nvSpPr>
              <p:spPr bwMode="auto">
                <a:xfrm>
                  <a:off x="2245" y="1480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8" name="Oval 467"/>
                <p:cNvSpPr>
                  <a:spLocks noChangeArrowheads="1"/>
                </p:cNvSpPr>
                <p:nvPr/>
              </p:nvSpPr>
              <p:spPr bwMode="auto">
                <a:xfrm>
                  <a:off x="2381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9" name="Oval 468"/>
                <p:cNvSpPr>
                  <a:spLocks noChangeArrowheads="1"/>
                </p:cNvSpPr>
                <p:nvPr/>
              </p:nvSpPr>
              <p:spPr bwMode="auto">
                <a:xfrm>
                  <a:off x="2517" y="1752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0" name="Oval 469"/>
                <p:cNvSpPr>
                  <a:spLocks noChangeArrowheads="1"/>
                </p:cNvSpPr>
                <p:nvPr/>
              </p:nvSpPr>
              <p:spPr bwMode="auto">
                <a:xfrm>
                  <a:off x="2653" y="1888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1" name="Oval 470"/>
                <p:cNvSpPr>
                  <a:spLocks noChangeArrowheads="1"/>
                </p:cNvSpPr>
                <p:nvPr/>
              </p:nvSpPr>
              <p:spPr bwMode="auto">
                <a:xfrm>
                  <a:off x="2199" y="129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2" name="Oval 471"/>
                <p:cNvSpPr>
                  <a:spLocks noChangeArrowheads="1"/>
                </p:cNvSpPr>
                <p:nvPr/>
              </p:nvSpPr>
              <p:spPr bwMode="auto">
                <a:xfrm>
                  <a:off x="2335" y="143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3" name="Oval 472"/>
                <p:cNvSpPr>
                  <a:spLocks noChangeArrowheads="1"/>
                </p:cNvSpPr>
                <p:nvPr/>
              </p:nvSpPr>
              <p:spPr bwMode="auto">
                <a:xfrm>
                  <a:off x="2471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4" name="Oval 473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5" name="Oval 474"/>
                <p:cNvSpPr>
                  <a:spLocks noChangeArrowheads="1"/>
                </p:cNvSpPr>
                <p:nvPr/>
              </p:nvSpPr>
              <p:spPr bwMode="auto">
                <a:xfrm>
                  <a:off x="2743" y="184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6" name="Oval 475"/>
                <p:cNvSpPr>
                  <a:spLocks noChangeArrowheads="1"/>
                </p:cNvSpPr>
                <p:nvPr/>
              </p:nvSpPr>
              <p:spPr bwMode="auto">
                <a:xfrm>
                  <a:off x="3061" y="152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7" name="Oval 476"/>
                <p:cNvSpPr>
                  <a:spLocks noChangeArrowheads="1"/>
                </p:cNvSpPr>
                <p:nvPr/>
              </p:nvSpPr>
              <p:spPr bwMode="auto">
                <a:xfrm>
                  <a:off x="2698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8" name="Oval 477"/>
                <p:cNvSpPr>
                  <a:spLocks noChangeArrowheads="1"/>
                </p:cNvSpPr>
                <p:nvPr/>
              </p:nvSpPr>
              <p:spPr bwMode="auto">
                <a:xfrm>
                  <a:off x="2970" y="143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9" name="Oval 478"/>
                <p:cNvSpPr>
                  <a:spLocks noChangeArrowheads="1"/>
                </p:cNvSpPr>
                <p:nvPr/>
              </p:nvSpPr>
              <p:spPr bwMode="auto">
                <a:xfrm>
                  <a:off x="2834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0" name="Oval 479"/>
                <p:cNvSpPr>
                  <a:spLocks noChangeArrowheads="1"/>
                </p:cNvSpPr>
                <p:nvPr/>
              </p:nvSpPr>
              <p:spPr bwMode="auto">
                <a:xfrm>
                  <a:off x="2653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1" name="Oval 480"/>
                <p:cNvSpPr>
                  <a:spLocks noChangeArrowheads="1"/>
                </p:cNvSpPr>
                <p:nvPr/>
              </p:nvSpPr>
              <p:spPr bwMode="auto">
                <a:xfrm>
                  <a:off x="2426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2" name="Oval 481"/>
                <p:cNvSpPr>
                  <a:spLocks noChangeArrowheads="1"/>
                </p:cNvSpPr>
                <p:nvPr/>
              </p:nvSpPr>
              <p:spPr bwMode="auto">
                <a:xfrm>
                  <a:off x="2517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3" name="Oval 482"/>
                <p:cNvSpPr>
                  <a:spLocks noChangeArrowheads="1"/>
                </p:cNvSpPr>
                <p:nvPr/>
              </p:nvSpPr>
              <p:spPr bwMode="auto">
                <a:xfrm>
                  <a:off x="2517" y="125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4" name="Oval 483"/>
                <p:cNvSpPr>
                  <a:spLocks noChangeArrowheads="1"/>
                </p:cNvSpPr>
                <p:nvPr/>
              </p:nvSpPr>
              <p:spPr bwMode="auto">
                <a:xfrm>
                  <a:off x="2518" y="107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5" name="Oval 484"/>
                <p:cNvSpPr>
                  <a:spLocks noChangeArrowheads="1"/>
                </p:cNvSpPr>
                <p:nvPr/>
              </p:nvSpPr>
              <p:spPr bwMode="auto">
                <a:xfrm>
                  <a:off x="2654" y="120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6" name="Oval 485"/>
                <p:cNvSpPr>
                  <a:spLocks noChangeArrowheads="1"/>
                </p:cNvSpPr>
                <p:nvPr/>
              </p:nvSpPr>
              <p:spPr bwMode="auto">
                <a:xfrm>
                  <a:off x="2790" y="134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7" name="Oval 486"/>
                <p:cNvSpPr>
                  <a:spLocks noChangeArrowheads="1"/>
                </p:cNvSpPr>
                <p:nvPr/>
              </p:nvSpPr>
              <p:spPr bwMode="auto">
                <a:xfrm>
                  <a:off x="2926" y="148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8" name="Oval 487"/>
                <p:cNvSpPr>
                  <a:spLocks noChangeArrowheads="1"/>
                </p:cNvSpPr>
                <p:nvPr/>
              </p:nvSpPr>
              <p:spPr bwMode="auto">
                <a:xfrm>
                  <a:off x="3062" y="161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9" name="Oval 488"/>
                <p:cNvSpPr>
                  <a:spLocks noChangeArrowheads="1"/>
                </p:cNvSpPr>
                <p:nvPr/>
              </p:nvSpPr>
              <p:spPr bwMode="auto">
                <a:xfrm>
                  <a:off x="3198" y="175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0" name="Oval 489"/>
                <p:cNvSpPr>
                  <a:spLocks noChangeArrowheads="1"/>
                </p:cNvSpPr>
                <p:nvPr/>
              </p:nvSpPr>
              <p:spPr bwMode="auto">
                <a:xfrm>
                  <a:off x="2109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1" name="Oval 490"/>
                <p:cNvSpPr>
                  <a:spLocks noChangeArrowheads="1"/>
                </p:cNvSpPr>
                <p:nvPr/>
              </p:nvSpPr>
              <p:spPr bwMode="auto">
                <a:xfrm>
                  <a:off x="2245" y="1480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2" name="Oval 491"/>
                <p:cNvSpPr>
                  <a:spLocks noChangeArrowheads="1"/>
                </p:cNvSpPr>
                <p:nvPr/>
              </p:nvSpPr>
              <p:spPr bwMode="auto">
                <a:xfrm>
                  <a:off x="2381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3" name="Oval 492"/>
                <p:cNvSpPr>
                  <a:spLocks noChangeArrowheads="1"/>
                </p:cNvSpPr>
                <p:nvPr/>
              </p:nvSpPr>
              <p:spPr bwMode="auto">
                <a:xfrm>
                  <a:off x="2517" y="1752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4" name="Oval 493"/>
                <p:cNvSpPr>
                  <a:spLocks noChangeArrowheads="1"/>
                </p:cNvSpPr>
                <p:nvPr/>
              </p:nvSpPr>
              <p:spPr bwMode="auto">
                <a:xfrm>
                  <a:off x="2653" y="1888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5" name="Oval 494"/>
                <p:cNvSpPr>
                  <a:spLocks noChangeArrowheads="1"/>
                </p:cNvSpPr>
                <p:nvPr/>
              </p:nvSpPr>
              <p:spPr bwMode="auto">
                <a:xfrm>
                  <a:off x="2199" y="129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6" name="Oval 495"/>
                <p:cNvSpPr>
                  <a:spLocks noChangeArrowheads="1"/>
                </p:cNvSpPr>
                <p:nvPr/>
              </p:nvSpPr>
              <p:spPr bwMode="auto">
                <a:xfrm>
                  <a:off x="2335" y="143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7" name="Oval 496"/>
                <p:cNvSpPr>
                  <a:spLocks noChangeArrowheads="1"/>
                </p:cNvSpPr>
                <p:nvPr/>
              </p:nvSpPr>
              <p:spPr bwMode="auto">
                <a:xfrm>
                  <a:off x="2471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8" name="Oval 497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9" name="Oval 498"/>
                <p:cNvSpPr>
                  <a:spLocks noChangeArrowheads="1"/>
                </p:cNvSpPr>
                <p:nvPr/>
              </p:nvSpPr>
              <p:spPr bwMode="auto">
                <a:xfrm>
                  <a:off x="2743" y="184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0" name="Oval 499"/>
                <p:cNvSpPr>
                  <a:spLocks noChangeArrowheads="1"/>
                </p:cNvSpPr>
                <p:nvPr/>
              </p:nvSpPr>
              <p:spPr bwMode="auto">
                <a:xfrm>
                  <a:off x="2879" y="197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1" name="Oval 500"/>
                <p:cNvSpPr>
                  <a:spLocks noChangeArrowheads="1"/>
                </p:cNvSpPr>
                <p:nvPr/>
              </p:nvSpPr>
              <p:spPr bwMode="auto">
                <a:xfrm>
                  <a:off x="2879" y="1480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2" name="Oval 501"/>
                <p:cNvSpPr>
                  <a:spLocks noChangeArrowheads="1"/>
                </p:cNvSpPr>
                <p:nvPr/>
              </p:nvSpPr>
              <p:spPr bwMode="auto">
                <a:xfrm>
                  <a:off x="2154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3" name="Oval 502"/>
                <p:cNvSpPr>
                  <a:spLocks noChangeArrowheads="1"/>
                </p:cNvSpPr>
                <p:nvPr/>
              </p:nvSpPr>
              <p:spPr bwMode="auto">
                <a:xfrm>
                  <a:off x="2607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4" name="Oval 503"/>
                <p:cNvSpPr>
                  <a:spLocks noChangeArrowheads="1"/>
                </p:cNvSpPr>
                <p:nvPr/>
              </p:nvSpPr>
              <p:spPr bwMode="auto">
                <a:xfrm>
                  <a:off x="2562" y="102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5" name="Oval 504"/>
                <p:cNvSpPr>
                  <a:spLocks noChangeArrowheads="1"/>
                </p:cNvSpPr>
                <p:nvPr/>
              </p:nvSpPr>
              <p:spPr bwMode="auto">
                <a:xfrm>
                  <a:off x="2607" y="1390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6" name="Oval 505"/>
                <p:cNvSpPr>
                  <a:spLocks noChangeArrowheads="1"/>
                </p:cNvSpPr>
                <p:nvPr/>
              </p:nvSpPr>
              <p:spPr bwMode="auto">
                <a:xfrm>
                  <a:off x="2518" y="107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7" name="Oval 506"/>
                <p:cNvSpPr>
                  <a:spLocks noChangeArrowheads="1"/>
                </p:cNvSpPr>
                <p:nvPr/>
              </p:nvSpPr>
              <p:spPr bwMode="auto">
                <a:xfrm>
                  <a:off x="2654" y="120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8" name="Oval 507"/>
                <p:cNvSpPr>
                  <a:spLocks noChangeArrowheads="1"/>
                </p:cNvSpPr>
                <p:nvPr/>
              </p:nvSpPr>
              <p:spPr bwMode="auto">
                <a:xfrm>
                  <a:off x="2790" y="134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9" name="Oval 508"/>
                <p:cNvSpPr>
                  <a:spLocks noChangeArrowheads="1"/>
                </p:cNvSpPr>
                <p:nvPr/>
              </p:nvSpPr>
              <p:spPr bwMode="auto">
                <a:xfrm>
                  <a:off x="2926" y="148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0" name="Oval 509"/>
                <p:cNvSpPr>
                  <a:spLocks noChangeArrowheads="1"/>
                </p:cNvSpPr>
                <p:nvPr/>
              </p:nvSpPr>
              <p:spPr bwMode="auto">
                <a:xfrm>
                  <a:off x="3062" y="161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1" name="Oval 510"/>
                <p:cNvSpPr>
                  <a:spLocks noChangeArrowheads="1"/>
                </p:cNvSpPr>
                <p:nvPr/>
              </p:nvSpPr>
              <p:spPr bwMode="auto">
                <a:xfrm>
                  <a:off x="3198" y="175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2" name="Oval 511"/>
                <p:cNvSpPr>
                  <a:spLocks noChangeArrowheads="1"/>
                </p:cNvSpPr>
                <p:nvPr/>
              </p:nvSpPr>
              <p:spPr bwMode="auto">
                <a:xfrm>
                  <a:off x="2109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3" name="Oval 512"/>
                <p:cNvSpPr>
                  <a:spLocks noChangeArrowheads="1"/>
                </p:cNvSpPr>
                <p:nvPr/>
              </p:nvSpPr>
              <p:spPr bwMode="auto">
                <a:xfrm>
                  <a:off x="2925" y="152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4" name="Oval 513"/>
                <p:cNvSpPr>
                  <a:spLocks noChangeArrowheads="1"/>
                </p:cNvSpPr>
                <p:nvPr/>
              </p:nvSpPr>
              <p:spPr bwMode="auto">
                <a:xfrm>
                  <a:off x="2381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5" name="Oval 514"/>
                <p:cNvSpPr>
                  <a:spLocks noChangeArrowheads="1"/>
                </p:cNvSpPr>
                <p:nvPr/>
              </p:nvSpPr>
              <p:spPr bwMode="auto">
                <a:xfrm>
                  <a:off x="2517" y="1752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6" name="Oval 515"/>
                <p:cNvSpPr>
                  <a:spLocks noChangeArrowheads="1"/>
                </p:cNvSpPr>
                <p:nvPr/>
              </p:nvSpPr>
              <p:spPr bwMode="auto">
                <a:xfrm>
                  <a:off x="2653" y="1888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7" name="Oval 516"/>
                <p:cNvSpPr>
                  <a:spLocks noChangeArrowheads="1"/>
                </p:cNvSpPr>
                <p:nvPr/>
              </p:nvSpPr>
              <p:spPr bwMode="auto">
                <a:xfrm>
                  <a:off x="2199" y="129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8" name="Oval 517"/>
                <p:cNvSpPr>
                  <a:spLocks noChangeArrowheads="1"/>
                </p:cNvSpPr>
                <p:nvPr/>
              </p:nvSpPr>
              <p:spPr bwMode="auto">
                <a:xfrm>
                  <a:off x="2335" y="143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9" name="Oval 518"/>
                <p:cNvSpPr>
                  <a:spLocks noChangeArrowheads="1"/>
                </p:cNvSpPr>
                <p:nvPr/>
              </p:nvSpPr>
              <p:spPr bwMode="auto">
                <a:xfrm>
                  <a:off x="2471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0" name="Oval 519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1" name="Oval 520"/>
                <p:cNvSpPr>
                  <a:spLocks noChangeArrowheads="1"/>
                </p:cNvSpPr>
                <p:nvPr/>
              </p:nvSpPr>
              <p:spPr bwMode="auto">
                <a:xfrm>
                  <a:off x="2743" y="184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2" name="Oval 521"/>
                <p:cNvSpPr>
                  <a:spLocks noChangeArrowheads="1"/>
                </p:cNvSpPr>
                <p:nvPr/>
              </p:nvSpPr>
              <p:spPr bwMode="auto">
                <a:xfrm>
                  <a:off x="2879" y="197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3" name="Oval 522"/>
                <p:cNvSpPr>
                  <a:spLocks noChangeArrowheads="1"/>
                </p:cNvSpPr>
                <p:nvPr/>
              </p:nvSpPr>
              <p:spPr bwMode="auto">
                <a:xfrm>
                  <a:off x="3015" y="211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4" name="Oval 523"/>
                <p:cNvSpPr>
                  <a:spLocks noChangeArrowheads="1"/>
                </p:cNvSpPr>
                <p:nvPr/>
              </p:nvSpPr>
              <p:spPr bwMode="auto">
                <a:xfrm>
                  <a:off x="2925" y="125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5" name="Oval 524"/>
                <p:cNvSpPr>
                  <a:spLocks noChangeArrowheads="1"/>
                </p:cNvSpPr>
                <p:nvPr/>
              </p:nvSpPr>
              <p:spPr bwMode="auto">
                <a:xfrm>
                  <a:off x="2925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6" name="Oval 525"/>
                <p:cNvSpPr>
                  <a:spLocks noChangeArrowheads="1"/>
                </p:cNvSpPr>
                <p:nvPr/>
              </p:nvSpPr>
              <p:spPr bwMode="auto">
                <a:xfrm>
                  <a:off x="2789" y="143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7" name="Oval 526"/>
                <p:cNvSpPr>
                  <a:spLocks noChangeArrowheads="1"/>
                </p:cNvSpPr>
                <p:nvPr/>
              </p:nvSpPr>
              <p:spPr bwMode="auto">
                <a:xfrm>
                  <a:off x="2518" y="107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8" name="Oval 527"/>
                <p:cNvSpPr>
                  <a:spLocks noChangeArrowheads="1"/>
                </p:cNvSpPr>
                <p:nvPr/>
              </p:nvSpPr>
              <p:spPr bwMode="auto">
                <a:xfrm>
                  <a:off x="2654" y="120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9" name="Oval 528"/>
                <p:cNvSpPr>
                  <a:spLocks noChangeArrowheads="1"/>
                </p:cNvSpPr>
                <p:nvPr/>
              </p:nvSpPr>
              <p:spPr bwMode="auto">
                <a:xfrm>
                  <a:off x="2790" y="134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0" name="Oval 529"/>
                <p:cNvSpPr>
                  <a:spLocks noChangeArrowheads="1"/>
                </p:cNvSpPr>
                <p:nvPr/>
              </p:nvSpPr>
              <p:spPr bwMode="auto">
                <a:xfrm>
                  <a:off x="2926" y="148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1" name="Oval 530"/>
                <p:cNvSpPr>
                  <a:spLocks noChangeArrowheads="1"/>
                </p:cNvSpPr>
                <p:nvPr/>
              </p:nvSpPr>
              <p:spPr bwMode="auto">
                <a:xfrm>
                  <a:off x="3062" y="161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2" name="Oval 531"/>
                <p:cNvSpPr>
                  <a:spLocks noChangeArrowheads="1"/>
                </p:cNvSpPr>
                <p:nvPr/>
              </p:nvSpPr>
              <p:spPr bwMode="auto">
                <a:xfrm>
                  <a:off x="2653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3" name="Oval 532"/>
                <p:cNvSpPr>
                  <a:spLocks noChangeArrowheads="1"/>
                </p:cNvSpPr>
                <p:nvPr/>
              </p:nvSpPr>
              <p:spPr bwMode="auto">
                <a:xfrm>
                  <a:off x="2109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4" name="Oval 533"/>
                <p:cNvSpPr>
                  <a:spLocks noChangeArrowheads="1"/>
                </p:cNvSpPr>
                <p:nvPr/>
              </p:nvSpPr>
              <p:spPr bwMode="auto">
                <a:xfrm>
                  <a:off x="2925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5" name="Oval 534"/>
                <p:cNvSpPr>
                  <a:spLocks noChangeArrowheads="1"/>
                </p:cNvSpPr>
                <p:nvPr/>
              </p:nvSpPr>
              <p:spPr bwMode="auto">
                <a:xfrm>
                  <a:off x="2381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6" name="Oval 535"/>
                <p:cNvSpPr>
                  <a:spLocks noChangeArrowheads="1"/>
                </p:cNvSpPr>
                <p:nvPr/>
              </p:nvSpPr>
              <p:spPr bwMode="auto">
                <a:xfrm>
                  <a:off x="2517" y="1752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7" name="Oval 536"/>
                <p:cNvSpPr>
                  <a:spLocks noChangeArrowheads="1"/>
                </p:cNvSpPr>
                <p:nvPr/>
              </p:nvSpPr>
              <p:spPr bwMode="auto">
                <a:xfrm>
                  <a:off x="2653" y="1888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8" name="Oval 537"/>
                <p:cNvSpPr>
                  <a:spLocks noChangeArrowheads="1"/>
                </p:cNvSpPr>
                <p:nvPr/>
              </p:nvSpPr>
              <p:spPr bwMode="auto">
                <a:xfrm>
                  <a:off x="2199" y="129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9" name="Oval 538"/>
                <p:cNvSpPr>
                  <a:spLocks noChangeArrowheads="1"/>
                </p:cNvSpPr>
                <p:nvPr/>
              </p:nvSpPr>
              <p:spPr bwMode="auto">
                <a:xfrm>
                  <a:off x="2335" y="143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0" name="Oval 539"/>
                <p:cNvSpPr>
                  <a:spLocks noChangeArrowheads="1"/>
                </p:cNvSpPr>
                <p:nvPr/>
              </p:nvSpPr>
              <p:spPr bwMode="auto">
                <a:xfrm>
                  <a:off x="2471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1" name="Oval 540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2" name="Oval 541"/>
                <p:cNvSpPr>
                  <a:spLocks noChangeArrowheads="1"/>
                </p:cNvSpPr>
                <p:nvPr/>
              </p:nvSpPr>
              <p:spPr bwMode="auto">
                <a:xfrm>
                  <a:off x="2743" y="184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3" name="Oval 542"/>
                <p:cNvSpPr>
                  <a:spLocks noChangeArrowheads="1"/>
                </p:cNvSpPr>
                <p:nvPr/>
              </p:nvSpPr>
              <p:spPr bwMode="auto">
                <a:xfrm>
                  <a:off x="2879" y="197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4" name="Oval 543"/>
                <p:cNvSpPr>
                  <a:spLocks noChangeArrowheads="1"/>
                </p:cNvSpPr>
                <p:nvPr/>
              </p:nvSpPr>
              <p:spPr bwMode="auto">
                <a:xfrm>
                  <a:off x="3015" y="211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5" name="Oval 544"/>
                <p:cNvSpPr>
                  <a:spLocks noChangeArrowheads="1"/>
                </p:cNvSpPr>
                <p:nvPr/>
              </p:nvSpPr>
              <p:spPr bwMode="auto">
                <a:xfrm>
                  <a:off x="2879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6" name="Oval 545"/>
                <p:cNvSpPr>
                  <a:spLocks noChangeArrowheads="1"/>
                </p:cNvSpPr>
                <p:nvPr/>
              </p:nvSpPr>
              <p:spPr bwMode="auto">
                <a:xfrm>
                  <a:off x="2834" y="211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7" name="Oval 546"/>
                <p:cNvSpPr>
                  <a:spLocks noChangeArrowheads="1"/>
                </p:cNvSpPr>
                <p:nvPr/>
              </p:nvSpPr>
              <p:spPr bwMode="auto">
                <a:xfrm>
                  <a:off x="2653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8" name="Oval 547"/>
                <p:cNvSpPr>
                  <a:spLocks noChangeArrowheads="1"/>
                </p:cNvSpPr>
                <p:nvPr/>
              </p:nvSpPr>
              <p:spPr bwMode="auto">
                <a:xfrm>
                  <a:off x="2426" y="1480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9" name="Oval 548"/>
                <p:cNvSpPr>
                  <a:spLocks noChangeArrowheads="1"/>
                </p:cNvSpPr>
                <p:nvPr/>
              </p:nvSpPr>
              <p:spPr bwMode="auto">
                <a:xfrm>
                  <a:off x="2789" y="111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0" name="Oval 549"/>
                <p:cNvSpPr>
                  <a:spLocks noChangeArrowheads="1"/>
                </p:cNvSpPr>
                <p:nvPr/>
              </p:nvSpPr>
              <p:spPr bwMode="auto">
                <a:xfrm>
                  <a:off x="2518" y="107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1" name="Oval 550"/>
                <p:cNvSpPr>
                  <a:spLocks noChangeArrowheads="1"/>
                </p:cNvSpPr>
                <p:nvPr/>
              </p:nvSpPr>
              <p:spPr bwMode="auto">
                <a:xfrm>
                  <a:off x="2654" y="120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2" name="Oval 551"/>
                <p:cNvSpPr>
                  <a:spLocks noChangeArrowheads="1"/>
                </p:cNvSpPr>
                <p:nvPr/>
              </p:nvSpPr>
              <p:spPr bwMode="auto">
                <a:xfrm>
                  <a:off x="2790" y="134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3" name="Oval 552"/>
                <p:cNvSpPr>
                  <a:spLocks noChangeArrowheads="1"/>
                </p:cNvSpPr>
                <p:nvPr/>
              </p:nvSpPr>
              <p:spPr bwMode="auto">
                <a:xfrm>
                  <a:off x="2926" y="148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4" name="Oval 553"/>
                <p:cNvSpPr>
                  <a:spLocks noChangeArrowheads="1"/>
                </p:cNvSpPr>
                <p:nvPr/>
              </p:nvSpPr>
              <p:spPr bwMode="auto">
                <a:xfrm>
                  <a:off x="3062" y="161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5" name="Oval 554"/>
                <p:cNvSpPr>
                  <a:spLocks noChangeArrowheads="1"/>
                </p:cNvSpPr>
                <p:nvPr/>
              </p:nvSpPr>
              <p:spPr bwMode="auto">
                <a:xfrm>
                  <a:off x="2832" y="152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6" name="Oval 555"/>
                <p:cNvSpPr>
                  <a:spLocks noChangeArrowheads="1"/>
                </p:cNvSpPr>
                <p:nvPr/>
              </p:nvSpPr>
              <p:spPr bwMode="auto">
                <a:xfrm>
                  <a:off x="2109" y="134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7" name="Oval 556"/>
                <p:cNvSpPr>
                  <a:spLocks noChangeArrowheads="1"/>
                </p:cNvSpPr>
                <p:nvPr/>
              </p:nvSpPr>
              <p:spPr bwMode="auto">
                <a:xfrm>
                  <a:off x="2744" y="1435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8" name="Oval 557"/>
                <p:cNvSpPr>
                  <a:spLocks noChangeArrowheads="1"/>
                </p:cNvSpPr>
                <p:nvPr/>
              </p:nvSpPr>
              <p:spPr bwMode="auto">
                <a:xfrm>
                  <a:off x="2381" y="1616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9" name="Oval 558"/>
                <p:cNvSpPr>
                  <a:spLocks noChangeArrowheads="1"/>
                </p:cNvSpPr>
                <p:nvPr/>
              </p:nvSpPr>
              <p:spPr bwMode="auto">
                <a:xfrm>
                  <a:off x="2517" y="1752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0" name="Oval 559"/>
                <p:cNvSpPr>
                  <a:spLocks noChangeArrowheads="1"/>
                </p:cNvSpPr>
                <p:nvPr/>
              </p:nvSpPr>
              <p:spPr bwMode="auto">
                <a:xfrm>
                  <a:off x="2653" y="1888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1" name="Oval 560"/>
                <p:cNvSpPr>
                  <a:spLocks noChangeArrowheads="1"/>
                </p:cNvSpPr>
                <p:nvPr/>
              </p:nvSpPr>
              <p:spPr bwMode="auto">
                <a:xfrm>
                  <a:off x="2381" y="1254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2" name="Oval 561"/>
                <p:cNvSpPr>
                  <a:spLocks noChangeArrowheads="1"/>
                </p:cNvSpPr>
                <p:nvPr/>
              </p:nvSpPr>
              <p:spPr bwMode="auto">
                <a:xfrm>
                  <a:off x="2335" y="143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3" name="Oval 562"/>
                <p:cNvSpPr>
                  <a:spLocks noChangeArrowheads="1"/>
                </p:cNvSpPr>
                <p:nvPr/>
              </p:nvSpPr>
              <p:spPr bwMode="auto">
                <a:xfrm>
                  <a:off x="2471" y="1571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4" name="Oval 563"/>
                <p:cNvSpPr>
                  <a:spLocks noChangeArrowheads="1"/>
                </p:cNvSpPr>
                <p:nvPr/>
              </p:nvSpPr>
              <p:spPr bwMode="auto">
                <a:xfrm>
                  <a:off x="2607" y="1707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5" name="Oval 564"/>
                <p:cNvSpPr>
                  <a:spLocks noChangeArrowheads="1"/>
                </p:cNvSpPr>
                <p:nvPr/>
              </p:nvSpPr>
              <p:spPr bwMode="auto">
                <a:xfrm>
                  <a:off x="2743" y="1843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6" name="Oval 565"/>
                <p:cNvSpPr>
                  <a:spLocks noChangeArrowheads="1"/>
                </p:cNvSpPr>
                <p:nvPr/>
              </p:nvSpPr>
              <p:spPr bwMode="auto">
                <a:xfrm>
                  <a:off x="2879" y="1979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07" name="Oval 566"/>
                <p:cNvSpPr>
                  <a:spLocks noChangeArrowheads="1"/>
                </p:cNvSpPr>
                <p:nvPr/>
              </p:nvSpPr>
              <p:spPr bwMode="auto">
                <a:xfrm>
                  <a:off x="3015" y="2115"/>
                  <a:ext cx="44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umigatus cell wall lat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113" y="1681163"/>
            <a:ext cx="5091112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836613" y="544513"/>
            <a:ext cx="3905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</a:rPr>
              <a:t>The </a:t>
            </a:r>
            <a:r>
              <a:rPr lang="en-GB" sz="2400" b="1" i="1">
                <a:solidFill>
                  <a:srgbClr val="3399FF"/>
                </a:solidFill>
              </a:rPr>
              <a:t>A. fumigatus </a:t>
            </a:r>
            <a:r>
              <a:rPr lang="en-GB" sz="2400" b="1">
                <a:solidFill>
                  <a:srgbClr val="3399FF"/>
                </a:solidFill>
              </a:rPr>
              <a:t>cell wall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5796136" y="620688"/>
            <a:ext cx="30702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dirty="0">
                <a:latin typeface="Calibri" pitchFamily="34" charset="0"/>
              </a:rPr>
              <a:t>The cell wall of </a:t>
            </a:r>
            <a:r>
              <a:rPr lang="en-GB" i="1" dirty="0">
                <a:latin typeface="Calibri" pitchFamily="34" charset="0"/>
              </a:rPr>
              <a:t>A. </a:t>
            </a:r>
            <a:r>
              <a:rPr lang="en-GB" i="1" dirty="0" err="1">
                <a:latin typeface="Calibri" pitchFamily="34" charset="0"/>
              </a:rPr>
              <a:t>fumigatus</a:t>
            </a:r>
            <a:r>
              <a:rPr lang="en-GB" i="1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hyphae</a:t>
            </a:r>
            <a:endParaRPr lang="en-GB" dirty="0">
              <a:latin typeface="Calibri" pitchFamily="34" charset="0"/>
            </a:endParaRPr>
          </a:p>
          <a:p>
            <a:pPr algn="just"/>
            <a:r>
              <a:rPr lang="en-GB" dirty="0">
                <a:latin typeface="Calibri" pitchFamily="34" charset="0"/>
              </a:rPr>
              <a:t>contains 3 major carbohydrate polymers</a:t>
            </a:r>
            <a:r>
              <a:rPr lang="en-GB" i="1" dirty="0">
                <a:latin typeface="Calibri" pitchFamily="34" charset="0"/>
              </a:rPr>
              <a:t>: </a:t>
            </a:r>
            <a:r>
              <a:rPr lang="en-GB" dirty="0">
                <a:latin typeface="Calibri" pitchFamily="34" charset="0"/>
              </a:rPr>
              <a:t>chitin, </a:t>
            </a:r>
            <a:r>
              <a:rPr lang="en-GB" dirty="0" err="1">
                <a:latin typeface="Calibri" pitchFamily="34" charset="0"/>
              </a:rPr>
              <a:t>galactomannan</a:t>
            </a:r>
            <a:r>
              <a:rPr lang="en-GB" dirty="0">
                <a:latin typeface="Calibri" pitchFamily="34" charset="0"/>
              </a:rPr>
              <a:t>,</a:t>
            </a:r>
          </a:p>
          <a:p>
            <a:pPr algn="just"/>
            <a:r>
              <a:rPr lang="en-GB" dirty="0">
                <a:latin typeface="Calibri" pitchFamily="34" charset="0"/>
              </a:rPr>
              <a:t>and linear beta 1-3 </a:t>
            </a:r>
            <a:r>
              <a:rPr lang="en-GB" dirty="0" err="1">
                <a:latin typeface="Calibri" pitchFamily="34" charset="0"/>
              </a:rPr>
              <a:t>glucans</a:t>
            </a:r>
            <a:endParaRPr lang="en-GB" dirty="0">
              <a:latin typeface="Calibri" pitchFamily="34" charset="0"/>
            </a:endParaRPr>
          </a:p>
          <a:p>
            <a:pPr algn="just"/>
            <a:endParaRPr lang="en-GB" dirty="0">
              <a:latin typeface="Calibri" pitchFamily="34" charset="0"/>
            </a:endParaRPr>
          </a:p>
          <a:p>
            <a:pPr algn="just"/>
            <a:r>
              <a:rPr lang="en-GB" dirty="0">
                <a:latin typeface="Calibri" pitchFamily="34" charset="0"/>
              </a:rPr>
              <a:t>In contrast conidia have </a:t>
            </a:r>
          </a:p>
          <a:p>
            <a:pPr algn="just"/>
            <a:r>
              <a:rPr lang="en-GB" dirty="0">
                <a:latin typeface="Calibri" pitchFamily="34" charset="0"/>
              </a:rPr>
              <a:t>morphologically distinct features </a:t>
            </a:r>
          </a:p>
          <a:p>
            <a:pPr algn="just"/>
            <a:r>
              <a:rPr lang="en-GB" dirty="0">
                <a:latin typeface="Calibri" pitchFamily="34" charset="0"/>
              </a:rPr>
              <a:t>including a </a:t>
            </a:r>
            <a:r>
              <a:rPr lang="en-GB" dirty="0" err="1">
                <a:latin typeface="Calibri" pitchFamily="34" charset="0"/>
              </a:rPr>
              <a:t>proteinaceous</a:t>
            </a:r>
            <a:r>
              <a:rPr lang="en-GB" dirty="0">
                <a:latin typeface="Calibri" pitchFamily="34" charset="0"/>
              </a:rPr>
              <a:t> layer</a:t>
            </a:r>
          </a:p>
          <a:p>
            <a:pPr algn="just"/>
            <a:r>
              <a:rPr lang="en-GB" dirty="0">
                <a:latin typeface="Calibri" pitchFamily="34" charset="0"/>
              </a:rPr>
              <a:t>and an inner cell wall which</a:t>
            </a:r>
          </a:p>
          <a:p>
            <a:pPr algn="just"/>
            <a:r>
              <a:rPr lang="en-GB" dirty="0">
                <a:latin typeface="Calibri" pitchFamily="34" charset="0"/>
              </a:rPr>
              <a:t>becomes exposed during swelling</a:t>
            </a:r>
          </a:p>
          <a:p>
            <a:pPr algn="just"/>
            <a:endParaRPr lang="en-GB" dirty="0">
              <a:latin typeface="Calibri" pitchFamily="34" charset="0"/>
            </a:endParaRPr>
          </a:p>
          <a:p>
            <a:pPr algn="just"/>
            <a:r>
              <a:rPr lang="en-GB" dirty="0">
                <a:latin typeface="Calibri" pitchFamily="34" charset="0"/>
              </a:rPr>
              <a:t>The complex composition of both forms remains incompletely defined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1268760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 insight into the molecular basis of </a:t>
            </a:r>
            <a:r>
              <a:rPr lang="en-GB" i="1" dirty="0" smtClean="0"/>
              <a:t>A. </a:t>
            </a:r>
            <a:r>
              <a:rPr lang="en-GB" i="1" dirty="0" err="1" smtClean="0"/>
              <a:t>fumigatus</a:t>
            </a:r>
            <a:r>
              <a:rPr lang="en-GB" i="1" dirty="0" smtClean="0"/>
              <a:t> </a:t>
            </a:r>
            <a:r>
              <a:rPr lang="en-GB" dirty="0" smtClean="0"/>
              <a:t>virulence</a:t>
            </a:r>
          </a:p>
          <a:p>
            <a:endParaRPr lang="en-GB" dirty="0" smtClean="0"/>
          </a:p>
          <a:p>
            <a:r>
              <a:rPr lang="en-GB" dirty="0" smtClean="0"/>
              <a:t>Identify and develop novel </a:t>
            </a:r>
            <a:r>
              <a:rPr lang="en-GB" dirty="0" err="1" smtClean="0"/>
              <a:t>interventative</a:t>
            </a:r>
            <a:r>
              <a:rPr lang="en-GB" dirty="0" smtClean="0"/>
              <a:t> strategies</a:t>
            </a:r>
          </a:p>
          <a:p>
            <a:endParaRPr lang="en-GB" dirty="0" smtClean="0"/>
          </a:p>
          <a:p>
            <a:pPr marL="342900" indent="-342900"/>
            <a:endParaRPr lang="en-GB" dirty="0" smtClean="0"/>
          </a:p>
        </p:txBody>
      </p:sp>
      <p:pic>
        <p:nvPicPr>
          <p:cNvPr id="3" name="Picture 2" descr="Af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4175001" cy="417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404664"/>
            <a:ext cx="2776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Aims of our work:</a:t>
            </a:r>
          </a:p>
          <a:p>
            <a:endParaRPr lang="en-GB" sz="2800" dirty="0"/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805264"/>
            <a:ext cx="2085975" cy="7445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2569" y="2780928"/>
            <a:ext cx="54184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/>
              <a:t>Modelling infection </a:t>
            </a:r>
          </a:p>
          <a:p>
            <a:pPr algn="ctr"/>
            <a:r>
              <a:rPr lang="en-GB" sz="4400" dirty="0" smtClean="0"/>
              <a:t>(whole animal models)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5661248"/>
            <a:ext cx="6646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 host environment governs the growth rate and morphology of the invading fungus 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683568" y="548680"/>
            <a:ext cx="37444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Neutrophil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depletion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GB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682659" y="906979"/>
            <a:ext cx="3290667" cy="4592808"/>
            <a:chOff x="775552" y="1915091"/>
            <a:chExt cx="3564889" cy="4592808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10000"/>
            </a:blip>
            <a:srcRect/>
            <a:stretch>
              <a:fillRect/>
            </a:stretch>
          </p:blipFill>
          <p:spPr bwMode="auto">
            <a:xfrm>
              <a:off x="2671017" y="1915091"/>
              <a:ext cx="1669424" cy="1420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10000"/>
            </a:blip>
            <a:srcRect/>
            <a:stretch>
              <a:fillRect/>
            </a:stretch>
          </p:blipFill>
          <p:spPr bwMode="auto">
            <a:xfrm>
              <a:off x="776815" y="1915091"/>
              <a:ext cx="1832325" cy="1420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2287179" y="2962261"/>
              <a:ext cx="299041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3996982" y="2962261"/>
              <a:ext cx="299041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8</a:t>
              </a: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788180" y="3500657"/>
              <a:ext cx="3552260" cy="1420423"/>
              <a:chOff x="177800" y="2561132"/>
              <a:chExt cx="4465638" cy="1800225"/>
            </a:xfrm>
          </p:grpSpPr>
          <p:grpSp>
            <p:nvGrpSpPr>
              <p:cNvPr id="6" name="Group 23"/>
              <p:cNvGrpSpPr>
                <a:grpSpLocks/>
              </p:cNvGrpSpPr>
              <p:nvPr/>
            </p:nvGrpSpPr>
            <p:grpSpPr bwMode="auto">
              <a:xfrm>
                <a:off x="177800" y="2561132"/>
                <a:ext cx="4465638" cy="1800225"/>
                <a:chOff x="100" y="1159"/>
                <a:chExt cx="2813" cy="1134"/>
              </a:xfrm>
            </p:grpSpPr>
            <p:pic>
              <p:nvPicPr>
                <p:cNvPr id="3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12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00" y="1159"/>
                  <a:ext cx="1461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24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597" y="1159"/>
                  <a:ext cx="1316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1968704" y="3895912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>
                    <a:latin typeface="Calibri" pitchFamily="34" charset="0"/>
                    <a:cs typeface="Calibri" pitchFamily="34" charset="0"/>
                  </a:rPr>
                  <a:t>14</a:t>
                </a:r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4111865" y="3895912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 smtClean="0">
                    <a:latin typeface="Calibri" pitchFamily="34" charset="0"/>
                    <a:cs typeface="Calibri" pitchFamily="34" charset="0"/>
                  </a:rPr>
                  <a:t>24</a:t>
                </a:r>
                <a:endParaRPr lang="en-GB" sz="14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775552" y="5084971"/>
              <a:ext cx="3564889" cy="1422928"/>
              <a:chOff x="161925" y="4515526"/>
              <a:chExt cx="4481513" cy="1803400"/>
            </a:xfrm>
          </p:grpSpPr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161925" y="4515526"/>
                <a:ext cx="4481513" cy="1803400"/>
                <a:chOff x="102" y="2225"/>
                <a:chExt cx="2823" cy="1136"/>
              </a:xfrm>
            </p:grpSpPr>
            <p:pic>
              <p:nvPicPr>
                <p:cNvPr id="30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bright="12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02" y="2227"/>
                  <a:ext cx="1452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8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lum bright="24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597" y="2225"/>
                  <a:ext cx="1328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1921693" y="5858789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>
                    <a:latin typeface="Calibri" pitchFamily="34" charset="0"/>
                    <a:cs typeface="Calibri" pitchFamily="34" charset="0"/>
                  </a:rPr>
                  <a:t>48</a:t>
                </a:r>
              </a:p>
            </p:txBody>
          </p:sp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>
                <a:off x="4108924" y="5858789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>
                    <a:latin typeface="Calibri" pitchFamily="34" charset="0"/>
                    <a:cs typeface="Calibri" pitchFamily="34" charset="0"/>
                  </a:rPr>
                  <a:t>72</a:t>
                </a:r>
              </a:p>
            </p:txBody>
          </p:sp>
        </p:grpSp>
      </p:grpSp>
      <p:grpSp>
        <p:nvGrpSpPr>
          <p:cNvPr id="26" name="Group 42"/>
          <p:cNvGrpSpPr/>
          <p:nvPr/>
        </p:nvGrpSpPr>
        <p:grpSpPr>
          <a:xfrm>
            <a:off x="4698911" y="539388"/>
            <a:ext cx="3462222" cy="4959684"/>
            <a:chOff x="4698911" y="539388"/>
            <a:chExt cx="3462222" cy="4959684"/>
          </a:xfrm>
        </p:grpSpPr>
        <p:pic>
          <p:nvPicPr>
            <p:cNvPr id="8" name="Picture 5"/>
            <p:cNvPicPr preferRelativeResize="0">
              <a:picLocks noChangeArrowheads="1"/>
            </p:cNvPicPr>
            <p:nvPr/>
          </p:nvPicPr>
          <p:blipFill>
            <a:blip r:embed="rId9" cstate="print">
              <a:lum bright="10000"/>
            </a:blip>
            <a:srcRect t="34121" r="46966" b="17359"/>
            <a:stretch>
              <a:fillRect/>
            </a:stretch>
          </p:blipFill>
          <p:spPr bwMode="auto">
            <a:xfrm rot="10800000">
              <a:off x="4698912" y="4077072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8"/>
            <p:cNvPicPr preferRelativeResize="0">
              <a:picLocks noChangeArrowheads="1"/>
            </p:cNvPicPr>
            <p:nvPr/>
          </p:nvPicPr>
          <p:blipFill>
            <a:blip r:embed="rId10" cstate="print">
              <a:lum/>
            </a:blip>
            <a:srcRect l="46794" t="6404" r="5371" b="43689"/>
            <a:stretch>
              <a:fillRect/>
            </a:stretch>
          </p:blipFill>
          <p:spPr bwMode="auto">
            <a:xfrm>
              <a:off x="6466364" y="4076859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 preferRelativeResize="0">
              <a:picLocks noChangeArrowheads="1"/>
            </p:cNvPicPr>
            <p:nvPr/>
          </p:nvPicPr>
          <p:blipFill>
            <a:blip r:embed="rId11" cstate="print">
              <a:lum/>
            </a:blip>
            <a:srcRect l="23917" r="19476" b="42292"/>
            <a:stretch>
              <a:fillRect/>
            </a:stretch>
          </p:blipFill>
          <p:spPr bwMode="auto">
            <a:xfrm>
              <a:off x="6466364" y="2492545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5172534" y="539388"/>
              <a:ext cx="24902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Corticosteroid treatment</a:t>
              </a:r>
              <a:endPara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" name="Picture 11" descr="DSCN9771.JPG"/>
            <p:cNvPicPr preferRelativeResize="0">
              <a:picLocks/>
            </p:cNvPicPr>
            <p:nvPr/>
          </p:nvPicPr>
          <p:blipFill>
            <a:blip r:embed="rId12" cstate="print">
              <a:lum bright="30000"/>
            </a:blip>
            <a:stretch>
              <a:fillRect/>
            </a:stretch>
          </p:blipFill>
          <p:spPr>
            <a:xfrm>
              <a:off x="4705125" y="906979"/>
              <a:ext cx="1694769" cy="1422000"/>
            </a:xfrm>
            <a:prstGeom prst="rect">
              <a:avLst/>
            </a:prstGeom>
          </p:spPr>
        </p:pic>
        <p:pic>
          <p:nvPicPr>
            <p:cNvPr id="13" name="Picture 5"/>
            <p:cNvPicPr preferRelativeResize="0">
              <a:picLocks noChangeArrowheads="1"/>
            </p:cNvPicPr>
            <p:nvPr/>
          </p:nvPicPr>
          <p:blipFill>
            <a:blip r:embed="rId13" cstate="print">
              <a:lum bright="-10000"/>
            </a:blip>
            <a:srcRect l="23072" t="32826" r="20522" b="7018"/>
            <a:stretch>
              <a:fillRect/>
            </a:stretch>
          </p:blipFill>
          <p:spPr bwMode="auto">
            <a:xfrm>
              <a:off x="6466364" y="906979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1"/>
            <p:cNvPicPr preferRelativeResize="0">
              <a:picLocks noChangeArrowheads="1"/>
            </p:cNvPicPr>
            <p:nvPr/>
          </p:nvPicPr>
          <p:blipFill>
            <a:blip r:embed="rId14" cstate="print">
              <a:lum/>
            </a:blip>
            <a:srcRect l="1296" t="27387" r="33538" b="4686"/>
            <a:stretch>
              <a:fillRect/>
            </a:stretch>
          </p:blipFill>
          <p:spPr bwMode="auto">
            <a:xfrm>
              <a:off x="4698911" y="2492545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083475" y="1951242"/>
              <a:ext cx="27603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7821004" y="1951242"/>
              <a:ext cx="27603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8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5969231" y="3523792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14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725454" y="3523792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24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5969231" y="5137447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48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7725454" y="5137447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72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23528" y="0"/>
            <a:ext cx="409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82650">
              <a:defRPr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Pulmonary </a:t>
            </a:r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aspergillosis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in mice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7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113462"/>
            <a:ext cx="2085975" cy="7445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2636912"/>
            <a:ext cx="3290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Macrophages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2625" y="7604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3399FF"/>
                </a:solidFill>
              </a:rPr>
              <a:t>Fungal killing: macrophages and </a:t>
            </a:r>
            <a:r>
              <a:rPr lang="en-GB" b="1" i="1">
                <a:solidFill>
                  <a:srgbClr val="3399FF"/>
                </a:solidFill>
              </a:rPr>
              <a:t>A. fumigatus</a:t>
            </a:r>
            <a:endParaRPr lang="en-GB" b="1">
              <a:solidFill>
                <a:srgbClr val="3399FF"/>
              </a:solidFill>
            </a:endParaRPr>
          </a:p>
        </p:txBody>
      </p:sp>
      <p:pic>
        <p:nvPicPr>
          <p:cNvPr id="15363" name="Picture 3" descr="macrophage engulfment of conidia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760413" y="1697038"/>
            <a:ext cx="30099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870325" y="1755775"/>
            <a:ext cx="48133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/>
              <a:t>AIM:</a:t>
            </a:r>
            <a:r>
              <a:rPr lang="en-GB" sz="1400"/>
              <a:t> To test the physiological relevance of macrophage-mediated killing of </a:t>
            </a:r>
            <a:r>
              <a:rPr lang="en-GB" sz="1400" i="1"/>
              <a:t>Aspergillus </a:t>
            </a:r>
            <a:r>
              <a:rPr lang="en-GB" sz="1400"/>
              <a:t>spores.</a:t>
            </a:r>
          </a:p>
          <a:p>
            <a:endParaRPr lang="en-GB" sz="1400"/>
          </a:p>
          <a:p>
            <a:r>
              <a:rPr lang="en-GB" sz="1400" b="1"/>
              <a:t>HOW: </a:t>
            </a:r>
            <a:r>
              <a:rPr lang="en-GB" sz="1400"/>
              <a:t>Infect immunocompetent mice, harvest macrophages at set time-points post-infection, electron microscopy.</a:t>
            </a:r>
          </a:p>
          <a:p>
            <a:endParaRPr lang="en-GB" sz="1400"/>
          </a:p>
          <a:p>
            <a:r>
              <a:rPr lang="en-GB" sz="1400" b="1"/>
              <a:t>RESULT: </a:t>
            </a:r>
            <a:r>
              <a:rPr lang="en-GB" sz="1400"/>
              <a:t>Macrophages from immunocompetent mice phagocytose </a:t>
            </a:r>
            <a:r>
              <a:rPr lang="en-GB" sz="1400" i="1"/>
              <a:t>A. fumigatus </a:t>
            </a:r>
            <a:r>
              <a:rPr lang="en-GB" sz="1400"/>
              <a:t>spores within 90 minutes of infection</a:t>
            </a:r>
            <a:endParaRPr lang="en-GB" sz="1400" b="1"/>
          </a:p>
          <a:p>
            <a:endParaRPr lang="en-GB" sz="1400"/>
          </a:p>
          <a:p>
            <a:endParaRPr lang="en-GB" sz="1400" b="1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4037013"/>
            <a:ext cx="3201988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82625" y="7604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3399FF"/>
                </a:solidFill>
              </a:rPr>
              <a:t>Fungal killing: macrophages and </a:t>
            </a:r>
            <a:r>
              <a:rPr lang="en-GB" b="1" i="1">
                <a:solidFill>
                  <a:srgbClr val="3399FF"/>
                </a:solidFill>
              </a:rPr>
              <a:t>A. fumigatus</a:t>
            </a:r>
            <a:endParaRPr lang="en-GB" b="1">
              <a:solidFill>
                <a:srgbClr val="3399FF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04850" y="4144963"/>
            <a:ext cx="576103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/>
              <a:t>Differential fluorescence used to distinguish phagocytosed from internalised spores. </a:t>
            </a:r>
          </a:p>
          <a:p>
            <a:endParaRPr lang="en-GB" sz="1400"/>
          </a:p>
          <a:p>
            <a:r>
              <a:rPr lang="en-GB" sz="1400"/>
              <a:t>By 6 hours post-infection, no internalised spores germinated. Extracellular spores display germ tubes.</a:t>
            </a:r>
          </a:p>
          <a:p>
            <a:endParaRPr lang="en-GB" sz="1400"/>
          </a:p>
          <a:p>
            <a:r>
              <a:rPr lang="en-GB" sz="1400"/>
              <a:t>In the setting of steroid therapy macrophage function is sufficiently disabled to permit conidial germination and formation of invasive hyphae.</a:t>
            </a:r>
          </a:p>
          <a:p>
            <a:endParaRPr lang="en-GB" sz="1400"/>
          </a:p>
          <a:p>
            <a:endParaRPr lang="en-GB" sz="140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1627188"/>
            <a:ext cx="57753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asp kill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4325" y="1646238"/>
            <a:ext cx="20605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TO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13" y="1784350"/>
            <a:ext cx="3776662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822325" y="646113"/>
            <a:ext cx="4970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</a:rPr>
              <a:t>Microbial recognition by the host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4644008" y="1340768"/>
            <a:ext cx="42497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Multiple receptors on host immune cells can recognise microbial structures/ molecules pathogen associated molecular patterns PAMPs.</a:t>
            </a:r>
          </a:p>
          <a:p>
            <a:endParaRPr lang="en-GB" dirty="0"/>
          </a:p>
          <a:p>
            <a:r>
              <a:rPr lang="en-GB" dirty="0"/>
              <a:t>These receptors mediate initial responses in innate </a:t>
            </a:r>
          </a:p>
          <a:p>
            <a:r>
              <a:rPr lang="en-GB" dirty="0"/>
              <a:t>immunity and are required for the development of </a:t>
            </a:r>
          </a:p>
          <a:p>
            <a:r>
              <a:rPr lang="en-GB" dirty="0"/>
              <a:t>the adaptive immune response</a:t>
            </a:r>
          </a:p>
          <a:p>
            <a:endParaRPr lang="en-GB" dirty="0"/>
          </a:p>
          <a:p>
            <a:r>
              <a:rPr lang="en-GB" dirty="0"/>
              <a:t>The Toll family of class I </a:t>
            </a:r>
            <a:r>
              <a:rPr lang="en-GB" dirty="0" err="1"/>
              <a:t>transmembrane</a:t>
            </a:r>
            <a:r>
              <a:rPr lang="en-GB" dirty="0"/>
              <a:t> receptors</a:t>
            </a:r>
          </a:p>
          <a:p>
            <a:r>
              <a:rPr lang="en-GB" dirty="0"/>
              <a:t>recognizes and responds to diverse structures associated with pathogenic microbes.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1269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39700" y="6465888"/>
            <a:ext cx="8782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/>
              <a:t>Structure and function of Toll receptors and their ligands. Gay and Gangloff (2007) Ann. Rev. Biochem. </a:t>
            </a:r>
            <a:r>
              <a:rPr lang="en-GB" sz="1200" b="1"/>
              <a:t>76</a:t>
            </a:r>
            <a:r>
              <a:rPr lang="en-GB" sz="1200"/>
              <a:t>:141-65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"/>
          <p:cNvSpPr txBox="1">
            <a:spLocks noChangeArrowheads="1"/>
          </p:cNvSpPr>
          <p:nvPr/>
        </p:nvSpPr>
        <p:spPr bwMode="auto">
          <a:xfrm>
            <a:off x="612775" y="630238"/>
            <a:ext cx="301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Recognition: Dectin 1  </a:t>
            </a:r>
          </a:p>
        </p:txBody>
      </p:sp>
      <p:sp>
        <p:nvSpPr>
          <p:cNvPr id="18435" name="Text Box 1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31775" y="6186488"/>
            <a:ext cx="8577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latin typeface="Calibri" pitchFamily="34" charset="0"/>
              </a:rPr>
              <a:t>The beta-glucan receptor dectin-1 recognizes specific morphologies of </a:t>
            </a:r>
            <a:r>
              <a:rPr lang="en-GB" sz="1200" i="1">
                <a:latin typeface="Calibri" pitchFamily="34" charset="0"/>
              </a:rPr>
              <a:t>Aspergillus fumigatus. </a:t>
            </a:r>
            <a:r>
              <a:rPr lang="en-GB" sz="1200">
                <a:latin typeface="Calibri" pitchFamily="34" charset="0"/>
              </a:rPr>
              <a:t>Steele </a:t>
            </a:r>
            <a:r>
              <a:rPr lang="en-GB" sz="1200" i="1">
                <a:latin typeface="Calibri" pitchFamily="34" charset="0"/>
              </a:rPr>
              <a:t>et. al. </a:t>
            </a:r>
            <a:r>
              <a:rPr lang="en-GB" sz="1200">
                <a:latin typeface="Calibri" pitchFamily="34" charset="0"/>
              </a:rPr>
              <a:t>(2005) PLoS Pathogens </a:t>
            </a:r>
            <a:r>
              <a:rPr lang="en-GB" sz="1200" b="1">
                <a:latin typeface="Calibri" pitchFamily="34" charset="0"/>
              </a:rPr>
              <a:t>1</a:t>
            </a:r>
            <a:r>
              <a:rPr lang="en-GB" sz="1200">
                <a:latin typeface="Calibri" pitchFamily="34" charset="0"/>
              </a:rPr>
              <a:t>:e42</a:t>
            </a:r>
          </a:p>
        </p:txBody>
      </p:sp>
      <p:pic>
        <p:nvPicPr>
          <p:cNvPr id="18436" name="Picture 13" descr="dectin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00" y="1698625"/>
            <a:ext cx="18256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16"/>
          <p:cNvSpPr txBox="1">
            <a:spLocks noChangeArrowheads="1"/>
          </p:cNvSpPr>
          <p:nvPr/>
        </p:nvSpPr>
        <p:spPr bwMode="auto">
          <a:xfrm>
            <a:off x="2736850" y="1739900"/>
            <a:ext cx="62103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Non TLRs are also important in innate recognition of </a:t>
            </a:r>
            <a:r>
              <a:rPr lang="en-GB" sz="1600" i="1">
                <a:latin typeface="Calibri" pitchFamily="34" charset="0"/>
              </a:rPr>
              <a:t>A. fumigatus</a:t>
            </a:r>
          </a:p>
          <a:p>
            <a:endParaRPr lang="en-GB" sz="1600" i="1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Dectin-1 (Dendritic cell associated lectin-1) is a lectin-like receptor</a:t>
            </a: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It is a type II membrane molecule with an N-terminal carbohydrate</a:t>
            </a:r>
          </a:p>
          <a:p>
            <a:r>
              <a:rPr lang="en-GB" sz="1600">
                <a:latin typeface="Calibri" pitchFamily="34" charset="0"/>
              </a:rPr>
              <a:t>recognition domain separated from the membrane by a short stalk </a:t>
            </a:r>
          </a:p>
          <a:p>
            <a:r>
              <a:rPr lang="en-GB" sz="1600">
                <a:latin typeface="Calibri" pitchFamily="34" charset="0"/>
              </a:rPr>
              <a:t>region</a:t>
            </a: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Dectin 1 is a specific receptor for beta-glucans with 1,3 and 1,6 linkages</a:t>
            </a: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In mice it is predominantly expressed by macrophages, monocytes, </a:t>
            </a:r>
          </a:p>
          <a:p>
            <a:r>
              <a:rPr lang="en-GB" sz="1600">
                <a:latin typeface="Calibri" pitchFamily="34" charset="0"/>
              </a:rPr>
              <a:t>neutrophils and some dendritic cells</a:t>
            </a: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Also expressed by a subset of T cells</a:t>
            </a: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It is a major receptor on macrophages for the non-opsonic recognition of</a:t>
            </a:r>
          </a:p>
          <a:p>
            <a:r>
              <a:rPr lang="en-GB" sz="1600">
                <a:latin typeface="Calibri" pitchFamily="34" charset="0"/>
              </a:rPr>
              <a:t>fungi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198438" y="5400675"/>
            <a:ext cx="19383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/>
              <a:t>IMMUNORECEPTOR TYROSINE-BASED</a:t>
            </a:r>
          </a:p>
          <a:p>
            <a:r>
              <a:rPr lang="en-GB" sz="1200"/>
              <a:t>ACTIVATION MOTIF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" y="1708150"/>
            <a:ext cx="80518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12775" y="630238"/>
            <a:ext cx="348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</a:rPr>
              <a:t>Recognition: Dectin 1  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865188" y="4506913"/>
            <a:ext cx="788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Beta-glucan and the dectin-1 receptor co-localise in co-immunofluorescence</a:t>
            </a:r>
          </a:p>
          <a:p>
            <a:r>
              <a:rPr lang="en-GB" sz="1800"/>
              <a:t>microscopy using swollen conidia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612775" y="630238"/>
            <a:ext cx="509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Recognition: Toll-like receptors (TLRs)  </a:t>
            </a:r>
          </a:p>
        </p:txBody>
      </p:sp>
      <p:sp>
        <p:nvSpPr>
          <p:cNvPr id="12291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612775" y="6035675"/>
            <a:ext cx="4554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200">
              <a:latin typeface="Calibri" pitchFamily="34" charset="0"/>
            </a:endParaRPr>
          </a:p>
          <a:p>
            <a:r>
              <a:rPr lang="en-GB" sz="1200" i="1">
                <a:latin typeface="Calibri" pitchFamily="34" charset="0"/>
                <a:hlinkClick r:id="rId3"/>
              </a:rPr>
              <a:t>A. fumigatus </a:t>
            </a:r>
            <a:r>
              <a:rPr lang="en-GB" sz="1200">
                <a:latin typeface="Calibri" pitchFamily="34" charset="0"/>
                <a:hlinkClick r:id="rId3"/>
              </a:rPr>
              <a:t>evades immune recognition during germination through loss of Toll-like Receptor-4-mediated signal transduction Netea </a:t>
            </a:r>
            <a:r>
              <a:rPr lang="en-GB" sz="1200" i="1">
                <a:latin typeface="Calibri" pitchFamily="34" charset="0"/>
                <a:hlinkClick r:id="rId3"/>
              </a:rPr>
              <a:t>et. al.</a:t>
            </a:r>
            <a:r>
              <a:rPr lang="en-GB" sz="1200">
                <a:latin typeface="Calibri" pitchFamily="34" charset="0"/>
                <a:hlinkClick r:id="rId3"/>
              </a:rPr>
              <a:t> (2003) </a:t>
            </a:r>
            <a:r>
              <a:rPr lang="en-GB" sz="1200" i="1">
                <a:latin typeface="Calibri" pitchFamily="34" charset="0"/>
                <a:hlinkClick r:id="rId3"/>
              </a:rPr>
              <a:t>J. Infect. Dis. </a:t>
            </a:r>
            <a:r>
              <a:rPr lang="en-GB" sz="1200" b="1" u="sng">
                <a:latin typeface="Calibri" pitchFamily="34" charset="0"/>
                <a:hlinkClick r:id="rId3"/>
              </a:rPr>
              <a:t>188</a:t>
            </a:r>
            <a:r>
              <a:rPr lang="en-GB" sz="1200">
                <a:latin typeface="Calibri" pitchFamily="34" charset="0"/>
                <a:hlinkClick r:id="rId3"/>
              </a:rPr>
              <a:t>:320-326</a:t>
            </a:r>
            <a:endParaRPr lang="en-GB" sz="1200" i="1">
              <a:latin typeface="Calibri" pitchFamily="34" charset="0"/>
            </a:endParaRPr>
          </a:p>
        </p:txBody>
      </p:sp>
      <p:pic>
        <p:nvPicPr>
          <p:cNvPr id="12292" name="Picture 9" descr="netea cytokine indu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2109788"/>
            <a:ext cx="4119562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788988" y="15684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4" name="Text Box 20"/>
          <p:cNvSpPr txBox="1">
            <a:spLocks noChangeArrowheads="1"/>
          </p:cNvSpPr>
          <p:nvPr/>
        </p:nvSpPr>
        <p:spPr bwMode="auto">
          <a:xfrm>
            <a:off x="5132388" y="2101850"/>
            <a:ext cx="3516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1400" b="1" dirty="0">
                <a:latin typeface="Calibri" pitchFamily="34" charset="0"/>
              </a:rPr>
              <a:t>AIM: </a:t>
            </a:r>
            <a:r>
              <a:rPr lang="en-GB" sz="1400" dirty="0">
                <a:latin typeface="Calibri" pitchFamily="34" charset="0"/>
              </a:rPr>
              <a:t>To assess the role that TLR4 plays in the stimulation of cytokines in macrophages by </a:t>
            </a:r>
            <a:r>
              <a:rPr lang="en-GB" sz="1400" i="1" dirty="0">
                <a:latin typeface="Calibri" pitchFamily="34" charset="0"/>
              </a:rPr>
              <a:t>A. </a:t>
            </a:r>
            <a:r>
              <a:rPr lang="en-GB" sz="1400" i="1" dirty="0" err="1">
                <a:latin typeface="Calibri" pitchFamily="34" charset="0"/>
              </a:rPr>
              <a:t>fumigatus</a:t>
            </a:r>
            <a:endParaRPr lang="en-GB" sz="1400" i="1" dirty="0">
              <a:latin typeface="Calibri" pitchFamily="34" charset="0"/>
            </a:endParaRPr>
          </a:p>
          <a:p>
            <a:pPr algn="just"/>
            <a:endParaRPr lang="en-GB" sz="1400" i="1" dirty="0">
              <a:latin typeface="Calibri" pitchFamily="34" charset="0"/>
            </a:endParaRPr>
          </a:p>
          <a:p>
            <a:pPr algn="just"/>
            <a:r>
              <a:rPr lang="en-GB" sz="1400" b="1" dirty="0">
                <a:latin typeface="Calibri" pitchFamily="34" charset="0"/>
              </a:rPr>
              <a:t>METHOD: </a:t>
            </a:r>
            <a:r>
              <a:rPr lang="en-GB" sz="1400" dirty="0">
                <a:latin typeface="Calibri" pitchFamily="34" charset="0"/>
              </a:rPr>
              <a:t>Stimulate peritoneal macrophages from TLR4-deficient mice with heat-killed </a:t>
            </a:r>
            <a:r>
              <a:rPr lang="en-GB" sz="1400" i="1" dirty="0" err="1">
                <a:latin typeface="Calibri" pitchFamily="34" charset="0"/>
              </a:rPr>
              <a:t>Aspergillus</a:t>
            </a:r>
            <a:r>
              <a:rPr lang="en-GB" sz="1400" i="1" dirty="0">
                <a:latin typeface="Calibri" pitchFamily="34" charset="0"/>
              </a:rPr>
              <a:t> </a:t>
            </a:r>
            <a:r>
              <a:rPr lang="en-GB" sz="1400" dirty="0" err="1">
                <a:latin typeface="Calibri" pitchFamily="34" charset="0"/>
              </a:rPr>
              <a:t>condia</a:t>
            </a:r>
            <a:r>
              <a:rPr lang="en-GB" sz="1400" dirty="0">
                <a:latin typeface="Calibri" pitchFamily="34" charset="0"/>
              </a:rPr>
              <a:t> and   </a:t>
            </a:r>
            <a:r>
              <a:rPr lang="en-GB" sz="1400" dirty="0" err="1">
                <a:latin typeface="Calibri" pitchFamily="34" charset="0"/>
              </a:rPr>
              <a:t>hyphae</a:t>
            </a:r>
            <a:r>
              <a:rPr lang="en-GB" sz="1400" dirty="0">
                <a:latin typeface="Calibri" pitchFamily="34" charset="0"/>
              </a:rPr>
              <a:t> and measure the production of </a:t>
            </a:r>
            <a:r>
              <a:rPr lang="en-GB" sz="1400" dirty="0" err="1">
                <a:latin typeface="Calibri" pitchFamily="34" charset="0"/>
              </a:rPr>
              <a:t>proinflammatory</a:t>
            </a:r>
            <a:r>
              <a:rPr lang="en-GB" sz="1400" dirty="0">
                <a:latin typeface="Calibri" pitchFamily="34" charset="0"/>
              </a:rPr>
              <a:t> cytokines </a:t>
            </a:r>
          </a:p>
          <a:p>
            <a:pPr algn="just"/>
            <a:endParaRPr lang="en-GB" sz="1400" dirty="0">
              <a:latin typeface="Calibri" pitchFamily="34" charset="0"/>
            </a:endParaRPr>
          </a:p>
          <a:p>
            <a:pPr algn="just"/>
            <a:r>
              <a:rPr lang="en-GB" sz="1400" b="1" dirty="0">
                <a:latin typeface="Calibri" pitchFamily="34" charset="0"/>
              </a:rPr>
              <a:t>RESULT: </a:t>
            </a:r>
            <a:r>
              <a:rPr lang="en-GB" sz="1400" dirty="0">
                <a:latin typeface="Calibri" pitchFamily="34" charset="0"/>
              </a:rPr>
              <a:t>The synthesis of </a:t>
            </a:r>
            <a:r>
              <a:rPr lang="en-GB" sz="1400" dirty="0" err="1">
                <a:latin typeface="Calibri" pitchFamily="34" charset="0"/>
              </a:rPr>
              <a:t>proinflammatory</a:t>
            </a:r>
            <a:r>
              <a:rPr lang="en-GB" sz="1400" dirty="0">
                <a:latin typeface="Calibri" pitchFamily="34" charset="0"/>
              </a:rPr>
              <a:t> cytokines in response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to </a:t>
            </a:r>
            <a:r>
              <a:rPr lang="en-GB" sz="1400" dirty="0" err="1">
                <a:latin typeface="Calibri" pitchFamily="34" charset="0"/>
              </a:rPr>
              <a:t>A</a:t>
            </a:r>
            <a:r>
              <a:rPr lang="en-GB" sz="1400" i="1" dirty="0" err="1">
                <a:latin typeface="Calibri" pitchFamily="34" charset="0"/>
              </a:rPr>
              <a:t>spergillus</a:t>
            </a:r>
            <a:r>
              <a:rPr lang="en-GB" sz="1400" i="1" dirty="0">
                <a:latin typeface="Calibri" pitchFamily="34" charset="0"/>
              </a:rPr>
              <a:t> </a:t>
            </a:r>
            <a:r>
              <a:rPr lang="en-GB" sz="1400" dirty="0">
                <a:latin typeface="Calibri" pitchFamily="34" charset="0"/>
              </a:rPr>
              <a:t>conidia is significantly lower 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In TLR4</a:t>
            </a:r>
            <a:r>
              <a:rPr lang="en-GB" sz="1400" baseline="30000" dirty="0">
                <a:latin typeface="Calibri" pitchFamily="34" charset="0"/>
              </a:rPr>
              <a:t>-/-</a:t>
            </a:r>
            <a:r>
              <a:rPr lang="en-GB" sz="1400" dirty="0">
                <a:latin typeface="Calibri" pitchFamily="34" charset="0"/>
              </a:rPr>
              <a:t> macrophages </a:t>
            </a:r>
            <a:r>
              <a:rPr lang="en-GB" sz="1400" dirty="0" err="1">
                <a:latin typeface="Calibri" pitchFamily="34" charset="0"/>
              </a:rPr>
              <a:t>thanin</a:t>
            </a:r>
            <a:r>
              <a:rPr lang="en-GB" sz="1400" dirty="0">
                <a:latin typeface="Calibri" pitchFamily="34" charset="0"/>
              </a:rPr>
              <a:t> TLR4</a:t>
            </a:r>
            <a:r>
              <a:rPr lang="en-GB" sz="1400" baseline="30000" dirty="0">
                <a:latin typeface="Calibri" pitchFamily="34" charset="0"/>
              </a:rPr>
              <a:t>+/+</a:t>
            </a:r>
            <a:r>
              <a:rPr lang="en-GB" sz="1400" dirty="0">
                <a:latin typeface="Calibri" pitchFamily="34" charset="0"/>
              </a:rPr>
              <a:t> macrophages. In contrast </a:t>
            </a:r>
            <a:r>
              <a:rPr lang="en-GB" sz="1400" i="1" dirty="0" err="1">
                <a:latin typeface="Calibri" pitchFamily="34" charset="0"/>
              </a:rPr>
              <a:t>Aspergillus</a:t>
            </a:r>
            <a:r>
              <a:rPr lang="en-GB" sz="1400" i="1" dirty="0">
                <a:latin typeface="Calibri" pitchFamily="34" charset="0"/>
              </a:rPr>
              <a:t> </a:t>
            </a:r>
            <a:r>
              <a:rPr lang="en-GB" sz="1400" dirty="0" err="1">
                <a:latin typeface="Calibri" pitchFamily="34" charset="0"/>
              </a:rPr>
              <a:t>hyphae</a:t>
            </a:r>
            <a:r>
              <a:rPr lang="en-GB" sz="1400" dirty="0">
                <a:latin typeface="Calibri" pitchFamily="34" charset="0"/>
              </a:rPr>
              <a:t> stimulated comparable production of cytokines in macrophages of either origin</a:t>
            </a:r>
          </a:p>
          <a:p>
            <a:pPr algn="just"/>
            <a:endParaRPr lang="en-GB" sz="1400" dirty="0">
              <a:latin typeface="Calibri" pitchFamily="34" charset="0"/>
            </a:endParaRPr>
          </a:p>
          <a:p>
            <a:pPr algn="just"/>
            <a:r>
              <a:rPr lang="en-GB" sz="1400" b="1" dirty="0">
                <a:latin typeface="Calibri" pitchFamily="34" charset="0"/>
              </a:rPr>
              <a:t>CONCLUSION: </a:t>
            </a:r>
            <a:r>
              <a:rPr lang="en-GB" sz="1400" dirty="0">
                <a:latin typeface="Calibri" pitchFamily="34" charset="0"/>
              </a:rPr>
              <a:t>TLR4 plays an important role in in the stimulation of cytokines by </a:t>
            </a:r>
            <a:r>
              <a:rPr lang="en-GB" sz="1400" i="1" dirty="0">
                <a:latin typeface="Calibri" pitchFamily="34" charset="0"/>
              </a:rPr>
              <a:t>A. </a:t>
            </a:r>
            <a:r>
              <a:rPr lang="en-GB" sz="1400" i="1" dirty="0" err="1">
                <a:latin typeface="Calibri" pitchFamily="34" charset="0"/>
              </a:rPr>
              <a:t>fumigatus</a:t>
            </a:r>
            <a:r>
              <a:rPr lang="en-GB" sz="1400" i="1" dirty="0">
                <a:latin typeface="Calibri" pitchFamily="34" charset="0"/>
              </a:rPr>
              <a:t> </a:t>
            </a:r>
            <a:r>
              <a:rPr lang="en-GB" sz="1400" dirty="0">
                <a:latin typeface="Calibri" pitchFamily="34" charset="0"/>
              </a:rPr>
              <a:t>conidia and this function is lost during germination to </a:t>
            </a:r>
            <a:r>
              <a:rPr lang="en-GB" sz="1400" dirty="0" err="1">
                <a:latin typeface="Calibri" pitchFamily="34" charset="0"/>
              </a:rPr>
              <a:t>hyphae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12295" name="Text Box 21"/>
          <p:cNvSpPr txBox="1">
            <a:spLocks noChangeArrowheads="1"/>
          </p:cNvSpPr>
          <p:nvPr/>
        </p:nvSpPr>
        <p:spPr bwMode="auto">
          <a:xfrm rot="-5400000">
            <a:off x="418306" y="2988470"/>
            <a:ext cx="1012825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latin typeface="Calibri" pitchFamily="34" charset="0"/>
              </a:rPr>
              <a:t>CONIDIA</a:t>
            </a:r>
          </a:p>
        </p:txBody>
      </p:sp>
      <p:sp>
        <p:nvSpPr>
          <p:cNvPr id="12296" name="Text Box 22"/>
          <p:cNvSpPr txBox="1">
            <a:spLocks noChangeArrowheads="1"/>
          </p:cNvSpPr>
          <p:nvPr/>
        </p:nvSpPr>
        <p:spPr bwMode="auto">
          <a:xfrm rot="-5400000">
            <a:off x="417512" y="4965701"/>
            <a:ext cx="963613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>
                <a:latin typeface="Calibri" pitchFamily="34" charset="0"/>
              </a:rPr>
              <a:t>HYPHAE</a:t>
            </a:r>
          </a:p>
        </p:txBody>
      </p:sp>
      <p:sp>
        <p:nvSpPr>
          <p:cNvPr id="12297" name="Text Box 24"/>
          <p:cNvSpPr txBox="1">
            <a:spLocks noChangeArrowheads="1"/>
          </p:cNvSpPr>
          <p:nvPr/>
        </p:nvSpPr>
        <p:spPr bwMode="auto">
          <a:xfrm>
            <a:off x="612775" y="1633538"/>
            <a:ext cx="723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Calibri" pitchFamily="34" charset="0"/>
              </a:rPr>
              <a:t>Murine macrophages produce cytokines when stimulated with </a:t>
            </a:r>
            <a:r>
              <a:rPr lang="en-GB" sz="1800" i="1">
                <a:latin typeface="Calibri" pitchFamily="34" charset="0"/>
              </a:rPr>
              <a:t>A. fumigatus</a:t>
            </a:r>
            <a:endParaRPr lang="en-GB" sz="1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763588" y="646113"/>
            <a:ext cx="5529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Cellular receptors and </a:t>
            </a:r>
            <a:r>
              <a:rPr lang="en-GB" sz="2400" b="1" i="1">
                <a:solidFill>
                  <a:srgbClr val="3399FF"/>
                </a:solidFill>
                <a:latin typeface="Calibri" pitchFamily="34" charset="0"/>
              </a:rPr>
              <a:t>A. fumigatus</a:t>
            </a:r>
            <a:r>
              <a:rPr lang="en-GB" sz="1800">
                <a:latin typeface="Calibri" pitchFamily="34" charset="0"/>
              </a:rPr>
              <a:t> </a:t>
            </a:r>
            <a:r>
              <a:rPr lang="en-GB" sz="2400" b="1" i="1">
                <a:solidFill>
                  <a:srgbClr val="3399FF"/>
                </a:solidFill>
                <a:latin typeface="Calibri" pitchFamily="34" charset="0"/>
              </a:rPr>
              <a:t>in vivo</a:t>
            </a:r>
            <a:endParaRPr lang="en-GB" sz="2400" b="1">
              <a:solidFill>
                <a:srgbClr val="3399FF"/>
              </a:solidFill>
              <a:latin typeface="Calibri" pitchFamily="34" charset="0"/>
            </a:endParaRPr>
          </a:p>
        </p:txBody>
      </p:sp>
      <p:pic>
        <p:nvPicPr>
          <p:cNvPr id="16387" name="Picture 9" descr="myd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863" y="211138"/>
            <a:ext cx="21907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683568" y="1124744"/>
            <a:ext cx="58070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1600" dirty="0">
                <a:latin typeface="Calibri" pitchFamily="34" charset="0"/>
              </a:rPr>
              <a:t>The complexity of TLR activation and function including cooperative action in some instances and sharing of signal transduction pathways mean that </a:t>
            </a:r>
            <a:r>
              <a:rPr lang="en-GB" sz="1600" i="1" dirty="0">
                <a:latin typeface="Calibri" pitchFamily="34" charset="0"/>
              </a:rPr>
              <a:t>in vitro </a:t>
            </a:r>
            <a:r>
              <a:rPr lang="en-GB" sz="1600" dirty="0">
                <a:latin typeface="Calibri" pitchFamily="34" charset="0"/>
              </a:rPr>
              <a:t>studies may not be sufficient to predict the impact of the total repertoire on infections </a:t>
            </a:r>
            <a:r>
              <a:rPr lang="en-GB" sz="1600" i="1" dirty="0">
                <a:latin typeface="Calibri" pitchFamily="34" charset="0"/>
              </a:rPr>
              <a:t>in vivo</a:t>
            </a:r>
            <a:r>
              <a:rPr lang="en-GB" sz="1600" dirty="0">
                <a:latin typeface="Calibri" pitchFamily="34" charset="0"/>
              </a:rPr>
              <a:t>.</a:t>
            </a:r>
          </a:p>
        </p:txBody>
      </p:sp>
      <p:sp>
        <p:nvSpPr>
          <p:cNvPr id="16389" name="Text Box 14"/>
          <p:cNvSpPr txBox="1">
            <a:spLocks noChangeArrowheads="1"/>
          </p:cNvSpPr>
          <p:nvPr/>
        </p:nvSpPr>
        <p:spPr bwMode="auto">
          <a:xfrm>
            <a:off x="539552" y="5517232"/>
            <a:ext cx="3060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Survival of TLR4 and MyD88 deficient mice reduced in experimental infection</a:t>
            </a:r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4406900" y="4959350"/>
            <a:ext cx="41640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Fungal burden in lungs of TLR9 and IL-R1 deficient mice was decreased, fungal burden in TLR2, 4 and MyD88 deficent mice was increased</a:t>
            </a:r>
          </a:p>
        </p:txBody>
      </p:sp>
      <p:sp>
        <p:nvSpPr>
          <p:cNvPr id="16391" name="Text Box 11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6400800"/>
            <a:ext cx="890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rgbClr val="990000"/>
                </a:solidFill>
              </a:rPr>
              <a:t>S. Bellocchio, C. Montagnoli and S. Bozza </a:t>
            </a:r>
            <a:r>
              <a:rPr lang="en-GB" sz="1200" i="1">
                <a:solidFill>
                  <a:srgbClr val="990000"/>
                </a:solidFill>
              </a:rPr>
              <a:t>et al.</a:t>
            </a:r>
            <a:r>
              <a:rPr lang="en-GB" sz="1200">
                <a:solidFill>
                  <a:srgbClr val="990000"/>
                </a:solidFill>
              </a:rPr>
              <a:t>, The contribution of the Toll-like/IL-1 receptor superfamily to innate and adaptive immunity to fungal pathogens in vivo, </a:t>
            </a:r>
            <a:r>
              <a:rPr lang="en-GB" sz="1200" i="1">
                <a:solidFill>
                  <a:srgbClr val="990000"/>
                </a:solidFill>
              </a:rPr>
              <a:t>J. Immunol.</a:t>
            </a:r>
            <a:r>
              <a:rPr lang="en-GB" sz="1200">
                <a:solidFill>
                  <a:srgbClr val="990000"/>
                </a:solidFill>
              </a:rPr>
              <a:t> </a:t>
            </a:r>
            <a:r>
              <a:rPr lang="en-GB" sz="1200" b="1">
                <a:solidFill>
                  <a:srgbClr val="990000"/>
                </a:solidFill>
              </a:rPr>
              <a:t>172</a:t>
            </a:r>
            <a:r>
              <a:rPr lang="en-GB" sz="1200">
                <a:solidFill>
                  <a:srgbClr val="990000"/>
                </a:solidFill>
              </a:rPr>
              <a:t> (2004), pp. 3059–3069. </a:t>
            </a:r>
          </a:p>
        </p:txBody>
      </p:sp>
      <p:pic>
        <p:nvPicPr>
          <p:cNvPr id="1639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3550" y="2786063"/>
            <a:ext cx="4368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420888"/>
            <a:ext cx="3551237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4" descr="pulmonary inaate host def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02079"/>
            <a:ext cx="4591174" cy="425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611560" y="506413"/>
            <a:ext cx="21217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3399FF"/>
                </a:solidFill>
                <a:latin typeface="Calibri" pitchFamily="34" charset="0"/>
              </a:rPr>
              <a:t>Overview 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836613" y="1755775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11560" y="1268760"/>
            <a:ext cx="8097837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latin typeface="Calibri" pitchFamily="34" charset="0"/>
              </a:rPr>
              <a:t>A damage-response continuum to describe infectious disease</a:t>
            </a:r>
          </a:p>
          <a:p>
            <a:endParaRPr lang="en-GB" sz="2000" dirty="0">
              <a:latin typeface="Calibri" pitchFamily="34" charset="0"/>
            </a:endParaRPr>
          </a:p>
          <a:p>
            <a:r>
              <a:rPr lang="en-GB" sz="2000" dirty="0">
                <a:latin typeface="Calibri" pitchFamily="34" charset="0"/>
              </a:rPr>
              <a:t>Recognition of </a:t>
            </a:r>
            <a:r>
              <a:rPr lang="en-GB" sz="2000" i="1" dirty="0" err="1">
                <a:latin typeface="Calibri" pitchFamily="34" charset="0"/>
              </a:rPr>
              <a:t>Aspergilli</a:t>
            </a:r>
            <a:r>
              <a:rPr lang="en-GB" sz="2000" dirty="0">
                <a:latin typeface="Calibri" pitchFamily="34" charset="0"/>
              </a:rPr>
              <a:t> by host </a:t>
            </a:r>
            <a:r>
              <a:rPr lang="en-GB" sz="2000" dirty="0" err="1">
                <a:latin typeface="Calibri" pitchFamily="34" charset="0"/>
              </a:rPr>
              <a:t>phagocytic</a:t>
            </a:r>
            <a:r>
              <a:rPr lang="en-GB" sz="2000" dirty="0">
                <a:latin typeface="Calibri" pitchFamily="34" charset="0"/>
              </a:rPr>
              <a:t> cells</a:t>
            </a:r>
          </a:p>
          <a:p>
            <a:endParaRPr lang="en-GB" sz="20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 Macrophages</a:t>
            </a: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 </a:t>
            </a:r>
            <a:r>
              <a:rPr lang="en-GB" sz="2000" dirty="0" err="1">
                <a:latin typeface="Calibri" pitchFamily="34" charset="0"/>
              </a:rPr>
              <a:t>Neutrophils</a:t>
            </a:r>
            <a:endParaRPr lang="en-GB" sz="20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 </a:t>
            </a:r>
            <a:r>
              <a:rPr lang="en-GB" sz="2000" dirty="0" err="1">
                <a:latin typeface="Calibri" pitchFamily="34" charset="0"/>
              </a:rPr>
              <a:t>Dendritic</a:t>
            </a:r>
            <a:r>
              <a:rPr lang="en-GB" sz="2000" dirty="0">
                <a:latin typeface="Calibri" pitchFamily="34" charset="0"/>
              </a:rPr>
              <a:t> cells</a:t>
            </a:r>
          </a:p>
          <a:p>
            <a:endParaRPr lang="en-GB" sz="2000" dirty="0">
              <a:latin typeface="Calibri" pitchFamily="34" charset="0"/>
            </a:endParaRPr>
          </a:p>
          <a:p>
            <a:r>
              <a:rPr lang="en-GB" sz="2000" dirty="0">
                <a:latin typeface="Calibri" pitchFamily="34" charset="0"/>
              </a:rPr>
              <a:t>Fungus-mediated host damage</a:t>
            </a:r>
          </a:p>
          <a:p>
            <a:endParaRPr lang="en-GB" sz="20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Binding to extracellular matrix proteins</a:t>
            </a: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Epithelial cell damage</a:t>
            </a:r>
          </a:p>
          <a:p>
            <a:pPr>
              <a:buFontTx/>
              <a:buChar char="-"/>
            </a:pPr>
            <a:r>
              <a:rPr lang="en-GB" sz="2000" dirty="0" err="1">
                <a:latin typeface="Calibri" pitchFamily="34" charset="0"/>
              </a:rPr>
              <a:t>Cytoskeletal</a:t>
            </a:r>
            <a:r>
              <a:rPr lang="en-GB" sz="2000" dirty="0">
                <a:latin typeface="Calibri" pitchFamily="34" charset="0"/>
              </a:rPr>
              <a:t> cell damage</a:t>
            </a: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Toxins</a:t>
            </a: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Fungal gene expression</a:t>
            </a:r>
          </a:p>
          <a:p>
            <a:pPr>
              <a:buFontTx/>
              <a:buChar char="-"/>
            </a:pPr>
            <a:r>
              <a:rPr lang="en-GB" sz="2000" dirty="0">
                <a:latin typeface="Calibri" pitchFamily="34" charset="0"/>
              </a:rPr>
              <a:t>Immune evasion?</a:t>
            </a:r>
          </a:p>
          <a:p>
            <a:pPr>
              <a:buFontTx/>
              <a:buChar char="-"/>
            </a:pPr>
            <a:endParaRPr lang="en-GB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2636912"/>
            <a:ext cx="2875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 smtClean="0"/>
              <a:t>Neutrophils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5087937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2150" y="573088"/>
            <a:ext cx="518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Neutrophils and Aspergillus recognition</a:t>
            </a:r>
          </a:p>
        </p:txBody>
      </p:sp>
      <p:sp>
        <p:nvSpPr>
          <p:cNvPr id="14340" name="Text Box 10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6523038"/>
            <a:ext cx="6296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TLRs govern neutrophil activity in Aspergillosis. Bellocchio </a:t>
            </a:r>
            <a:r>
              <a:rPr lang="en-GB" sz="1200" i="1">
                <a:latin typeface="Calibri" pitchFamily="34" charset="0"/>
              </a:rPr>
              <a:t>et. al.</a:t>
            </a:r>
            <a:r>
              <a:rPr lang="en-GB" sz="1200">
                <a:latin typeface="Calibri" pitchFamily="34" charset="0"/>
              </a:rPr>
              <a:t> (2004) </a:t>
            </a:r>
            <a:r>
              <a:rPr lang="en-GB" sz="1200" i="1">
                <a:latin typeface="Calibri" pitchFamily="34" charset="0"/>
              </a:rPr>
              <a:t>J. Immunol.</a:t>
            </a:r>
            <a:r>
              <a:rPr lang="en-GB" sz="1200">
                <a:latin typeface="Calibri" pitchFamily="34" charset="0"/>
              </a:rPr>
              <a:t> </a:t>
            </a:r>
            <a:r>
              <a:rPr lang="en-GB" sz="1200" b="1">
                <a:latin typeface="Calibri" pitchFamily="34" charset="0"/>
              </a:rPr>
              <a:t>173</a:t>
            </a:r>
            <a:r>
              <a:rPr lang="en-GB" sz="1200">
                <a:latin typeface="Calibri" pitchFamily="34" charset="0"/>
              </a:rPr>
              <a:t>:7406-7415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724128" y="1196752"/>
            <a:ext cx="29793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GB" sz="1400" b="1" dirty="0">
                <a:latin typeface="Calibri" pitchFamily="34" charset="0"/>
              </a:rPr>
              <a:t>AIM: </a:t>
            </a:r>
            <a:r>
              <a:rPr lang="en-GB" sz="1400" dirty="0">
                <a:latin typeface="Calibri" pitchFamily="34" charset="0"/>
              </a:rPr>
              <a:t>To assess the 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expression of TLR mRNA in response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to exposure to </a:t>
            </a:r>
            <a:r>
              <a:rPr lang="en-GB" sz="1400" i="1" dirty="0">
                <a:latin typeface="Calibri" pitchFamily="34" charset="0"/>
              </a:rPr>
              <a:t>A. </a:t>
            </a:r>
            <a:r>
              <a:rPr lang="en-GB" sz="1400" i="1" dirty="0" err="1">
                <a:latin typeface="Calibri" pitchFamily="34" charset="0"/>
              </a:rPr>
              <a:t>fumigatus</a:t>
            </a:r>
            <a:r>
              <a:rPr lang="en-GB" sz="1400" i="1" dirty="0">
                <a:latin typeface="Calibri" pitchFamily="34" charset="0"/>
              </a:rPr>
              <a:t> </a:t>
            </a:r>
            <a:r>
              <a:rPr lang="en-GB" sz="1400" dirty="0">
                <a:latin typeface="Calibri" pitchFamily="34" charset="0"/>
              </a:rPr>
              <a:t>conidia or</a:t>
            </a:r>
          </a:p>
          <a:p>
            <a:pPr algn="just"/>
            <a:r>
              <a:rPr lang="en-GB" sz="1400" dirty="0" err="1">
                <a:latin typeface="Calibri" pitchFamily="34" charset="0"/>
              </a:rPr>
              <a:t>hyphae</a:t>
            </a:r>
            <a:endParaRPr lang="en-GB" sz="1400" dirty="0">
              <a:latin typeface="Calibri" pitchFamily="34" charset="0"/>
            </a:endParaRPr>
          </a:p>
          <a:p>
            <a:pPr algn="just"/>
            <a:endParaRPr lang="en-GB" sz="1400" dirty="0">
              <a:latin typeface="Calibri" pitchFamily="34" charset="0"/>
            </a:endParaRPr>
          </a:p>
          <a:p>
            <a:pPr algn="just"/>
            <a:r>
              <a:rPr lang="en-GB" sz="1400" b="1" dirty="0">
                <a:latin typeface="Calibri" pitchFamily="34" charset="0"/>
              </a:rPr>
              <a:t>METHOD: </a:t>
            </a:r>
            <a:r>
              <a:rPr lang="en-GB" sz="1400" dirty="0">
                <a:latin typeface="Calibri" pitchFamily="34" charset="0"/>
              </a:rPr>
              <a:t>Expose human </a:t>
            </a:r>
          </a:p>
          <a:p>
            <a:pPr algn="just"/>
            <a:r>
              <a:rPr lang="en-GB" sz="1400" dirty="0" err="1">
                <a:latin typeface="Calibri" pitchFamily="34" charset="0"/>
              </a:rPr>
              <a:t>neutrophils</a:t>
            </a:r>
            <a:r>
              <a:rPr lang="en-GB" sz="1400" dirty="0">
                <a:latin typeface="Calibri" pitchFamily="34" charset="0"/>
              </a:rPr>
              <a:t> from peripheral blood 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to </a:t>
            </a:r>
            <a:r>
              <a:rPr lang="en-GB" sz="1400" i="1" dirty="0" err="1">
                <a:latin typeface="Calibri" pitchFamily="34" charset="0"/>
              </a:rPr>
              <a:t>Aspergillus</a:t>
            </a:r>
            <a:r>
              <a:rPr lang="en-GB" sz="1400" dirty="0">
                <a:latin typeface="Calibri" pitchFamily="34" charset="0"/>
              </a:rPr>
              <a:t> and measure TLR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messenger RNA levels by reverse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transcription and PCR</a:t>
            </a:r>
          </a:p>
          <a:p>
            <a:pPr algn="just"/>
            <a:endParaRPr lang="en-GB" sz="1400" dirty="0">
              <a:latin typeface="Calibri" pitchFamily="34" charset="0"/>
            </a:endParaRPr>
          </a:p>
          <a:p>
            <a:pPr algn="just"/>
            <a:r>
              <a:rPr lang="en-GB" sz="1400" b="1" dirty="0">
                <a:latin typeface="Calibri" pitchFamily="34" charset="0"/>
              </a:rPr>
              <a:t>RESULTS: </a:t>
            </a:r>
            <a:r>
              <a:rPr lang="en-GB" sz="1400" dirty="0">
                <a:latin typeface="Calibri" pitchFamily="34" charset="0"/>
              </a:rPr>
              <a:t>Some TLR receptors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(8, 9, 10) were induced  within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15 minutes of exposure. At 60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minutes post-exposure TLR 2, 4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and 9 were increased. Among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multiple donors the latter result was </a:t>
            </a:r>
          </a:p>
          <a:p>
            <a:pPr algn="just"/>
            <a:r>
              <a:rPr lang="en-GB" sz="1400" dirty="0">
                <a:latin typeface="Calibri" pitchFamily="34" charset="0"/>
              </a:rPr>
              <a:t>the most consistent.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85763" y="5732463"/>
            <a:ext cx="4781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CONCLUSION: </a:t>
            </a:r>
            <a:r>
              <a:rPr lang="en-GB">
                <a:latin typeface="Calibri" pitchFamily="34" charset="0"/>
              </a:rPr>
              <a:t>Human neutrophils increase TLR 2, 4 and 9 gene </a:t>
            </a:r>
          </a:p>
          <a:p>
            <a:r>
              <a:rPr lang="en-GB">
                <a:latin typeface="Calibri" pitchFamily="34" charset="0"/>
              </a:rPr>
              <a:t>expression in response to Aspergillus</a:t>
            </a:r>
            <a:endParaRPr lang="en-GB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>
            <a:hlinkClick r:id="rId3"/>
          </p:cNvPr>
          <p:cNvSpPr txBox="1">
            <a:spLocks noChangeArrowheads="1"/>
          </p:cNvSpPr>
          <p:nvPr/>
        </p:nvSpPr>
        <p:spPr bwMode="auto">
          <a:xfrm>
            <a:off x="993775" y="6143625"/>
            <a:ext cx="6715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Bruns </a:t>
            </a:r>
            <a:r>
              <a:rPr lang="en-GB" i="1"/>
              <a:t>et. al. </a:t>
            </a:r>
            <a:r>
              <a:rPr lang="en-GB"/>
              <a:t>(2010) Production of neutrophil extracellular traps against </a:t>
            </a:r>
            <a:r>
              <a:rPr lang="en-GB" i="1"/>
              <a:t>A. fumigatus</a:t>
            </a:r>
          </a:p>
          <a:p>
            <a:r>
              <a:rPr lang="en-GB"/>
              <a:t>http://www.ncbi.nlm.nih.gov/pmc/articles/PMC2861696/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413" y="1798638"/>
            <a:ext cx="392588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9213" y="3600450"/>
            <a:ext cx="34575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836613" y="323850"/>
            <a:ext cx="6951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solidFill>
                  <a:srgbClr val="3399FF"/>
                </a:solidFill>
                <a:latin typeface="Calibri" pitchFamily="34" charset="0"/>
              </a:rPr>
              <a:t>Neutrophil extracellular traps (NETs)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102225" y="1911350"/>
            <a:ext cx="35099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990000"/>
                </a:solidFill>
              </a:rPr>
              <a:t>NETs are extracellular fibres, derived from chromatin and coated with granule proteins.</a:t>
            </a:r>
          </a:p>
          <a:p>
            <a:endParaRPr lang="en-GB" sz="2000">
              <a:solidFill>
                <a:srgbClr val="990000"/>
              </a:solidFill>
            </a:endParaRPr>
          </a:p>
          <a:p>
            <a:endParaRPr lang="en-GB" sz="2000">
              <a:solidFill>
                <a:srgbClr val="990000"/>
              </a:solidFill>
            </a:endParaRPr>
          </a:p>
          <a:p>
            <a:endParaRPr lang="en-GB" sz="20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2636912"/>
            <a:ext cx="3419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 smtClean="0"/>
              <a:t>Dendritic</a:t>
            </a:r>
            <a:r>
              <a:rPr lang="en-GB" sz="4400" dirty="0" smtClean="0"/>
              <a:t> cells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44538" y="1870075"/>
            <a:ext cx="4930775" cy="2066925"/>
            <a:chOff x="475" y="998"/>
            <a:chExt cx="3106" cy="1302"/>
          </a:xfrm>
        </p:grpSpPr>
        <p:pic>
          <p:nvPicPr>
            <p:cNvPr id="2151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" y="998"/>
              <a:ext cx="732" cy="1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1" y="1016"/>
              <a:ext cx="738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33" y="1019"/>
              <a:ext cx="744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01" y="1005"/>
              <a:ext cx="780" cy="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Text Box 13"/>
          <p:cNvSpPr txBox="1">
            <a:spLocks noChangeArrowheads="1"/>
          </p:cNvSpPr>
          <p:nvPr/>
        </p:nvSpPr>
        <p:spPr bwMode="auto">
          <a:xfrm>
            <a:off x="923925" y="703263"/>
            <a:ext cx="4008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Dendritic cells and </a:t>
            </a:r>
            <a:r>
              <a:rPr lang="en-GB" sz="2400" b="1" i="1">
                <a:solidFill>
                  <a:srgbClr val="3399FF"/>
                </a:solidFill>
                <a:latin typeface="Calibri" pitchFamily="34" charset="0"/>
              </a:rPr>
              <a:t>Aspergillus</a:t>
            </a:r>
            <a:endParaRPr lang="en-GB" sz="2400" b="1">
              <a:solidFill>
                <a:srgbClr val="3399FF"/>
              </a:solidFill>
              <a:latin typeface="Calibri" pitchFamily="34" charset="0"/>
            </a:endParaRPr>
          </a:p>
        </p:txBody>
      </p:sp>
      <p:sp>
        <p:nvSpPr>
          <p:cNvPr id="21508" name="Text Box 14"/>
          <p:cNvSpPr txBox="1">
            <a:spLocks noChangeArrowheads="1"/>
          </p:cNvSpPr>
          <p:nvPr/>
        </p:nvSpPr>
        <p:spPr bwMode="auto">
          <a:xfrm>
            <a:off x="5851525" y="548680"/>
            <a:ext cx="32924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 err="1">
                <a:latin typeface="Calibri" pitchFamily="34" charset="0"/>
              </a:rPr>
              <a:t>Dendritic</a:t>
            </a:r>
            <a:r>
              <a:rPr lang="en-GB" sz="1600" dirty="0">
                <a:latin typeface="Calibri" pitchFamily="34" charset="0"/>
              </a:rPr>
              <a:t> cells (DC) have a primary role in surveillance for pathogens at the mucosal surfaces and are recognized as the initiators of immune responses to them.</a:t>
            </a:r>
          </a:p>
          <a:p>
            <a:endParaRPr lang="en-GB" sz="1600" dirty="0">
              <a:latin typeface="Calibri" pitchFamily="34" charset="0"/>
            </a:endParaRPr>
          </a:p>
          <a:p>
            <a:r>
              <a:rPr lang="en-GB" sz="1600" dirty="0">
                <a:latin typeface="Calibri" pitchFamily="34" charset="0"/>
              </a:rPr>
              <a:t>DCs </a:t>
            </a:r>
            <a:r>
              <a:rPr lang="en-GB" sz="1600" dirty="0" err="1">
                <a:latin typeface="Calibri" pitchFamily="34" charset="0"/>
              </a:rPr>
              <a:t>phagocytose</a:t>
            </a:r>
            <a:r>
              <a:rPr lang="en-GB" sz="1600" dirty="0">
                <a:latin typeface="Calibri" pitchFamily="34" charset="0"/>
              </a:rPr>
              <a:t> and internalise both conidia and </a:t>
            </a:r>
            <a:r>
              <a:rPr lang="en-GB" sz="1600" dirty="0" err="1">
                <a:latin typeface="Calibri" pitchFamily="34" charset="0"/>
              </a:rPr>
              <a:t>hyphae</a:t>
            </a:r>
            <a:r>
              <a:rPr lang="en-GB" sz="1600" dirty="0">
                <a:latin typeface="Calibri" pitchFamily="34" charset="0"/>
              </a:rPr>
              <a:t>, mounting distinct cytokine responses to them, demonstrating remarkable functional plasticity.</a:t>
            </a:r>
          </a:p>
          <a:p>
            <a:endParaRPr lang="en-GB" sz="1600" dirty="0">
              <a:latin typeface="Calibri" pitchFamily="34" charset="0"/>
            </a:endParaRP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831850" y="4029075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1 hour</a:t>
            </a:r>
          </a:p>
        </p:txBody>
      </p:sp>
      <p:sp>
        <p:nvSpPr>
          <p:cNvPr id="21510" name="Text Box 17"/>
          <p:cNvSpPr txBox="1">
            <a:spLocks noChangeArrowheads="1"/>
          </p:cNvSpPr>
          <p:nvPr/>
        </p:nvSpPr>
        <p:spPr bwMode="auto">
          <a:xfrm>
            <a:off x="2051050" y="4029075"/>
            <a:ext cx="73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3 hours</a:t>
            </a:r>
          </a:p>
        </p:txBody>
      </p:sp>
      <p:sp>
        <p:nvSpPr>
          <p:cNvPr id="21511" name="Text Box 18"/>
          <p:cNvSpPr txBox="1">
            <a:spLocks noChangeArrowheads="1"/>
          </p:cNvSpPr>
          <p:nvPr/>
        </p:nvSpPr>
        <p:spPr bwMode="auto">
          <a:xfrm>
            <a:off x="3371850" y="4029075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1 hour</a:t>
            </a:r>
          </a:p>
        </p:txBody>
      </p:sp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4591050" y="4029075"/>
            <a:ext cx="73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3 hours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1279525" y="1563688"/>
            <a:ext cx="817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CONIDIA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3622675" y="1563688"/>
            <a:ext cx="782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HYPHAE</a:t>
            </a:r>
          </a:p>
        </p:txBody>
      </p:sp>
      <p:sp>
        <p:nvSpPr>
          <p:cNvPr id="21515" name="Text Box 25"/>
          <p:cNvSpPr txBox="1">
            <a:spLocks noChangeArrowheads="1"/>
          </p:cNvSpPr>
          <p:nvPr/>
        </p:nvSpPr>
        <p:spPr bwMode="auto">
          <a:xfrm>
            <a:off x="1257300" y="4387850"/>
            <a:ext cx="187801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latin typeface="Calibri" pitchFamily="34" charset="0"/>
              </a:rPr>
              <a:t>Aspergillus</a:t>
            </a:r>
            <a:r>
              <a:rPr lang="en-GB">
                <a:latin typeface="Calibri" pitchFamily="34" charset="0"/>
              </a:rPr>
              <a:t>-containing DCs migrate between</a:t>
            </a:r>
          </a:p>
          <a:p>
            <a:r>
              <a:rPr lang="en-GB">
                <a:latin typeface="Calibri" pitchFamily="34" charset="0"/>
              </a:rPr>
              <a:t>alveolar epithelial cells and traffic to the lymph nodes </a:t>
            </a:r>
            <a:endParaRPr lang="en-GB" i="1">
              <a:latin typeface="Calibri" pitchFamily="34" charset="0"/>
            </a:endParaRPr>
          </a:p>
        </p:txBody>
      </p:sp>
      <p:sp>
        <p:nvSpPr>
          <p:cNvPr id="21516" name="Text Box 26">
            <a:hlinkClick r:id="rId7"/>
          </p:cNvPr>
          <p:cNvSpPr txBox="1">
            <a:spLocks noChangeArrowheads="1"/>
          </p:cNvSpPr>
          <p:nvPr/>
        </p:nvSpPr>
        <p:spPr bwMode="auto">
          <a:xfrm>
            <a:off x="0" y="6343650"/>
            <a:ext cx="7162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Dendritic Cells Transport Conidia and Hyphae of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Aspergillus fumigatus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 from the Airways to the Draining</a:t>
            </a:r>
          </a:p>
          <a:p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Lymph Nodes and Initiate Disparate Th Responses to the Fungus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Silvia Bozza et. al. 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(2002)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The Journal of Immunology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 168: 1362-1371.</a:t>
            </a:r>
            <a:br>
              <a:rPr lang="en-GB" sz="1000">
                <a:solidFill>
                  <a:srgbClr val="990000"/>
                </a:solidFill>
                <a:latin typeface="Calibri" pitchFamily="34" charset="0"/>
              </a:rPr>
            </a:br>
            <a:endParaRPr lang="en-GB" sz="1000">
              <a:solidFill>
                <a:srgbClr val="990000"/>
              </a:solidFill>
              <a:latin typeface="Calibri" pitchFamily="34" charset="0"/>
            </a:endParaRPr>
          </a:p>
        </p:txBody>
      </p:sp>
      <p:pic>
        <p:nvPicPr>
          <p:cNvPr id="21517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" y="4419600"/>
            <a:ext cx="61341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6459538" y="3933056"/>
            <a:ext cx="2684462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Immature myeloid immortalized DC were exposed to conidia (</a:t>
            </a:r>
            <a:r>
              <a:rPr lang="en-GB" sz="1400" i="1" dirty="0">
                <a:latin typeface="Calibri" pitchFamily="34" charset="0"/>
              </a:rPr>
              <a:t>A</a:t>
            </a:r>
            <a:r>
              <a:rPr lang="en-GB" sz="1400" dirty="0">
                <a:latin typeface="Calibri" pitchFamily="34" charset="0"/>
              </a:rPr>
              <a:t>), swollen conidia (</a:t>
            </a:r>
            <a:r>
              <a:rPr lang="en-GB" sz="1400" i="1" dirty="0">
                <a:latin typeface="Calibri" pitchFamily="34" charset="0"/>
              </a:rPr>
              <a:t>B</a:t>
            </a:r>
            <a:r>
              <a:rPr lang="en-GB" sz="1400" dirty="0">
                <a:latin typeface="Calibri" pitchFamily="34" charset="0"/>
              </a:rPr>
              <a:t>), and </a:t>
            </a:r>
            <a:r>
              <a:rPr lang="en-GB" sz="1400" dirty="0" err="1">
                <a:latin typeface="Calibri" pitchFamily="34" charset="0"/>
              </a:rPr>
              <a:t>hyphae</a:t>
            </a:r>
            <a:r>
              <a:rPr lang="en-GB" sz="1400" dirty="0">
                <a:latin typeface="Calibri" pitchFamily="34" charset="0"/>
              </a:rPr>
              <a:t> (</a:t>
            </a:r>
            <a:r>
              <a:rPr lang="en-GB" sz="1400" i="1" dirty="0">
                <a:latin typeface="Calibri" pitchFamily="34" charset="0"/>
              </a:rPr>
              <a:t>C</a:t>
            </a:r>
            <a:r>
              <a:rPr lang="en-GB" sz="1400" dirty="0">
                <a:latin typeface="Calibri" pitchFamily="34" charset="0"/>
              </a:rPr>
              <a:t>) at a DC-fungi ratio of 1:5 (for conidia and swollen conidia) and 1:1 (for </a:t>
            </a:r>
            <a:r>
              <a:rPr lang="en-GB" sz="1400" dirty="0" err="1">
                <a:latin typeface="Calibri" pitchFamily="34" charset="0"/>
              </a:rPr>
              <a:t>hyphae</a:t>
            </a:r>
            <a:r>
              <a:rPr lang="en-GB" sz="1400" dirty="0">
                <a:latin typeface="Calibri" pitchFamily="34" charset="0"/>
              </a:rPr>
              <a:t>) for different times before being evaluated for internalization, visualized by light microscopy.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395536" y="332656"/>
            <a:ext cx="712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DC-SIGN mediated </a:t>
            </a:r>
            <a:r>
              <a:rPr lang="en-GB" sz="2400" b="1" i="1">
                <a:solidFill>
                  <a:srgbClr val="3399FF"/>
                </a:solidFill>
                <a:latin typeface="Calibri" pitchFamily="34" charset="0"/>
              </a:rPr>
              <a:t>Aspergillus </a:t>
            </a:r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uptake in dendritic cells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389186" y="1207369"/>
            <a:ext cx="79549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latin typeface="Calibri" pitchFamily="34" charset="0"/>
              </a:rPr>
              <a:t>Dendritic cell-specific ICAM-3 grabbing nonintegrin</a:t>
            </a:r>
          </a:p>
          <a:p>
            <a:r>
              <a:rPr lang="en-GB" sz="1600">
                <a:latin typeface="Calibri" pitchFamily="34" charset="0"/>
              </a:rPr>
              <a:t>is a type II C-type lectin that functions as an adhesin receptor and is used by bacterial and viral</a:t>
            </a:r>
          </a:p>
          <a:p>
            <a:r>
              <a:rPr lang="en-GB" sz="1600">
                <a:latin typeface="Calibri" pitchFamily="34" charset="0"/>
              </a:rPr>
              <a:t>bacterial pathogens to gain entry to human DCs</a:t>
            </a:r>
          </a:p>
          <a:p>
            <a:endParaRPr lang="en-GB" sz="1600">
              <a:latin typeface="Calibri" pitchFamily="34" charset="0"/>
            </a:endParaRPr>
          </a:p>
          <a:p>
            <a:r>
              <a:rPr lang="en-GB" sz="1600">
                <a:latin typeface="Calibri" pitchFamily="34" charset="0"/>
              </a:rPr>
              <a:t>Binding and internalisation of </a:t>
            </a:r>
            <a:r>
              <a:rPr lang="en-GB" sz="1600" i="1">
                <a:latin typeface="Calibri" pitchFamily="34" charset="0"/>
              </a:rPr>
              <a:t>A. fumigatus </a:t>
            </a:r>
            <a:r>
              <a:rPr lang="en-GB" sz="1600">
                <a:latin typeface="Calibri" pitchFamily="34" charset="0"/>
              </a:rPr>
              <a:t> conidia correlates with DC-SIGN cell surface expression levels, this internalisation is abolished in the presence of </a:t>
            </a:r>
            <a:r>
              <a:rPr lang="en-GB" sz="1600" i="1">
                <a:latin typeface="Calibri" pitchFamily="34" charset="0"/>
              </a:rPr>
              <a:t>A. fumigatus</a:t>
            </a:r>
            <a:r>
              <a:rPr lang="en-GB" sz="1600">
                <a:latin typeface="Calibri" pitchFamily="34" charset="0"/>
              </a:rPr>
              <a:t>-derived galactomannans. Suggests a role for DC-sign in the initial stages of aspergillus infection and maybe spreading during IPA.</a:t>
            </a:r>
          </a:p>
        </p:txBody>
      </p:sp>
      <p:sp>
        <p:nvSpPr>
          <p:cNvPr id="22532" name="Text Box 8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3528" y="6027738"/>
            <a:ext cx="86296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 dirty="0" err="1">
                <a:solidFill>
                  <a:srgbClr val="990000"/>
                </a:solidFill>
                <a:latin typeface="Calibri" pitchFamily="34" charset="0"/>
              </a:rPr>
              <a:t>Dendritic</a:t>
            </a:r>
            <a:r>
              <a:rPr lang="en-GB" sz="1200" b="1" dirty="0">
                <a:solidFill>
                  <a:srgbClr val="990000"/>
                </a:solidFill>
                <a:latin typeface="Calibri" pitchFamily="34" charset="0"/>
              </a:rPr>
              <a:t> Cell-Specific Intercellular Adhesion Molecule 3-Grabbing </a:t>
            </a:r>
            <a:r>
              <a:rPr lang="en-GB" sz="1200" b="1" dirty="0" err="1">
                <a:solidFill>
                  <a:srgbClr val="990000"/>
                </a:solidFill>
                <a:latin typeface="Calibri" pitchFamily="34" charset="0"/>
              </a:rPr>
              <a:t>Nonintegrin</a:t>
            </a:r>
            <a:r>
              <a:rPr lang="en-GB" sz="1200" b="1" dirty="0">
                <a:solidFill>
                  <a:srgbClr val="990000"/>
                </a:solidFill>
                <a:latin typeface="Calibri" pitchFamily="34" charset="0"/>
              </a:rPr>
              <a:t> Mediates Binding and internalization of </a:t>
            </a:r>
            <a:r>
              <a:rPr lang="en-GB" sz="1200" b="1" i="1" dirty="0" err="1">
                <a:solidFill>
                  <a:srgbClr val="990000"/>
                </a:solidFill>
                <a:latin typeface="Calibri" pitchFamily="34" charset="0"/>
              </a:rPr>
              <a:t>Aspergillus</a:t>
            </a:r>
            <a:r>
              <a:rPr lang="en-GB" sz="1200" b="1" i="1" dirty="0">
                <a:solidFill>
                  <a:srgbClr val="990000"/>
                </a:solidFill>
                <a:latin typeface="Calibri" pitchFamily="34" charset="0"/>
              </a:rPr>
              <a:t> </a:t>
            </a:r>
            <a:r>
              <a:rPr lang="en-GB" sz="1200" b="1" i="1" dirty="0" err="1">
                <a:solidFill>
                  <a:srgbClr val="990000"/>
                </a:solidFill>
                <a:latin typeface="Calibri" pitchFamily="34" charset="0"/>
              </a:rPr>
              <a:t>fumigatus</a:t>
            </a:r>
            <a:r>
              <a:rPr lang="en-GB" sz="1200" b="1" dirty="0">
                <a:solidFill>
                  <a:srgbClr val="990000"/>
                </a:solidFill>
                <a:latin typeface="Calibri" pitchFamily="34" charset="0"/>
              </a:rPr>
              <a:t> Conidia by </a:t>
            </a:r>
            <a:r>
              <a:rPr lang="en-GB" sz="1200" b="1" dirty="0" err="1">
                <a:solidFill>
                  <a:srgbClr val="990000"/>
                </a:solidFill>
                <a:latin typeface="Calibri" pitchFamily="34" charset="0"/>
              </a:rPr>
              <a:t>Dendritic</a:t>
            </a:r>
            <a:r>
              <a:rPr lang="en-GB" sz="1200" b="1" dirty="0">
                <a:solidFill>
                  <a:srgbClr val="990000"/>
                </a:solidFill>
                <a:latin typeface="Calibri" pitchFamily="34" charset="0"/>
              </a:rPr>
              <a:t> Cells and Macrophages</a:t>
            </a:r>
          </a:p>
          <a:p>
            <a:r>
              <a:rPr lang="en-GB" sz="1200" i="1" dirty="0">
                <a:solidFill>
                  <a:srgbClr val="990000"/>
                </a:solidFill>
                <a:latin typeface="Calibri" pitchFamily="34" charset="0"/>
              </a:rPr>
              <a:t>Diego Serrano-</a:t>
            </a:r>
            <a:r>
              <a:rPr lang="en-GB" sz="1200" i="1" dirty="0" err="1">
                <a:solidFill>
                  <a:srgbClr val="990000"/>
                </a:solidFill>
                <a:latin typeface="Calibri" pitchFamily="34" charset="0"/>
              </a:rPr>
              <a:t>Gómez</a:t>
            </a:r>
            <a:r>
              <a:rPr lang="en-GB" sz="1200" i="1" dirty="0">
                <a:solidFill>
                  <a:srgbClr val="990000"/>
                </a:solidFill>
                <a:latin typeface="Calibri" pitchFamily="34" charset="0"/>
              </a:rPr>
              <a:t> et. al. </a:t>
            </a:r>
            <a:r>
              <a:rPr lang="en-GB" sz="1200" dirty="0">
                <a:solidFill>
                  <a:srgbClr val="990000"/>
                </a:solidFill>
                <a:latin typeface="Calibri" pitchFamily="34" charset="0"/>
              </a:rPr>
              <a:t>(2004) </a:t>
            </a:r>
            <a:r>
              <a:rPr lang="en-GB" sz="1200" i="1" dirty="0">
                <a:solidFill>
                  <a:srgbClr val="990000"/>
                </a:solidFill>
                <a:latin typeface="Calibri" pitchFamily="34" charset="0"/>
              </a:rPr>
              <a:t>The Journal of Immunology</a:t>
            </a:r>
            <a:r>
              <a:rPr lang="en-GB" sz="1200" dirty="0">
                <a:solidFill>
                  <a:srgbClr val="990000"/>
                </a:solidFill>
                <a:latin typeface="Calibri" pitchFamily="34" charset="0"/>
              </a:rPr>
              <a:t> 173: 5635-5643.</a:t>
            </a:r>
            <a:br>
              <a:rPr lang="en-GB" sz="1200" dirty="0">
                <a:solidFill>
                  <a:srgbClr val="990000"/>
                </a:solidFill>
                <a:latin typeface="Calibri" pitchFamily="34" charset="0"/>
              </a:rPr>
            </a:br>
            <a:endParaRPr lang="en-GB" sz="1200" dirty="0">
              <a:solidFill>
                <a:srgbClr val="990000"/>
              </a:solidFill>
              <a:latin typeface="Calibri" pitchFamily="34" charset="0"/>
            </a:endParaRPr>
          </a:p>
        </p:txBody>
      </p:sp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8332788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323528" y="260648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rgbClr val="3399FF"/>
                </a:solidFill>
              </a:rPr>
              <a:t>Summary</a:t>
            </a: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251520" y="764704"/>
            <a:ext cx="859613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/>
              <a:t>The host-pathogen interaction can be regarded as a continuum within which either host or pathogen</a:t>
            </a:r>
          </a:p>
          <a:p>
            <a:r>
              <a:rPr lang="en-GB" sz="1600" dirty="0"/>
              <a:t>(or both) can inflict host damage</a:t>
            </a:r>
          </a:p>
          <a:p>
            <a:endParaRPr lang="en-GB" sz="1600" dirty="0"/>
          </a:p>
          <a:p>
            <a:r>
              <a:rPr lang="en-GB" sz="1600" dirty="0"/>
              <a:t>Toll like receptors play an important role in </a:t>
            </a:r>
            <a:r>
              <a:rPr lang="en-GB" sz="1600" i="1" dirty="0" err="1"/>
              <a:t>Aspergillus</a:t>
            </a:r>
            <a:r>
              <a:rPr lang="en-GB" sz="1600" i="1" dirty="0"/>
              <a:t> </a:t>
            </a:r>
            <a:r>
              <a:rPr lang="en-GB" sz="1600" dirty="0"/>
              <a:t>recognition as evidenced by </a:t>
            </a:r>
            <a:r>
              <a:rPr lang="en-GB" sz="1600" i="1" dirty="0"/>
              <a:t>in vitro </a:t>
            </a:r>
            <a:r>
              <a:rPr lang="en-GB" sz="1600" dirty="0"/>
              <a:t>and</a:t>
            </a:r>
          </a:p>
          <a:p>
            <a:r>
              <a:rPr lang="en-GB" sz="1600" i="1" dirty="0"/>
              <a:t>in vivo</a:t>
            </a:r>
            <a:r>
              <a:rPr lang="en-GB" sz="1600" dirty="0"/>
              <a:t> infection studies</a:t>
            </a:r>
          </a:p>
          <a:p>
            <a:endParaRPr lang="en-GB" sz="1600" dirty="0"/>
          </a:p>
          <a:p>
            <a:r>
              <a:rPr lang="en-GB" sz="1600" dirty="0"/>
              <a:t>TLR4 is required for recognition of conidia (i.e. fungal spores) in macrophages. </a:t>
            </a:r>
          </a:p>
          <a:p>
            <a:r>
              <a:rPr lang="en-GB" sz="1600" dirty="0"/>
              <a:t>TLR 2 recognises both conidia and </a:t>
            </a:r>
            <a:r>
              <a:rPr lang="en-GB" sz="1600" dirty="0" err="1"/>
              <a:t>hyphae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GB" sz="1600" dirty="0"/>
              <a:t>TLR gene expression is induced in </a:t>
            </a:r>
            <a:r>
              <a:rPr lang="en-GB" sz="1600" dirty="0" err="1"/>
              <a:t>neutrophils</a:t>
            </a:r>
            <a:r>
              <a:rPr lang="en-GB" sz="1600" dirty="0"/>
              <a:t> during stimulation with </a:t>
            </a:r>
            <a:r>
              <a:rPr lang="en-GB" sz="1600" i="1" dirty="0"/>
              <a:t>A. </a:t>
            </a:r>
            <a:r>
              <a:rPr lang="en-GB" sz="1600" i="1" dirty="0" err="1"/>
              <a:t>fumigatus</a:t>
            </a:r>
            <a:r>
              <a:rPr lang="en-GB" sz="1600" i="1" dirty="0"/>
              <a:t> </a:t>
            </a:r>
            <a:r>
              <a:rPr lang="en-GB" sz="1600" dirty="0"/>
              <a:t>conidia and</a:t>
            </a:r>
          </a:p>
          <a:p>
            <a:r>
              <a:rPr lang="en-GB" sz="1600" dirty="0" err="1"/>
              <a:t>hyphae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smtClean="0"/>
              <a:t>Dectin-1 </a:t>
            </a:r>
            <a:r>
              <a:rPr lang="en-GB" sz="1600" dirty="0"/>
              <a:t>recognises </a:t>
            </a:r>
            <a:r>
              <a:rPr lang="en-GB" sz="1600" i="1" dirty="0" err="1"/>
              <a:t>Aspergillus</a:t>
            </a:r>
            <a:r>
              <a:rPr lang="en-GB" sz="1600" i="1" dirty="0"/>
              <a:t> </a:t>
            </a:r>
            <a:r>
              <a:rPr lang="en-GB" sz="1600" dirty="0"/>
              <a:t>in a growth phase dependent manner in human macrophages</a:t>
            </a:r>
          </a:p>
          <a:p>
            <a:endParaRPr lang="en-GB" sz="1600" dirty="0"/>
          </a:p>
          <a:p>
            <a:r>
              <a:rPr lang="en-GB" sz="1600" dirty="0" err="1"/>
              <a:t>Dendritic</a:t>
            </a:r>
            <a:r>
              <a:rPr lang="en-GB" sz="1600" dirty="0"/>
              <a:t> cells </a:t>
            </a:r>
            <a:r>
              <a:rPr lang="en-GB" sz="1600" dirty="0" err="1"/>
              <a:t>phagocytose</a:t>
            </a:r>
            <a:r>
              <a:rPr lang="en-GB" sz="1600" dirty="0"/>
              <a:t> and internalise both conidia and </a:t>
            </a:r>
            <a:r>
              <a:rPr lang="en-GB" sz="1600" dirty="0" err="1"/>
              <a:t>hyphae</a:t>
            </a:r>
            <a:r>
              <a:rPr lang="en-GB" sz="1600" dirty="0"/>
              <a:t> in a DC-SIGN dependent manner</a:t>
            </a:r>
          </a:p>
          <a:p>
            <a:endParaRPr lang="en-GB" sz="1600" dirty="0"/>
          </a:p>
          <a:p>
            <a:r>
              <a:rPr lang="en-GB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780928"/>
            <a:ext cx="65961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i="1" dirty="0" err="1" smtClean="0"/>
              <a:t>Aspergillus</a:t>
            </a:r>
            <a:r>
              <a:rPr lang="en-GB" sz="4400" i="1" dirty="0" smtClean="0"/>
              <a:t> </a:t>
            </a:r>
            <a:r>
              <a:rPr lang="en-GB" sz="4400" dirty="0" smtClean="0"/>
              <a:t>virulence factors</a:t>
            </a:r>
          </a:p>
          <a:p>
            <a:pPr algn="ctr"/>
            <a:r>
              <a:rPr lang="en-GB" sz="4400" dirty="0" smtClean="0"/>
              <a:t>and host damage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61988" y="1765300"/>
            <a:ext cx="1989137" cy="1279525"/>
            <a:chOff x="531813" y="5103813"/>
            <a:chExt cx="1989137" cy="1279525"/>
          </a:xfrm>
        </p:grpSpPr>
        <p:pic>
          <p:nvPicPr>
            <p:cNvPr id="24590" name="Picture 8" descr="Pulmaonary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813" y="5103813"/>
              <a:ext cx="1989137" cy="127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1" name="Text Box 9"/>
            <p:cNvSpPr txBox="1">
              <a:spLocks noChangeArrowheads="1"/>
            </p:cNvSpPr>
            <p:nvPr/>
          </p:nvSpPr>
          <p:spPr bwMode="auto">
            <a:xfrm>
              <a:off x="1800225" y="6003926"/>
              <a:ext cx="635000" cy="27463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/>
                <a:t>Lung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770438" y="1785938"/>
            <a:ext cx="2060575" cy="1262062"/>
            <a:chOff x="1970" y="2738"/>
            <a:chExt cx="1298" cy="823"/>
          </a:xfrm>
        </p:grpSpPr>
        <p:pic>
          <p:nvPicPr>
            <p:cNvPr id="24588" name="Picture 12" descr="Renal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0" y="2738"/>
              <a:ext cx="1298" cy="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2782" y="3335"/>
              <a:ext cx="408" cy="17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/>
                <a:t>Kidney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850063" y="1765300"/>
            <a:ext cx="2066925" cy="1282700"/>
            <a:chOff x="3740" y="2804"/>
            <a:chExt cx="1302" cy="831"/>
          </a:xfrm>
        </p:grpSpPr>
        <p:pic>
          <p:nvPicPr>
            <p:cNvPr id="24586" name="Picture 15" descr="Aspergillus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0" y="2804"/>
              <a:ext cx="1302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Text Box 16"/>
            <p:cNvSpPr txBox="1">
              <a:spLocks noChangeArrowheads="1"/>
            </p:cNvSpPr>
            <p:nvPr/>
          </p:nvSpPr>
          <p:spPr bwMode="auto">
            <a:xfrm>
              <a:off x="4651" y="3433"/>
              <a:ext cx="350" cy="17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/>
                <a:t>Heart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708275" y="1774825"/>
            <a:ext cx="2036763" cy="1268413"/>
            <a:chOff x="278" y="2521"/>
            <a:chExt cx="1283" cy="832"/>
          </a:xfrm>
        </p:grpSpPr>
        <p:pic>
          <p:nvPicPr>
            <p:cNvPr id="24584" name="Picture 18" descr="Cerebral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" y="2521"/>
              <a:ext cx="1283" cy="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Text Box 19"/>
            <p:cNvSpPr txBox="1">
              <a:spLocks noChangeArrowheads="1"/>
            </p:cNvSpPr>
            <p:nvPr/>
          </p:nvSpPr>
          <p:spPr bwMode="auto">
            <a:xfrm>
              <a:off x="1167" y="3138"/>
              <a:ext cx="339" cy="18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200"/>
                <a:t>Brain</a:t>
              </a:r>
            </a:p>
          </p:txBody>
        </p:sp>
      </p:grpSp>
      <p:sp>
        <p:nvSpPr>
          <p:cNvPr id="24582" name="Text Box 21"/>
          <p:cNvSpPr txBox="1">
            <a:spLocks noChangeArrowheads="1"/>
          </p:cNvSpPr>
          <p:nvPr/>
        </p:nvSpPr>
        <p:spPr bwMode="auto">
          <a:xfrm>
            <a:off x="395536" y="260648"/>
            <a:ext cx="4186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3399FF"/>
                </a:solidFill>
              </a:rPr>
              <a:t>Fungus-mediated </a:t>
            </a:r>
            <a:r>
              <a:rPr lang="en-GB" sz="2400" b="1" dirty="0">
                <a:solidFill>
                  <a:srgbClr val="3399FF"/>
                </a:solidFill>
              </a:rPr>
              <a:t>host damage</a:t>
            </a:r>
          </a:p>
        </p:txBody>
      </p:sp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652463" y="3192463"/>
            <a:ext cx="82153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i="1" dirty="0" err="1"/>
              <a:t>Aspergillus</a:t>
            </a:r>
            <a:r>
              <a:rPr lang="en-GB" sz="1600" i="1" dirty="0"/>
              <a:t> </a:t>
            </a:r>
            <a:r>
              <a:rPr lang="en-GB" sz="1600" dirty="0"/>
              <a:t>species</a:t>
            </a:r>
            <a:r>
              <a:rPr lang="en-GB" sz="1600" i="1" dirty="0"/>
              <a:t> </a:t>
            </a:r>
            <a:r>
              <a:rPr lang="en-GB" sz="1600" dirty="0"/>
              <a:t>cause damage to human cells at many levels.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r>
              <a:rPr lang="en-GB" sz="1600" i="1" dirty="0" err="1"/>
              <a:t>Aspergillus</a:t>
            </a:r>
            <a:r>
              <a:rPr lang="en-GB" sz="1600" i="1" dirty="0"/>
              <a:t> </a:t>
            </a:r>
            <a:r>
              <a:rPr lang="en-GB" sz="1600" dirty="0"/>
              <a:t>attributes which potentiate virulence are multiple and are poorly </a:t>
            </a:r>
            <a:r>
              <a:rPr lang="en-GB" sz="1600" dirty="0" smtClean="0"/>
              <a:t>characterised</a:t>
            </a:r>
            <a:endParaRPr lang="en-GB" sz="1600" dirty="0"/>
          </a:p>
          <a:p>
            <a:pPr>
              <a:defRPr/>
            </a:pPr>
            <a:endParaRPr lang="en-GB" sz="1600" dirty="0"/>
          </a:p>
          <a:p>
            <a:pPr>
              <a:defRPr/>
            </a:pPr>
            <a:r>
              <a:rPr lang="en-GB" sz="1600" dirty="0"/>
              <a:t>Immune evasion (</a:t>
            </a:r>
            <a:r>
              <a:rPr lang="en-GB" sz="1600" dirty="0" err="1"/>
              <a:t>hydrophobin</a:t>
            </a:r>
            <a:r>
              <a:rPr lang="en-GB" sz="1600" dirty="0"/>
              <a:t>)</a:t>
            </a:r>
          </a:p>
          <a:p>
            <a:pPr>
              <a:defRPr/>
            </a:pPr>
            <a:r>
              <a:rPr lang="en-GB" sz="1600" dirty="0"/>
              <a:t>Adhesion</a:t>
            </a:r>
          </a:p>
          <a:p>
            <a:pPr>
              <a:defRPr/>
            </a:pPr>
            <a:r>
              <a:rPr lang="en-GB" sz="1600" dirty="0"/>
              <a:t>Tissue damage</a:t>
            </a:r>
          </a:p>
          <a:p>
            <a:pPr>
              <a:defRPr/>
            </a:pPr>
            <a:r>
              <a:rPr lang="en-GB" sz="1600" dirty="0"/>
              <a:t>Toxin-mediated </a:t>
            </a:r>
            <a:r>
              <a:rPr lang="en-GB" sz="1600" dirty="0" err="1"/>
              <a:t>immunosuppression</a:t>
            </a:r>
            <a:endParaRPr lang="en-GB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1885950"/>
            <a:ext cx="5688013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795338" y="774700"/>
            <a:ext cx="3906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0099CC"/>
                </a:solidFill>
              </a:rPr>
              <a:t>The </a:t>
            </a:r>
            <a:r>
              <a:rPr lang="en-GB" sz="2400" b="1" i="1">
                <a:solidFill>
                  <a:srgbClr val="0099CC"/>
                </a:solidFill>
              </a:rPr>
              <a:t>A. fumigatus </a:t>
            </a:r>
            <a:r>
              <a:rPr lang="en-GB" sz="2400" b="1">
                <a:solidFill>
                  <a:srgbClr val="0099CC"/>
                </a:solidFill>
              </a:rPr>
              <a:t>genome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6469063" y="2466975"/>
            <a:ext cx="242411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/>
              <a:t>Size                                29.4 Mb</a:t>
            </a:r>
          </a:p>
          <a:p>
            <a:endParaRPr lang="en-GB" sz="1200"/>
          </a:p>
          <a:p>
            <a:r>
              <a:rPr lang="en-GB" sz="1200"/>
              <a:t>N</a:t>
            </a:r>
            <a:r>
              <a:rPr lang="en-GB" sz="1200" baseline="30000"/>
              <a:t>o</a:t>
            </a:r>
            <a:r>
              <a:rPr lang="en-GB" sz="1200"/>
              <a:t> genes                            9,926</a:t>
            </a:r>
          </a:p>
          <a:p>
            <a:endParaRPr lang="en-GB" sz="1200"/>
          </a:p>
          <a:p>
            <a:r>
              <a:rPr lang="en-GB" sz="1200"/>
              <a:t>Genes of</a:t>
            </a:r>
          </a:p>
          <a:p>
            <a:r>
              <a:rPr lang="en-GB" sz="1200"/>
              <a:t>unknown</a:t>
            </a:r>
          </a:p>
          <a:p>
            <a:r>
              <a:rPr lang="en-GB" sz="1200"/>
              <a:t>function                               3,288</a:t>
            </a:r>
          </a:p>
          <a:p>
            <a:endParaRPr lang="en-GB" sz="1200"/>
          </a:p>
          <a:p>
            <a:r>
              <a:rPr lang="en-GB" sz="1200"/>
              <a:t>Mean gene</a:t>
            </a:r>
          </a:p>
          <a:p>
            <a:r>
              <a:rPr lang="en-GB" sz="1200"/>
              <a:t>Length                           1,431 bp</a:t>
            </a:r>
          </a:p>
          <a:p>
            <a:endParaRPr lang="en-GB" sz="1200"/>
          </a:p>
          <a:p>
            <a:r>
              <a:rPr lang="en-GB" sz="1200"/>
              <a:t>Mean intergenic</a:t>
            </a:r>
          </a:p>
          <a:p>
            <a:r>
              <a:rPr lang="en-GB" sz="1200"/>
              <a:t>Region                           1,226 bp</a:t>
            </a:r>
          </a:p>
          <a:p>
            <a:endParaRPr lang="en-GB" sz="1200"/>
          </a:p>
          <a:p>
            <a:endParaRPr lang="en-GB" sz="1200"/>
          </a:p>
          <a:p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928688"/>
            <a:ext cx="85725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739775" y="249238"/>
            <a:ext cx="840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</a:rPr>
              <a:t>Fungi and the understanding of mammalian immunology</a:t>
            </a:r>
          </a:p>
        </p:txBody>
      </p:sp>
      <p:sp>
        <p:nvSpPr>
          <p:cNvPr id="23962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905000" y="6143625"/>
            <a:ext cx="57292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How fungi have shaped our understanding of mammalian immunology </a:t>
            </a:r>
          </a:p>
          <a:p>
            <a:r>
              <a:rPr lang="en-GB"/>
              <a:t>Gordon D brown (2010) Cell Host and Microbe </a:t>
            </a:r>
            <a:r>
              <a:rPr lang="en-GB" u="sng"/>
              <a:t>Vol. 7</a:t>
            </a:r>
            <a:r>
              <a:rPr lang="en-GB"/>
              <a:t>:9-11</a:t>
            </a:r>
            <a:endParaRPr lang="en-GB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5661248"/>
            <a:ext cx="6646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 host environment governs the growth rate and morphology of the invading fungus 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683568" y="548680"/>
            <a:ext cx="37444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Neutrophil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depletion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GB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682659" y="906979"/>
            <a:ext cx="3290667" cy="4592808"/>
            <a:chOff x="775552" y="1915091"/>
            <a:chExt cx="3564889" cy="4592808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10000"/>
            </a:blip>
            <a:srcRect/>
            <a:stretch>
              <a:fillRect/>
            </a:stretch>
          </p:blipFill>
          <p:spPr bwMode="auto">
            <a:xfrm>
              <a:off x="2671017" y="1915091"/>
              <a:ext cx="1669424" cy="1420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10000"/>
            </a:blip>
            <a:srcRect/>
            <a:stretch>
              <a:fillRect/>
            </a:stretch>
          </p:blipFill>
          <p:spPr bwMode="auto">
            <a:xfrm>
              <a:off x="776815" y="1915091"/>
              <a:ext cx="1832325" cy="1420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2287179" y="2962261"/>
              <a:ext cx="299041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3996982" y="2962261"/>
              <a:ext cx="299041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8</a:t>
              </a: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788180" y="3500657"/>
              <a:ext cx="3552260" cy="1420423"/>
              <a:chOff x="177800" y="2561132"/>
              <a:chExt cx="4465638" cy="1800225"/>
            </a:xfrm>
          </p:grpSpPr>
          <p:grpSp>
            <p:nvGrpSpPr>
              <p:cNvPr id="6" name="Group 23"/>
              <p:cNvGrpSpPr>
                <a:grpSpLocks/>
              </p:cNvGrpSpPr>
              <p:nvPr/>
            </p:nvGrpSpPr>
            <p:grpSpPr bwMode="auto">
              <a:xfrm>
                <a:off x="177800" y="2561132"/>
                <a:ext cx="4465638" cy="1800225"/>
                <a:chOff x="100" y="1159"/>
                <a:chExt cx="2813" cy="1134"/>
              </a:xfrm>
            </p:grpSpPr>
            <p:pic>
              <p:nvPicPr>
                <p:cNvPr id="3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12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00" y="1159"/>
                  <a:ext cx="1461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24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597" y="1159"/>
                  <a:ext cx="1316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1968704" y="3895912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>
                    <a:latin typeface="Calibri" pitchFamily="34" charset="0"/>
                    <a:cs typeface="Calibri" pitchFamily="34" charset="0"/>
                  </a:rPr>
                  <a:t>14</a:t>
                </a:r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4111865" y="3895912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 smtClean="0">
                    <a:latin typeface="Calibri" pitchFamily="34" charset="0"/>
                    <a:cs typeface="Calibri" pitchFamily="34" charset="0"/>
                  </a:rPr>
                  <a:t>24</a:t>
                </a:r>
                <a:endParaRPr lang="en-GB" sz="14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775552" y="5084971"/>
              <a:ext cx="3564889" cy="1422928"/>
              <a:chOff x="161925" y="4515526"/>
              <a:chExt cx="4481513" cy="1803400"/>
            </a:xfrm>
          </p:grpSpPr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161925" y="4515526"/>
                <a:ext cx="4481513" cy="1803400"/>
                <a:chOff x="102" y="2225"/>
                <a:chExt cx="2823" cy="1136"/>
              </a:xfrm>
            </p:grpSpPr>
            <p:pic>
              <p:nvPicPr>
                <p:cNvPr id="30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bright="12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02" y="2227"/>
                  <a:ext cx="1452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8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lum bright="24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597" y="2225"/>
                  <a:ext cx="1328" cy="1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1921693" y="5858789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>
                    <a:latin typeface="Calibri" pitchFamily="34" charset="0"/>
                    <a:cs typeface="Calibri" pitchFamily="34" charset="0"/>
                  </a:rPr>
                  <a:t>48</a:t>
                </a:r>
              </a:p>
            </p:txBody>
          </p:sp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>
                <a:off x="4108924" y="5858789"/>
                <a:ext cx="500368" cy="3900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dirty="0">
                    <a:latin typeface="Calibri" pitchFamily="34" charset="0"/>
                    <a:cs typeface="Calibri" pitchFamily="34" charset="0"/>
                  </a:rPr>
                  <a:t>72</a:t>
                </a:r>
              </a:p>
            </p:txBody>
          </p:sp>
        </p:grpSp>
      </p:grpSp>
      <p:grpSp>
        <p:nvGrpSpPr>
          <p:cNvPr id="26" name="Group 42"/>
          <p:cNvGrpSpPr/>
          <p:nvPr/>
        </p:nvGrpSpPr>
        <p:grpSpPr>
          <a:xfrm>
            <a:off x="4698911" y="539388"/>
            <a:ext cx="3462222" cy="4959684"/>
            <a:chOff x="4698911" y="539388"/>
            <a:chExt cx="3462222" cy="4959684"/>
          </a:xfrm>
        </p:grpSpPr>
        <p:pic>
          <p:nvPicPr>
            <p:cNvPr id="8" name="Picture 5"/>
            <p:cNvPicPr preferRelativeResize="0">
              <a:picLocks noChangeArrowheads="1"/>
            </p:cNvPicPr>
            <p:nvPr/>
          </p:nvPicPr>
          <p:blipFill>
            <a:blip r:embed="rId9" cstate="print">
              <a:lum bright="10000"/>
            </a:blip>
            <a:srcRect t="34121" r="46966" b="17359"/>
            <a:stretch>
              <a:fillRect/>
            </a:stretch>
          </p:blipFill>
          <p:spPr bwMode="auto">
            <a:xfrm rot="10800000">
              <a:off x="4698912" y="4077072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8"/>
            <p:cNvPicPr preferRelativeResize="0">
              <a:picLocks noChangeArrowheads="1"/>
            </p:cNvPicPr>
            <p:nvPr/>
          </p:nvPicPr>
          <p:blipFill>
            <a:blip r:embed="rId10" cstate="print">
              <a:lum/>
            </a:blip>
            <a:srcRect l="46794" t="6404" r="5371" b="43689"/>
            <a:stretch>
              <a:fillRect/>
            </a:stretch>
          </p:blipFill>
          <p:spPr bwMode="auto">
            <a:xfrm>
              <a:off x="6466364" y="4076859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 preferRelativeResize="0">
              <a:picLocks noChangeArrowheads="1"/>
            </p:cNvPicPr>
            <p:nvPr/>
          </p:nvPicPr>
          <p:blipFill>
            <a:blip r:embed="rId11" cstate="print">
              <a:lum/>
            </a:blip>
            <a:srcRect l="23917" r="19476" b="42292"/>
            <a:stretch>
              <a:fillRect/>
            </a:stretch>
          </p:blipFill>
          <p:spPr bwMode="auto">
            <a:xfrm>
              <a:off x="6466364" y="2492545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5172534" y="539388"/>
              <a:ext cx="24902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Corticosteroid treatment</a:t>
              </a:r>
              <a:endPara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" name="Picture 11" descr="DSCN9771.JPG"/>
            <p:cNvPicPr preferRelativeResize="0">
              <a:picLocks/>
            </p:cNvPicPr>
            <p:nvPr/>
          </p:nvPicPr>
          <p:blipFill>
            <a:blip r:embed="rId12" cstate="print">
              <a:lum bright="30000"/>
            </a:blip>
            <a:stretch>
              <a:fillRect/>
            </a:stretch>
          </p:blipFill>
          <p:spPr>
            <a:xfrm>
              <a:off x="4705125" y="906979"/>
              <a:ext cx="1694769" cy="1422000"/>
            </a:xfrm>
            <a:prstGeom prst="rect">
              <a:avLst/>
            </a:prstGeom>
          </p:spPr>
        </p:pic>
        <p:pic>
          <p:nvPicPr>
            <p:cNvPr id="13" name="Picture 5"/>
            <p:cNvPicPr preferRelativeResize="0">
              <a:picLocks noChangeArrowheads="1"/>
            </p:cNvPicPr>
            <p:nvPr/>
          </p:nvPicPr>
          <p:blipFill>
            <a:blip r:embed="rId13" cstate="print">
              <a:lum bright="-10000"/>
            </a:blip>
            <a:srcRect l="23072" t="32826" r="20522" b="7018"/>
            <a:stretch>
              <a:fillRect/>
            </a:stretch>
          </p:blipFill>
          <p:spPr bwMode="auto">
            <a:xfrm>
              <a:off x="6466364" y="906979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1"/>
            <p:cNvPicPr preferRelativeResize="0">
              <a:picLocks noChangeArrowheads="1"/>
            </p:cNvPicPr>
            <p:nvPr/>
          </p:nvPicPr>
          <p:blipFill>
            <a:blip r:embed="rId14" cstate="print">
              <a:lum/>
            </a:blip>
            <a:srcRect l="1296" t="27387" r="33538" b="4686"/>
            <a:stretch>
              <a:fillRect/>
            </a:stretch>
          </p:blipFill>
          <p:spPr bwMode="auto">
            <a:xfrm>
              <a:off x="4698911" y="2492545"/>
              <a:ext cx="1694769" cy="14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083475" y="1951242"/>
              <a:ext cx="27603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7821004" y="1951242"/>
              <a:ext cx="27603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>
                  <a:latin typeface="Calibri" pitchFamily="34" charset="0"/>
                  <a:cs typeface="Calibri" pitchFamily="34" charset="0"/>
                </a:rPr>
                <a:t>8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5969231" y="3523792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14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725454" y="3523792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24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5969231" y="5137447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48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7725454" y="5137447"/>
              <a:ext cx="36740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  <a:cs typeface="Calibri" pitchFamily="34" charset="0"/>
                </a:rPr>
                <a:t>72</a:t>
              </a:r>
              <a:endParaRPr lang="en-GB" sz="14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23528" y="0"/>
            <a:ext cx="409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882650">
              <a:defRPr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Pulmonary </a:t>
            </a:r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aspergillosis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in mice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7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113462"/>
            <a:ext cx="2085975" cy="7445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1" name="Picture 5" descr="Copy of Fig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5" y="1028700"/>
            <a:ext cx="11025188" cy="5260975"/>
          </a:xfrm>
          <a:prstGeom prst="rect">
            <a:avLst/>
          </a:prstGeom>
          <a:noFill/>
        </p:spPr>
      </p:pic>
      <p:sp>
        <p:nvSpPr>
          <p:cNvPr id="142342" name="Rectangle 6"/>
          <p:cNvSpPr>
            <a:spLocks noChangeArrowheads="1"/>
          </p:cNvSpPr>
          <p:nvPr/>
        </p:nvSpPr>
        <p:spPr bwMode="auto">
          <a:xfrm>
            <a:off x="8855075" y="868363"/>
            <a:ext cx="1173163" cy="5989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746125" y="196850"/>
            <a:ext cx="744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3399FF"/>
                </a:solidFill>
              </a:rPr>
              <a:t>A transcriptional snapshot of </a:t>
            </a:r>
            <a:r>
              <a:rPr lang="en-GB" sz="1800" b="1" i="1">
                <a:solidFill>
                  <a:srgbClr val="3399FF"/>
                </a:solidFill>
              </a:rPr>
              <a:t>A. fumigatus </a:t>
            </a:r>
            <a:r>
              <a:rPr lang="en-GB" sz="1800" b="1">
                <a:solidFill>
                  <a:srgbClr val="3399FF"/>
                </a:solidFill>
              </a:rPr>
              <a:t>gene expression during</a:t>
            </a:r>
          </a:p>
          <a:p>
            <a:r>
              <a:rPr lang="en-GB" sz="1800" b="1">
                <a:solidFill>
                  <a:srgbClr val="3399FF"/>
                </a:solidFill>
              </a:rPr>
              <a:t>initaition of murine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388" y="333375"/>
            <a:ext cx="6929437" cy="2881313"/>
            <a:chOff x="113" y="210"/>
            <a:chExt cx="4365" cy="1815"/>
          </a:xfrm>
        </p:grpSpPr>
        <p:sp>
          <p:nvSpPr>
            <p:cNvPr id="25619" name="Oval 3"/>
            <p:cNvSpPr>
              <a:spLocks noChangeArrowheads="1"/>
            </p:cNvSpPr>
            <p:nvPr/>
          </p:nvSpPr>
          <p:spPr bwMode="auto">
            <a:xfrm>
              <a:off x="930" y="300"/>
              <a:ext cx="1088" cy="1089"/>
            </a:xfrm>
            <a:prstGeom prst="ellipse">
              <a:avLst/>
            </a:prstGeom>
            <a:solidFill>
              <a:srgbClr val="FFFF99"/>
            </a:solidFill>
            <a:ln w="635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Verdana" pitchFamily="34" charset="0"/>
              </a:endParaRPr>
            </a:p>
          </p:txBody>
        </p:sp>
        <p:sp>
          <p:nvSpPr>
            <p:cNvPr id="25620" name="Oval 4" descr="Granite"/>
            <p:cNvSpPr>
              <a:spLocks noChangeArrowheads="1"/>
            </p:cNvSpPr>
            <p:nvPr/>
          </p:nvSpPr>
          <p:spPr bwMode="auto">
            <a:xfrm>
              <a:off x="1043" y="391"/>
              <a:ext cx="861" cy="907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Verdana" pitchFamily="34" charset="0"/>
              </a:endParaRPr>
            </a:p>
          </p:txBody>
        </p:sp>
        <p:sp>
          <p:nvSpPr>
            <p:cNvPr id="25621" name="Text Box 5"/>
            <p:cNvSpPr txBox="1">
              <a:spLocks noChangeArrowheads="1"/>
            </p:cNvSpPr>
            <p:nvPr/>
          </p:nvSpPr>
          <p:spPr bwMode="auto">
            <a:xfrm>
              <a:off x="1194" y="767"/>
              <a:ext cx="560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/>
                <a:t>Conidium</a:t>
              </a:r>
            </a:p>
          </p:txBody>
        </p:sp>
        <p:sp>
          <p:nvSpPr>
            <p:cNvPr id="25622" name="Text Box 6"/>
            <p:cNvSpPr txBox="1">
              <a:spLocks noChangeArrowheads="1"/>
            </p:cNvSpPr>
            <p:nvPr/>
          </p:nvSpPr>
          <p:spPr bwMode="auto">
            <a:xfrm>
              <a:off x="204" y="284"/>
              <a:ext cx="76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Outer layer</a:t>
              </a:r>
              <a:endParaRPr lang="en-GB" sz="1200" b="1"/>
            </a:p>
            <a:p>
              <a:r>
                <a:rPr lang="en-GB" sz="1200" b="1"/>
                <a:t>Hydrophobins</a:t>
              </a:r>
            </a:p>
            <a:p>
              <a:r>
                <a:rPr lang="en-GB" sz="1200" b="1"/>
                <a:t>Pigments</a:t>
              </a:r>
            </a:p>
          </p:txBody>
        </p:sp>
        <p:sp>
          <p:nvSpPr>
            <p:cNvPr id="25623" name="Line 7"/>
            <p:cNvSpPr>
              <a:spLocks noChangeShapeType="1"/>
            </p:cNvSpPr>
            <p:nvPr/>
          </p:nvSpPr>
          <p:spPr bwMode="auto">
            <a:xfrm>
              <a:off x="657" y="663"/>
              <a:ext cx="18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24" name="Line 8"/>
            <p:cNvSpPr>
              <a:spLocks noChangeShapeType="1"/>
            </p:cNvSpPr>
            <p:nvPr/>
          </p:nvSpPr>
          <p:spPr bwMode="auto">
            <a:xfrm flipH="1">
              <a:off x="1927" y="482"/>
              <a:ext cx="454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625" name="Text Box 9"/>
            <p:cNvSpPr txBox="1">
              <a:spLocks noChangeArrowheads="1"/>
            </p:cNvSpPr>
            <p:nvPr/>
          </p:nvSpPr>
          <p:spPr bwMode="auto">
            <a:xfrm>
              <a:off x="2426" y="210"/>
              <a:ext cx="2052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Cell wall</a:t>
              </a:r>
            </a:p>
            <a:p>
              <a:r>
                <a:rPr lang="el-GR" sz="1200" b="1"/>
                <a:t>Β</a:t>
              </a:r>
              <a:r>
                <a:rPr lang="en-GB" sz="1200" b="1"/>
                <a:t> 1-3 glucan</a:t>
              </a:r>
            </a:p>
            <a:p>
              <a:r>
                <a:rPr lang="en-GB" sz="1200" b="1"/>
                <a:t>Chitin</a:t>
              </a:r>
            </a:p>
            <a:p>
              <a:r>
                <a:rPr lang="en-GB" sz="1200" b="1"/>
                <a:t>Galactomannan</a:t>
              </a:r>
            </a:p>
            <a:p>
              <a:r>
                <a:rPr lang="en-GB" sz="1200" b="1"/>
                <a:t>Galactofuranose</a:t>
              </a:r>
            </a:p>
            <a:p>
              <a:r>
                <a:rPr lang="el-GR" sz="1200" b="1"/>
                <a:t>Β</a:t>
              </a:r>
              <a:r>
                <a:rPr lang="en-GB" sz="1200" b="1"/>
                <a:t> 1-3 glucan synthase (Fks1p)</a:t>
              </a:r>
            </a:p>
            <a:p>
              <a:r>
                <a:rPr lang="en-GB" sz="1200" b="1"/>
                <a:t>Glucanosyltransferases (Gel1, Gel 2, Gel3)</a:t>
              </a:r>
            </a:p>
            <a:p>
              <a:r>
                <a:rPr lang="el-GR" sz="1200" b="1"/>
                <a:t>Β</a:t>
              </a:r>
              <a:r>
                <a:rPr lang="en-GB" sz="1200" b="1"/>
                <a:t> 1-3 endoglucanase (Eng1)</a:t>
              </a:r>
            </a:p>
            <a:p>
              <a:r>
                <a:rPr lang="el-GR" sz="1200" b="1"/>
                <a:t>Α</a:t>
              </a:r>
              <a:r>
                <a:rPr lang="en-GB" sz="1200" b="1"/>
                <a:t> 1-3 glucan synthase</a:t>
              </a:r>
            </a:p>
            <a:p>
              <a:r>
                <a:rPr lang="en-GB" sz="1200" b="1"/>
                <a:t>Afmp1, Afmp2</a:t>
              </a:r>
            </a:p>
            <a:p>
              <a:r>
                <a:rPr lang="en-GB" sz="1200" b="1"/>
                <a:t>Chitin synthases ChsE, ChsG</a:t>
              </a:r>
              <a:endParaRPr lang="el-GR" sz="1200" b="1"/>
            </a:p>
          </p:txBody>
        </p:sp>
        <p:sp>
          <p:nvSpPr>
            <p:cNvPr id="25626" name="Text Box 10"/>
            <p:cNvSpPr txBox="1">
              <a:spLocks noChangeArrowheads="1"/>
            </p:cNvSpPr>
            <p:nvPr/>
          </p:nvSpPr>
          <p:spPr bwMode="auto">
            <a:xfrm>
              <a:off x="1927" y="1434"/>
              <a:ext cx="76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Toxins</a:t>
              </a:r>
            </a:p>
            <a:p>
              <a:r>
                <a:rPr lang="en-GB" sz="1200" b="1"/>
                <a:t>Fumiclavine C</a:t>
              </a:r>
            </a:p>
            <a:p>
              <a:r>
                <a:rPr lang="en-GB" sz="1200" b="1"/>
                <a:t>Gliotoxin</a:t>
              </a:r>
            </a:p>
            <a:p>
              <a:r>
                <a:rPr lang="en-GB" sz="1200" b="1"/>
                <a:t>LaeA</a:t>
              </a:r>
            </a:p>
          </p:txBody>
        </p:sp>
        <p:pic>
          <p:nvPicPr>
            <p:cNvPr id="25627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3" y="1383"/>
              <a:ext cx="234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8" name="Text Box 12"/>
            <p:cNvSpPr txBox="1">
              <a:spLocks noChangeArrowheads="1"/>
            </p:cNvSpPr>
            <p:nvPr/>
          </p:nvSpPr>
          <p:spPr bwMode="auto">
            <a:xfrm>
              <a:off x="113" y="1162"/>
              <a:ext cx="1038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Host defence</a:t>
              </a:r>
            </a:p>
            <a:p>
              <a:r>
                <a:rPr lang="en-GB" sz="1200" b="1"/>
                <a:t>DHN melanin</a:t>
              </a:r>
            </a:p>
            <a:p>
              <a:r>
                <a:rPr lang="en-GB" sz="1200" b="1"/>
                <a:t>Polyketide synthase</a:t>
              </a:r>
            </a:p>
            <a:p>
              <a:r>
                <a:rPr lang="en-GB" sz="1200" b="1"/>
                <a:t>Hydrophobins</a:t>
              </a:r>
            </a:p>
            <a:p>
              <a:r>
                <a:rPr lang="en-GB" sz="1200" b="1"/>
                <a:t>CatA</a:t>
              </a:r>
            </a:p>
            <a:p>
              <a:r>
                <a:rPr lang="en-GB" sz="1200" b="1"/>
                <a:t>MnSOD/AspF6</a:t>
              </a:r>
            </a:p>
            <a:p>
              <a:r>
                <a:rPr lang="en-GB" sz="1200" b="1"/>
                <a:t>CuZnSOD</a:t>
              </a:r>
            </a:p>
          </p:txBody>
        </p:sp>
        <p:sp>
          <p:nvSpPr>
            <p:cNvPr id="25629" name="Line 13"/>
            <p:cNvSpPr>
              <a:spLocks noChangeShapeType="1"/>
            </p:cNvSpPr>
            <p:nvPr/>
          </p:nvSpPr>
          <p:spPr bwMode="auto">
            <a:xfrm flipH="1">
              <a:off x="884" y="1162"/>
              <a:ext cx="227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33350" y="2565400"/>
            <a:ext cx="9010650" cy="4473575"/>
            <a:chOff x="84" y="1616"/>
            <a:chExt cx="5676" cy="2818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765" y="2251"/>
              <a:ext cx="4566" cy="1052"/>
              <a:chOff x="468" y="2250"/>
              <a:chExt cx="4566" cy="1052"/>
            </a:xfrm>
          </p:grpSpPr>
          <p:sp>
            <p:nvSpPr>
              <p:cNvPr id="25615" name="Freeform 16" descr="Granite"/>
              <p:cNvSpPr>
                <a:spLocks/>
              </p:cNvSpPr>
              <p:nvPr/>
            </p:nvSpPr>
            <p:spPr bwMode="auto">
              <a:xfrm>
                <a:off x="1156" y="2568"/>
                <a:ext cx="3878" cy="383"/>
              </a:xfrm>
              <a:custGeom>
                <a:avLst/>
                <a:gdLst>
                  <a:gd name="T0" fmla="*/ 124 w 4006"/>
                  <a:gd name="T1" fmla="*/ 29 h 491"/>
                  <a:gd name="T2" fmla="*/ 3045 w 4006"/>
                  <a:gd name="T3" fmla="*/ 29 h 491"/>
                  <a:gd name="T4" fmla="*/ 3127 w 4006"/>
                  <a:gd name="T5" fmla="*/ 200 h 491"/>
                  <a:gd name="T6" fmla="*/ 0 w 4006"/>
                  <a:gd name="T7" fmla="*/ 222 h 4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6"/>
                  <a:gd name="T13" fmla="*/ 0 h 491"/>
                  <a:gd name="T14" fmla="*/ 4006 w 4006"/>
                  <a:gd name="T15" fmla="*/ 491 h 4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6" h="491">
                    <a:moveTo>
                      <a:pt x="136" y="60"/>
                    </a:moveTo>
                    <a:cubicBezTo>
                      <a:pt x="1470" y="30"/>
                      <a:pt x="2804" y="0"/>
                      <a:pt x="3356" y="60"/>
                    </a:cubicBezTo>
                    <a:cubicBezTo>
                      <a:pt x="3908" y="120"/>
                      <a:pt x="4006" y="355"/>
                      <a:pt x="3447" y="423"/>
                    </a:cubicBezTo>
                    <a:cubicBezTo>
                      <a:pt x="2888" y="491"/>
                      <a:pt x="1444" y="480"/>
                      <a:pt x="0" y="469"/>
                    </a:cubicBezTo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27000">
                <a:pattFill prst="lgConfetti">
                  <a:fgClr>
                    <a:srgbClr val="00CC99"/>
                  </a:fgClr>
                  <a:bgClr>
                    <a:srgbClr val="FFFF99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16" name="Text Box 17"/>
              <p:cNvSpPr txBox="1">
                <a:spLocks noChangeArrowheads="1"/>
              </p:cNvSpPr>
              <p:nvPr/>
            </p:nvSpPr>
            <p:spPr bwMode="auto">
              <a:xfrm>
                <a:off x="1927" y="2667"/>
                <a:ext cx="804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b="1"/>
                  <a:t>Invasive hypha</a:t>
                </a:r>
              </a:p>
            </p:txBody>
          </p:sp>
          <p:sp>
            <p:nvSpPr>
              <p:cNvPr id="25617" name="Oval 18" descr="Granite"/>
              <p:cNvSpPr>
                <a:spLocks noChangeArrowheads="1"/>
              </p:cNvSpPr>
              <p:nvPr/>
            </p:nvSpPr>
            <p:spPr bwMode="auto">
              <a:xfrm>
                <a:off x="476" y="2258"/>
                <a:ext cx="907" cy="1044"/>
              </a:xfrm>
              <a:prstGeom prst="ellipse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Verdana" pitchFamily="34" charset="0"/>
                </a:endParaRPr>
              </a:p>
            </p:txBody>
          </p:sp>
          <p:sp>
            <p:nvSpPr>
              <p:cNvPr id="25618" name="Freeform 19"/>
              <p:cNvSpPr>
                <a:spLocks/>
              </p:cNvSpPr>
              <p:nvPr/>
            </p:nvSpPr>
            <p:spPr bwMode="auto">
              <a:xfrm>
                <a:off x="468" y="2250"/>
                <a:ext cx="915" cy="1052"/>
              </a:xfrm>
              <a:custGeom>
                <a:avLst/>
                <a:gdLst>
                  <a:gd name="T0" fmla="*/ 894 w 922"/>
                  <a:gd name="T1" fmla="*/ 348 h 1029"/>
                  <a:gd name="T2" fmla="*/ 761 w 922"/>
                  <a:gd name="T3" fmla="*/ 153 h 1029"/>
                  <a:gd name="T4" fmla="*/ 495 w 922"/>
                  <a:gd name="T5" fmla="*/ 8 h 1029"/>
                  <a:gd name="T6" fmla="*/ 229 w 922"/>
                  <a:gd name="T7" fmla="*/ 105 h 1029"/>
                  <a:gd name="T8" fmla="*/ 53 w 922"/>
                  <a:gd name="T9" fmla="*/ 299 h 1029"/>
                  <a:gd name="T10" fmla="*/ 8 w 922"/>
                  <a:gd name="T11" fmla="*/ 591 h 1029"/>
                  <a:gd name="T12" fmla="*/ 53 w 922"/>
                  <a:gd name="T13" fmla="*/ 784 h 1029"/>
                  <a:gd name="T14" fmla="*/ 319 w 922"/>
                  <a:gd name="T15" fmla="*/ 1074 h 1029"/>
                  <a:gd name="T16" fmla="*/ 806 w 922"/>
                  <a:gd name="T17" fmla="*/ 929 h 1029"/>
                  <a:gd name="T18" fmla="*/ 894 w 922"/>
                  <a:gd name="T19" fmla="*/ 687 h 10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2"/>
                  <a:gd name="T31" fmla="*/ 0 h 1029"/>
                  <a:gd name="T32" fmla="*/ 922 w 922"/>
                  <a:gd name="T33" fmla="*/ 1029 h 10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2" h="1029">
                    <a:moveTo>
                      <a:pt x="915" y="326"/>
                    </a:moveTo>
                    <a:cubicBezTo>
                      <a:pt x="881" y="261"/>
                      <a:pt x="847" y="197"/>
                      <a:pt x="779" y="144"/>
                    </a:cubicBezTo>
                    <a:cubicBezTo>
                      <a:pt x="711" y="91"/>
                      <a:pt x="598" y="16"/>
                      <a:pt x="507" y="8"/>
                    </a:cubicBezTo>
                    <a:cubicBezTo>
                      <a:pt x="416" y="0"/>
                      <a:pt x="311" y="54"/>
                      <a:pt x="235" y="99"/>
                    </a:cubicBezTo>
                    <a:cubicBezTo>
                      <a:pt x="159" y="144"/>
                      <a:pt x="91" y="205"/>
                      <a:pt x="53" y="280"/>
                    </a:cubicBezTo>
                    <a:cubicBezTo>
                      <a:pt x="15" y="355"/>
                      <a:pt x="8" y="477"/>
                      <a:pt x="8" y="553"/>
                    </a:cubicBezTo>
                    <a:cubicBezTo>
                      <a:pt x="8" y="629"/>
                      <a:pt x="0" y="659"/>
                      <a:pt x="53" y="734"/>
                    </a:cubicBezTo>
                    <a:cubicBezTo>
                      <a:pt x="106" y="809"/>
                      <a:pt x="197" y="983"/>
                      <a:pt x="325" y="1006"/>
                    </a:cubicBezTo>
                    <a:cubicBezTo>
                      <a:pt x="453" y="1029"/>
                      <a:pt x="726" y="930"/>
                      <a:pt x="824" y="870"/>
                    </a:cubicBezTo>
                    <a:cubicBezTo>
                      <a:pt x="922" y="810"/>
                      <a:pt x="918" y="726"/>
                      <a:pt x="915" y="643"/>
                    </a:cubicBezTo>
                  </a:path>
                </a:pathLst>
              </a:custGeom>
              <a:noFill/>
              <a:ln w="127000">
                <a:pattFill prst="lgConfetti">
                  <a:fgClr>
                    <a:srgbClr val="00CC99"/>
                  </a:fgClr>
                  <a:bgClr>
                    <a:srgbClr val="FFFF99"/>
                  </a:bgClr>
                </a:patt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5606" name="AutoShape 20"/>
            <p:cNvSpPr>
              <a:spLocks noChangeArrowheads="1"/>
            </p:cNvSpPr>
            <p:nvPr/>
          </p:nvSpPr>
          <p:spPr bwMode="auto">
            <a:xfrm rot="3714507">
              <a:off x="1083" y="1888"/>
              <a:ext cx="680" cy="13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Verdana" pitchFamily="34" charset="0"/>
              </a:endParaRPr>
            </a:p>
          </p:txBody>
        </p:sp>
        <p:sp>
          <p:nvSpPr>
            <p:cNvPr id="25607" name="Text Box 21"/>
            <p:cNvSpPr txBox="1">
              <a:spLocks noChangeArrowheads="1"/>
            </p:cNvSpPr>
            <p:nvPr/>
          </p:nvSpPr>
          <p:spPr bwMode="auto">
            <a:xfrm>
              <a:off x="1627" y="2024"/>
              <a:ext cx="10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/>
                <a:t>Immune evasion</a:t>
              </a:r>
            </a:p>
            <a:p>
              <a:r>
                <a:rPr lang="en-GB" sz="1200" b="1"/>
                <a:t>Allergen production</a:t>
              </a:r>
            </a:p>
          </p:txBody>
        </p:sp>
        <p:sp>
          <p:nvSpPr>
            <p:cNvPr id="25608" name="Text Box 22"/>
            <p:cNvSpPr txBox="1">
              <a:spLocks noChangeArrowheads="1"/>
            </p:cNvSpPr>
            <p:nvPr/>
          </p:nvSpPr>
          <p:spPr bwMode="auto">
            <a:xfrm>
              <a:off x="4927" y="2976"/>
              <a:ext cx="83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Iron acquisition</a:t>
              </a:r>
            </a:p>
            <a:p>
              <a:r>
                <a:rPr lang="en-GB" sz="1200" b="1"/>
                <a:t>TAFC</a:t>
              </a:r>
            </a:p>
            <a:p>
              <a:r>
                <a:rPr lang="en-GB" sz="1200" b="1"/>
                <a:t>Ferricrocin</a:t>
              </a:r>
            </a:p>
            <a:p>
              <a:endParaRPr lang="en-GB" sz="1200" b="1"/>
            </a:p>
          </p:txBody>
        </p:sp>
        <p:sp>
          <p:nvSpPr>
            <p:cNvPr id="25609" name="Text Box 23"/>
            <p:cNvSpPr txBox="1">
              <a:spLocks noChangeArrowheads="1"/>
            </p:cNvSpPr>
            <p:nvPr/>
          </p:nvSpPr>
          <p:spPr bwMode="auto">
            <a:xfrm>
              <a:off x="3666" y="3095"/>
              <a:ext cx="1221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Nutrient acquisition</a:t>
              </a:r>
            </a:p>
            <a:p>
              <a:r>
                <a:rPr lang="en-GB" sz="1200" b="1"/>
                <a:t>p-aminobenzoic acid </a:t>
              </a:r>
            </a:p>
            <a:p>
              <a:r>
                <a:rPr lang="en-GB" sz="1200" b="1"/>
                <a:t>Pyrimidine biosynthesis</a:t>
              </a:r>
            </a:p>
            <a:p>
              <a:endParaRPr lang="en-GB" sz="1200" b="1"/>
            </a:p>
            <a:p>
              <a:endParaRPr lang="en-GB" sz="1200" b="1" u="sng"/>
            </a:p>
            <a:p>
              <a:endParaRPr lang="en-GB" sz="1200" b="1"/>
            </a:p>
          </p:txBody>
        </p:sp>
        <p:sp>
          <p:nvSpPr>
            <p:cNvPr id="25610" name="Text Box 24"/>
            <p:cNvSpPr txBox="1">
              <a:spLocks noChangeArrowheads="1"/>
            </p:cNvSpPr>
            <p:nvPr/>
          </p:nvSpPr>
          <p:spPr bwMode="auto">
            <a:xfrm>
              <a:off x="2171" y="3067"/>
              <a:ext cx="1885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Toxins</a:t>
              </a:r>
            </a:p>
            <a:p>
              <a:r>
                <a:rPr lang="en-GB" sz="1200" b="1"/>
                <a:t>LaeA</a:t>
              </a:r>
            </a:p>
            <a:p>
              <a:r>
                <a:rPr lang="en-GB" sz="1200" b="1"/>
                <a:t>Gliotoxin</a:t>
              </a:r>
            </a:p>
            <a:p>
              <a:r>
                <a:rPr lang="en-GB" sz="1200" b="1"/>
                <a:t>Helvolic acid</a:t>
              </a:r>
            </a:p>
            <a:p>
              <a:r>
                <a:rPr lang="en-GB" sz="1200" b="1"/>
                <a:t>Fumagillin</a:t>
              </a:r>
            </a:p>
            <a:p>
              <a:r>
                <a:rPr lang="en-GB" sz="1200" b="1"/>
                <a:t>Ribotoxin/restrictocin/mitogillin/AspF1</a:t>
              </a:r>
            </a:p>
            <a:p>
              <a:r>
                <a:rPr lang="en-GB" sz="1200" b="1"/>
                <a:t>Asp-hemolysin</a:t>
              </a:r>
            </a:p>
          </p:txBody>
        </p:sp>
        <p:sp>
          <p:nvSpPr>
            <p:cNvPr id="25611" name="Text Box 25"/>
            <p:cNvSpPr txBox="1">
              <a:spLocks noChangeArrowheads="1"/>
            </p:cNvSpPr>
            <p:nvPr/>
          </p:nvSpPr>
          <p:spPr bwMode="auto">
            <a:xfrm>
              <a:off x="84" y="2840"/>
              <a:ext cx="2052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Cell wall</a:t>
              </a:r>
            </a:p>
            <a:p>
              <a:r>
                <a:rPr lang="el-GR" sz="1200" b="1"/>
                <a:t>Β</a:t>
              </a:r>
              <a:r>
                <a:rPr lang="en-GB" sz="1200" b="1"/>
                <a:t> 1-3 glucan</a:t>
              </a:r>
            </a:p>
            <a:p>
              <a:r>
                <a:rPr lang="en-GB" sz="1200" b="1"/>
                <a:t>Chitin</a:t>
              </a:r>
            </a:p>
            <a:p>
              <a:r>
                <a:rPr lang="en-GB" sz="1200" b="1"/>
                <a:t>Galactomannan</a:t>
              </a:r>
            </a:p>
            <a:p>
              <a:r>
                <a:rPr lang="en-GB" sz="1200" b="1"/>
                <a:t>Galactofuranose</a:t>
              </a:r>
            </a:p>
            <a:p>
              <a:r>
                <a:rPr lang="el-GR" sz="1200" b="1"/>
                <a:t>Β</a:t>
              </a:r>
              <a:r>
                <a:rPr lang="en-GB" sz="1200" b="1"/>
                <a:t> 1-3 glucan synthase (Fks1p)</a:t>
              </a:r>
            </a:p>
            <a:p>
              <a:r>
                <a:rPr lang="en-GB" sz="1200" b="1"/>
                <a:t>Glucanosyltransferases (Gel1, Gel 2, Gel3)</a:t>
              </a:r>
            </a:p>
            <a:p>
              <a:r>
                <a:rPr lang="el-GR" sz="1200" b="1"/>
                <a:t>Β</a:t>
              </a:r>
              <a:r>
                <a:rPr lang="en-GB" sz="1200" b="1"/>
                <a:t> 1-3 endoglucanase (Eng1)</a:t>
              </a:r>
            </a:p>
            <a:p>
              <a:r>
                <a:rPr lang="el-GR" sz="1200" b="1"/>
                <a:t>Α</a:t>
              </a:r>
              <a:r>
                <a:rPr lang="en-GB" sz="1200" b="1"/>
                <a:t> 1-3 glucan synthase</a:t>
              </a:r>
            </a:p>
            <a:p>
              <a:r>
                <a:rPr lang="en-GB" sz="1200" b="1"/>
                <a:t>Afmp1, Afmp2</a:t>
              </a:r>
            </a:p>
            <a:p>
              <a:r>
                <a:rPr lang="en-GB" sz="1200" b="1"/>
                <a:t>Chitin synthases ChsE, ChsG</a:t>
              </a:r>
              <a:endParaRPr lang="el-GR" sz="1200" b="1"/>
            </a:p>
          </p:txBody>
        </p:sp>
        <p:sp>
          <p:nvSpPr>
            <p:cNvPr id="25612" name="Text Box 26"/>
            <p:cNvSpPr txBox="1">
              <a:spLocks noChangeArrowheads="1"/>
            </p:cNvSpPr>
            <p:nvPr/>
          </p:nvSpPr>
          <p:spPr bwMode="auto">
            <a:xfrm>
              <a:off x="3078" y="1935"/>
              <a:ext cx="1412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Secreted cell wall molecules</a:t>
              </a:r>
            </a:p>
            <a:p>
              <a:r>
                <a:rPr lang="el-GR" sz="1200" b="1"/>
                <a:t>Β</a:t>
              </a:r>
              <a:r>
                <a:rPr lang="en-GB" sz="1200" b="1"/>
                <a:t> 1-3 glucan</a:t>
              </a:r>
            </a:p>
            <a:p>
              <a:r>
                <a:rPr lang="en-GB" sz="1200" b="1"/>
                <a:t>Afmp1, Afmp2</a:t>
              </a:r>
            </a:p>
            <a:p>
              <a:r>
                <a:rPr lang="en-GB" sz="1200" b="1"/>
                <a:t>Galactomannan</a:t>
              </a:r>
              <a:endParaRPr lang="en-GB" sz="1200" b="1" u="sng"/>
            </a:p>
            <a:p>
              <a:endParaRPr lang="en-GB" sz="1200" b="1"/>
            </a:p>
          </p:txBody>
        </p:sp>
        <p:sp>
          <p:nvSpPr>
            <p:cNvPr id="25613" name="Text Box 27"/>
            <p:cNvSpPr txBox="1">
              <a:spLocks noChangeArrowheads="1"/>
            </p:cNvSpPr>
            <p:nvPr/>
          </p:nvSpPr>
          <p:spPr bwMode="auto">
            <a:xfrm>
              <a:off x="4824" y="2007"/>
              <a:ext cx="7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Host defence</a:t>
              </a:r>
            </a:p>
            <a:p>
              <a:r>
                <a:rPr lang="en-GB" sz="1200" b="1"/>
                <a:t>Cat1/CatB</a:t>
              </a:r>
            </a:p>
            <a:p>
              <a:r>
                <a:rPr lang="en-GB" sz="1200" b="1"/>
                <a:t>Cat2</a:t>
              </a:r>
            </a:p>
          </p:txBody>
        </p:sp>
        <p:sp>
          <p:nvSpPr>
            <p:cNvPr id="25614" name="Text Box 28"/>
            <p:cNvSpPr txBox="1">
              <a:spLocks noChangeArrowheads="1"/>
            </p:cNvSpPr>
            <p:nvPr/>
          </p:nvSpPr>
          <p:spPr bwMode="auto">
            <a:xfrm>
              <a:off x="4230" y="3571"/>
              <a:ext cx="1419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 b="1" u="sng"/>
                <a:t>Environmental adaptation</a:t>
              </a:r>
            </a:p>
            <a:p>
              <a:r>
                <a:rPr lang="en-GB" sz="1200" b="1"/>
                <a:t>Alkaline adaptation</a:t>
              </a:r>
            </a:p>
            <a:p>
              <a:r>
                <a:rPr lang="en-GB" sz="1200" b="1"/>
                <a:t>Calcium-mediated signalling</a:t>
              </a:r>
            </a:p>
            <a:p>
              <a:r>
                <a:rPr lang="en-GB" sz="1200" b="1"/>
                <a:t>(CrzA/CnaA,B).</a:t>
              </a:r>
            </a:p>
            <a:p>
              <a:endParaRPr lang="en-GB" sz="1200" b="1"/>
            </a:p>
            <a:p>
              <a:endParaRPr lang="en-GB" sz="1200" b="1"/>
            </a:p>
            <a:p>
              <a:endParaRPr lang="en-GB" sz="12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230" y="1124744"/>
            <a:ext cx="7969770" cy="24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727075" y="25876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0" y="0"/>
            <a:ext cx="815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3399FF"/>
                </a:solidFill>
              </a:rPr>
              <a:t>Hydrophobic spore coating as </a:t>
            </a:r>
            <a:r>
              <a:rPr lang="en-GB" sz="2400" b="1" dirty="0" err="1">
                <a:solidFill>
                  <a:srgbClr val="3399FF"/>
                </a:solidFill>
              </a:rPr>
              <a:t>immunoprotective</a:t>
            </a:r>
            <a:r>
              <a:rPr lang="en-GB" sz="2400" b="1" dirty="0">
                <a:solidFill>
                  <a:srgbClr val="3399FF"/>
                </a:solidFill>
              </a:rPr>
              <a:t> cloak</a:t>
            </a: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0" y="476672"/>
            <a:ext cx="28803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/>
              <a:t>Airborne fungal spores do not continuously activate host innate immune cells.............</a:t>
            </a:r>
            <a:r>
              <a:rPr lang="en-GB" dirty="0" err="1"/>
              <a:t>RodA</a:t>
            </a:r>
            <a:r>
              <a:rPr lang="en-GB" dirty="0"/>
              <a:t> is a </a:t>
            </a:r>
          </a:p>
          <a:p>
            <a:r>
              <a:rPr lang="en-GB" dirty="0"/>
              <a:t>fungal </a:t>
            </a:r>
            <a:r>
              <a:rPr lang="en-GB" dirty="0" err="1"/>
              <a:t>hydrophobin</a:t>
            </a:r>
            <a:r>
              <a:rPr lang="en-GB" dirty="0"/>
              <a:t> which coats the surface of spores.............and provides </a:t>
            </a:r>
            <a:r>
              <a:rPr lang="en-GB" dirty="0" err="1"/>
              <a:t>immunoprotection</a:t>
            </a:r>
            <a:r>
              <a:rPr lang="en-GB" dirty="0"/>
              <a:t>.</a:t>
            </a: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25" y="3671888"/>
            <a:ext cx="26003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251520" y="6021288"/>
            <a:ext cx="3672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/>
              <a:t>Spore hydrofluoric acid extracts, SDS PAGE and mass spec.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2843808" y="3645024"/>
            <a:ext cx="5448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/>
              <a:t>RodA</a:t>
            </a:r>
            <a:r>
              <a:rPr lang="en-GB" dirty="0"/>
              <a:t> does not induce DC maturation (relative to negative control).</a:t>
            </a:r>
          </a:p>
          <a:p>
            <a:endParaRPr lang="en-GB" dirty="0"/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600" y="4008438"/>
            <a:ext cx="26479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669925" y="325438"/>
            <a:ext cx="815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Hydrophobic</a:t>
            </a:r>
            <a:r>
              <a:rPr lang="en-GB" sz="2400" b="1">
                <a:solidFill>
                  <a:srgbClr val="3399FF"/>
                </a:solidFill>
              </a:rPr>
              <a:t> spore coating as immunoprotective cloak</a:t>
            </a:r>
          </a:p>
        </p:txBody>
      </p:sp>
      <p:pic>
        <p:nvPicPr>
          <p:cNvPr id="30723" name="Picture 196" descr="nature08264-f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949325"/>
            <a:ext cx="8472487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88913" y="5457825"/>
            <a:ext cx="8723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Human </a:t>
            </a:r>
            <a:r>
              <a:rPr lang="en-GB" sz="1400" dirty="0" err="1">
                <a:latin typeface="Calibri" pitchFamily="34" charset="0"/>
              </a:rPr>
              <a:t>dendritic</a:t>
            </a:r>
            <a:r>
              <a:rPr lang="en-GB" sz="1400" dirty="0">
                <a:latin typeface="Calibri" pitchFamily="34" charset="0"/>
              </a:rPr>
              <a:t> cells (</a:t>
            </a:r>
            <a:r>
              <a:rPr lang="en-GB" sz="1400" b="1" dirty="0">
                <a:latin typeface="Calibri" pitchFamily="34" charset="0"/>
              </a:rPr>
              <a:t>a</a:t>
            </a:r>
            <a:r>
              <a:rPr lang="en-GB" sz="1400" dirty="0">
                <a:latin typeface="Calibri" pitchFamily="34" charset="0"/>
              </a:rPr>
              <a:t>) and </a:t>
            </a:r>
            <a:r>
              <a:rPr lang="en-GB" sz="1400" dirty="0" err="1">
                <a:latin typeface="Calibri" pitchFamily="34" charset="0"/>
              </a:rPr>
              <a:t>murine</a:t>
            </a:r>
            <a:r>
              <a:rPr lang="en-GB" sz="1400" dirty="0">
                <a:latin typeface="Calibri" pitchFamily="34" charset="0"/>
              </a:rPr>
              <a:t> alveolar macrophages (</a:t>
            </a:r>
            <a:r>
              <a:rPr lang="en-GB" sz="1400" b="1" dirty="0">
                <a:latin typeface="Calibri" pitchFamily="34" charset="0"/>
              </a:rPr>
              <a:t>b</a:t>
            </a:r>
            <a:r>
              <a:rPr lang="en-GB" sz="1400" dirty="0">
                <a:latin typeface="Calibri" pitchFamily="34" charset="0"/>
              </a:rPr>
              <a:t>) were incubated with wild-type naive (WT DOC) or hydrofluoric acid-treated dormant conidia (WT DOC-HF), </a:t>
            </a:r>
            <a:r>
              <a:rPr lang="el-GR" sz="1400" dirty="0">
                <a:latin typeface="Calibri" pitchFamily="34" charset="0"/>
              </a:rPr>
              <a:t>Δ</a:t>
            </a:r>
            <a:r>
              <a:rPr lang="en-GB" sz="1400" i="1" dirty="0" err="1">
                <a:latin typeface="Calibri" pitchFamily="34" charset="0"/>
              </a:rPr>
              <a:t>rodA</a:t>
            </a:r>
            <a:r>
              <a:rPr lang="en-GB" sz="1400" dirty="0">
                <a:latin typeface="Calibri" pitchFamily="34" charset="0"/>
              </a:rPr>
              <a:t> dormant conidia, </a:t>
            </a:r>
            <a:r>
              <a:rPr lang="en-GB" sz="1400" dirty="0" err="1">
                <a:latin typeface="Calibri" pitchFamily="34" charset="0"/>
              </a:rPr>
              <a:t>RodA</a:t>
            </a:r>
            <a:r>
              <a:rPr lang="en-GB" sz="1400" dirty="0">
                <a:latin typeface="Calibri" pitchFamily="34" charset="0"/>
              </a:rPr>
              <a:t> and germinated conidia (WT GC). Concentrations (mean ± </a:t>
            </a:r>
            <a:r>
              <a:rPr lang="en-GB" sz="1400" dirty="0" err="1">
                <a:latin typeface="Calibri" pitchFamily="34" charset="0"/>
              </a:rPr>
              <a:t>s.e.m</a:t>
            </a:r>
            <a:r>
              <a:rPr lang="en-GB" sz="1400" dirty="0">
                <a:latin typeface="Calibri" pitchFamily="34" charset="0"/>
              </a:rPr>
              <a:t>.) of secreted tumour necrosis factor </a:t>
            </a:r>
            <a:r>
              <a:rPr lang="el-GR" sz="1400" dirty="0">
                <a:latin typeface="Calibri" pitchFamily="34" charset="0"/>
              </a:rPr>
              <a:t>α (</a:t>
            </a:r>
            <a:r>
              <a:rPr lang="en-GB" sz="1400" dirty="0">
                <a:latin typeface="Calibri" pitchFamily="34" charset="0"/>
              </a:rPr>
              <a:t>TNF-</a:t>
            </a:r>
            <a:r>
              <a:rPr lang="el-GR" sz="1400" dirty="0">
                <a:latin typeface="Calibri" pitchFamily="34" charset="0"/>
              </a:rPr>
              <a:t>α), </a:t>
            </a:r>
            <a:r>
              <a:rPr lang="en-GB" sz="1400" dirty="0">
                <a:latin typeface="Calibri" pitchFamily="34" charset="0"/>
              </a:rPr>
              <a:t>IL-6, IL-10 and IL-1</a:t>
            </a:r>
            <a:r>
              <a:rPr lang="el-GR" sz="1400" dirty="0">
                <a:latin typeface="Calibri" pitchFamily="34" charset="0"/>
              </a:rPr>
              <a:t>β </a:t>
            </a:r>
            <a:r>
              <a:rPr lang="en-GB" sz="1400" dirty="0">
                <a:latin typeface="Calibri" pitchFamily="34" charset="0"/>
              </a:rPr>
              <a:t>are shown. Statistical significance (*</a:t>
            </a:r>
            <a:r>
              <a:rPr lang="en-GB" sz="1400" i="1" dirty="0">
                <a:latin typeface="Calibri" pitchFamily="34" charset="0"/>
              </a:rPr>
              <a:t>P</a:t>
            </a:r>
            <a:r>
              <a:rPr lang="en-GB" sz="1400" dirty="0">
                <a:latin typeface="Calibri" pitchFamily="34" charset="0"/>
              </a:rPr>
              <a:t> &lt; 0.05) determined by Mann–Whitney test (</a:t>
            </a:r>
            <a:r>
              <a:rPr lang="en-GB" sz="1400" b="1" dirty="0">
                <a:latin typeface="Calibri" pitchFamily="34" charset="0"/>
              </a:rPr>
              <a:t>a</a:t>
            </a:r>
            <a:r>
              <a:rPr lang="en-GB" sz="1400" dirty="0">
                <a:latin typeface="Calibri" pitchFamily="34" charset="0"/>
              </a:rPr>
              <a:t>; </a:t>
            </a:r>
            <a:r>
              <a:rPr lang="en-GB" sz="1400" i="1" dirty="0">
                <a:latin typeface="Calibri" pitchFamily="34" charset="0"/>
              </a:rPr>
              <a:t>n</a:t>
            </a:r>
            <a:r>
              <a:rPr lang="en-GB" sz="1400" dirty="0">
                <a:latin typeface="Calibri" pitchFamily="34" charset="0"/>
              </a:rPr>
              <a:t> = 4) and paired </a:t>
            </a:r>
            <a:r>
              <a:rPr lang="en-GB" sz="1400" i="1" dirty="0">
                <a:latin typeface="Calibri" pitchFamily="34" charset="0"/>
              </a:rPr>
              <a:t>t</a:t>
            </a:r>
            <a:r>
              <a:rPr lang="en-GB" sz="1400" dirty="0">
                <a:latin typeface="Calibri" pitchFamily="34" charset="0"/>
              </a:rPr>
              <a:t>-test (</a:t>
            </a:r>
            <a:r>
              <a:rPr lang="en-GB" sz="1400" b="1" dirty="0">
                <a:latin typeface="Calibri" pitchFamily="34" charset="0"/>
              </a:rPr>
              <a:t>b</a:t>
            </a:r>
            <a:r>
              <a:rPr lang="en-GB" sz="1400" dirty="0">
                <a:latin typeface="Calibri" pitchFamily="34" charset="0"/>
              </a:rPr>
              <a:t>; </a:t>
            </a:r>
            <a:r>
              <a:rPr lang="en-GB" sz="1400" i="1" dirty="0">
                <a:latin typeface="Calibri" pitchFamily="34" charset="0"/>
              </a:rPr>
              <a:t>n</a:t>
            </a:r>
            <a:r>
              <a:rPr lang="en-GB" sz="1400" dirty="0">
                <a:latin typeface="Calibri" pitchFamily="34" charset="0"/>
              </a:rPr>
              <a:t> = 3) compared to </a:t>
            </a:r>
            <a:r>
              <a:rPr lang="en-GB" sz="1400" dirty="0" err="1">
                <a:latin typeface="Calibri" pitchFamily="34" charset="0"/>
              </a:rPr>
              <a:t>unstimulated</a:t>
            </a:r>
            <a:r>
              <a:rPr lang="en-GB" sz="1400" dirty="0">
                <a:latin typeface="Calibri" pitchFamily="34" charset="0"/>
              </a:rPr>
              <a:t> cells (</a:t>
            </a:r>
            <a:r>
              <a:rPr lang="en-GB" sz="1400" dirty="0" err="1">
                <a:latin typeface="Calibri" pitchFamily="34" charset="0"/>
              </a:rPr>
              <a:t>Ctr</a:t>
            </a:r>
            <a:r>
              <a:rPr lang="en-GB" sz="1400" dirty="0">
                <a:latin typeface="Calibri" pitchFamily="34" charset="0"/>
              </a:rPr>
              <a:t>) is shown.</a:t>
            </a:r>
          </a:p>
          <a:p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ypahe and epithelial cells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779463" y="1654175"/>
            <a:ext cx="4087812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798888"/>
            <a:ext cx="25098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5060950" y="1727200"/>
            <a:ext cx="401154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en-GB" sz="1600" i="1" dirty="0" err="1">
                <a:latin typeface="Calibri" pitchFamily="34" charset="0"/>
              </a:rPr>
              <a:t>Aspergillus</a:t>
            </a:r>
            <a:r>
              <a:rPr lang="en-GB" sz="1600" i="1" dirty="0">
                <a:latin typeface="Calibri" pitchFamily="34" charset="0"/>
              </a:rPr>
              <a:t> </a:t>
            </a:r>
            <a:r>
              <a:rPr lang="en-GB" sz="1600" i="1" dirty="0" err="1">
                <a:latin typeface="Calibri" pitchFamily="34" charset="0"/>
              </a:rPr>
              <a:t>fumigatus</a:t>
            </a:r>
            <a:r>
              <a:rPr lang="en-GB" sz="1600" dirty="0">
                <a:latin typeface="Calibri" pitchFamily="34" charset="0"/>
              </a:rPr>
              <a:t>  </a:t>
            </a:r>
            <a:r>
              <a:rPr lang="en-GB" sz="1600" dirty="0" err="1">
                <a:latin typeface="Calibri" pitchFamily="34" charset="0"/>
              </a:rPr>
              <a:t>hyphae</a:t>
            </a:r>
            <a:r>
              <a:rPr lang="en-GB" sz="1600" dirty="0">
                <a:latin typeface="Calibri" pitchFamily="34" charset="0"/>
              </a:rPr>
              <a:t> can bind to</a:t>
            </a:r>
          </a:p>
          <a:p>
            <a:pPr marL="342900" indent="-342900">
              <a:defRPr/>
            </a:pPr>
            <a:r>
              <a:rPr lang="en-GB" sz="1600" dirty="0">
                <a:latin typeface="Calibri" pitchFamily="34" charset="0"/>
              </a:rPr>
              <a:t>human alveolar epithelial cells</a:t>
            </a:r>
          </a:p>
          <a:p>
            <a:pPr>
              <a:defRPr/>
            </a:pPr>
            <a:endParaRPr lang="en-GB" sz="1600" dirty="0">
              <a:latin typeface="Calibri" pitchFamily="34" charset="0"/>
            </a:endParaRPr>
          </a:p>
          <a:p>
            <a:pPr>
              <a:defRPr/>
            </a:pPr>
            <a:r>
              <a:rPr lang="en-GB" sz="1600" dirty="0">
                <a:latin typeface="Calibri" pitchFamily="34" charset="0"/>
              </a:rPr>
              <a:t>2) Culture </a:t>
            </a:r>
            <a:r>
              <a:rPr lang="en-GB" sz="1600" dirty="0" err="1">
                <a:latin typeface="Calibri" pitchFamily="34" charset="0"/>
              </a:rPr>
              <a:t>supernatents</a:t>
            </a:r>
            <a:r>
              <a:rPr lang="en-GB" sz="1600" dirty="0">
                <a:latin typeface="Calibri" pitchFamily="34" charset="0"/>
              </a:rPr>
              <a:t> diminish the adhesive</a:t>
            </a:r>
          </a:p>
          <a:p>
            <a:pPr>
              <a:defRPr/>
            </a:pPr>
            <a:r>
              <a:rPr lang="en-GB" sz="1600" dirty="0">
                <a:latin typeface="Calibri" pitchFamily="34" charset="0"/>
              </a:rPr>
              <a:t>properties of human alveolar macrophages</a:t>
            </a:r>
          </a:p>
          <a:p>
            <a:pPr>
              <a:defRPr/>
            </a:pPr>
            <a:endParaRPr lang="en-GB" sz="1600" dirty="0">
              <a:latin typeface="Calibri" pitchFamily="34" charset="0"/>
            </a:endParaRPr>
          </a:p>
          <a:p>
            <a:pPr>
              <a:defRPr/>
            </a:pPr>
            <a:r>
              <a:rPr lang="en-GB" sz="1600" dirty="0">
                <a:latin typeface="Calibri" pitchFamily="34" charset="0"/>
              </a:rPr>
              <a:t>3) And prompt apoptosis as evidenced by</a:t>
            </a:r>
          </a:p>
          <a:p>
            <a:pPr>
              <a:defRPr/>
            </a:pPr>
            <a:r>
              <a:rPr lang="en-GB" sz="1600" dirty="0">
                <a:latin typeface="Calibri" pitchFamily="34" charset="0"/>
              </a:rPr>
              <a:t>degradation of DNA</a:t>
            </a:r>
          </a:p>
          <a:p>
            <a:pPr>
              <a:defRPr/>
            </a:pPr>
            <a:endParaRPr lang="en-GB" sz="1600" dirty="0">
              <a:latin typeface="Calibri" pitchFamily="34" charset="0"/>
            </a:endParaRPr>
          </a:p>
          <a:p>
            <a:pPr>
              <a:defRPr/>
            </a:pPr>
            <a:endParaRPr lang="en-GB" sz="1600" i="1" dirty="0">
              <a:latin typeface="Calibri" pitchFamily="34" charset="0"/>
            </a:endParaRPr>
          </a:p>
        </p:txBody>
      </p:sp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836613" y="1771650"/>
            <a:ext cx="282575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1</a:t>
            </a:r>
          </a:p>
        </p:txBody>
      </p:sp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838200" y="3989388"/>
            <a:ext cx="282575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2</a:t>
            </a:r>
          </a:p>
        </p:txBody>
      </p:sp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822325" y="587375"/>
            <a:ext cx="4265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Epithelial cells and </a:t>
            </a:r>
            <a:r>
              <a:rPr lang="en-GB" sz="2400" b="1" i="1">
                <a:solidFill>
                  <a:srgbClr val="3399FF"/>
                </a:solidFill>
                <a:latin typeface="Calibri" pitchFamily="34" charset="0"/>
              </a:rPr>
              <a:t>A. fumigatus</a:t>
            </a:r>
            <a:endParaRPr lang="en-GB" sz="2400" b="1">
              <a:solidFill>
                <a:srgbClr val="3399FF"/>
              </a:solidFill>
              <a:latin typeface="Calibri" pitchFamily="34" charset="0"/>
            </a:endParaRPr>
          </a:p>
        </p:txBody>
      </p:sp>
      <p:sp>
        <p:nvSpPr>
          <p:cNvPr id="27656" name="Text Box 14">
            <a:hlinkClick r:id="rId5"/>
          </p:cNvPr>
          <p:cNvSpPr txBox="1">
            <a:spLocks noChangeArrowheads="1"/>
          </p:cNvSpPr>
          <p:nvPr/>
        </p:nvSpPr>
        <p:spPr bwMode="auto">
          <a:xfrm>
            <a:off x="6937375" y="5584825"/>
            <a:ext cx="19399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Culture filtrates of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A. fumigatus 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induce different modes of cell death in human</a:t>
            </a:r>
          </a:p>
          <a:p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cancer cell lines Daley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et. al.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 (1999)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Mycopathologica </a:t>
            </a:r>
            <a:r>
              <a:rPr lang="en-GB" sz="1000" b="1">
                <a:solidFill>
                  <a:srgbClr val="990000"/>
                </a:solidFill>
                <a:latin typeface="Calibri" pitchFamily="34" charset="0"/>
              </a:rPr>
              <a:t>146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:67-74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60725" y="3738563"/>
            <a:ext cx="3605213" cy="2894012"/>
            <a:chOff x="5162777" y="3492500"/>
            <a:chExt cx="3228975" cy="2362200"/>
          </a:xfrm>
        </p:grpSpPr>
        <p:pic>
          <p:nvPicPr>
            <p:cNvPr id="27658" name="Picture 7"/>
            <p:cNvPicPr>
              <a:picLocks noChangeAspect="1" noChangeArrowheads="1"/>
            </p:cNvPicPr>
            <p:nvPr/>
          </p:nvPicPr>
          <p:blipFill>
            <a:blip r:embed="rId6" cstate="print">
              <a:lum bright="42000"/>
            </a:blip>
            <a:srcRect/>
            <a:stretch>
              <a:fillRect/>
            </a:stretch>
          </p:blipFill>
          <p:spPr bwMode="auto">
            <a:xfrm>
              <a:off x="5162777" y="3492500"/>
              <a:ext cx="3228975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TextBox 10"/>
            <p:cNvSpPr txBox="1">
              <a:spLocks noChangeArrowheads="1"/>
            </p:cNvSpPr>
            <p:nvPr/>
          </p:nvSpPr>
          <p:spPr bwMode="auto">
            <a:xfrm>
              <a:off x="5239657" y="3817257"/>
              <a:ext cx="247324" cy="2512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ctin rearraneg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1593850"/>
            <a:ext cx="250031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749300" y="385763"/>
            <a:ext cx="6778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GB" sz="2400" b="1" i="1">
                <a:solidFill>
                  <a:srgbClr val="3399FF"/>
                </a:solidFill>
                <a:latin typeface="Calibri" pitchFamily="34" charset="0"/>
              </a:rPr>
              <a:t>fumigatus </a:t>
            </a:r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culture supernatents destroy the actin</a:t>
            </a:r>
          </a:p>
          <a:p>
            <a:pPr marL="342900" indent="-342900"/>
            <a:r>
              <a:rPr lang="en-GB" sz="2400" b="1">
                <a:solidFill>
                  <a:srgbClr val="3399FF"/>
                </a:solidFill>
                <a:latin typeface="Calibri" pitchFamily="34" charset="0"/>
              </a:rPr>
              <a:t>cytoskeleton</a:t>
            </a:r>
            <a:endParaRPr lang="en-GB" sz="2400" b="1" i="1">
              <a:solidFill>
                <a:srgbClr val="3399FF"/>
              </a:solidFill>
              <a:latin typeface="Calibri" pitchFamily="34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478213" y="1624013"/>
            <a:ext cx="508476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Soluble components of </a:t>
            </a:r>
            <a:r>
              <a:rPr lang="en-GB" i="1">
                <a:latin typeface="Calibri" pitchFamily="34" charset="0"/>
              </a:rPr>
              <a:t>A  fumigatus </a:t>
            </a:r>
            <a:r>
              <a:rPr lang="en-GB">
                <a:latin typeface="Calibri" pitchFamily="34" charset="0"/>
              </a:rPr>
              <a:t>cell culture supernatents destroy actin cytoskeletal structures in human alveolar  macrophages as evidenced by immunofluorescence microscopy</a:t>
            </a:r>
          </a:p>
          <a:p>
            <a:r>
              <a:rPr lang="en-GB">
                <a:latin typeface="Calibri" pitchFamily="34" charset="0"/>
              </a:rPr>
              <a:t>Using F-actin specific, fluorescently conjugated antibodies</a:t>
            </a:r>
          </a:p>
          <a:p>
            <a:endParaRPr lang="en-GB">
              <a:latin typeface="Calibri" pitchFamily="34" charset="0"/>
            </a:endParaRPr>
          </a:p>
          <a:p>
            <a:r>
              <a:rPr lang="en-GB">
                <a:latin typeface="Calibri" pitchFamily="34" charset="0"/>
              </a:rPr>
              <a:t>Plasma membrane blebbing is also observed (arrow)</a:t>
            </a:r>
          </a:p>
          <a:p>
            <a:endParaRPr lang="en-GB">
              <a:latin typeface="Calibri" pitchFamily="34" charset="0"/>
            </a:endParaRPr>
          </a:p>
          <a:p>
            <a:r>
              <a:rPr lang="en-GB">
                <a:latin typeface="Calibri" pitchFamily="34" charset="0"/>
              </a:rPr>
              <a:t>The observed damage can be abrogated with infection using</a:t>
            </a:r>
          </a:p>
          <a:p>
            <a:r>
              <a:rPr lang="en-GB">
                <a:latin typeface="Calibri" pitchFamily="34" charset="0"/>
              </a:rPr>
              <a:t>serine protease inhibitors suggesting that secreted fungal proteases</a:t>
            </a:r>
          </a:p>
          <a:p>
            <a:r>
              <a:rPr lang="en-GB">
                <a:latin typeface="Calibri" pitchFamily="34" charset="0"/>
              </a:rPr>
              <a:t>are responsible </a:t>
            </a:r>
          </a:p>
        </p:txBody>
      </p:sp>
      <p:sp>
        <p:nvSpPr>
          <p:cNvPr id="28677" name="Text Box 7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435350" y="6111875"/>
            <a:ext cx="47974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Involvement of Secreted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Aspergillus fumigatus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 Proteases in Disruption of the Actin Fiber </a:t>
            </a:r>
          </a:p>
          <a:p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Cytoskeleton and Loss of Focal Adhesion Sites in Infected A549 Lung Pneumocytes</a:t>
            </a:r>
          </a:p>
          <a:p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Kogan </a:t>
            </a:r>
            <a:r>
              <a:rPr lang="en-GB" sz="1000" i="1">
                <a:solidFill>
                  <a:srgbClr val="990000"/>
                </a:solidFill>
                <a:latin typeface="Calibri" pitchFamily="34" charset="0"/>
              </a:rPr>
              <a:t>et al </a:t>
            </a:r>
            <a:r>
              <a:rPr lang="en-GB" sz="1000">
                <a:solidFill>
                  <a:srgbClr val="990000"/>
                </a:solidFill>
                <a:latin typeface="Calibri" pitchFamily="34" charset="0"/>
              </a:rPr>
              <a:t>(2004) The Journal of Infectious Diseases 189:1965–1973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fungal secondary metab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2574925" cy="4578350"/>
          </a:xfrm>
          <a:prstGeom prst="rect">
            <a:avLst/>
          </a:prstGeom>
          <a:noFill/>
        </p:spPr>
      </p:pic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694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rgbClr val="0099FF"/>
                </a:solidFill>
              </a:rPr>
              <a:t>Fungal secondary metabolites from biochemistry to genomics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179512" y="6165304"/>
            <a:ext cx="3546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dirty="0"/>
              <a:t>Keller et al., 2005. Nature Reviews Microbiology 3 937 - 947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3347864" y="1196752"/>
            <a:ext cx="5538183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just"/>
            <a:r>
              <a:rPr lang="en-GB" sz="1600" dirty="0"/>
              <a:t>Secondary metabolites are low molecular weight</a:t>
            </a:r>
          </a:p>
          <a:p>
            <a:pPr marL="342900" indent="-342900" algn="just"/>
            <a:r>
              <a:rPr lang="en-GB" sz="1600" dirty="0"/>
              <a:t>Metabolites with potent physiological activities</a:t>
            </a:r>
          </a:p>
          <a:p>
            <a:pPr marL="342900" indent="-342900" algn="just"/>
            <a:r>
              <a:rPr lang="en-GB" sz="1600" dirty="0"/>
              <a:t>e.g. penicillin, cephalosporin, the </a:t>
            </a:r>
            <a:r>
              <a:rPr lang="en-GB" sz="1600" dirty="0" err="1"/>
              <a:t>statins</a:t>
            </a:r>
            <a:r>
              <a:rPr lang="en-GB" sz="1600" dirty="0"/>
              <a:t>.</a:t>
            </a:r>
          </a:p>
          <a:p>
            <a:pPr marL="342900" indent="-342900" algn="just"/>
            <a:endParaRPr lang="en-GB" sz="1600" dirty="0"/>
          </a:p>
          <a:p>
            <a:pPr marL="342900" indent="-342900" algn="just"/>
            <a:r>
              <a:rPr lang="en-GB" sz="1600" dirty="0"/>
              <a:t>Dispensable to the cell</a:t>
            </a:r>
          </a:p>
          <a:p>
            <a:pPr marL="342900" indent="-342900" algn="just"/>
            <a:r>
              <a:rPr lang="en-GB" sz="1600" dirty="0"/>
              <a:t>Restricted taxonomic </a:t>
            </a:r>
            <a:r>
              <a:rPr lang="en-GB" sz="1600" dirty="0" err="1"/>
              <a:t>distirbution</a:t>
            </a:r>
            <a:endParaRPr lang="en-GB" sz="1600" dirty="0"/>
          </a:p>
          <a:p>
            <a:pPr marL="342900" indent="-342900" algn="just"/>
            <a:endParaRPr lang="en-GB" sz="1600" dirty="0"/>
          </a:p>
          <a:p>
            <a:pPr marL="342900" indent="-342900" algn="just"/>
            <a:r>
              <a:rPr lang="en-GB" sz="1600" dirty="0"/>
              <a:t>Recent advances in comparative genomics reveals that</a:t>
            </a:r>
          </a:p>
          <a:p>
            <a:pPr marL="342900" indent="-342900" algn="just"/>
            <a:r>
              <a:rPr lang="en-GB" sz="1600" dirty="0"/>
              <a:t>Genes encoding secondary metabolites are clustered and</a:t>
            </a:r>
          </a:p>
          <a:p>
            <a:pPr marL="342900" indent="-342900" algn="just"/>
            <a:r>
              <a:rPr lang="en-GB" sz="1600" dirty="0"/>
              <a:t>often located near telomeres.</a:t>
            </a:r>
          </a:p>
          <a:p>
            <a:pPr marL="342900" indent="-342900" algn="just"/>
            <a:endParaRPr lang="en-GB" sz="1600" dirty="0"/>
          </a:p>
          <a:p>
            <a:pPr marL="342900" indent="-342900" algn="just"/>
            <a:r>
              <a:rPr lang="en-GB" sz="1600" dirty="0"/>
              <a:t>Closely related species produce different profiles </a:t>
            </a:r>
            <a:r>
              <a:rPr lang="en-GB" sz="1600" dirty="0" smtClean="0"/>
              <a:t>of metabolites</a:t>
            </a:r>
            <a:r>
              <a:rPr lang="en-GB" sz="1600" dirty="0"/>
              <a:t>,</a:t>
            </a:r>
          </a:p>
          <a:p>
            <a:pPr marL="342900" indent="-342900" algn="just">
              <a:buFontTx/>
              <a:buAutoNum type="alphaUcPeriod"/>
            </a:pPr>
            <a:r>
              <a:rPr lang="en-GB" sz="1600" i="1" dirty="0" err="1"/>
              <a:t>fumigatus</a:t>
            </a:r>
            <a:r>
              <a:rPr lang="en-GB" sz="1600" i="1" dirty="0"/>
              <a:t> </a:t>
            </a:r>
            <a:r>
              <a:rPr lang="en-GB" sz="1600" dirty="0" err="1"/>
              <a:t>gliotoxin</a:t>
            </a:r>
            <a:r>
              <a:rPr lang="en-GB" sz="1600" dirty="0"/>
              <a:t> is an important </a:t>
            </a:r>
            <a:r>
              <a:rPr lang="en-GB" sz="1600" dirty="0" err="1"/>
              <a:t>immunotoxic</a:t>
            </a:r>
            <a:r>
              <a:rPr lang="en-GB" sz="1600" dirty="0"/>
              <a:t> secondary</a:t>
            </a:r>
          </a:p>
          <a:p>
            <a:pPr marL="342900" indent="-342900" algn="just"/>
            <a:r>
              <a:rPr lang="en-GB" sz="1600" dirty="0"/>
              <a:t>Metabolite implicated in disease</a:t>
            </a:r>
          </a:p>
          <a:p>
            <a:pPr marL="342900" indent="-342900" algn="just"/>
            <a:endParaRPr lang="en-GB" sz="1600" dirty="0"/>
          </a:p>
          <a:p>
            <a:pPr marL="342900" indent="-342900" algn="just"/>
            <a:r>
              <a:rPr lang="en-GB" sz="1600" dirty="0"/>
              <a:t>Exquisitely tailored gene expression dependent upon </a:t>
            </a:r>
          </a:p>
          <a:p>
            <a:pPr marL="342900" indent="-342900" algn="just"/>
            <a:r>
              <a:rPr lang="en-GB" sz="1600" dirty="0"/>
              <a:t>Environmental factors and growth stage</a:t>
            </a:r>
          </a:p>
          <a:p>
            <a:pPr marL="342900" indent="-342900" algn="just"/>
            <a:endParaRPr lang="en-GB" sz="1600" dirty="0"/>
          </a:p>
          <a:p>
            <a:pPr marL="342900" indent="-342900" algn="just"/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93675" y="192088"/>
            <a:ext cx="80507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Gliotoxin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differentially impacts virulence in a host-dependent manner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23528" y="1268760"/>
            <a:ext cx="5772150" cy="1781175"/>
            <a:chOff x="142875" y="1419225"/>
            <a:chExt cx="5772150" cy="1781175"/>
          </a:xfrm>
        </p:grpSpPr>
        <p:pic>
          <p:nvPicPr>
            <p:cNvPr id="1037" name="Picture 2" descr="sirodesmin%20clust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963" y="1955007"/>
              <a:ext cx="3734997" cy="1112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4"/>
            <p:cNvSpPr txBox="1">
              <a:spLocks noChangeArrowheads="1"/>
            </p:cNvSpPr>
            <p:nvPr/>
          </p:nvSpPr>
          <p:spPr bwMode="auto">
            <a:xfrm>
              <a:off x="207963" y="1511300"/>
              <a:ext cx="3479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GB" b="1" dirty="0" err="1" smtClean="0">
                  <a:solidFill>
                    <a:srgbClr val="969696"/>
                  </a:solidFill>
                </a:rPr>
                <a:t>Gliotoxin</a:t>
              </a:r>
              <a:r>
                <a:rPr lang="en-GB" b="1" dirty="0" smtClean="0">
                  <a:solidFill>
                    <a:srgbClr val="969696"/>
                  </a:solidFill>
                </a:rPr>
                <a:t> biosynthetic gene cluster</a:t>
              </a:r>
              <a:endParaRPr lang="en-GB" b="1" dirty="0">
                <a:solidFill>
                  <a:srgbClr val="969696"/>
                </a:solidFill>
              </a:endParaRPr>
            </a:p>
          </p:txBody>
        </p:sp>
        <p:pic>
          <p:nvPicPr>
            <p:cNvPr id="1039" name="Picture 18" descr="gliotoxi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7475" y="1844675"/>
              <a:ext cx="1581150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42875" y="1419225"/>
              <a:ext cx="5772150" cy="17811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036" name="Rectangle 21"/>
          <p:cNvSpPr>
            <a:spLocks noChangeArrowheads="1"/>
          </p:cNvSpPr>
          <p:nvPr/>
        </p:nvSpPr>
        <p:spPr bwMode="auto">
          <a:xfrm>
            <a:off x="211138" y="5938838"/>
            <a:ext cx="63055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/>
              <a:t>Bok JW </a:t>
            </a:r>
            <a:r>
              <a:rPr lang="sv-SE" sz="1200" i="1"/>
              <a:t>et. al. </a:t>
            </a:r>
            <a:r>
              <a:rPr lang="sv-SE" sz="1200"/>
              <a:t>(2006) </a:t>
            </a:r>
            <a:r>
              <a:rPr lang="en-GB" sz="1200"/>
              <a:t>Infect Immun 74: 6761–6768</a:t>
            </a:r>
          </a:p>
          <a:p>
            <a:r>
              <a:rPr lang="en-GB" sz="1200"/>
              <a:t>Cramer RA Jr (2006) Eukaryot Cell 5:972–980</a:t>
            </a:r>
          </a:p>
          <a:p>
            <a:r>
              <a:rPr lang="pt-BR" sz="1200"/>
              <a:t>Pardo J. </a:t>
            </a:r>
            <a:r>
              <a:rPr lang="pt-BR" sz="1200" i="1"/>
              <a:t>et. al. </a:t>
            </a:r>
            <a:r>
              <a:rPr lang="pt-BR" sz="1200"/>
              <a:t>(2006)  </a:t>
            </a:r>
            <a:r>
              <a:rPr lang="en-GB" sz="1200"/>
              <a:t>J Cell Biol 174: 509–519.</a:t>
            </a:r>
          </a:p>
          <a:p>
            <a:endParaRPr lang="en-GB" sz="1200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0" y="2708275"/>
            <a:ext cx="241141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516688" y="2997200"/>
            <a:ext cx="14287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32588" y="5060950"/>
            <a:ext cx="2409825" cy="1631950"/>
            <a:chOff x="4241" y="3158"/>
            <a:chExt cx="1518" cy="1028"/>
          </a:xfrm>
        </p:grpSpPr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41" y="3217"/>
              <a:ext cx="1518" cy="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4286" y="3158"/>
              <a:ext cx="90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821488" y="620713"/>
            <a:ext cx="2232025" cy="1757362"/>
            <a:chOff x="6821488" y="620713"/>
            <a:chExt cx="2232025" cy="1757362"/>
          </a:xfrm>
        </p:grpSpPr>
        <p:pic>
          <p:nvPicPr>
            <p:cNvPr id="32" name="Picture 8" descr="gliotoxin survival neutropenic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21488" y="981075"/>
              <a:ext cx="2232025" cy="139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7464426" y="620713"/>
              <a:ext cx="1149350" cy="314325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GB" sz="1400"/>
                <a:t>Neutropenic</a:t>
              </a:r>
            </a:p>
          </p:txBody>
        </p:sp>
      </p:grp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396163" y="2565400"/>
            <a:ext cx="1287462" cy="3143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400"/>
              <a:t>Corticosteroid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7164388" y="4652963"/>
            <a:ext cx="1751012" cy="3143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400"/>
              <a:t>Corticosteroid Bak</a:t>
            </a:r>
            <a:r>
              <a:rPr lang="en-GB" sz="1400" baseline="30000"/>
              <a:t>-/-</a:t>
            </a:r>
            <a:endParaRPr lang="en-GB" sz="1400"/>
          </a:p>
        </p:txBody>
      </p:sp>
      <p:sp>
        <p:nvSpPr>
          <p:cNvPr id="36" name="TextBox 35"/>
          <p:cNvSpPr txBox="1"/>
          <p:nvPr/>
        </p:nvSpPr>
        <p:spPr>
          <a:xfrm>
            <a:off x="395536" y="3573016"/>
            <a:ext cx="50470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Immunotoxic</a:t>
            </a:r>
            <a:r>
              <a:rPr lang="en-GB" dirty="0" smtClean="0"/>
              <a:t> properties </a:t>
            </a:r>
            <a:r>
              <a:rPr lang="en-GB" i="1" dirty="0" smtClean="0"/>
              <a:t>in vitro</a:t>
            </a:r>
          </a:p>
          <a:p>
            <a:r>
              <a:rPr lang="en-GB" dirty="0" smtClean="0"/>
              <a:t>Detectable in infected human and </a:t>
            </a:r>
            <a:r>
              <a:rPr lang="en-GB" dirty="0" err="1" smtClean="0"/>
              <a:t>murine</a:t>
            </a:r>
            <a:r>
              <a:rPr lang="en-GB" dirty="0" smtClean="0"/>
              <a:t> tissues</a:t>
            </a:r>
          </a:p>
          <a:p>
            <a:r>
              <a:rPr lang="en-GB" dirty="0" smtClean="0"/>
              <a:t>Not required for virulence in a </a:t>
            </a:r>
            <a:r>
              <a:rPr lang="en-GB" dirty="0" err="1" smtClean="0"/>
              <a:t>neutropenic</a:t>
            </a:r>
            <a:r>
              <a:rPr lang="en-GB" dirty="0" smtClean="0"/>
              <a:t> host</a:t>
            </a:r>
          </a:p>
          <a:p>
            <a:r>
              <a:rPr lang="en-GB" dirty="0" smtClean="0"/>
              <a:t>Required for virulence in corticosteroid treated host</a:t>
            </a: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742950" y="419100"/>
            <a:ext cx="75295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0099FF"/>
                </a:solidFill>
              </a:rPr>
              <a:t>LaeA : A global regulator of </a:t>
            </a:r>
            <a:r>
              <a:rPr lang="en-GB" sz="2400" b="1" i="1">
                <a:solidFill>
                  <a:srgbClr val="0099FF"/>
                </a:solidFill>
              </a:rPr>
              <a:t>Aspergillus</a:t>
            </a:r>
            <a:r>
              <a:rPr lang="en-GB" sz="2400" b="1">
                <a:solidFill>
                  <a:srgbClr val="0099FF"/>
                </a:solidFill>
              </a:rPr>
              <a:t> secondary</a:t>
            </a:r>
          </a:p>
          <a:p>
            <a:r>
              <a:rPr lang="en-GB" sz="2400" b="1">
                <a:solidFill>
                  <a:srgbClr val="0099FF"/>
                </a:solidFill>
              </a:rPr>
              <a:t>metabolism </a:t>
            </a:r>
          </a:p>
        </p:txBody>
      </p:sp>
      <p:sp>
        <p:nvSpPr>
          <p:cNvPr id="215043" name="Text Box 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23850" y="6381750"/>
            <a:ext cx="8485188" cy="2444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Keller et. al. (2007) Transcriptional Regulation of Chemical Diversity in </a:t>
            </a:r>
            <a:r>
              <a:rPr lang="en-GB" sz="1000" b="1" i="1"/>
              <a:t>Aspergillus fumigatus</a:t>
            </a:r>
            <a:r>
              <a:rPr lang="en-GB" sz="1000" b="1"/>
              <a:t> by LaeA. PLoS Pathog. 2007 April; 3(4): e50.</a:t>
            </a:r>
            <a:r>
              <a:rPr lang="en-GB" sz="1000"/>
              <a:t> </a:t>
            </a:r>
          </a:p>
        </p:txBody>
      </p:sp>
      <p:pic>
        <p:nvPicPr>
          <p:cNvPr id="215044" name="Picture 4" descr="laea clu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8888" y="1747838"/>
            <a:ext cx="4967287" cy="4148137"/>
          </a:xfrm>
          <a:prstGeom prst="rect">
            <a:avLst/>
          </a:prstGeom>
          <a:noFill/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225" y="1797050"/>
            <a:ext cx="280828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6" name="Picture 6" descr="laeA mechanis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225" y="3979863"/>
            <a:ext cx="2663825" cy="208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179512" y="188640"/>
            <a:ext cx="75295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3399FF"/>
                </a:solidFill>
              </a:rPr>
              <a:t>A damage-response continuum to define microbial</a:t>
            </a:r>
          </a:p>
          <a:p>
            <a:r>
              <a:rPr lang="en-GB" sz="2400" b="1" dirty="0">
                <a:solidFill>
                  <a:srgbClr val="3399FF"/>
                </a:solidFill>
              </a:rPr>
              <a:t>pathogenesis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187325" y="6294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/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251520" y="917575"/>
            <a:ext cx="79597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en-GB" dirty="0"/>
          </a:p>
          <a:p>
            <a:pPr>
              <a:buFontTx/>
              <a:buChar char="•"/>
            </a:pPr>
            <a:r>
              <a:rPr lang="en-GB" dirty="0"/>
              <a:t> With respect to disease pathogenesis the host-pathogen interaction has</a:t>
            </a:r>
          </a:p>
          <a:p>
            <a:r>
              <a:rPr lang="en-GB" dirty="0"/>
              <a:t>two outcomes</a:t>
            </a:r>
          </a:p>
          <a:p>
            <a:endParaRPr lang="en-GB" dirty="0"/>
          </a:p>
          <a:p>
            <a:r>
              <a:rPr lang="en-GB" dirty="0"/>
              <a:t>DAMAGE TO THE HOST                       NO DAMAGE TO THE HOST</a:t>
            </a:r>
          </a:p>
          <a:p>
            <a:endParaRPr lang="en-GB" dirty="0"/>
          </a:p>
          <a:p>
            <a:pPr>
              <a:buFontTx/>
              <a:buChar char="•"/>
            </a:pPr>
            <a:r>
              <a:rPr lang="en-GB" dirty="0"/>
              <a:t>Disease occurs when the host sustains sufficient damage to perturb homeostasis</a:t>
            </a:r>
          </a:p>
          <a:p>
            <a:pPr>
              <a:buFontTx/>
              <a:buChar char="•"/>
            </a:pPr>
            <a:endParaRPr lang="en-GB" dirty="0"/>
          </a:p>
          <a:p>
            <a:pPr>
              <a:buFontTx/>
              <a:buChar char="•"/>
            </a:pPr>
            <a:r>
              <a:rPr lang="en-GB" u="sng" dirty="0"/>
              <a:t>Damage at the cellular level</a:t>
            </a:r>
            <a:r>
              <a:rPr lang="en-GB" dirty="0"/>
              <a:t>:      </a:t>
            </a:r>
            <a:r>
              <a:rPr lang="en-GB" u="sng" dirty="0"/>
              <a:t>Damage at the organ and tissue damage level</a:t>
            </a:r>
            <a:r>
              <a:rPr lang="en-GB" dirty="0"/>
              <a:t>:</a:t>
            </a:r>
          </a:p>
          <a:p>
            <a:pPr>
              <a:buFontTx/>
              <a:buChar char="•"/>
            </a:pPr>
            <a:endParaRPr lang="en-GB" dirty="0"/>
          </a:p>
          <a:p>
            <a:r>
              <a:rPr lang="en-GB" dirty="0"/>
              <a:t>Necrosis                                       </a:t>
            </a:r>
            <a:r>
              <a:rPr lang="en-GB" dirty="0" err="1"/>
              <a:t>Granulomatous</a:t>
            </a:r>
            <a:r>
              <a:rPr lang="en-GB" dirty="0"/>
              <a:t> inflammation                 </a:t>
            </a:r>
          </a:p>
          <a:p>
            <a:r>
              <a:rPr lang="en-GB" dirty="0"/>
              <a:t>Apoptosis                                      Fibrosis from chronic inflammation</a:t>
            </a:r>
          </a:p>
          <a:p>
            <a:r>
              <a:rPr lang="en-GB" dirty="0"/>
              <a:t>Malignant transformation              Tumour</a:t>
            </a:r>
          </a:p>
          <a:p>
            <a:endParaRPr lang="en-GB" dirty="0"/>
          </a:p>
          <a:p>
            <a:r>
              <a:rPr lang="en-GB" sz="1600" b="1" dirty="0">
                <a:solidFill>
                  <a:schemeClr val="accent2"/>
                </a:solidFill>
              </a:rPr>
              <a:t>DAMAGE CAN BE MEDIATED BY EITHER THE PATHOGEN OR THE HOST</a:t>
            </a:r>
          </a:p>
          <a:p>
            <a:endParaRPr lang="en-GB" sz="1600" b="1" dirty="0">
              <a:solidFill>
                <a:schemeClr val="accent2"/>
              </a:solidFill>
            </a:endParaRPr>
          </a:p>
          <a:p>
            <a:r>
              <a:rPr lang="en-GB" sz="1600" b="1" dirty="0">
                <a:solidFill>
                  <a:schemeClr val="accent2"/>
                </a:solidFill>
              </a:rPr>
              <a:t>Damage in hosts that mount very weak responses is primarily pathogen mediated</a:t>
            </a:r>
          </a:p>
          <a:p>
            <a:endParaRPr lang="en-GB" sz="1600" b="1" dirty="0">
              <a:solidFill>
                <a:schemeClr val="accent2"/>
              </a:solidFill>
            </a:endParaRPr>
          </a:p>
          <a:p>
            <a:r>
              <a:rPr lang="en-GB" sz="1600" b="1" dirty="0">
                <a:solidFill>
                  <a:schemeClr val="accent2"/>
                </a:solidFill>
              </a:rPr>
              <a:t>Damage in hosts which mount strong immune responses is primarily host-mediated</a:t>
            </a:r>
          </a:p>
          <a:p>
            <a:endParaRPr lang="en-GB" sz="1600" b="1" dirty="0">
              <a:solidFill>
                <a:schemeClr val="accent2"/>
              </a:solidFill>
            </a:endParaRPr>
          </a:p>
          <a:p>
            <a:endParaRPr lang="en-GB" sz="1600" dirty="0">
              <a:solidFill>
                <a:schemeClr val="accent2"/>
              </a:solidFill>
            </a:endParaRPr>
          </a:p>
          <a:p>
            <a:endParaRPr lang="en-GB" sz="16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40297" name="Text Box 9">
            <a:hlinkClick r:id="rId3"/>
          </p:cNvPr>
          <p:cNvSpPr txBox="1">
            <a:spLocks noChangeArrowheads="1"/>
          </p:cNvSpPr>
          <p:nvPr/>
        </p:nvSpPr>
        <p:spPr bwMode="auto">
          <a:xfrm>
            <a:off x="0" y="6400800"/>
            <a:ext cx="895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200" dirty="0" err="1"/>
              <a:t>Casadevall</a:t>
            </a:r>
            <a:r>
              <a:rPr lang="en-GB" sz="1200" dirty="0"/>
              <a:t> and </a:t>
            </a:r>
            <a:r>
              <a:rPr lang="en-GB" sz="1200" dirty="0" err="1"/>
              <a:t>Pirofski</a:t>
            </a:r>
            <a:r>
              <a:rPr lang="en-GB" sz="1200" dirty="0"/>
              <a:t> (1999) Host-Pathogen Interactions: Redefining the basic concepts of virulence and </a:t>
            </a:r>
            <a:r>
              <a:rPr lang="en-GB" sz="1200" dirty="0" err="1"/>
              <a:t>pathogenicity</a:t>
            </a:r>
            <a:r>
              <a:rPr lang="en-GB" sz="1200" dirty="0"/>
              <a:t> </a:t>
            </a:r>
            <a:r>
              <a:rPr lang="en-GB" sz="1200" i="1" dirty="0"/>
              <a:t>Infect. Immun. </a:t>
            </a:r>
            <a:r>
              <a:rPr lang="en-GB" sz="1200" b="1" dirty="0"/>
              <a:t>67</a:t>
            </a:r>
            <a:r>
              <a:rPr lang="en-GB" sz="1200" dirty="0"/>
              <a:t>:3703-3713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467544" y="332656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3399FF"/>
                </a:solidFill>
              </a:rPr>
              <a:t>Summary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467544" y="1052736"/>
            <a:ext cx="8327151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en-GB" sz="1600" i="1" dirty="0" err="1"/>
              <a:t>Aspergillus</a:t>
            </a:r>
            <a:r>
              <a:rPr lang="en-GB" sz="1600" i="1" dirty="0"/>
              <a:t> </a:t>
            </a:r>
            <a:r>
              <a:rPr lang="en-GB" sz="1600" i="1" dirty="0" err="1"/>
              <a:t>fumigatus</a:t>
            </a:r>
            <a:r>
              <a:rPr lang="en-GB" sz="1600" i="1" dirty="0"/>
              <a:t> </a:t>
            </a:r>
            <a:r>
              <a:rPr lang="en-GB" sz="1600" dirty="0"/>
              <a:t>inflicts damage upon the host in multiple </a:t>
            </a:r>
            <a:r>
              <a:rPr lang="en-GB" sz="1600" dirty="0" smtClean="0"/>
              <a:t>ways</a:t>
            </a:r>
          </a:p>
          <a:p>
            <a:pPr algn="just"/>
            <a:endParaRPr lang="en-GB" sz="1600" dirty="0" smtClean="0"/>
          </a:p>
          <a:p>
            <a:pPr algn="just"/>
            <a:r>
              <a:rPr lang="en-GB" sz="1600" dirty="0" smtClean="0"/>
              <a:t>Components of the spore surface, such as pigments, can suppress the host inflammatory response</a:t>
            </a:r>
            <a:endParaRPr lang="en-GB" sz="1600" dirty="0"/>
          </a:p>
          <a:p>
            <a:pPr algn="just"/>
            <a:endParaRPr lang="en-GB" sz="1600" dirty="0"/>
          </a:p>
          <a:p>
            <a:pPr algn="just"/>
            <a:r>
              <a:rPr lang="en-GB" sz="1600" i="1" dirty="0" err="1"/>
              <a:t>Aspergillus</a:t>
            </a:r>
            <a:r>
              <a:rPr lang="en-GB" sz="1600" i="1" dirty="0"/>
              <a:t> </a:t>
            </a:r>
            <a:r>
              <a:rPr lang="en-GB" sz="1600" dirty="0" err="1"/>
              <a:t>hyphae</a:t>
            </a:r>
            <a:r>
              <a:rPr lang="en-GB" sz="1600" dirty="0"/>
              <a:t> adhere to human alveolar epithelial cells and </a:t>
            </a:r>
            <a:r>
              <a:rPr lang="en-GB" sz="1600" i="1" dirty="0" err="1"/>
              <a:t>Aspergillus</a:t>
            </a:r>
            <a:r>
              <a:rPr lang="en-GB" sz="1600" i="1" dirty="0"/>
              <a:t> </a:t>
            </a:r>
            <a:r>
              <a:rPr lang="en-GB" sz="1600" dirty="0"/>
              <a:t>cell culture</a:t>
            </a:r>
          </a:p>
          <a:p>
            <a:pPr algn="just"/>
            <a:r>
              <a:rPr lang="en-GB" sz="1600" dirty="0" err="1"/>
              <a:t>supernatents</a:t>
            </a:r>
            <a:r>
              <a:rPr lang="en-GB" sz="1600" dirty="0"/>
              <a:t> abrogate adherence and induce apoptosis 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dirty="0"/>
              <a:t>Damaging effect of </a:t>
            </a:r>
            <a:r>
              <a:rPr lang="en-GB" sz="1600" i="1" dirty="0"/>
              <a:t>A. </a:t>
            </a:r>
            <a:r>
              <a:rPr lang="en-GB" sz="1600" i="1" dirty="0" err="1"/>
              <a:t>fumigatus</a:t>
            </a:r>
            <a:r>
              <a:rPr lang="en-GB" sz="1600" dirty="0"/>
              <a:t> cell culture </a:t>
            </a:r>
            <a:r>
              <a:rPr lang="en-GB" sz="1600" dirty="0" err="1"/>
              <a:t>supernatents</a:t>
            </a:r>
            <a:r>
              <a:rPr lang="en-GB" sz="1600" dirty="0"/>
              <a:t> results in part from destruction of </a:t>
            </a:r>
          </a:p>
          <a:p>
            <a:pPr algn="just"/>
            <a:r>
              <a:rPr lang="en-GB" sz="1600" dirty="0"/>
              <a:t>the </a:t>
            </a:r>
            <a:r>
              <a:rPr lang="en-GB" sz="1600" dirty="0" err="1"/>
              <a:t>actin</a:t>
            </a:r>
            <a:r>
              <a:rPr lang="en-GB" sz="1600" dirty="0"/>
              <a:t> cytoskeleton and can be blocked by protease inhibitors 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i="1" dirty="0"/>
              <a:t>A. </a:t>
            </a:r>
            <a:r>
              <a:rPr lang="en-GB" sz="1600" i="1" dirty="0" err="1"/>
              <a:t>fumigatus</a:t>
            </a:r>
            <a:r>
              <a:rPr lang="en-GB" sz="1600" i="1" dirty="0"/>
              <a:t> </a:t>
            </a:r>
            <a:r>
              <a:rPr lang="en-GB" sz="1600" dirty="0"/>
              <a:t>conidia bind specifically to the human extracellular matrix protein fibrinogen,</a:t>
            </a:r>
          </a:p>
          <a:p>
            <a:pPr algn="just"/>
            <a:r>
              <a:rPr lang="en-GB" sz="1600" dirty="0"/>
              <a:t>and the basement membrane protein </a:t>
            </a:r>
            <a:r>
              <a:rPr lang="en-GB" sz="1600" dirty="0" err="1"/>
              <a:t>laminin</a:t>
            </a:r>
            <a:r>
              <a:rPr lang="en-GB" sz="1600" dirty="0"/>
              <a:t> which may facilitate tissue invasion once</a:t>
            </a:r>
          </a:p>
          <a:p>
            <a:pPr algn="just"/>
            <a:r>
              <a:rPr lang="en-GB" sz="1600" dirty="0"/>
              <a:t>the process of tissue damage has initiated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i="1" dirty="0"/>
              <a:t>A. </a:t>
            </a:r>
            <a:r>
              <a:rPr lang="en-GB" sz="1600" i="1" dirty="0" err="1"/>
              <a:t>fumigatus</a:t>
            </a:r>
            <a:r>
              <a:rPr lang="en-GB" sz="1600" i="1" dirty="0"/>
              <a:t> </a:t>
            </a:r>
            <a:r>
              <a:rPr lang="en-GB" sz="1600" dirty="0"/>
              <a:t>synthesises </a:t>
            </a:r>
            <a:r>
              <a:rPr lang="en-GB" sz="1600" dirty="0" err="1"/>
              <a:t>immunotoxigenic</a:t>
            </a:r>
            <a:r>
              <a:rPr lang="en-GB" sz="1600" dirty="0"/>
              <a:t> secondary metabolites during initiation of invasive</a:t>
            </a:r>
          </a:p>
          <a:p>
            <a:pPr algn="just"/>
            <a:r>
              <a:rPr lang="en-GB" sz="1600" dirty="0"/>
              <a:t>Infection. Global control of secondary metabolite biosynthesis in </a:t>
            </a:r>
            <a:r>
              <a:rPr lang="en-GB" sz="1600" i="1" dirty="0"/>
              <a:t>A. </a:t>
            </a:r>
            <a:r>
              <a:rPr lang="en-GB" sz="1600" i="1" dirty="0" err="1"/>
              <a:t>fumigatus</a:t>
            </a:r>
            <a:r>
              <a:rPr lang="en-GB" sz="1600" dirty="0"/>
              <a:t> is under the control</a:t>
            </a:r>
          </a:p>
          <a:p>
            <a:pPr algn="just"/>
            <a:r>
              <a:rPr lang="en-GB" sz="1600" dirty="0"/>
              <a:t>of a global regulator encoded by the </a:t>
            </a:r>
            <a:r>
              <a:rPr lang="en-GB" sz="1600" i="1" dirty="0" err="1"/>
              <a:t>lae</a:t>
            </a:r>
            <a:r>
              <a:rPr lang="en-GB" sz="1600" dirty="0" err="1"/>
              <a:t>A</a:t>
            </a:r>
            <a:r>
              <a:rPr lang="en-GB" sz="1600" dirty="0"/>
              <a:t> gene</a:t>
            </a:r>
          </a:p>
          <a:p>
            <a:pPr algn="just"/>
            <a:endParaRPr lang="en-GB" sz="1600" dirty="0"/>
          </a:p>
          <a:p>
            <a:pPr algn="just"/>
            <a:r>
              <a:rPr lang="en-GB" sz="1600" dirty="0"/>
              <a:t>At the genomic level coding tandem repeats generate diversity in </a:t>
            </a:r>
            <a:r>
              <a:rPr lang="en-GB" sz="1600" i="1" dirty="0"/>
              <a:t>A. </a:t>
            </a:r>
            <a:r>
              <a:rPr lang="en-GB" sz="1600" i="1" dirty="0" err="1"/>
              <a:t>fumigatus</a:t>
            </a:r>
            <a:r>
              <a:rPr lang="en-GB" sz="1600" i="1" dirty="0"/>
              <a:t> </a:t>
            </a:r>
            <a:r>
              <a:rPr lang="en-GB" sz="1600" dirty="0"/>
              <a:t>cell wall associated</a:t>
            </a:r>
          </a:p>
          <a:p>
            <a:pPr algn="just"/>
            <a:r>
              <a:rPr lang="en-GB" sz="1600" dirty="0"/>
              <a:t>proteins, a mechanism which may serve to promote antigenic variation</a:t>
            </a:r>
          </a:p>
          <a:p>
            <a:pPr algn="just"/>
            <a:endParaRPr lang="en-GB" sz="1600" dirty="0"/>
          </a:p>
          <a:p>
            <a:pPr algn="just"/>
            <a:endParaRPr lang="en-GB" sz="1600" i="1" dirty="0"/>
          </a:p>
          <a:p>
            <a:pPr algn="just"/>
            <a:r>
              <a:rPr lang="en-GB" sz="1600" dirty="0"/>
              <a:t> </a:t>
            </a:r>
            <a:endParaRPr lang="en-GB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955675" y="646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/>
          </a:p>
        </p:txBody>
      </p:sp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1695450"/>
            <a:ext cx="287496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213" y="4171950"/>
            <a:ext cx="2814637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179512" y="188640"/>
            <a:ext cx="70881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3399FF"/>
                </a:solidFill>
              </a:rPr>
              <a:t>A damage-response continuum to define fungal</a:t>
            </a:r>
          </a:p>
          <a:p>
            <a:r>
              <a:rPr lang="en-GB" sz="2400" b="1" dirty="0">
                <a:solidFill>
                  <a:srgbClr val="3399FF"/>
                </a:solidFill>
              </a:rPr>
              <a:t>pathogenesis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3923928" y="836712"/>
            <a:ext cx="4362797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/>
              <a:t>Class 2</a:t>
            </a:r>
          </a:p>
          <a:p>
            <a:r>
              <a:rPr lang="en-GB" sz="1400" dirty="0"/>
              <a:t>Pathogens that cause damage either in hosts</a:t>
            </a:r>
          </a:p>
          <a:p>
            <a:r>
              <a:rPr lang="en-GB" sz="1400" dirty="0"/>
              <a:t>with weak immune responses or in the setting of </a:t>
            </a:r>
          </a:p>
          <a:p>
            <a:r>
              <a:rPr lang="en-GB" sz="1400" dirty="0"/>
              <a:t>normal host responses</a:t>
            </a:r>
          </a:p>
          <a:p>
            <a:endParaRPr lang="en-GB" sz="1400" dirty="0"/>
          </a:p>
          <a:p>
            <a:r>
              <a:rPr lang="en-GB" sz="1400" dirty="0"/>
              <a:t>Cause damage by both host- and pathogen-</a:t>
            </a:r>
          </a:p>
          <a:p>
            <a:r>
              <a:rPr lang="en-GB" sz="1400" dirty="0"/>
              <a:t>mediated mechanisms.</a:t>
            </a:r>
          </a:p>
          <a:p>
            <a:endParaRPr lang="en-GB" sz="1400" dirty="0"/>
          </a:p>
          <a:p>
            <a:r>
              <a:rPr lang="en-GB" sz="1400" dirty="0"/>
              <a:t>The capacity of class 2 organisms to mediate damage in</a:t>
            </a:r>
          </a:p>
          <a:p>
            <a:r>
              <a:rPr lang="en-GB" sz="1400" dirty="0"/>
              <a:t>individuals with apparently normal immunity is indicative</a:t>
            </a:r>
          </a:p>
          <a:p>
            <a:r>
              <a:rPr lang="en-GB" sz="1400" dirty="0"/>
              <a:t>of expression of microbial characteristics which promote </a:t>
            </a:r>
          </a:p>
          <a:p>
            <a:r>
              <a:rPr lang="en-GB" sz="1400" dirty="0"/>
              <a:t>their ability to evade normal host </a:t>
            </a:r>
            <a:r>
              <a:rPr lang="en-GB" sz="1400" dirty="0" err="1"/>
              <a:t>defenses</a:t>
            </a:r>
            <a:r>
              <a:rPr lang="en-GB" sz="1400" dirty="0"/>
              <a:t>.</a:t>
            </a:r>
          </a:p>
          <a:p>
            <a:r>
              <a:rPr lang="en-GB" sz="1400" dirty="0">
                <a:solidFill>
                  <a:srgbClr val="3399FF"/>
                </a:solidFill>
              </a:rPr>
              <a:t>e.g. </a:t>
            </a:r>
            <a:r>
              <a:rPr lang="en-GB" sz="1400" i="1" dirty="0">
                <a:solidFill>
                  <a:srgbClr val="3399FF"/>
                </a:solidFill>
              </a:rPr>
              <a:t>Candida </a:t>
            </a:r>
            <a:r>
              <a:rPr lang="en-GB" sz="1400" i="1" dirty="0" err="1">
                <a:solidFill>
                  <a:srgbClr val="3399FF"/>
                </a:solidFill>
              </a:rPr>
              <a:t>albicans</a:t>
            </a:r>
            <a:r>
              <a:rPr lang="en-GB" sz="1400" i="1" dirty="0">
                <a:solidFill>
                  <a:srgbClr val="3399FF"/>
                </a:solidFill>
              </a:rPr>
              <a:t> </a:t>
            </a:r>
            <a:r>
              <a:rPr lang="en-GB" sz="1400" dirty="0">
                <a:solidFill>
                  <a:srgbClr val="3399FF"/>
                </a:solidFill>
              </a:rPr>
              <a:t>and </a:t>
            </a:r>
            <a:r>
              <a:rPr lang="en-GB" sz="1400" i="1" dirty="0">
                <a:solidFill>
                  <a:srgbClr val="3399FF"/>
                </a:solidFill>
              </a:rPr>
              <a:t>Cryptococcus </a:t>
            </a:r>
            <a:r>
              <a:rPr lang="en-GB" sz="1400" i="1" dirty="0" err="1">
                <a:solidFill>
                  <a:srgbClr val="3399FF"/>
                </a:solidFill>
              </a:rPr>
              <a:t>neoformans</a:t>
            </a:r>
            <a:endParaRPr lang="en-GB" sz="1400" dirty="0">
              <a:solidFill>
                <a:srgbClr val="3399FF"/>
              </a:solidFill>
            </a:endParaRP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923928" y="3933056"/>
            <a:ext cx="451110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/>
              <a:t>Class 4</a:t>
            </a:r>
          </a:p>
          <a:p>
            <a:r>
              <a:rPr lang="en-GB" sz="1400" dirty="0"/>
              <a:t>Pathogens that cause damage primarily at the extremes</a:t>
            </a:r>
          </a:p>
          <a:p>
            <a:r>
              <a:rPr lang="en-GB" sz="1400" dirty="0"/>
              <a:t>of both weak and strong immune responses </a:t>
            </a:r>
          </a:p>
          <a:p>
            <a:endParaRPr lang="en-GB" sz="1400" dirty="0"/>
          </a:p>
          <a:p>
            <a:r>
              <a:rPr lang="en-GB" sz="1400" dirty="0"/>
              <a:t>Host damage is pathogen mediated in invasive </a:t>
            </a:r>
            <a:r>
              <a:rPr lang="en-GB" sz="1400" dirty="0" err="1"/>
              <a:t>aspergillosis</a:t>
            </a:r>
            <a:endParaRPr lang="en-GB" sz="1400" dirty="0"/>
          </a:p>
          <a:p>
            <a:r>
              <a:rPr lang="en-GB" sz="1400" dirty="0"/>
              <a:t>and results from necrosis and tissue infarction as a result of</a:t>
            </a:r>
          </a:p>
          <a:p>
            <a:r>
              <a:rPr lang="en-GB" sz="1400" dirty="0"/>
              <a:t>tissue invasion and elaboration of hydrolytic enzymes</a:t>
            </a:r>
          </a:p>
          <a:p>
            <a:r>
              <a:rPr lang="en-GB" sz="1400" dirty="0">
                <a:solidFill>
                  <a:srgbClr val="3399FF"/>
                </a:solidFill>
              </a:rPr>
              <a:t>e.g. </a:t>
            </a:r>
            <a:r>
              <a:rPr lang="en-GB" sz="1400" i="1" dirty="0" err="1">
                <a:solidFill>
                  <a:srgbClr val="3399FF"/>
                </a:solidFill>
              </a:rPr>
              <a:t>Asperillus</a:t>
            </a:r>
            <a:r>
              <a:rPr lang="en-GB" sz="1400" i="1" dirty="0">
                <a:solidFill>
                  <a:srgbClr val="3399FF"/>
                </a:solidFill>
              </a:rPr>
              <a:t> </a:t>
            </a:r>
            <a:r>
              <a:rPr lang="en-GB" sz="1400" i="1" dirty="0" err="1">
                <a:solidFill>
                  <a:srgbClr val="3399FF"/>
                </a:solidFill>
              </a:rPr>
              <a:t>fumigatus</a:t>
            </a:r>
            <a:endParaRPr lang="en-GB" sz="1400" dirty="0">
              <a:solidFill>
                <a:srgbClr val="3399FF"/>
              </a:solidFill>
            </a:endParaRPr>
          </a:p>
          <a:p>
            <a:endParaRPr lang="en-GB" sz="1400" dirty="0">
              <a:solidFill>
                <a:srgbClr val="3399FF"/>
              </a:solidFill>
            </a:endParaRPr>
          </a:p>
          <a:p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2625" y="400050"/>
            <a:ext cx="8229600" cy="771525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Interaction of </a:t>
            </a:r>
            <a:r>
              <a:rPr lang="en-GB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Aspergillus</a:t>
            </a:r>
            <a: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with the host</a:t>
            </a:r>
            <a:b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 unique microbial-host interaction</a:t>
            </a:r>
          </a:p>
        </p:txBody>
      </p:sp>
      <p:sp>
        <p:nvSpPr>
          <p:cNvPr id="145431" name="Text Box 23"/>
          <p:cNvSpPr txBox="1">
            <a:spLocks noChangeArrowheads="1"/>
          </p:cNvSpPr>
          <p:nvPr/>
        </p:nvSpPr>
        <p:spPr bwMode="auto">
          <a:xfrm>
            <a:off x="4125913" y="6203950"/>
            <a:ext cx="5018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chemeClr val="accent2"/>
                </a:solidFill>
                <a:cs typeface="Times New Roman" pitchFamily="18" charset="0"/>
              </a:rPr>
              <a:t>.</a:t>
            </a:r>
            <a:r>
              <a:rPr lang="en-GB" sz="240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5434" name="Picture 26" descr="aspwebsitebasicgreen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6738" y="6132513"/>
            <a:ext cx="957262" cy="725487"/>
          </a:xfrm>
          <a:prstGeom prst="rect">
            <a:avLst/>
          </a:prstGeom>
          <a:noFill/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93750" y="1784350"/>
            <a:ext cx="7974013" cy="4876800"/>
            <a:chOff x="308" y="1120"/>
            <a:chExt cx="5023" cy="3072"/>
          </a:xfrm>
        </p:grpSpPr>
        <p:sp>
          <p:nvSpPr>
            <p:cNvPr id="145411" name="Line 3"/>
            <p:cNvSpPr>
              <a:spLocks noChangeShapeType="1"/>
            </p:cNvSpPr>
            <p:nvPr/>
          </p:nvSpPr>
          <p:spPr bwMode="auto">
            <a:xfrm>
              <a:off x="736" y="1120"/>
              <a:ext cx="0" cy="24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45412" name="Text Box 4"/>
            <p:cNvSpPr txBox="1">
              <a:spLocks noChangeArrowheads="1"/>
            </p:cNvSpPr>
            <p:nvPr/>
          </p:nvSpPr>
          <p:spPr bwMode="auto">
            <a:xfrm>
              <a:off x="656" y="3704"/>
              <a:ext cx="1488" cy="231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Immune dysfunction</a:t>
              </a:r>
            </a:p>
          </p:txBody>
        </p:sp>
        <p:sp>
          <p:nvSpPr>
            <p:cNvPr id="145413" name="Line 5"/>
            <p:cNvSpPr>
              <a:spLocks noChangeShapeType="1"/>
            </p:cNvSpPr>
            <p:nvPr/>
          </p:nvSpPr>
          <p:spPr bwMode="auto">
            <a:xfrm rot="16200000" flipV="1">
              <a:off x="1384" y="2880"/>
              <a:ext cx="0" cy="14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45414" name="Line 6"/>
            <p:cNvSpPr>
              <a:spLocks noChangeShapeType="1"/>
            </p:cNvSpPr>
            <p:nvPr/>
          </p:nvSpPr>
          <p:spPr bwMode="auto">
            <a:xfrm>
              <a:off x="736" y="3520"/>
              <a:ext cx="422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45415" name="Text Box 7"/>
            <p:cNvSpPr txBox="1">
              <a:spLocks noChangeArrowheads="1"/>
            </p:cNvSpPr>
            <p:nvPr/>
          </p:nvSpPr>
          <p:spPr bwMode="auto">
            <a:xfrm rot="5400000">
              <a:off x="4287" y="2076"/>
              <a:ext cx="1858" cy="231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Frequency of aspergillosis</a:t>
              </a:r>
            </a:p>
          </p:txBody>
        </p:sp>
        <p:sp>
          <p:nvSpPr>
            <p:cNvPr id="145416" name="Line 8"/>
            <p:cNvSpPr>
              <a:spLocks noChangeShapeType="1"/>
            </p:cNvSpPr>
            <p:nvPr/>
          </p:nvSpPr>
          <p:spPr bwMode="auto">
            <a:xfrm flipV="1">
              <a:off x="4960" y="1120"/>
              <a:ext cx="0" cy="24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45417" name="Text Box 9"/>
            <p:cNvSpPr txBox="1">
              <a:spLocks noChangeArrowheads="1"/>
            </p:cNvSpPr>
            <p:nvPr/>
          </p:nvSpPr>
          <p:spPr bwMode="auto">
            <a:xfrm rot="21600000">
              <a:off x="3492" y="3707"/>
              <a:ext cx="1583" cy="231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Immune hyperactivity</a:t>
              </a:r>
            </a:p>
          </p:txBody>
        </p:sp>
        <p:sp>
          <p:nvSpPr>
            <p:cNvPr id="145418" name="Line 10"/>
            <p:cNvSpPr>
              <a:spLocks noChangeShapeType="1"/>
            </p:cNvSpPr>
            <p:nvPr/>
          </p:nvSpPr>
          <p:spPr bwMode="auto">
            <a:xfrm rot="5400000" flipV="1">
              <a:off x="4236" y="2868"/>
              <a:ext cx="8" cy="14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45419" name="Text Box 11"/>
            <p:cNvSpPr txBox="1">
              <a:spLocks noChangeArrowheads="1"/>
            </p:cNvSpPr>
            <p:nvPr/>
          </p:nvSpPr>
          <p:spPr bwMode="auto">
            <a:xfrm rot="-5400000">
              <a:off x="-505" y="2150"/>
              <a:ext cx="1858" cy="231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solidFill>
                    <a:schemeClr val="accent2"/>
                  </a:solidFill>
                  <a:latin typeface="Comic Sans MS" pitchFamily="66" charset="0"/>
                </a:rPr>
                <a:t>Frequency of aspergillosis</a:t>
              </a:r>
            </a:p>
          </p:txBody>
        </p:sp>
        <p:sp>
          <p:nvSpPr>
            <p:cNvPr id="145420" name="Line 12"/>
            <p:cNvSpPr>
              <a:spLocks noChangeShapeType="1"/>
            </p:cNvSpPr>
            <p:nvPr/>
          </p:nvSpPr>
          <p:spPr bwMode="auto">
            <a:xfrm flipV="1">
              <a:off x="592" y="1504"/>
              <a:ext cx="0" cy="17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45421" name="Line 13"/>
            <p:cNvSpPr>
              <a:spLocks noChangeShapeType="1"/>
            </p:cNvSpPr>
            <p:nvPr/>
          </p:nvSpPr>
          <p:spPr bwMode="auto">
            <a:xfrm flipV="1">
              <a:off x="5056" y="1504"/>
              <a:ext cx="0" cy="17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880" y="1312"/>
              <a:ext cx="1920" cy="2064"/>
              <a:chOff x="912" y="1440"/>
              <a:chExt cx="1920" cy="2064"/>
            </a:xfrm>
          </p:grpSpPr>
          <p:sp>
            <p:nvSpPr>
              <p:cNvPr id="145423" name="Freeform 15"/>
              <p:cNvSpPr>
                <a:spLocks/>
              </p:cNvSpPr>
              <p:nvPr/>
            </p:nvSpPr>
            <p:spPr bwMode="auto">
              <a:xfrm>
                <a:off x="912" y="1440"/>
                <a:ext cx="1920" cy="20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1104"/>
                  </a:cxn>
                  <a:cxn ang="0">
                    <a:pos x="432" y="1488"/>
                  </a:cxn>
                  <a:cxn ang="0">
                    <a:pos x="960" y="1776"/>
                  </a:cxn>
                </a:cxnLst>
                <a:rect l="0" t="0" r="r" b="b"/>
                <a:pathLst>
                  <a:path w="960" h="1776">
                    <a:moveTo>
                      <a:pt x="0" y="0"/>
                    </a:moveTo>
                    <a:cubicBezTo>
                      <a:pt x="36" y="428"/>
                      <a:pt x="72" y="856"/>
                      <a:pt x="144" y="1104"/>
                    </a:cubicBezTo>
                    <a:cubicBezTo>
                      <a:pt x="216" y="1352"/>
                      <a:pt x="296" y="1376"/>
                      <a:pt x="432" y="1488"/>
                    </a:cubicBezTo>
                    <a:cubicBezTo>
                      <a:pt x="568" y="1600"/>
                      <a:pt x="764" y="1688"/>
                      <a:pt x="960" y="1776"/>
                    </a:cubicBezTo>
                  </a:path>
                </a:pathLst>
              </a:custGeom>
              <a:noFill/>
              <a:ln w="38100" cap="flat" cmpd="sng">
                <a:solidFill>
                  <a:srgbClr val="66FF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5424" name="Text Box 16"/>
              <p:cNvSpPr txBox="1">
                <a:spLocks noChangeArrowheads="1"/>
              </p:cNvSpPr>
              <p:nvPr/>
            </p:nvSpPr>
            <p:spPr bwMode="auto">
              <a:xfrm>
                <a:off x="1094" y="1594"/>
                <a:ext cx="81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000">
                    <a:solidFill>
                      <a:schemeClr val="accent2"/>
                    </a:solidFill>
                    <a:latin typeface="Comic Sans MS" pitchFamily="66" charset="0"/>
                  </a:rPr>
                  <a:t>Acute IA</a:t>
                </a:r>
              </a:p>
            </p:txBody>
          </p:sp>
        </p:grpSp>
        <p:sp>
          <p:nvSpPr>
            <p:cNvPr id="145425" name="Text Box 17"/>
            <p:cNvSpPr txBox="1">
              <a:spLocks noChangeArrowheads="1"/>
            </p:cNvSpPr>
            <p:nvPr/>
          </p:nvSpPr>
          <p:spPr bwMode="auto">
            <a:xfrm>
              <a:off x="1528" y="1932"/>
              <a:ext cx="10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Subacute IA</a:t>
              </a:r>
            </a:p>
          </p:txBody>
        </p:sp>
        <p:sp>
          <p:nvSpPr>
            <p:cNvPr id="145426" name="Text Box 18"/>
            <p:cNvSpPr txBox="1">
              <a:spLocks noChangeArrowheads="1"/>
            </p:cNvSpPr>
            <p:nvPr/>
          </p:nvSpPr>
          <p:spPr bwMode="auto">
            <a:xfrm>
              <a:off x="2238" y="2200"/>
              <a:ext cx="1535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Tracheobronchitis </a:t>
              </a:r>
            </a:p>
            <a:p>
              <a:pPr eaLnBrk="0" hangingPunct="0"/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Aspergilloma</a:t>
              </a:r>
            </a:p>
            <a:p>
              <a:pPr eaLnBrk="0" hangingPunct="0"/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Chronic cavitary</a:t>
              </a:r>
            </a:p>
            <a:p>
              <a:pPr eaLnBrk="0" hangingPunct="0"/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Chronic fibrosing</a:t>
              </a:r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808" y="1584"/>
              <a:ext cx="1963" cy="1792"/>
              <a:chOff x="2840" y="1712"/>
              <a:chExt cx="1963" cy="1792"/>
            </a:xfrm>
          </p:grpSpPr>
          <p:sp>
            <p:nvSpPr>
              <p:cNvPr id="145428" name="Freeform 20"/>
              <p:cNvSpPr>
                <a:spLocks/>
              </p:cNvSpPr>
              <p:nvPr/>
            </p:nvSpPr>
            <p:spPr bwMode="auto">
              <a:xfrm>
                <a:off x="2840" y="2208"/>
                <a:ext cx="1920" cy="1296"/>
              </a:xfrm>
              <a:custGeom>
                <a:avLst/>
                <a:gdLst/>
                <a:ahLst/>
                <a:cxnLst>
                  <a:cxn ang="0">
                    <a:pos x="0" y="1296"/>
                  </a:cxn>
                  <a:cxn ang="0">
                    <a:pos x="768" y="1248"/>
                  </a:cxn>
                  <a:cxn ang="0">
                    <a:pos x="1248" y="1104"/>
                  </a:cxn>
                  <a:cxn ang="0">
                    <a:pos x="1584" y="768"/>
                  </a:cxn>
                  <a:cxn ang="0">
                    <a:pos x="1920" y="0"/>
                  </a:cxn>
                </a:cxnLst>
                <a:rect l="0" t="0" r="r" b="b"/>
                <a:pathLst>
                  <a:path w="1920" h="1296">
                    <a:moveTo>
                      <a:pt x="0" y="1296"/>
                    </a:moveTo>
                    <a:cubicBezTo>
                      <a:pt x="280" y="1288"/>
                      <a:pt x="560" y="1280"/>
                      <a:pt x="768" y="1248"/>
                    </a:cubicBezTo>
                    <a:cubicBezTo>
                      <a:pt x="976" y="1216"/>
                      <a:pt x="1112" y="1184"/>
                      <a:pt x="1248" y="1104"/>
                    </a:cubicBezTo>
                    <a:cubicBezTo>
                      <a:pt x="1384" y="1024"/>
                      <a:pt x="1472" y="952"/>
                      <a:pt x="1584" y="768"/>
                    </a:cubicBezTo>
                    <a:cubicBezTo>
                      <a:pt x="1696" y="584"/>
                      <a:pt x="1848" y="256"/>
                      <a:pt x="1920" y="0"/>
                    </a:cubicBezTo>
                  </a:path>
                </a:pathLst>
              </a:custGeom>
              <a:noFill/>
              <a:ln w="38100" cap="flat">
                <a:solidFill>
                  <a:srgbClr val="66FF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5429" name="Text Box 21"/>
              <p:cNvSpPr txBox="1">
                <a:spLocks noChangeArrowheads="1"/>
              </p:cNvSpPr>
              <p:nvPr/>
            </p:nvSpPr>
            <p:spPr bwMode="auto">
              <a:xfrm>
                <a:off x="3446" y="1712"/>
                <a:ext cx="1357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000">
                    <a:solidFill>
                      <a:schemeClr val="accent2"/>
                    </a:solidFill>
                    <a:latin typeface="Comic Sans MS" pitchFamily="66" charset="0"/>
                  </a:rPr>
                  <a:t>ABPA</a:t>
                </a:r>
              </a:p>
              <a:p>
                <a:pPr eaLnBrk="0" hangingPunct="0"/>
                <a:r>
                  <a:rPr lang="en-GB" sz="2000">
                    <a:solidFill>
                      <a:schemeClr val="accent2"/>
                    </a:solidFill>
                    <a:latin typeface="Comic Sans MS" pitchFamily="66" charset="0"/>
                  </a:rPr>
                  <a:t>Allergic sinusitis</a:t>
                </a:r>
              </a:p>
            </p:txBody>
          </p:sp>
        </p:grpSp>
        <p:sp>
          <p:nvSpPr>
            <p:cNvPr id="145430" name="Text Box 22"/>
            <p:cNvSpPr txBox="1">
              <a:spLocks noChangeArrowheads="1"/>
            </p:cNvSpPr>
            <p:nvPr/>
          </p:nvSpPr>
          <p:spPr bwMode="auto">
            <a:xfrm>
              <a:off x="3642" y="3879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145435" name="Text Box 27"/>
            <p:cNvSpPr txBox="1">
              <a:spLocks noChangeArrowheads="1"/>
            </p:cNvSpPr>
            <p:nvPr/>
          </p:nvSpPr>
          <p:spPr bwMode="auto">
            <a:xfrm>
              <a:off x="2408" y="3730"/>
              <a:ext cx="88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187325" eaLnBrk="0" hangingPunct="0">
                <a:spcBef>
                  <a:spcPct val="50000"/>
                </a:spcBef>
              </a:pPr>
              <a:r>
                <a:rPr lang="en-GB" sz="1600">
                  <a:solidFill>
                    <a:schemeClr val="accent2"/>
                  </a:solidFill>
                  <a:latin typeface="Comic Sans MS" pitchFamily="66" charset="0"/>
                </a:rPr>
                <a:t>Normal immune function</a:t>
              </a:r>
              <a:endParaRPr lang="en-US" sz="160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145436" name="Line 28"/>
            <p:cNvSpPr>
              <a:spLocks noChangeShapeType="1"/>
            </p:cNvSpPr>
            <p:nvPr/>
          </p:nvSpPr>
          <p:spPr bwMode="auto">
            <a:xfrm>
              <a:off x="2520" y="3608"/>
              <a:ext cx="648" cy="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852936"/>
            <a:ext cx="7048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 smtClean="0"/>
              <a:t>Disease as an outcome of the</a:t>
            </a:r>
          </a:p>
          <a:p>
            <a:pPr algn="ctr"/>
            <a:r>
              <a:rPr lang="en-GB" sz="3600" dirty="0" smtClean="0"/>
              <a:t> </a:t>
            </a:r>
            <a:r>
              <a:rPr lang="en-GB" sz="3600" i="1" dirty="0" err="1" smtClean="0"/>
              <a:t>Aspergillus</a:t>
            </a:r>
            <a:r>
              <a:rPr lang="en-GB" sz="3600" i="1" dirty="0" smtClean="0"/>
              <a:t> </a:t>
            </a:r>
            <a:r>
              <a:rPr lang="en-GB" sz="3600" dirty="0" smtClean="0"/>
              <a:t>interaction with the host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1507"/>
            <a:ext cx="5067622" cy="515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5045756" y="1121682"/>
            <a:ext cx="3735387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GB" sz="1600" b="0" dirty="0">
                <a:latin typeface="Calibri" pitchFamily="34" charset="0"/>
              </a:rPr>
              <a:t>Innate immune mechanisms provide an</a:t>
            </a:r>
          </a:p>
          <a:p>
            <a:pPr algn="just"/>
            <a:r>
              <a:rPr lang="en-GB" sz="1600" b="0" dirty="0">
                <a:latin typeface="Calibri" pitchFamily="34" charset="0"/>
              </a:rPr>
              <a:t>essential defence against </a:t>
            </a:r>
            <a:r>
              <a:rPr lang="en-GB" sz="1600" b="0" dirty="0" err="1">
                <a:latin typeface="Calibri" pitchFamily="34" charset="0"/>
              </a:rPr>
              <a:t>A</a:t>
            </a:r>
            <a:r>
              <a:rPr lang="en-GB" sz="1600" b="0" i="1" dirty="0" err="1">
                <a:latin typeface="Calibri" pitchFamily="34" charset="0"/>
              </a:rPr>
              <a:t>spergillus</a:t>
            </a:r>
            <a:r>
              <a:rPr lang="en-GB" sz="1600" b="0" i="1" dirty="0">
                <a:latin typeface="Calibri" pitchFamily="34" charset="0"/>
              </a:rPr>
              <a:t> </a:t>
            </a:r>
            <a:r>
              <a:rPr lang="en-GB" sz="1600" b="0" dirty="0">
                <a:latin typeface="Calibri" pitchFamily="34" charset="0"/>
              </a:rPr>
              <a:t>infection</a:t>
            </a:r>
          </a:p>
          <a:p>
            <a:pPr algn="just"/>
            <a:endParaRPr lang="en-GB" sz="1600" b="0" dirty="0">
              <a:latin typeface="Calibri" pitchFamily="34" charset="0"/>
            </a:endParaRPr>
          </a:p>
          <a:p>
            <a:pPr marL="400050" indent="-400050" algn="just">
              <a:buAutoNum type="romanLcParenBoth"/>
            </a:pPr>
            <a:r>
              <a:rPr lang="en-GB" sz="1600" b="0" u="sng" dirty="0" smtClean="0">
                <a:latin typeface="Calibri" pitchFamily="34" charset="0"/>
              </a:rPr>
              <a:t>Macrophages</a:t>
            </a:r>
            <a:r>
              <a:rPr lang="en-GB" sz="1600" b="0" dirty="0" smtClean="0">
                <a:latin typeface="Calibri" pitchFamily="34" charset="0"/>
              </a:rPr>
              <a:t>: Engulf and kill spores, cytokine release</a:t>
            </a:r>
          </a:p>
          <a:p>
            <a:pPr marL="400050" indent="-400050" algn="just">
              <a:buAutoNum type="romanLcParenBoth"/>
            </a:pPr>
            <a:endParaRPr lang="en-GB" sz="1600" b="0" dirty="0" smtClean="0">
              <a:latin typeface="Calibri" pitchFamily="34" charset="0"/>
            </a:endParaRPr>
          </a:p>
          <a:p>
            <a:pPr marL="400050" indent="-400050" algn="just">
              <a:buAutoNum type="romanLcParenBoth"/>
            </a:pPr>
            <a:r>
              <a:rPr lang="en-GB" sz="1600" dirty="0" err="1" smtClean="0">
                <a:latin typeface="Calibri" pitchFamily="34" charset="0"/>
              </a:rPr>
              <a:t>Neutrophils</a:t>
            </a:r>
            <a:r>
              <a:rPr lang="en-GB" sz="1600" dirty="0" smtClean="0">
                <a:latin typeface="Calibri" pitchFamily="34" charset="0"/>
              </a:rPr>
              <a:t>: ROS and NETs kill enlarged spores and </a:t>
            </a:r>
            <a:r>
              <a:rPr lang="en-GB" sz="1600" dirty="0" err="1" smtClean="0">
                <a:latin typeface="Calibri" pitchFamily="34" charset="0"/>
              </a:rPr>
              <a:t>hyphae</a:t>
            </a:r>
            <a:r>
              <a:rPr lang="en-GB" sz="1600" dirty="0" smtClean="0">
                <a:latin typeface="Calibri" pitchFamily="34" charset="0"/>
              </a:rPr>
              <a:t>, cytokine release</a:t>
            </a:r>
          </a:p>
          <a:p>
            <a:pPr marL="400050" indent="-400050" algn="just">
              <a:buAutoNum type="romanLcParenBoth"/>
            </a:pPr>
            <a:endParaRPr lang="en-GB" sz="1600" dirty="0" smtClean="0">
              <a:latin typeface="Calibri" pitchFamily="34" charset="0"/>
            </a:endParaRPr>
          </a:p>
          <a:p>
            <a:pPr marL="400050" indent="-400050" algn="just">
              <a:buAutoNum type="romanLcParenBoth"/>
            </a:pPr>
            <a:r>
              <a:rPr lang="en-GB" sz="1600" b="0" dirty="0" smtClean="0">
                <a:latin typeface="Calibri" pitchFamily="34" charset="0"/>
              </a:rPr>
              <a:t>Presentation of fungal antigens by        </a:t>
            </a:r>
            <a:r>
              <a:rPr lang="en-GB" sz="1600" b="0" dirty="0" err="1" smtClean="0">
                <a:latin typeface="Calibri" pitchFamily="34" charset="0"/>
              </a:rPr>
              <a:t>dendritic</a:t>
            </a:r>
            <a:r>
              <a:rPr lang="en-GB" sz="1600" b="0" dirty="0" smtClean="0">
                <a:latin typeface="Calibri" pitchFamily="34" charset="0"/>
              </a:rPr>
              <a:t> cells and other APCs prompts subsequent adaptive response, the identity of which is a potent </a:t>
            </a:r>
            <a:r>
              <a:rPr lang="en-GB" sz="1600" b="0" dirty="0" err="1" smtClean="0">
                <a:latin typeface="Calibri" pitchFamily="34" charset="0"/>
              </a:rPr>
              <a:t>detrminant</a:t>
            </a:r>
            <a:r>
              <a:rPr lang="en-GB" sz="1600" b="0" dirty="0" smtClean="0">
                <a:latin typeface="Calibri" pitchFamily="34" charset="0"/>
              </a:rPr>
              <a:t> of infectious outcome.</a:t>
            </a:r>
          </a:p>
          <a:p>
            <a:pPr algn="just"/>
            <a:endParaRPr lang="en-GB" sz="1600" dirty="0" smtClean="0">
              <a:latin typeface="Calibri" pitchFamily="34" charset="0"/>
            </a:endParaRPr>
          </a:p>
          <a:p>
            <a:pPr algn="just"/>
            <a:endParaRPr lang="en-GB" sz="1600" dirty="0" smtClean="0">
              <a:latin typeface="Calibri" pitchFamily="34" charset="0"/>
            </a:endParaRPr>
          </a:p>
          <a:p>
            <a:pPr algn="just"/>
            <a:endParaRPr lang="en-GB" sz="1600" b="0" dirty="0" smtClean="0">
              <a:latin typeface="Calibri" pitchFamily="34" charset="0"/>
            </a:endParaRPr>
          </a:p>
          <a:p>
            <a:pPr algn="just"/>
            <a:endParaRPr lang="en-GB" sz="1600" dirty="0" smtClean="0">
              <a:latin typeface="Calibri" pitchFamily="34" charset="0"/>
            </a:endParaRPr>
          </a:p>
          <a:p>
            <a:pPr algn="just"/>
            <a:r>
              <a:rPr lang="en-GB" sz="1600" b="0" dirty="0" smtClean="0">
                <a:latin typeface="Calibri" pitchFamily="34" charset="0"/>
              </a:rPr>
              <a:t>  </a:t>
            </a:r>
            <a:endParaRPr lang="en-GB" sz="1600" b="0" dirty="0">
              <a:latin typeface="Calibri" pitchFamily="34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3312" y="210684"/>
            <a:ext cx="9070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Dynamic nature of the </a:t>
            </a:r>
            <a:r>
              <a:rPr lang="en-GB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Aspergillus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host-pathogen interaction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610350"/>
            <a:ext cx="2511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4486" y="6561138"/>
            <a:ext cx="2114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95536" y="6237312"/>
            <a:ext cx="1290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 dirty="0" err="1">
                <a:latin typeface="Calibri" pitchFamily="34" charset="0"/>
              </a:rPr>
              <a:t>Luigina</a:t>
            </a:r>
            <a:r>
              <a:rPr lang="en-GB" sz="1400" b="0" dirty="0">
                <a:latin typeface="Calibri" pitchFamily="34" charset="0"/>
              </a:rPr>
              <a:t> Romani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3128</Words>
  <Application>Microsoft Office PowerPoint</Application>
  <PresentationFormat>On-screen Show (4:3)</PresentationFormat>
  <Paragraphs>626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Interaction of Aspergillus with the host A unique microbial-host interaction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ebignell</dc:creator>
  <cp:lastModifiedBy>Shiel, Nuala</cp:lastModifiedBy>
  <cp:revision>22</cp:revision>
  <dcterms:created xsi:type="dcterms:W3CDTF">2011-10-23T22:26:40Z</dcterms:created>
  <dcterms:modified xsi:type="dcterms:W3CDTF">2012-11-09T16:10:50Z</dcterms:modified>
</cp:coreProperties>
</file>