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4" r:id="rId4"/>
  </p:sldMasterIdLst>
  <p:notesMasterIdLst>
    <p:notesMasterId r:id="rId52"/>
  </p:notesMasterIdLst>
  <p:handoutMasterIdLst>
    <p:handoutMasterId r:id="rId53"/>
  </p:handoutMasterIdLst>
  <p:sldIdLst>
    <p:sldId id="546" r:id="rId5"/>
    <p:sldId id="474" r:id="rId6"/>
    <p:sldId id="650" r:id="rId7"/>
    <p:sldId id="847" r:id="rId8"/>
    <p:sldId id="811" r:id="rId9"/>
    <p:sldId id="810" r:id="rId10"/>
    <p:sldId id="837" r:id="rId11"/>
    <p:sldId id="835" r:id="rId12"/>
    <p:sldId id="838" r:id="rId13"/>
    <p:sldId id="832" r:id="rId14"/>
    <p:sldId id="833" r:id="rId15"/>
    <p:sldId id="728" r:id="rId16"/>
    <p:sldId id="730" r:id="rId17"/>
    <p:sldId id="839" r:id="rId18"/>
    <p:sldId id="840" r:id="rId19"/>
    <p:sldId id="734" r:id="rId20"/>
    <p:sldId id="812" r:id="rId21"/>
    <p:sldId id="841" r:id="rId22"/>
    <p:sldId id="539" r:id="rId23"/>
    <p:sldId id="828" r:id="rId24"/>
    <p:sldId id="627" r:id="rId25"/>
    <p:sldId id="414" r:id="rId26"/>
    <p:sldId id="826" r:id="rId27"/>
    <p:sldId id="848" r:id="rId28"/>
    <p:sldId id="303" r:id="rId29"/>
    <p:sldId id="529" r:id="rId30"/>
    <p:sldId id="617" r:id="rId31"/>
    <p:sldId id="616" r:id="rId32"/>
    <p:sldId id="550" r:id="rId33"/>
    <p:sldId id="305" r:id="rId34"/>
    <p:sldId id="306" r:id="rId35"/>
    <p:sldId id="814" r:id="rId36"/>
    <p:sldId id="819" r:id="rId37"/>
    <p:sldId id="815" r:id="rId38"/>
    <p:sldId id="816" r:id="rId39"/>
    <p:sldId id="817" r:id="rId40"/>
    <p:sldId id="818" r:id="rId41"/>
    <p:sldId id="820" r:id="rId42"/>
    <p:sldId id="821" r:id="rId43"/>
    <p:sldId id="824" r:id="rId44"/>
    <p:sldId id="825" r:id="rId45"/>
    <p:sldId id="842" r:id="rId46"/>
    <p:sldId id="843" r:id="rId47"/>
    <p:sldId id="844" r:id="rId48"/>
    <p:sldId id="845" r:id="rId49"/>
    <p:sldId id="836" r:id="rId50"/>
    <p:sldId id="809" r:id="rId51"/>
  </p:sldIdLst>
  <p:sldSz cx="10287000" cy="6858000" type="35mm"/>
  <p:notesSz cx="6783388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CE8C8"/>
    <a:srgbClr val="FADCAC"/>
    <a:srgbClr val="00030C"/>
    <a:srgbClr val="FFFFFF"/>
    <a:srgbClr val="E1E8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73" autoAdjust="0"/>
  </p:normalViewPr>
  <p:slideViewPr>
    <p:cSldViewPr>
      <p:cViewPr>
        <p:scale>
          <a:sx n="50" d="100"/>
          <a:sy n="50" d="100"/>
        </p:scale>
        <p:origin x="-588" y="-28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18497" y="9519454"/>
            <a:ext cx="403109" cy="306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655" tIns="45023" rIns="91655" bIns="45023" anchor="ctr">
            <a:spAutoFit/>
          </a:bodyPr>
          <a:lstStyle/>
          <a:p>
            <a:pPr algn="r" defTabSz="925513"/>
            <a:fld id="{6D65B2CC-D4C0-477F-A3B3-17482C8555B5}" type="slidenum">
              <a:rPr lang="en-GB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25513"/>
              <a:t>‹#›</a:t>
            </a:fld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887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58" y="4714876"/>
            <a:ext cx="4974273" cy="446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5" tIns="45023" rIns="91655" bIns="4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0075" y="744538"/>
            <a:ext cx="5583238" cy="3722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18497" y="9519454"/>
            <a:ext cx="403109" cy="306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655" tIns="45023" rIns="91655" bIns="45023" anchor="ctr">
            <a:spAutoFit/>
          </a:bodyPr>
          <a:lstStyle/>
          <a:p>
            <a:pPr algn="r" defTabSz="925513"/>
            <a:fld id="{670F14A1-DD81-4546-9958-BF9D0CD49EEB}" type="slidenum">
              <a:rPr lang="en-GB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25513"/>
              <a:t>‹#›</a:t>
            </a:fld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510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6656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9830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2375" y="184150"/>
            <a:ext cx="237172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4150"/>
            <a:ext cx="6962775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8415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2375" y="184150"/>
            <a:ext cx="237172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4150"/>
            <a:ext cx="6962775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2375" y="184150"/>
            <a:ext cx="237172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4150"/>
            <a:ext cx="6962775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2375" y="184150"/>
            <a:ext cx="237172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4150"/>
            <a:ext cx="6962775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8415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82738"/>
            <a:ext cx="4667250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82738"/>
            <a:ext cx="4667250" cy="5011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8415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82738"/>
            <a:ext cx="9486900" cy="5011737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184150"/>
            <a:ext cx="77724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82738"/>
            <a:ext cx="9486900" cy="5011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184150"/>
            <a:ext cx="77724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82738"/>
            <a:ext cx="9486900" cy="5011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184150"/>
            <a:ext cx="77724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82738"/>
            <a:ext cx="9486900" cy="5011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184150"/>
            <a:ext cx="77724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82738"/>
            <a:ext cx="9486900" cy="5011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13" r:id="rId12"/>
    <p:sldLayoutId id="2147483714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fworld.com/" TargetMode="External"/><Relationship Id="rId2" Type="http://schemas.openxmlformats.org/officeDocument/2006/relationships/hyperlink" Target="http://www.niaid.nih.gov/factsheets/pid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20" y="1484784"/>
            <a:ext cx="8640960" cy="864095"/>
          </a:xfrm>
        </p:spPr>
        <p:txBody>
          <a:bodyPr/>
          <a:lstStyle/>
          <a:p>
            <a:r>
              <a:rPr lang="en-GB" sz="4800" b="0" i="0" dirty="0" smtClean="0">
                <a:effectLst/>
                <a:latin typeface="Arial" pitchFamily="34" charset="0"/>
                <a:cs typeface="Arial" pitchFamily="34" charset="0"/>
              </a:rPr>
              <a:t>Primary immune deficiencies</a:t>
            </a:r>
            <a:endParaRPr lang="en-GB" sz="4800" b="0" i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4988" y="3789040"/>
            <a:ext cx="9289032" cy="2736304"/>
          </a:xfrm>
        </p:spPr>
        <p:txBody>
          <a:bodyPr/>
          <a:lstStyle/>
          <a:p>
            <a:r>
              <a:rPr lang="en-GB" b="0" dirty="0">
                <a:effectLst/>
                <a:latin typeface="Arial" pitchFamily="34" charset="0"/>
                <a:cs typeface="Arial" pitchFamily="34" charset="0"/>
              </a:rPr>
              <a:t>Peter Kelleher</a:t>
            </a:r>
          </a:p>
          <a:p>
            <a:r>
              <a:rPr lang="en-GB" sz="2800" b="0" dirty="0" smtClean="0">
                <a:effectLst/>
                <a:latin typeface="Arial" pitchFamily="34" charset="0"/>
                <a:cs typeface="Arial" pitchFamily="34" charset="0"/>
              </a:rPr>
              <a:t>Senior </a:t>
            </a:r>
            <a:r>
              <a:rPr lang="en-GB" sz="2800" b="0" dirty="0">
                <a:effectLst/>
                <a:latin typeface="Arial" pitchFamily="34" charset="0"/>
                <a:cs typeface="Arial" pitchFamily="34" charset="0"/>
              </a:rPr>
              <a:t>Lecturer in Immunology</a:t>
            </a:r>
          </a:p>
          <a:p>
            <a:r>
              <a:rPr lang="en-GB" sz="2800" b="0" dirty="0">
                <a:effectLst/>
                <a:latin typeface="Arial" pitchFamily="34" charset="0"/>
                <a:cs typeface="Arial" pitchFamily="34" charset="0"/>
              </a:rPr>
              <a:t>Imperial College, London</a:t>
            </a:r>
          </a:p>
          <a:p>
            <a:r>
              <a:rPr lang="en-GB" sz="2800" b="0" dirty="0">
                <a:effectLst/>
                <a:latin typeface="Arial" pitchFamily="34" charset="0"/>
                <a:cs typeface="Arial" pitchFamily="34" charset="0"/>
              </a:rPr>
              <a:t>p.kelleher@imperial.ac.uk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84150"/>
            <a:ext cx="8017966" cy="796578"/>
          </a:xfrm>
        </p:spPr>
        <p:txBody>
          <a:bodyPr/>
          <a:lstStyle/>
          <a:p>
            <a:r>
              <a:rPr lang="en-GB" sz="3600" i="0" dirty="0" smtClean="0"/>
              <a:t>Infections in antibody deficiencies</a:t>
            </a:r>
            <a:endParaRPr lang="en-GB" sz="3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9486900" cy="5325715"/>
          </a:xfrm>
        </p:spPr>
        <p:txBody>
          <a:bodyPr/>
          <a:lstStyle/>
          <a:p>
            <a:pPr>
              <a:buNone/>
            </a:pP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Meningoencephalitis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Enteroviruses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Conjunctivitis				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Haemophilus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influenzae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Sinusitis and Pneumonia		Streptococcus pneumonia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Haemophilus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infuenzae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Skin infection				Staphylococcus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aureus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G.I. Infection				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Giardia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lamblia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						Campylobacter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spp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28" y="332656"/>
            <a:ext cx="7772400" cy="697954"/>
          </a:xfrm>
        </p:spPr>
        <p:txBody>
          <a:bodyPr/>
          <a:lstStyle/>
          <a:p>
            <a:r>
              <a:rPr lang="en-GB" sz="3600" i="0" dirty="0" smtClean="0"/>
              <a:t>Infections in T cell deficiencies</a:t>
            </a:r>
            <a:endParaRPr lang="en-GB" sz="3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0" y="1340768"/>
            <a:ext cx="9433048" cy="5328592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CNS					</a:t>
            </a:r>
            <a:r>
              <a:rPr lang="en-GB" sz="2400" dirty="0" err="1" smtClean="0"/>
              <a:t>Toxoplasma</a:t>
            </a:r>
            <a:r>
              <a:rPr lang="en-GB" sz="2400" dirty="0" smtClean="0"/>
              <a:t> </a:t>
            </a:r>
            <a:r>
              <a:rPr lang="en-GB" sz="2400" dirty="0" err="1" smtClean="0"/>
              <a:t>gondii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			</a:t>
            </a:r>
          </a:p>
          <a:p>
            <a:pPr>
              <a:buNone/>
            </a:pPr>
            <a:r>
              <a:rPr lang="en-GB" sz="2400" dirty="0" smtClean="0"/>
              <a:t>Retina 				Cytomegalovirus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Pneumonia 				</a:t>
            </a:r>
            <a:r>
              <a:rPr lang="en-GB" sz="2400" dirty="0" err="1" smtClean="0"/>
              <a:t>Pneumocystis</a:t>
            </a:r>
            <a:r>
              <a:rPr lang="en-GB" sz="2400" dirty="0" smtClean="0"/>
              <a:t> </a:t>
            </a:r>
            <a:r>
              <a:rPr lang="en-GB" sz="2400" dirty="0" err="1" smtClean="0"/>
              <a:t>jiroveci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			Mycobacterium Tuberculosis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Skin					Varicella Zoster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400" dirty="0" smtClean="0"/>
              <a:t>GI 					Candida </a:t>
            </a:r>
            <a:r>
              <a:rPr lang="en-GB" sz="2400" dirty="0" err="1" smtClean="0"/>
              <a:t>albicans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smtClean="0"/>
              <a:t>						Cryptosporidium </a:t>
            </a:r>
            <a:r>
              <a:rPr lang="en-GB" sz="2400" dirty="0" err="1" smtClean="0"/>
              <a:t>parvum</a:t>
            </a:r>
            <a:endParaRPr lang="en-GB" sz="24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Freeform 2"/>
          <p:cNvSpPr>
            <a:spLocks/>
          </p:cNvSpPr>
          <p:nvPr/>
        </p:nvSpPr>
        <p:spPr bwMode="auto">
          <a:xfrm>
            <a:off x="762000" y="1600200"/>
            <a:ext cx="1371600" cy="4800600"/>
          </a:xfrm>
          <a:custGeom>
            <a:avLst/>
            <a:gdLst/>
            <a:ahLst/>
            <a:cxnLst>
              <a:cxn ang="0">
                <a:pos x="26" y="225"/>
              </a:cxn>
              <a:cxn ang="0">
                <a:pos x="0" y="118"/>
              </a:cxn>
              <a:cxn ang="0">
                <a:pos x="37" y="22"/>
              </a:cxn>
              <a:cxn ang="0">
                <a:pos x="126" y="0"/>
              </a:cxn>
              <a:cxn ang="0">
                <a:pos x="230" y="62"/>
              </a:cxn>
              <a:cxn ang="0">
                <a:pos x="262" y="107"/>
              </a:cxn>
              <a:cxn ang="0">
                <a:pos x="298" y="141"/>
              </a:cxn>
              <a:cxn ang="0">
                <a:pos x="361" y="135"/>
              </a:cxn>
              <a:cxn ang="0">
                <a:pos x="461" y="56"/>
              </a:cxn>
              <a:cxn ang="0">
                <a:pos x="529" y="39"/>
              </a:cxn>
              <a:cxn ang="0">
                <a:pos x="623" y="73"/>
              </a:cxn>
              <a:cxn ang="0">
                <a:pos x="649" y="118"/>
              </a:cxn>
              <a:cxn ang="0">
                <a:pos x="649" y="237"/>
              </a:cxn>
              <a:cxn ang="0">
                <a:pos x="607" y="400"/>
              </a:cxn>
              <a:cxn ang="0">
                <a:pos x="544" y="626"/>
              </a:cxn>
              <a:cxn ang="0">
                <a:pos x="529" y="834"/>
              </a:cxn>
              <a:cxn ang="0">
                <a:pos x="534" y="1049"/>
              </a:cxn>
              <a:cxn ang="0">
                <a:pos x="539" y="1150"/>
              </a:cxn>
              <a:cxn ang="0">
                <a:pos x="544" y="1257"/>
              </a:cxn>
              <a:cxn ang="0">
                <a:pos x="544" y="1348"/>
              </a:cxn>
              <a:cxn ang="0">
                <a:pos x="544" y="1449"/>
              </a:cxn>
              <a:cxn ang="0">
                <a:pos x="555" y="1630"/>
              </a:cxn>
              <a:cxn ang="0">
                <a:pos x="586" y="1810"/>
              </a:cxn>
              <a:cxn ang="0">
                <a:pos x="633" y="1957"/>
              </a:cxn>
              <a:cxn ang="0">
                <a:pos x="665" y="2008"/>
              </a:cxn>
              <a:cxn ang="0">
                <a:pos x="685" y="2058"/>
              </a:cxn>
              <a:cxn ang="0">
                <a:pos x="612" y="2137"/>
              </a:cxn>
              <a:cxn ang="0">
                <a:pos x="534" y="2137"/>
              </a:cxn>
              <a:cxn ang="0">
                <a:pos x="455" y="2109"/>
              </a:cxn>
              <a:cxn ang="0">
                <a:pos x="382" y="2087"/>
              </a:cxn>
              <a:cxn ang="0">
                <a:pos x="309" y="2070"/>
              </a:cxn>
              <a:cxn ang="0">
                <a:pos x="220" y="2070"/>
              </a:cxn>
              <a:cxn ang="0">
                <a:pos x="173" y="2098"/>
              </a:cxn>
              <a:cxn ang="0">
                <a:pos x="126" y="2120"/>
              </a:cxn>
              <a:cxn ang="0">
                <a:pos x="58" y="2070"/>
              </a:cxn>
              <a:cxn ang="0">
                <a:pos x="68" y="1996"/>
              </a:cxn>
              <a:cxn ang="0">
                <a:pos x="115" y="1929"/>
              </a:cxn>
              <a:cxn ang="0">
                <a:pos x="152" y="1844"/>
              </a:cxn>
              <a:cxn ang="0">
                <a:pos x="183" y="1759"/>
              </a:cxn>
              <a:cxn ang="0">
                <a:pos x="194" y="1624"/>
              </a:cxn>
              <a:cxn ang="0">
                <a:pos x="194" y="1489"/>
              </a:cxn>
              <a:cxn ang="0">
                <a:pos x="199" y="1331"/>
              </a:cxn>
              <a:cxn ang="0">
                <a:pos x="204" y="1178"/>
              </a:cxn>
              <a:cxn ang="0">
                <a:pos x="204" y="1083"/>
              </a:cxn>
              <a:cxn ang="0">
                <a:pos x="204" y="987"/>
              </a:cxn>
              <a:cxn ang="0">
                <a:pos x="215" y="767"/>
              </a:cxn>
              <a:cxn ang="0">
                <a:pos x="215" y="547"/>
              </a:cxn>
              <a:cxn ang="0">
                <a:pos x="199" y="451"/>
              </a:cxn>
              <a:cxn ang="0">
                <a:pos x="162" y="366"/>
              </a:cxn>
              <a:cxn ang="0">
                <a:pos x="115" y="327"/>
              </a:cxn>
              <a:cxn ang="0">
                <a:pos x="58" y="299"/>
              </a:cxn>
            </a:cxnLst>
            <a:rect l="0" t="0" r="r" b="b"/>
            <a:pathLst>
              <a:path w="685" h="2143">
                <a:moveTo>
                  <a:pt x="47" y="287"/>
                </a:moveTo>
                <a:lnTo>
                  <a:pt x="26" y="225"/>
                </a:lnTo>
                <a:lnTo>
                  <a:pt x="11" y="174"/>
                </a:lnTo>
                <a:lnTo>
                  <a:pt x="0" y="118"/>
                </a:lnTo>
                <a:lnTo>
                  <a:pt x="16" y="62"/>
                </a:lnTo>
                <a:lnTo>
                  <a:pt x="37" y="22"/>
                </a:lnTo>
                <a:lnTo>
                  <a:pt x="84" y="5"/>
                </a:lnTo>
                <a:lnTo>
                  <a:pt x="126" y="0"/>
                </a:lnTo>
                <a:lnTo>
                  <a:pt x="162" y="17"/>
                </a:lnTo>
                <a:lnTo>
                  <a:pt x="230" y="62"/>
                </a:lnTo>
                <a:lnTo>
                  <a:pt x="246" y="84"/>
                </a:lnTo>
                <a:lnTo>
                  <a:pt x="262" y="107"/>
                </a:lnTo>
                <a:lnTo>
                  <a:pt x="272" y="129"/>
                </a:lnTo>
                <a:lnTo>
                  <a:pt x="298" y="141"/>
                </a:lnTo>
                <a:lnTo>
                  <a:pt x="330" y="141"/>
                </a:lnTo>
                <a:lnTo>
                  <a:pt x="361" y="135"/>
                </a:lnTo>
                <a:lnTo>
                  <a:pt x="413" y="95"/>
                </a:lnTo>
                <a:lnTo>
                  <a:pt x="461" y="56"/>
                </a:lnTo>
                <a:lnTo>
                  <a:pt x="492" y="45"/>
                </a:lnTo>
                <a:lnTo>
                  <a:pt x="529" y="39"/>
                </a:lnTo>
                <a:lnTo>
                  <a:pt x="576" y="45"/>
                </a:lnTo>
                <a:lnTo>
                  <a:pt x="623" y="73"/>
                </a:lnTo>
                <a:lnTo>
                  <a:pt x="638" y="95"/>
                </a:lnTo>
                <a:lnTo>
                  <a:pt x="649" y="118"/>
                </a:lnTo>
                <a:lnTo>
                  <a:pt x="654" y="174"/>
                </a:lnTo>
                <a:lnTo>
                  <a:pt x="649" y="237"/>
                </a:lnTo>
                <a:lnTo>
                  <a:pt x="638" y="293"/>
                </a:lnTo>
                <a:lnTo>
                  <a:pt x="607" y="400"/>
                </a:lnTo>
                <a:lnTo>
                  <a:pt x="570" y="502"/>
                </a:lnTo>
                <a:lnTo>
                  <a:pt x="544" y="626"/>
                </a:lnTo>
                <a:lnTo>
                  <a:pt x="534" y="733"/>
                </a:lnTo>
                <a:lnTo>
                  <a:pt x="529" y="834"/>
                </a:lnTo>
                <a:lnTo>
                  <a:pt x="529" y="936"/>
                </a:lnTo>
                <a:lnTo>
                  <a:pt x="534" y="1049"/>
                </a:lnTo>
                <a:lnTo>
                  <a:pt x="534" y="1099"/>
                </a:lnTo>
                <a:lnTo>
                  <a:pt x="539" y="1150"/>
                </a:lnTo>
                <a:lnTo>
                  <a:pt x="539" y="1195"/>
                </a:lnTo>
                <a:lnTo>
                  <a:pt x="544" y="1257"/>
                </a:lnTo>
                <a:lnTo>
                  <a:pt x="544" y="1303"/>
                </a:lnTo>
                <a:lnTo>
                  <a:pt x="544" y="1348"/>
                </a:lnTo>
                <a:lnTo>
                  <a:pt x="544" y="1393"/>
                </a:lnTo>
                <a:lnTo>
                  <a:pt x="544" y="1449"/>
                </a:lnTo>
                <a:lnTo>
                  <a:pt x="549" y="1545"/>
                </a:lnTo>
                <a:lnTo>
                  <a:pt x="555" y="1630"/>
                </a:lnTo>
                <a:lnTo>
                  <a:pt x="565" y="1709"/>
                </a:lnTo>
                <a:lnTo>
                  <a:pt x="586" y="1810"/>
                </a:lnTo>
                <a:lnTo>
                  <a:pt x="602" y="1883"/>
                </a:lnTo>
                <a:lnTo>
                  <a:pt x="633" y="1957"/>
                </a:lnTo>
                <a:lnTo>
                  <a:pt x="644" y="1979"/>
                </a:lnTo>
                <a:lnTo>
                  <a:pt x="665" y="2008"/>
                </a:lnTo>
                <a:lnTo>
                  <a:pt x="680" y="2030"/>
                </a:lnTo>
                <a:lnTo>
                  <a:pt x="685" y="2058"/>
                </a:lnTo>
                <a:lnTo>
                  <a:pt x="659" y="2103"/>
                </a:lnTo>
                <a:lnTo>
                  <a:pt x="612" y="2137"/>
                </a:lnTo>
                <a:lnTo>
                  <a:pt x="570" y="2143"/>
                </a:lnTo>
                <a:lnTo>
                  <a:pt x="534" y="2137"/>
                </a:lnTo>
                <a:lnTo>
                  <a:pt x="497" y="2120"/>
                </a:lnTo>
                <a:lnTo>
                  <a:pt x="455" y="2109"/>
                </a:lnTo>
                <a:lnTo>
                  <a:pt x="413" y="2098"/>
                </a:lnTo>
                <a:lnTo>
                  <a:pt x="382" y="2087"/>
                </a:lnTo>
                <a:lnTo>
                  <a:pt x="345" y="2075"/>
                </a:lnTo>
                <a:lnTo>
                  <a:pt x="309" y="2070"/>
                </a:lnTo>
                <a:lnTo>
                  <a:pt x="262" y="2058"/>
                </a:lnTo>
                <a:lnTo>
                  <a:pt x="220" y="2070"/>
                </a:lnTo>
                <a:lnTo>
                  <a:pt x="188" y="2081"/>
                </a:lnTo>
                <a:lnTo>
                  <a:pt x="173" y="2098"/>
                </a:lnTo>
                <a:lnTo>
                  <a:pt x="152" y="2115"/>
                </a:lnTo>
                <a:lnTo>
                  <a:pt x="126" y="2120"/>
                </a:lnTo>
                <a:lnTo>
                  <a:pt x="79" y="2103"/>
                </a:lnTo>
                <a:lnTo>
                  <a:pt x="58" y="2070"/>
                </a:lnTo>
                <a:lnTo>
                  <a:pt x="52" y="2030"/>
                </a:lnTo>
                <a:lnTo>
                  <a:pt x="68" y="1996"/>
                </a:lnTo>
                <a:lnTo>
                  <a:pt x="94" y="1962"/>
                </a:lnTo>
                <a:lnTo>
                  <a:pt x="115" y="1929"/>
                </a:lnTo>
                <a:lnTo>
                  <a:pt x="131" y="1878"/>
                </a:lnTo>
                <a:lnTo>
                  <a:pt x="152" y="1844"/>
                </a:lnTo>
                <a:lnTo>
                  <a:pt x="168" y="1804"/>
                </a:lnTo>
                <a:lnTo>
                  <a:pt x="183" y="1759"/>
                </a:lnTo>
                <a:lnTo>
                  <a:pt x="188" y="1686"/>
                </a:lnTo>
                <a:lnTo>
                  <a:pt x="194" y="1624"/>
                </a:lnTo>
                <a:lnTo>
                  <a:pt x="188" y="1556"/>
                </a:lnTo>
                <a:lnTo>
                  <a:pt x="194" y="1489"/>
                </a:lnTo>
                <a:lnTo>
                  <a:pt x="194" y="1404"/>
                </a:lnTo>
                <a:lnTo>
                  <a:pt x="199" y="1331"/>
                </a:lnTo>
                <a:lnTo>
                  <a:pt x="199" y="1257"/>
                </a:lnTo>
                <a:lnTo>
                  <a:pt x="204" y="1178"/>
                </a:lnTo>
                <a:lnTo>
                  <a:pt x="204" y="1128"/>
                </a:lnTo>
                <a:lnTo>
                  <a:pt x="204" y="1083"/>
                </a:lnTo>
                <a:lnTo>
                  <a:pt x="204" y="1032"/>
                </a:lnTo>
                <a:lnTo>
                  <a:pt x="204" y="987"/>
                </a:lnTo>
                <a:lnTo>
                  <a:pt x="204" y="868"/>
                </a:lnTo>
                <a:lnTo>
                  <a:pt x="215" y="767"/>
                </a:lnTo>
                <a:lnTo>
                  <a:pt x="220" y="665"/>
                </a:lnTo>
                <a:lnTo>
                  <a:pt x="215" y="547"/>
                </a:lnTo>
                <a:lnTo>
                  <a:pt x="204" y="496"/>
                </a:lnTo>
                <a:lnTo>
                  <a:pt x="199" y="451"/>
                </a:lnTo>
                <a:lnTo>
                  <a:pt x="188" y="406"/>
                </a:lnTo>
                <a:lnTo>
                  <a:pt x="162" y="366"/>
                </a:lnTo>
                <a:lnTo>
                  <a:pt x="136" y="338"/>
                </a:lnTo>
                <a:lnTo>
                  <a:pt x="115" y="327"/>
                </a:lnTo>
                <a:lnTo>
                  <a:pt x="84" y="315"/>
                </a:lnTo>
                <a:lnTo>
                  <a:pt x="58" y="299"/>
                </a:lnTo>
              </a:path>
            </a:pathLst>
          </a:custGeom>
          <a:solidFill>
            <a:schemeClr val="tx1"/>
          </a:solidFill>
          <a:ln w="158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136525" y="1182688"/>
            <a:ext cx="211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0">
                <a:effectLst/>
              </a:rPr>
              <a:t>Bone Marrow</a:t>
            </a:r>
            <a:endParaRPr lang="en-GB" sz="1800" b="1" i="0">
              <a:solidFill>
                <a:srgbClr val="000000"/>
              </a:solidFill>
              <a:effectLst/>
            </a:endParaRPr>
          </a:p>
        </p:txBody>
      </p:sp>
      <p:grpSp>
        <p:nvGrpSpPr>
          <p:cNvPr id="807940" name="Group 4"/>
          <p:cNvGrpSpPr>
            <a:grpSpLocks/>
          </p:cNvGrpSpPr>
          <p:nvPr/>
        </p:nvGrpSpPr>
        <p:grpSpPr bwMode="auto">
          <a:xfrm>
            <a:off x="228600" y="3505200"/>
            <a:ext cx="1371600" cy="762000"/>
            <a:chOff x="144" y="2208"/>
            <a:chExt cx="864" cy="480"/>
          </a:xfrm>
        </p:grpSpPr>
        <p:sp>
          <p:nvSpPr>
            <p:cNvPr id="807941" name="Text Box 5"/>
            <p:cNvSpPr txBox="1">
              <a:spLocks noChangeArrowheads="1"/>
            </p:cNvSpPr>
            <p:nvPr/>
          </p:nvSpPr>
          <p:spPr bwMode="auto">
            <a:xfrm>
              <a:off x="144" y="2208"/>
              <a:ext cx="52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Stem cells</a:t>
              </a:r>
            </a:p>
          </p:txBody>
        </p:sp>
        <p:grpSp>
          <p:nvGrpSpPr>
            <p:cNvPr id="807942" name="Group 6"/>
            <p:cNvGrpSpPr>
              <a:grpSpLocks/>
            </p:cNvGrpSpPr>
            <p:nvPr/>
          </p:nvGrpSpPr>
          <p:grpSpPr bwMode="auto">
            <a:xfrm>
              <a:off x="624" y="2352"/>
              <a:ext cx="288" cy="336"/>
              <a:chOff x="4997" y="2278"/>
              <a:chExt cx="106" cy="114"/>
            </a:xfrm>
          </p:grpSpPr>
          <p:sp>
            <p:nvSpPr>
              <p:cNvPr id="807943" name="Oval 7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44" name="Oval 8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7945" name="Group 9"/>
            <p:cNvGrpSpPr>
              <a:grpSpLocks/>
            </p:cNvGrpSpPr>
            <p:nvPr/>
          </p:nvGrpSpPr>
          <p:grpSpPr bwMode="auto">
            <a:xfrm>
              <a:off x="816" y="2448"/>
              <a:ext cx="192" cy="240"/>
              <a:chOff x="4997" y="2278"/>
              <a:chExt cx="106" cy="114"/>
            </a:xfrm>
          </p:grpSpPr>
          <p:sp>
            <p:nvSpPr>
              <p:cNvPr id="807946" name="Oval 10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47" name="Oval 11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7948" name="Group 12"/>
            <p:cNvGrpSpPr>
              <a:grpSpLocks/>
            </p:cNvGrpSpPr>
            <p:nvPr/>
          </p:nvGrpSpPr>
          <p:grpSpPr bwMode="auto">
            <a:xfrm>
              <a:off x="672" y="2208"/>
              <a:ext cx="192" cy="240"/>
              <a:chOff x="4997" y="2278"/>
              <a:chExt cx="106" cy="114"/>
            </a:xfrm>
          </p:grpSpPr>
          <p:sp>
            <p:nvSpPr>
              <p:cNvPr id="807949" name="Oval 13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50" name="Oval 14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07951" name="Group 15"/>
          <p:cNvGrpSpPr>
            <a:grpSpLocks/>
          </p:cNvGrpSpPr>
          <p:nvPr/>
        </p:nvGrpSpPr>
        <p:grpSpPr bwMode="auto">
          <a:xfrm>
            <a:off x="1447800" y="2971800"/>
            <a:ext cx="3067050" cy="1752600"/>
            <a:chOff x="912" y="1872"/>
            <a:chExt cx="1932" cy="1104"/>
          </a:xfrm>
        </p:grpSpPr>
        <p:sp>
          <p:nvSpPr>
            <p:cNvPr id="807952" name="Text Box 16"/>
            <p:cNvSpPr txBox="1">
              <a:spLocks noChangeArrowheads="1"/>
            </p:cNvSpPr>
            <p:nvPr/>
          </p:nvSpPr>
          <p:spPr bwMode="auto">
            <a:xfrm>
              <a:off x="1200" y="2736"/>
              <a:ext cx="16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Lymphoid progenitors</a:t>
              </a:r>
            </a:p>
          </p:txBody>
        </p:sp>
        <p:grpSp>
          <p:nvGrpSpPr>
            <p:cNvPr id="807953" name="Group 17"/>
            <p:cNvGrpSpPr>
              <a:grpSpLocks/>
            </p:cNvGrpSpPr>
            <p:nvPr/>
          </p:nvGrpSpPr>
          <p:grpSpPr bwMode="auto">
            <a:xfrm>
              <a:off x="912" y="1872"/>
              <a:ext cx="192" cy="240"/>
              <a:chOff x="4741" y="1500"/>
              <a:chExt cx="106" cy="114"/>
            </a:xfrm>
          </p:grpSpPr>
          <p:sp>
            <p:nvSpPr>
              <p:cNvPr id="807954" name="Oval 18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55" name="Oval 19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7956" name="Group 20"/>
            <p:cNvGrpSpPr>
              <a:grpSpLocks/>
            </p:cNvGrpSpPr>
            <p:nvPr/>
          </p:nvGrpSpPr>
          <p:grpSpPr bwMode="auto">
            <a:xfrm>
              <a:off x="912" y="2736"/>
              <a:ext cx="240" cy="240"/>
              <a:chOff x="4741" y="1500"/>
              <a:chExt cx="106" cy="114"/>
            </a:xfrm>
          </p:grpSpPr>
          <p:sp>
            <p:nvSpPr>
              <p:cNvPr id="807957" name="Oval 21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58" name="Oval 22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7959" name="Group 23"/>
            <p:cNvGrpSpPr>
              <a:grpSpLocks/>
            </p:cNvGrpSpPr>
            <p:nvPr/>
          </p:nvGrpSpPr>
          <p:grpSpPr bwMode="auto">
            <a:xfrm>
              <a:off x="1008" y="1968"/>
              <a:ext cx="192" cy="240"/>
              <a:chOff x="4741" y="1500"/>
              <a:chExt cx="106" cy="114"/>
            </a:xfrm>
          </p:grpSpPr>
          <p:sp>
            <p:nvSpPr>
              <p:cNvPr id="807960" name="Oval 24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61" name="Oval 25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07962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37475" cy="908050"/>
          </a:xfrm>
        </p:spPr>
        <p:txBody>
          <a:bodyPr/>
          <a:lstStyle/>
          <a:p>
            <a:r>
              <a:rPr lang="en-GB"/>
              <a:t>Normal lymphoid haemopoesis</a:t>
            </a:r>
            <a:endParaRPr lang="en-GB" i="0"/>
          </a:p>
        </p:txBody>
      </p:sp>
      <p:grpSp>
        <p:nvGrpSpPr>
          <p:cNvPr id="807963" name="Group 27"/>
          <p:cNvGrpSpPr>
            <a:grpSpLocks/>
          </p:cNvGrpSpPr>
          <p:nvPr/>
        </p:nvGrpSpPr>
        <p:grpSpPr bwMode="auto">
          <a:xfrm>
            <a:off x="1143000" y="5257800"/>
            <a:ext cx="2584450" cy="990600"/>
            <a:chOff x="720" y="3312"/>
            <a:chExt cx="1628" cy="624"/>
          </a:xfrm>
        </p:grpSpPr>
        <p:sp>
          <p:nvSpPr>
            <p:cNvPr id="807964" name="Text Box 28"/>
            <p:cNvSpPr txBox="1">
              <a:spLocks noChangeArrowheads="1"/>
            </p:cNvSpPr>
            <p:nvPr/>
          </p:nvSpPr>
          <p:spPr bwMode="auto">
            <a:xfrm>
              <a:off x="1488" y="3312"/>
              <a:ext cx="8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Pre-B cells</a:t>
              </a:r>
            </a:p>
          </p:txBody>
        </p:sp>
        <p:grpSp>
          <p:nvGrpSpPr>
            <p:cNvPr id="807965" name="Group 29"/>
            <p:cNvGrpSpPr>
              <a:grpSpLocks/>
            </p:cNvGrpSpPr>
            <p:nvPr/>
          </p:nvGrpSpPr>
          <p:grpSpPr bwMode="auto">
            <a:xfrm>
              <a:off x="720" y="3312"/>
              <a:ext cx="521" cy="624"/>
              <a:chOff x="4903" y="3071"/>
              <a:chExt cx="160" cy="192"/>
            </a:xfrm>
          </p:grpSpPr>
          <p:grpSp>
            <p:nvGrpSpPr>
              <p:cNvPr id="807966" name="Group 30"/>
              <p:cNvGrpSpPr>
                <a:grpSpLocks/>
              </p:cNvGrpSpPr>
              <p:nvPr/>
            </p:nvGrpSpPr>
            <p:grpSpPr bwMode="auto">
              <a:xfrm>
                <a:off x="4903" y="3130"/>
                <a:ext cx="106" cy="114"/>
                <a:chOff x="4903" y="3130"/>
                <a:chExt cx="106" cy="114"/>
              </a:xfrm>
            </p:grpSpPr>
            <p:sp>
              <p:nvSpPr>
                <p:cNvPr id="807967" name="Oval 31"/>
                <p:cNvSpPr>
                  <a:spLocks noChangeArrowheads="1"/>
                </p:cNvSpPr>
                <p:nvPr/>
              </p:nvSpPr>
              <p:spPr bwMode="auto">
                <a:xfrm>
                  <a:off x="4903" y="3130"/>
                  <a:ext cx="106" cy="114"/>
                </a:xfrm>
                <a:prstGeom prst="ellipse">
                  <a:avLst/>
                </a:prstGeom>
                <a:solidFill>
                  <a:srgbClr val="FF7F0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68" name="Oval 32"/>
                <p:cNvSpPr>
                  <a:spLocks noChangeArrowheads="1"/>
                </p:cNvSpPr>
                <p:nvPr/>
              </p:nvSpPr>
              <p:spPr bwMode="auto">
                <a:xfrm>
                  <a:off x="4919" y="3147"/>
                  <a:ext cx="90" cy="86"/>
                </a:xfrm>
                <a:prstGeom prst="ellipse">
                  <a:avLst/>
                </a:prstGeom>
                <a:blipFill dpi="0" rotWithShape="0">
                  <a:blip r:embed="rId4" cstate="print"/>
                  <a:srcRect/>
                  <a:tile tx="0" ty="0" sx="100000" sy="100000" flip="none" algn="tl"/>
                </a:blip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07969" name="Line 33"/>
              <p:cNvSpPr>
                <a:spLocks noChangeShapeType="1"/>
              </p:cNvSpPr>
              <p:nvPr/>
            </p:nvSpPr>
            <p:spPr bwMode="auto">
              <a:xfrm>
                <a:off x="5011" y="3178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0" name="Line 34"/>
              <p:cNvSpPr>
                <a:spLocks noChangeShapeType="1"/>
              </p:cNvSpPr>
              <p:nvPr/>
            </p:nvSpPr>
            <p:spPr bwMode="auto">
              <a:xfrm>
                <a:off x="5011" y="3190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1" name="Line 35"/>
              <p:cNvSpPr>
                <a:spLocks noChangeShapeType="1"/>
              </p:cNvSpPr>
              <p:nvPr/>
            </p:nvSpPr>
            <p:spPr bwMode="auto">
              <a:xfrm>
                <a:off x="5047" y="3190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2" name="Line 36"/>
              <p:cNvSpPr>
                <a:spLocks noChangeShapeType="1"/>
              </p:cNvSpPr>
              <p:nvPr/>
            </p:nvSpPr>
            <p:spPr bwMode="auto">
              <a:xfrm flipV="1">
                <a:off x="5047" y="3162"/>
                <a:ext cx="16" cy="1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3" name="Line 37"/>
              <p:cNvSpPr>
                <a:spLocks noChangeShapeType="1"/>
              </p:cNvSpPr>
              <p:nvPr/>
            </p:nvSpPr>
            <p:spPr bwMode="auto">
              <a:xfrm>
                <a:off x="5042" y="3201"/>
                <a:ext cx="11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4" name="Line 38"/>
              <p:cNvSpPr>
                <a:spLocks noChangeShapeType="1"/>
              </p:cNvSpPr>
              <p:nvPr/>
            </p:nvSpPr>
            <p:spPr bwMode="auto">
              <a:xfrm flipV="1">
                <a:off x="5042" y="3156"/>
                <a:ext cx="16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5" name="Line 39"/>
              <p:cNvSpPr>
                <a:spLocks noChangeShapeType="1"/>
              </p:cNvSpPr>
              <p:nvPr/>
            </p:nvSpPr>
            <p:spPr bwMode="auto">
              <a:xfrm>
                <a:off x="4974" y="3241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76" name="Line 40"/>
              <p:cNvSpPr>
                <a:spLocks noChangeShapeType="1"/>
              </p:cNvSpPr>
              <p:nvPr/>
            </p:nvSpPr>
            <p:spPr bwMode="auto">
              <a:xfrm>
                <a:off x="4985" y="3235"/>
                <a:ext cx="10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807977" name="Group 41"/>
              <p:cNvGrpSpPr>
                <a:grpSpLocks/>
              </p:cNvGrpSpPr>
              <p:nvPr/>
            </p:nvGrpSpPr>
            <p:grpSpPr bwMode="auto">
              <a:xfrm>
                <a:off x="4974" y="3071"/>
                <a:ext cx="58" cy="62"/>
                <a:chOff x="4974" y="3071"/>
                <a:chExt cx="58" cy="62"/>
              </a:xfrm>
            </p:grpSpPr>
            <p:sp>
              <p:nvSpPr>
                <p:cNvPr id="80797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80" name="Line 44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82" name="Line 46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798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07984" name="Line 48"/>
              <p:cNvSpPr>
                <a:spLocks noChangeShapeType="1"/>
              </p:cNvSpPr>
              <p:nvPr/>
            </p:nvSpPr>
            <p:spPr bwMode="auto">
              <a:xfrm>
                <a:off x="4911" y="3105"/>
                <a:ext cx="16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7985" name="Line 49"/>
              <p:cNvSpPr>
                <a:spLocks noChangeShapeType="1"/>
              </p:cNvSpPr>
              <p:nvPr/>
            </p:nvSpPr>
            <p:spPr bwMode="auto">
              <a:xfrm>
                <a:off x="4922" y="3105"/>
                <a:ext cx="16" cy="2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07986" name="Group 50"/>
          <p:cNvGrpSpPr>
            <a:grpSpLocks/>
          </p:cNvGrpSpPr>
          <p:nvPr/>
        </p:nvGrpSpPr>
        <p:grpSpPr bwMode="auto">
          <a:xfrm>
            <a:off x="5624513" y="4724400"/>
            <a:ext cx="1555750" cy="1546225"/>
            <a:chOff x="3543" y="2976"/>
            <a:chExt cx="980" cy="974"/>
          </a:xfrm>
        </p:grpSpPr>
        <p:sp>
          <p:nvSpPr>
            <p:cNvPr id="807987" name="Text Box 51"/>
            <p:cNvSpPr txBox="1">
              <a:spLocks noChangeArrowheads="1"/>
            </p:cNvSpPr>
            <p:nvPr/>
          </p:nvSpPr>
          <p:spPr bwMode="auto">
            <a:xfrm>
              <a:off x="3543" y="3719"/>
              <a:ext cx="98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Plasma cells</a:t>
              </a:r>
            </a:p>
          </p:txBody>
        </p:sp>
        <p:sp>
          <p:nvSpPr>
            <p:cNvPr id="807988" name="Oval 52"/>
            <p:cNvSpPr>
              <a:spLocks noChangeArrowheads="1"/>
            </p:cNvSpPr>
            <p:nvPr/>
          </p:nvSpPr>
          <p:spPr bwMode="auto">
            <a:xfrm>
              <a:off x="3649" y="3168"/>
              <a:ext cx="288" cy="336"/>
            </a:xfrm>
            <a:prstGeom prst="ellipse">
              <a:avLst/>
            </a:prstGeom>
            <a:solidFill>
              <a:srgbClr val="DD080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89" name="Oval 53"/>
            <p:cNvSpPr>
              <a:spLocks noChangeArrowheads="1"/>
            </p:cNvSpPr>
            <p:nvPr/>
          </p:nvSpPr>
          <p:spPr bwMode="auto">
            <a:xfrm>
              <a:off x="3692" y="3218"/>
              <a:ext cx="245" cy="251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0" name="Oval 54"/>
            <p:cNvSpPr>
              <a:spLocks noChangeArrowheads="1"/>
            </p:cNvSpPr>
            <p:nvPr/>
          </p:nvSpPr>
          <p:spPr bwMode="auto">
            <a:xfrm>
              <a:off x="3937" y="3360"/>
              <a:ext cx="288" cy="336"/>
            </a:xfrm>
            <a:prstGeom prst="ellipse">
              <a:avLst/>
            </a:prstGeom>
            <a:solidFill>
              <a:srgbClr val="DD080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1" name="Oval 55"/>
            <p:cNvSpPr>
              <a:spLocks noChangeArrowheads="1"/>
            </p:cNvSpPr>
            <p:nvPr/>
          </p:nvSpPr>
          <p:spPr bwMode="auto">
            <a:xfrm>
              <a:off x="3980" y="3410"/>
              <a:ext cx="245" cy="251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2" name="Oval 56"/>
            <p:cNvSpPr>
              <a:spLocks noChangeArrowheads="1"/>
            </p:cNvSpPr>
            <p:nvPr/>
          </p:nvSpPr>
          <p:spPr bwMode="auto">
            <a:xfrm>
              <a:off x="4177" y="3168"/>
              <a:ext cx="288" cy="336"/>
            </a:xfrm>
            <a:prstGeom prst="ellipse">
              <a:avLst/>
            </a:prstGeom>
            <a:solidFill>
              <a:srgbClr val="DD080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3" name="Oval 57"/>
            <p:cNvSpPr>
              <a:spLocks noChangeArrowheads="1"/>
            </p:cNvSpPr>
            <p:nvPr/>
          </p:nvSpPr>
          <p:spPr bwMode="auto">
            <a:xfrm>
              <a:off x="4220" y="3218"/>
              <a:ext cx="245" cy="251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4" name="Oval 58"/>
            <p:cNvSpPr>
              <a:spLocks noChangeArrowheads="1"/>
            </p:cNvSpPr>
            <p:nvPr/>
          </p:nvSpPr>
          <p:spPr bwMode="auto">
            <a:xfrm>
              <a:off x="3937" y="2976"/>
              <a:ext cx="288" cy="336"/>
            </a:xfrm>
            <a:prstGeom prst="ellipse">
              <a:avLst/>
            </a:prstGeom>
            <a:solidFill>
              <a:srgbClr val="DD080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5" name="Oval 59"/>
            <p:cNvSpPr>
              <a:spLocks noChangeArrowheads="1"/>
            </p:cNvSpPr>
            <p:nvPr/>
          </p:nvSpPr>
          <p:spPr bwMode="auto">
            <a:xfrm>
              <a:off x="3980" y="3026"/>
              <a:ext cx="245" cy="251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07996" name="Group 60"/>
          <p:cNvGrpSpPr>
            <a:grpSpLocks/>
          </p:cNvGrpSpPr>
          <p:nvPr/>
        </p:nvGrpSpPr>
        <p:grpSpPr bwMode="auto">
          <a:xfrm>
            <a:off x="1917700" y="5181600"/>
            <a:ext cx="3690938" cy="1204913"/>
            <a:chOff x="1208" y="3264"/>
            <a:chExt cx="2324" cy="759"/>
          </a:xfrm>
        </p:grpSpPr>
        <p:sp>
          <p:nvSpPr>
            <p:cNvPr id="807997" name="Oval 61"/>
            <p:cNvSpPr>
              <a:spLocks noChangeArrowheads="1"/>
            </p:cNvSpPr>
            <p:nvPr/>
          </p:nvSpPr>
          <p:spPr bwMode="auto">
            <a:xfrm>
              <a:off x="3121" y="3264"/>
              <a:ext cx="411" cy="417"/>
            </a:xfrm>
            <a:prstGeom prst="ellipse">
              <a:avLst/>
            </a:prstGeom>
            <a:solidFill>
              <a:srgbClr val="DD080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7998" name="Oval 62"/>
            <p:cNvSpPr>
              <a:spLocks noChangeArrowheads="1"/>
            </p:cNvSpPr>
            <p:nvPr/>
          </p:nvSpPr>
          <p:spPr bwMode="auto">
            <a:xfrm>
              <a:off x="3183" y="3326"/>
              <a:ext cx="349" cy="311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807999" name="AutoShape 63"/>
            <p:cNvCxnSpPr>
              <a:cxnSpLocks noChangeShapeType="1"/>
              <a:stCxn id="807973" idx="1"/>
            </p:cNvCxnSpPr>
            <p:nvPr/>
          </p:nvCxnSpPr>
          <p:spPr bwMode="auto">
            <a:xfrm rot="5400000" flipH="1" flipV="1">
              <a:off x="2034" y="2678"/>
              <a:ext cx="286" cy="1938"/>
            </a:xfrm>
            <a:prstGeom prst="curvedConnector4">
              <a:avLst>
                <a:gd name="adj1" fmla="val -50352"/>
                <a:gd name="adj2" fmla="val 50028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08000" name="Rectangle 64"/>
            <p:cNvSpPr>
              <a:spLocks noChangeArrowheads="1"/>
            </p:cNvSpPr>
            <p:nvPr/>
          </p:nvSpPr>
          <p:spPr bwMode="auto">
            <a:xfrm>
              <a:off x="2833" y="3792"/>
              <a:ext cx="58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B cells</a:t>
              </a:r>
            </a:p>
          </p:txBody>
        </p:sp>
      </p:grpSp>
      <p:grpSp>
        <p:nvGrpSpPr>
          <p:cNvPr id="808001" name="Group 65"/>
          <p:cNvGrpSpPr>
            <a:grpSpLocks/>
          </p:cNvGrpSpPr>
          <p:nvPr/>
        </p:nvGrpSpPr>
        <p:grpSpPr bwMode="auto">
          <a:xfrm>
            <a:off x="3290888" y="1219200"/>
            <a:ext cx="4862512" cy="2667000"/>
            <a:chOff x="2073" y="768"/>
            <a:chExt cx="3063" cy="1680"/>
          </a:xfrm>
        </p:grpSpPr>
        <p:grpSp>
          <p:nvGrpSpPr>
            <p:cNvPr id="808002" name="Group 66"/>
            <p:cNvGrpSpPr>
              <a:grpSpLocks/>
            </p:cNvGrpSpPr>
            <p:nvPr/>
          </p:nvGrpSpPr>
          <p:grpSpPr bwMode="auto">
            <a:xfrm>
              <a:off x="2073" y="768"/>
              <a:ext cx="3063" cy="1680"/>
              <a:chOff x="2073" y="768"/>
              <a:chExt cx="3063" cy="1680"/>
            </a:xfrm>
          </p:grpSpPr>
          <p:sp>
            <p:nvSpPr>
              <p:cNvPr id="808003" name="Text Box 67"/>
              <p:cNvSpPr txBox="1">
                <a:spLocks noChangeArrowheads="1"/>
              </p:cNvSpPr>
              <p:nvPr/>
            </p:nvSpPr>
            <p:spPr bwMode="auto">
              <a:xfrm>
                <a:off x="2504" y="2045"/>
                <a:ext cx="2632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1800" b="1" i="0">
                    <a:effectLst/>
                  </a:rPr>
                  <a:t>Proliferation and maturation of thymocytes</a:t>
                </a:r>
                <a:endParaRPr lang="en-GB" sz="1800" b="1" i="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808004" name="Freeform 68"/>
              <p:cNvSpPr>
                <a:spLocks/>
              </p:cNvSpPr>
              <p:nvPr/>
            </p:nvSpPr>
            <p:spPr bwMode="auto">
              <a:xfrm>
                <a:off x="2763" y="768"/>
                <a:ext cx="950" cy="1135"/>
              </a:xfrm>
              <a:custGeom>
                <a:avLst/>
                <a:gdLst/>
                <a:ahLst/>
                <a:cxnLst>
                  <a:cxn ang="0">
                    <a:pos x="319" y="67"/>
                  </a:cxn>
                  <a:cxn ang="0">
                    <a:pos x="366" y="33"/>
                  </a:cxn>
                  <a:cxn ang="0">
                    <a:pos x="403" y="16"/>
                  </a:cxn>
                  <a:cxn ang="0">
                    <a:pos x="429" y="5"/>
                  </a:cxn>
                  <a:cxn ang="0">
                    <a:pos x="450" y="5"/>
                  </a:cxn>
                  <a:cxn ang="0">
                    <a:pos x="476" y="28"/>
                  </a:cxn>
                  <a:cxn ang="0">
                    <a:pos x="513" y="67"/>
                  </a:cxn>
                  <a:cxn ang="0">
                    <a:pos x="539" y="112"/>
                  </a:cxn>
                  <a:cxn ang="0">
                    <a:pos x="560" y="169"/>
                  </a:cxn>
                  <a:cxn ang="0">
                    <a:pos x="570" y="219"/>
                  </a:cxn>
                  <a:cxn ang="0">
                    <a:pos x="565" y="276"/>
                  </a:cxn>
                  <a:cxn ang="0">
                    <a:pos x="555" y="332"/>
                  </a:cxn>
                  <a:cxn ang="0">
                    <a:pos x="529" y="383"/>
                  </a:cxn>
                  <a:cxn ang="0">
                    <a:pos x="502" y="428"/>
                  </a:cxn>
                  <a:cxn ang="0">
                    <a:pos x="466" y="473"/>
                  </a:cxn>
                  <a:cxn ang="0">
                    <a:pos x="424" y="501"/>
                  </a:cxn>
                  <a:cxn ang="0">
                    <a:pos x="382" y="524"/>
                  </a:cxn>
                  <a:cxn ang="0">
                    <a:pos x="340" y="535"/>
                  </a:cxn>
                  <a:cxn ang="0">
                    <a:pos x="293" y="541"/>
                  </a:cxn>
                  <a:cxn ang="0">
                    <a:pos x="246" y="535"/>
                  </a:cxn>
                  <a:cxn ang="0">
                    <a:pos x="204" y="524"/>
                  </a:cxn>
                  <a:cxn ang="0">
                    <a:pos x="162" y="501"/>
                  </a:cxn>
                  <a:cxn ang="0">
                    <a:pos x="126" y="473"/>
                  </a:cxn>
                  <a:cxn ang="0">
                    <a:pos x="79" y="423"/>
                  </a:cxn>
                  <a:cxn ang="0">
                    <a:pos x="42" y="366"/>
                  </a:cxn>
                  <a:cxn ang="0">
                    <a:pos x="21" y="304"/>
                  </a:cxn>
                  <a:cxn ang="0">
                    <a:pos x="5" y="242"/>
                  </a:cxn>
                  <a:cxn ang="0">
                    <a:pos x="0" y="180"/>
                  </a:cxn>
                  <a:cxn ang="0">
                    <a:pos x="11" y="118"/>
                  </a:cxn>
                  <a:cxn ang="0">
                    <a:pos x="37" y="62"/>
                  </a:cxn>
                  <a:cxn ang="0">
                    <a:pos x="79" y="16"/>
                  </a:cxn>
                  <a:cxn ang="0">
                    <a:pos x="100" y="0"/>
                  </a:cxn>
                  <a:cxn ang="0">
                    <a:pos x="121" y="0"/>
                  </a:cxn>
                  <a:cxn ang="0">
                    <a:pos x="168" y="16"/>
                  </a:cxn>
                  <a:cxn ang="0">
                    <a:pos x="215" y="45"/>
                  </a:cxn>
                  <a:cxn ang="0">
                    <a:pos x="272" y="67"/>
                  </a:cxn>
                  <a:cxn ang="0">
                    <a:pos x="298" y="67"/>
                  </a:cxn>
                  <a:cxn ang="0">
                    <a:pos x="314" y="67"/>
                  </a:cxn>
                  <a:cxn ang="0">
                    <a:pos x="319" y="67"/>
                  </a:cxn>
                </a:cxnLst>
                <a:rect l="0" t="0" r="r" b="b"/>
                <a:pathLst>
                  <a:path w="570" h="541">
                    <a:moveTo>
                      <a:pt x="319" y="67"/>
                    </a:moveTo>
                    <a:lnTo>
                      <a:pt x="366" y="33"/>
                    </a:lnTo>
                    <a:lnTo>
                      <a:pt x="403" y="16"/>
                    </a:lnTo>
                    <a:lnTo>
                      <a:pt x="429" y="5"/>
                    </a:lnTo>
                    <a:lnTo>
                      <a:pt x="450" y="5"/>
                    </a:lnTo>
                    <a:lnTo>
                      <a:pt x="476" y="28"/>
                    </a:lnTo>
                    <a:lnTo>
                      <a:pt x="513" y="67"/>
                    </a:lnTo>
                    <a:lnTo>
                      <a:pt x="539" y="112"/>
                    </a:lnTo>
                    <a:lnTo>
                      <a:pt x="560" y="169"/>
                    </a:lnTo>
                    <a:lnTo>
                      <a:pt x="570" y="219"/>
                    </a:lnTo>
                    <a:lnTo>
                      <a:pt x="565" y="276"/>
                    </a:lnTo>
                    <a:lnTo>
                      <a:pt x="555" y="332"/>
                    </a:lnTo>
                    <a:lnTo>
                      <a:pt x="529" y="383"/>
                    </a:lnTo>
                    <a:lnTo>
                      <a:pt x="502" y="428"/>
                    </a:lnTo>
                    <a:lnTo>
                      <a:pt x="466" y="473"/>
                    </a:lnTo>
                    <a:lnTo>
                      <a:pt x="424" y="501"/>
                    </a:lnTo>
                    <a:lnTo>
                      <a:pt x="382" y="524"/>
                    </a:lnTo>
                    <a:lnTo>
                      <a:pt x="340" y="535"/>
                    </a:lnTo>
                    <a:lnTo>
                      <a:pt x="293" y="541"/>
                    </a:lnTo>
                    <a:lnTo>
                      <a:pt x="246" y="535"/>
                    </a:lnTo>
                    <a:lnTo>
                      <a:pt x="204" y="524"/>
                    </a:lnTo>
                    <a:lnTo>
                      <a:pt x="162" y="501"/>
                    </a:lnTo>
                    <a:lnTo>
                      <a:pt x="126" y="473"/>
                    </a:lnTo>
                    <a:lnTo>
                      <a:pt x="79" y="423"/>
                    </a:lnTo>
                    <a:lnTo>
                      <a:pt x="42" y="366"/>
                    </a:lnTo>
                    <a:lnTo>
                      <a:pt x="21" y="304"/>
                    </a:lnTo>
                    <a:lnTo>
                      <a:pt x="5" y="242"/>
                    </a:lnTo>
                    <a:lnTo>
                      <a:pt x="0" y="180"/>
                    </a:lnTo>
                    <a:lnTo>
                      <a:pt x="11" y="118"/>
                    </a:lnTo>
                    <a:lnTo>
                      <a:pt x="37" y="62"/>
                    </a:lnTo>
                    <a:lnTo>
                      <a:pt x="79" y="16"/>
                    </a:lnTo>
                    <a:lnTo>
                      <a:pt x="100" y="0"/>
                    </a:lnTo>
                    <a:lnTo>
                      <a:pt x="121" y="0"/>
                    </a:lnTo>
                    <a:lnTo>
                      <a:pt x="168" y="16"/>
                    </a:lnTo>
                    <a:lnTo>
                      <a:pt x="215" y="45"/>
                    </a:lnTo>
                    <a:lnTo>
                      <a:pt x="272" y="67"/>
                    </a:lnTo>
                    <a:lnTo>
                      <a:pt x="298" y="67"/>
                    </a:lnTo>
                    <a:lnTo>
                      <a:pt x="314" y="67"/>
                    </a:lnTo>
                    <a:lnTo>
                      <a:pt x="319" y="67"/>
                    </a:lnTo>
                    <a:close/>
                  </a:path>
                </a:pathLst>
              </a:custGeom>
              <a:solidFill>
                <a:srgbClr val="FF9966"/>
              </a:solidFill>
              <a:ln w="7938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808005" name="Group 69"/>
              <p:cNvGrpSpPr>
                <a:grpSpLocks/>
              </p:cNvGrpSpPr>
              <p:nvPr/>
            </p:nvGrpSpPr>
            <p:grpSpPr bwMode="auto">
              <a:xfrm>
                <a:off x="3195" y="1241"/>
                <a:ext cx="431" cy="520"/>
                <a:chOff x="4368" y="1008"/>
                <a:chExt cx="432" cy="480"/>
              </a:xfrm>
            </p:grpSpPr>
            <p:sp>
              <p:nvSpPr>
                <p:cNvPr id="808006" name="Oval 70"/>
                <p:cNvSpPr>
                  <a:spLocks noChangeArrowheads="1"/>
                </p:cNvSpPr>
                <p:nvPr/>
              </p:nvSpPr>
              <p:spPr bwMode="auto">
                <a:xfrm>
                  <a:off x="4468" y="1114"/>
                  <a:ext cx="245" cy="281"/>
                </a:xfrm>
                <a:prstGeom prst="ellipse">
                  <a:avLst/>
                </a:prstGeom>
                <a:solidFill>
                  <a:srgbClr val="4C0099"/>
                </a:solidFill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8007" name="Oval 71"/>
                <p:cNvSpPr>
                  <a:spLocks noChangeArrowheads="1"/>
                </p:cNvSpPr>
                <p:nvPr/>
              </p:nvSpPr>
              <p:spPr bwMode="auto">
                <a:xfrm>
                  <a:off x="4509" y="1142"/>
                  <a:ext cx="204" cy="209"/>
                </a:xfrm>
                <a:prstGeom prst="ellipse">
                  <a:avLst/>
                </a:prstGeom>
                <a:blipFill dpi="0" rotWithShape="0">
                  <a:blip r:embed="rId6" cstate="print"/>
                  <a:srcRect/>
                  <a:tile tx="0" ty="0" sx="100000" sy="100000" flip="none" algn="tl"/>
                </a:blipFill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 b="1" i="0">
                    <a:solidFill>
                      <a:srgbClr val="000000"/>
                    </a:solidFill>
                    <a:effectLst/>
                  </a:endParaRPr>
                </a:p>
              </p:txBody>
            </p:sp>
            <p:grpSp>
              <p:nvGrpSpPr>
                <p:cNvPr id="808008" name="Group 72"/>
                <p:cNvGrpSpPr>
                  <a:grpSpLocks/>
                </p:cNvGrpSpPr>
                <p:nvPr/>
              </p:nvGrpSpPr>
              <p:grpSpPr bwMode="auto">
                <a:xfrm>
                  <a:off x="4571" y="1008"/>
                  <a:ext cx="67" cy="101"/>
                  <a:chOff x="6528" y="889"/>
                  <a:chExt cx="26" cy="39"/>
                </a:xfrm>
              </p:grpSpPr>
              <p:sp>
                <p:nvSpPr>
                  <p:cNvPr id="808009" name="Freeform 73"/>
                  <p:cNvSpPr>
                    <a:spLocks/>
                  </p:cNvSpPr>
                  <p:nvPr/>
                </p:nvSpPr>
                <p:spPr bwMode="auto">
                  <a:xfrm>
                    <a:off x="6528" y="889"/>
                    <a:ext cx="10" cy="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"/>
                      </a:cxn>
                      <a:cxn ang="0">
                        <a:pos x="10" y="11"/>
                      </a:cxn>
                      <a:cxn ang="0">
                        <a:pos x="10" y="39"/>
                      </a:cxn>
                    </a:cxnLst>
                    <a:rect l="0" t="0" r="r" b="b"/>
                    <a:pathLst>
                      <a:path w="10" h="39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10" y="11"/>
                        </a:lnTo>
                        <a:lnTo>
                          <a:pt x="10" y="39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10" name="Freeform 74"/>
                  <p:cNvSpPr>
                    <a:spLocks/>
                  </p:cNvSpPr>
                  <p:nvPr/>
                </p:nvSpPr>
                <p:spPr bwMode="auto">
                  <a:xfrm>
                    <a:off x="6544" y="889"/>
                    <a:ext cx="10" cy="3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10" y="11"/>
                      </a:cxn>
                      <a:cxn ang="0">
                        <a:pos x="0" y="11"/>
                      </a:cxn>
                      <a:cxn ang="0">
                        <a:pos x="0" y="39"/>
                      </a:cxn>
                    </a:cxnLst>
                    <a:rect l="0" t="0" r="r" b="b"/>
                    <a:pathLst>
                      <a:path w="10" h="39">
                        <a:moveTo>
                          <a:pt x="10" y="0"/>
                        </a:moveTo>
                        <a:lnTo>
                          <a:pt x="10" y="11"/>
                        </a:lnTo>
                        <a:lnTo>
                          <a:pt x="0" y="11"/>
                        </a:lnTo>
                        <a:lnTo>
                          <a:pt x="0" y="39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11" name="Group 75"/>
                <p:cNvGrpSpPr>
                  <a:grpSpLocks/>
                </p:cNvGrpSpPr>
                <p:nvPr/>
              </p:nvGrpSpPr>
              <p:grpSpPr bwMode="auto">
                <a:xfrm>
                  <a:off x="4571" y="1385"/>
                  <a:ext cx="67" cy="103"/>
                  <a:chOff x="6528" y="1035"/>
                  <a:chExt cx="26" cy="40"/>
                </a:xfrm>
              </p:grpSpPr>
              <p:sp>
                <p:nvSpPr>
                  <p:cNvPr id="808012" name="Freeform 76"/>
                  <p:cNvSpPr>
                    <a:spLocks/>
                  </p:cNvSpPr>
                  <p:nvPr/>
                </p:nvSpPr>
                <p:spPr bwMode="auto">
                  <a:xfrm>
                    <a:off x="6528" y="1035"/>
                    <a:ext cx="10" cy="40"/>
                  </a:xfrm>
                  <a:custGeom>
                    <a:avLst/>
                    <a:gdLst/>
                    <a:ahLst/>
                    <a:cxnLst>
                      <a:cxn ang="0">
                        <a:pos x="0" y="40"/>
                      </a:cxn>
                      <a:cxn ang="0">
                        <a:pos x="0" y="28"/>
                      </a:cxn>
                      <a:cxn ang="0">
                        <a:pos x="10" y="28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0" h="40">
                        <a:moveTo>
                          <a:pt x="0" y="40"/>
                        </a:moveTo>
                        <a:lnTo>
                          <a:pt x="0" y="28"/>
                        </a:lnTo>
                        <a:lnTo>
                          <a:pt x="10" y="28"/>
                        </a:lnTo>
                        <a:lnTo>
                          <a:pt x="1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13" name="Freeform 77"/>
                  <p:cNvSpPr>
                    <a:spLocks/>
                  </p:cNvSpPr>
                  <p:nvPr/>
                </p:nvSpPr>
                <p:spPr bwMode="auto">
                  <a:xfrm>
                    <a:off x="6544" y="1035"/>
                    <a:ext cx="10" cy="40"/>
                  </a:xfrm>
                  <a:custGeom>
                    <a:avLst/>
                    <a:gdLst/>
                    <a:ahLst/>
                    <a:cxnLst>
                      <a:cxn ang="0">
                        <a:pos x="10" y="40"/>
                      </a:cxn>
                      <a:cxn ang="0">
                        <a:pos x="10" y="28"/>
                      </a:cxn>
                      <a:cxn ang="0">
                        <a:pos x="0" y="2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" h="40">
                        <a:moveTo>
                          <a:pt x="10" y="40"/>
                        </a:moveTo>
                        <a:lnTo>
                          <a:pt x="10" y="28"/>
                        </a:lnTo>
                        <a:lnTo>
                          <a:pt x="0" y="2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14" name="Group 78"/>
                <p:cNvGrpSpPr>
                  <a:grpSpLocks/>
                </p:cNvGrpSpPr>
                <p:nvPr/>
              </p:nvGrpSpPr>
              <p:grpSpPr bwMode="auto">
                <a:xfrm>
                  <a:off x="4705" y="1209"/>
                  <a:ext cx="95" cy="75"/>
                  <a:chOff x="6580" y="967"/>
                  <a:chExt cx="37" cy="29"/>
                </a:xfrm>
              </p:grpSpPr>
              <p:sp>
                <p:nvSpPr>
                  <p:cNvPr id="808015" name="Freeform 79"/>
                  <p:cNvSpPr>
                    <a:spLocks/>
                  </p:cNvSpPr>
                  <p:nvPr/>
                </p:nvSpPr>
                <p:spPr bwMode="auto">
                  <a:xfrm>
                    <a:off x="6580" y="967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26" y="0"/>
                      </a:cxn>
                      <a:cxn ang="0">
                        <a:pos x="26" y="12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7" h="12">
                        <a:moveTo>
                          <a:pt x="37" y="0"/>
                        </a:moveTo>
                        <a:lnTo>
                          <a:pt x="26" y="0"/>
                        </a:lnTo>
                        <a:lnTo>
                          <a:pt x="26" y="12"/>
                        </a:lnTo>
                        <a:lnTo>
                          <a:pt x="0" y="12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16" name="Freeform 80"/>
                  <p:cNvSpPr>
                    <a:spLocks/>
                  </p:cNvSpPr>
                  <p:nvPr/>
                </p:nvSpPr>
                <p:spPr bwMode="auto">
                  <a:xfrm>
                    <a:off x="6580" y="984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37" y="12"/>
                      </a:cxn>
                      <a:cxn ang="0">
                        <a:pos x="26" y="12"/>
                      </a:cxn>
                      <a:cxn ang="0">
                        <a:pos x="2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12">
                        <a:moveTo>
                          <a:pt x="37" y="12"/>
                        </a:moveTo>
                        <a:lnTo>
                          <a:pt x="26" y="12"/>
                        </a:lnTo>
                        <a:lnTo>
                          <a:pt x="2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17" name="Group 81"/>
                <p:cNvGrpSpPr>
                  <a:grpSpLocks/>
                </p:cNvGrpSpPr>
                <p:nvPr/>
              </p:nvGrpSpPr>
              <p:grpSpPr bwMode="auto">
                <a:xfrm>
                  <a:off x="4368" y="1209"/>
                  <a:ext cx="95" cy="75"/>
                  <a:chOff x="6449" y="967"/>
                  <a:chExt cx="37" cy="29"/>
                </a:xfrm>
              </p:grpSpPr>
              <p:sp>
                <p:nvSpPr>
                  <p:cNvPr id="808018" name="Freeform 82"/>
                  <p:cNvSpPr>
                    <a:spLocks/>
                  </p:cNvSpPr>
                  <p:nvPr/>
                </p:nvSpPr>
                <p:spPr bwMode="auto">
                  <a:xfrm>
                    <a:off x="6449" y="967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0"/>
                      </a:cxn>
                      <a:cxn ang="0">
                        <a:pos x="11" y="12"/>
                      </a:cxn>
                      <a:cxn ang="0">
                        <a:pos x="37" y="12"/>
                      </a:cxn>
                    </a:cxnLst>
                    <a:rect l="0" t="0" r="r" b="b"/>
                    <a:pathLst>
                      <a:path w="37" h="12">
                        <a:moveTo>
                          <a:pt x="0" y="0"/>
                        </a:moveTo>
                        <a:lnTo>
                          <a:pt x="11" y="0"/>
                        </a:lnTo>
                        <a:lnTo>
                          <a:pt x="11" y="12"/>
                        </a:lnTo>
                        <a:lnTo>
                          <a:pt x="37" y="12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19" name="Freeform 83"/>
                  <p:cNvSpPr>
                    <a:spLocks/>
                  </p:cNvSpPr>
                  <p:nvPr/>
                </p:nvSpPr>
                <p:spPr bwMode="auto">
                  <a:xfrm>
                    <a:off x="6449" y="984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11" y="12"/>
                      </a:cxn>
                      <a:cxn ang="0">
                        <a:pos x="11" y="0"/>
                      </a:cxn>
                      <a:cxn ang="0">
                        <a:pos x="37" y="0"/>
                      </a:cxn>
                    </a:cxnLst>
                    <a:rect l="0" t="0" r="r" b="b"/>
                    <a:pathLst>
                      <a:path w="37" h="12">
                        <a:moveTo>
                          <a:pt x="0" y="12"/>
                        </a:moveTo>
                        <a:lnTo>
                          <a:pt x="11" y="12"/>
                        </a:lnTo>
                        <a:lnTo>
                          <a:pt x="11" y="0"/>
                        </a:lnTo>
                        <a:lnTo>
                          <a:pt x="37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08020" name="Group 84"/>
              <p:cNvGrpSpPr>
                <a:grpSpLocks/>
              </p:cNvGrpSpPr>
              <p:nvPr/>
            </p:nvGrpSpPr>
            <p:grpSpPr bwMode="auto">
              <a:xfrm>
                <a:off x="3410" y="1478"/>
                <a:ext cx="432" cy="520"/>
                <a:chOff x="4848" y="912"/>
                <a:chExt cx="336" cy="336"/>
              </a:xfrm>
            </p:grpSpPr>
            <p:sp>
              <p:nvSpPr>
                <p:cNvPr id="808021" name="Oval 85"/>
                <p:cNvSpPr>
                  <a:spLocks noChangeArrowheads="1"/>
                </p:cNvSpPr>
                <p:nvPr/>
              </p:nvSpPr>
              <p:spPr bwMode="auto">
                <a:xfrm>
                  <a:off x="4933" y="984"/>
                  <a:ext cx="185" cy="192"/>
                </a:xfrm>
                <a:prstGeom prst="ellipse">
                  <a:avLst/>
                </a:prstGeom>
                <a:solidFill>
                  <a:srgbClr val="002E99"/>
                </a:solidFill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8022" name="Oval 86"/>
                <p:cNvSpPr>
                  <a:spLocks noChangeArrowheads="1"/>
                </p:cNvSpPr>
                <p:nvPr/>
              </p:nvSpPr>
              <p:spPr bwMode="auto">
                <a:xfrm>
                  <a:off x="4955" y="1003"/>
                  <a:ext cx="153" cy="143"/>
                </a:xfrm>
                <a:prstGeom prst="ellipse">
                  <a:avLst/>
                </a:prstGeom>
                <a:blipFill dpi="0" rotWithShape="0">
                  <a:blip r:embed="rId7" cstate="print"/>
                  <a:srcRect/>
                  <a:tile tx="0" ty="0" sx="100000" sy="100000" flip="none" algn="tl"/>
                </a:blipFill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08023" name="Group 87"/>
                <p:cNvGrpSpPr>
                  <a:grpSpLocks/>
                </p:cNvGrpSpPr>
                <p:nvPr/>
              </p:nvGrpSpPr>
              <p:grpSpPr bwMode="auto">
                <a:xfrm>
                  <a:off x="5011" y="912"/>
                  <a:ext cx="51" cy="69"/>
                  <a:chOff x="6235" y="748"/>
                  <a:chExt cx="26" cy="39"/>
                </a:xfrm>
              </p:grpSpPr>
              <p:sp>
                <p:nvSpPr>
                  <p:cNvPr id="808024" name="Freeform 88"/>
                  <p:cNvSpPr>
                    <a:spLocks/>
                  </p:cNvSpPr>
                  <p:nvPr/>
                </p:nvSpPr>
                <p:spPr bwMode="auto">
                  <a:xfrm>
                    <a:off x="6235" y="748"/>
                    <a:ext cx="10" cy="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"/>
                      </a:cxn>
                      <a:cxn ang="0">
                        <a:pos x="10" y="11"/>
                      </a:cxn>
                      <a:cxn ang="0">
                        <a:pos x="10" y="39"/>
                      </a:cxn>
                    </a:cxnLst>
                    <a:rect l="0" t="0" r="r" b="b"/>
                    <a:pathLst>
                      <a:path w="10" h="39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10" y="11"/>
                        </a:lnTo>
                        <a:lnTo>
                          <a:pt x="10" y="39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25" name="Freeform 89"/>
                  <p:cNvSpPr>
                    <a:spLocks/>
                  </p:cNvSpPr>
                  <p:nvPr/>
                </p:nvSpPr>
                <p:spPr bwMode="auto">
                  <a:xfrm>
                    <a:off x="6251" y="748"/>
                    <a:ext cx="10" cy="3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10" y="11"/>
                      </a:cxn>
                      <a:cxn ang="0">
                        <a:pos x="0" y="11"/>
                      </a:cxn>
                      <a:cxn ang="0">
                        <a:pos x="0" y="39"/>
                      </a:cxn>
                    </a:cxnLst>
                    <a:rect l="0" t="0" r="r" b="b"/>
                    <a:pathLst>
                      <a:path w="10" h="39">
                        <a:moveTo>
                          <a:pt x="10" y="0"/>
                        </a:moveTo>
                        <a:lnTo>
                          <a:pt x="10" y="11"/>
                        </a:lnTo>
                        <a:lnTo>
                          <a:pt x="0" y="11"/>
                        </a:lnTo>
                        <a:lnTo>
                          <a:pt x="0" y="39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26" name="Group 90"/>
                <p:cNvGrpSpPr>
                  <a:grpSpLocks/>
                </p:cNvGrpSpPr>
                <p:nvPr/>
              </p:nvGrpSpPr>
              <p:grpSpPr bwMode="auto">
                <a:xfrm>
                  <a:off x="5011" y="1169"/>
                  <a:ext cx="51" cy="79"/>
                  <a:chOff x="6235" y="894"/>
                  <a:chExt cx="26" cy="45"/>
                </a:xfrm>
              </p:grpSpPr>
              <p:sp>
                <p:nvSpPr>
                  <p:cNvPr id="808027" name="Freeform 91"/>
                  <p:cNvSpPr>
                    <a:spLocks/>
                  </p:cNvSpPr>
                  <p:nvPr/>
                </p:nvSpPr>
                <p:spPr bwMode="auto">
                  <a:xfrm>
                    <a:off x="6235" y="894"/>
                    <a:ext cx="10" cy="45"/>
                  </a:xfrm>
                  <a:custGeom>
                    <a:avLst/>
                    <a:gdLst/>
                    <a:ahLst/>
                    <a:cxnLst>
                      <a:cxn ang="0">
                        <a:pos x="0" y="45"/>
                      </a:cxn>
                      <a:cxn ang="0">
                        <a:pos x="0" y="28"/>
                      </a:cxn>
                      <a:cxn ang="0">
                        <a:pos x="10" y="28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0" h="45">
                        <a:moveTo>
                          <a:pt x="0" y="45"/>
                        </a:moveTo>
                        <a:lnTo>
                          <a:pt x="0" y="28"/>
                        </a:lnTo>
                        <a:lnTo>
                          <a:pt x="10" y="28"/>
                        </a:lnTo>
                        <a:lnTo>
                          <a:pt x="1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28" name="Freeform 92"/>
                  <p:cNvSpPr>
                    <a:spLocks/>
                  </p:cNvSpPr>
                  <p:nvPr/>
                </p:nvSpPr>
                <p:spPr bwMode="auto">
                  <a:xfrm>
                    <a:off x="6251" y="894"/>
                    <a:ext cx="10" cy="45"/>
                  </a:xfrm>
                  <a:custGeom>
                    <a:avLst/>
                    <a:gdLst/>
                    <a:ahLst/>
                    <a:cxnLst>
                      <a:cxn ang="0">
                        <a:pos x="10" y="45"/>
                      </a:cxn>
                      <a:cxn ang="0">
                        <a:pos x="10" y="28"/>
                      </a:cxn>
                      <a:cxn ang="0">
                        <a:pos x="0" y="2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" h="45">
                        <a:moveTo>
                          <a:pt x="10" y="45"/>
                        </a:moveTo>
                        <a:lnTo>
                          <a:pt x="10" y="28"/>
                        </a:lnTo>
                        <a:lnTo>
                          <a:pt x="0" y="2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29" name="Group 93"/>
                <p:cNvGrpSpPr>
                  <a:grpSpLocks/>
                </p:cNvGrpSpPr>
                <p:nvPr/>
              </p:nvGrpSpPr>
              <p:grpSpPr bwMode="auto">
                <a:xfrm>
                  <a:off x="5112" y="1049"/>
                  <a:ext cx="72" cy="51"/>
                  <a:chOff x="6287" y="826"/>
                  <a:chExt cx="37" cy="29"/>
                </a:xfrm>
              </p:grpSpPr>
              <p:sp>
                <p:nvSpPr>
                  <p:cNvPr id="808030" name="Freeform 94"/>
                  <p:cNvSpPr>
                    <a:spLocks/>
                  </p:cNvSpPr>
                  <p:nvPr/>
                </p:nvSpPr>
                <p:spPr bwMode="auto">
                  <a:xfrm>
                    <a:off x="6287" y="826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37" y="0"/>
                      </a:cxn>
                      <a:cxn ang="0">
                        <a:pos x="26" y="0"/>
                      </a:cxn>
                      <a:cxn ang="0">
                        <a:pos x="26" y="12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7" h="12">
                        <a:moveTo>
                          <a:pt x="37" y="0"/>
                        </a:moveTo>
                        <a:lnTo>
                          <a:pt x="26" y="0"/>
                        </a:lnTo>
                        <a:lnTo>
                          <a:pt x="26" y="12"/>
                        </a:lnTo>
                        <a:lnTo>
                          <a:pt x="0" y="12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31" name="Freeform 95"/>
                  <p:cNvSpPr>
                    <a:spLocks/>
                  </p:cNvSpPr>
                  <p:nvPr/>
                </p:nvSpPr>
                <p:spPr bwMode="auto">
                  <a:xfrm>
                    <a:off x="6287" y="843"/>
                    <a:ext cx="37" cy="12"/>
                  </a:xfrm>
                  <a:custGeom>
                    <a:avLst/>
                    <a:gdLst/>
                    <a:ahLst/>
                    <a:cxnLst>
                      <a:cxn ang="0">
                        <a:pos x="37" y="12"/>
                      </a:cxn>
                      <a:cxn ang="0">
                        <a:pos x="26" y="12"/>
                      </a:cxn>
                      <a:cxn ang="0">
                        <a:pos x="2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7" h="12">
                        <a:moveTo>
                          <a:pt x="37" y="12"/>
                        </a:moveTo>
                        <a:lnTo>
                          <a:pt x="26" y="12"/>
                        </a:lnTo>
                        <a:lnTo>
                          <a:pt x="2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08032" name="Group 96"/>
                <p:cNvGrpSpPr>
                  <a:grpSpLocks/>
                </p:cNvGrpSpPr>
                <p:nvPr/>
              </p:nvGrpSpPr>
              <p:grpSpPr bwMode="auto">
                <a:xfrm>
                  <a:off x="4848" y="1049"/>
                  <a:ext cx="82" cy="51"/>
                  <a:chOff x="6151" y="826"/>
                  <a:chExt cx="42" cy="29"/>
                </a:xfrm>
              </p:grpSpPr>
              <p:sp>
                <p:nvSpPr>
                  <p:cNvPr id="808033" name="Freeform 97"/>
                  <p:cNvSpPr>
                    <a:spLocks/>
                  </p:cNvSpPr>
                  <p:nvPr/>
                </p:nvSpPr>
                <p:spPr bwMode="auto">
                  <a:xfrm>
                    <a:off x="6151" y="826"/>
                    <a:ext cx="42" cy="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16" y="12"/>
                      </a:cxn>
                      <a:cxn ang="0">
                        <a:pos x="42" y="12"/>
                      </a:cxn>
                    </a:cxnLst>
                    <a:rect l="0" t="0" r="r" b="b"/>
                    <a:pathLst>
                      <a:path w="42" h="12">
                        <a:moveTo>
                          <a:pt x="0" y="0"/>
                        </a:moveTo>
                        <a:lnTo>
                          <a:pt x="16" y="0"/>
                        </a:lnTo>
                        <a:lnTo>
                          <a:pt x="16" y="12"/>
                        </a:lnTo>
                        <a:lnTo>
                          <a:pt x="42" y="12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8034" name="Freeform 98"/>
                  <p:cNvSpPr>
                    <a:spLocks/>
                  </p:cNvSpPr>
                  <p:nvPr/>
                </p:nvSpPr>
                <p:spPr bwMode="auto">
                  <a:xfrm>
                    <a:off x="6151" y="843"/>
                    <a:ext cx="42" cy="12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16" y="12"/>
                      </a:cxn>
                      <a:cxn ang="0">
                        <a:pos x="16" y="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42" h="12">
                        <a:moveTo>
                          <a:pt x="0" y="12"/>
                        </a:moveTo>
                        <a:lnTo>
                          <a:pt x="16" y="12"/>
                        </a:lnTo>
                        <a:lnTo>
                          <a:pt x="16" y="0"/>
                        </a:lnTo>
                        <a:lnTo>
                          <a:pt x="42" y="0"/>
                        </a:lnTo>
                      </a:path>
                    </a:pathLst>
                  </a:custGeom>
                  <a:noFill/>
                  <a:ln w="7938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cxnSp>
            <p:nvCxnSpPr>
              <p:cNvPr id="808035" name="AutoShape 99"/>
              <p:cNvCxnSpPr>
                <a:cxnSpLocks noChangeShapeType="1"/>
              </p:cNvCxnSpPr>
              <p:nvPr/>
            </p:nvCxnSpPr>
            <p:spPr bwMode="auto">
              <a:xfrm flipV="1">
                <a:off x="2073" y="957"/>
                <a:ext cx="647" cy="216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808036" name="Text Box 100"/>
            <p:cNvSpPr txBox="1">
              <a:spLocks noChangeArrowheads="1"/>
            </p:cNvSpPr>
            <p:nvPr/>
          </p:nvSpPr>
          <p:spPr bwMode="auto">
            <a:xfrm>
              <a:off x="2885" y="887"/>
              <a:ext cx="85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i="0">
                  <a:solidFill>
                    <a:srgbClr val="000000"/>
                  </a:solidFill>
                  <a:effectLst/>
                </a:rPr>
                <a:t>Thymus</a:t>
              </a:r>
            </a:p>
          </p:txBody>
        </p:sp>
      </p:grpSp>
      <p:grpSp>
        <p:nvGrpSpPr>
          <p:cNvPr id="808037" name="Group 101"/>
          <p:cNvGrpSpPr>
            <a:grpSpLocks/>
          </p:cNvGrpSpPr>
          <p:nvPr/>
        </p:nvGrpSpPr>
        <p:grpSpPr bwMode="auto">
          <a:xfrm>
            <a:off x="1676400" y="1444625"/>
            <a:ext cx="2819400" cy="1512888"/>
            <a:chOff x="1056" y="910"/>
            <a:chExt cx="1776" cy="953"/>
          </a:xfrm>
        </p:grpSpPr>
        <p:sp>
          <p:nvSpPr>
            <p:cNvPr id="808038" name="Text Box 102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b="1" i="0">
                  <a:solidFill>
                    <a:schemeClr val="folHlink"/>
                  </a:solidFill>
                  <a:effectLst/>
                </a:rPr>
                <a:t>Pre-T cells</a:t>
              </a:r>
              <a:endParaRPr lang="en-GB" sz="1800" b="1" i="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808039" name="Group 103"/>
            <p:cNvGrpSpPr>
              <a:grpSpLocks/>
            </p:cNvGrpSpPr>
            <p:nvPr/>
          </p:nvGrpSpPr>
          <p:grpSpPr bwMode="auto">
            <a:xfrm>
              <a:off x="1056" y="1392"/>
              <a:ext cx="144" cy="144"/>
              <a:chOff x="4851" y="1336"/>
              <a:chExt cx="105" cy="115"/>
            </a:xfrm>
          </p:grpSpPr>
          <p:sp>
            <p:nvSpPr>
              <p:cNvPr id="808040" name="Oval 104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41" name="Oval 105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42" name="Group 106"/>
            <p:cNvGrpSpPr>
              <a:grpSpLocks/>
            </p:cNvGrpSpPr>
            <p:nvPr/>
          </p:nvGrpSpPr>
          <p:grpSpPr bwMode="auto">
            <a:xfrm>
              <a:off x="1152" y="1488"/>
              <a:ext cx="144" cy="144"/>
              <a:chOff x="4851" y="1336"/>
              <a:chExt cx="105" cy="115"/>
            </a:xfrm>
          </p:grpSpPr>
          <p:sp>
            <p:nvSpPr>
              <p:cNvPr id="808043" name="Oval 107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44" name="Oval 108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45" name="Group 109"/>
            <p:cNvGrpSpPr>
              <a:grpSpLocks/>
            </p:cNvGrpSpPr>
            <p:nvPr/>
          </p:nvGrpSpPr>
          <p:grpSpPr bwMode="auto">
            <a:xfrm>
              <a:off x="1104" y="1344"/>
              <a:ext cx="144" cy="144"/>
              <a:chOff x="4851" y="1336"/>
              <a:chExt cx="105" cy="115"/>
            </a:xfrm>
          </p:grpSpPr>
          <p:sp>
            <p:nvSpPr>
              <p:cNvPr id="808046" name="Oval 110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47" name="Oval 111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48" name="Group 112"/>
            <p:cNvGrpSpPr>
              <a:grpSpLocks/>
            </p:cNvGrpSpPr>
            <p:nvPr/>
          </p:nvGrpSpPr>
          <p:grpSpPr bwMode="auto">
            <a:xfrm>
              <a:off x="1056" y="1200"/>
              <a:ext cx="144" cy="144"/>
              <a:chOff x="4851" y="1336"/>
              <a:chExt cx="105" cy="115"/>
            </a:xfrm>
          </p:grpSpPr>
          <p:sp>
            <p:nvSpPr>
              <p:cNvPr id="808049" name="Oval 113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50" name="Oval 114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51" name="Group 115"/>
            <p:cNvGrpSpPr>
              <a:grpSpLocks/>
            </p:cNvGrpSpPr>
            <p:nvPr/>
          </p:nvGrpSpPr>
          <p:grpSpPr bwMode="auto">
            <a:xfrm>
              <a:off x="1771" y="1288"/>
              <a:ext cx="129" cy="142"/>
              <a:chOff x="4851" y="1336"/>
              <a:chExt cx="105" cy="115"/>
            </a:xfrm>
          </p:grpSpPr>
          <p:sp>
            <p:nvSpPr>
              <p:cNvPr id="808052" name="Oval 116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53" name="Oval 117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54" name="Group 118"/>
            <p:cNvGrpSpPr>
              <a:grpSpLocks/>
            </p:cNvGrpSpPr>
            <p:nvPr/>
          </p:nvGrpSpPr>
          <p:grpSpPr bwMode="auto">
            <a:xfrm>
              <a:off x="1857" y="910"/>
              <a:ext cx="129" cy="142"/>
              <a:chOff x="4851" y="1336"/>
              <a:chExt cx="105" cy="115"/>
            </a:xfrm>
          </p:grpSpPr>
          <p:sp>
            <p:nvSpPr>
              <p:cNvPr id="808055" name="Oval 119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56" name="Oval 120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57" name="Group 121"/>
            <p:cNvGrpSpPr>
              <a:grpSpLocks/>
            </p:cNvGrpSpPr>
            <p:nvPr/>
          </p:nvGrpSpPr>
          <p:grpSpPr bwMode="auto">
            <a:xfrm>
              <a:off x="1814" y="1241"/>
              <a:ext cx="129" cy="142"/>
              <a:chOff x="4851" y="1336"/>
              <a:chExt cx="105" cy="115"/>
            </a:xfrm>
          </p:grpSpPr>
          <p:sp>
            <p:nvSpPr>
              <p:cNvPr id="808058" name="Oval 122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59" name="Oval 123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60" name="Group 124"/>
            <p:cNvGrpSpPr>
              <a:grpSpLocks/>
            </p:cNvGrpSpPr>
            <p:nvPr/>
          </p:nvGrpSpPr>
          <p:grpSpPr bwMode="auto">
            <a:xfrm>
              <a:off x="1771" y="1099"/>
              <a:ext cx="129" cy="142"/>
              <a:chOff x="4851" y="1336"/>
              <a:chExt cx="105" cy="115"/>
            </a:xfrm>
          </p:grpSpPr>
          <p:sp>
            <p:nvSpPr>
              <p:cNvPr id="808061" name="Oval 125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62" name="Oval 126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63" name="Group 127"/>
            <p:cNvGrpSpPr>
              <a:grpSpLocks/>
            </p:cNvGrpSpPr>
            <p:nvPr/>
          </p:nvGrpSpPr>
          <p:grpSpPr bwMode="auto">
            <a:xfrm>
              <a:off x="1900" y="1099"/>
              <a:ext cx="130" cy="142"/>
              <a:chOff x="4851" y="1336"/>
              <a:chExt cx="105" cy="115"/>
            </a:xfrm>
          </p:grpSpPr>
          <p:sp>
            <p:nvSpPr>
              <p:cNvPr id="808064" name="Oval 128"/>
              <p:cNvSpPr>
                <a:spLocks noChangeArrowheads="1"/>
              </p:cNvSpPr>
              <p:nvPr/>
            </p:nvSpPr>
            <p:spPr bwMode="auto">
              <a:xfrm>
                <a:off x="4851" y="1336"/>
                <a:ext cx="105" cy="115"/>
              </a:xfrm>
              <a:prstGeom prst="ellipse">
                <a:avLst/>
              </a:prstGeom>
              <a:solidFill>
                <a:srgbClr val="66CC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65" name="Oval 129"/>
              <p:cNvSpPr>
                <a:spLocks noChangeArrowheads="1"/>
              </p:cNvSpPr>
              <p:nvPr/>
            </p:nvSpPr>
            <p:spPr bwMode="auto">
              <a:xfrm>
                <a:off x="4866" y="1353"/>
                <a:ext cx="90" cy="8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cxnSp>
          <p:nvCxnSpPr>
            <p:cNvPr id="808066" name="AutoShape 130"/>
            <p:cNvCxnSpPr>
              <a:cxnSpLocks noChangeShapeType="1"/>
            </p:cNvCxnSpPr>
            <p:nvPr/>
          </p:nvCxnSpPr>
          <p:spPr bwMode="auto">
            <a:xfrm rot="16200000">
              <a:off x="1407" y="1035"/>
              <a:ext cx="226" cy="448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08067" name="Group 131"/>
          <p:cNvGrpSpPr>
            <a:grpSpLocks/>
          </p:cNvGrpSpPr>
          <p:nvPr/>
        </p:nvGrpSpPr>
        <p:grpSpPr bwMode="auto">
          <a:xfrm>
            <a:off x="8567738" y="990600"/>
            <a:ext cx="1524000" cy="457200"/>
            <a:chOff x="5397" y="624"/>
            <a:chExt cx="960" cy="288"/>
          </a:xfrm>
        </p:grpSpPr>
        <p:sp>
          <p:nvSpPr>
            <p:cNvPr id="808068" name="Line 132"/>
            <p:cNvSpPr>
              <a:spLocks noChangeShapeType="1"/>
            </p:cNvSpPr>
            <p:nvPr/>
          </p:nvSpPr>
          <p:spPr bwMode="auto">
            <a:xfrm>
              <a:off x="5397" y="672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8069" name="Text Box 133"/>
            <p:cNvSpPr txBox="1">
              <a:spLocks noChangeArrowheads="1"/>
            </p:cNvSpPr>
            <p:nvPr/>
          </p:nvSpPr>
          <p:spPr bwMode="auto">
            <a:xfrm>
              <a:off x="5952" y="624"/>
              <a:ext cx="40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>
                  <a:effectLst/>
                </a:rPr>
                <a:t>Die</a:t>
              </a:r>
            </a:p>
          </p:txBody>
        </p:sp>
        <p:sp>
          <p:nvSpPr>
            <p:cNvPr id="808070" name="Line 134"/>
            <p:cNvSpPr>
              <a:spLocks noChangeShapeType="1"/>
            </p:cNvSpPr>
            <p:nvPr/>
          </p:nvSpPr>
          <p:spPr bwMode="auto">
            <a:xfrm>
              <a:off x="5589" y="768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8071" name="Line 135"/>
            <p:cNvSpPr>
              <a:spLocks noChangeShapeType="1"/>
            </p:cNvSpPr>
            <p:nvPr/>
          </p:nvSpPr>
          <p:spPr bwMode="auto">
            <a:xfrm>
              <a:off x="5397" y="864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08072" name="Group 136"/>
          <p:cNvGrpSpPr>
            <a:grpSpLocks/>
          </p:cNvGrpSpPr>
          <p:nvPr/>
        </p:nvGrpSpPr>
        <p:grpSpPr bwMode="auto">
          <a:xfrm>
            <a:off x="5334000" y="609600"/>
            <a:ext cx="4267200" cy="1860550"/>
            <a:chOff x="3360" y="384"/>
            <a:chExt cx="2688" cy="1172"/>
          </a:xfrm>
        </p:grpSpPr>
        <p:sp>
          <p:nvSpPr>
            <p:cNvPr id="808073" name="Oval 137"/>
            <p:cNvSpPr>
              <a:spLocks noChangeArrowheads="1"/>
            </p:cNvSpPr>
            <p:nvPr/>
          </p:nvSpPr>
          <p:spPr bwMode="auto">
            <a:xfrm>
              <a:off x="4561" y="727"/>
              <a:ext cx="212" cy="274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074" name="Oval 138"/>
            <p:cNvSpPr>
              <a:spLocks noChangeArrowheads="1"/>
            </p:cNvSpPr>
            <p:nvPr/>
          </p:nvSpPr>
          <p:spPr bwMode="auto">
            <a:xfrm>
              <a:off x="4586" y="754"/>
              <a:ext cx="175" cy="204"/>
            </a:xfrm>
            <a:prstGeom prst="ellipse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08075" name="Group 139"/>
            <p:cNvGrpSpPr>
              <a:grpSpLocks/>
            </p:cNvGrpSpPr>
            <p:nvPr/>
          </p:nvGrpSpPr>
          <p:grpSpPr bwMode="auto">
            <a:xfrm>
              <a:off x="4650" y="624"/>
              <a:ext cx="59" cy="99"/>
              <a:chOff x="6235" y="748"/>
              <a:chExt cx="26" cy="39"/>
            </a:xfrm>
          </p:grpSpPr>
          <p:sp>
            <p:nvSpPr>
              <p:cNvPr id="808076" name="Freeform 140"/>
              <p:cNvSpPr>
                <a:spLocks/>
              </p:cNvSpPr>
              <p:nvPr/>
            </p:nvSpPr>
            <p:spPr bwMode="auto">
              <a:xfrm>
                <a:off x="6235" y="748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77" name="Freeform 141"/>
              <p:cNvSpPr>
                <a:spLocks/>
              </p:cNvSpPr>
              <p:nvPr/>
            </p:nvSpPr>
            <p:spPr bwMode="auto">
              <a:xfrm>
                <a:off x="6251" y="748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78" name="Group 142"/>
            <p:cNvGrpSpPr>
              <a:grpSpLocks/>
            </p:cNvGrpSpPr>
            <p:nvPr/>
          </p:nvGrpSpPr>
          <p:grpSpPr bwMode="auto">
            <a:xfrm>
              <a:off x="4650" y="991"/>
              <a:ext cx="59" cy="113"/>
              <a:chOff x="6235" y="894"/>
              <a:chExt cx="26" cy="45"/>
            </a:xfrm>
          </p:grpSpPr>
          <p:sp>
            <p:nvSpPr>
              <p:cNvPr id="808079" name="Freeform 143"/>
              <p:cNvSpPr>
                <a:spLocks/>
              </p:cNvSpPr>
              <p:nvPr/>
            </p:nvSpPr>
            <p:spPr bwMode="auto">
              <a:xfrm>
                <a:off x="6235" y="894"/>
                <a:ext cx="10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5">
                    <a:moveTo>
                      <a:pt x="0" y="45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80" name="Freeform 144"/>
              <p:cNvSpPr>
                <a:spLocks/>
              </p:cNvSpPr>
              <p:nvPr/>
            </p:nvSpPr>
            <p:spPr bwMode="auto">
              <a:xfrm>
                <a:off x="6251" y="894"/>
                <a:ext cx="10" cy="45"/>
              </a:xfrm>
              <a:custGeom>
                <a:avLst/>
                <a:gdLst/>
                <a:ahLst/>
                <a:cxnLst>
                  <a:cxn ang="0">
                    <a:pos x="10" y="45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5">
                    <a:moveTo>
                      <a:pt x="10" y="45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81" name="Group 145"/>
            <p:cNvGrpSpPr>
              <a:grpSpLocks/>
            </p:cNvGrpSpPr>
            <p:nvPr/>
          </p:nvGrpSpPr>
          <p:grpSpPr bwMode="auto">
            <a:xfrm>
              <a:off x="4766" y="820"/>
              <a:ext cx="82" cy="73"/>
              <a:chOff x="6287" y="826"/>
              <a:chExt cx="37" cy="29"/>
            </a:xfrm>
          </p:grpSpPr>
          <p:sp>
            <p:nvSpPr>
              <p:cNvPr id="808082" name="Freeform 146"/>
              <p:cNvSpPr>
                <a:spLocks/>
              </p:cNvSpPr>
              <p:nvPr/>
            </p:nvSpPr>
            <p:spPr bwMode="auto">
              <a:xfrm>
                <a:off x="6287" y="826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83" name="Freeform 147"/>
              <p:cNvSpPr>
                <a:spLocks/>
              </p:cNvSpPr>
              <p:nvPr/>
            </p:nvSpPr>
            <p:spPr bwMode="auto">
              <a:xfrm>
                <a:off x="6287" y="843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84" name="Group 148"/>
            <p:cNvGrpSpPr>
              <a:grpSpLocks/>
            </p:cNvGrpSpPr>
            <p:nvPr/>
          </p:nvGrpSpPr>
          <p:grpSpPr bwMode="auto">
            <a:xfrm>
              <a:off x="4464" y="820"/>
              <a:ext cx="94" cy="73"/>
              <a:chOff x="6151" y="826"/>
              <a:chExt cx="42" cy="29"/>
            </a:xfrm>
          </p:grpSpPr>
          <p:sp>
            <p:nvSpPr>
              <p:cNvPr id="808085" name="Freeform 149"/>
              <p:cNvSpPr>
                <a:spLocks/>
              </p:cNvSpPr>
              <p:nvPr/>
            </p:nvSpPr>
            <p:spPr bwMode="auto">
              <a:xfrm>
                <a:off x="6151" y="826"/>
                <a:ext cx="4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12"/>
                  </a:cxn>
                  <a:cxn ang="0">
                    <a:pos x="42" y="12"/>
                  </a:cxn>
                </a:cxnLst>
                <a:rect l="0" t="0" r="r" b="b"/>
                <a:pathLst>
                  <a:path w="42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42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86" name="Freeform 150"/>
              <p:cNvSpPr>
                <a:spLocks/>
              </p:cNvSpPr>
              <p:nvPr/>
            </p:nvSpPr>
            <p:spPr bwMode="auto">
              <a:xfrm>
                <a:off x="6151" y="843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6" y="12"/>
                  </a:cxn>
                  <a:cxn ang="0">
                    <a:pos x="16" y="0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16" y="12"/>
                    </a:lnTo>
                    <a:lnTo>
                      <a:pt x="16" y="0"/>
                    </a:lnTo>
                    <a:lnTo>
                      <a:pt x="42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087" name="Oval 151"/>
            <p:cNvSpPr>
              <a:spLocks noChangeArrowheads="1"/>
            </p:cNvSpPr>
            <p:nvPr/>
          </p:nvSpPr>
          <p:spPr bwMode="auto">
            <a:xfrm>
              <a:off x="3471" y="549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088" name="Oval 152"/>
            <p:cNvSpPr>
              <a:spLocks noChangeArrowheads="1"/>
            </p:cNvSpPr>
            <p:nvPr/>
          </p:nvSpPr>
          <p:spPr bwMode="auto">
            <a:xfrm>
              <a:off x="3517" y="579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808089" name="Group 153"/>
            <p:cNvGrpSpPr>
              <a:grpSpLocks/>
            </p:cNvGrpSpPr>
            <p:nvPr/>
          </p:nvGrpSpPr>
          <p:grpSpPr bwMode="auto">
            <a:xfrm>
              <a:off x="3586" y="432"/>
              <a:ext cx="74" cy="111"/>
              <a:chOff x="6528" y="889"/>
              <a:chExt cx="26" cy="39"/>
            </a:xfrm>
          </p:grpSpPr>
          <p:sp>
            <p:nvSpPr>
              <p:cNvPr id="808090" name="Freeform 154"/>
              <p:cNvSpPr>
                <a:spLocks/>
              </p:cNvSpPr>
              <p:nvPr/>
            </p:nvSpPr>
            <p:spPr bwMode="auto">
              <a:xfrm>
                <a:off x="6528" y="889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91" name="Freeform 155"/>
              <p:cNvSpPr>
                <a:spLocks/>
              </p:cNvSpPr>
              <p:nvPr/>
            </p:nvSpPr>
            <p:spPr bwMode="auto">
              <a:xfrm>
                <a:off x="6544" y="889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92" name="Group 156"/>
            <p:cNvGrpSpPr>
              <a:grpSpLocks/>
            </p:cNvGrpSpPr>
            <p:nvPr/>
          </p:nvGrpSpPr>
          <p:grpSpPr bwMode="auto">
            <a:xfrm>
              <a:off x="3586" y="847"/>
              <a:ext cx="74" cy="113"/>
              <a:chOff x="6528" y="1035"/>
              <a:chExt cx="26" cy="40"/>
            </a:xfrm>
          </p:grpSpPr>
          <p:sp>
            <p:nvSpPr>
              <p:cNvPr id="808093" name="Freeform 157"/>
              <p:cNvSpPr>
                <a:spLocks/>
              </p:cNvSpPr>
              <p:nvPr/>
            </p:nvSpPr>
            <p:spPr bwMode="auto">
              <a:xfrm>
                <a:off x="6528" y="1035"/>
                <a:ext cx="10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0">
                    <a:moveTo>
                      <a:pt x="0" y="4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94" name="Freeform 158"/>
              <p:cNvSpPr>
                <a:spLocks/>
              </p:cNvSpPr>
              <p:nvPr/>
            </p:nvSpPr>
            <p:spPr bwMode="auto">
              <a:xfrm>
                <a:off x="6544" y="1035"/>
                <a:ext cx="10" cy="40"/>
              </a:xfrm>
              <a:custGeom>
                <a:avLst/>
                <a:gdLst/>
                <a:ahLst/>
                <a:cxnLst>
                  <a:cxn ang="0">
                    <a:pos x="10" y="40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0">
                    <a:moveTo>
                      <a:pt x="10" y="40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95" name="Group 159"/>
            <p:cNvGrpSpPr>
              <a:grpSpLocks/>
            </p:cNvGrpSpPr>
            <p:nvPr/>
          </p:nvGrpSpPr>
          <p:grpSpPr bwMode="auto">
            <a:xfrm>
              <a:off x="3734" y="653"/>
              <a:ext cx="106" cy="83"/>
              <a:chOff x="6580" y="967"/>
              <a:chExt cx="37" cy="29"/>
            </a:xfrm>
          </p:grpSpPr>
          <p:sp>
            <p:nvSpPr>
              <p:cNvPr id="808096" name="Freeform 160"/>
              <p:cNvSpPr>
                <a:spLocks/>
              </p:cNvSpPr>
              <p:nvPr/>
            </p:nvSpPr>
            <p:spPr bwMode="auto">
              <a:xfrm>
                <a:off x="6580" y="967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097" name="Freeform 161"/>
              <p:cNvSpPr>
                <a:spLocks/>
              </p:cNvSpPr>
              <p:nvPr/>
            </p:nvSpPr>
            <p:spPr bwMode="auto">
              <a:xfrm>
                <a:off x="6580" y="984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098" name="Group 162"/>
            <p:cNvGrpSpPr>
              <a:grpSpLocks/>
            </p:cNvGrpSpPr>
            <p:nvPr/>
          </p:nvGrpSpPr>
          <p:grpSpPr bwMode="auto">
            <a:xfrm>
              <a:off x="3360" y="653"/>
              <a:ext cx="106" cy="83"/>
              <a:chOff x="6449" y="967"/>
              <a:chExt cx="37" cy="29"/>
            </a:xfrm>
          </p:grpSpPr>
          <p:sp>
            <p:nvSpPr>
              <p:cNvPr id="808099" name="Freeform 163"/>
              <p:cNvSpPr>
                <a:spLocks/>
              </p:cNvSpPr>
              <p:nvPr/>
            </p:nvSpPr>
            <p:spPr bwMode="auto">
              <a:xfrm>
                <a:off x="6449" y="967"/>
                <a:ext cx="37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11" y="12"/>
                  </a:cxn>
                  <a:cxn ang="0">
                    <a:pos x="37" y="12"/>
                  </a:cxn>
                </a:cxnLst>
                <a:rect l="0" t="0" r="r" b="b"/>
                <a:pathLst>
                  <a:path w="37" h="12">
                    <a:moveTo>
                      <a:pt x="0" y="0"/>
                    </a:moveTo>
                    <a:lnTo>
                      <a:pt x="11" y="0"/>
                    </a:lnTo>
                    <a:lnTo>
                      <a:pt x="11" y="12"/>
                    </a:lnTo>
                    <a:lnTo>
                      <a:pt x="37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00" name="Freeform 164"/>
              <p:cNvSpPr>
                <a:spLocks/>
              </p:cNvSpPr>
              <p:nvPr/>
            </p:nvSpPr>
            <p:spPr bwMode="auto">
              <a:xfrm>
                <a:off x="6449" y="984"/>
                <a:ext cx="37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1" y="12"/>
                  </a:cxn>
                  <a:cxn ang="0">
                    <a:pos x="11" y="0"/>
                  </a:cxn>
                  <a:cxn ang="0">
                    <a:pos x="37" y="0"/>
                  </a:cxn>
                </a:cxnLst>
                <a:rect l="0" t="0" r="r" b="b"/>
                <a:pathLst>
                  <a:path w="37" h="12">
                    <a:moveTo>
                      <a:pt x="0" y="12"/>
                    </a:moveTo>
                    <a:lnTo>
                      <a:pt x="11" y="12"/>
                    </a:lnTo>
                    <a:lnTo>
                      <a:pt x="11" y="0"/>
                    </a:lnTo>
                    <a:lnTo>
                      <a:pt x="37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101" name="Oval 165"/>
            <p:cNvSpPr>
              <a:spLocks noChangeArrowheads="1"/>
            </p:cNvSpPr>
            <p:nvPr/>
          </p:nvSpPr>
          <p:spPr bwMode="auto">
            <a:xfrm>
              <a:off x="3903" y="741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102" name="Oval 166"/>
            <p:cNvSpPr>
              <a:spLocks noChangeArrowheads="1"/>
            </p:cNvSpPr>
            <p:nvPr/>
          </p:nvSpPr>
          <p:spPr bwMode="auto">
            <a:xfrm>
              <a:off x="3949" y="771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808103" name="Group 167"/>
            <p:cNvGrpSpPr>
              <a:grpSpLocks/>
            </p:cNvGrpSpPr>
            <p:nvPr/>
          </p:nvGrpSpPr>
          <p:grpSpPr bwMode="auto">
            <a:xfrm>
              <a:off x="4018" y="624"/>
              <a:ext cx="74" cy="111"/>
              <a:chOff x="6528" y="889"/>
              <a:chExt cx="26" cy="39"/>
            </a:xfrm>
          </p:grpSpPr>
          <p:sp>
            <p:nvSpPr>
              <p:cNvPr id="808104" name="Freeform 168"/>
              <p:cNvSpPr>
                <a:spLocks/>
              </p:cNvSpPr>
              <p:nvPr/>
            </p:nvSpPr>
            <p:spPr bwMode="auto">
              <a:xfrm>
                <a:off x="6528" y="889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05" name="Freeform 169"/>
              <p:cNvSpPr>
                <a:spLocks/>
              </p:cNvSpPr>
              <p:nvPr/>
            </p:nvSpPr>
            <p:spPr bwMode="auto">
              <a:xfrm>
                <a:off x="6544" y="889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06" name="Group 170"/>
            <p:cNvGrpSpPr>
              <a:grpSpLocks/>
            </p:cNvGrpSpPr>
            <p:nvPr/>
          </p:nvGrpSpPr>
          <p:grpSpPr bwMode="auto">
            <a:xfrm>
              <a:off x="4018" y="1039"/>
              <a:ext cx="74" cy="113"/>
              <a:chOff x="6528" y="1035"/>
              <a:chExt cx="26" cy="40"/>
            </a:xfrm>
          </p:grpSpPr>
          <p:sp>
            <p:nvSpPr>
              <p:cNvPr id="808107" name="Freeform 171"/>
              <p:cNvSpPr>
                <a:spLocks/>
              </p:cNvSpPr>
              <p:nvPr/>
            </p:nvSpPr>
            <p:spPr bwMode="auto">
              <a:xfrm>
                <a:off x="6528" y="1035"/>
                <a:ext cx="10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0">
                    <a:moveTo>
                      <a:pt x="0" y="4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08" name="Freeform 172"/>
              <p:cNvSpPr>
                <a:spLocks/>
              </p:cNvSpPr>
              <p:nvPr/>
            </p:nvSpPr>
            <p:spPr bwMode="auto">
              <a:xfrm>
                <a:off x="6544" y="1035"/>
                <a:ext cx="10" cy="40"/>
              </a:xfrm>
              <a:custGeom>
                <a:avLst/>
                <a:gdLst/>
                <a:ahLst/>
                <a:cxnLst>
                  <a:cxn ang="0">
                    <a:pos x="10" y="40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0">
                    <a:moveTo>
                      <a:pt x="10" y="40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09" name="Group 173"/>
            <p:cNvGrpSpPr>
              <a:grpSpLocks/>
            </p:cNvGrpSpPr>
            <p:nvPr/>
          </p:nvGrpSpPr>
          <p:grpSpPr bwMode="auto">
            <a:xfrm>
              <a:off x="4166" y="845"/>
              <a:ext cx="106" cy="83"/>
              <a:chOff x="6580" y="967"/>
              <a:chExt cx="37" cy="29"/>
            </a:xfrm>
          </p:grpSpPr>
          <p:sp>
            <p:nvSpPr>
              <p:cNvPr id="808110" name="Freeform 174"/>
              <p:cNvSpPr>
                <a:spLocks/>
              </p:cNvSpPr>
              <p:nvPr/>
            </p:nvSpPr>
            <p:spPr bwMode="auto">
              <a:xfrm>
                <a:off x="6580" y="967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11" name="Freeform 175"/>
              <p:cNvSpPr>
                <a:spLocks/>
              </p:cNvSpPr>
              <p:nvPr/>
            </p:nvSpPr>
            <p:spPr bwMode="auto">
              <a:xfrm>
                <a:off x="6580" y="984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12" name="Group 176"/>
            <p:cNvGrpSpPr>
              <a:grpSpLocks/>
            </p:cNvGrpSpPr>
            <p:nvPr/>
          </p:nvGrpSpPr>
          <p:grpSpPr bwMode="auto">
            <a:xfrm>
              <a:off x="3792" y="845"/>
              <a:ext cx="106" cy="83"/>
              <a:chOff x="6449" y="967"/>
              <a:chExt cx="37" cy="29"/>
            </a:xfrm>
          </p:grpSpPr>
          <p:sp>
            <p:nvSpPr>
              <p:cNvPr id="808113" name="Freeform 177"/>
              <p:cNvSpPr>
                <a:spLocks/>
              </p:cNvSpPr>
              <p:nvPr/>
            </p:nvSpPr>
            <p:spPr bwMode="auto">
              <a:xfrm>
                <a:off x="6449" y="967"/>
                <a:ext cx="37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11" y="12"/>
                  </a:cxn>
                  <a:cxn ang="0">
                    <a:pos x="37" y="12"/>
                  </a:cxn>
                </a:cxnLst>
                <a:rect l="0" t="0" r="r" b="b"/>
                <a:pathLst>
                  <a:path w="37" h="12">
                    <a:moveTo>
                      <a:pt x="0" y="0"/>
                    </a:moveTo>
                    <a:lnTo>
                      <a:pt x="11" y="0"/>
                    </a:lnTo>
                    <a:lnTo>
                      <a:pt x="11" y="12"/>
                    </a:lnTo>
                    <a:lnTo>
                      <a:pt x="37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14" name="Freeform 178"/>
              <p:cNvSpPr>
                <a:spLocks/>
              </p:cNvSpPr>
              <p:nvPr/>
            </p:nvSpPr>
            <p:spPr bwMode="auto">
              <a:xfrm>
                <a:off x="6449" y="984"/>
                <a:ext cx="37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1" y="12"/>
                  </a:cxn>
                  <a:cxn ang="0">
                    <a:pos x="11" y="0"/>
                  </a:cxn>
                  <a:cxn ang="0">
                    <a:pos x="37" y="0"/>
                  </a:cxn>
                </a:cxnLst>
                <a:rect l="0" t="0" r="r" b="b"/>
                <a:pathLst>
                  <a:path w="37" h="12">
                    <a:moveTo>
                      <a:pt x="0" y="12"/>
                    </a:moveTo>
                    <a:lnTo>
                      <a:pt x="11" y="12"/>
                    </a:lnTo>
                    <a:lnTo>
                      <a:pt x="11" y="0"/>
                    </a:lnTo>
                    <a:lnTo>
                      <a:pt x="37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115" name="Oval 179"/>
            <p:cNvSpPr>
              <a:spLocks noChangeArrowheads="1"/>
            </p:cNvSpPr>
            <p:nvPr/>
          </p:nvSpPr>
          <p:spPr bwMode="auto">
            <a:xfrm>
              <a:off x="3663" y="789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116" name="Oval 180"/>
            <p:cNvSpPr>
              <a:spLocks noChangeArrowheads="1"/>
            </p:cNvSpPr>
            <p:nvPr/>
          </p:nvSpPr>
          <p:spPr bwMode="auto">
            <a:xfrm>
              <a:off x="3709" y="819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808117" name="Group 181"/>
            <p:cNvGrpSpPr>
              <a:grpSpLocks/>
            </p:cNvGrpSpPr>
            <p:nvPr/>
          </p:nvGrpSpPr>
          <p:grpSpPr bwMode="auto">
            <a:xfrm>
              <a:off x="3778" y="672"/>
              <a:ext cx="74" cy="111"/>
              <a:chOff x="6528" y="889"/>
              <a:chExt cx="26" cy="39"/>
            </a:xfrm>
          </p:grpSpPr>
          <p:sp>
            <p:nvSpPr>
              <p:cNvPr id="808118" name="Freeform 182"/>
              <p:cNvSpPr>
                <a:spLocks/>
              </p:cNvSpPr>
              <p:nvPr/>
            </p:nvSpPr>
            <p:spPr bwMode="auto">
              <a:xfrm>
                <a:off x="6528" y="889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19" name="Freeform 183"/>
              <p:cNvSpPr>
                <a:spLocks/>
              </p:cNvSpPr>
              <p:nvPr/>
            </p:nvSpPr>
            <p:spPr bwMode="auto">
              <a:xfrm>
                <a:off x="6544" y="889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20" name="Group 184"/>
            <p:cNvGrpSpPr>
              <a:grpSpLocks/>
            </p:cNvGrpSpPr>
            <p:nvPr/>
          </p:nvGrpSpPr>
          <p:grpSpPr bwMode="auto">
            <a:xfrm>
              <a:off x="3778" y="1087"/>
              <a:ext cx="74" cy="113"/>
              <a:chOff x="6528" y="1035"/>
              <a:chExt cx="26" cy="40"/>
            </a:xfrm>
          </p:grpSpPr>
          <p:sp>
            <p:nvSpPr>
              <p:cNvPr id="808121" name="Freeform 185"/>
              <p:cNvSpPr>
                <a:spLocks/>
              </p:cNvSpPr>
              <p:nvPr/>
            </p:nvSpPr>
            <p:spPr bwMode="auto">
              <a:xfrm>
                <a:off x="6528" y="1035"/>
                <a:ext cx="10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0">
                    <a:moveTo>
                      <a:pt x="0" y="4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22" name="Freeform 186"/>
              <p:cNvSpPr>
                <a:spLocks/>
              </p:cNvSpPr>
              <p:nvPr/>
            </p:nvSpPr>
            <p:spPr bwMode="auto">
              <a:xfrm>
                <a:off x="6544" y="1035"/>
                <a:ext cx="10" cy="40"/>
              </a:xfrm>
              <a:custGeom>
                <a:avLst/>
                <a:gdLst/>
                <a:ahLst/>
                <a:cxnLst>
                  <a:cxn ang="0">
                    <a:pos x="10" y="40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0">
                    <a:moveTo>
                      <a:pt x="10" y="40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23" name="Group 187"/>
            <p:cNvGrpSpPr>
              <a:grpSpLocks/>
            </p:cNvGrpSpPr>
            <p:nvPr/>
          </p:nvGrpSpPr>
          <p:grpSpPr bwMode="auto">
            <a:xfrm>
              <a:off x="3926" y="893"/>
              <a:ext cx="106" cy="83"/>
              <a:chOff x="6580" y="967"/>
              <a:chExt cx="37" cy="29"/>
            </a:xfrm>
          </p:grpSpPr>
          <p:sp>
            <p:nvSpPr>
              <p:cNvPr id="808124" name="Freeform 188"/>
              <p:cNvSpPr>
                <a:spLocks/>
              </p:cNvSpPr>
              <p:nvPr/>
            </p:nvSpPr>
            <p:spPr bwMode="auto">
              <a:xfrm>
                <a:off x="6580" y="967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25" name="Freeform 189"/>
              <p:cNvSpPr>
                <a:spLocks/>
              </p:cNvSpPr>
              <p:nvPr/>
            </p:nvSpPr>
            <p:spPr bwMode="auto">
              <a:xfrm>
                <a:off x="6580" y="984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26" name="Group 190"/>
            <p:cNvGrpSpPr>
              <a:grpSpLocks/>
            </p:cNvGrpSpPr>
            <p:nvPr/>
          </p:nvGrpSpPr>
          <p:grpSpPr bwMode="auto">
            <a:xfrm>
              <a:off x="3552" y="893"/>
              <a:ext cx="106" cy="83"/>
              <a:chOff x="6449" y="967"/>
              <a:chExt cx="37" cy="29"/>
            </a:xfrm>
          </p:grpSpPr>
          <p:sp>
            <p:nvSpPr>
              <p:cNvPr id="808127" name="Freeform 191"/>
              <p:cNvSpPr>
                <a:spLocks/>
              </p:cNvSpPr>
              <p:nvPr/>
            </p:nvSpPr>
            <p:spPr bwMode="auto">
              <a:xfrm>
                <a:off x="6449" y="967"/>
                <a:ext cx="37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11" y="12"/>
                  </a:cxn>
                  <a:cxn ang="0">
                    <a:pos x="37" y="12"/>
                  </a:cxn>
                </a:cxnLst>
                <a:rect l="0" t="0" r="r" b="b"/>
                <a:pathLst>
                  <a:path w="37" h="12">
                    <a:moveTo>
                      <a:pt x="0" y="0"/>
                    </a:moveTo>
                    <a:lnTo>
                      <a:pt x="11" y="0"/>
                    </a:lnTo>
                    <a:lnTo>
                      <a:pt x="11" y="12"/>
                    </a:lnTo>
                    <a:lnTo>
                      <a:pt x="37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28" name="Freeform 192"/>
              <p:cNvSpPr>
                <a:spLocks/>
              </p:cNvSpPr>
              <p:nvPr/>
            </p:nvSpPr>
            <p:spPr bwMode="auto">
              <a:xfrm>
                <a:off x="6449" y="984"/>
                <a:ext cx="37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1" y="12"/>
                  </a:cxn>
                  <a:cxn ang="0">
                    <a:pos x="11" y="0"/>
                  </a:cxn>
                  <a:cxn ang="0">
                    <a:pos x="37" y="0"/>
                  </a:cxn>
                </a:cxnLst>
                <a:rect l="0" t="0" r="r" b="b"/>
                <a:pathLst>
                  <a:path w="37" h="12">
                    <a:moveTo>
                      <a:pt x="0" y="12"/>
                    </a:moveTo>
                    <a:lnTo>
                      <a:pt x="11" y="12"/>
                    </a:lnTo>
                    <a:lnTo>
                      <a:pt x="11" y="0"/>
                    </a:lnTo>
                    <a:lnTo>
                      <a:pt x="37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129" name="Oval 193"/>
            <p:cNvSpPr>
              <a:spLocks noChangeArrowheads="1"/>
            </p:cNvSpPr>
            <p:nvPr/>
          </p:nvSpPr>
          <p:spPr bwMode="auto">
            <a:xfrm>
              <a:off x="4153" y="497"/>
              <a:ext cx="265" cy="302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130" name="Oval 194"/>
            <p:cNvSpPr>
              <a:spLocks noChangeArrowheads="1"/>
            </p:cNvSpPr>
            <p:nvPr/>
          </p:nvSpPr>
          <p:spPr bwMode="auto">
            <a:xfrm>
              <a:off x="4185" y="527"/>
              <a:ext cx="218" cy="225"/>
            </a:xfrm>
            <a:prstGeom prst="ellipse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08131" name="Group 195"/>
            <p:cNvGrpSpPr>
              <a:grpSpLocks/>
            </p:cNvGrpSpPr>
            <p:nvPr/>
          </p:nvGrpSpPr>
          <p:grpSpPr bwMode="auto">
            <a:xfrm>
              <a:off x="4265" y="384"/>
              <a:ext cx="73" cy="108"/>
              <a:chOff x="6235" y="748"/>
              <a:chExt cx="26" cy="39"/>
            </a:xfrm>
          </p:grpSpPr>
          <p:sp>
            <p:nvSpPr>
              <p:cNvPr id="808132" name="Freeform 196"/>
              <p:cNvSpPr>
                <a:spLocks/>
              </p:cNvSpPr>
              <p:nvPr/>
            </p:nvSpPr>
            <p:spPr bwMode="auto">
              <a:xfrm>
                <a:off x="6235" y="748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33" name="Freeform 197"/>
              <p:cNvSpPr>
                <a:spLocks/>
              </p:cNvSpPr>
              <p:nvPr/>
            </p:nvSpPr>
            <p:spPr bwMode="auto">
              <a:xfrm>
                <a:off x="6251" y="748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34" name="Group 198"/>
            <p:cNvGrpSpPr>
              <a:grpSpLocks/>
            </p:cNvGrpSpPr>
            <p:nvPr/>
          </p:nvGrpSpPr>
          <p:grpSpPr bwMode="auto">
            <a:xfrm>
              <a:off x="4265" y="788"/>
              <a:ext cx="73" cy="124"/>
              <a:chOff x="6235" y="894"/>
              <a:chExt cx="26" cy="45"/>
            </a:xfrm>
          </p:grpSpPr>
          <p:sp>
            <p:nvSpPr>
              <p:cNvPr id="808135" name="Freeform 199"/>
              <p:cNvSpPr>
                <a:spLocks/>
              </p:cNvSpPr>
              <p:nvPr/>
            </p:nvSpPr>
            <p:spPr bwMode="auto">
              <a:xfrm>
                <a:off x="6235" y="894"/>
                <a:ext cx="10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5">
                    <a:moveTo>
                      <a:pt x="0" y="45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36" name="Freeform 200"/>
              <p:cNvSpPr>
                <a:spLocks/>
              </p:cNvSpPr>
              <p:nvPr/>
            </p:nvSpPr>
            <p:spPr bwMode="auto">
              <a:xfrm>
                <a:off x="6251" y="894"/>
                <a:ext cx="10" cy="45"/>
              </a:xfrm>
              <a:custGeom>
                <a:avLst/>
                <a:gdLst/>
                <a:ahLst/>
                <a:cxnLst>
                  <a:cxn ang="0">
                    <a:pos x="10" y="45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5">
                    <a:moveTo>
                      <a:pt x="10" y="45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37" name="Group 201"/>
            <p:cNvGrpSpPr>
              <a:grpSpLocks/>
            </p:cNvGrpSpPr>
            <p:nvPr/>
          </p:nvGrpSpPr>
          <p:grpSpPr bwMode="auto">
            <a:xfrm>
              <a:off x="4409" y="599"/>
              <a:ext cx="103" cy="80"/>
              <a:chOff x="6287" y="826"/>
              <a:chExt cx="37" cy="29"/>
            </a:xfrm>
          </p:grpSpPr>
          <p:sp>
            <p:nvSpPr>
              <p:cNvPr id="808138" name="Freeform 202"/>
              <p:cNvSpPr>
                <a:spLocks/>
              </p:cNvSpPr>
              <p:nvPr/>
            </p:nvSpPr>
            <p:spPr bwMode="auto">
              <a:xfrm>
                <a:off x="6287" y="826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39" name="Freeform 203"/>
              <p:cNvSpPr>
                <a:spLocks/>
              </p:cNvSpPr>
              <p:nvPr/>
            </p:nvSpPr>
            <p:spPr bwMode="auto">
              <a:xfrm>
                <a:off x="6287" y="843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40" name="Group 204"/>
            <p:cNvGrpSpPr>
              <a:grpSpLocks/>
            </p:cNvGrpSpPr>
            <p:nvPr/>
          </p:nvGrpSpPr>
          <p:grpSpPr bwMode="auto">
            <a:xfrm>
              <a:off x="4032" y="599"/>
              <a:ext cx="117" cy="80"/>
              <a:chOff x="6151" y="826"/>
              <a:chExt cx="42" cy="29"/>
            </a:xfrm>
          </p:grpSpPr>
          <p:sp>
            <p:nvSpPr>
              <p:cNvPr id="808141" name="Freeform 205"/>
              <p:cNvSpPr>
                <a:spLocks/>
              </p:cNvSpPr>
              <p:nvPr/>
            </p:nvSpPr>
            <p:spPr bwMode="auto">
              <a:xfrm>
                <a:off x="6151" y="826"/>
                <a:ext cx="4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12"/>
                  </a:cxn>
                  <a:cxn ang="0">
                    <a:pos x="42" y="12"/>
                  </a:cxn>
                </a:cxnLst>
                <a:rect l="0" t="0" r="r" b="b"/>
                <a:pathLst>
                  <a:path w="42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42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42" name="Freeform 206"/>
              <p:cNvSpPr>
                <a:spLocks/>
              </p:cNvSpPr>
              <p:nvPr/>
            </p:nvSpPr>
            <p:spPr bwMode="auto">
              <a:xfrm>
                <a:off x="6151" y="843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6" y="12"/>
                  </a:cxn>
                  <a:cxn ang="0">
                    <a:pos x="16" y="0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16" y="12"/>
                    </a:lnTo>
                    <a:lnTo>
                      <a:pt x="16" y="0"/>
                    </a:lnTo>
                    <a:lnTo>
                      <a:pt x="42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143" name="Oval 207"/>
            <p:cNvSpPr>
              <a:spLocks noChangeArrowheads="1"/>
            </p:cNvSpPr>
            <p:nvPr/>
          </p:nvSpPr>
          <p:spPr bwMode="auto">
            <a:xfrm>
              <a:off x="4873" y="545"/>
              <a:ext cx="265" cy="302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8144" name="Oval 208"/>
            <p:cNvSpPr>
              <a:spLocks noChangeArrowheads="1"/>
            </p:cNvSpPr>
            <p:nvPr/>
          </p:nvSpPr>
          <p:spPr bwMode="auto">
            <a:xfrm>
              <a:off x="4905" y="575"/>
              <a:ext cx="218" cy="225"/>
            </a:xfrm>
            <a:prstGeom prst="ellipse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08145" name="Group 209"/>
            <p:cNvGrpSpPr>
              <a:grpSpLocks/>
            </p:cNvGrpSpPr>
            <p:nvPr/>
          </p:nvGrpSpPr>
          <p:grpSpPr bwMode="auto">
            <a:xfrm>
              <a:off x="4985" y="432"/>
              <a:ext cx="73" cy="108"/>
              <a:chOff x="6235" y="748"/>
              <a:chExt cx="26" cy="39"/>
            </a:xfrm>
          </p:grpSpPr>
          <p:sp>
            <p:nvSpPr>
              <p:cNvPr id="808146" name="Freeform 210"/>
              <p:cNvSpPr>
                <a:spLocks/>
              </p:cNvSpPr>
              <p:nvPr/>
            </p:nvSpPr>
            <p:spPr bwMode="auto">
              <a:xfrm>
                <a:off x="6235" y="748"/>
                <a:ext cx="10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39"/>
                  </a:cxn>
                </a:cxnLst>
                <a:rect l="0" t="0" r="r" b="b"/>
                <a:pathLst>
                  <a:path w="10" h="39">
                    <a:moveTo>
                      <a:pt x="0" y="0"/>
                    </a:moveTo>
                    <a:lnTo>
                      <a:pt x="0" y="11"/>
                    </a:lnTo>
                    <a:lnTo>
                      <a:pt x="10" y="11"/>
                    </a:lnTo>
                    <a:lnTo>
                      <a:pt x="1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47" name="Freeform 211"/>
              <p:cNvSpPr>
                <a:spLocks/>
              </p:cNvSpPr>
              <p:nvPr/>
            </p:nvSpPr>
            <p:spPr bwMode="auto">
              <a:xfrm>
                <a:off x="6251" y="748"/>
                <a:ext cx="10" cy="3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11"/>
                  </a:cxn>
                  <a:cxn ang="0">
                    <a:pos x="0" y="11"/>
                  </a:cxn>
                  <a:cxn ang="0">
                    <a:pos x="0" y="39"/>
                  </a:cxn>
                </a:cxnLst>
                <a:rect l="0" t="0" r="r" b="b"/>
                <a:pathLst>
                  <a:path w="10" h="39">
                    <a:moveTo>
                      <a:pt x="10" y="0"/>
                    </a:moveTo>
                    <a:lnTo>
                      <a:pt x="10" y="11"/>
                    </a:lnTo>
                    <a:lnTo>
                      <a:pt x="0" y="11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48" name="Group 212"/>
            <p:cNvGrpSpPr>
              <a:grpSpLocks/>
            </p:cNvGrpSpPr>
            <p:nvPr/>
          </p:nvGrpSpPr>
          <p:grpSpPr bwMode="auto">
            <a:xfrm>
              <a:off x="4985" y="836"/>
              <a:ext cx="73" cy="124"/>
              <a:chOff x="6235" y="894"/>
              <a:chExt cx="26" cy="45"/>
            </a:xfrm>
          </p:grpSpPr>
          <p:sp>
            <p:nvSpPr>
              <p:cNvPr id="808149" name="Freeform 213"/>
              <p:cNvSpPr>
                <a:spLocks/>
              </p:cNvSpPr>
              <p:nvPr/>
            </p:nvSpPr>
            <p:spPr bwMode="auto">
              <a:xfrm>
                <a:off x="6235" y="894"/>
                <a:ext cx="10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10" y="0"/>
                  </a:cxn>
                </a:cxnLst>
                <a:rect l="0" t="0" r="r" b="b"/>
                <a:pathLst>
                  <a:path w="10" h="45">
                    <a:moveTo>
                      <a:pt x="0" y="45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50" name="Freeform 214"/>
              <p:cNvSpPr>
                <a:spLocks/>
              </p:cNvSpPr>
              <p:nvPr/>
            </p:nvSpPr>
            <p:spPr bwMode="auto">
              <a:xfrm>
                <a:off x="6251" y="894"/>
                <a:ext cx="10" cy="45"/>
              </a:xfrm>
              <a:custGeom>
                <a:avLst/>
                <a:gdLst/>
                <a:ahLst/>
                <a:cxnLst>
                  <a:cxn ang="0">
                    <a:pos x="10" y="45"/>
                  </a:cxn>
                  <a:cxn ang="0">
                    <a:pos x="10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0" h="45">
                    <a:moveTo>
                      <a:pt x="10" y="45"/>
                    </a:moveTo>
                    <a:lnTo>
                      <a:pt x="10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51" name="Group 215"/>
            <p:cNvGrpSpPr>
              <a:grpSpLocks/>
            </p:cNvGrpSpPr>
            <p:nvPr/>
          </p:nvGrpSpPr>
          <p:grpSpPr bwMode="auto">
            <a:xfrm>
              <a:off x="5129" y="647"/>
              <a:ext cx="103" cy="80"/>
              <a:chOff x="6287" y="826"/>
              <a:chExt cx="37" cy="29"/>
            </a:xfrm>
          </p:grpSpPr>
          <p:sp>
            <p:nvSpPr>
              <p:cNvPr id="808152" name="Freeform 216"/>
              <p:cNvSpPr>
                <a:spLocks/>
              </p:cNvSpPr>
              <p:nvPr/>
            </p:nvSpPr>
            <p:spPr bwMode="auto">
              <a:xfrm>
                <a:off x="6287" y="826"/>
                <a:ext cx="37" cy="1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6" y="0"/>
                  </a:cxn>
                  <a:cxn ang="0">
                    <a:pos x="26" y="12"/>
                  </a:cxn>
                  <a:cxn ang="0">
                    <a:pos x="0" y="12"/>
                  </a:cxn>
                </a:cxnLst>
                <a:rect l="0" t="0" r="r" b="b"/>
                <a:pathLst>
                  <a:path w="37" h="12">
                    <a:moveTo>
                      <a:pt x="37" y="0"/>
                    </a:moveTo>
                    <a:lnTo>
                      <a:pt x="26" y="0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53" name="Freeform 217"/>
              <p:cNvSpPr>
                <a:spLocks/>
              </p:cNvSpPr>
              <p:nvPr/>
            </p:nvSpPr>
            <p:spPr bwMode="auto">
              <a:xfrm>
                <a:off x="6287" y="843"/>
                <a:ext cx="37" cy="12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6" y="1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37" h="12">
                    <a:moveTo>
                      <a:pt x="37" y="12"/>
                    </a:moveTo>
                    <a:lnTo>
                      <a:pt x="26" y="12"/>
                    </a:lnTo>
                    <a:lnTo>
                      <a:pt x="26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8154" name="Group 218"/>
            <p:cNvGrpSpPr>
              <a:grpSpLocks/>
            </p:cNvGrpSpPr>
            <p:nvPr/>
          </p:nvGrpSpPr>
          <p:grpSpPr bwMode="auto">
            <a:xfrm>
              <a:off x="4752" y="647"/>
              <a:ext cx="117" cy="80"/>
              <a:chOff x="6151" y="826"/>
              <a:chExt cx="42" cy="29"/>
            </a:xfrm>
          </p:grpSpPr>
          <p:sp>
            <p:nvSpPr>
              <p:cNvPr id="808155" name="Freeform 219"/>
              <p:cNvSpPr>
                <a:spLocks/>
              </p:cNvSpPr>
              <p:nvPr/>
            </p:nvSpPr>
            <p:spPr bwMode="auto">
              <a:xfrm>
                <a:off x="6151" y="826"/>
                <a:ext cx="4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12"/>
                  </a:cxn>
                  <a:cxn ang="0">
                    <a:pos x="42" y="12"/>
                  </a:cxn>
                </a:cxnLst>
                <a:rect l="0" t="0" r="r" b="b"/>
                <a:pathLst>
                  <a:path w="42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42" y="12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8156" name="Freeform 220"/>
              <p:cNvSpPr>
                <a:spLocks/>
              </p:cNvSpPr>
              <p:nvPr/>
            </p:nvSpPr>
            <p:spPr bwMode="auto">
              <a:xfrm>
                <a:off x="6151" y="843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6" y="12"/>
                  </a:cxn>
                  <a:cxn ang="0">
                    <a:pos x="16" y="0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16" y="12"/>
                    </a:lnTo>
                    <a:lnTo>
                      <a:pt x="16" y="0"/>
                    </a:lnTo>
                    <a:lnTo>
                      <a:pt x="42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8157" name="Text Box 221"/>
            <p:cNvSpPr txBox="1">
              <a:spLocks noChangeArrowheads="1"/>
            </p:cNvSpPr>
            <p:nvPr/>
          </p:nvSpPr>
          <p:spPr bwMode="auto">
            <a:xfrm>
              <a:off x="4176" y="1152"/>
              <a:ext cx="187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b="1" i="0">
                  <a:effectLst/>
                </a:rPr>
                <a:t>Export of mature T lymphocytes to periphery</a:t>
              </a:r>
              <a:endParaRPr lang="en-GB" sz="1800" b="1" i="0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Oval 2"/>
          <p:cNvSpPr>
            <a:spLocks noChangeArrowheads="1"/>
          </p:cNvSpPr>
          <p:nvPr/>
        </p:nvSpPr>
        <p:spPr bwMode="auto">
          <a:xfrm>
            <a:off x="5715000" y="1295400"/>
            <a:ext cx="762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42238" cy="857250"/>
          </a:xfrm>
        </p:spPr>
        <p:txBody>
          <a:bodyPr/>
          <a:lstStyle/>
          <a:p>
            <a:r>
              <a:rPr lang="en-GB"/>
              <a:t>Defects of lymphoid precursors</a:t>
            </a:r>
          </a:p>
        </p:txBody>
      </p:sp>
      <p:grpSp>
        <p:nvGrpSpPr>
          <p:cNvPr id="809988" name="Group 4"/>
          <p:cNvGrpSpPr>
            <a:grpSpLocks/>
          </p:cNvGrpSpPr>
          <p:nvPr/>
        </p:nvGrpSpPr>
        <p:grpSpPr bwMode="auto">
          <a:xfrm>
            <a:off x="3332163" y="3068638"/>
            <a:ext cx="6767512" cy="2016125"/>
            <a:chOff x="2099" y="1933"/>
            <a:chExt cx="4263" cy="1270"/>
          </a:xfrm>
        </p:grpSpPr>
        <p:sp>
          <p:nvSpPr>
            <p:cNvPr id="809989" name="Line 5"/>
            <p:cNvSpPr>
              <a:spLocks noChangeShapeType="1"/>
            </p:cNvSpPr>
            <p:nvPr/>
          </p:nvSpPr>
          <p:spPr bwMode="auto">
            <a:xfrm flipV="1">
              <a:off x="2099" y="2688"/>
              <a:ext cx="763" cy="51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990" name="Line 6"/>
            <p:cNvSpPr>
              <a:spLocks noChangeShapeType="1"/>
            </p:cNvSpPr>
            <p:nvPr/>
          </p:nvSpPr>
          <p:spPr bwMode="auto">
            <a:xfrm>
              <a:off x="2099" y="1933"/>
              <a:ext cx="816" cy="45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991" name="Text Box 7"/>
            <p:cNvSpPr txBox="1">
              <a:spLocks noChangeArrowheads="1"/>
            </p:cNvSpPr>
            <p:nvPr/>
          </p:nvSpPr>
          <p:spPr bwMode="auto">
            <a:xfrm>
              <a:off x="2910" y="2400"/>
              <a:ext cx="3452" cy="2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i="0">
                  <a:solidFill>
                    <a:schemeClr val="accent1"/>
                  </a:solidFill>
                  <a:effectLst/>
                </a:rPr>
                <a:t>Severe combined immunodeficiency</a:t>
              </a:r>
              <a:endParaRPr lang="en-GB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809992" name="Freeform 8"/>
          <p:cNvSpPr>
            <a:spLocks/>
          </p:cNvSpPr>
          <p:nvPr/>
        </p:nvSpPr>
        <p:spPr bwMode="auto">
          <a:xfrm>
            <a:off x="1974850" y="1600200"/>
            <a:ext cx="1371600" cy="4800600"/>
          </a:xfrm>
          <a:custGeom>
            <a:avLst/>
            <a:gdLst/>
            <a:ahLst/>
            <a:cxnLst>
              <a:cxn ang="0">
                <a:pos x="26" y="225"/>
              </a:cxn>
              <a:cxn ang="0">
                <a:pos x="0" y="118"/>
              </a:cxn>
              <a:cxn ang="0">
                <a:pos x="37" y="22"/>
              </a:cxn>
              <a:cxn ang="0">
                <a:pos x="126" y="0"/>
              </a:cxn>
              <a:cxn ang="0">
                <a:pos x="230" y="62"/>
              </a:cxn>
              <a:cxn ang="0">
                <a:pos x="262" y="107"/>
              </a:cxn>
              <a:cxn ang="0">
                <a:pos x="298" y="141"/>
              </a:cxn>
              <a:cxn ang="0">
                <a:pos x="361" y="135"/>
              </a:cxn>
              <a:cxn ang="0">
                <a:pos x="461" y="56"/>
              </a:cxn>
              <a:cxn ang="0">
                <a:pos x="529" y="39"/>
              </a:cxn>
              <a:cxn ang="0">
                <a:pos x="623" y="73"/>
              </a:cxn>
              <a:cxn ang="0">
                <a:pos x="649" y="118"/>
              </a:cxn>
              <a:cxn ang="0">
                <a:pos x="649" y="237"/>
              </a:cxn>
              <a:cxn ang="0">
                <a:pos x="607" y="400"/>
              </a:cxn>
              <a:cxn ang="0">
                <a:pos x="544" y="626"/>
              </a:cxn>
              <a:cxn ang="0">
                <a:pos x="529" y="834"/>
              </a:cxn>
              <a:cxn ang="0">
                <a:pos x="534" y="1049"/>
              </a:cxn>
              <a:cxn ang="0">
                <a:pos x="539" y="1150"/>
              </a:cxn>
              <a:cxn ang="0">
                <a:pos x="544" y="1257"/>
              </a:cxn>
              <a:cxn ang="0">
                <a:pos x="544" y="1348"/>
              </a:cxn>
              <a:cxn ang="0">
                <a:pos x="544" y="1449"/>
              </a:cxn>
              <a:cxn ang="0">
                <a:pos x="555" y="1630"/>
              </a:cxn>
              <a:cxn ang="0">
                <a:pos x="586" y="1810"/>
              </a:cxn>
              <a:cxn ang="0">
                <a:pos x="633" y="1957"/>
              </a:cxn>
              <a:cxn ang="0">
                <a:pos x="665" y="2008"/>
              </a:cxn>
              <a:cxn ang="0">
                <a:pos x="685" y="2058"/>
              </a:cxn>
              <a:cxn ang="0">
                <a:pos x="612" y="2137"/>
              </a:cxn>
              <a:cxn ang="0">
                <a:pos x="534" y="2137"/>
              </a:cxn>
              <a:cxn ang="0">
                <a:pos x="455" y="2109"/>
              </a:cxn>
              <a:cxn ang="0">
                <a:pos x="382" y="2087"/>
              </a:cxn>
              <a:cxn ang="0">
                <a:pos x="309" y="2070"/>
              </a:cxn>
              <a:cxn ang="0">
                <a:pos x="220" y="2070"/>
              </a:cxn>
              <a:cxn ang="0">
                <a:pos x="173" y="2098"/>
              </a:cxn>
              <a:cxn ang="0">
                <a:pos x="126" y="2120"/>
              </a:cxn>
              <a:cxn ang="0">
                <a:pos x="58" y="2070"/>
              </a:cxn>
              <a:cxn ang="0">
                <a:pos x="68" y="1996"/>
              </a:cxn>
              <a:cxn ang="0">
                <a:pos x="115" y="1929"/>
              </a:cxn>
              <a:cxn ang="0">
                <a:pos x="152" y="1844"/>
              </a:cxn>
              <a:cxn ang="0">
                <a:pos x="183" y="1759"/>
              </a:cxn>
              <a:cxn ang="0">
                <a:pos x="194" y="1624"/>
              </a:cxn>
              <a:cxn ang="0">
                <a:pos x="194" y="1489"/>
              </a:cxn>
              <a:cxn ang="0">
                <a:pos x="199" y="1331"/>
              </a:cxn>
              <a:cxn ang="0">
                <a:pos x="204" y="1178"/>
              </a:cxn>
              <a:cxn ang="0">
                <a:pos x="204" y="1083"/>
              </a:cxn>
              <a:cxn ang="0">
                <a:pos x="204" y="987"/>
              </a:cxn>
              <a:cxn ang="0">
                <a:pos x="215" y="767"/>
              </a:cxn>
              <a:cxn ang="0">
                <a:pos x="215" y="547"/>
              </a:cxn>
              <a:cxn ang="0">
                <a:pos x="199" y="451"/>
              </a:cxn>
              <a:cxn ang="0">
                <a:pos x="162" y="366"/>
              </a:cxn>
              <a:cxn ang="0">
                <a:pos x="115" y="327"/>
              </a:cxn>
              <a:cxn ang="0">
                <a:pos x="58" y="299"/>
              </a:cxn>
            </a:cxnLst>
            <a:rect l="0" t="0" r="r" b="b"/>
            <a:pathLst>
              <a:path w="685" h="2143">
                <a:moveTo>
                  <a:pt x="47" y="287"/>
                </a:moveTo>
                <a:lnTo>
                  <a:pt x="26" y="225"/>
                </a:lnTo>
                <a:lnTo>
                  <a:pt x="11" y="174"/>
                </a:lnTo>
                <a:lnTo>
                  <a:pt x="0" y="118"/>
                </a:lnTo>
                <a:lnTo>
                  <a:pt x="16" y="62"/>
                </a:lnTo>
                <a:lnTo>
                  <a:pt x="37" y="22"/>
                </a:lnTo>
                <a:lnTo>
                  <a:pt x="84" y="5"/>
                </a:lnTo>
                <a:lnTo>
                  <a:pt x="126" y="0"/>
                </a:lnTo>
                <a:lnTo>
                  <a:pt x="162" y="17"/>
                </a:lnTo>
                <a:lnTo>
                  <a:pt x="230" y="62"/>
                </a:lnTo>
                <a:lnTo>
                  <a:pt x="246" y="84"/>
                </a:lnTo>
                <a:lnTo>
                  <a:pt x="262" y="107"/>
                </a:lnTo>
                <a:lnTo>
                  <a:pt x="272" y="129"/>
                </a:lnTo>
                <a:lnTo>
                  <a:pt x="298" y="141"/>
                </a:lnTo>
                <a:lnTo>
                  <a:pt x="330" y="141"/>
                </a:lnTo>
                <a:lnTo>
                  <a:pt x="361" y="135"/>
                </a:lnTo>
                <a:lnTo>
                  <a:pt x="413" y="95"/>
                </a:lnTo>
                <a:lnTo>
                  <a:pt x="461" y="56"/>
                </a:lnTo>
                <a:lnTo>
                  <a:pt x="492" y="45"/>
                </a:lnTo>
                <a:lnTo>
                  <a:pt x="529" y="39"/>
                </a:lnTo>
                <a:lnTo>
                  <a:pt x="576" y="45"/>
                </a:lnTo>
                <a:lnTo>
                  <a:pt x="623" y="73"/>
                </a:lnTo>
                <a:lnTo>
                  <a:pt x="638" y="95"/>
                </a:lnTo>
                <a:lnTo>
                  <a:pt x="649" y="118"/>
                </a:lnTo>
                <a:lnTo>
                  <a:pt x="654" y="174"/>
                </a:lnTo>
                <a:lnTo>
                  <a:pt x="649" y="237"/>
                </a:lnTo>
                <a:lnTo>
                  <a:pt x="638" y="293"/>
                </a:lnTo>
                <a:lnTo>
                  <a:pt x="607" y="400"/>
                </a:lnTo>
                <a:lnTo>
                  <a:pt x="570" y="502"/>
                </a:lnTo>
                <a:lnTo>
                  <a:pt x="544" y="626"/>
                </a:lnTo>
                <a:lnTo>
                  <a:pt x="534" y="733"/>
                </a:lnTo>
                <a:lnTo>
                  <a:pt x="529" y="834"/>
                </a:lnTo>
                <a:lnTo>
                  <a:pt x="529" y="936"/>
                </a:lnTo>
                <a:lnTo>
                  <a:pt x="534" y="1049"/>
                </a:lnTo>
                <a:lnTo>
                  <a:pt x="534" y="1099"/>
                </a:lnTo>
                <a:lnTo>
                  <a:pt x="539" y="1150"/>
                </a:lnTo>
                <a:lnTo>
                  <a:pt x="539" y="1195"/>
                </a:lnTo>
                <a:lnTo>
                  <a:pt x="544" y="1257"/>
                </a:lnTo>
                <a:lnTo>
                  <a:pt x="544" y="1303"/>
                </a:lnTo>
                <a:lnTo>
                  <a:pt x="544" y="1348"/>
                </a:lnTo>
                <a:lnTo>
                  <a:pt x="544" y="1393"/>
                </a:lnTo>
                <a:lnTo>
                  <a:pt x="544" y="1449"/>
                </a:lnTo>
                <a:lnTo>
                  <a:pt x="549" y="1545"/>
                </a:lnTo>
                <a:lnTo>
                  <a:pt x="555" y="1630"/>
                </a:lnTo>
                <a:lnTo>
                  <a:pt x="565" y="1709"/>
                </a:lnTo>
                <a:lnTo>
                  <a:pt x="586" y="1810"/>
                </a:lnTo>
                <a:lnTo>
                  <a:pt x="602" y="1883"/>
                </a:lnTo>
                <a:lnTo>
                  <a:pt x="633" y="1957"/>
                </a:lnTo>
                <a:lnTo>
                  <a:pt x="644" y="1979"/>
                </a:lnTo>
                <a:lnTo>
                  <a:pt x="665" y="2008"/>
                </a:lnTo>
                <a:lnTo>
                  <a:pt x="680" y="2030"/>
                </a:lnTo>
                <a:lnTo>
                  <a:pt x="685" y="2058"/>
                </a:lnTo>
                <a:lnTo>
                  <a:pt x="659" y="2103"/>
                </a:lnTo>
                <a:lnTo>
                  <a:pt x="612" y="2137"/>
                </a:lnTo>
                <a:lnTo>
                  <a:pt x="570" y="2143"/>
                </a:lnTo>
                <a:lnTo>
                  <a:pt x="534" y="2137"/>
                </a:lnTo>
                <a:lnTo>
                  <a:pt x="497" y="2120"/>
                </a:lnTo>
                <a:lnTo>
                  <a:pt x="455" y="2109"/>
                </a:lnTo>
                <a:lnTo>
                  <a:pt x="413" y="2098"/>
                </a:lnTo>
                <a:lnTo>
                  <a:pt x="382" y="2087"/>
                </a:lnTo>
                <a:lnTo>
                  <a:pt x="345" y="2075"/>
                </a:lnTo>
                <a:lnTo>
                  <a:pt x="309" y="2070"/>
                </a:lnTo>
                <a:lnTo>
                  <a:pt x="262" y="2058"/>
                </a:lnTo>
                <a:lnTo>
                  <a:pt x="220" y="2070"/>
                </a:lnTo>
                <a:lnTo>
                  <a:pt x="188" y="2081"/>
                </a:lnTo>
                <a:lnTo>
                  <a:pt x="173" y="2098"/>
                </a:lnTo>
                <a:lnTo>
                  <a:pt x="152" y="2115"/>
                </a:lnTo>
                <a:lnTo>
                  <a:pt x="126" y="2120"/>
                </a:lnTo>
                <a:lnTo>
                  <a:pt x="79" y="2103"/>
                </a:lnTo>
                <a:lnTo>
                  <a:pt x="58" y="2070"/>
                </a:lnTo>
                <a:lnTo>
                  <a:pt x="52" y="2030"/>
                </a:lnTo>
                <a:lnTo>
                  <a:pt x="68" y="1996"/>
                </a:lnTo>
                <a:lnTo>
                  <a:pt x="94" y="1962"/>
                </a:lnTo>
                <a:lnTo>
                  <a:pt x="115" y="1929"/>
                </a:lnTo>
                <a:lnTo>
                  <a:pt x="131" y="1878"/>
                </a:lnTo>
                <a:lnTo>
                  <a:pt x="152" y="1844"/>
                </a:lnTo>
                <a:lnTo>
                  <a:pt x="168" y="1804"/>
                </a:lnTo>
                <a:lnTo>
                  <a:pt x="183" y="1759"/>
                </a:lnTo>
                <a:lnTo>
                  <a:pt x="188" y="1686"/>
                </a:lnTo>
                <a:lnTo>
                  <a:pt x="194" y="1624"/>
                </a:lnTo>
                <a:lnTo>
                  <a:pt x="188" y="1556"/>
                </a:lnTo>
                <a:lnTo>
                  <a:pt x="194" y="1489"/>
                </a:lnTo>
                <a:lnTo>
                  <a:pt x="194" y="1404"/>
                </a:lnTo>
                <a:lnTo>
                  <a:pt x="199" y="1331"/>
                </a:lnTo>
                <a:lnTo>
                  <a:pt x="199" y="1257"/>
                </a:lnTo>
                <a:lnTo>
                  <a:pt x="204" y="1178"/>
                </a:lnTo>
                <a:lnTo>
                  <a:pt x="204" y="1128"/>
                </a:lnTo>
                <a:lnTo>
                  <a:pt x="204" y="1083"/>
                </a:lnTo>
                <a:lnTo>
                  <a:pt x="204" y="1032"/>
                </a:lnTo>
                <a:lnTo>
                  <a:pt x="204" y="987"/>
                </a:lnTo>
                <a:lnTo>
                  <a:pt x="204" y="868"/>
                </a:lnTo>
                <a:lnTo>
                  <a:pt x="215" y="767"/>
                </a:lnTo>
                <a:lnTo>
                  <a:pt x="220" y="665"/>
                </a:lnTo>
                <a:lnTo>
                  <a:pt x="215" y="547"/>
                </a:lnTo>
                <a:lnTo>
                  <a:pt x="204" y="496"/>
                </a:lnTo>
                <a:lnTo>
                  <a:pt x="199" y="451"/>
                </a:lnTo>
                <a:lnTo>
                  <a:pt x="188" y="406"/>
                </a:lnTo>
                <a:lnTo>
                  <a:pt x="162" y="366"/>
                </a:lnTo>
                <a:lnTo>
                  <a:pt x="136" y="338"/>
                </a:lnTo>
                <a:lnTo>
                  <a:pt x="115" y="327"/>
                </a:lnTo>
                <a:lnTo>
                  <a:pt x="84" y="315"/>
                </a:lnTo>
                <a:lnTo>
                  <a:pt x="58" y="299"/>
                </a:lnTo>
              </a:path>
            </a:pathLst>
          </a:custGeom>
          <a:solidFill>
            <a:srgbClr val="FDF3E3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09993" name="Group 9"/>
          <p:cNvGrpSpPr>
            <a:grpSpLocks/>
          </p:cNvGrpSpPr>
          <p:nvPr/>
        </p:nvGrpSpPr>
        <p:grpSpPr bwMode="auto">
          <a:xfrm>
            <a:off x="2679700" y="2420938"/>
            <a:ext cx="303213" cy="304800"/>
            <a:chOff x="864" y="2160"/>
            <a:chExt cx="192" cy="192"/>
          </a:xfrm>
        </p:grpSpPr>
        <p:sp>
          <p:nvSpPr>
            <p:cNvPr id="809994" name="Line 10"/>
            <p:cNvSpPr>
              <a:spLocks noChangeShapeType="1"/>
            </p:cNvSpPr>
            <p:nvPr/>
          </p:nvSpPr>
          <p:spPr bwMode="auto">
            <a:xfrm flipV="1">
              <a:off x="912" y="2160"/>
              <a:ext cx="144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995" name="Line 11"/>
            <p:cNvSpPr>
              <a:spLocks noChangeShapeType="1"/>
            </p:cNvSpPr>
            <p:nvPr/>
          </p:nvSpPr>
          <p:spPr bwMode="auto">
            <a:xfrm>
              <a:off x="864" y="2208"/>
              <a:ext cx="144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996" name="Line 12"/>
            <p:cNvSpPr>
              <a:spLocks noChangeShapeType="1"/>
            </p:cNvSpPr>
            <p:nvPr/>
          </p:nvSpPr>
          <p:spPr bwMode="auto">
            <a:xfrm>
              <a:off x="912" y="2208"/>
              <a:ext cx="144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09997" name="Group 13"/>
          <p:cNvGrpSpPr>
            <a:grpSpLocks/>
          </p:cNvGrpSpPr>
          <p:nvPr/>
        </p:nvGrpSpPr>
        <p:grpSpPr bwMode="auto">
          <a:xfrm>
            <a:off x="2751138" y="5500688"/>
            <a:ext cx="304800" cy="304800"/>
            <a:chOff x="768" y="2736"/>
            <a:chExt cx="192" cy="192"/>
          </a:xfrm>
        </p:grpSpPr>
        <p:sp>
          <p:nvSpPr>
            <p:cNvPr id="809998" name="Line 14"/>
            <p:cNvSpPr>
              <a:spLocks noChangeShapeType="1"/>
            </p:cNvSpPr>
            <p:nvPr/>
          </p:nvSpPr>
          <p:spPr bwMode="auto">
            <a:xfrm>
              <a:off x="816" y="2736"/>
              <a:ext cx="96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9999" name="Line 15"/>
            <p:cNvSpPr>
              <a:spLocks noChangeShapeType="1"/>
            </p:cNvSpPr>
            <p:nvPr/>
          </p:nvSpPr>
          <p:spPr bwMode="auto">
            <a:xfrm flipH="1">
              <a:off x="768" y="2736"/>
              <a:ext cx="144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0000" name="Line 16"/>
            <p:cNvSpPr>
              <a:spLocks noChangeShapeType="1"/>
            </p:cNvSpPr>
            <p:nvPr/>
          </p:nvSpPr>
          <p:spPr bwMode="auto">
            <a:xfrm flipH="1">
              <a:off x="816" y="2736"/>
              <a:ext cx="144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5943600" y="1219200"/>
            <a:ext cx="1268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Thymus</a:t>
            </a:r>
          </a:p>
        </p:txBody>
      </p:sp>
      <p:sp>
        <p:nvSpPr>
          <p:cNvPr id="810002" name="Text Box 18"/>
          <p:cNvSpPr txBox="1">
            <a:spLocks noChangeArrowheads="1"/>
          </p:cNvSpPr>
          <p:nvPr/>
        </p:nvSpPr>
        <p:spPr bwMode="auto">
          <a:xfrm>
            <a:off x="390525" y="2781300"/>
            <a:ext cx="1871663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800" b="1" i="0">
                <a:solidFill>
                  <a:schemeClr val="folHlink"/>
                </a:solidFill>
                <a:effectLst/>
              </a:rPr>
              <a:t>Lymphoid progenitors</a:t>
            </a:r>
          </a:p>
        </p:txBody>
      </p:sp>
      <p:sp>
        <p:nvSpPr>
          <p:cNvPr id="810003" name="Text Box 19"/>
          <p:cNvSpPr txBox="1">
            <a:spLocks noChangeArrowheads="1"/>
          </p:cNvSpPr>
          <p:nvPr/>
        </p:nvSpPr>
        <p:spPr bwMode="auto">
          <a:xfrm>
            <a:off x="1398588" y="3933825"/>
            <a:ext cx="8397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i="0">
                <a:solidFill>
                  <a:schemeClr val="folHlink"/>
                </a:solidFill>
                <a:effectLst/>
              </a:rPr>
              <a:t>Stem cells</a:t>
            </a:r>
          </a:p>
        </p:txBody>
      </p:sp>
      <p:grpSp>
        <p:nvGrpSpPr>
          <p:cNvPr id="810004" name="Group 20"/>
          <p:cNvGrpSpPr>
            <a:grpSpLocks/>
          </p:cNvGrpSpPr>
          <p:nvPr/>
        </p:nvGrpSpPr>
        <p:grpSpPr bwMode="auto">
          <a:xfrm>
            <a:off x="2273300" y="3898900"/>
            <a:ext cx="457200" cy="533400"/>
            <a:chOff x="4997" y="2278"/>
            <a:chExt cx="106" cy="114"/>
          </a:xfrm>
        </p:grpSpPr>
        <p:sp>
          <p:nvSpPr>
            <p:cNvPr id="810005" name="Oval 21"/>
            <p:cNvSpPr>
              <a:spLocks noChangeArrowheads="1"/>
            </p:cNvSpPr>
            <p:nvPr/>
          </p:nvSpPr>
          <p:spPr bwMode="auto">
            <a:xfrm>
              <a:off x="4997" y="2278"/>
              <a:ext cx="106" cy="114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06" name="Oval 22"/>
            <p:cNvSpPr>
              <a:spLocks noChangeArrowheads="1"/>
            </p:cNvSpPr>
            <p:nvPr/>
          </p:nvSpPr>
          <p:spPr bwMode="auto">
            <a:xfrm>
              <a:off x="5013" y="2295"/>
              <a:ext cx="90" cy="86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0007" name="Group 23"/>
          <p:cNvGrpSpPr>
            <a:grpSpLocks/>
          </p:cNvGrpSpPr>
          <p:nvPr/>
        </p:nvGrpSpPr>
        <p:grpSpPr bwMode="auto">
          <a:xfrm>
            <a:off x="2579688" y="4051300"/>
            <a:ext cx="303212" cy="381000"/>
            <a:chOff x="4997" y="2278"/>
            <a:chExt cx="106" cy="114"/>
          </a:xfrm>
        </p:grpSpPr>
        <p:sp>
          <p:nvSpPr>
            <p:cNvPr id="810008" name="Oval 24"/>
            <p:cNvSpPr>
              <a:spLocks noChangeArrowheads="1"/>
            </p:cNvSpPr>
            <p:nvPr/>
          </p:nvSpPr>
          <p:spPr bwMode="auto">
            <a:xfrm>
              <a:off x="4997" y="2278"/>
              <a:ext cx="106" cy="114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09" name="Oval 25"/>
            <p:cNvSpPr>
              <a:spLocks noChangeArrowheads="1"/>
            </p:cNvSpPr>
            <p:nvPr/>
          </p:nvSpPr>
          <p:spPr bwMode="auto">
            <a:xfrm>
              <a:off x="5013" y="2295"/>
              <a:ext cx="90" cy="86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0010" name="Group 26"/>
          <p:cNvGrpSpPr>
            <a:grpSpLocks/>
          </p:cNvGrpSpPr>
          <p:nvPr/>
        </p:nvGrpSpPr>
        <p:grpSpPr bwMode="auto">
          <a:xfrm>
            <a:off x="2351088" y="3670300"/>
            <a:ext cx="303212" cy="381000"/>
            <a:chOff x="4997" y="2278"/>
            <a:chExt cx="106" cy="114"/>
          </a:xfrm>
        </p:grpSpPr>
        <p:sp>
          <p:nvSpPr>
            <p:cNvPr id="810011" name="Oval 27"/>
            <p:cNvSpPr>
              <a:spLocks noChangeArrowheads="1"/>
            </p:cNvSpPr>
            <p:nvPr/>
          </p:nvSpPr>
          <p:spPr bwMode="auto">
            <a:xfrm>
              <a:off x="4997" y="2278"/>
              <a:ext cx="106" cy="114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12" name="Oval 28"/>
            <p:cNvSpPr>
              <a:spLocks noChangeArrowheads="1"/>
            </p:cNvSpPr>
            <p:nvPr/>
          </p:nvSpPr>
          <p:spPr bwMode="auto">
            <a:xfrm>
              <a:off x="5013" y="2295"/>
              <a:ext cx="90" cy="86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0013" name="Group 29"/>
          <p:cNvGrpSpPr>
            <a:grpSpLocks/>
          </p:cNvGrpSpPr>
          <p:nvPr/>
        </p:nvGrpSpPr>
        <p:grpSpPr bwMode="auto">
          <a:xfrm>
            <a:off x="2479675" y="2852738"/>
            <a:ext cx="306388" cy="381000"/>
            <a:chOff x="4741" y="1500"/>
            <a:chExt cx="106" cy="114"/>
          </a:xfrm>
        </p:grpSpPr>
        <p:sp>
          <p:nvSpPr>
            <p:cNvPr id="810014" name="Oval 30"/>
            <p:cNvSpPr>
              <a:spLocks noChangeArrowheads="1"/>
            </p:cNvSpPr>
            <p:nvPr/>
          </p:nvSpPr>
          <p:spPr bwMode="auto">
            <a:xfrm>
              <a:off x="4741" y="1500"/>
              <a:ext cx="106" cy="114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15" name="Oval 31"/>
            <p:cNvSpPr>
              <a:spLocks noChangeArrowheads="1"/>
            </p:cNvSpPr>
            <p:nvPr/>
          </p:nvSpPr>
          <p:spPr bwMode="auto">
            <a:xfrm>
              <a:off x="4756" y="1517"/>
              <a:ext cx="91" cy="86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0016" name="Group 32"/>
          <p:cNvGrpSpPr>
            <a:grpSpLocks/>
          </p:cNvGrpSpPr>
          <p:nvPr/>
        </p:nvGrpSpPr>
        <p:grpSpPr bwMode="auto">
          <a:xfrm>
            <a:off x="2551113" y="5013325"/>
            <a:ext cx="382587" cy="381000"/>
            <a:chOff x="4741" y="1500"/>
            <a:chExt cx="106" cy="114"/>
          </a:xfrm>
        </p:grpSpPr>
        <p:sp>
          <p:nvSpPr>
            <p:cNvPr id="810017" name="Oval 33"/>
            <p:cNvSpPr>
              <a:spLocks noChangeArrowheads="1"/>
            </p:cNvSpPr>
            <p:nvPr/>
          </p:nvSpPr>
          <p:spPr bwMode="auto">
            <a:xfrm>
              <a:off x="4741" y="1500"/>
              <a:ext cx="106" cy="114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18" name="Oval 34"/>
            <p:cNvSpPr>
              <a:spLocks noChangeArrowheads="1"/>
            </p:cNvSpPr>
            <p:nvPr/>
          </p:nvSpPr>
          <p:spPr bwMode="auto">
            <a:xfrm>
              <a:off x="4756" y="1517"/>
              <a:ext cx="91" cy="86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0019" name="Group 35"/>
          <p:cNvGrpSpPr>
            <a:grpSpLocks/>
          </p:cNvGrpSpPr>
          <p:nvPr/>
        </p:nvGrpSpPr>
        <p:grpSpPr bwMode="auto">
          <a:xfrm>
            <a:off x="2695575" y="2852738"/>
            <a:ext cx="303213" cy="381000"/>
            <a:chOff x="4741" y="1500"/>
            <a:chExt cx="106" cy="114"/>
          </a:xfrm>
        </p:grpSpPr>
        <p:sp>
          <p:nvSpPr>
            <p:cNvPr id="810020" name="Oval 36"/>
            <p:cNvSpPr>
              <a:spLocks noChangeArrowheads="1"/>
            </p:cNvSpPr>
            <p:nvPr/>
          </p:nvSpPr>
          <p:spPr bwMode="auto">
            <a:xfrm>
              <a:off x="4741" y="1500"/>
              <a:ext cx="106" cy="114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0021" name="Oval 37"/>
            <p:cNvSpPr>
              <a:spLocks noChangeArrowheads="1"/>
            </p:cNvSpPr>
            <p:nvPr/>
          </p:nvSpPr>
          <p:spPr bwMode="auto">
            <a:xfrm>
              <a:off x="4756" y="1517"/>
              <a:ext cx="91" cy="86"/>
            </a:xfrm>
            <a:prstGeom prst="ellipse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0022" name="Line 38"/>
          <p:cNvSpPr>
            <a:spLocks noChangeShapeType="1"/>
          </p:cNvSpPr>
          <p:nvPr/>
        </p:nvSpPr>
        <p:spPr bwMode="auto">
          <a:xfrm flipV="1">
            <a:off x="2622550" y="3357563"/>
            <a:ext cx="144463" cy="287337"/>
          </a:xfrm>
          <a:prstGeom prst="line">
            <a:avLst/>
          </a:prstGeom>
          <a:noFill/>
          <a:ln w="12700">
            <a:solidFill>
              <a:srgbClr val="00030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0023" name="Line 39"/>
          <p:cNvSpPr>
            <a:spLocks noChangeShapeType="1"/>
          </p:cNvSpPr>
          <p:nvPr/>
        </p:nvSpPr>
        <p:spPr bwMode="auto">
          <a:xfrm>
            <a:off x="2551113" y="4508500"/>
            <a:ext cx="144462" cy="433388"/>
          </a:xfrm>
          <a:prstGeom prst="line">
            <a:avLst/>
          </a:prstGeom>
          <a:noFill/>
          <a:ln w="12700">
            <a:solidFill>
              <a:srgbClr val="00030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36" y="260648"/>
            <a:ext cx="7772400" cy="648072"/>
          </a:xfrm>
        </p:spPr>
        <p:txBody>
          <a:bodyPr/>
          <a:lstStyle/>
          <a:p>
            <a:r>
              <a:rPr lang="en-GB" sz="3600" i="0" dirty="0" smtClean="0"/>
              <a:t>SCID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56" y="1196752"/>
            <a:ext cx="5328592" cy="566124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Absence or dysfunction of T</a:t>
            </a:r>
          </a:p>
          <a:p>
            <a:pPr>
              <a:buNone/>
            </a:pPr>
            <a:r>
              <a:rPr lang="en-GB" dirty="0" smtClean="0"/>
              <a:t>cells affecting both cellular</a:t>
            </a:r>
          </a:p>
          <a:p>
            <a:pPr>
              <a:buNone/>
            </a:pPr>
            <a:r>
              <a:rPr lang="en-GB" dirty="0" smtClean="0"/>
              <a:t>and adaptive immunity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Commonest cause of SCID:</a:t>
            </a:r>
          </a:p>
          <a:p>
            <a:pPr>
              <a:buNone/>
            </a:pPr>
            <a:r>
              <a:rPr lang="en-GB" dirty="0" smtClean="0"/>
              <a:t>X-linked </a:t>
            </a:r>
            <a:r>
              <a:rPr lang="en-GB" dirty="0" smtClean="0">
                <a:sym typeface="Symbol"/>
              </a:rPr>
              <a:t>c </a:t>
            </a:r>
            <a:r>
              <a:rPr lang="en-GB" dirty="0" smtClean="0"/>
              <a:t>disease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Impairment of IL-2, IL-4, IL-7,</a:t>
            </a:r>
          </a:p>
          <a:p>
            <a:pPr>
              <a:buNone/>
            </a:pPr>
            <a:r>
              <a:rPr lang="en-GB" dirty="0" smtClean="0"/>
              <a:t>IL-9, IL-15, IL-21 cytokine</a:t>
            </a:r>
          </a:p>
          <a:p>
            <a:pPr>
              <a:buNone/>
            </a:pPr>
            <a:r>
              <a:rPr lang="en-GB" dirty="0" smtClean="0"/>
              <a:t>signal transduction</a:t>
            </a:r>
          </a:p>
          <a:p>
            <a:endParaRPr lang="en-GB" dirty="0"/>
          </a:p>
        </p:txBody>
      </p:sp>
      <p:pic>
        <p:nvPicPr>
          <p:cNvPr id="993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340768"/>
            <a:ext cx="4843800" cy="488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35588" y="62373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/>
              <a:t>Eur</a:t>
            </a:r>
            <a:r>
              <a:rPr lang="en-GB" sz="1800" dirty="0" smtClean="0"/>
              <a:t> J </a:t>
            </a:r>
            <a:r>
              <a:rPr lang="en-GB" sz="1800" dirty="0" err="1" smtClean="0"/>
              <a:t>Pediatrc</a:t>
            </a:r>
            <a:r>
              <a:rPr lang="en-GB" sz="1800" dirty="0" smtClean="0"/>
              <a:t> 2011 170:561-571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789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44" y="0"/>
            <a:ext cx="7772400" cy="697954"/>
          </a:xfrm>
        </p:spPr>
        <p:txBody>
          <a:bodyPr/>
          <a:lstStyle/>
          <a:p>
            <a:pPr eaLnBrk="1" hangingPunct="1"/>
            <a:r>
              <a:rPr lang="en-GB" sz="3600" i="0" dirty="0" smtClean="0"/>
              <a:t>X-linked SCID: clinical phenotype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736"/>
            <a:ext cx="4824536" cy="58052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/>
              <a:buNone/>
            </a:pPr>
            <a:r>
              <a:rPr lang="en-GB" dirty="0" smtClean="0"/>
              <a:t>	Unwell by 3 months of age</a:t>
            </a:r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r>
              <a:rPr lang="en-GB" dirty="0" smtClean="0"/>
              <a:t>	Persistent  viral chest and GI infection  </a:t>
            </a:r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r>
              <a:rPr lang="en-GB" dirty="0" smtClean="0"/>
              <a:t>	Opportunistic infections </a:t>
            </a:r>
            <a:r>
              <a:rPr lang="en-GB" i="1" dirty="0" smtClean="0"/>
              <a:t>(</a:t>
            </a:r>
            <a:r>
              <a:rPr lang="en-GB" i="1" dirty="0" err="1" smtClean="0"/>
              <a:t>Pneumocystis</a:t>
            </a:r>
            <a:r>
              <a:rPr lang="en-GB" i="1" dirty="0" smtClean="0"/>
              <a:t> </a:t>
            </a:r>
            <a:r>
              <a:rPr lang="en-GB" i="1" dirty="0" err="1" smtClean="0"/>
              <a:t>jirovecii</a:t>
            </a:r>
            <a:r>
              <a:rPr lang="en-GB" i="1" dirty="0" smtClean="0"/>
              <a:t>)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r>
              <a:rPr lang="en-GB" dirty="0" smtClean="0"/>
              <a:t>	Disseminated BCG infection </a:t>
            </a:r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GB" dirty="0" smtClean="0"/>
              <a:t>	Mucosal </a:t>
            </a:r>
            <a:r>
              <a:rPr lang="en-GB" dirty="0" err="1" smtClean="0"/>
              <a:t>candidiasis</a:t>
            </a:r>
            <a:endParaRPr lang="en-GB" dirty="0" smtClean="0"/>
          </a:p>
        </p:txBody>
      </p:sp>
      <p:sp>
        <p:nvSpPr>
          <p:cNvPr id="811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19750" y="1052736"/>
            <a:ext cx="4667250" cy="5805264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/>
              <a:t>	Failure to thrive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eaLnBrk="1" hangingPunct="1">
              <a:buFont typeface="Monotype Sorts"/>
              <a:buNone/>
            </a:pPr>
            <a:r>
              <a:rPr lang="en-GB" dirty="0" smtClean="0"/>
              <a:t>	Unusual skin disease</a:t>
            </a:r>
          </a:p>
          <a:p>
            <a:pPr lvl="1" eaLnBrk="1" hangingPunct="1"/>
            <a:r>
              <a:rPr lang="en-GB" sz="2000" dirty="0" smtClean="0"/>
              <a:t>Graft versus host disease</a:t>
            </a:r>
          </a:p>
          <a:p>
            <a:pPr lvl="1" eaLnBrk="1" hangingPunct="1"/>
            <a:endParaRPr lang="en-GB" sz="2000" dirty="0" smtClean="0"/>
          </a:p>
          <a:p>
            <a:pPr eaLnBrk="1" hangingPunct="1">
              <a:buFont typeface="Monotype Sorts"/>
              <a:buNone/>
            </a:pPr>
            <a:r>
              <a:rPr lang="en-GB" dirty="0" smtClean="0"/>
              <a:t>	Bacterial infection rare</a:t>
            </a:r>
          </a:p>
          <a:p>
            <a:pPr eaLnBrk="1" hangingPunct="1">
              <a:buFont typeface="Monotype Sorts"/>
              <a:buNone/>
            </a:pPr>
            <a:r>
              <a:rPr lang="en-GB" dirty="0" smtClean="0"/>
              <a:t>	</a:t>
            </a:r>
          </a:p>
          <a:p>
            <a:pPr eaLnBrk="1" hangingPunct="1">
              <a:buFont typeface="Monotype Sorts"/>
              <a:buNone/>
            </a:pPr>
            <a:r>
              <a:rPr lang="en-GB" dirty="0" smtClean="0"/>
              <a:t>	</a:t>
            </a:r>
          </a:p>
          <a:p>
            <a:pPr eaLnBrk="1" hangingPunct="1">
              <a:buFont typeface="Monotype Sorts"/>
              <a:buNone/>
            </a:pPr>
            <a:r>
              <a:rPr lang="en-GB" dirty="0" smtClean="0"/>
              <a:t>Family history- of early infant death</a:t>
            </a:r>
          </a:p>
        </p:txBody>
      </p:sp>
    </p:spTree>
    <p:extLst>
      <p:ext uri="{BB962C8B-B14F-4D97-AF65-F5344CB8AC3E}">
        <p14:creationId xmlns:p14="http://schemas.microsoft.com/office/powerpoint/2010/main" val="4038409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6996" y="188640"/>
            <a:ext cx="9217024" cy="1115144"/>
          </a:xfrm>
        </p:spPr>
        <p:txBody>
          <a:bodyPr/>
          <a:lstStyle/>
          <a:p>
            <a:r>
              <a:rPr lang="en-GB" i="0" dirty="0" smtClean="0">
                <a:effectLst/>
              </a:rPr>
              <a:t>Maternal </a:t>
            </a:r>
            <a:r>
              <a:rPr lang="en-GB" i="0" dirty="0" err="1" smtClean="0">
                <a:effectLst/>
              </a:rPr>
              <a:t>IgG</a:t>
            </a:r>
            <a:r>
              <a:rPr lang="en-GB" i="0" dirty="0" smtClean="0">
                <a:effectLst/>
              </a:rPr>
              <a:t> protects </a:t>
            </a:r>
            <a:r>
              <a:rPr lang="en-GB" i="0" dirty="0">
                <a:effectLst/>
              </a:rPr>
              <a:t>the </a:t>
            </a:r>
            <a:r>
              <a:rPr lang="en-GB" i="0" dirty="0" err="1" smtClean="0">
                <a:effectLst/>
              </a:rPr>
              <a:t>newborn</a:t>
            </a:r>
            <a:r>
              <a:rPr lang="en-GB" i="0" dirty="0" smtClean="0">
                <a:effectLst/>
              </a:rPr>
              <a:t> for 3-6 months</a:t>
            </a:r>
            <a:endParaRPr lang="en-GB" i="0" dirty="0">
              <a:effectLst/>
            </a:endParaRPr>
          </a:p>
        </p:txBody>
      </p:sp>
      <p:sp>
        <p:nvSpPr>
          <p:cNvPr id="815107" name="Rectangle 3"/>
          <p:cNvSpPr>
            <a:spLocks noChangeArrowheads="1"/>
          </p:cNvSpPr>
          <p:nvPr/>
        </p:nvSpPr>
        <p:spPr bwMode="auto">
          <a:xfrm>
            <a:off x="2057400" y="1905000"/>
            <a:ext cx="6324600" cy="419100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5108" name="Text Box 4"/>
          <p:cNvSpPr txBox="1">
            <a:spLocks noChangeArrowheads="1"/>
          </p:cNvSpPr>
          <p:nvPr/>
        </p:nvSpPr>
        <p:spPr bwMode="auto">
          <a:xfrm>
            <a:off x="4876800" y="6096000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815109" name="Rectangle 5"/>
          <p:cNvSpPr>
            <a:spLocks noChangeArrowheads="1"/>
          </p:cNvSpPr>
          <p:nvPr/>
        </p:nvSpPr>
        <p:spPr bwMode="auto">
          <a:xfrm>
            <a:off x="2057400" y="1905000"/>
            <a:ext cx="990600" cy="4191000"/>
          </a:xfrm>
          <a:prstGeom prst="rect">
            <a:avLst/>
          </a:prstGeom>
          <a:solidFill>
            <a:srgbClr val="F8CD88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5110" name="Text Box 6"/>
          <p:cNvSpPr txBox="1">
            <a:spLocks noChangeArrowheads="1"/>
          </p:cNvSpPr>
          <p:nvPr/>
        </p:nvSpPr>
        <p:spPr bwMode="auto">
          <a:xfrm>
            <a:off x="288925" y="3544888"/>
            <a:ext cx="1387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IgG level</a:t>
            </a:r>
          </a:p>
        </p:txBody>
      </p:sp>
      <p:sp>
        <p:nvSpPr>
          <p:cNvPr id="815111" name="Text Box 7"/>
          <p:cNvSpPr txBox="1">
            <a:spLocks noChangeArrowheads="1"/>
          </p:cNvSpPr>
          <p:nvPr/>
        </p:nvSpPr>
        <p:spPr bwMode="auto">
          <a:xfrm>
            <a:off x="3429000" y="2819400"/>
            <a:ext cx="349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0">
                <a:solidFill>
                  <a:srgbClr val="000000"/>
                </a:solidFill>
                <a:effectLst/>
              </a:rPr>
              <a:t>IgG in colostrum &amp; breast milk</a:t>
            </a:r>
          </a:p>
        </p:txBody>
      </p:sp>
      <p:sp>
        <p:nvSpPr>
          <p:cNvPr id="815112" name="Text Box 8"/>
          <p:cNvSpPr txBox="1">
            <a:spLocks noChangeArrowheads="1"/>
          </p:cNvSpPr>
          <p:nvPr/>
        </p:nvSpPr>
        <p:spPr bwMode="auto">
          <a:xfrm>
            <a:off x="6324600" y="4343400"/>
            <a:ext cx="2057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i="0">
                <a:solidFill>
                  <a:srgbClr val="000000"/>
                </a:solidFill>
                <a:effectLst/>
              </a:rPr>
              <a:t>Neonatal production of IgG</a:t>
            </a:r>
          </a:p>
        </p:txBody>
      </p:sp>
      <p:sp>
        <p:nvSpPr>
          <p:cNvPr id="815113" name="Line 9"/>
          <p:cNvSpPr>
            <a:spLocks noChangeShapeType="1"/>
          </p:cNvSpPr>
          <p:nvPr/>
        </p:nvSpPr>
        <p:spPr bwMode="auto">
          <a:xfrm>
            <a:off x="3048000" y="1905000"/>
            <a:ext cx="0" cy="4191000"/>
          </a:xfrm>
          <a:prstGeom prst="line">
            <a:avLst/>
          </a:prstGeom>
          <a:noFill/>
          <a:ln w="38100">
            <a:solidFill>
              <a:srgbClr val="F8CD8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5114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2760663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i="0">
                <a:solidFill>
                  <a:srgbClr val="000000"/>
                </a:solidFill>
                <a:effectLst/>
              </a:rPr>
              <a:t>Active transport of maternal IgG across placenta</a:t>
            </a:r>
          </a:p>
        </p:txBody>
      </p:sp>
      <p:sp>
        <p:nvSpPr>
          <p:cNvPr id="815115" name="Freeform 11"/>
          <p:cNvSpPr>
            <a:spLocks/>
          </p:cNvSpPr>
          <p:nvPr/>
        </p:nvSpPr>
        <p:spPr bwMode="auto">
          <a:xfrm>
            <a:off x="2057400" y="2755900"/>
            <a:ext cx="6019800" cy="3111500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480" y="568"/>
              </a:cxn>
              <a:cxn ang="0">
                <a:pos x="720" y="40"/>
              </a:cxn>
              <a:cxn ang="0">
                <a:pos x="1152" y="808"/>
              </a:cxn>
              <a:cxn ang="0">
                <a:pos x="1632" y="1240"/>
              </a:cxn>
              <a:cxn ang="0">
                <a:pos x="2112" y="1576"/>
              </a:cxn>
              <a:cxn ang="0">
                <a:pos x="2736" y="1768"/>
              </a:cxn>
              <a:cxn ang="0">
                <a:pos x="3264" y="1864"/>
              </a:cxn>
              <a:cxn ang="0">
                <a:pos x="3792" y="1960"/>
              </a:cxn>
            </a:cxnLst>
            <a:rect l="0" t="0" r="r" b="b"/>
            <a:pathLst>
              <a:path w="3792" h="1960">
                <a:moveTo>
                  <a:pt x="0" y="664"/>
                </a:moveTo>
                <a:cubicBezTo>
                  <a:pt x="180" y="668"/>
                  <a:pt x="360" y="672"/>
                  <a:pt x="480" y="568"/>
                </a:cubicBezTo>
                <a:cubicBezTo>
                  <a:pt x="600" y="464"/>
                  <a:pt x="608" y="0"/>
                  <a:pt x="720" y="40"/>
                </a:cubicBezTo>
                <a:cubicBezTo>
                  <a:pt x="832" y="80"/>
                  <a:pt x="1000" y="608"/>
                  <a:pt x="1152" y="808"/>
                </a:cubicBezTo>
                <a:cubicBezTo>
                  <a:pt x="1304" y="1008"/>
                  <a:pt x="1472" y="1112"/>
                  <a:pt x="1632" y="1240"/>
                </a:cubicBezTo>
                <a:cubicBezTo>
                  <a:pt x="1792" y="1368"/>
                  <a:pt x="1928" y="1488"/>
                  <a:pt x="2112" y="1576"/>
                </a:cubicBezTo>
                <a:cubicBezTo>
                  <a:pt x="2296" y="1664"/>
                  <a:pt x="2544" y="1720"/>
                  <a:pt x="2736" y="1768"/>
                </a:cubicBezTo>
                <a:cubicBezTo>
                  <a:pt x="2928" y="1816"/>
                  <a:pt x="3088" y="1832"/>
                  <a:pt x="3264" y="1864"/>
                </a:cubicBezTo>
                <a:cubicBezTo>
                  <a:pt x="3440" y="1896"/>
                  <a:pt x="3704" y="1944"/>
                  <a:pt x="3792" y="1960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5116" name="Text Box 12"/>
          <p:cNvSpPr txBox="1">
            <a:spLocks noChangeArrowheads="1"/>
          </p:cNvSpPr>
          <p:nvPr/>
        </p:nvSpPr>
        <p:spPr bwMode="auto">
          <a:xfrm>
            <a:off x="7162800" y="6172200"/>
            <a:ext cx="1227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0">
                <a:effectLst/>
              </a:rPr>
              <a:t>6 months</a:t>
            </a:r>
          </a:p>
        </p:txBody>
      </p:sp>
      <p:sp>
        <p:nvSpPr>
          <p:cNvPr id="815117" name="Text Box 13"/>
          <p:cNvSpPr txBox="1">
            <a:spLocks noChangeArrowheads="1"/>
          </p:cNvSpPr>
          <p:nvPr/>
        </p:nvSpPr>
        <p:spPr bwMode="auto">
          <a:xfrm>
            <a:off x="2514600" y="6172200"/>
            <a:ext cx="1227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0">
                <a:effectLst/>
              </a:rPr>
              <a:t>0 months</a:t>
            </a:r>
          </a:p>
        </p:txBody>
      </p:sp>
      <p:sp>
        <p:nvSpPr>
          <p:cNvPr id="815118" name="Freeform 14"/>
          <p:cNvSpPr>
            <a:spLocks/>
          </p:cNvSpPr>
          <p:nvPr/>
        </p:nvSpPr>
        <p:spPr bwMode="auto">
          <a:xfrm>
            <a:off x="2057400" y="3810000"/>
            <a:ext cx="6172200" cy="2286000"/>
          </a:xfrm>
          <a:custGeom>
            <a:avLst/>
            <a:gdLst/>
            <a:ahLst/>
            <a:cxnLst>
              <a:cxn ang="0">
                <a:pos x="0" y="2160"/>
              </a:cxn>
              <a:cxn ang="0">
                <a:pos x="336" y="2112"/>
              </a:cxn>
              <a:cxn ang="0">
                <a:pos x="624" y="2016"/>
              </a:cxn>
              <a:cxn ang="0">
                <a:pos x="864" y="1920"/>
              </a:cxn>
              <a:cxn ang="0">
                <a:pos x="1200" y="1728"/>
              </a:cxn>
              <a:cxn ang="0">
                <a:pos x="1440" y="1488"/>
              </a:cxn>
              <a:cxn ang="0">
                <a:pos x="1776" y="1152"/>
              </a:cxn>
              <a:cxn ang="0">
                <a:pos x="2352" y="672"/>
              </a:cxn>
              <a:cxn ang="0">
                <a:pos x="2880" y="384"/>
              </a:cxn>
              <a:cxn ang="0">
                <a:pos x="3264" y="240"/>
              </a:cxn>
              <a:cxn ang="0">
                <a:pos x="3696" y="96"/>
              </a:cxn>
              <a:cxn ang="0">
                <a:pos x="3888" y="0"/>
              </a:cxn>
            </a:cxnLst>
            <a:rect l="0" t="0" r="r" b="b"/>
            <a:pathLst>
              <a:path w="3888" h="2160">
                <a:moveTo>
                  <a:pt x="0" y="2160"/>
                </a:moveTo>
                <a:cubicBezTo>
                  <a:pt x="116" y="2148"/>
                  <a:pt x="232" y="2136"/>
                  <a:pt x="336" y="2112"/>
                </a:cubicBezTo>
                <a:cubicBezTo>
                  <a:pt x="440" y="2088"/>
                  <a:pt x="536" y="2048"/>
                  <a:pt x="624" y="2016"/>
                </a:cubicBezTo>
                <a:cubicBezTo>
                  <a:pt x="712" y="1984"/>
                  <a:pt x="768" y="1968"/>
                  <a:pt x="864" y="1920"/>
                </a:cubicBezTo>
                <a:cubicBezTo>
                  <a:pt x="960" y="1872"/>
                  <a:pt x="1104" y="1800"/>
                  <a:pt x="1200" y="1728"/>
                </a:cubicBezTo>
                <a:cubicBezTo>
                  <a:pt x="1296" y="1656"/>
                  <a:pt x="1344" y="1584"/>
                  <a:pt x="1440" y="1488"/>
                </a:cubicBezTo>
                <a:cubicBezTo>
                  <a:pt x="1536" y="1392"/>
                  <a:pt x="1624" y="1288"/>
                  <a:pt x="1776" y="1152"/>
                </a:cubicBezTo>
                <a:cubicBezTo>
                  <a:pt x="1928" y="1016"/>
                  <a:pt x="2168" y="800"/>
                  <a:pt x="2352" y="672"/>
                </a:cubicBezTo>
                <a:cubicBezTo>
                  <a:pt x="2536" y="544"/>
                  <a:pt x="2728" y="456"/>
                  <a:pt x="2880" y="384"/>
                </a:cubicBezTo>
                <a:cubicBezTo>
                  <a:pt x="3032" y="312"/>
                  <a:pt x="3128" y="288"/>
                  <a:pt x="3264" y="240"/>
                </a:cubicBezTo>
                <a:cubicBezTo>
                  <a:pt x="3400" y="192"/>
                  <a:pt x="3592" y="136"/>
                  <a:pt x="3696" y="96"/>
                </a:cubicBezTo>
                <a:cubicBezTo>
                  <a:pt x="3800" y="56"/>
                  <a:pt x="3844" y="28"/>
                  <a:pt x="3888" y="0"/>
                </a:cubicBezTo>
              </a:path>
            </a:pathLst>
          </a:custGeom>
          <a:noFill/>
          <a:ln w="5715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48" y="260648"/>
            <a:ext cx="9721080" cy="841970"/>
          </a:xfrm>
        </p:spPr>
        <p:txBody>
          <a:bodyPr/>
          <a:lstStyle/>
          <a:p>
            <a:r>
              <a:rPr lang="en-GB" sz="3600" i="0" dirty="0" smtClean="0">
                <a:effectLst/>
              </a:rPr>
              <a:t>Pathogens in </a:t>
            </a:r>
            <a:r>
              <a:rPr lang="en-GB" sz="3600" i="0" dirty="0">
                <a:effectLst/>
              </a:rPr>
              <a:t>SCID</a:t>
            </a:r>
          </a:p>
        </p:txBody>
      </p:sp>
      <p:sp>
        <p:nvSpPr>
          <p:cNvPr id="1040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GB" sz="2400" b="1" dirty="0">
                <a:effectLst/>
              </a:rPr>
              <a:t>Viruses</a:t>
            </a:r>
          </a:p>
          <a:p>
            <a:pPr>
              <a:lnSpc>
                <a:spcPct val="90000"/>
              </a:lnSpc>
            </a:pPr>
            <a:endParaRPr lang="en-GB" sz="24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dirty="0">
                <a:effectLst/>
              </a:rPr>
              <a:t>	</a:t>
            </a:r>
            <a:r>
              <a:rPr lang="en-GB" sz="2000" b="1" dirty="0" err="1">
                <a:effectLst/>
              </a:rPr>
              <a:t>Parainfluenza</a:t>
            </a:r>
            <a:r>
              <a:rPr lang="en-GB" sz="2000" b="1" dirty="0">
                <a:effectLst/>
              </a:rPr>
              <a:t> type 3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CMV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RSV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Adenoviruses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Rotavirus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</a:t>
            </a:r>
          </a:p>
        </p:txBody>
      </p:sp>
      <p:sp>
        <p:nvSpPr>
          <p:cNvPr id="1040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99484" y="1556792"/>
            <a:ext cx="4667250" cy="5011737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GB" sz="2400" b="1" dirty="0" smtClean="0">
                <a:effectLst/>
              </a:rPr>
              <a:t>Fungi</a:t>
            </a:r>
          </a:p>
          <a:p>
            <a:pPr>
              <a:lnSpc>
                <a:spcPct val="90000"/>
              </a:lnSpc>
            </a:pPr>
            <a:endParaRPr lang="en-GB" sz="24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dirty="0">
                <a:effectLst/>
              </a:rPr>
              <a:t>	</a:t>
            </a:r>
            <a:r>
              <a:rPr lang="en-GB" sz="2000" b="1" dirty="0" err="1">
                <a:effectLst/>
              </a:rPr>
              <a:t>Pneumocystis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jirovecii</a:t>
            </a: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Candida </a:t>
            </a:r>
            <a:r>
              <a:rPr lang="en-GB" sz="2000" b="1" dirty="0" err="1">
                <a:effectLst/>
              </a:rPr>
              <a:t>albicans</a:t>
            </a:r>
            <a:r>
              <a:rPr lang="en-GB" sz="2000" b="1" dirty="0">
                <a:effectLst/>
              </a:rPr>
              <a:t> (mucosal)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400" b="1" dirty="0" smtClean="0">
                <a:effectLst/>
              </a:rPr>
              <a:t>Bacteria</a:t>
            </a:r>
          </a:p>
          <a:p>
            <a:pPr>
              <a:lnSpc>
                <a:spcPct val="90000"/>
              </a:lnSpc>
              <a:buNone/>
            </a:pPr>
            <a:r>
              <a:rPr lang="en-GB" b="1" dirty="0" smtClean="0">
                <a:effectLst/>
              </a:rPr>
              <a:t>	</a:t>
            </a:r>
            <a:r>
              <a:rPr lang="en-GB" sz="2400" b="1" dirty="0" smtClean="0">
                <a:effectLst/>
              </a:rPr>
              <a:t>TB</a:t>
            </a:r>
          </a:p>
          <a:p>
            <a:pPr>
              <a:lnSpc>
                <a:spcPct val="90000"/>
              </a:lnSpc>
            </a:pPr>
            <a:endParaRPr lang="en-GB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sz="2000" b="1" dirty="0">
                <a:effectLst/>
              </a:rPr>
              <a:t>	</a:t>
            </a:r>
            <a:r>
              <a:rPr lang="en-GB" sz="2000" b="1" dirty="0" smtClean="0">
                <a:effectLst/>
              </a:rPr>
              <a:t>BCG</a:t>
            </a:r>
            <a:endParaRPr lang="en-GB" sz="2000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b="1" dirty="0">
              <a:effectLst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0"/>
            <a:ext cx="8810054" cy="857250"/>
          </a:xfrm>
        </p:spPr>
        <p:txBody>
          <a:bodyPr/>
          <a:lstStyle/>
          <a:p>
            <a:r>
              <a:rPr lang="en-GB" i="0" dirty="0" smtClean="0"/>
              <a:t>Laboratory features: X linked- SCID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56" y="1143000"/>
            <a:ext cx="5112568" cy="5715000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en-GB" dirty="0" smtClean="0"/>
              <a:t>Absent lymphoid tissues</a:t>
            </a:r>
          </a:p>
          <a:p>
            <a:pPr eaLnBrk="1" hangingPunct="1">
              <a:buFont typeface="Monotype Sorts"/>
              <a:buNone/>
            </a:pPr>
            <a:endParaRPr lang="en-GB" dirty="0" smtClean="0"/>
          </a:p>
          <a:p>
            <a:pPr eaLnBrk="1" hangingPunct="1">
              <a:buFont typeface="Monotype Sorts"/>
              <a:buNone/>
            </a:pPr>
            <a:r>
              <a:rPr lang="en-GB" dirty="0" smtClean="0"/>
              <a:t>Very low lymphocyte count</a:t>
            </a:r>
          </a:p>
          <a:p>
            <a:pPr eaLnBrk="1" hangingPunct="1">
              <a:buFont typeface="Monotype Sorts"/>
              <a:buNone/>
            </a:pPr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Low serum </a:t>
            </a:r>
            <a:r>
              <a:rPr lang="en-GB" dirty="0" err="1" smtClean="0"/>
              <a:t>immunoglobulins</a:t>
            </a:r>
            <a:endParaRPr lang="en-GB" dirty="0" smtClean="0"/>
          </a:p>
          <a:p>
            <a:pPr eaLnBrk="1" hangingPunct="1">
              <a:buFont typeface="Monotype Sorts"/>
              <a:buNone/>
            </a:pPr>
            <a:endParaRPr lang="en-GB" dirty="0" smtClean="0"/>
          </a:p>
          <a:p>
            <a:pPr eaLnBrk="1" hangingPunct="1">
              <a:buFont typeface="Monotype Sorts"/>
              <a:buNone/>
            </a:pPr>
            <a:r>
              <a:rPr lang="en-GB" dirty="0" smtClean="0"/>
              <a:t>Absent T and NK cells:  B cells</a:t>
            </a:r>
          </a:p>
          <a:p>
            <a:pPr eaLnBrk="1" hangingPunct="1">
              <a:buFont typeface="Monotype Sorts"/>
              <a:buNone/>
            </a:pPr>
            <a:r>
              <a:rPr lang="en-GB" dirty="0" smtClean="0"/>
              <a:t>present (do not work)</a:t>
            </a:r>
          </a:p>
          <a:p>
            <a:pPr eaLnBrk="1" hangingPunct="1">
              <a:buFont typeface="Monotype Sorts"/>
              <a:buNone/>
            </a:pPr>
            <a:endParaRPr lang="en-GB" dirty="0" smtClean="0"/>
          </a:p>
          <a:p>
            <a:pPr eaLnBrk="1" hangingPunct="1">
              <a:buFont typeface="Monotype Sorts"/>
              <a:buNone/>
            </a:pPr>
            <a:r>
              <a:rPr lang="en-GB" dirty="0" smtClean="0"/>
              <a:t>Absent T cell proliferation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620" y="4091473"/>
            <a:ext cx="2880320" cy="230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23620" y="6488668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 smtClean="0"/>
              <a:t>Eur</a:t>
            </a:r>
            <a:r>
              <a:rPr lang="en-GB" sz="1800" dirty="0" smtClean="0"/>
              <a:t> J </a:t>
            </a:r>
            <a:r>
              <a:rPr lang="en-GB" sz="1800" dirty="0" err="1" smtClean="0"/>
              <a:t>Pediatrc</a:t>
            </a:r>
            <a:r>
              <a:rPr lang="en-GB" sz="1800" dirty="0" smtClean="0"/>
              <a:t> 2011 170:561-571</a:t>
            </a:r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735788" y="4365104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SCID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Picture 7" descr="Immun2_200_190_3673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9604" y="1196752"/>
            <a:ext cx="3024336" cy="2693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9764" y="134076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Healthy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15708" y="5949280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 smtClean="0">
                <a:solidFill>
                  <a:schemeClr val="bg2"/>
                </a:solidFill>
              </a:rPr>
              <a:t>Bcells</a:t>
            </a:r>
            <a:r>
              <a:rPr lang="en-GB" sz="2800" b="1" dirty="0" smtClean="0">
                <a:solidFill>
                  <a:schemeClr val="bg2"/>
                </a:solidFill>
              </a:rPr>
              <a:t> 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5708" y="3356992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T cells 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620" y="4869160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T cells 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1612" y="2348880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B cells </a:t>
            </a:r>
            <a:endParaRPr lang="en-GB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3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84150"/>
            <a:ext cx="2617788" cy="2452688"/>
          </a:xfrm>
        </p:spPr>
        <p:txBody>
          <a:bodyPr/>
          <a:lstStyle/>
          <a:p>
            <a:r>
              <a:rPr lang="en-GB">
                <a:effectLst/>
              </a:rPr>
              <a:t>Treatment of SCID</a:t>
            </a:r>
          </a:p>
        </p:txBody>
      </p:sp>
      <p:pic>
        <p:nvPicPr>
          <p:cNvPr id="476165" name="Picture 5" descr="Baby in a bubb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4713" y="115888"/>
            <a:ext cx="6727825" cy="6619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95028" y="332656"/>
            <a:ext cx="7772400" cy="769962"/>
          </a:xfrm>
        </p:spPr>
        <p:txBody>
          <a:bodyPr/>
          <a:lstStyle/>
          <a:p>
            <a:r>
              <a:rPr lang="en-GB" i="0" dirty="0">
                <a:effectLst/>
              </a:rPr>
              <a:t>Objectives</a:t>
            </a:r>
          </a:p>
        </p:txBody>
      </p:sp>
      <p:sp>
        <p:nvSpPr>
          <p:cNvPr id="34918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46956" y="1340768"/>
            <a:ext cx="5329039" cy="511202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GB" sz="2800" dirty="0" smtClean="0">
                <a:effectLst/>
              </a:rPr>
              <a:t>Describe </a:t>
            </a:r>
            <a:r>
              <a:rPr lang="en-GB" sz="2800" dirty="0">
                <a:effectLst/>
              </a:rPr>
              <a:t>clinical features that may suggest the presence of an immune </a:t>
            </a:r>
            <a:r>
              <a:rPr lang="en-GB" sz="2800" dirty="0" smtClean="0">
                <a:effectLst/>
              </a:rPr>
              <a:t>deficiency.</a:t>
            </a:r>
            <a:endParaRPr lang="en-GB" sz="2800" dirty="0">
              <a:effectLst/>
            </a:endParaRPr>
          </a:p>
          <a:p>
            <a:pPr algn="just">
              <a:lnSpc>
                <a:spcPct val="90000"/>
              </a:lnSpc>
            </a:pPr>
            <a:endParaRPr lang="en-GB" sz="2800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en-GB" sz="2800" dirty="0" smtClean="0">
                <a:effectLst/>
              </a:rPr>
              <a:t>Outline </a:t>
            </a:r>
            <a:r>
              <a:rPr lang="en-GB" sz="2800" dirty="0">
                <a:effectLst/>
              </a:rPr>
              <a:t>what particular micro-organisms are associated with either T or B cell immune </a:t>
            </a:r>
            <a:r>
              <a:rPr lang="en-GB" sz="2800" dirty="0" smtClean="0">
                <a:effectLst/>
              </a:rPr>
              <a:t>defects.</a:t>
            </a:r>
            <a:endParaRPr lang="en-GB" sz="2800" dirty="0">
              <a:effectLst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GB" sz="2800" dirty="0">
                <a:effectLst/>
              </a:rPr>
              <a:t>	</a:t>
            </a:r>
            <a:endParaRPr lang="en-GB" sz="2800" dirty="0" smtClean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en-GB" sz="2800" dirty="0" smtClean="0">
                <a:effectLst/>
              </a:rPr>
              <a:t>Describe clinical and laboratory  features of  SCID, DGS CVID and ALPS.</a:t>
            </a:r>
            <a:endParaRPr lang="en-GB" sz="2800" dirty="0">
              <a:effectLst/>
            </a:endParaRP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GB" dirty="0"/>
          </a:p>
        </p:txBody>
      </p:sp>
      <p:pic>
        <p:nvPicPr>
          <p:cNvPr id="349188" name="Picture 1028" descr="Lymphocyte communic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3580" y="2780928"/>
            <a:ext cx="3959746" cy="2458021"/>
          </a:xfr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SCID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GB" dirty="0" smtClean="0"/>
              <a:t>Stem cell transplant (SCT) </a:t>
            </a:r>
            <a:r>
              <a:rPr lang="en-GB" dirty="0"/>
              <a:t>from HLA identical sibling</a:t>
            </a:r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r>
              <a:rPr lang="en-GB" dirty="0" smtClean="0"/>
              <a:t>SCT </a:t>
            </a:r>
            <a:r>
              <a:rPr lang="en-GB" dirty="0"/>
              <a:t>from </a:t>
            </a:r>
            <a:r>
              <a:rPr lang="en-GB" dirty="0" err="1"/>
              <a:t>haploidentical</a:t>
            </a:r>
            <a:r>
              <a:rPr lang="en-GB" dirty="0"/>
              <a:t> sibling or parent, OR</a:t>
            </a:r>
          </a:p>
          <a:p>
            <a:pPr>
              <a:defRPr/>
            </a:pPr>
            <a:endParaRPr lang="en-GB" dirty="0"/>
          </a:p>
          <a:p>
            <a:pPr>
              <a:buNone/>
              <a:defRPr/>
            </a:pPr>
            <a:r>
              <a:rPr lang="en-GB" dirty="0"/>
              <a:t>BMT from matched unrelated donor, OR</a:t>
            </a:r>
          </a:p>
          <a:p>
            <a:pPr>
              <a:defRPr/>
            </a:pPr>
            <a:endParaRPr lang="en-GB" dirty="0"/>
          </a:p>
          <a:p>
            <a:pPr>
              <a:buNone/>
              <a:defRPr/>
            </a:pPr>
            <a:r>
              <a:rPr lang="en-GB" dirty="0"/>
              <a:t>Gene therapy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3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84150"/>
            <a:ext cx="9502775" cy="1228725"/>
          </a:xfrm>
        </p:spPr>
        <p:txBody>
          <a:bodyPr/>
          <a:lstStyle/>
          <a:p>
            <a:r>
              <a:rPr lang="en-GB" sz="3600">
                <a:effectLst/>
              </a:rPr>
              <a:t>Stem Cell Transplantation  for SCID</a:t>
            </a:r>
            <a:r>
              <a:rPr lang="en-GB" sz="3200">
                <a:effectLst/>
              </a:rPr>
              <a:t> </a:t>
            </a:r>
            <a:endParaRPr lang="en-GB">
              <a:effectLst/>
            </a:endParaRPr>
          </a:p>
        </p:txBody>
      </p:sp>
      <p:pic>
        <p:nvPicPr>
          <p:cNvPr id="612361" name="Picture 9" descr="Baby in bed with BM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9088" y="2276475"/>
            <a:ext cx="4757737" cy="3482975"/>
          </a:xfrm>
          <a:noFill/>
          <a:ln/>
        </p:spPr>
      </p:pic>
      <p:grpSp>
        <p:nvGrpSpPr>
          <p:cNvPr id="612363" name="Group 11"/>
          <p:cNvGrpSpPr>
            <a:grpSpLocks/>
          </p:cNvGrpSpPr>
          <p:nvPr/>
        </p:nvGrpSpPr>
        <p:grpSpPr bwMode="auto">
          <a:xfrm>
            <a:off x="5214938" y="2062163"/>
            <a:ext cx="4824412" cy="3743325"/>
            <a:chOff x="3285" y="1299"/>
            <a:chExt cx="3039" cy="2358"/>
          </a:xfrm>
        </p:grpSpPr>
        <p:pic>
          <p:nvPicPr>
            <p:cNvPr id="612355" name="Picture 3" descr="Survival after BMT for SCI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85" y="1594"/>
              <a:ext cx="3039" cy="1882"/>
            </a:xfrm>
            <a:prstGeom prst="rect">
              <a:avLst/>
            </a:prstGeom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612356" name="Text Box 4"/>
            <p:cNvSpPr txBox="1">
              <a:spLocks noChangeArrowheads="1"/>
            </p:cNvSpPr>
            <p:nvPr/>
          </p:nvSpPr>
          <p:spPr bwMode="auto">
            <a:xfrm>
              <a:off x="3286" y="3465"/>
              <a:ext cx="303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>
                  <a:effectLst/>
                </a:rPr>
                <a:t>89 infants received bone marrow from sibling or parent</a:t>
              </a:r>
            </a:p>
          </p:txBody>
        </p:sp>
        <p:sp>
          <p:nvSpPr>
            <p:cNvPr id="612362" name="Rectangle 10"/>
            <p:cNvSpPr>
              <a:spLocks noChangeArrowheads="1"/>
            </p:cNvSpPr>
            <p:nvPr/>
          </p:nvSpPr>
          <p:spPr bwMode="auto">
            <a:xfrm>
              <a:off x="3285" y="1299"/>
              <a:ext cx="216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solidFill>
                    <a:schemeClr val="tx2"/>
                  </a:solidFill>
                  <a:effectLst/>
                </a:rPr>
                <a:t>Buckley et al N Eng J Med 1999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84150"/>
            <a:ext cx="7772400" cy="887396"/>
          </a:xfrm>
        </p:spPr>
        <p:txBody>
          <a:bodyPr/>
          <a:lstStyle/>
          <a:p>
            <a:r>
              <a:rPr lang="en-GB" dirty="0" smtClean="0"/>
              <a:t>Rationale for gene therapy in SCID</a:t>
            </a:r>
            <a:endParaRPr lang="en-GB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82738"/>
            <a:ext cx="5262364" cy="5011737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Molecular basis for 80% cases</a:t>
            </a:r>
          </a:p>
          <a:p>
            <a:pPr>
              <a:buNone/>
            </a:pPr>
            <a:r>
              <a:rPr lang="en-GB" sz="2800" dirty="0" smtClean="0"/>
              <a:t>of SCID has been defined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HSC from a suitable donor is</a:t>
            </a:r>
          </a:p>
          <a:p>
            <a:pPr>
              <a:buNone/>
            </a:pPr>
            <a:r>
              <a:rPr lang="en-GB" sz="2800" dirty="0" smtClean="0"/>
              <a:t>curative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Rare spontaneous reversion of</a:t>
            </a:r>
          </a:p>
          <a:p>
            <a:pPr>
              <a:buNone/>
            </a:pPr>
            <a:r>
              <a:rPr lang="en-GB" sz="2800" dirty="0" smtClean="0"/>
              <a:t>mutations can lead to partial</a:t>
            </a:r>
          </a:p>
          <a:p>
            <a:pPr>
              <a:buNone/>
            </a:pPr>
            <a:r>
              <a:rPr lang="en-GB" sz="2800" dirty="0" smtClean="0"/>
              <a:t>recovery of immune system</a:t>
            </a:r>
          </a:p>
          <a:p>
            <a:endParaRPr lang="en-GB" sz="2800" dirty="0"/>
          </a:p>
        </p:txBody>
      </p:sp>
      <p:pic>
        <p:nvPicPr>
          <p:cNvPr id="226316" name="Picture 12" descr="rhys jones - gene therap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86463" y="1412875"/>
            <a:ext cx="3408362" cy="5111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2" y="357166"/>
            <a:ext cx="7772400" cy="747732"/>
          </a:xfrm>
        </p:spPr>
        <p:txBody>
          <a:bodyPr/>
          <a:lstStyle/>
          <a:p>
            <a:r>
              <a:rPr lang="en-GB" dirty="0" smtClean="0"/>
              <a:t>Rationale for gene therapy in SCID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964" y="1412776"/>
            <a:ext cx="4752528" cy="5011737"/>
          </a:xfrm>
        </p:spPr>
        <p:txBody>
          <a:bodyPr/>
          <a:lstStyle/>
          <a:p>
            <a:pPr algn="just">
              <a:buNone/>
            </a:pPr>
            <a:r>
              <a:rPr lang="en-GB" sz="2400" dirty="0" smtClean="0"/>
              <a:t>Target cells are easily accessible</a:t>
            </a:r>
          </a:p>
          <a:p>
            <a:pPr algn="just">
              <a:buNone/>
            </a:pPr>
            <a:r>
              <a:rPr lang="en-GB" sz="2400" dirty="0" smtClean="0"/>
              <a:t>and gene therapy can be done </a:t>
            </a:r>
          </a:p>
          <a:p>
            <a:pPr algn="just">
              <a:buNone/>
            </a:pPr>
            <a:r>
              <a:rPr lang="en-GB" sz="2400" dirty="0" smtClean="0"/>
              <a:t>ex vivo </a:t>
            </a:r>
          </a:p>
          <a:p>
            <a:pPr algn="just"/>
            <a:endParaRPr lang="en-GB" sz="2400" dirty="0" smtClean="0"/>
          </a:p>
          <a:p>
            <a:pPr algn="just">
              <a:buNone/>
            </a:pPr>
            <a:r>
              <a:rPr lang="en-GB" sz="2400" dirty="0" smtClean="0"/>
              <a:t>Poor pre-existing immunity</a:t>
            </a:r>
          </a:p>
          <a:p>
            <a:pPr algn="just">
              <a:buNone/>
            </a:pPr>
            <a:r>
              <a:rPr lang="en-GB" sz="2400" dirty="0" smtClean="0"/>
              <a:t>reduces risk of immune response</a:t>
            </a:r>
          </a:p>
          <a:p>
            <a:pPr algn="just">
              <a:buNone/>
            </a:pPr>
            <a:r>
              <a:rPr lang="en-GB" sz="2400" dirty="0" smtClean="0"/>
              <a:t>to gene modified cells</a:t>
            </a:r>
          </a:p>
          <a:p>
            <a:pPr algn="just"/>
            <a:endParaRPr lang="en-GB" sz="2400" dirty="0" smtClean="0"/>
          </a:p>
          <a:p>
            <a:pPr algn="just">
              <a:buNone/>
            </a:pPr>
            <a:r>
              <a:rPr lang="en-GB" sz="2400" dirty="0" smtClean="0"/>
              <a:t>Active thymus can support the  </a:t>
            </a:r>
          </a:p>
          <a:p>
            <a:pPr algn="just">
              <a:buNone/>
            </a:pPr>
            <a:r>
              <a:rPr lang="en-GB" sz="2400" dirty="0" smtClean="0"/>
              <a:t>generation of new T cells</a:t>
            </a:r>
          </a:p>
          <a:p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9524" y="2081226"/>
            <a:ext cx="4584576" cy="449104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96" y="188640"/>
            <a:ext cx="9258300" cy="720080"/>
          </a:xfrm>
        </p:spPr>
        <p:txBody>
          <a:bodyPr>
            <a:normAutofit/>
          </a:bodyPr>
          <a:lstStyle/>
          <a:p>
            <a:r>
              <a:rPr lang="en-GB" sz="3600" i="0" dirty="0" smtClean="0">
                <a:latin typeface="+mn-lt"/>
              </a:rPr>
              <a:t>Outcome of gene therapy  in X linked SCID</a:t>
            </a:r>
            <a:endParaRPr lang="en-GB" sz="360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56" y="980728"/>
            <a:ext cx="5616624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Immune reconstitution</a:t>
            </a:r>
          </a:p>
          <a:p>
            <a:pPr lvl="1"/>
            <a:r>
              <a:rPr lang="en-GB" dirty="0"/>
              <a:t>T cell yes</a:t>
            </a:r>
          </a:p>
          <a:p>
            <a:pPr lvl="1"/>
            <a:r>
              <a:rPr lang="en-GB" dirty="0"/>
              <a:t>B cell </a:t>
            </a:r>
            <a:r>
              <a:rPr lang="en-GB" dirty="0" smtClean="0"/>
              <a:t>variable</a:t>
            </a:r>
          </a:p>
          <a:p>
            <a:pPr lvl="1"/>
            <a:r>
              <a:rPr lang="en-GB" dirty="0" smtClean="0"/>
              <a:t>NK cell poor </a:t>
            </a:r>
            <a:endParaRPr lang="en-GB" dirty="0"/>
          </a:p>
          <a:p>
            <a:pPr marL="0" indent="0"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400" dirty="0" smtClean="0"/>
              <a:t>Toxicity </a:t>
            </a:r>
          </a:p>
          <a:p>
            <a:pPr lvl="1"/>
            <a:r>
              <a:rPr lang="en-GB" dirty="0" smtClean="0"/>
              <a:t>T cell ALL in 20%</a:t>
            </a:r>
          </a:p>
          <a:p>
            <a:pPr lvl="1"/>
            <a:r>
              <a:rPr lang="en-GB" dirty="0" smtClean="0"/>
              <a:t>4/5 patients cured </a:t>
            </a:r>
          </a:p>
          <a:p>
            <a:pPr lvl="1"/>
            <a:r>
              <a:rPr lang="en-GB" dirty="0" err="1"/>
              <a:t>I</a:t>
            </a:r>
            <a:r>
              <a:rPr lang="en-GB" dirty="0" err="1" smtClean="0"/>
              <a:t>nsertional</a:t>
            </a:r>
            <a:r>
              <a:rPr lang="en-GB" dirty="0" smtClean="0"/>
              <a:t> mutagenesis</a:t>
            </a:r>
          </a:p>
          <a:p>
            <a:pPr lvl="1"/>
            <a:endParaRPr lang="en-GB" sz="2000" dirty="0" smtClean="0"/>
          </a:p>
          <a:p>
            <a:pPr algn="just">
              <a:buNone/>
            </a:pPr>
            <a:r>
              <a:rPr lang="en-GB" sz="2400" dirty="0" smtClean="0"/>
              <a:t>New trials underway with safer viral</a:t>
            </a:r>
          </a:p>
          <a:p>
            <a:pPr algn="just">
              <a:buNone/>
            </a:pPr>
            <a:r>
              <a:rPr lang="en-GB" sz="2400" dirty="0" smtClean="0"/>
              <a:t>vectors which will hopefully not cause</a:t>
            </a:r>
          </a:p>
          <a:p>
            <a:pPr algn="just">
              <a:buNone/>
            </a:pPr>
            <a:r>
              <a:rPr lang="en-GB" sz="2400" dirty="0" smtClean="0"/>
              <a:t>leukaemia</a:t>
            </a:r>
            <a:endParaRPr lang="en-GB" sz="24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1628800"/>
            <a:ext cx="4543425" cy="3713537"/>
          </a:xfrm>
        </p:spPr>
      </p:pic>
    </p:spTree>
    <p:extLst>
      <p:ext uri="{BB962C8B-B14F-4D97-AF65-F5344CB8AC3E}">
        <p14:creationId xmlns:p14="http://schemas.microsoft.com/office/powerpoint/2010/main" val="1405715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reeform 2"/>
          <p:cNvSpPr>
            <a:spLocks/>
          </p:cNvSpPr>
          <p:nvPr/>
        </p:nvSpPr>
        <p:spPr bwMode="auto">
          <a:xfrm>
            <a:off x="4648200" y="1219200"/>
            <a:ext cx="1676400" cy="1828800"/>
          </a:xfrm>
          <a:custGeom>
            <a:avLst/>
            <a:gdLst/>
            <a:ahLst/>
            <a:cxnLst>
              <a:cxn ang="0">
                <a:pos x="319" y="67"/>
              </a:cxn>
              <a:cxn ang="0">
                <a:pos x="366" y="33"/>
              </a:cxn>
              <a:cxn ang="0">
                <a:pos x="403" y="16"/>
              </a:cxn>
              <a:cxn ang="0">
                <a:pos x="429" y="5"/>
              </a:cxn>
              <a:cxn ang="0">
                <a:pos x="450" y="5"/>
              </a:cxn>
              <a:cxn ang="0">
                <a:pos x="476" y="28"/>
              </a:cxn>
              <a:cxn ang="0">
                <a:pos x="513" y="67"/>
              </a:cxn>
              <a:cxn ang="0">
                <a:pos x="539" y="112"/>
              </a:cxn>
              <a:cxn ang="0">
                <a:pos x="560" y="169"/>
              </a:cxn>
              <a:cxn ang="0">
                <a:pos x="570" y="219"/>
              </a:cxn>
              <a:cxn ang="0">
                <a:pos x="565" y="276"/>
              </a:cxn>
              <a:cxn ang="0">
                <a:pos x="555" y="332"/>
              </a:cxn>
              <a:cxn ang="0">
                <a:pos x="529" y="383"/>
              </a:cxn>
              <a:cxn ang="0">
                <a:pos x="502" y="428"/>
              </a:cxn>
              <a:cxn ang="0">
                <a:pos x="466" y="473"/>
              </a:cxn>
              <a:cxn ang="0">
                <a:pos x="424" y="501"/>
              </a:cxn>
              <a:cxn ang="0">
                <a:pos x="382" y="524"/>
              </a:cxn>
              <a:cxn ang="0">
                <a:pos x="340" y="535"/>
              </a:cxn>
              <a:cxn ang="0">
                <a:pos x="293" y="541"/>
              </a:cxn>
              <a:cxn ang="0">
                <a:pos x="246" y="535"/>
              </a:cxn>
              <a:cxn ang="0">
                <a:pos x="204" y="524"/>
              </a:cxn>
              <a:cxn ang="0">
                <a:pos x="162" y="501"/>
              </a:cxn>
              <a:cxn ang="0">
                <a:pos x="126" y="473"/>
              </a:cxn>
              <a:cxn ang="0">
                <a:pos x="79" y="423"/>
              </a:cxn>
              <a:cxn ang="0">
                <a:pos x="42" y="366"/>
              </a:cxn>
              <a:cxn ang="0">
                <a:pos x="21" y="304"/>
              </a:cxn>
              <a:cxn ang="0">
                <a:pos x="5" y="242"/>
              </a:cxn>
              <a:cxn ang="0">
                <a:pos x="0" y="180"/>
              </a:cxn>
              <a:cxn ang="0">
                <a:pos x="11" y="118"/>
              </a:cxn>
              <a:cxn ang="0">
                <a:pos x="37" y="62"/>
              </a:cxn>
              <a:cxn ang="0">
                <a:pos x="79" y="16"/>
              </a:cxn>
              <a:cxn ang="0">
                <a:pos x="100" y="0"/>
              </a:cxn>
              <a:cxn ang="0">
                <a:pos x="121" y="0"/>
              </a:cxn>
              <a:cxn ang="0">
                <a:pos x="168" y="16"/>
              </a:cxn>
              <a:cxn ang="0">
                <a:pos x="215" y="45"/>
              </a:cxn>
              <a:cxn ang="0">
                <a:pos x="272" y="67"/>
              </a:cxn>
              <a:cxn ang="0">
                <a:pos x="298" y="67"/>
              </a:cxn>
              <a:cxn ang="0">
                <a:pos x="314" y="67"/>
              </a:cxn>
              <a:cxn ang="0">
                <a:pos x="319" y="67"/>
              </a:cxn>
            </a:cxnLst>
            <a:rect l="0" t="0" r="r" b="b"/>
            <a:pathLst>
              <a:path w="570" h="541">
                <a:moveTo>
                  <a:pt x="319" y="67"/>
                </a:moveTo>
                <a:lnTo>
                  <a:pt x="366" y="33"/>
                </a:lnTo>
                <a:lnTo>
                  <a:pt x="403" y="16"/>
                </a:lnTo>
                <a:lnTo>
                  <a:pt x="429" y="5"/>
                </a:lnTo>
                <a:lnTo>
                  <a:pt x="450" y="5"/>
                </a:lnTo>
                <a:lnTo>
                  <a:pt x="476" y="28"/>
                </a:lnTo>
                <a:lnTo>
                  <a:pt x="513" y="67"/>
                </a:lnTo>
                <a:lnTo>
                  <a:pt x="539" y="112"/>
                </a:lnTo>
                <a:lnTo>
                  <a:pt x="560" y="169"/>
                </a:lnTo>
                <a:lnTo>
                  <a:pt x="570" y="219"/>
                </a:lnTo>
                <a:lnTo>
                  <a:pt x="565" y="276"/>
                </a:lnTo>
                <a:lnTo>
                  <a:pt x="555" y="332"/>
                </a:lnTo>
                <a:lnTo>
                  <a:pt x="529" y="383"/>
                </a:lnTo>
                <a:lnTo>
                  <a:pt x="502" y="428"/>
                </a:lnTo>
                <a:lnTo>
                  <a:pt x="466" y="473"/>
                </a:lnTo>
                <a:lnTo>
                  <a:pt x="424" y="501"/>
                </a:lnTo>
                <a:lnTo>
                  <a:pt x="382" y="524"/>
                </a:lnTo>
                <a:lnTo>
                  <a:pt x="340" y="535"/>
                </a:lnTo>
                <a:lnTo>
                  <a:pt x="293" y="541"/>
                </a:lnTo>
                <a:lnTo>
                  <a:pt x="246" y="535"/>
                </a:lnTo>
                <a:lnTo>
                  <a:pt x="204" y="524"/>
                </a:lnTo>
                <a:lnTo>
                  <a:pt x="162" y="501"/>
                </a:lnTo>
                <a:lnTo>
                  <a:pt x="126" y="473"/>
                </a:lnTo>
                <a:lnTo>
                  <a:pt x="79" y="423"/>
                </a:lnTo>
                <a:lnTo>
                  <a:pt x="42" y="366"/>
                </a:lnTo>
                <a:lnTo>
                  <a:pt x="21" y="304"/>
                </a:lnTo>
                <a:lnTo>
                  <a:pt x="5" y="242"/>
                </a:lnTo>
                <a:lnTo>
                  <a:pt x="0" y="180"/>
                </a:lnTo>
                <a:lnTo>
                  <a:pt x="11" y="118"/>
                </a:lnTo>
                <a:lnTo>
                  <a:pt x="37" y="62"/>
                </a:lnTo>
                <a:lnTo>
                  <a:pt x="79" y="16"/>
                </a:lnTo>
                <a:lnTo>
                  <a:pt x="100" y="0"/>
                </a:lnTo>
                <a:lnTo>
                  <a:pt x="121" y="0"/>
                </a:lnTo>
                <a:lnTo>
                  <a:pt x="168" y="16"/>
                </a:lnTo>
                <a:lnTo>
                  <a:pt x="215" y="45"/>
                </a:lnTo>
                <a:lnTo>
                  <a:pt x="272" y="67"/>
                </a:lnTo>
                <a:lnTo>
                  <a:pt x="298" y="67"/>
                </a:lnTo>
                <a:lnTo>
                  <a:pt x="314" y="67"/>
                </a:lnTo>
                <a:lnTo>
                  <a:pt x="319" y="67"/>
                </a:lnTo>
                <a:close/>
              </a:path>
            </a:pathLst>
          </a:custGeom>
          <a:solidFill>
            <a:srgbClr val="FF9966"/>
          </a:solidFill>
          <a:ln w="7938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4856163" y="549275"/>
            <a:ext cx="1352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0">
                <a:effectLst/>
              </a:rPr>
              <a:t>Thymus</a:t>
            </a:r>
          </a:p>
        </p:txBody>
      </p:sp>
      <p:sp>
        <p:nvSpPr>
          <p:cNvPr id="70689" name="Freeform 33"/>
          <p:cNvSpPr>
            <a:spLocks/>
          </p:cNvSpPr>
          <p:nvPr/>
        </p:nvSpPr>
        <p:spPr bwMode="auto">
          <a:xfrm>
            <a:off x="762000" y="1600200"/>
            <a:ext cx="1371600" cy="4800600"/>
          </a:xfrm>
          <a:custGeom>
            <a:avLst/>
            <a:gdLst/>
            <a:ahLst/>
            <a:cxnLst>
              <a:cxn ang="0">
                <a:pos x="26" y="225"/>
              </a:cxn>
              <a:cxn ang="0">
                <a:pos x="0" y="118"/>
              </a:cxn>
              <a:cxn ang="0">
                <a:pos x="37" y="22"/>
              </a:cxn>
              <a:cxn ang="0">
                <a:pos x="126" y="0"/>
              </a:cxn>
              <a:cxn ang="0">
                <a:pos x="230" y="62"/>
              </a:cxn>
              <a:cxn ang="0">
                <a:pos x="262" y="107"/>
              </a:cxn>
              <a:cxn ang="0">
                <a:pos x="298" y="141"/>
              </a:cxn>
              <a:cxn ang="0">
                <a:pos x="361" y="135"/>
              </a:cxn>
              <a:cxn ang="0">
                <a:pos x="461" y="56"/>
              </a:cxn>
              <a:cxn ang="0">
                <a:pos x="529" y="39"/>
              </a:cxn>
              <a:cxn ang="0">
                <a:pos x="623" y="73"/>
              </a:cxn>
              <a:cxn ang="0">
                <a:pos x="649" y="118"/>
              </a:cxn>
              <a:cxn ang="0">
                <a:pos x="649" y="237"/>
              </a:cxn>
              <a:cxn ang="0">
                <a:pos x="607" y="400"/>
              </a:cxn>
              <a:cxn ang="0">
                <a:pos x="544" y="626"/>
              </a:cxn>
              <a:cxn ang="0">
                <a:pos x="529" y="834"/>
              </a:cxn>
              <a:cxn ang="0">
                <a:pos x="534" y="1049"/>
              </a:cxn>
              <a:cxn ang="0">
                <a:pos x="539" y="1150"/>
              </a:cxn>
              <a:cxn ang="0">
                <a:pos x="544" y="1257"/>
              </a:cxn>
              <a:cxn ang="0">
                <a:pos x="544" y="1348"/>
              </a:cxn>
              <a:cxn ang="0">
                <a:pos x="544" y="1449"/>
              </a:cxn>
              <a:cxn ang="0">
                <a:pos x="555" y="1630"/>
              </a:cxn>
              <a:cxn ang="0">
                <a:pos x="586" y="1810"/>
              </a:cxn>
              <a:cxn ang="0">
                <a:pos x="633" y="1957"/>
              </a:cxn>
              <a:cxn ang="0">
                <a:pos x="665" y="2008"/>
              </a:cxn>
              <a:cxn ang="0">
                <a:pos x="685" y="2058"/>
              </a:cxn>
              <a:cxn ang="0">
                <a:pos x="612" y="2137"/>
              </a:cxn>
              <a:cxn ang="0">
                <a:pos x="534" y="2137"/>
              </a:cxn>
              <a:cxn ang="0">
                <a:pos x="455" y="2109"/>
              </a:cxn>
              <a:cxn ang="0">
                <a:pos x="382" y="2087"/>
              </a:cxn>
              <a:cxn ang="0">
                <a:pos x="309" y="2070"/>
              </a:cxn>
              <a:cxn ang="0">
                <a:pos x="220" y="2070"/>
              </a:cxn>
              <a:cxn ang="0">
                <a:pos x="173" y="2098"/>
              </a:cxn>
              <a:cxn ang="0">
                <a:pos x="126" y="2120"/>
              </a:cxn>
              <a:cxn ang="0">
                <a:pos x="58" y="2070"/>
              </a:cxn>
              <a:cxn ang="0">
                <a:pos x="68" y="1996"/>
              </a:cxn>
              <a:cxn ang="0">
                <a:pos x="115" y="1929"/>
              </a:cxn>
              <a:cxn ang="0">
                <a:pos x="152" y="1844"/>
              </a:cxn>
              <a:cxn ang="0">
                <a:pos x="183" y="1759"/>
              </a:cxn>
              <a:cxn ang="0">
                <a:pos x="194" y="1624"/>
              </a:cxn>
              <a:cxn ang="0">
                <a:pos x="194" y="1489"/>
              </a:cxn>
              <a:cxn ang="0">
                <a:pos x="199" y="1331"/>
              </a:cxn>
              <a:cxn ang="0">
                <a:pos x="204" y="1178"/>
              </a:cxn>
              <a:cxn ang="0">
                <a:pos x="204" y="1083"/>
              </a:cxn>
              <a:cxn ang="0">
                <a:pos x="204" y="987"/>
              </a:cxn>
              <a:cxn ang="0">
                <a:pos x="215" y="767"/>
              </a:cxn>
              <a:cxn ang="0">
                <a:pos x="215" y="547"/>
              </a:cxn>
              <a:cxn ang="0">
                <a:pos x="199" y="451"/>
              </a:cxn>
              <a:cxn ang="0">
                <a:pos x="162" y="366"/>
              </a:cxn>
              <a:cxn ang="0">
                <a:pos x="115" y="327"/>
              </a:cxn>
              <a:cxn ang="0">
                <a:pos x="58" y="299"/>
              </a:cxn>
            </a:cxnLst>
            <a:rect l="0" t="0" r="r" b="b"/>
            <a:pathLst>
              <a:path w="685" h="2143">
                <a:moveTo>
                  <a:pt x="47" y="287"/>
                </a:moveTo>
                <a:lnTo>
                  <a:pt x="26" y="225"/>
                </a:lnTo>
                <a:lnTo>
                  <a:pt x="11" y="174"/>
                </a:lnTo>
                <a:lnTo>
                  <a:pt x="0" y="118"/>
                </a:lnTo>
                <a:lnTo>
                  <a:pt x="16" y="62"/>
                </a:lnTo>
                <a:lnTo>
                  <a:pt x="37" y="22"/>
                </a:lnTo>
                <a:lnTo>
                  <a:pt x="84" y="5"/>
                </a:lnTo>
                <a:lnTo>
                  <a:pt x="126" y="0"/>
                </a:lnTo>
                <a:lnTo>
                  <a:pt x="162" y="17"/>
                </a:lnTo>
                <a:lnTo>
                  <a:pt x="230" y="62"/>
                </a:lnTo>
                <a:lnTo>
                  <a:pt x="246" y="84"/>
                </a:lnTo>
                <a:lnTo>
                  <a:pt x="262" y="107"/>
                </a:lnTo>
                <a:lnTo>
                  <a:pt x="272" y="129"/>
                </a:lnTo>
                <a:lnTo>
                  <a:pt x="298" y="141"/>
                </a:lnTo>
                <a:lnTo>
                  <a:pt x="330" y="141"/>
                </a:lnTo>
                <a:lnTo>
                  <a:pt x="361" y="135"/>
                </a:lnTo>
                <a:lnTo>
                  <a:pt x="413" y="95"/>
                </a:lnTo>
                <a:lnTo>
                  <a:pt x="461" y="56"/>
                </a:lnTo>
                <a:lnTo>
                  <a:pt x="492" y="45"/>
                </a:lnTo>
                <a:lnTo>
                  <a:pt x="529" y="39"/>
                </a:lnTo>
                <a:lnTo>
                  <a:pt x="576" y="45"/>
                </a:lnTo>
                <a:lnTo>
                  <a:pt x="623" y="73"/>
                </a:lnTo>
                <a:lnTo>
                  <a:pt x="638" y="95"/>
                </a:lnTo>
                <a:lnTo>
                  <a:pt x="649" y="118"/>
                </a:lnTo>
                <a:lnTo>
                  <a:pt x="654" y="174"/>
                </a:lnTo>
                <a:lnTo>
                  <a:pt x="649" y="237"/>
                </a:lnTo>
                <a:lnTo>
                  <a:pt x="638" y="293"/>
                </a:lnTo>
                <a:lnTo>
                  <a:pt x="607" y="400"/>
                </a:lnTo>
                <a:lnTo>
                  <a:pt x="570" y="502"/>
                </a:lnTo>
                <a:lnTo>
                  <a:pt x="544" y="626"/>
                </a:lnTo>
                <a:lnTo>
                  <a:pt x="534" y="733"/>
                </a:lnTo>
                <a:lnTo>
                  <a:pt x="529" y="834"/>
                </a:lnTo>
                <a:lnTo>
                  <a:pt x="529" y="936"/>
                </a:lnTo>
                <a:lnTo>
                  <a:pt x="534" y="1049"/>
                </a:lnTo>
                <a:lnTo>
                  <a:pt x="534" y="1099"/>
                </a:lnTo>
                <a:lnTo>
                  <a:pt x="539" y="1150"/>
                </a:lnTo>
                <a:lnTo>
                  <a:pt x="539" y="1195"/>
                </a:lnTo>
                <a:lnTo>
                  <a:pt x="544" y="1257"/>
                </a:lnTo>
                <a:lnTo>
                  <a:pt x="544" y="1303"/>
                </a:lnTo>
                <a:lnTo>
                  <a:pt x="544" y="1348"/>
                </a:lnTo>
                <a:lnTo>
                  <a:pt x="544" y="1393"/>
                </a:lnTo>
                <a:lnTo>
                  <a:pt x="544" y="1449"/>
                </a:lnTo>
                <a:lnTo>
                  <a:pt x="549" y="1545"/>
                </a:lnTo>
                <a:lnTo>
                  <a:pt x="555" y="1630"/>
                </a:lnTo>
                <a:lnTo>
                  <a:pt x="565" y="1709"/>
                </a:lnTo>
                <a:lnTo>
                  <a:pt x="586" y="1810"/>
                </a:lnTo>
                <a:lnTo>
                  <a:pt x="602" y="1883"/>
                </a:lnTo>
                <a:lnTo>
                  <a:pt x="633" y="1957"/>
                </a:lnTo>
                <a:lnTo>
                  <a:pt x="644" y="1979"/>
                </a:lnTo>
                <a:lnTo>
                  <a:pt x="665" y="2008"/>
                </a:lnTo>
                <a:lnTo>
                  <a:pt x="680" y="2030"/>
                </a:lnTo>
                <a:lnTo>
                  <a:pt x="685" y="2058"/>
                </a:lnTo>
                <a:lnTo>
                  <a:pt x="659" y="2103"/>
                </a:lnTo>
                <a:lnTo>
                  <a:pt x="612" y="2137"/>
                </a:lnTo>
                <a:lnTo>
                  <a:pt x="570" y="2143"/>
                </a:lnTo>
                <a:lnTo>
                  <a:pt x="534" y="2137"/>
                </a:lnTo>
                <a:lnTo>
                  <a:pt x="497" y="2120"/>
                </a:lnTo>
                <a:lnTo>
                  <a:pt x="455" y="2109"/>
                </a:lnTo>
                <a:lnTo>
                  <a:pt x="413" y="2098"/>
                </a:lnTo>
                <a:lnTo>
                  <a:pt x="382" y="2087"/>
                </a:lnTo>
                <a:lnTo>
                  <a:pt x="345" y="2075"/>
                </a:lnTo>
                <a:lnTo>
                  <a:pt x="309" y="2070"/>
                </a:lnTo>
                <a:lnTo>
                  <a:pt x="262" y="2058"/>
                </a:lnTo>
                <a:lnTo>
                  <a:pt x="220" y="2070"/>
                </a:lnTo>
                <a:lnTo>
                  <a:pt x="188" y="2081"/>
                </a:lnTo>
                <a:lnTo>
                  <a:pt x="173" y="2098"/>
                </a:lnTo>
                <a:lnTo>
                  <a:pt x="152" y="2115"/>
                </a:lnTo>
                <a:lnTo>
                  <a:pt x="126" y="2120"/>
                </a:lnTo>
                <a:lnTo>
                  <a:pt x="79" y="2103"/>
                </a:lnTo>
                <a:lnTo>
                  <a:pt x="58" y="2070"/>
                </a:lnTo>
                <a:lnTo>
                  <a:pt x="52" y="2030"/>
                </a:lnTo>
                <a:lnTo>
                  <a:pt x="68" y="1996"/>
                </a:lnTo>
                <a:lnTo>
                  <a:pt x="94" y="1962"/>
                </a:lnTo>
                <a:lnTo>
                  <a:pt x="115" y="1929"/>
                </a:lnTo>
                <a:lnTo>
                  <a:pt x="131" y="1878"/>
                </a:lnTo>
                <a:lnTo>
                  <a:pt x="152" y="1844"/>
                </a:lnTo>
                <a:lnTo>
                  <a:pt x="168" y="1804"/>
                </a:lnTo>
                <a:lnTo>
                  <a:pt x="183" y="1759"/>
                </a:lnTo>
                <a:lnTo>
                  <a:pt x="188" y="1686"/>
                </a:lnTo>
                <a:lnTo>
                  <a:pt x="194" y="1624"/>
                </a:lnTo>
                <a:lnTo>
                  <a:pt x="188" y="1556"/>
                </a:lnTo>
                <a:lnTo>
                  <a:pt x="194" y="1489"/>
                </a:lnTo>
                <a:lnTo>
                  <a:pt x="194" y="1404"/>
                </a:lnTo>
                <a:lnTo>
                  <a:pt x="199" y="1331"/>
                </a:lnTo>
                <a:lnTo>
                  <a:pt x="199" y="1257"/>
                </a:lnTo>
                <a:lnTo>
                  <a:pt x="204" y="1178"/>
                </a:lnTo>
                <a:lnTo>
                  <a:pt x="204" y="1128"/>
                </a:lnTo>
                <a:lnTo>
                  <a:pt x="204" y="1083"/>
                </a:lnTo>
                <a:lnTo>
                  <a:pt x="204" y="1032"/>
                </a:lnTo>
                <a:lnTo>
                  <a:pt x="204" y="987"/>
                </a:lnTo>
                <a:lnTo>
                  <a:pt x="204" y="868"/>
                </a:lnTo>
                <a:lnTo>
                  <a:pt x="215" y="767"/>
                </a:lnTo>
                <a:lnTo>
                  <a:pt x="220" y="665"/>
                </a:lnTo>
                <a:lnTo>
                  <a:pt x="215" y="547"/>
                </a:lnTo>
                <a:lnTo>
                  <a:pt x="204" y="496"/>
                </a:lnTo>
                <a:lnTo>
                  <a:pt x="199" y="451"/>
                </a:lnTo>
                <a:lnTo>
                  <a:pt x="188" y="406"/>
                </a:lnTo>
                <a:lnTo>
                  <a:pt x="162" y="366"/>
                </a:lnTo>
                <a:lnTo>
                  <a:pt x="136" y="338"/>
                </a:lnTo>
                <a:lnTo>
                  <a:pt x="115" y="327"/>
                </a:lnTo>
                <a:lnTo>
                  <a:pt x="84" y="315"/>
                </a:lnTo>
                <a:lnTo>
                  <a:pt x="58" y="299"/>
                </a:lnTo>
              </a:path>
            </a:pathLst>
          </a:custGeom>
          <a:solidFill>
            <a:schemeClr val="tx1"/>
          </a:solidFill>
          <a:ln w="158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228600" y="3505200"/>
            <a:ext cx="838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i="0">
                <a:solidFill>
                  <a:schemeClr val="folHlink"/>
                </a:solidFill>
                <a:effectLst/>
              </a:rPr>
              <a:t>Stem cells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136525" y="1182688"/>
            <a:ext cx="211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0">
                <a:effectLst/>
              </a:rPr>
              <a:t>Bone Marrow</a:t>
            </a:r>
            <a:endParaRPr lang="en-GB" sz="1800" b="1" i="0">
              <a:solidFill>
                <a:srgbClr val="000000"/>
              </a:solidFill>
              <a:effectLst/>
            </a:endParaRP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209800" y="2590800"/>
            <a:ext cx="2286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i="0">
                <a:solidFill>
                  <a:schemeClr val="folHlink"/>
                </a:solidFill>
                <a:effectLst/>
              </a:rPr>
              <a:t>Pre-T cells</a:t>
            </a:r>
            <a:endParaRPr lang="en-GB" sz="1800" b="1" i="0">
              <a:solidFill>
                <a:srgbClr val="000000"/>
              </a:solidFill>
              <a:effectLst/>
            </a:endParaRPr>
          </a:p>
        </p:txBody>
      </p:sp>
      <p:sp>
        <p:nvSpPr>
          <p:cNvPr id="70696" name="Oval 40"/>
          <p:cNvSpPr>
            <a:spLocks noChangeArrowheads="1"/>
          </p:cNvSpPr>
          <p:nvPr/>
        </p:nvSpPr>
        <p:spPr bwMode="auto">
          <a:xfrm>
            <a:off x="990600" y="3733800"/>
            <a:ext cx="457200" cy="533400"/>
          </a:xfrm>
          <a:prstGeom prst="ellipse">
            <a:avLst/>
          </a:prstGeom>
          <a:solidFill>
            <a:srgbClr val="FFFF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697" name="Oval 41"/>
          <p:cNvSpPr>
            <a:spLocks noChangeArrowheads="1"/>
          </p:cNvSpPr>
          <p:nvPr/>
        </p:nvSpPr>
        <p:spPr bwMode="auto">
          <a:xfrm>
            <a:off x="1058863" y="3813175"/>
            <a:ext cx="388937" cy="4032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699" name="Oval 43"/>
          <p:cNvSpPr>
            <a:spLocks noChangeArrowheads="1"/>
          </p:cNvSpPr>
          <p:nvPr/>
        </p:nvSpPr>
        <p:spPr bwMode="auto">
          <a:xfrm>
            <a:off x="1295400" y="3886200"/>
            <a:ext cx="304800" cy="381000"/>
          </a:xfrm>
          <a:prstGeom prst="ellipse">
            <a:avLst/>
          </a:prstGeom>
          <a:solidFill>
            <a:srgbClr val="FFFF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0" name="Oval 44"/>
          <p:cNvSpPr>
            <a:spLocks noChangeArrowheads="1"/>
          </p:cNvSpPr>
          <p:nvPr/>
        </p:nvSpPr>
        <p:spPr bwMode="auto">
          <a:xfrm>
            <a:off x="1341438" y="3943350"/>
            <a:ext cx="258762" cy="287338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2" name="Oval 46"/>
          <p:cNvSpPr>
            <a:spLocks noChangeArrowheads="1"/>
          </p:cNvSpPr>
          <p:nvPr/>
        </p:nvSpPr>
        <p:spPr bwMode="auto">
          <a:xfrm>
            <a:off x="1066800" y="3505200"/>
            <a:ext cx="304800" cy="381000"/>
          </a:xfrm>
          <a:prstGeom prst="ellipse">
            <a:avLst/>
          </a:prstGeom>
          <a:solidFill>
            <a:srgbClr val="FFFF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3" name="Oval 47"/>
          <p:cNvSpPr>
            <a:spLocks noChangeArrowheads="1"/>
          </p:cNvSpPr>
          <p:nvPr/>
        </p:nvSpPr>
        <p:spPr bwMode="auto">
          <a:xfrm>
            <a:off x="1112838" y="3562350"/>
            <a:ext cx="258762" cy="287338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5" name="Oval 49"/>
          <p:cNvSpPr>
            <a:spLocks noChangeArrowheads="1"/>
          </p:cNvSpPr>
          <p:nvPr/>
        </p:nvSpPr>
        <p:spPr bwMode="auto">
          <a:xfrm>
            <a:off x="1447800" y="2971800"/>
            <a:ext cx="304800" cy="381000"/>
          </a:xfrm>
          <a:prstGeom prst="ellipse">
            <a:avLst/>
          </a:prstGeom>
          <a:solidFill>
            <a:srgbClr val="6619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6" name="Oval 50"/>
          <p:cNvSpPr>
            <a:spLocks noChangeArrowheads="1"/>
          </p:cNvSpPr>
          <p:nvPr/>
        </p:nvSpPr>
        <p:spPr bwMode="auto">
          <a:xfrm>
            <a:off x="1490663" y="3028950"/>
            <a:ext cx="261937" cy="287338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8" name="Oval 52"/>
          <p:cNvSpPr>
            <a:spLocks noChangeArrowheads="1"/>
          </p:cNvSpPr>
          <p:nvPr/>
        </p:nvSpPr>
        <p:spPr bwMode="auto">
          <a:xfrm>
            <a:off x="1600200" y="3124200"/>
            <a:ext cx="304800" cy="381000"/>
          </a:xfrm>
          <a:prstGeom prst="ellipse">
            <a:avLst/>
          </a:prstGeom>
          <a:solidFill>
            <a:srgbClr val="6619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09" name="Oval 53"/>
          <p:cNvSpPr>
            <a:spLocks noChangeArrowheads="1"/>
          </p:cNvSpPr>
          <p:nvPr/>
        </p:nvSpPr>
        <p:spPr bwMode="auto">
          <a:xfrm>
            <a:off x="1643063" y="3181350"/>
            <a:ext cx="261937" cy="287338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1" name="Oval 55"/>
          <p:cNvSpPr>
            <a:spLocks noChangeArrowheads="1"/>
          </p:cNvSpPr>
          <p:nvPr/>
        </p:nvSpPr>
        <p:spPr bwMode="auto">
          <a:xfrm>
            <a:off x="1676400" y="22098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2" name="Oval 56"/>
          <p:cNvSpPr>
            <a:spLocks noChangeArrowheads="1"/>
          </p:cNvSpPr>
          <p:nvPr/>
        </p:nvSpPr>
        <p:spPr bwMode="auto">
          <a:xfrm>
            <a:off x="1709738" y="22431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4" name="Oval 58"/>
          <p:cNvSpPr>
            <a:spLocks noChangeArrowheads="1"/>
          </p:cNvSpPr>
          <p:nvPr/>
        </p:nvSpPr>
        <p:spPr bwMode="auto">
          <a:xfrm>
            <a:off x="1828800" y="23622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5" name="Oval 59"/>
          <p:cNvSpPr>
            <a:spLocks noChangeArrowheads="1"/>
          </p:cNvSpPr>
          <p:nvPr/>
        </p:nvSpPr>
        <p:spPr bwMode="auto">
          <a:xfrm>
            <a:off x="1862138" y="23955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7" name="Oval 61"/>
          <p:cNvSpPr>
            <a:spLocks noChangeArrowheads="1"/>
          </p:cNvSpPr>
          <p:nvPr/>
        </p:nvSpPr>
        <p:spPr bwMode="auto">
          <a:xfrm>
            <a:off x="1752600" y="21336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18" name="Oval 62"/>
          <p:cNvSpPr>
            <a:spLocks noChangeArrowheads="1"/>
          </p:cNvSpPr>
          <p:nvPr/>
        </p:nvSpPr>
        <p:spPr bwMode="auto">
          <a:xfrm>
            <a:off x="1785938" y="21669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0" name="Oval 64"/>
          <p:cNvSpPr>
            <a:spLocks noChangeArrowheads="1"/>
          </p:cNvSpPr>
          <p:nvPr/>
        </p:nvSpPr>
        <p:spPr bwMode="auto">
          <a:xfrm>
            <a:off x="1676400" y="19050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1" name="Oval 65"/>
          <p:cNvSpPr>
            <a:spLocks noChangeArrowheads="1"/>
          </p:cNvSpPr>
          <p:nvPr/>
        </p:nvSpPr>
        <p:spPr bwMode="auto">
          <a:xfrm>
            <a:off x="1709738" y="19383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3" name="Oval 67"/>
          <p:cNvSpPr>
            <a:spLocks noChangeArrowheads="1"/>
          </p:cNvSpPr>
          <p:nvPr/>
        </p:nvSpPr>
        <p:spPr bwMode="auto">
          <a:xfrm>
            <a:off x="2895600" y="20574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4" name="Oval 68"/>
          <p:cNvSpPr>
            <a:spLocks noChangeArrowheads="1"/>
          </p:cNvSpPr>
          <p:nvPr/>
        </p:nvSpPr>
        <p:spPr bwMode="auto">
          <a:xfrm>
            <a:off x="2928938" y="20907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6" name="Oval 70"/>
          <p:cNvSpPr>
            <a:spLocks noChangeArrowheads="1"/>
          </p:cNvSpPr>
          <p:nvPr/>
        </p:nvSpPr>
        <p:spPr bwMode="auto">
          <a:xfrm>
            <a:off x="3048000" y="14478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7" name="Oval 71"/>
          <p:cNvSpPr>
            <a:spLocks noChangeArrowheads="1"/>
          </p:cNvSpPr>
          <p:nvPr/>
        </p:nvSpPr>
        <p:spPr bwMode="auto">
          <a:xfrm>
            <a:off x="3081338" y="14811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29" name="Oval 73"/>
          <p:cNvSpPr>
            <a:spLocks noChangeArrowheads="1"/>
          </p:cNvSpPr>
          <p:nvPr/>
        </p:nvSpPr>
        <p:spPr bwMode="auto">
          <a:xfrm>
            <a:off x="2971800" y="19812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30" name="Oval 74"/>
          <p:cNvSpPr>
            <a:spLocks noChangeArrowheads="1"/>
          </p:cNvSpPr>
          <p:nvPr/>
        </p:nvSpPr>
        <p:spPr bwMode="auto">
          <a:xfrm>
            <a:off x="3005138" y="20145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32" name="Oval 76"/>
          <p:cNvSpPr>
            <a:spLocks noChangeArrowheads="1"/>
          </p:cNvSpPr>
          <p:nvPr/>
        </p:nvSpPr>
        <p:spPr bwMode="auto">
          <a:xfrm>
            <a:off x="2895600" y="17526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33" name="Oval 77"/>
          <p:cNvSpPr>
            <a:spLocks noChangeArrowheads="1"/>
          </p:cNvSpPr>
          <p:nvPr/>
        </p:nvSpPr>
        <p:spPr bwMode="auto">
          <a:xfrm>
            <a:off x="2928938" y="17859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35" name="Oval 79"/>
          <p:cNvSpPr>
            <a:spLocks noChangeArrowheads="1"/>
          </p:cNvSpPr>
          <p:nvPr/>
        </p:nvSpPr>
        <p:spPr bwMode="auto">
          <a:xfrm>
            <a:off x="3124200" y="1752600"/>
            <a:ext cx="228600" cy="228600"/>
          </a:xfrm>
          <a:prstGeom prst="ellipse">
            <a:avLst/>
          </a:prstGeom>
          <a:solidFill>
            <a:srgbClr val="66CC0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736" name="Oval 80"/>
          <p:cNvSpPr>
            <a:spLocks noChangeArrowheads="1"/>
          </p:cNvSpPr>
          <p:nvPr/>
        </p:nvSpPr>
        <p:spPr bwMode="auto">
          <a:xfrm>
            <a:off x="3157538" y="1785938"/>
            <a:ext cx="195262" cy="1714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0838" name="Group 182"/>
          <p:cNvGrpSpPr>
            <a:grpSpLocks/>
          </p:cNvGrpSpPr>
          <p:nvPr/>
        </p:nvGrpSpPr>
        <p:grpSpPr bwMode="auto">
          <a:xfrm>
            <a:off x="5410200" y="1066800"/>
            <a:ext cx="4800600" cy="2927350"/>
            <a:chOff x="3408" y="672"/>
            <a:chExt cx="3024" cy="1844"/>
          </a:xfrm>
        </p:grpSpPr>
        <p:sp>
          <p:nvSpPr>
            <p:cNvPr id="70660" name="Oval 4"/>
            <p:cNvSpPr>
              <a:spLocks noChangeArrowheads="1"/>
            </p:cNvSpPr>
            <p:nvPr/>
          </p:nvSpPr>
          <p:spPr bwMode="auto">
            <a:xfrm>
              <a:off x="4945" y="1015"/>
              <a:ext cx="212" cy="274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" name="Oval 5"/>
            <p:cNvSpPr>
              <a:spLocks noChangeArrowheads="1"/>
            </p:cNvSpPr>
            <p:nvPr/>
          </p:nvSpPr>
          <p:spPr bwMode="auto">
            <a:xfrm>
              <a:off x="4970" y="1042"/>
              <a:ext cx="175" cy="204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auto">
            <a:xfrm>
              <a:off x="5034" y="912"/>
              <a:ext cx="23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auto">
            <a:xfrm>
              <a:off x="5070" y="912"/>
              <a:ext cx="23" cy="9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auto">
            <a:xfrm>
              <a:off x="5034" y="1279"/>
              <a:ext cx="23" cy="11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5">
                  <a:moveTo>
                    <a:pt x="0" y="45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7" name="Freeform 11"/>
            <p:cNvSpPr>
              <a:spLocks/>
            </p:cNvSpPr>
            <p:nvPr/>
          </p:nvSpPr>
          <p:spPr bwMode="auto">
            <a:xfrm>
              <a:off x="5070" y="1279"/>
              <a:ext cx="23" cy="113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5">
                  <a:moveTo>
                    <a:pt x="10" y="45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9" name="Freeform 13"/>
            <p:cNvSpPr>
              <a:spLocks/>
            </p:cNvSpPr>
            <p:nvPr/>
          </p:nvSpPr>
          <p:spPr bwMode="auto">
            <a:xfrm>
              <a:off x="5150" y="1108"/>
              <a:ext cx="82" cy="3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0" name="Freeform 14"/>
            <p:cNvSpPr>
              <a:spLocks/>
            </p:cNvSpPr>
            <p:nvPr/>
          </p:nvSpPr>
          <p:spPr bwMode="auto">
            <a:xfrm>
              <a:off x="5150" y="1151"/>
              <a:ext cx="82" cy="3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" name="Freeform 16"/>
            <p:cNvSpPr>
              <a:spLocks/>
            </p:cNvSpPr>
            <p:nvPr/>
          </p:nvSpPr>
          <p:spPr bwMode="auto">
            <a:xfrm>
              <a:off x="4848" y="1108"/>
              <a:ext cx="94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42" y="12"/>
                </a:cxn>
              </a:cxnLst>
              <a:rect l="0" t="0" r="r" b="b"/>
              <a:pathLst>
                <a:path w="42" h="12">
                  <a:moveTo>
                    <a:pt x="0" y="0"/>
                  </a:moveTo>
                  <a:lnTo>
                    <a:pt x="16" y="0"/>
                  </a:lnTo>
                  <a:lnTo>
                    <a:pt x="16" y="12"/>
                  </a:lnTo>
                  <a:lnTo>
                    <a:pt x="42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3" name="Freeform 17"/>
            <p:cNvSpPr>
              <a:spLocks/>
            </p:cNvSpPr>
            <p:nvPr/>
          </p:nvSpPr>
          <p:spPr bwMode="auto">
            <a:xfrm>
              <a:off x="4848" y="1151"/>
              <a:ext cx="94" cy="3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42" y="0"/>
                </a:cxn>
              </a:cxnLst>
              <a:rect l="0" t="0" r="r" b="b"/>
              <a:pathLst>
                <a:path w="42" h="12">
                  <a:moveTo>
                    <a:pt x="0" y="12"/>
                  </a:moveTo>
                  <a:lnTo>
                    <a:pt x="16" y="12"/>
                  </a:lnTo>
                  <a:lnTo>
                    <a:pt x="16" y="0"/>
                  </a:lnTo>
                  <a:lnTo>
                    <a:pt x="42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5" name="Oval 19"/>
            <p:cNvSpPr>
              <a:spLocks noChangeArrowheads="1"/>
            </p:cNvSpPr>
            <p:nvPr/>
          </p:nvSpPr>
          <p:spPr bwMode="auto">
            <a:xfrm>
              <a:off x="3855" y="837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6" name="Oval 20"/>
            <p:cNvSpPr>
              <a:spLocks noChangeArrowheads="1"/>
            </p:cNvSpPr>
            <p:nvPr/>
          </p:nvSpPr>
          <p:spPr bwMode="auto">
            <a:xfrm>
              <a:off x="3901" y="867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0678" name="Freeform 22"/>
            <p:cNvSpPr>
              <a:spLocks/>
            </p:cNvSpPr>
            <p:nvPr/>
          </p:nvSpPr>
          <p:spPr bwMode="auto">
            <a:xfrm>
              <a:off x="3970" y="720"/>
              <a:ext cx="2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9" name="Freeform 23"/>
            <p:cNvSpPr>
              <a:spLocks/>
            </p:cNvSpPr>
            <p:nvPr/>
          </p:nvSpPr>
          <p:spPr bwMode="auto">
            <a:xfrm>
              <a:off x="4016" y="720"/>
              <a:ext cx="28" cy="1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1" name="Freeform 25"/>
            <p:cNvSpPr>
              <a:spLocks/>
            </p:cNvSpPr>
            <p:nvPr/>
          </p:nvSpPr>
          <p:spPr bwMode="auto">
            <a:xfrm>
              <a:off x="3970" y="1135"/>
              <a:ext cx="28" cy="11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0">
                  <a:moveTo>
                    <a:pt x="0" y="40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2" name="Freeform 26"/>
            <p:cNvSpPr>
              <a:spLocks/>
            </p:cNvSpPr>
            <p:nvPr/>
          </p:nvSpPr>
          <p:spPr bwMode="auto">
            <a:xfrm>
              <a:off x="4016" y="1135"/>
              <a:ext cx="28" cy="113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0">
                  <a:moveTo>
                    <a:pt x="10" y="40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4" name="Freeform 28"/>
            <p:cNvSpPr>
              <a:spLocks/>
            </p:cNvSpPr>
            <p:nvPr/>
          </p:nvSpPr>
          <p:spPr bwMode="auto">
            <a:xfrm>
              <a:off x="4118" y="941"/>
              <a:ext cx="106" cy="3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5" name="Freeform 29"/>
            <p:cNvSpPr>
              <a:spLocks/>
            </p:cNvSpPr>
            <p:nvPr/>
          </p:nvSpPr>
          <p:spPr bwMode="auto">
            <a:xfrm>
              <a:off x="4118" y="990"/>
              <a:ext cx="106" cy="34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7" name="Freeform 31"/>
            <p:cNvSpPr>
              <a:spLocks/>
            </p:cNvSpPr>
            <p:nvPr/>
          </p:nvSpPr>
          <p:spPr bwMode="auto">
            <a:xfrm>
              <a:off x="3744" y="941"/>
              <a:ext cx="10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12"/>
                </a:cxn>
                <a:cxn ang="0">
                  <a:pos x="37" y="12"/>
                </a:cxn>
              </a:cxnLst>
              <a:rect l="0" t="0" r="r" b="b"/>
              <a:pathLst>
                <a:path w="37" h="12">
                  <a:moveTo>
                    <a:pt x="0" y="0"/>
                  </a:moveTo>
                  <a:lnTo>
                    <a:pt x="11" y="0"/>
                  </a:lnTo>
                  <a:lnTo>
                    <a:pt x="11" y="12"/>
                  </a:lnTo>
                  <a:lnTo>
                    <a:pt x="37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88" name="Freeform 32"/>
            <p:cNvSpPr>
              <a:spLocks/>
            </p:cNvSpPr>
            <p:nvPr/>
          </p:nvSpPr>
          <p:spPr bwMode="auto">
            <a:xfrm>
              <a:off x="3744" y="990"/>
              <a:ext cx="106" cy="3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2"/>
                </a:cxn>
                <a:cxn ang="0">
                  <a:pos x="11" y="0"/>
                </a:cxn>
                <a:cxn ang="0">
                  <a:pos x="37" y="0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11" y="12"/>
                  </a:lnTo>
                  <a:lnTo>
                    <a:pt x="11" y="0"/>
                  </a:lnTo>
                  <a:lnTo>
                    <a:pt x="37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93" name="Text Box 37"/>
            <p:cNvSpPr txBox="1">
              <a:spLocks noChangeArrowheads="1"/>
            </p:cNvSpPr>
            <p:nvPr/>
          </p:nvSpPr>
          <p:spPr bwMode="auto">
            <a:xfrm>
              <a:off x="3456" y="2112"/>
              <a:ext cx="2016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b="1" i="0">
                  <a:effectLst/>
                </a:rPr>
                <a:t>Proliferation and maturation of thymocytes</a:t>
              </a:r>
              <a:endParaRPr lang="en-GB" sz="1800" b="1" i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0738" name="Oval 82"/>
            <p:cNvSpPr>
              <a:spLocks noChangeArrowheads="1"/>
            </p:cNvSpPr>
            <p:nvPr/>
          </p:nvSpPr>
          <p:spPr bwMode="auto">
            <a:xfrm>
              <a:off x="4287" y="1029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auto">
            <a:xfrm>
              <a:off x="4333" y="1059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0741" name="Freeform 85"/>
            <p:cNvSpPr>
              <a:spLocks/>
            </p:cNvSpPr>
            <p:nvPr/>
          </p:nvSpPr>
          <p:spPr bwMode="auto">
            <a:xfrm>
              <a:off x="4402" y="912"/>
              <a:ext cx="2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42" name="Freeform 86"/>
            <p:cNvSpPr>
              <a:spLocks/>
            </p:cNvSpPr>
            <p:nvPr/>
          </p:nvSpPr>
          <p:spPr bwMode="auto">
            <a:xfrm>
              <a:off x="4448" y="912"/>
              <a:ext cx="28" cy="1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44" name="Freeform 88"/>
            <p:cNvSpPr>
              <a:spLocks/>
            </p:cNvSpPr>
            <p:nvPr/>
          </p:nvSpPr>
          <p:spPr bwMode="auto">
            <a:xfrm>
              <a:off x="4402" y="1327"/>
              <a:ext cx="28" cy="11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0">
                  <a:moveTo>
                    <a:pt x="0" y="40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45" name="Freeform 89"/>
            <p:cNvSpPr>
              <a:spLocks/>
            </p:cNvSpPr>
            <p:nvPr/>
          </p:nvSpPr>
          <p:spPr bwMode="auto">
            <a:xfrm>
              <a:off x="4448" y="1327"/>
              <a:ext cx="28" cy="113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0">
                  <a:moveTo>
                    <a:pt x="10" y="40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47" name="Freeform 91"/>
            <p:cNvSpPr>
              <a:spLocks/>
            </p:cNvSpPr>
            <p:nvPr/>
          </p:nvSpPr>
          <p:spPr bwMode="auto">
            <a:xfrm>
              <a:off x="4550" y="1133"/>
              <a:ext cx="106" cy="3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48" name="Freeform 92"/>
            <p:cNvSpPr>
              <a:spLocks/>
            </p:cNvSpPr>
            <p:nvPr/>
          </p:nvSpPr>
          <p:spPr bwMode="auto">
            <a:xfrm>
              <a:off x="4550" y="1182"/>
              <a:ext cx="106" cy="34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0" name="Freeform 94"/>
            <p:cNvSpPr>
              <a:spLocks/>
            </p:cNvSpPr>
            <p:nvPr/>
          </p:nvSpPr>
          <p:spPr bwMode="auto">
            <a:xfrm>
              <a:off x="4176" y="1133"/>
              <a:ext cx="10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12"/>
                </a:cxn>
                <a:cxn ang="0">
                  <a:pos x="37" y="12"/>
                </a:cxn>
              </a:cxnLst>
              <a:rect l="0" t="0" r="r" b="b"/>
              <a:pathLst>
                <a:path w="37" h="12">
                  <a:moveTo>
                    <a:pt x="0" y="0"/>
                  </a:moveTo>
                  <a:lnTo>
                    <a:pt x="11" y="0"/>
                  </a:lnTo>
                  <a:lnTo>
                    <a:pt x="11" y="12"/>
                  </a:lnTo>
                  <a:lnTo>
                    <a:pt x="37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1" name="Freeform 95"/>
            <p:cNvSpPr>
              <a:spLocks/>
            </p:cNvSpPr>
            <p:nvPr/>
          </p:nvSpPr>
          <p:spPr bwMode="auto">
            <a:xfrm>
              <a:off x="4176" y="1182"/>
              <a:ext cx="106" cy="3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2"/>
                </a:cxn>
                <a:cxn ang="0">
                  <a:pos x="11" y="0"/>
                </a:cxn>
                <a:cxn ang="0">
                  <a:pos x="37" y="0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11" y="12"/>
                  </a:lnTo>
                  <a:lnTo>
                    <a:pt x="11" y="0"/>
                  </a:lnTo>
                  <a:lnTo>
                    <a:pt x="37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3" name="Oval 97"/>
            <p:cNvSpPr>
              <a:spLocks noChangeArrowheads="1"/>
            </p:cNvSpPr>
            <p:nvPr/>
          </p:nvSpPr>
          <p:spPr bwMode="auto">
            <a:xfrm>
              <a:off x="4047" y="1077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4" name="Oval 98"/>
            <p:cNvSpPr>
              <a:spLocks noChangeArrowheads="1"/>
            </p:cNvSpPr>
            <p:nvPr/>
          </p:nvSpPr>
          <p:spPr bwMode="auto">
            <a:xfrm>
              <a:off x="4093" y="1107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0756" name="Freeform 100"/>
            <p:cNvSpPr>
              <a:spLocks/>
            </p:cNvSpPr>
            <p:nvPr/>
          </p:nvSpPr>
          <p:spPr bwMode="auto">
            <a:xfrm>
              <a:off x="4162" y="960"/>
              <a:ext cx="2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7" name="Freeform 101"/>
            <p:cNvSpPr>
              <a:spLocks/>
            </p:cNvSpPr>
            <p:nvPr/>
          </p:nvSpPr>
          <p:spPr bwMode="auto">
            <a:xfrm>
              <a:off x="4208" y="960"/>
              <a:ext cx="28" cy="1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59" name="Freeform 103"/>
            <p:cNvSpPr>
              <a:spLocks/>
            </p:cNvSpPr>
            <p:nvPr/>
          </p:nvSpPr>
          <p:spPr bwMode="auto">
            <a:xfrm>
              <a:off x="4162" y="1375"/>
              <a:ext cx="28" cy="11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0">
                  <a:moveTo>
                    <a:pt x="0" y="40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0" name="Freeform 104"/>
            <p:cNvSpPr>
              <a:spLocks/>
            </p:cNvSpPr>
            <p:nvPr/>
          </p:nvSpPr>
          <p:spPr bwMode="auto">
            <a:xfrm>
              <a:off x="4208" y="1375"/>
              <a:ext cx="28" cy="113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0">
                  <a:moveTo>
                    <a:pt x="10" y="40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2" name="Freeform 106"/>
            <p:cNvSpPr>
              <a:spLocks/>
            </p:cNvSpPr>
            <p:nvPr/>
          </p:nvSpPr>
          <p:spPr bwMode="auto">
            <a:xfrm>
              <a:off x="4310" y="1181"/>
              <a:ext cx="106" cy="3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3" name="Freeform 107"/>
            <p:cNvSpPr>
              <a:spLocks/>
            </p:cNvSpPr>
            <p:nvPr/>
          </p:nvSpPr>
          <p:spPr bwMode="auto">
            <a:xfrm>
              <a:off x="4310" y="1230"/>
              <a:ext cx="106" cy="34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5" name="Freeform 109"/>
            <p:cNvSpPr>
              <a:spLocks/>
            </p:cNvSpPr>
            <p:nvPr/>
          </p:nvSpPr>
          <p:spPr bwMode="auto">
            <a:xfrm>
              <a:off x="3936" y="1181"/>
              <a:ext cx="10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12"/>
                </a:cxn>
                <a:cxn ang="0">
                  <a:pos x="37" y="12"/>
                </a:cxn>
              </a:cxnLst>
              <a:rect l="0" t="0" r="r" b="b"/>
              <a:pathLst>
                <a:path w="37" h="12">
                  <a:moveTo>
                    <a:pt x="0" y="0"/>
                  </a:moveTo>
                  <a:lnTo>
                    <a:pt x="11" y="0"/>
                  </a:lnTo>
                  <a:lnTo>
                    <a:pt x="11" y="12"/>
                  </a:lnTo>
                  <a:lnTo>
                    <a:pt x="37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6" name="Freeform 110"/>
            <p:cNvSpPr>
              <a:spLocks/>
            </p:cNvSpPr>
            <p:nvPr/>
          </p:nvSpPr>
          <p:spPr bwMode="auto">
            <a:xfrm>
              <a:off x="3936" y="1230"/>
              <a:ext cx="106" cy="3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2"/>
                </a:cxn>
                <a:cxn ang="0">
                  <a:pos x="11" y="0"/>
                </a:cxn>
                <a:cxn ang="0">
                  <a:pos x="37" y="0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11" y="12"/>
                  </a:lnTo>
                  <a:lnTo>
                    <a:pt x="11" y="0"/>
                  </a:lnTo>
                  <a:lnTo>
                    <a:pt x="37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8" name="Oval 112"/>
            <p:cNvSpPr>
              <a:spLocks noChangeArrowheads="1"/>
            </p:cNvSpPr>
            <p:nvPr/>
          </p:nvSpPr>
          <p:spPr bwMode="auto">
            <a:xfrm>
              <a:off x="4537" y="785"/>
              <a:ext cx="265" cy="302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69" name="Oval 113"/>
            <p:cNvSpPr>
              <a:spLocks noChangeArrowheads="1"/>
            </p:cNvSpPr>
            <p:nvPr/>
          </p:nvSpPr>
          <p:spPr bwMode="auto">
            <a:xfrm>
              <a:off x="4569" y="815"/>
              <a:ext cx="218" cy="225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1" name="Freeform 115"/>
            <p:cNvSpPr>
              <a:spLocks/>
            </p:cNvSpPr>
            <p:nvPr/>
          </p:nvSpPr>
          <p:spPr bwMode="auto">
            <a:xfrm>
              <a:off x="4649" y="672"/>
              <a:ext cx="28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2" name="Freeform 116"/>
            <p:cNvSpPr>
              <a:spLocks/>
            </p:cNvSpPr>
            <p:nvPr/>
          </p:nvSpPr>
          <p:spPr bwMode="auto">
            <a:xfrm>
              <a:off x="4694" y="672"/>
              <a:ext cx="28" cy="10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4" name="Freeform 118"/>
            <p:cNvSpPr>
              <a:spLocks/>
            </p:cNvSpPr>
            <p:nvPr/>
          </p:nvSpPr>
          <p:spPr bwMode="auto">
            <a:xfrm>
              <a:off x="4649" y="1076"/>
              <a:ext cx="28" cy="12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5">
                  <a:moveTo>
                    <a:pt x="0" y="45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5" name="Freeform 119"/>
            <p:cNvSpPr>
              <a:spLocks/>
            </p:cNvSpPr>
            <p:nvPr/>
          </p:nvSpPr>
          <p:spPr bwMode="auto">
            <a:xfrm>
              <a:off x="4694" y="1076"/>
              <a:ext cx="28" cy="124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5">
                  <a:moveTo>
                    <a:pt x="10" y="45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7" name="Freeform 121"/>
            <p:cNvSpPr>
              <a:spLocks/>
            </p:cNvSpPr>
            <p:nvPr/>
          </p:nvSpPr>
          <p:spPr bwMode="auto">
            <a:xfrm>
              <a:off x="4793" y="887"/>
              <a:ext cx="103" cy="3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78" name="Freeform 122"/>
            <p:cNvSpPr>
              <a:spLocks/>
            </p:cNvSpPr>
            <p:nvPr/>
          </p:nvSpPr>
          <p:spPr bwMode="auto">
            <a:xfrm>
              <a:off x="4793" y="934"/>
              <a:ext cx="103" cy="33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0" name="Freeform 124"/>
            <p:cNvSpPr>
              <a:spLocks/>
            </p:cNvSpPr>
            <p:nvPr/>
          </p:nvSpPr>
          <p:spPr bwMode="auto">
            <a:xfrm>
              <a:off x="4416" y="887"/>
              <a:ext cx="11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42" y="12"/>
                </a:cxn>
              </a:cxnLst>
              <a:rect l="0" t="0" r="r" b="b"/>
              <a:pathLst>
                <a:path w="42" h="12">
                  <a:moveTo>
                    <a:pt x="0" y="0"/>
                  </a:moveTo>
                  <a:lnTo>
                    <a:pt x="16" y="0"/>
                  </a:lnTo>
                  <a:lnTo>
                    <a:pt x="16" y="12"/>
                  </a:lnTo>
                  <a:lnTo>
                    <a:pt x="42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1" name="Freeform 125"/>
            <p:cNvSpPr>
              <a:spLocks/>
            </p:cNvSpPr>
            <p:nvPr/>
          </p:nvSpPr>
          <p:spPr bwMode="auto">
            <a:xfrm>
              <a:off x="4416" y="934"/>
              <a:ext cx="117" cy="3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42" y="0"/>
                </a:cxn>
              </a:cxnLst>
              <a:rect l="0" t="0" r="r" b="b"/>
              <a:pathLst>
                <a:path w="42" h="12">
                  <a:moveTo>
                    <a:pt x="0" y="12"/>
                  </a:moveTo>
                  <a:lnTo>
                    <a:pt x="16" y="12"/>
                  </a:lnTo>
                  <a:lnTo>
                    <a:pt x="16" y="0"/>
                  </a:lnTo>
                  <a:lnTo>
                    <a:pt x="42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3" name="Oval 127"/>
            <p:cNvSpPr>
              <a:spLocks noChangeArrowheads="1"/>
            </p:cNvSpPr>
            <p:nvPr/>
          </p:nvSpPr>
          <p:spPr bwMode="auto">
            <a:xfrm>
              <a:off x="5257" y="833"/>
              <a:ext cx="265" cy="302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4" name="Oval 128"/>
            <p:cNvSpPr>
              <a:spLocks noChangeArrowheads="1"/>
            </p:cNvSpPr>
            <p:nvPr/>
          </p:nvSpPr>
          <p:spPr bwMode="auto">
            <a:xfrm>
              <a:off x="5289" y="863"/>
              <a:ext cx="218" cy="225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6" name="Freeform 130"/>
            <p:cNvSpPr>
              <a:spLocks/>
            </p:cNvSpPr>
            <p:nvPr/>
          </p:nvSpPr>
          <p:spPr bwMode="auto">
            <a:xfrm>
              <a:off x="5369" y="720"/>
              <a:ext cx="28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7" name="Freeform 131"/>
            <p:cNvSpPr>
              <a:spLocks/>
            </p:cNvSpPr>
            <p:nvPr/>
          </p:nvSpPr>
          <p:spPr bwMode="auto">
            <a:xfrm>
              <a:off x="5414" y="720"/>
              <a:ext cx="28" cy="10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89" name="Freeform 133"/>
            <p:cNvSpPr>
              <a:spLocks/>
            </p:cNvSpPr>
            <p:nvPr/>
          </p:nvSpPr>
          <p:spPr bwMode="auto">
            <a:xfrm>
              <a:off x="5369" y="1124"/>
              <a:ext cx="28" cy="12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5">
                  <a:moveTo>
                    <a:pt x="0" y="45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0" name="Freeform 134"/>
            <p:cNvSpPr>
              <a:spLocks/>
            </p:cNvSpPr>
            <p:nvPr/>
          </p:nvSpPr>
          <p:spPr bwMode="auto">
            <a:xfrm>
              <a:off x="5414" y="1124"/>
              <a:ext cx="28" cy="124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5">
                  <a:moveTo>
                    <a:pt x="10" y="45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2" name="Freeform 136"/>
            <p:cNvSpPr>
              <a:spLocks/>
            </p:cNvSpPr>
            <p:nvPr/>
          </p:nvSpPr>
          <p:spPr bwMode="auto">
            <a:xfrm>
              <a:off x="5513" y="935"/>
              <a:ext cx="103" cy="3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3" name="Freeform 137"/>
            <p:cNvSpPr>
              <a:spLocks/>
            </p:cNvSpPr>
            <p:nvPr/>
          </p:nvSpPr>
          <p:spPr bwMode="auto">
            <a:xfrm>
              <a:off x="5513" y="982"/>
              <a:ext cx="103" cy="33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5" name="Freeform 139"/>
            <p:cNvSpPr>
              <a:spLocks/>
            </p:cNvSpPr>
            <p:nvPr/>
          </p:nvSpPr>
          <p:spPr bwMode="auto">
            <a:xfrm>
              <a:off x="5136" y="935"/>
              <a:ext cx="11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42" y="12"/>
                </a:cxn>
              </a:cxnLst>
              <a:rect l="0" t="0" r="r" b="b"/>
              <a:pathLst>
                <a:path w="42" h="12">
                  <a:moveTo>
                    <a:pt x="0" y="0"/>
                  </a:moveTo>
                  <a:lnTo>
                    <a:pt x="16" y="0"/>
                  </a:lnTo>
                  <a:lnTo>
                    <a:pt x="16" y="12"/>
                  </a:lnTo>
                  <a:lnTo>
                    <a:pt x="42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6" name="Freeform 140"/>
            <p:cNvSpPr>
              <a:spLocks/>
            </p:cNvSpPr>
            <p:nvPr/>
          </p:nvSpPr>
          <p:spPr bwMode="auto">
            <a:xfrm>
              <a:off x="5136" y="982"/>
              <a:ext cx="117" cy="3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42" y="0"/>
                </a:cxn>
              </a:cxnLst>
              <a:rect l="0" t="0" r="r" b="b"/>
              <a:pathLst>
                <a:path w="42" h="12">
                  <a:moveTo>
                    <a:pt x="0" y="12"/>
                  </a:moveTo>
                  <a:lnTo>
                    <a:pt x="16" y="12"/>
                  </a:lnTo>
                  <a:lnTo>
                    <a:pt x="16" y="0"/>
                  </a:lnTo>
                  <a:lnTo>
                    <a:pt x="42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799" name="Oval 143"/>
            <p:cNvSpPr>
              <a:spLocks noChangeArrowheads="1"/>
            </p:cNvSpPr>
            <p:nvPr/>
          </p:nvSpPr>
          <p:spPr bwMode="auto">
            <a:xfrm>
              <a:off x="3519" y="1365"/>
              <a:ext cx="272" cy="309"/>
            </a:xfrm>
            <a:prstGeom prst="ellipse">
              <a:avLst/>
            </a:prstGeom>
            <a:solidFill>
              <a:srgbClr val="4C00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0" name="Oval 144"/>
            <p:cNvSpPr>
              <a:spLocks noChangeArrowheads="1"/>
            </p:cNvSpPr>
            <p:nvPr/>
          </p:nvSpPr>
          <p:spPr bwMode="auto">
            <a:xfrm>
              <a:off x="3565" y="1395"/>
              <a:ext cx="226" cy="230"/>
            </a:xfrm>
            <a:prstGeom prst="ellipse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b="1" i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0802" name="Freeform 146"/>
            <p:cNvSpPr>
              <a:spLocks/>
            </p:cNvSpPr>
            <p:nvPr/>
          </p:nvSpPr>
          <p:spPr bwMode="auto">
            <a:xfrm>
              <a:off x="3634" y="1248"/>
              <a:ext cx="2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3" name="Freeform 147"/>
            <p:cNvSpPr>
              <a:spLocks/>
            </p:cNvSpPr>
            <p:nvPr/>
          </p:nvSpPr>
          <p:spPr bwMode="auto">
            <a:xfrm>
              <a:off x="3680" y="1248"/>
              <a:ext cx="28" cy="1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5" name="Freeform 149"/>
            <p:cNvSpPr>
              <a:spLocks/>
            </p:cNvSpPr>
            <p:nvPr/>
          </p:nvSpPr>
          <p:spPr bwMode="auto">
            <a:xfrm>
              <a:off x="3634" y="1663"/>
              <a:ext cx="28" cy="11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0">
                  <a:moveTo>
                    <a:pt x="0" y="40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6" name="Freeform 150"/>
            <p:cNvSpPr>
              <a:spLocks/>
            </p:cNvSpPr>
            <p:nvPr/>
          </p:nvSpPr>
          <p:spPr bwMode="auto">
            <a:xfrm>
              <a:off x="3680" y="1663"/>
              <a:ext cx="28" cy="113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0">
                  <a:moveTo>
                    <a:pt x="10" y="40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8" name="Freeform 152"/>
            <p:cNvSpPr>
              <a:spLocks/>
            </p:cNvSpPr>
            <p:nvPr/>
          </p:nvSpPr>
          <p:spPr bwMode="auto">
            <a:xfrm>
              <a:off x="3782" y="1469"/>
              <a:ext cx="106" cy="3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09" name="Freeform 153"/>
            <p:cNvSpPr>
              <a:spLocks/>
            </p:cNvSpPr>
            <p:nvPr/>
          </p:nvSpPr>
          <p:spPr bwMode="auto">
            <a:xfrm>
              <a:off x="3782" y="1518"/>
              <a:ext cx="106" cy="34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1" name="Freeform 155"/>
            <p:cNvSpPr>
              <a:spLocks/>
            </p:cNvSpPr>
            <p:nvPr/>
          </p:nvSpPr>
          <p:spPr bwMode="auto">
            <a:xfrm>
              <a:off x="3408" y="1469"/>
              <a:ext cx="10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12"/>
                </a:cxn>
                <a:cxn ang="0">
                  <a:pos x="37" y="12"/>
                </a:cxn>
              </a:cxnLst>
              <a:rect l="0" t="0" r="r" b="b"/>
              <a:pathLst>
                <a:path w="37" h="12">
                  <a:moveTo>
                    <a:pt x="0" y="0"/>
                  </a:moveTo>
                  <a:lnTo>
                    <a:pt x="11" y="0"/>
                  </a:lnTo>
                  <a:lnTo>
                    <a:pt x="11" y="12"/>
                  </a:lnTo>
                  <a:lnTo>
                    <a:pt x="37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2" name="Freeform 156"/>
            <p:cNvSpPr>
              <a:spLocks/>
            </p:cNvSpPr>
            <p:nvPr/>
          </p:nvSpPr>
          <p:spPr bwMode="auto">
            <a:xfrm>
              <a:off x="3408" y="1518"/>
              <a:ext cx="106" cy="3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2"/>
                </a:cxn>
                <a:cxn ang="0">
                  <a:pos x="11" y="0"/>
                </a:cxn>
                <a:cxn ang="0">
                  <a:pos x="37" y="0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11" y="12"/>
                  </a:lnTo>
                  <a:lnTo>
                    <a:pt x="11" y="0"/>
                  </a:lnTo>
                  <a:lnTo>
                    <a:pt x="37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4" name="Oval 158"/>
            <p:cNvSpPr>
              <a:spLocks noChangeArrowheads="1"/>
            </p:cNvSpPr>
            <p:nvPr/>
          </p:nvSpPr>
          <p:spPr bwMode="auto">
            <a:xfrm>
              <a:off x="3769" y="1601"/>
              <a:ext cx="265" cy="302"/>
            </a:xfrm>
            <a:prstGeom prst="ellipse">
              <a:avLst/>
            </a:prstGeom>
            <a:solidFill>
              <a:srgbClr val="002E99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5" name="Oval 159"/>
            <p:cNvSpPr>
              <a:spLocks noChangeArrowheads="1"/>
            </p:cNvSpPr>
            <p:nvPr/>
          </p:nvSpPr>
          <p:spPr bwMode="auto">
            <a:xfrm>
              <a:off x="3801" y="1631"/>
              <a:ext cx="218" cy="225"/>
            </a:xfrm>
            <a:prstGeom prst="ellipse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7" name="Freeform 161"/>
            <p:cNvSpPr>
              <a:spLocks/>
            </p:cNvSpPr>
            <p:nvPr/>
          </p:nvSpPr>
          <p:spPr bwMode="auto">
            <a:xfrm>
              <a:off x="3881" y="1488"/>
              <a:ext cx="28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10" y="11"/>
                </a:cxn>
                <a:cxn ang="0">
                  <a:pos x="10" y="39"/>
                </a:cxn>
              </a:cxnLst>
              <a:rect l="0" t="0" r="r" b="b"/>
              <a:pathLst>
                <a:path w="10" h="39">
                  <a:moveTo>
                    <a:pt x="0" y="0"/>
                  </a:moveTo>
                  <a:lnTo>
                    <a:pt x="0" y="11"/>
                  </a:lnTo>
                  <a:lnTo>
                    <a:pt x="10" y="11"/>
                  </a:lnTo>
                  <a:lnTo>
                    <a:pt x="1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18" name="Freeform 162"/>
            <p:cNvSpPr>
              <a:spLocks/>
            </p:cNvSpPr>
            <p:nvPr/>
          </p:nvSpPr>
          <p:spPr bwMode="auto">
            <a:xfrm>
              <a:off x="3926" y="1488"/>
              <a:ext cx="28" cy="10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0" y="39"/>
                </a:cxn>
              </a:cxnLst>
              <a:rect l="0" t="0" r="r" b="b"/>
              <a:pathLst>
                <a:path w="10" h="39">
                  <a:moveTo>
                    <a:pt x="10" y="0"/>
                  </a:moveTo>
                  <a:lnTo>
                    <a:pt x="10" y="11"/>
                  </a:lnTo>
                  <a:lnTo>
                    <a:pt x="0" y="11"/>
                  </a:lnTo>
                  <a:lnTo>
                    <a:pt x="0" y="39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0" name="Freeform 164"/>
            <p:cNvSpPr>
              <a:spLocks/>
            </p:cNvSpPr>
            <p:nvPr/>
          </p:nvSpPr>
          <p:spPr bwMode="auto">
            <a:xfrm>
              <a:off x="3881" y="1892"/>
              <a:ext cx="28" cy="12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10" y="0"/>
                </a:cxn>
              </a:cxnLst>
              <a:rect l="0" t="0" r="r" b="b"/>
              <a:pathLst>
                <a:path w="10" h="45">
                  <a:moveTo>
                    <a:pt x="0" y="45"/>
                  </a:moveTo>
                  <a:lnTo>
                    <a:pt x="0" y="28"/>
                  </a:lnTo>
                  <a:lnTo>
                    <a:pt x="10" y="28"/>
                  </a:lnTo>
                  <a:lnTo>
                    <a:pt x="1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1" name="Freeform 165"/>
            <p:cNvSpPr>
              <a:spLocks/>
            </p:cNvSpPr>
            <p:nvPr/>
          </p:nvSpPr>
          <p:spPr bwMode="auto">
            <a:xfrm>
              <a:off x="3926" y="1892"/>
              <a:ext cx="28" cy="124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" h="45">
                  <a:moveTo>
                    <a:pt x="10" y="45"/>
                  </a:moveTo>
                  <a:lnTo>
                    <a:pt x="10" y="28"/>
                  </a:ln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3" name="Freeform 167"/>
            <p:cNvSpPr>
              <a:spLocks/>
            </p:cNvSpPr>
            <p:nvPr/>
          </p:nvSpPr>
          <p:spPr bwMode="auto">
            <a:xfrm>
              <a:off x="4025" y="1703"/>
              <a:ext cx="103" cy="3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6" y="0"/>
                </a:cxn>
                <a:cxn ang="0">
                  <a:pos x="26" y="12"/>
                </a:cxn>
                <a:cxn ang="0">
                  <a:pos x="0" y="12"/>
                </a:cxn>
              </a:cxnLst>
              <a:rect l="0" t="0" r="r" b="b"/>
              <a:pathLst>
                <a:path w="37" h="12">
                  <a:moveTo>
                    <a:pt x="37" y="0"/>
                  </a:moveTo>
                  <a:lnTo>
                    <a:pt x="26" y="0"/>
                  </a:lnTo>
                  <a:lnTo>
                    <a:pt x="26" y="12"/>
                  </a:lnTo>
                  <a:lnTo>
                    <a:pt x="0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4" name="Freeform 168"/>
            <p:cNvSpPr>
              <a:spLocks/>
            </p:cNvSpPr>
            <p:nvPr/>
          </p:nvSpPr>
          <p:spPr bwMode="auto">
            <a:xfrm>
              <a:off x="4025" y="1750"/>
              <a:ext cx="103" cy="33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6" y="1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37" h="12">
                  <a:moveTo>
                    <a:pt x="37" y="12"/>
                  </a:moveTo>
                  <a:lnTo>
                    <a:pt x="26" y="12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6" name="Freeform 170"/>
            <p:cNvSpPr>
              <a:spLocks/>
            </p:cNvSpPr>
            <p:nvPr/>
          </p:nvSpPr>
          <p:spPr bwMode="auto">
            <a:xfrm>
              <a:off x="3648" y="1703"/>
              <a:ext cx="11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42" y="12"/>
                </a:cxn>
              </a:cxnLst>
              <a:rect l="0" t="0" r="r" b="b"/>
              <a:pathLst>
                <a:path w="42" h="12">
                  <a:moveTo>
                    <a:pt x="0" y="0"/>
                  </a:moveTo>
                  <a:lnTo>
                    <a:pt x="16" y="0"/>
                  </a:lnTo>
                  <a:lnTo>
                    <a:pt x="16" y="12"/>
                  </a:lnTo>
                  <a:lnTo>
                    <a:pt x="42" y="12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7" name="Freeform 171"/>
            <p:cNvSpPr>
              <a:spLocks/>
            </p:cNvSpPr>
            <p:nvPr/>
          </p:nvSpPr>
          <p:spPr bwMode="auto">
            <a:xfrm>
              <a:off x="3648" y="1750"/>
              <a:ext cx="117" cy="3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42" y="0"/>
                </a:cxn>
              </a:cxnLst>
              <a:rect l="0" t="0" r="r" b="b"/>
              <a:pathLst>
                <a:path w="42" h="12">
                  <a:moveTo>
                    <a:pt x="0" y="12"/>
                  </a:moveTo>
                  <a:lnTo>
                    <a:pt x="16" y="12"/>
                  </a:lnTo>
                  <a:lnTo>
                    <a:pt x="16" y="0"/>
                  </a:lnTo>
                  <a:lnTo>
                    <a:pt x="42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828" name="Text Box 172"/>
            <p:cNvSpPr txBox="1">
              <a:spLocks noChangeArrowheads="1"/>
            </p:cNvSpPr>
            <p:nvPr/>
          </p:nvSpPr>
          <p:spPr bwMode="auto">
            <a:xfrm>
              <a:off x="4560" y="1440"/>
              <a:ext cx="187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b="1" i="0">
                  <a:effectLst/>
                </a:rPr>
                <a:t>Export of mature T lymphocytes to periphery</a:t>
              </a:r>
              <a:endParaRPr lang="en-GB" sz="1800" b="1" i="0">
                <a:solidFill>
                  <a:srgbClr val="000000"/>
                </a:solidFill>
                <a:effectLst/>
              </a:endParaRPr>
            </a:p>
          </p:txBody>
        </p:sp>
      </p:grpSp>
      <p:cxnSp>
        <p:nvCxnSpPr>
          <p:cNvPr id="70829" name="AutoShape 173"/>
          <p:cNvCxnSpPr>
            <a:cxnSpLocks noChangeShapeType="1"/>
          </p:cNvCxnSpPr>
          <p:nvPr/>
        </p:nvCxnSpPr>
        <p:spPr bwMode="auto">
          <a:xfrm rot="16200000">
            <a:off x="2270919" y="1615281"/>
            <a:ext cx="363538" cy="790575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0830" name="AutoShape 174"/>
          <p:cNvCxnSpPr>
            <a:cxnSpLocks noChangeShapeType="1"/>
          </p:cNvCxnSpPr>
          <p:nvPr/>
        </p:nvCxnSpPr>
        <p:spPr bwMode="auto">
          <a:xfrm flipV="1">
            <a:off x="3429000" y="1524000"/>
            <a:ext cx="1143000" cy="34766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08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382" name="Group 38"/>
          <p:cNvGrpSpPr>
            <a:grpSpLocks/>
          </p:cNvGrpSpPr>
          <p:nvPr/>
        </p:nvGrpSpPr>
        <p:grpSpPr bwMode="auto">
          <a:xfrm>
            <a:off x="0" y="2401888"/>
            <a:ext cx="10287000" cy="4456112"/>
            <a:chOff x="0" y="1513"/>
            <a:chExt cx="6480" cy="2807"/>
          </a:xfrm>
        </p:grpSpPr>
        <p:grpSp>
          <p:nvGrpSpPr>
            <p:cNvPr id="441379" name="Group 35"/>
            <p:cNvGrpSpPr>
              <a:grpSpLocks/>
            </p:cNvGrpSpPr>
            <p:nvPr/>
          </p:nvGrpSpPr>
          <p:grpSpPr bwMode="auto">
            <a:xfrm>
              <a:off x="0" y="1513"/>
              <a:ext cx="6480" cy="1713"/>
              <a:chOff x="0" y="1513"/>
              <a:chExt cx="6480" cy="1713"/>
            </a:xfrm>
          </p:grpSpPr>
          <p:sp>
            <p:nvSpPr>
              <p:cNvPr id="441347" name="Rectangle 3"/>
              <p:cNvSpPr>
                <a:spLocks noChangeArrowheads="1"/>
              </p:cNvSpPr>
              <p:nvPr/>
            </p:nvSpPr>
            <p:spPr bwMode="auto">
              <a:xfrm>
                <a:off x="0" y="1555"/>
                <a:ext cx="6480" cy="1661"/>
              </a:xfrm>
              <a:prstGeom prst="rect">
                <a:avLst/>
              </a:prstGeom>
              <a:solidFill>
                <a:srgbClr val="1A7AE4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70" name="Text Box 26"/>
              <p:cNvSpPr txBox="1">
                <a:spLocks noChangeArrowheads="1"/>
              </p:cNvSpPr>
              <p:nvPr/>
            </p:nvSpPr>
            <p:spPr bwMode="auto">
              <a:xfrm>
                <a:off x="3290" y="1513"/>
                <a:ext cx="319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000">
                    <a:effectLst/>
                  </a:rPr>
                  <a:t>Funny looking kid:  </a:t>
                </a:r>
              </a:p>
              <a:p>
                <a:r>
                  <a:rPr lang="en-GB" sz="2000">
                    <a:effectLst/>
                  </a:rPr>
                  <a:t>Low set ears abnormally folded ears, high forehead, cleft palate, small mouth and jaw</a:t>
                </a:r>
              </a:p>
            </p:txBody>
          </p:sp>
          <p:sp>
            <p:nvSpPr>
              <p:cNvPr id="441372" name="Text Box 28"/>
              <p:cNvSpPr txBox="1">
                <a:spLocks noChangeArrowheads="1"/>
              </p:cNvSpPr>
              <p:nvPr/>
            </p:nvSpPr>
            <p:spPr bwMode="auto">
              <a:xfrm>
                <a:off x="3104" y="2205"/>
                <a:ext cx="121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/>
                  </a:rPr>
                  <a:t>Hypocalcaemia</a:t>
                </a:r>
              </a:p>
            </p:txBody>
          </p:sp>
          <p:sp>
            <p:nvSpPr>
              <p:cNvPr id="441373" name="Text Box 29"/>
              <p:cNvSpPr txBox="1">
                <a:spLocks noChangeArrowheads="1"/>
              </p:cNvSpPr>
              <p:nvPr/>
            </p:nvSpPr>
            <p:spPr bwMode="auto">
              <a:xfrm>
                <a:off x="4101" y="2612"/>
                <a:ext cx="145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/>
                  </a:rPr>
                  <a:t>T cell lymphopenia</a:t>
                </a:r>
              </a:p>
            </p:txBody>
          </p:sp>
          <p:sp>
            <p:nvSpPr>
              <p:cNvPr id="441374" name="Text Box 30"/>
              <p:cNvSpPr txBox="1">
                <a:spLocks noChangeArrowheads="1"/>
              </p:cNvSpPr>
              <p:nvPr/>
            </p:nvSpPr>
            <p:spPr bwMode="auto">
              <a:xfrm>
                <a:off x="3739" y="2976"/>
                <a:ext cx="27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000">
                    <a:effectLst/>
                  </a:rPr>
                  <a:t>Complex congenital heart disease</a:t>
                </a:r>
              </a:p>
            </p:txBody>
          </p:sp>
          <p:sp>
            <p:nvSpPr>
              <p:cNvPr id="441377" name="Text Box 33"/>
              <p:cNvSpPr txBox="1">
                <a:spLocks noChangeArrowheads="1"/>
              </p:cNvSpPr>
              <p:nvPr/>
            </p:nvSpPr>
            <p:spPr bwMode="auto">
              <a:xfrm>
                <a:off x="3421" y="2432"/>
                <a:ext cx="159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/>
                  </a:rPr>
                  <a:t>Oesophageal atresia</a:t>
                </a:r>
              </a:p>
            </p:txBody>
          </p:sp>
        </p:grpSp>
        <p:sp>
          <p:nvSpPr>
            <p:cNvPr id="441380" name="Text Box 36"/>
            <p:cNvSpPr txBox="1">
              <a:spLocks noChangeArrowheads="1"/>
            </p:cNvSpPr>
            <p:nvPr/>
          </p:nvSpPr>
          <p:spPr bwMode="auto">
            <a:xfrm>
              <a:off x="0" y="3954"/>
              <a:ext cx="3849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>
                  <a:solidFill>
                    <a:srgbClr val="DDE5FF"/>
                  </a:solidFill>
                  <a:effectLst/>
                </a:rPr>
                <a:t>Deletion of chromosome 22q11</a:t>
              </a:r>
            </a:p>
            <a:p>
              <a:r>
                <a:rPr lang="en-GB" sz="1600">
                  <a:solidFill>
                    <a:srgbClr val="DDE5FF"/>
                  </a:solidFill>
                  <a:effectLst/>
                </a:rPr>
                <a:t>Associated with velocardiofacial syndrome (Shprintzen syndrome)</a:t>
              </a:r>
            </a:p>
          </p:txBody>
        </p:sp>
      </p:grp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DiGeorge syndrome</a:t>
            </a:r>
            <a:endParaRPr lang="en-GB" sz="4400"/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4022725" y="3646488"/>
            <a:ext cx="301625" cy="2982912"/>
            <a:chOff x="2784" y="2256"/>
            <a:chExt cx="144" cy="1824"/>
          </a:xfrm>
        </p:grpSpPr>
        <p:sp>
          <p:nvSpPr>
            <p:cNvPr id="441349" name="AutoShape 5"/>
            <p:cNvSpPr>
              <a:spLocks noChangeArrowheads="1"/>
            </p:cNvSpPr>
            <p:nvPr/>
          </p:nvSpPr>
          <p:spPr bwMode="auto">
            <a:xfrm>
              <a:off x="2784" y="2256"/>
              <a:ext cx="144" cy="288"/>
            </a:xfrm>
            <a:prstGeom prst="can">
              <a:avLst>
                <a:gd name="adj" fmla="val 50000"/>
              </a:avLst>
            </a:prstGeom>
            <a:solidFill>
              <a:srgbClr val="F8CD88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1350" name="AutoShape 6"/>
            <p:cNvSpPr>
              <a:spLocks noChangeArrowheads="1"/>
            </p:cNvSpPr>
            <p:nvPr/>
          </p:nvSpPr>
          <p:spPr bwMode="auto">
            <a:xfrm>
              <a:off x="2784" y="2448"/>
              <a:ext cx="144" cy="288"/>
            </a:xfrm>
            <a:prstGeom prst="can">
              <a:avLst>
                <a:gd name="adj" fmla="val 50000"/>
              </a:avLst>
            </a:prstGeom>
            <a:solidFill>
              <a:srgbClr val="F8CD88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1351" name="Group 7"/>
            <p:cNvGrpSpPr>
              <a:grpSpLocks/>
            </p:cNvGrpSpPr>
            <p:nvPr/>
          </p:nvGrpSpPr>
          <p:grpSpPr bwMode="auto">
            <a:xfrm>
              <a:off x="2784" y="2640"/>
              <a:ext cx="144" cy="1440"/>
              <a:chOff x="2784" y="2640"/>
              <a:chExt cx="144" cy="1440"/>
            </a:xfrm>
          </p:grpSpPr>
          <p:sp>
            <p:nvSpPr>
              <p:cNvPr id="441352" name="AutoShape 8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3" name="AutoShape 9"/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4" name="AutoShape 10"/>
              <p:cNvSpPr>
                <a:spLocks noChangeArrowheads="1"/>
              </p:cNvSpPr>
              <p:nvPr/>
            </p:nvSpPr>
            <p:spPr bwMode="auto">
              <a:xfrm>
                <a:off x="2784" y="3024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5" name="AutoShape 11"/>
              <p:cNvSpPr>
                <a:spLocks noChangeArrowheads="1"/>
              </p:cNvSpPr>
              <p:nvPr/>
            </p:nvSpPr>
            <p:spPr bwMode="auto">
              <a:xfrm>
                <a:off x="2784" y="3216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6" name="AutoShape 12"/>
              <p:cNvSpPr>
                <a:spLocks noChangeArrowheads="1"/>
              </p:cNvSpPr>
              <p:nvPr/>
            </p:nvSpPr>
            <p:spPr bwMode="auto">
              <a:xfrm>
                <a:off x="2784" y="3408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7" name="AutoShape 13"/>
              <p:cNvSpPr>
                <a:spLocks noChangeArrowheads="1"/>
              </p:cNvSpPr>
              <p:nvPr/>
            </p:nvSpPr>
            <p:spPr bwMode="auto">
              <a:xfrm>
                <a:off x="2784" y="3600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358" name="AutoShape 14"/>
              <p:cNvSpPr>
                <a:spLocks noChangeArrowheads="1"/>
              </p:cNvSpPr>
              <p:nvPr/>
            </p:nvSpPr>
            <p:spPr bwMode="auto">
              <a:xfrm>
                <a:off x="2784" y="3792"/>
                <a:ext cx="144" cy="288"/>
              </a:xfrm>
              <a:prstGeom prst="can">
                <a:avLst>
                  <a:gd name="adj" fmla="val 50000"/>
                </a:avLst>
              </a:prstGeom>
              <a:solidFill>
                <a:srgbClr val="F8CD88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41359" name="Oval 15"/>
          <p:cNvSpPr>
            <a:spLocks noChangeArrowheads="1"/>
          </p:cNvSpPr>
          <p:nvPr/>
        </p:nvSpPr>
        <p:spPr bwMode="auto">
          <a:xfrm>
            <a:off x="3341688" y="1447800"/>
            <a:ext cx="1668462" cy="21193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0" name="Freeform 16"/>
          <p:cNvSpPr>
            <a:spLocks/>
          </p:cNvSpPr>
          <p:nvPr/>
        </p:nvSpPr>
        <p:spPr bwMode="auto">
          <a:xfrm>
            <a:off x="1193800" y="3443288"/>
            <a:ext cx="2603500" cy="1370012"/>
          </a:xfrm>
          <a:custGeom>
            <a:avLst/>
            <a:gdLst/>
            <a:ahLst/>
            <a:cxnLst>
              <a:cxn ang="0">
                <a:pos x="1600" y="0"/>
              </a:cxn>
              <a:cxn ang="0">
                <a:pos x="1600" y="432"/>
              </a:cxn>
              <a:cxn ang="0">
                <a:pos x="1312" y="672"/>
              </a:cxn>
              <a:cxn ang="0">
                <a:pos x="976" y="816"/>
              </a:cxn>
              <a:cxn ang="0">
                <a:pos x="160" y="912"/>
              </a:cxn>
              <a:cxn ang="0">
                <a:pos x="16" y="1056"/>
              </a:cxn>
            </a:cxnLst>
            <a:rect l="0" t="0" r="r" b="b"/>
            <a:pathLst>
              <a:path w="1648" h="1056">
                <a:moveTo>
                  <a:pt x="1600" y="0"/>
                </a:moveTo>
                <a:cubicBezTo>
                  <a:pt x="1624" y="160"/>
                  <a:pt x="1648" y="320"/>
                  <a:pt x="1600" y="432"/>
                </a:cubicBezTo>
                <a:cubicBezTo>
                  <a:pt x="1552" y="544"/>
                  <a:pt x="1416" y="608"/>
                  <a:pt x="1312" y="672"/>
                </a:cubicBezTo>
                <a:cubicBezTo>
                  <a:pt x="1208" y="736"/>
                  <a:pt x="1168" y="776"/>
                  <a:pt x="976" y="816"/>
                </a:cubicBezTo>
                <a:cubicBezTo>
                  <a:pt x="784" y="856"/>
                  <a:pt x="320" y="872"/>
                  <a:pt x="160" y="912"/>
                </a:cubicBezTo>
                <a:cubicBezTo>
                  <a:pt x="0" y="952"/>
                  <a:pt x="8" y="1004"/>
                  <a:pt x="16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1" name="Freeform 17"/>
          <p:cNvSpPr>
            <a:spLocks/>
          </p:cNvSpPr>
          <p:nvPr/>
        </p:nvSpPr>
        <p:spPr bwMode="auto">
          <a:xfrm flipH="1">
            <a:off x="4708525" y="3381375"/>
            <a:ext cx="2603500" cy="1370013"/>
          </a:xfrm>
          <a:custGeom>
            <a:avLst/>
            <a:gdLst/>
            <a:ahLst/>
            <a:cxnLst>
              <a:cxn ang="0">
                <a:pos x="1600" y="0"/>
              </a:cxn>
              <a:cxn ang="0">
                <a:pos x="1600" y="432"/>
              </a:cxn>
              <a:cxn ang="0">
                <a:pos x="1312" y="672"/>
              </a:cxn>
              <a:cxn ang="0">
                <a:pos x="976" y="816"/>
              </a:cxn>
              <a:cxn ang="0">
                <a:pos x="160" y="912"/>
              </a:cxn>
              <a:cxn ang="0">
                <a:pos x="16" y="1056"/>
              </a:cxn>
            </a:cxnLst>
            <a:rect l="0" t="0" r="r" b="b"/>
            <a:pathLst>
              <a:path w="1648" h="1056">
                <a:moveTo>
                  <a:pt x="1600" y="0"/>
                </a:moveTo>
                <a:cubicBezTo>
                  <a:pt x="1624" y="160"/>
                  <a:pt x="1648" y="320"/>
                  <a:pt x="1600" y="432"/>
                </a:cubicBezTo>
                <a:cubicBezTo>
                  <a:pt x="1552" y="544"/>
                  <a:pt x="1416" y="608"/>
                  <a:pt x="1312" y="672"/>
                </a:cubicBezTo>
                <a:cubicBezTo>
                  <a:pt x="1208" y="736"/>
                  <a:pt x="1168" y="776"/>
                  <a:pt x="976" y="816"/>
                </a:cubicBezTo>
                <a:cubicBezTo>
                  <a:pt x="784" y="856"/>
                  <a:pt x="320" y="872"/>
                  <a:pt x="160" y="912"/>
                </a:cubicBezTo>
                <a:cubicBezTo>
                  <a:pt x="0" y="952"/>
                  <a:pt x="8" y="1004"/>
                  <a:pt x="16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2" name="Freeform 18"/>
          <p:cNvSpPr>
            <a:spLocks/>
          </p:cNvSpPr>
          <p:nvPr/>
        </p:nvSpPr>
        <p:spPr bwMode="auto">
          <a:xfrm>
            <a:off x="3151188" y="2444750"/>
            <a:ext cx="265112" cy="438150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24" y="48"/>
              </a:cxn>
              <a:cxn ang="0">
                <a:pos x="24" y="240"/>
              </a:cxn>
              <a:cxn ang="0">
                <a:pos x="168" y="336"/>
              </a:cxn>
            </a:cxnLst>
            <a:rect l="0" t="0" r="r" b="b"/>
            <a:pathLst>
              <a:path w="168" h="336">
                <a:moveTo>
                  <a:pt x="120" y="0"/>
                </a:moveTo>
                <a:cubicBezTo>
                  <a:pt x="80" y="4"/>
                  <a:pt x="40" y="8"/>
                  <a:pt x="24" y="48"/>
                </a:cubicBezTo>
                <a:cubicBezTo>
                  <a:pt x="8" y="88"/>
                  <a:pt x="0" y="192"/>
                  <a:pt x="24" y="240"/>
                </a:cubicBezTo>
                <a:cubicBezTo>
                  <a:pt x="48" y="288"/>
                  <a:pt x="108" y="312"/>
                  <a:pt x="168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3" name="Freeform 19"/>
          <p:cNvSpPr>
            <a:spLocks/>
          </p:cNvSpPr>
          <p:nvPr/>
        </p:nvSpPr>
        <p:spPr bwMode="auto">
          <a:xfrm flipH="1">
            <a:off x="4933950" y="2444750"/>
            <a:ext cx="265113" cy="438150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24" y="48"/>
              </a:cxn>
              <a:cxn ang="0">
                <a:pos x="24" y="240"/>
              </a:cxn>
              <a:cxn ang="0">
                <a:pos x="168" y="336"/>
              </a:cxn>
            </a:cxnLst>
            <a:rect l="0" t="0" r="r" b="b"/>
            <a:pathLst>
              <a:path w="168" h="336">
                <a:moveTo>
                  <a:pt x="120" y="0"/>
                </a:moveTo>
                <a:cubicBezTo>
                  <a:pt x="80" y="4"/>
                  <a:pt x="40" y="8"/>
                  <a:pt x="24" y="48"/>
                </a:cubicBezTo>
                <a:cubicBezTo>
                  <a:pt x="8" y="88"/>
                  <a:pt x="0" y="192"/>
                  <a:pt x="24" y="240"/>
                </a:cubicBezTo>
                <a:cubicBezTo>
                  <a:pt x="48" y="288"/>
                  <a:pt x="108" y="312"/>
                  <a:pt x="168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4" name="Oval 20"/>
          <p:cNvSpPr>
            <a:spLocks noChangeArrowheads="1"/>
          </p:cNvSpPr>
          <p:nvPr/>
        </p:nvSpPr>
        <p:spPr bwMode="auto">
          <a:xfrm>
            <a:off x="3951288" y="3754438"/>
            <a:ext cx="225425" cy="374650"/>
          </a:xfrm>
          <a:prstGeom prst="ellipse">
            <a:avLst/>
          </a:prstGeom>
          <a:solidFill>
            <a:srgbClr val="FDFFE6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5" name="Oval 21"/>
          <p:cNvSpPr>
            <a:spLocks noChangeArrowheads="1"/>
          </p:cNvSpPr>
          <p:nvPr/>
        </p:nvSpPr>
        <p:spPr bwMode="auto">
          <a:xfrm>
            <a:off x="4252913" y="3754438"/>
            <a:ext cx="227012" cy="374650"/>
          </a:xfrm>
          <a:prstGeom prst="ellipse">
            <a:avLst/>
          </a:prstGeom>
          <a:solidFill>
            <a:srgbClr val="FDFFE6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6" name="Oval 22"/>
          <p:cNvSpPr>
            <a:spLocks noChangeArrowheads="1"/>
          </p:cNvSpPr>
          <p:nvPr/>
        </p:nvSpPr>
        <p:spPr bwMode="auto">
          <a:xfrm>
            <a:off x="4024313" y="3941763"/>
            <a:ext cx="76200" cy="1254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7" name="Oval 23"/>
          <p:cNvSpPr>
            <a:spLocks noChangeArrowheads="1"/>
          </p:cNvSpPr>
          <p:nvPr/>
        </p:nvSpPr>
        <p:spPr bwMode="auto">
          <a:xfrm>
            <a:off x="4327525" y="3941763"/>
            <a:ext cx="76200" cy="12541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8" name="AutoShape 24"/>
          <p:cNvSpPr>
            <a:spLocks noChangeArrowheads="1"/>
          </p:cNvSpPr>
          <p:nvPr/>
        </p:nvSpPr>
        <p:spPr bwMode="auto">
          <a:xfrm>
            <a:off x="3797300" y="4813300"/>
            <a:ext cx="833438" cy="87471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66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69" name="Oval 25"/>
          <p:cNvSpPr>
            <a:spLocks noChangeArrowheads="1"/>
          </p:cNvSpPr>
          <p:nvPr/>
        </p:nvSpPr>
        <p:spPr bwMode="auto">
          <a:xfrm>
            <a:off x="3873500" y="4252913"/>
            <a:ext cx="530225" cy="498475"/>
          </a:xfrm>
          <a:prstGeom prst="ellipse">
            <a:avLst/>
          </a:prstGeom>
          <a:solidFill>
            <a:srgbClr val="FF9966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75" name="Oval 31"/>
          <p:cNvSpPr>
            <a:spLocks noChangeArrowheads="1"/>
          </p:cNvSpPr>
          <p:nvPr/>
        </p:nvSpPr>
        <p:spPr bwMode="auto">
          <a:xfrm>
            <a:off x="3951288" y="3816350"/>
            <a:ext cx="73025" cy="1254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76" name="Oval 32"/>
          <p:cNvSpPr>
            <a:spLocks noChangeArrowheads="1"/>
          </p:cNvSpPr>
          <p:nvPr/>
        </p:nvSpPr>
        <p:spPr bwMode="auto">
          <a:xfrm>
            <a:off x="4403725" y="3816350"/>
            <a:ext cx="76200" cy="12541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1383" name="Rectangle 39"/>
          <p:cNvSpPr>
            <a:spLocks noChangeArrowheads="1"/>
          </p:cNvSpPr>
          <p:nvPr/>
        </p:nvSpPr>
        <p:spPr bwMode="auto">
          <a:xfrm>
            <a:off x="5648325" y="6021388"/>
            <a:ext cx="45370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2000" b="1">
                <a:solidFill>
                  <a:schemeClr val="tx2"/>
                </a:solidFill>
                <a:effectLst/>
              </a:rPr>
              <a:t>Developmental defect of 3rd/4th pharyngeal pouch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Clinical features of DiGeorge Syndrome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Failure of thymic development with immunodeficiency </a:t>
            </a:r>
          </a:p>
          <a:p>
            <a:pPr lvl="1"/>
            <a:r>
              <a:rPr lang="en-GB"/>
              <a:t>75% have congenital heart defects CHD </a:t>
            </a:r>
          </a:p>
          <a:p>
            <a:pPr lvl="2"/>
            <a:r>
              <a:rPr lang="en-GB"/>
              <a:t>tetralogy of Fallot</a:t>
            </a:r>
          </a:p>
          <a:p>
            <a:pPr lvl="2"/>
            <a:r>
              <a:rPr lang="en-GB"/>
              <a:t> interruption of the aortic arch </a:t>
            </a:r>
          </a:p>
          <a:p>
            <a:pPr lvl="2"/>
            <a:r>
              <a:rPr lang="en-GB"/>
              <a:t> persistent truncus arteriosus </a:t>
            </a:r>
          </a:p>
          <a:p>
            <a:pPr lvl="1"/>
            <a:r>
              <a:rPr lang="en-GB"/>
              <a:t>Velopharyngeal dysfunction with or without cleft palate</a:t>
            </a:r>
          </a:p>
          <a:p>
            <a:pPr lvl="1"/>
            <a:r>
              <a:rPr lang="en-GB"/>
              <a:t>Hypocalcemia secondary to hypoparathyroidism</a:t>
            </a:r>
          </a:p>
          <a:p>
            <a:pPr lvl="1"/>
            <a:r>
              <a:rPr lang="en-GB"/>
              <a:t>Developmental delay</a:t>
            </a:r>
          </a:p>
          <a:p>
            <a:pPr lvl="1"/>
            <a:r>
              <a:rPr lang="en-GB"/>
              <a:t>Psychiatric disorders </a:t>
            </a:r>
          </a:p>
          <a:p>
            <a:pPr lvl="2"/>
            <a:r>
              <a:rPr lang="en-GB"/>
              <a:t>Obssesive compulsive disorder</a:t>
            </a:r>
          </a:p>
          <a:p>
            <a:pPr lvl="2"/>
            <a:r>
              <a:rPr lang="en-GB"/>
              <a:t>schizophrenia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028" y="332656"/>
            <a:ext cx="7772400" cy="769962"/>
          </a:xfrm>
        </p:spPr>
        <p:txBody>
          <a:bodyPr/>
          <a:lstStyle/>
          <a:p>
            <a:r>
              <a:rPr lang="en-GB" i="0" dirty="0" err="1">
                <a:effectLst/>
              </a:rPr>
              <a:t>DiGeorge</a:t>
            </a:r>
            <a:r>
              <a:rPr lang="en-GB" i="0" dirty="0">
                <a:effectLst/>
              </a:rPr>
              <a:t> Syndrome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484784"/>
            <a:ext cx="9486900" cy="5094301"/>
          </a:xfrm>
        </p:spPr>
        <p:txBody>
          <a:bodyPr/>
          <a:lstStyle/>
          <a:p>
            <a:pPr>
              <a:buNone/>
            </a:pPr>
            <a:r>
              <a:rPr lang="en-GB" sz="2800" dirty="0">
                <a:effectLst/>
              </a:rPr>
              <a:t>Deletion at </a:t>
            </a:r>
            <a:r>
              <a:rPr lang="en-GB" sz="2800" dirty="0" smtClean="0">
                <a:effectLst/>
              </a:rPr>
              <a:t>chromosome 22q11</a:t>
            </a:r>
          </a:p>
          <a:p>
            <a:endParaRPr lang="en-GB" sz="2800" dirty="0">
              <a:effectLst/>
            </a:endParaRPr>
          </a:p>
          <a:p>
            <a:pPr>
              <a:buNone/>
            </a:pPr>
            <a:r>
              <a:rPr lang="en-GB" sz="2800" dirty="0">
                <a:effectLst/>
              </a:rPr>
              <a:t>75% </a:t>
            </a:r>
            <a:r>
              <a:rPr lang="en-GB" sz="2800" dirty="0" smtClean="0">
                <a:effectLst/>
              </a:rPr>
              <a:t>sporadic: occurs 1 in 4000 births </a:t>
            </a:r>
          </a:p>
          <a:p>
            <a:endParaRPr lang="en-GB" sz="2800" dirty="0">
              <a:effectLst/>
            </a:endParaRPr>
          </a:p>
          <a:p>
            <a:pPr>
              <a:buNone/>
            </a:pPr>
            <a:r>
              <a:rPr lang="en-GB" sz="2800" dirty="0">
                <a:effectLst/>
              </a:rPr>
              <a:t>Major gene responsible is probably </a:t>
            </a:r>
            <a:r>
              <a:rPr lang="en-GB" sz="2800" dirty="0" smtClean="0">
                <a:effectLst/>
              </a:rPr>
              <a:t>TBX1 which is</a:t>
            </a:r>
          </a:p>
          <a:p>
            <a:pPr>
              <a:buNone/>
            </a:pPr>
            <a:r>
              <a:rPr lang="en-GB" sz="2800" dirty="0" smtClean="0">
                <a:effectLst/>
              </a:rPr>
              <a:t>believed to critical </a:t>
            </a:r>
            <a:r>
              <a:rPr lang="en-GB" sz="2800" dirty="0">
                <a:effectLst/>
              </a:rPr>
              <a:t>for development of pharyngeal </a:t>
            </a:r>
            <a:r>
              <a:rPr lang="en-GB" sz="2800" dirty="0" smtClean="0">
                <a:effectLst/>
              </a:rPr>
              <a:t>pouch</a:t>
            </a:r>
          </a:p>
          <a:p>
            <a:pPr lvl="1"/>
            <a:endParaRPr lang="en-GB" sz="2800" dirty="0">
              <a:effectLst/>
            </a:endParaRPr>
          </a:p>
          <a:p>
            <a:pPr>
              <a:buNone/>
            </a:pPr>
            <a:r>
              <a:rPr lang="en-GB" sz="2800" dirty="0">
                <a:effectLst/>
              </a:rPr>
              <a:t>Cumulative effect of deletion of several genes may </a:t>
            </a:r>
            <a:r>
              <a:rPr lang="en-GB" sz="2800" dirty="0" smtClean="0">
                <a:effectLst/>
              </a:rPr>
              <a:t>be</a:t>
            </a:r>
          </a:p>
          <a:p>
            <a:pPr>
              <a:buNone/>
            </a:pPr>
            <a:r>
              <a:rPr lang="en-GB" sz="2800" dirty="0" smtClean="0">
                <a:effectLst/>
              </a:rPr>
              <a:t>necessary </a:t>
            </a:r>
            <a:r>
              <a:rPr lang="en-GB" sz="2800" dirty="0">
                <a:effectLst/>
              </a:rPr>
              <a:t>for full phenotype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0" y="184150"/>
            <a:ext cx="9501254" cy="673082"/>
          </a:xfrm>
        </p:spPr>
        <p:txBody>
          <a:bodyPr/>
          <a:lstStyle/>
          <a:p>
            <a:r>
              <a:rPr lang="en-GB" sz="3600" dirty="0"/>
              <a:t>Immunological problems in </a:t>
            </a:r>
            <a:r>
              <a:rPr lang="en-GB" sz="3600" dirty="0" err="1"/>
              <a:t>DiGeorge</a:t>
            </a:r>
            <a:r>
              <a:rPr lang="en-GB" sz="3600" dirty="0"/>
              <a:t> Syndrome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08"/>
            <a:ext cx="9486900" cy="559436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Lymphocyte profile</a:t>
            </a:r>
          </a:p>
          <a:p>
            <a:pPr lvl="1">
              <a:buNone/>
            </a:pPr>
            <a:r>
              <a:rPr lang="en-GB" dirty="0" smtClean="0"/>
              <a:t>Absent/decreased number of T cells</a:t>
            </a:r>
          </a:p>
          <a:p>
            <a:pPr lvl="1">
              <a:buNone/>
            </a:pPr>
            <a:r>
              <a:rPr lang="en-GB" dirty="0" smtClean="0"/>
              <a:t>Defective T cell activation response</a:t>
            </a:r>
          </a:p>
          <a:p>
            <a:pPr lvl="1">
              <a:buNone/>
            </a:pPr>
            <a:r>
              <a:rPr lang="en-GB" dirty="0" smtClean="0"/>
              <a:t>Normal or increased B cells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dirty="0" smtClean="0"/>
              <a:t>Prognosis</a:t>
            </a:r>
            <a:endParaRPr lang="en-GB" dirty="0"/>
          </a:p>
          <a:p>
            <a:pPr lvl="1">
              <a:buNone/>
            </a:pPr>
            <a:r>
              <a:rPr lang="en-GB" dirty="0"/>
              <a:t>Depends on concomitant </a:t>
            </a:r>
            <a:r>
              <a:rPr lang="en-GB" dirty="0" smtClean="0"/>
              <a:t>problems: subset SCID like disease</a:t>
            </a:r>
          </a:p>
          <a:p>
            <a:pPr lvl="1"/>
            <a:endParaRPr lang="en-GB" dirty="0"/>
          </a:p>
          <a:p>
            <a:pPr>
              <a:buNone/>
            </a:pPr>
            <a:r>
              <a:rPr lang="en-GB" dirty="0"/>
              <a:t>T cell function improves with age</a:t>
            </a:r>
          </a:p>
          <a:p>
            <a:pPr lvl="1">
              <a:buNone/>
            </a:pPr>
            <a:r>
              <a:rPr lang="en-GB" dirty="0"/>
              <a:t>? Slower age-related decline in T cell </a:t>
            </a:r>
            <a:r>
              <a:rPr lang="en-GB" dirty="0" smtClean="0"/>
              <a:t>numbers</a:t>
            </a:r>
            <a:endParaRPr lang="en-GB" dirty="0"/>
          </a:p>
          <a:p>
            <a:pPr lvl="1">
              <a:buNone/>
            </a:pPr>
            <a:r>
              <a:rPr lang="en-GB" dirty="0" smtClean="0"/>
              <a:t>?</a:t>
            </a:r>
            <a:r>
              <a:rPr lang="en-GB" dirty="0" err="1"/>
              <a:t>extrathymic</a:t>
            </a:r>
            <a:r>
              <a:rPr lang="en-GB" dirty="0"/>
              <a:t> maturation of T cells?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1012" y="260648"/>
            <a:ext cx="8502650" cy="827112"/>
          </a:xfrm>
        </p:spPr>
        <p:txBody>
          <a:bodyPr/>
          <a:lstStyle/>
          <a:p>
            <a:r>
              <a:rPr lang="en-GB" i="0" dirty="0">
                <a:effectLst/>
              </a:rPr>
              <a:t>Classification of </a:t>
            </a:r>
            <a:r>
              <a:rPr lang="en-GB" i="0" dirty="0" smtClean="0">
                <a:effectLst/>
              </a:rPr>
              <a:t>immune deficiencies</a:t>
            </a:r>
            <a:endParaRPr lang="en-GB" i="0" dirty="0">
              <a:effectLst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2980" y="1412776"/>
            <a:ext cx="4667250" cy="501173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Primary</a:t>
            </a:r>
          </a:p>
          <a:p>
            <a:pPr>
              <a:buNone/>
            </a:pPr>
            <a:endParaRPr lang="en-GB" dirty="0"/>
          </a:p>
          <a:p>
            <a:pPr lvl="1"/>
            <a:r>
              <a:rPr lang="en-GB" dirty="0" smtClean="0"/>
              <a:t>&gt;200 </a:t>
            </a:r>
            <a:r>
              <a:rPr lang="en-GB" dirty="0"/>
              <a:t>primary immune deficiencies now </a:t>
            </a:r>
            <a:r>
              <a:rPr lang="en-GB" dirty="0" smtClean="0"/>
              <a:t>described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Rare:  1:10,000  live </a:t>
            </a:r>
            <a:r>
              <a:rPr lang="en-GB" dirty="0" smtClean="0"/>
              <a:t>births</a:t>
            </a:r>
          </a:p>
          <a:p>
            <a:pPr lvl="1"/>
            <a:endParaRPr lang="en-GB" sz="2800" dirty="0"/>
          </a:p>
          <a:p>
            <a:pPr lvl="1"/>
            <a:r>
              <a:rPr lang="en-GB" dirty="0"/>
              <a:t>Usually classified by cell type</a:t>
            </a:r>
          </a:p>
          <a:p>
            <a:pPr lvl="2"/>
            <a:r>
              <a:rPr lang="en-GB" dirty="0"/>
              <a:t>Innate immunity</a:t>
            </a:r>
          </a:p>
          <a:p>
            <a:pPr lvl="2"/>
            <a:r>
              <a:rPr lang="en-GB" dirty="0" smtClean="0"/>
              <a:t>Acquired immunity</a:t>
            </a:r>
            <a:endParaRPr lang="en-GB" dirty="0"/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Secondary</a:t>
            </a:r>
          </a:p>
          <a:p>
            <a:pPr>
              <a:buNone/>
            </a:pPr>
            <a:endParaRPr lang="en-GB" dirty="0"/>
          </a:p>
          <a:p>
            <a:pPr lvl="1"/>
            <a:r>
              <a:rPr lang="en-GB" dirty="0" smtClean="0"/>
              <a:t>Infection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Iatrogenic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Malignancy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Extremes of </a:t>
            </a:r>
            <a:r>
              <a:rPr lang="en-GB" dirty="0" smtClean="0"/>
              <a:t>age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marrow transplantation for </a:t>
            </a:r>
            <a:r>
              <a:rPr lang="en-GB" dirty="0" err="1"/>
              <a:t>DiGeorge</a:t>
            </a:r>
            <a:r>
              <a:rPr lang="en-GB" dirty="0"/>
              <a:t> syndrome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Types of transplant</a:t>
            </a:r>
          </a:p>
          <a:p>
            <a:pPr lvl="1">
              <a:buNone/>
            </a:pPr>
            <a:r>
              <a:rPr lang="en-GB" dirty="0"/>
              <a:t>3 cases of bone marrow transplantation reported </a:t>
            </a:r>
          </a:p>
          <a:p>
            <a:pPr lvl="1">
              <a:buNone/>
            </a:pPr>
            <a:r>
              <a:rPr lang="en-GB" dirty="0"/>
              <a:t>1 case of lymphocyte transplantation (Lancet 99)</a:t>
            </a:r>
          </a:p>
          <a:p>
            <a:pPr lvl="2">
              <a:buNone/>
            </a:pPr>
            <a:r>
              <a:rPr lang="en-GB" dirty="0"/>
              <a:t>Donor = HLA identical sibling</a:t>
            </a:r>
          </a:p>
          <a:p>
            <a:pPr>
              <a:buNone/>
            </a:pPr>
            <a:r>
              <a:rPr lang="en-GB" dirty="0"/>
              <a:t>Low but steady engraftment of CD3+ T cells</a:t>
            </a:r>
          </a:p>
          <a:p>
            <a:pPr lvl="1">
              <a:buNone/>
            </a:pPr>
            <a:r>
              <a:rPr lang="en-GB" dirty="0"/>
              <a:t>Improvement in in vitro markers of T cell function</a:t>
            </a:r>
          </a:p>
          <a:p>
            <a:pPr lvl="1">
              <a:buNone/>
            </a:pPr>
            <a:r>
              <a:rPr lang="en-GB" dirty="0"/>
              <a:t>No opportunistic infections</a:t>
            </a:r>
          </a:p>
          <a:p>
            <a:pPr>
              <a:buNone/>
            </a:pPr>
            <a:r>
              <a:rPr lang="en-GB" dirty="0"/>
              <a:t>What mediates successful T cell engraftment?</a:t>
            </a:r>
          </a:p>
          <a:p>
            <a:pPr lvl="1">
              <a:buNone/>
            </a:pPr>
            <a:r>
              <a:rPr lang="en-GB" dirty="0"/>
              <a:t>Transplanted stem cells or contaminating mature (post-</a:t>
            </a:r>
            <a:r>
              <a:rPr lang="en-GB" dirty="0" err="1"/>
              <a:t>thymic</a:t>
            </a:r>
            <a:r>
              <a:rPr lang="en-GB" dirty="0"/>
              <a:t>) lymphocytes?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>
          <a:xfrm>
            <a:off x="869950" y="184150"/>
            <a:ext cx="8810625" cy="1300163"/>
          </a:xfrm>
        </p:spPr>
        <p:txBody>
          <a:bodyPr/>
          <a:lstStyle/>
          <a:p>
            <a:r>
              <a:rPr lang="en-GB"/>
              <a:t>Thymic transplantation </a:t>
            </a:r>
            <a:br>
              <a:rPr lang="en-GB"/>
            </a:br>
            <a:r>
              <a:rPr lang="en-GB" sz="3200"/>
              <a:t>(Markert et al, Blood 2003)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18964" y="1582738"/>
            <a:ext cx="4968552" cy="5011737"/>
          </a:xfrm>
        </p:spPr>
        <p:txBody>
          <a:bodyPr/>
          <a:lstStyle/>
          <a:p>
            <a:pPr>
              <a:buNone/>
            </a:pPr>
            <a:r>
              <a:rPr lang="en-GB" dirty="0"/>
              <a:t>12 infants with </a:t>
            </a:r>
            <a:r>
              <a:rPr lang="en-GB" dirty="0" smtClean="0"/>
              <a:t>complete</a:t>
            </a:r>
          </a:p>
          <a:p>
            <a:pPr>
              <a:buNone/>
            </a:pPr>
            <a:r>
              <a:rPr lang="en-GB" dirty="0" err="1" smtClean="0"/>
              <a:t>DiGeorge</a:t>
            </a:r>
            <a:r>
              <a:rPr lang="en-GB" dirty="0" smtClean="0"/>
              <a:t> syndrome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Transplant cultured </a:t>
            </a:r>
            <a:r>
              <a:rPr lang="en-GB" dirty="0" smtClean="0"/>
              <a:t>donor</a:t>
            </a:r>
          </a:p>
          <a:p>
            <a:pPr>
              <a:buNone/>
            </a:pPr>
            <a:r>
              <a:rPr lang="en-GB" dirty="0" err="1" smtClean="0"/>
              <a:t>thymic</a:t>
            </a:r>
            <a:r>
              <a:rPr lang="en-GB" dirty="0" smtClean="0"/>
              <a:t> </a:t>
            </a:r>
            <a:r>
              <a:rPr lang="en-GB" dirty="0"/>
              <a:t>tissue </a:t>
            </a:r>
            <a:r>
              <a:rPr lang="en-GB" dirty="0" smtClean="0"/>
              <a:t>into quadriceps</a:t>
            </a:r>
          </a:p>
          <a:p>
            <a:pPr>
              <a:buNone/>
            </a:pPr>
            <a:r>
              <a:rPr lang="en-GB" dirty="0" smtClean="0"/>
              <a:t>Muscle</a:t>
            </a:r>
            <a:endParaRPr lang="en-GB" dirty="0"/>
          </a:p>
          <a:p>
            <a:pPr lvl="1">
              <a:buNone/>
            </a:pPr>
            <a:r>
              <a:rPr lang="en-GB" sz="2000" dirty="0"/>
              <a:t>From unrelated children undergoing cardiac </a:t>
            </a:r>
            <a:r>
              <a:rPr lang="en-GB" sz="2000" dirty="0" smtClean="0"/>
              <a:t>surgery</a:t>
            </a:r>
          </a:p>
          <a:p>
            <a:pPr lvl="1">
              <a:buNone/>
            </a:pPr>
            <a:endParaRPr lang="en-GB" sz="2000" dirty="0"/>
          </a:p>
          <a:p>
            <a:pPr lvl="1">
              <a:buNone/>
            </a:pPr>
            <a:r>
              <a:rPr lang="en-GB" sz="2000" dirty="0"/>
              <a:t>No HLA matching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7/12 survive</a:t>
            </a:r>
          </a:p>
          <a:p>
            <a:pPr>
              <a:buNone/>
            </a:pPr>
            <a:r>
              <a:rPr lang="en-GB" dirty="0"/>
              <a:t>6/7 survivors develop normal T cell responses</a:t>
            </a:r>
          </a:p>
          <a:p>
            <a:pPr lvl="1">
              <a:buNone/>
            </a:pPr>
            <a:r>
              <a:rPr lang="en-GB" sz="2000" dirty="0"/>
              <a:t>Increasing number of circulating T </a:t>
            </a:r>
            <a:r>
              <a:rPr lang="en-GB" sz="2000" dirty="0" smtClean="0"/>
              <a:t>cells</a:t>
            </a:r>
          </a:p>
          <a:p>
            <a:pPr lvl="1">
              <a:buNone/>
            </a:pPr>
            <a:endParaRPr lang="en-GB" sz="2000" dirty="0"/>
          </a:p>
          <a:p>
            <a:pPr lvl="1">
              <a:buNone/>
            </a:pPr>
            <a:r>
              <a:rPr lang="en-GB" sz="2000" dirty="0"/>
              <a:t>Normal responses to </a:t>
            </a:r>
            <a:r>
              <a:rPr lang="en-GB" sz="2000" dirty="0" smtClean="0"/>
              <a:t>PHA</a:t>
            </a:r>
          </a:p>
          <a:p>
            <a:pPr lvl="1">
              <a:buNone/>
            </a:pPr>
            <a:endParaRPr lang="en-GB" sz="2000" dirty="0"/>
          </a:p>
          <a:p>
            <a:pPr lvl="1">
              <a:buNone/>
            </a:pPr>
            <a:r>
              <a:rPr lang="en-GB" sz="2000" dirty="0"/>
              <a:t>Normal responses to immunisation in some </a:t>
            </a:r>
            <a:r>
              <a:rPr lang="en-GB" sz="2000" dirty="0" smtClean="0"/>
              <a:t>antigens</a:t>
            </a:r>
          </a:p>
          <a:p>
            <a:pPr lvl="1">
              <a:buNone/>
            </a:pPr>
            <a:endParaRPr lang="en-GB" sz="2000" dirty="0"/>
          </a:p>
          <a:p>
            <a:pPr lvl="1">
              <a:buNone/>
            </a:pPr>
            <a:r>
              <a:rPr lang="en-GB" sz="2000" dirty="0" smtClean="0"/>
              <a:t>B </a:t>
            </a:r>
            <a:r>
              <a:rPr lang="en-GB" sz="2000" dirty="0"/>
              <a:t>cell function developed later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uiExpand="1" build="p"/>
      <p:bldP spid="76807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3458" name="Group 2"/>
          <p:cNvGrpSpPr>
            <a:grpSpLocks/>
          </p:cNvGrpSpPr>
          <p:nvPr/>
        </p:nvGrpSpPr>
        <p:grpSpPr bwMode="auto">
          <a:xfrm>
            <a:off x="228600" y="152400"/>
            <a:ext cx="3429000" cy="6248400"/>
            <a:chOff x="144" y="96"/>
            <a:chExt cx="2160" cy="3936"/>
          </a:xfrm>
        </p:grpSpPr>
        <p:sp>
          <p:nvSpPr>
            <p:cNvPr id="1043459" name="Freeform 3"/>
            <p:cNvSpPr>
              <a:spLocks/>
            </p:cNvSpPr>
            <p:nvPr/>
          </p:nvSpPr>
          <p:spPr bwMode="auto">
            <a:xfrm>
              <a:off x="480" y="96"/>
              <a:ext cx="1824" cy="3936"/>
            </a:xfrm>
            <a:custGeom>
              <a:avLst/>
              <a:gdLst/>
              <a:ahLst/>
              <a:cxnLst>
                <a:cxn ang="0">
                  <a:pos x="26" y="225"/>
                </a:cxn>
                <a:cxn ang="0">
                  <a:pos x="0" y="118"/>
                </a:cxn>
                <a:cxn ang="0">
                  <a:pos x="37" y="22"/>
                </a:cxn>
                <a:cxn ang="0">
                  <a:pos x="126" y="0"/>
                </a:cxn>
                <a:cxn ang="0">
                  <a:pos x="230" y="62"/>
                </a:cxn>
                <a:cxn ang="0">
                  <a:pos x="262" y="107"/>
                </a:cxn>
                <a:cxn ang="0">
                  <a:pos x="298" y="141"/>
                </a:cxn>
                <a:cxn ang="0">
                  <a:pos x="361" y="135"/>
                </a:cxn>
                <a:cxn ang="0">
                  <a:pos x="461" y="56"/>
                </a:cxn>
                <a:cxn ang="0">
                  <a:pos x="529" y="39"/>
                </a:cxn>
                <a:cxn ang="0">
                  <a:pos x="623" y="73"/>
                </a:cxn>
                <a:cxn ang="0">
                  <a:pos x="649" y="118"/>
                </a:cxn>
                <a:cxn ang="0">
                  <a:pos x="649" y="237"/>
                </a:cxn>
                <a:cxn ang="0">
                  <a:pos x="607" y="400"/>
                </a:cxn>
                <a:cxn ang="0">
                  <a:pos x="544" y="626"/>
                </a:cxn>
                <a:cxn ang="0">
                  <a:pos x="529" y="834"/>
                </a:cxn>
                <a:cxn ang="0">
                  <a:pos x="534" y="1049"/>
                </a:cxn>
                <a:cxn ang="0">
                  <a:pos x="539" y="1150"/>
                </a:cxn>
                <a:cxn ang="0">
                  <a:pos x="544" y="1257"/>
                </a:cxn>
                <a:cxn ang="0">
                  <a:pos x="544" y="1348"/>
                </a:cxn>
                <a:cxn ang="0">
                  <a:pos x="544" y="1449"/>
                </a:cxn>
                <a:cxn ang="0">
                  <a:pos x="555" y="1630"/>
                </a:cxn>
                <a:cxn ang="0">
                  <a:pos x="586" y="1810"/>
                </a:cxn>
                <a:cxn ang="0">
                  <a:pos x="633" y="1957"/>
                </a:cxn>
                <a:cxn ang="0">
                  <a:pos x="665" y="2008"/>
                </a:cxn>
                <a:cxn ang="0">
                  <a:pos x="685" y="2058"/>
                </a:cxn>
                <a:cxn ang="0">
                  <a:pos x="612" y="2137"/>
                </a:cxn>
                <a:cxn ang="0">
                  <a:pos x="534" y="2137"/>
                </a:cxn>
                <a:cxn ang="0">
                  <a:pos x="455" y="2109"/>
                </a:cxn>
                <a:cxn ang="0">
                  <a:pos x="382" y="2087"/>
                </a:cxn>
                <a:cxn ang="0">
                  <a:pos x="309" y="2070"/>
                </a:cxn>
                <a:cxn ang="0">
                  <a:pos x="220" y="2070"/>
                </a:cxn>
                <a:cxn ang="0">
                  <a:pos x="173" y="2098"/>
                </a:cxn>
                <a:cxn ang="0">
                  <a:pos x="126" y="2120"/>
                </a:cxn>
                <a:cxn ang="0">
                  <a:pos x="58" y="2070"/>
                </a:cxn>
                <a:cxn ang="0">
                  <a:pos x="68" y="1996"/>
                </a:cxn>
                <a:cxn ang="0">
                  <a:pos x="115" y="1929"/>
                </a:cxn>
                <a:cxn ang="0">
                  <a:pos x="152" y="1844"/>
                </a:cxn>
                <a:cxn ang="0">
                  <a:pos x="183" y="1759"/>
                </a:cxn>
                <a:cxn ang="0">
                  <a:pos x="194" y="1624"/>
                </a:cxn>
                <a:cxn ang="0">
                  <a:pos x="194" y="1489"/>
                </a:cxn>
                <a:cxn ang="0">
                  <a:pos x="199" y="1331"/>
                </a:cxn>
                <a:cxn ang="0">
                  <a:pos x="204" y="1178"/>
                </a:cxn>
                <a:cxn ang="0">
                  <a:pos x="204" y="1083"/>
                </a:cxn>
                <a:cxn ang="0">
                  <a:pos x="204" y="987"/>
                </a:cxn>
                <a:cxn ang="0">
                  <a:pos x="215" y="767"/>
                </a:cxn>
                <a:cxn ang="0">
                  <a:pos x="215" y="547"/>
                </a:cxn>
                <a:cxn ang="0">
                  <a:pos x="199" y="451"/>
                </a:cxn>
                <a:cxn ang="0">
                  <a:pos x="162" y="366"/>
                </a:cxn>
                <a:cxn ang="0">
                  <a:pos x="115" y="327"/>
                </a:cxn>
                <a:cxn ang="0">
                  <a:pos x="58" y="299"/>
                </a:cxn>
              </a:cxnLst>
              <a:rect l="0" t="0" r="r" b="b"/>
              <a:pathLst>
                <a:path w="685" h="2143">
                  <a:moveTo>
                    <a:pt x="47" y="287"/>
                  </a:moveTo>
                  <a:lnTo>
                    <a:pt x="26" y="225"/>
                  </a:lnTo>
                  <a:lnTo>
                    <a:pt x="11" y="174"/>
                  </a:lnTo>
                  <a:lnTo>
                    <a:pt x="0" y="118"/>
                  </a:lnTo>
                  <a:lnTo>
                    <a:pt x="16" y="62"/>
                  </a:lnTo>
                  <a:lnTo>
                    <a:pt x="37" y="22"/>
                  </a:lnTo>
                  <a:lnTo>
                    <a:pt x="84" y="5"/>
                  </a:lnTo>
                  <a:lnTo>
                    <a:pt x="126" y="0"/>
                  </a:lnTo>
                  <a:lnTo>
                    <a:pt x="162" y="17"/>
                  </a:lnTo>
                  <a:lnTo>
                    <a:pt x="230" y="62"/>
                  </a:lnTo>
                  <a:lnTo>
                    <a:pt x="246" y="84"/>
                  </a:lnTo>
                  <a:lnTo>
                    <a:pt x="262" y="107"/>
                  </a:lnTo>
                  <a:lnTo>
                    <a:pt x="272" y="129"/>
                  </a:lnTo>
                  <a:lnTo>
                    <a:pt x="298" y="141"/>
                  </a:lnTo>
                  <a:lnTo>
                    <a:pt x="330" y="141"/>
                  </a:lnTo>
                  <a:lnTo>
                    <a:pt x="361" y="135"/>
                  </a:lnTo>
                  <a:lnTo>
                    <a:pt x="413" y="95"/>
                  </a:lnTo>
                  <a:lnTo>
                    <a:pt x="461" y="56"/>
                  </a:lnTo>
                  <a:lnTo>
                    <a:pt x="492" y="45"/>
                  </a:lnTo>
                  <a:lnTo>
                    <a:pt x="529" y="39"/>
                  </a:lnTo>
                  <a:lnTo>
                    <a:pt x="576" y="45"/>
                  </a:lnTo>
                  <a:lnTo>
                    <a:pt x="623" y="73"/>
                  </a:lnTo>
                  <a:lnTo>
                    <a:pt x="638" y="95"/>
                  </a:lnTo>
                  <a:lnTo>
                    <a:pt x="649" y="118"/>
                  </a:lnTo>
                  <a:lnTo>
                    <a:pt x="654" y="174"/>
                  </a:lnTo>
                  <a:lnTo>
                    <a:pt x="649" y="237"/>
                  </a:lnTo>
                  <a:lnTo>
                    <a:pt x="638" y="293"/>
                  </a:lnTo>
                  <a:lnTo>
                    <a:pt x="607" y="400"/>
                  </a:lnTo>
                  <a:lnTo>
                    <a:pt x="570" y="502"/>
                  </a:lnTo>
                  <a:lnTo>
                    <a:pt x="544" y="626"/>
                  </a:lnTo>
                  <a:lnTo>
                    <a:pt x="534" y="733"/>
                  </a:lnTo>
                  <a:lnTo>
                    <a:pt x="529" y="834"/>
                  </a:lnTo>
                  <a:lnTo>
                    <a:pt x="529" y="936"/>
                  </a:lnTo>
                  <a:lnTo>
                    <a:pt x="534" y="1049"/>
                  </a:lnTo>
                  <a:lnTo>
                    <a:pt x="534" y="1099"/>
                  </a:lnTo>
                  <a:lnTo>
                    <a:pt x="539" y="1150"/>
                  </a:lnTo>
                  <a:lnTo>
                    <a:pt x="539" y="1195"/>
                  </a:lnTo>
                  <a:lnTo>
                    <a:pt x="544" y="1257"/>
                  </a:lnTo>
                  <a:lnTo>
                    <a:pt x="544" y="1303"/>
                  </a:lnTo>
                  <a:lnTo>
                    <a:pt x="544" y="1348"/>
                  </a:lnTo>
                  <a:lnTo>
                    <a:pt x="544" y="1393"/>
                  </a:lnTo>
                  <a:lnTo>
                    <a:pt x="544" y="1449"/>
                  </a:lnTo>
                  <a:lnTo>
                    <a:pt x="549" y="1545"/>
                  </a:lnTo>
                  <a:lnTo>
                    <a:pt x="555" y="1630"/>
                  </a:lnTo>
                  <a:lnTo>
                    <a:pt x="565" y="1709"/>
                  </a:lnTo>
                  <a:lnTo>
                    <a:pt x="586" y="1810"/>
                  </a:lnTo>
                  <a:lnTo>
                    <a:pt x="602" y="1883"/>
                  </a:lnTo>
                  <a:lnTo>
                    <a:pt x="633" y="1957"/>
                  </a:lnTo>
                  <a:lnTo>
                    <a:pt x="644" y="1979"/>
                  </a:lnTo>
                  <a:lnTo>
                    <a:pt x="665" y="2008"/>
                  </a:lnTo>
                  <a:lnTo>
                    <a:pt x="680" y="2030"/>
                  </a:lnTo>
                  <a:lnTo>
                    <a:pt x="685" y="2058"/>
                  </a:lnTo>
                  <a:lnTo>
                    <a:pt x="659" y="2103"/>
                  </a:lnTo>
                  <a:lnTo>
                    <a:pt x="612" y="2137"/>
                  </a:lnTo>
                  <a:lnTo>
                    <a:pt x="570" y="2143"/>
                  </a:lnTo>
                  <a:lnTo>
                    <a:pt x="534" y="2137"/>
                  </a:lnTo>
                  <a:lnTo>
                    <a:pt x="497" y="2120"/>
                  </a:lnTo>
                  <a:lnTo>
                    <a:pt x="455" y="2109"/>
                  </a:lnTo>
                  <a:lnTo>
                    <a:pt x="413" y="2098"/>
                  </a:lnTo>
                  <a:lnTo>
                    <a:pt x="382" y="2087"/>
                  </a:lnTo>
                  <a:lnTo>
                    <a:pt x="345" y="2075"/>
                  </a:lnTo>
                  <a:lnTo>
                    <a:pt x="309" y="2070"/>
                  </a:lnTo>
                  <a:lnTo>
                    <a:pt x="262" y="2058"/>
                  </a:lnTo>
                  <a:lnTo>
                    <a:pt x="220" y="2070"/>
                  </a:lnTo>
                  <a:lnTo>
                    <a:pt x="188" y="2081"/>
                  </a:lnTo>
                  <a:lnTo>
                    <a:pt x="173" y="2098"/>
                  </a:lnTo>
                  <a:lnTo>
                    <a:pt x="152" y="2115"/>
                  </a:lnTo>
                  <a:lnTo>
                    <a:pt x="126" y="2120"/>
                  </a:lnTo>
                  <a:lnTo>
                    <a:pt x="79" y="2103"/>
                  </a:lnTo>
                  <a:lnTo>
                    <a:pt x="58" y="2070"/>
                  </a:lnTo>
                  <a:lnTo>
                    <a:pt x="52" y="2030"/>
                  </a:lnTo>
                  <a:lnTo>
                    <a:pt x="68" y="1996"/>
                  </a:lnTo>
                  <a:lnTo>
                    <a:pt x="94" y="1962"/>
                  </a:lnTo>
                  <a:lnTo>
                    <a:pt x="115" y="1929"/>
                  </a:lnTo>
                  <a:lnTo>
                    <a:pt x="131" y="1878"/>
                  </a:lnTo>
                  <a:lnTo>
                    <a:pt x="152" y="1844"/>
                  </a:lnTo>
                  <a:lnTo>
                    <a:pt x="168" y="1804"/>
                  </a:lnTo>
                  <a:lnTo>
                    <a:pt x="183" y="1759"/>
                  </a:lnTo>
                  <a:lnTo>
                    <a:pt x="188" y="1686"/>
                  </a:lnTo>
                  <a:lnTo>
                    <a:pt x="194" y="1624"/>
                  </a:lnTo>
                  <a:lnTo>
                    <a:pt x="188" y="1556"/>
                  </a:lnTo>
                  <a:lnTo>
                    <a:pt x="194" y="1489"/>
                  </a:lnTo>
                  <a:lnTo>
                    <a:pt x="194" y="1404"/>
                  </a:lnTo>
                  <a:lnTo>
                    <a:pt x="199" y="1331"/>
                  </a:lnTo>
                  <a:lnTo>
                    <a:pt x="199" y="1257"/>
                  </a:lnTo>
                  <a:lnTo>
                    <a:pt x="204" y="1178"/>
                  </a:lnTo>
                  <a:lnTo>
                    <a:pt x="204" y="1128"/>
                  </a:lnTo>
                  <a:lnTo>
                    <a:pt x="204" y="1083"/>
                  </a:lnTo>
                  <a:lnTo>
                    <a:pt x="204" y="1032"/>
                  </a:lnTo>
                  <a:lnTo>
                    <a:pt x="204" y="987"/>
                  </a:lnTo>
                  <a:lnTo>
                    <a:pt x="204" y="868"/>
                  </a:lnTo>
                  <a:lnTo>
                    <a:pt x="215" y="767"/>
                  </a:lnTo>
                  <a:lnTo>
                    <a:pt x="220" y="665"/>
                  </a:lnTo>
                  <a:lnTo>
                    <a:pt x="215" y="547"/>
                  </a:lnTo>
                  <a:lnTo>
                    <a:pt x="204" y="496"/>
                  </a:lnTo>
                  <a:lnTo>
                    <a:pt x="199" y="451"/>
                  </a:lnTo>
                  <a:lnTo>
                    <a:pt x="188" y="406"/>
                  </a:lnTo>
                  <a:lnTo>
                    <a:pt x="162" y="366"/>
                  </a:lnTo>
                  <a:lnTo>
                    <a:pt x="136" y="338"/>
                  </a:lnTo>
                  <a:lnTo>
                    <a:pt x="115" y="327"/>
                  </a:lnTo>
                  <a:lnTo>
                    <a:pt x="84" y="315"/>
                  </a:lnTo>
                  <a:lnTo>
                    <a:pt x="58" y="299"/>
                  </a:lnTo>
                </a:path>
              </a:pathLst>
            </a:custGeom>
            <a:solidFill>
              <a:srgbClr val="FDF3E3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460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9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i="0">
                  <a:effectLst/>
                </a:rPr>
                <a:t>Stem cells</a:t>
              </a:r>
            </a:p>
          </p:txBody>
        </p:sp>
        <p:grpSp>
          <p:nvGrpSpPr>
            <p:cNvPr id="1043461" name="Group 5"/>
            <p:cNvGrpSpPr>
              <a:grpSpLocks/>
            </p:cNvGrpSpPr>
            <p:nvPr/>
          </p:nvGrpSpPr>
          <p:grpSpPr bwMode="auto">
            <a:xfrm>
              <a:off x="1200" y="1392"/>
              <a:ext cx="288" cy="336"/>
              <a:chOff x="4997" y="2278"/>
              <a:chExt cx="106" cy="114"/>
            </a:xfrm>
          </p:grpSpPr>
          <p:sp>
            <p:nvSpPr>
              <p:cNvPr id="1043462" name="Oval 6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63" name="Oval 7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464" name="Group 8"/>
            <p:cNvGrpSpPr>
              <a:grpSpLocks/>
            </p:cNvGrpSpPr>
            <p:nvPr/>
          </p:nvGrpSpPr>
          <p:grpSpPr bwMode="auto">
            <a:xfrm>
              <a:off x="1392" y="1488"/>
              <a:ext cx="192" cy="240"/>
              <a:chOff x="4997" y="2278"/>
              <a:chExt cx="106" cy="114"/>
            </a:xfrm>
          </p:grpSpPr>
          <p:sp>
            <p:nvSpPr>
              <p:cNvPr id="1043465" name="Oval 9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66" name="Oval 10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467" name="Group 11"/>
            <p:cNvGrpSpPr>
              <a:grpSpLocks/>
            </p:cNvGrpSpPr>
            <p:nvPr/>
          </p:nvGrpSpPr>
          <p:grpSpPr bwMode="auto">
            <a:xfrm>
              <a:off x="1248" y="1248"/>
              <a:ext cx="192" cy="240"/>
              <a:chOff x="4997" y="2278"/>
              <a:chExt cx="106" cy="114"/>
            </a:xfrm>
          </p:grpSpPr>
          <p:sp>
            <p:nvSpPr>
              <p:cNvPr id="1043468" name="Oval 12"/>
              <p:cNvSpPr>
                <a:spLocks noChangeArrowheads="1"/>
              </p:cNvSpPr>
              <p:nvPr/>
            </p:nvSpPr>
            <p:spPr bwMode="auto">
              <a:xfrm>
                <a:off x="4997" y="2278"/>
                <a:ext cx="106" cy="114"/>
              </a:xfrm>
              <a:prstGeom prst="ellipse">
                <a:avLst/>
              </a:prstGeom>
              <a:solidFill>
                <a:srgbClr val="FFF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69" name="Oval 13"/>
              <p:cNvSpPr>
                <a:spLocks noChangeArrowheads="1"/>
              </p:cNvSpPr>
              <p:nvPr/>
            </p:nvSpPr>
            <p:spPr bwMode="auto">
              <a:xfrm>
                <a:off x="5013" y="2295"/>
                <a:ext cx="90" cy="86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cxnSp>
        <p:nvCxnSpPr>
          <p:cNvPr id="1043470" name="AutoShape 14"/>
          <p:cNvCxnSpPr>
            <a:cxnSpLocks noChangeShapeType="1"/>
          </p:cNvCxnSpPr>
          <p:nvPr/>
        </p:nvCxnSpPr>
        <p:spPr bwMode="auto">
          <a:xfrm flipV="1">
            <a:off x="3200400" y="5181600"/>
            <a:ext cx="1676400" cy="31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043471" name="Group 15"/>
          <p:cNvGrpSpPr>
            <a:grpSpLocks/>
          </p:cNvGrpSpPr>
          <p:nvPr/>
        </p:nvGrpSpPr>
        <p:grpSpPr bwMode="auto">
          <a:xfrm>
            <a:off x="0" y="2895600"/>
            <a:ext cx="3546475" cy="3336925"/>
            <a:chOff x="0" y="1824"/>
            <a:chExt cx="2234" cy="2102"/>
          </a:xfrm>
        </p:grpSpPr>
        <p:sp>
          <p:nvSpPr>
            <p:cNvPr id="1043472" name="Text Box 16"/>
            <p:cNvSpPr txBox="1">
              <a:spLocks noChangeArrowheads="1"/>
            </p:cNvSpPr>
            <p:nvPr/>
          </p:nvSpPr>
          <p:spPr bwMode="auto">
            <a:xfrm>
              <a:off x="0" y="2160"/>
              <a:ext cx="960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i="0">
                  <a:effectLst/>
                </a:rPr>
                <a:t>Lymphoid progenitors</a:t>
              </a:r>
            </a:p>
          </p:txBody>
        </p:sp>
        <p:grpSp>
          <p:nvGrpSpPr>
            <p:cNvPr id="1043473" name="Group 17"/>
            <p:cNvGrpSpPr>
              <a:grpSpLocks/>
            </p:cNvGrpSpPr>
            <p:nvPr/>
          </p:nvGrpSpPr>
          <p:grpSpPr bwMode="auto">
            <a:xfrm>
              <a:off x="1440" y="2016"/>
              <a:ext cx="240" cy="240"/>
              <a:chOff x="4741" y="1500"/>
              <a:chExt cx="106" cy="114"/>
            </a:xfrm>
          </p:grpSpPr>
          <p:sp>
            <p:nvSpPr>
              <p:cNvPr id="1043474" name="Oval 18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75" name="Oval 19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476" name="Group 20"/>
            <p:cNvGrpSpPr>
              <a:grpSpLocks/>
            </p:cNvGrpSpPr>
            <p:nvPr/>
          </p:nvGrpSpPr>
          <p:grpSpPr bwMode="auto">
            <a:xfrm>
              <a:off x="1344" y="2640"/>
              <a:ext cx="521" cy="624"/>
              <a:chOff x="4903" y="3071"/>
              <a:chExt cx="160" cy="192"/>
            </a:xfrm>
          </p:grpSpPr>
          <p:grpSp>
            <p:nvGrpSpPr>
              <p:cNvPr id="1043477" name="Group 21"/>
              <p:cNvGrpSpPr>
                <a:grpSpLocks/>
              </p:cNvGrpSpPr>
              <p:nvPr/>
            </p:nvGrpSpPr>
            <p:grpSpPr bwMode="auto">
              <a:xfrm>
                <a:off x="4903" y="3130"/>
                <a:ext cx="106" cy="114"/>
                <a:chOff x="4903" y="3130"/>
                <a:chExt cx="106" cy="114"/>
              </a:xfrm>
            </p:grpSpPr>
            <p:sp>
              <p:nvSpPr>
                <p:cNvPr id="1043478" name="Oval 22"/>
                <p:cNvSpPr>
                  <a:spLocks noChangeArrowheads="1"/>
                </p:cNvSpPr>
                <p:nvPr/>
              </p:nvSpPr>
              <p:spPr bwMode="auto">
                <a:xfrm>
                  <a:off x="4903" y="3130"/>
                  <a:ext cx="106" cy="114"/>
                </a:xfrm>
                <a:prstGeom prst="ellipse">
                  <a:avLst/>
                </a:prstGeom>
                <a:solidFill>
                  <a:srgbClr val="FF7F0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79" name="Oval 23"/>
                <p:cNvSpPr>
                  <a:spLocks noChangeArrowheads="1"/>
                </p:cNvSpPr>
                <p:nvPr/>
              </p:nvSpPr>
              <p:spPr bwMode="auto">
                <a:xfrm>
                  <a:off x="4919" y="3147"/>
                  <a:ext cx="90" cy="86"/>
                </a:xfrm>
                <a:prstGeom prst="ellipse">
                  <a:avLst/>
                </a:prstGeom>
                <a:blipFill dpi="0" rotWithShape="0">
                  <a:blip r:embed="rId4" cstate="print"/>
                  <a:srcRect/>
                  <a:tile tx="0" ty="0" sx="100000" sy="100000" flip="none" algn="tl"/>
                </a:blip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3480" name="Line 24"/>
              <p:cNvSpPr>
                <a:spLocks noChangeShapeType="1"/>
              </p:cNvSpPr>
              <p:nvPr/>
            </p:nvSpPr>
            <p:spPr bwMode="auto">
              <a:xfrm>
                <a:off x="5011" y="3178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1" name="Line 25"/>
              <p:cNvSpPr>
                <a:spLocks noChangeShapeType="1"/>
              </p:cNvSpPr>
              <p:nvPr/>
            </p:nvSpPr>
            <p:spPr bwMode="auto">
              <a:xfrm>
                <a:off x="5011" y="3190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2" name="Line 26"/>
              <p:cNvSpPr>
                <a:spLocks noChangeShapeType="1"/>
              </p:cNvSpPr>
              <p:nvPr/>
            </p:nvSpPr>
            <p:spPr bwMode="auto">
              <a:xfrm>
                <a:off x="5047" y="3190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3" name="Line 27"/>
              <p:cNvSpPr>
                <a:spLocks noChangeShapeType="1"/>
              </p:cNvSpPr>
              <p:nvPr/>
            </p:nvSpPr>
            <p:spPr bwMode="auto">
              <a:xfrm flipV="1">
                <a:off x="5047" y="3162"/>
                <a:ext cx="16" cy="1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4" name="Line 28"/>
              <p:cNvSpPr>
                <a:spLocks noChangeShapeType="1"/>
              </p:cNvSpPr>
              <p:nvPr/>
            </p:nvSpPr>
            <p:spPr bwMode="auto">
              <a:xfrm>
                <a:off x="5042" y="3201"/>
                <a:ext cx="11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5" name="Line 29"/>
              <p:cNvSpPr>
                <a:spLocks noChangeShapeType="1"/>
              </p:cNvSpPr>
              <p:nvPr/>
            </p:nvSpPr>
            <p:spPr bwMode="auto">
              <a:xfrm flipV="1">
                <a:off x="5042" y="3156"/>
                <a:ext cx="16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6" name="Line 30"/>
              <p:cNvSpPr>
                <a:spLocks noChangeShapeType="1"/>
              </p:cNvSpPr>
              <p:nvPr/>
            </p:nvSpPr>
            <p:spPr bwMode="auto">
              <a:xfrm>
                <a:off x="4974" y="3241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87" name="Line 31"/>
              <p:cNvSpPr>
                <a:spLocks noChangeShapeType="1"/>
              </p:cNvSpPr>
              <p:nvPr/>
            </p:nvSpPr>
            <p:spPr bwMode="auto">
              <a:xfrm>
                <a:off x="4985" y="3235"/>
                <a:ext cx="10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3488" name="Group 32"/>
              <p:cNvGrpSpPr>
                <a:grpSpLocks/>
              </p:cNvGrpSpPr>
              <p:nvPr/>
            </p:nvGrpSpPr>
            <p:grpSpPr bwMode="auto">
              <a:xfrm>
                <a:off x="4974" y="3071"/>
                <a:ext cx="58" cy="62"/>
                <a:chOff x="4974" y="3071"/>
                <a:chExt cx="58" cy="62"/>
              </a:xfrm>
            </p:grpSpPr>
            <p:sp>
              <p:nvSpPr>
                <p:cNvPr id="104348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9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91" name="Line 35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9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93" name="Line 37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49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3495" name="Line 39"/>
              <p:cNvSpPr>
                <a:spLocks noChangeShapeType="1"/>
              </p:cNvSpPr>
              <p:nvPr/>
            </p:nvSpPr>
            <p:spPr bwMode="auto">
              <a:xfrm>
                <a:off x="4911" y="3105"/>
                <a:ext cx="16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496" name="Line 40"/>
              <p:cNvSpPr>
                <a:spLocks noChangeShapeType="1"/>
              </p:cNvSpPr>
              <p:nvPr/>
            </p:nvSpPr>
            <p:spPr bwMode="auto">
              <a:xfrm>
                <a:off x="4922" y="3105"/>
                <a:ext cx="16" cy="2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497" name="Line 41"/>
            <p:cNvSpPr>
              <a:spLocks noChangeShapeType="1"/>
            </p:cNvSpPr>
            <p:nvPr/>
          </p:nvSpPr>
          <p:spPr bwMode="auto">
            <a:xfrm>
              <a:off x="1392" y="1824"/>
              <a:ext cx="96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43498" name="Group 42"/>
            <p:cNvGrpSpPr>
              <a:grpSpLocks/>
            </p:cNvGrpSpPr>
            <p:nvPr/>
          </p:nvGrpSpPr>
          <p:grpSpPr bwMode="auto">
            <a:xfrm>
              <a:off x="1296" y="2208"/>
              <a:ext cx="240" cy="240"/>
              <a:chOff x="4741" y="1500"/>
              <a:chExt cx="106" cy="114"/>
            </a:xfrm>
          </p:grpSpPr>
          <p:sp>
            <p:nvSpPr>
              <p:cNvPr id="1043499" name="Oval 43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00" name="Oval 44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501" name="Group 45"/>
            <p:cNvGrpSpPr>
              <a:grpSpLocks/>
            </p:cNvGrpSpPr>
            <p:nvPr/>
          </p:nvGrpSpPr>
          <p:grpSpPr bwMode="auto">
            <a:xfrm>
              <a:off x="1488" y="2448"/>
              <a:ext cx="93" cy="238"/>
              <a:chOff x="1210" y="2626"/>
              <a:chExt cx="113" cy="227"/>
            </a:xfrm>
          </p:grpSpPr>
          <p:sp>
            <p:nvSpPr>
              <p:cNvPr id="1043502" name="Freeform 46"/>
              <p:cNvSpPr>
                <a:spLocks/>
              </p:cNvSpPr>
              <p:nvPr/>
            </p:nvSpPr>
            <p:spPr bwMode="auto">
              <a:xfrm>
                <a:off x="1210" y="2747"/>
                <a:ext cx="113" cy="106"/>
              </a:xfrm>
              <a:custGeom>
                <a:avLst/>
                <a:gdLst/>
                <a:ahLst/>
                <a:cxnLst>
                  <a:cxn ang="0">
                    <a:pos x="48" y="106"/>
                  </a:cxn>
                  <a:cxn ang="0">
                    <a:pos x="0" y="0"/>
                  </a:cxn>
                  <a:cxn ang="0">
                    <a:pos x="48" y="0"/>
                  </a:cxn>
                  <a:cxn ang="0">
                    <a:pos x="113" y="0"/>
                  </a:cxn>
                  <a:cxn ang="0">
                    <a:pos x="48" y="106"/>
                  </a:cxn>
                </a:cxnLst>
                <a:rect l="0" t="0" r="r" b="b"/>
                <a:pathLst>
                  <a:path w="113" h="106">
                    <a:moveTo>
                      <a:pt x="48" y="106"/>
                    </a:moveTo>
                    <a:lnTo>
                      <a:pt x="0" y="0"/>
                    </a:lnTo>
                    <a:lnTo>
                      <a:pt x="48" y="0"/>
                    </a:lnTo>
                    <a:lnTo>
                      <a:pt x="113" y="0"/>
                    </a:lnTo>
                    <a:lnTo>
                      <a:pt x="48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03" name="Line 47"/>
              <p:cNvSpPr>
                <a:spLocks noChangeShapeType="1"/>
              </p:cNvSpPr>
              <p:nvPr/>
            </p:nvSpPr>
            <p:spPr bwMode="auto">
              <a:xfrm>
                <a:off x="1258" y="2626"/>
                <a:ext cx="1" cy="12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04" name="Rectangle 48"/>
            <p:cNvSpPr>
              <a:spLocks noChangeArrowheads="1"/>
            </p:cNvSpPr>
            <p:nvPr/>
          </p:nvSpPr>
          <p:spPr bwMode="auto">
            <a:xfrm>
              <a:off x="1728" y="2784"/>
              <a:ext cx="15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i="0">
                  <a:solidFill>
                    <a:srgbClr val="000000"/>
                  </a:solidFill>
                  <a:effectLst/>
                  <a:latin typeface="Arial Narrow" pitchFamily="34" charset="0"/>
                </a:rPr>
                <a:t>IgM</a:t>
              </a:r>
              <a:endParaRPr lang="en-GB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43505" name="Group 49"/>
            <p:cNvGrpSpPr>
              <a:grpSpLocks/>
            </p:cNvGrpSpPr>
            <p:nvPr/>
          </p:nvGrpSpPr>
          <p:grpSpPr bwMode="auto">
            <a:xfrm>
              <a:off x="1230" y="3169"/>
              <a:ext cx="93" cy="246"/>
              <a:chOff x="1210" y="3169"/>
              <a:chExt cx="113" cy="235"/>
            </a:xfrm>
          </p:grpSpPr>
          <p:sp>
            <p:nvSpPr>
              <p:cNvPr id="1043506" name="Freeform 50"/>
              <p:cNvSpPr>
                <a:spLocks/>
              </p:cNvSpPr>
              <p:nvPr/>
            </p:nvSpPr>
            <p:spPr bwMode="auto">
              <a:xfrm>
                <a:off x="1210" y="3291"/>
                <a:ext cx="113" cy="113"/>
              </a:xfrm>
              <a:custGeom>
                <a:avLst/>
                <a:gdLst/>
                <a:ahLst/>
                <a:cxnLst>
                  <a:cxn ang="0">
                    <a:pos x="48" y="113"/>
                  </a:cxn>
                  <a:cxn ang="0">
                    <a:pos x="0" y="0"/>
                  </a:cxn>
                  <a:cxn ang="0">
                    <a:pos x="48" y="0"/>
                  </a:cxn>
                  <a:cxn ang="0">
                    <a:pos x="113" y="0"/>
                  </a:cxn>
                  <a:cxn ang="0">
                    <a:pos x="48" y="113"/>
                  </a:cxn>
                </a:cxnLst>
                <a:rect l="0" t="0" r="r" b="b"/>
                <a:pathLst>
                  <a:path w="113" h="113">
                    <a:moveTo>
                      <a:pt x="48" y="113"/>
                    </a:moveTo>
                    <a:lnTo>
                      <a:pt x="0" y="0"/>
                    </a:lnTo>
                    <a:lnTo>
                      <a:pt x="48" y="0"/>
                    </a:lnTo>
                    <a:lnTo>
                      <a:pt x="113" y="0"/>
                    </a:lnTo>
                    <a:lnTo>
                      <a:pt x="48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07" name="Line 51"/>
              <p:cNvSpPr>
                <a:spLocks noChangeShapeType="1"/>
              </p:cNvSpPr>
              <p:nvPr/>
            </p:nvSpPr>
            <p:spPr bwMode="auto">
              <a:xfrm>
                <a:off x="1258" y="3169"/>
                <a:ext cx="1" cy="12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08" name="Rectangle 52"/>
            <p:cNvSpPr>
              <a:spLocks noChangeArrowheads="1"/>
            </p:cNvSpPr>
            <p:nvPr/>
          </p:nvSpPr>
          <p:spPr bwMode="auto">
            <a:xfrm>
              <a:off x="192" y="2832"/>
              <a:ext cx="6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 i="0">
                  <a:effectLst/>
                </a:rPr>
                <a:t>Pro B cells</a:t>
              </a:r>
              <a:endParaRPr lang="en-GB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43509" name="Group 53"/>
            <p:cNvGrpSpPr>
              <a:grpSpLocks/>
            </p:cNvGrpSpPr>
            <p:nvPr/>
          </p:nvGrpSpPr>
          <p:grpSpPr bwMode="auto">
            <a:xfrm>
              <a:off x="1392" y="3264"/>
              <a:ext cx="521" cy="624"/>
              <a:chOff x="4903" y="3071"/>
              <a:chExt cx="160" cy="192"/>
            </a:xfrm>
          </p:grpSpPr>
          <p:grpSp>
            <p:nvGrpSpPr>
              <p:cNvPr id="1043510" name="Group 54"/>
              <p:cNvGrpSpPr>
                <a:grpSpLocks/>
              </p:cNvGrpSpPr>
              <p:nvPr/>
            </p:nvGrpSpPr>
            <p:grpSpPr bwMode="auto">
              <a:xfrm>
                <a:off x="4903" y="3130"/>
                <a:ext cx="106" cy="114"/>
                <a:chOff x="4903" y="3130"/>
                <a:chExt cx="106" cy="114"/>
              </a:xfrm>
            </p:grpSpPr>
            <p:sp>
              <p:nvSpPr>
                <p:cNvPr id="1043511" name="Oval 55"/>
                <p:cNvSpPr>
                  <a:spLocks noChangeArrowheads="1"/>
                </p:cNvSpPr>
                <p:nvPr/>
              </p:nvSpPr>
              <p:spPr bwMode="auto">
                <a:xfrm>
                  <a:off x="4903" y="3130"/>
                  <a:ext cx="106" cy="114"/>
                </a:xfrm>
                <a:prstGeom prst="ellipse">
                  <a:avLst/>
                </a:prstGeom>
                <a:solidFill>
                  <a:srgbClr val="FF7F0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12" name="Oval 56"/>
                <p:cNvSpPr>
                  <a:spLocks noChangeArrowheads="1"/>
                </p:cNvSpPr>
                <p:nvPr/>
              </p:nvSpPr>
              <p:spPr bwMode="auto">
                <a:xfrm>
                  <a:off x="4919" y="3147"/>
                  <a:ext cx="90" cy="86"/>
                </a:xfrm>
                <a:prstGeom prst="ellipse">
                  <a:avLst/>
                </a:prstGeom>
                <a:blipFill dpi="0" rotWithShape="0">
                  <a:blip r:embed="rId4" cstate="print"/>
                  <a:srcRect/>
                  <a:tile tx="0" ty="0" sx="100000" sy="100000" flip="none" algn="tl"/>
                </a:blip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3513" name="Line 57"/>
              <p:cNvSpPr>
                <a:spLocks noChangeShapeType="1"/>
              </p:cNvSpPr>
              <p:nvPr/>
            </p:nvSpPr>
            <p:spPr bwMode="auto">
              <a:xfrm>
                <a:off x="5011" y="3178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4" name="Line 58"/>
              <p:cNvSpPr>
                <a:spLocks noChangeShapeType="1"/>
              </p:cNvSpPr>
              <p:nvPr/>
            </p:nvSpPr>
            <p:spPr bwMode="auto">
              <a:xfrm>
                <a:off x="5011" y="3190"/>
                <a:ext cx="3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5" name="Line 59"/>
              <p:cNvSpPr>
                <a:spLocks noChangeShapeType="1"/>
              </p:cNvSpPr>
              <p:nvPr/>
            </p:nvSpPr>
            <p:spPr bwMode="auto">
              <a:xfrm>
                <a:off x="5047" y="3190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6" name="Line 60"/>
              <p:cNvSpPr>
                <a:spLocks noChangeShapeType="1"/>
              </p:cNvSpPr>
              <p:nvPr/>
            </p:nvSpPr>
            <p:spPr bwMode="auto">
              <a:xfrm flipV="1">
                <a:off x="5047" y="3162"/>
                <a:ext cx="16" cy="1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7" name="Line 61"/>
              <p:cNvSpPr>
                <a:spLocks noChangeShapeType="1"/>
              </p:cNvSpPr>
              <p:nvPr/>
            </p:nvSpPr>
            <p:spPr bwMode="auto">
              <a:xfrm>
                <a:off x="5042" y="3201"/>
                <a:ext cx="11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8" name="Line 62"/>
              <p:cNvSpPr>
                <a:spLocks noChangeShapeType="1"/>
              </p:cNvSpPr>
              <p:nvPr/>
            </p:nvSpPr>
            <p:spPr bwMode="auto">
              <a:xfrm flipV="1">
                <a:off x="5042" y="3156"/>
                <a:ext cx="16" cy="1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19" name="Line 63"/>
              <p:cNvSpPr>
                <a:spLocks noChangeShapeType="1"/>
              </p:cNvSpPr>
              <p:nvPr/>
            </p:nvSpPr>
            <p:spPr bwMode="auto">
              <a:xfrm>
                <a:off x="4974" y="3241"/>
                <a:ext cx="11" cy="2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20" name="Line 64"/>
              <p:cNvSpPr>
                <a:spLocks noChangeShapeType="1"/>
              </p:cNvSpPr>
              <p:nvPr/>
            </p:nvSpPr>
            <p:spPr bwMode="auto">
              <a:xfrm>
                <a:off x="4985" y="3235"/>
                <a:ext cx="10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3521" name="Group 65"/>
              <p:cNvGrpSpPr>
                <a:grpSpLocks/>
              </p:cNvGrpSpPr>
              <p:nvPr/>
            </p:nvGrpSpPr>
            <p:grpSpPr bwMode="auto">
              <a:xfrm>
                <a:off x="4974" y="3071"/>
                <a:ext cx="58" cy="62"/>
                <a:chOff x="4974" y="3071"/>
                <a:chExt cx="58" cy="62"/>
              </a:xfrm>
            </p:grpSpPr>
            <p:sp>
              <p:nvSpPr>
                <p:cNvPr id="1043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24" name="Line 68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26" name="Line 70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527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3528" name="Line 72"/>
              <p:cNvSpPr>
                <a:spLocks noChangeShapeType="1"/>
              </p:cNvSpPr>
              <p:nvPr/>
            </p:nvSpPr>
            <p:spPr bwMode="auto">
              <a:xfrm>
                <a:off x="4911" y="3105"/>
                <a:ext cx="16" cy="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29" name="Line 73"/>
              <p:cNvSpPr>
                <a:spLocks noChangeShapeType="1"/>
              </p:cNvSpPr>
              <p:nvPr/>
            </p:nvSpPr>
            <p:spPr bwMode="auto">
              <a:xfrm>
                <a:off x="4922" y="3105"/>
                <a:ext cx="16" cy="2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30" name="Rectangle 74"/>
            <p:cNvSpPr>
              <a:spLocks noChangeArrowheads="1"/>
            </p:cNvSpPr>
            <p:nvPr/>
          </p:nvSpPr>
          <p:spPr bwMode="auto">
            <a:xfrm>
              <a:off x="1824" y="3792"/>
              <a:ext cx="4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i="0">
                  <a:solidFill>
                    <a:srgbClr val="000000"/>
                  </a:solidFill>
                  <a:effectLst/>
                  <a:latin typeface="Arial Narrow" pitchFamily="34" charset="0"/>
                </a:rPr>
                <a:t>IgM &amp; IgD</a:t>
              </a:r>
              <a:endParaRPr lang="en-GB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43531" name="Group 75"/>
            <p:cNvGrpSpPr>
              <a:grpSpLocks/>
            </p:cNvGrpSpPr>
            <p:nvPr/>
          </p:nvGrpSpPr>
          <p:grpSpPr bwMode="auto">
            <a:xfrm>
              <a:off x="1488" y="2256"/>
              <a:ext cx="240" cy="240"/>
              <a:chOff x="4741" y="1500"/>
              <a:chExt cx="106" cy="114"/>
            </a:xfrm>
          </p:grpSpPr>
          <p:sp>
            <p:nvSpPr>
              <p:cNvPr id="1043532" name="Oval 76"/>
              <p:cNvSpPr>
                <a:spLocks noChangeArrowheads="1"/>
              </p:cNvSpPr>
              <p:nvPr/>
            </p:nvSpPr>
            <p:spPr bwMode="auto">
              <a:xfrm>
                <a:off x="4741" y="1500"/>
                <a:ext cx="106" cy="114"/>
              </a:xfrm>
              <a:prstGeom prst="ellipse">
                <a:avLst/>
              </a:prstGeom>
              <a:solidFill>
                <a:srgbClr val="6619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33" name="Oval 77"/>
              <p:cNvSpPr>
                <a:spLocks noChangeArrowheads="1"/>
              </p:cNvSpPr>
              <p:nvPr/>
            </p:nvSpPr>
            <p:spPr bwMode="auto">
              <a:xfrm>
                <a:off x="4756" y="1517"/>
                <a:ext cx="91" cy="86"/>
              </a:xfrm>
              <a:prstGeom prst="ellips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34" name="Rectangle 78"/>
            <p:cNvSpPr>
              <a:spLocks noChangeArrowheads="1"/>
            </p:cNvSpPr>
            <p:nvPr/>
          </p:nvSpPr>
          <p:spPr bwMode="auto">
            <a:xfrm>
              <a:off x="96" y="3408"/>
              <a:ext cx="6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 i="0">
                  <a:effectLst/>
                </a:rPr>
                <a:t>Pre B cells</a:t>
              </a:r>
              <a:endParaRPr lang="en-GB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43535" name="Group 79"/>
          <p:cNvGrpSpPr>
            <a:grpSpLocks/>
          </p:cNvGrpSpPr>
          <p:nvPr/>
        </p:nvGrpSpPr>
        <p:grpSpPr bwMode="auto">
          <a:xfrm>
            <a:off x="5867400" y="1600200"/>
            <a:ext cx="4419600" cy="5181600"/>
            <a:chOff x="3696" y="1008"/>
            <a:chExt cx="2784" cy="3264"/>
          </a:xfrm>
        </p:grpSpPr>
        <p:sp>
          <p:nvSpPr>
            <p:cNvPr id="1043536" name="Rectangle 80"/>
            <p:cNvSpPr>
              <a:spLocks noChangeArrowheads="1"/>
            </p:cNvSpPr>
            <p:nvPr/>
          </p:nvSpPr>
          <p:spPr bwMode="auto">
            <a:xfrm>
              <a:off x="4656" y="1632"/>
              <a:ext cx="2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 i="0">
                  <a:effectLst/>
                </a:rPr>
                <a:t>IgG</a:t>
              </a:r>
              <a:endParaRPr lang="en-GB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3537" name="Rectangle 81"/>
            <p:cNvSpPr>
              <a:spLocks noChangeArrowheads="1"/>
            </p:cNvSpPr>
            <p:nvPr/>
          </p:nvSpPr>
          <p:spPr bwMode="auto">
            <a:xfrm>
              <a:off x="4464" y="3648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 i="0">
                  <a:effectLst/>
                </a:rPr>
                <a:t>IgA</a:t>
              </a:r>
              <a:endParaRPr lang="en-GB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3538" name="Rectangle 82"/>
            <p:cNvSpPr>
              <a:spLocks noChangeArrowheads="1"/>
            </p:cNvSpPr>
            <p:nvPr/>
          </p:nvSpPr>
          <p:spPr bwMode="auto">
            <a:xfrm>
              <a:off x="4512" y="2592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 i="0">
                  <a:effectLst/>
                </a:rPr>
                <a:t>IgE</a:t>
              </a:r>
              <a:endParaRPr lang="en-GB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3539" name="Oval 83"/>
            <p:cNvSpPr>
              <a:spLocks noChangeArrowheads="1"/>
            </p:cNvSpPr>
            <p:nvPr/>
          </p:nvSpPr>
          <p:spPr bwMode="auto">
            <a:xfrm>
              <a:off x="4700" y="3497"/>
              <a:ext cx="345" cy="370"/>
            </a:xfrm>
            <a:prstGeom prst="ellipse">
              <a:avLst/>
            </a:prstGeom>
            <a:solidFill>
              <a:srgbClr val="B760F9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0" name="Oval 84" descr="20%"/>
            <p:cNvSpPr>
              <a:spLocks noChangeArrowheads="1"/>
            </p:cNvSpPr>
            <p:nvPr/>
          </p:nvSpPr>
          <p:spPr bwMode="auto">
            <a:xfrm>
              <a:off x="4752" y="3552"/>
              <a:ext cx="293" cy="279"/>
            </a:xfrm>
            <a:prstGeom prst="ellipse">
              <a:avLst/>
            </a:prstGeom>
            <a:pattFill prst="pct20">
              <a:fgClr>
                <a:srgbClr val="B760F9"/>
              </a:fgClr>
              <a:bgClr>
                <a:srgbClr val="FFFFFF"/>
              </a:bgClr>
            </a:patt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1" name="Line 85"/>
            <p:cNvSpPr>
              <a:spLocks noChangeShapeType="1"/>
            </p:cNvSpPr>
            <p:nvPr/>
          </p:nvSpPr>
          <p:spPr bwMode="auto">
            <a:xfrm>
              <a:off x="5052" y="3653"/>
              <a:ext cx="117" cy="3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2" name="Line 86"/>
            <p:cNvSpPr>
              <a:spLocks noChangeShapeType="1"/>
            </p:cNvSpPr>
            <p:nvPr/>
          </p:nvSpPr>
          <p:spPr bwMode="auto">
            <a:xfrm>
              <a:off x="5052" y="3692"/>
              <a:ext cx="117" cy="3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3" name="Line 87"/>
            <p:cNvSpPr>
              <a:spLocks noChangeShapeType="1"/>
            </p:cNvSpPr>
            <p:nvPr/>
          </p:nvSpPr>
          <p:spPr bwMode="auto">
            <a:xfrm>
              <a:off x="5169" y="3692"/>
              <a:ext cx="36" cy="71"/>
            </a:xfrm>
            <a:prstGeom prst="line">
              <a:avLst/>
            </a:prstGeom>
            <a:noFill/>
            <a:ln w="7938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4" name="Line 88"/>
            <p:cNvSpPr>
              <a:spLocks noChangeShapeType="1"/>
            </p:cNvSpPr>
            <p:nvPr/>
          </p:nvSpPr>
          <p:spPr bwMode="auto">
            <a:xfrm flipV="1">
              <a:off x="5169" y="3601"/>
              <a:ext cx="52" cy="52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5" name="Line 89"/>
            <p:cNvSpPr>
              <a:spLocks noChangeShapeType="1"/>
            </p:cNvSpPr>
            <p:nvPr/>
          </p:nvSpPr>
          <p:spPr bwMode="auto">
            <a:xfrm>
              <a:off x="5153" y="3728"/>
              <a:ext cx="36" cy="55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6" name="Line 90"/>
            <p:cNvSpPr>
              <a:spLocks noChangeShapeType="1"/>
            </p:cNvSpPr>
            <p:nvPr/>
          </p:nvSpPr>
          <p:spPr bwMode="auto">
            <a:xfrm flipV="1">
              <a:off x="5153" y="3581"/>
              <a:ext cx="52" cy="56"/>
            </a:xfrm>
            <a:prstGeom prst="line">
              <a:avLst/>
            </a:prstGeom>
            <a:noFill/>
            <a:ln w="7938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7" name="Line 91"/>
            <p:cNvSpPr>
              <a:spLocks noChangeShapeType="1"/>
            </p:cNvSpPr>
            <p:nvPr/>
          </p:nvSpPr>
          <p:spPr bwMode="auto">
            <a:xfrm>
              <a:off x="4931" y="3858"/>
              <a:ext cx="36" cy="71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48" name="Line 92"/>
            <p:cNvSpPr>
              <a:spLocks noChangeShapeType="1"/>
            </p:cNvSpPr>
            <p:nvPr/>
          </p:nvSpPr>
          <p:spPr bwMode="auto">
            <a:xfrm>
              <a:off x="4967" y="3838"/>
              <a:ext cx="33" cy="91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3549" name="Group 93"/>
            <p:cNvGrpSpPr>
              <a:grpSpLocks/>
            </p:cNvGrpSpPr>
            <p:nvPr/>
          </p:nvGrpSpPr>
          <p:grpSpPr bwMode="auto">
            <a:xfrm>
              <a:off x="4931" y="3305"/>
              <a:ext cx="189" cy="202"/>
              <a:chOff x="4974" y="3071"/>
              <a:chExt cx="58" cy="62"/>
            </a:xfrm>
          </p:grpSpPr>
          <p:sp>
            <p:nvSpPr>
              <p:cNvPr id="1043550" name="Line 94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51" name="Line 95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52" name="Line 96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53" name="Line 97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54" name="Line 98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55" name="Line 99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56" name="Line 100"/>
            <p:cNvSpPr>
              <a:spLocks noChangeShapeType="1"/>
            </p:cNvSpPr>
            <p:nvPr/>
          </p:nvSpPr>
          <p:spPr bwMode="auto">
            <a:xfrm>
              <a:off x="4726" y="3416"/>
              <a:ext cx="52" cy="91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57" name="Line 101"/>
            <p:cNvSpPr>
              <a:spLocks noChangeShapeType="1"/>
            </p:cNvSpPr>
            <p:nvPr/>
          </p:nvSpPr>
          <p:spPr bwMode="auto">
            <a:xfrm>
              <a:off x="4762" y="3416"/>
              <a:ext cx="52" cy="74"/>
            </a:xfrm>
            <a:prstGeom prst="line">
              <a:avLst/>
            </a:prstGeom>
            <a:noFill/>
            <a:ln w="28575">
              <a:solidFill>
                <a:srgbClr val="B760F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58" name="Oval 102" descr="70%"/>
            <p:cNvSpPr>
              <a:spLocks noChangeArrowheads="1"/>
            </p:cNvSpPr>
            <p:nvPr/>
          </p:nvSpPr>
          <p:spPr bwMode="auto">
            <a:xfrm>
              <a:off x="4700" y="2681"/>
              <a:ext cx="345" cy="370"/>
            </a:xfrm>
            <a:prstGeom prst="ellipse">
              <a:avLst/>
            </a:prstGeom>
            <a:pattFill prst="pct70">
              <a:fgClr>
                <a:schemeClr val="accent1"/>
              </a:fgClr>
              <a:bgClr>
                <a:srgbClr val="FFFFFF"/>
              </a:bgClr>
            </a:patt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59" name="Oval 103"/>
            <p:cNvSpPr>
              <a:spLocks noChangeArrowheads="1"/>
            </p:cNvSpPr>
            <p:nvPr/>
          </p:nvSpPr>
          <p:spPr bwMode="auto">
            <a:xfrm>
              <a:off x="4752" y="2736"/>
              <a:ext cx="293" cy="279"/>
            </a:xfrm>
            <a:prstGeom prst="ellipse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0" name="Line 104"/>
            <p:cNvSpPr>
              <a:spLocks noChangeShapeType="1"/>
            </p:cNvSpPr>
            <p:nvPr/>
          </p:nvSpPr>
          <p:spPr bwMode="auto">
            <a:xfrm>
              <a:off x="5052" y="2837"/>
              <a:ext cx="117" cy="3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1" name="Line 105"/>
            <p:cNvSpPr>
              <a:spLocks noChangeShapeType="1"/>
            </p:cNvSpPr>
            <p:nvPr/>
          </p:nvSpPr>
          <p:spPr bwMode="auto">
            <a:xfrm>
              <a:off x="5052" y="2876"/>
              <a:ext cx="117" cy="3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2" name="Line 106"/>
            <p:cNvSpPr>
              <a:spLocks noChangeShapeType="1"/>
            </p:cNvSpPr>
            <p:nvPr/>
          </p:nvSpPr>
          <p:spPr bwMode="auto">
            <a:xfrm>
              <a:off x="5169" y="2876"/>
              <a:ext cx="36" cy="71"/>
            </a:xfrm>
            <a:prstGeom prst="line">
              <a:avLst/>
            </a:prstGeom>
            <a:noFill/>
            <a:ln w="7938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3" name="Line 107"/>
            <p:cNvSpPr>
              <a:spLocks noChangeShapeType="1"/>
            </p:cNvSpPr>
            <p:nvPr/>
          </p:nvSpPr>
          <p:spPr bwMode="auto">
            <a:xfrm flipV="1">
              <a:off x="5169" y="2785"/>
              <a:ext cx="52" cy="52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4" name="Line 108"/>
            <p:cNvSpPr>
              <a:spLocks noChangeShapeType="1"/>
            </p:cNvSpPr>
            <p:nvPr/>
          </p:nvSpPr>
          <p:spPr bwMode="auto">
            <a:xfrm>
              <a:off x="5153" y="2912"/>
              <a:ext cx="36" cy="55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5" name="Line 109"/>
            <p:cNvSpPr>
              <a:spLocks noChangeShapeType="1"/>
            </p:cNvSpPr>
            <p:nvPr/>
          </p:nvSpPr>
          <p:spPr bwMode="auto">
            <a:xfrm flipV="1">
              <a:off x="5153" y="2765"/>
              <a:ext cx="52" cy="56"/>
            </a:xfrm>
            <a:prstGeom prst="line">
              <a:avLst/>
            </a:prstGeom>
            <a:noFill/>
            <a:ln w="7938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6" name="Line 110"/>
            <p:cNvSpPr>
              <a:spLocks noChangeShapeType="1"/>
            </p:cNvSpPr>
            <p:nvPr/>
          </p:nvSpPr>
          <p:spPr bwMode="auto">
            <a:xfrm>
              <a:off x="4931" y="3042"/>
              <a:ext cx="36" cy="7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67" name="Line 111"/>
            <p:cNvSpPr>
              <a:spLocks noChangeShapeType="1"/>
            </p:cNvSpPr>
            <p:nvPr/>
          </p:nvSpPr>
          <p:spPr bwMode="auto">
            <a:xfrm>
              <a:off x="4967" y="3022"/>
              <a:ext cx="33" cy="9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3568" name="Group 112"/>
            <p:cNvGrpSpPr>
              <a:grpSpLocks/>
            </p:cNvGrpSpPr>
            <p:nvPr/>
          </p:nvGrpSpPr>
          <p:grpSpPr bwMode="auto">
            <a:xfrm>
              <a:off x="4931" y="2489"/>
              <a:ext cx="189" cy="202"/>
              <a:chOff x="4974" y="3071"/>
              <a:chExt cx="58" cy="62"/>
            </a:xfrm>
          </p:grpSpPr>
          <p:sp>
            <p:nvSpPr>
              <p:cNvPr id="1043569" name="Line 113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70" name="Line 114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71" name="Line 115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72" name="Line 116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73" name="Line 117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74" name="Line 118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75" name="Line 119"/>
            <p:cNvSpPr>
              <a:spLocks noChangeShapeType="1"/>
            </p:cNvSpPr>
            <p:nvPr/>
          </p:nvSpPr>
          <p:spPr bwMode="auto">
            <a:xfrm>
              <a:off x="4726" y="2600"/>
              <a:ext cx="52" cy="91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76" name="Line 120"/>
            <p:cNvSpPr>
              <a:spLocks noChangeShapeType="1"/>
            </p:cNvSpPr>
            <p:nvPr/>
          </p:nvSpPr>
          <p:spPr bwMode="auto">
            <a:xfrm>
              <a:off x="4762" y="2600"/>
              <a:ext cx="52" cy="74"/>
            </a:xfrm>
            <a:prstGeom prst="line">
              <a:avLst/>
            </a:prstGeom>
            <a:noFill/>
            <a:ln w="28575">
              <a:solidFill>
                <a:srgbClr val="EB6A1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77" name="Oval 121"/>
            <p:cNvSpPr>
              <a:spLocks noChangeArrowheads="1"/>
            </p:cNvSpPr>
            <p:nvPr/>
          </p:nvSpPr>
          <p:spPr bwMode="auto">
            <a:xfrm>
              <a:off x="4700" y="1865"/>
              <a:ext cx="345" cy="370"/>
            </a:xfrm>
            <a:prstGeom prst="ellipse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78" name="Oval 122" descr="60%"/>
            <p:cNvSpPr>
              <a:spLocks noChangeArrowheads="1"/>
            </p:cNvSpPr>
            <p:nvPr/>
          </p:nvSpPr>
          <p:spPr bwMode="auto">
            <a:xfrm>
              <a:off x="4752" y="1920"/>
              <a:ext cx="293" cy="279"/>
            </a:xfrm>
            <a:prstGeom prst="ellipse">
              <a:avLst/>
            </a:prstGeom>
            <a:pattFill prst="pct60">
              <a:fgClr>
                <a:schemeClr val="tx2"/>
              </a:fgClr>
              <a:bgClr>
                <a:srgbClr val="FFFFFF"/>
              </a:bgClr>
            </a:patt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79" name="Line 123"/>
            <p:cNvSpPr>
              <a:spLocks noChangeShapeType="1"/>
            </p:cNvSpPr>
            <p:nvPr/>
          </p:nvSpPr>
          <p:spPr bwMode="auto">
            <a:xfrm>
              <a:off x="5052" y="2021"/>
              <a:ext cx="117" cy="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80" name="Line 124"/>
            <p:cNvSpPr>
              <a:spLocks noChangeShapeType="1"/>
            </p:cNvSpPr>
            <p:nvPr/>
          </p:nvSpPr>
          <p:spPr bwMode="auto">
            <a:xfrm>
              <a:off x="5052" y="2060"/>
              <a:ext cx="117" cy="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81" name="Line 125"/>
            <p:cNvSpPr>
              <a:spLocks noChangeShapeType="1"/>
            </p:cNvSpPr>
            <p:nvPr/>
          </p:nvSpPr>
          <p:spPr bwMode="auto">
            <a:xfrm>
              <a:off x="5169" y="2060"/>
              <a:ext cx="36" cy="71"/>
            </a:xfrm>
            <a:prstGeom prst="line">
              <a:avLst/>
            </a:prstGeom>
            <a:noFill/>
            <a:ln w="7938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82" name="Line 126"/>
            <p:cNvSpPr>
              <a:spLocks noChangeShapeType="1"/>
            </p:cNvSpPr>
            <p:nvPr/>
          </p:nvSpPr>
          <p:spPr bwMode="auto">
            <a:xfrm flipV="1">
              <a:off x="5169" y="1969"/>
              <a:ext cx="52" cy="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83" name="Line 127"/>
            <p:cNvSpPr>
              <a:spLocks noChangeShapeType="1"/>
            </p:cNvSpPr>
            <p:nvPr/>
          </p:nvSpPr>
          <p:spPr bwMode="auto">
            <a:xfrm>
              <a:off x="5153" y="2096"/>
              <a:ext cx="36" cy="5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84" name="Line 128"/>
            <p:cNvSpPr>
              <a:spLocks noChangeShapeType="1"/>
            </p:cNvSpPr>
            <p:nvPr/>
          </p:nvSpPr>
          <p:spPr bwMode="auto">
            <a:xfrm flipV="1">
              <a:off x="5153" y="1949"/>
              <a:ext cx="52" cy="56"/>
            </a:xfrm>
            <a:prstGeom prst="line">
              <a:avLst/>
            </a:prstGeom>
            <a:noFill/>
            <a:ln w="7938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3585" name="Group 129"/>
            <p:cNvGrpSpPr>
              <a:grpSpLocks/>
            </p:cNvGrpSpPr>
            <p:nvPr/>
          </p:nvGrpSpPr>
          <p:grpSpPr bwMode="auto">
            <a:xfrm>
              <a:off x="4931" y="1673"/>
              <a:ext cx="189" cy="202"/>
              <a:chOff x="4974" y="3071"/>
              <a:chExt cx="58" cy="62"/>
            </a:xfrm>
          </p:grpSpPr>
          <p:sp>
            <p:nvSpPr>
              <p:cNvPr id="1043586" name="Line 130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87" name="Line 131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88" name="Line 132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89" name="Line 133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90" name="Line 134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91" name="Line 135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592" name="Group 136"/>
            <p:cNvGrpSpPr>
              <a:grpSpLocks/>
            </p:cNvGrpSpPr>
            <p:nvPr/>
          </p:nvGrpSpPr>
          <p:grpSpPr bwMode="auto">
            <a:xfrm>
              <a:off x="6000" y="1440"/>
              <a:ext cx="288" cy="336"/>
              <a:chOff x="5703" y="3327"/>
              <a:chExt cx="106" cy="115"/>
            </a:xfrm>
          </p:grpSpPr>
          <p:sp>
            <p:nvSpPr>
              <p:cNvPr id="1043593" name="Oval 137"/>
              <p:cNvSpPr>
                <a:spLocks noChangeArrowheads="1"/>
              </p:cNvSpPr>
              <p:nvPr/>
            </p:nvSpPr>
            <p:spPr bwMode="auto">
              <a:xfrm>
                <a:off x="5703" y="3327"/>
                <a:ext cx="106" cy="115"/>
              </a:xfrm>
              <a:prstGeom prst="ellipse">
                <a:avLst/>
              </a:prstGeom>
              <a:solidFill>
                <a:schemeClr val="tx2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594" name="Oval 138"/>
              <p:cNvSpPr>
                <a:spLocks noChangeArrowheads="1"/>
              </p:cNvSpPr>
              <p:nvPr/>
            </p:nvSpPr>
            <p:spPr bwMode="auto">
              <a:xfrm>
                <a:off x="5719" y="3344"/>
                <a:ext cx="90" cy="86"/>
              </a:xfrm>
              <a:prstGeom prst="ellipse">
                <a:avLst/>
              </a:prstGeom>
              <a:solidFill>
                <a:schemeClr val="tx2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595" name="Oval 139"/>
            <p:cNvSpPr>
              <a:spLocks noChangeArrowheads="1"/>
            </p:cNvSpPr>
            <p:nvPr/>
          </p:nvSpPr>
          <p:spPr bwMode="auto">
            <a:xfrm>
              <a:off x="5952" y="2688"/>
              <a:ext cx="288" cy="336"/>
            </a:xfrm>
            <a:prstGeom prst="ellipse">
              <a:avLst/>
            </a:prstGeom>
            <a:solidFill>
              <a:schemeClr val="accent1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96" name="Oval 140"/>
            <p:cNvSpPr>
              <a:spLocks noChangeArrowheads="1"/>
            </p:cNvSpPr>
            <p:nvPr/>
          </p:nvSpPr>
          <p:spPr bwMode="auto">
            <a:xfrm>
              <a:off x="5904" y="3936"/>
              <a:ext cx="288" cy="336"/>
            </a:xfrm>
            <a:prstGeom prst="ellipse">
              <a:avLst/>
            </a:prstGeom>
            <a:solidFill>
              <a:srgbClr val="B760F9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97" name="Oval 141" descr="50%"/>
            <p:cNvSpPr>
              <a:spLocks noChangeArrowheads="1"/>
            </p:cNvSpPr>
            <p:nvPr/>
          </p:nvSpPr>
          <p:spPr bwMode="auto">
            <a:xfrm>
              <a:off x="5947" y="3986"/>
              <a:ext cx="245" cy="251"/>
            </a:xfrm>
            <a:prstGeom prst="ellipse">
              <a:avLst/>
            </a:prstGeom>
            <a:pattFill prst="pct50">
              <a:fgClr>
                <a:srgbClr val="B760F9"/>
              </a:fgClr>
              <a:bgClr>
                <a:srgbClr val="FFFFFF"/>
              </a:bgClr>
            </a:patt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598" name="Line 142"/>
            <p:cNvSpPr>
              <a:spLocks noChangeShapeType="1"/>
            </p:cNvSpPr>
            <p:nvPr/>
          </p:nvSpPr>
          <p:spPr bwMode="auto">
            <a:xfrm flipV="1">
              <a:off x="3696" y="2064"/>
              <a:ext cx="91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599" name="Line 143"/>
            <p:cNvSpPr>
              <a:spLocks noChangeShapeType="1"/>
            </p:cNvSpPr>
            <p:nvPr/>
          </p:nvSpPr>
          <p:spPr bwMode="auto">
            <a:xfrm>
              <a:off x="3744" y="3312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600" name="Line 144"/>
            <p:cNvSpPr>
              <a:spLocks noChangeShapeType="1"/>
            </p:cNvSpPr>
            <p:nvPr/>
          </p:nvSpPr>
          <p:spPr bwMode="auto">
            <a:xfrm flipV="1">
              <a:off x="3792" y="2928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601" name="Line 145"/>
            <p:cNvSpPr>
              <a:spLocks noChangeShapeType="1"/>
            </p:cNvSpPr>
            <p:nvPr/>
          </p:nvSpPr>
          <p:spPr bwMode="auto">
            <a:xfrm flipV="1">
              <a:off x="5232" y="1680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602" name="Line 146"/>
            <p:cNvSpPr>
              <a:spLocks noChangeShapeType="1"/>
            </p:cNvSpPr>
            <p:nvPr/>
          </p:nvSpPr>
          <p:spPr bwMode="auto">
            <a:xfrm>
              <a:off x="5568" y="288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603" name="Line 147"/>
            <p:cNvSpPr>
              <a:spLocks noChangeShapeType="1"/>
            </p:cNvSpPr>
            <p:nvPr/>
          </p:nvSpPr>
          <p:spPr bwMode="auto">
            <a:xfrm>
              <a:off x="5520" y="384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43604" name="Group 148"/>
            <p:cNvGrpSpPr>
              <a:grpSpLocks/>
            </p:cNvGrpSpPr>
            <p:nvPr/>
          </p:nvGrpSpPr>
          <p:grpSpPr bwMode="auto">
            <a:xfrm>
              <a:off x="5184" y="1488"/>
              <a:ext cx="189" cy="202"/>
              <a:chOff x="4974" y="3071"/>
              <a:chExt cx="58" cy="62"/>
            </a:xfrm>
          </p:grpSpPr>
          <p:sp>
            <p:nvSpPr>
              <p:cNvPr id="1043605" name="Line 149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06" name="Line 150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07" name="Line 151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08" name="Line 152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09" name="Line 153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0" name="Line 154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11" name="Group 155"/>
            <p:cNvGrpSpPr>
              <a:grpSpLocks/>
            </p:cNvGrpSpPr>
            <p:nvPr/>
          </p:nvGrpSpPr>
          <p:grpSpPr bwMode="auto">
            <a:xfrm>
              <a:off x="4848" y="1344"/>
              <a:ext cx="189" cy="202"/>
              <a:chOff x="4974" y="3071"/>
              <a:chExt cx="58" cy="62"/>
            </a:xfrm>
          </p:grpSpPr>
          <p:sp>
            <p:nvSpPr>
              <p:cNvPr id="1043612" name="Line 156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3" name="Line 157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4" name="Line 158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5" name="Line 159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6" name="Line 160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17" name="Line 161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18" name="Group 162"/>
            <p:cNvGrpSpPr>
              <a:grpSpLocks/>
            </p:cNvGrpSpPr>
            <p:nvPr/>
          </p:nvGrpSpPr>
          <p:grpSpPr bwMode="auto">
            <a:xfrm>
              <a:off x="5088" y="1248"/>
              <a:ext cx="189" cy="202"/>
              <a:chOff x="4974" y="3071"/>
              <a:chExt cx="58" cy="62"/>
            </a:xfrm>
          </p:grpSpPr>
          <p:sp>
            <p:nvSpPr>
              <p:cNvPr id="1043619" name="Line 163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0" name="Line 164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1" name="Line 165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2" name="Line 166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3" name="Line 167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4" name="Line 168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25" name="Group 169"/>
            <p:cNvGrpSpPr>
              <a:grpSpLocks/>
            </p:cNvGrpSpPr>
            <p:nvPr/>
          </p:nvGrpSpPr>
          <p:grpSpPr bwMode="auto">
            <a:xfrm>
              <a:off x="5328" y="1152"/>
              <a:ext cx="189" cy="202"/>
              <a:chOff x="4974" y="3071"/>
              <a:chExt cx="58" cy="62"/>
            </a:xfrm>
          </p:grpSpPr>
          <p:sp>
            <p:nvSpPr>
              <p:cNvPr id="1043626" name="Line 170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7" name="Line 171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8" name="Line 172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29" name="Line 173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0" name="Line 174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1" name="Line 175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632" name="Oval 176"/>
            <p:cNvSpPr>
              <a:spLocks noChangeArrowheads="1"/>
            </p:cNvSpPr>
            <p:nvPr/>
          </p:nvSpPr>
          <p:spPr bwMode="auto">
            <a:xfrm>
              <a:off x="6000" y="2736"/>
              <a:ext cx="245" cy="240"/>
            </a:xfrm>
            <a:prstGeom prst="ellipse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3633" name="Group 177"/>
            <p:cNvGrpSpPr>
              <a:grpSpLocks/>
            </p:cNvGrpSpPr>
            <p:nvPr/>
          </p:nvGrpSpPr>
          <p:grpSpPr bwMode="auto">
            <a:xfrm>
              <a:off x="5520" y="2592"/>
              <a:ext cx="189" cy="202"/>
              <a:chOff x="4974" y="3071"/>
              <a:chExt cx="58" cy="62"/>
            </a:xfrm>
          </p:grpSpPr>
          <p:sp>
            <p:nvSpPr>
              <p:cNvPr id="1043634" name="Line 178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5" name="Line 179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6" name="Line 180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7" name="Line 181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8" name="Line 182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39" name="Line 183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40" name="Group 184"/>
            <p:cNvGrpSpPr>
              <a:grpSpLocks/>
            </p:cNvGrpSpPr>
            <p:nvPr/>
          </p:nvGrpSpPr>
          <p:grpSpPr bwMode="auto">
            <a:xfrm>
              <a:off x="5184" y="2448"/>
              <a:ext cx="189" cy="202"/>
              <a:chOff x="4974" y="3071"/>
              <a:chExt cx="58" cy="62"/>
            </a:xfrm>
          </p:grpSpPr>
          <p:sp>
            <p:nvSpPr>
              <p:cNvPr id="1043641" name="Line 185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2" name="Line 186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3" name="Line 187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4" name="Line 188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5" name="Line 189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6" name="Line 190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47" name="Group 191"/>
            <p:cNvGrpSpPr>
              <a:grpSpLocks/>
            </p:cNvGrpSpPr>
            <p:nvPr/>
          </p:nvGrpSpPr>
          <p:grpSpPr bwMode="auto">
            <a:xfrm>
              <a:off x="5424" y="2352"/>
              <a:ext cx="189" cy="202"/>
              <a:chOff x="4974" y="3071"/>
              <a:chExt cx="58" cy="62"/>
            </a:xfrm>
          </p:grpSpPr>
          <p:sp>
            <p:nvSpPr>
              <p:cNvPr id="1043648" name="Line 192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49" name="Line 193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0" name="Line 194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1" name="Line 195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2" name="Line 196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3" name="Line 197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54" name="Group 198"/>
            <p:cNvGrpSpPr>
              <a:grpSpLocks/>
            </p:cNvGrpSpPr>
            <p:nvPr/>
          </p:nvGrpSpPr>
          <p:grpSpPr bwMode="auto">
            <a:xfrm>
              <a:off x="5664" y="2256"/>
              <a:ext cx="189" cy="202"/>
              <a:chOff x="4974" y="3071"/>
              <a:chExt cx="58" cy="62"/>
            </a:xfrm>
          </p:grpSpPr>
          <p:sp>
            <p:nvSpPr>
              <p:cNvPr id="1043655" name="Line 199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6" name="Line 200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7" name="Line 201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8" name="Line 202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59" name="Line 203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0" name="Line 204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61" name="Group 205"/>
            <p:cNvGrpSpPr>
              <a:grpSpLocks/>
            </p:cNvGrpSpPr>
            <p:nvPr/>
          </p:nvGrpSpPr>
          <p:grpSpPr bwMode="auto">
            <a:xfrm>
              <a:off x="5472" y="3456"/>
              <a:ext cx="189" cy="202"/>
              <a:chOff x="4974" y="3071"/>
              <a:chExt cx="58" cy="62"/>
            </a:xfrm>
          </p:grpSpPr>
          <p:sp>
            <p:nvSpPr>
              <p:cNvPr id="1043662" name="Line 206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3" name="Line 207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4" name="Line 208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5" name="Line 209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6" name="Line 210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67" name="Line 211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68" name="Group 212"/>
            <p:cNvGrpSpPr>
              <a:grpSpLocks/>
            </p:cNvGrpSpPr>
            <p:nvPr/>
          </p:nvGrpSpPr>
          <p:grpSpPr bwMode="auto">
            <a:xfrm>
              <a:off x="5136" y="3312"/>
              <a:ext cx="189" cy="202"/>
              <a:chOff x="4974" y="3071"/>
              <a:chExt cx="58" cy="62"/>
            </a:xfrm>
          </p:grpSpPr>
          <p:sp>
            <p:nvSpPr>
              <p:cNvPr id="1043669" name="Line 213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0" name="Line 214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1" name="Line 215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2" name="Line 216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3" name="Line 217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4" name="Line 218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75" name="Group 219"/>
            <p:cNvGrpSpPr>
              <a:grpSpLocks/>
            </p:cNvGrpSpPr>
            <p:nvPr/>
          </p:nvGrpSpPr>
          <p:grpSpPr bwMode="auto">
            <a:xfrm>
              <a:off x="5376" y="3216"/>
              <a:ext cx="189" cy="202"/>
              <a:chOff x="4974" y="3071"/>
              <a:chExt cx="58" cy="62"/>
            </a:xfrm>
          </p:grpSpPr>
          <p:sp>
            <p:nvSpPr>
              <p:cNvPr id="1043676" name="Line 220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7" name="Line 221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8" name="Line 222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79" name="Line 223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0" name="Line 224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1" name="Line 225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682" name="Group 226"/>
            <p:cNvGrpSpPr>
              <a:grpSpLocks/>
            </p:cNvGrpSpPr>
            <p:nvPr/>
          </p:nvGrpSpPr>
          <p:grpSpPr bwMode="auto">
            <a:xfrm>
              <a:off x="5616" y="3120"/>
              <a:ext cx="189" cy="202"/>
              <a:chOff x="4974" y="3071"/>
              <a:chExt cx="58" cy="62"/>
            </a:xfrm>
          </p:grpSpPr>
          <p:sp>
            <p:nvSpPr>
              <p:cNvPr id="1043683" name="Line 227"/>
              <p:cNvSpPr>
                <a:spLocks noChangeShapeType="1"/>
              </p:cNvSpPr>
              <p:nvPr/>
            </p:nvSpPr>
            <p:spPr bwMode="auto">
              <a:xfrm flipV="1">
                <a:off x="4974" y="3099"/>
                <a:ext cx="26" cy="29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4" name="Line 228"/>
              <p:cNvSpPr>
                <a:spLocks noChangeShapeType="1"/>
              </p:cNvSpPr>
              <p:nvPr/>
            </p:nvSpPr>
            <p:spPr bwMode="auto">
              <a:xfrm flipV="1">
                <a:off x="4985" y="3105"/>
                <a:ext cx="2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5" name="Line 229"/>
              <p:cNvSpPr>
                <a:spLocks noChangeShapeType="1"/>
              </p:cNvSpPr>
              <p:nvPr/>
            </p:nvSpPr>
            <p:spPr bwMode="auto">
              <a:xfrm>
                <a:off x="5011" y="3105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6" name="Line 230"/>
              <p:cNvSpPr>
                <a:spLocks noChangeShapeType="1"/>
              </p:cNvSpPr>
              <p:nvPr/>
            </p:nvSpPr>
            <p:spPr bwMode="auto">
              <a:xfrm flipV="1">
                <a:off x="500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7" name="Line 231"/>
              <p:cNvSpPr>
                <a:spLocks noChangeShapeType="1"/>
              </p:cNvSpPr>
              <p:nvPr/>
            </p:nvSpPr>
            <p:spPr bwMode="auto">
              <a:xfrm>
                <a:off x="5011" y="3116"/>
                <a:ext cx="21" cy="6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88" name="Line 232"/>
              <p:cNvSpPr>
                <a:spLocks noChangeShapeType="1"/>
              </p:cNvSpPr>
              <p:nvPr/>
            </p:nvSpPr>
            <p:spPr bwMode="auto">
              <a:xfrm flipV="1">
                <a:off x="4990" y="3071"/>
                <a:ext cx="1" cy="28"/>
              </a:xfrm>
              <a:prstGeom prst="line">
                <a:avLst/>
              </a:prstGeom>
              <a:noFill/>
              <a:ln w="28575">
                <a:solidFill>
                  <a:srgbClr val="B760F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3689" name="Text Box 233"/>
            <p:cNvSpPr txBox="1">
              <a:spLocks noChangeArrowheads="1"/>
            </p:cNvSpPr>
            <p:nvPr/>
          </p:nvSpPr>
          <p:spPr bwMode="auto">
            <a:xfrm>
              <a:off x="5808" y="1008"/>
              <a:ext cx="67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1800" i="0">
                  <a:effectLst/>
                </a:rPr>
                <a:t>Plasma cells</a:t>
              </a:r>
            </a:p>
          </p:txBody>
        </p:sp>
      </p:grpSp>
      <p:grpSp>
        <p:nvGrpSpPr>
          <p:cNvPr id="1043690" name="Group 234"/>
          <p:cNvGrpSpPr>
            <a:grpSpLocks/>
          </p:cNvGrpSpPr>
          <p:nvPr/>
        </p:nvGrpSpPr>
        <p:grpSpPr bwMode="auto">
          <a:xfrm>
            <a:off x="4724400" y="4572000"/>
            <a:ext cx="1301750" cy="1357313"/>
            <a:chOff x="2976" y="2880"/>
            <a:chExt cx="820" cy="855"/>
          </a:xfrm>
        </p:grpSpPr>
        <p:sp>
          <p:nvSpPr>
            <p:cNvPr id="1043691" name="Rectangle 235"/>
            <p:cNvSpPr>
              <a:spLocks noChangeArrowheads="1"/>
            </p:cNvSpPr>
            <p:nvPr/>
          </p:nvSpPr>
          <p:spPr bwMode="auto">
            <a:xfrm>
              <a:off x="2976" y="3504"/>
              <a:ext cx="8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i="0">
                  <a:effectLst/>
                </a:rPr>
                <a:t>IgM B cells</a:t>
              </a:r>
            </a:p>
          </p:txBody>
        </p:sp>
        <p:grpSp>
          <p:nvGrpSpPr>
            <p:cNvPr id="1043692" name="Group 236"/>
            <p:cNvGrpSpPr>
              <a:grpSpLocks/>
            </p:cNvGrpSpPr>
            <p:nvPr/>
          </p:nvGrpSpPr>
          <p:grpSpPr bwMode="auto">
            <a:xfrm>
              <a:off x="3120" y="2880"/>
              <a:ext cx="521" cy="624"/>
              <a:chOff x="3120" y="2880"/>
              <a:chExt cx="521" cy="624"/>
            </a:xfrm>
          </p:grpSpPr>
          <p:sp>
            <p:nvSpPr>
              <p:cNvPr id="1043693" name="Oval 237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345" cy="370"/>
              </a:xfrm>
              <a:prstGeom prst="ellipse">
                <a:avLst/>
              </a:prstGeom>
              <a:solidFill>
                <a:srgbClr val="EB6A13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4" name="Oval 238"/>
              <p:cNvSpPr>
                <a:spLocks noChangeArrowheads="1"/>
              </p:cNvSpPr>
              <p:nvPr/>
            </p:nvSpPr>
            <p:spPr bwMode="auto">
              <a:xfrm>
                <a:off x="3173" y="3127"/>
                <a:ext cx="292" cy="279"/>
              </a:xfrm>
              <a:prstGeom prst="ellipse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5" name="Line 239"/>
              <p:cNvSpPr>
                <a:spLocks noChangeShapeType="1"/>
              </p:cNvSpPr>
              <p:nvPr/>
            </p:nvSpPr>
            <p:spPr bwMode="auto">
              <a:xfrm>
                <a:off x="3472" y="3228"/>
                <a:ext cx="117" cy="3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6" name="Line 240"/>
              <p:cNvSpPr>
                <a:spLocks noChangeShapeType="1"/>
              </p:cNvSpPr>
              <p:nvPr/>
            </p:nvSpPr>
            <p:spPr bwMode="auto">
              <a:xfrm>
                <a:off x="3472" y="3267"/>
                <a:ext cx="117" cy="3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7" name="Line 241"/>
              <p:cNvSpPr>
                <a:spLocks noChangeShapeType="1"/>
              </p:cNvSpPr>
              <p:nvPr/>
            </p:nvSpPr>
            <p:spPr bwMode="auto">
              <a:xfrm>
                <a:off x="3589" y="3267"/>
                <a:ext cx="36" cy="71"/>
              </a:xfrm>
              <a:prstGeom prst="line">
                <a:avLst/>
              </a:prstGeom>
              <a:noFill/>
              <a:ln w="7938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8" name="Line 242"/>
              <p:cNvSpPr>
                <a:spLocks noChangeShapeType="1"/>
              </p:cNvSpPr>
              <p:nvPr/>
            </p:nvSpPr>
            <p:spPr bwMode="auto">
              <a:xfrm flipV="1">
                <a:off x="3589" y="3176"/>
                <a:ext cx="52" cy="52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699" name="Line 243"/>
              <p:cNvSpPr>
                <a:spLocks noChangeShapeType="1"/>
              </p:cNvSpPr>
              <p:nvPr/>
            </p:nvSpPr>
            <p:spPr bwMode="auto">
              <a:xfrm>
                <a:off x="3573" y="3303"/>
                <a:ext cx="35" cy="55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700" name="Line 244"/>
              <p:cNvSpPr>
                <a:spLocks noChangeShapeType="1"/>
              </p:cNvSpPr>
              <p:nvPr/>
            </p:nvSpPr>
            <p:spPr bwMode="auto">
              <a:xfrm flipV="1">
                <a:off x="3573" y="3156"/>
                <a:ext cx="52" cy="56"/>
              </a:xfrm>
              <a:prstGeom prst="line">
                <a:avLst/>
              </a:prstGeom>
              <a:noFill/>
              <a:ln w="7938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701" name="Line 245"/>
              <p:cNvSpPr>
                <a:spLocks noChangeShapeType="1"/>
              </p:cNvSpPr>
              <p:nvPr/>
            </p:nvSpPr>
            <p:spPr bwMode="auto">
              <a:xfrm>
                <a:off x="3351" y="3433"/>
                <a:ext cx="36" cy="7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702" name="Line 246"/>
              <p:cNvSpPr>
                <a:spLocks noChangeShapeType="1"/>
              </p:cNvSpPr>
              <p:nvPr/>
            </p:nvSpPr>
            <p:spPr bwMode="auto">
              <a:xfrm>
                <a:off x="3387" y="3413"/>
                <a:ext cx="33" cy="9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3703" name="Group 247"/>
              <p:cNvGrpSpPr>
                <a:grpSpLocks/>
              </p:cNvGrpSpPr>
              <p:nvPr/>
            </p:nvGrpSpPr>
            <p:grpSpPr bwMode="auto">
              <a:xfrm>
                <a:off x="3351" y="2880"/>
                <a:ext cx="189" cy="202"/>
                <a:chOff x="4974" y="3071"/>
                <a:chExt cx="58" cy="62"/>
              </a:xfrm>
            </p:grpSpPr>
            <p:sp>
              <p:nvSpPr>
                <p:cNvPr id="1043704" name="Line 248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05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06" name="Line 250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07" name="Line 251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08" name="Line 252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09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3710" name="Line 254"/>
              <p:cNvSpPr>
                <a:spLocks noChangeShapeType="1"/>
              </p:cNvSpPr>
              <p:nvPr/>
            </p:nvSpPr>
            <p:spPr bwMode="auto">
              <a:xfrm>
                <a:off x="3146" y="2991"/>
                <a:ext cx="52" cy="91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711" name="Line 255"/>
              <p:cNvSpPr>
                <a:spLocks noChangeShapeType="1"/>
              </p:cNvSpPr>
              <p:nvPr/>
            </p:nvSpPr>
            <p:spPr bwMode="auto">
              <a:xfrm>
                <a:off x="3182" y="2991"/>
                <a:ext cx="52" cy="74"/>
              </a:xfrm>
              <a:prstGeom prst="line">
                <a:avLst/>
              </a:prstGeom>
              <a:noFill/>
              <a:ln w="28575">
                <a:solidFill>
                  <a:srgbClr val="EB6A1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43712" name="Group 256"/>
          <p:cNvGrpSpPr>
            <a:grpSpLocks/>
          </p:cNvGrpSpPr>
          <p:nvPr/>
        </p:nvGrpSpPr>
        <p:grpSpPr bwMode="auto">
          <a:xfrm>
            <a:off x="5181600" y="3733800"/>
            <a:ext cx="2152650" cy="3124200"/>
            <a:chOff x="3264" y="2352"/>
            <a:chExt cx="1356" cy="1968"/>
          </a:xfrm>
        </p:grpSpPr>
        <p:sp>
          <p:nvSpPr>
            <p:cNvPr id="1043713" name="Text Box 257"/>
            <p:cNvSpPr txBox="1">
              <a:spLocks noChangeArrowheads="1"/>
            </p:cNvSpPr>
            <p:nvPr/>
          </p:nvSpPr>
          <p:spPr bwMode="auto">
            <a:xfrm>
              <a:off x="3696" y="4089"/>
              <a:ext cx="9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i="0">
                  <a:effectLst/>
                </a:rPr>
                <a:t>Plasma cells</a:t>
              </a:r>
            </a:p>
          </p:txBody>
        </p:sp>
        <p:grpSp>
          <p:nvGrpSpPr>
            <p:cNvPr id="1043714" name="Group 258"/>
            <p:cNvGrpSpPr>
              <a:grpSpLocks/>
            </p:cNvGrpSpPr>
            <p:nvPr/>
          </p:nvGrpSpPr>
          <p:grpSpPr bwMode="auto">
            <a:xfrm>
              <a:off x="3360" y="3840"/>
              <a:ext cx="288" cy="336"/>
              <a:chOff x="5703" y="3327"/>
              <a:chExt cx="106" cy="115"/>
            </a:xfrm>
          </p:grpSpPr>
          <p:sp>
            <p:nvSpPr>
              <p:cNvPr id="1043715" name="Oval 259"/>
              <p:cNvSpPr>
                <a:spLocks noChangeArrowheads="1"/>
              </p:cNvSpPr>
              <p:nvPr/>
            </p:nvSpPr>
            <p:spPr bwMode="auto">
              <a:xfrm>
                <a:off x="5703" y="3327"/>
                <a:ext cx="106" cy="115"/>
              </a:xfrm>
              <a:prstGeom prst="ellipse">
                <a:avLst/>
              </a:prstGeom>
              <a:solidFill>
                <a:srgbClr val="DD0806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716" name="Oval 260"/>
              <p:cNvSpPr>
                <a:spLocks noChangeArrowheads="1"/>
              </p:cNvSpPr>
              <p:nvPr/>
            </p:nvSpPr>
            <p:spPr bwMode="auto">
              <a:xfrm>
                <a:off x="5719" y="3344"/>
                <a:ext cx="90" cy="86"/>
              </a:xfrm>
              <a:prstGeom prst="ellipse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3717" name="Group 261"/>
            <p:cNvGrpSpPr>
              <a:grpSpLocks/>
            </p:cNvGrpSpPr>
            <p:nvPr/>
          </p:nvGrpSpPr>
          <p:grpSpPr bwMode="auto">
            <a:xfrm>
              <a:off x="3264" y="2352"/>
              <a:ext cx="669" cy="538"/>
              <a:chOff x="3264" y="2352"/>
              <a:chExt cx="669" cy="538"/>
            </a:xfrm>
          </p:grpSpPr>
          <p:grpSp>
            <p:nvGrpSpPr>
              <p:cNvPr id="1043718" name="Group 262"/>
              <p:cNvGrpSpPr>
                <a:grpSpLocks/>
              </p:cNvGrpSpPr>
              <p:nvPr/>
            </p:nvGrpSpPr>
            <p:grpSpPr bwMode="auto">
              <a:xfrm>
                <a:off x="3600" y="2688"/>
                <a:ext cx="189" cy="202"/>
                <a:chOff x="4974" y="3071"/>
                <a:chExt cx="58" cy="62"/>
              </a:xfrm>
            </p:grpSpPr>
            <p:sp>
              <p:nvSpPr>
                <p:cNvPr id="1043719" name="Line 263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0" name="Line 264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1" name="Line 265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2" name="Line 266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3" name="Line 267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4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43725" name="Group 269"/>
              <p:cNvGrpSpPr>
                <a:grpSpLocks/>
              </p:cNvGrpSpPr>
              <p:nvPr/>
            </p:nvGrpSpPr>
            <p:grpSpPr bwMode="auto">
              <a:xfrm>
                <a:off x="3264" y="2544"/>
                <a:ext cx="189" cy="202"/>
                <a:chOff x="4974" y="3071"/>
                <a:chExt cx="58" cy="62"/>
              </a:xfrm>
            </p:grpSpPr>
            <p:sp>
              <p:nvSpPr>
                <p:cNvPr id="1043726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7" name="Line 271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8" name="Line 272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29" name="Line 273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0" name="Line 274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1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43732" name="Group 276"/>
              <p:cNvGrpSpPr>
                <a:grpSpLocks/>
              </p:cNvGrpSpPr>
              <p:nvPr/>
            </p:nvGrpSpPr>
            <p:grpSpPr bwMode="auto">
              <a:xfrm>
                <a:off x="3504" y="2448"/>
                <a:ext cx="189" cy="202"/>
                <a:chOff x="4974" y="3071"/>
                <a:chExt cx="58" cy="62"/>
              </a:xfrm>
            </p:grpSpPr>
            <p:sp>
              <p:nvSpPr>
                <p:cNvPr id="1043733" name="Line 277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4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5" name="Line 279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6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7" name="Line 281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38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43739" name="Group 283"/>
              <p:cNvGrpSpPr>
                <a:grpSpLocks/>
              </p:cNvGrpSpPr>
              <p:nvPr/>
            </p:nvGrpSpPr>
            <p:grpSpPr bwMode="auto">
              <a:xfrm>
                <a:off x="3744" y="2352"/>
                <a:ext cx="189" cy="202"/>
                <a:chOff x="4974" y="3071"/>
                <a:chExt cx="58" cy="62"/>
              </a:xfrm>
            </p:grpSpPr>
            <p:sp>
              <p:nvSpPr>
                <p:cNvPr id="1043740" name="Line 284"/>
                <p:cNvSpPr>
                  <a:spLocks noChangeShapeType="1"/>
                </p:cNvSpPr>
                <p:nvPr/>
              </p:nvSpPr>
              <p:spPr bwMode="auto">
                <a:xfrm flipV="1">
                  <a:off x="4974" y="3099"/>
                  <a:ext cx="26" cy="29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41" name="Line 285"/>
                <p:cNvSpPr>
                  <a:spLocks noChangeShapeType="1"/>
                </p:cNvSpPr>
                <p:nvPr/>
              </p:nvSpPr>
              <p:spPr bwMode="auto">
                <a:xfrm flipV="1">
                  <a:off x="4985" y="3105"/>
                  <a:ext cx="2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42" name="Line 286"/>
                <p:cNvSpPr>
                  <a:spLocks noChangeShapeType="1"/>
                </p:cNvSpPr>
                <p:nvPr/>
              </p:nvSpPr>
              <p:spPr bwMode="auto">
                <a:xfrm>
                  <a:off x="5011" y="3105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43" name="Line 287"/>
                <p:cNvSpPr>
                  <a:spLocks noChangeShapeType="1"/>
                </p:cNvSpPr>
                <p:nvPr/>
              </p:nvSpPr>
              <p:spPr bwMode="auto">
                <a:xfrm flipV="1">
                  <a:off x="500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44" name="Line 288"/>
                <p:cNvSpPr>
                  <a:spLocks noChangeShapeType="1"/>
                </p:cNvSpPr>
                <p:nvPr/>
              </p:nvSpPr>
              <p:spPr bwMode="auto">
                <a:xfrm>
                  <a:off x="5011" y="3116"/>
                  <a:ext cx="21" cy="6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745" name="Line 289"/>
                <p:cNvSpPr>
                  <a:spLocks noChangeShapeType="1"/>
                </p:cNvSpPr>
                <p:nvPr/>
              </p:nvSpPr>
              <p:spPr bwMode="auto">
                <a:xfrm flipV="1">
                  <a:off x="4990" y="3071"/>
                  <a:ext cx="1" cy="28"/>
                </a:xfrm>
                <a:prstGeom prst="line">
                  <a:avLst/>
                </a:prstGeom>
                <a:noFill/>
                <a:ln w="28575">
                  <a:solidFill>
                    <a:srgbClr val="EB6A1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043746" name="Line 290"/>
            <p:cNvSpPr>
              <a:spLocks noChangeShapeType="1"/>
            </p:cNvSpPr>
            <p:nvPr/>
          </p:nvSpPr>
          <p:spPr bwMode="auto">
            <a:xfrm>
              <a:off x="3360" y="36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43747" name="Text Box 291"/>
          <p:cNvSpPr txBox="1">
            <a:spLocks noChangeArrowheads="1"/>
          </p:cNvSpPr>
          <p:nvPr/>
        </p:nvSpPr>
        <p:spPr bwMode="auto">
          <a:xfrm>
            <a:off x="3794125" y="228600"/>
            <a:ext cx="6492875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tx2"/>
                </a:solidFill>
                <a:effectLst/>
              </a:rPr>
              <a:t>Normal B lymphocyte maturation and antibody class switching</a:t>
            </a:r>
            <a:endParaRPr lang="en-GB" sz="200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580" name="Picture 4" descr="bronchiecta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60350"/>
            <a:ext cx="7772400" cy="625475"/>
          </a:xfrm>
        </p:spPr>
        <p:txBody>
          <a:bodyPr/>
          <a:lstStyle/>
          <a:p>
            <a:r>
              <a:rPr lang="en-GB" i="0">
                <a:solidFill>
                  <a:srgbClr val="FFFF00"/>
                </a:solidFill>
                <a:effectLst/>
              </a:rPr>
              <a:t>Primary antibody deficiency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125538"/>
            <a:ext cx="9504362" cy="53276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b="0" dirty="0">
                <a:effectLst/>
              </a:rPr>
              <a:t>	</a:t>
            </a:r>
          </a:p>
          <a:p>
            <a:pPr>
              <a:buNone/>
            </a:pPr>
            <a:r>
              <a:rPr lang="en-GB" b="0" dirty="0">
                <a:effectLst/>
              </a:rPr>
              <a:t>		</a:t>
            </a:r>
            <a:r>
              <a:rPr lang="en-GB" b="0" dirty="0" smtClean="0">
                <a:effectLst/>
              </a:rPr>
              <a:t>IgA </a:t>
            </a:r>
            <a:r>
              <a:rPr lang="en-GB" b="0" dirty="0">
                <a:effectLst/>
              </a:rPr>
              <a:t>deficiency</a:t>
            </a:r>
          </a:p>
          <a:p>
            <a:endParaRPr lang="en-GB" b="0" dirty="0">
              <a:effectLst/>
            </a:endParaRPr>
          </a:p>
          <a:p>
            <a:pPr>
              <a:buNone/>
            </a:pPr>
            <a:r>
              <a:rPr lang="en-GB" b="0" dirty="0" smtClean="0">
                <a:effectLst/>
              </a:rPr>
              <a:t>	</a:t>
            </a:r>
            <a:r>
              <a:rPr lang="en-GB" b="0" dirty="0">
                <a:effectLst/>
              </a:rPr>
              <a:t>	</a:t>
            </a:r>
            <a:r>
              <a:rPr lang="en-GB" b="0" dirty="0" smtClean="0">
                <a:effectLst/>
              </a:rPr>
              <a:t>X-linked </a:t>
            </a:r>
            <a:r>
              <a:rPr lang="en-GB" b="0" dirty="0" err="1">
                <a:effectLst/>
              </a:rPr>
              <a:t>agammaglobulinaemia</a:t>
            </a:r>
            <a:r>
              <a:rPr lang="en-GB" b="0" dirty="0">
                <a:effectLst/>
              </a:rPr>
              <a:t> (XLA)</a:t>
            </a:r>
          </a:p>
          <a:p>
            <a:endParaRPr lang="en-GB" b="0" dirty="0">
              <a:effectLst/>
            </a:endParaRPr>
          </a:p>
          <a:p>
            <a:pPr>
              <a:buNone/>
            </a:pPr>
            <a:r>
              <a:rPr lang="en-GB" b="0" dirty="0" smtClean="0">
                <a:effectLst/>
              </a:rPr>
              <a:t>	</a:t>
            </a:r>
            <a:r>
              <a:rPr lang="en-GB" b="0" dirty="0">
                <a:effectLst/>
              </a:rPr>
              <a:t>	</a:t>
            </a:r>
            <a:r>
              <a:rPr lang="en-GB" b="0" dirty="0" smtClean="0">
                <a:effectLst/>
              </a:rPr>
              <a:t>Common </a:t>
            </a:r>
            <a:r>
              <a:rPr lang="en-GB" b="0" dirty="0">
                <a:effectLst/>
              </a:rPr>
              <a:t>variable immunodeficiency (CVID)</a:t>
            </a:r>
          </a:p>
          <a:p>
            <a:endParaRPr lang="en-GB" b="0" dirty="0">
              <a:effectLst/>
            </a:endParaRPr>
          </a:p>
          <a:p>
            <a:pPr>
              <a:buNone/>
            </a:pPr>
            <a:r>
              <a:rPr lang="en-GB" b="0" dirty="0">
                <a:effectLst/>
              </a:rPr>
              <a:t>		</a:t>
            </a:r>
            <a:r>
              <a:rPr lang="en-GB" b="0" dirty="0" smtClean="0">
                <a:effectLst/>
              </a:rPr>
              <a:t>CD40 </a:t>
            </a:r>
            <a:r>
              <a:rPr lang="en-GB" b="0" dirty="0" err="1">
                <a:effectLst/>
              </a:rPr>
              <a:t>ligand</a:t>
            </a:r>
            <a:r>
              <a:rPr lang="en-GB" b="0" dirty="0">
                <a:effectLst/>
              </a:rPr>
              <a:t> deficiency (Hyper IgM disease)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60350"/>
            <a:ext cx="8594725" cy="698500"/>
          </a:xfrm>
        </p:spPr>
        <p:txBody>
          <a:bodyPr/>
          <a:lstStyle/>
          <a:p>
            <a:r>
              <a:rPr lang="en-GB" sz="3600" i="0">
                <a:solidFill>
                  <a:srgbClr val="FFFF00"/>
                </a:solidFill>
                <a:effectLst/>
              </a:rPr>
              <a:t>Clinical features of antibody deficiency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96975"/>
            <a:ext cx="982345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Meningoencephalitis		Enteroviruses</a:t>
            </a:r>
          </a:p>
          <a:p>
            <a:pPr>
              <a:lnSpc>
                <a:spcPct val="80000"/>
              </a:lnSpc>
            </a:pPr>
            <a:endParaRPr lang="en-GB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Conjunctivitis			Haemophilus influenzae</a:t>
            </a:r>
          </a:p>
          <a:p>
            <a:pPr>
              <a:lnSpc>
                <a:spcPct val="80000"/>
              </a:lnSpc>
            </a:pPr>
            <a:endParaRPr lang="en-GB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Sinusitis and Pneumonia		Streptococcus pneumonia</a:t>
            </a: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					Haemophilus infuenzae</a:t>
            </a:r>
          </a:p>
          <a:p>
            <a:pPr>
              <a:lnSpc>
                <a:spcPct val="80000"/>
              </a:lnSpc>
            </a:pPr>
            <a:endParaRPr lang="en-GB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Skin infection			Staphylococcus aureus</a:t>
            </a:r>
          </a:p>
          <a:p>
            <a:pPr>
              <a:lnSpc>
                <a:spcPct val="80000"/>
              </a:lnSpc>
            </a:pPr>
            <a:endParaRPr lang="en-GB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G.I. Infection			Giardia lamblia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GB" sz="2400">
                <a:effectLst/>
              </a:rPr>
              <a:t>						Campylobacter spp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GB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GB" sz="2400">
                <a:effectLst/>
              </a:rPr>
              <a:t>Cystitis				Ureaplasma urealyticum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60350"/>
            <a:ext cx="7772400" cy="625475"/>
          </a:xfrm>
        </p:spPr>
        <p:txBody>
          <a:bodyPr/>
          <a:lstStyle/>
          <a:p>
            <a:r>
              <a:rPr lang="en-GB" sz="3600" i="0">
                <a:solidFill>
                  <a:srgbClr val="FFFF00"/>
                </a:solidFill>
                <a:effectLst/>
              </a:rPr>
              <a:t>Laboratory investigation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9486900" cy="525303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Serum </a:t>
            </a:r>
            <a:r>
              <a:rPr lang="en-GB" sz="2400" dirty="0" err="1">
                <a:effectLst/>
              </a:rPr>
              <a:t>immunoglobulins</a:t>
            </a:r>
            <a:endParaRPr lang="en-GB" sz="2400" dirty="0">
              <a:effectLst/>
            </a:endParaRPr>
          </a:p>
          <a:p>
            <a:pPr>
              <a:lnSpc>
                <a:spcPct val="90000"/>
              </a:lnSpc>
            </a:pPr>
            <a:endParaRPr lang="en-GB" sz="2400" dirty="0">
              <a:solidFill>
                <a:schemeClr val="bg1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Serum </a:t>
            </a:r>
            <a:r>
              <a:rPr lang="en-GB" sz="2400" dirty="0">
                <a:effectLst/>
              </a:rPr>
              <a:t>and urine electrophoresis</a:t>
            </a:r>
          </a:p>
          <a:p>
            <a:pPr>
              <a:lnSpc>
                <a:spcPct val="90000"/>
              </a:lnSpc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Antibody </a:t>
            </a:r>
            <a:r>
              <a:rPr lang="en-GB" sz="2400" dirty="0">
                <a:effectLst/>
              </a:rPr>
              <a:t>to tetanus, </a:t>
            </a:r>
            <a:r>
              <a:rPr lang="en-GB" sz="2400" dirty="0" err="1">
                <a:effectLst/>
              </a:rPr>
              <a:t>pneumococcus</a:t>
            </a:r>
            <a:endParaRPr lang="en-GB" sz="2400" dirty="0">
              <a:effectLst/>
            </a:endParaRPr>
          </a:p>
          <a:p>
            <a:pPr>
              <a:lnSpc>
                <a:spcPct val="90000"/>
              </a:lnSpc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Test </a:t>
            </a:r>
            <a:r>
              <a:rPr lang="en-GB" sz="2400" dirty="0">
                <a:effectLst/>
              </a:rPr>
              <a:t>immunisation with tetanus/</a:t>
            </a:r>
            <a:r>
              <a:rPr lang="en-GB" sz="2400" dirty="0" err="1">
                <a:effectLst/>
              </a:rPr>
              <a:t>pneumovax</a:t>
            </a:r>
            <a:r>
              <a:rPr lang="en-GB" sz="2400" dirty="0">
                <a:effectLst/>
              </a:rPr>
              <a:t> if antibody levels are low</a:t>
            </a:r>
          </a:p>
          <a:p>
            <a:pPr>
              <a:lnSpc>
                <a:spcPct val="90000"/>
              </a:lnSpc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B </a:t>
            </a:r>
            <a:r>
              <a:rPr lang="en-GB" sz="2400" dirty="0">
                <a:effectLst/>
              </a:rPr>
              <a:t>and T cell counts</a:t>
            </a:r>
          </a:p>
          <a:p>
            <a:pPr>
              <a:lnSpc>
                <a:spcPct val="90000"/>
              </a:lnSpc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	Disease </a:t>
            </a:r>
            <a:r>
              <a:rPr lang="en-GB" sz="2400" dirty="0">
                <a:effectLst/>
              </a:rPr>
              <a:t>specific tests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48" y="0"/>
            <a:ext cx="9073008" cy="765175"/>
          </a:xfrm>
        </p:spPr>
        <p:txBody>
          <a:bodyPr/>
          <a:lstStyle/>
          <a:p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/>
            </a:r>
            <a:br>
              <a:rPr lang="en-GB" sz="3600" i="0" dirty="0" smtClean="0">
                <a:solidFill>
                  <a:srgbClr val="FFFF00"/>
                </a:solidFill>
                <a:effectLst/>
              </a:rPr>
            </a:br>
            <a:r>
              <a:rPr lang="en-GB" sz="3600" i="0" dirty="0" smtClean="0">
                <a:solidFill>
                  <a:srgbClr val="FFFF00"/>
                </a:solidFill>
                <a:effectLst/>
              </a:rPr>
              <a:t>Common variable immunodeficiency (CVID)</a:t>
            </a:r>
            <a:endParaRPr lang="en-GB" sz="3600" b="0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956" y="1169987"/>
            <a:ext cx="9720263" cy="5688013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>
                <a:effectLst/>
              </a:rPr>
              <a:t>CVID is a heterogeneous group of conditions characterised by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800" dirty="0">
              <a:effectLst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>
                <a:effectLst/>
              </a:rPr>
              <a:t>				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>
                <a:effectLst/>
              </a:rPr>
              <a:t>	</a:t>
            </a:r>
            <a:r>
              <a:rPr lang="en-GB" sz="2800" dirty="0" smtClean="0">
                <a:effectLst/>
              </a:rPr>
              <a:t>Antibody deficiency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800" dirty="0"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800" dirty="0"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>
                <a:effectLst/>
              </a:rPr>
              <a:t>	</a:t>
            </a:r>
            <a:r>
              <a:rPr lang="en-GB" sz="2800" dirty="0" smtClean="0">
                <a:effectLst/>
              </a:rPr>
              <a:t>Autoimmune disorders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800" dirty="0"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800" dirty="0"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>
                <a:effectLst/>
              </a:rPr>
              <a:t>	</a:t>
            </a:r>
            <a:r>
              <a:rPr lang="en-GB" sz="2800" dirty="0" err="1" smtClean="0">
                <a:effectLst/>
              </a:rPr>
              <a:t>Granulomatous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>
                <a:effectLst/>
              </a:rPr>
              <a:t>disease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sz="2800" dirty="0">
              <a:effectLst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400" dirty="0" smtClean="0">
              <a:effectLst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GB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404813"/>
            <a:ext cx="7772400" cy="625475"/>
          </a:xfrm>
        </p:spPr>
        <p:txBody>
          <a:bodyPr/>
          <a:lstStyle/>
          <a:p>
            <a:r>
              <a:rPr lang="en-GB" sz="3600" i="0" dirty="0">
                <a:solidFill>
                  <a:srgbClr val="FFFF00"/>
                </a:solidFill>
                <a:effectLst/>
              </a:rPr>
              <a:t>CVID epidemiology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484313"/>
            <a:ext cx="9486900" cy="5011737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cs typeface="Times New Roman" pitchFamily="18" charset="0"/>
              </a:rPr>
              <a:t>	</a:t>
            </a:r>
            <a:r>
              <a:rPr lang="en-GB" sz="2400" dirty="0" smtClean="0">
                <a:effectLst/>
                <a:cs typeface="Times New Roman" pitchFamily="18" charset="0"/>
              </a:rPr>
              <a:t>Commonest </a:t>
            </a:r>
            <a:r>
              <a:rPr lang="en-GB" sz="2400" dirty="0">
                <a:effectLst/>
                <a:cs typeface="Times New Roman" pitchFamily="18" charset="0"/>
              </a:rPr>
              <a:t>cause of primary antibody deficiency</a:t>
            </a:r>
          </a:p>
          <a:p>
            <a:pPr algn="just">
              <a:lnSpc>
                <a:spcPct val="80000"/>
              </a:lnSpc>
            </a:pPr>
            <a:endParaRPr lang="en-GB" sz="2400" dirty="0">
              <a:effectLst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Prevalence </a:t>
            </a:r>
            <a:r>
              <a:rPr lang="en-GB" sz="2400" dirty="0">
                <a:effectLst/>
                <a:cs typeface="Times New Roman" pitchFamily="18" charset="0"/>
              </a:rPr>
              <a:t>1 in 25, 000 individuals 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effectLst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Mean </a:t>
            </a:r>
            <a:r>
              <a:rPr lang="en-GB" sz="2400" dirty="0">
                <a:effectLst/>
                <a:cs typeface="Times New Roman" pitchFamily="18" charset="0"/>
              </a:rPr>
              <a:t>age of diagnosis of CVID for males is 29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effectLst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Mean </a:t>
            </a:r>
            <a:r>
              <a:rPr lang="en-GB" sz="2400" dirty="0">
                <a:effectLst/>
                <a:cs typeface="Times New Roman" pitchFamily="18" charset="0"/>
              </a:rPr>
              <a:t>age of diagnosis of CVID for females is 33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effectLst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95</a:t>
            </a:r>
            <a:r>
              <a:rPr lang="en-GB" sz="2400" dirty="0">
                <a:effectLst/>
                <a:cs typeface="Times New Roman" pitchFamily="18" charset="0"/>
              </a:rPr>
              <a:t>% of cases diagnosed after the age of 5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effectLst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Average </a:t>
            </a:r>
            <a:r>
              <a:rPr lang="en-GB" sz="2400" dirty="0">
                <a:effectLst/>
                <a:cs typeface="Times New Roman" pitchFamily="18" charset="0"/>
              </a:rPr>
              <a:t>time between onset of symptoms and diagnosis is </a:t>
            </a:r>
            <a:r>
              <a:rPr lang="en-GB" sz="2400" dirty="0" smtClean="0">
                <a:effectLst/>
                <a:cs typeface="Times New Roman" pitchFamily="18" charset="0"/>
              </a:rPr>
              <a:t>4-7 </a:t>
            </a:r>
            <a:r>
              <a:rPr lang="en-GB" sz="2400" dirty="0">
                <a:effectLst/>
                <a:cs typeface="Times New Roman" pitchFamily="18" charset="0"/>
              </a:rPr>
              <a:t>years in the UK</a:t>
            </a:r>
            <a:endParaRPr lang="en-GB" sz="2800" dirty="0">
              <a:effectLst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813" y="0"/>
            <a:ext cx="7772400" cy="908050"/>
          </a:xfrm>
        </p:spPr>
        <p:txBody>
          <a:bodyPr/>
          <a:lstStyle/>
          <a:p>
            <a:r>
              <a:rPr lang="en-GB" sz="3600" i="0" dirty="0" smtClean="0">
                <a:solidFill>
                  <a:srgbClr val="FFFF00"/>
                </a:solidFill>
                <a:effectLst/>
              </a:rPr>
              <a:t>CVID: Clinical features</a:t>
            </a:r>
            <a:endParaRPr lang="en-GB" sz="3600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285860"/>
            <a:ext cx="9486900" cy="5429288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cs typeface="Times New Roman" pitchFamily="18" charset="0"/>
              </a:rPr>
              <a:t>	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>
                <a:cs typeface="Times New Roman" pitchFamily="18" charset="0"/>
              </a:rPr>
              <a:t>	</a:t>
            </a:r>
            <a:r>
              <a:rPr lang="en-GB" sz="2400" dirty="0" smtClean="0">
                <a:effectLst/>
                <a:cs typeface="Times New Roman" pitchFamily="18" charset="0"/>
              </a:rPr>
              <a:t>1</a:t>
            </a:r>
            <a:r>
              <a:rPr lang="en-GB" sz="2400" dirty="0">
                <a:effectLst/>
                <a:cs typeface="Times New Roman" pitchFamily="18" charset="0"/>
              </a:rPr>
              <a:t>. The cardinal feature of CVID is recurrent </a:t>
            </a:r>
            <a:r>
              <a:rPr lang="en-GB" sz="2400" dirty="0" err="1">
                <a:effectLst/>
                <a:cs typeface="Times New Roman" pitchFamily="18" charset="0"/>
              </a:rPr>
              <a:t>sino</a:t>
            </a:r>
            <a:r>
              <a:rPr lang="en-GB" sz="2400" dirty="0">
                <a:effectLst/>
                <a:cs typeface="Times New Roman" pitchFamily="18" charset="0"/>
              </a:rPr>
              <a:t>-pulmonary infection with encapsulated bacterial organisms.</a:t>
            </a:r>
          </a:p>
          <a:p>
            <a:pPr algn="just">
              <a:lnSpc>
                <a:spcPct val="80000"/>
              </a:lnSpc>
            </a:pPr>
            <a:endParaRPr lang="en-GB" sz="2400" dirty="0">
              <a:effectLst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2</a:t>
            </a:r>
            <a:r>
              <a:rPr lang="en-GB" sz="2400" dirty="0">
                <a:effectLst/>
                <a:cs typeface="Times New Roman" pitchFamily="18" charset="0"/>
              </a:rPr>
              <a:t>. G.I. infection with </a:t>
            </a:r>
            <a:r>
              <a:rPr lang="en-GB" sz="2400" dirty="0" err="1">
                <a:effectLst/>
                <a:cs typeface="Times New Roman" pitchFamily="18" charset="0"/>
              </a:rPr>
              <a:t>Giardia</a:t>
            </a:r>
            <a:r>
              <a:rPr lang="en-GB" sz="2400" dirty="0">
                <a:effectLst/>
                <a:cs typeface="Times New Roman" pitchFamily="18" charset="0"/>
              </a:rPr>
              <a:t> and enteric pathogens is a common complication of CVID.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effectLst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3. 20% of patients with CVID will experience an autoimmune disorder (ITP, PA, autoimmune thyroid disease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>
              <a:effectLst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GB" sz="2400" dirty="0" smtClean="0">
                <a:effectLst/>
                <a:cs typeface="Times New Roman" pitchFamily="18" charset="0"/>
              </a:rPr>
              <a:t>	4. CVID can misdiagnosed as </a:t>
            </a:r>
            <a:r>
              <a:rPr lang="en-GB" sz="2400" dirty="0" err="1" smtClean="0">
                <a:effectLst/>
                <a:cs typeface="Times New Roman" pitchFamily="18" charset="0"/>
              </a:rPr>
              <a:t>sarcoid</a:t>
            </a:r>
            <a:r>
              <a:rPr lang="en-GB" sz="2400" dirty="0" smtClean="0">
                <a:effectLst/>
                <a:cs typeface="Times New Roman" pitchFamily="18" charset="0"/>
              </a:rPr>
              <a:t>: important to check antibody levels in all patients with suspected sarcoidosis</a:t>
            </a:r>
          </a:p>
          <a:p>
            <a:pPr algn="just">
              <a:lnSpc>
                <a:spcPct val="80000"/>
              </a:lnSpc>
            </a:pPr>
            <a:endParaRPr lang="en-GB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en-GB" sz="2400" dirty="0">
                <a:latin typeface="Times"/>
                <a:cs typeface="Times New Roman" pitchFamily="18" charset="0"/>
              </a:rPr>
              <a:t>  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404664"/>
            <a:ext cx="9649072" cy="792386"/>
          </a:xfrm>
        </p:spPr>
        <p:txBody>
          <a:bodyPr>
            <a:noAutofit/>
          </a:bodyPr>
          <a:lstStyle/>
          <a:p>
            <a:r>
              <a:rPr lang="en-GB" sz="3600" i="0" dirty="0" smtClean="0"/>
              <a:t/>
            </a:r>
            <a:br>
              <a:rPr lang="en-GB" sz="3600" i="0" dirty="0" smtClean="0"/>
            </a:br>
            <a:r>
              <a:rPr lang="en-GB" sz="3600" i="0" dirty="0" smtClean="0"/>
              <a:t/>
            </a:r>
            <a:br>
              <a:rPr lang="en-GB" sz="3600" i="0" dirty="0" smtClean="0"/>
            </a:br>
            <a:r>
              <a:rPr lang="en-GB" sz="3600" i="0" dirty="0" smtClean="0"/>
              <a:t/>
            </a:r>
            <a:br>
              <a:rPr lang="en-GB" sz="3600" i="0" dirty="0" smtClean="0"/>
            </a:br>
            <a:r>
              <a:rPr lang="en-GB" sz="3600" i="0" dirty="0" smtClean="0"/>
              <a:t>Definition of Primary Immune </a:t>
            </a:r>
            <a:r>
              <a:rPr lang="en-GB" sz="3600" dirty="0" smtClean="0"/>
              <a:t>D</a:t>
            </a:r>
            <a:r>
              <a:rPr lang="en-GB" sz="3600" i="0" dirty="0" smtClean="0"/>
              <a:t>eficiency (PID) 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idx="1"/>
          </p:nvPr>
        </p:nvSpPr>
        <p:spPr>
          <a:xfrm>
            <a:off x="246956" y="1556792"/>
            <a:ext cx="9793088" cy="5301208"/>
          </a:xfrm>
        </p:spPr>
        <p:txBody>
          <a:bodyPr>
            <a:normAutofit fontScale="92500"/>
          </a:bodyPr>
          <a:lstStyle/>
          <a:p>
            <a:pPr algn="just">
              <a:buFont typeface="Monotype Sorts"/>
              <a:buNone/>
            </a:pPr>
            <a:r>
              <a:rPr lang="en-GB" sz="2800" dirty="0" smtClean="0">
                <a:effectLst/>
              </a:rPr>
              <a:t>Death due to inborn error of immunity or a threat to life if the</a:t>
            </a:r>
          </a:p>
          <a:p>
            <a:pPr algn="just">
              <a:buFont typeface="Monotype Sorts"/>
              <a:buNone/>
            </a:pPr>
            <a:r>
              <a:rPr lang="en-GB" sz="2800" dirty="0" smtClean="0">
                <a:effectLst/>
              </a:rPr>
              <a:t>illness cannot </a:t>
            </a:r>
            <a:r>
              <a:rPr lang="en-GB" sz="2800" dirty="0" smtClean="0"/>
              <a:t> </a:t>
            </a:r>
            <a:r>
              <a:rPr lang="en-GB" sz="2800" dirty="0" smtClean="0">
                <a:effectLst/>
              </a:rPr>
              <a:t>be rescued by drug therapy</a:t>
            </a:r>
          </a:p>
          <a:p>
            <a:pPr algn="just">
              <a:buFont typeface="Monotype Sorts"/>
              <a:buNone/>
            </a:pPr>
            <a:endParaRPr lang="en-GB" sz="2800" dirty="0" smtClean="0">
              <a:effectLst/>
            </a:endParaRPr>
          </a:p>
          <a:p>
            <a:pPr algn="just">
              <a:buFont typeface="Monotype Sorts"/>
              <a:buNone/>
            </a:pPr>
            <a:r>
              <a:rPr lang="en-GB" sz="2800" dirty="0" smtClean="0"/>
              <a:t>Important interface between basic science and clinical medicine </a:t>
            </a:r>
          </a:p>
          <a:p>
            <a:pPr algn="just">
              <a:buFont typeface="Monotype Sorts"/>
              <a:buNone/>
            </a:pPr>
            <a:endParaRPr lang="en-GB" sz="2800" dirty="0" smtClean="0"/>
          </a:p>
          <a:p>
            <a:pPr algn="just">
              <a:buFont typeface="Monotype Sorts"/>
              <a:buNone/>
            </a:pPr>
            <a:r>
              <a:rPr lang="en-GB" sz="2800" dirty="0" smtClean="0"/>
              <a:t>Understanding of PID has led to important insights into human</a:t>
            </a:r>
          </a:p>
          <a:p>
            <a:pPr algn="just">
              <a:buFont typeface="Monotype Sorts"/>
              <a:buNone/>
            </a:pPr>
            <a:r>
              <a:rPr lang="en-GB" sz="2800" dirty="0" smtClean="0"/>
              <a:t>immunology and advances in diagnostics and treatment:</a:t>
            </a:r>
          </a:p>
          <a:p>
            <a:pPr algn="just">
              <a:buFont typeface="Monotype Sorts"/>
              <a:buNone/>
            </a:pPr>
            <a:r>
              <a:rPr lang="en-GB" sz="2800" dirty="0" smtClean="0"/>
              <a:t>cytokine and IgG replacement treatments, bone marrow trans-</a:t>
            </a:r>
          </a:p>
          <a:p>
            <a:pPr algn="just">
              <a:buFont typeface="Monotype Sorts"/>
              <a:buNone/>
            </a:pPr>
            <a:r>
              <a:rPr lang="en-GB" sz="2800" dirty="0" smtClean="0"/>
              <a:t>plantation and gene therapy) </a:t>
            </a:r>
          </a:p>
          <a:p>
            <a:pPr>
              <a:buFont typeface="Monotype Sorts"/>
              <a:buNone/>
            </a:pPr>
            <a:endParaRPr lang="en-GB" sz="2800" dirty="0" smtClean="0">
              <a:latin typeface="Arial" charset="0"/>
            </a:endParaRPr>
          </a:p>
          <a:p>
            <a:pPr>
              <a:buFont typeface="Monotype Sorts"/>
              <a:buNone/>
            </a:pPr>
            <a:endParaRPr lang="en-GB" sz="2800" dirty="0" smtClean="0">
              <a:latin typeface="Arial" charset="0"/>
            </a:endParaRPr>
          </a:p>
          <a:p>
            <a:pPr>
              <a:buFont typeface="Monotype Sorts"/>
              <a:buNone/>
            </a:pPr>
            <a:endParaRPr lang="en-GB" sz="2800" dirty="0" smtClean="0">
              <a:latin typeface="Arial" charset="0"/>
            </a:endParaRPr>
          </a:p>
          <a:p>
            <a:pPr>
              <a:buFont typeface="Monotype Sorts"/>
              <a:buNone/>
            </a:pPr>
            <a:endParaRPr lang="en-GB" sz="2800" dirty="0" smtClean="0">
              <a:latin typeface="Arial" charset="0"/>
            </a:endParaRPr>
          </a:p>
          <a:p>
            <a:pPr>
              <a:buFont typeface="Monotype Sorts"/>
              <a:buNone/>
            </a:pPr>
            <a:endParaRPr lang="en-GB" sz="2800" dirty="0" smtClean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60350"/>
            <a:ext cx="7772400" cy="936625"/>
          </a:xfrm>
        </p:spPr>
        <p:txBody>
          <a:bodyPr/>
          <a:lstStyle/>
          <a:p>
            <a:r>
              <a:rPr lang="en-GB" sz="3600" i="0" dirty="0" smtClean="0">
                <a:solidFill>
                  <a:srgbClr val="FFFF00"/>
                </a:solidFill>
                <a:effectLst/>
              </a:rPr>
              <a:t>CVID: laboratory features</a:t>
            </a:r>
            <a:endParaRPr lang="en-GB" sz="3600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2060848"/>
            <a:ext cx="9486900" cy="50117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dirty="0"/>
              <a:t>1.</a:t>
            </a:r>
            <a:r>
              <a:rPr lang="en-GB" sz="2800" dirty="0"/>
              <a:t>	</a:t>
            </a:r>
            <a:r>
              <a:rPr lang="en-GB" sz="2400" dirty="0">
                <a:effectLst/>
              </a:rPr>
              <a:t>Male or female patient aged more than 2  years with a reduction in </a:t>
            </a:r>
            <a:r>
              <a:rPr lang="en-GB" sz="2400" dirty="0" err="1">
                <a:effectLst/>
              </a:rPr>
              <a:t>IgG</a:t>
            </a:r>
            <a:r>
              <a:rPr lang="en-GB" sz="2400" dirty="0">
                <a:effectLst/>
              </a:rPr>
              <a:t> </a:t>
            </a:r>
            <a:r>
              <a:rPr lang="en-GB" sz="2400" dirty="0" smtClean="0">
                <a:effectLst/>
              </a:rPr>
              <a:t>and/or </a:t>
            </a:r>
            <a:r>
              <a:rPr lang="en-GB" sz="2400" dirty="0" err="1" smtClean="0">
                <a:effectLst/>
              </a:rPr>
              <a:t>IgA</a:t>
            </a:r>
            <a:r>
              <a:rPr lang="en-GB" sz="2400" dirty="0" smtClean="0">
                <a:effectLst/>
              </a:rPr>
              <a:t>,  </a:t>
            </a:r>
            <a:r>
              <a:rPr lang="en-GB" sz="2400" dirty="0">
                <a:effectLst/>
              </a:rPr>
              <a:t>IgM 2 SD below the mean for age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GB" sz="2400" dirty="0">
              <a:effectLst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GB" sz="2400" dirty="0">
              <a:effectLst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effectLst/>
              </a:rPr>
              <a:t>2.	Absent or poor responses to vaccines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GB" sz="2400" dirty="0">
              <a:effectLst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GB" sz="2400" dirty="0">
              <a:effectLst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400" dirty="0">
                <a:effectLst/>
              </a:rPr>
              <a:t>3.	Other causes of antibody deficiency (B cell tumours, protein loosing diseases and drugs) have been excluded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813" y="404813"/>
            <a:ext cx="7772400" cy="625475"/>
          </a:xfrm>
        </p:spPr>
        <p:txBody>
          <a:bodyPr/>
          <a:lstStyle/>
          <a:p>
            <a:r>
              <a:rPr lang="en-GB" sz="3600" i="0">
                <a:solidFill>
                  <a:srgbClr val="FFFF00"/>
                </a:solidFill>
              </a:rPr>
              <a:t>Management of CVID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341438"/>
            <a:ext cx="9486900" cy="5110162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GB" sz="2800" dirty="0" err="1">
                <a:effectLst/>
              </a:rPr>
              <a:t>Ig</a:t>
            </a:r>
            <a:r>
              <a:rPr lang="en-GB" sz="2800" dirty="0">
                <a:effectLst/>
              </a:rPr>
              <a:t> replacement therapy		IV every 2-3 weeks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						</a:t>
            </a:r>
            <a:r>
              <a:rPr lang="en-GB" sz="2800" dirty="0" err="1">
                <a:effectLst/>
              </a:rPr>
              <a:t>Subcut</a:t>
            </a:r>
            <a:r>
              <a:rPr lang="en-GB" sz="2800" dirty="0">
                <a:effectLst/>
              </a:rPr>
              <a:t> every week.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800" dirty="0">
              <a:effectLst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Antibiotics				High dose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						10-14  days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800" dirty="0">
              <a:effectLst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Monitor complications of IgG	Infection / ADR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800" dirty="0">
              <a:effectLst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Facilitate patient management	Home IgG therapy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effectLst/>
              </a:rPr>
              <a:t>						Work with patient support group 	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404813"/>
            <a:ext cx="7772400" cy="769937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i="0" dirty="0" smtClean="0"/>
              <a:t>Defects in T cell death  </a:t>
            </a:r>
          </a:p>
        </p:txBody>
      </p:sp>
      <p:sp>
        <p:nvSpPr>
          <p:cNvPr id="99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Apoptosis = physiological cell death </a:t>
            </a:r>
          </a:p>
          <a:p>
            <a:pPr lvl="1">
              <a:defRPr/>
            </a:pPr>
            <a:r>
              <a:rPr lang="en-GB" dirty="0" smtClean="0"/>
              <a:t>Mediated by </a:t>
            </a:r>
            <a:r>
              <a:rPr lang="en-GB" dirty="0" err="1" smtClean="0"/>
              <a:t>caspases</a:t>
            </a:r>
            <a:r>
              <a:rPr lang="en-GB" dirty="0" smtClean="0"/>
              <a:t> (</a:t>
            </a:r>
            <a:r>
              <a:rPr lang="en-GB" dirty="0" err="1" smtClean="0"/>
              <a:t>Fas</a:t>
            </a:r>
            <a:r>
              <a:rPr lang="en-GB" dirty="0" smtClean="0"/>
              <a:t> &amp; </a:t>
            </a:r>
            <a:r>
              <a:rPr lang="en-GB" dirty="0" err="1" smtClean="0"/>
              <a:t>fas</a:t>
            </a:r>
            <a:r>
              <a:rPr lang="en-GB" dirty="0" smtClean="0"/>
              <a:t> </a:t>
            </a:r>
            <a:r>
              <a:rPr lang="en-GB" dirty="0" err="1" smtClean="0"/>
              <a:t>ligand</a:t>
            </a:r>
            <a:r>
              <a:rPr lang="en-GB" dirty="0" smtClean="0"/>
              <a:t>) and </a:t>
            </a:r>
            <a:r>
              <a:rPr lang="en-GB" dirty="0" err="1" smtClean="0"/>
              <a:t>Bcl</a:t>
            </a:r>
            <a:r>
              <a:rPr lang="en-GB" dirty="0" smtClean="0"/>
              <a:t> 2 family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Deficiency or </a:t>
            </a:r>
            <a:r>
              <a:rPr lang="en-GB" dirty="0" err="1" smtClean="0"/>
              <a:t>dysregulation</a:t>
            </a:r>
            <a:r>
              <a:rPr lang="en-GB" dirty="0" smtClean="0"/>
              <a:t> of apoptosis </a:t>
            </a:r>
          </a:p>
          <a:p>
            <a:pPr lvl="1">
              <a:defRPr/>
            </a:pPr>
            <a:r>
              <a:rPr lang="en-GB" dirty="0" smtClean="0"/>
              <a:t>Results in unresponsiveness to death signals </a:t>
            </a:r>
          </a:p>
          <a:p>
            <a:pPr lvl="1">
              <a:defRPr/>
            </a:pPr>
            <a:r>
              <a:rPr lang="en-GB" dirty="0" smtClean="0"/>
              <a:t>Failure of </a:t>
            </a:r>
            <a:r>
              <a:rPr lang="en-GB" dirty="0" err="1" smtClean="0"/>
              <a:t>clonal</a:t>
            </a:r>
            <a:r>
              <a:rPr lang="en-GB" dirty="0" smtClean="0"/>
              <a:t> deletion may cause malignancy and autoimmunity</a:t>
            </a:r>
          </a:p>
        </p:txBody>
      </p:sp>
    </p:spTree>
    <p:extLst>
      <p:ext uri="{BB962C8B-B14F-4D97-AF65-F5344CB8AC3E}">
        <p14:creationId xmlns:p14="http://schemas.microsoft.com/office/powerpoint/2010/main" val="17705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i="0" dirty="0" smtClean="0"/>
              <a:t>Evidence of dysfunctional apoptosis in autoimmunity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GB" dirty="0" smtClean="0"/>
              <a:t>Animal models</a:t>
            </a:r>
          </a:p>
          <a:p>
            <a:pPr lvl="1">
              <a:defRPr/>
            </a:pPr>
            <a:r>
              <a:rPr lang="en-GB" dirty="0" smtClean="0"/>
              <a:t>MLR </a:t>
            </a:r>
            <a:r>
              <a:rPr lang="en-GB" dirty="0" err="1" smtClean="0"/>
              <a:t>lpr</a:t>
            </a:r>
            <a:r>
              <a:rPr lang="en-GB" dirty="0" smtClean="0"/>
              <a:t>/</a:t>
            </a:r>
            <a:r>
              <a:rPr lang="en-GB" dirty="0" err="1" smtClean="0"/>
              <a:t>lpr</a:t>
            </a:r>
            <a:r>
              <a:rPr lang="en-GB" dirty="0" smtClean="0"/>
              <a:t> mice (“</a:t>
            </a:r>
            <a:r>
              <a:rPr lang="en-GB" dirty="0" err="1" smtClean="0"/>
              <a:t>lymphoproliferation</a:t>
            </a:r>
            <a:r>
              <a:rPr lang="en-GB" dirty="0" smtClean="0"/>
              <a:t>”) = defect in </a:t>
            </a:r>
            <a:r>
              <a:rPr lang="en-GB" dirty="0" err="1" smtClean="0"/>
              <a:t>Fas</a:t>
            </a:r>
            <a:r>
              <a:rPr lang="en-GB" dirty="0" smtClean="0"/>
              <a:t> gene</a:t>
            </a:r>
          </a:p>
          <a:p>
            <a:pPr lvl="1">
              <a:defRPr/>
            </a:pPr>
            <a:r>
              <a:rPr lang="en-GB" dirty="0" err="1" smtClean="0"/>
              <a:t>gld</a:t>
            </a:r>
            <a:r>
              <a:rPr lang="en-GB" dirty="0" smtClean="0"/>
              <a:t> mice (“generalised </a:t>
            </a:r>
            <a:r>
              <a:rPr lang="en-GB" dirty="0" err="1" smtClean="0"/>
              <a:t>lymphoproliferative</a:t>
            </a:r>
            <a:r>
              <a:rPr lang="en-GB" dirty="0" smtClean="0"/>
              <a:t> disease”) = defect in </a:t>
            </a:r>
            <a:r>
              <a:rPr lang="en-GB" dirty="0" err="1" smtClean="0"/>
              <a:t>Fas</a:t>
            </a:r>
            <a:r>
              <a:rPr lang="en-GB" dirty="0" smtClean="0"/>
              <a:t> </a:t>
            </a:r>
            <a:r>
              <a:rPr lang="en-GB" dirty="0" err="1" smtClean="0"/>
              <a:t>ligand</a:t>
            </a:r>
            <a:r>
              <a:rPr lang="en-GB" dirty="0" smtClean="0"/>
              <a:t> gene </a:t>
            </a:r>
          </a:p>
          <a:p>
            <a:pPr>
              <a:buNone/>
              <a:defRPr/>
            </a:pPr>
            <a:r>
              <a:rPr lang="en-GB" dirty="0" smtClean="0"/>
              <a:t>Features	</a:t>
            </a:r>
          </a:p>
          <a:p>
            <a:pPr lvl="1">
              <a:defRPr/>
            </a:pPr>
            <a:r>
              <a:rPr lang="en-GB" dirty="0" smtClean="0"/>
              <a:t>Multiple </a:t>
            </a:r>
            <a:r>
              <a:rPr lang="en-GB" dirty="0" err="1" smtClean="0"/>
              <a:t>autoantibodies</a:t>
            </a:r>
            <a:r>
              <a:rPr lang="en-GB" dirty="0" smtClean="0"/>
              <a:t> to nuclear components</a:t>
            </a:r>
          </a:p>
          <a:p>
            <a:pPr lvl="2">
              <a:defRPr/>
            </a:pPr>
            <a:r>
              <a:rPr lang="en-GB" dirty="0" smtClean="0"/>
              <a:t>Immune complex nephritis</a:t>
            </a:r>
          </a:p>
          <a:p>
            <a:pPr lvl="2">
              <a:defRPr/>
            </a:pPr>
            <a:r>
              <a:rPr lang="en-GB" dirty="0" smtClean="0"/>
              <a:t>No organ specific autoimmunity</a:t>
            </a:r>
          </a:p>
          <a:p>
            <a:pPr lvl="1">
              <a:defRPr/>
            </a:pPr>
            <a:r>
              <a:rPr lang="en-GB" dirty="0" smtClean="0"/>
              <a:t>Progressive </a:t>
            </a:r>
            <a:r>
              <a:rPr lang="en-GB" dirty="0" err="1" smtClean="0"/>
              <a:t>lymphadenopathy</a:t>
            </a:r>
            <a:endParaRPr lang="en-GB" dirty="0" smtClean="0"/>
          </a:p>
          <a:p>
            <a:pPr lvl="2">
              <a:defRPr/>
            </a:pPr>
            <a:r>
              <a:rPr lang="en-GB" dirty="0" smtClean="0"/>
              <a:t>Accumulation of CD3+CD4-CD8- T cells</a:t>
            </a:r>
          </a:p>
          <a:p>
            <a:pPr lvl="2">
              <a:defRPr/>
            </a:pPr>
            <a:r>
              <a:rPr lang="en-GB" dirty="0" smtClean="0"/>
              <a:t>Increased number of CD4+ </a:t>
            </a:r>
            <a:r>
              <a:rPr lang="en-GB" dirty="0" err="1" smtClean="0"/>
              <a:t>autoreactive</a:t>
            </a:r>
            <a:r>
              <a:rPr lang="en-GB" dirty="0" smtClean="0"/>
              <a:t> T cells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080375" y="4495800"/>
          <a:ext cx="1887538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3605169" imgH="3470945" progId="">
                  <p:embed/>
                </p:oleObj>
              </mc:Choice>
              <mc:Fallback>
                <p:oleObj name="Clip" r:id="rId4" imgW="3605169" imgH="347094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75" y="4495800"/>
                        <a:ext cx="1887538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23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864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200" i="0" dirty="0" smtClean="0"/>
              <a:t>Autoimmune </a:t>
            </a:r>
            <a:r>
              <a:rPr lang="en-GB" sz="3200" i="0" dirty="0" err="1" smtClean="0"/>
              <a:t>lymphoproliferative</a:t>
            </a:r>
            <a:r>
              <a:rPr lang="en-GB" sz="3200" i="0" dirty="0" smtClean="0"/>
              <a:t> syndrome (ALPS)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2980" y="1484784"/>
            <a:ext cx="4667250" cy="5011737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en-GB" sz="3200" dirty="0" smtClean="0"/>
              <a:t>	Massive lymph nodes</a:t>
            </a:r>
          </a:p>
          <a:p>
            <a:pPr eaLnBrk="1" hangingPunct="1">
              <a:buFont typeface="Monotype Sorts"/>
              <a:buNone/>
            </a:pPr>
            <a:endParaRPr lang="en-GB" sz="3200" dirty="0" smtClean="0"/>
          </a:p>
          <a:p>
            <a:pPr eaLnBrk="1" hangingPunct="1">
              <a:buFont typeface="Monotype Sorts"/>
              <a:buNone/>
            </a:pPr>
            <a:r>
              <a:rPr lang="en-GB" sz="3200" dirty="0" smtClean="0"/>
              <a:t>	</a:t>
            </a:r>
            <a:r>
              <a:rPr lang="en-GB" sz="3200" dirty="0" err="1" smtClean="0"/>
              <a:t>Splenomegaly</a:t>
            </a:r>
            <a:endParaRPr lang="en-GB" sz="3200" dirty="0" smtClean="0"/>
          </a:p>
          <a:p>
            <a:pPr eaLnBrk="1" hangingPunct="1">
              <a:buFont typeface="Monotype Sorts"/>
              <a:buNone/>
            </a:pPr>
            <a:endParaRPr lang="en-GB" sz="3200" dirty="0" smtClean="0"/>
          </a:p>
          <a:p>
            <a:pPr eaLnBrk="1" hangingPunct="1">
              <a:buFont typeface="Monotype Sorts"/>
              <a:buNone/>
            </a:pPr>
            <a:r>
              <a:rPr lang="en-GB" sz="3200" b="0" dirty="0" smtClean="0">
                <a:solidFill>
                  <a:schemeClr val="tx2"/>
                </a:solidFill>
              </a:rPr>
              <a:t>	Severe autoimmunity</a:t>
            </a:r>
          </a:p>
          <a:p>
            <a:pPr lvl="1" eaLnBrk="1" hangingPunct="1"/>
            <a:r>
              <a:rPr lang="en-GB" b="1" dirty="0" smtClean="0">
                <a:solidFill>
                  <a:schemeClr val="tx2"/>
                </a:solidFill>
              </a:rPr>
              <a:t>Autoimmune haemolytic anaemia</a:t>
            </a:r>
          </a:p>
          <a:p>
            <a:pPr lvl="1" eaLnBrk="1" hangingPunct="1"/>
            <a:r>
              <a:rPr lang="en-GB" b="1" dirty="0" smtClean="0">
                <a:solidFill>
                  <a:schemeClr val="tx2"/>
                </a:solidFill>
              </a:rPr>
              <a:t>Low platelets with anti-platelet antibodies</a:t>
            </a:r>
          </a:p>
          <a:p>
            <a:pPr lvl="1" eaLnBrk="1" hangingPunct="1"/>
            <a:r>
              <a:rPr lang="en-GB" b="1" dirty="0" smtClean="0">
                <a:solidFill>
                  <a:schemeClr val="tx2"/>
                </a:solidFill>
              </a:rPr>
              <a:t>Low </a:t>
            </a:r>
            <a:r>
              <a:rPr lang="en-GB" b="1" dirty="0" err="1" smtClean="0">
                <a:solidFill>
                  <a:schemeClr val="tx2"/>
                </a:solidFill>
              </a:rPr>
              <a:t>neutrophil</a:t>
            </a:r>
            <a:r>
              <a:rPr lang="en-GB" b="1" dirty="0" smtClean="0">
                <a:solidFill>
                  <a:schemeClr val="tx2"/>
                </a:solidFill>
              </a:rPr>
              <a:t> counts</a:t>
            </a:r>
          </a:p>
        </p:txBody>
      </p:sp>
      <p:sp>
        <p:nvSpPr>
          <p:cNvPr id="9984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15508" y="1412776"/>
            <a:ext cx="4667250" cy="5011737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en-GB" sz="3200" dirty="0" smtClean="0">
                <a:solidFill>
                  <a:schemeClr val="tx2"/>
                </a:solidFill>
              </a:rPr>
              <a:t>	Malignancy</a:t>
            </a:r>
          </a:p>
          <a:p>
            <a:pPr lvl="1" eaLnBrk="1" hangingPunct="1"/>
            <a:r>
              <a:rPr lang="en-GB" b="1" dirty="0" err="1" smtClean="0">
                <a:solidFill>
                  <a:schemeClr val="tx2"/>
                </a:solidFill>
              </a:rPr>
              <a:t>Lymphorecticular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en-GB" b="1" dirty="0" smtClean="0">
                <a:solidFill>
                  <a:schemeClr val="tx2"/>
                </a:solidFill>
              </a:rPr>
              <a:t>breast, liver</a:t>
            </a:r>
          </a:p>
          <a:p>
            <a:pPr lvl="1" eaLnBrk="1" hangingPunct="1"/>
            <a:endParaRPr lang="en-GB" b="1" dirty="0" smtClean="0">
              <a:solidFill>
                <a:schemeClr val="tx2"/>
              </a:solidFill>
            </a:endParaRPr>
          </a:p>
          <a:p>
            <a:pPr eaLnBrk="1" hangingPunct="1">
              <a:buFont typeface="Monotype Sorts"/>
              <a:buNone/>
            </a:pPr>
            <a:r>
              <a:rPr lang="en-GB" sz="3200" dirty="0" smtClean="0"/>
              <a:t>	Infection not usually problem</a:t>
            </a:r>
          </a:p>
          <a:p>
            <a:pPr lvl="1" eaLnBrk="1" hangingPunct="1"/>
            <a:r>
              <a:rPr lang="en-GB" dirty="0" smtClean="0"/>
              <a:t>Complications of frequent transfusions:  hepatitis B, hepatitis C</a:t>
            </a:r>
          </a:p>
        </p:txBody>
      </p:sp>
    </p:spTree>
    <p:extLst>
      <p:ext uri="{BB962C8B-B14F-4D97-AF65-F5344CB8AC3E}">
        <p14:creationId xmlns:p14="http://schemas.microsoft.com/office/powerpoint/2010/main" val="1399365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i="0" dirty="0" smtClean="0"/>
              <a:t>Autoimmune </a:t>
            </a:r>
            <a:r>
              <a:rPr lang="en-GB" sz="3600" i="0" dirty="0" err="1" smtClean="0"/>
              <a:t>lymphoproliferative</a:t>
            </a:r>
            <a:r>
              <a:rPr lang="en-GB" sz="3600" i="0" dirty="0" smtClean="0"/>
              <a:t> syndrome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idx="1"/>
          </p:nvPr>
        </p:nvSpPr>
        <p:spPr>
          <a:xfrm>
            <a:off x="534988" y="1600201"/>
            <a:ext cx="9258300" cy="52577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/>
              <a:t>Diagnosis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dirty="0" smtClean="0"/>
              <a:t>		</a:t>
            </a:r>
            <a:r>
              <a:rPr lang="en-GB" sz="2800" b="0" dirty="0" smtClean="0"/>
              <a:t>Chronic accumulation of non malignant lymphoid cells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800" b="0" dirty="0" smtClean="0"/>
              <a:t>		Defective lymphocyte apoptosis </a:t>
            </a:r>
            <a:r>
              <a:rPr lang="en-GB" sz="2800" b="0" i="1" dirty="0" smtClean="0"/>
              <a:t>in vitro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800" b="0" i="1" dirty="0" smtClean="0"/>
              <a:t>		</a:t>
            </a:r>
            <a:r>
              <a:rPr lang="en-GB" sz="2800" b="0" dirty="0" smtClean="0"/>
              <a:t>Presence of &gt; 1% double negative</a:t>
            </a:r>
            <a:r>
              <a:rPr lang="en-GB" sz="2800" b="0" i="1" dirty="0" smtClean="0"/>
              <a:t> </a:t>
            </a:r>
            <a:r>
              <a:rPr lang="en-GB" sz="2800" b="0" dirty="0" smtClean="0">
                <a:sym typeface="Symbol" pitchFamily="18" charset="2"/>
              </a:rPr>
              <a:t> T cells in 	peripheral blood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/>
              <a:t>Pathogenesis</a:t>
            </a:r>
          </a:p>
          <a:p>
            <a:pPr lvl="1">
              <a:lnSpc>
                <a:spcPct val="90000"/>
              </a:lnSpc>
              <a:defRPr/>
            </a:pPr>
            <a:r>
              <a:rPr lang="en-GB" b="1" dirty="0" err="1" smtClean="0">
                <a:solidFill>
                  <a:schemeClr val="tx2"/>
                </a:solidFill>
              </a:rPr>
              <a:t>Germline</a:t>
            </a:r>
            <a:r>
              <a:rPr lang="en-GB" b="1" dirty="0" smtClean="0">
                <a:solidFill>
                  <a:schemeClr val="tx2"/>
                </a:solidFill>
              </a:rPr>
              <a:t> and somatic cell mutations occurs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Most patients heterozygous for mutation in </a:t>
            </a:r>
            <a:r>
              <a:rPr lang="en-GB" dirty="0" err="1" smtClean="0"/>
              <a:t>Fas</a:t>
            </a:r>
            <a:r>
              <a:rPr lang="en-GB" dirty="0" smtClean="0"/>
              <a:t> gene (CD95)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Other defects that give same/similar phenotype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err="1" smtClean="0"/>
              <a:t>Fas</a:t>
            </a:r>
            <a:r>
              <a:rPr lang="en-GB" dirty="0" smtClean="0"/>
              <a:t> </a:t>
            </a:r>
            <a:r>
              <a:rPr lang="en-GB" dirty="0" err="1" smtClean="0"/>
              <a:t>Ligand</a:t>
            </a:r>
            <a:r>
              <a:rPr lang="en-GB" dirty="0" smtClean="0"/>
              <a:t> deficiency (CD95L) 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err="1" smtClean="0"/>
              <a:t>Caspase</a:t>
            </a:r>
            <a:r>
              <a:rPr lang="en-GB" dirty="0" smtClean="0"/>
              <a:t> 8 deficiency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err="1" smtClean="0"/>
              <a:t>Caspase</a:t>
            </a:r>
            <a:r>
              <a:rPr lang="en-GB" dirty="0" smtClean="0"/>
              <a:t> 10 deficiency</a:t>
            </a:r>
          </a:p>
        </p:txBody>
      </p:sp>
    </p:spTree>
    <p:extLst>
      <p:ext uri="{BB962C8B-B14F-4D97-AF65-F5344CB8AC3E}">
        <p14:creationId xmlns:p14="http://schemas.microsoft.com/office/powerpoint/2010/main" val="2406612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 dirty="0" smtClean="0">
                <a:effectLst/>
              </a:rPr>
              <a:t>Learning points </a:t>
            </a:r>
            <a:endParaRPr lang="en-GB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1700808"/>
            <a:ext cx="9433048" cy="4968552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effectLst/>
              </a:rPr>
              <a:t>1</a:t>
            </a:r>
            <a:r>
              <a:rPr lang="en-GB" sz="2800" dirty="0" smtClean="0">
                <a:effectLst/>
              </a:rPr>
              <a:t>. Consider PID in patient with severe, recurrent</a:t>
            </a:r>
          </a:p>
          <a:p>
            <a:pPr>
              <a:buNone/>
            </a:pPr>
            <a:r>
              <a:rPr lang="en-GB" sz="2800" dirty="0" smtClean="0">
                <a:effectLst/>
              </a:rPr>
              <a:t>persistent, unusual infections </a:t>
            </a:r>
          </a:p>
          <a:p>
            <a:pPr>
              <a:buNone/>
            </a:pPr>
            <a:endParaRPr lang="en-GB" sz="2800" dirty="0" smtClean="0">
              <a:effectLst/>
            </a:endParaRPr>
          </a:p>
          <a:p>
            <a:pPr>
              <a:buNone/>
            </a:pPr>
            <a:r>
              <a:rPr lang="en-GB" sz="2800" dirty="0" smtClean="0">
                <a:effectLst/>
              </a:rPr>
              <a:t>2. A persistently low lymphocyte count in a neonate should raise the suspicion of a SCID</a:t>
            </a:r>
          </a:p>
          <a:p>
            <a:pPr>
              <a:buNone/>
            </a:pPr>
            <a:endParaRPr lang="en-GB" sz="2800" dirty="0" smtClean="0">
              <a:effectLst/>
            </a:endParaRPr>
          </a:p>
          <a:p>
            <a:pPr>
              <a:buNone/>
            </a:pPr>
            <a:r>
              <a:rPr lang="en-GB" sz="2800" dirty="0" smtClean="0">
                <a:effectLst/>
              </a:rPr>
              <a:t>3. Some PID such as CVID can present in adult life</a:t>
            </a:r>
          </a:p>
          <a:p>
            <a:pPr>
              <a:buNone/>
            </a:pPr>
            <a:endParaRPr lang="en-GB" sz="2800" dirty="0">
              <a:effectLst/>
            </a:endParaRPr>
          </a:p>
          <a:p>
            <a:pPr>
              <a:buNone/>
            </a:pPr>
            <a:r>
              <a:rPr lang="en-GB" sz="2800" dirty="0" smtClean="0">
                <a:effectLst/>
              </a:rPr>
              <a:t>4. PID may present as autoimmune disease or cancer </a:t>
            </a:r>
            <a:endParaRPr lang="en-GB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information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Reviews</a:t>
            </a:r>
          </a:p>
          <a:p>
            <a:pPr>
              <a:lnSpc>
                <a:spcPct val="90000"/>
              </a:lnSpc>
            </a:pPr>
            <a:endParaRPr lang="en-GB" sz="1000" dirty="0" smtClean="0"/>
          </a:p>
          <a:p>
            <a:pPr lvl="1">
              <a:lnSpc>
                <a:spcPct val="90000"/>
              </a:lnSpc>
            </a:pPr>
            <a:r>
              <a:rPr lang="en-GB" sz="1800" dirty="0"/>
              <a:t>Casanova JL, </a:t>
            </a:r>
            <a:r>
              <a:rPr lang="en-GB" sz="1800" dirty="0" err="1"/>
              <a:t>Fieschi</a:t>
            </a:r>
            <a:r>
              <a:rPr lang="en-GB" sz="1800" dirty="0"/>
              <a:t> C, Zhang S-Y, Abel L. Revisiting human primary </a:t>
            </a:r>
            <a:r>
              <a:rPr lang="en-GB" sz="1800" dirty="0" err="1"/>
              <a:t>immunodeficiencies</a:t>
            </a:r>
            <a:r>
              <a:rPr lang="en-GB" sz="1800" dirty="0"/>
              <a:t>. J Intern Med 2008;264:115-127.</a:t>
            </a:r>
          </a:p>
          <a:p>
            <a:pPr lvl="1">
              <a:lnSpc>
                <a:spcPct val="90000"/>
              </a:lnSpc>
            </a:pPr>
            <a:endParaRPr lang="en-GB" sz="16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Molecular Defects in T-and B- cell primary immunodeficiency diseases.  Cunningham-Rundles and </a:t>
            </a:r>
            <a:r>
              <a:rPr lang="en-GB" sz="1800" dirty="0" err="1"/>
              <a:t>Ponda</a:t>
            </a:r>
            <a:r>
              <a:rPr lang="en-GB" sz="1800" dirty="0"/>
              <a:t>, Nature Immunology Reviews 2005; 5: 880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2400" dirty="0"/>
              <a:t>Useful core information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Immune Deficiency Foundation (</a:t>
            </a:r>
            <a:r>
              <a:rPr lang="en-GB" sz="1800" dirty="0" err="1"/>
              <a:t>www.primaryimmune.org</a:t>
            </a:r>
            <a:r>
              <a:rPr lang="en-GB" sz="1800" dirty="0"/>
              <a:t>/</a:t>
            </a:r>
            <a:r>
              <a:rPr lang="en-GB" sz="1800" dirty="0" err="1"/>
              <a:t>pid</a:t>
            </a:r>
            <a:r>
              <a:rPr lang="en-GB" sz="1800" dirty="0"/>
              <a:t>/</a:t>
            </a:r>
            <a:r>
              <a:rPr lang="en-GB" sz="1800" dirty="0" err="1"/>
              <a:t>whatis_pid.htm</a:t>
            </a:r>
            <a:r>
              <a:rPr lang="en-GB" sz="1800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National Institute of Allergy and Infectious Disease (</a:t>
            </a:r>
            <a:r>
              <a:rPr lang="en-GB" sz="1800" dirty="0">
                <a:hlinkClick r:id="rId2"/>
              </a:rPr>
              <a:t>www.niaid.nih.gov/factsheets/pid.htm</a:t>
            </a:r>
            <a:r>
              <a:rPr lang="en-GB" sz="1800" dirty="0"/>
              <a:t>)  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Patients’ organisation</a:t>
            </a:r>
          </a:p>
          <a:p>
            <a:pPr lvl="1">
              <a:lnSpc>
                <a:spcPct val="90000"/>
              </a:lnSpc>
            </a:pPr>
            <a:r>
              <a:rPr lang="en-GB" sz="1800" smtClean="0"/>
              <a:t>The </a:t>
            </a:r>
            <a:r>
              <a:rPr lang="en-GB" sz="1800" dirty="0"/>
              <a:t>Jeffrey Modell Foundation (</a:t>
            </a:r>
            <a:r>
              <a:rPr lang="en-GB" sz="1800" dirty="0">
                <a:hlinkClick r:id="rId3"/>
              </a:rPr>
              <a:t>www.jmfworld.com</a:t>
            </a:r>
            <a:r>
              <a:rPr lang="en-GB" sz="1800" dirty="0"/>
              <a:t>).  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These provide very useful educational material for patients and health care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i="0" dirty="0" smtClean="0">
                <a:solidFill>
                  <a:srgbClr val="FFFF00"/>
                </a:solidFill>
                <a:effectLst/>
              </a:rPr>
              <a:t>Clinical clues suggestive of a </a:t>
            </a:r>
            <a:r>
              <a:rPr lang="en-GB" sz="36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en-GB" sz="3600" i="0" dirty="0" smtClean="0">
                <a:solidFill>
                  <a:srgbClr val="FFFF00"/>
                </a:solidFill>
                <a:effectLst/>
              </a:rPr>
              <a:t> immune deficiency in adults</a:t>
            </a:r>
            <a:endParaRPr lang="en-GB" sz="3600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948" y="1628800"/>
            <a:ext cx="10112052" cy="5011737"/>
          </a:xfrm>
        </p:spPr>
        <p:txBody>
          <a:bodyPr/>
          <a:lstStyle/>
          <a:p>
            <a:pPr>
              <a:buNone/>
            </a:pPr>
            <a:r>
              <a:rPr lang="en-GB" sz="2800" dirty="0">
                <a:effectLst/>
              </a:rPr>
              <a:t>1</a:t>
            </a:r>
            <a:r>
              <a:rPr lang="en-GB" sz="2400" dirty="0">
                <a:effectLst/>
              </a:rPr>
              <a:t>. </a:t>
            </a:r>
            <a:r>
              <a:rPr lang="en-GB" sz="2400" dirty="0" smtClean="0">
                <a:effectLst/>
              </a:rPr>
              <a:t>Four or </a:t>
            </a:r>
            <a:r>
              <a:rPr lang="en-GB" sz="2400" dirty="0">
                <a:effectLst/>
              </a:rPr>
              <a:t>more new ear infections in a year</a:t>
            </a:r>
          </a:p>
          <a:p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>
                <a:effectLst/>
              </a:rPr>
              <a:t>2. Two or more serious sinus infections within a year</a:t>
            </a:r>
          </a:p>
          <a:p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>
                <a:effectLst/>
              </a:rPr>
              <a:t>3. Two or more pneumonias within a year</a:t>
            </a:r>
          </a:p>
          <a:p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>
                <a:effectLst/>
              </a:rPr>
              <a:t>4. </a:t>
            </a:r>
            <a:r>
              <a:rPr lang="en-GB" sz="2400" dirty="0" smtClean="0">
                <a:effectLst/>
                <a:latin typeface="Arial" pitchFamily="34" charset="0"/>
                <a:cs typeface="Arial" pitchFamily="34" charset="0"/>
              </a:rPr>
              <a:t>Two or more deep seated infections (meningitis, </a:t>
            </a:r>
            <a:r>
              <a:rPr lang="en-GB" sz="2400" dirty="0" err="1" smtClean="0">
                <a:effectLst/>
                <a:latin typeface="Arial" pitchFamily="34" charset="0"/>
                <a:cs typeface="Arial" pitchFamily="34" charset="0"/>
              </a:rPr>
              <a:t>osteomyelitis</a:t>
            </a:r>
            <a:r>
              <a:rPr lang="en-GB" sz="2400" dirty="0" smtClean="0">
                <a:effectLst/>
                <a:latin typeface="Arial" pitchFamily="34" charset="0"/>
                <a:cs typeface="Arial" pitchFamily="34" charset="0"/>
              </a:rPr>
              <a:t>, including septicaemia)</a:t>
            </a:r>
            <a:endParaRPr lang="en-GB" sz="2400" dirty="0">
              <a:effectLst/>
            </a:endParaRPr>
          </a:p>
          <a:p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>
                <a:effectLst/>
              </a:rPr>
              <a:t>5. </a:t>
            </a:r>
            <a:r>
              <a:rPr lang="en-GB" sz="2400" dirty="0" smtClean="0">
                <a:effectLst/>
                <a:latin typeface="Arial" pitchFamily="34" charset="0"/>
                <a:cs typeface="Arial" pitchFamily="34" charset="0"/>
              </a:rPr>
              <a:t>Persistent oral </a:t>
            </a:r>
            <a:r>
              <a:rPr lang="en-GB" sz="2400" dirty="0" err="1" smtClean="0">
                <a:effectLst/>
                <a:latin typeface="Arial" pitchFamily="34" charset="0"/>
                <a:cs typeface="Arial" pitchFamily="34" charset="0"/>
              </a:rPr>
              <a:t>candida</a:t>
            </a:r>
            <a:r>
              <a:rPr lang="en-GB" sz="2400" dirty="0" smtClean="0">
                <a:effectLst/>
                <a:latin typeface="Arial" pitchFamily="34" charset="0"/>
                <a:cs typeface="Arial" pitchFamily="34" charset="0"/>
              </a:rPr>
              <a:t> or fungal skin infections</a:t>
            </a:r>
            <a:endParaRPr lang="en-GB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i="0" dirty="0" smtClean="0">
                <a:solidFill>
                  <a:srgbClr val="FFFF00"/>
                </a:solidFill>
                <a:effectLst/>
              </a:rPr>
              <a:t>Clinical clues suggestive of a </a:t>
            </a:r>
            <a:r>
              <a:rPr lang="en-GB" sz="36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en-GB" sz="3600" i="0" dirty="0" smtClean="0">
                <a:solidFill>
                  <a:srgbClr val="FFFF00"/>
                </a:solidFill>
                <a:effectLst/>
              </a:rPr>
              <a:t> immune deficiency</a:t>
            </a:r>
            <a:endParaRPr lang="en-GB" sz="3600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956" y="1582738"/>
            <a:ext cx="9937104" cy="501173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400" b="1" dirty="0" smtClean="0">
                <a:effectLst/>
              </a:rPr>
              <a:t>6</a:t>
            </a:r>
            <a:r>
              <a:rPr lang="en-GB" sz="2400" dirty="0" smtClean="0">
                <a:effectLst/>
              </a:rPr>
              <a:t>. Recurrent deep skin or organ </a:t>
            </a:r>
            <a:r>
              <a:rPr lang="en-GB" sz="2400" dirty="0" err="1" smtClean="0">
                <a:effectLst/>
              </a:rPr>
              <a:t>abcesses</a:t>
            </a:r>
            <a:endParaRPr lang="en-GB" sz="2400" dirty="0" smtClean="0">
              <a:effectLst/>
            </a:endParaRPr>
          </a:p>
          <a:p>
            <a:pPr>
              <a:lnSpc>
                <a:spcPct val="90000"/>
              </a:lnSpc>
              <a:buNone/>
            </a:pPr>
            <a:endParaRPr lang="en-GB" sz="2400" dirty="0" smtClean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effectLst/>
              </a:rPr>
              <a:t>7. Two </a:t>
            </a:r>
            <a:r>
              <a:rPr lang="en-GB" sz="2400" dirty="0">
                <a:effectLst/>
              </a:rPr>
              <a:t>or more months on antibiotics with little </a:t>
            </a:r>
            <a:r>
              <a:rPr lang="en-GB" sz="2400" dirty="0" smtClean="0">
                <a:effectLst/>
              </a:rPr>
              <a:t>effect</a:t>
            </a:r>
          </a:p>
          <a:p>
            <a:pPr>
              <a:lnSpc>
                <a:spcPct val="90000"/>
              </a:lnSpc>
              <a:buNone/>
            </a:pPr>
            <a:endParaRPr lang="en-GB" sz="2400" b="1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1" dirty="0" smtClean="0">
                <a:effectLst/>
              </a:rPr>
              <a:t>8. </a:t>
            </a:r>
            <a:r>
              <a:rPr lang="en-GB" sz="2400" dirty="0" smtClean="0">
                <a:effectLst/>
                <a:cs typeface="Arial" pitchFamily="34" charset="0"/>
              </a:rPr>
              <a:t> IV antibiotics are needed to clear infection</a:t>
            </a:r>
          </a:p>
          <a:p>
            <a:pPr>
              <a:lnSpc>
                <a:spcPct val="90000"/>
              </a:lnSpc>
              <a:buNone/>
            </a:pPr>
            <a:endParaRPr lang="en-GB" sz="2400" b="1" dirty="0" smtClean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1" dirty="0" smtClean="0">
                <a:effectLst/>
              </a:rPr>
              <a:t>9</a:t>
            </a:r>
            <a:r>
              <a:rPr lang="en-GB" sz="2400" b="1" dirty="0">
                <a:effectLst/>
              </a:rPr>
              <a:t>. </a:t>
            </a:r>
            <a:r>
              <a:rPr lang="en-GB" sz="2400" dirty="0" smtClean="0">
                <a:effectLst/>
              </a:rPr>
              <a:t>History of surgery for bronchiectasis, multiple ENT procedures</a:t>
            </a:r>
            <a:endParaRPr lang="en-GB" sz="2400" dirty="0">
              <a:effectLst/>
            </a:endParaRPr>
          </a:p>
          <a:p>
            <a:pPr>
              <a:lnSpc>
                <a:spcPct val="90000"/>
              </a:lnSpc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>
                <a:effectLst/>
              </a:rPr>
              <a:t>10. A family history of primary immunodeficiency</a:t>
            </a:r>
            <a:endParaRPr lang="en-US" sz="2400" dirty="0">
              <a:effectLst/>
            </a:endParaRPr>
          </a:p>
          <a:p>
            <a:pPr>
              <a:lnSpc>
                <a:spcPct val="90000"/>
              </a:lnSpc>
              <a:buNone/>
            </a:pPr>
            <a:endParaRPr lang="en-GB" sz="2400" b="1" dirty="0" smtClean="0"/>
          </a:p>
          <a:p>
            <a:pPr>
              <a:lnSpc>
                <a:spcPct val="90000"/>
              </a:lnSpc>
              <a:buNone/>
            </a:pPr>
            <a:r>
              <a:rPr lang="en-GB" sz="2800" b="1" dirty="0" smtClean="0">
                <a:solidFill>
                  <a:srgbClr val="FFFF00"/>
                </a:solidFill>
                <a:effectLst/>
              </a:rPr>
              <a:t>If your patient has any 2 of the above 10 symptoms: think PID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1052" y="260648"/>
            <a:ext cx="7772400" cy="769962"/>
          </a:xfrm>
        </p:spPr>
        <p:txBody>
          <a:bodyPr/>
          <a:lstStyle/>
          <a:p>
            <a:r>
              <a:rPr lang="en-US" dirty="0" smtClean="0"/>
              <a:t>PID in children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2980" y="1412776"/>
            <a:ext cx="9721080" cy="5112568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Family of immune deficiency</a:t>
            </a:r>
          </a:p>
          <a:p>
            <a:pPr algn="just"/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History of intravenous antibiotics to treat infection</a:t>
            </a:r>
          </a:p>
          <a:p>
            <a:pPr algn="just"/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Failure to thrive </a:t>
            </a:r>
          </a:p>
          <a:p>
            <a:pPr algn="just"/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In a recent study one of these 3 features were found in 96%</a:t>
            </a:r>
          </a:p>
          <a:p>
            <a:pPr algn="just">
              <a:buNone/>
            </a:pPr>
            <a:r>
              <a:rPr lang="en-US" sz="2800" dirty="0" smtClean="0"/>
              <a:t>of children with PID related infection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73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08" y="188640"/>
            <a:ext cx="7772400" cy="531440"/>
          </a:xfrm>
        </p:spPr>
        <p:txBody>
          <a:bodyPr/>
          <a:lstStyle/>
          <a:p>
            <a:r>
              <a:rPr lang="en-GB" i="0" dirty="0" smtClean="0">
                <a:effectLst/>
              </a:rPr>
              <a:t>Simple way to think of PID </a:t>
            </a:r>
            <a:endParaRPr lang="en-GB" i="0" dirty="0"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5366" y="1052736"/>
            <a:ext cx="6041634" cy="551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6956" y="908720"/>
            <a:ext cx="3960440" cy="5150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0" dirty="0" smtClean="0">
                <a:solidFill>
                  <a:schemeClr val="tx2"/>
                </a:solidFill>
              </a:rPr>
              <a:t>S</a:t>
            </a:r>
            <a:r>
              <a:rPr lang="en-GB" sz="3600" i="0" dirty="0" smtClean="0"/>
              <a:t>evere</a:t>
            </a:r>
          </a:p>
          <a:p>
            <a:endParaRPr lang="en-GB" sz="3600" i="0" dirty="0" smtClean="0"/>
          </a:p>
          <a:p>
            <a:r>
              <a:rPr lang="en-GB" sz="3600" i="0" dirty="0" smtClean="0">
                <a:solidFill>
                  <a:schemeClr val="tx2"/>
                </a:solidFill>
              </a:rPr>
              <a:t>P</a:t>
            </a:r>
            <a:r>
              <a:rPr lang="en-GB" sz="3600" i="0" dirty="0" smtClean="0"/>
              <a:t>ersistent</a:t>
            </a:r>
          </a:p>
          <a:p>
            <a:r>
              <a:rPr lang="en-GB" sz="3600" i="0" dirty="0" smtClean="0"/>
              <a:t> </a:t>
            </a:r>
          </a:p>
          <a:p>
            <a:r>
              <a:rPr lang="en-GB" sz="3600" i="0" dirty="0" smtClean="0">
                <a:solidFill>
                  <a:schemeClr val="tx2"/>
                </a:solidFill>
              </a:rPr>
              <a:t>U</a:t>
            </a:r>
            <a:r>
              <a:rPr lang="en-GB" sz="3600" i="0" dirty="0" smtClean="0"/>
              <a:t>nusual</a:t>
            </a:r>
          </a:p>
          <a:p>
            <a:endParaRPr lang="en-GB" sz="3600" i="0" dirty="0" smtClean="0"/>
          </a:p>
          <a:p>
            <a:r>
              <a:rPr lang="en-GB" sz="3600" i="0" dirty="0" smtClean="0">
                <a:solidFill>
                  <a:schemeClr val="tx2"/>
                </a:solidFill>
              </a:rPr>
              <a:t>R</a:t>
            </a:r>
            <a:r>
              <a:rPr lang="en-GB" sz="3600" i="0" dirty="0" smtClean="0"/>
              <a:t>ecurrent</a:t>
            </a:r>
          </a:p>
          <a:p>
            <a:endParaRPr lang="en-GB" sz="3600" i="0" dirty="0" smtClean="0"/>
          </a:p>
          <a:p>
            <a:r>
              <a:rPr lang="en-GB" sz="3200" i="0" dirty="0" smtClean="0">
                <a:solidFill>
                  <a:schemeClr val="tx2"/>
                </a:solidFill>
              </a:rPr>
              <a:t>R</a:t>
            </a:r>
            <a:r>
              <a:rPr lang="en-GB" sz="3600" i="0" dirty="0" smtClean="0"/>
              <a:t>uns in the family</a:t>
            </a:r>
            <a:endParaRPr lang="en-GB" sz="36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80" y="404664"/>
            <a:ext cx="8784976" cy="769962"/>
          </a:xfrm>
        </p:spPr>
        <p:txBody>
          <a:bodyPr/>
          <a:lstStyle/>
          <a:p>
            <a:r>
              <a:rPr lang="en-US" dirty="0" smtClean="0"/>
              <a:t>Clinical spectrum of PID has expanded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Sporadic infection           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Autoimmune disease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Cancer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immunity in progress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FC0128"/>
      </a:accent1>
      <a:accent2>
        <a:srgbClr val="F6BF69"/>
      </a:accent2>
      <a:accent3>
        <a:srgbClr val="AAACCD"/>
      </a:accent3>
      <a:accent4>
        <a:srgbClr val="DADADA"/>
      </a:accent4>
      <a:accent5>
        <a:srgbClr val="FDAAAC"/>
      </a:accent5>
      <a:accent6>
        <a:srgbClr val="DFAD5E"/>
      </a:accent6>
      <a:hlink>
        <a:srgbClr val="00B7A5"/>
      </a:hlink>
      <a:folHlink>
        <a:srgbClr val="F35B1B"/>
      </a:folHlink>
    </a:clrScheme>
    <a:fontScheme name="Autoimmunity in progress">
      <a:majorFont>
        <a:latin typeface="Times New Roman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utoimmunity in progr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immunity in progre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immunity in progre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immunity in progre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immunity in progre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immunity in progre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immunity in progre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utoimmunity in progress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FC0128"/>
      </a:accent1>
      <a:accent2>
        <a:srgbClr val="F6BF69"/>
      </a:accent2>
      <a:accent3>
        <a:srgbClr val="AAACCD"/>
      </a:accent3>
      <a:accent4>
        <a:srgbClr val="DADADA"/>
      </a:accent4>
      <a:accent5>
        <a:srgbClr val="FDAAAC"/>
      </a:accent5>
      <a:accent6>
        <a:srgbClr val="DFAD5E"/>
      </a:accent6>
      <a:hlink>
        <a:srgbClr val="00B7A5"/>
      </a:hlink>
      <a:folHlink>
        <a:srgbClr val="F35B1B"/>
      </a:folHlink>
    </a:clrScheme>
    <a:fontScheme name="1_Autoimmunity in progres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Autoimmunity in progr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utoimmunity in progre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utoimmunity in progre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utoimmunity in progre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utoimmunity in progre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utoimmunity in progre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utoimmunity in progre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llergy - finished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FC0128"/>
      </a:accent1>
      <a:accent2>
        <a:srgbClr val="F6BF69"/>
      </a:accent2>
      <a:accent3>
        <a:srgbClr val="AAACCD"/>
      </a:accent3>
      <a:accent4>
        <a:srgbClr val="DADADA"/>
      </a:accent4>
      <a:accent5>
        <a:srgbClr val="FDAAAC"/>
      </a:accent5>
      <a:accent6>
        <a:srgbClr val="DFAD5E"/>
      </a:accent6>
      <a:hlink>
        <a:srgbClr val="00B7A5"/>
      </a:hlink>
      <a:folHlink>
        <a:srgbClr val="F35B1B"/>
      </a:folHlink>
    </a:clrScheme>
    <a:fontScheme name="Allergy - finished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llergy - finish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ergy - finish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ergy - finish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ergy - finish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ergy - finish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ergy - finish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ergy - finish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Autoimmunity in progress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FC0128"/>
      </a:accent1>
      <a:accent2>
        <a:srgbClr val="F6BF69"/>
      </a:accent2>
      <a:accent3>
        <a:srgbClr val="AAACCD"/>
      </a:accent3>
      <a:accent4>
        <a:srgbClr val="DADADA"/>
      </a:accent4>
      <a:accent5>
        <a:srgbClr val="FDAAAC"/>
      </a:accent5>
      <a:accent6>
        <a:srgbClr val="DFAD5E"/>
      </a:accent6>
      <a:hlink>
        <a:srgbClr val="00B7A5"/>
      </a:hlink>
      <a:folHlink>
        <a:srgbClr val="F35B1B"/>
      </a:folHlink>
    </a:clrScheme>
    <a:fontScheme name="2_Autoimmunity in progress">
      <a:majorFont>
        <a:latin typeface="Times New Roman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Autoimmunity in progr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utoimmunity in progre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utoimmunity in progre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utoimmunity in progre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utoimmunity in progre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utoimmunity in progre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utoimmunity in progre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C:\Sara\Teaching\NDS talks\Principles of Immunology 2001\Autoimmunity in progress.ppt</Template>
  <TotalTime>3123</TotalTime>
  <Pages>30</Pages>
  <Words>1340</Words>
  <Application>Microsoft Office PowerPoint</Application>
  <PresentationFormat>35mm Slides</PresentationFormat>
  <Paragraphs>512</Paragraphs>
  <Slides>47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Autoimmunity in progress</vt:lpstr>
      <vt:lpstr>1_Autoimmunity in progress</vt:lpstr>
      <vt:lpstr>Allergy - finished</vt:lpstr>
      <vt:lpstr>2_Autoimmunity in progress</vt:lpstr>
      <vt:lpstr>Clip</vt:lpstr>
      <vt:lpstr>Primary immune deficiencies</vt:lpstr>
      <vt:lpstr>Objectives</vt:lpstr>
      <vt:lpstr>Classification of immune deficiencies</vt:lpstr>
      <vt:lpstr>   Definition of Primary Immune Deficiency (PID) </vt:lpstr>
      <vt:lpstr>Clinical clues suggestive of a possible immune deficiency in adults</vt:lpstr>
      <vt:lpstr>Clinical clues suggestive of a possible immune deficiency</vt:lpstr>
      <vt:lpstr>PID in children</vt:lpstr>
      <vt:lpstr>Simple way to think of PID </vt:lpstr>
      <vt:lpstr>Clinical spectrum of PID has expanded </vt:lpstr>
      <vt:lpstr>Infections in antibody deficiencies</vt:lpstr>
      <vt:lpstr>Infections in T cell deficiencies</vt:lpstr>
      <vt:lpstr>Normal lymphoid haemopoesis</vt:lpstr>
      <vt:lpstr>Defects of lymphoid precursors</vt:lpstr>
      <vt:lpstr>SCID</vt:lpstr>
      <vt:lpstr>X-linked SCID: clinical phenotype</vt:lpstr>
      <vt:lpstr>Maternal IgG protects the newborn for 3-6 months</vt:lpstr>
      <vt:lpstr>Pathogens in SCID</vt:lpstr>
      <vt:lpstr>Laboratory features: X linked- SCID</vt:lpstr>
      <vt:lpstr>Treatment of SCID</vt:lpstr>
      <vt:lpstr>Treatment of SCID</vt:lpstr>
      <vt:lpstr>Stem Cell Transplantation  for SCID </vt:lpstr>
      <vt:lpstr>Rationale for gene therapy in SCID</vt:lpstr>
      <vt:lpstr>Rationale for gene therapy in SCID</vt:lpstr>
      <vt:lpstr>Outcome of gene therapy  in X linked SCID</vt:lpstr>
      <vt:lpstr>PowerPoint Presentation</vt:lpstr>
      <vt:lpstr>DiGeorge syndrome</vt:lpstr>
      <vt:lpstr>Clinical features of DiGeorge Syndrome</vt:lpstr>
      <vt:lpstr>DiGeorge Syndrome</vt:lpstr>
      <vt:lpstr>Immunological problems in DiGeorge Syndrome</vt:lpstr>
      <vt:lpstr>Bone marrow transplantation for DiGeorge syndrome</vt:lpstr>
      <vt:lpstr>Thymic transplantation  (Markert et al, Blood 2003)</vt:lpstr>
      <vt:lpstr>PowerPoint Presentation</vt:lpstr>
      <vt:lpstr>PowerPoint Presentation</vt:lpstr>
      <vt:lpstr>Primary antibody deficiency</vt:lpstr>
      <vt:lpstr>Clinical features of antibody deficiency</vt:lpstr>
      <vt:lpstr>Laboratory investigation</vt:lpstr>
      <vt:lpstr>      Common variable immunodeficiency (CVID)</vt:lpstr>
      <vt:lpstr>CVID epidemiology</vt:lpstr>
      <vt:lpstr>CVID: Clinical features</vt:lpstr>
      <vt:lpstr>CVID: laboratory features</vt:lpstr>
      <vt:lpstr>Management of CVID</vt:lpstr>
      <vt:lpstr>Defects in T cell death  </vt:lpstr>
      <vt:lpstr>Evidence of dysfunctional apoptosis in autoimmunity</vt:lpstr>
      <vt:lpstr>Autoimmune lymphoproliferative syndrome (ALPS)</vt:lpstr>
      <vt:lpstr>Autoimmune lymphoproliferative syndrome</vt:lpstr>
      <vt:lpstr>Learning points 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Nuffield Dept of Surgery</dc:creator>
  <cp:lastModifiedBy>Shiel, Nuala</cp:lastModifiedBy>
  <cp:revision>927</cp:revision>
  <cp:lastPrinted>1601-01-01T00:00:00Z</cp:lastPrinted>
  <dcterms:created xsi:type="dcterms:W3CDTF">2000-12-24T21:20:34Z</dcterms:created>
  <dcterms:modified xsi:type="dcterms:W3CDTF">2012-11-20T13:53:53Z</dcterms:modified>
</cp:coreProperties>
</file>