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sldIdLst>
    <p:sldId id="256" r:id="rId2"/>
    <p:sldId id="274" r:id="rId3"/>
    <p:sldId id="291" r:id="rId4"/>
    <p:sldId id="328" r:id="rId5"/>
    <p:sldId id="339" r:id="rId6"/>
    <p:sldId id="290" r:id="rId7"/>
    <p:sldId id="356" r:id="rId8"/>
    <p:sldId id="342" r:id="rId9"/>
    <p:sldId id="355" r:id="rId10"/>
    <p:sldId id="327" r:id="rId11"/>
    <p:sldId id="372" r:id="rId12"/>
    <p:sldId id="363" r:id="rId13"/>
    <p:sldId id="267" r:id="rId14"/>
    <p:sldId id="336" r:id="rId15"/>
    <p:sldId id="294" r:id="rId16"/>
    <p:sldId id="365" r:id="rId17"/>
    <p:sldId id="319" r:id="rId18"/>
    <p:sldId id="367" r:id="rId19"/>
    <p:sldId id="366" r:id="rId20"/>
    <p:sldId id="362" r:id="rId21"/>
    <p:sldId id="284" r:id="rId22"/>
    <p:sldId id="287" r:id="rId23"/>
    <p:sldId id="320" r:id="rId24"/>
    <p:sldId id="292" r:id="rId25"/>
    <p:sldId id="347" r:id="rId26"/>
    <p:sldId id="270" r:id="rId27"/>
    <p:sldId id="293" r:id="rId28"/>
    <p:sldId id="260" r:id="rId29"/>
    <p:sldId id="335" r:id="rId30"/>
    <p:sldId id="349" r:id="rId31"/>
    <p:sldId id="331" r:id="rId32"/>
    <p:sldId id="311" r:id="rId33"/>
    <p:sldId id="312" r:id="rId34"/>
    <p:sldId id="289" r:id="rId35"/>
    <p:sldId id="295" r:id="rId36"/>
    <p:sldId id="280" r:id="rId37"/>
    <p:sldId id="281" r:id="rId38"/>
    <p:sldId id="360" r:id="rId39"/>
    <p:sldId id="303" r:id="rId40"/>
    <p:sldId id="308" r:id="rId41"/>
    <p:sldId id="304" r:id="rId42"/>
    <p:sldId id="309" r:id="rId43"/>
    <p:sldId id="353" r:id="rId44"/>
    <p:sldId id="350" r:id="rId45"/>
    <p:sldId id="306" r:id="rId46"/>
    <p:sldId id="368" r:id="rId47"/>
    <p:sldId id="354" r:id="rId48"/>
    <p:sldId id="351" r:id="rId49"/>
    <p:sldId id="305" r:id="rId50"/>
    <p:sldId id="373" r:id="rId51"/>
    <p:sldId id="276" r:id="rId5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FE9914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rgbClr val="FE9914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rgbClr val="FE9914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rgbClr val="FE9914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rgbClr val="FE9914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rgbClr val="FE9914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rgbClr val="FE9914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rgbClr val="FE9914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rgbClr val="FE9914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CC"/>
    <a:srgbClr val="3366FF"/>
    <a:srgbClr val="66FFFF"/>
    <a:srgbClr val="0000CC"/>
    <a:srgbClr val="FFFF00"/>
    <a:srgbClr val="0099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595" autoAdjust="0"/>
  </p:normalViewPr>
  <p:slideViewPr>
    <p:cSldViewPr>
      <p:cViewPr>
        <p:scale>
          <a:sx n="50" d="100"/>
          <a:sy n="50" d="100"/>
        </p:scale>
        <p:origin x="-80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687A2-7623-4BD3-8C48-EB6FB81D8F39}" type="datetimeFigureOut">
              <a:rPr lang="en-GB" smtClean="0"/>
              <a:t>08/01/2013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0520-8452-4108-B581-73ECEE9A2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2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0520-8452-4108-B581-73ECEE9A285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91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3000" y="1628775"/>
            <a:ext cx="4751388" cy="151447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437188"/>
            <a:ext cx="2154238" cy="70326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FE9914"/>
                </a:solidFill>
              </a:defRPr>
            </a:lvl1pPr>
          </a:lstStyle>
          <a:p>
            <a:r>
              <a:rPr lang="en-GB"/>
              <a:t>Name of presenter</a:t>
            </a:r>
          </a:p>
          <a:p>
            <a:r>
              <a:rPr lang="en-GB"/>
              <a:t>Job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91DD04F-F9B4-44BC-AE36-75DC7AB0A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BD67D98-B11F-48A0-BA92-BF9580836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0450" y="171450"/>
            <a:ext cx="1946275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8" y="171450"/>
            <a:ext cx="5688012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4FCD1C8-580D-4E65-9825-46F13198C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E8E0331-B12D-456B-AD73-1D7030C65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0038" y="171450"/>
            <a:ext cx="7786687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67D5D00-3272-4F15-ADF2-7FF4ECCD0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4B95559-A63A-4BFA-927C-0D7FA7034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6725" y="1409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76725" y="3543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9B359C4-43CD-4A06-90C5-ADD829185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4325" y="14097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325" y="35433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E27A96DB-8F41-4218-A084-CBBBECC97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4325" y="14097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4ED5901-EE60-4BFD-82C0-5680E23A5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097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325" y="35433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C01B7D0-AE58-4EBC-8611-0E6C9FBFC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6EE091A-F180-4DE1-A429-F17D67626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8AF8075-2967-49C0-86E6-54A73C1CC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403D17B-038A-4455-A9E8-F330F2E58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4E39750-677F-4974-8C5F-C731DFB98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3E5983C-D923-4A2D-9521-26A1EEA6B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275E78A-451E-406C-BAA0-826ECC335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48A5C60-67B2-4AEA-9FE4-8E5DF886A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0B503D9-D617-47DC-AF23-03C0DC3AD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0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409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>
                <a:solidFill>
                  <a:srgbClr val="0C479D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>
                <a:solidFill>
                  <a:srgbClr val="0C479D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009B75D9-36C3-48FF-A008-1694C3240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56" r:id="rId13"/>
    <p:sldLayoutId id="2147483655" r:id="rId14"/>
    <p:sldLayoutId id="2147483654" r:id="rId15"/>
    <p:sldLayoutId id="2147483653" r:id="rId16"/>
    <p:sldLayoutId id="2147483652" r:id="rId17"/>
    <p:sldLayoutId id="2147483651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Lectures%202011-12\HIV%20Ligand%20and%20Receptor%20interactions%20Lectures\redo2_b12_into_unliganded.15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hcrc.org/science/shared_resources/em/image_gallery/Hladik-EM.jp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E:\Lectures%202011-12\HIV%20Ligand%20and%20Receptor%20interactions%20Lectures\cell_entry.asf" TargetMode="Externa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1844824"/>
            <a:ext cx="6313760" cy="1346051"/>
          </a:xfrm>
        </p:spPr>
        <p:txBody>
          <a:bodyPr/>
          <a:lstStyle/>
          <a:p>
            <a:pPr algn="ctr"/>
            <a:r>
              <a:rPr lang="en-GB" sz="5400" dirty="0" smtClean="0"/>
              <a:t>HIV envelope - cellular interactions</a:t>
            </a:r>
            <a:endParaRPr lang="en-GB" sz="5400" dirty="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14800"/>
            <a:ext cx="42672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i="1" dirty="0" smtClean="0"/>
              <a:t>Dr Simon </a:t>
            </a:r>
            <a:r>
              <a:rPr lang="en-GB" sz="2000" i="1" dirty="0" err="1" smtClean="0"/>
              <a:t>A.Jeffs</a:t>
            </a:r>
            <a:endParaRPr lang="en-GB" sz="2000" i="1" dirty="0" smtClean="0"/>
          </a:p>
          <a:p>
            <a:pPr>
              <a:lnSpc>
                <a:spcPct val="90000"/>
              </a:lnSpc>
            </a:pPr>
            <a:endParaRPr lang="en-GB" sz="1600" dirty="0" smtClean="0"/>
          </a:p>
          <a:p>
            <a:pPr>
              <a:lnSpc>
                <a:spcPct val="90000"/>
              </a:lnSpc>
            </a:pPr>
            <a:r>
              <a:rPr lang="en-GB" sz="1600" dirty="0" smtClean="0"/>
              <a:t>Infectious Diseases Section, 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Division of Medicine,</a:t>
            </a:r>
          </a:p>
          <a:p>
            <a:pPr>
              <a:lnSpc>
                <a:spcPct val="90000"/>
              </a:lnSpc>
            </a:pPr>
            <a:r>
              <a:rPr lang="en-GB" sz="1600" dirty="0" err="1" smtClean="0"/>
              <a:t>Jefferiss</a:t>
            </a:r>
            <a:r>
              <a:rPr lang="en-GB" sz="1600" dirty="0" smtClean="0"/>
              <a:t> Research Trust Labs, 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Floor Wright-Fleming Institute</a:t>
            </a:r>
          </a:p>
          <a:p>
            <a:pPr>
              <a:lnSpc>
                <a:spcPct val="90000"/>
              </a:lnSpc>
            </a:pPr>
            <a:endParaRPr lang="en-GB" sz="1600" dirty="0" smtClean="0"/>
          </a:p>
          <a:p>
            <a:pPr>
              <a:lnSpc>
                <a:spcPct val="90000"/>
              </a:lnSpc>
            </a:pPr>
            <a:r>
              <a:rPr lang="en-GB" sz="1600" dirty="0" smtClean="0"/>
              <a:t>020 7594 3918</a:t>
            </a:r>
            <a:endParaRPr lang="en-GB" sz="1600" dirty="0" smtClean="0"/>
          </a:p>
          <a:p>
            <a:pPr>
              <a:lnSpc>
                <a:spcPct val="90000"/>
              </a:lnSpc>
            </a:pPr>
            <a:r>
              <a:rPr lang="en-GB" sz="1600" dirty="0" smtClean="0"/>
              <a:t>simon.jeffs@imperial.ac.uk</a:t>
            </a:r>
          </a:p>
        </p:txBody>
      </p:sp>
      <p:pic>
        <p:nvPicPr>
          <p:cNvPr id="20483" name="Picture 6" descr="website photos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644900"/>
            <a:ext cx="32400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_44241444_hivblockmaravir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260350"/>
            <a:ext cx="1933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143000"/>
          </a:xfrm>
        </p:spPr>
        <p:txBody>
          <a:bodyPr/>
          <a:lstStyle/>
          <a:p>
            <a:r>
              <a:rPr lang="en-GB" sz="2800" b="1" dirty="0" smtClean="0"/>
              <a:t>gp120 – 3-D STRUCTURE EXPLAINS FUNCTION:1</a:t>
            </a:r>
          </a:p>
        </p:txBody>
      </p:sp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4500563" y="1484313"/>
            <a:ext cx="4343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b="1">
                <a:solidFill>
                  <a:schemeClr val="tx1"/>
                </a:solidFill>
              </a:rPr>
              <a:t>3-dimensional structure is GLOBULAR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b="1">
                <a:solidFill>
                  <a:schemeClr val="tx1"/>
                </a:solidFill>
              </a:rPr>
              <a:t>25 β- and 5 α-helical loops –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b="1">
                <a:solidFill>
                  <a:schemeClr val="tx1"/>
                </a:solidFill>
              </a:rPr>
              <a:t>Hypervariable loops on SURFACE of protein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b="1">
                <a:solidFill>
                  <a:schemeClr val="tx1"/>
                </a:solidFill>
              </a:rPr>
              <a:t> Conserved regions form a CENTRAL CORE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b="1">
                <a:solidFill>
                  <a:schemeClr val="tx1"/>
                </a:solidFill>
              </a:rPr>
              <a:t>FOLDING of gp120 gives </a:t>
            </a:r>
            <a:r>
              <a:rPr lang="en-GB" sz="1800" b="1">
                <a:solidFill>
                  <a:srgbClr val="FF0000"/>
                </a:solidFill>
              </a:rPr>
              <a:t>INNER DOMAIN</a:t>
            </a:r>
            <a:r>
              <a:rPr lang="en-GB" sz="1800" b="1">
                <a:solidFill>
                  <a:schemeClr val="tx1"/>
                </a:solidFill>
              </a:rPr>
              <a:t> – faces TRIMER axis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b="1">
                <a:solidFill>
                  <a:srgbClr val="FF0000"/>
                </a:solidFill>
              </a:rPr>
              <a:t>OUTER DOMAIN </a:t>
            </a:r>
            <a:r>
              <a:rPr lang="en-GB" sz="1800" b="1">
                <a:solidFill>
                  <a:schemeClr val="tx1"/>
                </a:solidFill>
              </a:rPr>
              <a:t>– exposed on surface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b="1">
                <a:solidFill>
                  <a:schemeClr val="tx1"/>
                </a:solidFill>
              </a:rPr>
              <a:t> BRIDGING DOMAIN linking the two</a:t>
            </a:r>
          </a:p>
        </p:txBody>
      </p:sp>
      <p:pic>
        <p:nvPicPr>
          <p:cNvPr id="31747" name="Picture 8" descr="gp120 ribbon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37" y="1628801"/>
            <a:ext cx="3981107" cy="38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9" y="966360"/>
            <a:ext cx="3088928" cy="575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625591" y="1294848"/>
            <a:ext cx="0" cy="504056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3625591" y="1798904"/>
            <a:ext cx="0" cy="187220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769607" y="1438864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gp41  TM domain</a:t>
            </a:r>
            <a:endParaRPr lang="en-GB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25591" y="243887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gp41 </a:t>
            </a:r>
            <a:r>
              <a:rPr lang="en-GB" sz="1200" b="1" dirty="0" err="1" smtClean="0"/>
              <a:t>ectodomain</a:t>
            </a:r>
            <a:r>
              <a:rPr lang="en-GB" sz="1200" b="1" dirty="0" smtClean="0"/>
              <a:t> + gp120</a:t>
            </a:r>
            <a:endParaRPr lang="en-GB" sz="1200" b="1" dirty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30" y="4465511"/>
            <a:ext cx="432576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18152" y="384143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Mao et al., 2012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39" y="966360"/>
            <a:ext cx="273685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0825" y="0"/>
            <a:ext cx="8893175" cy="6206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E991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E991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E991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E991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E9914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E9914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E9914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E9914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E9914"/>
                </a:solidFill>
                <a:latin typeface="Arial" charset="0"/>
              </a:defRPr>
            </a:lvl9pPr>
          </a:lstStyle>
          <a:p>
            <a:r>
              <a:rPr lang="en-GB" sz="2800" b="1" dirty="0" smtClean="0"/>
              <a:t>gp120 – 3-D STRUCTURE EXPLAINS FUNCTION:2</a:t>
            </a:r>
          </a:p>
        </p:txBody>
      </p:sp>
    </p:spTree>
    <p:extLst>
      <p:ext uri="{BB962C8B-B14F-4D97-AF65-F5344CB8AC3E}">
        <p14:creationId xmlns:p14="http://schemas.microsoft.com/office/powerpoint/2010/main" val="8633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THE GLYCOSYLATED TRIMER</a:t>
            </a:r>
          </a:p>
        </p:txBody>
      </p:sp>
      <p:pic>
        <p:nvPicPr>
          <p:cNvPr id="33798" name="redo2_b12_into_unliganded.15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196975"/>
            <a:ext cx="684053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7772400" cy="1143000"/>
          </a:xfrm>
        </p:spPr>
        <p:txBody>
          <a:bodyPr/>
          <a:lstStyle/>
          <a:p>
            <a:r>
              <a:rPr lang="en-GB" sz="2800" b="1" smtClean="0"/>
              <a:t>gp41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000000"/>
                </a:solidFill>
              </a:rPr>
              <a:t>THREE regions: cytoplasmic – </a:t>
            </a:r>
            <a:r>
              <a:rPr lang="en-GB" sz="1800" b="1" dirty="0" err="1" smtClean="0">
                <a:solidFill>
                  <a:srgbClr val="000000"/>
                </a:solidFill>
              </a:rPr>
              <a:t>transmembrane</a:t>
            </a:r>
            <a:r>
              <a:rPr lang="en-GB" sz="1800" b="1" dirty="0" smtClean="0">
                <a:solidFill>
                  <a:srgbClr val="000000"/>
                </a:solidFill>
              </a:rPr>
              <a:t> – </a:t>
            </a:r>
            <a:r>
              <a:rPr lang="en-GB" sz="1800" b="1" i="1" dirty="0" smtClean="0">
                <a:solidFill>
                  <a:srgbClr val="000000"/>
                </a:solidFill>
              </a:rPr>
              <a:t>external domain</a:t>
            </a: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000000"/>
                </a:solidFill>
              </a:rPr>
              <a:t>External domain contains (N to C) N-terminal hydrophobic fusion peptide, two alpha-helical regions separated by an </a:t>
            </a:r>
            <a:r>
              <a:rPr lang="en-GB" sz="1800" b="1" dirty="0" err="1" smtClean="0">
                <a:solidFill>
                  <a:srgbClr val="000000"/>
                </a:solidFill>
              </a:rPr>
              <a:t>immunodominant</a:t>
            </a:r>
            <a:r>
              <a:rPr lang="en-GB" sz="1800" b="1" dirty="0" smtClean="0">
                <a:solidFill>
                  <a:srgbClr val="000000"/>
                </a:solidFill>
              </a:rPr>
              <a:t> “hinge” region with a disulphide loop</a:t>
            </a: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000000"/>
                </a:solidFill>
              </a:rPr>
              <a:t>Like gp120, multifunctional: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800" b="1" dirty="0" smtClean="0">
                <a:solidFill>
                  <a:srgbClr val="000000"/>
                </a:solidFill>
              </a:rPr>
              <a:t>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800" b="1" dirty="0" smtClean="0">
                <a:solidFill>
                  <a:srgbClr val="000000"/>
                </a:solidFill>
              </a:rPr>
              <a:t>     Enables INFECTION (conformational change); Evades HOST IMMUNE RESPONSE (various); Permits OLIGOMERISATION; Extensive CELL SIGNALLING  (</a:t>
            </a:r>
            <a:r>
              <a:rPr lang="en-GB" sz="1800" b="1" i="1" dirty="0" smtClean="0">
                <a:solidFill>
                  <a:srgbClr val="000000"/>
                </a:solidFill>
              </a:rPr>
              <a:t>via</a:t>
            </a:r>
            <a:r>
              <a:rPr lang="en-GB" sz="1800" b="1" dirty="0" smtClean="0">
                <a:solidFill>
                  <a:srgbClr val="000000"/>
                </a:solidFill>
              </a:rPr>
              <a:t> cytoplasmic region)</a:t>
            </a:r>
          </a:p>
          <a:p>
            <a:pPr>
              <a:lnSpc>
                <a:spcPct val="90000"/>
              </a:lnSpc>
            </a:pPr>
            <a:endParaRPr lang="en-GB" sz="1800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b="1" dirty="0" smtClean="0">
                <a:solidFill>
                  <a:schemeClr val="hlink"/>
                </a:solidFill>
              </a:rPr>
              <a:t>SEE: </a:t>
            </a:r>
            <a:r>
              <a:rPr lang="en-GB" sz="1600" b="1" i="1" dirty="0" err="1" smtClean="0">
                <a:solidFill>
                  <a:schemeClr val="hlink"/>
                </a:solidFill>
              </a:rPr>
              <a:t>Zwick</a:t>
            </a:r>
            <a:r>
              <a:rPr lang="en-GB" sz="1600" b="1" i="1" dirty="0" smtClean="0">
                <a:solidFill>
                  <a:schemeClr val="hlink"/>
                </a:solidFill>
              </a:rPr>
              <a:t> </a:t>
            </a:r>
            <a:r>
              <a:rPr lang="en-GB" sz="1600" b="1" dirty="0" smtClean="0">
                <a:solidFill>
                  <a:schemeClr val="hlink"/>
                </a:solidFill>
              </a:rPr>
              <a:t>(2005)</a:t>
            </a:r>
          </a:p>
        </p:txBody>
      </p:sp>
      <p:graphicFrame>
        <p:nvGraphicFramePr>
          <p:cNvPr id="20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0" y="852488"/>
          <a:ext cx="5029200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Flash Document" r:id="rId5" imgW="5438880" imgH="5349240" progId="Flash.Movie">
                  <p:embed/>
                </p:oleObj>
              </mc:Choice>
              <mc:Fallback>
                <p:oleObj name="Flash Document" r:id="rId5" imgW="5438880" imgH="5349240" progId="Flash.Movie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852488"/>
                        <a:ext cx="5029200" cy="494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71450"/>
            <a:ext cx="7772400" cy="736600"/>
          </a:xfrm>
        </p:spPr>
        <p:txBody>
          <a:bodyPr/>
          <a:lstStyle/>
          <a:p>
            <a:pPr algn="ctr"/>
            <a:r>
              <a:rPr lang="en-GB" b="1" smtClean="0"/>
              <a:t>THE CELLULAR RECEPTORS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7772400" cy="4114800"/>
          </a:xfrm>
        </p:spPr>
        <p:txBody>
          <a:bodyPr/>
          <a:lstStyle/>
          <a:p>
            <a:r>
              <a:rPr lang="en-GB" sz="2400" b="1" dirty="0" smtClean="0"/>
              <a:t>ANTIGEN PRESENTING CELL (APC) RECEPTORS – </a:t>
            </a:r>
            <a:r>
              <a:rPr lang="en-GB" sz="2400" b="1" dirty="0" smtClean="0">
                <a:solidFill>
                  <a:srgbClr val="FF66CC"/>
                </a:solidFill>
              </a:rPr>
              <a:t>DC-SIGN</a:t>
            </a:r>
            <a:r>
              <a:rPr lang="en-GB" sz="2400" b="1" dirty="0" smtClean="0"/>
              <a:t>, LANGERIN, MMR (DENDRITIC CELLS/MACROPHAGES)</a:t>
            </a:r>
          </a:p>
          <a:p>
            <a:r>
              <a:rPr lang="en-GB" sz="2400" b="1" dirty="0" smtClean="0">
                <a:solidFill>
                  <a:srgbClr val="3366FF"/>
                </a:solidFill>
              </a:rPr>
              <a:t>CD4</a:t>
            </a:r>
            <a:r>
              <a:rPr lang="en-GB" sz="2400" b="1" dirty="0" smtClean="0"/>
              <a:t> – THE PRIMARY LYMPHOCYTE RECEPTOR</a:t>
            </a:r>
          </a:p>
          <a:p>
            <a:r>
              <a:rPr lang="en-GB" sz="2400" b="1" dirty="0" smtClean="0"/>
              <a:t>CHEMOKINE RECEPTORS (</a:t>
            </a:r>
            <a:r>
              <a:rPr lang="en-GB" sz="2400" b="1" dirty="0" smtClean="0">
                <a:solidFill>
                  <a:srgbClr val="FF0000"/>
                </a:solidFill>
              </a:rPr>
              <a:t>CCR5</a:t>
            </a:r>
            <a:r>
              <a:rPr lang="en-GB" sz="2400" b="1" dirty="0" smtClean="0"/>
              <a:t>, </a:t>
            </a:r>
            <a:r>
              <a:rPr lang="en-GB" sz="2400" b="1" dirty="0" smtClean="0">
                <a:solidFill>
                  <a:srgbClr val="00FF00"/>
                </a:solidFill>
              </a:rPr>
              <a:t>CXCR4</a:t>
            </a:r>
            <a:r>
              <a:rPr lang="en-GB" sz="2400" b="1" dirty="0" smtClean="0"/>
              <a:t>) – THE CO-RECEPTORS</a:t>
            </a:r>
          </a:p>
          <a:p>
            <a:pPr>
              <a:buFontTx/>
              <a:buNone/>
            </a:pPr>
            <a:endParaRPr lang="en-GB" sz="2400" b="1" dirty="0" smtClean="0"/>
          </a:p>
          <a:p>
            <a:r>
              <a:rPr lang="en-GB" sz="24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KILLER CELL RECEPTORS – KIR </a:t>
            </a:r>
            <a:r>
              <a:rPr lang="en-GB" sz="2400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en-GB" sz="2400" b="1" i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RECEPTORS – INTEGRINS</a:t>
            </a:r>
            <a:r>
              <a:rPr lang="en-GB" sz="2400" b="1" i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l-GR" sz="2400" b="1" i="1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α</a:t>
            </a:r>
            <a:r>
              <a:rPr lang="en-GB" sz="2400" b="1" i="1" baseline="-25000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4</a:t>
            </a:r>
            <a:r>
              <a:rPr lang="el-GR" sz="2400" b="1" i="1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β</a:t>
            </a:r>
            <a:r>
              <a:rPr lang="en-GB" sz="2400" b="1" i="1" baseline="-25000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7</a:t>
            </a:r>
            <a:r>
              <a:rPr lang="en-GB" sz="2400" b="1" i="1" dirty="0" smtClean="0">
                <a:solidFill>
                  <a:schemeClr val="tx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2400" b="1" i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6867" name="Picture 5" descr="cell surface recep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868863"/>
            <a:ext cx="6959600" cy="1549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</p:pic>
      <p:grpSp>
        <p:nvGrpSpPr>
          <p:cNvPr id="36868" name="Group 9"/>
          <p:cNvGrpSpPr>
            <a:grpSpLocks/>
          </p:cNvGrpSpPr>
          <p:nvPr/>
        </p:nvGrpSpPr>
        <p:grpSpPr bwMode="auto">
          <a:xfrm>
            <a:off x="6156325" y="4941888"/>
            <a:ext cx="288925" cy="1152525"/>
            <a:chOff x="3923" y="2840"/>
            <a:chExt cx="182" cy="726"/>
          </a:xfrm>
        </p:grpSpPr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3923" y="3067"/>
              <a:ext cx="91" cy="499"/>
            </a:xfrm>
            <a:prstGeom prst="ellipse">
              <a:avLst/>
            </a:prstGeom>
            <a:solidFill>
              <a:srgbClr val="99CC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US" b="1" i="1"/>
            </a:p>
          </p:txBody>
        </p:sp>
        <p:sp>
          <p:nvSpPr>
            <p:cNvPr id="36870" name="Oval 7"/>
            <p:cNvSpPr>
              <a:spLocks noChangeArrowheads="1"/>
            </p:cNvSpPr>
            <p:nvPr/>
          </p:nvSpPr>
          <p:spPr bwMode="auto">
            <a:xfrm>
              <a:off x="4014" y="2976"/>
              <a:ext cx="91" cy="590"/>
            </a:xfrm>
            <a:prstGeom prst="ellipse">
              <a:avLst/>
            </a:prstGeom>
            <a:solidFill>
              <a:srgbClr val="339966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US" b="1" i="1"/>
            </a:p>
          </p:txBody>
        </p:sp>
        <p:sp>
          <p:nvSpPr>
            <p:cNvPr id="36871" name="Oval 8"/>
            <p:cNvSpPr>
              <a:spLocks noChangeArrowheads="1"/>
            </p:cNvSpPr>
            <p:nvPr/>
          </p:nvSpPr>
          <p:spPr bwMode="auto">
            <a:xfrm rot="2929657">
              <a:off x="3924" y="2885"/>
              <a:ext cx="182" cy="91"/>
            </a:xfrm>
            <a:prstGeom prst="ellipse">
              <a:avLst/>
            </a:prstGeom>
            <a:solidFill>
              <a:srgbClr val="339966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US" b="1" i="1"/>
            </a:p>
          </p:txBody>
        </p:sp>
      </p:grp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539750" y="3429000"/>
            <a:ext cx="7272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7772400" cy="1143000"/>
          </a:xfrm>
        </p:spPr>
        <p:txBody>
          <a:bodyPr/>
          <a:lstStyle/>
          <a:p>
            <a:pPr algn="ctr"/>
            <a:r>
              <a:rPr lang="en-GB" sz="2600" b="1" i="1" smtClean="0"/>
              <a:t>FIRST CONTACT – THE APC RECEPTORS</a:t>
            </a:r>
            <a:br>
              <a:rPr lang="en-GB" sz="2600" b="1" i="1" smtClean="0"/>
            </a:br>
            <a:r>
              <a:rPr lang="en-GB" sz="2400" b="1" i="1" smtClean="0">
                <a:solidFill>
                  <a:schemeClr val="tx1"/>
                </a:solidFill>
              </a:rPr>
              <a:t/>
            </a:r>
            <a:br>
              <a:rPr lang="en-GB" sz="2400" b="1" i="1" smtClean="0">
                <a:solidFill>
                  <a:schemeClr val="tx1"/>
                </a:solidFill>
              </a:rPr>
            </a:br>
            <a:r>
              <a:rPr lang="en-GB" sz="2400" b="1" i="1" smtClean="0">
                <a:solidFill>
                  <a:schemeClr val="tx1"/>
                </a:solidFill>
              </a:rPr>
              <a:t>LANGERIN</a:t>
            </a:r>
            <a:r>
              <a:rPr lang="en-GB" sz="2400" b="1" i="1" smtClean="0"/>
              <a:t/>
            </a:r>
            <a:br>
              <a:rPr lang="en-GB" sz="2400" b="1" i="1" smtClean="0"/>
            </a:br>
            <a:r>
              <a:rPr lang="en-GB" sz="2400" b="1" i="1" smtClean="0"/>
              <a:t/>
            </a:r>
            <a:br>
              <a:rPr lang="en-GB" sz="2400" b="1" i="1" smtClean="0"/>
            </a:br>
            <a:r>
              <a:rPr lang="en-GB" sz="2400" b="1" i="1" smtClean="0">
                <a:solidFill>
                  <a:schemeClr val="tx1"/>
                </a:solidFill>
              </a:rPr>
              <a:t>DC-SIGN</a:t>
            </a:r>
            <a:br>
              <a:rPr lang="en-GB" sz="2400" b="1" i="1" smtClean="0">
                <a:solidFill>
                  <a:schemeClr val="tx1"/>
                </a:solidFill>
              </a:rPr>
            </a:br>
            <a:r>
              <a:rPr lang="en-GB" sz="2400" b="1" i="1" smtClean="0"/>
              <a:t/>
            </a:r>
            <a:br>
              <a:rPr lang="en-GB" sz="2400" b="1" i="1" smtClean="0"/>
            </a:br>
            <a:r>
              <a:rPr lang="en-GB" sz="2400" b="1" i="1" smtClean="0">
                <a:solidFill>
                  <a:schemeClr val="tx1"/>
                </a:solidFill>
              </a:rPr>
              <a:t>MACROPHAGE MANNOSE RECEPTOR</a:t>
            </a:r>
          </a:p>
        </p:txBody>
      </p:sp>
      <p:pic>
        <p:nvPicPr>
          <p:cNvPr id="37890" name="Picture 4" descr="DC SIG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4149725"/>
            <a:ext cx="576262" cy="2019300"/>
          </a:xfrm>
        </p:spPr>
      </p:pic>
      <p:pic>
        <p:nvPicPr>
          <p:cNvPr id="37891" name="Picture 6" descr="Macrophage Mannose Recept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4149725"/>
            <a:ext cx="577850" cy="1981200"/>
          </a:xfrm>
        </p:spPr>
      </p:pic>
      <p:pic>
        <p:nvPicPr>
          <p:cNvPr id="37892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187450" y="4149725"/>
            <a:ext cx="1516063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GETTING PAST THE BARRIERS – THE INNATE MUCOSAL DEFENCE SYSTEM</a:t>
            </a:r>
            <a:endParaRPr lang="en-US" sz="2800" b="1" smtClean="0"/>
          </a:p>
        </p:txBody>
      </p:sp>
      <p:sp>
        <p:nvSpPr>
          <p:cNvPr id="3891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GB" sz="1800" b="1" dirty="0" smtClean="0"/>
              <a:t>Overall efficiency of HIV transmission during unprotected heterosexual sex LOW – c. 1%</a:t>
            </a:r>
          </a:p>
          <a:p>
            <a:pPr>
              <a:lnSpc>
                <a:spcPct val="80000"/>
              </a:lnSpc>
              <a:defRPr/>
            </a:pPr>
            <a:r>
              <a:rPr lang="en-GB" sz="1800" b="1" dirty="0" smtClean="0"/>
              <a:t>Genital tract inhospitable, virus is fragile, low number of target cells in mucosa</a:t>
            </a:r>
          </a:p>
          <a:p>
            <a:pPr>
              <a:lnSpc>
                <a:spcPct val="80000"/>
              </a:lnSpc>
              <a:defRPr/>
            </a:pPr>
            <a:r>
              <a:rPr lang="en-GB" sz="1800" b="1" dirty="0" smtClean="0"/>
              <a:t>Women: Target cells are CD4+/CCR5+ lymphocytes/monocytes in mucosa; immature dendritic cells (DC) – mostly in cervix (monolayer); Langerhans cells in vaginal epithelia (stratified); macrophages</a:t>
            </a:r>
          </a:p>
          <a:p>
            <a:pPr>
              <a:lnSpc>
                <a:spcPct val="80000"/>
              </a:lnSpc>
              <a:defRPr/>
            </a:pPr>
            <a:r>
              <a:rPr lang="en-GB" sz="1800" b="1" dirty="0" smtClean="0"/>
              <a:t>Target cell numbers fluctuate with menstrual cycle – CCR5 </a:t>
            </a:r>
            <a:r>
              <a:rPr lang="en-GB" sz="1800" b="1" dirty="0" err="1" smtClean="0"/>
              <a:t>upregulated</a:t>
            </a:r>
            <a:r>
              <a:rPr lang="en-GB" sz="1800" b="1" dirty="0" smtClean="0"/>
              <a:t> in cervix; coitus recruits CD4+ T-cells and macrophages – semen </a:t>
            </a:r>
            <a:r>
              <a:rPr lang="en-GB" sz="1800" b="1" dirty="0" err="1" smtClean="0"/>
              <a:t>immunostimulatory</a:t>
            </a:r>
            <a:endParaRPr lang="en-GB" sz="1800" b="1" dirty="0" smtClean="0"/>
          </a:p>
          <a:p>
            <a:pPr>
              <a:lnSpc>
                <a:spcPct val="80000"/>
              </a:lnSpc>
              <a:defRPr/>
            </a:pPr>
            <a:r>
              <a:rPr lang="en-GB" sz="1800" b="1" dirty="0" smtClean="0"/>
              <a:t>Men: Similar populations of target cells in penile mucosa and foreskin; rectal epithelia</a:t>
            </a:r>
          </a:p>
          <a:p>
            <a:pPr>
              <a:lnSpc>
                <a:spcPct val="80000"/>
              </a:lnSpc>
              <a:defRPr/>
            </a:pPr>
            <a:r>
              <a:rPr lang="en-GB" sz="1800" b="1" dirty="0" smtClean="0"/>
              <a:t>ALL STIs/genital infections  increase likelihood of HIV transmission – trauma, </a:t>
            </a:r>
            <a:r>
              <a:rPr lang="en-GB" sz="1800" b="1" dirty="0" err="1" smtClean="0"/>
              <a:t>immunostimulation</a:t>
            </a:r>
            <a:r>
              <a:rPr lang="en-GB" sz="1800" b="1" dirty="0" smtClean="0"/>
              <a:t> (more CD4+ T-cells, DCs) – HSV2/CMV “work” with HIV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1800" b="1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1600" b="1" dirty="0" smtClean="0">
                <a:solidFill>
                  <a:schemeClr val="hlink"/>
                </a:solidFill>
              </a:rPr>
              <a:t>See: </a:t>
            </a:r>
            <a:r>
              <a:rPr lang="en-GB" sz="1600" b="1" dirty="0" err="1" smtClean="0">
                <a:solidFill>
                  <a:schemeClr val="hlink"/>
                </a:solidFill>
              </a:rPr>
              <a:t>Kaul</a:t>
            </a:r>
            <a:r>
              <a:rPr lang="en-GB" sz="1600" b="1" dirty="0" smtClean="0">
                <a:solidFill>
                  <a:schemeClr val="hlink"/>
                </a:solidFill>
              </a:rPr>
              <a:t> et al (2008)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6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765175"/>
          </a:xfrm>
        </p:spPr>
        <p:txBody>
          <a:bodyPr/>
          <a:lstStyle/>
          <a:p>
            <a:r>
              <a:rPr lang="en-GB" sz="2800" b="1" smtClean="0"/>
              <a:t>THE KEY ROLE OF DENDRITIC CELLS</a:t>
            </a: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7772400" cy="1981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</a:rPr>
              <a:t>TWO main types: MYELOID (“Conventional” - cDC) AND PLASMACYTOID DCs (pDC)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</a:rPr>
              <a:t>cDCs subdivide into LANGERHANS CELLS (epidermis, mucosa, gut lumen); DERMAL DCs (dermis); Blood DCs (blood, lymphoid organs)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</a:rPr>
              <a:t>Depending on location and differentiation state, DCs express a number of TOLL-LIKE RECEPTORS and C-TYPE LECTINS to respond to REPEAT MOTIFS (Pattern Recognition Molecules) on pathogens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</a:rPr>
              <a:t>4 C-type lectin receptors  bind gp120: </a:t>
            </a:r>
            <a:r>
              <a:rPr lang="en-GB" sz="1600" b="1" smtClean="0">
                <a:solidFill>
                  <a:srgbClr val="FF0000"/>
                </a:solidFill>
              </a:rPr>
              <a:t>DC-SIGN</a:t>
            </a:r>
            <a:r>
              <a:rPr lang="en-GB" sz="1600" b="1" smtClean="0">
                <a:solidFill>
                  <a:srgbClr val="000000"/>
                </a:solidFill>
              </a:rPr>
              <a:t>, </a:t>
            </a:r>
            <a:r>
              <a:rPr lang="en-GB" sz="1600" b="1" smtClean="0">
                <a:solidFill>
                  <a:srgbClr val="FF0000"/>
                </a:solidFill>
              </a:rPr>
              <a:t>Langerin</a:t>
            </a:r>
            <a:r>
              <a:rPr lang="en-GB" sz="1600" b="1" smtClean="0">
                <a:solidFill>
                  <a:srgbClr val="000000"/>
                </a:solidFill>
              </a:rPr>
              <a:t>, </a:t>
            </a:r>
            <a:r>
              <a:rPr lang="en-GB" sz="1600" b="1" smtClean="0">
                <a:solidFill>
                  <a:srgbClr val="FF0000"/>
                </a:solidFill>
              </a:rPr>
              <a:t>Macrophage Mannose receptor</a:t>
            </a:r>
            <a:r>
              <a:rPr lang="en-GB" sz="1600" b="1" smtClean="0">
                <a:solidFill>
                  <a:srgbClr val="000000"/>
                </a:solidFill>
              </a:rPr>
              <a:t>, DEC205 – ALL act as endocytic/phagocytic receptors</a:t>
            </a:r>
          </a:p>
        </p:txBody>
      </p:sp>
      <p:graphicFrame>
        <p:nvGraphicFramePr>
          <p:cNvPr id="30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8800" y="3163888"/>
          <a:ext cx="5562600" cy="369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Flash Document" r:id="rId3" imgW="5453280" imgH="3620880" progId="Flash.Movie">
                  <p:embed/>
                </p:oleObj>
              </mc:Choice>
              <mc:Fallback>
                <p:oleObj name="Flash Document" r:id="rId3" imgW="5453280" imgH="3620880" progId="Flash.Movie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63888"/>
                        <a:ext cx="5562600" cy="369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79388" y="6021388"/>
            <a:ext cx="2160587" cy="630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>
                <a:solidFill>
                  <a:schemeClr val="hlink"/>
                </a:solidFill>
              </a:rPr>
              <a:t>See: Wu &amp;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600" b="1">
                <a:solidFill>
                  <a:schemeClr val="hlink"/>
                </a:solidFill>
              </a:rPr>
              <a:t>KuwelRamani (2006</a:t>
            </a:r>
            <a:r>
              <a:rPr lang="en-GB" sz="1600" b="1" i="1">
                <a:solidFill>
                  <a:schemeClr val="hlink"/>
                </a:solidFill>
              </a:rPr>
              <a:t>)</a:t>
            </a:r>
            <a:endParaRPr lang="en-US" sz="1600" b="1" i="1">
              <a:solidFill>
                <a:schemeClr val="hlink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508625" y="3573463"/>
            <a:ext cx="3386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chemeClr val="hlink"/>
                </a:solidFill>
              </a:rPr>
              <a:t>APCs act as “Bridge”</a:t>
            </a:r>
          </a:p>
          <a:p>
            <a:pPr algn="ctr"/>
            <a:r>
              <a:rPr lang="en-GB" sz="2000" b="1">
                <a:solidFill>
                  <a:schemeClr val="hlink"/>
                </a:solidFill>
              </a:rPr>
              <a:t>between Innate and </a:t>
            </a:r>
          </a:p>
          <a:p>
            <a:pPr algn="ctr"/>
            <a:r>
              <a:rPr lang="en-GB" sz="2000" b="1">
                <a:solidFill>
                  <a:schemeClr val="hlink"/>
                </a:solidFill>
              </a:rPr>
              <a:t>Adaptive immune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5780088" cy="6553200"/>
          </a:xfrm>
        </p:spPr>
      </p:pic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6588125" y="188913"/>
            <a:ext cx="2381250" cy="1027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800" b="1" i="1"/>
              <a:t>MECHANISMS OF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800" b="1" i="1"/>
              <a:t>DC-MEDIATED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800" b="1" i="1"/>
              <a:t>HIV TRANSMISSION</a:t>
            </a:r>
            <a:endParaRPr lang="en-US" sz="1800" b="1" i="1"/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5969000" y="1268413"/>
            <a:ext cx="3175000" cy="5035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(a) – </a:t>
            </a:r>
            <a:r>
              <a:rPr lang="en-GB" sz="1600" b="1" i="1">
                <a:solidFill>
                  <a:srgbClr val="00FF00"/>
                </a:solidFill>
              </a:rPr>
              <a:t>Trans infection</a:t>
            </a:r>
            <a:r>
              <a:rPr lang="en-GB" sz="1600" b="1" i="1">
                <a:solidFill>
                  <a:schemeClr val="tx1"/>
                </a:solidFill>
              </a:rPr>
              <a:t> via </a:t>
            </a:r>
            <a:r>
              <a:rPr lang="en-GB" sz="1600" b="1" i="1">
                <a:solidFill>
                  <a:srgbClr val="FF0000"/>
                </a:solidFill>
              </a:rPr>
              <a:t>viral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rgbClr val="FF0000"/>
                </a:solidFill>
              </a:rPr>
              <a:t>Synapse</a:t>
            </a:r>
            <a:r>
              <a:rPr lang="en-GB" sz="1600" b="1" i="1">
                <a:solidFill>
                  <a:schemeClr val="tx1"/>
                </a:solidFill>
              </a:rPr>
              <a:t> mediated by DC-SIGN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(b) – </a:t>
            </a:r>
            <a:r>
              <a:rPr lang="en-GB" sz="1600" b="1" i="1">
                <a:solidFill>
                  <a:srgbClr val="00FF00"/>
                </a:solidFill>
              </a:rPr>
              <a:t>Trans infection</a:t>
            </a:r>
            <a:r>
              <a:rPr lang="en-GB" sz="1600" b="1" i="1">
                <a:solidFill>
                  <a:schemeClr val="tx1"/>
                </a:solidFill>
              </a:rPr>
              <a:t> by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“exosome” – HIV targeted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To endosomal MV body –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Exosome fuses with target cell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Membrane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(c ) – </a:t>
            </a:r>
            <a:r>
              <a:rPr lang="en-GB" sz="1600" b="1" i="1">
                <a:solidFill>
                  <a:srgbClr val="FFFF00"/>
                </a:solidFill>
              </a:rPr>
              <a:t>Cis infection</a:t>
            </a:r>
            <a:r>
              <a:rPr lang="en-GB" sz="1600" b="1" i="1">
                <a:solidFill>
                  <a:schemeClr val="tx1"/>
                </a:solidFill>
              </a:rPr>
              <a:t> – virus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Replicates, buds from DC,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Infects target cell via CD4/CR</a:t>
            </a:r>
          </a:p>
          <a:p>
            <a:pPr marL="457200" indent="-457200" eaLnBrk="0" hangingPunct="0">
              <a:spcBef>
                <a:spcPct val="20000"/>
              </a:spcBef>
            </a:pPr>
            <a:endParaRPr lang="en-GB" sz="1600" b="1" i="1">
              <a:solidFill>
                <a:schemeClr val="tx1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rgbClr val="00FF00"/>
                </a:solidFill>
              </a:rPr>
              <a:t>Trans infection</a:t>
            </a:r>
            <a:r>
              <a:rPr lang="en-GB" sz="1600" b="1" i="1">
                <a:solidFill>
                  <a:schemeClr val="tx1"/>
                </a:solidFill>
              </a:rPr>
              <a:t> – 1</a:t>
            </a:r>
            <a:r>
              <a:rPr lang="en-GB" sz="1600" b="1" i="1" baseline="30000">
                <a:solidFill>
                  <a:schemeClr val="tx1"/>
                </a:solidFill>
              </a:rPr>
              <a:t>st</a:t>
            </a:r>
            <a:r>
              <a:rPr lang="en-GB" sz="1600" b="1" i="1">
                <a:solidFill>
                  <a:schemeClr val="tx1"/>
                </a:solidFill>
              </a:rPr>
              <a:t> 24h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(INITIAL INNOCULA - low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levels of virus)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rgbClr val="FFFF00"/>
                </a:solidFill>
              </a:rPr>
              <a:t>Cis infection</a:t>
            </a:r>
            <a:r>
              <a:rPr lang="en-GB" sz="1600" b="1" i="1">
                <a:solidFill>
                  <a:schemeClr val="tx1"/>
                </a:solidFill>
              </a:rPr>
              <a:t> – 24h-72h (high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levels of virus ESTABLISHED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GB" sz="1600" b="1" i="1">
                <a:solidFill>
                  <a:schemeClr val="tx1"/>
                </a:solidFill>
              </a:rPr>
              <a:t> INFECTION)</a:t>
            </a:r>
            <a:endParaRPr lang="en-US" sz="1600" b="1" i="1">
              <a:solidFill>
                <a:schemeClr val="tx1"/>
              </a:solidFill>
            </a:endParaRP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6043613" y="6381750"/>
            <a:ext cx="310038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>
                <a:solidFill>
                  <a:schemeClr val="hlink"/>
                </a:solidFill>
              </a:rPr>
              <a:t>See: Wu &amp; Kuwelrmani (2006) </a:t>
            </a:r>
            <a:endParaRPr lang="en-US" sz="1600" b="1">
              <a:solidFill>
                <a:schemeClr val="hlink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258888" y="1222375"/>
            <a:ext cx="881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FF00"/>
                </a:solidFill>
              </a:rPr>
              <a:t>TRANS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331913" y="2420938"/>
            <a:ext cx="881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FF00"/>
                </a:solidFill>
              </a:rPr>
              <a:t>TRANS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47675" y="188912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</a:rPr>
              <a:t>CIS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71450"/>
            <a:ext cx="7772400" cy="881063"/>
          </a:xfrm>
        </p:spPr>
        <p:txBody>
          <a:bodyPr/>
          <a:lstStyle/>
          <a:p>
            <a:r>
              <a:rPr lang="en-GB" sz="2800" b="1" smtClean="0"/>
              <a:t>HIV AND LANGERIN - 1 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b="1" dirty="0" smtClean="0"/>
              <a:t>LCs reside in vagina, </a:t>
            </a:r>
            <a:r>
              <a:rPr lang="en-GB" sz="1800" b="1" dirty="0" err="1" smtClean="0"/>
              <a:t>ectocervix</a:t>
            </a:r>
            <a:r>
              <a:rPr lang="en-GB" sz="1800" b="1" dirty="0" smtClean="0"/>
              <a:t>, glans penis, foreskin (NOT in </a:t>
            </a:r>
            <a:r>
              <a:rPr lang="en-GB" sz="1800" b="1" dirty="0" err="1" smtClean="0"/>
              <a:t>endocervix</a:t>
            </a:r>
            <a:r>
              <a:rPr lang="en-GB" sz="1800" b="1" dirty="0" smtClean="0"/>
              <a:t>, rectum)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Express CD1a, LANGERIN and </a:t>
            </a:r>
            <a:r>
              <a:rPr lang="en-GB" sz="1800" b="1" dirty="0" err="1" smtClean="0"/>
              <a:t>Birbeck</a:t>
            </a:r>
            <a:r>
              <a:rPr lang="en-GB" sz="1800" b="1" dirty="0" smtClean="0"/>
              <a:t> granules (cell organelles)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&lt;1% of epithelial cells, but LONG DENDRITES form a CONTINUOUS NETWORK and extend into lumen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FIRST POINTOF CONTACT WITH HIV-1 IN INTACT MUCOSA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IF epithelial layer DAMAGED (trauma, </a:t>
            </a:r>
            <a:r>
              <a:rPr lang="en-GB" sz="1800" b="1" dirty="0" err="1" smtClean="0"/>
              <a:t>ucleration</a:t>
            </a:r>
            <a:r>
              <a:rPr lang="en-GB" sz="1800" b="1" dirty="0" smtClean="0"/>
              <a:t> by STIs) – HIV-1 accesses DCs with DC-SIGN in SUBEPITHELIAL LAYER </a:t>
            </a:r>
          </a:p>
          <a:p>
            <a:pPr>
              <a:lnSpc>
                <a:spcPct val="80000"/>
              </a:lnSpc>
            </a:pPr>
            <a:endParaRPr lang="en-GB" sz="1800" b="1" dirty="0" smtClean="0"/>
          </a:p>
          <a:p>
            <a:pPr>
              <a:lnSpc>
                <a:spcPct val="80000"/>
              </a:lnSpc>
            </a:pPr>
            <a:r>
              <a:rPr lang="en-GB" sz="1800" b="1" dirty="0" smtClean="0"/>
              <a:t>In RECTUM, columnar epithelium has NO LCs – DC-SIGN+ DCs infected INSTEAD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 smtClean="0"/>
              <a:t>	</a:t>
            </a:r>
          </a:p>
        </p:txBody>
      </p:sp>
      <p:pic>
        <p:nvPicPr>
          <p:cNvPr id="44035" name="Picture 4" descr="Hladik-E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484313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669088" y="1484313"/>
            <a:ext cx="2474912" cy="4114800"/>
          </a:xfrm>
        </p:spPr>
      </p:pic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6011863" y="6092825"/>
            <a:ext cx="2379662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>
                <a:solidFill>
                  <a:schemeClr val="hlink"/>
                </a:solidFill>
              </a:rPr>
              <a:t>See: de Witt et al. 2007</a:t>
            </a:r>
            <a:endParaRPr lang="en-US" sz="16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LEARNING OBJECTIVES:-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412875"/>
            <a:ext cx="3810000" cy="4114800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FontTx/>
              <a:buNone/>
            </a:pPr>
            <a:r>
              <a:rPr lang="en-GB" sz="1600" b="1" dirty="0" smtClean="0"/>
              <a:t>a.)  	The functional outcomes of viral </a:t>
            </a:r>
            <a:r>
              <a:rPr lang="en-GB" sz="1600" b="1" dirty="0" err="1" smtClean="0"/>
              <a:t>ligand:cellular</a:t>
            </a:r>
            <a:r>
              <a:rPr lang="en-GB" sz="1600" b="1" dirty="0" smtClean="0"/>
              <a:t> receptor interactions:-</a:t>
            </a:r>
          </a:p>
          <a:p>
            <a:pPr marL="571500" indent="-571500">
              <a:lnSpc>
                <a:spcPct val="80000"/>
              </a:lnSpc>
              <a:buFontTx/>
              <a:buNone/>
            </a:pPr>
            <a:endParaRPr lang="en-GB" sz="1600" b="1" dirty="0" smtClean="0"/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en-GB" sz="1600" b="1" dirty="0" smtClean="0">
                <a:solidFill>
                  <a:srgbClr val="FF0000"/>
                </a:solidFill>
              </a:rPr>
              <a:t>VIRAL ENTRY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en-GB" sz="1600" b="1" dirty="0" smtClean="0">
                <a:solidFill>
                  <a:srgbClr val="FF0000"/>
                </a:solidFill>
              </a:rPr>
              <a:t>VIRAL TROPISM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en-GB" sz="1600" b="1" dirty="0" smtClean="0"/>
              <a:t>SIGNALLING/MEMBRANE DYNAMICS</a:t>
            </a:r>
          </a:p>
          <a:p>
            <a:pPr marL="571500" indent="-571500">
              <a:lnSpc>
                <a:spcPct val="80000"/>
              </a:lnSpc>
              <a:buFontTx/>
              <a:buNone/>
            </a:pPr>
            <a:endParaRPr lang="en-GB" sz="1600" b="1" dirty="0" smtClean="0"/>
          </a:p>
          <a:p>
            <a:pPr marL="571500" indent="-571500">
              <a:lnSpc>
                <a:spcPct val="80000"/>
              </a:lnSpc>
              <a:buFontTx/>
              <a:buNone/>
            </a:pPr>
            <a:r>
              <a:rPr lang="en-GB" sz="1600" b="1" dirty="0" smtClean="0"/>
              <a:t>b.) 	The </a:t>
            </a:r>
            <a:r>
              <a:rPr lang="en-GB" sz="1600" b="1" dirty="0" smtClean="0">
                <a:solidFill>
                  <a:srgbClr val="FF0000"/>
                </a:solidFill>
              </a:rPr>
              <a:t>structural features </a:t>
            </a:r>
            <a:r>
              <a:rPr lang="en-GB" sz="1600" b="1" dirty="0" smtClean="0"/>
              <a:t>of the </a:t>
            </a:r>
            <a:r>
              <a:rPr lang="en-GB" sz="1600" b="1" dirty="0" smtClean="0">
                <a:solidFill>
                  <a:srgbClr val="FF0000"/>
                </a:solidFill>
              </a:rPr>
              <a:t>ligands</a:t>
            </a:r>
            <a:r>
              <a:rPr lang="en-GB" sz="1600" b="1" dirty="0" smtClean="0"/>
              <a:t> and </a:t>
            </a:r>
            <a:r>
              <a:rPr lang="en-GB" sz="1600" b="1" dirty="0" smtClean="0">
                <a:solidFill>
                  <a:srgbClr val="FF0000"/>
                </a:solidFill>
              </a:rPr>
              <a:t>receptors</a:t>
            </a:r>
            <a:r>
              <a:rPr lang="en-GB" sz="1600" b="1" dirty="0" smtClean="0"/>
              <a:t> that facilitate this</a:t>
            </a:r>
          </a:p>
          <a:p>
            <a:pPr marL="571500" indent="-571500">
              <a:lnSpc>
                <a:spcPct val="80000"/>
              </a:lnSpc>
              <a:buFontTx/>
              <a:buNone/>
            </a:pPr>
            <a:endParaRPr lang="en-GB" sz="1600" b="1" dirty="0" smtClean="0"/>
          </a:p>
          <a:p>
            <a:pPr marL="571500" indent="-571500">
              <a:lnSpc>
                <a:spcPct val="80000"/>
              </a:lnSpc>
              <a:buFontTx/>
              <a:buNone/>
            </a:pPr>
            <a:r>
              <a:rPr lang="en-GB" sz="1600" b="1" dirty="0" smtClean="0"/>
              <a:t>c.) 	How </a:t>
            </a:r>
            <a:r>
              <a:rPr lang="en-GB" sz="1600" b="1" dirty="0" smtClean="0">
                <a:solidFill>
                  <a:srgbClr val="FF0000"/>
                </a:solidFill>
              </a:rPr>
              <a:t>knowledge</a:t>
            </a:r>
            <a:r>
              <a:rPr lang="en-GB" sz="1600" b="1" dirty="0" smtClean="0"/>
              <a:t> of these structures and interactions can be used in </a:t>
            </a:r>
            <a:r>
              <a:rPr lang="en-GB" sz="1600" b="1" dirty="0" smtClean="0">
                <a:solidFill>
                  <a:srgbClr val="FF0000"/>
                </a:solidFill>
              </a:rPr>
              <a:t>intervention therapies</a:t>
            </a:r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838200" y="3505200"/>
            <a:ext cx="7239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8" name="Picture 9" descr="teach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484313"/>
            <a:ext cx="3024187" cy="2814637"/>
          </a:xfrm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590550" y="4508500"/>
            <a:ext cx="35877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800" b="1"/>
              <a:t>AFTER THIS LECTURE,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800" b="1"/>
              <a:t>YOU SHOULD UNDERSTAND:-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HIV AND LANGERIN - 2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 b="1" dirty="0" smtClean="0"/>
              <a:t>LANGERIN = Langerhans cell-specific C-type </a:t>
            </a:r>
            <a:r>
              <a:rPr lang="en-GB" sz="1800" b="1" dirty="0" err="1" smtClean="0"/>
              <a:t>lectin</a:t>
            </a:r>
            <a:r>
              <a:rPr lang="en-GB" sz="1800" b="1" dirty="0" smtClean="0"/>
              <a:t> (CD207)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Found on IMMATURE LCs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At LOW LEVELS of HIV-1 – </a:t>
            </a:r>
            <a:r>
              <a:rPr lang="en-GB" sz="1800" b="1" dirty="0" err="1" smtClean="0"/>
              <a:t>Langerin</a:t>
            </a:r>
            <a:r>
              <a:rPr lang="en-GB" sz="1800" b="1" dirty="0" smtClean="0"/>
              <a:t> CAPTURES HIV-1, conveys to BIRBECK GRANULES for DEGRADATION (and presentation to TCR)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Thus acts as ANTIVIRAL RECEPTOR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At HIGH LEVELS of HIV-1or </a:t>
            </a:r>
            <a:r>
              <a:rPr lang="en-GB" sz="1800" b="1" dirty="0" err="1" smtClean="0"/>
              <a:t>Langerin</a:t>
            </a:r>
            <a:r>
              <a:rPr lang="en-GB" sz="1800" b="1" dirty="0" smtClean="0"/>
              <a:t> INHIBITION (by </a:t>
            </a:r>
            <a:r>
              <a:rPr lang="en-GB" sz="1800" b="1" dirty="0" err="1" smtClean="0"/>
              <a:t>TNFalpha</a:t>
            </a:r>
            <a:r>
              <a:rPr lang="en-GB" sz="1800" b="1" dirty="0" smtClean="0"/>
              <a:t> or TLR-2 agonists)  – HIV-1 NOT degraded, replicates, presented to T-cells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b="1" dirty="0" smtClean="0"/>
          </a:p>
        </p:txBody>
      </p:sp>
      <p:pic>
        <p:nvPicPr>
          <p:cNvPr id="4505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1196975"/>
            <a:ext cx="2647950" cy="3459163"/>
          </a:xfrm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482600" y="5949950"/>
            <a:ext cx="39370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>
                <a:solidFill>
                  <a:schemeClr val="hlink"/>
                </a:solidFill>
              </a:rPr>
              <a:t>See: van der Vlist &amp; Geijtenbeek (2010)</a:t>
            </a:r>
            <a:endParaRPr lang="en-US" sz="16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smtClean="0"/>
              <a:t>DC-SIGN: “DENDRITIC CELL SPECIFIC ICAM-3 GRABBING NON-INTEGRIN” (CD209) </a:t>
            </a:r>
            <a:br>
              <a:rPr lang="en-GB" sz="2400" b="1" smtClean="0"/>
            </a:br>
            <a:endParaRPr lang="en-GB" sz="2400" b="1" smtClean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341438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b="1" dirty="0" smtClean="0"/>
              <a:t>DC-SIGN = C-type </a:t>
            </a:r>
            <a:r>
              <a:rPr lang="en-GB" sz="1800" b="1" dirty="0" err="1" smtClean="0"/>
              <a:t>lectin</a:t>
            </a:r>
            <a:r>
              <a:rPr lang="en-GB" sz="1800" b="1" dirty="0" smtClean="0"/>
              <a:t> Type II </a:t>
            </a:r>
            <a:r>
              <a:rPr lang="en-GB" sz="1800" b="1" dirty="0" err="1" smtClean="0"/>
              <a:t>Transmembrane</a:t>
            </a:r>
            <a:r>
              <a:rPr lang="en-GB" sz="1800" b="1" dirty="0" smtClean="0"/>
              <a:t> Protein; </a:t>
            </a:r>
            <a:r>
              <a:rPr lang="en-GB" sz="1800" b="1" dirty="0" err="1" smtClean="0"/>
              <a:t>Tetrameric</a:t>
            </a:r>
            <a:r>
              <a:rPr lang="en-GB" sz="1800" b="1" dirty="0" smtClean="0"/>
              <a:t> + </a:t>
            </a:r>
            <a:r>
              <a:rPr lang="en-GB" sz="1800" b="1" dirty="0" smtClean="0">
                <a:cs typeface="Arial" charset="0"/>
              </a:rPr>
              <a:t>α-helical stalk (amplified specificity for multiple </a:t>
            </a:r>
            <a:r>
              <a:rPr lang="en-GB" sz="1800" b="1" dirty="0" err="1" smtClean="0">
                <a:cs typeface="Arial" charset="0"/>
              </a:rPr>
              <a:t>glycans</a:t>
            </a:r>
            <a:r>
              <a:rPr lang="en-GB" sz="1800" b="1" dirty="0" smtClean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GB" sz="1800" b="1" dirty="0" smtClean="0">
                <a:cs typeface="Arial" charset="0"/>
              </a:rPr>
              <a:t>Binds a variety of HIGH MANNOSE STRUCTURES on cell surface INTEGRINS and PATHOGENS (viral, bacterial, yeast, parasites) using its C-type </a:t>
            </a:r>
            <a:r>
              <a:rPr lang="en-GB" sz="1800" b="1" dirty="0" err="1" smtClean="0">
                <a:cs typeface="Arial" charset="0"/>
              </a:rPr>
              <a:t>lectin</a:t>
            </a:r>
            <a:r>
              <a:rPr lang="en-GB" sz="1800" b="1" dirty="0" smtClean="0">
                <a:cs typeface="Arial" charset="0"/>
              </a:rPr>
              <a:t> binding site</a:t>
            </a:r>
          </a:p>
          <a:p>
            <a:pPr>
              <a:lnSpc>
                <a:spcPct val="80000"/>
              </a:lnSpc>
            </a:pPr>
            <a:r>
              <a:rPr lang="en-GB" sz="1800" b="1" dirty="0" smtClean="0">
                <a:cs typeface="Arial" charset="0"/>
              </a:rPr>
              <a:t>Once activated, migrates to regional lymph nodes – DC-SIGN acts as ADHESION RECEPTOR to ICAM-2 on endothelial cells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Mediates interaction between DENDRITIC CELLS and RESTING T-CELLS  by binding ICAM-3 on T-cells – very potent T-cell stimulator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dirty="0" smtClean="0"/>
          </a:p>
        </p:txBody>
      </p:sp>
      <p:pic>
        <p:nvPicPr>
          <p:cNvPr id="46083" name="Picture 6" descr="DC 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125538"/>
            <a:ext cx="14859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4067175" y="1628775"/>
            <a:ext cx="2160588" cy="18716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THE MACROPHAGE MANNOSE RECEPTOR (MMR – CD206)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sz="1600" b="1" dirty="0" smtClean="0"/>
          </a:p>
          <a:p>
            <a:pPr>
              <a:lnSpc>
                <a:spcPct val="90000"/>
              </a:lnSpc>
            </a:pPr>
            <a:r>
              <a:rPr lang="en-GB" sz="1600" b="1" dirty="0" smtClean="0"/>
              <a:t>Found on macrophages, monocyte-derived DCs, skin DCs and hepatic endothelial cells as DIMER</a:t>
            </a:r>
          </a:p>
          <a:p>
            <a:pPr>
              <a:lnSpc>
                <a:spcPct val="90000"/>
              </a:lnSpc>
            </a:pPr>
            <a:r>
              <a:rPr lang="en-GB" sz="1600" b="1" dirty="0" smtClean="0"/>
              <a:t>Level of MMR expression HIGH – 100000 per cell – projects out of cell surface – ideal site of attachment</a:t>
            </a:r>
          </a:p>
          <a:p>
            <a:pPr>
              <a:lnSpc>
                <a:spcPct val="90000"/>
              </a:lnSpc>
            </a:pPr>
            <a:r>
              <a:rPr lang="en-GB" sz="1600" b="1" dirty="0" smtClean="0"/>
              <a:t>&gt;60% of initial association with macrophages or DCs LACKING DC-SIGN is </a:t>
            </a:r>
            <a:r>
              <a:rPr lang="en-GB" sz="1600" b="1" i="1" dirty="0" smtClean="0"/>
              <a:t>via</a:t>
            </a:r>
            <a:r>
              <a:rPr lang="en-GB" sz="1600" b="1" dirty="0" smtClean="0"/>
              <a:t> MMR</a:t>
            </a:r>
          </a:p>
          <a:p>
            <a:pPr>
              <a:lnSpc>
                <a:spcPct val="90000"/>
              </a:lnSpc>
            </a:pPr>
            <a:r>
              <a:rPr lang="en-GB" sz="1600" b="1" dirty="0" smtClean="0"/>
              <a:t>Carbohydrate specificity of MMR and DC-SIGN DIFFER</a:t>
            </a:r>
          </a:p>
          <a:p>
            <a:pPr>
              <a:lnSpc>
                <a:spcPct val="90000"/>
              </a:lnSpc>
            </a:pPr>
            <a:r>
              <a:rPr lang="en-GB" sz="1600" b="1" dirty="0" smtClean="0"/>
              <a:t>Like </a:t>
            </a:r>
            <a:r>
              <a:rPr lang="en-GB" sz="1600" b="1" dirty="0" err="1" smtClean="0"/>
              <a:t>Langerin</a:t>
            </a:r>
            <a:r>
              <a:rPr lang="en-GB" sz="1600" b="1" dirty="0" smtClean="0"/>
              <a:t> and DC-SIGN, MMR is an </a:t>
            </a:r>
            <a:r>
              <a:rPr lang="en-GB" sz="1600" b="1" dirty="0" err="1" smtClean="0"/>
              <a:t>endocytic</a:t>
            </a:r>
            <a:r>
              <a:rPr lang="en-GB" sz="1600" b="1" dirty="0" smtClean="0"/>
              <a:t>/phagocytic receptor </a:t>
            </a:r>
          </a:p>
          <a:p>
            <a:pPr>
              <a:lnSpc>
                <a:spcPct val="90000"/>
              </a:lnSpc>
            </a:pPr>
            <a:r>
              <a:rPr lang="en-GB" sz="1600" b="1" dirty="0" smtClean="0"/>
              <a:t>MMR-bound HIV is internalised BUT NOT DEGRADED – presented to T-cells via immune synapse</a:t>
            </a:r>
          </a:p>
        </p:txBody>
      </p:sp>
      <p:pic>
        <p:nvPicPr>
          <p:cNvPr id="47107" name="Picture 11" descr="Macrophage Mannose Recep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412875"/>
            <a:ext cx="1387475" cy="4762500"/>
          </a:xfrm>
        </p:spPr>
      </p:pic>
      <p:sp>
        <p:nvSpPr>
          <p:cNvPr id="47108" name="Text Box 12"/>
          <p:cNvSpPr txBox="1">
            <a:spLocks noChangeArrowheads="1"/>
          </p:cNvSpPr>
          <p:nvPr/>
        </p:nvSpPr>
        <p:spPr bwMode="auto">
          <a:xfrm>
            <a:off x="539750" y="6251575"/>
            <a:ext cx="4398963" cy="606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1600" b="1">
                <a:solidFill>
                  <a:schemeClr val="hlink"/>
                </a:solidFill>
              </a:rPr>
              <a:t>SEE: van Kooyk</a:t>
            </a:r>
            <a:r>
              <a:rPr lang="en-GB" sz="1600" b="1" i="1">
                <a:solidFill>
                  <a:schemeClr val="hlink"/>
                </a:solidFill>
              </a:rPr>
              <a:t>, Y. &amp; </a:t>
            </a:r>
            <a:r>
              <a:rPr lang="en-GB" sz="1600" b="1">
                <a:solidFill>
                  <a:schemeClr val="hlink"/>
                </a:solidFill>
              </a:rPr>
              <a:t>Geijtenbeek</a:t>
            </a:r>
            <a:r>
              <a:rPr lang="en-GB" sz="1600" b="1" i="1">
                <a:solidFill>
                  <a:schemeClr val="hlink"/>
                </a:solidFill>
              </a:rPr>
              <a:t>, </a:t>
            </a:r>
            <a:r>
              <a:rPr lang="en-GB" sz="1600" b="1">
                <a:solidFill>
                  <a:schemeClr val="hlink"/>
                </a:solidFill>
              </a:rPr>
              <a:t>T. (2003)</a:t>
            </a:r>
          </a:p>
          <a:p>
            <a:pPr algn="ctr" eaLnBrk="0" hangingPunct="0">
              <a:spcBef>
                <a:spcPct val="20000"/>
              </a:spcBef>
            </a:pPr>
            <a:endParaRPr lang="en-US" sz="16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69325" cy="1143000"/>
          </a:xfrm>
        </p:spPr>
        <p:txBody>
          <a:bodyPr/>
          <a:lstStyle/>
          <a:p>
            <a:r>
              <a:rPr lang="en-GB" sz="2800" b="1" smtClean="0"/>
              <a:t>CELL-CELL TRANSFER: THE VIRAL SYNAPSE </a:t>
            </a:r>
          </a:p>
        </p:txBody>
      </p:sp>
      <p:sp>
        <p:nvSpPr>
          <p:cNvPr id="410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7772400" cy="1981200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en-GB" sz="1400" b="1" dirty="0" smtClean="0">
                <a:solidFill>
                  <a:srgbClr val="000000"/>
                </a:solidFill>
              </a:rPr>
              <a:t>When an APC (DC or macrophage) contacts target (T) cell, </a:t>
            </a:r>
            <a:r>
              <a:rPr lang="en-GB" sz="1400" b="1" dirty="0" err="1" smtClean="0">
                <a:solidFill>
                  <a:srgbClr val="000000"/>
                </a:solidFill>
              </a:rPr>
              <a:t>virions</a:t>
            </a:r>
            <a:r>
              <a:rPr lang="en-GB" sz="1400" b="1" dirty="0" smtClean="0">
                <a:solidFill>
                  <a:srgbClr val="000000"/>
                </a:solidFill>
              </a:rPr>
              <a:t> relocate to point of contact (3-18min) – In HTLV-1 model, </a:t>
            </a:r>
            <a:r>
              <a:rPr lang="en-GB" sz="1400" b="1" dirty="0" err="1" smtClean="0">
                <a:solidFill>
                  <a:srgbClr val="000000"/>
                </a:solidFill>
              </a:rPr>
              <a:t>virions</a:t>
            </a:r>
            <a:r>
              <a:rPr lang="en-GB" sz="1400" b="1" dirty="0" smtClean="0">
                <a:solidFill>
                  <a:srgbClr val="000000"/>
                </a:solidFill>
              </a:rPr>
              <a:t> use microtubule cytoskeleton to travel to synapse; adhesion molecule LFA-1 concentrates there 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en-GB" sz="1400" b="1" dirty="0" smtClean="0">
                <a:solidFill>
                  <a:srgbClr val="000000"/>
                </a:solidFill>
              </a:rPr>
              <a:t>T-cell concentrates CD4, CXCR4, CCR5 receptors to point of contact- possibly due to movement of receptors in lipid rafts 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en-GB" sz="1400" b="1" dirty="0" smtClean="0">
                <a:solidFill>
                  <a:srgbClr val="000000"/>
                </a:solidFill>
              </a:rPr>
              <a:t>Recruitment of virus and receptors to region of contact = VIRAL SYNAPSE – ENHANCES likelihood of productive infection – evidence this occurs in post-binding fusion/entry steps in HIV infection </a:t>
            </a:r>
          </a:p>
          <a:p>
            <a:pPr marL="571500" indent="-571500">
              <a:lnSpc>
                <a:spcPct val="80000"/>
              </a:lnSpc>
            </a:pPr>
            <a:r>
              <a:rPr lang="en-GB" sz="1400" b="1" dirty="0" smtClean="0">
                <a:solidFill>
                  <a:srgbClr val="000000"/>
                </a:solidFill>
              </a:rPr>
              <a:t>Formation of viral synapses MAY explain productive infection of cells with LOW surface density of CD4</a:t>
            </a:r>
          </a:p>
          <a:p>
            <a:pPr marL="571500" indent="-571500">
              <a:lnSpc>
                <a:spcPct val="80000"/>
              </a:lnSpc>
            </a:pPr>
            <a:r>
              <a:rPr lang="en-GB" sz="1400" b="1" dirty="0" smtClean="0">
                <a:solidFill>
                  <a:srgbClr val="000000"/>
                </a:solidFill>
              </a:rPr>
              <a:t>Utilisation of DCs allow HIV to infect T-cells when number of viral particles would normally be too low</a:t>
            </a:r>
          </a:p>
          <a:p>
            <a:pPr marL="571500" indent="-571500">
              <a:lnSpc>
                <a:spcPct val="80000"/>
              </a:lnSpc>
            </a:pPr>
            <a:r>
              <a:rPr lang="en-GB" sz="1400" b="1" dirty="0" smtClean="0">
                <a:solidFill>
                  <a:srgbClr val="000000"/>
                </a:solidFill>
              </a:rPr>
              <a:t>Thus, the antigen capture ability of APCs has been co-opted as a weak point by viral, bacterial and parasitic infections – sentinel becomes Trojan Horse!</a:t>
            </a:r>
          </a:p>
          <a:p>
            <a:pPr marL="571500" indent="-571500">
              <a:lnSpc>
                <a:spcPct val="80000"/>
              </a:lnSpc>
              <a:buFontTx/>
              <a:buNone/>
            </a:pPr>
            <a:endParaRPr lang="en-GB" sz="1400" b="1" dirty="0" smtClean="0">
              <a:solidFill>
                <a:srgbClr val="000000"/>
              </a:solidFill>
            </a:endParaRPr>
          </a:p>
          <a:p>
            <a:pPr marL="571500" indent="-571500">
              <a:lnSpc>
                <a:spcPct val="80000"/>
              </a:lnSpc>
              <a:buFontTx/>
              <a:buNone/>
            </a:pPr>
            <a:r>
              <a:rPr lang="en-GB" sz="1400" b="1" dirty="0" smtClean="0">
                <a:solidFill>
                  <a:schemeClr val="hlink"/>
                </a:solidFill>
              </a:rPr>
              <a:t>SEE: </a:t>
            </a:r>
            <a:r>
              <a:rPr lang="en-GB" sz="1400" b="1" dirty="0" err="1" smtClean="0">
                <a:solidFill>
                  <a:schemeClr val="hlink"/>
                </a:solidFill>
              </a:rPr>
              <a:t>Igakura</a:t>
            </a:r>
            <a:r>
              <a:rPr lang="en-GB" sz="1400" b="1" dirty="0" smtClean="0">
                <a:solidFill>
                  <a:schemeClr val="hlink"/>
                </a:solidFill>
              </a:rPr>
              <a:t> et al., 2003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endParaRPr lang="en-GB" sz="1400" b="1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547813" y="4076700"/>
          <a:ext cx="5899150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Flash Document" r:id="rId3" imgW="6278400" imgH="4404240" progId="Flash.Movie">
                  <p:embed/>
                </p:oleObj>
              </mc:Choice>
              <mc:Fallback>
                <p:oleObj name="Flash Document" r:id="rId3" imgW="6278400" imgH="4404240" progId="Flash.Movie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076700"/>
                        <a:ext cx="5899150" cy="413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90478" y="2348880"/>
            <a:ext cx="6156176" cy="1143000"/>
          </a:xfrm>
        </p:spPr>
        <p:txBody>
          <a:bodyPr/>
          <a:lstStyle/>
          <a:p>
            <a:pPr algn="ctr"/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>
                <a:solidFill>
                  <a:schemeClr val="tx1"/>
                </a:solidFill>
              </a:rPr>
              <a:t>THE PRIMARY RECEPTOR – CD4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/>
            </a:r>
            <a:br>
              <a:rPr lang="en-GB" sz="2400" b="1" dirty="0" smtClean="0">
                <a:solidFill>
                  <a:schemeClr val="tx1"/>
                </a:solidFill>
              </a:rPr>
            </a:br>
            <a:endParaRPr lang="en-GB" sz="2400" b="1" dirty="0" smtClean="0">
              <a:solidFill>
                <a:schemeClr val="tx1"/>
              </a:solidFill>
            </a:endParaRPr>
          </a:p>
        </p:txBody>
      </p:sp>
      <p:pic>
        <p:nvPicPr>
          <p:cNvPr id="5126" name="Picture 4" descr="C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2033921"/>
            <a:ext cx="18081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56045"/>
              </p:ext>
            </p:extLst>
          </p:nvPr>
        </p:nvGraphicFramePr>
        <p:xfrm>
          <a:off x="6012160" y="4365104"/>
          <a:ext cx="27368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Flash Document" r:id="rId4" imgW="5532840" imgH="3408840" progId="Flash.Movie">
                  <p:embed/>
                </p:oleObj>
              </mc:Choice>
              <mc:Fallback>
                <p:oleObj name="Flash Document" r:id="rId4" imgW="5532840" imgH="3408840" progId="Flash.Movi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365104"/>
                        <a:ext cx="273685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130" y="5085184"/>
            <a:ext cx="567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THE CO-RECEPTORS – CCR5/CXCR4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3053"/>
            <a:ext cx="3210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INTO THE T-CELL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772400" cy="1143000"/>
          </a:xfrm>
        </p:spPr>
        <p:txBody>
          <a:bodyPr/>
          <a:lstStyle/>
          <a:p>
            <a:r>
              <a:rPr lang="en-GB" sz="3200" b="1" smtClean="0"/>
              <a:t>CD4: STRUCTURE AND LOCATION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11188" y="981075"/>
          <a:ext cx="36163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Flash Document" r:id="rId3" imgW="5403960" imgH="4468320" progId="Flash.Movie">
                  <p:embed/>
                </p:oleObj>
              </mc:Choice>
              <mc:Fallback>
                <p:oleObj name="Flash Document" r:id="rId3" imgW="5403960" imgH="4468320" progId="Flash.Movi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81075"/>
                        <a:ext cx="36163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1908175" y="2997200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808163" y="3068638"/>
            <a:ext cx="2114550" cy="493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200" b="1"/>
              <a:t>120 A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200" b="1"/>
              <a:t>58Kda Ig supergene family</a:t>
            </a:r>
          </a:p>
        </p:txBody>
      </p:sp>
      <p:sp>
        <p:nvSpPr>
          <p:cNvPr id="6152" name="Oval 9"/>
          <p:cNvSpPr>
            <a:spLocks noChangeArrowheads="1"/>
          </p:cNvSpPr>
          <p:nvPr/>
        </p:nvSpPr>
        <p:spPr bwMode="auto">
          <a:xfrm>
            <a:off x="5003800" y="1412875"/>
            <a:ext cx="1800225" cy="2447925"/>
          </a:xfrm>
          <a:prstGeom prst="ellipse">
            <a:avLst/>
          </a:prstGeom>
          <a:solidFill>
            <a:srgbClr val="00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 b="1"/>
              <a:t>gp120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971550" y="5084763"/>
            <a:ext cx="7756547" cy="1600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Found on developing THYMOCYTES, CLASS II MHC-RESTRICTED T-LYMPHOCYTES, 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PLASMACYTOID DENDRITIC CELLS (</a:t>
            </a:r>
            <a:r>
              <a:rPr lang="en-GB" sz="1400" b="1" dirty="0" err="1">
                <a:solidFill>
                  <a:schemeClr val="tx1"/>
                </a:solidFill>
              </a:rPr>
              <a:t>pDC</a:t>
            </a:r>
            <a:r>
              <a:rPr lang="en-GB" sz="1400" b="1" dirty="0">
                <a:solidFill>
                  <a:schemeClr val="tx1"/>
                </a:solidFill>
              </a:rPr>
              <a:t>), MACROPHAGES/MONOCYTES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PRESENCE DEFINES HIV-1 PRODUCTIVE INFECTION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PRIMARY CELL SURFACE RECEPTOR FOR HIV AND SIV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HIGH LEVELS on T-CELLS, LOW LEVELS on MACROPHAGES, </a:t>
            </a:r>
            <a:r>
              <a:rPr lang="en-GB" sz="1400" b="1" dirty="0" err="1">
                <a:solidFill>
                  <a:schemeClr val="tx1"/>
                </a:solidFill>
              </a:rPr>
              <a:t>pDC</a:t>
            </a:r>
            <a:endParaRPr lang="en-GB" sz="1400" b="1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CD4: gp120 INTERACTIONS</a:t>
            </a:r>
          </a:p>
        </p:txBody>
      </p:sp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3436938" cy="39608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3995738" y="1049338"/>
            <a:ext cx="4824412" cy="5808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INITIAL work by mutagenesis studies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 b="1" dirty="0">
                <a:solidFill>
                  <a:schemeClr val="tx1"/>
                </a:solidFill>
              </a:rPr>
              <a:t> – defined regions of Gp120 (C2, C4, V4) 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 b="1" dirty="0">
                <a:solidFill>
                  <a:schemeClr val="tx1"/>
                </a:solidFill>
              </a:rPr>
              <a:t>and CD4 (D1) that interacted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STRUCTURAL STUDIES show that CD4 interacts at interface of 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 b="1" dirty="0">
                <a:solidFill>
                  <a:schemeClr val="tx1"/>
                </a:solidFill>
              </a:rPr>
              <a:t> INNER and OUTER domains of gp120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CD4 makes extensive contacts over about 800A of gp120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GB" sz="1800" b="1" dirty="0">
                <a:solidFill>
                  <a:srgbClr val="FF0000"/>
                </a:solidFill>
              </a:rPr>
              <a:t>Binds to a 10A RECESSED CAVITY in gp120, occupied by </a:t>
            </a:r>
            <a:r>
              <a:rPr lang="en-GB" sz="1800" b="1" dirty="0" err="1">
                <a:solidFill>
                  <a:srgbClr val="FF0000"/>
                </a:solidFill>
              </a:rPr>
              <a:t>Phe</a:t>
            </a:r>
            <a:r>
              <a:rPr lang="en-GB" sz="1800" b="1" dirty="0">
                <a:solidFill>
                  <a:srgbClr val="FF0000"/>
                </a:solidFill>
              </a:rPr>
              <a:t> 43 of 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 b="1" dirty="0">
                <a:solidFill>
                  <a:srgbClr val="FF0000"/>
                </a:solidFill>
              </a:rPr>
              <a:t> CD4 – </a:t>
            </a:r>
            <a:r>
              <a:rPr lang="en-GB" sz="1800" b="1" dirty="0" err="1">
                <a:solidFill>
                  <a:srgbClr val="FF0000"/>
                </a:solidFill>
              </a:rPr>
              <a:t>Phe</a:t>
            </a:r>
            <a:r>
              <a:rPr lang="en-GB" sz="1800" b="1" dirty="0">
                <a:solidFill>
                  <a:srgbClr val="FF0000"/>
                </a:solidFill>
              </a:rPr>
              <a:t> 43 ESSENTIAL for gp120 binding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BLOCKING of the Phe43 cavity is POTENTIAL INTERVENTION</a:t>
            </a:r>
          </a:p>
          <a:p>
            <a:pPr eaLnBrk="0" hangingPunct="0">
              <a:spcBef>
                <a:spcPct val="20000"/>
              </a:spcBef>
            </a:pPr>
            <a:r>
              <a:rPr lang="en-GB" sz="1800" b="1" dirty="0">
                <a:solidFill>
                  <a:schemeClr val="tx1"/>
                </a:solidFill>
              </a:rPr>
              <a:t> THERAPY</a:t>
            </a:r>
          </a:p>
          <a:p>
            <a:pPr eaLnBrk="0" hangingPunct="0">
              <a:spcBef>
                <a:spcPct val="20000"/>
              </a:spcBef>
            </a:pPr>
            <a:endParaRPr lang="en-GB" sz="1800" b="1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GB" sz="1400" b="1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GB" sz="1400" b="1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0" y="6308725"/>
            <a:ext cx="24098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>
                <a:solidFill>
                  <a:schemeClr val="hlink"/>
                </a:solidFill>
              </a:rPr>
              <a:t>See: Huang et al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36838"/>
            <a:ext cx="7772400" cy="1143000"/>
          </a:xfrm>
        </p:spPr>
        <p:txBody>
          <a:bodyPr/>
          <a:lstStyle/>
          <a:p>
            <a:pPr algn="ctr"/>
            <a:r>
              <a:rPr lang="en-GB" b="1" smtClean="0"/>
              <a:t>THE CORECEPTORS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THE CORECEPTORS: HISTORY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GB" sz="2400" b="1" dirty="0" smtClean="0"/>
              <a:t>Early evidence that CD4 allows viral BINDING but not ENTRY</a:t>
            </a:r>
          </a:p>
          <a:p>
            <a:pPr marL="609600" indent="-609600">
              <a:lnSpc>
                <a:spcPct val="90000"/>
              </a:lnSpc>
            </a:pPr>
            <a:r>
              <a:rPr lang="en-GB" sz="2400" b="1" dirty="0" smtClean="0"/>
              <a:t>TWO distinct phenotypes of HIV isolates:-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400" b="1" dirty="0" smtClean="0"/>
              <a:t>Slow/Low (replication in PBMCs); NSI (non-</a:t>
            </a:r>
            <a:r>
              <a:rPr lang="en-GB" sz="2400" b="1" dirty="0" err="1" smtClean="0"/>
              <a:t>syncitium</a:t>
            </a:r>
            <a:r>
              <a:rPr lang="en-GB" sz="2400" b="1" dirty="0" smtClean="0"/>
              <a:t> inducing);M-trophic (macrophage trophic) – found at all stages of disease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400" b="1" dirty="0" smtClean="0"/>
              <a:t>Rapid/High; SI; T-trophic (T-cell trophic) – found in later stages of disease (associated with progression to AIDS)</a:t>
            </a:r>
          </a:p>
          <a:p>
            <a:pPr marL="609600" indent="-609600">
              <a:lnSpc>
                <a:spcPct val="90000"/>
              </a:lnSpc>
            </a:pPr>
            <a:endParaRPr lang="en-GB" sz="2400" b="1" dirty="0" smtClean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b="1" dirty="0" smtClean="0"/>
              <a:t>Consistent with TWO virus groups using DIFFERENT CO-RECEPTORS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THE CORECEPTORS ARE CHEMOKINE RECEPTORS – CCR5/CXCR4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284663" y="2420938"/>
          <a:ext cx="4313237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Flash Document" r:id="rId3" imgW="5532840" imgH="3408840" progId="Flash.Movie">
                  <p:embed/>
                </p:oleObj>
              </mc:Choice>
              <mc:Fallback>
                <p:oleObj name="Flash Document" r:id="rId3" imgW="5532840" imgH="3408840" progId="Flash.Movie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420938"/>
                        <a:ext cx="4313237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 b="1" dirty="0" smtClean="0"/>
              <a:t>Soluble factors produced by CD8+ CTLs inhibit HIV entry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Found to be CHEMOKINES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Identification of </a:t>
            </a:r>
            <a:r>
              <a:rPr lang="en-GB" sz="1800" b="1" dirty="0" err="1" smtClean="0"/>
              <a:t>chemokines</a:t>
            </a:r>
            <a:r>
              <a:rPr lang="en-GB" sz="1800" b="1" dirty="0" smtClean="0"/>
              <a:t> inhibiting entry of T-trophic (SDF-1) and M-trophic (MIP-1</a:t>
            </a:r>
            <a:r>
              <a:rPr lang="el-GR" sz="1800" b="1" baseline="30000" dirty="0" smtClean="0">
                <a:cs typeface="Arial" charset="0"/>
              </a:rPr>
              <a:t>α</a:t>
            </a:r>
            <a:r>
              <a:rPr lang="en-GB" sz="1800" b="1" dirty="0" smtClean="0">
                <a:cs typeface="Arial" charset="0"/>
              </a:rPr>
              <a:t>, MIP-1</a:t>
            </a:r>
            <a:r>
              <a:rPr lang="el-GR" sz="1800" b="1" dirty="0" smtClean="0">
                <a:cs typeface="Arial" charset="0"/>
              </a:rPr>
              <a:t>β</a:t>
            </a:r>
            <a:r>
              <a:rPr lang="en-GB" sz="1800" b="1" dirty="0" smtClean="0">
                <a:cs typeface="Arial" charset="0"/>
              </a:rPr>
              <a:t>, RANTES) HIV-1</a:t>
            </a:r>
          </a:p>
          <a:p>
            <a:pPr>
              <a:lnSpc>
                <a:spcPct val="80000"/>
              </a:lnSpc>
            </a:pPr>
            <a:r>
              <a:rPr lang="en-GB" sz="1800" b="1" dirty="0" smtClean="0">
                <a:cs typeface="Arial" charset="0"/>
              </a:rPr>
              <a:t>Led to identification of T-trophic receptor CXCR4, and M-trophic receptor CCR5</a:t>
            </a:r>
          </a:p>
          <a:p>
            <a:pPr>
              <a:lnSpc>
                <a:spcPct val="80000"/>
              </a:lnSpc>
            </a:pPr>
            <a:r>
              <a:rPr lang="en-GB" sz="1800" b="1" dirty="0" smtClean="0">
                <a:cs typeface="Arial" charset="0"/>
              </a:rPr>
              <a:t>Both are 7—</a:t>
            </a:r>
            <a:r>
              <a:rPr lang="en-GB" sz="1800" b="1" dirty="0" err="1" smtClean="0">
                <a:cs typeface="Arial" charset="0"/>
              </a:rPr>
              <a:t>transmembrane</a:t>
            </a:r>
            <a:r>
              <a:rPr lang="en-GB" sz="1800" b="1" dirty="0" smtClean="0">
                <a:cs typeface="Arial" charset="0"/>
              </a:rPr>
              <a:t> G-protein coupled receptors (GPCRs)  </a:t>
            </a:r>
          </a:p>
          <a:p>
            <a:pPr>
              <a:lnSpc>
                <a:spcPct val="80000"/>
              </a:lnSpc>
            </a:pPr>
            <a:r>
              <a:rPr lang="en-GB" sz="1800" b="1" dirty="0" smtClean="0">
                <a:cs typeface="Arial" charset="0"/>
              </a:rPr>
              <a:t>Act as co-receptors for HIV-1, HIV-2 and SIV</a:t>
            </a:r>
          </a:p>
          <a:p>
            <a:pPr>
              <a:lnSpc>
                <a:spcPct val="80000"/>
              </a:lnSpc>
            </a:pPr>
            <a:r>
              <a:rPr lang="en-GB" sz="1800" b="1" dirty="0" smtClean="0">
                <a:cs typeface="Arial" charset="0"/>
              </a:rPr>
              <a:t>INTERVENTION THERAPIES using chemokine derivatives and small molecule inhibitors/antibodies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pPr algn="ctr"/>
            <a:r>
              <a:rPr lang="en-GB" b="1" smtClean="0"/>
              <a:t>THE OUTCOMES OF LIGAND:RECEPTOR INTERACTIONS IN VIRAL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HIV-1 CORECEPTOR USAGE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125538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400" b="1" i="1" dirty="0" smtClean="0">
                <a:solidFill>
                  <a:srgbClr val="000000"/>
                </a:solidFill>
              </a:rPr>
              <a:t>In vivo, </a:t>
            </a:r>
            <a:r>
              <a:rPr lang="en-GB" sz="1400" b="1" dirty="0" smtClean="0">
                <a:solidFill>
                  <a:srgbClr val="000000"/>
                </a:solidFill>
              </a:rPr>
              <a:t>major </a:t>
            </a:r>
            <a:r>
              <a:rPr lang="en-GB" sz="1400" b="1" dirty="0" err="1" smtClean="0">
                <a:solidFill>
                  <a:srgbClr val="000000"/>
                </a:solidFill>
              </a:rPr>
              <a:t>coreceptors</a:t>
            </a:r>
            <a:r>
              <a:rPr lang="en-GB" sz="1400" b="1" dirty="0" smtClean="0">
                <a:solidFill>
                  <a:srgbClr val="000000"/>
                </a:solidFill>
              </a:rPr>
              <a:t> are CXCR4 and CCR5</a:t>
            </a:r>
          </a:p>
          <a:p>
            <a:pPr>
              <a:lnSpc>
                <a:spcPct val="80000"/>
              </a:lnSpc>
            </a:pPr>
            <a:r>
              <a:rPr lang="en-GB" sz="1400" b="1" dirty="0" smtClean="0">
                <a:solidFill>
                  <a:srgbClr val="000000"/>
                </a:solidFill>
              </a:rPr>
              <a:t>95% initial infection via CCR5 (R5) – R5 receptors on APCs (macrophages, dendritic cells) </a:t>
            </a:r>
          </a:p>
          <a:p>
            <a:pPr>
              <a:lnSpc>
                <a:spcPct val="80000"/>
              </a:lnSpc>
            </a:pP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∆32CCR5  </a:t>
            </a:r>
            <a:r>
              <a:rPr lang="en-GB" sz="1400" b="1" dirty="0" smtClean="0">
                <a:solidFill>
                  <a:srgbClr val="000000"/>
                </a:solidFill>
              </a:rPr>
              <a:t>Mutation – STOPS R5-Trophic HIV-1 infection </a:t>
            </a:r>
          </a:p>
          <a:p>
            <a:pPr>
              <a:lnSpc>
                <a:spcPct val="80000"/>
              </a:lnSpc>
            </a:pPr>
            <a:r>
              <a:rPr lang="en-GB" sz="1400" b="1" dirty="0" smtClean="0">
                <a:solidFill>
                  <a:srgbClr val="00FF00"/>
                </a:solidFill>
              </a:rPr>
              <a:t>Stem cell treatment to introduce </a:t>
            </a:r>
            <a:r>
              <a:rPr lang="en-GB" sz="1400" b="1" dirty="0" smtClean="0">
                <a:solidFill>
                  <a:srgbClr val="00FF00"/>
                </a:solidFill>
                <a:cs typeface="Arial" charset="0"/>
              </a:rPr>
              <a:t>∆32CCR5 restored T-cell function</a:t>
            </a:r>
            <a:endParaRPr lang="en-GB" sz="1400" b="1" dirty="0" smtClean="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Later in infection, dual-trophic (R5X4) and CXCR4-trophic (X4) strains predominate – associated with severe DECREASE in CD4 count and MORE RAPID progression to disease</a:t>
            </a:r>
          </a:p>
          <a:p>
            <a:pPr>
              <a:lnSpc>
                <a:spcPct val="80000"/>
              </a:lnSpc>
            </a:pP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Determinants of tropism related to CHANGE in V3 loop (plus other, minor changes elsewhere)</a:t>
            </a:r>
          </a:p>
          <a:p>
            <a:pPr>
              <a:lnSpc>
                <a:spcPct val="80000"/>
              </a:lnSpc>
            </a:pPr>
            <a:r>
              <a:rPr lang="en-GB" sz="1400" b="1" dirty="0" err="1" smtClean="0">
                <a:solidFill>
                  <a:srgbClr val="000000"/>
                </a:solidFill>
                <a:cs typeface="Arial" charset="0"/>
              </a:rPr>
              <a:t>Coreceptor</a:t>
            </a: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 usage more diverse in HIV-2 and HIV-1 in CNS (CCR2b, CCR3, </a:t>
            </a:r>
            <a:r>
              <a:rPr lang="en-GB" sz="1400" b="1" dirty="0" err="1" smtClean="0">
                <a:solidFill>
                  <a:srgbClr val="000000"/>
                </a:solidFill>
                <a:cs typeface="Arial" charset="0"/>
              </a:rPr>
              <a:t>APj</a:t>
            </a: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CD4-independent HIV-1 infection but NOT CR-independent. CR use older?</a:t>
            </a:r>
          </a:p>
          <a:p>
            <a:pPr>
              <a:lnSpc>
                <a:spcPct val="80000"/>
              </a:lnSpc>
            </a:pPr>
            <a:endParaRPr lang="en-GB" sz="1400" b="1" i="1" dirty="0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252913" y="1773238"/>
          <a:ext cx="4891087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Flash Document" r:id="rId3" imgW="7138080" imgH="5638680" progId="Flash.Movie">
                  <p:embed/>
                </p:oleObj>
              </mc:Choice>
              <mc:Fallback>
                <p:oleObj name="Flash Document" r:id="rId3" imgW="7138080" imgH="5638680" progId="Flash.Movie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1773238"/>
                        <a:ext cx="4891087" cy="386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401638" y="6092825"/>
            <a:ext cx="2116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>
                <a:solidFill>
                  <a:schemeClr val="hlink"/>
                </a:solidFill>
              </a:rPr>
              <a:t>See: Alkhatib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 sz="3600" b="1" smtClean="0"/>
              <a:t>VIRAL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 CD4-DEPENDENT INFECTION - 1</a:t>
            </a:r>
          </a:p>
        </p:txBody>
      </p:sp>
      <p:graphicFrame>
        <p:nvGraphicFramePr>
          <p:cNvPr id="1024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1143000"/>
          <a:ext cx="243840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Flash Document" r:id="rId3" imgW="6135840" imgH="5347800" progId="Flash.Movie">
                  <p:embed/>
                </p:oleObj>
              </mc:Choice>
              <mc:Fallback>
                <p:oleObj name="Flash Document" r:id="rId3" imgW="6135840" imgH="5347800" progId="Flash.Movie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2438400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3429000"/>
            <a:ext cx="7772400" cy="1981200"/>
          </a:xfrm>
        </p:spPr>
        <p:txBody>
          <a:bodyPr/>
          <a:lstStyle/>
          <a:p>
            <a:pPr marL="495300" indent="-495300" algn="ctr">
              <a:lnSpc>
                <a:spcPct val="90000"/>
              </a:lnSpc>
              <a:buFontTx/>
              <a:buNone/>
            </a:pPr>
            <a:r>
              <a:rPr lang="en-GB" sz="2000" b="1" dirty="0" smtClean="0"/>
              <a:t>Mediated by SPECIFIC viral ligand/host cell receptor (CD4) interactions: Mechanisms WELL UNDERSTOOD</a:t>
            </a:r>
          </a:p>
          <a:p>
            <a:pPr marL="495300" indent="-495300" algn="ctr">
              <a:lnSpc>
                <a:spcPct val="90000"/>
              </a:lnSpc>
              <a:buFontTx/>
              <a:buNone/>
            </a:pPr>
            <a:endParaRPr lang="en-GB" sz="2000" b="1" dirty="0" smtClean="0"/>
          </a:p>
          <a:p>
            <a:pPr marL="495300" indent="-495300" algn="ctr">
              <a:lnSpc>
                <a:spcPct val="90000"/>
              </a:lnSpc>
              <a:buFontTx/>
              <a:buNone/>
            </a:pPr>
            <a:r>
              <a:rPr lang="en-GB" sz="2000" b="1" dirty="0" smtClean="0"/>
              <a:t>Essentially FIVE stages:-</a:t>
            </a:r>
          </a:p>
          <a:p>
            <a:pPr marL="495300" indent="-495300">
              <a:lnSpc>
                <a:spcPct val="90000"/>
              </a:lnSpc>
              <a:buFontTx/>
              <a:buAutoNum type="arabicPeriod"/>
            </a:pPr>
            <a:r>
              <a:rPr lang="en-GB" sz="2000" b="1" dirty="0" err="1" smtClean="0"/>
              <a:t>Trimeric</a:t>
            </a:r>
            <a:r>
              <a:rPr lang="en-GB" sz="2000" b="1" dirty="0" smtClean="0"/>
              <a:t> envelope attaches via DOCKING RECEPTOR MOLECULES</a:t>
            </a:r>
          </a:p>
          <a:p>
            <a:pPr marL="495300" indent="-495300">
              <a:lnSpc>
                <a:spcPct val="90000"/>
              </a:lnSpc>
              <a:buFontTx/>
              <a:buAutoNum type="arabicPeriod"/>
            </a:pPr>
            <a:r>
              <a:rPr lang="en-GB" sz="2000" b="1" dirty="0" smtClean="0"/>
              <a:t>Viral ligand LOOSELY engages CD4 – gp120 MIGRATES to surface-located PDI</a:t>
            </a:r>
          </a:p>
          <a:p>
            <a:pPr marL="495300" indent="-495300">
              <a:lnSpc>
                <a:spcPct val="90000"/>
              </a:lnSpc>
              <a:buFontTx/>
              <a:buAutoNum type="arabicPeriod"/>
            </a:pPr>
            <a:r>
              <a:rPr lang="en-GB" sz="2000" b="1" dirty="0" smtClean="0"/>
              <a:t>PDI reduces 2 disulphide bonds in gp120 – CD4 binding stabilised – gp120 conformation CHANGES – CR </a:t>
            </a:r>
            <a:r>
              <a:rPr lang="en-GB" sz="2000" b="1" dirty="0" err="1" smtClean="0"/>
              <a:t>bs</a:t>
            </a:r>
            <a:r>
              <a:rPr lang="en-GB" sz="2000" b="1" dirty="0" smtClean="0"/>
              <a:t> (on V3 loop) EXPOSED</a:t>
            </a:r>
            <a:endParaRPr lang="en-GB" sz="2200" dirty="0" smtClean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667000" y="2514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/>
              <a:t>CRbs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066800" y="2667000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400" b="1">
                <a:solidFill>
                  <a:srgbClr val="000000"/>
                </a:solidFill>
              </a:rPr>
              <a:t>V1/2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0" y="2590800"/>
            <a:ext cx="10414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400" b="1"/>
              <a:t>Docking</a:t>
            </a:r>
          </a:p>
          <a:p>
            <a:pPr eaLnBrk="0" hangingPunct="0">
              <a:spcBef>
                <a:spcPct val="20000"/>
              </a:spcBef>
            </a:pPr>
            <a:r>
              <a:rPr lang="en-GB" sz="1400" b="1"/>
              <a:t> receptors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429000" y="1219200"/>
          <a:ext cx="4781550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Flash Document" r:id="rId5" imgW="4095720" imgH="1767240" progId="Flash.Movie">
                  <p:embed/>
                </p:oleObj>
              </mc:Choice>
              <mc:Fallback>
                <p:oleObj name="Flash Document" r:id="rId5" imgW="4095720" imgH="1767240" progId="Flash.Movi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9200"/>
                        <a:ext cx="4781550" cy="206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CD4-DEPENDENT INFECTION - 2</a:t>
            </a:r>
          </a:p>
        </p:txBody>
      </p:sp>
      <p:graphicFrame>
        <p:nvGraphicFramePr>
          <p:cNvPr id="11270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1219200"/>
          <a:ext cx="229711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Flash Document" r:id="rId3" imgW="6369840" imgH="5492880" progId="Flash.Movie">
                  <p:embed/>
                </p:oleObj>
              </mc:Choice>
              <mc:Fallback>
                <p:oleObj name="Flash Document" r:id="rId3" imgW="6369840" imgH="5492880" progId="Flash.Movie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2297113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200" b="1" smtClean="0"/>
              <a:t>4. PDI-induced conformational change in CD4-bound gp120 brings envelope coreceptor binding sites into contact with CCR5/CXCR4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200" b="1" smtClean="0"/>
              <a:t>5. Fusion reaction then occurs – MEDIATED BY conformational changes in gp41 – allows viral and cell membranes to fuse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200" b="1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200" b="1" smtClean="0"/>
              <a:t>MEMBRANE DYNAMICS (viral synapses, lipid rafts) ALSO INVOLVED – may explain SOME examples of CD4-independent infection</a:t>
            </a: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4343400" y="1371600"/>
          <a:ext cx="27432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Flash Document" r:id="rId5" imgW="1616040" imgH="910080" progId="Flash.Movie">
                  <p:embed/>
                </p:oleObj>
              </mc:Choice>
              <mc:Fallback>
                <p:oleObj name="Flash Document" r:id="rId5" imgW="1616040" imgH="910080" progId="Flash.Movi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71600"/>
                        <a:ext cx="274320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GB" sz="2800" b="1" smtClean="0"/>
              <a:t>CD4- INDEPENDENT INFECTION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372475" cy="4114800"/>
          </a:xfrm>
        </p:spPr>
        <p:txBody>
          <a:bodyPr/>
          <a:lstStyle/>
          <a:p>
            <a:pPr marL="571500" indent="-571500" algn="ctr">
              <a:lnSpc>
                <a:spcPct val="90000"/>
              </a:lnSpc>
              <a:buFontTx/>
              <a:buNone/>
            </a:pPr>
            <a:r>
              <a:rPr lang="en-GB" sz="2400" b="1" smtClean="0"/>
              <a:t>In general, mechanisms POORLY UNDERSTOOD</a:t>
            </a:r>
          </a:p>
          <a:p>
            <a:pPr marL="571500" indent="-571500">
              <a:lnSpc>
                <a:spcPct val="90000"/>
              </a:lnSpc>
              <a:buFontTx/>
              <a:buNone/>
            </a:pPr>
            <a:endParaRPr lang="en-GB" sz="2400" b="1" smtClean="0"/>
          </a:p>
          <a:p>
            <a:pPr marL="571500" indent="-571500">
              <a:lnSpc>
                <a:spcPct val="90000"/>
              </a:lnSpc>
              <a:buFontTx/>
              <a:buNone/>
            </a:pPr>
            <a:r>
              <a:rPr lang="en-GB" sz="2400" b="1" smtClean="0"/>
              <a:t>Multiple viral pathways, often NOT used by T-cells, but by macrophages, dendritic cells (DCs), brain macrophages and microglia:-</a:t>
            </a:r>
          </a:p>
          <a:p>
            <a:pPr marL="571500" indent="-571500">
              <a:lnSpc>
                <a:spcPct val="90000"/>
              </a:lnSpc>
              <a:buFontTx/>
              <a:buNone/>
            </a:pPr>
            <a:endParaRPr lang="en-GB" sz="2400" b="1" smtClean="0"/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GB" sz="2400" b="1" smtClean="0"/>
              <a:t>Internalised – replicates (usually at lower levels than in T-cells) – presented to T-cells or other cells (particularly DCs) </a:t>
            </a:r>
            <a:r>
              <a:rPr lang="en-GB" sz="2400" b="1" smtClean="0">
                <a:solidFill>
                  <a:srgbClr val="FF0000"/>
                </a:solidFill>
              </a:rPr>
              <a:t>DC-SIGN</a:t>
            </a:r>
            <a:endParaRPr lang="en-GB" sz="2400" b="1" smtClean="0"/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GB" sz="2400" b="1" smtClean="0"/>
              <a:t>Internalised – does NOT replicate – retains infectivity – presented to T-cells </a:t>
            </a:r>
            <a:r>
              <a:rPr lang="en-GB" sz="2400" b="1" smtClean="0">
                <a:solidFill>
                  <a:srgbClr val="FF0000"/>
                </a:solidFill>
              </a:rPr>
              <a:t>DC-SIGN, MMR</a:t>
            </a:r>
            <a:endParaRPr lang="en-GB" sz="2400" b="1" smtClean="0"/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GB" sz="2400" b="1" smtClean="0"/>
              <a:t>Binds to surface – retains infectivity – presented to T-cells </a:t>
            </a:r>
            <a:r>
              <a:rPr lang="en-GB" sz="2400" b="1" smtClean="0">
                <a:solidFill>
                  <a:schemeClr val="hlink"/>
                </a:solidFill>
              </a:rPr>
              <a:t>GLYCOSAMINOGLYCANS (SYNDECAN)</a:t>
            </a:r>
          </a:p>
          <a:p>
            <a:pPr marL="571500" indent="-571500">
              <a:lnSpc>
                <a:spcPct val="90000"/>
              </a:lnSpc>
              <a:buFontTx/>
              <a:buNone/>
            </a:pPr>
            <a:endParaRPr lang="en-GB" sz="2400" b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pPr algn="ctr"/>
            <a:r>
              <a:rPr lang="en-GB" b="1" smtClean="0"/>
              <a:t>THE FUSION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THE ENV-MEDIATED FUSION REACTION - I:</a:t>
            </a:r>
            <a:br>
              <a:rPr lang="en-GB" sz="2800" b="1" smtClean="0"/>
            </a:br>
            <a:r>
              <a:rPr lang="en-GB" sz="2800" b="1" smtClean="0"/>
              <a:t>“THE VIRAL MOUSETRAP” MODEL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600" b="1" dirty="0" smtClean="0">
                <a:solidFill>
                  <a:srgbClr val="000000"/>
                </a:solidFill>
              </a:rPr>
              <a:t>Lipid-enveloped viruses require fusion of viral and host cell membranes for entry</a:t>
            </a:r>
          </a:p>
          <a:p>
            <a:pPr>
              <a:lnSpc>
                <a:spcPct val="90000"/>
              </a:lnSpc>
            </a:pPr>
            <a:r>
              <a:rPr lang="en-GB" sz="1600" b="1" dirty="0" smtClean="0">
                <a:solidFill>
                  <a:srgbClr val="000000"/>
                </a:solidFill>
              </a:rPr>
              <a:t>HIV envelope is a “Type I fusion protein” (like flu HA) – has </a:t>
            </a:r>
            <a:r>
              <a:rPr lang="el-GR" sz="1600" b="1" dirty="0" smtClean="0">
                <a:solidFill>
                  <a:srgbClr val="000000"/>
                </a:solidFill>
                <a:cs typeface="Arial" charset="0"/>
              </a:rPr>
              <a:t>α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-helixes cleaved to form </a:t>
            </a:r>
            <a:r>
              <a:rPr lang="en-GB" sz="1600" b="1" dirty="0" err="1" smtClean="0">
                <a:solidFill>
                  <a:srgbClr val="000000"/>
                </a:solidFill>
                <a:cs typeface="Arial" charset="0"/>
              </a:rPr>
              <a:t>heterotrimers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 (gp120+gp41), is anchored in membrane (gp41 TM region) and has N-terminal fusion peptide (gp41 FP)</a:t>
            </a:r>
          </a:p>
          <a:p>
            <a:pPr>
              <a:lnSpc>
                <a:spcPct val="90000"/>
              </a:lnSpc>
            </a:pP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Fusion peptide of gp41 is BURIED in cavity in gp120 </a:t>
            </a:r>
            <a:endParaRPr lang="el-GR" sz="1600" b="1" dirty="0" smtClean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600" b="1" dirty="0" smtClean="0">
                <a:solidFill>
                  <a:srgbClr val="000000"/>
                </a:solidFill>
              </a:rPr>
              <a:t>Pre-fusion gp41 conformation like an UNSPRUNG MOUSETRAP: N- and C-helical peptide fragments are two halves (separated by S-S “hinge”) of trap, with fusion peptide as a barbed hook – energy associated with this 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038600" y="1371600"/>
          <a:ext cx="4867275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Flash Document" r:id="rId3" imgW="5438880" imgH="5349240" progId="Flash.Movie">
                  <p:embed/>
                </p:oleObj>
              </mc:Choice>
              <mc:Fallback>
                <p:oleObj name="Flash Document" r:id="rId3" imgW="5438880" imgH="5349240" progId="Flash.Movie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371600"/>
                        <a:ext cx="4867275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THE ENV-MEDIATED FUSION REACTION - II</a:t>
            </a:r>
          </a:p>
        </p:txBody>
      </p:sp>
      <p:sp>
        <p:nvSpPr>
          <p:cNvPr id="1331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3810000" cy="4114800"/>
          </a:xfrm>
        </p:spPr>
        <p:txBody>
          <a:bodyPr/>
          <a:lstStyle/>
          <a:p>
            <a:pPr marL="495300" indent="-495300">
              <a:lnSpc>
                <a:spcPct val="80000"/>
              </a:lnSpc>
              <a:buFontTx/>
              <a:buAutoNum type="arabicPeriod"/>
            </a:pPr>
            <a:r>
              <a:rPr lang="en-GB" sz="1400" b="1" dirty="0" smtClean="0">
                <a:solidFill>
                  <a:srgbClr val="000000"/>
                </a:solidFill>
              </a:rPr>
              <a:t>In  presence of co-receptor, gp120 BINDS and STRUCTURAL CHANGES in gp41 TRIGGERED (“Fusion activation”) </a:t>
            </a:r>
          </a:p>
          <a:p>
            <a:pPr marL="495300" indent="-495300">
              <a:lnSpc>
                <a:spcPct val="80000"/>
              </a:lnSpc>
              <a:buFontTx/>
              <a:buAutoNum type="arabicPeriod"/>
            </a:pPr>
            <a:r>
              <a:rPr lang="en-GB" sz="1400" b="1" dirty="0" smtClean="0">
                <a:solidFill>
                  <a:srgbClr val="000000"/>
                </a:solidFill>
              </a:rPr>
              <a:t>These changes cause the gp41 MOUSETRAP TO SPRING – FUSION PEPTIDE PENETRATES TARGET CELL - forms PRE-HAIRPIN INTERMEDIATE structure (relatively long-lived (minutes) and vulnerable to C-PEPTIDE INHIBITION</a:t>
            </a:r>
          </a:p>
          <a:p>
            <a:pPr marL="495300" indent="-495300">
              <a:lnSpc>
                <a:spcPct val="80000"/>
              </a:lnSpc>
              <a:buFontTx/>
              <a:buAutoNum type="arabicPeriod"/>
            </a:pPr>
            <a:r>
              <a:rPr lang="en-GB" sz="1400" b="1" dirty="0" smtClean="0">
                <a:solidFill>
                  <a:srgbClr val="000000"/>
                </a:solidFill>
              </a:rPr>
              <a:t>Gp41 next  relaxes into STABLE post-fusion conformation (HAIRPIN) as N- and C-peptides adopt a </a:t>
            </a:r>
            <a:r>
              <a:rPr lang="en-GB" sz="1400" b="1" dirty="0" err="1" smtClean="0">
                <a:solidFill>
                  <a:srgbClr val="000000"/>
                </a:solidFill>
              </a:rPr>
              <a:t>helcal</a:t>
            </a:r>
            <a:r>
              <a:rPr lang="en-GB" sz="1400" b="1" dirty="0" smtClean="0">
                <a:solidFill>
                  <a:srgbClr val="000000"/>
                </a:solidFill>
              </a:rPr>
              <a:t> conformation bringing TM and fusion peptide domains of gp41 together</a:t>
            </a:r>
          </a:p>
          <a:p>
            <a:pPr marL="495300" indent="-495300">
              <a:lnSpc>
                <a:spcPct val="80000"/>
              </a:lnSpc>
            </a:pPr>
            <a:r>
              <a:rPr lang="en-GB" sz="1400" b="1" dirty="0" smtClean="0">
                <a:solidFill>
                  <a:srgbClr val="000000"/>
                </a:solidFill>
              </a:rPr>
              <a:t>Viral and cell membranes COALESCE, leading to membrane fusion (exact mechanism unknown) and forming a FUSION PORE</a:t>
            </a:r>
          </a:p>
          <a:p>
            <a:pPr marL="495300" indent="-495300">
              <a:lnSpc>
                <a:spcPct val="80000"/>
              </a:lnSpc>
              <a:buFontTx/>
              <a:buNone/>
            </a:pPr>
            <a:r>
              <a:rPr lang="en-GB" sz="1400" b="1" dirty="0" smtClean="0">
                <a:solidFill>
                  <a:srgbClr val="000000"/>
                </a:solidFill>
              </a:rPr>
              <a:t>4.	POST FUSION structure of gp41 unknown, as are whereabouts of gp120 and receptors</a:t>
            </a:r>
          </a:p>
          <a:p>
            <a:pPr marL="495300" indent="-495300">
              <a:lnSpc>
                <a:spcPct val="80000"/>
              </a:lnSpc>
            </a:pPr>
            <a:endParaRPr lang="en-GB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0" y="1371600"/>
          <a:ext cx="5019675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Flash Document" r:id="rId3" imgW="5536440" imgH="4895280" progId="Flash.Movie">
                  <p:embed/>
                </p:oleObj>
              </mc:Choice>
              <mc:Fallback>
                <p:oleObj name="Flash Document" r:id="rId3" imgW="5536440" imgH="4895280" progId="Flash.Movie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71600"/>
                        <a:ext cx="5019675" cy="443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Line 1030"/>
          <p:cNvSpPr>
            <a:spLocks noChangeShapeType="1"/>
          </p:cNvSpPr>
          <p:nvPr/>
        </p:nvSpPr>
        <p:spPr bwMode="auto">
          <a:xfrm flipH="1">
            <a:off x="8316913" y="1125538"/>
            <a:ext cx="287337" cy="358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Text Box 1031"/>
          <p:cNvSpPr txBox="1">
            <a:spLocks noChangeArrowheads="1"/>
          </p:cNvSpPr>
          <p:nvPr/>
        </p:nvSpPr>
        <p:spPr bwMode="auto">
          <a:xfrm>
            <a:off x="7688263" y="908050"/>
            <a:ext cx="1455737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200" b="1"/>
              <a:t>FUSION PEPTIDE</a:t>
            </a:r>
          </a:p>
        </p:txBody>
      </p:sp>
      <p:sp>
        <p:nvSpPr>
          <p:cNvPr id="13322" name="Line 1032"/>
          <p:cNvSpPr>
            <a:spLocks noChangeShapeType="1"/>
          </p:cNvSpPr>
          <p:nvPr/>
        </p:nvSpPr>
        <p:spPr bwMode="auto">
          <a:xfrm>
            <a:off x="6156325" y="2205038"/>
            <a:ext cx="1152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Text Box 1033"/>
          <p:cNvSpPr txBox="1">
            <a:spLocks noChangeArrowheads="1"/>
          </p:cNvSpPr>
          <p:nvPr/>
        </p:nvSpPr>
        <p:spPr bwMode="auto">
          <a:xfrm>
            <a:off x="4481513" y="1622425"/>
            <a:ext cx="32543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0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324" name="Text Box 1034"/>
          <p:cNvSpPr txBox="1">
            <a:spLocks noChangeArrowheads="1"/>
          </p:cNvSpPr>
          <p:nvPr/>
        </p:nvSpPr>
        <p:spPr bwMode="auto">
          <a:xfrm>
            <a:off x="7362825" y="1622425"/>
            <a:ext cx="3254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325" name="Text Box 1036"/>
          <p:cNvSpPr txBox="1">
            <a:spLocks noChangeArrowheads="1"/>
          </p:cNvSpPr>
          <p:nvPr/>
        </p:nvSpPr>
        <p:spPr bwMode="auto">
          <a:xfrm>
            <a:off x="7146925" y="4071938"/>
            <a:ext cx="3254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326" name="Text Box 1038"/>
          <p:cNvSpPr txBox="1">
            <a:spLocks noChangeArrowheads="1"/>
          </p:cNvSpPr>
          <p:nvPr/>
        </p:nvSpPr>
        <p:spPr bwMode="auto">
          <a:xfrm>
            <a:off x="3851275" y="3644900"/>
            <a:ext cx="3254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0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327" name="Line 1039"/>
          <p:cNvSpPr>
            <a:spLocks noChangeShapeType="1"/>
          </p:cNvSpPr>
          <p:nvPr/>
        </p:nvSpPr>
        <p:spPr bwMode="auto">
          <a:xfrm flipH="1">
            <a:off x="5867400" y="2708275"/>
            <a:ext cx="1441450" cy="865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040"/>
          <p:cNvSpPr>
            <a:spLocks noChangeShapeType="1"/>
          </p:cNvSpPr>
          <p:nvPr/>
        </p:nvSpPr>
        <p:spPr bwMode="auto">
          <a:xfrm>
            <a:off x="6300788" y="4941888"/>
            <a:ext cx="12239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Text Box 1041"/>
          <p:cNvSpPr txBox="1">
            <a:spLocks noChangeArrowheads="1"/>
          </p:cNvSpPr>
          <p:nvPr/>
        </p:nvSpPr>
        <p:spPr bwMode="auto">
          <a:xfrm>
            <a:off x="1763713" y="6021388"/>
            <a:ext cx="47863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/>
              <a:t>SEE THE ANIMATION OF THIS!!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Cell entry animation</a:t>
            </a:r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2627313" y="2636838"/>
          <a:ext cx="2771775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name="Package" r:id="rId4" imgW="789272" imgH="481263" progId="Package">
                  <p:embed/>
                </p:oleObj>
              </mc:Choice>
              <mc:Fallback>
                <p:oleObj name="Package" r:id="rId4" imgW="789272" imgH="481263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636838"/>
                        <a:ext cx="2771775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05" name="cell_entry.asf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03350" y="1341438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68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5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3200"/>
            <a:ext cx="7772400" cy="1143000"/>
          </a:xfrm>
        </p:spPr>
        <p:txBody>
          <a:bodyPr/>
          <a:lstStyle/>
          <a:p>
            <a:pPr algn="ctr"/>
            <a:r>
              <a:rPr lang="en-GB" b="1" smtClean="0"/>
              <a:t>THERAPIES TARGETTED AT HIV ENTRY</a:t>
            </a:r>
            <a:br>
              <a:rPr lang="en-GB" b="1" smtClean="0"/>
            </a:br>
            <a:r>
              <a:rPr lang="en-GB" b="1" smtClean="0"/>
              <a:t/>
            </a:r>
            <a:br>
              <a:rPr lang="en-GB" b="1" smtClean="0"/>
            </a:br>
            <a:r>
              <a:rPr lang="en-GB" b="1" smtClean="0">
                <a:solidFill>
                  <a:schemeClr val="tx1"/>
                </a:solidFill>
              </a:rPr>
              <a:t>ENTRY INHIBITORS</a:t>
            </a:r>
            <a:br>
              <a:rPr lang="en-GB" b="1" smtClean="0">
                <a:solidFill>
                  <a:schemeClr val="tx1"/>
                </a:solidFill>
              </a:rPr>
            </a:br>
            <a:r>
              <a:rPr lang="en-GB" b="1" smtClean="0">
                <a:solidFill>
                  <a:schemeClr val="tx1"/>
                </a:solidFill>
              </a:rPr>
              <a:t/>
            </a:r>
            <a:br>
              <a:rPr lang="en-GB" b="1" smtClean="0">
                <a:solidFill>
                  <a:schemeClr val="tx1"/>
                </a:solidFill>
              </a:rPr>
            </a:br>
            <a:r>
              <a:rPr lang="en-GB" b="1" smtClean="0">
                <a:solidFill>
                  <a:schemeClr val="tx1"/>
                </a:solidFill>
              </a:rPr>
              <a:t>FUSION INHIBITORS</a:t>
            </a:r>
            <a:endParaRPr lang="en-GB" b="1" smtClean="0"/>
          </a:p>
        </p:txBody>
      </p:sp>
      <p:pic>
        <p:nvPicPr>
          <p:cNvPr id="77826" name="Picture 6" descr="Selzentry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97425"/>
            <a:ext cx="1171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8" descr="Enfurvirt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3933825"/>
            <a:ext cx="12811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179388" y="1165225"/>
            <a:ext cx="87137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endParaRPr lang="en-GB" sz="2100" b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b="1"/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772400" cy="1143000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KEY STATEMENTS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341438"/>
            <a:ext cx="7772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GB" sz="16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16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800" b="1" dirty="0" smtClean="0"/>
          </a:p>
        </p:txBody>
      </p:sp>
      <p:pic>
        <p:nvPicPr>
          <p:cNvPr id="23556" name="Picture 7" descr="HIV vi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68413"/>
            <a:ext cx="30099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395288" y="1196975"/>
            <a:ext cx="214788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 dirty="0"/>
              <a:t>1. VIRUSES CO-OPT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600" b="1" dirty="0"/>
              <a:t>CELL SURFACE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600" b="1" dirty="0"/>
              <a:t>RECEPTORS TO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600" b="1" dirty="0"/>
              <a:t>GAIN ENTRY</a:t>
            </a: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6443663" y="1341438"/>
            <a:ext cx="2259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 dirty="0"/>
              <a:t>2. IMPLIES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600" b="1" dirty="0"/>
              <a:t>CO-EVOLUTION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600" b="1" dirty="0"/>
              <a:t>OF VIRUS AND HOST</a:t>
            </a:r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6424156" y="2852738"/>
            <a:ext cx="2694905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400" b="1" dirty="0"/>
              <a:t>3. VIRAL </a:t>
            </a:r>
            <a:r>
              <a:rPr lang="en-GB" sz="1400" b="1" dirty="0" smtClean="0"/>
              <a:t>TROPISM OCCURS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400" b="1" dirty="0" smtClean="0"/>
              <a:t> BYSPECIFIC </a:t>
            </a:r>
            <a:r>
              <a:rPr lang="en-GB" sz="1400" b="1" dirty="0">
                <a:solidFill>
                  <a:srgbClr val="FF0000"/>
                </a:solidFill>
              </a:rPr>
              <a:t>VIRAL LIGAND</a:t>
            </a:r>
            <a:r>
              <a:rPr lang="en-GB" sz="1400" b="1" dirty="0"/>
              <a:t>: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400" b="1" dirty="0">
                <a:solidFill>
                  <a:srgbClr val="00FF00"/>
                </a:solidFill>
              </a:rPr>
              <a:t>HOST CELL RECEPTOR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400" b="1" dirty="0"/>
              <a:t>INTERACTIONS</a:t>
            </a:r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582612" y="3068960"/>
            <a:ext cx="177323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 i="1" dirty="0"/>
              <a:t>UNDERSTAND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600" b="1" i="1" dirty="0"/>
              <a:t>INTERACTIONS-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600" b="1" i="1" dirty="0">
                <a:solidFill>
                  <a:srgbClr val="00FF00"/>
                </a:solidFill>
              </a:rPr>
              <a:t>INTERVENTION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600" b="1" i="1" dirty="0">
                <a:solidFill>
                  <a:srgbClr val="00FF00"/>
                </a:solidFill>
              </a:rPr>
              <a:t> THERAPY</a:t>
            </a:r>
          </a:p>
        </p:txBody>
      </p:sp>
      <p:sp>
        <p:nvSpPr>
          <p:cNvPr id="23562" name="Oval 16"/>
          <p:cNvSpPr>
            <a:spLocks noChangeArrowheads="1"/>
          </p:cNvSpPr>
          <p:nvPr/>
        </p:nvSpPr>
        <p:spPr bwMode="auto">
          <a:xfrm>
            <a:off x="468313" y="5734050"/>
            <a:ext cx="7920037" cy="20161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endParaRPr lang="en-US" b="1" i="1"/>
          </a:p>
        </p:txBody>
      </p:sp>
      <p:sp>
        <p:nvSpPr>
          <p:cNvPr id="23563" name="Oval 17"/>
          <p:cNvSpPr>
            <a:spLocks noChangeArrowheads="1"/>
          </p:cNvSpPr>
          <p:nvPr/>
        </p:nvSpPr>
        <p:spPr bwMode="auto">
          <a:xfrm>
            <a:off x="2916238" y="5805488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endParaRPr lang="en-US" b="1" i="1"/>
          </a:p>
        </p:txBody>
      </p:sp>
      <p:sp>
        <p:nvSpPr>
          <p:cNvPr id="23564" name="Line 19"/>
          <p:cNvSpPr>
            <a:spLocks noChangeShapeType="1"/>
          </p:cNvSpPr>
          <p:nvPr/>
        </p:nvSpPr>
        <p:spPr bwMode="auto">
          <a:xfrm>
            <a:off x="250825" y="6597650"/>
            <a:ext cx="81375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65" name="Picture 20" descr="cell surface recep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941888"/>
            <a:ext cx="69596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Line 21"/>
          <p:cNvSpPr>
            <a:spLocks noChangeShapeType="1"/>
          </p:cNvSpPr>
          <p:nvPr/>
        </p:nvSpPr>
        <p:spPr bwMode="auto">
          <a:xfrm flipH="1">
            <a:off x="900113" y="3860800"/>
            <a:ext cx="2735262" cy="172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22"/>
          <p:cNvSpPr>
            <a:spLocks noChangeShapeType="1"/>
          </p:cNvSpPr>
          <p:nvPr/>
        </p:nvSpPr>
        <p:spPr bwMode="auto">
          <a:xfrm flipH="1">
            <a:off x="4427538" y="4437063"/>
            <a:ext cx="288925" cy="10795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25"/>
          <p:cNvSpPr>
            <a:spLocks noChangeShapeType="1"/>
          </p:cNvSpPr>
          <p:nvPr/>
        </p:nvSpPr>
        <p:spPr bwMode="auto">
          <a:xfrm flipH="1">
            <a:off x="1979613" y="3933825"/>
            <a:ext cx="1728787" cy="1366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26"/>
          <p:cNvSpPr>
            <a:spLocks noChangeShapeType="1"/>
          </p:cNvSpPr>
          <p:nvPr/>
        </p:nvSpPr>
        <p:spPr bwMode="auto">
          <a:xfrm flipH="1">
            <a:off x="2987675" y="4005263"/>
            <a:ext cx="720725" cy="863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27"/>
          <p:cNvSpPr>
            <a:spLocks noChangeShapeType="1"/>
          </p:cNvSpPr>
          <p:nvPr/>
        </p:nvSpPr>
        <p:spPr bwMode="auto">
          <a:xfrm flipH="1">
            <a:off x="3492500" y="4437063"/>
            <a:ext cx="1150938" cy="10080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THERAPEUTIC INTERVENTIONS DURING THE FOUR STEPS OF VIRAL ENTRY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4005263"/>
            <a:ext cx="77724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b="1" smtClean="0">
                <a:solidFill>
                  <a:srgbClr val="000000"/>
                </a:solidFill>
              </a:rPr>
              <a:t>STEP 1 – HIV-1 ATTACHMENT – </a:t>
            </a:r>
            <a:r>
              <a:rPr lang="en-GB" sz="1800" b="1" smtClean="0">
                <a:solidFill>
                  <a:schemeClr val="tx2"/>
                </a:solidFill>
              </a:rPr>
              <a:t>PREVENTING VIRAL ATTACHMENT</a:t>
            </a:r>
            <a:endParaRPr lang="en-GB" sz="1800" b="1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smtClean="0">
                <a:solidFill>
                  <a:srgbClr val="000000"/>
                </a:solidFill>
              </a:rPr>
              <a:t>STEP 2 – CD4 BINDING – </a:t>
            </a:r>
            <a:r>
              <a:rPr lang="en-GB" sz="1800" b="1" smtClean="0">
                <a:solidFill>
                  <a:schemeClr val="tx2"/>
                </a:solidFill>
              </a:rPr>
              <a:t>BLOCKING CD4 RECEPTORS </a:t>
            </a:r>
            <a:r>
              <a:rPr lang="en-GB" sz="1800" b="1" i="1" smtClean="0">
                <a:solidFill>
                  <a:schemeClr val="tx2"/>
                </a:solidFill>
              </a:rPr>
              <a:t>OR </a:t>
            </a:r>
            <a:r>
              <a:rPr lang="en-GB" sz="1800" b="1" smtClean="0">
                <a:solidFill>
                  <a:schemeClr val="tx2"/>
                </a:solidFill>
              </a:rPr>
              <a:t>gp120:CD4 INTERACTION</a:t>
            </a:r>
            <a:endParaRPr lang="en-GB" sz="1800" b="1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smtClean="0">
                <a:solidFill>
                  <a:srgbClr val="000000"/>
                </a:solidFill>
              </a:rPr>
              <a:t>STEP 3 – CORECEPTOR BINDING – </a:t>
            </a:r>
            <a:r>
              <a:rPr lang="en-GB" sz="1800" b="1" smtClean="0">
                <a:solidFill>
                  <a:schemeClr val="tx2"/>
                </a:solidFill>
              </a:rPr>
              <a:t>BLOCKING gp120:CR INTERACTIONS</a:t>
            </a:r>
            <a:endParaRPr lang="en-GB" sz="1800" b="1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smtClean="0">
                <a:solidFill>
                  <a:srgbClr val="000000"/>
                </a:solidFill>
              </a:rPr>
              <a:t>STEP 4 – MEMBRANE FUSION – </a:t>
            </a:r>
            <a:r>
              <a:rPr lang="en-GB" sz="1800" b="1" smtClean="0">
                <a:solidFill>
                  <a:schemeClr val="tx2"/>
                </a:solidFill>
              </a:rPr>
              <a:t>PREVENTING gp41 ACTIVITY</a:t>
            </a:r>
            <a:endParaRPr lang="en-GB" sz="1800" b="1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GB" sz="1800" b="1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b="1" smtClean="0">
                <a:solidFill>
                  <a:schemeClr val="hlink"/>
                </a:solidFill>
              </a:rPr>
              <a:t>SEE: Cooley, L. &amp; Lewin, S. (2003</a:t>
            </a:r>
            <a:r>
              <a:rPr lang="en-GB" sz="1600" b="1" i="1" smtClean="0">
                <a:solidFill>
                  <a:schemeClr val="hlink"/>
                </a:solidFill>
              </a:rPr>
              <a:t>), </a:t>
            </a:r>
            <a:r>
              <a:rPr lang="en-GB" sz="1600" b="1" smtClean="0">
                <a:solidFill>
                  <a:schemeClr val="hlink"/>
                </a:solidFill>
              </a:rPr>
              <a:t>Kuritzkes (2009),</a:t>
            </a:r>
            <a:r>
              <a:rPr lang="en-GB" sz="1600" b="1" i="1" smtClean="0">
                <a:solidFill>
                  <a:schemeClr val="hlink"/>
                </a:solidFill>
              </a:rPr>
              <a:t> </a:t>
            </a:r>
            <a:r>
              <a:rPr lang="en-GB" sz="1600" b="1" smtClean="0">
                <a:solidFill>
                  <a:schemeClr val="hlink"/>
                </a:solidFill>
              </a:rPr>
              <a:t>Choi &amp; An (2011)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371600"/>
          <a:ext cx="84582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Flash Document" r:id="rId3" imgW="6546960" imgH="1970280" progId="Flash.Movie">
                  <p:embed/>
                </p:oleObj>
              </mc:Choice>
              <mc:Fallback>
                <p:oleObj name="Flash Document" r:id="rId3" imgW="6546960" imgH="1970280" progId="Flash.Movie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458200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STEP 1 – INHIBITORS OF HIV ATTACHMENT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43926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1800" b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0000"/>
                </a:solidFill>
              </a:rPr>
              <a:t>Sulphated polysaccharides</a:t>
            </a:r>
            <a:r>
              <a:rPr lang="en-GB" sz="1800" b="1" dirty="0" smtClean="0"/>
              <a:t> – prevent blood clots; also block formation of HIV </a:t>
            </a:r>
            <a:r>
              <a:rPr lang="en-GB" sz="1800" b="1" dirty="0" err="1" smtClean="0"/>
              <a:t>syncitia</a:t>
            </a:r>
            <a:r>
              <a:rPr lang="en-GB" sz="1800" b="1" dirty="0" smtClean="0"/>
              <a:t> </a:t>
            </a:r>
            <a:r>
              <a:rPr lang="en-GB" sz="1800" b="1" i="1" dirty="0" smtClean="0"/>
              <a:t>in vitro</a:t>
            </a:r>
            <a:r>
              <a:rPr lang="en-GB" sz="1800" b="1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en-GB" sz="1800" b="1" dirty="0" smtClean="0"/>
              <a:t>LOTS OF THESE - </a:t>
            </a:r>
            <a:r>
              <a:rPr lang="en-GB" sz="1800" b="1" dirty="0" smtClean="0">
                <a:solidFill>
                  <a:schemeClr val="hlink"/>
                </a:solidFill>
              </a:rPr>
              <a:t>Dextran sulphate</a:t>
            </a:r>
            <a:r>
              <a:rPr lang="en-GB" sz="1800" b="1" dirty="0" smtClean="0"/>
              <a:t> blocks gp120/CD4 interaction </a:t>
            </a:r>
            <a:r>
              <a:rPr lang="en-GB" sz="1800" b="1" i="1" dirty="0" smtClean="0"/>
              <a:t>in vitro BUT</a:t>
            </a:r>
            <a:r>
              <a:rPr lang="en-GB" sz="1800" b="1" dirty="0" smtClean="0"/>
              <a:t> causes thrombocytopenia (platelet shortage) – WITHDRAWN</a:t>
            </a:r>
          </a:p>
          <a:p>
            <a:pPr>
              <a:lnSpc>
                <a:spcPct val="90000"/>
              </a:lnSpc>
            </a:pPr>
            <a:r>
              <a:rPr lang="en-GB" sz="1800" b="1" dirty="0" smtClean="0"/>
              <a:t>Dextrin-2-Sulphate, infused </a:t>
            </a:r>
            <a:r>
              <a:rPr lang="en-GB" sz="1800" b="1" dirty="0" err="1" smtClean="0"/>
              <a:t>i.p</a:t>
            </a:r>
            <a:r>
              <a:rPr lang="en-GB" sz="1800" b="1" dirty="0" smtClean="0"/>
              <a:t>, REDUCES </a:t>
            </a:r>
            <a:r>
              <a:rPr lang="en-GB" sz="1800" b="1" dirty="0" err="1" smtClean="0"/>
              <a:t>viraemia</a:t>
            </a:r>
            <a:r>
              <a:rPr lang="en-GB" sz="1800" b="1" dirty="0" smtClean="0"/>
              <a:t> – Phase II trials inconclusive</a:t>
            </a:r>
          </a:p>
          <a:p>
            <a:pPr>
              <a:lnSpc>
                <a:spcPct val="90000"/>
              </a:lnSpc>
            </a:pPr>
            <a:r>
              <a:rPr lang="en-GB" sz="1800" b="1" dirty="0" smtClean="0"/>
              <a:t>Many tried as MICROBICIDES - </a:t>
            </a:r>
            <a:r>
              <a:rPr lang="en-GB" sz="1800" b="1" dirty="0" smtClean="0">
                <a:solidFill>
                  <a:srgbClr val="FF0000"/>
                </a:solidFill>
              </a:rPr>
              <a:t>Cellulose sulphate (“</a:t>
            </a:r>
            <a:r>
              <a:rPr lang="en-GB" sz="1800" b="1" dirty="0" err="1" smtClean="0">
                <a:solidFill>
                  <a:srgbClr val="FF0000"/>
                </a:solidFill>
              </a:rPr>
              <a:t>Ushercell</a:t>
            </a:r>
            <a:r>
              <a:rPr lang="en-GB" sz="1800" b="1" dirty="0" smtClean="0">
                <a:solidFill>
                  <a:srgbClr val="FF0000"/>
                </a:solidFill>
              </a:rPr>
              <a:t>”) </a:t>
            </a:r>
            <a:r>
              <a:rPr lang="en-GB" sz="1800" b="1" dirty="0" smtClean="0"/>
              <a:t>in Phase III trial – NO BENEFIT DEMONSTRATED (July 2007)</a:t>
            </a:r>
          </a:p>
        </p:txBody>
      </p:sp>
      <p:pic>
        <p:nvPicPr>
          <p:cNvPr id="80899" name="Picture 5" descr="gp120 dock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341438"/>
            <a:ext cx="3810000" cy="3319462"/>
          </a:xfrm>
        </p:spPr>
      </p:pic>
      <p:sp>
        <p:nvSpPr>
          <p:cNvPr id="80900" name="Line 7"/>
          <p:cNvSpPr>
            <a:spLocks noChangeShapeType="1"/>
          </p:cNvSpPr>
          <p:nvPr/>
        </p:nvSpPr>
        <p:spPr bwMode="auto">
          <a:xfrm>
            <a:off x="5292725" y="2781300"/>
            <a:ext cx="142875" cy="7921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STEP 2 – INHIBITORS OF CD4:gp120 BINDING: Soluble CD4 and mimetics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b="1" dirty="0" smtClean="0"/>
              <a:t>Long line of soluble CD4-based drugs</a:t>
            </a:r>
          </a:p>
          <a:p>
            <a:pPr>
              <a:lnSpc>
                <a:spcPct val="90000"/>
              </a:lnSpc>
            </a:pPr>
            <a:r>
              <a:rPr lang="en-GB" sz="2000" b="1" dirty="0" smtClean="0"/>
              <a:t>Soluble CD4 inhibits TCLA HIV-1 isolates, but NOT PI HIV-1 </a:t>
            </a:r>
            <a:r>
              <a:rPr lang="en-GB" sz="2000" b="1" i="1" dirty="0" smtClean="0"/>
              <a:t>in vitro</a:t>
            </a:r>
            <a:r>
              <a:rPr lang="en-GB" sz="2000" b="1" dirty="0" smtClean="0"/>
              <a:t>: Ineffective </a:t>
            </a:r>
            <a:r>
              <a:rPr lang="en-GB" sz="2000" b="1" i="1" dirty="0" smtClean="0"/>
              <a:t>in vivo</a:t>
            </a:r>
            <a:endParaRPr lang="en-GB" sz="2000" b="1" dirty="0" smtClean="0"/>
          </a:p>
          <a:p>
            <a:pPr>
              <a:lnSpc>
                <a:spcPct val="90000"/>
              </a:lnSpc>
            </a:pPr>
            <a:r>
              <a:rPr lang="en-GB" sz="2000" b="1" dirty="0" smtClean="0"/>
              <a:t>Many derivatives of CD4 </a:t>
            </a:r>
            <a:r>
              <a:rPr lang="en-GB" sz="2000" b="1" dirty="0" err="1" smtClean="0"/>
              <a:t>mimetics</a:t>
            </a:r>
            <a:r>
              <a:rPr lang="en-GB" sz="2000" b="1" dirty="0" smtClean="0"/>
              <a:t> + </a:t>
            </a:r>
            <a:r>
              <a:rPr lang="en-GB" sz="2000" b="1" dirty="0" err="1" smtClean="0"/>
              <a:t>IgG</a:t>
            </a:r>
            <a:r>
              <a:rPr lang="en-GB" sz="2000" b="1" dirty="0" smtClean="0"/>
              <a:t> – effective </a:t>
            </a:r>
            <a:r>
              <a:rPr lang="en-GB" sz="2000" b="1" i="1" dirty="0" smtClean="0"/>
              <a:t>in vitro</a:t>
            </a:r>
            <a:r>
              <a:rPr lang="en-GB" sz="2000" b="1" dirty="0" smtClean="0"/>
              <a:t> but poor </a:t>
            </a:r>
            <a:r>
              <a:rPr lang="en-GB" sz="2000" b="1" i="1" dirty="0" smtClean="0"/>
              <a:t>in vivo</a:t>
            </a:r>
          </a:p>
          <a:p>
            <a:pPr>
              <a:lnSpc>
                <a:spcPct val="90000"/>
              </a:lnSpc>
            </a:pPr>
            <a:r>
              <a:rPr lang="en-GB" sz="2000" b="1" dirty="0" smtClean="0"/>
              <a:t>Mostly </a:t>
            </a:r>
            <a:r>
              <a:rPr lang="en-GB" sz="2000" b="1" dirty="0" err="1" smtClean="0"/>
              <a:t>superceded</a:t>
            </a:r>
            <a:r>
              <a:rPr lang="en-GB" sz="2000" b="1" dirty="0" smtClean="0"/>
              <a:t> by HAART</a:t>
            </a:r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2000" b="1" dirty="0" smtClean="0"/>
          </a:p>
        </p:txBody>
      </p:sp>
      <p:pic>
        <p:nvPicPr>
          <p:cNvPr id="81923" name="Picture 5" descr="gp120 CD4 bin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341438"/>
            <a:ext cx="3810000" cy="3300412"/>
          </a:xfrm>
        </p:spPr>
      </p:pic>
      <p:sp>
        <p:nvSpPr>
          <p:cNvPr id="81924" name="Line 6"/>
          <p:cNvSpPr>
            <a:spLocks noChangeShapeType="1"/>
          </p:cNvSpPr>
          <p:nvPr/>
        </p:nvSpPr>
        <p:spPr bwMode="auto">
          <a:xfrm flipH="1">
            <a:off x="7956550" y="2276475"/>
            <a:ext cx="360363" cy="10080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STEP 2 – INHIBITORS OF CD4:gp120 BINDING: anti-CD4 antibodies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sz="1600" b="1" dirty="0" smtClean="0"/>
          </a:p>
          <a:p>
            <a:pPr>
              <a:lnSpc>
                <a:spcPct val="80000"/>
              </a:lnSpc>
            </a:pPr>
            <a:r>
              <a:rPr lang="en-GB" sz="1600" b="1" dirty="0" smtClean="0"/>
              <a:t>ANTI-IDIOTYPE approaches (inject artificial </a:t>
            </a:r>
            <a:r>
              <a:rPr lang="en-GB" sz="1600" b="1" dirty="0" err="1" smtClean="0"/>
              <a:t>MAb</a:t>
            </a:r>
            <a:r>
              <a:rPr lang="en-GB" sz="1600" b="1" dirty="0" smtClean="0"/>
              <a:t> that RESEMBLES anti-CD4 </a:t>
            </a:r>
            <a:r>
              <a:rPr lang="en-GB" sz="1600" b="1" dirty="0" err="1" smtClean="0"/>
              <a:t>MAb</a:t>
            </a:r>
            <a:r>
              <a:rPr lang="en-GB" sz="1600" b="1" dirty="0" smtClean="0"/>
              <a:t> – body produces </a:t>
            </a:r>
            <a:r>
              <a:rPr lang="en-GB" sz="1600" b="1" dirty="0" err="1" smtClean="0"/>
              <a:t>Ab</a:t>
            </a:r>
            <a:r>
              <a:rPr lang="en-GB" sz="1600" b="1" dirty="0" smtClean="0"/>
              <a:t> to artificial </a:t>
            </a:r>
            <a:r>
              <a:rPr lang="en-GB" sz="1600" b="1" dirty="0" err="1" smtClean="0"/>
              <a:t>Ab</a:t>
            </a:r>
            <a:r>
              <a:rPr lang="en-GB" sz="1600" b="1" dirty="0" smtClean="0"/>
              <a:t> that resembles CD4 receptor- binds to gp120, prevents infection) = </a:t>
            </a:r>
            <a:r>
              <a:rPr lang="en-GB" sz="1600" b="1" dirty="0" smtClean="0">
                <a:solidFill>
                  <a:schemeClr val="hlink"/>
                </a:solidFill>
              </a:rPr>
              <a:t>IO4Ta</a:t>
            </a:r>
            <a:r>
              <a:rPr lang="en-GB" sz="1600" b="1" dirty="0" smtClean="0"/>
              <a:t> (</a:t>
            </a:r>
            <a:r>
              <a:rPr lang="en-GB" sz="1600" b="1" dirty="0" err="1" smtClean="0"/>
              <a:t>Immunotech</a:t>
            </a:r>
            <a:r>
              <a:rPr lang="en-GB" sz="1600" b="1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GB" sz="1600" b="1" dirty="0" smtClean="0"/>
              <a:t>In Phase II trials (1996), No side FX, delays onset of clinical or immunological disease progression. NO CURRENT TRIALS</a:t>
            </a:r>
          </a:p>
          <a:p>
            <a:pPr>
              <a:lnSpc>
                <a:spcPct val="80000"/>
              </a:lnSpc>
            </a:pPr>
            <a:endParaRPr lang="en-GB" sz="1600" b="1" dirty="0" smtClean="0"/>
          </a:p>
          <a:p>
            <a:pPr>
              <a:lnSpc>
                <a:spcPct val="80000"/>
              </a:lnSpc>
            </a:pPr>
            <a:r>
              <a:rPr lang="en-GB" sz="1600" b="1" dirty="0" smtClean="0">
                <a:solidFill>
                  <a:srgbClr val="FF0000"/>
                </a:solidFill>
              </a:rPr>
              <a:t>TNX-355 “</a:t>
            </a:r>
            <a:r>
              <a:rPr lang="en-GB" sz="1600" b="1" dirty="0" err="1" smtClean="0">
                <a:solidFill>
                  <a:srgbClr val="FF0000"/>
                </a:solidFill>
              </a:rPr>
              <a:t>Ibalizumab</a:t>
            </a:r>
            <a:r>
              <a:rPr lang="en-GB" sz="1600" b="1" dirty="0" smtClean="0">
                <a:solidFill>
                  <a:srgbClr val="FF0000"/>
                </a:solidFill>
              </a:rPr>
              <a:t>”</a:t>
            </a:r>
            <a:r>
              <a:rPr lang="en-GB" sz="1600" b="1" dirty="0" smtClean="0"/>
              <a:t> (Novartis) – anti-CD4 </a:t>
            </a:r>
            <a:r>
              <a:rPr lang="en-GB" sz="1600" b="1" dirty="0" err="1" smtClean="0"/>
              <a:t>Mab</a:t>
            </a:r>
            <a:endParaRPr lang="en-GB" sz="1600" b="1" dirty="0" smtClean="0"/>
          </a:p>
          <a:p>
            <a:pPr>
              <a:lnSpc>
                <a:spcPct val="80000"/>
              </a:lnSpc>
            </a:pPr>
            <a:r>
              <a:rPr lang="en-GB" sz="1600" b="1" dirty="0" smtClean="0"/>
              <a:t>Given by </a:t>
            </a:r>
            <a:r>
              <a:rPr lang="en-GB" sz="1600" b="1" dirty="0" err="1" smtClean="0"/>
              <a:t>i.v</a:t>
            </a:r>
            <a:r>
              <a:rPr lang="en-GB" sz="1600" b="1" dirty="0" smtClean="0"/>
              <a:t> infusion </a:t>
            </a:r>
          </a:p>
          <a:p>
            <a:pPr>
              <a:lnSpc>
                <a:spcPct val="80000"/>
              </a:lnSpc>
            </a:pPr>
            <a:r>
              <a:rPr lang="en-GB" sz="1600" b="1" dirty="0" smtClean="0"/>
              <a:t>Phase I/II trials showed reduction in viral load– only needs 2 injections/month - safe</a:t>
            </a:r>
          </a:p>
          <a:p>
            <a:pPr>
              <a:lnSpc>
                <a:spcPct val="80000"/>
              </a:lnSpc>
            </a:pPr>
            <a:r>
              <a:rPr lang="en-GB" sz="1600" b="1" dirty="0" smtClean="0"/>
              <a:t>Works by reducing CD4 flexibility</a:t>
            </a:r>
          </a:p>
          <a:p>
            <a:pPr>
              <a:lnSpc>
                <a:spcPct val="80000"/>
              </a:lnSpc>
            </a:pPr>
            <a:r>
              <a:rPr lang="en-GB" sz="1600" b="1" dirty="0" smtClean="0"/>
              <a:t>92% viruses neut. @ IC50 – mean is 0.03µg/ml (lower than PG9/VRC01)</a:t>
            </a:r>
          </a:p>
        </p:txBody>
      </p:sp>
      <p:pic>
        <p:nvPicPr>
          <p:cNvPr id="82947" name="Picture 4" descr="gp120 CD4 bin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341438"/>
            <a:ext cx="3810000" cy="3300412"/>
          </a:xfrm>
        </p:spPr>
      </p:pic>
      <p:sp>
        <p:nvSpPr>
          <p:cNvPr id="82948" name="Line 5"/>
          <p:cNvSpPr>
            <a:spLocks noChangeShapeType="1"/>
          </p:cNvSpPr>
          <p:nvPr/>
        </p:nvSpPr>
        <p:spPr bwMode="auto">
          <a:xfrm flipH="1">
            <a:off x="7740650" y="2205038"/>
            <a:ext cx="287338" cy="936625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16016" y="6309320"/>
            <a:ext cx="1422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Pace et al. (2012)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STEP 2 – INHIBITORS OF CD4:gp120  BINDING: BMS 488043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4325" y="1409700"/>
            <a:ext cx="3810000" cy="49720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sz="1200" b="1" dirty="0" smtClean="0"/>
          </a:p>
          <a:p>
            <a:pPr>
              <a:lnSpc>
                <a:spcPct val="80000"/>
              </a:lnSpc>
            </a:pPr>
            <a:r>
              <a:rPr lang="en-GB" sz="1800" b="1" dirty="0" smtClean="0"/>
              <a:t>Agents to block phenyl ring of F43 on CD4 that inserts into </a:t>
            </a:r>
            <a:r>
              <a:rPr lang="en-GB" sz="1800" b="1" dirty="0" err="1" smtClean="0"/>
              <a:t>Phe</a:t>
            </a:r>
            <a:r>
              <a:rPr lang="en-GB" sz="1800" b="1" dirty="0" smtClean="0"/>
              <a:t> 43 cavity on gp120 such as  </a:t>
            </a:r>
            <a:r>
              <a:rPr lang="en-GB" sz="1800" b="1" dirty="0" smtClean="0">
                <a:solidFill>
                  <a:schemeClr val="hlink"/>
                </a:solidFill>
              </a:rPr>
              <a:t>BMS-488043 (Bristol-Myers-Squibb “043”)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Acts against X4 and R5 viruses – safe in </a:t>
            </a:r>
            <a:r>
              <a:rPr lang="en-GB" sz="1800" b="1" dirty="0" err="1" smtClean="0"/>
              <a:t>HIV+ve</a:t>
            </a:r>
            <a:r>
              <a:rPr lang="en-GB" sz="1800" b="1" dirty="0" smtClean="0"/>
              <a:t> and –</a:t>
            </a:r>
            <a:r>
              <a:rPr lang="en-GB" sz="1800" b="1" dirty="0" err="1" smtClean="0"/>
              <a:t>ve</a:t>
            </a:r>
            <a:r>
              <a:rPr lang="en-GB" sz="1800" b="1" dirty="0" smtClean="0"/>
              <a:t> people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Shows about 10-fold reduction in viral load/ stabilised CD4 cell count BUT needs large doses given with a high-fat meal (800mg/Kg)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Still under development – several Phase I trials</a:t>
            </a:r>
          </a:p>
        </p:txBody>
      </p:sp>
      <p:pic>
        <p:nvPicPr>
          <p:cNvPr id="83971" name="Picture 4" descr="gp120 CD4 bin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341438"/>
            <a:ext cx="3810000" cy="3300412"/>
          </a:xfrm>
        </p:spPr>
      </p:pic>
      <p:sp>
        <p:nvSpPr>
          <p:cNvPr id="83972" name="Line 5"/>
          <p:cNvSpPr>
            <a:spLocks noChangeShapeType="1"/>
          </p:cNvSpPr>
          <p:nvPr/>
        </p:nvSpPr>
        <p:spPr bwMode="auto">
          <a:xfrm flipH="1">
            <a:off x="7812088" y="2276475"/>
            <a:ext cx="360362" cy="792163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STEP 3 – INHIBITORS OF CORECEPTORS BINDING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 b="1" dirty="0" smtClean="0"/>
              <a:t>R5-using HIV-1 isolates can be blocked by </a:t>
            </a:r>
            <a:r>
              <a:rPr lang="en-GB" sz="1800" b="1" dirty="0" err="1" smtClean="0"/>
              <a:t>chemokines</a:t>
            </a:r>
            <a:r>
              <a:rPr lang="en-GB" sz="1800" b="1" dirty="0" smtClean="0"/>
              <a:t> RANTES, MIP-1</a:t>
            </a:r>
            <a:r>
              <a:rPr lang="en-GB" sz="1800" b="1" dirty="0" smtClean="0">
                <a:cs typeface="Arial" charset="0"/>
              </a:rPr>
              <a:t>α, MIP-1β; X4 by SDF-1 - BUT too inflammatory and toxic for </a:t>
            </a:r>
            <a:r>
              <a:rPr lang="en-GB" sz="1800" b="1" i="1" dirty="0" smtClean="0">
                <a:cs typeface="Arial" charset="0"/>
              </a:rPr>
              <a:t>in vivo</a:t>
            </a:r>
            <a:r>
              <a:rPr lang="en-GB" sz="1800" b="1" dirty="0" smtClean="0">
                <a:cs typeface="Arial" charset="0"/>
              </a:rPr>
              <a:t> use – </a:t>
            </a:r>
            <a:r>
              <a:rPr lang="en-GB" sz="1800" b="1" dirty="0" smtClean="0">
                <a:solidFill>
                  <a:schemeClr val="hlink"/>
                </a:solidFill>
                <a:cs typeface="Arial" charset="0"/>
              </a:rPr>
              <a:t>CORECEPTOR ANALOGUES</a:t>
            </a:r>
            <a:r>
              <a:rPr lang="en-GB" sz="1800" b="1" dirty="0" smtClean="0">
                <a:cs typeface="Arial" charset="0"/>
              </a:rPr>
              <a:t> must be used instead</a:t>
            </a:r>
          </a:p>
          <a:p>
            <a:pPr>
              <a:lnSpc>
                <a:spcPct val="80000"/>
              </a:lnSpc>
            </a:pPr>
            <a:r>
              <a:rPr lang="en-GB" sz="1800" b="1" dirty="0" smtClean="0">
                <a:solidFill>
                  <a:schemeClr val="hlink"/>
                </a:solidFill>
                <a:cs typeface="Arial" charset="0"/>
              </a:rPr>
              <a:t>CORECEPTOR ANTAGONISTS</a:t>
            </a:r>
            <a:r>
              <a:rPr lang="en-GB" sz="1800" b="1" dirty="0" smtClean="0">
                <a:cs typeface="Arial" charset="0"/>
              </a:rPr>
              <a:t> (small molecules, peptides, chemokine derivatives, </a:t>
            </a:r>
            <a:r>
              <a:rPr lang="en-GB" sz="1800" b="1" dirty="0" err="1" smtClean="0">
                <a:cs typeface="Arial" charset="0"/>
              </a:rPr>
              <a:t>MAbs</a:t>
            </a:r>
            <a:r>
              <a:rPr lang="en-GB" sz="1800" b="1" dirty="0" smtClean="0">
                <a:cs typeface="Arial" charset="0"/>
              </a:rPr>
              <a:t>) developed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b="1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 dirty="0" smtClean="0">
                <a:solidFill>
                  <a:schemeClr val="hlink"/>
                </a:solidFill>
              </a:rPr>
              <a:t>SEE:</a:t>
            </a:r>
            <a:r>
              <a:rPr lang="en-GB" sz="1600" b="1" i="1" dirty="0" smtClean="0">
                <a:solidFill>
                  <a:schemeClr val="hlink"/>
                </a:solidFill>
              </a:rPr>
              <a:t> </a:t>
            </a:r>
            <a:r>
              <a:rPr lang="en-GB" sz="1600" b="1" dirty="0" smtClean="0">
                <a:solidFill>
                  <a:schemeClr val="hlink"/>
                </a:solidFill>
              </a:rPr>
              <a:t>Cooley &amp; </a:t>
            </a:r>
            <a:r>
              <a:rPr lang="en-GB" sz="1600" b="1" dirty="0" err="1" smtClean="0">
                <a:solidFill>
                  <a:schemeClr val="hlink"/>
                </a:solidFill>
              </a:rPr>
              <a:t>Lewin</a:t>
            </a:r>
            <a:r>
              <a:rPr lang="en-GB" sz="1600" b="1" dirty="0" smtClean="0">
                <a:solidFill>
                  <a:schemeClr val="hlink"/>
                </a:solidFill>
              </a:rPr>
              <a:t> (2003); Maeda  et al. (2006)</a:t>
            </a:r>
          </a:p>
        </p:txBody>
      </p:sp>
      <p:pic>
        <p:nvPicPr>
          <p:cNvPr id="84995" name="Picture 5" descr="gp120 CR bin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84313"/>
            <a:ext cx="3810000" cy="3282950"/>
          </a:xfrm>
        </p:spPr>
      </p:pic>
      <p:sp>
        <p:nvSpPr>
          <p:cNvPr id="84996" name="Line 6"/>
          <p:cNvSpPr>
            <a:spLocks noChangeShapeType="1"/>
          </p:cNvSpPr>
          <p:nvPr/>
        </p:nvSpPr>
        <p:spPr bwMode="auto">
          <a:xfrm flipV="1">
            <a:off x="5364163" y="4005263"/>
            <a:ext cx="1295400" cy="28733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9425" y="188913"/>
            <a:ext cx="8664575" cy="881062"/>
          </a:xfrm>
        </p:spPr>
        <p:txBody>
          <a:bodyPr/>
          <a:lstStyle/>
          <a:p>
            <a:r>
              <a:rPr lang="en-GB" sz="2400" b="1" smtClean="0"/>
              <a:t>STEP 3 – INHIBITORS OF CCR5 CORECEPTOR – “ENTRY INHIBITOR” DRUGS - MARAVIROC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341438"/>
            <a:ext cx="3810000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 b="1" dirty="0" smtClean="0">
                <a:cs typeface="Arial" charset="0"/>
              </a:rPr>
              <a:t>SMALL MOLECULE INHIBITORS OF CCR5 – 4 developed</a:t>
            </a:r>
          </a:p>
          <a:p>
            <a:pPr>
              <a:lnSpc>
                <a:spcPct val="80000"/>
              </a:lnSpc>
            </a:pPr>
            <a:r>
              <a:rPr lang="en-GB" sz="1600" b="1" dirty="0" smtClean="0">
                <a:cs typeface="Arial" charset="0"/>
              </a:rPr>
              <a:t>APLAVIROC (GSK); MARAVIROC (Pfizer); VICRIVIROC (Schering); INCB009471(“-</a:t>
            </a:r>
            <a:r>
              <a:rPr lang="en-GB" sz="1600" b="1" dirty="0" err="1" smtClean="0">
                <a:cs typeface="Arial" charset="0"/>
              </a:rPr>
              <a:t>viroc</a:t>
            </a:r>
            <a:r>
              <a:rPr lang="en-GB" sz="1600" b="1" dirty="0" smtClean="0">
                <a:cs typeface="Arial" charset="0"/>
              </a:rPr>
              <a:t>” = “</a:t>
            </a:r>
            <a:r>
              <a:rPr lang="en-GB" sz="1600" b="1" u="sng" dirty="0" smtClean="0">
                <a:cs typeface="Arial" charset="0"/>
              </a:rPr>
              <a:t>vi</a:t>
            </a:r>
            <a:r>
              <a:rPr lang="en-GB" sz="1600" b="1" dirty="0" smtClean="0">
                <a:cs typeface="Arial" charset="0"/>
              </a:rPr>
              <a:t>ral </a:t>
            </a:r>
            <a:r>
              <a:rPr lang="en-GB" sz="1600" b="1" u="sng" dirty="0" smtClean="0">
                <a:cs typeface="Arial" charset="0"/>
              </a:rPr>
              <a:t>r</a:t>
            </a:r>
            <a:r>
              <a:rPr lang="en-GB" sz="1600" b="1" dirty="0" smtClean="0">
                <a:cs typeface="Arial" charset="0"/>
              </a:rPr>
              <a:t>eceptor </a:t>
            </a:r>
            <a:r>
              <a:rPr lang="en-GB" sz="1600" b="1" u="sng" dirty="0" smtClean="0">
                <a:cs typeface="Arial" charset="0"/>
              </a:rPr>
              <a:t>oc</a:t>
            </a:r>
            <a:r>
              <a:rPr lang="en-GB" sz="1600" b="1" dirty="0" smtClean="0">
                <a:cs typeface="Arial" charset="0"/>
              </a:rPr>
              <a:t>cupancy”)</a:t>
            </a:r>
          </a:p>
          <a:p>
            <a:pPr>
              <a:lnSpc>
                <a:spcPct val="80000"/>
              </a:lnSpc>
            </a:pPr>
            <a:r>
              <a:rPr lang="en-GB" sz="1600" b="1" dirty="0" smtClean="0">
                <a:solidFill>
                  <a:srgbClr val="FF0000"/>
                </a:solidFill>
                <a:cs typeface="Arial" charset="0"/>
              </a:rPr>
              <a:t>MARAVIROC</a:t>
            </a:r>
            <a:r>
              <a:rPr lang="en-GB" sz="1600" b="1" dirty="0" smtClean="0">
                <a:cs typeface="Arial" charset="0"/>
              </a:rPr>
              <a:t> – showed promising potency and tolerability – now LICENSED AS “SELZENTRY/CELSENTRI”</a:t>
            </a:r>
          </a:p>
          <a:p>
            <a:pPr>
              <a:lnSpc>
                <a:spcPct val="80000"/>
              </a:lnSpc>
            </a:pPr>
            <a:r>
              <a:rPr lang="en-GB" sz="1600" b="1" dirty="0" smtClean="0">
                <a:cs typeface="Arial" charset="0"/>
              </a:rPr>
              <a:t>Blocks MIP-1-</a:t>
            </a:r>
            <a:r>
              <a:rPr lang="el-GR" sz="1600" b="1" dirty="0" smtClean="0">
                <a:cs typeface="Arial" charset="0"/>
              </a:rPr>
              <a:t>α</a:t>
            </a:r>
            <a:r>
              <a:rPr lang="en-GB" sz="1600" b="1" dirty="0" smtClean="0">
                <a:cs typeface="Arial" charset="0"/>
              </a:rPr>
              <a:t> and RANTES-mediated signalling at nm range</a:t>
            </a:r>
            <a:endParaRPr lang="el-GR" sz="1600" b="1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b="1" dirty="0" smtClean="0">
                <a:cs typeface="Arial" charset="0"/>
              </a:rPr>
              <a:t>Fully-approved  for use Nov. 2008  </a:t>
            </a:r>
          </a:p>
          <a:p>
            <a:pPr>
              <a:lnSpc>
                <a:spcPct val="80000"/>
              </a:lnSpc>
            </a:pPr>
            <a:r>
              <a:rPr lang="en-GB" sz="1600" b="1" dirty="0" smtClean="0">
                <a:cs typeface="Arial" charset="0"/>
              </a:rPr>
              <a:t>Does NOT favour emergence of CXCR4-trophic virus – no resistance noted to date</a:t>
            </a:r>
          </a:p>
          <a:p>
            <a:pPr>
              <a:lnSpc>
                <a:spcPct val="80000"/>
              </a:lnSpc>
            </a:pPr>
            <a:endParaRPr lang="en-GB" sz="1600" b="1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600" b="1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600" b="1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600" b="1" i="1" dirty="0" smtClean="0"/>
          </a:p>
        </p:txBody>
      </p:sp>
      <p:pic>
        <p:nvPicPr>
          <p:cNvPr id="86019" name="Picture 4" descr="gp120 CR bindi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84313"/>
            <a:ext cx="3810000" cy="3282950"/>
          </a:xfrm>
        </p:spPr>
      </p:pic>
      <p:sp>
        <p:nvSpPr>
          <p:cNvPr id="86020" name="Line 5"/>
          <p:cNvSpPr>
            <a:spLocks noChangeShapeType="1"/>
          </p:cNvSpPr>
          <p:nvPr/>
        </p:nvSpPr>
        <p:spPr bwMode="auto">
          <a:xfrm flipV="1">
            <a:off x="5364163" y="4005263"/>
            <a:ext cx="1295400" cy="28733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6021" name="Picture 6" descr="Maravir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868863"/>
            <a:ext cx="116998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755650" y="5876925"/>
            <a:ext cx="22288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>
                <a:solidFill>
                  <a:schemeClr val="hlink"/>
                </a:solidFill>
              </a:rPr>
              <a:t>See: Kuritzkes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64575" cy="881062"/>
          </a:xfrm>
        </p:spPr>
        <p:txBody>
          <a:bodyPr/>
          <a:lstStyle/>
          <a:p>
            <a:r>
              <a:rPr lang="en-GB" sz="2800" b="1" smtClean="0"/>
              <a:t>STEP 3 – INHIBITORS OF CCR5 CORECEPTOR – “ENTRY INHIBITOR” DRUGS - OTHERS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sz="1600" b="1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b="1" dirty="0" smtClean="0">
                <a:solidFill>
                  <a:srgbClr val="FF0000"/>
                </a:solidFill>
                <a:cs typeface="Arial" charset="0"/>
              </a:rPr>
              <a:t>VICRIVIROC MALEATE</a:t>
            </a:r>
            <a:r>
              <a:rPr lang="en-GB" sz="1600" b="1" dirty="0" smtClean="0">
                <a:cs typeface="Arial" charset="0"/>
              </a:rPr>
              <a:t> – showed early promise with good viral reduction BUT early viral-rebound seen in Phase II trials  and poor results in Phase III trials –MERCK stopped ALL development July 2010</a:t>
            </a:r>
          </a:p>
          <a:p>
            <a:pPr>
              <a:lnSpc>
                <a:spcPct val="80000"/>
              </a:lnSpc>
            </a:pPr>
            <a:r>
              <a:rPr lang="en-GB" sz="1600" b="1" dirty="0" smtClean="0">
                <a:solidFill>
                  <a:srgbClr val="FF0000"/>
                </a:solidFill>
                <a:cs typeface="Arial" charset="0"/>
              </a:rPr>
              <a:t>APLAVIROC</a:t>
            </a:r>
            <a:r>
              <a:rPr lang="en-GB" sz="1600" b="1" dirty="0" smtClean="0">
                <a:cs typeface="Arial" charset="0"/>
              </a:rPr>
              <a:t> – Like MV, reduces viral load and now in Phase I/II </a:t>
            </a:r>
            <a:r>
              <a:rPr lang="en-GB" sz="1600" b="1" dirty="0" err="1" smtClean="0">
                <a:cs typeface="Arial" charset="0"/>
              </a:rPr>
              <a:t>trirals</a:t>
            </a:r>
            <a:r>
              <a:rPr lang="en-GB" sz="1600" b="1" dirty="0" smtClean="0">
                <a:cs typeface="Arial" charset="0"/>
              </a:rPr>
              <a:t> with other drugs BUT concerns over liver toxicity. NOW WITHDRAWN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1600" b="1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b="1" dirty="0" smtClean="0">
                <a:solidFill>
                  <a:schemeClr val="hlink"/>
                </a:solidFill>
                <a:cs typeface="Arial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cs typeface="Arial" charset="0"/>
              </a:rPr>
              <a:t>PRO-140</a:t>
            </a:r>
            <a:r>
              <a:rPr lang="en-GB" sz="1600" b="1" dirty="0" smtClean="0">
                <a:cs typeface="Arial" charset="0"/>
              </a:rPr>
              <a:t> (humanized </a:t>
            </a:r>
            <a:r>
              <a:rPr lang="el-GR" sz="1600" b="1" dirty="0" smtClean="0">
                <a:cs typeface="Arial" charset="0"/>
              </a:rPr>
              <a:t>α</a:t>
            </a:r>
            <a:r>
              <a:rPr lang="en-GB" sz="1600" b="1" dirty="0" smtClean="0">
                <a:cs typeface="Arial" charset="0"/>
              </a:rPr>
              <a:t>CCR5 </a:t>
            </a:r>
            <a:r>
              <a:rPr lang="en-GB" sz="1600" b="1" dirty="0" err="1" smtClean="0">
                <a:cs typeface="Arial" charset="0"/>
              </a:rPr>
              <a:t>Mab</a:t>
            </a:r>
            <a:r>
              <a:rPr lang="en-GB" sz="1600" b="1" dirty="0" smtClean="0">
                <a:cs typeface="Arial" charset="0"/>
              </a:rPr>
              <a:t> that blocks CCR5/gp120 interactions): 1-2 log VL reduction</a:t>
            </a:r>
          </a:p>
          <a:p>
            <a:pPr>
              <a:lnSpc>
                <a:spcPct val="80000"/>
              </a:lnSpc>
            </a:pPr>
            <a:r>
              <a:rPr lang="en-GB" sz="1600" b="1" dirty="0" smtClean="0">
                <a:cs typeface="Arial" charset="0"/>
              </a:rPr>
              <a:t>Phase </a:t>
            </a:r>
            <a:r>
              <a:rPr lang="en-GB" sz="1600" b="1" dirty="0" err="1" smtClean="0">
                <a:cs typeface="Arial" charset="0"/>
              </a:rPr>
              <a:t>IIb</a:t>
            </a:r>
            <a:r>
              <a:rPr lang="en-GB" sz="1600" b="1" dirty="0" smtClean="0">
                <a:cs typeface="Arial" charset="0"/>
              </a:rPr>
              <a:t> trials successful- fast-tracked by FDA 2008</a:t>
            </a:r>
          </a:p>
          <a:p>
            <a:pPr marL="0" indent="0">
              <a:lnSpc>
                <a:spcPct val="80000"/>
              </a:lnSpc>
              <a:buNone/>
            </a:pPr>
            <a:endParaRPr lang="en-GB" sz="1600" b="1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GB" sz="1600" b="1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600" b="1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600" b="1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600" b="1" i="1" dirty="0" smtClean="0"/>
          </a:p>
        </p:txBody>
      </p:sp>
      <p:pic>
        <p:nvPicPr>
          <p:cNvPr id="87043" name="Picture 4" descr="gp120 CR bin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84313"/>
            <a:ext cx="3810000" cy="3282950"/>
          </a:xfrm>
        </p:spPr>
      </p:pic>
      <p:sp>
        <p:nvSpPr>
          <p:cNvPr id="87044" name="Line 5"/>
          <p:cNvSpPr>
            <a:spLocks noChangeShapeType="1"/>
          </p:cNvSpPr>
          <p:nvPr/>
        </p:nvSpPr>
        <p:spPr bwMode="auto">
          <a:xfrm flipV="1">
            <a:off x="5364163" y="4005263"/>
            <a:ext cx="1295400" cy="28733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63765" y="6308725"/>
            <a:ext cx="450956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 dirty="0">
                <a:solidFill>
                  <a:schemeClr val="hlink"/>
                </a:solidFill>
              </a:rPr>
              <a:t>See: </a:t>
            </a:r>
            <a:r>
              <a:rPr lang="en-GB" sz="1600" b="1" dirty="0" err="1">
                <a:solidFill>
                  <a:schemeClr val="hlink"/>
                </a:solidFill>
              </a:rPr>
              <a:t>Kuritzkes</a:t>
            </a:r>
            <a:r>
              <a:rPr lang="en-GB" sz="1600" b="1" dirty="0">
                <a:solidFill>
                  <a:schemeClr val="hlink"/>
                </a:solidFill>
              </a:rPr>
              <a:t> (2009); </a:t>
            </a:r>
            <a:r>
              <a:rPr lang="en-GB" sz="1600" b="1" dirty="0" smtClean="0">
                <a:solidFill>
                  <a:schemeClr val="hlink"/>
                </a:solidFill>
              </a:rPr>
              <a:t>Jacobson et al. (2010)</a:t>
            </a:r>
            <a:endParaRPr lang="en-GB" sz="16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64575" cy="881063"/>
          </a:xfrm>
        </p:spPr>
        <p:txBody>
          <a:bodyPr/>
          <a:lstStyle/>
          <a:p>
            <a:r>
              <a:rPr lang="en-GB" sz="2800" b="1" dirty="0" smtClean="0"/>
              <a:t>STEP 3 – INHIBITORS OF CXCR4 CORECEPTOR 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3810000" cy="4114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1900" b="1" u="sng" dirty="0" smtClean="0">
                <a:cs typeface="Arial" charset="0"/>
              </a:rPr>
              <a:t>CXCR4 Inhibitors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1900" b="1" u="sng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900" b="1" dirty="0" smtClean="0">
                <a:cs typeface="Arial" charset="0"/>
              </a:rPr>
              <a:t>PURE X4 populations RARE</a:t>
            </a:r>
          </a:p>
          <a:p>
            <a:pPr>
              <a:lnSpc>
                <a:spcPct val="80000"/>
              </a:lnSpc>
            </a:pPr>
            <a:r>
              <a:rPr lang="en-GB" sz="1900" b="1" dirty="0" smtClean="0">
                <a:cs typeface="Arial" charset="0"/>
              </a:rPr>
              <a:t>X4 -/- mice DIE</a:t>
            </a:r>
          </a:p>
          <a:p>
            <a:pPr>
              <a:lnSpc>
                <a:spcPct val="80000"/>
              </a:lnSpc>
            </a:pPr>
            <a:r>
              <a:rPr lang="en-GB" sz="1900" b="1" dirty="0" smtClean="0">
                <a:cs typeface="Arial" charset="0"/>
              </a:rPr>
              <a:t>Peptide/organic compounds unrelated to </a:t>
            </a:r>
            <a:r>
              <a:rPr lang="en-GB" sz="1900" b="1" dirty="0" err="1" smtClean="0">
                <a:cs typeface="Arial" charset="0"/>
              </a:rPr>
              <a:t>chemokines</a:t>
            </a:r>
            <a:r>
              <a:rPr lang="en-GB" sz="1900" b="1" dirty="0" smtClean="0">
                <a:cs typeface="Arial" charset="0"/>
              </a:rPr>
              <a:t> (</a:t>
            </a:r>
            <a:r>
              <a:rPr lang="en-GB" sz="1900" b="1" dirty="0" err="1" smtClean="0">
                <a:cs typeface="Arial" charset="0"/>
              </a:rPr>
              <a:t>ie</a:t>
            </a:r>
            <a:r>
              <a:rPr lang="en-GB" sz="1900" b="1" dirty="0" smtClean="0">
                <a:cs typeface="Arial" charset="0"/>
              </a:rPr>
              <a:t>: AMD3100, ALX40-4C, T22) suggest efficacy</a:t>
            </a:r>
          </a:p>
          <a:p>
            <a:pPr>
              <a:lnSpc>
                <a:spcPct val="80000"/>
              </a:lnSpc>
            </a:pPr>
            <a:r>
              <a:rPr lang="en-GB" sz="1900" b="1" dirty="0" smtClean="0">
                <a:cs typeface="Arial" charset="0"/>
              </a:rPr>
              <a:t>BUT most are toxic (</a:t>
            </a:r>
            <a:r>
              <a:rPr lang="en-GB" sz="1900" b="1" dirty="0" err="1" smtClean="0">
                <a:cs typeface="Arial" charset="0"/>
              </a:rPr>
              <a:t>Leukocytosis</a:t>
            </a:r>
            <a:r>
              <a:rPr lang="en-GB" sz="1900" b="1" dirty="0" smtClean="0">
                <a:cs typeface="Arial" charset="0"/>
              </a:rPr>
              <a:t> and liver toxicology)</a:t>
            </a:r>
          </a:p>
          <a:p>
            <a:pPr>
              <a:lnSpc>
                <a:spcPct val="80000"/>
              </a:lnSpc>
            </a:pPr>
            <a:r>
              <a:rPr lang="en-GB" sz="1900" b="1" dirty="0" smtClean="0">
                <a:cs typeface="Arial" charset="0"/>
              </a:rPr>
              <a:t>Natural chemokine ligands based on </a:t>
            </a:r>
            <a:r>
              <a:rPr lang="en-GB" sz="1900" b="1" dirty="0" err="1" smtClean="0">
                <a:cs typeface="Arial" charset="0"/>
              </a:rPr>
              <a:t>vMIP</a:t>
            </a:r>
            <a:r>
              <a:rPr lang="en-GB" sz="1900" b="1" dirty="0" smtClean="0">
                <a:cs typeface="Arial" charset="0"/>
              </a:rPr>
              <a:t>-II under development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1500" b="1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500" b="1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500" b="1" i="1" dirty="0" smtClean="0"/>
          </a:p>
        </p:txBody>
      </p:sp>
      <p:pic>
        <p:nvPicPr>
          <p:cNvPr id="88067" name="Picture 4" descr="gp120 CR bin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84313"/>
            <a:ext cx="3810000" cy="3282950"/>
          </a:xfrm>
        </p:spPr>
      </p:pic>
      <p:sp>
        <p:nvSpPr>
          <p:cNvPr id="88068" name="Line 5"/>
          <p:cNvSpPr>
            <a:spLocks noChangeShapeType="1"/>
          </p:cNvSpPr>
          <p:nvPr/>
        </p:nvSpPr>
        <p:spPr bwMode="auto">
          <a:xfrm flipV="1">
            <a:off x="5580063" y="4005263"/>
            <a:ext cx="1079500" cy="2159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703263" y="6021388"/>
            <a:ext cx="3968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600" b="1">
                <a:solidFill>
                  <a:schemeClr val="hlink"/>
                </a:solidFill>
              </a:rPr>
              <a:t>See: Kuritzkes (2009), Choi &amp; An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STEP 4 – INHIBITORS OF MEMBRANE FUSION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400" b="1" dirty="0" smtClean="0"/>
              <a:t>Aims to block CONFORMATIONAL CHANGES in gp41 that lead to FUSION – target PRE-HAIRPIN INTERMEDIATE (PHI), HAIRPIN FUSION CONFORMATION or FUSION INTERMEDIATE STRUCTURE (FIS)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Attempts to make FIS by fixation of gp140 and CD4 unsuccessful to date</a:t>
            </a:r>
          </a:p>
          <a:p>
            <a:pPr>
              <a:lnSpc>
                <a:spcPct val="90000"/>
              </a:lnSpc>
            </a:pPr>
            <a:r>
              <a:rPr lang="en-GB" sz="1400" b="1" dirty="0" smtClean="0"/>
              <a:t>However, PEPTIDE analogues based on </a:t>
            </a:r>
            <a:r>
              <a:rPr lang="en-GB" sz="1400" b="1" dirty="0" err="1" smtClean="0"/>
              <a:t>leucine</a:t>
            </a:r>
            <a:r>
              <a:rPr lang="en-GB" sz="1400" b="1" dirty="0" smtClean="0"/>
              <a:t> zipper domain or </a:t>
            </a:r>
            <a:r>
              <a:rPr lang="en-GB" sz="1400" b="1" dirty="0" smtClean="0">
                <a:cs typeface="Arial" charset="0"/>
              </a:rPr>
              <a:t>α-helix of gp41 </a:t>
            </a:r>
            <a:r>
              <a:rPr lang="en-GB" sz="1400" b="1" dirty="0" err="1" smtClean="0">
                <a:cs typeface="Arial" charset="0"/>
              </a:rPr>
              <a:t>targetting</a:t>
            </a:r>
            <a:r>
              <a:rPr lang="en-GB" sz="1400" b="1" dirty="0" smtClean="0">
                <a:cs typeface="Arial" charset="0"/>
              </a:rPr>
              <a:t> PHI MORE SUCCESSFUL</a:t>
            </a:r>
          </a:p>
          <a:p>
            <a:pPr>
              <a:lnSpc>
                <a:spcPct val="90000"/>
              </a:lnSpc>
            </a:pPr>
            <a:r>
              <a:rPr lang="en-GB" sz="1400" b="1" dirty="0" smtClean="0">
                <a:cs typeface="Arial" charset="0"/>
              </a:rPr>
              <a:t>One peptide, </a:t>
            </a:r>
            <a:r>
              <a:rPr lang="en-GB" sz="1400" b="1" dirty="0" smtClean="0">
                <a:solidFill>
                  <a:srgbClr val="FF0000"/>
                </a:solidFill>
                <a:cs typeface="Arial" charset="0"/>
              </a:rPr>
              <a:t>T20</a:t>
            </a:r>
            <a:r>
              <a:rPr lang="en-GB" sz="1400" b="1" dirty="0" smtClean="0">
                <a:cs typeface="Arial" charset="0"/>
              </a:rPr>
              <a:t>, based on TM-proximal α-helix is EFFECTIVE </a:t>
            </a:r>
            <a:r>
              <a:rPr lang="en-GB" sz="1400" b="1" i="1" dirty="0" smtClean="0">
                <a:cs typeface="Arial" charset="0"/>
              </a:rPr>
              <a:t>in vivo – </a:t>
            </a:r>
            <a:r>
              <a:rPr lang="en-GB" sz="1400" b="1" dirty="0" smtClean="0">
                <a:cs typeface="Arial" charset="0"/>
              </a:rPr>
              <a:t>first of new class of HIV drugs – FUSION INHIBITORS</a:t>
            </a:r>
            <a:endParaRPr lang="en-GB" sz="1400" b="1" i="1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400" b="1" dirty="0" smtClean="0">
                <a:cs typeface="Arial" charset="0"/>
              </a:rPr>
              <a:t>Now licensed as </a:t>
            </a:r>
            <a:r>
              <a:rPr lang="en-GB" sz="1400" b="1" dirty="0" smtClean="0">
                <a:solidFill>
                  <a:srgbClr val="FF0000"/>
                </a:solidFill>
                <a:cs typeface="Arial" charset="0"/>
              </a:rPr>
              <a:t>ENFUVIRITIDE  (</a:t>
            </a:r>
            <a:r>
              <a:rPr lang="en-GB" sz="1400" b="1" dirty="0" err="1" smtClean="0">
                <a:solidFill>
                  <a:srgbClr val="FF0000"/>
                </a:solidFill>
                <a:cs typeface="Arial" charset="0"/>
              </a:rPr>
              <a:t>Fuzeon</a:t>
            </a:r>
            <a:r>
              <a:rPr lang="en-GB" sz="1400" b="1" dirty="0" smtClean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GB" sz="1400" b="1" dirty="0" smtClean="0">
                <a:cs typeface="Arial" charset="0"/>
              </a:rPr>
              <a:t>– must be used in combination, or resistance rapidly develops</a:t>
            </a:r>
            <a:endParaRPr lang="en-GB" sz="1400" b="1" dirty="0" smtClean="0">
              <a:solidFill>
                <a:srgbClr val="FF00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400" b="1" dirty="0" smtClean="0">
                <a:cs typeface="Arial" charset="0"/>
              </a:rPr>
              <a:t>Must be given </a:t>
            </a:r>
            <a:r>
              <a:rPr lang="en-GB" sz="1400" b="1" dirty="0" err="1" smtClean="0">
                <a:cs typeface="Arial" charset="0"/>
              </a:rPr>
              <a:t>s.c</a:t>
            </a:r>
            <a:r>
              <a:rPr lang="en-GB" sz="1400" b="1" dirty="0" smtClean="0">
                <a:cs typeface="Arial" charset="0"/>
              </a:rPr>
              <a:t> and causes painful reactions at injection site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400" b="1" dirty="0" smtClean="0">
              <a:cs typeface="Arial" charset="0"/>
            </a:endParaRPr>
          </a:p>
        </p:txBody>
      </p:sp>
      <p:pic>
        <p:nvPicPr>
          <p:cNvPr id="89091" name="Picture 5" descr="pre-hairpin intermedi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1341438"/>
            <a:ext cx="2644775" cy="3911600"/>
          </a:xfrm>
        </p:spPr>
      </p:pic>
      <p:sp>
        <p:nvSpPr>
          <p:cNvPr id="89092" name="Line 6"/>
          <p:cNvSpPr>
            <a:spLocks noChangeShapeType="1"/>
          </p:cNvSpPr>
          <p:nvPr/>
        </p:nvSpPr>
        <p:spPr bwMode="auto">
          <a:xfrm flipV="1">
            <a:off x="5651500" y="4365625"/>
            <a:ext cx="1008063" cy="2159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9093" name="Picture 7" descr="Enfurvirt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341438"/>
            <a:ext cx="12811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Text Box 8"/>
          <p:cNvSpPr txBox="1">
            <a:spLocks noChangeArrowheads="1"/>
          </p:cNvSpPr>
          <p:nvPr/>
        </p:nvSpPr>
        <p:spPr bwMode="auto">
          <a:xfrm>
            <a:off x="788988" y="6237288"/>
            <a:ext cx="28321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400" b="1">
                <a:solidFill>
                  <a:schemeClr val="hlink"/>
                </a:solidFill>
              </a:rPr>
              <a:t>See</a:t>
            </a:r>
            <a:r>
              <a:rPr lang="en-GB" sz="1400"/>
              <a:t>: </a:t>
            </a:r>
            <a:r>
              <a:rPr lang="en-GB" sz="1400" b="1">
                <a:solidFill>
                  <a:schemeClr val="hlink"/>
                </a:solidFill>
              </a:rPr>
              <a:t>Makinson &amp; Reynes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6" y="-99392"/>
            <a:ext cx="9648825" cy="1143000"/>
          </a:xfrm>
        </p:spPr>
        <p:txBody>
          <a:bodyPr/>
          <a:lstStyle/>
          <a:p>
            <a:pPr algn="ctr"/>
            <a:r>
              <a:rPr lang="en-GB" sz="2800" b="1" dirty="0" smtClean="0"/>
              <a:t>OUTCOMES OF HIV LIGAND:CELLULAR RECEPTOR INTERACTIONS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492375"/>
            <a:ext cx="7772400" cy="4114800"/>
          </a:xfrm>
        </p:spPr>
        <p:txBody>
          <a:bodyPr/>
          <a:lstStyle/>
          <a:p>
            <a:pPr marL="495300" indent="-495300">
              <a:lnSpc>
                <a:spcPct val="90000"/>
              </a:lnSpc>
              <a:buFontTx/>
              <a:buNone/>
            </a:pPr>
            <a:endParaRPr lang="en-GB" sz="1800" b="1" dirty="0" smtClean="0"/>
          </a:p>
          <a:p>
            <a:pPr marL="495300" indent="-495300">
              <a:lnSpc>
                <a:spcPct val="90000"/>
              </a:lnSpc>
            </a:pPr>
            <a:endParaRPr lang="en-GB" sz="1800" b="1" dirty="0" smtClean="0"/>
          </a:p>
          <a:p>
            <a:pPr marL="495300" indent="-495300">
              <a:lnSpc>
                <a:spcPct val="90000"/>
              </a:lnSpc>
            </a:pPr>
            <a:endParaRPr lang="en-GB" sz="1800" b="1" dirty="0" smtClean="0"/>
          </a:p>
          <a:p>
            <a:pPr marL="495300" indent="-495300">
              <a:lnSpc>
                <a:spcPct val="90000"/>
              </a:lnSpc>
              <a:buFontTx/>
              <a:buNone/>
            </a:pPr>
            <a:endParaRPr lang="en-GB" sz="1800" b="1" dirty="0" smtClean="0"/>
          </a:p>
          <a:p>
            <a:pPr marL="495300" indent="-495300">
              <a:lnSpc>
                <a:spcPct val="90000"/>
              </a:lnSpc>
              <a:buFontTx/>
              <a:buNone/>
            </a:pPr>
            <a:endParaRPr lang="en-GB" sz="1800" b="1" dirty="0" smtClean="0"/>
          </a:p>
          <a:p>
            <a:pPr marL="495300" indent="-495300">
              <a:lnSpc>
                <a:spcPct val="90000"/>
              </a:lnSpc>
              <a:buFontTx/>
              <a:buNone/>
            </a:pPr>
            <a:endParaRPr lang="en-GB" sz="1800" b="1" dirty="0" smtClean="0"/>
          </a:p>
          <a:p>
            <a:pPr marL="495300" indent="-495300">
              <a:lnSpc>
                <a:spcPct val="90000"/>
              </a:lnSpc>
              <a:buFontTx/>
              <a:buNone/>
            </a:pPr>
            <a:endParaRPr lang="en-GB" sz="2000" b="1" dirty="0" smtClean="0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1692275" y="2636838"/>
            <a:ext cx="55435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619250" y="2781300"/>
            <a:ext cx="60483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endParaRPr lang="en-US" b="1" i="1"/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1658279" y="3195073"/>
            <a:ext cx="5106987" cy="28733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endParaRPr lang="en-US" b="1" i="1"/>
          </a:p>
        </p:txBody>
      </p:sp>
      <p:grpSp>
        <p:nvGrpSpPr>
          <p:cNvPr id="3" name="Group 2"/>
          <p:cNvGrpSpPr/>
          <p:nvPr/>
        </p:nvGrpSpPr>
        <p:grpSpPr>
          <a:xfrm>
            <a:off x="4161612" y="1338263"/>
            <a:ext cx="4143375" cy="5334000"/>
            <a:chOff x="684213" y="1268413"/>
            <a:chExt cx="4143375" cy="5334000"/>
          </a:xfrm>
        </p:grpSpPr>
        <p:sp>
          <p:nvSpPr>
            <p:cNvPr id="24581" name="Line 9"/>
            <p:cNvSpPr>
              <a:spLocks noChangeShapeType="1"/>
            </p:cNvSpPr>
            <p:nvPr/>
          </p:nvSpPr>
          <p:spPr bwMode="auto">
            <a:xfrm rot="18908076" flipH="1">
              <a:off x="2484438" y="2997200"/>
              <a:ext cx="430212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Rectangle 13"/>
            <p:cNvSpPr>
              <a:spLocks noChangeArrowheads="1"/>
            </p:cNvSpPr>
            <p:nvPr/>
          </p:nvSpPr>
          <p:spPr bwMode="auto">
            <a:xfrm>
              <a:off x="1908175" y="2997200"/>
              <a:ext cx="1428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US" b="1" i="1"/>
            </a:p>
          </p:txBody>
        </p:sp>
        <p:sp>
          <p:nvSpPr>
            <p:cNvPr id="24583" name="Rectangle 14"/>
            <p:cNvSpPr>
              <a:spLocks noChangeArrowheads="1"/>
            </p:cNvSpPr>
            <p:nvPr/>
          </p:nvSpPr>
          <p:spPr bwMode="auto">
            <a:xfrm>
              <a:off x="1908175" y="2924175"/>
              <a:ext cx="142875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US" b="1" i="1"/>
            </a:p>
          </p:txBody>
        </p:sp>
        <p:sp>
          <p:nvSpPr>
            <p:cNvPr id="24584" name="Rectangle 15"/>
            <p:cNvSpPr>
              <a:spLocks noChangeArrowheads="1"/>
            </p:cNvSpPr>
            <p:nvPr/>
          </p:nvSpPr>
          <p:spPr bwMode="auto">
            <a:xfrm>
              <a:off x="1908175" y="2924175"/>
              <a:ext cx="142875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US" b="1" i="1"/>
            </a:p>
          </p:txBody>
        </p:sp>
        <p:sp>
          <p:nvSpPr>
            <p:cNvPr id="24585" name="Oval 18"/>
            <p:cNvSpPr>
              <a:spLocks noChangeArrowheads="1"/>
            </p:cNvSpPr>
            <p:nvPr/>
          </p:nvSpPr>
          <p:spPr bwMode="auto">
            <a:xfrm>
              <a:off x="3132138" y="4149725"/>
              <a:ext cx="576262" cy="574675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US" b="1" i="1"/>
            </a:p>
          </p:txBody>
        </p:sp>
        <p:sp>
          <p:nvSpPr>
            <p:cNvPr id="24587" name="Line 7"/>
            <p:cNvSpPr>
              <a:spLocks noChangeShapeType="1"/>
            </p:cNvSpPr>
            <p:nvPr/>
          </p:nvSpPr>
          <p:spPr bwMode="auto">
            <a:xfrm>
              <a:off x="2419350" y="2608263"/>
              <a:ext cx="287338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8"/>
            <p:cNvSpPr>
              <a:spLocks noChangeShapeType="1"/>
            </p:cNvSpPr>
            <p:nvPr/>
          </p:nvSpPr>
          <p:spPr bwMode="auto">
            <a:xfrm rot="5171156">
              <a:off x="2706688" y="2608263"/>
              <a:ext cx="287337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2633663" y="3573463"/>
              <a:ext cx="142875" cy="431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US" b="1" i="1"/>
            </a:p>
          </p:txBody>
        </p:sp>
        <p:sp>
          <p:nvSpPr>
            <p:cNvPr id="24594" name="Oval 19"/>
            <p:cNvSpPr>
              <a:spLocks noChangeArrowheads="1"/>
            </p:cNvSpPr>
            <p:nvPr/>
          </p:nvSpPr>
          <p:spPr bwMode="auto">
            <a:xfrm>
              <a:off x="2417763" y="2133600"/>
              <a:ext cx="503237" cy="503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US" b="1" i="1"/>
            </a:p>
          </p:txBody>
        </p:sp>
        <p:sp>
          <p:nvSpPr>
            <p:cNvPr id="24596" name="Line 21"/>
            <p:cNvSpPr>
              <a:spLocks noChangeShapeType="1"/>
            </p:cNvSpPr>
            <p:nvPr/>
          </p:nvSpPr>
          <p:spPr bwMode="auto">
            <a:xfrm>
              <a:off x="2705100" y="4149725"/>
              <a:ext cx="0" cy="647700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Text Box 24"/>
            <p:cNvSpPr txBox="1">
              <a:spLocks noChangeArrowheads="1"/>
            </p:cNvSpPr>
            <p:nvPr/>
          </p:nvSpPr>
          <p:spPr bwMode="auto">
            <a:xfrm>
              <a:off x="684213" y="4797425"/>
              <a:ext cx="4143375" cy="180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GB" sz="1600" b="1">
                  <a:solidFill>
                    <a:srgbClr val="FF0000"/>
                  </a:solidFill>
                </a:rPr>
                <a:t>IMMUNE RESPONSES 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GB" sz="1600" b="1"/>
                <a:t>(CHEMOKINE/CYTOKINE PRODUCTION),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GB" sz="1600" b="1">
                  <a:solidFill>
                    <a:srgbClr val="FF0000"/>
                  </a:solidFill>
                </a:rPr>
                <a:t>RECEPTOR CLUSTERING</a:t>
              </a:r>
              <a:r>
                <a:rPr lang="en-GB" sz="1600" b="1"/>
                <a:t> 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GB" sz="1600" b="1"/>
                <a:t>(VIRAL SYNAPSE),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GB" sz="1600" b="1">
                  <a:solidFill>
                    <a:srgbClr val="FF0000"/>
                  </a:solidFill>
                </a:rPr>
                <a:t>CELLULAR RESPONSES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GB" sz="1600" b="1"/>
                <a:t> (APOPTOSIS)</a:t>
              </a:r>
            </a:p>
          </p:txBody>
        </p:sp>
        <p:sp>
          <p:nvSpPr>
            <p:cNvPr id="24599" name="Text Box 29"/>
            <p:cNvSpPr txBox="1">
              <a:spLocks noChangeArrowheads="1"/>
            </p:cNvSpPr>
            <p:nvPr/>
          </p:nvSpPr>
          <p:spPr bwMode="auto">
            <a:xfrm>
              <a:off x="1265238" y="1268413"/>
              <a:ext cx="3109912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GB" sz="2000" b="1" dirty="0">
                  <a:solidFill>
                    <a:schemeClr val="tx1"/>
                  </a:solidFill>
                </a:rPr>
                <a:t>SIGNALLING/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GB" sz="2000" b="1" dirty="0">
                  <a:solidFill>
                    <a:schemeClr val="tx1"/>
                  </a:solidFill>
                </a:rPr>
                <a:t>MEMBRANE DYNAMICS</a:t>
              </a:r>
            </a:p>
            <a:p>
              <a:pPr algn="ctr" eaLnBrk="0" hangingPunct="0">
                <a:spcBef>
                  <a:spcPct val="20000"/>
                </a:spcBef>
              </a:pPr>
              <a:endParaRPr lang="en-GB" sz="20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77816" y="1699419"/>
            <a:ext cx="2506663" cy="4751388"/>
            <a:chOff x="4806950" y="1628775"/>
            <a:chExt cx="2506663" cy="4751388"/>
          </a:xfrm>
        </p:grpSpPr>
        <p:sp>
          <p:nvSpPr>
            <p:cNvPr id="24589" name="Line 10"/>
            <p:cNvSpPr>
              <a:spLocks noChangeShapeType="1"/>
            </p:cNvSpPr>
            <p:nvPr/>
          </p:nvSpPr>
          <p:spPr bwMode="auto">
            <a:xfrm>
              <a:off x="5372100" y="2608263"/>
              <a:ext cx="287338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1"/>
            <p:cNvSpPr>
              <a:spLocks noChangeShapeType="1"/>
            </p:cNvSpPr>
            <p:nvPr/>
          </p:nvSpPr>
          <p:spPr bwMode="auto">
            <a:xfrm rot="5171156">
              <a:off x="5659438" y="2608263"/>
              <a:ext cx="287337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12"/>
            <p:cNvSpPr>
              <a:spLocks noChangeShapeType="1"/>
            </p:cNvSpPr>
            <p:nvPr/>
          </p:nvSpPr>
          <p:spPr bwMode="auto">
            <a:xfrm rot="18908076" flipH="1">
              <a:off x="5441950" y="2997200"/>
              <a:ext cx="430213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5584825" y="3573463"/>
              <a:ext cx="142875" cy="431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US" b="1" i="1"/>
            </a:p>
          </p:txBody>
        </p:sp>
        <p:sp>
          <p:nvSpPr>
            <p:cNvPr id="24595" name="Oval 20"/>
            <p:cNvSpPr>
              <a:spLocks noChangeArrowheads="1"/>
            </p:cNvSpPr>
            <p:nvPr/>
          </p:nvSpPr>
          <p:spPr bwMode="auto">
            <a:xfrm>
              <a:off x="5368925" y="2133600"/>
              <a:ext cx="503238" cy="503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US" b="1" i="1"/>
            </a:p>
          </p:txBody>
        </p:sp>
        <p:sp>
          <p:nvSpPr>
            <p:cNvPr id="24598" name="Text Box 25"/>
            <p:cNvSpPr txBox="1">
              <a:spLocks noChangeArrowheads="1"/>
            </p:cNvSpPr>
            <p:nvPr/>
          </p:nvSpPr>
          <p:spPr bwMode="auto">
            <a:xfrm>
              <a:off x="4865688" y="1628775"/>
              <a:ext cx="15541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GB" sz="2000" b="1" dirty="0">
                  <a:solidFill>
                    <a:schemeClr val="tx1"/>
                  </a:solidFill>
                </a:rPr>
                <a:t>INFECTION</a:t>
              </a:r>
            </a:p>
          </p:txBody>
        </p:sp>
        <p:sp>
          <p:nvSpPr>
            <p:cNvPr id="24600" name="Text Box 31"/>
            <p:cNvSpPr txBox="1">
              <a:spLocks noChangeArrowheads="1"/>
            </p:cNvSpPr>
            <p:nvPr/>
          </p:nvSpPr>
          <p:spPr bwMode="auto">
            <a:xfrm>
              <a:off x="4806950" y="4868863"/>
              <a:ext cx="2506663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GB" sz="1600" b="1"/>
                <a:t>VIRUS ENTERS CELL: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GB" sz="1600" b="1">
                  <a:solidFill>
                    <a:schemeClr val="hlink"/>
                  </a:solidFill>
                </a:rPr>
                <a:t>REPLICATES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GB" sz="1600" b="1"/>
                <a:t> (“CIS” INFECTION)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GB" sz="1600" b="1">
                  <a:solidFill>
                    <a:schemeClr val="hlink"/>
                  </a:solidFill>
                </a:rPr>
                <a:t>DOES NOT REPLICATE</a:t>
              </a:r>
              <a:r>
                <a:rPr lang="en-GB" sz="1600" b="1"/>
                <a:t> 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GB" sz="1600" b="1"/>
                <a:t>(“TRANS” INFECTION)</a:t>
              </a:r>
            </a:p>
          </p:txBody>
        </p:sp>
        <p:sp>
          <p:nvSpPr>
            <p:cNvPr id="24601" name="Line 32"/>
            <p:cNvSpPr>
              <a:spLocks noChangeShapeType="1"/>
            </p:cNvSpPr>
            <p:nvPr/>
          </p:nvSpPr>
          <p:spPr bwMode="auto">
            <a:xfrm>
              <a:off x="5657850" y="4149725"/>
              <a:ext cx="0" cy="647700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SUMMARY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83248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HIV co-opts cellular receptors to gain entry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Cellular tropism enabled by gp120:CR interactions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Initial interaction between virus and APC – APC presents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    intact virus to T-cells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On T-cells, primary receptor is CD4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C</a:t>
            </a:r>
            <a:r>
              <a:rPr lang="en-GB" sz="2400" b="1" dirty="0" smtClean="0">
                <a:solidFill>
                  <a:schemeClr val="tx1"/>
                </a:solidFill>
              </a:rPr>
              <a:t>o-receptors are CCR5/CXCR4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Complex infection process – knowledge of this PLUS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   structural information of viral ligands and cellular 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   receptors allows design of intervention therapies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NEW therapies based on entry inhibition (MARAVIROC);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   fusion inhibition (FUZEON)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Antibody therapies also show promise (PRO-140, 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   IBALIZUMAB)</a:t>
            </a:r>
          </a:p>
        </p:txBody>
      </p:sp>
    </p:spTree>
    <p:extLst>
      <p:ext uri="{BB962C8B-B14F-4D97-AF65-F5344CB8AC3E}">
        <p14:creationId xmlns:p14="http://schemas.microsoft.com/office/powerpoint/2010/main" val="2046512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772400" cy="1143000"/>
          </a:xfrm>
        </p:spPr>
        <p:txBody>
          <a:bodyPr/>
          <a:lstStyle/>
          <a:p>
            <a:r>
              <a:rPr lang="en-GB" sz="2800" b="1" smtClean="0"/>
              <a:t>FURTHER READING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1852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b="1" dirty="0" smtClean="0"/>
              <a:t>Van </a:t>
            </a:r>
            <a:r>
              <a:rPr lang="en-GB" sz="1800" b="1" dirty="0" err="1" smtClean="0"/>
              <a:t>kooyk</a:t>
            </a:r>
            <a:r>
              <a:rPr lang="en-GB" sz="1800" b="1" dirty="0" smtClean="0"/>
              <a:t> &amp; </a:t>
            </a:r>
            <a:r>
              <a:rPr lang="en-GB" sz="1800" b="1" dirty="0" err="1" smtClean="0"/>
              <a:t>Geijtenbeek</a:t>
            </a:r>
            <a:r>
              <a:rPr lang="en-GB" sz="1800" b="1" dirty="0" smtClean="0"/>
              <a:t> (2003) Nature Reviews Immunology, 3, 697-709</a:t>
            </a:r>
          </a:p>
          <a:p>
            <a:pPr>
              <a:lnSpc>
                <a:spcPct val="80000"/>
              </a:lnSpc>
            </a:pPr>
            <a:r>
              <a:rPr lang="en-GB" sz="1800" b="1" dirty="0" err="1" smtClean="0"/>
              <a:t>Sattentau</a:t>
            </a:r>
            <a:r>
              <a:rPr lang="en-GB" sz="1800" b="1" dirty="0" smtClean="0"/>
              <a:t>, Q. (1998). Structure, 6, 945-949</a:t>
            </a:r>
          </a:p>
          <a:p>
            <a:pPr>
              <a:lnSpc>
                <a:spcPct val="80000"/>
              </a:lnSpc>
            </a:pPr>
            <a:r>
              <a:rPr lang="en-GB" sz="1800" b="1" dirty="0" err="1" smtClean="0"/>
              <a:t>Zwick</a:t>
            </a:r>
            <a:r>
              <a:rPr lang="en-GB" sz="1800" b="1" dirty="0" smtClean="0"/>
              <a:t> (2005). AIDS, 19, 1725-1737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Cooley &amp; </a:t>
            </a:r>
            <a:r>
              <a:rPr lang="en-GB" sz="1800" b="1" dirty="0" err="1" smtClean="0"/>
              <a:t>Lewin</a:t>
            </a:r>
            <a:r>
              <a:rPr lang="en-GB" sz="1800" b="1" dirty="0" smtClean="0"/>
              <a:t> (2003). J. </a:t>
            </a:r>
            <a:r>
              <a:rPr lang="en-GB" sz="1800" b="1" dirty="0" err="1" smtClean="0"/>
              <a:t>Clin.Virol</a:t>
            </a:r>
            <a:r>
              <a:rPr lang="en-GB" sz="1800" b="1" dirty="0" smtClean="0"/>
              <a:t>., 26, 121-132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Huang et al. (2005). Science, 310, 1025-8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Maeda et al. (2006). </a:t>
            </a:r>
            <a:r>
              <a:rPr lang="en-GB" sz="1800" b="1" dirty="0" err="1" smtClean="0"/>
              <a:t>J.Biol.Chem</a:t>
            </a:r>
            <a:r>
              <a:rPr lang="en-GB" sz="1800" b="1" dirty="0" smtClean="0"/>
              <a:t>., 281, 112688-12698</a:t>
            </a:r>
          </a:p>
          <a:p>
            <a:pPr>
              <a:lnSpc>
                <a:spcPct val="80000"/>
              </a:lnSpc>
            </a:pPr>
            <a:r>
              <a:rPr lang="en-GB" sz="1800" b="1" dirty="0" err="1" smtClean="0"/>
              <a:t>Arthos</a:t>
            </a:r>
            <a:r>
              <a:rPr lang="en-GB" sz="1800" b="1" dirty="0" smtClean="0"/>
              <a:t> et al. (2008). Nature Immunology, 9, 301-309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Fortin et al. (1998). </a:t>
            </a:r>
            <a:r>
              <a:rPr lang="en-GB" sz="1800" b="1" dirty="0" err="1" smtClean="0"/>
              <a:t>J.Virol</a:t>
            </a:r>
            <a:r>
              <a:rPr lang="en-GB" sz="1800" b="1" dirty="0" smtClean="0"/>
              <a:t>. 72, 2105-2112</a:t>
            </a:r>
          </a:p>
          <a:p>
            <a:pPr>
              <a:lnSpc>
                <a:spcPct val="80000"/>
              </a:lnSpc>
            </a:pPr>
            <a:r>
              <a:rPr lang="en-GB" sz="1800" b="1" dirty="0" err="1" smtClean="0"/>
              <a:t>Kaul</a:t>
            </a:r>
            <a:r>
              <a:rPr lang="en-GB" sz="1800" b="1" dirty="0" smtClean="0"/>
              <a:t> et al. (2008) </a:t>
            </a:r>
            <a:r>
              <a:rPr lang="en-GB" sz="1800" b="1" dirty="0" err="1" smtClean="0"/>
              <a:t>J.Reprod.Immunol</a:t>
            </a:r>
            <a:r>
              <a:rPr lang="en-GB" sz="1800" b="1" dirty="0" smtClean="0"/>
              <a:t>. 77, 32-40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Wu &amp; </a:t>
            </a:r>
            <a:r>
              <a:rPr lang="en-GB" sz="1800" b="1" dirty="0" err="1" smtClean="0"/>
              <a:t>KuwelRamani</a:t>
            </a:r>
            <a:r>
              <a:rPr lang="en-GB" sz="1800" b="1" dirty="0" smtClean="0"/>
              <a:t> (2006). Nature Reviews Immunology, 6, 859-868 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De Witt et al. (2007). Trends in Mol. Med. 14, 12-19</a:t>
            </a:r>
          </a:p>
          <a:p>
            <a:pPr>
              <a:lnSpc>
                <a:spcPct val="80000"/>
              </a:lnSpc>
            </a:pPr>
            <a:r>
              <a:rPr lang="en-GB" sz="1800" b="1" dirty="0" err="1" smtClean="0"/>
              <a:t>Alkhatib</a:t>
            </a:r>
            <a:r>
              <a:rPr lang="en-GB" sz="1800" b="1" dirty="0" smtClean="0"/>
              <a:t> (2009). </a:t>
            </a:r>
            <a:r>
              <a:rPr lang="en-GB" sz="1800" b="1" dirty="0" err="1" smtClean="0"/>
              <a:t>Curr</a:t>
            </a:r>
            <a:r>
              <a:rPr lang="en-GB" sz="1800" b="1" dirty="0" smtClean="0"/>
              <a:t>. Opp. HIV AIDS 4, 96-103</a:t>
            </a:r>
          </a:p>
          <a:p>
            <a:pPr>
              <a:lnSpc>
                <a:spcPct val="80000"/>
              </a:lnSpc>
            </a:pPr>
            <a:r>
              <a:rPr lang="en-GB" sz="1800" b="1" dirty="0" err="1" smtClean="0"/>
              <a:t>Kuritzkes</a:t>
            </a:r>
            <a:r>
              <a:rPr lang="en-GB" sz="1800" b="1" dirty="0" smtClean="0"/>
              <a:t> (2009). </a:t>
            </a:r>
            <a:r>
              <a:rPr lang="en-GB" sz="1800" b="1" dirty="0" err="1" smtClean="0"/>
              <a:t>Curr</a:t>
            </a:r>
            <a:r>
              <a:rPr lang="en-GB" sz="1800" b="1" dirty="0" smtClean="0"/>
              <a:t>. Opp. HIV AIDS 4, 82-87</a:t>
            </a:r>
          </a:p>
          <a:p>
            <a:pPr>
              <a:lnSpc>
                <a:spcPct val="80000"/>
              </a:lnSpc>
            </a:pPr>
            <a:r>
              <a:rPr lang="en-GB" sz="1800" b="1" dirty="0" err="1" smtClean="0"/>
              <a:t>Makinson</a:t>
            </a:r>
            <a:r>
              <a:rPr lang="en-GB" sz="1800" b="1" dirty="0" smtClean="0"/>
              <a:t> &amp; </a:t>
            </a:r>
            <a:r>
              <a:rPr lang="en-GB" sz="1800" b="1" dirty="0" err="1" smtClean="0"/>
              <a:t>Reynes</a:t>
            </a:r>
            <a:r>
              <a:rPr lang="en-GB" sz="1800" b="1" dirty="0" smtClean="0"/>
              <a:t> (2009). </a:t>
            </a:r>
            <a:r>
              <a:rPr lang="en-GB" sz="1800" b="1" dirty="0" err="1" smtClean="0"/>
              <a:t>Curr</a:t>
            </a:r>
            <a:r>
              <a:rPr lang="en-GB" sz="1800" b="1" dirty="0" smtClean="0"/>
              <a:t>. Opp. HIV AIDS 4, 150-8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Wu et al. (2010). Science 330, 1066-1071</a:t>
            </a:r>
          </a:p>
          <a:p>
            <a:pPr>
              <a:lnSpc>
                <a:spcPct val="80000"/>
              </a:lnSpc>
            </a:pPr>
            <a:r>
              <a:rPr lang="en-GB" sz="1800" b="1" dirty="0" err="1" smtClean="0"/>
              <a:t>Altfeld</a:t>
            </a:r>
            <a:r>
              <a:rPr lang="en-GB" sz="1800" b="1" dirty="0" smtClean="0"/>
              <a:t> et al. (2011). Nature Reviews Immunology, 11, 176-186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Choi &amp; An (2011). Exp. Biol. Med., 236, 637-647</a:t>
            </a:r>
          </a:p>
          <a:p>
            <a:pPr>
              <a:lnSpc>
                <a:spcPct val="80000"/>
              </a:lnSpc>
            </a:pPr>
            <a:endParaRPr lang="en-GB" sz="1800" b="1" dirty="0" smtClean="0"/>
          </a:p>
          <a:p>
            <a:pPr>
              <a:lnSpc>
                <a:spcPct val="80000"/>
              </a:lnSpc>
            </a:pPr>
            <a:r>
              <a:rPr lang="en-GB" sz="1800" b="1" dirty="0" smtClean="0"/>
              <a:t>Jacobson et al. (2010). J. Inf. Dis., 201, 1481-1487</a:t>
            </a:r>
          </a:p>
          <a:p>
            <a:pPr>
              <a:lnSpc>
                <a:spcPct val="80000"/>
              </a:lnSpc>
            </a:pPr>
            <a:r>
              <a:rPr lang="en-GB" sz="1800" b="1" dirty="0" smtClean="0"/>
              <a:t>Mao et al (2012). Nature </a:t>
            </a:r>
            <a:r>
              <a:rPr lang="en-GB" sz="1800" b="1" dirty="0" err="1" smtClean="0"/>
              <a:t>Struct</a:t>
            </a:r>
            <a:r>
              <a:rPr lang="en-GB" sz="1800" b="1" dirty="0" smtClean="0"/>
              <a:t>. Mol. Biol.,19, 893-900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400" b="1" dirty="0" smtClean="0"/>
              <a:t>See also </a:t>
            </a:r>
            <a:r>
              <a:rPr lang="en-GB" sz="1400" b="1" dirty="0" smtClean="0">
                <a:solidFill>
                  <a:srgbClr val="FF0000"/>
                </a:solidFill>
              </a:rPr>
              <a:t>http://www.aidsmap.com </a:t>
            </a:r>
            <a:r>
              <a:rPr lang="en-GB" sz="1400" b="1" dirty="0" smtClean="0"/>
              <a:t>for recent info on drug therapies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536" y="5517232"/>
            <a:ext cx="4538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schemeClr val="tx1"/>
                </a:solidFill>
              </a:rPr>
              <a:t>Pace et al. (2012) J. AIDS Sep 2012 (</a:t>
            </a:r>
            <a:r>
              <a:rPr lang="en-GB" sz="1600" b="1" dirty="0" err="1" smtClean="0">
                <a:solidFill>
                  <a:schemeClr val="tx1"/>
                </a:solidFill>
              </a:rPr>
              <a:t>ePub</a:t>
            </a:r>
            <a:r>
              <a:rPr lang="en-GB" sz="1600" b="1" dirty="0" smtClean="0">
                <a:solidFill>
                  <a:schemeClr val="tx1"/>
                </a:solidFill>
              </a:rPr>
              <a:t>)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algn="ctr"/>
            <a:r>
              <a:rPr lang="en-GB" sz="3600" b="1" smtClean="0"/>
              <a:t>THE VIRAL LIGANDS</a:t>
            </a:r>
            <a:r>
              <a:rPr lang="en-GB" sz="2600" b="1" smtClean="0"/>
              <a:t> </a:t>
            </a:r>
            <a:br>
              <a:rPr lang="en-GB" sz="2600" b="1" smtClean="0"/>
            </a:br>
            <a:r>
              <a:rPr lang="en-GB" sz="2600" b="1" smtClean="0"/>
              <a:t/>
            </a:r>
            <a:br>
              <a:rPr lang="en-GB" sz="2600" b="1" smtClean="0"/>
            </a:br>
            <a:r>
              <a:rPr lang="en-GB" sz="2600" b="1" smtClean="0">
                <a:solidFill>
                  <a:schemeClr val="tx1"/>
                </a:solidFill>
              </a:rPr>
              <a:t>gp120</a:t>
            </a:r>
            <a:br>
              <a:rPr lang="en-GB" sz="2600" b="1" smtClean="0">
                <a:solidFill>
                  <a:schemeClr val="tx1"/>
                </a:solidFill>
              </a:rPr>
            </a:br>
            <a:r>
              <a:rPr lang="en-GB" sz="2600" b="1" smtClean="0">
                <a:solidFill>
                  <a:schemeClr val="tx1"/>
                </a:solidFill>
              </a:rPr>
              <a:t/>
            </a:r>
            <a:br>
              <a:rPr lang="en-GB" sz="2600" b="1" smtClean="0">
                <a:solidFill>
                  <a:schemeClr val="tx1"/>
                </a:solidFill>
              </a:rPr>
            </a:br>
            <a:r>
              <a:rPr lang="en-GB" sz="2600" b="1" smtClean="0">
                <a:solidFill>
                  <a:schemeClr val="tx1"/>
                </a:solidFill>
              </a:rPr>
              <a:t>gp41</a:t>
            </a:r>
            <a:r>
              <a:rPr lang="en-GB" sz="2600" b="1" smtClean="0"/>
              <a:t> </a:t>
            </a:r>
            <a:br>
              <a:rPr lang="en-GB" sz="2600" b="1" smtClean="0"/>
            </a:br>
            <a:r>
              <a:rPr lang="en-GB" sz="2600" b="1" smtClean="0"/>
              <a:t/>
            </a:r>
            <a:br>
              <a:rPr lang="en-GB" sz="2600" b="1" smtClean="0"/>
            </a:br>
            <a:r>
              <a:rPr lang="en-GB" sz="2600" b="1" smtClean="0"/>
              <a:t/>
            </a:r>
            <a:br>
              <a:rPr lang="en-GB" sz="2600" b="1" smtClean="0"/>
            </a:br>
            <a:r>
              <a:rPr lang="en-GB" sz="2600" b="1" smtClean="0"/>
              <a:t/>
            </a:r>
            <a:br>
              <a:rPr lang="en-GB" sz="2600" b="1" smtClean="0"/>
            </a:br>
            <a:endParaRPr lang="en-GB" sz="2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THE HIV ENVELOPE COMPLEX IS TRIMERIC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116013" y="4652963"/>
            <a:ext cx="6792912" cy="1698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Assembled as gp160 in </a:t>
            </a:r>
            <a:r>
              <a:rPr lang="en-GB" sz="1800" b="1" dirty="0" err="1">
                <a:solidFill>
                  <a:schemeClr val="tx1"/>
                </a:solidFill>
              </a:rPr>
              <a:t>golgi</a:t>
            </a:r>
            <a:r>
              <a:rPr lang="en-GB" sz="1800" b="1" dirty="0">
                <a:solidFill>
                  <a:schemeClr val="tx1"/>
                </a:solidFill>
              </a:rPr>
              <a:t>: glycosylated/</a:t>
            </a:r>
            <a:r>
              <a:rPr lang="en-GB" sz="1800" b="1" dirty="0" err="1">
                <a:solidFill>
                  <a:schemeClr val="tx1"/>
                </a:solidFill>
              </a:rPr>
              <a:t>trimerises</a:t>
            </a:r>
            <a:r>
              <a:rPr lang="en-GB" sz="1800" b="1" dirty="0">
                <a:solidFill>
                  <a:schemeClr val="tx1"/>
                </a:solidFill>
              </a:rPr>
              <a:t> in ER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Transported to surface membrane as </a:t>
            </a:r>
            <a:r>
              <a:rPr lang="en-GB" sz="1800" b="1" dirty="0" err="1">
                <a:solidFill>
                  <a:schemeClr val="tx1"/>
                </a:solidFill>
              </a:rPr>
              <a:t>trimer</a:t>
            </a:r>
            <a:endParaRPr lang="en-GB" sz="1800" b="1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GB" sz="1800" b="1" dirty="0" smtClean="0">
                <a:solidFill>
                  <a:schemeClr val="tx1"/>
                </a:solidFill>
              </a:rPr>
              <a:t>7-20 </a:t>
            </a:r>
            <a:r>
              <a:rPr lang="en-GB" sz="1800" b="1" dirty="0" err="1">
                <a:solidFill>
                  <a:schemeClr val="tx1"/>
                </a:solidFill>
              </a:rPr>
              <a:t>trimers</a:t>
            </a:r>
            <a:r>
              <a:rPr lang="en-GB" sz="1800" b="1" dirty="0">
                <a:solidFill>
                  <a:schemeClr val="tx1"/>
                </a:solidFill>
              </a:rPr>
              <a:t> per </a:t>
            </a:r>
            <a:r>
              <a:rPr lang="en-GB" sz="1800" b="1" dirty="0" err="1">
                <a:solidFill>
                  <a:schemeClr val="tx1"/>
                </a:solidFill>
              </a:rPr>
              <a:t>virion</a:t>
            </a:r>
            <a:endParaRPr lang="en-GB" sz="1800" b="1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Fragile – gp120 tend to be shed</a:t>
            </a:r>
          </a:p>
          <a:p>
            <a:pPr eaLnBrk="0" hangingPunct="0">
              <a:spcBef>
                <a:spcPct val="20000"/>
              </a:spcBef>
            </a:pPr>
            <a:endParaRPr lang="en-GB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00113" y="1412875"/>
          <a:ext cx="6850062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Flash Document" r:id="rId3" imgW="9896400" imgH="4427280" progId="Flash.Movie">
                  <p:embed/>
                </p:oleObj>
              </mc:Choice>
              <mc:Fallback>
                <p:oleObj name="Flash Document" r:id="rId3" imgW="9896400" imgH="4427280" progId="Flash.Movie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6850062" cy="306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1258888" y="1844675"/>
            <a:ext cx="8445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800" b="1" i="1">
                <a:solidFill>
                  <a:schemeClr val="tx1"/>
                </a:solidFill>
              </a:rPr>
              <a:t>gp120</a:t>
            </a:r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1042988" y="3284538"/>
            <a:ext cx="7175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800" b="1" i="1">
                <a:solidFill>
                  <a:schemeClr val="tx1"/>
                </a:solidFill>
              </a:rPr>
              <a:t>gp41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1800225" y="2873375"/>
            <a:ext cx="5016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800" b="1" i="1"/>
              <a:t>ED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1793875" y="3881438"/>
            <a:ext cx="5143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800" b="1" i="1"/>
              <a:t>TM</a:t>
            </a: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1793875" y="4168775"/>
            <a:ext cx="5143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800" b="1" i="1"/>
              <a:t>CD</a:t>
            </a:r>
          </a:p>
        </p:txBody>
      </p:sp>
      <p:sp>
        <p:nvSpPr>
          <p:cNvPr id="1036" name="Text Box 16"/>
          <p:cNvSpPr txBox="1">
            <a:spLocks noChangeArrowheads="1"/>
          </p:cNvSpPr>
          <p:nvPr/>
        </p:nvSpPr>
        <p:spPr bwMode="auto">
          <a:xfrm>
            <a:off x="7431088" y="3881438"/>
            <a:ext cx="1339850" cy="6969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1800" b="1" i="1">
                <a:solidFill>
                  <a:schemeClr val="tx1"/>
                </a:solidFill>
              </a:rPr>
              <a:t>Viral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800" b="1" i="1">
                <a:solidFill>
                  <a:schemeClr val="tx1"/>
                </a:solidFill>
              </a:rPr>
              <a:t>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1450"/>
            <a:ext cx="7772400" cy="1143000"/>
          </a:xfrm>
        </p:spPr>
        <p:txBody>
          <a:bodyPr/>
          <a:lstStyle/>
          <a:p>
            <a:r>
              <a:rPr lang="en-GB" sz="2800" b="1" smtClean="0"/>
              <a:t>gp120: 2D STRUCTURE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097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b="1" i="1" dirty="0" err="1" smtClean="0"/>
              <a:t>env</a:t>
            </a:r>
            <a:r>
              <a:rPr lang="en-GB" sz="1800" b="1" i="1" dirty="0" smtClean="0"/>
              <a:t> </a:t>
            </a:r>
            <a:r>
              <a:rPr lang="en-GB" sz="1800" b="1" dirty="0" smtClean="0"/>
              <a:t>gene is most </a:t>
            </a:r>
            <a:r>
              <a:rPr lang="en-GB" sz="1800" b="1" dirty="0" err="1" smtClean="0"/>
              <a:t>pleiomorphic</a:t>
            </a:r>
            <a:r>
              <a:rPr lang="en-GB" sz="1800" b="1" dirty="0" smtClean="0"/>
              <a:t> of HIV-1 genome, possibly in nature</a:t>
            </a:r>
            <a:endParaRPr lang="en-GB" sz="1800" b="1" i="1" dirty="0" smtClean="0"/>
          </a:p>
          <a:p>
            <a:pPr>
              <a:lnSpc>
                <a:spcPct val="90000"/>
              </a:lnSpc>
            </a:pPr>
            <a:r>
              <a:rPr lang="en-GB" sz="1800" b="1" dirty="0" smtClean="0"/>
              <a:t>Highly glycosylated (50% of mass) structure, with 23-25 N-linked oligosaccharide chains of high mannose, complex or hybrid structures</a:t>
            </a:r>
          </a:p>
          <a:p>
            <a:pPr>
              <a:lnSpc>
                <a:spcPct val="90000"/>
              </a:lnSpc>
            </a:pPr>
            <a:r>
              <a:rPr lang="en-GB" sz="1800" b="1" dirty="0" smtClean="0"/>
              <a:t>9 S-S bonds divide gp120 into domains, comprising </a:t>
            </a:r>
            <a:r>
              <a:rPr lang="en-GB" sz="1800" b="1" dirty="0" err="1" smtClean="0"/>
              <a:t>hypervariable</a:t>
            </a:r>
            <a:r>
              <a:rPr lang="en-GB" sz="1800" b="1" dirty="0" smtClean="0"/>
              <a:t> LOOPS (V1-V5) and CONSERVED REGIONS (C1-C5)</a:t>
            </a:r>
            <a:endParaRPr lang="en-GB" sz="1800" b="1" i="1" dirty="0" smtClean="0"/>
          </a:p>
          <a:p>
            <a:pPr>
              <a:lnSpc>
                <a:spcPct val="90000"/>
              </a:lnSpc>
            </a:pPr>
            <a:r>
              <a:rPr lang="en-GB" sz="1800" b="1" dirty="0" smtClean="0"/>
              <a:t>gp41 </a:t>
            </a:r>
            <a:r>
              <a:rPr lang="en-GB" sz="1800" b="1" dirty="0" err="1" smtClean="0"/>
              <a:t>noncovalently</a:t>
            </a:r>
            <a:r>
              <a:rPr lang="en-GB" sz="1800" b="1" dirty="0" smtClean="0"/>
              <a:t> bound to gp120 to form heterodimer; </a:t>
            </a:r>
            <a:r>
              <a:rPr lang="en-GB" sz="1800" b="1" dirty="0" err="1" smtClean="0"/>
              <a:t>oligomerisation</a:t>
            </a:r>
            <a:r>
              <a:rPr lang="en-GB" sz="1800" b="1" dirty="0" smtClean="0"/>
              <a:t> determinants in gp41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4995813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2800" b="1" smtClean="0">
                <a:solidFill>
                  <a:srgbClr val="FF9900"/>
                </a:solidFill>
              </a:rPr>
              <a:t>gp120 is MULTIFUNCTIONAL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341438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1600" b="1" dirty="0" smtClean="0"/>
          </a:p>
          <a:p>
            <a:pPr>
              <a:lnSpc>
                <a:spcPct val="90000"/>
              </a:lnSpc>
            </a:pPr>
            <a:r>
              <a:rPr lang="en-GB" sz="1600" b="1" dirty="0" smtClean="0"/>
              <a:t>Enables INFECTION (receptor binding) - Ability to contact MULTIPLE RECEPTORS SEQUENTIALLY (CD4, PDI, CR, gp41) is UNIQUE</a:t>
            </a:r>
          </a:p>
          <a:p>
            <a:pPr>
              <a:lnSpc>
                <a:spcPct val="90000"/>
              </a:lnSpc>
            </a:pPr>
            <a:r>
              <a:rPr lang="en-GB" sz="1600" b="1" dirty="0" smtClean="0"/>
              <a:t>Receptor interaction both through </a:t>
            </a:r>
            <a:r>
              <a:rPr lang="en-GB" sz="1600" b="1" dirty="0" smtClean="0">
                <a:solidFill>
                  <a:schemeClr val="hlink"/>
                </a:solidFill>
              </a:rPr>
              <a:t>protein </a:t>
            </a:r>
            <a:r>
              <a:rPr lang="en-GB" sz="1600" b="1" dirty="0" smtClean="0"/>
              <a:t>(CD4, CR) and </a:t>
            </a:r>
            <a:r>
              <a:rPr lang="en-GB" sz="1600" b="1" dirty="0" smtClean="0">
                <a:solidFill>
                  <a:schemeClr val="hlink"/>
                </a:solidFill>
              </a:rPr>
              <a:t>carbohydrate</a:t>
            </a:r>
            <a:r>
              <a:rPr lang="en-GB" sz="1600" b="1" dirty="0" smtClean="0"/>
              <a:t> (DC-SIGN, LANGERIN, MMR)</a:t>
            </a:r>
          </a:p>
          <a:p>
            <a:pPr>
              <a:lnSpc>
                <a:spcPct val="90000"/>
              </a:lnSpc>
            </a:pPr>
            <a:r>
              <a:rPr lang="en-GB" sz="1600" b="1" dirty="0" smtClean="0"/>
              <a:t>Evades HOST IMMUNE RESPONSE (multiple mechanisms)</a:t>
            </a:r>
          </a:p>
          <a:p>
            <a:pPr>
              <a:lnSpc>
                <a:spcPct val="90000"/>
              </a:lnSpc>
            </a:pPr>
            <a:r>
              <a:rPr lang="en-GB" sz="1600" b="1" dirty="0" smtClean="0"/>
              <a:t>Determines CELLULAR TROPISM (</a:t>
            </a:r>
            <a:r>
              <a:rPr lang="en-GB" sz="1600" b="1" dirty="0" err="1" smtClean="0"/>
              <a:t>coreceptor</a:t>
            </a:r>
            <a:r>
              <a:rPr lang="en-GB" sz="1600" b="1" dirty="0" smtClean="0"/>
              <a:t> binding)</a:t>
            </a:r>
          </a:p>
          <a:p>
            <a:pPr>
              <a:lnSpc>
                <a:spcPct val="90000"/>
              </a:lnSpc>
            </a:pPr>
            <a:r>
              <a:rPr lang="en-GB" sz="1600" b="1" dirty="0" smtClean="0"/>
              <a:t>Assists VIRAL DISSEMINATION (APC receptor binding and induction of APOPTOSIS)</a:t>
            </a:r>
          </a:p>
        </p:txBody>
      </p:sp>
      <p:pic>
        <p:nvPicPr>
          <p:cNvPr id="30723" name="Picture 4" descr="wyatt_stru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752600"/>
            <a:ext cx="46482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theme/theme1.xml><?xml version="1.0" encoding="utf-8"?>
<a:theme xmlns:a="http://schemas.openxmlformats.org/drawingml/2006/main" name="imperial_midblue">
  <a:themeElements>
    <a:clrScheme name="">
      <a:dk1>
        <a:srgbClr val="7C98B9"/>
      </a:dk1>
      <a:lt1>
        <a:srgbClr val="FFFFFF"/>
      </a:lt1>
      <a:dk2>
        <a:srgbClr val="0E207F"/>
      </a:dk2>
      <a:lt2>
        <a:srgbClr val="FE9914"/>
      </a:lt2>
      <a:accent1>
        <a:srgbClr val="339966"/>
      </a:accent1>
      <a:accent2>
        <a:srgbClr val="FF9900"/>
      </a:accent2>
      <a:accent3>
        <a:srgbClr val="AAABC0"/>
      </a:accent3>
      <a:accent4>
        <a:srgbClr val="DADADA"/>
      </a:accent4>
      <a:accent5>
        <a:srgbClr val="ADCAB8"/>
      </a:accent5>
      <a:accent6>
        <a:srgbClr val="E78A00"/>
      </a:accent6>
      <a:hlink>
        <a:srgbClr val="FF3300"/>
      </a:hlink>
      <a:folHlink>
        <a:srgbClr val="7C98B9"/>
      </a:folHlink>
    </a:clrScheme>
    <a:fontScheme name="imperial_mid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1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1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perial_mid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_mid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erial_mid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_mid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_mid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_mid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_mid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7C98B9"/>
    </a:dk1>
    <a:lt1>
      <a:srgbClr val="FFFFFF"/>
    </a:lt1>
    <a:dk2>
      <a:srgbClr val="0E207F"/>
    </a:dk2>
    <a:lt2>
      <a:srgbClr val="FE9914"/>
    </a:lt2>
    <a:accent1>
      <a:srgbClr val="33CCCC"/>
    </a:accent1>
    <a:accent2>
      <a:srgbClr val="FF9900"/>
    </a:accent2>
    <a:accent3>
      <a:srgbClr val="AAABC0"/>
    </a:accent3>
    <a:accent4>
      <a:srgbClr val="DADADA"/>
    </a:accent4>
    <a:accent5>
      <a:srgbClr val="ADE2E2"/>
    </a:accent5>
    <a:accent6>
      <a:srgbClr val="E78A00"/>
    </a:accent6>
    <a:hlink>
      <a:srgbClr val="FF3300"/>
    </a:hlink>
    <a:folHlink>
      <a:srgbClr val="7C98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D:\Lectures\imperial_midblue.ppt</Template>
  <TotalTime>4977</TotalTime>
  <Words>3583</Words>
  <Application>Microsoft Office PowerPoint</Application>
  <PresentationFormat>On-screen Show (4:3)</PresentationFormat>
  <Paragraphs>412</Paragraphs>
  <Slides>51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imperial_midblue</vt:lpstr>
      <vt:lpstr>Flash Document</vt:lpstr>
      <vt:lpstr>Package</vt:lpstr>
      <vt:lpstr>HIV envelope - cellular interactions</vt:lpstr>
      <vt:lpstr>LEARNING OBJECTIVES:- </vt:lpstr>
      <vt:lpstr>THE OUTCOMES OF LIGAND:RECEPTOR INTERACTIONS IN VIRAL INFECTION</vt:lpstr>
      <vt:lpstr>KEY STATEMENTS</vt:lpstr>
      <vt:lpstr>OUTCOMES OF HIV LIGAND:CELLULAR RECEPTOR INTERACTIONS</vt:lpstr>
      <vt:lpstr>THE VIRAL LIGANDS   gp120  gp41     </vt:lpstr>
      <vt:lpstr>THE HIV ENVELOPE COMPLEX IS TRIMERIC</vt:lpstr>
      <vt:lpstr>gp120: 2D STRUCTURE</vt:lpstr>
      <vt:lpstr>gp120 is MULTIFUNCTIONAL</vt:lpstr>
      <vt:lpstr>gp120 – 3-D STRUCTURE EXPLAINS FUNCTION:1</vt:lpstr>
      <vt:lpstr>PowerPoint Presentation</vt:lpstr>
      <vt:lpstr>THE GLYCOSYLATED TRIMER</vt:lpstr>
      <vt:lpstr>gp41</vt:lpstr>
      <vt:lpstr>THE CELLULAR RECEPTORS</vt:lpstr>
      <vt:lpstr>FIRST CONTACT – THE APC RECEPTORS  LANGERIN  DC-SIGN  MACROPHAGE MANNOSE RECEPTOR</vt:lpstr>
      <vt:lpstr>GETTING PAST THE BARRIERS – THE INNATE MUCOSAL DEFENCE SYSTEM</vt:lpstr>
      <vt:lpstr>THE KEY ROLE OF DENDRITIC CELLS</vt:lpstr>
      <vt:lpstr>PowerPoint Presentation</vt:lpstr>
      <vt:lpstr>HIV AND LANGERIN - 1 </vt:lpstr>
      <vt:lpstr>HIV AND LANGERIN - 2</vt:lpstr>
      <vt:lpstr>DC-SIGN: “DENDRITIC CELL SPECIFIC ICAM-3 GRABBING NON-INTEGRIN” (CD209)  </vt:lpstr>
      <vt:lpstr>THE MACROPHAGE MANNOSE RECEPTOR (MMR – CD206)</vt:lpstr>
      <vt:lpstr>CELL-CELL TRANSFER: THE VIRAL SYNAPSE </vt:lpstr>
      <vt:lpstr> THE PRIMARY RECEPTOR – CD4  </vt:lpstr>
      <vt:lpstr>CD4: STRUCTURE AND LOCATION</vt:lpstr>
      <vt:lpstr>CD4: gp120 INTERACTIONS</vt:lpstr>
      <vt:lpstr>THE CORECEPTORS</vt:lpstr>
      <vt:lpstr>THE CORECEPTORS: HISTORY</vt:lpstr>
      <vt:lpstr>THE CORECEPTORS ARE CHEMOKINE RECEPTORS – CCR5/CXCR4</vt:lpstr>
      <vt:lpstr>HIV-1 CORECEPTOR USAGE</vt:lpstr>
      <vt:lpstr>VIRAL ENTRY</vt:lpstr>
      <vt:lpstr> CD4-DEPENDENT INFECTION - 1</vt:lpstr>
      <vt:lpstr>CD4-DEPENDENT INFECTION - 2</vt:lpstr>
      <vt:lpstr>CD4- INDEPENDENT INFECTION</vt:lpstr>
      <vt:lpstr>THE FUSION REACTION</vt:lpstr>
      <vt:lpstr>THE ENV-MEDIATED FUSION REACTION - I: “THE VIRAL MOUSETRAP” MODEL</vt:lpstr>
      <vt:lpstr>THE ENV-MEDIATED FUSION REACTION - II</vt:lpstr>
      <vt:lpstr>Cell entry animation</vt:lpstr>
      <vt:lpstr>THERAPIES TARGETTED AT HIV ENTRY  ENTRY INHIBITORS  FUSION INHIBITORS</vt:lpstr>
      <vt:lpstr>THERAPEUTIC INTERVENTIONS DURING THE FOUR STEPS OF VIRAL ENTRY</vt:lpstr>
      <vt:lpstr>STEP 1 – INHIBITORS OF HIV ATTACHMENT</vt:lpstr>
      <vt:lpstr>STEP 2 – INHIBITORS OF CD4:gp120 BINDING: Soluble CD4 and mimetics</vt:lpstr>
      <vt:lpstr>STEP 2 – INHIBITORS OF CD4:gp120 BINDING: anti-CD4 antibodies</vt:lpstr>
      <vt:lpstr>STEP 2 – INHIBITORS OF CD4:gp120  BINDING: BMS 488043</vt:lpstr>
      <vt:lpstr>STEP 3 – INHIBITORS OF CORECEPTORS BINDING</vt:lpstr>
      <vt:lpstr>STEP 3 – INHIBITORS OF CCR5 CORECEPTOR – “ENTRY INHIBITOR” DRUGS - MARAVIROC</vt:lpstr>
      <vt:lpstr>STEP 3 – INHIBITORS OF CCR5 CORECEPTOR – “ENTRY INHIBITOR” DRUGS - OTHERS</vt:lpstr>
      <vt:lpstr>STEP 3 – INHIBITORS OF CXCR4 CORECEPTOR </vt:lpstr>
      <vt:lpstr>STEP 4 – INHIBITORS OF MEMBRANE FUSION</vt:lpstr>
      <vt:lpstr>SUMMARY</vt:lpstr>
      <vt:lpstr>FURTHER READING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ENVELOPE-CELLULAR INTERACTIONS</dc:title>
  <dc:creator>sj</dc:creator>
  <cp:lastModifiedBy>Shiel, Nuala</cp:lastModifiedBy>
  <cp:revision>212</cp:revision>
  <dcterms:created xsi:type="dcterms:W3CDTF">2003-11-21T10:21:45Z</dcterms:created>
  <dcterms:modified xsi:type="dcterms:W3CDTF">2013-01-08T14:10:00Z</dcterms:modified>
</cp:coreProperties>
</file>