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  <p:sldId id="262" r:id="rId7"/>
    <p:sldId id="263" r:id="rId8"/>
    <p:sldId id="295" r:id="rId9"/>
    <p:sldId id="294" r:id="rId10"/>
    <p:sldId id="293" r:id="rId11"/>
    <p:sldId id="291" r:id="rId12"/>
    <p:sldId id="296" r:id="rId13"/>
    <p:sldId id="297" r:id="rId14"/>
    <p:sldId id="29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7" r:id="rId27"/>
    <p:sldId id="278" r:id="rId28"/>
    <p:sldId id="275" r:id="rId29"/>
    <p:sldId id="281" r:id="rId30"/>
    <p:sldId id="279" r:id="rId31"/>
    <p:sldId id="282" r:id="rId32"/>
    <p:sldId id="298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4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A5F-D34F-4E0D-8F17-033FA7C5EB1F}" type="datetimeFigureOut">
              <a:rPr lang="en-GB" smtClean="0"/>
              <a:t>16/10/2012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E8F8-D38D-4CD5-B784-615829AC56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A5F-D34F-4E0D-8F17-033FA7C5EB1F}" type="datetimeFigureOut">
              <a:rPr lang="en-GB" smtClean="0"/>
              <a:t>16/10/2012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E8F8-D38D-4CD5-B784-615829AC56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A5F-D34F-4E0D-8F17-033FA7C5EB1F}" type="datetimeFigureOut">
              <a:rPr lang="en-GB" smtClean="0"/>
              <a:t>16/10/2012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E8F8-D38D-4CD5-B784-615829AC56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A5F-D34F-4E0D-8F17-033FA7C5EB1F}" type="datetimeFigureOut">
              <a:rPr lang="en-GB" smtClean="0"/>
              <a:t>16/10/2012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E8F8-D38D-4CD5-B784-615829AC56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A5F-D34F-4E0D-8F17-033FA7C5EB1F}" type="datetimeFigureOut">
              <a:rPr lang="en-GB" smtClean="0"/>
              <a:t>16/10/2012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E8F8-D38D-4CD5-B784-615829AC56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A5F-D34F-4E0D-8F17-033FA7C5EB1F}" type="datetimeFigureOut">
              <a:rPr lang="en-GB" smtClean="0"/>
              <a:t>16/10/2012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E8F8-D38D-4CD5-B784-615829AC56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A5F-D34F-4E0D-8F17-033FA7C5EB1F}" type="datetimeFigureOut">
              <a:rPr lang="en-GB" smtClean="0"/>
              <a:t>16/10/2012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E8F8-D38D-4CD5-B784-615829AC56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A5F-D34F-4E0D-8F17-033FA7C5EB1F}" type="datetimeFigureOut">
              <a:rPr lang="en-GB" smtClean="0"/>
              <a:t>16/10/2012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E8F8-D38D-4CD5-B784-615829AC56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A5F-D34F-4E0D-8F17-033FA7C5EB1F}" type="datetimeFigureOut">
              <a:rPr lang="en-GB" smtClean="0"/>
              <a:t>16/10/2012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E8F8-D38D-4CD5-B784-615829AC56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A5F-D34F-4E0D-8F17-033FA7C5EB1F}" type="datetimeFigureOut">
              <a:rPr lang="en-GB" smtClean="0"/>
              <a:t>16/10/2012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E8F8-D38D-4CD5-B784-615829AC56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A5F-D34F-4E0D-8F17-033FA7C5EB1F}" type="datetimeFigureOut">
              <a:rPr lang="en-GB" smtClean="0"/>
              <a:t>16/10/2012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E8F8-D38D-4CD5-B784-615829AC56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DA5F-D34F-4E0D-8F17-033FA7C5EB1F}" type="datetimeFigureOut">
              <a:rPr lang="en-GB" smtClean="0"/>
              <a:t>16/10/2012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E8F8-D38D-4CD5-B784-615829AC564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.mckay@imperial.ac.uk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27584" y="1412776"/>
            <a:ext cx="74888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immunological synapse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06500" y="2373313"/>
            <a:ext cx="6729413" cy="190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6350">
            <a:solidFill>
              <a:srgbClr val="558ED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338579" y="2996952"/>
            <a:ext cx="4339841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Dr Paul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 McKay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Section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Infectious Diseases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Department of Medicine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St. Mary’s Campus, Imperial College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  <a:hlinkClick r:id="rId2"/>
              </a:rPr>
              <a:t>p.mckay@imperial.ac.uk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Calibri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131840" y="5517232"/>
            <a:ext cx="2810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October 2012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06500" y="1219200"/>
            <a:ext cx="6729413" cy="190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6350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3366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330200"/>
            <a:ext cx="58801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60648"/>
            <a:ext cx="67513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/>
                <a:cs typeface="Calibri"/>
              </a:rPr>
              <a:t>What initiates the formation of the IS?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241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Activation signals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2636912"/>
            <a:ext cx="56783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MHC : Peptide Scanning – TCR engagement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Co-Stimulation </a:t>
            </a:r>
          </a:p>
          <a:p>
            <a:endParaRPr lang="en-US" sz="2400" b="1" dirty="0"/>
          </a:p>
          <a:p>
            <a:r>
              <a:rPr lang="en-US" sz="2400" b="1" dirty="0" err="1"/>
              <a:t>Chemokines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45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476672"/>
            <a:ext cx="567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MHC : Peptide Scanning – TCR </a:t>
            </a:r>
            <a:r>
              <a:rPr lang="en-US" sz="2400" b="1" dirty="0" smtClean="0"/>
              <a:t>engagement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85910" y="6581001"/>
            <a:ext cx="2454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Zarnitsyna</a:t>
            </a:r>
            <a:r>
              <a:rPr lang="en-US" sz="1200" dirty="0" smtClean="0"/>
              <a:t> and Zhu. </a:t>
            </a:r>
            <a:r>
              <a:rPr lang="en-US" sz="1200" dirty="0" err="1" smtClean="0"/>
              <a:t>Phys</a:t>
            </a:r>
            <a:r>
              <a:rPr lang="en-US" sz="1200" dirty="0" smtClean="0"/>
              <a:t> Biol. 9 No4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420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96752"/>
            <a:ext cx="5458483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6247" y="6581001"/>
            <a:ext cx="3967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Acuto</a:t>
            </a:r>
            <a:r>
              <a:rPr lang="en-US" sz="1200" dirty="0" smtClean="0"/>
              <a:t> and Michel. Nature Reviews Immunology  3: 939 - 951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404664"/>
            <a:ext cx="284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 Cell Co-Stimulation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122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00808"/>
            <a:ext cx="5224145" cy="4823994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9592" y="332656"/>
            <a:ext cx="7635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800" dirty="0">
                <a:solidFill>
                  <a:srgbClr val="000000"/>
                </a:solidFill>
              </a:rPr>
              <a:t>During trafficking through the lymph nodes, T cells are exposed to </a:t>
            </a:r>
            <a:r>
              <a:rPr lang="en-GB" sz="2800" dirty="0" err="1">
                <a:solidFill>
                  <a:srgbClr val="000000"/>
                </a:solidFill>
              </a:rPr>
              <a:t>chemokines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6581001"/>
            <a:ext cx="4122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Girard et al., Nature Reviews Immunology </a:t>
            </a:r>
            <a:r>
              <a:rPr lang="fr-FR" sz="1200" dirty="0"/>
              <a:t>doi:10.1038/nri3298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62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 cell polarisation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7544" y="1412776"/>
            <a:ext cx="8153400" cy="3352800"/>
            <a:chOff x="467544" y="1412776"/>
            <a:chExt cx="8153400" cy="33528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412776"/>
              <a:ext cx="81534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3829" t="29297" r="58850" b="63567"/>
            <a:stretch/>
          </p:blipFill>
          <p:spPr bwMode="auto">
            <a:xfrm>
              <a:off x="7863532" y="3645024"/>
              <a:ext cx="5969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99792" y="1196752"/>
            <a:ext cx="34203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000000"/>
                </a:solidFill>
              </a:rPr>
              <a:t>Exposure to </a:t>
            </a:r>
            <a:r>
              <a:rPr lang="en-GB" dirty="0" err="1">
                <a:solidFill>
                  <a:srgbClr val="000000"/>
                </a:solidFill>
              </a:rPr>
              <a:t>chemokines</a:t>
            </a:r>
            <a:r>
              <a:rPr lang="en-GB" dirty="0">
                <a:solidFill>
                  <a:srgbClr val="000000"/>
                </a:solidFill>
              </a:rPr>
              <a:t> during 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</a:rPr>
              <a:t>migration to the inflammatory site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2771800" y="1988840"/>
            <a:ext cx="871736" cy="834752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5148064" y="1988840"/>
            <a:ext cx="936104" cy="93610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2000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32607" y="2971800"/>
            <a:ext cx="19432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dirty="0">
                <a:solidFill>
                  <a:srgbClr val="000000"/>
                </a:solidFill>
              </a:rPr>
              <a:t>Polarisation </a:t>
            </a:r>
          </a:p>
          <a:p>
            <a:pPr algn="ctr" eaLnBrk="0" hangingPunct="0"/>
            <a:r>
              <a:rPr lang="en-GB" dirty="0">
                <a:solidFill>
                  <a:srgbClr val="000000"/>
                </a:solidFill>
              </a:rPr>
              <a:t>(redistribution of </a:t>
            </a:r>
          </a:p>
          <a:p>
            <a:pPr algn="ctr" eaLnBrk="0" hangingPunct="0"/>
            <a:r>
              <a:rPr lang="en-GB" dirty="0">
                <a:solidFill>
                  <a:srgbClr val="000000"/>
                </a:solidFill>
              </a:rPr>
              <a:t>surface molecules)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86400" y="3352800"/>
            <a:ext cx="1895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000000"/>
                </a:solidFill>
              </a:rPr>
              <a:t>Integrin activation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771800" y="4077072"/>
            <a:ext cx="936104" cy="72008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5364088" y="4077072"/>
            <a:ext cx="720080" cy="72008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19872" y="5085184"/>
            <a:ext cx="2349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000000"/>
                </a:solidFill>
              </a:rPr>
              <a:t>Adhesion to the APC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</a:rPr>
              <a:t>(DC in the lymph node)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1560" y="548680"/>
            <a:ext cx="7721600" cy="7920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latin typeface="+mj-lt"/>
                <a:ea typeface="+mj-ea"/>
                <a:cs typeface="+mj-cs"/>
              </a:rPr>
              <a:t>Specific stages of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IS formation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99792" y="1844824"/>
            <a:ext cx="3480048" cy="439248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Initial adhesion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TCR triggering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Organization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Stabilization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63688" y="188640"/>
            <a:ext cx="5762600" cy="9532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Adhesion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92950" y="2555875"/>
            <a:ext cx="8286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1800" b="1"/>
              <a:t>LFA-1</a:t>
            </a: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1524000" y="2446338"/>
            <a:ext cx="5894388" cy="895350"/>
          </a:xfrm>
          <a:custGeom>
            <a:avLst/>
            <a:gdLst>
              <a:gd name="T0" fmla="*/ 447948090 w 2785"/>
              <a:gd name="T1" fmla="*/ 1047597600 h 752"/>
              <a:gd name="T2" fmla="*/ 779428577 w 2785"/>
              <a:gd name="T3" fmla="*/ 907256250 h 752"/>
              <a:gd name="T4" fmla="*/ 886935018 w 2785"/>
              <a:gd name="T5" fmla="*/ 732892791 h 752"/>
              <a:gd name="T6" fmla="*/ 886935018 w 2785"/>
              <a:gd name="T7" fmla="*/ 541518872 h 752"/>
              <a:gd name="T8" fmla="*/ 998922040 w 2785"/>
              <a:gd name="T9" fmla="*/ 331715269 h 752"/>
              <a:gd name="T10" fmla="*/ 1052676319 w 2785"/>
              <a:gd name="T11" fmla="*/ 123329700 h 752"/>
              <a:gd name="T12" fmla="*/ 1330404643 w 2785"/>
              <a:gd name="T13" fmla="*/ 0 h 752"/>
              <a:gd name="T14" fmla="*/ 1496143828 w 2785"/>
              <a:gd name="T15" fmla="*/ 174363459 h 752"/>
              <a:gd name="T16" fmla="*/ 1549898107 w 2785"/>
              <a:gd name="T17" fmla="*/ 350143763 h 752"/>
              <a:gd name="T18" fmla="*/ 1549898107 w 2785"/>
              <a:gd name="T19" fmla="*/ 524507222 h 752"/>
              <a:gd name="T20" fmla="*/ 1549898107 w 2785"/>
              <a:gd name="T21" fmla="*/ 698870681 h 752"/>
              <a:gd name="T22" fmla="*/ 1715639408 w 2785"/>
              <a:gd name="T23" fmla="*/ 890245791 h 752"/>
              <a:gd name="T24" fmla="*/ 2047119894 w 2785"/>
              <a:gd name="T25" fmla="*/ 1030585950 h 752"/>
              <a:gd name="T26" fmla="*/ 2147483647 w 2785"/>
              <a:gd name="T27" fmla="*/ 1047597600 h 752"/>
              <a:gd name="T28" fmla="*/ 2147483647 w 2785"/>
              <a:gd name="T29" fmla="*/ 959706853 h 752"/>
              <a:gd name="T30" fmla="*/ 2147483647 w 2785"/>
              <a:gd name="T31" fmla="*/ 768332934 h 752"/>
              <a:gd name="T32" fmla="*/ 2147483647 w 2785"/>
              <a:gd name="T33" fmla="*/ 576957825 h 752"/>
              <a:gd name="T34" fmla="*/ 2147483647 w 2785"/>
              <a:gd name="T35" fmla="*/ 401177522 h 752"/>
              <a:gd name="T36" fmla="*/ 2147483647 w 2785"/>
              <a:gd name="T37" fmla="*/ 226814063 h 752"/>
              <a:gd name="T38" fmla="*/ 2147483647 w 2785"/>
              <a:gd name="T39" fmla="*/ 52450603 h 752"/>
              <a:gd name="T40" fmla="*/ 2147483647 w 2785"/>
              <a:gd name="T41" fmla="*/ 174363459 h 752"/>
              <a:gd name="T42" fmla="*/ 2147483647 w 2785"/>
              <a:gd name="T43" fmla="*/ 350143763 h 752"/>
              <a:gd name="T44" fmla="*/ 2147483647 w 2785"/>
              <a:gd name="T45" fmla="*/ 524507222 h 752"/>
              <a:gd name="T46" fmla="*/ 2147483647 w 2785"/>
              <a:gd name="T47" fmla="*/ 751321284 h 752"/>
              <a:gd name="T48" fmla="*/ 2147483647 w 2785"/>
              <a:gd name="T49" fmla="*/ 925684744 h 752"/>
              <a:gd name="T50" fmla="*/ 2147483647 w 2785"/>
              <a:gd name="T51" fmla="*/ 959706853 h 752"/>
              <a:gd name="T52" fmla="*/ 2147483647 w 2785"/>
              <a:gd name="T53" fmla="*/ 959706853 h 752"/>
              <a:gd name="T54" fmla="*/ 2147483647 w 2785"/>
              <a:gd name="T55" fmla="*/ 995146997 h 752"/>
              <a:gd name="T56" fmla="*/ 2147483647 w 2785"/>
              <a:gd name="T57" fmla="*/ 907256250 h 752"/>
              <a:gd name="T58" fmla="*/ 2147483647 w 2785"/>
              <a:gd name="T59" fmla="*/ 732892791 h 752"/>
              <a:gd name="T60" fmla="*/ 2147483647 w 2785"/>
              <a:gd name="T61" fmla="*/ 541518872 h 752"/>
              <a:gd name="T62" fmla="*/ 2147483647 w 2785"/>
              <a:gd name="T63" fmla="*/ 350143763 h 752"/>
              <a:gd name="T64" fmla="*/ 2147483647 w 2785"/>
              <a:gd name="T65" fmla="*/ 192791953 h 752"/>
              <a:gd name="T66" fmla="*/ 2147483647 w 2785"/>
              <a:gd name="T67" fmla="*/ 245242556 h 752"/>
              <a:gd name="T68" fmla="*/ 2147483647 w 2785"/>
              <a:gd name="T69" fmla="*/ 419606016 h 752"/>
              <a:gd name="T70" fmla="*/ 2147483647 w 2785"/>
              <a:gd name="T71" fmla="*/ 627991584 h 752"/>
              <a:gd name="T72" fmla="*/ 2147483647 w 2785"/>
              <a:gd name="T73" fmla="*/ 803771888 h 752"/>
              <a:gd name="T74" fmla="*/ 2147483647 w 2785"/>
              <a:gd name="T75" fmla="*/ 978135347 h 752"/>
              <a:gd name="T76" fmla="*/ 2147483647 w 2785"/>
              <a:gd name="T77" fmla="*/ 995146997 h 752"/>
              <a:gd name="T78" fmla="*/ 2147483647 w 2785"/>
              <a:gd name="T79" fmla="*/ 1012157456 h 752"/>
              <a:gd name="T80" fmla="*/ 2147483647 w 2785"/>
              <a:gd name="T81" fmla="*/ 1030585950 h 752"/>
              <a:gd name="T82" fmla="*/ 2147483647 w 2785"/>
              <a:gd name="T83" fmla="*/ 907256250 h 752"/>
              <a:gd name="T84" fmla="*/ 2147483647 w 2785"/>
              <a:gd name="T85" fmla="*/ 732892791 h 752"/>
              <a:gd name="T86" fmla="*/ 2147483647 w 2785"/>
              <a:gd name="T87" fmla="*/ 541518872 h 752"/>
              <a:gd name="T88" fmla="*/ 2147483647 w 2785"/>
              <a:gd name="T89" fmla="*/ 350143763 h 752"/>
              <a:gd name="T90" fmla="*/ 2147483647 w 2785"/>
              <a:gd name="T91" fmla="*/ 174363459 h 752"/>
              <a:gd name="T92" fmla="*/ 2147483647 w 2785"/>
              <a:gd name="T93" fmla="*/ 35440144 h 752"/>
              <a:gd name="T94" fmla="*/ 2147483647 w 2785"/>
              <a:gd name="T95" fmla="*/ 140341350 h 752"/>
              <a:gd name="T96" fmla="*/ 2147483647 w 2785"/>
              <a:gd name="T97" fmla="*/ 350143763 h 752"/>
              <a:gd name="T98" fmla="*/ 2147483647 w 2785"/>
              <a:gd name="T99" fmla="*/ 524507222 h 752"/>
              <a:gd name="T100" fmla="*/ 2147483647 w 2785"/>
              <a:gd name="T101" fmla="*/ 751321284 h 752"/>
              <a:gd name="T102" fmla="*/ 2147483647 w 2785"/>
              <a:gd name="T103" fmla="*/ 978135347 h 752"/>
              <a:gd name="T104" fmla="*/ 2147483647 w 2785"/>
              <a:gd name="T105" fmla="*/ 1047597600 h 752"/>
              <a:gd name="T106" fmla="*/ 2147483647 w 2785"/>
              <a:gd name="T107" fmla="*/ 1064608059 h 752"/>
              <a:gd name="T108" fmla="*/ 2147483647 w 2785"/>
              <a:gd name="T109" fmla="*/ 1047597600 h 7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85"/>
              <a:gd name="T166" fmla="*/ 0 h 752"/>
              <a:gd name="T167" fmla="*/ 2785 w 2785"/>
              <a:gd name="T168" fmla="*/ 752 h 7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85" h="752">
                <a:moveTo>
                  <a:pt x="0" y="729"/>
                </a:moveTo>
                <a:lnTo>
                  <a:pt x="26" y="714"/>
                </a:lnTo>
                <a:lnTo>
                  <a:pt x="63" y="739"/>
                </a:lnTo>
                <a:lnTo>
                  <a:pt x="100" y="739"/>
                </a:lnTo>
                <a:lnTo>
                  <a:pt x="137" y="727"/>
                </a:lnTo>
                <a:lnTo>
                  <a:pt x="149" y="702"/>
                </a:lnTo>
                <a:lnTo>
                  <a:pt x="161" y="677"/>
                </a:lnTo>
                <a:lnTo>
                  <a:pt x="174" y="640"/>
                </a:lnTo>
                <a:lnTo>
                  <a:pt x="186" y="603"/>
                </a:lnTo>
                <a:lnTo>
                  <a:pt x="198" y="567"/>
                </a:lnTo>
                <a:lnTo>
                  <a:pt x="198" y="542"/>
                </a:lnTo>
                <a:lnTo>
                  <a:pt x="198" y="517"/>
                </a:lnTo>
                <a:lnTo>
                  <a:pt x="198" y="480"/>
                </a:lnTo>
                <a:lnTo>
                  <a:pt x="198" y="443"/>
                </a:lnTo>
                <a:lnTo>
                  <a:pt x="198" y="407"/>
                </a:lnTo>
                <a:lnTo>
                  <a:pt x="198" y="382"/>
                </a:lnTo>
                <a:lnTo>
                  <a:pt x="210" y="357"/>
                </a:lnTo>
                <a:lnTo>
                  <a:pt x="223" y="320"/>
                </a:lnTo>
                <a:lnTo>
                  <a:pt x="223" y="259"/>
                </a:lnTo>
                <a:lnTo>
                  <a:pt x="223" y="234"/>
                </a:lnTo>
                <a:lnTo>
                  <a:pt x="223" y="197"/>
                </a:lnTo>
                <a:lnTo>
                  <a:pt x="223" y="160"/>
                </a:lnTo>
                <a:lnTo>
                  <a:pt x="223" y="123"/>
                </a:lnTo>
                <a:lnTo>
                  <a:pt x="235" y="87"/>
                </a:lnTo>
                <a:lnTo>
                  <a:pt x="235" y="62"/>
                </a:lnTo>
                <a:lnTo>
                  <a:pt x="247" y="37"/>
                </a:lnTo>
                <a:lnTo>
                  <a:pt x="272" y="13"/>
                </a:lnTo>
                <a:lnTo>
                  <a:pt x="297" y="0"/>
                </a:lnTo>
                <a:lnTo>
                  <a:pt x="334" y="13"/>
                </a:lnTo>
                <a:lnTo>
                  <a:pt x="334" y="50"/>
                </a:lnTo>
                <a:lnTo>
                  <a:pt x="334" y="87"/>
                </a:lnTo>
                <a:lnTo>
                  <a:pt x="334" y="123"/>
                </a:lnTo>
                <a:lnTo>
                  <a:pt x="334" y="148"/>
                </a:lnTo>
                <a:lnTo>
                  <a:pt x="346" y="173"/>
                </a:lnTo>
                <a:lnTo>
                  <a:pt x="346" y="210"/>
                </a:lnTo>
                <a:lnTo>
                  <a:pt x="346" y="247"/>
                </a:lnTo>
                <a:lnTo>
                  <a:pt x="346" y="283"/>
                </a:lnTo>
                <a:lnTo>
                  <a:pt x="346" y="320"/>
                </a:lnTo>
                <a:lnTo>
                  <a:pt x="346" y="345"/>
                </a:lnTo>
                <a:lnTo>
                  <a:pt x="346" y="370"/>
                </a:lnTo>
                <a:lnTo>
                  <a:pt x="346" y="407"/>
                </a:lnTo>
                <a:lnTo>
                  <a:pt x="346" y="443"/>
                </a:lnTo>
                <a:lnTo>
                  <a:pt x="346" y="468"/>
                </a:lnTo>
                <a:lnTo>
                  <a:pt x="346" y="493"/>
                </a:lnTo>
                <a:lnTo>
                  <a:pt x="346" y="530"/>
                </a:lnTo>
                <a:lnTo>
                  <a:pt x="358" y="567"/>
                </a:lnTo>
                <a:lnTo>
                  <a:pt x="370" y="603"/>
                </a:lnTo>
                <a:lnTo>
                  <a:pt x="383" y="628"/>
                </a:lnTo>
                <a:lnTo>
                  <a:pt x="383" y="653"/>
                </a:lnTo>
                <a:lnTo>
                  <a:pt x="407" y="690"/>
                </a:lnTo>
                <a:lnTo>
                  <a:pt x="432" y="714"/>
                </a:lnTo>
                <a:lnTo>
                  <a:pt x="457" y="727"/>
                </a:lnTo>
                <a:lnTo>
                  <a:pt x="494" y="727"/>
                </a:lnTo>
                <a:lnTo>
                  <a:pt x="530" y="727"/>
                </a:lnTo>
                <a:lnTo>
                  <a:pt x="555" y="739"/>
                </a:lnTo>
                <a:lnTo>
                  <a:pt x="580" y="739"/>
                </a:lnTo>
                <a:lnTo>
                  <a:pt x="617" y="727"/>
                </a:lnTo>
                <a:lnTo>
                  <a:pt x="629" y="702"/>
                </a:lnTo>
                <a:lnTo>
                  <a:pt x="654" y="690"/>
                </a:lnTo>
                <a:lnTo>
                  <a:pt x="690" y="677"/>
                </a:lnTo>
                <a:lnTo>
                  <a:pt x="703" y="640"/>
                </a:lnTo>
                <a:lnTo>
                  <a:pt x="727" y="603"/>
                </a:lnTo>
                <a:lnTo>
                  <a:pt x="740" y="567"/>
                </a:lnTo>
                <a:lnTo>
                  <a:pt x="752" y="542"/>
                </a:lnTo>
                <a:lnTo>
                  <a:pt x="752" y="517"/>
                </a:lnTo>
                <a:lnTo>
                  <a:pt x="752" y="480"/>
                </a:lnTo>
                <a:lnTo>
                  <a:pt x="752" y="443"/>
                </a:lnTo>
                <a:lnTo>
                  <a:pt x="752" y="407"/>
                </a:lnTo>
                <a:lnTo>
                  <a:pt x="752" y="382"/>
                </a:lnTo>
                <a:lnTo>
                  <a:pt x="752" y="357"/>
                </a:lnTo>
                <a:lnTo>
                  <a:pt x="752" y="320"/>
                </a:lnTo>
                <a:lnTo>
                  <a:pt x="752" y="283"/>
                </a:lnTo>
                <a:lnTo>
                  <a:pt x="764" y="247"/>
                </a:lnTo>
                <a:lnTo>
                  <a:pt x="764" y="222"/>
                </a:lnTo>
                <a:lnTo>
                  <a:pt x="764" y="197"/>
                </a:lnTo>
                <a:lnTo>
                  <a:pt x="777" y="160"/>
                </a:lnTo>
                <a:lnTo>
                  <a:pt x="777" y="123"/>
                </a:lnTo>
                <a:lnTo>
                  <a:pt x="801" y="87"/>
                </a:lnTo>
                <a:lnTo>
                  <a:pt x="814" y="62"/>
                </a:lnTo>
                <a:lnTo>
                  <a:pt x="826" y="37"/>
                </a:lnTo>
                <a:lnTo>
                  <a:pt x="863" y="37"/>
                </a:lnTo>
                <a:lnTo>
                  <a:pt x="875" y="62"/>
                </a:lnTo>
                <a:lnTo>
                  <a:pt x="875" y="87"/>
                </a:lnTo>
                <a:lnTo>
                  <a:pt x="887" y="123"/>
                </a:lnTo>
                <a:lnTo>
                  <a:pt x="887" y="148"/>
                </a:lnTo>
                <a:lnTo>
                  <a:pt x="887" y="173"/>
                </a:lnTo>
                <a:lnTo>
                  <a:pt x="887" y="210"/>
                </a:lnTo>
                <a:lnTo>
                  <a:pt x="887" y="247"/>
                </a:lnTo>
                <a:lnTo>
                  <a:pt x="875" y="283"/>
                </a:lnTo>
                <a:lnTo>
                  <a:pt x="875" y="308"/>
                </a:lnTo>
                <a:lnTo>
                  <a:pt x="875" y="333"/>
                </a:lnTo>
                <a:lnTo>
                  <a:pt x="875" y="370"/>
                </a:lnTo>
                <a:lnTo>
                  <a:pt x="875" y="419"/>
                </a:lnTo>
                <a:lnTo>
                  <a:pt x="875" y="456"/>
                </a:lnTo>
                <a:lnTo>
                  <a:pt x="875" y="493"/>
                </a:lnTo>
                <a:lnTo>
                  <a:pt x="875" y="530"/>
                </a:lnTo>
                <a:lnTo>
                  <a:pt x="863" y="567"/>
                </a:lnTo>
                <a:lnTo>
                  <a:pt x="863" y="603"/>
                </a:lnTo>
                <a:lnTo>
                  <a:pt x="863" y="628"/>
                </a:lnTo>
                <a:lnTo>
                  <a:pt x="863" y="653"/>
                </a:lnTo>
                <a:lnTo>
                  <a:pt x="900" y="665"/>
                </a:lnTo>
                <a:lnTo>
                  <a:pt x="937" y="677"/>
                </a:lnTo>
                <a:lnTo>
                  <a:pt x="974" y="677"/>
                </a:lnTo>
                <a:lnTo>
                  <a:pt x="1010" y="677"/>
                </a:lnTo>
                <a:lnTo>
                  <a:pt x="1035" y="714"/>
                </a:lnTo>
                <a:lnTo>
                  <a:pt x="1047" y="677"/>
                </a:lnTo>
                <a:lnTo>
                  <a:pt x="1072" y="677"/>
                </a:lnTo>
                <a:lnTo>
                  <a:pt x="1097" y="677"/>
                </a:lnTo>
                <a:lnTo>
                  <a:pt x="1134" y="702"/>
                </a:lnTo>
                <a:lnTo>
                  <a:pt x="1170" y="714"/>
                </a:lnTo>
                <a:lnTo>
                  <a:pt x="1195" y="714"/>
                </a:lnTo>
                <a:lnTo>
                  <a:pt x="1220" y="702"/>
                </a:lnTo>
                <a:lnTo>
                  <a:pt x="1257" y="702"/>
                </a:lnTo>
                <a:lnTo>
                  <a:pt x="1294" y="690"/>
                </a:lnTo>
                <a:lnTo>
                  <a:pt x="1318" y="665"/>
                </a:lnTo>
                <a:lnTo>
                  <a:pt x="1330" y="640"/>
                </a:lnTo>
                <a:lnTo>
                  <a:pt x="1330" y="603"/>
                </a:lnTo>
                <a:lnTo>
                  <a:pt x="1343" y="567"/>
                </a:lnTo>
                <a:lnTo>
                  <a:pt x="1343" y="542"/>
                </a:lnTo>
                <a:lnTo>
                  <a:pt x="1343" y="517"/>
                </a:lnTo>
                <a:lnTo>
                  <a:pt x="1343" y="480"/>
                </a:lnTo>
                <a:lnTo>
                  <a:pt x="1343" y="443"/>
                </a:lnTo>
                <a:lnTo>
                  <a:pt x="1343" y="407"/>
                </a:lnTo>
                <a:lnTo>
                  <a:pt x="1343" y="382"/>
                </a:lnTo>
                <a:lnTo>
                  <a:pt x="1343" y="357"/>
                </a:lnTo>
                <a:lnTo>
                  <a:pt x="1343" y="320"/>
                </a:lnTo>
                <a:lnTo>
                  <a:pt x="1343" y="283"/>
                </a:lnTo>
                <a:lnTo>
                  <a:pt x="1367" y="247"/>
                </a:lnTo>
                <a:lnTo>
                  <a:pt x="1367" y="222"/>
                </a:lnTo>
                <a:lnTo>
                  <a:pt x="1380" y="197"/>
                </a:lnTo>
                <a:lnTo>
                  <a:pt x="1392" y="160"/>
                </a:lnTo>
                <a:lnTo>
                  <a:pt x="1417" y="136"/>
                </a:lnTo>
                <a:lnTo>
                  <a:pt x="1429" y="111"/>
                </a:lnTo>
                <a:lnTo>
                  <a:pt x="1454" y="123"/>
                </a:lnTo>
                <a:lnTo>
                  <a:pt x="1454" y="148"/>
                </a:lnTo>
                <a:lnTo>
                  <a:pt x="1466" y="173"/>
                </a:lnTo>
                <a:lnTo>
                  <a:pt x="1490" y="210"/>
                </a:lnTo>
                <a:lnTo>
                  <a:pt x="1515" y="234"/>
                </a:lnTo>
                <a:lnTo>
                  <a:pt x="1515" y="259"/>
                </a:lnTo>
                <a:lnTo>
                  <a:pt x="1527" y="296"/>
                </a:lnTo>
                <a:lnTo>
                  <a:pt x="1527" y="333"/>
                </a:lnTo>
                <a:lnTo>
                  <a:pt x="1515" y="370"/>
                </a:lnTo>
                <a:lnTo>
                  <a:pt x="1503" y="407"/>
                </a:lnTo>
                <a:lnTo>
                  <a:pt x="1490" y="443"/>
                </a:lnTo>
                <a:lnTo>
                  <a:pt x="1490" y="468"/>
                </a:lnTo>
                <a:lnTo>
                  <a:pt x="1490" y="493"/>
                </a:lnTo>
                <a:lnTo>
                  <a:pt x="1478" y="530"/>
                </a:lnTo>
                <a:lnTo>
                  <a:pt x="1478" y="567"/>
                </a:lnTo>
                <a:lnTo>
                  <a:pt x="1490" y="603"/>
                </a:lnTo>
                <a:lnTo>
                  <a:pt x="1503" y="628"/>
                </a:lnTo>
                <a:lnTo>
                  <a:pt x="1527" y="653"/>
                </a:lnTo>
                <a:lnTo>
                  <a:pt x="1540" y="690"/>
                </a:lnTo>
                <a:lnTo>
                  <a:pt x="1577" y="690"/>
                </a:lnTo>
                <a:lnTo>
                  <a:pt x="1614" y="702"/>
                </a:lnTo>
                <a:lnTo>
                  <a:pt x="1650" y="702"/>
                </a:lnTo>
                <a:lnTo>
                  <a:pt x="1675" y="702"/>
                </a:lnTo>
                <a:lnTo>
                  <a:pt x="1700" y="702"/>
                </a:lnTo>
                <a:lnTo>
                  <a:pt x="1737" y="702"/>
                </a:lnTo>
                <a:lnTo>
                  <a:pt x="1774" y="702"/>
                </a:lnTo>
                <a:lnTo>
                  <a:pt x="1810" y="714"/>
                </a:lnTo>
                <a:lnTo>
                  <a:pt x="1835" y="714"/>
                </a:lnTo>
                <a:lnTo>
                  <a:pt x="1872" y="727"/>
                </a:lnTo>
                <a:lnTo>
                  <a:pt x="1897" y="727"/>
                </a:lnTo>
                <a:lnTo>
                  <a:pt x="1934" y="727"/>
                </a:lnTo>
                <a:lnTo>
                  <a:pt x="1958" y="690"/>
                </a:lnTo>
                <a:lnTo>
                  <a:pt x="1983" y="690"/>
                </a:lnTo>
                <a:lnTo>
                  <a:pt x="1983" y="665"/>
                </a:lnTo>
                <a:lnTo>
                  <a:pt x="1995" y="640"/>
                </a:lnTo>
                <a:lnTo>
                  <a:pt x="2007" y="603"/>
                </a:lnTo>
                <a:lnTo>
                  <a:pt x="2007" y="567"/>
                </a:lnTo>
                <a:lnTo>
                  <a:pt x="2007" y="542"/>
                </a:lnTo>
                <a:lnTo>
                  <a:pt x="2007" y="517"/>
                </a:lnTo>
                <a:lnTo>
                  <a:pt x="2007" y="480"/>
                </a:lnTo>
                <a:lnTo>
                  <a:pt x="2007" y="443"/>
                </a:lnTo>
                <a:lnTo>
                  <a:pt x="2007" y="407"/>
                </a:lnTo>
                <a:lnTo>
                  <a:pt x="2007" y="382"/>
                </a:lnTo>
                <a:lnTo>
                  <a:pt x="2007" y="357"/>
                </a:lnTo>
                <a:lnTo>
                  <a:pt x="1995" y="320"/>
                </a:lnTo>
                <a:lnTo>
                  <a:pt x="1995" y="283"/>
                </a:lnTo>
                <a:lnTo>
                  <a:pt x="1995" y="247"/>
                </a:lnTo>
                <a:lnTo>
                  <a:pt x="1995" y="210"/>
                </a:lnTo>
                <a:lnTo>
                  <a:pt x="1995" y="173"/>
                </a:lnTo>
                <a:lnTo>
                  <a:pt x="1995" y="148"/>
                </a:lnTo>
                <a:lnTo>
                  <a:pt x="1995" y="123"/>
                </a:lnTo>
                <a:lnTo>
                  <a:pt x="2007" y="87"/>
                </a:lnTo>
                <a:lnTo>
                  <a:pt x="2020" y="62"/>
                </a:lnTo>
                <a:lnTo>
                  <a:pt x="2044" y="37"/>
                </a:lnTo>
                <a:lnTo>
                  <a:pt x="2069" y="25"/>
                </a:lnTo>
                <a:lnTo>
                  <a:pt x="2094" y="37"/>
                </a:lnTo>
                <a:lnTo>
                  <a:pt x="2130" y="62"/>
                </a:lnTo>
                <a:lnTo>
                  <a:pt x="2155" y="74"/>
                </a:lnTo>
                <a:lnTo>
                  <a:pt x="2180" y="99"/>
                </a:lnTo>
                <a:lnTo>
                  <a:pt x="2204" y="148"/>
                </a:lnTo>
                <a:lnTo>
                  <a:pt x="2217" y="173"/>
                </a:lnTo>
                <a:lnTo>
                  <a:pt x="2217" y="222"/>
                </a:lnTo>
                <a:lnTo>
                  <a:pt x="2217" y="247"/>
                </a:lnTo>
                <a:lnTo>
                  <a:pt x="2217" y="283"/>
                </a:lnTo>
                <a:lnTo>
                  <a:pt x="2217" y="308"/>
                </a:lnTo>
                <a:lnTo>
                  <a:pt x="2217" y="333"/>
                </a:lnTo>
                <a:lnTo>
                  <a:pt x="2229" y="370"/>
                </a:lnTo>
                <a:lnTo>
                  <a:pt x="2241" y="431"/>
                </a:lnTo>
                <a:lnTo>
                  <a:pt x="2241" y="456"/>
                </a:lnTo>
                <a:lnTo>
                  <a:pt x="2254" y="493"/>
                </a:lnTo>
                <a:lnTo>
                  <a:pt x="2254" y="530"/>
                </a:lnTo>
                <a:lnTo>
                  <a:pt x="2254" y="579"/>
                </a:lnTo>
                <a:lnTo>
                  <a:pt x="2254" y="628"/>
                </a:lnTo>
                <a:lnTo>
                  <a:pt x="2266" y="653"/>
                </a:lnTo>
                <a:lnTo>
                  <a:pt x="2290" y="690"/>
                </a:lnTo>
                <a:lnTo>
                  <a:pt x="2315" y="714"/>
                </a:lnTo>
                <a:lnTo>
                  <a:pt x="2340" y="714"/>
                </a:lnTo>
                <a:lnTo>
                  <a:pt x="2377" y="727"/>
                </a:lnTo>
                <a:lnTo>
                  <a:pt x="2414" y="739"/>
                </a:lnTo>
                <a:lnTo>
                  <a:pt x="2450" y="739"/>
                </a:lnTo>
                <a:lnTo>
                  <a:pt x="2487" y="739"/>
                </a:lnTo>
                <a:lnTo>
                  <a:pt x="2512" y="751"/>
                </a:lnTo>
                <a:lnTo>
                  <a:pt x="2537" y="751"/>
                </a:lnTo>
                <a:lnTo>
                  <a:pt x="2574" y="751"/>
                </a:lnTo>
                <a:lnTo>
                  <a:pt x="2623" y="751"/>
                </a:lnTo>
                <a:lnTo>
                  <a:pt x="2660" y="751"/>
                </a:lnTo>
                <a:lnTo>
                  <a:pt x="2697" y="739"/>
                </a:lnTo>
                <a:lnTo>
                  <a:pt x="2746" y="739"/>
                </a:lnTo>
                <a:lnTo>
                  <a:pt x="2783" y="727"/>
                </a:lnTo>
                <a:lnTo>
                  <a:pt x="2784" y="72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47938" y="2862263"/>
            <a:ext cx="85725" cy="447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510338" y="2862263"/>
            <a:ext cx="85725" cy="447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87938" y="2862263"/>
            <a:ext cx="85725" cy="447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70338" y="2862263"/>
            <a:ext cx="85725" cy="447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751138" y="2976563"/>
            <a:ext cx="187325" cy="333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563938" y="2919413"/>
            <a:ext cx="187325" cy="333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5392738" y="2919413"/>
            <a:ext cx="187325" cy="390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916738" y="2976563"/>
            <a:ext cx="187325" cy="390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016000" y="3319463"/>
            <a:ext cx="162560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938338" y="3262313"/>
            <a:ext cx="2016125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1524000" y="3319463"/>
            <a:ext cx="132080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954338" y="3319463"/>
            <a:ext cx="100012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2336800" y="3319463"/>
            <a:ext cx="132080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360738" y="3262313"/>
            <a:ext cx="140652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2844800" y="3319463"/>
            <a:ext cx="152400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376738" y="3205163"/>
            <a:ext cx="1304925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173538" y="3314700"/>
            <a:ext cx="1203325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275138" y="3262313"/>
            <a:ext cx="1508125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4579938" y="3257550"/>
            <a:ext cx="1203325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392738" y="3319463"/>
            <a:ext cx="1609725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5900738" y="3314700"/>
            <a:ext cx="1000125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6510338" y="3319463"/>
            <a:ext cx="1203325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5080000" y="3376613"/>
            <a:ext cx="203200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5799138" y="3205163"/>
            <a:ext cx="1914525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7112000" y="2805113"/>
            <a:ext cx="20320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6604000" y="2519363"/>
            <a:ext cx="20320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483350" y="2270125"/>
            <a:ext cx="7397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1800" b="1"/>
              <a:t>CD43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395536" y="1052736"/>
            <a:ext cx="8352928" cy="6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GB" b="1" dirty="0"/>
              <a:t>Resting T cells : uniform distribution of surface </a:t>
            </a:r>
            <a:r>
              <a:rPr lang="en-GB" b="1" dirty="0" smtClean="0"/>
              <a:t>molecules </a:t>
            </a:r>
            <a:r>
              <a:rPr lang="en-GB" b="1" dirty="0"/>
              <a:t>and domains. Adhesion molecules </a:t>
            </a:r>
            <a:r>
              <a:rPr lang="en-GB" b="1" dirty="0" smtClean="0"/>
              <a:t>non</a:t>
            </a:r>
            <a:r>
              <a:rPr lang="en-GB" b="1" dirty="0"/>
              <a:t>-activated</a:t>
            </a:r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2209800" y="2638425"/>
            <a:ext cx="255588" cy="163513"/>
          </a:xfrm>
          <a:custGeom>
            <a:avLst/>
            <a:gdLst>
              <a:gd name="T0" fmla="*/ 53542518 w 121"/>
              <a:gd name="T1" fmla="*/ 62677994 h 137"/>
              <a:gd name="T2" fmla="*/ 142778639 w 121"/>
              <a:gd name="T3" fmla="*/ 62677994 h 137"/>
              <a:gd name="T4" fmla="*/ 107082923 w 121"/>
              <a:gd name="T5" fmla="*/ 62677994 h 137"/>
              <a:gd name="T6" fmla="*/ 71389319 w 121"/>
              <a:gd name="T7" fmla="*/ 68375885 h 137"/>
              <a:gd name="T8" fmla="*/ 53542518 w 121"/>
              <a:gd name="T9" fmla="*/ 81196737 h 137"/>
              <a:gd name="T10" fmla="*/ 17846802 w 121"/>
              <a:gd name="T11" fmla="*/ 86894627 h 137"/>
              <a:gd name="T12" fmla="*/ 17846802 w 121"/>
              <a:gd name="T13" fmla="*/ 99715479 h 137"/>
              <a:gd name="T14" fmla="*/ 0 w 121"/>
              <a:gd name="T15" fmla="*/ 112536330 h 137"/>
              <a:gd name="T16" fmla="*/ 0 w 121"/>
              <a:gd name="T17" fmla="*/ 125355988 h 137"/>
              <a:gd name="T18" fmla="*/ 0 w 121"/>
              <a:gd name="T19" fmla="*/ 138176840 h 137"/>
              <a:gd name="T20" fmla="*/ 0 w 121"/>
              <a:gd name="T21" fmla="*/ 149572622 h 137"/>
              <a:gd name="T22" fmla="*/ 35693604 w 121"/>
              <a:gd name="T23" fmla="*/ 156695582 h 137"/>
              <a:gd name="T24" fmla="*/ 71389319 w 121"/>
              <a:gd name="T25" fmla="*/ 168091364 h 137"/>
              <a:gd name="T26" fmla="*/ 107082923 w 121"/>
              <a:gd name="T27" fmla="*/ 168091364 h 137"/>
              <a:gd name="T28" fmla="*/ 124929725 w 121"/>
              <a:gd name="T29" fmla="*/ 180912215 h 137"/>
              <a:gd name="T30" fmla="*/ 178472242 w 121"/>
              <a:gd name="T31" fmla="*/ 188033982 h 137"/>
              <a:gd name="T32" fmla="*/ 232012647 w 121"/>
              <a:gd name="T33" fmla="*/ 193731873 h 137"/>
              <a:gd name="T34" fmla="*/ 267708363 w 121"/>
              <a:gd name="T35" fmla="*/ 193731873 h 137"/>
              <a:gd name="T36" fmla="*/ 303401967 w 121"/>
              <a:gd name="T37" fmla="*/ 180912215 h 137"/>
              <a:gd name="T38" fmla="*/ 339097682 w 121"/>
              <a:gd name="T39" fmla="*/ 175214324 h 137"/>
              <a:gd name="T40" fmla="*/ 374791286 w 121"/>
              <a:gd name="T41" fmla="*/ 168091364 h 137"/>
              <a:gd name="T42" fmla="*/ 410484889 w 121"/>
              <a:gd name="T43" fmla="*/ 162393473 h 137"/>
              <a:gd name="T44" fmla="*/ 446180605 w 121"/>
              <a:gd name="T45" fmla="*/ 156695582 h 137"/>
              <a:gd name="T46" fmla="*/ 481874209 w 121"/>
              <a:gd name="T47" fmla="*/ 143874731 h 137"/>
              <a:gd name="T48" fmla="*/ 499721011 w 121"/>
              <a:gd name="T49" fmla="*/ 131053879 h 137"/>
              <a:gd name="T50" fmla="*/ 517569925 w 121"/>
              <a:gd name="T51" fmla="*/ 118234221 h 137"/>
              <a:gd name="T52" fmla="*/ 535416726 w 121"/>
              <a:gd name="T53" fmla="*/ 106837246 h 137"/>
              <a:gd name="T54" fmla="*/ 535416726 w 121"/>
              <a:gd name="T55" fmla="*/ 94017588 h 137"/>
              <a:gd name="T56" fmla="*/ 535416726 w 121"/>
              <a:gd name="T57" fmla="*/ 81196737 h 137"/>
              <a:gd name="T58" fmla="*/ 535416726 w 121"/>
              <a:gd name="T59" fmla="*/ 68375885 h 137"/>
              <a:gd name="T60" fmla="*/ 535416726 w 121"/>
              <a:gd name="T61" fmla="*/ 55555034 h 137"/>
              <a:gd name="T62" fmla="*/ 535416726 w 121"/>
              <a:gd name="T63" fmla="*/ 44159252 h 137"/>
              <a:gd name="T64" fmla="*/ 517569925 w 121"/>
              <a:gd name="T65" fmla="*/ 31339594 h 137"/>
              <a:gd name="T66" fmla="*/ 517569925 w 121"/>
              <a:gd name="T67" fmla="*/ 18518742 h 137"/>
              <a:gd name="T68" fmla="*/ 481874209 w 121"/>
              <a:gd name="T69" fmla="*/ 12820851 h 137"/>
              <a:gd name="T70" fmla="*/ 481874209 w 121"/>
              <a:gd name="T71" fmla="*/ 25640509 h 137"/>
              <a:gd name="T72" fmla="*/ 481874209 w 121"/>
              <a:gd name="T73" fmla="*/ 37037485 h 137"/>
              <a:gd name="T74" fmla="*/ 446180605 w 121"/>
              <a:gd name="T75" fmla="*/ 49857143 h 137"/>
              <a:gd name="T76" fmla="*/ 428333804 w 121"/>
              <a:gd name="T77" fmla="*/ 62677994 h 137"/>
              <a:gd name="T78" fmla="*/ 392638088 w 121"/>
              <a:gd name="T79" fmla="*/ 68375885 h 137"/>
              <a:gd name="T80" fmla="*/ 356944484 w 121"/>
              <a:gd name="T81" fmla="*/ 68375885 h 137"/>
              <a:gd name="T82" fmla="*/ 321248768 w 121"/>
              <a:gd name="T83" fmla="*/ 68375885 h 137"/>
              <a:gd name="T84" fmla="*/ 285555165 w 121"/>
              <a:gd name="T85" fmla="*/ 62677994 h 137"/>
              <a:gd name="T86" fmla="*/ 249861561 w 121"/>
              <a:gd name="T87" fmla="*/ 49857143 h 137"/>
              <a:gd name="T88" fmla="*/ 249861561 w 121"/>
              <a:gd name="T89" fmla="*/ 37037485 h 137"/>
              <a:gd name="T90" fmla="*/ 214165846 w 121"/>
              <a:gd name="T91" fmla="*/ 37037485 h 137"/>
              <a:gd name="T92" fmla="*/ 214165846 w 121"/>
              <a:gd name="T93" fmla="*/ 25640509 h 137"/>
              <a:gd name="T94" fmla="*/ 196319044 w 121"/>
              <a:gd name="T95" fmla="*/ 12820851 h 137"/>
              <a:gd name="T96" fmla="*/ 178472242 w 121"/>
              <a:gd name="T97" fmla="*/ 0 h 137"/>
              <a:gd name="T98" fmla="*/ 178472242 w 121"/>
              <a:gd name="T99" fmla="*/ 12820851 h 137"/>
              <a:gd name="T100" fmla="*/ 160625440 w 121"/>
              <a:gd name="T101" fmla="*/ 25640509 h 137"/>
              <a:gd name="T102" fmla="*/ 142778639 w 121"/>
              <a:gd name="T103" fmla="*/ 37037485 h 137"/>
              <a:gd name="T104" fmla="*/ 124929725 w 121"/>
              <a:gd name="T105" fmla="*/ 49857143 h 137"/>
              <a:gd name="T106" fmla="*/ 107082923 w 121"/>
              <a:gd name="T107" fmla="*/ 62677994 h 137"/>
              <a:gd name="T108" fmla="*/ 53542518 w 121"/>
              <a:gd name="T109" fmla="*/ 62677994 h 13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1"/>
              <a:gd name="T166" fmla="*/ 0 h 137"/>
              <a:gd name="T167" fmla="*/ 121 w 121"/>
              <a:gd name="T168" fmla="*/ 137 h 13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1" h="137">
                <a:moveTo>
                  <a:pt x="12" y="44"/>
                </a:moveTo>
                <a:lnTo>
                  <a:pt x="32" y="44"/>
                </a:lnTo>
                <a:lnTo>
                  <a:pt x="24" y="44"/>
                </a:lnTo>
                <a:lnTo>
                  <a:pt x="16" y="48"/>
                </a:lnTo>
                <a:lnTo>
                  <a:pt x="12" y="57"/>
                </a:lnTo>
                <a:lnTo>
                  <a:pt x="4" y="61"/>
                </a:lnTo>
                <a:lnTo>
                  <a:pt x="4" y="70"/>
                </a:lnTo>
                <a:lnTo>
                  <a:pt x="0" y="79"/>
                </a:lnTo>
                <a:lnTo>
                  <a:pt x="0" y="88"/>
                </a:lnTo>
                <a:lnTo>
                  <a:pt x="0" y="97"/>
                </a:lnTo>
                <a:lnTo>
                  <a:pt x="0" y="105"/>
                </a:lnTo>
                <a:lnTo>
                  <a:pt x="8" y="110"/>
                </a:lnTo>
                <a:lnTo>
                  <a:pt x="16" y="118"/>
                </a:lnTo>
                <a:lnTo>
                  <a:pt x="24" y="118"/>
                </a:lnTo>
                <a:lnTo>
                  <a:pt x="28" y="127"/>
                </a:lnTo>
                <a:lnTo>
                  <a:pt x="40" y="132"/>
                </a:lnTo>
                <a:lnTo>
                  <a:pt x="52" y="136"/>
                </a:lnTo>
                <a:lnTo>
                  <a:pt x="60" y="136"/>
                </a:lnTo>
                <a:lnTo>
                  <a:pt x="68" y="127"/>
                </a:lnTo>
                <a:lnTo>
                  <a:pt x="76" y="123"/>
                </a:lnTo>
                <a:lnTo>
                  <a:pt x="84" y="118"/>
                </a:lnTo>
                <a:lnTo>
                  <a:pt x="92" y="114"/>
                </a:lnTo>
                <a:lnTo>
                  <a:pt x="100" y="110"/>
                </a:lnTo>
                <a:lnTo>
                  <a:pt x="108" y="101"/>
                </a:lnTo>
                <a:lnTo>
                  <a:pt x="112" y="92"/>
                </a:lnTo>
                <a:lnTo>
                  <a:pt x="116" y="83"/>
                </a:lnTo>
                <a:lnTo>
                  <a:pt x="120" y="75"/>
                </a:lnTo>
                <a:lnTo>
                  <a:pt x="120" y="66"/>
                </a:lnTo>
                <a:lnTo>
                  <a:pt x="120" y="57"/>
                </a:lnTo>
                <a:lnTo>
                  <a:pt x="120" y="48"/>
                </a:lnTo>
                <a:lnTo>
                  <a:pt x="120" y="39"/>
                </a:lnTo>
                <a:lnTo>
                  <a:pt x="120" y="31"/>
                </a:lnTo>
                <a:lnTo>
                  <a:pt x="116" y="22"/>
                </a:lnTo>
                <a:lnTo>
                  <a:pt x="116" y="13"/>
                </a:lnTo>
                <a:lnTo>
                  <a:pt x="108" y="9"/>
                </a:lnTo>
                <a:lnTo>
                  <a:pt x="108" y="18"/>
                </a:lnTo>
                <a:lnTo>
                  <a:pt x="108" y="26"/>
                </a:lnTo>
                <a:lnTo>
                  <a:pt x="100" y="35"/>
                </a:lnTo>
                <a:lnTo>
                  <a:pt x="96" y="44"/>
                </a:lnTo>
                <a:lnTo>
                  <a:pt x="88" y="48"/>
                </a:lnTo>
                <a:lnTo>
                  <a:pt x="80" y="48"/>
                </a:lnTo>
                <a:lnTo>
                  <a:pt x="72" y="48"/>
                </a:lnTo>
                <a:lnTo>
                  <a:pt x="64" y="44"/>
                </a:lnTo>
                <a:lnTo>
                  <a:pt x="56" y="35"/>
                </a:lnTo>
                <a:lnTo>
                  <a:pt x="56" y="26"/>
                </a:lnTo>
                <a:lnTo>
                  <a:pt x="48" y="26"/>
                </a:lnTo>
                <a:lnTo>
                  <a:pt x="48" y="18"/>
                </a:lnTo>
                <a:lnTo>
                  <a:pt x="44" y="9"/>
                </a:lnTo>
                <a:lnTo>
                  <a:pt x="40" y="0"/>
                </a:lnTo>
                <a:lnTo>
                  <a:pt x="40" y="9"/>
                </a:lnTo>
                <a:lnTo>
                  <a:pt x="36" y="18"/>
                </a:lnTo>
                <a:lnTo>
                  <a:pt x="32" y="26"/>
                </a:lnTo>
                <a:lnTo>
                  <a:pt x="28" y="35"/>
                </a:lnTo>
                <a:lnTo>
                  <a:pt x="24" y="44"/>
                </a:lnTo>
                <a:lnTo>
                  <a:pt x="12" y="44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" name="Rectangle 34" descr="Large confetti"/>
          <p:cNvSpPr>
            <a:spLocks noChangeArrowheads="1"/>
          </p:cNvSpPr>
          <p:nvPr/>
        </p:nvSpPr>
        <p:spPr bwMode="auto">
          <a:xfrm>
            <a:off x="3259138" y="3033713"/>
            <a:ext cx="187325" cy="219075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3327400" y="2809875"/>
            <a:ext cx="255588" cy="163513"/>
          </a:xfrm>
          <a:custGeom>
            <a:avLst/>
            <a:gdLst>
              <a:gd name="T0" fmla="*/ 53542518 w 121"/>
              <a:gd name="T1" fmla="*/ 62677994 h 137"/>
              <a:gd name="T2" fmla="*/ 142778639 w 121"/>
              <a:gd name="T3" fmla="*/ 62677994 h 137"/>
              <a:gd name="T4" fmla="*/ 107082923 w 121"/>
              <a:gd name="T5" fmla="*/ 62677994 h 137"/>
              <a:gd name="T6" fmla="*/ 71389319 w 121"/>
              <a:gd name="T7" fmla="*/ 68375885 h 137"/>
              <a:gd name="T8" fmla="*/ 53542518 w 121"/>
              <a:gd name="T9" fmla="*/ 81196737 h 137"/>
              <a:gd name="T10" fmla="*/ 17846802 w 121"/>
              <a:gd name="T11" fmla="*/ 86894627 h 137"/>
              <a:gd name="T12" fmla="*/ 17846802 w 121"/>
              <a:gd name="T13" fmla="*/ 99715479 h 137"/>
              <a:gd name="T14" fmla="*/ 0 w 121"/>
              <a:gd name="T15" fmla="*/ 112536330 h 137"/>
              <a:gd name="T16" fmla="*/ 0 w 121"/>
              <a:gd name="T17" fmla="*/ 125355988 h 137"/>
              <a:gd name="T18" fmla="*/ 0 w 121"/>
              <a:gd name="T19" fmla="*/ 138176840 h 137"/>
              <a:gd name="T20" fmla="*/ 0 w 121"/>
              <a:gd name="T21" fmla="*/ 149572622 h 137"/>
              <a:gd name="T22" fmla="*/ 35693604 w 121"/>
              <a:gd name="T23" fmla="*/ 156695582 h 137"/>
              <a:gd name="T24" fmla="*/ 71389319 w 121"/>
              <a:gd name="T25" fmla="*/ 168091364 h 137"/>
              <a:gd name="T26" fmla="*/ 107082923 w 121"/>
              <a:gd name="T27" fmla="*/ 168091364 h 137"/>
              <a:gd name="T28" fmla="*/ 124929725 w 121"/>
              <a:gd name="T29" fmla="*/ 180912215 h 137"/>
              <a:gd name="T30" fmla="*/ 178472242 w 121"/>
              <a:gd name="T31" fmla="*/ 188033982 h 137"/>
              <a:gd name="T32" fmla="*/ 232012647 w 121"/>
              <a:gd name="T33" fmla="*/ 193731873 h 137"/>
              <a:gd name="T34" fmla="*/ 267708363 w 121"/>
              <a:gd name="T35" fmla="*/ 193731873 h 137"/>
              <a:gd name="T36" fmla="*/ 303401967 w 121"/>
              <a:gd name="T37" fmla="*/ 180912215 h 137"/>
              <a:gd name="T38" fmla="*/ 339097682 w 121"/>
              <a:gd name="T39" fmla="*/ 175214324 h 137"/>
              <a:gd name="T40" fmla="*/ 374791286 w 121"/>
              <a:gd name="T41" fmla="*/ 168091364 h 137"/>
              <a:gd name="T42" fmla="*/ 410484889 w 121"/>
              <a:gd name="T43" fmla="*/ 162393473 h 137"/>
              <a:gd name="T44" fmla="*/ 446180605 w 121"/>
              <a:gd name="T45" fmla="*/ 156695582 h 137"/>
              <a:gd name="T46" fmla="*/ 481874209 w 121"/>
              <a:gd name="T47" fmla="*/ 143874731 h 137"/>
              <a:gd name="T48" fmla="*/ 499721011 w 121"/>
              <a:gd name="T49" fmla="*/ 131053879 h 137"/>
              <a:gd name="T50" fmla="*/ 517569925 w 121"/>
              <a:gd name="T51" fmla="*/ 118234221 h 137"/>
              <a:gd name="T52" fmla="*/ 535416726 w 121"/>
              <a:gd name="T53" fmla="*/ 106837246 h 137"/>
              <a:gd name="T54" fmla="*/ 535416726 w 121"/>
              <a:gd name="T55" fmla="*/ 94017588 h 137"/>
              <a:gd name="T56" fmla="*/ 535416726 w 121"/>
              <a:gd name="T57" fmla="*/ 81196737 h 137"/>
              <a:gd name="T58" fmla="*/ 535416726 w 121"/>
              <a:gd name="T59" fmla="*/ 68375885 h 137"/>
              <a:gd name="T60" fmla="*/ 535416726 w 121"/>
              <a:gd name="T61" fmla="*/ 55555034 h 137"/>
              <a:gd name="T62" fmla="*/ 535416726 w 121"/>
              <a:gd name="T63" fmla="*/ 44159252 h 137"/>
              <a:gd name="T64" fmla="*/ 517569925 w 121"/>
              <a:gd name="T65" fmla="*/ 31339594 h 137"/>
              <a:gd name="T66" fmla="*/ 517569925 w 121"/>
              <a:gd name="T67" fmla="*/ 18518742 h 137"/>
              <a:gd name="T68" fmla="*/ 481874209 w 121"/>
              <a:gd name="T69" fmla="*/ 12820851 h 137"/>
              <a:gd name="T70" fmla="*/ 481874209 w 121"/>
              <a:gd name="T71" fmla="*/ 25640509 h 137"/>
              <a:gd name="T72" fmla="*/ 481874209 w 121"/>
              <a:gd name="T73" fmla="*/ 37037485 h 137"/>
              <a:gd name="T74" fmla="*/ 446180605 w 121"/>
              <a:gd name="T75" fmla="*/ 49857143 h 137"/>
              <a:gd name="T76" fmla="*/ 428333804 w 121"/>
              <a:gd name="T77" fmla="*/ 62677994 h 137"/>
              <a:gd name="T78" fmla="*/ 392638088 w 121"/>
              <a:gd name="T79" fmla="*/ 68375885 h 137"/>
              <a:gd name="T80" fmla="*/ 356944484 w 121"/>
              <a:gd name="T81" fmla="*/ 68375885 h 137"/>
              <a:gd name="T82" fmla="*/ 321248768 w 121"/>
              <a:gd name="T83" fmla="*/ 68375885 h 137"/>
              <a:gd name="T84" fmla="*/ 285555165 w 121"/>
              <a:gd name="T85" fmla="*/ 62677994 h 137"/>
              <a:gd name="T86" fmla="*/ 249861561 w 121"/>
              <a:gd name="T87" fmla="*/ 49857143 h 137"/>
              <a:gd name="T88" fmla="*/ 249861561 w 121"/>
              <a:gd name="T89" fmla="*/ 37037485 h 137"/>
              <a:gd name="T90" fmla="*/ 214165846 w 121"/>
              <a:gd name="T91" fmla="*/ 37037485 h 137"/>
              <a:gd name="T92" fmla="*/ 214165846 w 121"/>
              <a:gd name="T93" fmla="*/ 25640509 h 137"/>
              <a:gd name="T94" fmla="*/ 196319044 w 121"/>
              <a:gd name="T95" fmla="*/ 12820851 h 137"/>
              <a:gd name="T96" fmla="*/ 178472242 w 121"/>
              <a:gd name="T97" fmla="*/ 0 h 137"/>
              <a:gd name="T98" fmla="*/ 178472242 w 121"/>
              <a:gd name="T99" fmla="*/ 12820851 h 137"/>
              <a:gd name="T100" fmla="*/ 160625440 w 121"/>
              <a:gd name="T101" fmla="*/ 25640509 h 137"/>
              <a:gd name="T102" fmla="*/ 142778639 w 121"/>
              <a:gd name="T103" fmla="*/ 37037485 h 137"/>
              <a:gd name="T104" fmla="*/ 124929725 w 121"/>
              <a:gd name="T105" fmla="*/ 49857143 h 137"/>
              <a:gd name="T106" fmla="*/ 107082923 w 121"/>
              <a:gd name="T107" fmla="*/ 62677994 h 137"/>
              <a:gd name="T108" fmla="*/ 53542518 w 121"/>
              <a:gd name="T109" fmla="*/ 62677994 h 13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1"/>
              <a:gd name="T166" fmla="*/ 0 h 137"/>
              <a:gd name="T167" fmla="*/ 121 w 121"/>
              <a:gd name="T168" fmla="*/ 137 h 13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1" h="137">
                <a:moveTo>
                  <a:pt x="12" y="44"/>
                </a:moveTo>
                <a:lnTo>
                  <a:pt x="32" y="44"/>
                </a:lnTo>
                <a:lnTo>
                  <a:pt x="24" y="44"/>
                </a:lnTo>
                <a:lnTo>
                  <a:pt x="16" y="48"/>
                </a:lnTo>
                <a:lnTo>
                  <a:pt x="12" y="57"/>
                </a:lnTo>
                <a:lnTo>
                  <a:pt x="4" y="61"/>
                </a:lnTo>
                <a:lnTo>
                  <a:pt x="4" y="70"/>
                </a:lnTo>
                <a:lnTo>
                  <a:pt x="0" y="79"/>
                </a:lnTo>
                <a:lnTo>
                  <a:pt x="0" y="88"/>
                </a:lnTo>
                <a:lnTo>
                  <a:pt x="0" y="97"/>
                </a:lnTo>
                <a:lnTo>
                  <a:pt x="0" y="105"/>
                </a:lnTo>
                <a:lnTo>
                  <a:pt x="8" y="110"/>
                </a:lnTo>
                <a:lnTo>
                  <a:pt x="16" y="118"/>
                </a:lnTo>
                <a:lnTo>
                  <a:pt x="24" y="118"/>
                </a:lnTo>
                <a:lnTo>
                  <a:pt x="28" y="127"/>
                </a:lnTo>
                <a:lnTo>
                  <a:pt x="40" y="132"/>
                </a:lnTo>
                <a:lnTo>
                  <a:pt x="52" y="136"/>
                </a:lnTo>
                <a:lnTo>
                  <a:pt x="60" y="136"/>
                </a:lnTo>
                <a:lnTo>
                  <a:pt x="68" y="127"/>
                </a:lnTo>
                <a:lnTo>
                  <a:pt x="76" y="123"/>
                </a:lnTo>
                <a:lnTo>
                  <a:pt x="84" y="118"/>
                </a:lnTo>
                <a:lnTo>
                  <a:pt x="92" y="114"/>
                </a:lnTo>
                <a:lnTo>
                  <a:pt x="100" y="110"/>
                </a:lnTo>
                <a:lnTo>
                  <a:pt x="108" y="101"/>
                </a:lnTo>
                <a:lnTo>
                  <a:pt x="112" y="92"/>
                </a:lnTo>
                <a:lnTo>
                  <a:pt x="116" y="83"/>
                </a:lnTo>
                <a:lnTo>
                  <a:pt x="120" y="75"/>
                </a:lnTo>
                <a:lnTo>
                  <a:pt x="120" y="66"/>
                </a:lnTo>
                <a:lnTo>
                  <a:pt x="120" y="57"/>
                </a:lnTo>
                <a:lnTo>
                  <a:pt x="120" y="48"/>
                </a:lnTo>
                <a:lnTo>
                  <a:pt x="120" y="39"/>
                </a:lnTo>
                <a:lnTo>
                  <a:pt x="120" y="31"/>
                </a:lnTo>
                <a:lnTo>
                  <a:pt x="116" y="22"/>
                </a:lnTo>
                <a:lnTo>
                  <a:pt x="116" y="13"/>
                </a:lnTo>
                <a:lnTo>
                  <a:pt x="108" y="9"/>
                </a:lnTo>
                <a:lnTo>
                  <a:pt x="108" y="18"/>
                </a:lnTo>
                <a:lnTo>
                  <a:pt x="108" y="26"/>
                </a:lnTo>
                <a:lnTo>
                  <a:pt x="100" y="35"/>
                </a:lnTo>
                <a:lnTo>
                  <a:pt x="96" y="44"/>
                </a:lnTo>
                <a:lnTo>
                  <a:pt x="88" y="48"/>
                </a:lnTo>
                <a:lnTo>
                  <a:pt x="80" y="48"/>
                </a:lnTo>
                <a:lnTo>
                  <a:pt x="72" y="48"/>
                </a:lnTo>
                <a:lnTo>
                  <a:pt x="64" y="44"/>
                </a:lnTo>
                <a:lnTo>
                  <a:pt x="56" y="35"/>
                </a:lnTo>
                <a:lnTo>
                  <a:pt x="56" y="26"/>
                </a:lnTo>
                <a:lnTo>
                  <a:pt x="48" y="26"/>
                </a:lnTo>
                <a:lnTo>
                  <a:pt x="48" y="18"/>
                </a:lnTo>
                <a:lnTo>
                  <a:pt x="44" y="9"/>
                </a:lnTo>
                <a:lnTo>
                  <a:pt x="40" y="0"/>
                </a:lnTo>
                <a:lnTo>
                  <a:pt x="40" y="9"/>
                </a:lnTo>
                <a:lnTo>
                  <a:pt x="36" y="18"/>
                </a:lnTo>
                <a:lnTo>
                  <a:pt x="32" y="26"/>
                </a:lnTo>
                <a:lnTo>
                  <a:pt x="28" y="35"/>
                </a:lnTo>
                <a:lnTo>
                  <a:pt x="24" y="44"/>
                </a:lnTo>
                <a:lnTo>
                  <a:pt x="12" y="44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" name="Rectangle 36" descr="Large confetti"/>
          <p:cNvSpPr>
            <a:spLocks noChangeArrowheads="1"/>
          </p:cNvSpPr>
          <p:nvPr/>
        </p:nvSpPr>
        <p:spPr bwMode="auto">
          <a:xfrm>
            <a:off x="7323138" y="3148013"/>
            <a:ext cx="187325" cy="219075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4648200" y="2695575"/>
            <a:ext cx="255588" cy="163513"/>
          </a:xfrm>
          <a:custGeom>
            <a:avLst/>
            <a:gdLst>
              <a:gd name="T0" fmla="*/ 53542518 w 121"/>
              <a:gd name="T1" fmla="*/ 62677994 h 137"/>
              <a:gd name="T2" fmla="*/ 142778639 w 121"/>
              <a:gd name="T3" fmla="*/ 62677994 h 137"/>
              <a:gd name="T4" fmla="*/ 107082923 w 121"/>
              <a:gd name="T5" fmla="*/ 62677994 h 137"/>
              <a:gd name="T6" fmla="*/ 71389319 w 121"/>
              <a:gd name="T7" fmla="*/ 68375885 h 137"/>
              <a:gd name="T8" fmla="*/ 53542518 w 121"/>
              <a:gd name="T9" fmla="*/ 81196737 h 137"/>
              <a:gd name="T10" fmla="*/ 17846802 w 121"/>
              <a:gd name="T11" fmla="*/ 86894627 h 137"/>
              <a:gd name="T12" fmla="*/ 17846802 w 121"/>
              <a:gd name="T13" fmla="*/ 99715479 h 137"/>
              <a:gd name="T14" fmla="*/ 0 w 121"/>
              <a:gd name="T15" fmla="*/ 112536330 h 137"/>
              <a:gd name="T16" fmla="*/ 0 w 121"/>
              <a:gd name="T17" fmla="*/ 125355988 h 137"/>
              <a:gd name="T18" fmla="*/ 0 w 121"/>
              <a:gd name="T19" fmla="*/ 138176840 h 137"/>
              <a:gd name="T20" fmla="*/ 0 w 121"/>
              <a:gd name="T21" fmla="*/ 149572622 h 137"/>
              <a:gd name="T22" fmla="*/ 35693604 w 121"/>
              <a:gd name="T23" fmla="*/ 156695582 h 137"/>
              <a:gd name="T24" fmla="*/ 71389319 w 121"/>
              <a:gd name="T25" fmla="*/ 168091364 h 137"/>
              <a:gd name="T26" fmla="*/ 107082923 w 121"/>
              <a:gd name="T27" fmla="*/ 168091364 h 137"/>
              <a:gd name="T28" fmla="*/ 124929725 w 121"/>
              <a:gd name="T29" fmla="*/ 180912215 h 137"/>
              <a:gd name="T30" fmla="*/ 178472242 w 121"/>
              <a:gd name="T31" fmla="*/ 188033982 h 137"/>
              <a:gd name="T32" fmla="*/ 232012647 w 121"/>
              <a:gd name="T33" fmla="*/ 193731873 h 137"/>
              <a:gd name="T34" fmla="*/ 267708363 w 121"/>
              <a:gd name="T35" fmla="*/ 193731873 h 137"/>
              <a:gd name="T36" fmla="*/ 303401967 w 121"/>
              <a:gd name="T37" fmla="*/ 180912215 h 137"/>
              <a:gd name="T38" fmla="*/ 339097682 w 121"/>
              <a:gd name="T39" fmla="*/ 175214324 h 137"/>
              <a:gd name="T40" fmla="*/ 374791286 w 121"/>
              <a:gd name="T41" fmla="*/ 168091364 h 137"/>
              <a:gd name="T42" fmla="*/ 410484889 w 121"/>
              <a:gd name="T43" fmla="*/ 162393473 h 137"/>
              <a:gd name="T44" fmla="*/ 446180605 w 121"/>
              <a:gd name="T45" fmla="*/ 156695582 h 137"/>
              <a:gd name="T46" fmla="*/ 481874209 w 121"/>
              <a:gd name="T47" fmla="*/ 143874731 h 137"/>
              <a:gd name="T48" fmla="*/ 499721011 w 121"/>
              <a:gd name="T49" fmla="*/ 131053879 h 137"/>
              <a:gd name="T50" fmla="*/ 517569925 w 121"/>
              <a:gd name="T51" fmla="*/ 118234221 h 137"/>
              <a:gd name="T52" fmla="*/ 535416726 w 121"/>
              <a:gd name="T53" fmla="*/ 106837246 h 137"/>
              <a:gd name="T54" fmla="*/ 535416726 w 121"/>
              <a:gd name="T55" fmla="*/ 94017588 h 137"/>
              <a:gd name="T56" fmla="*/ 535416726 w 121"/>
              <a:gd name="T57" fmla="*/ 81196737 h 137"/>
              <a:gd name="T58" fmla="*/ 535416726 w 121"/>
              <a:gd name="T59" fmla="*/ 68375885 h 137"/>
              <a:gd name="T60" fmla="*/ 535416726 w 121"/>
              <a:gd name="T61" fmla="*/ 55555034 h 137"/>
              <a:gd name="T62" fmla="*/ 535416726 w 121"/>
              <a:gd name="T63" fmla="*/ 44159252 h 137"/>
              <a:gd name="T64" fmla="*/ 517569925 w 121"/>
              <a:gd name="T65" fmla="*/ 31339594 h 137"/>
              <a:gd name="T66" fmla="*/ 517569925 w 121"/>
              <a:gd name="T67" fmla="*/ 18518742 h 137"/>
              <a:gd name="T68" fmla="*/ 481874209 w 121"/>
              <a:gd name="T69" fmla="*/ 12820851 h 137"/>
              <a:gd name="T70" fmla="*/ 481874209 w 121"/>
              <a:gd name="T71" fmla="*/ 25640509 h 137"/>
              <a:gd name="T72" fmla="*/ 481874209 w 121"/>
              <a:gd name="T73" fmla="*/ 37037485 h 137"/>
              <a:gd name="T74" fmla="*/ 446180605 w 121"/>
              <a:gd name="T75" fmla="*/ 49857143 h 137"/>
              <a:gd name="T76" fmla="*/ 428333804 w 121"/>
              <a:gd name="T77" fmla="*/ 62677994 h 137"/>
              <a:gd name="T78" fmla="*/ 392638088 w 121"/>
              <a:gd name="T79" fmla="*/ 68375885 h 137"/>
              <a:gd name="T80" fmla="*/ 356944484 w 121"/>
              <a:gd name="T81" fmla="*/ 68375885 h 137"/>
              <a:gd name="T82" fmla="*/ 321248768 w 121"/>
              <a:gd name="T83" fmla="*/ 68375885 h 137"/>
              <a:gd name="T84" fmla="*/ 285555165 w 121"/>
              <a:gd name="T85" fmla="*/ 62677994 h 137"/>
              <a:gd name="T86" fmla="*/ 249861561 w 121"/>
              <a:gd name="T87" fmla="*/ 49857143 h 137"/>
              <a:gd name="T88" fmla="*/ 249861561 w 121"/>
              <a:gd name="T89" fmla="*/ 37037485 h 137"/>
              <a:gd name="T90" fmla="*/ 214165846 w 121"/>
              <a:gd name="T91" fmla="*/ 37037485 h 137"/>
              <a:gd name="T92" fmla="*/ 214165846 w 121"/>
              <a:gd name="T93" fmla="*/ 25640509 h 137"/>
              <a:gd name="T94" fmla="*/ 196319044 w 121"/>
              <a:gd name="T95" fmla="*/ 12820851 h 137"/>
              <a:gd name="T96" fmla="*/ 178472242 w 121"/>
              <a:gd name="T97" fmla="*/ 0 h 137"/>
              <a:gd name="T98" fmla="*/ 178472242 w 121"/>
              <a:gd name="T99" fmla="*/ 12820851 h 137"/>
              <a:gd name="T100" fmla="*/ 160625440 w 121"/>
              <a:gd name="T101" fmla="*/ 25640509 h 137"/>
              <a:gd name="T102" fmla="*/ 142778639 w 121"/>
              <a:gd name="T103" fmla="*/ 37037485 h 137"/>
              <a:gd name="T104" fmla="*/ 124929725 w 121"/>
              <a:gd name="T105" fmla="*/ 49857143 h 137"/>
              <a:gd name="T106" fmla="*/ 107082923 w 121"/>
              <a:gd name="T107" fmla="*/ 62677994 h 137"/>
              <a:gd name="T108" fmla="*/ 53542518 w 121"/>
              <a:gd name="T109" fmla="*/ 62677994 h 13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1"/>
              <a:gd name="T166" fmla="*/ 0 h 137"/>
              <a:gd name="T167" fmla="*/ 121 w 121"/>
              <a:gd name="T168" fmla="*/ 137 h 13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1" h="137">
                <a:moveTo>
                  <a:pt x="12" y="44"/>
                </a:moveTo>
                <a:lnTo>
                  <a:pt x="32" y="44"/>
                </a:lnTo>
                <a:lnTo>
                  <a:pt x="24" y="44"/>
                </a:lnTo>
                <a:lnTo>
                  <a:pt x="16" y="48"/>
                </a:lnTo>
                <a:lnTo>
                  <a:pt x="12" y="57"/>
                </a:lnTo>
                <a:lnTo>
                  <a:pt x="4" y="61"/>
                </a:lnTo>
                <a:lnTo>
                  <a:pt x="4" y="70"/>
                </a:lnTo>
                <a:lnTo>
                  <a:pt x="0" y="79"/>
                </a:lnTo>
                <a:lnTo>
                  <a:pt x="0" y="88"/>
                </a:lnTo>
                <a:lnTo>
                  <a:pt x="0" y="97"/>
                </a:lnTo>
                <a:lnTo>
                  <a:pt x="0" y="105"/>
                </a:lnTo>
                <a:lnTo>
                  <a:pt x="8" y="110"/>
                </a:lnTo>
                <a:lnTo>
                  <a:pt x="16" y="118"/>
                </a:lnTo>
                <a:lnTo>
                  <a:pt x="24" y="118"/>
                </a:lnTo>
                <a:lnTo>
                  <a:pt x="28" y="127"/>
                </a:lnTo>
                <a:lnTo>
                  <a:pt x="40" y="132"/>
                </a:lnTo>
                <a:lnTo>
                  <a:pt x="52" y="136"/>
                </a:lnTo>
                <a:lnTo>
                  <a:pt x="60" y="136"/>
                </a:lnTo>
                <a:lnTo>
                  <a:pt x="68" y="127"/>
                </a:lnTo>
                <a:lnTo>
                  <a:pt x="76" y="123"/>
                </a:lnTo>
                <a:lnTo>
                  <a:pt x="84" y="118"/>
                </a:lnTo>
                <a:lnTo>
                  <a:pt x="92" y="114"/>
                </a:lnTo>
                <a:lnTo>
                  <a:pt x="100" y="110"/>
                </a:lnTo>
                <a:lnTo>
                  <a:pt x="108" y="101"/>
                </a:lnTo>
                <a:lnTo>
                  <a:pt x="112" y="92"/>
                </a:lnTo>
                <a:lnTo>
                  <a:pt x="116" y="83"/>
                </a:lnTo>
                <a:lnTo>
                  <a:pt x="120" y="75"/>
                </a:lnTo>
                <a:lnTo>
                  <a:pt x="120" y="66"/>
                </a:lnTo>
                <a:lnTo>
                  <a:pt x="120" y="57"/>
                </a:lnTo>
                <a:lnTo>
                  <a:pt x="120" y="48"/>
                </a:lnTo>
                <a:lnTo>
                  <a:pt x="120" y="39"/>
                </a:lnTo>
                <a:lnTo>
                  <a:pt x="120" y="31"/>
                </a:lnTo>
                <a:lnTo>
                  <a:pt x="116" y="22"/>
                </a:lnTo>
                <a:lnTo>
                  <a:pt x="116" y="13"/>
                </a:lnTo>
                <a:lnTo>
                  <a:pt x="108" y="9"/>
                </a:lnTo>
                <a:lnTo>
                  <a:pt x="108" y="18"/>
                </a:lnTo>
                <a:lnTo>
                  <a:pt x="108" y="26"/>
                </a:lnTo>
                <a:lnTo>
                  <a:pt x="100" y="35"/>
                </a:lnTo>
                <a:lnTo>
                  <a:pt x="96" y="44"/>
                </a:lnTo>
                <a:lnTo>
                  <a:pt x="88" y="48"/>
                </a:lnTo>
                <a:lnTo>
                  <a:pt x="80" y="48"/>
                </a:lnTo>
                <a:lnTo>
                  <a:pt x="72" y="48"/>
                </a:lnTo>
                <a:lnTo>
                  <a:pt x="64" y="44"/>
                </a:lnTo>
                <a:lnTo>
                  <a:pt x="56" y="35"/>
                </a:lnTo>
                <a:lnTo>
                  <a:pt x="56" y="26"/>
                </a:lnTo>
                <a:lnTo>
                  <a:pt x="48" y="26"/>
                </a:lnTo>
                <a:lnTo>
                  <a:pt x="48" y="18"/>
                </a:lnTo>
                <a:lnTo>
                  <a:pt x="44" y="9"/>
                </a:lnTo>
                <a:lnTo>
                  <a:pt x="40" y="0"/>
                </a:lnTo>
                <a:lnTo>
                  <a:pt x="40" y="9"/>
                </a:lnTo>
                <a:lnTo>
                  <a:pt x="36" y="18"/>
                </a:lnTo>
                <a:lnTo>
                  <a:pt x="32" y="26"/>
                </a:lnTo>
                <a:lnTo>
                  <a:pt x="28" y="35"/>
                </a:lnTo>
                <a:lnTo>
                  <a:pt x="24" y="44"/>
                </a:lnTo>
                <a:lnTo>
                  <a:pt x="12" y="44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8" name="Rectangle 38" descr="Large confetti"/>
          <p:cNvSpPr>
            <a:spLocks noChangeArrowheads="1"/>
          </p:cNvSpPr>
          <p:nvPr/>
        </p:nvSpPr>
        <p:spPr bwMode="auto">
          <a:xfrm>
            <a:off x="5595938" y="2633663"/>
            <a:ext cx="187325" cy="219075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6172200" y="2867025"/>
            <a:ext cx="255588" cy="163513"/>
          </a:xfrm>
          <a:custGeom>
            <a:avLst/>
            <a:gdLst>
              <a:gd name="T0" fmla="*/ 53542518 w 121"/>
              <a:gd name="T1" fmla="*/ 62677994 h 137"/>
              <a:gd name="T2" fmla="*/ 142778639 w 121"/>
              <a:gd name="T3" fmla="*/ 62677994 h 137"/>
              <a:gd name="T4" fmla="*/ 107082923 w 121"/>
              <a:gd name="T5" fmla="*/ 62677994 h 137"/>
              <a:gd name="T6" fmla="*/ 71389319 w 121"/>
              <a:gd name="T7" fmla="*/ 68375885 h 137"/>
              <a:gd name="T8" fmla="*/ 53542518 w 121"/>
              <a:gd name="T9" fmla="*/ 81196737 h 137"/>
              <a:gd name="T10" fmla="*/ 17846802 w 121"/>
              <a:gd name="T11" fmla="*/ 86894627 h 137"/>
              <a:gd name="T12" fmla="*/ 17846802 w 121"/>
              <a:gd name="T13" fmla="*/ 99715479 h 137"/>
              <a:gd name="T14" fmla="*/ 0 w 121"/>
              <a:gd name="T15" fmla="*/ 112536330 h 137"/>
              <a:gd name="T16" fmla="*/ 0 w 121"/>
              <a:gd name="T17" fmla="*/ 125355988 h 137"/>
              <a:gd name="T18" fmla="*/ 0 w 121"/>
              <a:gd name="T19" fmla="*/ 138176840 h 137"/>
              <a:gd name="T20" fmla="*/ 0 w 121"/>
              <a:gd name="T21" fmla="*/ 149572622 h 137"/>
              <a:gd name="T22" fmla="*/ 35693604 w 121"/>
              <a:gd name="T23" fmla="*/ 156695582 h 137"/>
              <a:gd name="T24" fmla="*/ 71389319 w 121"/>
              <a:gd name="T25" fmla="*/ 168091364 h 137"/>
              <a:gd name="T26" fmla="*/ 107082923 w 121"/>
              <a:gd name="T27" fmla="*/ 168091364 h 137"/>
              <a:gd name="T28" fmla="*/ 124929725 w 121"/>
              <a:gd name="T29" fmla="*/ 180912215 h 137"/>
              <a:gd name="T30" fmla="*/ 178472242 w 121"/>
              <a:gd name="T31" fmla="*/ 188033982 h 137"/>
              <a:gd name="T32" fmla="*/ 232012647 w 121"/>
              <a:gd name="T33" fmla="*/ 193731873 h 137"/>
              <a:gd name="T34" fmla="*/ 267708363 w 121"/>
              <a:gd name="T35" fmla="*/ 193731873 h 137"/>
              <a:gd name="T36" fmla="*/ 303401967 w 121"/>
              <a:gd name="T37" fmla="*/ 180912215 h 137"/>
              <a:gd name="T38" fmla="*/ 339097682 w 121"/>
              <a:gd name="T39" fmla="*/ 175214324 h 137"/>
              <a:gd name="T40" fmla="*/ 374791286 w 121"/>
              <a:gd name="T41" fmla="*/ 168091364 h 137"/>
              <a:gd name="T42" fmla="*/ 410484889 w 121"/>
              <a:gd name="T43" fmla="*/ 162393473 h 137"/>
              <a:gd name="T44" fmla="*/ 446180605 w 121"/>
              <a:gd name="T45" fmla="*/ 156695582 h 137"/>
              <a:gd name="T46" fmla="*/ 481874209 w 121"/>
              <a:gd name="T47" fmla="*/ 143874731 h 137"/>
              <a:gd name="T48" fmla="*/ 499721011 w 121"/>
              <a:gd name="T49" fmla="*/ 131053879 h 137"/>
              <a:gd name="T50" fmla="*/ 517569925 w 121"/>
              <a:gd name="T51" fmla="*/ 118234221 h 137"/>
              <a:gd name="T52" fmla="*/ 535416726 w 121"/>
              <a:gd name="T53" fmla="*/ 106837246 h 137"/>
              <a:gd name="T54" fmla="*/ 535416726 w 121"/>
              <a:gd name="T55" fmla="*/ 94017588 h 137"/>
              <a:gd name="T56" fmla="*/ 535416726 w 121"/>
              <a:gd name="T57" fmla="*/ 81196737 h 137"/>
              <a:gd name="T58" fmla="*/ 535416726 w 121"/>
              <a:gd name="T59" fmla="*/ 68375885 h 137"/>
              <a:gd name="T60" fmla="*/ 535416726 w 121"/>
              <a:gd name="T61" fmla="*/ 55555034 h 137"/>
              <a:gd name="T62" fmla="*/ 535416726 w 121"/>
              <a:gd name="T63" fmla="*/ 44159252 h 137"/>
              <a:gd name="T64" fmla="*/ 517569925 w 121"/>
              <a:gd name="T65" fmla="*/ 31339594 h 137"/>
              <a:gd name="T66" fmla="*/ 517569925 w 121"/>
              <a:gd name="T67" fmla="*/ 18518742 h 137"/>
              <a:gd name="T68" fmla="*/ 481874209 w 121"/>
              <a:gd name="T69" fmla="*/ 12820851 h 137"/>
              <a:gd name="T70" fmla="*/ 481874209 w 121"/>
              <a:gd name="T71" fmla="*/ 25640509 h 137"/>
              <a:gd name="T72" fmla="*/ 481874209 w 121"/>
              <a:gd name="T73" fmla="*/ 37037485 h 137"/>
              <a:gd name="T74" fmla="*/ 446180605 w 121"/>
              <a:gd name="T75" fmla="*/ 49857143 h 137"/>
              <a:gd name="T76" fmla="*/ 428333804 w 121"/>
              <a:gd name="T77" fmla="*/ 62677994 h 137"/>
              <a:gd name="T78" fmla="*/ 392638088 w 121"/>
              <a:gd name="T79" fmla="*/ 68375885 h 137"/>
              <a:gd name="T80" fmla="*/ 356944484 w 121"/>
              <a:gd name="T81" fmla="*/ 68375885 h 137"/>
              <a:gd name="T82" fmla="*/ 321248768 w 121"/>
              <a:gd name="T83" fmla="*/ 68375885 h 137"/>
              <a:gd name="T84" fmla="*/ 285555165 w 121"/>
              <a:gd name="T85" fmla="*/ 62677994 h 137"/>
              <a:gd name="T86" fmla="*/ 249861561 w 121"/>
              <a:gd name="T87" fmla="*/ 49857143 h 137"/>
              <a:gd name="T88" fmla="*/ 249861561 w 121"/>
              <a:gd name="T89" fmla="*/ 37037485 h 137"/>
              <a:gd name="T90" fmla="*/ 214165846 w 121"/>
              <a:gd name="T91" fmla="*/ 37037485 h 137"/>
              <a:gd name="T92" fmla="*/ 214165846 w 121"/>
              <a:gd name="T93" fmla="*/ 25640509 h 137"/>
              <a:gd name="T94" fmla="*/ 196319044 w 121"/>
              <a:gd name="T95" fmla="*/ 12820851 h 137"/>
              <a:gd name="T96" fmla="*/ 178472242 w 121"/>
              <a:gd name="T97" fmla="*/ 0 h 137"/>
              <a:gd name="T98" fmla="*/ 178472242 w 121"/>
              <a:gd name="T99" fmla="*/ 12820851 h 137"/>
              <a:gd name="T100" fmla="*/ 160625440 w 121"/>
              <a:gd name="T101" fmla="*/ 25640509 h 137"/>
              <a:gd name="T102" fmla="*/ 142778639 w 121"/>
              <a:gd name="T103" fmla="*/ 37037485 h 137"/>
              <a:gd name="T104" fmla="*/ 124929725 w 121"/>
              <a:gd name="T105" fmla="*/ 49857143 h 137"/>
              <a:gd name="T106" fmla="*/ 107082923 w 121"/>
              <a:gd name="T107" fmla="*/ 62677994 h 137"/>
              <a:gd name="T108" fmla="*/ 53542518 w 121"/>
              <a:gd name="T109" fmla="*/ 62677994 h 13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1"/>
              <a:gd name="T166" fmla="*/ 0 h 137"/>
              <a:gd name="T167" fmla="*/ 121 w 121"/>
              <a:gd name="T168" fmla="*/ 137 h 13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1" h="137">
                <a:moveTo>
                  <a:pt x="12" y="44"/>
                </a:moveTo>
                <a:lnTo>
                  <a:pt x="32" y="44"/>
                </a:lnTo>
                <a:lnTo>
                  <a:pt x="24" y="44"/>
                </a:lnTo>
                <a:lnTo>
                  <a:pt x="16" y="48"/>
                </a:lnTo>
                <a:lnTo>
                  <a:pt x="12" y="57"/>
                </a:lnTo>
                <a:lnTo>
                  <a:pt x="4" y="61"/>
                </a:lnTo>
                <a:lnTo>
                  <a:pt x="4" y="70"/>
                </a:lnTo>
                <a:lnTo>
                  <a:pt x="0" y="79"/>
                </a:lnTo>
                <a:lnTo>
                  <a:pt x="0" y="88"/>
                </a:lnTo>
                <a:lnTo>
                  <a:pt x="0" y="97"/>
                </a:lnTo>
                <a:lnTo>
                  <a:pt x="0" y="105"/>
                </a:lnTo>
                <a:lnTo>
                  <a:pt x="8" y="110"/>
                </a:lnTo>
                <a:lnTo>
                  <a:pt x="16" y="118"/>
                </a:lnTo>
                <a:lnTo>
                  <a:pt x="24" y="118"/>
                </a:lnTo>
                <a:lnTo>
                  <a:pt x="28" y="127"/>
                </a:lnTo>
                <a:lnTo>
                  <a:pt x="40" y="132"/>
                </a:lnTo>
                <a:lnTo>
                  <a:pt x="52" y="136"/>
                </a:lnTo>
                <a:lnTo>
                  <a:pt x="60" y="136"/>
                </a:lnTo>
                <a:lnTo>
                  <a:pt x="68" y="127"/>
                </a:lnTo>
                <a:lnTo>
                  <a:pt x="76" y="123"/>
                </a:lnTo>
                <a:lnTo>
                  <a:pt x="84" y="118"/>
                </a:lnTo>
                <a:lnTo>
                  <a:pt x="92" y="114"/>
                </a:lnTo>
                <a:lnTo>
                  <a:pt x="100" y="110"/>
                </a:lnTo>
                <a:lnTo>
                  <a:pt x="108" y="101"/>
                </a:lnTo>
                <a:lnTo>
                  <a:pt x="112" y="92"/>
                </a:lnTo>
                <a:lnTo>
                  <a:pt x="116" y="83"/>
                </a:lnTo>
                <a:lnTo>
                  <a:pt x="120" y="75"/>
                </a:lnTo>
                <a:lnTo>
                  <a:pt x="120" y="66"/>
                </a:lnTo>
                <a:lnTo>
                  <a:pt x="120" y="57"/>
                </a:lnTo>
                <a:lnTo>
                  <a:pt x="120" y="48"/>
                </a:lnTo>
                <a:lnTo>
                  <a:pt x="120" y="39"/>
                </a:lnTo>
                <a:lnTo>
                  <a:pt x="120" y="31"/>
                </a:lnTo>
                <a:lnTo>
                  <a:pt x="116" y="22"/>
                </a:lnTo>
                <a:lnTo>
                  <a:pt x="116" y="13"/>
                </a:lnTo>
                <a:lnTo>
                  <a:pt x="108" y="9"/>
                </a:lnTo>
                <a:lnTo>
                  <a:pt x="108" y="18"/>
                </a:lnTo>
                <a:lnTo>
                  <a:pt x="108" y="26"/>
                </a:lnTo>
                <a:lnTo>
                  <a:pt x="100" y="35"/>
                </a:lnTo>
                <a:lnTo>
                  <a:pt x="96" y="44"/>
                </a:lnTo>
                <a:lnTo>
                  <a:pt x="88" y="48"/>
                </a:lnTo>
                <a:lnTo>
                  <a:pt x="80" y="48"/>
                </a:lnTo>
                <a:lnTo>
                  <a:pt x="72" y="48"/>
                </a:lnTo>
                <a:lnTo>
                  <a:pt x="64" y="44"/>
                </a:lnTo>
                <a:lnTo>
                  <a:pt x="56" y="35"/>
                </a:lnTo>
                <a:lnTo>
                  <a:pt x="56" y="26"/>
                </a:lnTo>
                <a:lnTo>
                  <a:pt x="48" y="26"/>
                </a:lnTo>
                <a:lnTo>
                  <a:pt x="48" y="18"/>
                </a:lnTo>
                <a:lnTo>
                  <a:pt x="44" y="9"/>
                </a:lnTo>
                <a:lnTo>
                  <a:pt x="40" y="0"/>
                </a:lnTo>
                <a:lnTo>
                  <a:pt x="40" y="9"/>
                </a:lnTo>
                <a:lnTo>
                  <a:pt x="36" y="18"/>
                </a:lnTo>
                <a:lnTo>
                  <a:pt x="32" y="26"/>
                </a:lnTo>
                <a:lnTo>
                  <a:pt x="28" y="35"/>
                </a:lnTo>
                <a:lnTo>
                  <a:pt x="24" y="44"/>
                </a:lnTo>
                <a:lnTo>
                  <a:pt x="12" y="44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0" name="Rectangle 40" descr="Large confetti"/>
          <p:cNvSpPr>
            <a:spLocks noChangeArrowheads="1"/>
          </p:cNvSpPr>
          <p:nvPr/>
        </p:nvSpPr>
        <p:spPr bwMode="auto">
          <a:xfrm>
            <a:off x="4579938" y="2919413"/>
            <a:ext cx="187325" cy="219075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2141538" y="2405063"/>
            <a:ext cx="85725" cy="476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6002338" y="2462213"/>
            <a:ext cx="85725" cy="476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3157538" y="2462213"/>
            <a:ext cx="85725" cy="476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3360738" y="2576513"/>
            <a:ext cx="85725" cy="476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4478338" y="2576513"/>
            <a:ext cx="85725" cy="476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435350" y="2327275"/>
            <a:ext cx="6635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1800" b="1"/>
              <a:t>TCR</a:t>
            </a: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5873750" y="1927225"/>
            <a:ext cx="6635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1800" b="1"/>
              <a:t>L-sel</a:t>
            </a: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4857750" y="2212975"/>
            <a:ext cx="6254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1800" b="1"/>
              <a:t>CD2</a:t>
            </a: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392738" y="2462213"/>
            <a:ext cx="8572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3556000" y="2576513"/>
            <a:ext cx="30480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6096000" y="2176463"/>
            <a:ext cx="20320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2032000" y="2462213"/>
            <a:ext cx="101600" cy="90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2133600" y="2519363"/>
            <a:ext cx="0" cy="847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3251200" y="2519363"/>
            <a:ext cx="0" cy="847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>
            <a:off x="4470400" y="2633663"/>
            <a:ext cx="101600" cy="790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5994400" y="2519363"/>
            <a:ext cx="0" cy="1019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6002338" y="2519363"/>
            <a:ext cx="288925" cy="96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>
            <a:off x="3048000" y="2633663"/>
            <a:ext cx="304800" cy="847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357188" y="4149080"/>
            <a:ext cx="8247260" cy="6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GB" b="1" dirty="0"/>
              <a:t>During migration in the inflammatory sites, they </a:t>
            </a:r>
            <a:r>
              <a:rPr lang="en-GB" b="1" dirty="0" smtClean="0"/>
              <a:t>are </a:t>
            </a:r>
            <a:r>
              <a:rPr lang="en-GB" b="1" dirty="0"/>
              <a:t>exposed to </a:t>
            </a:r>
            <a:r>
              <a:rPr lang="en-GB" b="1" dirty="0" err="1"/>
              <a:t>chemokines</a:t>
            </a:r>
            <a:r>
              <a:rPr lang="en-GB" b="1" dirty="0"/>
              <a:t>: this induces </a:t>
            </a:r>
            <a:r>
              <a:rPr lang="en-GB" b="1" dirty="0" smtClean="0"/>
              <a:t>polarisation prior </a:t>
            </a:r>
            <a:r>
              <a:rPr lang="en-GB" b="1" dirty="0"/>
              <a:t>to contact with the APC</a:t>
            </a:r>
          </a:p>
        </p:txBody>
      </p:sp>
      <p:grpSp>
        <p:nvGrpSpPr>
          <p:cNvPr id="60" name="Group 98"/>
          <p:cNvGrpSpPr>
            <a:grpSpLocks/>
          </p:cNvGrpSpPr>
          <p:nvPr/>
        </p:nvGrpSpPr>
        <p:grpSpPr bwMode="auto">
          <a:xfrm>
            <a:off x="1117600" y="5247853"/>
            <a:ext cx="6902450" cy="1133475"/>
            <a:chOff x="493" y="3901"/>
            <a:chExt cx="3261" cy="952"/>
          </a:xfrm>
        </p:grpSpPr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37" y="4052"/>
              <a:ext cx="3217" cy="346"/>
            </a:xfrm>
            <a:custGeom>
              <a:avLst/>
              <a:gdLst>
                <a:gd name="T0" fmla="*/ 25 w 3217"/>
                <a:gd name="T1" fmla="*/ 345 h 346"/>
                <a:gd name="T2" fmla="*/ 98 w 3217"/>
                <a:gd name="T3" fmla="*/ 308 h 346"/>
                <a:gd name="T4" fmla="*/ 148 w 3217"/>
                <a:gd name="T5" fmla="*/ 234 h 346"/>
                <a:gd name="T6" fmla="*/ 185 w 3217"/>
                <a:gd name="T7" fmla="*/ 172 h 346"/>
                <a:gd name="T8" fmla="*/ 234 w 3217"/>
                <a:gd name="T9" fmla="*/ 99 h 346"/>
                <a:gd name="T10" fmla="*/ 295 w 3217"/>
                <a:gd name="T11" fmla="*/ 62 h 346"/>
                <a:gd name="T12" fmla="*/ 345 w 3217"/>
                <a:gd name="T13" fmla="*/ 37 h 346"/>
                <a:gd name="T14" fmla="*/ 431 w 3217"/>
                <a:gd name="T15" fmla="*/ 25 h 346"/>
                <a:gd name="T16" fmla="*/ 505 w 3217"/>
                <a:gd name="T17" fmla="*/ 25 h 346"/>
                <a:gd name="T18" fmla="*/ 578 w 3217"/>
                <a:gd name="T19" fmla="*/ 86 h 346"/>
                <a:gd name="T20" fmla="*/ 652 w 3217"/>
                <a:gd name="T21" fmla="*/ 148 h 346"/>
                <a:gd name="T22" fmla="*/ 702 w 3217"/>
                <a:gd name="T23" fmla="*/ 185 h 346"/>
                <a:gd name="T24" fmla="*/ 775 w 3217"/>
                <a:gd name="T25" fmla="*/ 222 h 346"/>
                <a:gd name="T26" fmla="*/ 825 w 3217"/>
                <a:gd name="T27" fmla="*/ 222 h 346"/>
                <a:gd name="T28" fmla="*/ 898 w 3217"/>
                <a:gd name="T29" fmla="*/ 222 h 346"/>
                <a:gd name="T30" fmla="*/ 960 w 3217"/>
                <a:gd name="T31" fmla="*/ 222 h 346"/>
                <a:gd name="T32" fmla="*/ 1022 w 3217"/>
                <a:gd name="T33" fmla="*/ 197 h 346"/>
                <a:gd name="T34" fmla="*/ 1071 w 3217"/>
                <a:gd name="T35" fmla="*/ 148 h 346"/>
                <a:gd name="T36" fmla="*/ 1145 w 3217"/>
                <a:gd name="T37" fmla="*/ 111 h 346"/>
                <a:gd name="T38" fmla="*/ 1194 w 3217"/>
                <a:gd name="T39" fmla="*/ 74 h 346"/>
                <a:gd name="T40" fmla="*/ 1268 w 3217"/>
                <a:gd name="T41" fmla="*/ 62 h 346"/>
                <a:gd name="T42" fmla="*/ 1342 w 3217"/>
                <a:gd name="T43" fmla="*/ 62 h 346"/>
                <a:gd name="T44" fmla="*/ 1428 w 3217"/>
                <a:gd name="T45" fmla="*/ 99 h 346"/>
                <a:gd name="T46" fmla="*/ 1489 w 3217"/>
                <a:gd name="T47" fmla="*/ 160 h 346"/>
                <a:gd name="T48" fmla="*/ 1551 w 3217"/>
                <a:gd name="T49" fmla="*/ 172 h 346"/>
                <a:gd name="T50" fmla="*/ 1625 w 3217"/>
                <a:gd name="T51" fmla="*/ 172 h 346"/>
                <a:gd name="T52" fmla="*/ 1698 w 3217"/>
                <a:gd name="T53" fmla="*/ 160 h 346"/>
                <a:gd name="T54" fmla="*/ 1748 w 3217"/>
                <a:gd name="T55" fmla="*/ 135 h 346"/>
                <a:gd name="T56" fmla="*/ 1809 w 3217"/>
                <a:gd name="T57" fmla="*/ 86 h 346"/>
                <a:gd name="T58" fmla="*/ 1846 w 3217"/>
                <a:gd name="T59" fmla="*/ 37 h 346"/>
                <a:gd name="T60" fmla="*/ 1908 w 3217"/>
                <a:gd name="T61" fmla="*/ 12 h 346"/>
                <a:gd name="T62" fmla="*/ 1982 w 3217"/>
                <a:gd name="T63" fmla="*/ 25 h 346"/>
                <a:gd name="T64" fmla="*/ 2043 w 3217"/>
                <a:gd name="T65" fmla="*/ 49 h 346"/>
                <a:gd name="T66" fmla="*/ 2080 w 3217"/>
                <a:gd name="T67" fmla="*/ 99 h 346"/>
                <a:gd name="T68" fmla="*/ 2142 w 3217"/>
                <a:gd name="T69" fmla="*/ 148 h 346"/>
                <a:gd name="T70" fmla="*/ 2203 w 3217"/>
                <a:gd name="T71" fmla="*/ 148 h 346"/>
                <a:gd name="T72" fmla="*/ 2265 w 3217"/>
                <a:gd name="T73" fmla="*/ 160 h 346"/>
                <a:gd name="T74" fmla="*/ 2338 w 3217"/>
                <a:gd name="T75" fmla="*/ 148 h 346"/>
                <a:gd name="T76" fmla="*/ 2388 w 3217"/>
                <a:gd name="T77" fmla="*/ 135 h 346"/>
                <a:gd name="T78" fmla="*/ 2462 w 3217"/>
                <a:gd name="T79" fmla="*/ 111 h 346"/>
                <a:gd name="T80" fmla="*/ 2548 w 3217"/>
                <a:gd name="T81" fmla="*/ 86 h 346"/>
                <a:gd name="T82" fmla="*/ 2622 w 3217"/>
                <a:gd name="T83" fmla="*/ 49 h 346"/>
                <a:gd name="T84" fmla="*/ 2683 w 3217"/>
                <a:gd name="T85" fmla="*/ 25 h 346"/>
                <a:gd name="T86" fmla="*/ 2745 w 3217"/>
                <a:gd name="T87" fmla="*/ 0 h 346"/>
                <a:gd name="T88" fmla="*/ 2794 w 3217"/>
                <a:gd name="T89" fmla="*/ 37 h 346"/>
                <a:gd name="T90" fmla="*/ 2818 w 3217"/>
                <a:gd name="T91" fmla="*/ 99 h 346"/>
                <a:gd name="T92" fmla="*/ 2868 w 3217"/>
                <a:gd name="T93" fmla="*/ 135 h 346"/>
                <a:gd name="T94" fmla="*/ 2880 w 3217"/>
                <a:gd name="T95" fmla="*/ 185 h 346"/>
                <a:gd name="T96" fmla="*/ 2942 w 3217"/>
                <a:gd name="T97" fmla="*/ 271 h 346"/>
                <a:gd name="T98" fmla="*/ 3216 w 3217"/>
                <a:gd name="T99" fmla="*/ 277 h 3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7"/>
                <a:gd name="T151" fmla="*/ 0 h 346"/>
                <a:gd name="T152" fmla="*/ 3217 w 3217"/>
                <a:gd name="T153" fmla="*/ 346 h 3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7" h="346">
                  <a:moveTo>
                    <a:pt x="0" y="325"/>
                  </a:moveTo>
                  <a:lnTo>
                    <a:pt x="25" y="345"/>
                  </a:lnTo>
                  <a:lnTo>
                    <a:pt x="62" y="332"/>
                  </a:lnTo>
                  <a:lnTo>
                    <a:pt x="98" y="308"/>
                  </a:lnTo>
                  <a:lnTo>
                    <a:pt x="111" y="283"/>
                  </a:lnTo>
                  <a:lnTo>
                    <a:pt x="148" y="234"/>
                  </a:lnTo>
                  <a:lnTo>
                    <a:pt x="160" y="209"/>
                  </a:lnTo>
                  <a:lnTo>
                    <a:pt x="185" y="172"/>
                  </a:lnTo>
                  <a:lnTo>
                    <a:pt x="209" y="135"/>
                  </a:lnTo>
                  <a:lnTo>
                    <a:pt x="234" y="99"/>
                  </a:lnTo>
                  <a:lnTo>
                    <a:pt x="258" y="74"/>
                  </a:lnTo>
                  <a:lnTo>
                    <a:pt x="295" y="62"/>
                  </a:lnTo>
                  <a:lnTo>
                    <a:pt x="308" y="37"/>
                  </a:lnTo>
                  <a:lnTo>
                    <a:pt x="345" y="37"/>
                  </a:lnTo>
                  <a:lnTo>
                    <a:pt x="394" y="25"/>
                  </a:lnTo>
                  <a:lnTo>
                    <a:pt x="431" y="25"/>
                  </a:lnTo>
                  <a:lnTo>
                    <a:pt x="468" y="25"/>
                  </a:lnTo>
                  <a:lnTo>
                    <a:pt x="505" y="25"/>
                  </a:lnTo>
                  <a:lnTo>
                    <a:pt x="542" y="49"/>
                  </a:lnTo>
                  <a:lnTo>
                    <a:pt x="578" y="86"/>
                  </a:lnTo>
                  <a:lnTo>
                    <a:pt x="615" y="111"/>
                  </a:lnTo>
                  <a:lnTo>
                    <a:pt x="652" y="148"/>
                  </a:lnTo>
                  <a:lnTo>
                    <a:pt x="677" y="160"/>
                  </a:lnTo>
                  <a:lnTo>
                    <a:pt x="702" y="185"/>
                  </a:lnTo>
                  <a:lnTo>
                    <a:pt x="738" y="209"/>
                  </a:lnTo>
                  <a:lnTo>
                    <a:pt x="775" y="222"/>
                  </a:lnTo>
                  <a:lnTo>
                    <a:pt x="800" y="222"/>
                  </a:lnTo>
                  <a:lnTo>
                    <a:pt x="825" y="222"/>
                  </a:lnTo>
                  <a:lnTo>
                    <a:pt x="862" y="222"/>
                  </a:lnTo>
                  <a:lnTo>
                    <a:pt x="898" y="222"/>
                  </a:lnTo>
                  <a:lnTo>
                    <a:pt x="923" y="222"/>
                  </a:lnTo>
                  <a:lnTo>
                    <a:pt x="960" y="222"/>
                  </a:lnTo>
                  <a:lnTo>
                    <a:pt x="985" y="209"/>
                  </a:lnTo>
                  <a:lnTo>
                    <a:pt x="1022" y="197"/>
                  </a:lnTo>
                  <a:lnTo>
                    <a:pt x="1046" y="172"/>
                  </a:lnTo>
                  <a:lnTo>
                    <a:pt x="1071" y="148"/>
                  </a:lnTo>
                  <a:lnTo>
                    <a:pt x="1108" y="123"/>
                  </a:lnTo>
                  <a:lnTo>
                    <a:pt x="1145" y="111"/>
                  </a:lnTo>
                  <a:lnTo>
                    <a:pt x="1169" y="86"/>
                  </a:lnTo>
                  <a:lnTo>
                    <a:pt x="1194" y="74"/>
                  </a:lnTo>
                  <a:lnTo>
                    <a:pt x="1243" y="62"/>
                  </a:lnTo>
                  <a:lnTo>
                    <a:pt x="1268" y="62"/>
                  </a:lnTo>
                  <a:lnTo>
                    <a:pt x="1305" y="62"/>
                  </a:lnTo>
                  <a:lnTo>
                    <a:pt x="1342" y="62"/>
                  </a:lnTo>
                  <a:lnTo>
                    <a:pt x="1391" y="74"/>
                  </a:lnTo>
                  <a:lnTo>
                    <a:pt x="1428" y="99"/>
                  </a:lnTo>
                  <a:lnTo>
                    <a:pt x="1465" y="135"/>
                  </a:lnTo>
                  <a:lnTo>
                    <a:pt x="1489" y="160"/>
                  </a:lnTo>
                  <a:lnTo>
                    <a:pt x="1526" y="172"/>
                  </a:lnTo>
                  <a:lnTo>
                    <a:pt x="1551" y="172"/>
                  </a:lnTo>
                  <a:lnTo>
                    <a:pt x="1588" y="172"/>
                  </a:lnTo>
                  <a:lnTo>
                    <a:pt x="1625" y="172"/>
                  </a:lnTo>
                  <a:lnTo>
                    <a:pt x="1662" y="172"/>
                  </a:lnTo>
                  <a:lnTo>
                    <a:pt x="1698" y="160"/>
                  </a:lnTo>
                  <a:lnTo>
                    <a:pt x="1723" y="148"/>
                  </a:lnTo>
                  <a:lnTo>
                    <a:pt x="1748" y="135"/>
                  </a:lnTo>
                  <a:lnTo>
                    <a:pt x="1785" y="111"/>
                  </a:lnTo>
                  <a:lnTo>
                    <a:pt x="1809" y="86"/>
                  </a:lnTo>
                  <a:lnTo>
                    <a:pt x="1834" y="62"/>
                  </a:lnTo>
                  <a:lnTo>
                    <a:pt x="1846" y="37"/>
                  </a:lnTo>
                  <a:lnTo>
                    <a:pt x="1871" y="25"/>
                  </a:lnTo>
                  <a:lnTo>
                    <a:pt x="1908" y="12"/>
                  </a:lnTo>
                  <a:lnTo>
                    <a:pt x="1945" y="12"/>
                  </a:lnTo>
                  <a:lnTo>
                    <a:pt x="1982" y="25"/>
                  </a:lnTo>
                  <a:lnTo>
                    <a:pt x="2018" y="37"/>
                  </a:lnTo>
                  <a:lnTo>
                    <a:pt x="2043" y="49"/>
                  </a:lnTo>
                  <a:lnTo>
                    <a:pt x="2068" y="74"/>
                  </a:lnTo>
                  <a:lnTo>
                    <a:pt x="2080" y="99"/>
                  </a:lnTo>
                  <a:lnTo>
                    <a:pt x="2105" y="123"/>
                  </a:lnTo>
                  <a:lnTo>
                    <a:pt x="2142" y="148"/>
                  </a:lnTo>
                  <a:lnTo>
                    <a:pt x="2178" y="148"/>
                  </a:lnTo>
                  <a:lnTo>
                    <a:pt x="2203" y="148"/>
                  </a:lnTo>
                  <a:lnTo>
                    <a:pt x="2228" y="148"/>
                  </a:lnTo>
                  <a:lnTo>
                    <a:pt x="2265" y="160"/>
                  </a:lnTo>
                  <a:lnTo>
                    <a:pt x="2302" y="160"/>
                  </a:lnTo>
                  <a:lnTo>
                    <a:pt x="2338" y="148"/>
                  </a:lnTo>
                  <a:lnTo>
                    <a:pt x="2363" y="135"/>
                  </a:lnTo>
                  <a:lnTo>
                    <a:pt x="2388" y="135"/>
                  </a:lnTo>
                  <a:lnTo>
                    <a:pt x="2425" y="123"/>
                  </a:lnTo>
                  <a:lnTo>
                    <a:pt x="2462" y="111"/>
                  </a:lnTo>
                  <a:lnTo>
                    <a:pt x="2511" y="99"/>
                  </a:lnTo>
                  <a:lnTo>
                    <a:pt x="2548" y="86"/>
                  </a:lnTo>
                  <a:lnTo>
                    <a:pt x="2585" y="62"/>
                  </a:lnTo>
                  <a:lnTo>
                    <a:pt x="2622" y="49"/>
                  </a:lnTo>
                  <a:lnTo>
                    <a:pt x="2658" y="37"/>
                  </a:lnTo>
                  <a:lnTo>
                    <a:pt x="2683" y="25"/>
                  </a:lnTo>
                  <a:lnTo>
                    <a:pt x="2708" y="12"/>
                  </a:lnTo>
                  <a:lnTo>
                    <a:pt x="2745" y="0"/>
                  </a:lnTo>
                  <a:lnTo>
                    <a:pt x="2757" y="25"/>
                  </a:lnTo>
                  <a:lnTo>
                    <a:pt x="2794" y="37"/>
                  </a:lnTo>
                  <a:lnTo>
                    <a:pt x="2806" y="62"/>
                  </a:lnTo>
                  <a:lnTo>
                    <a:pt x="2818" y="99"/>
                  </a:lnTo>
                  <a:lnTo>
                    <a:pt x="2843" y="123"/>
                  </a:lnTo>
                  <a:lnTo>
                    <a:pt x="2868" y="135"/>
                  </a:lnTo>
                  <a:lnTo>
                    <a:pt x="2868" y="160"/>
                  </a:lnTo>
                  <a:lnTo>
                    <a:pt x="2880" y="185"/>
                  </a:lnTo>
                  <a:lnTo>
                    <a:pt x="2929" y="246"/>
                  </a:lnTo>
                  <a:lnTo>
                    <a:pt x="2942" y="271"/>
                  </a:lnTo>
                  <a:lnTo>
                    <a:pt x="2978" y="283"/>
                  </a:lnTo>
                  <a:lnTo>
                    <a:pt x="3216" y="27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93" y="4569"/>
              <a:ext cx="1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V="1">
              <a:off x="2941" y="4521"/>
              <a:ext cx="71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117" y="3901"/>
              <a:ext cx="40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133" y="3901"/>
              <a:ext cx="40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2173" y="3949"/>
              <a:ext cx="40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837" y="3949"/>
              <a:ext cx="40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685" y="3949"/>
              <a:ext cx="88" cy="2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1597" y="3997"/>
              <a:ext cx="88" cy="2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2269" y="3949"/>
              <a:ext cx="88" cy="2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3469" y="4093"/>
              <a:ext cx="88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733" y="4525"/>
              <a:ext cx="952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 flipH="1">
              <a:off x="537" y="4573"/>
              <a:ext cx="624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1213" y="4573"/>
              <a:ext cx="47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 flipH="1">
              <a:off x="921" y="4573"/>
              <a:ext cx="624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1405" y="4525"/>
              <a:ext cx="664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 flipH="1">
              <a:off x="1161" y="4573"/>
              <a:ext cx="72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1837" y="4525"/>
              <a:ext cx="712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2365" y="4573"/>
              <a:ext cx="76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2893" y="4573"/>
              <a:ext cx="568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861" y="4001"/>
              <a:ext cx="121" cy="137"/>
            </a:xfrm>
            <a:custGeom>
              <a:avLst/>
              <a:gdLst>
                <a:gd name="T0" fmla="*/ 12 w 121"/>
                <a:gd name="T1" fmla="*/ 44 h 137"/>
                <a:gd name="T2" fmla="*/ 32 w 121"/>
                <a:gd name="T3" fmla="*/ 44 h 137"/>
                <a:gd name="T4" fmla="*/ 24 w 121"/>
                <a:gd name="T5" fmla="*/ 44 h 137"/>
                <a:gd name="T6" fmla="*/ 16 w 121"/>
                <a:gd name="T7" fmla="*/ 48 h 137"/>
                <a:gd name="T8" fmla="*/ 12 w 121"/>
                <a:gd name="T9" fmla="*/ 57 h 137"/>
                <a:gd name="T10" fmla="*/ 4 w 121"/>
                <a:gd name="T11" fmla="*/ 61 h 137"/>
                <a:gd name="T12" fmla="*/ 4 w 121"/>
                <a:gd name="T13" fmla="*/ 70 h 137"/>
                <a:gd name="T14" fmla="*/ 0 w 121"/>
                <a:gd name="T15" fmla="*/ 79 h 137"/>
                <a:gd name="T16" fmla="*/ 0 w 121"/>
                <a:gd name="T17" fmla="*/ 88 h 137"/>
                <a:gd name="T18" fmla="*/ 0 w 121"/>
                <a:gd name="T19" fmla="*/ 97 h 137"/>
                <a:gd name="T20" fmla="*/ 0 w 121"/>
                <a:gd name="T21" fmla="*/ 105 h 137"/>
                <a:gd name="T22" fmla="*/ 8 w 121"/>
                <a:gd name="T23" fmla="*/ 110 h 137"/>
                <a:gd name="T24" fmla="*/ 16 w 121"/>
                <a:gd name="T25" fmla="*/ 118 h 137"/>
                <a:gd name="T26" fmla="*/ 24 w 121"/>
                <a:gd name="T27" fmla="*/ 118 h 137"/>
                <a:gd name="T28" fmla="*/ 28 w 121"/>
                <a:gd name="T29" fmla="*/ 127 h 137"/>
                <a:gd name="T30" fmla="*/ 40 w 121"/>
                <a:gd name="T31" fmla="*/ 132 h 137"/>
                <a:gd name="T32" fmla="*/ 52 w 121"/>
                <a:gd name="T33" fmla="*/ 136 h 137"/>
                <a:gd name="T34" fmla="*/ 60 w 121"/>
                <a:gd name="T35" fmla="*/ 136 h 137"/>
                <a:gd name="T36" fmla="*/ 68 w 121"/>
                <a:gd name="T37" fmla="*/ 127 h 137"/>
                <a:gd name="T38" fmla="*/ 76 w 121"/>
                <a:gd name="T39" fmla="*/ 123 h 137"/>
                <a:gd name="T40" fmla="*/ 84 w 121"/>
                <a:gd name="T41" fmla="*/ 118 h 137"/>
                <a:gd name="T42" fmla="*/ 92 w 121"/>
                <a:gd name="T43" fmla="*/ 114 h 137"/>
                <a:gd name="T44" fmla="*/ 100 w 121"/>
                <a:gd name="T45" fmla="*/ 110 h 137"/>
                <a:gd name="T46" fmla="*/ 108 w 121"/>
                <a:gd name="T47" fmla="*/ 101 h 137"/>
                <a:gd name="T48" fmla="*/ 112 w 121"/>
                <a:gd name="T49" fmla="*/ 92 h 137"/>
                <a:gd name="T50" fmla="*/ 116 w 121"/>
                <a:gd name="T51" fmla="*/ 83 h 137"/>
                <a:gd name="T52" fmla="*/ 120 w 121"/>
                <a:gd name="T53" fmla="*/ 75 h 137"/>
                <a:gd name="T54" fmla="*/ 120 w 121"/>
                <a:gd name="T55" fmla="*/ 66 h 137"/>
                <a:gd name="T56" fmla="*/ 120 w 121"/>
                <a:gd name="T57" fmla="*/ 57 h 137"/>
                <a:gd name="T58" fmla="*/ 120 w 121"/>
                <a:gd name="T59" fmla="*/ 48 h 137"/>
                <a:gd name="T60" fmla="*/ 120 w 121"/>
                <a:gd name="T61" fmla="*/ 39 h 137"/>
                <a:gd name="T62" fmla="*/ 120 w 121"/>
                <a:gd name="T63" fmla="*/ 31 h 137"/>
                <a:gd name="T64" fmla="*/ 116 w 121"/>
                <a:gd name="T65" fmla="*/ 22 h 137"/>
                <a:gd name="T66" fmla="*/ 116 w 121"/>
                <a:gd name="T67" fmla="*/ 13 h 137"/>
                <a:gd name="T68" fmla="*/ 108 w 121"/>
                <a:gd name="T69" fmla="*/ 9 h 137"/>
                <a:gd name="T70" fmla="*/ 108 w 121"/>
                <a:gd name="T71" fmla="*/ 18 h 137"/>
                <a:gd name="T72" fmla="*/ 108 w 121"/>
                <a:gd name="T73" fmla="*/ 26 h 137"/>
                <a:gd name="T74" fmla="*/ 100 w 121"/>
                <a:gd name="T75" fmla="*/ 35 h 137"/>
                <a:gd name="T76" fmla="*/ 96 w 121"/>
                <a:gd name="T77" fmla="*/ 44 h 137"/>
                <a:gd name="T78" fmla="*/ 88 w 121"/>
                <a:gd name="T79" fmla="*/ 48 h 137"/>
                <a:gd name="T80" fmla="*/ 80 w 121"/>
                <a:gd name="T81" fmla="*/ 48 h 137"/>
                <a:gd name="T82" fmla="*/ 72 w 121"/>
                <a:gd name="T83" fmla="*/ 48 h 137"/>
                <a:gd name="T84" fmla="*/ 64 w 121"/>
                <a:gd name="T85" fmla="*/ 44 h 137"/>
                <a:gd name="T86" fmla="*/ 56 w 121"/>
                <a:gd name="T87" fmla="*/ 35 h 137"/>
                <a:gd name="T88" fmla="*/ 56 w 121"/>
                <a:gd name="T89" fmla="*/ 26 h 137"/>
                <a:gd name="T90" fmla="*/ 48 w 121"/>
                <a:gd name="T91" fmla="*/ 26 h 137"/>
                <a:gd name="T92" fmla="*/ 48 w 121"/>
                <a:gd name="T93" fmla="*/ 18 h 137"/>
                <a:gd name="T94" fmla="*/ 44 w 121"/>
                <a:gd name="T95" fmla="*/ 9 h 137"/>
                <a:gd name="T96" fmla="*/ 40 w 121"/>
                <a:gd name="T97" fmla="*/ 0 h 137"/>
                <a:gd name="T98" fmla="*/ 40 w 121"/>
                <a:gd name="T99" fmla="*/ 9 h 137"/>
                <a:gd name="T100" fmla="*/ 36 w 121"/>
                <a:gd name="T101" fmla="*/ 18 h 137"/>
                <a:gd name="T102" fmla="*/ 32 w 121"/>
                <a:gd name="T103" fmla="*/ 26 h 137"/>
                <a:gd name="T104" fmla="*/ 28 w 121"/>
                <a:gd name="T105" fmla="*/ 35 h 137"/>
                <a:gd name="T106" fmla="*/ 24 w 121"/>
                <a:gd name="T107" fmla="*/ 44 h 137"/>
                <a:gd name="T108" fmla="*/ 12 w 121"/>
                <a:gd name="T109" fmla="*/ 44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1"/>
                <a:gd name="T166" fmla="*/ 0 h 137"/>
                <a:gd name="T167" fmla="*/ 121 w 12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1" h="137">
                  <a:moveTo>
                    <a:pt x="12" y="44"/>
                  </a:moveTo>
                  <a:lnTo>
                    <a:pt x="32" y="44"/>
                  </a:lnTo>
                  <a:lnTo>
                    <a:pt x="24" y="44"/>
                  </a:lnTo>
                  <a:lnTo>
                    <a:pt x="16" y="48"/>
                  </a:lnTo>
                  <a:lnTo>
                    <a:pt x="12" y="57"/>
                  </a:lnTo>
                  <a:lnTo>
                    <a:pt x="4" y="61"/>
                  </a:lnTo>
                  <a:lnTo>
                    <a:pt x="4" y="70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105"/>
                  </a:lnTo>
                  <a:lnTo>
                    <a:pt x="8" y="110"/>
                  </a:lnTo>
                  <a:lnTo>
                    <a:pt x="16" y="118"/>
                  </a:lnTo>
                  <a:lnTo>
                    <a:pt x="24" y="118"/>
                  </a:lnTo>
                  <a:lnTo>
                    <a:pt x="28" y="127"/>
                  </a:lnTo>
                  <a:lnTo>
                    <a:pt x="40" y="132"/>
                  </a:lnTo>
                  <a:lnTo>
                    <a:pt x="52" y="136"/>
                  </a:lnTo>
                  <a:lnTo>
                    <a:pt x="60" y="136"/>
                  </a:lnTo>
                  <a:lnTo>
                    <a:pt x="68" y="127"/>
                  </a:lnTo>
                  <a:lnTo>
                    <a:pt x="76" y="123"/>
                  </a:lnTo>
                  <a:lnTo>
                    <a:pt x="84" y="118"/>
                  </a:lnTo>
                  <a:lnTo>
                    <a:pt x="92" y="114"/>
                  </a:lnTo>
                  <a:lnTo>
                    <a:pt x="100" y="110"/>
                  </a:lnTo>
                  <a:lnTo>
                    <a:pt x="108" y="101"/>
                  </a:lnTo>
                  <a:lnTo>
                    <a:pt x="112" y="92"/>
                  </a:lnTo>
                  <a:lnTo>
                    <a:pt x="116" y="83"/>
                  </a:lnTo>
                  <a:lnTo>
                    <a:pt x="120" y="75"/>
                  </a:lnTo>
                  <a:lnTo>
                    <a:pt x="120" y="66"/>
                  </a:lnTo>
                  <a:lnTo>
                    <a:pt x="120" y="57"/>
                  </a:lnTo>
                  <a:lnTo>
                    <a:pt x="120" y="48"/>
                  </a:lnTo>
                  <a:lnTo>
                    <a:pt x="120" y="39"/>
                  </a:lnTo>
                  <a:lnTo>
                    <a:pt x="120" y="31"/>
                  </a:lnTo>
                  <a:lnTo>
                    <a:pt x="116" y="22"/>
                  </a:lnTo>
                  <a:lnTo>
                    <a:pt x="116" y="13"/>
                  </a:lnTo>
                  <a:lnTo>
                    <a:pt x="108" y="9"/>
                  </a:lnTo>
                  <a:lnTo>
                    <a:pt x="108" y="18"/>
                  </a:lnTo>
                  <a:lnTo>
                    <a:pt x="108" y="26"/>
                  </a:lnTo>
                  <a:lnTo>
                    <a:pt x="100" y="35"/>
                  </a:lnTo>
                  <a:lnTo>
                    <a:pt x="96" y="44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64" y="44"/>
                  </a:lnTo>
                  <a:lnTo>
                    <a:pt x="56" y="35"/>
                  </a:lnTo>
                  <a:lnTo>
                    <a:pt x="56" y="26"/>
                  </a:lnTo>
                  <a:lnTo>
                    <a:pt x="48" y="26"/>
                  </a:lnTo>
                  <a:lnTo>
                    <a:pt x="48" y="18"/>
                  </a:lnTo>
                  <a:lnTo>
                    <a:pt x="44" y="9"/>
                  </a:lnTo>
                  <a:lnTo>
                    <a:pt x="40" y="0"/>
                  </a:lnTo>
                  <a:lnTo>
                    <a:pt x="40" y="9"/>
                  </a:lnTo>
                  <a:lnTo>
                    <a:pt x="36" y="18"/>
                  </a:lnTo>
                  <a:lnTo>
                    <a:pt x="32" y="26"/>
                  </a:lnTo>
                  <a:lnTo>
                    <a:pt x="28" y="35"/>
                  </a:lnTo>
                  <a:lnTo>
                    <a:pt x="24" y="44"/>
                  </a:lnTo>
                  <a:lnTo>
                    <a:pt x="12" y="44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Rectangle 81" descr="Large confetti"/>
            <p:cNvSpPr>
              <a:spLocks noChangeArrowheads="1"/>
            </p:cNvSpPr>
            <p:nvPr/>
          </p:nvSpPr>
          <p:spPr bwMode="auto">
            <a:xfrm>
              <a:off x="1261" y="4141"/>
              <a:ext cx="88" cy="18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389" y="4145"/>
              <a:ext cx="121" cy="137"/>
            </a:xfrm>
            <a:custGeom>
              <a:avLst/>
              <a:gdLst>
                <a:gd name="T0" fmla="*/ 12 w 121"/>
                <a:gd name="T1" fmla="*/ 44 h 137"/>
                <a:gd name="T2" fmla="*/ 32 w 121"/>
                <a:gd name="T3" fmla="*/ 44 h 137"/>
                <a:gd name="T4" fmla="*/ 24 w 121"/>
                <a:gd name="T5" fmla="*/ 44 h 137"/>
                <a:gd name="T6" fmla="*/ 16 w 121"/>
                <a:gd name="T7" fmla="*/ 48 h 137"/>
                <a:gd name="T8" fmla="*/ 12 w 121"/>
                <a:gd name="T9" fmla="*/ 57 h 137"/>
                <a:gd name="T10" fmla="*/ 4 w 121"/>
                <a:gd name="T11" fmla="*/ 61 h 137"/>
                <a:gd name="T12" fmla="*/ 4 w 121"/>
                <a:gd name="T13" fmla="*/ 70 h 137"/>
                <a:gd name="T14" fmla="*/ 0 w 121"/>
                <a:gd name="T15" fmla="*/ 79 h 137"/>
                <a:gd name="T16" fmla="*/ 0 w 121"/>
                <a:gd name="T17" fmla="*/ 88 h 137"/>
                <a:gd name="T18" fmla="*/ 0 w 121"/>
                <a:gd name="T19" fmla="*/ 97 h 137"/>
                <a:gd name="T20" fmla="*/ 0 w 121"/>
                <a:gd name="T21" fmla="*/ 105 h 137"/>
                <a:gd name="T22" fmla="*/ 8 w 121"/>
                <a:gd name="T23" fmla="*/ 110 h 137"/>
                <a:gd name="T24" fmla="*/ 16 w 121"/>
                <a:gd name="T25" fmla="*/ 118 h 137"/>
                <a:gd name="T26" fmla="*/ 24 w 121"/>
                <a:gd name="T27" fmla="*/ 118 h 137"/>
                <a:gd name="T28" fmla="*/ 28 w 121"/>
                <a:gd name="T29" fmla="*/ 127 h 137"/>
                <a:gd name="T30" fmla="*/ 40 w 121"/>
                <a:gd name="T31" fmla="*/ 132 h 137"/>
                <a:gd name="T32" fmla="*/ 52 w 121"/>
                <a:gd name="T33" fmla="*/ 136 h 137"/>
                <a:gd name="T34" fmla="*/ 60 w 121"/>
                <a:gd name="T35" fmla="*/ 136 h 137"/>
                <a:gd name="T36" fmla="*/ 68 w 121"/>
                <a:gd name="T37" fmla="*/ 127 h 137"/>
                <a:gd name="T38" fmla="*/ 76 w 121"/>
                <a:gd name="T39" fmla="*/ 123 h 137"/>
                <a:gd name="T40" fmla="*/ 84 w 121"/>
                <a:gd name="T41" fmla="*/ 118 h 137"/>
                <a:gd name="T42" fmla="*/ 92 w 121"/>
                <a:gd name="T43" fmla="*/ 114 h 137"/>
                <a:gd name="T44" fmla="*/ 100 w 121"/>
                <a:gd name="T45" fmla="*/ 110 h 137"/>
                <a:gd name="T46" fmla="*/ 108 w 121"/>
                <a:gd name="T47" fmla="*/ 101 h 137"/>
                <a:gd name="T48" fmla="*/ 112 w 121"/>
                <a:gd name="T49" fmla="*/ 92 h 137"/>
                <a:gd name="T50" fmla="*/ 116 w 121"/>
                <a:gd name="T51" fmla="*/ 83 h 137"/>
                <a:gd name="T52" fmla="*/ 120 w 121"/>
                <a:gd name="T53" fmla="*/ 75 h 137"/>
                <a:gd name="T54" fmla="*/ 120 w 121"/>
                <a:gd name="T55" fmla="*/ 66 h 137"/>
                <a:gd name="T56" fmla="*/ 120 w 121"/>
                <a:gd name="T57" fmla="*/ 57 h 137"/>
                <a:gd name="T58" fmla="*/ 120 w 121"/>
                <a:gd name="T59" fmla="*/ 48 h 137"/>
                <a:gd name="T60" fmla="*/ 120 w 121"/>
                <a:gd name="T61" fmla="*/ 39 h 137"/>
                <a:gd name="T62" fmla="*/ 120 w 121"/>
                <a:gd name="T63" fmla="*/ 31 h 137"/>
                <a:gd name="T64" fmla="*/ 116 w 121"/>
                <a:gd name="T65" fmla="*/ 22 h 137"/>
                <a:gd name="T66" fmla="*/ 116 w 121"/>
                <a:gd name="T67" fmla="*/ 13 h 137"/>
                <a:gd name="T68" fmla="*/ 108 w 121"/>
                <a:gd name="T69" fmla="*/ 9 h 137"/>
                <a:gd name="T70" fmla="*/ 108 w 121"/>
                <a:gd name="T71" fmla="*/ 18 h 137"/>
                <a:gd name="T72" fmla="*/ 108 w 121"/>
                <a:gd name="T73" fmla="*/ 26 h 137"/>
                <a:gd name="T74" fmla="*/ 100 w 121"/>
                <a:gd name="T75" fmla="*/ 35 h 137"/>
                <a:gd name="T76" fmla="*/ 96 w 121"/>
                <a:gd name="T77" fmla="*/ 44 h 137"/>
                <a:gd name="T78" fmla="*/ 88 w 121"/>
                <a:gd name="T79" fmla="*/ 48 h 137"/>
                <a:gd name="T80" fmla="*/ 80 w 121"/>
                <a:gd name="T81" fmla="*/ 48 h 137"/>
                <a:gd name="T82" fmla="*/ 72 w 121"/>
                <a:gd name="T83" fmla="*/ 48 h 137"/>
                <a:gd name="T84" fmla="*/ 64 w 121"/>
                <a:gd name="T85" fmla="*/ 44 h 137"/>
                <a:gd name="T86" fmla="*/ 56 w 121"/>
                <a:gd name="T87" fmla="*/ 35 h 137"/>
                <a:gd name="T88" fmla="*/ 56 w 121"/>
                <a:gd name="T89" fmla="*/ 26 h 137"/>
                <a:gd name="T90" fmla="*/ 48 w 121"/>
                <a:gd name="T91" fmla="*/ 26 h 137"/>
                <a:gd name="T92" fmla="*/ 48 w 121"/>
                <a:gd name="T93" fmla="*/ 18 h 137"/>
                <a:gd name="T94" fmla="*/ 44 w 121"/>
                <a:gd name="T95" fmla="*/ 9 h 137"/>
                <a:gd name="T96" fmla="*/ 40 w 121"/>
                <a:gd name="T97" fmla="*/ 0 h 137"/>
                <a:gd name="T98" fmla="*/ 40 w 121"/>
                <a:gd name="T99" fmla="*/ 9 h 137"/>
                <a:gd name="T100" fmla="*/ 36 w 121"/>
                <a:gd name="T101" fmla="*/ 18 h 137"/>
                <a:gd name="T102" fmla="*/ 32 w 121"/>
                <a:gd name="T103" fmla="*/ 26 h 137"/>
                <a:gd name="T104" fmla="*/ 28 w 121"/>
                <a:gd name="T105" fmla="*/ 35 h 137"/>
                <a:gd name="T106" fmla="*/ 24 w 121"/>
                <a:gd name="T107" fmla="*/ 44 h 137"/>
                <a:gd name="T108" fmla="*/ 12 w 121"/>
                <a:gd name="T109" fmla="*/ 44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1"/>
                <a:gd name="T166" fmla="*/ 0 h 137"/>
                <a:gd name="T167" fmla="*/ 121 w 12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1" h="137">
                  <a:moveTo>
                    <a:pt x="12" y="44"/>
                  </a:moveTo>
                  <a:lnTo>
                    <a:pt x="32" y="44"/>
                  </a:lnTo>
                  <a:lnTo>
                    <a:pt x="24" y="44"/>
                  </a:lnTo>
                  <a:lnTo>
                    <a:pt x="16" y="48"/>
                  </a:lnTo>
                  <a:lnTo>
                    <a:pt x="12" y="57"/>
                  </a:lnTo>
                  <a:lnTo>
                    <a:pt x="4" y="61"/>
                  </a:lnTo>
                  <a:lnTo>
                    <a:pt x="4" y="70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105"/>
                  </a:lnTo>
                  <a:lnTo>
                    <a:pt x="8" y="110"/>
                  </a:lnTo>
                  <a:lnTo>
                    <a:pt x="16" y="118"/>
                  </a:lnTo>
                  <a:lnTo>
                    <a:pt x="24" y="118"/>
                  </a:lnTo>
                  <a:lnTo>
                    <a:pt x="28" y="127"/>
                  </a:lnTo>
                  <a:lnTo>
                    <a:pt x="40" y="132"/>
                  </a:lnTo>
                  <a:lnTo>
                    <a:pt x="52" y="136"/>
                  </a:lnTo>
                  <a:lnTo>
                    <a:pt x="60" y="136"/>
                  </a:lnTo>
                  <a:lnTo>
                    <a:pt x="68" y="127"/>
                  </a:lnTo>
                  <a:lnTo>
                    <a:pt x="76" y="123"/>
                  </a:lnTo>
                  <a:lnTo>
                    <a:pt x="84" y="118"/>
                  </a:lnTo>
                  <a:lnTo>
                    <a:pt x="92" y="114"/>
                  </a:lnTo>
                  <a:lnTo>
                    <a:pt x="100" y="110"/>
                  </a:lnTo>
                  <a:lnTo>
                    <a:pt x="108" y="101"/>
                  </a:lnTo>
                  <a:lnTo>
                    <a:pt x="112" y="92"/>
                  </a:lnTo>
                  <a:lnTo>
                    <a:pt x="116" y="83"/>
                  </a:lnTo>
                  <a:lnTo>
                    <a:pt x="120" y="75"/>
                  </a:lnTo>
                  <a:lnTo>
                    <a:pt x="120" y="66"/>
                  </a:lnTo>
                  <a:lnTo>
                    <a:pt x="120" y="57"/>
                  </a:lnTo>
                  <a:lnTo>
                    <a:pt x="120" y="48"/>
                  </a:lnTo>
                  <a:lnTo>
                    <a:pt x="120" y="39"/>
                  </a:lnTo>
                  <a:lnTo>
                    <a:pt x="120" y="31"/>
                  </a:lnTo>
                  <a:lnTo>
                    <a:pt x="116" y="22"/>
                  </a:lnTo>
                  <a:lnTo>
                    <a:pt x="116" y="13"/>
                  </a:lnTo>
                  <a:lnTo>
                    <a:pt x="108" y="9"/>
                  </a:lnTo>
                  <a:lnTo>
                    <a:pt x="108" y="18"/>
                  </a:lnTo>
                  <a:lnTo>
                    <a:pt x="108" y="26"/>
                  </a:lnTo>
                  <a:lnTo>
                    <a:pt x="100" y="35"/>
                  </a:lnTo>
                  <a:lnTo>
                    <a:pt x="96" y="44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64" y="44"/>
                  </a:lnTo>
                  <a:lnTo>
                    <a:pt x="56" y="35"/>
                  </a:lnTo>
                  <a:lnTo>
                    <a:pt x="56" y="26"/>
                  </a:lnTo>
                  <a:lnTo>
                    <a:pt x="48" y="26"/>
                  </a:lnTo>
                  <a:lnTo>
                    <a:pt x="48" y="18"/>
                  </a:lnTo>
                  <a:lnTo>
                    <a:pt x="44" y="9"/>
                  </a:lnTo>
                  <a:lnTo>
                    <a:pt x="40" y="0"/>
                  </a:lnTo>
                  <a:lnTo>
                    <a:pt x="40" y="9"/>
                  </a:lnTo>
                  <a:lnTo>
                    <a:pt x="36" y="18"/>
                  </a:lnTo>
                  <a:lnTo>
                    <a:pt x="32" y="26"/>
                  </a:lnTo>
                  <a:lnTo>
                    <a:pt x="28" y="35"/>
                  </a:lnTo>
                  <a:lnTo>
                    <a:pt x="24" y="44"/>
                  </a:lnTo>
                  <a:lnTo>
                    <a:pt x="12" y="44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Rectangle 83" descr="Large confetti"/>
            <p:cNvSpPr>
              <a:spLocks noChangeArrowheads="1"/>
            </p:cNvSpPr>
            <p:nvPr/>
          </p:nvSpPr>
          <p:spPr bwMode="auto">
            <a:xfrm>
              <a:off x="3325" y="4045"/>
              <a:ext cx="88" cy="18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917" y="4145"/>
              <a:ext cx="121" cy="137"/>
            </a:xfrm>
            <a:custGeom>
              <a:avLst/>
              <a:gdLst>
                <a:gd name="T0" fmla="*/ 12 w 121"/>
                <a:gd name="T1" fmla="*/ 44 h 137"/>
                <a:gd name="T2" fmla="*/ 32 w 121"/>
                <a:gd name="T3" fmla="*/ 44 h 137"/>
                <a:gd name="T4" fmla="*/ 24 w 121"/>
                <a:gd name="T5" fmla="*/ 44 h 137"/>
                <a:gd name="T6" fmla="*/ 16 w 121"/>
                <a:gd name="T7" fmla="*/ 48 h 137"/>
                <a:gd name="T8" fmla="*/ 12 w 121"/>
                <a:gd name="T9" fmla="*/ 57 h 137"/>
                <a:gd name="T10" fmla="*/ 4 w 121"/>
                <a:gd name="T11" fmla="*/ 61 h 137"/>
                <a:gd name="T12" fmla="*/ 4 w 121"/>
                <a:gd name="T13" fmla="*/ 70 h 137"/>
                <a:gd name="T14" fmla="*/ 0 w 121"/>
                <a:gd name="T15" fmla="*/ 79 h 137"/>
                <a:gd name="T16" fmla="*/ 0 w 121"/>
                <a:gd name="T17" fmla="*/ 88 h 137"/>
                <a:gd name="T18" fmla="*/ 0 w 121"/>
                <a:gd name="T19" fmla="*/ 97 h 137"/>
                <a:gd name="T20" fmla="*/ 0 w 121"/>
                <a:gd name="T21" fmla="*/ 105 h 137"/>
                <a:gd name="T22" fmla="*/ 8 w 121"/>
                <a:gd name="T23" fmla="*/ 110 h 137"/>
                <a:gd name="T24" fmla="*/ 16 w 121"/>
                <a:gd name="T25" fmla="*/ 118 h 137"/>
                <a:gd name="T26" fmla="*/ 24 w 121"/>
                <a:gd name="T27" fmla="*/ 118 h 137"/>
                <a:gd name="T28" fmla="*/ 28 w 121"/>
                <a:gd name="T29" fmla="*/ 127 h 137"/>
                <a:gd name="T30" fmla="*/ 40 w 121"/>
                <a:gd name="T31" fmla="*/ 132 h 137"/>
                <a:gd name="T32" fmla="*/ 52 w 121"/>
                <a:gd name="T33" fmla="*/ 136 h 137"/>
                <a:gd name="T34" fmla="*/ 60 w 121"/>
                <a:gd name="T35" fmla="*/ 136 h 137"/>
                <a:gd name="T36" fmla="*/ 68 w 121"/>
                <a:gd name="T37" fmla="*/ 127 h 137"/>
                <a:gd name="T38" fmla="*/ 76 w 121"/>
                <a:gd name="T39" fmla="*/ 123 h 137"/>
                <a:gd name="T40" fmla="*/ 84 w 121"/>
                <a:gd name="T41" fmla="*/ 118 h 137"/>
                <a:gd name="T42" fmla="*/ 92 w 121"/>
                <a:gd name="T43" fmla="*/ 114 h 137"/>
                <a:gd name="T44" fmla="*/ 100 w 121"/>
                <a:gd name="T45" fmla="*/ 110 h 137"/>
                <a:gd name="T46" fmla="*/ 108 w 121"/>
                <a:gd name="T47" fmla="*/ 101 h 137"/>
                <a:gd name="T48" fmla="*/ 112 w 121"/>
                <a:gd name="T49" fmla="*/ 92 h 137"/>
                <a:gd name="T50" fmla="*/ 116 w 121"/>
                <a:gd name="T51" fmla="*/ 83 h 137"/>
                <a:gd name="T52" fmla="*/ 120 w 121"/>
                <a:gd name="T53" fmla="*/ 75 h 137"/>
                <a:gd name="T54" fmla="*/ 120 w 121"/>
                <a:gd name="T55" fmla="*/ 66 h 137"/>
                <a:gd name="T56" fmla="*/ 120 w 121"/>
                <a:gd name="T57" fmla="*/ 57 h 137"/>
                <a:gd name="T58" fmla="*/ 120 w 121"/>
                <a:gd name="T59" fmla="*/ 48 h 137"/>
                <a:gd name="T60" fmla="*/ 120 w 121"/>
                <a:gd name="T61" fmla="*/ 39 h 137"/>
                <a:gd name="T62" fmla="*/ 120 w 121"/>
                <a:gd name="T63" fmla="*/ 31 h 137"/>
                <a:gd name="T64" fmla="*/ 116 w 121"/>
                <a:gd name="T65" fmla="*/ 22 h 137"/>
                <a:gd name="T66" fmla="*/ 116 w 121"/>
                <a:gd name="T67" fmla="*/ 13 h 137"/>
                <a:gd name="T68" fmla="*/ 108 w 121"/>
                <a:gd name="T69" fmla="*/ 9 h 137"/>
                <a:gd name="T70" fmla="*/ 108 w 121"/>
                <a:gd name="T71" fmla="*/ 18 h 137"/>
                <a:gd name="T72" fmla="*/ 108 w 121"/>
                <a:gd name="T73" fmla="*/ 26 h 137"/>
                <a:gd name="T74" fmla="*/ 100 w 121"/>
                <a:gd name="T75" fmla="*/ 35 h 137"/>
                <a:gd name="T76" fmla="*/ 96 w 121"/>
                <a:gd name="T77" fmla="*/ 44 h 137"/>
                <a:gd name="T78" fmla="*/ 88 w 121"/>
                <a:gd name="T79" fmla="*/ 48 h 137"/>
                <a:gd name="T80" fmla="*/ 80 w 121"/>
                <a:gd name="T81" fmla="*/ 48 h 137"/>
                <a:gd name="T82" fmla="*/ 72 w 121"/>
                <a:gd name="T83" fmla="*/ 48 h 137"/>
                <a:gd name="T84" fmla="*/ 64 w 121"/>
                <a:gd name="T85" fmla="*/ 44 h 137"/>
                <a:gd name="T86" fmla="*/ 56 w 121"/>
                <a:gd name="T87" fmla="*/ 35 h 137"/>
                <a:gd name="T88" fmla="*/ 56 w 121"/>
                <a:gd name="T89" fmla="*/ 26 h 137"/>
                <a:gd name="T90" fmla="*/ 48 w 121"/>
                <a:gd name="T91" fmla="*/ 26 h 137"/>
                <a:gd name="T92" fmla="*/ 48 w 121"/>
                <a:gd name="T93" fmla="*/ 18 h 137"/>
                <a:gd name="T94" fmla="*/ 44 w 121"/>
                <a:gd name="T95" fmla="*/ 9 h 137"/>
                <a:gd name="T96" fmla="*/ 40 w 121"/>
                <a:gd name="T97" fmla="*/ 0 h 137"/>
                <a:gd name="T98" fmla="*/ 40 w 121"/>
                <a:gd name="T99" fmla="*/ 9 h 137"/>
                <a:gd name="T100" fmla="*/ 36 w 121"/>
                <a:gd name="T101" fmla="*/ 18 h 137"/>
                <a:gd name="T102" fmla="*/ 32 w 121"/>
                <a:gd name="T103" fmla="*/ 26 h 137"/>
                <a:gd name="T104" fmla="*/ 28 w 121"/>
                <a:gd name="T105" fmla="*/ 35 h 137"/>
                <a:gd name="T106" fmla="*/ 24 w 121"/>
                <a:gd name="T107" fmla="*/ 44 h 137"/>
                <a:gd name="T108" fmla="*/ 12 w 121"/>
                <a:gd name="T109" fmla="*/ 44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1"/>
                <a:gd name="T166" fmla="*/ 0 h 137"/>
                <a:gd name="T167" fmla="*/ 121 w 12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1" h="137">
                  <a:moveTo>
                    <a:pt x="12" y="44"/>
                  </a:moveTo>
                  <a:lnTo>
                    <a:pt x="32" y="44"/>
                  </a:lnTo>
                  <a:lnTo>
                    <a:pt x="24" y="44"/>
                  </a:lnTo>
                  <a:lnTo>
                    <a:pt x="16" y="48"/>
                  </a:lnTo>
                  <a:lnTo>
                    <a:pt x="12" y="57"/>
                  </a:lnTo>
                  <a:lnTo>
                    <a:pt x="4" y="61"/>
                  </a:lnTo>
                  <a:lnTo>
                    <a:pt x="4" y="70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105"/>
                  </a:lnTo>
                  <a:lnTo>
                    <a:pt x="8" y="110"/>
                  </a:lnTo>
                  <a:lnTo>
                    <a:pt x="16" y="118"/>
                  </a:lnTo>
                  <a:lnTo>
                    <a:pt x="24" y="118"/>
                  </a:lnTo>
                  <a:lnTo>
                    <a:pt x="28" y="127"/>
                  </a:lnTo>
                  <a:lnTo>
                    <a:pt x="40" y="132"/>
                  </a:lnTo>
                  <a:lnTo>
                    <a:pt x="52" y="136"/>
                  </a:lnTo>
                  <a:lnTo>
                    <a:pt x="60" y="136"/>
                  </a:lnTo>
                  <a:lnTo>
                    <a:pt x="68" y="127"/>
                  </a:lnTo>
                  <a:lnTo>
                    <a:pt x="76" y="123"/>
                  </a:lnTo>
                  <a:lnTo>
                    <a:pt x="84" y="118"/>
                  </a:lnTo>
                  <a:lnTo>
                    <a:pt x="92" y="114"/>
                  </a:lnTo>
                  <a:lnTo>
                    <a:pt x="100" y="110"/>
                  </a:lnTo>
                  <a:lnTo>
                    <a:pt x="108" y="101"/>
                  </a:lnTo>
                  <a:lnTo>
                    <a:pt x="112" y="92"/>
                  </a:lnTo>
                  <a:lnTo>
                    <a:pt x="116" y="83"/>
                  </a:lnTo>
                  <a:lnTo>
                    <a:pt x="120" y="75"/>
                  </a:lnTo>
                  <a:lnTo>
                    <a:pt x="120" y="66"/>
                  </a:lnTo>
                  <a:lnTo>
                    <a:pt x="120" y="57"/>
                  </a:lnTo>
                  <a:lnTo>
                    <a:pt x="120" y="48"/>
                  </a:lnTo>
                  <a:lnTo>
                    <a:pt x="120" y="39"/>
                  </a:lnTo>
                  <a:lnTo>
                    <a:pt x="120" y="31"/>
                  </a:lnTo>
                  <a:lnTo>
                    <a:pt x="116" y="22"/>
                  </a:lnTo>
                  <a:lnTo>
                    <a:pt x="116" y="13"/>
                  </a:lnTo>
                  <a:lnTo>
                    <a:pt x="108" y="9"/>
                  </a:lnTo>
                  <a:lnTo>
                    <a:pt x="108" y="18"/>
                  </a:lnTo>
                  <a:lnTo>
                    <a:pt x="108" y="26"/>
                  </a:lnTo>
                  <a:lnTo>
                    <a:pt x="100" y="35"/>
                  </a:lnTo>
                  <a:lnTo>
                    <a:pt x="96" y="44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64" y="44"/>
                  </a:lnTo>
                  <a:lnTo>
                    <a:pt x="56" y="35"/>
                  </a:lnTo>
                  <a:lnTo>
                    <a:pt x="56" y="26"/>
                  </a:lnTo>
                  <a:lnTo>
                    <a:pt x="48" y="26"/>
                  </a:lnTo>
                  <a:lnTo>
                    <a:pt x="48" y="18"/>
                  </a:lnTo>
                  <a:lnTo>
                    <a:pt x="44" y="9"/>
                  </a:lnTo>
                  <a:lnTo>
                    <a:pt x="40" y="0"/>
                  </a:lnTo>
                  <a:lnTo>
                    <a:pt x="40" y="9"/>
                  </a:lnTo>
                  <a:lnTo>
                    <a:pt x="36" y="18"/>
                  </a:lnTo>
                  <a:lnTo>
                    <a:pt x="32" y="26"/>
                  </a:lnTo>
                  <a:lnTo>
                    <a:pt x="28" y="35"/>
                  </a:lnTo>
                  <a:lnTo>
                    <a:pt x="24" y="44"/>
                  </a:lnTo>
                  <a:lnTo>
                    <a:pt x="12" y="44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Rectangle 85" descr="Large confetti"/>
            <p:cNvSpPr>
              <a:spLocks noChangeArrowheads="1"/>
            </p:cNvSpPr>
            <p:nvPr/>
          </p:nvSpPr>
          <p:spPr bwMode="auto">
            <a:xfrm>
              <a:off x="2509" y="3997"/>
              <a:ext cx="88" cy="18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733" y="4097"/>
              <a:ext cx="121" cy="137"/>
            </a:xfrm>
            <a:custGeom>
              <a:avLst/>
              <a:gdLst>
                <a:gd name="T0" fmla="*/ 12 w 121"/>
                <a:gd name="T1" fmla="*/ 44 h 137"/>
                <a:gd name="T2" fmla="*/ 32 w 121"/>
                <a:gd name="T3" fmla="*/ 44 h 137"/>
                <a:gd name="T4" fmla="*/ 24 w 121"/>
                <a:gd name="T5" fmla="*/ 44 h 137"/>
                <a:gd name="T6" fmla="*/ 16 w 121"/>
                <a:gd name="T7" fmla="*/ 48 h 137"/>
                <a:gd name="T8" fmla="*/ 12 w 121"/>
                <a:gd name="T9" fmla="*/ 57 h 137"/>
                <a:gd name="T10" fmla="*/ 4 w 121"/>
                <a:gd name="T11" fmla="*/ 61 h 137"/>
                <a:gd name="T12" fmla="*/ 4 w 121"/>
                <a:gd name="T13" fmla="*/ 70 h 137"/>
                <a:gd name="T14" fmla="*/ 0 w 121"/>
                <a:gd name="T15" fmla="*/ 79 h 137"/>
                <a:gd name="T16" fmla="*/ 0 w 121"/>
                <a:gd name="T17" fmla="*/ 88 h 137"/>
                <a:gd name="T18" fmla="*/ 0 w 121"/>
                <a:gd name="T19" fmla="*/ 97 h 137"/>
                <a:gd name="T20" fmla="*/ 0 w 121"/>
                <a:gd name="T21" fmla="*/ 105 h 137"/>
                <a:gd name="T22" fmla="*/ 8 w 121"/>
                <a:gd name="T23" fmla="*/ 110 h 137"/>
                <a:gd name="T24" fmla="*/ 16 w 121"/>
                <a:gd name="T25" fmla="*/ 118 h 137"/>
                <a:gd name="T26" fmla="*/ 24 w 121"/>
                <a:gd name="T27" fmla="*/ 118 h 137"/>
                <a:gd name="T28" fmla="*/ 28 w 121"/>
                <a:gd name="T29" fmla="*/ 127 h 137"/>
                <a:gd name="T30" fmla="*/ 40 w 121"/>
                <a:gd name="T31" fmla="*/ 132 h 137"/>
                <a:gd name="T32" fmla="*/ 52 w 121"/>
                <a:gd name="T33" fmla="*/ 136 h 137"/>
                <a:gd name="T34" fmla="*/ 60 w 121"/>
                <a:gd name="T35" fmla="*/ 136 h 137"/>
                <a:gd name="T36" fmla="*/ 68 w 121"/>
                <a:gd name="T37" fmla="*/ 127 h 137"/>
                <a:gd name="T38" fmla="*/ 76 w 121"/>
                <a:gd name="T39" fmla="*/ 123 h 137"/>
                <a:gd name="T40" fmla="*/ 84 w 121"/>
                <a:gd name="T41" fmla="*/ 118 h 137"/>
                <a:gd name="T42" fmla="*/ 92 w 121"/>
                <a:gd name="T43" fmla="*/ 114 h 137"/>
                <a:gd name="T44" fmla="*/ 100 w 121"/>
                <a:gd name="T45" fmla="*/ 110 h 137"/>
                <a:gd name="T46" fmla="*/ 108 w 121"/>
                <a:gd name="T47" fmla="*/ 101 h 137"/>
                <a:gd name="T48" fmla="*/ 112 w 121"/>
                <a:gd name="T49" fmla="*/ 92 h 137"/>
                <a:gd name="T50" fmla="*/ 116 w 121"/>
                <a:gd name="T51" fmla="*/ 83 h 137"/>
                <a:gd name="T52" fmla="*/ 120 w 121"/>
                <a:gd name="T53" fmla="*/ 75 h 137"/>
                <a:gd name="T54" fmla="*/ 120 w 121"/>
                <a:gd name="T55" fmla="*/ 66 h 137"/>
                <a:gd name="T56" fmla="*/ 120 w 121"/>
                <a:gd name="T57" fmla="*/ 57 h 137"/>
                <a:gd name="T58" fmla="*/ 120 w 121"/>
                <a:gd name="T59" fmla="*/ 48 h 137"/>
                <a:gd name="T60" fmla="*/ 120 w 121"/>
                <a:gd name="T61" fmla="*/ 39 h 137"/>
                <a:gd name="T62" fmla="*/ 120 w 121"/>
                <a:gd name="T63" fmla="*/ 31 h 137"/>
                <a:gd name="T64" fmla="*/ 116 w 121"/>
                <a:gd name="T65" fmla="*/ 22 h 137"/>
                <a:gd name="T66" fmla="*/ 116 w 121"/>
                <a:gd name="T67" fmla="*/ 13 h 137"/>
                <a:gd name="T68" fmla="*/ 108 w 121"/>
                <a:gd name="T69" fmla="*/ 9 h 137"/>
                <a:gd name="T70" fmla="*/ 108 w 121"/>
                <a:gd name="T71" fmla="*/ 18 h 137"/>
                <a:gd name="T72" fmla="*/ 108 w 121"/>
                <a:gd name="T73" fmla="*/ 26 h 137"/>
                <a:gd name="T74" fmla="*/ 100 w 121"/>
                <a:gd name="T75" fmla="*/ 35 h 137"/>
                <a:gd name="T76" fmla="*/ 96 w 121"/>
                <a:gd name="T77" fmla="*/ 44 h 137"/>
                <a:gd name="T78" fmla="*/ 88 w 121"/>
                <a:gd name="T79" fmla="*/ 48 h 137"/>
                <a:gd name="T80" fmla="*/ 80 w 121"/>
                <a:gd name="T81" fmla="*/ 48 h 137"/>
                <a:gd name="T82" fmla="*/ 72 w 121"/>
                <a:gd name="T83" fmla="*/ 48 h 137"/>
                <a:gd name="T84" fmla="*/ 64 w 121"/>
                <a:gd name="T85" fmla="*/ 44 h 137"/>
                <a:gd name="T86" fmla="*/ 56 w 121"/>
                <a:gd name="T87" fmla="*/ 35 h 137"/>
                <a:gd name="T88" fmla="*/ 56 w 121"/>
                <a:gd name="T89" fmla="*/ 26 h 137"/>
                <a:gd name="T90" fmla="*/ 48 w 121"/>
                <a:gd name="T91" fmla="*/ 26 h 137"/>
                <a:gd name="T92" fmla="*/ 48 w 121"/>
                <a:gd name="T93" fmla="*/ 18 h 137"/>
                <a:gd name="T94" fmla="*/ 44 w 121"/>
                <a:gd name="T95" fmla="*/ 9 h 137"/>
                <a:gd name="T96" fmla="*/ 40 w 121"/>
                <a:gd name="T97" fmla="*/ 0 h 137"/>
                <a:gd name="T98" fmla="*/ 40 w 121"/>
                <a:gd name="T99" fmla="*/ 9 h 137"/>
                <a:gd name="T100" fmla="*/ 36 w 121"/>
                <a:gd name="T101" fmla="*/ 18 h 137"/>
                <a:gd name="T102" fmla="*/ 32 w 121"/>
                <a:gd name="T103" fmla="*/ 26 h 137"/>
                <a:gd name="T104" fmla="*/ 28 w 121"/>
                <a:gd name="T105" fmla="*/ 35 h 137"/>
                <a:gd name="T106" fmla="*/ 24 w 121"/>
                <a:gd name="T107" fmla="*/ 44 h 137"/>
                <a:gd name="T108" fmla="*/ 12 w 121"/>
                <a:gd name="T109" fmla="*/ 44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1"/>
                <a:gd name="T166" fmla="*/ 0 h 137"/>
                <a:gd name="T167" fmla="*/ 121 w 12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1" h="137">
                  <a:moveTo>
                    <a:pt x="12" y="44"/>
                  </a:moveTo>
                  <a:lnTo>
                    <a:pt x="32" y="44"/>
                  </a:lnTo>
                  <a:lnTo>
                    <a:pt x="24" y="44"/>
                  </a:lnTo>
                  <a:lnTo>
                    <a:pt x="16" y="48"/>
                  </a:lnTo>
                  <a:lnTo>
                    <a:pt x="12" y="57"/>
                  </a:lnTo>
                  <a:lnTo>
                    <a:pt x="4" y="61"/>
                  </a:lnTo>
                  <a:lnTo>
                    <a:pt x="4" y="70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105"/>
                  </a:lnTo>
                  <a:lnTo>
                    <a:pt x="8" y="110"/>
                  </a:lnTo>
                  <a:lnTo>
                    <a:pt x="16" y="118"/>
                  </a:lnTo>
                  <a:lnTo>
                    <a:pt x="24" y="118"/>
                  </a:lnTo>
                  <a:lnTo>
                    <a:pt x="28" y="127"/>
                  </a:lnTo>
                  <a:lnTo>
                    <a:pt x="40" y="132"/>
                  </a:lnTo>
                  <a:lnTo>
                    <a:pt x="52" y="136"/>
                  </a:lnTo>
                  <a:lnTo>
                    <a:pt x="60" y="136"/>
                  </a:lnTo>
                  <a:lnTo>
                    <a:pt x="68" y="127"/>
                  </a:lnTo>
                  <a:lnTo>
                    <a:pt x="76" y="123"/>
                  </a:lnTo>
                  <a:lnTo>
                    <a:pt x="84" y="118"/>
                  </a:lnTo>
                  <a:lnTo>
                    <a:pt x="92" y="114"/>
                  </a:lnTo>
                  <a:lnTo>
                    <a:pt x="100" y="110"/>
                  </a:lnTo>
                  <a:lnTo>
                    <a:pt x="108" y="101"/>
                  </a:lnTo>
                  <a:lnTo>
                    <a:pt x="112" y="92"/>
                  </a:lnTo>
                  <a:lnTo>
                    <a:pt x="116" y="83"/>
                  </a:lnTo>
                  <a:lnTo>
                    <a:pt x="120" y="75"/>
                  </a:lnTo>
                  <a:lnTo>
                    <a:pt x="120" y="66"/>
                  </a:lnTo>
                  <a:lnTo>
                    <a:pt x="120" y="57"/>
                  </a:lnTo>
                  <a:lnTo>
                    <a:pt x="120" y="48"/>
                  </a:lnTo>
                  <a:lnTo>
                    <a:pt x="120" y="39"/>
                  </a:lnTo>
                  <a:lnTo>
                    <a:pt x="120" y="31"/>
                  </a:lnTo>
                  <a:lnTo>
                    <a:pt x="116" y="22"/>
                  </a:lnTo>
                  <a:lnTo>
                    <a:pt x="116" y="13"/>
                  </a:lnTo>
                  <a:lnTo>
                    <a:pt x="108" y="9"/>
                  </a:lnTo>
                  <a:lnTo>
                    <a:pt x="108" y="18"/>
                  </a:lnTo>
                  <a:lnTo>
                    <a:pt x="108" y="26"/>
                  </a:lnTo>
                  <a:lnTo>
                    <a:pt x="100" y="35"/>
                  </a:lnTo>
                  <a:lnTo>
                    <a:pt x="96" y="44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64" y="44"/>
                  </a:lnTo>
                  <a:lnTo>
                    <a:pt x="56" y="35"/>
                  </a:lnTo>
                  <a:lnTo>
                    <a:pt x="56" y="26"/>
                  </a:lnTo>
                  <a:lnTo>
                    <a:pt x="48" y="26"/>
                  </a:lnTo>
                  <a:lnTo>
                    <a:pt x="48" y="18"/>
                  </a:lnTo>
                  <a:lnTo>
                    <a:pt x="44" y="9"/>
                  </a:lnTo>
                  <a:lnTo>
                    <a:pt x="40" y="0"/>
                  </a:lnTo>
                  <a:lnTo>
                    <a:pt x="40" y="9"/>
                  </a:lnTo>
                  <a:lnTo>
                    <a:pt x="36" y="18"/>
                  </a:lnTo>
                  <a:lnTo>
                    <a:pt x="32" y="26"/>
                  </a:lnTo>
                  <a:lnTo>
                    <a:pt x="28" y="35"/>
                  </a:lnTo>
                  <a:lnTo>
                    <a:pt x="24" y="44"/>
                  </a:lnTo>
                  <a:lnTo>
                    <a:pt x="12" y="44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Rectangle 87" descr="Large confetti"/>
            <p:cNvSpPr>
              <a:spLocks noChangeArrowheads="1"/>
            </p:cNvSpPr>
            <p:nvPr/>
          </p:nvSpPr>
          <p:spPr bwMode="auto">
            <a:xfrm>
              <a:off x="2077" y="4189"/>
              <a:ext cx="88" cy="18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021" y="404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2653" y="41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213" y="41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549" y="41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789" y="40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 flipV="1">
              <a:off x="2269" y="4569"/>
              <a:ext cx="10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2173" y="4525"/>
              <a:ext cx="1288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 flipV="1">
              <a:off x="3037" y="4617"/>
              <a:ext cx="61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/>
          </p:cNvSpPr>
          <p:nvPr/>
        </p:nvSpPr>
        <p:spPr bwMode="auto">
          <a:xfrm>
            <a:off x="4775200" y="3048000"/>
            <a:ext cx="2643188" cy="1447800"/>
          </a:xfrm>
          <a:custGeom>
            <a:avLst/>
            <a:gdLst>
              <a:gd name="T0" fmla="*/ 389627920 w 1249"/>
              <a:gd name="T1" fmla="*/ 1015914458 h 745"/>
              <a:gd name="T2" fmla="*/ 259751947 w 1249"/>
              <a:gd name="T3" fmla="*/ 1065009453 h 745"/>
              <a:gd name="T4" fmla="*/ 129875973 w 1249"/>
              <a:gd name="T5" fmla="*/ 1212298326 h 745"/>
              <a:gd name="T6" fmla="*/ 0 w 1249"/>
              <a:gd name="T7" fmla="*/ 1404906253 h 745"/>
              <a:gd name="T8" fmla="*/ 0 w 1249"/>
              <a:gd name="T9" fmla="*/ 1597514180 h 745"/>
              <a:gd name="T10" fmla="*/ 0 w 1249"/>
              <a:gd name="T11" fmla="*/ 1793899991 h 745"/>
              <a:gd name="T12" fmla="*/ 0 w 1249"/>
              <a:gd name="T13" fmla="*/ 1986507918 h 745"/>
              <a:gd name="T14" fmla="*/ 129875973 w 1249"/>
              <a:gd name="T15" fmla="*/ 2147483647 h 745"/>
              <a:gd name="T16" fmla="*/ 259751947 w 1249"/>
              <a:gd name="T17" fmla="*/ 2147483647 h 745"/>
              <a:gd name="T18" fmla="*/ 519503894 w 1249"/>
              <a:gd name="T19" fmla="*/ 2147483647 h 745"/>
              <a:gd name="T20" fmla="*/ 779255840 w 1249"/>
              <a:gd name="T21" fmla="*/ 2147483647 h 745"/>
              <a:gd name="T22" fmla="*/ 1039007787 w 1249"/>
              <a:gd name="T23" fmla="*/ 2147483647 h 745"/>
              <a:gd name="T24" fmla="*/ 1298761850 w 1249"/>
              <a:gd name="T25" fmla="*/ 2147483647 h 745"/>
              <a:gd name="T26" fmla="*/ 1558513797 w 1249"/>
              <a:gd name="T27" fmla="*/ 2147483647 h 745"/>
              <a:gd name="T28" fmla="*/ 1818265744 w 1249"/>
              <a:gd name="T29" fmla="*/ 2147483647 h 745"/>
              <a:gd name="T30" fmla="*/ 2078017690 w 1249"/>
              <a:gd name="T31" fmla="*/ 2147483647 h 745"/>
              <a:gd name="T32" fmla="*/ 2147483647 w 1249"/>
              <a:gd name="T33" fmla="*/ 2147483647 h 745"/>
              <a:gd name="T34" fmla="*/ 2147483647 w 1249"/>
              <a:gd name="T35" fmla="*/ 2147483647 h 745"/>
              <a:gd name="T36" fmla="*/ 2147483647 w 1249"/>
              <a:gd name="T37" fmla="*/ 2147483647 h 745"/>
              <a:gd name="T38" fmla="*/ 2147483647 w 1249"/>
              <a:gd name="T39" fmla="*/ 2147483647 h 745"/>
              <a:gd name="T40" fmla="*/ 2147483647 w 1249"/>
              <a:gd name="T41" fmla="*/ 2147483647 h 745"/>
              <a:gd name="T42" fmla="*/ 2147483647 w 1249"/>
              <a:gd name="T43" fmla="*/ 2147483647 h 745"/>
              <a:gd name="T44" fmla="*/ 2147483647 w 1249"/>
              <a:gd name="T45" fmla="*/ 2147483647 h 745"/>
              <a:gd name="T46" fmla="*/ 2147483647 w 1249"/>
              <a:gd name="T47" fmla="*/ 2147483647 h 745"/>
              <a:gd name="T48" fmla="*/ 2147483647 w 1249"/>
              <a:gd name="T49" fmla="*/ 2147483647 h 745"/>
              <a:gd name="T50" fmla="*/ 2147483647 w 1249"/>
              <a:gd name="T51" fmla="*/ 2147483647 h 745"/>
              <a:gd name="T52" fmla="*/ 2147483647 w 1249"/>
              <a:gd name="T53" fmla="*/ 2130020850 h 745"/>
              <a:gd name="T54" fmla="*/ 2147483647 w 1249"/>
              <a:gd name="T55" fmla="*/ 1986507918 h 745"/>
              <a:gd name="T56" fmla="*/ 2147483647 w 1249"/>
              <a:gd name="T57" fmla="*/ 1839219046 h 745"/>
              <a:gd name="T58" fmla="*/ 2147483647 w 1249"/>
              <a:gd name="T59" fmla="*/ 1744803052 h 745"/>
              <a:gd name="T60" fmla="*/ 2147483647 w 1249"/>
              <a:gd name="T61" fmla="*/ 1646611119 h 745"/>
              <a:gd name="T62" fmla="*/ 2147483647 w 1249"/>
              <a:gd name="T63" fmla="*/ 1454003191 h 745"/>
              <a:gd name="T64" fmla="*/ 2147483647 w 1249"/>
              <a:gd name="T65" fmla="*/ 1306714319 h 745"/>
              <a:gd name="T66" fmla="*/ 2147483647 w 1249"/>
              <a:gd name="T67" fmla="*/ 1163203330 h 745"/>
              <a:gd name="T68" fmla="*/ 2147483647 w 1249"/>
              <a:gd name="T69" fmla="*/ 1015914458 h 745"/>
              <a:gd name="T70" fmla="*/ 2147483647 w 1249"/>
              <a:gd name="T71" fmla="*/ 872401526 h 745"/>
              <a:gd name="T72" fmla="*/ 2147483647 w 1249"/>
              <a:gd name="T73" fmla="*/ 679793599 h 745"/>
              <a:gd name="T74" fmla="*/ 2147483647 w 1249"/>
              <a:gd name="T75" fmla="*/ 483409732 h 745"/>
              <a:gd name="T76" fmla="*/ 2147483647 w 1249"/>
              <a:gd name="T77" fmla="*/ 339896799 h 745"/>
              <a:gd name="T78" fmla="*/ 2147483647 w 1249"/>
              <a:gd name="T79" fmla="*/ 192607927 h 745"/>
              <a:gd name="T80" fmla="*/ 2147483647 w 1249"/>
              <a:gd name="T81" fmla="*/ 98191934 h 745"/>
              <a:gd name="T82" fmla="*/ 2147483647 w 1249"/>
              <a:gd name="T83" fmla="*/ 49096939 h 745"/>
              <a:gd name="T84" fmla="*/ 2147483647 w 1249"/>
              <a:gd name="T85" fmla="*/ 0 h 745"/>
              <a:gd name="T86" fmla="*/ 2147483647 w 1249"/>
              <a:gd name="T87" fmla="*/ 0 h 745"/>
              <a:gd name="T88" fmla="*/ 2147483647 w 1249"/>
              <a:gd name="T89" fmla="*/ 0 h 745"/>
              <a:gd name="T90" fmla="*/ 2147483647 w 1249"/>
              <a:gd name="T91" fmla="*/ 98191934 h 745"/>
              <a:gd name="T92" fmla="*/ 2147483647 w 1249"/>
              <a:gd name="T93" fmla="*/ 192607927 h 745"/>
              <a:gd name="T94" fmla="*/ 2015317631 w 1249"/>
              <a:gd name="T95" fmla="*/ 290799861 h 745"/>
              <a:gd name="T96" fmla="*/ 1755565684 w 1249"/>
              <a:gd name="T97" fmla="*/ 339896799 h 745"/>
              <a:gd name="T98" fmla="*/ 1495813737 w 1249"/>
              <a:gd name="T99" fmla="*/ 434312793 h 745"/>
              <a:gd name="T100" fmla="*/ 1236061791 w 1249"/>
              <a:gd name="T101" fmla="*/ 483409732 h 745"/>
              <a:gd name="T102" fmla="*/ 1039007787 w 1249"/>
              <a:gd name="T103" fmla="*/ 630696660 h 745"/>
              <a:gd name="T104" fmla="*/ 846433871 w 1249"/>
              <a:gd name="T105" fmla="*/ 774209592 h 745"/>
              <a:gd name="T106" fmla="*/ 649379867 w 1249"/>
              <a:gd name="T107" fmla="*/ 921498465 h 745"/>
              <a:gd name="T108" fmla="*/ 519503894 w 1249"/>
              <a:gd name="T109" fmla="*/ 1065009453 h 7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49"/>
              <a:gd name="T166" fmla="*/ 0 h 745"/>
              <a:gd name="T167" fmla="*/ 1249 w 1249"/>
              <a:gd name="T168" fmla="*/ 745 h 74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49" h="745">
                <a:moveTo>
                  <a:pt x="116" y="282"/>
                </a:moveTo>
                <a:lnTo>
                  <a:pt x="87" y="269"/>
                </a:lnTo>
                <a:lnTo>
                  <a:pt x="87" y="295"/>
                </a:lnTo>
                <a:lnTo>
                  <a:pt x="58" y="282"/>
                </a:lnTo>
                <a:lnTo>
                  <a:pt x="29" y="295"/>
                </a:lnTo>
                <a:lnTo>
                  <a:pt x="29" y="321"/>
                </a:lnTo>
                <a:lnTo>
                  <a:pt x="15" y="346"/>
                </a:lnTo>
                <a:lnTo>
                  <a:pt x="0" y="372"/>
                </a:lnTo>
                <a:lnTo>
                  <a:pt x="0" y="398"/>
                </a:lnTo>
                <a:lnTo>
                  <a:pt x="0" y="423"/>
                </a:lnTo>
                <a:lnTo>
                  <a:pt x="0" y="449"/>
                </a:lnTo>
                <a:lnTo>
                  <a:pt x="0" y="475"/>
                </a:lnTo>
                <a:lnTo>
                  <a:pt x="0" y="500"/>
                </a:lnTo>
                <a:lnTo>
                  <a:pt x="0" y="526"/>
                </a:lnTo>
                <a:lnTo>
                  <a:pt x="15" y="552"/>
                </a:lnTo>
                <a:lnTo>
                  <a:pt x="29" y="577"/>
                </a:lnTo>
                <a:lnTo>
                  <a:pt x="44" y="603"/>
                </a:lnTo>
                <a:lnTo>
                  <a:pt x="58" y="629"/>
                </a:lnTo>
                <a:lnTo>
                  <a:pt x="87" y="629"/>
                </a:lnTo>
                <a:lnTo>
                  <a:pt x="116" y="629"/>
                </a:lnTo>
                <a:lnTo>
                  <a:pt x="145" y="629"/>
                </a:lnTo>
                <a:lnTo>
                  <a:pt x="174" y="629"/>
                </a:lnTo>
                <a:lnTo>
                  <a:pt x="203" y="616"/>
                </a:lnTo>
                <a:lnTo>
                  <a:pt x="232" y="616"/>
                </a:lnTo>
                <a:lnTo>
                  <a:pt x="261" y="616"/>
                </a:lnTo>
                <a:lnTo>
                  <a:pt x="290" y="629"/>
                </a:lnTo>
                <a:lnTo>
                  <a:pt x="319" y="629"/>
                </a:lnTo>
                <a:lnTo>
                  <a:pt x="348" y="641"/>
                </a:lnTo>
                <a:lnTo>
                  <a:pt x="377" y="667"/>
                </a:lnTo>
                <a:lnTo>
                  <a:pt x="406" y="680"/>
                </a:lnTo>
                <a:lnTo>
                  <a:pt x="435" y="680"/>
                </a:lnTo>
                <a:lnTo>
                  <a:pt x="464" y="693"/>
                </a:lnTo>
                <a:lnTo>
                  <a:pt x="493" y="706"/>
                </a:lnTo>
                <a:lnTo>
                  <a:pt x="522" y="718"/>
                </a:lnTo>
                <a:lnTo>
                  <a:pt x="551" y="718"/>
                </a:lnTo>
                <a:lnTo>
                  <a:pt x="580" y="731"/>
                </a:lnTo>
                <a:lnTo>
                  <a:pt x="609" y="731"/>
                </a:lnTo>
                <a:lnTo>
                  <a:pt x="653" y="744"/>
                </a:lnTo>
                <a:lnTo>
                  <a:pt x="682" y="744"/>
                </a:lnTo>
                <a:lnTo>
                  <a:pt x="711" y="744"/>
                </a:lnTo>
                <a:lnTo>
                  <a:pt x="740" y="744"/>
                </a:lnTo>
                <a:lnTo>
                  <a:pt x="769" y="744"/>
                </a:lnTo>
                <a:lnTo>
                  <a:pt x="798" y="731"/>
                </a:lnTo>
                <a:lnTo>
                  <a:pt x="827" y="731"/>
                </a:lnTo>
                <a:lnTo>
                  <a:pt x="856" y="731"/>
                </a:lnTo>
                <a:lnTo>
                  <a:pt x="885" y="718"/>
                </a:lnTo>
                <a:lnTo>
                  <a:pt x="914" y="706"/>
                </a:lnTo>
                <a:lnTo>
                  <a:pt x="943" y="693"/>
                </a:lnTo>
                <a:lnTo>
                  <a:pt x="972" y="680"/>
                </a:lnTo>
                <a:lnTo>
                  <a:pt x="1001" y="654"/>
                </a:lnTo>
                <a:lnTo>
                  <a:pt x="1030" y="629"/>
                </a:lnTo>
                <a:lnTo>
                  <a:pt x="1030" y="603"/>
                </a:lnTo>
                <a:lnTo>
                  <a:pt x="1045" y="577"/>
                </a:lnTo>
                <a:lnTo>
                  <a:pt x="1074" y="564"/>
                </a:lnTo>
                <a:lnTo>
                  <a:pt x="1074" y="539"/>
                </a:lnTo>
                <a:lnTo>
                  <a:pt x="1103" y="526"/>
                </a:lnTo>
                <a:lnTo>
                  <a:pt x="1132" y="513"/>
                </a:lnTo>
                <a:lnTo>
                  <a:pt x="1146" y="487"/>
                </a:lnTo>
                <a:lnTo>
                  <a:pt x="1175" y="487"/>
                </a:lnTo>
                <a:lnTo>
                  <a:pt x="1190" y="462"/>
                </a:lnTo>
                <a:lnTo>
                  <a:pt x="1219" y="462"/>
                </a:lnTo>
                <a:lnTo>
                  <a:pt x="1233" y="436"/>
                </a:lnTo>
                <a:lnTo>
                  <a:pt x="1248" y="410"/>
                </a:lnTo>
                <a:lnTo>
                  <a:pt x="1248" y="385"/>
                </a:lnTo>
                <a:lnTo>
                  <a:pt x="1233" y="359"/>
                </a:lnTo>
                <a:lnTo>
                  <a:pt x="1190" y="346"/>
                </a:lnTo>
                <a:lnTo>
                  <a:pt x="1161" y="321"/>
                </a:lnTo>
                <a:lnTo>
                  <a:pt x="1132" y="308"/>
                </a:lnTo>
                <a:lnTo>
                  <a:pt x="1103" y="295"/>
                </a:lnTo>
                <a:lnTo>
                  <a:pt x="1088" y="269"/>
                </a:lnTo>
                <a:lnTo>
                  <a:pt x="1059" y="257"/>
                </a:lnTo>
                <a:lnTo>
                  <a:pt x="1045" y="231"/>
                </a:lnTo>
                <a:lnTo>
                  <a:pt x="1030" y="205"/>
                </a:lnTo>
                <a:lnTo>
                  <a:pt x="1016" y="180"/>
                </a:lnTo>
                <a:lnTo>
                  <a:pt x="1001" y="154"/>
                </a:lnTo>
                <a:lnTo>
                  <a:pt x="1001" y="128"/>
                </a:lnTo>
                <a:lnTo>
                  <a:pt x="987" y="103"/>
                </a:lnTo>
                <a:lnTo>
                  <a:pt x="958" y="90"/>
                </a:lnTo>
                <a:lnTo>
                  <a:pt x="943" y="64"/>
                </a:lnTo>
                <a:lnTo>
                  <a:pt x="914" y="51"/>
                </a:lnTo>
                <a:lnTo>
                  <a:pt x="885" y="38"/>
                </a:lnTo>
                <a:lnTo>
                  <a:pt x="856" y="26"/>
                </a:lnTo>
                <a:lnTo>
                  <a:pt x="827" y="13"/>
                </a:lnTo>
                <a:lnTo>
                  <a:pt x="798" y="13"/>
                </a:lnTo>
                <a:lnTo>
                  <a:pt x="769" y="0"/>
                </a:lnTo>
                <a:lnTo>
                  <a:pt x="740" y="0"/>
                </a:lnTo>
                <a:lnTo>
                  <a:pt x="711" y="0"/>
                </a:lnTo>
                <a:lnTo>
                  <a:pt x="682" y="0"/>
                </a:lnTo>
                <a:lnTo>
                  <a:pt x="653" y="0"/>
                </a:lnTo>
                <a:lnTo>
                  <a:pt x="624" y="0"/>
                </a:lnTo>
                <a:lnTo>
                  <a:pt x="595" y="13"/>
                </a:lnTo>
                <a:lnTo>
                  <a:pt x="566" y="26"/>
                </a:lnTo>
                <a:lnTo>
                  <a:pt x="537" y="38"/>
                </a:lnTo>
                <a:lnTo>
                  <a:pt x="508" y="51"/>
                </a:lnTo>
                <a:lnTo>
                  <a:pt x="479" y="64"/>
                </a:lnTo>
                <a:lnTo>
                  <a:pt x="450" y="77"/>
                </a:lnTo>
                <a:lnTo>
                  <a:pt x="421" y="77"/>
                </a:lnTo>
                <a:lnTo>
                  <a:pt x="392" y="90"/>
                </a:lnTo>
                <a:lnTo>
                  <a:pt x="363" y="103"/>
                </a:lnTo>
                <a:lnTo>
                  <a:pt x="334" y="115"/>
                </a:lnTo>
                <a:lnTo>
                  <a:pt x="305" y="115"/>
                </a:lnTo>
                <a:lnTo>
                  <a:pt x="276" y="128"/>
                </a:lnTo>
                <a:lnTo>
                  <a:pt x="247" y="141"/>
                </a:lnTo>
                <a:lnTo>
                  <a:pt x="232" y="167"/>
                </a:lnTo>
                <a:lnTo>
                  <a:pt x="203" y="180"/>
                </a:lnTo>
                <a:lnTo>
                  <a:pt x="189" y="205"/>
                </a:lnTo>
                <a:lnTo>
                  <a:pt x="174" y="231"/>
                </a:lnTo>
                <a:lnTo>
                  <a:pt x="145" y="244"/>
                </a:lnTo>
                <a:lnTo>
                  <a:pt x="131" y="269"/>
                </a:lnTo>
                <a:lnTo>
                  <a:pt x="116" y="28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14"/>
          <p:cNvSpPr>
            <a:spLocks/>
          </p:cNvSpPr>
          <p:nvPr/>
        </p:nvSpPr>
        <p:spPr bwMode="auto">
          <a:xfrm>
            <a:off x="4978400" y="362902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5867400" y="4800600"/>
            <a:ext cx="14954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1800" b="1"/>
              <a:t>LFA-1</a:t>
            </a:r>
          </a:p>
          <a:p>
            <a:pPr eaLnBrk="0" hangingPunct="0"/>
            <a:r>
              <a:rPr lang="en-GB" sz="1800" b="1"/>
              <a:t>CD2</a:t>
            </a:r>
          </a:p>
          <a:p>
            <a:pPr eaLnBrk="0" hangingPunct="0"/>
            <a:r>
              <a:rPr lang="ja-JP" altLang="en-GB" sz="1800" b="1">
                <a:latin typeface="Arial" pitchFamily="34" charset="0"/>
              </a:rPr>
              <a:t>‘</a:t>
            </a:r>
            <a:r>
              <a:rPr lang="en-GB" altLang="ja-JP" sz="1800" b="1"/>
              <a:t>Active</a:t>
            </a:r>
            <a:r>
              <a:rPr lang="ja-JP" altLang="en-GB" sz="1800" b="1">
                <a:latin typeface="Arial" pitchFamily="34" charset="0"/>
              </a:rPr>
              <a:t>’</a:t>
            </a:r>
            <a:r>
              <a:rPr lang="en-GB" altLang="ja-JP" sz="1800" b="1"/>
              <a:t> TCR</a:t>
            </a:r>
            <a:endParaRPr lang="en-GB" sz="1800" b="1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696200" y="4419600"/>
            <a:ext cx="7397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1800" b="1"/>
              <a:t>CD43</a:t>
            </a: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H="1" flipV="1">
            <a:off x="7518400" y="3971925"/>
            <a:ext cx="48260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H="1" flipV="1">
            <a:off x="5181600" y="44196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reeform 19"/>
          <p:cNvSpPr>
            <a:spLocks/>
          </p:cNvSpPr>
          <p:nvPr/>
        </p:nvSpPr>
        <p:spPr bwMode="auto">
          <a:xfrm>
            <a:off x="685800" y="2590800"/>
            <a:ext cx="5259388" cy="2968625"/>
          </a:xfrm>
          <a:custGeom>
            <a:avLst/>
            <a:gdLst>
              <a:gd name="T0" fmla="*/ 2147483647 w 2485"/>
              <a:gd name="T1" fmla="*/ 745093968 h 1921"/>
              <a:gd name="T2" fmla="*/ 2147483647 w 2485"/>
              <a:gd name="T3" fmla="*/ 1088981590 h 1921"/>
              <a:gd name="T4" fmla="*/ 2147483647 w 2485"/>
              <a:gd name="T5" fmla="*/ 1117640179 h 1921"/>
              <a:gd name="T6" fmla="*/ 2147483647 w 2485"/>
              <a:gd name="T7" fmla="*/ 1117640179 h 1921"/>
              <a:gd name="T8" fmla="*/ 2147483647 w 2485"/>
              <a:gd name="T9" fmla="*/ 945694823 h 1921"/>
              <a:gd name="T10" fmla="*/ 2147483647 w 2485"/>
              <a:gd name="T11" fmla="*/ 601805656 h 1921"/>
              <a:gd name="T12" fmla="*/ 2147483647 w 2485"/>
              <a:gd name="T13" fmla="*/ 401203256 h 1921"/>
              <a:gd name="T14" fmla="*/ 2147483647 w 2485"/>
              <a:gd name="T15" fmla="*/ 286573533 h 1921"/>
              <a:gd name="T16" fmla="*/ 2147483647 w 2485"/>
              <a:gd name="T17" fmla="*/ 601805656 h 1921"/>
              <a:gd name="T18" fmla="*/ 2147483647 w 2485"/>
              <a:gd name="T19" fmla="*/ 859722145 h 1921"/>
              <a:gd name="T20" fmla="*/ 2147483647 w 2485"/>
              <a:gd name="T21" fmla="*/ 1146297223 h 1921"/>
              <a:gd name="T22" fmla="*/ 2147483647 w 2485"/>
              <a:gd name="T23" fmla="*/ 1518843435 h 1921"/>
              <a:gd name="T24" fmla="*/ 2147483647 w 2485"/>
              <a:gd name="T25" fmla="*/ 2006019368 h 1921"/>
              <a:gd name="T26" fmla="*/ 2147483647 w 2485"/>
              <a:gd name="T27" fmla="*/ 2147483647 h 1921"/>
              <a:gd name="T28" fmla="*/ 2147483647 w 2485"/>
              <a:gd name="T29" fmla="*/ 2147483647 h 1921"/>
              <a:gd name="T30" fmla="*/ 2147483647 w 2485"/>
              <a:gd name="T31" fmla="*/ 2147483647 h 1921"/>
              <a:gd name="T32" fmla="*/ 2147483647 w 2485"/>
              <a:gd name="T33" fmla="*/ 2147483647 h 1921"/>
              <a:gd name="T34" fmla="*/ 2147483647 w 2485"/>
              <a:gd name="T35" fmla="*/ 2147483647 h 1921"/>
              <a:gd name="T36" fmla="*/ 2147483647 w 2485"/>
              <a:gd name="T37" fmla="*/ 2147483647 h 1921"/>
              <a:gd name="T38" fmla="*/ 2147483647 w 2485"/>
              <a:gd name="T39" fmla="*/ 2147483647 h 1921"/>
              <a:gd name="T40" fmla="*/ 2147483647 w 2485"/>
              <a:gd name="T41" fmla="*/ 2147483647 h 1921"/>
              <a:gd name="T42" fmla="*/ 2147483647 w 2485"/>
              <a:gd name="T43" fmla="*/ 2147483647 h 1921"/>
              <a:gd name="T44" fmla="*/ 2147483647 w 2485"/>
              <a:gd name="T45" fmla="*/ 2147483647 h 1921"/>
              <a:gd name="T46" fmla="*/ 2147483647 w 2485"/>
              <a:gd name="T47" fmla="*/ 2147483647 h 1921"/>
              <a:gd name="T48" fmla="*/ 2147483647 w 2485"/>
              <a:gd name="T49" fmla="*/ 2147483647 h 1921"/>
              <a:gd name="T50" fmla="*/ 2147483647 w 2485"/>
              <a:gd name="T51" fmla="*/ 2147483647 h 1921"/>
              <a:gd name="T52" fmla="*/ 2147483647 w 2485"/>
              <a:gd name="T53" fmla="*/ 2147483647 h 1921"/>
              <a:gd name="T54" fmla="*/ 2147483647 w 2485"/>
              <a:gd name="T55" fmla="*/ 2147483647 h 1921"/>
              <a:gd name="T56" fmla="*/ 2147483647 w 2485"/>
              <a:gd name="T57" fmla="*/ 2147483647 h 1921"/>
              <a:gd name="T58" fmla="*/ 2147483647 w 2485"/>
              <a:gd name="T59" fmla="*/ 2147483647 h 1921"/>
              <a:gd name="T60" fmla="*/ 2147483647 w 2485"/>
              <a:gd name="T61" fmla="*/ 2147483647 h 1921"/>
              <a:gd name="T62" fmla="*/ 2147483647 w 2485"/>
              <a:gd name="T63" fmla="*/ 2147483647 h 1921"/>
              <a:gd name="T64" fmla="*/ 2096347611 w 2485"/>
              <a:gd name="T65" fmla="*/ 2147483647 h 1921"/>
              <a:gd name="T66" fmla="*/ 1128802234 w 2485"/>
              <a:gd name="T67" fmla="*/ 2147483647 h 1921"/>
              <a:gd name="T68" fmla="*/ 1075050654 w 2485"/>
              <a:gd name="T69" fmla="*/ 2147483647 h 1921"/>
              <a:gd name="T70" fmla="*/ 1935090754 w 2485"/>
              <a:gd name="T71" fmla="*/ 2147483647 h 1921"/>
              <a:gd name="T72" fmla="*/ 2147483647 w 2485"/>
              <a:gd name="T73" fmla="*/ 2147483647 h 1921"/>
              <a:gd name="T74" fmla="*/ 2147483647 w 2485"/>
              <a:gd name="T75" fmla="*/ 2147483647 h 1921"/>
              <a:gd name="T76" fmla="*/ 2147483647 w 2485"/>
              <a:gd name="T77" fmla="*/ 2147483647 h 1921"/>
              <a:gd name="T78" fmla="*/ 1935090754 w 2485"/>
              <a:gd name="T79" fmla="*/ 2147483647 h 1921"/>
              <a:gd name="T80" fmla="*/ 1075050654 w 2485"/>
              <a:gd name="T81" fmla="*/ 2147483647 h 1921"/>
              <a:gd name="T82" fmla="*/ 376267411 w 2485"/>
              <a:gd name="T83" fmla="*/ 1891389646 h 1921"/>
              <a:gd name="T84" fmla="*/ 0 w 2485"/>
              <a:gd name="T85" fmla="*/ 1404213712 h 1921"/>
              <a:gd name="T86" fmla="*/ 376267411 w 2485"/>
              <a:gd name="T87" fmla="*/ 1633473157 h 1921"/>
              <a:gd name="T88" fmla="*/ 1075050654 w 2485"/>
              <a:gd name="T89" fmla="*/ 1948705280 h 1921"/>
              <a:gd name="T90" fmla="*/ 1935090754 w 2485"/>
              <a:gd name="T91" fmla="*/ 2147483647 h 1921"/>
              <a:gd name="T92" fmla="*/ 2147483647 w 2485"/>
              <a:gd name="T93" fmla="*/ 2147483647 h 1921"/>
              <a:gd name="T94" fmla="*/ 2147483647 w 2485"/>
              <a:gd name="T95" fmla="*/ 1576159069 h 1921"/>
              <a:gd name="T96" fmla="*/ 2147483647 w 2485"/>
              <a:gd name="T97" fmla="*/ 1117640179 h 1921"/>
              <a:gd name="T98" fmla="*/ 2147483647 w 2485"/>
              <a:gd name="T99" fmla="*/ 573148612 h 1921"/>
              <a:gd name="T100" fmla="*/ 1935090754 w 2485"/>
              <a:gd name="T101" fmla="*/ 114629722 h 1921"/>
              <a:gd name="T102" fmla="*/ 2147483647 w 2485"/>
              <a:gd name="T103" fmla="*/ 315232123 h 1921"/>
              <a:gd name="T104" fmla="*/ 2147483647 w 2485"/>
              <a:gd name="T105" fmla="*/ 601805656 h 1921"/>
              <a:gd name="T106" fmla="*/ 2147483647 w 2485"/>
              <a:gd name="T107" fmla="*/ 716435378 h 1921"/>
              <a:gd name="T108" fmla="*/ 2147483647 w 2485"/>
              <a:gd name="T109" fmla="*/ 315232123 h 1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485"/>
              <a:gd name="T166" fmla="*/ 0 h 1921"/>
              <a:gd name="T167" fmla="*/ 2485 w 2485"/>
              <a:gd name="T168" fmla="*/ 1921 h 19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485" h="1921">
                <a:moveTo>
                  <a:pt x="948" y="108"/>
                </a:moveTo>
                <a:lnTo>
                  <a:pt x="972" y="156"/>
                </a:lnTo>
                <a:lnTo>
                  <a:pt x="972" y="180"/>
                </a:lnTo>
                <a:lnTo>
                  <a:pt x="984" y="216"/>
                </a:lnTo>
                <a:lnTo>
                  <a:pt x="1008" y="264"/>
                </a:lnTo>
                <a:lnTo>
                  <a:pt x="1032" y="288"/>
                </a:lnTo>
                <a:lnTo>
                  <a:pt x="1068" y="312"/>
                </a:lnTo>
                <a:lnTo>
                  <a:pt x="1092" y="348"/>
                </a:lnTo>
                <a:lnTo>
                  <a:pt x="1140" y="384"/>
                </a:lnTo>
                <a:lnTo>
                  <a:pt x="1176" y="408"/>
                </a:lnTo>
                <a:lnTo>
                  <a:pt x="1212" y="432"/>
                </a:lnTo>
                <a:lnTo>
                  <a:pt x="1248" y="444"/>
                </a:lnTo>
                <a:lnTo>
                  <a:pt x="1272" y="444"/>
                </a:lnTo>
                <a:lnTo>
                  <a:pt x="1296" y="456"/>
                </a:lnTo>
                <a:lnTo>
                  <a:pt x="1332" y="456"/>
                </a:lnTo>
                <a:lnTo>
                  <a:pt x="1356" y="456"/>
                </a:lnTo>
                <a:lnTo>
                  <a:pt x="1380" y="456"/>
                </a:lnTo>
                <a:lnTo>
                  <a:pt x="1404" y="456"/>
                </a:lnTo>
                <a:lnTo>
                  <a:pt x="1428" y="468"/>
                </a:lnTo>
                <a:lnTo>
                  <a:pt x="1452" y="468"/>
                </a:lnTo>
                <a:lnTo>
                  <a:pt x="1476" y="468"/>
                </a:lnTo>
                <a:lnTo>
                  <a:pt x="1500" y="468"/>
                </a:lnTo>
                <a:lnTo>
                  <a:pt x="1524" y="468"/>
                </a:lnTo>
                <a:lnTo>
                  <a:pt x="1560" y="468"/>
                </a:lnTo>
                <a:lnTo>
                  <a:pt x="1608" y="468"/>
                </a:lnTo>
                <a:lnTo>
                  <a:pt x="1644" y="468"/>
                </a:lnTo>
                <a:lnTo>
                  <a:pt x="1668" y="468"/>
                </a:lnTo>
                <a:lnTo>
                  <a:pt x="1704" y="468"/>
                </a:lnTo>
                <a:lnTo>
                  <a:pt x="1728" y="468"/>
                </a:lnTo>
                <a:lnTo>
                  <a:pt x="1764" y="468"/>
                </a:lnTo>
                <a:lnTo>
                  <a:pt x="1788" y="468"/>
                </a:lnTo>
                <a:lnTo>
                  <a:pt x="1812" y="456"/>
                </a:lnTo>
                <a:lnTo>
                  <a:pt x="1836" y="444"/>
                </a:lnTo>
                <a:lnTo>
                  <a:pt x="1884" y="420"/>
                </a:lnTo>
                <a:lnTo>
                  <a:pt x="1908" y="396"/>
                </a:lnTo>
                <a:lnTo>
                  <a:pt x="1932" y="384"/>
                </a:lnTo>
                <a:lnTo>
                  <a:pt x="1968" y="348"/>
                </a:lnTo>
                <a:lnTo>
                  <a:pt x="1992" y="324"/>
                </a:lnTo>
                <a:lnTo>
                  <a:pt x="2016" y="312"/>
                </a:lnTo>
                <a:lnTo>
                  <a:pt x="2052" y="288"/>
                </a:lnTo>
                <a:lnTo>
                  <a:pt x="2076" y="264"/>
                </a:lnTo>
                <a:lnTo>
                  <a:pt x="2112" y="252"/>
                </a:lnTo>
                <a:lnTo>
                  <a:pt x="2136" y="240"/>
                </a:lnTo>
                <a:lnTo>
                  <a:pt x="2160" y="228"/>
                </a:lnTo>
                <a:lnTo>
                  <a:pt x="2196" y="204"/>
                </a:lnTo>
                <a:lnTo>
                  <a:pt x="2220" y="192"/>
                </a:lnTo>
                <a:lnTo>
                  <a:pt x="2244" y="180"/>
                </a:lnTo>
                <a:lnTo>
                  <a:pt x="2268" y="180"/>
                </a:lnTo>
                <a:lnTo>
                  <a:pt x="2292" y="168"/>
                </a:lnTo>
                <a:lnTo>
                  <a:pt x="2316" y="156"/>
                </a:lnTo>
                <a:lnTo>
                  <a:pt x="2340" y="144"/>
                </a:lnTo>
                <a:lnTo>
                  <a:pt x="2364" y="144"/>
                </a:lnTo>
                <a:lnTo>
                  <a:pt x="2400" y="132"/>
                </a:lnTo>
                <a:lnTo>
                  <a:pt x="2436" y="120"/>
                </a:lnTo>
                <a:lnTo>
                  <a:pt x="2460" y="120"/>
                </a:lnTo>
                <a:lnTo>
                  <a:pt x="2484" y="120"/>
                </a:lnTo>
                <a:lnTo>
                  <a:pt x="2484" y="144"/>
                </a:lnTo>
                <a:lnTo>
                  <a:pt x="2472" y="168"/>
                </a:lnTo>
                <a:lnTo>
                  <a:pt x="2448" y="180"/>
                </a:lnTo>
                <a:lnTo>
                  <a:pt x="2424" y="192"/>
                </a:lnTo>
                <a:lnTo>
                  <a:pt x="2412" y="216"/>
                </a:lnTo>
                <a:lnTo>
                  <a:pt x="2376" y="228"/>
                </a:lnTo>
                <a:lnTo>
                  <a:pt x="2352" y="252"/>
                </a:lnTo>
                <a:lnTo>
                  <a:pt x="2328" y="264"/>
                </a:lnTo>
                <a:lnTo>
                  <a:pt x="2304" y="276"/>
                </a:lnTo>
                <a:lnTo>
                  <a:pt x="2280" y="288"/>
                </a:lnTo>
                <a:lnTo>
                  <a:pt x="2232" y="312"/>
                </a:lnTo>
                <a:lnTo>
                  <a:pt x="2208" y="324"/>
                </a:lnTo>
                <a:lnTo>
                  <a:pt x="2160" y="348"/>
                </a:lnTo>
                <a:lnTo>
                  <a:pt x="2136" y="360"/>
                </a:lnTo>
                <a:lnTo>
                  <a:pt x="2112" y="384"/>
                </a:lnTo>
                <a:lnTo>
                  <a:pt x="2064" y="396"/>
                </a:lnTo>
                <a:lnTo>
                  <a:pt x="2040" y="408"/>
                </a:lnTo>
                <a:lnTo>
                  <a:pt x="2016" y="420"/>
                </a:lnTo>
                <a:lnTo>
                  <a:pt x="1992" y="444"/>
                </a:lnTo>
                <a:lnTo>
                  <a:pt x="1968" y="456"/>
                </a:lnTo>
                <a:lnTo>
                  <a:pt x="1944" y="480"/>
                </a:lnTo>
                <a:lnTo>
                  <a:pt x="1920" y="492"/>
                </a:lnTo>
                <a:lnTo>
                  <a:pt x="1896" y="516"/>
                </a:lnTo>
                <a:lnTo>
                  <a:pt x="1884" y="540"/>
                </a:lnTo>
                <a:lnTo>
                  <a:pt x="1860" y="552"/>
                </a:lnTo>
                <a:lnTo>
                  <a:pt x="1848" y="576"/>
                </a:lnTo>
                <a:lnTo>
                  <a:pt x="1824" y="600"/>
                </a:lnTo>
                <a:lnTo>
                  <a:pt x="1800" y="636"/>
                </a:lnTo>
                <a:lnTo>
                  <a:pt x="1788" y="660"/>
                </a:lnTo>
                <a:lnTo>
                  <a:pt x="1776" y="696"/>
                </a:lnTo>
                <a:lnTo>
                  <a:pt x="1764" y="732"/>
                </a:lnTo>
                <a:lnTo>
                  <a:pt x="1752" y="756"/>
                </a:lnTo>
                <a:lnTo>
                  <a:pt x="1752" y="780"/>
                </a:lnTo>
                <a:lnTo>
                  <a:pt x="1752" y="804"/>
                </a:lnTo>
                <a:lnTo>
                  <a:pt x="1752" y="840"/>
                </a:lnTo>
                <a:lnTo>
                  <a:pt x="1752" y="864"/>
                </a:lnTo>
                <a:lnTo>
                  <a:pt x="1752" y="888"/>
                </a:lnTo>
                <a:lnTo>
                  <a:pt x="1764" y="912"/>
                </a:lnTo>
                <a:lnTo>
                  <a:pt x="1776" y="948"/>
                </a:lnTo>
                <a:lnTo>
                  <a:pt x="1776" y="972"/>
                </a:lnTo>
                <a:lnTo>
                  <a:pt x="1788" y="1008"/>
                </a:lnTo>
                <a:lnTo>
                  <a:pt x="1788" y="1032"/>
                </a:lnTo>
                <a:lnTo>
                  <a:pt x="1800" y="1056"/>
                </a:lnTo>
                <a:lnTo>
                  <a:pt x="1812" y="1080"/>
                </a:lnTo>
                <a:lnTo>
                  <a:pt x="1824" y="1104"/>
                </a:lnTo>
                <a:lnTo>
                  <a:pt x="1836" y="1128"/>
                </a:lnTo>
                <a:lnTo>
                  <a:pt x="1872" y="1152"/>
                </a:lnTo>
                <a:lnTo>
                  <a:pt x="1872" y="1176"/>
                </a:lnTo>
                <a:lnTo>
                  <a:pt x="1896" y="1188"/>
                </a:lnTo>
                <a:lnTo>
                  <a:pt x="1908" y="1212"/>
                </a:lnTo>
                <a:lnTo>
                  <a:pt x="1920" y="1236"/>
                </a:lnTo>
                <a:lnTo>
                  <a:pt x="1944" y="1248"/>
                </a:lnTo>
                <a:lnTo>
                  <a:pt x="1956" y="1272"/>
                </a:lnTo>
                <a:lnTo>
                  <a:pt x="1980" y="1284"/>
                </a:lnTo>
                <a:lnTo>
                  <a:pt x="2016" y="1320"/>
                </a:lnTo>
                <a:lnTo>
                  <a:pt x="2040" y="1356"/>
                </a:lnTo>
                <a:lnTo>
                  <a:pt x="2064" y="1368"/>
                </a:lnTo>
                <a:lnTo>
                  <a:pt x="2076" y="1392"/>
                </a:lnTo>
                <a:lnTo>
                  <a:pt x="2112" y="1428"/>
                </a:lnTo>
                <a:lnTo>
                  <a:pt x="2136" y="1452"/>
                </a:lnTo>
                <a:lnTo>
                  <a:pt x="2148" y="1476"/>
                </a:lnTo>
                <a:lnTo>
                  <a:pt x="2172" y="1488"/>
                </a:lnTo>
                <a:lnTo>
                  <a:pt x="2196" y="1512"/>
                </a:lnTo>
                <a:lnTo>
                  <a:pt x="2208" y="1536"/>
                </a:lnTo>
                <a:lnTo>
                  <a:pt x="2184" y="1524"/>
                </a:lnTo>
                <a:lnTo>
                  <a:pt x="2160" y="1524"/>
                </a:lnTo>
                <a:lnTo>
                  <a:pt x="2136" y="1512"/>
                </a:lnTo>
                <a:lnTo>
                  <a:pt x="2112" y="1500"/>
                </a:lnTo>
                <a:lnTo>
                  <a:pt x="2088" y="1488"/>
                </a:lnTo>
                <a:lnTo>
                  <a:pt x="2076" y="1464"/>
                </a:lnTo>
                <a:lnTo>
                  <a:pt x="2052" y="1452"/>
                </a:lnTo>
                <a:lnTo>
                  <a:pt x="2040" y="1428"/>
                </a:lnTo>
                <a:lnTo>
                  <a:pt x="2016" y="1416"/>
                </a:lnTo>
                <a:lnTo>
                  <a:pt x="1992" y="1392"/>
                </a:lnTo>
                <a:lnTo>
                  <a:pt x="1968" y="1368"/>
                </a:lnTo>
                <a:lnTo>
                  <a:pt x="1944" y="1344"/>
                </a:lnTo>
                <a:lnTo>
                  <a:pt x="1920" y="1320"/>
                </a:lnTo>
                <a:lnTo>
                  <a:pt x="1896" y="1308"/>
                </a:lnTo>
                <a:lnTo>
                  <a:pt x="1884" y="1284"/>
                </a:lnTo>
                <a:lnTo>
                  <a:pt x="1860" y="1260"/>
                </a:lnTo>
                <a:lnTo>
                  <a:pt x="1836" y="1248"/>
                </a:lnTo>
                <a:lnTo>
                  <a:pt x="1812" y="1236"/>
                </a:lnTo>
                <a:lnTo>
                  <a:pt x="1788" y="1224"/>
                </a:lnTo>
                <a:lnTo>
                  <a:pt x="1752" y="1224"/>
                </a:lnTo>
                <a:lnTo>
                  <a:pt x="1728" y="1248"/>
                </a:lnTo>
                <a:lnTo>
                  <a:pt x="1704" y="1260"/>
                </a:lnTo>
                <a:lnTo>
                  <a:pt x="1704" y="1284"/>
                </a:lnTo>
                <a:lnTo>
                  <a:pt x="1680" y="1296"/>
                </a:lnTo>
                <a:lnTo>
                  <a:pt x="1668" y="1320"/>
                </a:lnTo>
                <a:lnTo>
                  <a:pt x="1668" y="1344"/>
                </a:lnTo>
                <a:lnTo>
                  <a:pt x="1656" y="1368"/>
                </a:lnTo>
                <a:lnTo>
                  <a:pt x="1656" y="1392"/>
                </a:lnTo>
                <a:lnTo>
                  <a:pt x="1656" y="1416"/>
                </a:lnTo>
                <a:lnTo>
                  <a:pt x="1656" y="1440"/>
                </a:lnTo>
                <a:lnTo>
                  <a:pt x="1644" y="1464"/>
                </a:lnTo>
                <a:lnTo>
                  <a:pt x="1644" y="1488"/>
                </a:lnTo>
                <a:lnTo>
                  <a:pt x="1644" y="1512"/>
                </a:lnTo>
                <a:lnTo>
                  <a:pt x="1644" y="1536"/>
                </a:lnTo>
                <a:lnTo>
                  <a:pt x="1632" y="1560"/>
                </a:lnTo>
                <a:lnTo>
                  <a:pt x="1632" y="1584"/>
                </a:lnTo>
                <a:lnTo>
                  <a:pt x="1632" y="1620"/>
                </a:lnTo>
                <a:lnTo>
                  <a:pt x="1644" y="1644"/>
                </a:lnTo>
                <a:lnTo>
                  <a:pt x="1656" y="1668"/>
                </a:lnTo>
                <a:lnTo>
                  <a:pt x="1668" y="1692"/>
                </a:lnTo>
                <a:lnTo>
                  <a:pt x="1680" y="1716"/>
                </a:lnTo>
                <a:lnTo>
                  <a:pt x="1680" y="1740"/>
                </a:lnTo>
                <a:lnTo>
                  <a:pt x="1680" y="1764"/>
                </a:lnTo>
                <a:lnTo>
                  <a:pt x="1680" y="1788"/>
                </a:lnTo>
                <a:lnTo>
                  <a:pt x="1668" y="1812"/>
                </a:lnTo>
                <a:lnTo>
                  <a:pt x="1668" y="1836"/>
                </a:lnTo>
                <a:lnTo>
                  <a:pt x="1644" y="1848"/>
                </a:lnTo>
                <a:lnTo>
                  <a:pt x="1632" y="1872"/>
                </a:lnTo>
                <a:lnTo>
                  <a:pt x="1620" y="1896"/>
                </a:lnTo>
                <a:lnTo>
                  <a:pt x="1596" y="1896"/>
                </a:lnTo>
                <a:lnTo>
                  <a:pt x="1572" y="1908"/>
                </a:lnTo>
                <a:lnTo>
                  <a:pt x="1548" y="1920"/>
                </a:lnTo>
                <a:lnTo>
                  <a:pt x="1548" y="1896"/>
                </a:lnTo>
                <a:lnTo>
                  <a:pt x="1548" y="1860"/>
                </a:lnTo>
                <a:lnTo>
                  <a:pt x="1548" y="1836"/>
                </a:lnTo>
                <a:lnTo>
                  <a:pt x="1548" y="1812"/>
                </a:lnTo>
                <a:lnTo>
                  <a:pt x="1548" y="1788"/>
                </a:lnTo>
                <a:lnTo>
                  <a:pt x="1548" y="1764"/>
                </a:lnTo>
                <a:lnTo>
                  <a:pt x="1548" y="1740"/>
                </a:lnTo>
                <a:lnTo>
                  <a:pt x="1548" y="1716"/>
                </a:lnTo>
                <a:lnTo>
                  <a:pt x="1548" y="1692"/>
                </a:lnTo>
                <a:lnTo>
                  <a:pt x="1548" y="1668"/>
                </a:lnTo>
                <a:lnTo>
                  <a:pt x="1548" y="1644"/>
                </a:lnTo>
                <a:lnTo>
                  <a:pt x="1548" y="1620"/>
                </a:lnTo>
                <a:lnTo>
                  <a:pt x="1548" y="1596"/>
                </a:lnTo>
                <a:lnTo>
                  <a:pt x="1548" y="1572"/>
                </a:lnTo>
                <a:lnTo>
                  <a:pt x="1548" y="1548"/>
                </a:lnTo>
                <a:lnTo>
                  <a:pt x="1548" y="1524"/>
                </a:lnTo>
                <a:lnTo>
                  <a:pt x="1548" y="1500"/>
                </a:lnTo>
                <a:lnTo>
                  <a:pt x="1548" y="1464"/>
                </a:lnTo>
                <a:lnTo>
                  <a:pt x="1536" y="1440"/>
                </a:lnTo>
                <a:lnTo>
                  <a:pt x="1536" y="1416"/>
                </a:lnTo>
                <a:lnTo>
                  <a:pt x="1536" y="1392"/>
                </a:lnTo>
                <a:lnTo>
                  <a:pt x="1536" y="1368"/>
                </a:lnTo>
                <a:lnTo>
                  <a:pt x="1536" y="1344"/>
                </a:lnTo>
                <a:lnTo>
                  <a:pt x="1512" y="1344"/>
                </a:lnTo>
                <a:lnTo>
                  <a:pt x="1488" y="1332"/>
                </a:lnTo>
                <a:lnTo>
                  <a:pt x="1464" y="1332"/>
                </a:lnTo>
                <a:lnTo>
                  <a:pt x="1416" y="1332"/>
                </a:lnTo>
                <a:lnTo>
                  <a:pt x="1380" y="1344"/>
                </a:lnTo>
                <a:lnTo>
                  <a:pt x="1344" y="1344"/>
                </a:lnTo>
                <a:lnTo>
                  <a:pt x="1320" y="1356"/>
                </a:lnTo>
                <a:lnTo>
                  <a:pt x="1296" y="1356"/>
                </a:lnTo>
                <a:lnTo>
                  <a:pt x="1272" y="1356"/>
                </a:lnTo>
                <a:lnTo>
                  <a:pt x="1236" y="1368"/>
                </a:lnTo>
                <a:lnTo>
                  <a:pt x="1212" y="1380"/>
                </a:lnTo>
                <a:lnTo>
                  <a:pt x="1176" y="1404"/>
                </a:lnTo>
                <a:lnTo>
                  <a:pt x="1128" y="1428"/>
                </a:lnTo>
                <a:lnTo>
                  <a:pt x="1092" y="1440"/>
                </a:lnTo>
                <a:lnTo>
                  <a:pt x="1068" y="1452"/>
                </a:lnTo>
                <a:lnTo>
                  <a:pt x="1032" y="1476"/>
                </a:lnTo>
                <a:lnTo>
                  <a:pt x="1008" y="1488"/>
                </a:lnTo>
                <a:lnTo>
                  <a:pt x="972" y="1500"/>
                </a:lnTo>
                <a:lnTo>
                  <a:pt x="936" y="1512"/>
                </a:lnTo>
                <a:lnTo>
                  <a:pt x="900" y="1548"/>
                </a:lnTo>
                <a:lnTo>
                  <a:pt x="864" y="1560"/>
                </a:lnTo>
                <a:lnTo>
                  <a:pt x="840" y="1596"/>
                </a:lnTo>
                <a:lnTo>
                  <a:pt x="816" y="1608"/>
                </a:lnTo>
                <a:lnTo>
                  <a:pt x="792" y="1632"/>
                </a:lnTo>
                <a:lnTo>
                  <a:pt x="768" y="1656"/>
                </a:lnTo>
                <a:lnTo>
                  <a:pt x="744" y="1656"/>
                </a:lnTo>
                <a:lnTo>
                  <a:pt x="732" y="1680"/>
                </a:lnTo>
                <a:lnTo>
                  <a:pt x="708" y="1680"/>
                </a:lnTo>
                <a:lnTo>
                  <a:pt x="684" y="1692"/>
                </a:lnTo>
                <a:lnTo>
                  <a:pt x="660" y="1692"/>
                </a:lnTo>
                <a:lnTo>
                  <a:pt x="600" y="1704"/>
                </a:lnTo>
                <a:lnTo>
                  <a:pt x="576" y="1704"/>
                </a:lnTo>
                <a:lnTo>
                  <a:pt x="540" y="1716"/>
                </a:lnTo>
                <a:lnTo>
                  <a:pt x="516" y="1716"/>
                </a:lnTo>
                <a:lnTo>
                  <a:pt x="492" y="1716"/>
                </a:lnTo>
                <a:lnTo>
                  <a:pt x="468" y="1716"/>
                </a:lnTo>
                <a:lnTo>
                  <a:pt x="444" y="1716"/>
                </a:lnTo>
                <a:lnTo>
                  <a:pt x="396" y="1716"/>
                </a:lnTo>
                <a:lnTo>
                  <a:pt x="360" y="1716"/>
                </a:lnTo>
                <a:lnTo>
                  <a:pt x="324" y="1716"/>
                </a:lnTo>
                <a:lnTo>
                  <a:pt x="300" y="1704"/>
                </a:lnTo>
                <a:lnTo>
                  <a:pt x="276" y="1692"/>
                </a:lnTo>
                <a:lnTo>
                  <a:pt x="252" y="1680"/>
                </a:lnTo>
                <a:lnTo>
                  <a:pt x="228" y="1680"/>
                </a:lnTo>
                <a:lnTo>
                  <a:pt x="204" y="1668"/>
                </a:lnTo>
                <a:lnTo>
                  <a:pt x="180" y="1656"/>
                </a:lnTo>
                <a:lnTo>
                  <a:pt x="168" y="1632"/>
                </a:lnTo>
                <a:lnTo>
                  <a:pt x="192" y="1632"/>
                </a:lnTo>
                <a:lnTo>
                  <a:pt x="216" y="1620"/>
                </a:lnTo>
                <a:lnTo>
                  <a:pt x="240" y="1620"/>
                </a:lnTo>
                <a:lnTo>
                  <a:pt x="264" y="1620"/>
                </a:lnTo>
                <a:lnTo>
                  <a:pt x="288" y="1620"/>
                </a:lnTo>
                <a:lnTo>
                  <a:pt x="312" y="1608"/>
                </a:lnTo>
                <a:lnTo>
                  <a:pt x="348" y="1596"/>
                </a:lnTo>
                <a:lnTo>
                  <a:pt x="384" y="1596"/>
                </a:lnTo>
                <a:lnTo>
                  <a:pt x="408" y="1596"/>
                </a:lnTo>
                <a:lnTo>
                  <a:pt x="432" y="1596"/>
                </a:lnTo>
                <a:lnTo>
                  <a:pt x="468" y="1596"/>
                </a:lnTo>
                <a:lnTo>
                  <a:pt x="504" y="1584"/>
                </a:lnTo>
                <a:lnTo>
                  <a:pt x="528" y="1584"/>
                </a:lnTo>
                <a:lnTo>
                  <a:pt x="552" y="1572"/>
                </a:lnTo>
                <a:lnTo>
                  <a:pt x="588" y="1560"/>
                </a:lnTo>
                <a:lnTo>
                  <a:pt x="612" y="1560"/>
                </a:lnTo>
                <a:lnTo>
                  <a:pt x="636" y="1548"/>
                </a:lnTo>
                <a:lnTo>
                  <a:pt x="660" y="1536"/>
                </a:lnTo>
                <a:lnTo>
                  <a:pt x="684" y="1524"/>
                </a:lnTo>
                <a:lnTo>
                  <a:pt x="708" y="1500"/>
                </a:lnTo>
                <a:lnTo>
                  <a:pt x="732" y="1488"/>
                </a:lnTo>
                <a:lnTo>
                  <a:pt x="744" y="1464"/>
                </a:lnTo>
                <a:lnTo>
                  <a:pt x="744" y="1440"/>
                </a:lnTo>
                <a:lnTo>
                  <a:pt x="744" y="1416"/>
                </a:lnTo>
                <a:lnTo>
                  <a:pt x="744" y="1392"/>
                </a:lnTo>
                <a:lnTo>
                  <a:pt x="732" y="1368"/>
                </a:lnTo>
                <a:lnTo>
                  <a:pt x="720" y="1344"/>
                </a:lnTo>
                <a:lnTo>
                  <a:pt x="696" y="1320"/>
                </a:lnTo>
                <a:lnTo>
                  <a:pt x="684" y="1296"/>
                </a:lnTo>
                <a:lnTo>
                  <a:pt x="648" y="1272"/>
                </a:lnTo>
                <a:lnTo>
                  <a:pt x="624" y="1248"/>
                </a:lnTo>
                <a:lnTo>
                  <a:pt x="600" y="1236"/>
                </a:lnTo>
                <a:lnTo>
                  <a:pt x="576" y="1212"/>
                </a:lnTo>
                <a:lnTo>
                  <a:pt x="540" y="1188"/>
                </a:lnTo>
                <a:lnTo>
                  <a:pt x="516" y="1176"/>
                </a:lnTo>
                <a:lnTo>
                  <a:pt x="480" y="1152"/>
                </a:lnTo>
                <a:lnTo>
                  <a:pt x="468" y="1128"/>
                </a:lnTo>
                <a:lnTo>
                  <a:pt x="432" y="1104"/>
                </a:lnTo>
                <a:lnTo>
                  <a:pt x="408" y="1080"/>
                </a:lnTo>
                <a:lnTo>
                  <a:pt x="372" y="1056"/>
                </a:lnTo>
                <a:lnTo>
                  <a:pt x="348" y="1044"/>
                </a:lnTo>
                <a:lnTo>
                  <a:pt x="324" y="1020"/>
                </a:lnTo>
                <a:lnTo>
                  <a:pt x="288" y="996"/>
                </a:lnTo>
                <a:lnTo>
                  <a:pt x="264" y="972"/>
                </a:lnTo>
                <a:lnTo>
                  <a:pt x="240" y="948"/>
                </a:lnTo>
                <a:lnTo>
                  <a:pt x="216" y="924"/>
                </a:lnTo>
                <a:lnTo>
                  <a:pt x="192" y="924"/>
                </a:lnTo>
                <a:lnTo>
                  <a:pt x="180" y="900"/>
                </a:lnTo>
                <a:lnTo>
                  <a:pt x="156" y="876"/>
                </a:lnTo>
                <a:lnTo>
                  <a:pt x="132" y="852"/>
                </a:lnTo>
                <a:lnTo>
                  <a:pt x="108" y="816"/>
                </a:lnTo>
                <a:lnTo>
                  <a:pt x="84" y="792"/>
                </a:lnTo>
                <a:lnTo>
                  <a:pt x="48" y="744"/>
                </a:lnTo>
                <a:lnTo>
                  <a:pt x="36" y="720"/>
                </a:lnTo>
                <a:lnTo>
                  <a:pt x="36" y="696"/>
                </a:lnTo>
                <a:lnTo>
                  <a:pt x="12" y="672"/>
                </a:lnTo>
                <a:lnTo>
                  <a:pt x="12" y="636"/>
                </a:lnTo>
                <a:lnTo>
                  <a:pt x="0" y="612"/>
                </a:lnTo>
                <a:lnTo>
                  <a:pt x="0" y="588"/>
                </a:lnTo>
                <a:lnTo>
                  <a:pt x="0" y="564"/>
                </a:lnTo>
                <a:lnTo>
                  <a:pt x="24" y="564"/>
                </a:lnTo>
                <a:lnTo>
                  <a:pt x="24" y="588"/>
                </a:lnTo>
                <a:lnTo>
                  <a:pt x="24" y="612"/>
                </a:lnTo>
                <a:lnTo>
                  <a:pt x="48" y="624"/>
                </a:lnTo>
                <a:lnTo>
                  <a:pt x="60" y="660"/>
                </a:lnTo>
                <a:lnTo>
                  <a:pt x="84" y="684"/>
                </a:lnTo>
                <a:lnTo>
                  <a:pt x="96" y="708"/>
                </a:lnTo>
                <a:lnTo>
                  <a:pt x="132" y="744"/>
                </a:lnTo>
                <a:lnTo>
                  <a:pt x="156" y="756"/>
                </a:lnTo>
                <a:lnTo>
                  <a:pt x="168" y="780"/>
                </a:lnTo>
                <a:lnTo>
                  <a:pt x="192" y="780"/>
                </a:lnTo>
                <a:lnTo>
                  <a:pt x="216" y="804"/>
                </a:lnTo>
                <a:lnTo>
                  <a:pt x="240" y="816"/>
                </a:lnTo>
                <a:lnTo>
                  <a:pt x="264" y="828"/>
                </a:lnTo>
                <a:lnTo>
                  <a:pt x="288" y="852"/>
                </a:lnTo>
                <a:lnTo>
                  <a:pt x="312" y="852"/>
                </a:lnTo>
                <a:lnTo>
                  <a:pt x="348" y="876"/>
                </a:lnTo>
                <a:lnTo>
                  <a:pt x="384" y="888"/>
                </a:lnTo>
                <a:lnTo>
                  <a:pt x="408" y="888"/>
                </a:lnTo>
                <a:lnTo>
                  <a:pt x="432" y="900"/>
                </a:lnTo>
                <a:lnTo>
                  <a:pt x="456" y="912"/>
                </a:lnTo>
                <a:lnTo>
                  <a:pt x="504" y="924"/>
                </a:lnTo>
                <a:lnTo>
                  <a:pt x="540" y="924"/>
                </a:lnTo>
                <a:lnTo>
                  <a:pt x="564" y="924"/>
                </a:lnTo>
                <a:lnTo>
                  <a:pt x="588" y="924"/>
                </a:lnTo>
                <a:lnTo>
                  <a:pt x="612" y="924"/>
                </a:lnTo>
                <a:lnTo>
                  <a:pt x="636" y="924"/>
                </a:lnTo>
                <a:lnTo>
                  <a:pt x="660" y="912"/>
                </a:lnTo>
                <a:lnTo>
                  <a:pt x="684" y="912"/>
                </a:lnTo>
                <a:lnTo>
                  <a:pt x="708" y="900"/>
                </a:lnTo>
                <a:lnTo>
                  <a:pt x="732" y="864"/>
                </a:lnTo>
                <a:lnTo>
                  <a:pt x="744" y="840"/>
                </a:lnTo>
                <a:lnTo>
                  <a:pt x="756" y="816"/>
                </a:lnTo>
                <a:lnTo>
                  <a:pt x="756" y="660"/>
                </a:lnTo>
                <a:lnTo>
                  <a:pt x="744" y="636"/>
                </a:lnTo>
                <a:lnTo>
                  <a:pt x="744" y="600"/>
                </a:lnTo>
                <a:lnTo>
                  <a:pt x="720" y="564"/>
                </a:lnTo>
                <a:lnTo>
                  <a:pt x="708" y="540"/>
                </a:lnTo>
                <a:lnTo>
                  <a:pt x="696" y="516"/>
                </a:lnTo>
                <a:lnTo>
                  <a:pt x="684" y="492"/>
                </a:lnTo>
                <a:lnTo>
                  <a:pt x="660" y="468"/>
                </a:lnTo>
                <a:lnTo>
                  <a:pt x="648" y="444"/>
                </a:lnTo>
                <a:lnTo>
                  <a:pt x="600" y="372"/>
                </a:lnTo>
                <a:lnTo>
                  <a:pt x="588" y="348"/>
                </a:lnTo>
                <a:lnTo>
                  <a:pt x="552" y="324"/>
                </a:lnTo>
                <a:lnTo>
                  <a:pt x="540" y="288"/>
                </a:lnTo>
                <a:lnTo>
                  <a:pt x="516" y="264"/>
                </a:lnTo>
                <a:lnTo>
                  <a:pt x="504" y="240"/>
                </a:lnTo>
                <a:lnTo>
                  <a:pt x="492" y="204"/>
                </a:lnTo>
                <a:lnTo>
                  <a:pt x="468" y="180"/>
                </a:lnTo>
                <a:lnTo>
                  <a:pt x="456" y="156"/>
                </a:lnTo>
                <a:lnTo>
                  <a:pt x="444" y="120"/>
                </a:lnTo>
                <a:lnTo>
                  <a:pt x="432" y="96"/>
                </a:lnTo>
                <a:lnTo>
                  <a:pt x="432" y="72"/>
                </a:lnTo>
                <a:lnTo>
                  <a:pt x="432" y="48"/>
                </a:lnTo>
                <a:lnTo>
                  <a:pt x="420" y="24"/>
                </a:lnTo>
                <a:lnTo>
                  <a:pt x="444" y="0"/>
                </a:lnTo>
                <a:lnTo>
                  <a:pt x="456" y="24"/>
                </a:lnTo>
                <a:lnTo>
                  <a:pt x="468" y="48"/>
                </a:lnTo>
                <a:lnTo>
                  <a:pt x="480" y="84"/>
                </a:lnTo>
                <a:lnTo>
                  <a:pt x="492" y="108"/>
                </a:lnTo>
                <a:lnTo>
                  <a:pt x="528" y="132"/>
                </a:lnTo>
                <a:lnTo>
                  <a:pt x="552" y="144"/>
                </a:lnTo>
                <a:lnTo>
                  <a:pt x="564" y="168"/>
                </a:lnTo>
                <a:lnTo>
                  <a:pt x="588" y="192"/>
                </a:lnTo>
                <a:lnTo>
                  <a:pt x="612" y="204"/>
                </a:lnTo>
                <a:lnTo>
                  <a:pt x="636" y="216"/>
                </a:lnTo>
                <a:lnTo>
                  <a:pt x="672" y="240"/>
                </a:lnTo>
                <a:lnTo>
                  <a:pt x="708" y="252"/>
                </a:lnTo>
                <a:lnTo>
                  <a:pt x="732" y="264"/>
                </a:lnTo>
                <a:lnTo>
                  <a:pt x="756" y="288"/>
                </a:lnTo>
                <a:lnTo>
                  <a:pt x="780" y="288"/>
                </a:lnTo>
                <a:lnTo>
                  <a:pt x="804" y="300"/>
                </a:lnTo>
                <a:lnTo>
                  <a:pt x="828" y="300"/>
                </a:lnTo>
                <a:lnTo>
                  <a:pt x="852" y="300"/>
                </a:lnTo>
                <a:lnTo>
                  <a:pt x="876" y="300"/>
                </a:lnTo>
                <a:lnTo>
                  <a:pt x="900" y="276"/>
                </a:lnTo>
                <a:lnTo>
                  <a:pt x="912" y="252"/>
                </a:lnTo>
                <a:lnTo>
                  <a:pt x="912" y="228"/>
                </a:lnTo>
                <a:lnTo>
                  <a:pt x="912" y="204"/>
                </a:lnTo>
                <a:lnTo>
                  <a:pt x="912" y="180"/>
                </a:lnTo>
                <a:lnTo>
                  <a:pt x="912" y="156"/>
                </a:lnTo>
                <a:lnTo>
                  <a:pt x="912" y="132"/>
                </a:lnTo>
                <a:lnTo>
                  <a:pt x="924" y="108"/>
                </a:lnTo>
                <a:lnTo>
                  <a:pt x="948" y="120"/>
                </a:lnTo>
                <a:lnTo>
                  <a:pt x="948" y="108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2895600" y="3505200"/>
            <a:ext cx="1000125" cy="9953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4953000" y="3581400"/>
            <a:ext cx="795338" cy="609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" name="Rectangle 24"/>
          <p:cNvSpPr txBox="1">
            <a:spLocks noChangeArrowheads="1"/>
          </p:cNvSpPr>
          <p:nvPr/>
        </p:nvSpPr>
        <p:spPr>
          <a:xfrm>
            <a:off x="683568" y="692696"/>
            <a:ext cx="7721600" cy="13327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Polarization allows the establishment of a sensory contact with APC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7584" y="33265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Stages of Antigen </a:t>
            </a:r>
            <a:r>
              <a:rPr lang="en-GB" sz="32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resentation</a:t>
            </a:r>
            <a:endParaRPr lang="en-GB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177281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Activation of the APC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Formation of MHC/peptide complexes (antigen processing)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Formation of the </a:t>
            </a:r>
            <a:r>
              <a:rPr lang="ja-JP" altLang="en-GB" sz="2400" dirty="0" smtClean="0">
                <a:latin typeface="Calibri" pitchFamily="34" charset="0"/>
                <a:cs typeface="Calibri" pitchFamily="34" charset="0"/>
              </a:rPr>
              <a:t>‘</a:t>
            </a:r>
            <a:r>
              <a:rPr lang="en-GB" altLang="ja-JP" sz="2400" dirty="0" smtClean="0">
                <a:latin typeface="Calibri" pitchFamily="34" charset="0"/>
                <a:cs typeface="Calibri" pitchFamily="34" charset="0"/>
              </a:rPr>
              <a:t>immunological synapse</a:t>
            </a:r>
            <a:r>
              <a:rPr lang="ja-JP" altLang="en-GB" sz="2400" dirty="0" smtClean="0">
                <a:latin typeface="Calibri" pitchFamily="34" charset="0"/>
                <a:cs typeface="Calibri" pitchFamily="34" charset="0"/>
              </a:rPr>
              <a:t>’</a:t>
            </a:r>
            <a:r>
              <a:rPr lang="en-GB" altLang="ja-JP" sz="2400" dirty="0" smtClean="0">
                <a:latin typeface="Calibri" pitchFamily="34" charset="0"/>
                <a:cs typeface="Calibri" pitchFamily="34" charset="0"/>
              </a:rPr>
              <a:t> with T cells</a:t>
            </a:r>
          </a:p>
          <a:p>
            <a:pPr>
              <a:buFont typeface="Arial" pitchFamily="34" charset="0"/>
              <a:buChar char="•"/>
            </a:pPr>
            <a:endParaRPr lang="en-GB" altLang="ja-JP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Functional effects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  Termination of signalling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332656"/>
            <a:ext cx="7721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Junction formation</a:t>
            </a:r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685800" y="5410200"/>
            <a:ext cx="6190456" cy="6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GB" b="1" dirty="0">
                <a:latin typeface="Calibri"/>
                <a:cs typeface="Calibri"/>
              </a:rPr>
              <a:t>1. LFA-1 </a:t>
            </a:r>
            <a:r>
              <a:rPr lang="ja-JP" altLang="en-GB" b="1" dirty="0">
                <a:latin typeface="Calibri"/>
                <a:cs typeface="Calibri"/>
              </a:rPr>
              <a:t>‘</a:t>
            </a:r>
            <a:r>
              <a:rPr lang="en-GB" altLang="ja-JP" b="1" dirty="0">
                <a:latin typeface="Calibri"/>
                <a:cs typeface="Calibri"/>
              </a:rPr>
              <a:t>anchoring</a:t>
            </a:r>
            <a:r>
              <a:rPr lang="ja-JP" altLang="en-GB" b="1" dirty="0">
                <a:latin typeface="Calibri"/>
                <a:cs typeface="Calibri"/>
              </a:rPr>
              <a:t>’</a:t>
            </a:r>
            <a:r>
              <a:rPr lang="en-GB" altLang="ja-JP" b="1" dirty="0">
                <a:latin typeface="Calibri"/>
                <a:cs typeface="Calibri"/>
              </a:rPr>
              <a:t> (also CD2, DC-sign-ICAM-3)</a:t>
            </a:r>
          </a:p>
          <a:p>
            <a:pPr eaLnBrk="0" hangingPunct="0"/>
            <a:r>
              <a:rPr lang="en-GB" b="1" dirty="0">
                <a:latin typeface="Calibri"/>
                <a:cs typeface="Calibri"/>
              </a:rPr>
              <a:t>2. Leads to initial TCR triggering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016000" y="1676400"/>
            <a:ext cx="7337425" cy="3260725"/>
            <a:chOff x="640" y="1188"/>
            <a:chExt cx="4622" cy="1621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344" y="1512"/>
              <a:ext cx="2881" cy="802"/>
            </a:xfrm>
            <a:custGeom>
              <a:avLst/>
              <a:gdLst>
                <a:gd name="T0" fmla="*/ 85 w 2161"/>
                <a:gd name="T1" fmla="*/ 506 h 1069"/>
                <a:gd name="T2" fmla="*/ 277 w 2161"/>
                <a:gd name="T3" fmla="*/ 493 h 1069"/>
                <a:gd name="T4" fmla="*/ 448 w 2161"/>
                <a:gd name="T5" fmla="*/ 473 h 1069"/>
                <a:gd name="T6" fmla="*/ 597 w 2161"/>
                <a:gd name="T7" fmla="*/ 432 h 1069"/>
                <a:gd name="T8" fmla="*/ 704 w 2161"/>
                <a:gd name="T9" fmla="*/ 392 h 1069"/>
                <a:gd name="T10" fmla="*/ 832 w 2161"/>
                <a:gd name="T11" fmla="*/ 331 h 1069"/>
                <a:gd name="T12" fmla="*/ 939 w 2161"/>
                <a:gd name="T13" fmla="*/ 270 h 1069"/>
                <a:gd name="T14" fmla="*/ 1024 w 2161"/>
                <a:gd name="T15" fmla="*/ 230 h 1069"/>
                <a:gd name="T16" fmla="*/ 1067 w 2161"/>
                <a:gd name="T17" fmla="*/ 189 h 1069"/>
                <a:gd name="T18" fmla="*/ 1131 w 2161"/>
                <a:gd name="T19" fmla="*/ 155 h 1069"/>
                <a:gd name="T20" fmla="*/ 1173 w 2161"/>
                <a:gd name="T21" fmla="*/ 115 h 1069"/>
                <a:gd name="T22" fmla="*/ 1301 w 2161"/>
                <a:gd name="T23" fmla="*/ 81 h 1069"/>
                <a:gd name="T24" fmla="*/ 1450 w 2161"/>
                <a:gd name="T25" fmla="*/ 47 h 1069"/>
                <a:gd name="T26" fmla="*/ 1600 w 2161"/>
                <a:gd name="T27" fmla="*/ 27 h 1069"/>
                <a:gd name="T28" fmla="*/ 1792 w 2161"/>
                <a:gd name="T29" fmla="*/ 7 h 1069"/>
                <a:gd name="T30" fmla="*/ 1920 w 2161"/>
                <a:gd name="T31" fmla="*/ 0 h 1069"/>
                <a:gd name="T32" fmla="*/ 2048 w 2161"/>
                <a:gd name="T33" fmla="*/ 0 h 1069"/>
                <a:gd name="T34" fmla="*/ 2218 w 2161"/>
                <a:gd name="T35" fmla="*/ 20 h 1069"/>
                <a:gd name="T36" fmla="*/ 2368 w 2161"/>
                <a:gd name="T37" fmla="*/ 41 h 1069"/>
                <a:gd name="T38" fmla="*/ 2560 w 2161"/>
                <a:gd name="T39" fmla="*/ 81 h 1069"/>
                <a:gd name="T40" fmla="*/ 2709 w 2161"/>
                <a:gd name="T41" fmla="*/ 108 h 1069"/>
                <a:gd name="T42" fmla="*/ 2816 w 2161"/>
                <a:gd name="T43" fmla="*/ 135 h 1069"/>
                <a:gd name="T44" fmla="*/ 2880 w 2161"/>
                <a:gd name="T45" fmla="*/ 176 h 1069"/>
                <a:gd name="T46" fmla="*/ 2986 w 2161"/>
                <a:gd name="T47" fmla="*/ 230 h 1069"/>
                <a:gd name="T48" fmla="*/ 3050 w 2161"/>
                <a:gd name="T49" fmla="*/ 277 h 1069"/>
                <a:gd name="T50" fmla="*/ 3114 w 2161"/>
                <a:gd name="T51" fmla="*/ 317 h 1069"/>
                <a:gd name="T52" fmla="*/ 3157 w 2161"/>
                <a:gd name="T53" fmla="*/ 365 h 1069"/>
                <a:gd name="T54" fmla="*/ 3178 w 2161"/>
                <a:gd name="T55" fmla="*/ 405 h 1069"/>
                <a:gd name="T56" fmla="*/ 3242 w 2161"/>
                <a:gd name="T57" fmla="*/ 439 h 1069"/>
                <a:gd name="T58" fmla="*/ 3349 w 2161"/>
                <a:gd name="T59" fmla="*/ 473 h 1069"/>
                <a:gd name="T60" fmla="*/ 3477 w 2161"/>
                <a:gd name="T61" fmla="*/ 500 h 1069"/>
                <a:gd name="T62" fmla="*/ 3626 w 2161"/>
                <a:gd name="T63" fmla="*/ 527 h 1069"/>
                <a:gd name="T64" fmla="*/ 3754 w 2161"/>
                <a:gd name="T65" fmla="*/ 547 h 1069"/>
                <a:gd name="T66" fmla="*/ 3840 w 2161"/>
                <a:gd name="T67" fmla="*/ 574 h 1069"/>
                <a:gd name="T68" fmla="*/ 3797 w 2161"/>
                <a:gd name="T69" fmla="*/ 601 h 1069"/>
                <a:gd name="T70" fmla="*/ 3669 w 2161"/>
                <a:gd name="T71" fmla="*/ 594 h 1069"/>
                <a:gd name="T72" fmla="*/ 3520 w 2161"/>
                <a:gd name="T73" fmla="*/ 574 h 1069"/>
                <a:gd name="T74" fmla="*/ 3392 w 2161"/>
                <a:gd name="T75" fmla="*/ 554 h 1069"/>
                <a:gd name="T76" fmla="*/ 3264 w 2161"/>
                <a:gd name="T77" fmla="*/ 540 h 1069"/>
                <a:gd name="T78" fmla="*/ 3157 w 2161"/>
                <a:gd name="T79" fmla="*/ 513 h 1069"/>
                <a:gd name="T80" fmla="*/ 3050 w 2161"/>
                <a:gd name="T81" fmla="*/ 486 h 1069"/>
                <a:gd name="T82" fmla="*/ 2922 w 2161"/>
                <a:gd name="T83" fmla="*/ 452 h 1069"/>
                <a:gd name="T84" fmla="*/ 2794 w 2161"/>
                <a:gd name="T85" fmla="*/ 446 h 1069"/>
                <a:gd name="T86" fmla="*/ 2666 w 2161"/>
                <a:gd name="T87" fmla="*/ 432 h 1069"/>
                <a:gd name="T88" fmla="*/ 2496 w 2161"/>
                <a:gd name="T89" fmla="*/ 419 h 1069"/>
                <a:gd name="T90" fmla="*/ 2325 w 2161"/>
                <a:gd name="T91" fmla="*/ 405 h 1069"/>
                <a:gd name="T92" fmla="*/ 2197 w 2161"/>
                <a:gd name="T93" fmla="*/ 405 h 1069"/>
                <a:gd name="T94" fmla="*/ 2069 w 2161"/>
                <a:gd name="T95" fmla="*/ 392 h 1069"/>
                <a:gd name="T96" fmla="*/ 1941 w 2161"/>
                <a:gd name="T97" fmla="*/ 392 h 1069"/>
                <a:gd name="T98" fmla="*/ 1792 w 2161"/>
                <a:gd name="T99" fmla="*/ 392 h 1069"/>
                <a:gd name="T100" fmla="*/ 1621 w 2161"/>
                <a:gd name="T101" fmla="*/ 392 h 1069"/>
                <a:gd name="T102" fmla="*/ 1493 w 2161"/>
                <a:gd name="T103" fmla="*/ 392 h 1069"/>
                <a:gd name="T104" fmla="*/ 1365 w 2161"/>
                <a:gd name="T105" fmla="*/ 405 h 1069"/>
                <a:gd name="T106" fmla="*/ 1237 w 2161"/>
                <a:gd name="T107" fmla="*/ 425 h 1069"/>
                <a:gd name="T108" fmla="*/ 1109 w 2161"/>
                <a:gd name="T109" fmla="*/ 432 h 1069"/>
                <a:gd name="T110" fmla="*/ 981 w 2161"/>
                <a:gd name="T111" fmla="*/ 452 h 1069"/>
                <a:gd name="T112" fmla="*/ 832 w 2161"/>
                <a:gd name="T113" fmla="*/ 479 h 1069"/>
                <a:gd name="T114" fmla="*/ 704 w 2161"/>
                <a:gd name="T115" fmla="*/ 493 h 1069"/>
                <a:gd name="T116" fmla="*/ 576 w 2161"/>
                <a:gd name="T117" fmla="*/ 513 h 1069"/>
                <a:gd name="T118" fmla="*/ 448 w 2161"/>
                <a:gd name="T119" fmla="*/ 513 h 1069"/>
                <a:gd name="T120" fmla="*/ 320 w 2161"/>
                <a:gd name="T121" fmla="*/ 520 h 1069"/>
                <a:gd name="T122" fmla="*/ 149 w 2161"/>
                <a:gd name="T123" fmla="*/ 533 h 1069"/>
                <a:gd name="T124" fmla="*/ 21 w 2161"/>
                <a:gd name="T125" fmla="*/ 540 h 10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61"/>
                <a:gd name="T190" fmla="*/ 0 h 1069"/>
                <a:gd name="T191" fmla="*/ 2161 w 2161"/>
                <a:gd name="T192" fmla="*/ 1069 h 10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61" h="1069">
                  <a:moveTo>
                    <a:pt x="0" y="912"/>
                  </a:moveTo>
                  <a:lnTo>
                    <a:pt x="24" y="900"/>
                  </a:lnTo>
                  <a:lnTo>
                    <a:pt x="48" y="900"/>
                  </a:lnTo>
                  <a:lnTo>
                    <a:pt x="84" y="900"/>
                  </a:lnTo>
                  <a:lnTo>
                    <a:pt x="120" y="888"/>
                  </a:lnTo>
                  <a:lnTo>
                    <a:pt x="156" y="876"/>
                  </a:lnTo>
                  <a:lnTo>
                    <a:pt x="192" y="876"/>
                  </a:lnTo>
                  <a:lnTo>
                    <a:pt x="216" y="852"/>
                  </a:lnTo>
                  <a:lnTo>
                    <a:pt x="252" y="840"/>
                  </a:lnTo>
                  <a:lnTo>
                    <a:pt x="288" y="828"/>
                  </a:lnTo>
                  <a:lnTo>
                    <a:pt x="312" y="816"/>
                  </a:lnTo>
                  <a:lnTo>
                    <a:pt x="336" y="768"/>
                  </a:lnTo>
                  <a:lnTo>
                    <a:pt x="360" y="756"/>
                  </a:lnTo>
                  <a:lnTo>
                    <a:pt x="372" y="732"/>
                  </a:lnTo>
                  <a:lnTo>
                    <a:pt x="396" y="696"/>
                  </a:lnTo>
                  <a:lnTo>
                    <a:pt x="408" y="648"/>
                  </a:lnTo>
                  <a:lnTo>
                    <a:pt x="432" y="624"/>
                  </a:lnTo>
                  <a:lnTo>
                    <a:pt x="468" y="588"/>
                  </a:lnTo>
                  <a:lnTo>
                    <a:pt x="480" y="552"/>
                  </a:lnTo>
                  <a:lnTo>
                    <a:pt x="504" y="528"/>
                  </a:lnTo>
                  <a:lnTo>
                    <a:pt x="528" y="480"/>
                  </a:lnTo>
                  <a:lnTo>
                    <a:pt x="540" y="444"/>
                  </a:lnTo>
                  <a:lnTo>
                    <a:pt x="552" y="420"/>
                  </a:lnTo>
                  <a:lnTo>
                    <a:pt x="576" y="408"/>
                  </a:lnTo>
                  <a:lnTo>
                    <a:pt x="576" y="384"/>
                  </a:lnTo>
                  <a:lnTo>
                    <a:pt x="588" y="360"/>
                  </a:lnTo>
                  <a:lnTo>
                    <a:pt x="600" y="336"/>
                  </a:lnTo>
                  <a:lnTo>
                    <a:pt x="612" y="312"/>
                  </a:lnTo>
                  <a:lnTo>
                    <a:pt x="612" y="288"/>
                  </a:lnTo>
                  <a:lnTo>
                    <a:pt x="636" y="276"/>
                  </a:lnTo>
                  <a:lnTo>
                    <a:pt x="636" y="252"/>
                  </a:lnTo>
                  <a:lnTo>
                    <a:pt x="648" y="228"/>
                  </a:lnTo>
                  <a:lnTo>
                    <a:pt x="660" y="204"/>
                  </a:lnTo>
                  <a:lnTo>
                    <a:pt x="684" y="180"/>
                  </a:lnTo>
                  <a:lnTo>
                    <a:pt x="708" y="156"/>
                  </a:lnTo>
                  <a:lnTo>
                    <a:pt x="732" y="144"/>
                  </a:lnTo>
                  <a:lnTo>
                    <a:pt x="768" y="132"/>
                  </a:lnTo>
                  <a:lnTo>
                    <a:pt x="792" y="108"/>
                  </a:lnTo>
                  <a:lnTo>
                    <a:pt x="816" y="84"/>
                  </a:lnTo>
                  <a:lnTo>
                    <a:pt x="840" y="72"/>
                  </a:lnTo>
                  <a:lnTo>
                    <a:pt x="864" y="60"/>
                  </a:lnTo>
                  <a:lnTo>
                    <a:pt x="900" y="48"/>
                  </a:lnTo>
                  <a:lnTo>
                    <a:pt x="948" y="36"/>
                  </a:lnTo>
                  <a:lnTo>
                    <a:pt x="972" y="24"/>
                  </a:lnTo>
                  <a:lnTo>
                    <a:pt x="1008" y="12"/>
                  </a:lnTo>
                  <a:lnTo>
                    <a:pt x="1032" y="12"/>
                  </a:lnTo>
                  <a:lnTo>
                    <a:pt x="1056" y="0"/>
                  </a:lnTo>
                  <a:lnTo>
                    <a:pt x="1080" y="0"/>
                  </a:lnTo>
                  <a:lnTo>
                    <a:pt x="1104" y="0"/>
                  </a:lnTo>
                  <a:lnTo>
                    <a:pt x="1128" y="0"/>
                  </a:lnTo>
                  <a:lnTo>
                    <a:pt x="1152" y="0"/>
                  </a:lnTo>
                  <a:lnTo>
                    <a:pt x="1188" y="24"/>
                  </a:lnTo>
                  <a:lnTo>
                    <a:pt x="1224" y="24"/>
                  </a:lnTo>
                  <a:lnTo>
                    <a:pt x="1248" y="36"/>
                  </a:lnTo>
                  <a:lnTo>
                    <a:pt x="1272" y="48"/>
                  </a:lnTo>
                  <a:lnTo>
                    <a:pt x="1296" y="60"/>
                  </a:lnTo>
                  <a:lnTo>
                    <a:pt x="1332" y="72"/>
                  </a:lnTo>
                  <a:lnTo>
                    <a:pt x="1368" y="96"/>
                  </a:lnTo>
                  <a:lnTo>
                    <a:pt x="1404" y="120"/>
                  </a:lnTo>
                  <a:lnTo>
                    <a:pt x="1440" y="144"/>
                  </a:lnTo>
                  <a:lnTo>
                    <a:pt x="1464" y="156"/>
                  </a:lnTo>
                  <a:lnTo>
                    <a:pt x="1500" y="168"/>
                  </a:lnTo>
                  <a:lnTo>
                    <a:pt x="1524" y="192"/>
                  </a:lnTo>
                  <a:lnTo>
                    <a:pt x="1536" y="216"/>
                  </a:lnTo>
                  <a:lnTo>
                    <a:pt x="1560" y="228"/>
                  </a:lnTo>
                  <a:lnTo>
                    <a:pt x="1584" y="240"/>
                  </a:lnTo>
                  <a:lnTo>
                    <a:pt x="1596" y="264"/>
                  </a:lnTo>
                  <a:lnTo>
                    <a:pt x="1620" y="288"/>
                  </a:lnTo>
                  <a:lnTo>
                    <a:pt x="1620" y="312"/>
                  </a:lnTo>
                  <a:lnTo>
                    <a:pt x="1644" y="336"/>
                  </a:lnTo>
                  <a:lnTo>
                    <a:pt x="1680" y="384"/>
                  </a:lnTo>
                  <a:lnTo>
                    <a:pt x="1680" y="408"/>
                  </a:lnTo>
                  <a:lnTo>
                    <a:pt x="1692" y="432"/>
                  </a:lnTo>
                  <a:lnTo>
                    <a:pt x="1704" y="468"/>
                  </a:lnTo>
                  <a:lnTo>
                    <a:pt x="1716" y="492"/>
                  </a:lnTo>
                  <a:lnTo>
                    <a:pt x="1728" y="516"/>
                  </a:lnTo>
                  <a:lnTo>
                    <a:pt x="1740" y="540"/>
                  </a:lnTo>
                  <a:lnTo>
                    <a:pt x="1752" y="564"/>
                  </a:lnTo>
                  <a:lnTo>
                    <a:pt x="1764" y="600"/>
                  </a:lnTo>
                  <a:lnTo>
                    <a:pt x="1776" y="624"/>
                  </a:lnTo>
                  <a:lnTo>
                    <a:pt x="1776" y="648"/>
                  </a:lnTo>
                  <a:lnTo>
                    <a:pt x="1776" y="672"/>
                  </a:lnTo>
                  <a:lnTo>
                    <a:pt x="1776" y="696"/>
                  </a:lnTo>
                  <a:lnTo>
                    <a:pt x="1788" y="720"/>
                  </a:lnTo>
                  <a:lnTo>
                    <a:pt x="1800" y="744"/>
                  </a:lnTo>
                  <a:lnTo>
                    <a:pt x="1824" y="756"/>
                  </a:lnTo>
                  <a:lnTo>
                    <a:pt x="1824" y="780"/>
                  </a:lnTo>
                  <a:lnTo>
                    <a:pt x="1836" y="804"/>
                  </a:lnTo>
                  <a:lnTo>
                    <a:pt x="1860" y="828"/>
                  </a:lnTo>
                  <a:lnTo>
                    <a:pt x="1884" y="840"/>
                  </a:lnTo>
                  <a:lnTo>
                    <a:pt x="1908" y="852"/>
                  </a:lnTo>
                  <a:lnTo>
                    <a:pt x="1920" y="876"/>
                  </a:lnTo>
                  <a:lnTo>
                    <a:pt x="1956" y="888"/>
                  </a:lnTo>
                  <a:lnTo>
                    <a:pt x="1980" y="900"/>
                  </a:lnTo>
                  <a:lnTo>
                    <a:pt x="2016" y="936"/>
                  </a:lnTo>
                  <a:lnTo>
                    <a:pt x="2040" y="936"/>
                  </a:lnTo>
                  <a:lnTo>
                    <a:pt x="2064" y="948"/>
                  </a:lnTo>
                  <a:lnTo>
                    <a:pt x="2088" y="960"/>
                  </a:lnTo>
                  <a:lnTo>
                    <a:pt x="2112" y="972"/>
                  </a:lnTo>
                  <a:lnTo>
                    <a:pt x="2136" y="984"/>
                  </a:lnTo>
                  <a:lnTo>
                    <a:pt x="2136" y="1008"/>
                  </a:lnTo>
                  <a:lnTo>
                    <a:pt x="2160" y="1020"/>
                  </a:lnTo>
                  <a:lnTo>
                    <a:pt x="2160" y="1044"/>
                  </a:lnTo>
                  <a:lnTo>
                    <a:pt x="2160" y="1068"/>
                  </a:lnTo>
                  <a:lnTo>
                    <a:pt x="2136" y="1068"/>
                  </a:lnTo>
                  <a:lnTo>
                    <a:pt x="2112" y="1068"/>
                  </a:lnTo>
                  <a:lnTo>
                    <a:pt x="2088" y="1068"/>
                  </a:lnTo>
                  <a:lnTo>
                    <a:pt x="2064" y="1056"/>
                  </a:lnTo>
                  <a:lnTo>
                    <a:pt x="2040" y="1044"/>
                  </a:lnTo>
                  <a:lnTo>
                    <a:pt x="2004" y="1020"/>
                  </a:lnTo>
                  <a:lnTo>
                    <a:pt x="1980" y="1020"/>
                  </a:lnTo>
                  <a:lnTo>
                    <a:pt x="1956" y="1008"/>
                  </a:lnTo>
                  <a:lnTo>
                    <a:pt x="1932" y="996"/>
                  </a:lnTo>
                  <a:lnTo>
                    <a:pt x="1908" y="984"/>
                  </a:lnTo>
                  <a:lnTo>
                    <a:pt x="1884" y="984"/>
                  </a:lnTo>
                  <a:lnTo>
                    <a:pt x="1860" y="972"/>
                  </a:lnTo>
                  <a:lnTo>
                    <a:pt x="1836" y="960"/>
                  </a:lnTo>
                  <a:lnTo>
                    <a:pt x="1824" y="936"/>
                  </a:lnTo>
                  <a:lnTo>
                    <a:pt x="1800" y="924"/>
                  </a:lnTo>
                  <a:lnTo>
                    <a:pt x="1776" y="912"/>
                  </a:lnTo>
                  <a:lnTo>
                    <a:pt x="1764" y="888"/>
                  </a:lnTo>
                  <a:lnTo>
                    <a:pt x="1740" y="876"/>
                  </a:lnTo>
                  <a:lnTo>
                    <a:pt x="1716" y="864"/>
                  </a:lnTo>
                  <a:lnTo>
                    <a:pt x="1692" y="840"/>
                  </a:lnTo>
                  <a:lnTo>
                    <a:pt x="1668" y="828"/>
                  </a:lnTo>
                  <a:lnTo>
                    <a:pt x="1644" y="804"/>
                  </a:lnTo>
                  <a:lnTo>
                    <a:pt x="1620" y="804"/>
                  </a:lnTo>
                  <a:lnTo>
                    <a:pt x="1596" y="792"/>
                  </a:lnTo>
                  <a:lnTo>
                    <a:pt x="1572" y="792"/>
                  </a:lnTo>
                  <a:lnTo>
                    <a:pt x="1548" y="780"/>
                  </a:lnTo>
                  <a:lnTo>
                    <a:pt x="1524" y="768"/>
                  </a:lnTo>
                  <a:lnTo>
                    <a:pt x="1500" y="768"/>
                  </a:lnTo>
                  <a:lnTo>
                    <a:pt x="1476" y="756"/>
                  </a:lnTo>
                  <a:lnTo>
                    <a:pt x="1428" y="744"/>
                  </a:lnTo>
                  <a:lnTo>
                    <a:pt x="1404" y="744"/>
                  </a:lnTo>
                  <a:lnTo>
                    <a:pt x="1368" y="732"/>
                  </a:lnTo>
                  <a:lnTo>
                    <a:pt x="1344" y="732"/>
                  </a:lnTo>
                  <a:lnTo>
                    <a:pt x="1308" y="720"/>
                  </a:lnTo>
                  <a:lnTo>
                    <a:pt x="1284" y="720"/>
                  </a:lnTo>
                  <a:lnTo>
                    <a:pt x="1260" y="720"/>
                  </a:lnTo>
                  <a:lnTo>
                    <a:pt x="1236" y="720"/>
                  </a:lnTo>
                  <a:lnTo>
                    <a:pt x="1212" y="708"/>
                  </a:lnTo>
                  <a:lnTo>
                    <a:pt x="1188" y="708"/>
                  </a:lnTo>
                  <a:lnTo>
                    <a:pt x="1164" y="696"/>
                  </a:lnTo>
                  <a:lnTo>
                    <a:pt x="1140" y="696"/>
                  </a:lnTo>
                  <a:lnTo>
                    <a:pt x="1116" y="696"/>
                  </a:lnTo>
                  <a:lnTo>
                    <a:pt x="1092" y="696"/>
                  </a:lnTo>
                  <a:lnTo>
                    <a:pt x="1068" y="696"/>
                  </a:lnTo>
                  <a:lnTo>
                    <a:pt x="1044" y="696"/>
                  </a:lnTo>
                  <a:lnTo>
                    <a:pt x="1008" y="696"/>
                  </a:lnTo>
                  <a:lnTo>
                    <a:pt x="972" y="696"/>
                  </a:lnTo>
                  <a:lnTo>
                    <a:pt x="948" y="696"/>
                  </a:lnTo>
                  <a:lnTo>
                    <a:pt x="912" y="696"/>
                  </a:lnTo>
                  <a:lnTo>
                    <a:pt x="888" y="696"/>
                  </a:lnTo>
                  <a:lnTo>
                    <a:pt x="864" y="696"/>
                  </a:lnTo>
                  <a:lnTo>
                    <a:pt x="840" y="696"/>
                  </a:lnTo>
                  <a:lnTo>
                    <a:pt x="816" y="696"/>
                  </a:lnTo>
                  <a:lnTo>
                    <a:pt x="792" y="708"/>
                  </a:lnTo>
                  <a:lnTo>
                    <a:pt x="768" y="720"/>
                  </a:lnTo>
                  <a:lnTo>
                    <a:pt x="744" y="732"/>
                  </a:lnTo>
                  <a:lnTo>
                    <a:pt x="720" y="744"/>
                  </a:lnTo>
                  <a:lnTo>
                    <a:pt x="696" y="756"/>
                  </a:lnTo>
                  <a:lnTo>
                    <a:pt x="672" y="756"/>
                  </a:lnTo>
                  <a:lnTo>
                    <a:pt x="648" y="768"/>
                  </a:lnTo>
                  <a:lnTo>
                    <a:pt x="624" y="768"/>
                  </a:lnTo>
                  <a:lnTo>
                    <a:pt x="600" y="780"/>
                  </a:lnTo>
                  <a:lnTo>
                    <a:pt x="576" y="792"/>
                  </a:lnTo>
                  <a:lnTo>
                    <a:pt x="552" y="804"/>
                  </a:lnTo>
                  <a:lnTo>
                    <a:pt x="528" y="816"/>
                  </a:lnTo>
                  <a:lnTo>
                    <a:pt x="492" y="840"/>
                  </a:lnTo>
                  <a:lnTo>
                    <a:pt x="468" y="852"/>
                  </a:lnTo>
                  <a:lnTo>
                    <a:pt x="444" y="864"/>
                  </a:lnTo>
                  <a:lnTo>
                    <a:pt x="420" y="876"/>
                  </a:lnTo>
                  <a:lnTo>
                    <a:pt x="396" y="876"/>
                  </a:lnTo>
                  <a:lnTo>
                    <a:pt x="372" y="888"/>
                  </a:lnTo>
                  <a:lnTo>
                    <a:pt x="348" y="900"/>
                  </a:lnTo>
                  <a:lnTo>
                    <a:pt x="324" y="912"/>
                  </a:lnTo>
                  <a:lnTo>
                    <a:pt x="300" y="912"/>
                  </a:lnTo>
                  <a:lnTo>
                    <a:pt x="276" y="912"/>
                  </a:lnTo>
                  <a:lnTo>
                    <a:pt x="252" y="912"/>
                  </a:lnTo>
                  <a:lnTo>
                    <a:pt x="228" y="912"/>
                  </a:lnTo>
                  <a:lnTo>
                    <a:pt x="204" y="924"/>
                  </a:lnTo>
                  <a:lnTo>
                    <a:pt x="180" y="924"/>
                  </a:lnTo>
                  <a:lnTo>
                    <a:pt x="144" y="936"/>
                  </a:lnTo>
                  <a:lnTo>
                    <a:pt x="108" y="936"/>
                  </a:lnTo>
                  <a:lnTo>
                    <a:pt x="84" y="948"/>
                  </a:lnTo>
                  <a:lnTo>
                    <a:pt x="60" y="948"/>
                  </a:lnTo>
                  <a:lnTo>
                    <a:pt x="36" y="960"/>
                  </a:lnTo>
                  <a:lnTo>
                    <a:pt x="12" y="960"/>
                  </a:lnTo>
                  <a:lnTo>
                    <a:pt x="0" y="936"/>
                  </a:lnTo>
                  <a:lnTo>
                    <a:pt x="0" y="91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640" y="2322"/>
              <a:ext cx="4097" cy="235"/>
            </a:xfrm>
            <a:custGeom>
              <a:avLst/>
              <a:gdLst>
                <a:gd name="T0" fmla="*/ 23 w 3073"/>
                <a:gd name="T1" fmla="*/ 74 h 313"/>
                <a:gd name="T2" fmla="*/ 95 w 3073"/>
                <a:gd name="T3" fmla="*/ 120 h 313"/>
                <a:gd name="T4" fmla="*/ 188 w 3073"/>
                <a:gd name="T5" fmla="*/ 139 h 313"/>
                <a:gd name="T6" fmla="*/ 284 w 3073"/>
                <a:gd name="T7" fmla="*/ 148 h 313"/>
                <a:gd name="T8" fmla="*/ 379 w 3073"/>
                <a:gd name="T9" fmla="*/ 157 h 313"/>
                <a:gd name="T10" fmla="*/ 496 w 3073"/>
                <a:gd name="T11" fmla="*/ 167 h 313"/>
                <a:gd name="T12" fmla="*/ 591 w 3073"/>
                <a:gd name="T13" fmla="*/ 167 h 313"/>
                <a:gd name="T14" fmla="*/ 709 w 3073"/>
                <a:gd name="T15" fmla="*/ 167 h 313"/>
                <a:gd name="T16" fmla="*/ 827 w 3073"/>
                <a:gd name="T17" fmla="*/ 157 h 313"/>
                <a:gd name="T18" fmla="*/ 923 w 3073"/>
                <a:gd name="T19" fmla="*/ 148 h 313"/>
                <a:gd name="T20" fmla="*/ 1017 w 3073"/>
                <a:gd name="T21" fmla="*/ 139 h 313"/>
                <a:gd name="T22" fmla="*/ 1135 w 3073"/>
                <a:gd name="T23" fmla="*/ 120 h 313"/>
                <a:gd name="T24" fmla="*/ 1231 w 3073"/>
                <a:gd name="T25" fmla="*/ 111 h 313"/>
                <a:gd name="T26" fmla="*/ 1324 w 3073"/>
                <a:gd name="T27" fmla="*/ 83 h 313"/>
                <a:gd name="T28" fmla="*/ 1419 w 3073"/>
                <a:gd name="T29" fmla="*/ 65 h 313"/>
                <a:gd name="T30" fmla="*/ 1536 w 3073"/>
                <a:gd name="T31" fmla="*/ 47 h 313"/>
                <a:gd name="T32" fmla="*/ 1632 w 3073"/>
                <a:gd name="T33" fmla="*/ 28 h 313"/>
                <a:gd name="T34" fmla="*/ 1727 w 3073"/>
                <a:gd name="T35" fmla="*/ 9 h 313"/>
                <a:gd name="T36" fmla="*/ 1820 w 3073"/>
                <a:gd name="T37" fmla="*/ 9 h 313"/>
                <a:gd name="T38" fmla="*/ 1915 w 3073"/>
                <a:gd name="T39" fmla="*/ 0 h 313"/>
                <a:gd name="T40" fmla="*/ 2009 w 3073"/>
                <a:gd name="T41" fmla="*/ 0 h 313"/>
                <a:gd name="T42" fmla="*/ 2105 w 3073"/>
                <a:gd name="T43" fmla="*/ 0 h 313"/>
                <a:gd name="T44" fmla="*/ 2198 w 3073"/>
                <a:gd name="T45" fmla="*/ 0 h 313"/>
                <a:gd name="T46" fmla="*/ 2458 w 3073"/>
                <a:gd name="T47" fmla="*/ 0 h 313"/>
                <a:gd name="T48" fmla="*/ 2553 w 3073"/>
                <a:gd name="T49" fmla="*/ 0 h 313"/>
                <a:gd name="T50" fmla="*/ 2672 w 3073"/>
                <a:gd name="T51" fmla="*/ 0 h 313"/>
                <a:gd name="T52" fmla="*/ 2742 w 3073"/>
                <a:gd name="T53" fmla="*/ 19 h 313"/>
                <a:gd name="T54" fmla="*/ 2837 w 3073"/>
                <a:gd name="T55" fmla="*/ 28 h 313"/>
                <a:gd name="T56" fmla="*/ 2930 w 3073"/>
                <a:gd name="T57" fmla="*/ 28 h 313"/>
                <a:gd name="T58" fmla="*/ 3050 w 3073"/>
                <a:gd name="T59" fmla="*/ 28 h 313"/>
                <a:gd name="T60" fmla="*/ 3190 w 3073"/>
                <a:gd name="T61" fmla="*/ 28 h 313"/>
                <a:gd name="T62" fmla="*/ 3309 w 3073"/>
                <a:gd name="T63" fmla="*/ 38 h 313"/>
                <a:gd name="T64" fmla="*/ 3404 w 3073"/>
                <a:gd name="T65" fmla="*/ 47 h 313"/>
                <a:gd name="T66" fmla="*/ 3522 w 3073"/>
                <a:gd name="T67" fmla="*/ 47 h 313"/>
                <a:gd name="T68" fmla="*/ 3664 w 3073"/>
                <a:gd name="T69" fmla="*/ 56 h 313"/>
                <a:gd name="T70" fmla="*/ 3757 w 3073"/>
                <a:gd name="T71" fmla="*/ 65 h 313"/>
                <a:gd name="T72" fmla="*/ 3877 w 3073"/>
                <a:gd name="T73" fmla="*/ 65 h 313"/>
                <a:gd name="T74" fmla="*/ 3970 w 3073"/>
                <a:gd name="T75" fmla="*/ 74 h 313"/>
                <a:gd name="T76" fmla="*/ 4065 w 3073"/>
                <a:gd name="T77" fmla="*/ 83 h 313"/>
                <a:gd name="T78" fmla="*/ 4184 w 3073"/>
                <a:gd name="T79" fmla="*/ 92 h 313"/>
                <a:gd name="T80" fmla="*/ 4208 w 3073"/>
                <a:gd name="T81" fmla="*/ 130 h 313"/>
                <a:gd name="T82" fmla="*/ 4301 w 3073"/>
                <a:gd name="T83" fmla="*/ 148 h 313"/>
                <a:gd name="T84" fmla="*/ 4397 w 3073"/>
                <a:gd name="T85" fmla="*/ 167 h 313"/>
                <a:gd name="T86" fmla="*/ 4492 w 3073"/>
                <a:gd name="T87" fmla="*/ 176 h 313"/>
                <a:gd name="T88" fmla="*/ 4586 w 3073"/>
                <a:gd name="T89" fmla="*/ 176 h 313"/>
                <a:gd name="T90" fmla="*/ 4680 w 3073"/>
                <a:gd name="T91" fmla="*/ 176 h 313"/>
                <a:gd name="T92" fmla="*/ 4822 w 3073"/>
                <a:gd name="T93" fmla="*/ 176 h 313"/>
                <a:gd name="T94" fmla="*/ 4917 w 3073"/>
                <a:gd name="T95" fmla="*/ 176 h 313"/>
                <a:gd name="T96" fmla="*/ 5036 w 3073"/>
                <a:gd name="T97" fmla="*/ 176 h 313"/>
                <a:gd name="T98" fmla="*/ 5153 w 3073"/>
                <a:gd name="T99" fmla="*/ 139 h 313"/>
                <a:gd name="T100" fmla="*/ 5296 w 3073"/>
                <a:gd name="T101" fmla="*/ 120 h 313"/>
                <a:gd name="T102" fmla="*/ 5389 w 3073"/>
                <a:gd name="T103" fmla="*/ 120 h 313"/>
                <a:gd name="T104" fmla="*/ 5461 w 3073"/>
                <a:gd name="T105" fmla="*/ 102 h 3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73"/>
                <a:gd name="T160" fmla="*/ 0 h 313"/>
                <a:gd name="T161" fmla="*/ 3073 w 3073"/>
                <a:gd name="T162" fmla="*/ 313 h 3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73" h="313">
                  <a:moveTo>
                    <a:pt x="0" y="99"/>
                  </a:moveTo>
                  <a:lnTo>
                    <a:pt x="13" y="131"/>
                  </a:lnTo>
                  <a:lnTo>
                    <a:pt x="27" y="181"/>
                  </a:lnTo>
                  <a:lnTo>
                    <a:pt x="53" y="213"/>
                  </a:lnTo>
                  <a:lnTo>
                    <a:pt x="80" y="230"/>
                  </a:lnTo>
                  <a:lnTo>
                    <a:pt x="106" y="246"/>
                  </a:lnTo>
                  <a:lnTo>
                    <a:pt x="133" y="263"/>
                  </a:lnTo>
                  <a:lnTo>
                    <a:pt x="160" y="263"/>
                  </a:lnTo>
                  <a:lnTo>
                    <a:pt x="186" y="279"/>
                  </a:lnTo>
                  <a:lnTo>
                    <a:pt x="213" y="279"/>
                  </a:lnTo>
                  <a:lnTo>
                    <a:pt x="253" y="296"/>
                  </a:lnTo>
                  <a:lnTo>
                    <a:pt x="279" y="296"/>
                  </a:lnTo>
                  <a:lnTo>
                    <a:pt x="306" y="296"/>
                  </a:lnTo>
                  <a:lnTo>
                    <a:pt x="332" y="296"/>
                  </a:lnTo>
                  <a:lnTo>
                    <a:pt x="359" y="296"/>
                  </a:lnTo>
                  <a:lnTo>
                    <a:pt x="399" y="296"/>
                  </a:lnTo>
                  <a:lnTo>
                    <a:pt x="439" y="279"/>
                  </a:lnTo>
                  <a:lnTo>
                    <a:pt x="465" y="279"/>
                  </a:lnTo>
                  <a:lnTo>
                    <a:pt x="492" y="263"/>
                  </a:lnTo>
                  <a:lnTo>
                    <a:pt x="519" y="263"/>
                  </a:lnTo>
                  <a:lnTo>
                    <a:pt x="545" y="246"/>
                  </a:lnTo>
                  <a:lnTo>
                    <a:pt x="572" y="246"/>
                  </a:lnTo>
                  <a:lnTo>
                    <a:pt x="598" y="230"/>
                  </a:lnTo>
                  <a:lnTo>
                    <a:pt x="638" y="213"/>
                  </a:lnTo>
                  <a:lnTo>
                    <a:pt x="665" y="197"/>
                  </a:lnTo>
                  <a:lnTo>
                    <a:pt x="692" y="197"/>
                  </a:lnTo>
                  <a:lnTo>
                    <a:pt x="718" y="164"/>
                  </a:lnTo>
                  <a:lnTo>
                    <a:pt x="745" y="148"/>
                  </a:lnTo>
                  <a:lnTo>
                    <a:pt x="771" y="131"/>
                  </a:lnTo>
                  <a:lnTo>
                    <a:pt x="798" y="115"/>
                  </a:lnTo>
                  <a:lnTo>
                    <a:pt x="825" y="115"/>
                  </a:lnTo>
                  <a:lnTo>
                    <a:pt x="864" y="82"/>
                  </a:lnTo>
                  <a:lnTo>
                    <a:pt x="891" y="66"/>
                  </a:lnTo>
                  <a:lnTo>
                    <a:pt x="918" y="49"/>
                  </a:lnTo>
                  <a:lnTo>
                    <a:pt x="944" y="33"/>
                  </a:lnTo>
                  <a:lnTo>
                    <a:pt x="971" y="16"/>
                  </a:lnTo>
                  <a:lnTo>
                    <a:pt x="997" y="16"/>
                  </a:lnTo>
                  <a:lnTo>
                    <a:pt x="1024" y="16"/>
                  </a:lnTo>
                  <a:lnTo>
                    <a:pt x="1051" y="16"/>
                  </a:lnTo>
                  <a:lnTo>
                    <a:pt x="1077" y="0"/>
                  </a:lnTo>
                  <a:lnTo>
                    <a:pt x="1104" y="0"/>
                  </a:lnTo>
                  <a:lnTo>
                    <a:pt x="1130" y="0"/>
                  </a:lnTo>
                  <a:lnTo>
                    <a:pt x="1157" y="0"/>
                  </a:lnTo>
                  <a:lnTo>
                    <a:pt x="1184" y="0"/>
                  </a:lnTo>
                  <a:lnTo>
                    <a:pt x="1210" y="0"/>
                  </a:lnTo>
                  <a:lnTo>
                    <a:pt x="1237" y="0"/>
                  </a:lnTo>
                  <a:lnTo>
                    <a:pt x="1356" y="0"/>
                  </a:lnTo>
                  <a:lnTo>
                    <a:pt x="1383" y="0"/>
                  </a:lnTo>
                  <a:lnTo>
                    <a:pt x="1410" y="0"/>
                  </a:lnTo>
                  <a:lnTo>
                    <a:pt x="1436" y="0"/>
                  </a:lnTo>
                  <a:lnTo>
                    <a:pt x="1463" y="0"/>
                  </a:lnTo>
                  <a:lnTo>
                    <a:pt x="1503" y="0"/>
                  </a:lnTo>
                  <a:lnTo>
                    <a:pt x="1529" y="0"/>
                  </a:lnTo>
                  <a:lnTo>
                    <a:pt x="1543" y="33"/>
                  </a:lnTo>
                  <a:lnTo>
                    <a:pt x="1569" y="82"/>
                  </a:lnTo>
                  <a:lnTo>
                    <a:pt x="1596" y="49"/>
                  </a:lnTo>
                  <a:lnTo>
                    <a:pt x="1622" y="49"/>
                  </a:lnTo>
                  <a:lnTo>
                    <a:pt x="1649" y="49"/>
                  </a:lnTo>
                  <a:lnTo>
                    <a:pt x="1689" y="49"/>
                  </a:lnTo>
                  <a:lnTo>
                    <a:pt x="1716" y="49"/>
                  </a:lnTo>
                  <a:lnTo>
                    <a:pt x="1755" y="49"/>
                  </a:lnTo>
                  <a:lnTo>
                    <a:pt x="1795" y="49"/>
                  </a:lnTo>
                  <a:lnTo>
                    <a:pt x="1835" y="66"/>
                  </a:lnTo>
                  <a:lnTo>
                    <a:pt x="1862" y="66"/>
                  </a:lnTo>
                  <a:lnTo>
                    <a:pt x="1888" y="66"/>
                  </a:lnTo>
                  <a:lnTo>
                    <a:pt x="1915" y="82"/>
                  </a:lnTo>
                  <a:lnTo>
                    <a:pt x="1955" y="82"/>
                  </a:lnTo>
                  <a:lnTo>
                    <a:pt x="1982" y="82"/>
                  </a:lnTo>
                  <a:lnTo>
                    <a:pt x="2021" y="99"/>
                  </a:lnTo>
                  <a:lnTo>
                    <a:pt x="2061" y="99"/>
                  </a:lnTo>
                  <a:lnTo>
                    <a:pt x="2088" y="115"/>
                  </a:lnTo>
                  <a:lnTo>
                    <a:pt x="2114" y="115"/>
                  </a:lnTo>
                  <a:lnTo>
                    <a:pt x="2141" y="115"/>
                  </a:lnTo>
                  <a:lnTo>
                    <a:pt x="2181" y="115"/>
                  </a:lnTo>
                  <a:lnTo>
                    <a:pt x="2208" y="131"/>
                  </a:lnTo>
                  <a:lnTo>
                    <a:pt x="2234" y="131"/>
                  </a:lnTo>
                  <a:lnTo>
                    <a:pt x="2261" y="131"/>
                  </a:lnTo>
                  <a:lnTo>
                    <a:pt x="2287" y="148"/>
                  </a:lnTo>
                  <a:lnTo>
                    <a:pt x="2327" y="148"/>
                  </a:lnTo>
                  <a:lnTo>
                    <a:pt x="2354" y="164"/>
                  </a:lnTo>
                  <a:lnTo>
                    <a:pt x="2354" y="197"/>
                  </a:lnTo>
                  <a:lnTo>
                    <a:pt x="2367" y="230"/>
                  </a:lnTo>
                  <a:lnTo>
                    <a:pt x="2394" y="246"/>
                  </a:lnTo>
                  <a:lnTo>
                    <a:pt x="2420" y="263"/>
                  </a:lnTo>
                  <a:lnTo>
                    <a:pt x="2447" y="279"/>
                  </a:lnTo>
                  <a:lnTo>
                    <a:pt x="2474" y="296"/>
                  </a:lnTo>
                  <a:lnTo>
                    <a:pt x="2500" y="312"/>
                  </a:lnTo>
                  <a:lnTo>
                    <a:pt x="2527" y="312"/>
                  </a:lnTo>
                  <a:lnTo>
                    <a:pt x="2553" y="312"/>
                  </a:lnTo>
                  <a:lnTo>
                    <a:pt x="2580" y="312"/>
                  </a:lnTo>
                  <a:lnTo>
                    <a:pt x="2607" y="312"/>
                  </a:lnTo>
                  <a:lnTo>
                    <a:pt x="2633" y="312"/>
                  </a:lnTo>
                  <a:lnTo>
                    <a:pt x="2673" y="312"/>
                  </a:lnTo>
                  <a:lnTo>
                    <a:pt x="2713" y="312"/>
                  </a:lnTo>
                  <a:lnTo>
                    <a:pt x="2740" y="312"/>
                  </a:lnTo>
                  <a:lnTo>
                    <a:pt x="2766" y="312"/>
                  </a:lnTo>
                  <a:lnTo>
                    <a:pt x="2793" y="312"/>
                  </a:lnTo>
                  <a:lnTo>
                    <a:pt x="2833" y="312"/>
                  </a:lnTo>
                  <a:lnTo>
                    <a:pt x="2859" y="279"/>
                  </a:lnTo>
                  <a:lnTo>
                    <a:pt x="2899" y="246"/>
                  </a:lnTo>
                  <a:lnTo>
                    <a:pt x="2952" y="230"/>
                  </a:lnTo>
                  <a:lnTo>
                    <a:pt x="2979" y="213"/>
                  </a:lnTo>
                  <a:lnTo>
                    <a:pt x="3006" y="213"/>
                  </a:lnTo>
                  <a:lnTo>
                    <a:pt x="3032" y="213"/>
                  </a:lnTo>
                  <a:lnTo>
                    <a:pt x="3045" y="181"/>
                  </a:lnTo>
                  <a:lnTo>
                    <a:pt x="3072" y="18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141" y="2055"/>
              <a:ext cx="118" cy="21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437" y="2019"/>
              <a:ext cx="118" cy="21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693" y="2019"/>
              <a:ext cx="118" cy="21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949" y="1983"/>
              <a:ext cx="118" cy="24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148" y="2310"/>
              <a:ext cx="153" cy="109"/>
            </a:xfrm>
            <a:custGeom>
              <a:avLst/>
              <a:gdLst>
                <a:gd name="T0" fmla="*/ 197 w 115"/>
                <a:gd name="T1" fmla="*/ 33 h 145"/>
                <a:gd name="T2" fmla="*/ 168 w 115"/>
                <a:gd name="T3" fmla="*/ 40 h 145"/>
                <a:gd name="T4" fmla="*/ 178 w 115"/>
                <a:gd name="T5" fmla="*/ 37 h 145"/>
                <a:gd name="T6" fmla="*/ 188 w 115"/>
                <a:gd name="T7" fmla="*/ 32 h 145"/>
                <a:gd name="T8" fmla="*/ 184 w 115"/>
                <a:gd name="T9" fmla="*/ 27 h 145"/>
                <a:gd name="T10" fmla="*/ 192 w 115"/>
                <a:gd name="T11" fmla="*/ 23 h 145"/>
                <a:gd name="T12" fmla="*/ 181 w 115"/>
                <a:gd name="T13" fmla="*/ 19 h 145"/>
                <a:gd name="T14" fmla="*/ 181 w 115"/>
                <a:gd name="T15" fmla="*/ 13 h 145"/>
                <a:gd name="T16" fmla="*/ 170 w 115"/>
                <a:gd name="T17" fmla="*/ 9 h 145"/>
                <a:gd name="T18" fmla="*/ 162 w 115"/>
                <a:gd name="T19" fmla="*/ 5 h 145"/>
                <a:gd name="T20" fmla="*/ 152 w 115"/>
                <a:gd name="T21" fmla="*/ 2 h 145"/>
                <a:gd name="T22" fmla="*/ 136 w 115"/>
                <a:gd name="T23" fmla="*/ 2 h 145"/>
                <a:gd name="T24" fmla="*/ 117 w 115"/>
                <a:gd name="T25" fmla="*/ 0 h 145"/>
                <a:gd name="T26" fmla="*/ 104 w 115"/>
                <a:gd name="T27" fmla="*/ 3 h 145"/>
                <a:gd name="T28" fmla="*/ 90 w 115"/>
                <a:gd name="T29" fmla="*/ 0 h 145"/>
                <a:gd name="T30" fmla="*/ 68 w 115"/>
                <a:gd name="T31" fmla="*/ 2 h 145"/>
                <a:gd name="T32" fmla="*/ 47 w 115"/>
                <a:gd name="T33" fmla="*/ 3 h 145"/>
                <a:gd name="T34" fmla="*/ 36 w 115"/>
                <a:gd name="T35" fmla="*/ 6 h 145"/>
                <a:gd name="T36" fmla="*/ 32 w 115"/>
                <a:gd name="T37" fmla="*/ 13 h 145"/>
                <a:gd name="T38" fmla="*/ 23 w 115"/>
                <a:gd name="T39" fmla="*/ 17 h 145"/>
                <a:gd name="T40" fmla="*/ 17 w 115"/>
                <a:gd name="T41" fmla="*/ 23 h 145"/>
                <a:gd name="T42" fmla="*/ 9 w 115"/>
                <a:gd name="T43" fmla="*/ 26 h 145"/>
                <a:gd name="T44" fmla="*/ 4 w 115"/>
                <a:gd name="T45" fmla="*/ 31 h 145"/>
                <a:gd name="T46" fmla="*/ 0 w 115"/>
                <a:gd name="T47" fmla="*/ 38 h 145"/>
                <a:gd name="T48" fmla="*/ 5 w 115"/>
                <a:gd name="T49" fmla="*/ 44 h 145"/>
                <a:gd name="T50" fmla="*/ 7 w 115"/>
                <a:gd name="T51" fmla="*/ 49 h 145"/>
                <a:gd name="T52" fmla="*/ 9 w 115"/>
                <a:gd name="T53" fmla="*/ 53 h 145"/>
                <a:gd name="T54" fmla="*/ 20 w 115"/>
                <a:gd name="T55" fmla="*/ 58 h 145"/>
                <a:gd name="T56" fmla="*/ 27 w 115"/>
                <a:gd name="T57" fmla="*/ 62 h 145"/>
                <a:gd name="T58" fmla="*/ 37 w 115"/>
                <a:gd name="T59" fmla="*/ 66 h 145"/>
                <a:gd name="T60" fmla="*/ 44 w 115"/>
                <a:gd name="T61" fmla="*/ 70 h 145"/>
                <a:gd name="T62" fmla="*/ 55 w 115"/>
                <a:gd name="T63" fmla="*/ 74 h 145"/>
                <a:gd name="T64" fmla="*/ 71 w 115"/>
                <a:gd name="T65" fmla="*/ 77 h 145"/>
                <a:gd name="T66" fmla="*/ 78 w 115"/>
                <a:gd name="T67" fmla="*/ 81 h 145"/>
                <a:gd name="T68" fmla="*/ 94 w 115"/>
                <a:gd name="T69" fmla="*/ 80 h 145"/>
                <a:gd name="T70" fmla="*/ 85 w 115"/>
                <a:gd name="T71" fmla="*/ 76 h 145"/>
                <a:gd name="T72" fmla="*/ 78 w 115"/>
                <a:gd name="T73" fmla="*/ 72 h 145"/>
                <a:gd name="T74" fmla="*/ 80 w 115"/>
                <a:gd name="T75" fmla="*/ 65 h 145"/>
                <a:gd name="T76" fmla="*/ 75 w 115"/>
                <a:gd name="T77" fmla="*/ 60 h 145"/>
                <a:gd name="T78" fmla="*/ 84 w 115"/>
                <a:gd name="T79" fmla="*/ 56 h 145"/>
                <a:gd name="T80" fmla="*/ 96 w 115"/>
                <a:gd name="T81" fmla="*/ 53 h 145"/>
                <a:gd name="T82" fmla="*/ 106 w 115"/>
                <a:gd name="T83" fmla="*/ 51 h 145"/>
                <a:gd name="T84" fmla="*/ 122 w 115"/>
                <a:gd name="T85" fmla="*/ 50 h 145"/>
                <a:gd name="T86" fmla="*/ 144 w 115"/>
                <a:gd name="T87" fmla="*/ 51 h 145"/>
                <a:gd name="T88" fmla="*/ 152 w 115"/>
                <a:gd name="T89" fmla="*/ 56 h 145"/>
                <a:gd name="T90" fmla="*/ 162 w 115"/>
                <a:gd name="T91" fmla="*/ 53 h 145"/>
                <a:gd name="T92" fmla="*/ 173 w 115"/>
                <a:gd name="T93" fmla="*/ 56 h 145"/>
                <a:gd name="T94" fmla="*/ 186 w 115"/>
                <a:gd name="T95" fmla="*/ 60 h 145"/>
                <a:gd name="T96" fmla="*/ 202 w 115"/>
                <a:gd name="T97" fmla="*/ 62 h 145"/>
                <a:gd name="T98" fmla="*/ 193 w 115"/>
                <a:gd name="T99" fmla="*/ 58 h 145"/>
                <a:gd name="T100" fmla="*/ 189 w 115"/>
                <a:gd name="T101" fmla="*/ 53 h 145"/>
                <a:gd name="T102" fmla="*/ 186 w 115"/>
                <a:gd name="T103" fmla="*/ 48 h 145"/>
                <a:gd name="T104" fmla="*/ 182 w 115"/>
                <a:gd name="T105" fmla="*/ 42 h 145"/>
                <a:gd name="T106" fmla="*/ 178 w 115"/>
                <a:gd name="T107" fmla="*/ 37 h 145"/>
                <a:gd name="T108" fmla="*/ 197 w 115"/>
                <a:gd name="T109" fmla="*/ 33 h 1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"/>
                <a:gd name="T166" fmla="*/ 0 h 145"/>
                <a:gd name="T167" fmla="*/ 115 w 115"/>
                <a:gd name="T168" fmla="*/ 145 h 1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" h="145">
                  <a:moveTo>
                    <a:pt x="111" y="58"/>
                  </a:moveTo>
                  <a:lnTo>
                    <a:pt x="95" y="70"/>
                  </a:lnTo>
                  <a:lnTo>
                    <a:pt x="101" y="65"/>
                  </a:lnTo>
                  <a:lnTo>
                    <a:pt x="106" y="57"/>
                  </a:lnTo>
                  <a:lnTo>
                    <a:pt x="104" y="48"/>
                  </a:lnTo>
                  <a:lnTo>
                    <a:pt x="108" y="40"/>
                  </a:lnTo>
                  <a:lnTo>
                    <a:pt x="102" y="33"/>
                  </a:lnTo>
                  <a:lnTo>
                    <a:pt x="102" y="23"/>
                  </a:lnTo>
                  <a:lnTo>
                    <a:pt x="96" y="16"/>
                  </a:lnTo>
                  <a:lnTo>
                    <a:pt x="92" y="8"/>
                  </a:lnTo>
                  <a:lnTo>
                    <a:pt x="86" y="2"/>
                  </a:lnTo>
                  <a:lnTo>
                    <a:pt x="77" y="2"/>
                  </a:lnTo>
                  <a:lnTo>
                    <a:pt x="66" y="0"/>
                  </a:lnTo>
                  <a:lnTo>
                    <a:pt x="59" y="5"/>
                  </a:lnTo>
                  <a:lnTo>
                    <a:pt x="51" y="0"/>
                  </a:lnTo>
                  <a:lnTo>
                    <a:pt x="38" y="2"/>
                  </a:lnTo>
                  <a:lnTo>
                    <a:pt x="26" y="5"/>
                  </a:lnTo>
                  <a:lnTo>
                    <a:pt x="20" y="11"/>
                  </a:lnTo>
                  <a:lnTo>
                    <a:pt x="18" y="23"/>
                  </a:lnTo>
                  <a:lnTo>
                    <a:pt x="13" y="30"/>
                  </a:lnTo>
                  <a:lnTo>
                    <a:pt x="10" y="40"/>
                  </a:lnTo>
                  <a:lnTo>
                    <a:pt x="5" y="47"/>
                  </a:lnTo>
                  <a:lnTo>
                    <a:pt x="2" y="55"/>
                  </a:lnTo>
                  <a:lnTo>
                    <a:pt x="0" y="67"/>
                  </a:lnTo>
                  <a:lnTo>
                    <a:pt x="3" y="77"/>
                  </a:lnTo>
                  <a:lnTo>
                    <a:pt x="4" y="86"/>
                  </a:lnTo>
                  <a:lnTo>
                    <a:pt x="5" y="95"/>
                  </a:lnTo>
                  <a:lnTo>
                    <a:pt x="11" y="103"/>
                  </a:lnTo>
                  <a:lnTo>
                    <a:pt x="15" y="109"/>
                  </a:lnTo>
                  <a:lnTo>
                    <a:pt x="21" y="117"/>
                  </a:lnTo>
                  <a:lnTo>
                    <a:pt x="25" y="124"/>
                  </a:lnTo>
                  <a:lnTo>
                    <a:pt x="31" y="130"/>
                  </a:lnTo>
                  <a:lnTo>
                    <a:pt x="40" y="136"/>
                  </a:lnTo>
                  <a:lnTo>
                    <a:pt x="44" y="144"/>
                  </a:lnTo>
                  <a:lnTo>
                    <a:pt x="53" y="142"/>
                  </a:lnTo>
                  <a:lnTo>
                    <a:pt x="48" y="134"/>
                  </a:lnTo>
                  <a:lnTo>
                    <a:pt x="44" y="128"/>
                  </a:lnTo>
                  <a:lnTo>
                    <a:pt x="45" y="116"/>
                  </a:lnTo>
                  <a:lnTo>
                    <a:pt x="42" y="106"/>
                  </a:lnTo>
                  <a:lnTo>
                    <a:pt x="47" y="99"/>
                  </a:lnTo>
                  <a:lnTo>
                    <a:pt x="54" y="94"/>
                  </a:lnTo>
                  <a:lnTo>
                    <a:pt x="60" y="90"/>
                  </a:lnTo>
                  <a:lnTo>
                    <a:pt x="69" y="88"/>
                  </a:lnTo>
                  <a:lnTo>
                    <a:pt x="81" y="91"/>
                  </a:lnTo>
                  <a:lnTo>
                    <a:pt x="86" y="99"/>
                  </a:lnTo>
                  <a:lnTo>
                    <a:pt x="92" y="94"/>
                  </a:lnTo>
                  <a:lnTo>
                    <a:pt x="98" y="100"/>
                  </a:lnTo>
                  <a:lnTo>
                    <a:pt x="105" y="106"/>
                  </a:lnTo>
                  <a:lnTo>
                    <a:pt x="114" y="111"/>
                  </a:lnTo>
                  <a:lnTo>
                    <a:pt x="109" y="103"/>
                  </a:lnTo>
                  <a:lnTo>
                    <a:pt x="107" y="94"/>
                  </a:lnTo>
                  <a:lnTo>
                    <a:pt x="105" y="85"/>
                  </a:lnTo>
                  <a:lnTo>
                    <a:pt x="103" y="75"/>
                  </a:lnTo>
                  <a:lnTo>
                    <a:pt x="101" y="65"/>
                  </a:lnTo>
                  <a:lnTo>
                    <a:pt x="111" y="58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Rectangle 10" descr="Narrow vertical"/>
            <p:cNvSpPr>
              <a:spLocks noChangeArrowheads="1"/>
            </p:cNvSpPr>
            <p:nvPr/>
          </p:nvSpPr>
          <p:spPr bwMode="auto">
            <a:xfrm>
              <a:off x="3141" y="2271"/>
              <a:ext cx="118" cy="138"/>
            </a:xfrm>
            <a:prstGeom prst="rect">
              <a:avLst/>
            </a:prstGeom>
            <a:pattFill prst="narVert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31" y="2237"/>
              <a:ext cx="160" cy="112"/>
            </a:xfrm>
            <a:custGeom>
              <a:avLst/>
              <a:gdLst>
                <a:gd name="T0" fmla="*/ 196 w 120"/>
                <a:gd name="T1" fmla="*/ 30 h 149"/>
                <a:gd name="T2" fmla="*/ 169 w 120"/>
                <a:gd name="T3" fmla="*/ 38 h 149"/>
                <a:gd name="T4" fmla="*/ 180 w 120"/>
                <a:gd name="T5" fmla="*/ 35 h 149"/>
                <a:gd name="T6" fmla="*/ 185 w 120"/>
                <a:gd name="T7" fmla="*/ 29 h 149"/>
                <a:gd name="T8" fmla="*/ 180 w 120"/>
                <a:gd name="T9" fmla="*/ 25 h 149"/>
                <a:gd name="T10" fmla="*/ 183 w 120"/>
                <a:gd name="T11" fmla="*/ 20 h 149"/>
                <a:gd name="T12" fmla="*/ 172 w 120"/>
                <a:gd name="T13" fmla="*/ 17 h 149"/>
                <a:gd name="T14" fmla="*/ 165 w 120"/>
                <a:gd name="T15" fmla="*/ 11 h 149"/>
                <a:gd name="T16" fmla="*/ 155 w 120"/>
                <a:gd name="T17" fmla="*/ 8 h 149"/>
                <a:gd name="T18" fmla="*/ 144 w 120"/>
                <a:gd name="T19" fmla="*/ 4 h 149"/>
                <a:gd name="T20" fmla="*/ 133 w 120"/>
                <a:gd name="T21" fmla="*/ 0 h 149"/>
                <a:gd name="T22" fmla="*/ 117 w 120"/>
                <a:gd name="T23" fmla="*/ 2 h 149"/>
                <a:gd name="T24" fmla="*/ 97 w 120"/>
                <a:gd name="T25" fmla="*/ 2 h 149"/>
                <a:gd name="T26" fmla="*/ 87 w 120"/>
                <a:gd name="T27" fmla="*/ 5 h 149"/>
                <a:gd name="T28" fmla="*/ 71 w 120"/>
                <a:gd name="T29" fmla="*/ 3 h 149"/>
                <a:gd name="T30" fmla="*/ 49 w 120"/>
                <a:gd name="T31" fmla="*/ 5 h 149"/>
                <a:gd name="T32" fmla="*/ 31 w 120"/>
                <a:gd name="T33" fmla="*/ 8 h 149"/>
                <a:gd name="T34" fmla="*/ 20 w 120"/>
                <a:gd name="T35" fmla="*/ 11 h 149"/>
                <a:gd name="T36" fmla="*/ 20 w 120"/>
                <a:gd name="T37" fmla="*/ 19 h 149"/>
                <a:gd name="T38" fmla="*/ 15 w 120"/>
                <a:gd name="T39" fmla="*/ 23 h 149"/>
                <a:gd name="T40" fmla="*/ 11 w 120"/>
                <a:gd name="T41" fmla="*/ 29 h 149"/>
                <a:gd name="T42" fmla="*/ 5 w 120"/>
                <a:gd name="T43" fmla="*/ 33 h 149"/>
                <a:gd name="T44" fmla="*/ 0 w 120"/>
                <a:gd name="T45" fmla="*/ 38 h 149"/>
                <a:gd name="T46" fmla="*/ 0 w 120"/>
                <a:gd name="T47" fmla="*/ 44 h 149"/>
                <a:gd name="T48" fmla="*/ 7 w 120"/>
                <a:gd name="T49" fmla="*/ 50 h 149"/>
                <a:gd name="T50" fmla="*/ 15 w 120"/>
                <a:gd name="T51" fmla="*/ 55 h 149"/>
                <a:gd name="T52" fmla="*/ 17 w 120"/>
                <a:gd name="T53" fmla="*/ 60 h 149"/>
                <a:gd name="T54" fmla="*/ 28 w 120"/>
                <a:gd name="T55" fmla="*/ 63 h 149"/>
                <a:gd name="T56" fmla="*/ 41 w 120"/>
                <a:gd name="T57" fmla="*/ 67 h 149"/>
                <a:gd name="T58" fmla="*/ 52 w 120"/>
                <a:gd name="T59" fmla="*/ 71 h 149"/>
                <a:gd name="T60" fmla="*/ 63 w 120"/>
                <a:gd name="T61" fmla="*/ 74 h 149"/>
                <a:gd name="T62" fmla="*/ 73 w 120"/>
                <a:gd name="T63" fmla="*/ 78 h 149"/>
                <a:gd name="T64" fmla="*/ 89 w 120"/>
                <a:gd name="T65" fmla="*/ 80 h 149"/>
                <a:gd name="T66" fmla="*/ 100 w 120"/>
                <a:gd name="T67" fmla="*/ 83 h 149"/>
                <a:gd name="T68" fmla="*/ 113 w 120"/>
                <a:gd name="T69" fmla="*/ 81 h 149"/>
                <a:gd name="T70" fmla="*/ 103 w 120"/>
                <a:gd name="T71" fmla="*/ 78 h 149"/>
                <a:gd name="T72" fmla="*/ 92 w 120"/>
                <a:gd name="T73" fmla="*/ 74 h 149"/>
                <a:gd name="T74" fmla="*/ 92 w 120"/>
                <a:gd name="T75" fmla="*/ 68 h 149"/>
                <a:gd name="T76" fmla="*/ 87 w 120"/>
                <a:gd name="T77" fmla="*/ 62 h 149"/>
                <a:gd name="T78" fmla="*/ 92 w 120"/>
                <a:gd name="T79" fmla="*/ 58 h 149"/>
                <a:gd name="T80" fmla="*/ 103 w 120"/>
                <a:gd name="T81" fmla="*/ 55 h 149"/>
                <a:gd name="T82" fmla="*/ 112 w 120"/>
                <a:gd name="T83" fmla="*/ 51 h 149"/>
                <a:gd name="T84" fmla="*/ 128 w 120"/>
                <a:gd name="T85" fmla="*/ 50 h 149"/>
                <a:gd name="T86" fmla="*/ 149 w 120"/>
                <a:gd name="T87" fmla="*/ 51 h 149"/>
                <a:gd name="T88" fmla="*/ 160 w 120"/>
                <a:gd name="T89" fmla="*/ 54 h 149"/>
                <a:gd name="T90" fmla="*/ 171 w 120"/>
                <a:gd name="T91" fmla="*/ 51 h 149"/>
                <a:gd name="T92" fmla="*/ 181 w 120"/>
                <a:gd name="T93" fmla="*/ 55 h 149"/>
                <a:gd name="T94" fmla="*/ 197 w 120"/>
                <a:gd name="T95" fmla="*/ 56 h 149"/>
                <a:gd name="T96" fmla="*/ 212 w 120"/>
                <a:gd name="T97" fmla="*/ 59 h 149"/>
                <a:gd name="T98" fmla="*/ 201 w 120"/>
                <a:gd name="T99" fmla="*/ 55 h 149"/>
                <a:gd name="T100" fmla="*/ 196 w 120"/>
                <a:gd name="T101" fmla="*/ 50 h 149"/>
                <a:gd name="T102" fmla="*/ 191 w 120"/>
                <a:gd name="T103" fmla="*/ 45 h 149"/>
                <a:gd name="T104" fmla="*/ 185 w 120"/>
                <a:gd name="T105" fmla="*/ 40 h 149"/>
                <a:gd name="T106" fmla="*/ 180 w 120"/>
                <a:gd name="T107" fmla="*/ 35 h 149"/>
                <a:gd name="T108" fmla="*/ 196 w 120"/>
                <a:gd name="T109" fmla="*/ 30 h 1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149"/>
                <a:gd name="T167" fmla="*/ 120 w 120"/>
                <a:gd name="T168" fmla="*/ 149 h 1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149">
                  <a:moveTo>
                    <a:pt x="110" y="53"/>
                  </a:moveTo>
                  <a:lnTo>
                    <a:pt x="95" y="67"/>
                  </a:lnTo>
                  <a:lnTo>
                    <a:pt x="101" y="61"/>
                  </a:lnTo>
                  <a:lnTo>
                    <a:pt x="104" y="52"/>
                  </a:lnTo>
                  <a:lnTo>
                    <a:pt x="101" y="44"/>
                  </a:lnTo>
                  <a:lnTo>
                    <a:pt x="103" y="35"/>
                  </a:lnTo>
                  <a:lnTo>
                    <a:pt x="97" y="29"/>
                  </a:lnTo>
                  <a:lnTo>
                    <a:pt x="93" y="19"/>
                  </a:lnTo>
                  <a:lnTo>
                    <a:pt x="87" y="13"/>
                  </a:lnTo>
                  <a:lnTo>
                    <a:pt x="81" y="6"/>
                  </a:lnTo>
                  <a:lnTo>
                    <a:pt x="75" y="0"/>
                  </a:lnTo>
                  <a:lnTo>
                    <a:pt x="66" y="3"/>
                  </a:lnTo>
                  <a:lnTo>
                    <a:pt x="55" y="2"/>
                  </a:lnTo>
                  <a:lnTo>
                    <a:pt x="49" y="8"/>
                  </a:lnTo>
                  <a:lnTo>
                    <a:pt x="40" y="5"/>
                  </a:lnTo>
                  <a:lnTo>
                    <a:pt x="28" y="9"/>
                  </a:lnTo>
                  <a:lnTo>
                    <a:pt x="17" y="14"/>
                  </a:lnTo>
                  <a:lnTo>
                    <a:pt x="11" y="20"/>
                  </a:lnTo>
                  <a:lnTo>
                    <a:pt x="11" y="33"/>
                  </a:lnTo>
                  <a:lnTo>
                    <a:pt x="8" y="40"/>
                  </a:lnTo>
                  <a:lnTo>
                    <a:pt x="6" y="50"/>
                  </a:lnTo>
                  <a:lnTo>
                    <a:pt x="3" y="58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4" y="88"/>
                  </a:lnTo>
                  <a:lnTo>
                    <a:pt x="8" y="97"/>
                  </a:lnTo>
                  <a:lnTo>
                    <a:pt x="10" y="106"/>
                  </a:lnTo>
                  <a:lnTo>
                    <a:pt x="16" y="112"/>
                  </a:lnTo>
                  <a:lnTo>
                    <a:pt x="23" y="119"/>
                  </a:lnTo>
                  <a:lnTo>
                    <a:pt x="29" y="125"/>
                  </a:lnTo>
                  <a:lnTo>
                    <a:pt x="35" y="132"/>
                  </a:lnTo>
                  <a:lnTo>
                    <a:pt x="41" y="138"/>
                  </a:lnTo>
                  <a:lnTo>
                    <a:pt x="50" y="141"/>
                  </a:lnTo>
                  <a:lnTo>
                    <a:pt x="56" y="148"/>
                  </a:lnTo>
                  <a:lnTo>
                    <a:pt x="64" y="144"/>
                  </a:lnTo>
                  <a:lnTo>
                    <a:pt x="58" y="138"/>
                  </a:lnTo>
                  <a:lnTo>
                    <a:pt x="52" y="132"/>
                  </a:lnTo>
                  <a:lnTo>
                    <a:pt x="52" y="121"/>
                  </a:lnTo>
                  <a:lnTo>
                    <a:pt x="49" y="111"/>
                  </a:lnTo>
                  <a:lnTo>
                    <a:pt x="52" y="102"/>
                  </a:lnTo>
                  <a:lnTo>
                    <a:pt x="58" y="97"/>
                  </a:lnTo>
                  <a:lnTo>
                    <a:pt x="63" y="91"/>
                  </a:lnTo>
                  <a:lnTo>
                    <a:pt x="72" y="89"/>
                  </a:lnTo>
                  <a:lnTo>
                    <a:pt x="84" y="90"/>
                  </a:lnTo>
                  <a:lnTo>
                    <a:pt x="90" y="96"/>
                  </a:lnTo>
                  <a:lnTo>
                    <a:pt x="96" y="91"/>
                  </a:lnTo>
                  <a:lnTo>
                    <a:pt x="102" y="97"/>
                  </a:lnTo>
                  <a:lnTo>
                    <a:pt x="111" y="100"/>
                  </a:lnTo>
                  <a:lnTo>
                    <a:pt x="119" y="104"/>
                  </a:lnTo>
                  <a:lnTo>
                    <a:pt x="113" y="97"/>
                  </a:lnTo>
                  <a:lnTo>
                    <a:pt x="110" y="88"/>
                  </a:lnTo>
                  <a:lnTo>
                    <a:pt x="107" y="80"/>
                  </a:lnTo>
                  <a:lnTo>
                    <a:pt x="104" y="71"/>
                  </a:lnTo>
                  <a:lnTo>
                    <a:pt x="101" y="61"/>
                  </a:lnTo>
                  <a:lnTo>
                    <a:pt x="110" y="5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Rectangle 12" descr="Narrow vertical"/>
            <p:cNvSpPr>
              <a:spLocks noChangeArrowheads="1"/>
            </p:cNvSpPr>
            <p:nvPr/>
          </p:nvSpPr>
          <p:spPr bwMode="auto">
            <a:xfrm>
              <a:off x="2693" y="2235"/>
              <a:ext cx="118" cy="138"/>
            </a:xfrm>
            <a:prstGeom prst="rect">
              <a:avLst/>
            </a:prstGeom>
            <a:pattFill prst="narVert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949" y="2273"/>
              <a:ext cx="164" cy="104"/>
            </a:xfrm>
            <a:custGeom>
              <a:avLst/>
              <a:gdLst>
                <a:gd name="T0" fmla="*/ 193 w 123"/>
                <a:gd name="T1" fmla="*/ 53 h 138"/>
                <a:gd name="T2" fmla="*/ 159 w 123"/>
                <a:gd name="T3" fmla="*/ 52 h 138"/>
                <a:gd name="T4" fmla="*/ 172 w 123"/>
                <a:gd name="T5" fmla="*/ 53 h 138"/>
                <a:gd name="T6" fmla="*/ 187 w 123"/>
                <a:gd name="T7" fmla="*/ 50 h 138"/>
                <a:gd name="T8" fmla="*/ 193 w 123"/>
                <a:gd name="T9" fmla="*/ 45 h 138"/>
                <a:gd name="T10" fmla="*/ 208 w 123"/>
                <a:gd name="T11" fmla="*/ 43 h 138"/>
                <a:gd name="T12" fmla="*/ 208 w 123"/>
                <a:gd name="T13" fmla="*/ 38 h 138"/>
                <a:gd name="T14" fmla="*/ 217 w 123"/>
                <a:gd name="T15" fmla="*/ 33 h 138"/>
                <a:gd name="T16" fmla="*/ 217 w 123"/>
                <a:gd name="T17" fmla="*/ 28 h 138"/>
                <a:gd name="T18" fmla="*/ 217 w 123"/>
                <a:gd name="T19" fmla="*/ 23 h 138"/>
                <a:gd name="T20" fmla="*/ 217 w 123"/>
                <a:gd name="T21" fmla="*/ 18 h 138"/>
                <a:gd name="T22" fmla="*/ 203 w 123"/>
                <a:gd name="T23" fmla="*/ 15 h 138"/>
                <a:gd name="T24" fmla="*/ 188 w 123"/>
                <a:gd name="T25" fmla="*/ 11 h 138"/>
                <a:gd name="T26" fmla="*/ 175 w 123"/>
                <a:gd name="T27" fmla="*/ 11 h 138"/>
                <a:gd name="T28" fmla="*/ 167 w 123"/>
                <a:gd name="T29" fmla="*/ 5 h 138"/>
                <a:gd name="T30" fmla="*/ 148 w 123"/>
                <a:gd name="T31" fmla="*/ 2 h 138"/>
                <a:gd name="T32" fmla="*/ 124 w 123"/>
                <a:gd name="T33" fmla="*/ 0 h 138"/>
                <a:gd name="T34" fmla="*/ 111 w 123"/>
                <a:gd name="T35" fmla="*/ 0 h 138"/>
                <a:gd name="T36" fmla="*/ 96 w 123"/>
                <a:gd name="T37" fmla="*/ 5 h 138"/>
                <a:gd name="T38" fmla="*/ 81 w 123"/>
                <a:gd name="T39" fmla="*/ 8 h 138"/>
                <a:gd name="T40" fmla="*/ 65 w 123"/>
                <a:gd name="T41" fmla="*/ 10 h 138"/>
                <a:gd name="T42" fmla="*/ 53 w 123"/>
                <a:gd name="T43" fmla="*/ 12 h 138"/>
                <a:gd name="T44" fmla="*/ 39 w 123"/>
                <a:gd name="T45" fmla="*/ 15 h 138"/>
                <a:gd name="T46" fmla="*/ 23 w 123"/>
                <a:gd name="T47" fmla="*/ 20 h 138"/>
                <a:gd name="T48" fmla="*/ 16 w 123"/>
                <a:gd name="T49" fmla="*/ 24 h 138"/>
                <a:gd name="T50" fmla="*/ 9 w 123"/>
                <a:gd name="T51" fmla="*/ 29 h 138"/>
                <a:gd name="T52" fmla="*/ 1 w 123"/>
                <a:gd name="T53" fmla="*/ 34 h 138"/>
                <a:gd name="T54" fmla="*/ 1 w 123"/>
                <a:gd name="T55" fmla="*/ 39 h 138"/>
                <a:gd name="T56" fmla="*/ 0 w 123"/>
                <a:gd name="T57" fmla="*/ 44 h 138"/>
                <a:gd name="T58" fmla="*/ 0 w 123"/>
                <a:gd name="T59" fmla="*/ 50 h 138"/>
                <a:gd name="T60" fmla="*/ 0 w 123"/>
                <a:gd name="T61" fmla="*/ 54 h 138"/>
                <a:gd name="T62" fmla="*/ 0 w 123"/>
                <a:gd name="T63" fmla="*/ 59 h 138"/>
                <a:gd name="T64" fmla="*/ 7 w 123"/>
                <a:gd name="T65" fmla="*/ 64 h 138"/>
                <a:gd name="T66" fmla="*/ 5 w 123"/>
                <a:gd name="T67" fmla="*/ 69 h 138"/>
                <a:gd name="T68" fmla="*/ 21 w 123"/>
                <a:gd name="T69" fmla="*/ 72 h 138"/>
                <a:gd name="T70" fmla="*/ 21 w 123"/>
                <a:gd name="T71" fmla="*/ 67 h 138"/>
                <a:gd name="T72" fmla="*/ 21 w 123"/>
                <a:gd name="T73" fmla="*/ 63 h 138"/>
                <a:gd name="T74" fmla="*/ 36 w 123"/>
                <a:gd name="T75" fmla="*/ 57 h 138"/>
                <a:gd name="T76" fmla="*/ 43 w 123"/>
                <a:gd name="T77" fmla="*/ 52 h 138"/>
                <a:gd name="T78" fmla="*/ 57 w 123"/>
                <a:gd name="T79" fmla="*/ 50 h 138"/>
                <a:gd name="T80" fmla="*/ 71 w 123"/>
                <a:gd name="T81" fmla="*/ 50 h 138"/>
                <a:gd name="T82" fmla="*/ 85 w 123"/>
                <a:gd name="T83" fmla="*/ 50 h 138"/>
                <a:gd name="T84" fmla="*/ 101 w 123"/>
                <a:gd name="T85" fmla="*/ 52 h 138"/>
                <a:gd name="T86" fmla="*/ 113 w 123"/>
                <a:gd name="T87" fmla="*/ 57 h 138"/>
                <a:gd name="T88" fmla="*/ 113 w 123"/>
                <a:gd name="T89" fmla="*/ 63 h 138"/>
                <a:gd name="T90" fmla="*/ 128 w 123"/>
                <a:gd name="T91" fmla="*/ 63 h 138"/>
                <a:gd name="T92" fmla="*/ 128 w 123"/>
                <a:gd name="T93" fmla="*/ 67 h 138"/>
                <a:gd name="T94" fmla="*/ 135 w 123"/>
                <a:gd name="T95" fmla="*/ 72 h 138"/>
                <a:gd name="T96" fmla="*/ 143 w 123"/>
                <a:gd name="T97" fmla="*/ 78 h 138"/>
                <a:gd name="T98" fmla="*/ 143 w 123"/>
                <a:gd name="T99" fmla="*/ 72 h 138"/>
                <a:gd name="T100" fmla="*/ 151 w 123"/>
                <a:gd name="T101" fmla="*/ 68 h 138"/>
                <a:gd name="T102" fmla="*/ 156 w 123"/>
                <a:gd name="T103" fmla="*/ 63 h 138"/>
                <a:gd name="T104" fmla="*/ 164 w 123"/>
                <a:gd name="T105" fmla="*/ 58 h 138"/>
                <a:gd name="T106" fmla="*/ 172 w 123"/>
                <a:gd name="T107" fmla="*/ 53 h 138"/>
                <a:gd name="T108" fmla="*/ 193 w 123"/>
                <a:gd name="T109" fmla="*/ 53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"/>
                <a:gd name="T166" fmla="*/ 0 h 138"/>
                <a:gd name="T167" fmla="*/ 123 w 123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" h="138">
                  <a:moveTo>
                    <a:pt x="109" y="93"/>
                  </a:moveTo>
                  <a:lnTo>
                    <a:pt x="89" y="92"/>
                  </a:lnTo>
                  <a:lnTo>
                    <a:pt x="97" y="93"/>
                  </a:lnTo>
                  <a:lnTo>
                    <a:pt x="105" y="89"/>
                  </a:lnTo>
                  <a:lnTo>
                    <a:pt x="109" y="80"/>
                  </a:lnTo>
                  <a:lnTo>
                    <a:pt x="117" y="76"/>
                  </a:lnTo>
                  <a:lnTo>
                    <a:pt x="117" y="67"/>
                  </a:lnTo>
                  <a:lnTo>
                    <a:pt x="122" y="58"/>
                  </a:lnTo>
                  <a:lnTo>
                    <a:pt x="122" y="49"/>
                  </a:lnTo>
                  <a:lnTo>
                    <a:pt x="122" y="40"/>
                  </a:lnTo>
                  <a:lnTo>
                    <a:pt x="122" y="32"/>
                  </a:lnTo>
                  <a:lnTo>
                    <a:pt x="114" y="27"/>
                  </a:lnTo>
                  <a:lnTo>
                    <a:pt x="106" y="19"/>
                  </a:lnTo>
                  <a:lnTo>
                    <a:pt x="98" y="18"/>
                  </a:lnTo>
                  <a:lnTo>
                    <a:pt x="94" y="9"/>
                  </a:lnTo>
                  <a:lnTo>
                    <a:pt x="83" y="4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4" y="8"/>
                  </a:lnTo>
                  <a:lnTo>
                    <a:pt x="46" y="13"/>
                  </a:lnTo>
                  <a:lnTo>
                    <a:pt x="37" y="17"/>
                  </a:lnTo>
                  <a:lnTo>
                    <a:pt x="30" y="21"/>
                  </a:lnTo>
                  <a:lnTo>
                    <a:pt x="22" y="26"/>
                  </a:lnTo>
                  <a:lnTo>
                    <a:pt x="13" y="34"/>
                  </a:lnTo>
                  <a:lnTo>
                    <a:pt x="9" y="42"/>
                  </a:lnTo>
                  <a:lnTo>
                    <a:pt x="5" y="52"/>
                  </a:lnTo>
                  <a:lnTo>
                    <a:pt x="1" y="60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4" y="113"/>
                  </a:lnTo>
                  <a:lnTo>
                    <a:pt x="3" y="122"/>
                  </a:lnTo>
                  <a:lnTo>
                    <a:pt x="12" y="127"/>
                  </a:lnTo>
                  <a:lnTo>
                    <a:pt x="12" y="118"/>
                  </a:lnTo>
                  <a:lnTo>
                    <a:pt x="12" y="110"/>
                  </a:lnTo>
                  <a:lnTo>
                    <a:pt x="20" y="101"/>
                  </a:lnTo>
                  <a:lnTo>
                    <a:pt x="24" y="92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48" y="88"/>
                  </a:lnTo>
                  <a:lnTo>
                    <a:pt x="57" y="92"/>
                  </a:lnTo>
                  <a:lnTo>
                    <a:pt x="64" y="101"/>
                  </a:lnTo>
                  <a:lnTo>
                    <a:pt x="64" y="110"/>
                  </a:lnTo>
                  <a:lnTo>
                    <a:pt x="72" y="110"/>
                  </a:lnTo>
                  <a:lnTo>
                    <a:pt x="72" y="118"/>
                  </a:lnTo>
                  <a:lnTo>
                    <a:pt x="76" y="127"/>
                  </a:lnTo>
                  <a:lnTo>
                    <a:pt x="80" y="137"/>
                  </a:lnTo>
                  <a:lnTo>
                    <a:pt x="80" y="128"/>
                  </a:lnTo>
                  <a:lnTo>
                    <a:pt x="85" y="119"/>
                  </a:lnTo>
                  <a:lnTo>
                    <a:pt x="88" y="110"/>
                  </a:lnTo>
                  <a:lnTo>
                    <a:pt x="92" y="102"/>
                  </a:lnTo>
                  <a:lnTo>
                    <a:pt x="97" y="93"/>
                  </a:lnTo>
                  <a:lnTo>
                    <a:pt x="109" y="9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4" descr="Narrow vertical"/>
            <p:cNvSpPr>
              <a:spLocks noChangeArrowheads="1"/>
            </p:cNvSpPr>
            <p:nvPr/>
          </p:nvSpPr>
          <p:spPr bwMode="auto">
            <a:xfrm>
              <a:off x="2437" y="2235"/>
              <a:ext cx="118" cy="138"/>
            </a:xfrm>
            <a:prstGeom prst="rect">
              <a:avLst/>
            </a:prstGeom>
            <a:pattFill prst="narVert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77" y="2199"/>
              <a:ext cx="174" cy="104"/>
            </a:xfrm>
            <a:custGeom>
              <a:avLst/>
              <a:gdLst>
                <a:gd name="T0" fmla="*/ 197 w 130"/>
                <a:gd name="T1" fmla="*/ 56 h 138"/>
                <a:gd name="T2" fmla="*/ 159 w 130"/>
                <a:gd name="T3" fmla="*/ 54 h 138"/>
                <a:gd name="T4" fmla="*/ 174 w 130"/>
                <a:gd name="T5" fmla="*/ 54 h 138"/>
                <a:gd name="T6" fmla="*/ 190 w 130"/>
                <a:gd name="T7" fmla="*/ 52 h 138"/>
                <a:gd name="T8" fmla="*/ 197 w 130"/>
                <a:gd name="T9" fmla="*/ 47 h 138"/>
                <a:gd name="T10" fmla="*/ 211 w 130"/>
                <a:gd name="T11" fmla="*/ 45 h 138"/>
                <a:gd name="T12" fmla="*/ 215 w 130"/>
                <a:gd name="T13" fmla="*/ 41 h 138"/>
                <a:gd name="T14" fmla="*/ 226 w 130"/>
                <a:gd name="T15" fmla="*/ 35 h 138"/>
                <a:gd name="T16" fmla="*/ 226 w 130"/>
                <a:gd name="T17" fmla="*/ 31 h 138"/>
                <a:gd name="T18" fmla="*/ 229 w 130"/>
                <a:gd name="T19" fmla="*/ 26 h 138"/>
                <a:gd name="T20" fmla="*/ 232 w 130"/>
                <a:gd name="T21" fmla="*/ 22 h 138"/>
                <a:gd name="T22" fmla="*/ 217 w 130"/>
                <a:gd name="T23" fmla="*/ 18 h 138"/>
                <a:gd name="T24" fmla="*/ 205 w 130"/>
                <a:gd name="T25" fmla="*/ 13 h 138"/>
                <a:gd name="T26" fmla="*/ 190 w 130"/>
                <a:gd name="T27" fmla="*/ 13 h 138"/>
                <a:gd name="T28" fmla="*/ 186 w 130"/>
                <a:gd name="T29" fmla="*/ 8 h 138"/>
                <a:gd name="T30" fmla="*/ 165 w 130"/>
                <a:gd name="T31" fmla="*/ 4 h 138"/>
                <a:gd name="T32" fmla="*/ 145 w 130"/>
                <a:gd name="T33" fmla="*/ 1 h 138"/>
                <a:gd name="T34" fmla="*/ 131 w 130"/>
                <a:gd name="T35" fmla="*/ 0 h 138"/>
                <a:gd name="T36" fmla="*/ 115 w 130"/>
                <a:gd name="T37" fmla="*/ 5 h 138"/>
                <a:gd name="T38" fmla="*/ 100 w 130"/>
                <a:gd name="T39" fmla="*/ 6 h 138"/>
                <a:gd name="T40" fmla="*/ 84 w 130"/>
                <a:gd name="T41" fmla="*/ 8 h 138"/>
                <a:gd name="T42" fmla="*/ 68 w 130"/>
                <a:gd name="T43" fmla="*/ 11 h 138"/>
                <a:gd name="T44" fmla="*/ 54 w 130"/>
                <a:gd name="T45" fmla="*/ 12 h 138"/>
                <a:gd name="T46" fmla="*/ 37 w 130"/>
                <a:gd name="T47" fmla="*/ 16 h 138"/>
                <a:gd name="T48" fmla="*/ 28 w 130"/>
                <a:gd name="T49" fmla="*/ 21 h 138"/>
                <a:gd name="T50" fmla="*/ 21 w 130"/>
                <a:gd name="T51" fmla="*/ 26 h 138"/>
                <a:gd name="T52" fmla="*/ 12 w 130"/>
                <a:gd name="T53" fmla="*/ 30 h 138"/>
                <a:gd name="T54" fmla="*/ 9 w 130"/>
                <a:gd name="T55" fmla="*/ 35 h 138"/>
                <a:gd name="T56" fmla="*/ 5 w 130"/>
                <a:gd name="T57" fmla="*/ 41 h 138"/>
                <a:gd name="T58" fmla="*/ 5 w 130"/>
                <a:gd name="T59" fmla="*/ 45 h 138"/>
                <a:gd name="T60" fmla="*/ 1 w 130"/>
                <a:gd name="T61" fmla="*/ 50 h 138"/>
                <a:gd name="T62" fmla="*/ 0 w 130"/>
                <a:gd name="T63" fmla="*/ 55 h 138"/>
                <a:gd name="T64" fmla="*/ 7 w 130"/>
                <a:gd name="T65" fmla="*/ 60 h 138"/>
                <a:gd name="T66" fmla="*/ 4 w 130"/>
                <a:gd name="T67" fmla="*/ 66 h 138"/>
                <a:gd name="T68" fmla="*/ 16 w 130"/>
                <a:gd name="T69" fmla="*/ 68 h 138"/>
                <a:gd name="T70" fmla="*/ 20 w 130"/>
                <a:gd name="T71" fmla="*/ 63 h 138"/>
                <a:gd name="T72" fmla="*/ 21 w 130"/>
                <a:gd name="T73" fmla="*/ 59 h 138"/>
                <a:gd name="T74" fmla="*/ 36 w 130"/>
                <a:gd name="T75" fmla="*/ 54 h 138"/>
                <a:gd name="T76" fmla="*/ 47 w 130"/>
                <a:gd name="T77" fmla="*/ 50 h 138"/>
                <a:gd name="T78" fmla="*/ 62 w 130"/>
                <a:gd name="T79" fmla="*/ 47 h 138"/>
                <a:gd name="T80" fmla="*/ 78 w 130"/>
                <a:gd name="T81" fmla="*/ 48 h 138"/>
                <a:gd name="T82" fmla="*/ 91 w 130"/>
                <a:gd name="T83" fmla="*/ 48 h 138"/>
                <a:gd name="T84" fmla="*/ 104 w 130"/>
                <a:gd name="T85" fmla="*/ 52 h 138"/>
                <a:gd name="T86" fmla="*/ 115 w 130"/>
                <a:gd name="T87" fmla="*/ 57 h 138"/>
                <a:gd name="T88" fmla="*/ 115 w 130"/>
                <a:gd name="T89" fmla="*/ 62 h 138"/>
                <a:gd name="T90" fmla="*/ 127 w 130"/>
                <a:gd name="T91" fmla="*/ 63 h 138"/>
                <a:gd name="T92" fmla="*/ 127 w 130"/>
                <a:gd name="T93" fmla="*/ 67 h 138"/>
                <a:gd name="T94" fmla="*/ 131 w 130"/>
                <a:gd name="T95" fmla="*/ 72 h 138"/>
                <a:gd name="T96" fmla="*/ 137 w 130"/>
                <a:gd name="T97" fmla="*/ 78 h 138"/>
                <a:gd name="T98" fmla="*/ 137 w 130"/>
                <a:gd name="T99" fmla="*/ 72 h 138"/>
                <a:gd name="T100" fmla="*/ 147 w 130"/>
                <a:gd name="T101" fmla="*/ 68 h 138"/>
                <a:gd name="T102" fmla="*/ 158 w 130"/>
                <a:gd name="T103" fmla="*/ 63 h 138"/>
                <a:gd name="T104" fmla="*/ 165 w 130"/>
                <a:gd name="T105" fmla="*/ 59 h 138"/>
                <a:gd name="T106" fmla="*/ 174 w 130"/>
                <a:gd name="T107" fmla="*/ 54 h 138"/>
                <a:gd name="T108" fmla="*/ 197 w 130"/>
                <a:gd name="T109" fmla="*/ 56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"/>
                <a:gd name="T166" fmla="*/ 0 h 138"/>
                <a:gd name="T167" fmla="*/ 130 w 130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" h="138">
                  <a:moveTo>
                    <a:pt x="110" y="98"/>
                  </a:moveTo>
                  <a:lnTo>
                    <a:pt x="89" y="95"/>
                  </a:lnTo>
                  <a:lnTo>
                    <a:pt x="97" y="95"/>
                  </a:lnTo>
                  <a:lnTo>
                    <a:pt x="106" y="92"/>
                  </a:lnTo>
                  <a:lnTo>
                    <a:pt x="110" y="84"/>
                  </a:lnTo>
                  <a:lnTo>
                    <a:pt x="118" y="80"/>
                  </a:lnTo>
                  <a:lnTo>
                    <a:pt x="120" y="71"/>
                  </a:lnTo>
                  <a:lnTo>
                    <a:pt x="126" y="63"/>
                  </a:lnTo>
                  <a:lnTo>
                    <a:pt x="126" y="54"/>
                  </a:lnTo>
                  <a:lnTo>
                    <a:pt x="128" y="46"/>
                  </a:lnTo>
                  <a:lnTo>
                    <a:pt x="129" y="38"/>
                  </a:lnTo>
                  <a:lnTo>
                    <a:pt x="121" y="32"/>
                  </a:lnTo>
                  <a:lnTo>
                    <a:pt x="114" y="23"/>
                  </a:lnTo>
                  <a:lnTo>
                    <a:pt x="106" y="22"/>
                  </a:lnTo>
                  <a:lnTo>
                    <a:pt x="104" y="14"/>
                  </a:lnTo>
                  <a:lnTo>
                    <a:pt x="92" y="6"/>
                  </a:lnTo>
                  <a:lnTo>
                    <a:pt x="81" y="1"/>
                  </a:lnTo>
                  <a:lnTo>
                    <a:pt x="73" y="0"/>
                  </a:lnTo>
                  <a:lnTo>
                    <a:pt x="64" y="8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1" y="28"/>
                  </a:lnTo>
                  <a:lnTo>
                    <a:pt x="16" y="37"/>
                  </a:lnTo>
                  <a:lnTo>
                    <a:pt x="12" y="46"/>
                  </a:lnTo>
                  <a:lnTo>
                    <a:pt x="7" y="53"/>
                  </a:lnTo>
                  <a:lnTo>
                    <a:pt x="5" y="63"/>
                  </a:lnTo>
                  <a:lnTo>
                    <a:pt x="3" y="71"/>
                  </a:lnTo>
                  <a:lnTo>
                    <a:pt x="3" y="80"/>
                  </a:lnTo>
                  <a:lnTo>
                    <a:pt x="1" y="88"/>
                  </a:lnTo>
                  <a:lnTo>
                    <a:pt x="0" y="97"/>
                  </a:lnTo>
                  <a:lnTo>
                    <a:pt x="4" y="106"/>
                  </a:lnTo>
                  <a:lnTo>
                    <a:pt x="2" y="116"/>
                  </a:lnTo>
                  <a:lnTo>
                    <a:pt x="9" y="119"/>
                  </a:lnTo>
                  <a:lnTo>
                    <a:pt x="11" y="111"/>
                  </a:lnTo>
                  <a:lnTo>
                    <a:pt x="12" y="103"/>
                  </a:lnTo>
                  <a:lnTo>
                    <a:pt x="20" y="95"/>
                  </a:lnTo>
                  <a:lnTo>
                    <a:pt x="26" y="87"/>
                  </a:lnTo>
                  <a:lnTo>
                    <a:pt x="34" y="84"/>
                  </a:lnTo>
                  <a:lnTo>
                    <a:pt x="43" y="85"/>
                  </a:lnTo>
                  <a:lnTo>
                    <a:pt x="51" y="85"/>
                  </a:lnTo>
                  <a:lnTo>
                    <a:pt x="58" y="91"/>
                  </a:lnTo>
                  <a:lnTo>
                    <a:pt x="64" y="101"/>
                  </a:lnTo>
                  <a:lnTo>
                    <a:pt x="64" y="109"/>
                  </a:lnTo>
                  <a:lnTo>
                    <a:pt x="71" y="110"/>
                  </a:lnTo>
                  <a:lnTo>
                    <a:pt x="71" y="118"/>
                  </a:lnTo>
                  <a:lnTo>
                    <a:pt x="73" y="127"/>
                  </a:lnTo>
                  <a:lnTo>
                    <a:pt x="76" y="137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8" y="112"/>
                  </a:lnTo>
                  <a:lnTo>
                    <a:pt x="92" y="104"/>
                  </a:lnTo>
                  <a:lnTo>
                    <a:pt x="97" y="95"/>
                  </a:lnTo>
                  <a:lnTo>
                    <a:pt x="110" y="98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Rectangle 16" descr="Narrow vertical"/>
            <p:cNvSpPr>
              <a:spLocks noChangeArrowheads="1"/>
            </p:cNvSpPr>
            <p:nvPr/>
          </p:nvSpPr>
          <p:spPr bwMode="auto">
            <a:xfrm>
              <a:off x="2245" y="2271"/>
              <a:ext cx="118" cy="138"/>
            </a:xfrm>
            <a:prstGeom prst="rect">
              <a:avLst/>
            </a:prstGeom>
            <a:pattFill prst="narVert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245" y="2055"/>
              <a:ext cx="118" cy="21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1152" y="2415"/>
              <a:ext cx="177" cy="169"/>
              <a:chOff x="864" y="3220"/>
              <a:chExt cx="133" cy="225"/>
            </a:xfrm>
          </p:grpSpPr>
          <p:sp>
            <p:nvSpPr>
              <p:cNvPr id="44" name="Oval 18"/>
              <p:cNvSpPr>
                <a:spLocks noChangeArrowheads="1"/>
              </p:cNvSpPr>
              <p:nvPr/>
            </p:nvSpPr>
            <p:spPr bwMode="auto">
              <a:xfrm>
                <a:off x="916" y="3220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864" y="3252"/>
                <a:ext cx="133" cy="193"/>
              </a:xfrm>
              <a:custGeom>
                <a:avLst/>
                <a:gdLst>
                  <a:gd name="T0" fmla="*/ 0 w 133"/>
                  <a:gd name="T1" fmla="*/ 12 h 193"/>
                  <a:gd name="T2" fmla="*/ 24 w 133"/>
                  <a:gd name="T3" fmla="*/ 12 h 193"/>
                  <a:gd name="T4" fmla="*/ 48 w 133"/>
                  <a:gd name="T5" fmla="*/ 24 h 193"/>
                  <a:gd name="T6" fmla="*/ 72 w 133"/>
                  <a:gd name="T7" fmla="*/ 24 h 193"/>
                  <a:gd name="T8" fmla="*/ 96 w 133"/>
                  <a:gd name="T9" fmla="*/ 24 h 193"/>
                  <a:gd name="T10" fmla="*/ 108 w 133"/>
                  <a:gd name="T11" fmla="*/ 0 h 193"/>
                  <a:gd name="T12" fmla="*/ 132 w 133"/>
                  <a:gd name="T13" fmla="*/ 12 h 193"/>
                  <a:gd name="T14" fmla="*/ 132 w 133"/>
                  <a:gd name="T15" fmla="*/ 36 h 193"/>
                  <a:gd name="T16" fmla="*/ 108 w 133"/>
                  <a:gd name="T17" fmla="*/ 48 h 193"/>
                  <a:gd name="T18" fmla="*/ 84 w 133"/>
                  <a:gd name="T19" fmla="*/ 60 h 193"/>
                  <a:gd name="T20" fmla="*/ 72 w 133"/>
                  <a:gd name="T21" fmla="*/ 84 h 193"/>
                  <a:gd name="T22" fmla="*/ 72 w 133"/>
                  <a:gd name="T23" fmla="*/ 108 h 193"/>
                  <a:gd name="T24" fmla="*/ 72 w 133"/>
                  <a:gd name="T25" fmla="*/ 132 h 193"/>
                  <a:gd name="T26" fmla="*/ 72 w 133"/>
                  <a:gd name="T27" fmla="*/ 156 h 193"/>
                  <a:gd name="T28" fmla="*/ 72 w 133"/>
                  <a:gd name="T29" fmla="*/ 180 h 193"/>
                  <a:gd name="T30" fmla="*/ 48 w 133"/>
                  <a:gd name="T31" fmla="*/ 192 h 193"/>
                  <a:gd name="T32" fmla="*/ 48 w 133"/>
                  <a:gd name="T33" fmla="*/ 168 h 193"/>
                  <a:gd name="T34" fmla="*/ 36 w 133"/>
                  <a:gd name="T35" fmla="*/ 144 h 193"/>
                  <a:gd name="T36" fmla="*/ 36 w 133"/>
                  <a:gd name="T37" fmla="*/ 120 h 193"/>
                  <a:gd name="T38" fmla="*/ 36 w 133"/>
                  <a:gd name="T39" fmla="*/ 96 h 193"/>
                  <a:gd name="T40" fmla="*/ 24 w 133"/>
                  <a:gd name="T41" fmla="*/ 72 h 193"/>
                  <a:gd name="T42" fmla="*/ 12 w 133"/>
                  <a:gd name="T43" fmla="*/ 48 h 193"/>
                  <a:gd name="T44" fmla="*/ 0 w 133"/>
                  <a:gd name="T45" fmla="*/ 24 h 193"/>
                  <a:gd name="T46" fmla="*/ 0 w 133"/>
                  <a:gd name="T47" fmla="*/ 12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193"/>
                  <a:gd name="T74" fmla="*/ 133 w 133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193">
                    <a:moveTo>
                      <a:pt x="0" y="12"/>
                    </a:moveTo>
                    <a:lnTo>
                      <a:pt x="24" y="12"/>
                    </a:lnTo>
                    <a:lnTo>
                      <a:pt x="48" y="24"/>
                    </a:lnTo>
                    <a:lnTo>
                      <a:pt x="72" y="24"/>
                    </a:lnTo>
                    <a:lnTo>
                      <a:pt x="96" y="24"/>
                    </a:lnTo>
                    <a:lnTo>
                      <a:pt x="108" y="0"/>
                    </a:lnTo>
                    <a:lnTo>
                      <a:pt x="132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84" y="60"/>
                    </a:lnTo>
                    <a:lnTo>
                      <a:pt x="72" y="84"/>
                    </a:lnTo>
                    <a:lnTo>
                      <a:pt x="72" y="108"/>
                    </a:lnTo>
                    <a:lnTo>
                      <a:pt x="72" y="132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48" y="192"/>
                    </a:lnTo>
                    <a:lnTo>
                      <a:pt x="48" y="168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24" y="72"/>
                    </a:lnTo>
                    <a:lnTo>
                      <a:pt x="12" y="48"/>
                    </a:lnTo>
                    <a:lnTo>
                      <a:pt x="0" y="24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1344" y="2343"/>
              <a:ext cx="177" cy="169"/>
              <a:chOff x="1008" y="3124"/>
              <a:chExt cx="133" cy="225"/>
            </a:xfrm>
          </p:grpSpPr>
          <p:sp>
            <p:nvSpPr>
              <p:cNvPr id="42" name="Oval 21"/>
              <p:cNvSpPr>
                <a:spLocks noChangeArrowheads="1"/>
              </p:cNvSpPr>
              <p:nvPr/>
            </p:nvSpPr>
            <p:spPr bwMode="auto">
              <a:xfrm>
                <a:off x="1060" y="3124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>
                <a:off x="1008" y="3156"/>
                <a:ext cx="133" cy="193"/>
              </a:xfrm>
              <a:custGeom>
                <a:avLst/>
                <a:gdLst>
                  <a:gd name="T0" fmla="*/ 0 w 133"/>
                  <a:gd name="T1" fmla="*/ 12 h 193"/>
                  <a:gd name="T2" fmla="*/ 24 w 133"/>
                  <a:gd name="T3" fmla="*/ 12 h 193"/>
                  <a:gd name="T4" fmla="*/ 48 w 133"/>
                  <a:gd name="T5" fmla="*/ 24 h 193"/>
                  <a:gd name="T6" fmla="*/ 72 w 133"/>
                  <a:gd name="T7" fmla="*/ 24 h 193"/>
                  <a:gd name="T8" fmla="*/ 96 w 133"/>
                  <a:gd name="T9" fmla="*/ 24 h 193"/>
                  <a:gd name="T10" fmla="*/ 108 w 133"/>
                  <a:gd name="T11" fmla="*/ 0 h 193"/>
                  <a:gd name="T12" fmla="*/ 132 w 133"/>
                  <a:gd name="T13" fmla="*/ 12 h 193"/>
                  <a:gd name="T14" fmla="*/ 132 w 133"/>
                  <a:gd name="T15" fmla="*/ 36 h 193"/>
                  <a:gd name="T16" fmla="*/ 108 w 133"/>
                  <a:gd name="T17" fmla="*/ 48 h 193"/>
                  <a:gd name="T18" fmla="*/ 84 w 133"/>
                  <a:gd name="T19" fmla="*/ 60 h 193"/>
                  <a:gd name="T20" fmla="*/ 72 w 133"/>
                  <a:gd name="T21" fmla="*/ 84 h 193"/>
                  <a:gd name="T22" fmla="*/ 72 w 133"/>
                  <a:gd name="T23" fmla="*/ 108 h 193"/>
                  <a:gd name="T24" fmla="*/ 72 w 133"/>
                  <a:gd name="T25" fmla="*/ 132 h 193"/>
                  <a:gd name="T26" fmla="*/ 72 w 133"/>
                  <a:gd name="T27" fmla="*/ 156 h 193"/>
                  <a:gd name="T28" fmla="*/ 72 w 133"/>
                  <a:gd name="T29" fmla="*/ 180 h 193"/>
                  <a:gd name="T30" fmla="*/ 48 w 133"/>
                  <a:gd name="T31" fmla="*/ 192 h 193"/>
                  <a:gd name="T32" fmla="*/ 48 w 133"/>
                  <a:gd name="T33" fmla="*/ 168 h 193"/>
                  <a:gd name="T34" fmla="*/ 36 w 133"/>
                  <a:gd name="T35" fmla="*/ 144 h 193"/>
                  <a:gd name="T36" fmla="*/ 36 w 133"/>
                  <a:gd name="T37" fmla="*/ 120 h 193"/>
                  <a:gd name="T38" fmla="*/ 36 w 133"/>
                  <a:gd name="T39" fmla="*/ 96 h 193"/>
                  <a:gd name="T40" fmla="*/ 24 w 133"/>
                  <a:gd name="T41" fmla="*/ 72 h 193"/>
                  <a:gd name="T42" fmla="*/ 12 w 133"/>
                  <a:gd name="T43" fmla="*/ 48 h 193"/>
                  <a:gd name="T44" fmla="*/ 0 w 133"/>
                  <a:gd name="T45" fmla="*/ 24 h 193"/>
                  <a:gd name="T46" fmla="*/ 0 w 133"/>
                  <a:gd name="T47" fmla="*/ 12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193"/>
                  <a:gd name="T74" fmla="*/ 133 w 133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193">
                    <a:moveTo>
                      <a:pt x="0" y="12"/>
                    </a:moveTo>
                    <a:lnTo>
                      <a:pt x="24" y="12"/>
                    </a:lnTo>
                    <a:lnTo>
                      <a:pt x="48" y="24"/>
                    </a:lnTo>
                    <a:lnTo>
                      <a:pt x="72" y="24"/>
                    </a:lnTo>
                    <a:lnTo>
                      <a:pt x="96" y="24"/>
                    </a:lnTo>
                    <a:lnTo>
                      <a:pt x="108" y="0"/>
                    </a:lnTo>
                    <a:lnTo>
                      <a:pt x="132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84" y="60"/>
                    </a:lnTo>
                    <a:lnTo>
                      <a:pt x="72" y="84"/>
                    </a:lnTo>
                    <a:lnTo>
                      <a:pt x="72" y="108"/>
                    </a:lnTo>
                    <a:lnTo>
                      <a:pt x="72" y="132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48" y="192"/>
                    </a:lnTo>
                    <a:lnTo>
                      <a:pt x="48" y="168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24" y="72"/>
                    </a:lnTo>
                    <a:lnTo>
                      <a:pt x="12" y="48"/>
                    </a:lnTo>
                    <a:lnTo>
                      <a:pt x="0" y="24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1536" y="2307"/>
              <a:ext cx="177" cy="169"/>
              <a:chOff x="1152" y="3076"/>
              <a:chExt cx="133" cy="225"/>
            </a:xfrm>
          </p:grpSpPr>
          <p:sp>
            <p:nvSpPr>
              <p:cNvPr id="40" name="Oval 24"/>
              <p:cNvSpPr>
                <a:spLocks noChangeArrowheads="1"/>
              </p:cNvSpPr>
              <p:nvPr/>
            </p:nvSpPr>
            <p:spPr bwMode="auto">
              <a:xfrm>
                <a:off x="1204" y="3076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1152" y="3108"/>
                <a:ext cx="133" cy="193"/>
              </a:xfrm>
              <a:custGeom>
                <a:avLst/>
                <a:gdLst>
                  <a:gd name="T0" fmla="*/ 0 w 133"/>
                  <a:gd name="T1" fmla="*/ 12 h 193"/>
                  <a:gd name="T2" fmla="*/ 24 w 133"/>
                  <a:gd name="T3" fmla="*/ 12 h 193"/>
                  <a:gd name="T4" fmla="*/ 48 w 133"/>
                  <a:gd name="T5" fmla="*/ 24 h 193"/>
                  <a:gd name="T6" fmla="*/ 72 w 133"/>
                  <a:gd name="T7" fmla="*/ 24 h 193"/>
                  <a:gd name="T8" fmla="*/ 96 w 133"/>
                  <a:gd name="T9" fmla="*/ 24 h 193"/>
                  <a:gd name="T10" fmla="*/ 108 w 133"/>
                  <a:gd name="T11" fmla="*/ 0 h 193"/>
                  <a:gd name="T12" fmla="*/ 132 w 133"/>
                  <a:gd name="T13" fmla="*/ 12 h 193"/>
                  <a:gd name="T14" fmla="*/ 132 w 133"/>
                  <a:gd name="T15" fmla="*/ 36 h 193"/>
                  <a:gd name="T16" fmla="*/ 108 w 133"/>
                  <a:gd name="T17" fmla="*/ 48 h 193"/>
                  <a:gd name="T18" fmla="*/ 84 w 133"/>
                  <a:gd name="T19" fmla="*/ 60 h 193"/>
                  <a:gd name="T20" fmla="*/ 72 w 133"/>
                  <a:gd name="T21" fmla="*/ 84 h 193"/>
                  <a:gd name="T22" fmla="*/ 72 w 133"/>
                  <a:gd name="T23" fmla="*/ 108 h 193"/>
                  <a:gd name="T24" fmla="*/ 72 w 133"/>
                  <a:gd name="T25" fmla="*/ 132 h 193"/>
                  <a:gd name="T26" fmla="*/ 72 w 133"/>
                  <a:gd name="T27" fmla="*/ 156 h 193"/>
                  <a:gd name="T28" fmla="*/ 72 w 133"/>
                  <a:gd name="T29" fmla="*/ 180 h 193"/>
                  <a:gd name="T30" fmla="*/ 48 w 133"/>
                  <a:gd name="T31" fmla="*/ 192 h 193"/>
                  <a:gd name="T32" fmla="*/ 48 w 133"/>
                  <a:gd name="T33" fmla="*/ 168 h 193"/>
                  <a:gd name="T34" fmla="*/ 36 w 133"/>
                  <a:gd name="T35" fmla="*/ 144 h 193"/>
                  <a:gd name="T36" fmla="*/ 36 w 133"/>
                  <a:gd name="T37" fmla="*/ 120 h 193"/>
                  <a:gd name="T38" fmla="*/ 36 w 133"/>
                  <a:gd name="T39" fmla="*/ 96 h 193"/>
                  <a:gd name="T40" fmla="*/ 24 w 133"/>
                  <a:gd name="T41" fmla="*/ 72 h 193"/>
                  <a:gd name="T42" fmla="*/ 12 w 133"/>
                  <a:gd name="T43" fmla="*/ 48 h 193"/>
                  <a:gd name="T44" fmla="*/ 0 w 133"/>
                  <a:gd name="T45" fmla="*/ 24 h 193"/>
                  <a:gd name="T46" fmla="*/ 0 w 133"/>
                  <a:gd name="T47" fmla="*/ 12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193"/>
                  <a:gd name="T74" fmla="*/ 133 w 133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193">
                    <a:moveTo>
                      <a:pt x="0" y="12"/>
                    </a:moveTo>
                    <a:lnTo>
                      <a:pt x="24" y="12"/>
                    </a:lnTo>
                    <a:lnTo>
                      <a:pt x="48" y="24"/>
                    </a:lnTo>
                    <a:lnTo>
                      <a:pt x="72" y="24"/>
                    </a:lnTo>
                    <a:lnTo>
                      <a:pt x="96" y="24"/>
                    </a:lnTo>
                    <a:lnTo>
                      <a:pt x="108" y="0"/>
                    </a:lnTo>
                    <a:lnTo>
                      <a:pt x="132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84" y="60"/>
                    </a:lnTo>
                    <a:lnTo>
                      <a:pt x="72" y="84"/>
                    </a:lnTo>
                    <a:lnTo>
                      <a:pt x="72" y="108"/>
                    </a:lnTo>
                    <a:lnTo>
                      <a:pt x="72" y="132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48" y="192"/>
                    </a:lnTo>
                    <a:lnTo>
                      <a:pt x="48" y="168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24" y="72"/>
                    </a:lnTo>
                    <a:lnTo>
                      <a:pt x="12" y="48"/>
                    </a:lnTo>
                    <a:lnTo>
                      <a:pt x="0" y="24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4160" y="2415"/>
              <a:ext cx="177" cy="169"/>
              <a:chOff x="3120" y="3220"/>
              <a:chExt cx="133" cy="225"/>
            </a:xfrm>
          </p:grpSpPr>
          <p:sp>
            <p:nvSpPr>
              <p:cNvPr id="38" name="Oval 27"/>
              <p:cNvSpPr>
                <a:spLocks noChangeArrowheads="1"/>
              </p:cNvSpPr>
              <p:nvPr/>
            </p:nvSpPr>
            <p:spPr bwMode="auto">
              <a:xfrm>
                <a:off x="3172" y="3220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3120" y="3252"/>
                <a:ext cx="133" cy="193"/>
              </a:xfrm>
              <a:custGeom>
                <a:avLst/>
                <a:gdLst>
                  <a:gd name="T0" fmla="*/ 0 w 133"/>
                  <a:gd name="T1" fmla="*/ 12 h 193"/>
                  <a:gd name="T2" fmla="*/ 24 w 133"/>
                  <a:gd name="T3" fmla="*/ 12 h 193"/>
                  <a:gd name="T4" fmla="*/ 48 w 133"/>
                  <a:gd name="T5" fmla="*/ 24 h 193"/>
                  <a:gd name="T6" fmla="*/ 72 w 133"/>
                  <a:gd name="T7" fmla="*/ 24 h 193"/>
                  <a:gd name="T8" fmla="*/ 96 w 133"/>
                  <a:gd name="T9" fmla="*/ 24 h 193"/>
                  <a:gd name="T10" fmla="*/ 108 w 133"/>
                  <a:gd name="T11" fmla="*/ 0 h 193"/>
                  <a:gd name="T12" fmla="*/ 132 w 133"/>
                  <a:gd name="T13" fmla="*/ 12 h 193"/>
                  <a:gd name="T14" fmla="*/ 132 w 133"/>
                  <a:gd name="T15" fmla="*/ 36 h 193"/>
                  <a:gd name="T16" fmla="*/ 108 w 133"/>
                  <a:gd name="T17" fmla="*/ 48 h 193"/>
                  <a:gd name="T18" fmla="*/ 84 w 133"/>
                  <a:gd name="T19" fmla="*/ 60 h 193"/>
                  <a:gd name="T20" fmla="*/ 72 w 133"/>
                  <a:gd name="T21" fmla="*/ 84 h 193"/>
                  <a:gd name="T22" fmla="*/ 72 w 133"/>
                  <a:gd name="T23" fmla="*/ 108 h 193"/>
                  <a:gd name="T24" fmla="*/ 72 w 133"/>
                  <a:gd name="T25" fmla="*/ 132 h 193"/>
                  <a:gd name="T26" fmla="*/ 72 w 133"/>
                  <a:gd name="T27" fmla="*/ 156 h 193"/>
                  <a:gd name="T28" fmla="*/ 72 w 133"/>
                  <a:gd name="T29" fmla="*/ 180 h 193"/>
                  <a:gd name="T30" fmla="*/ 48 w 133"/>
                  <a:gd name="T31" fmla="*/ 192 h 193"/>
                  <a:gd name="T32" fmla="*/ 48 w 133"/>
                  <a:gd name="T33" fmla="*/ 168 h 193"/>
                  <a:gd name="T34" fmla="*/ 36 w 133"/>
                  <a:gd name="T35" fmla="*/ 144 h 193"/>
                  <a:gd name="T36" fmla="*/ 36 w 133"/>
                  <a:gd name="T37" fmla="*/ 120 h 193"/>
                  <a:gd name="T38" fmla="*/ 36 w 133"/>
                  <a:gd name="T39" fmla="*/ 96 h 193"/>
                  <a:gd name="T40" fmla="*/ 24 w 133"/>
                  <a:gd name="T41" fmla="*/ 72 h 193"/>
                  <a:gd name="T42" fmla="*/ 12 w 133"/>
                  <a:gd name="T43" fmla="*/ 48 h 193"/>
                  <a:gd name="T44" fmla="*/ 0 w 133"/>
                  <a:gd name="T45" fmla="*/ 24 h 193"/>
                  <a:gd name="T46" fmla="*/ 0 w 133"/>
                  <a:gd name="T47" fmla="*/ 12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193"/>
                  <a:gd name="T74" fmla="*/ 133 w 133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193">
                    <a:moveTo>
                      <a:pt x="0" y="12"/>
                    </a:moveTo>
                    <a:lnTo>
                      <a:pt x="24" y="12"/>
                    </a:lnTo>
                    <a:lnTo>
                      <a:pt x="48" y="24"/>
                    </a:lnTo>
                    <a:lnTo>
                      <a:pt x="72" y="24"/>
                    </a:lnTo>
                    <a:lnTo>
                      <a:pt x="96" y="24"/>
                    </a:lnTo>
                    <a:lnTo>
                      <a:pt x="108" y="0"/>
                    </a:lnTo>
                    <a:lnTo>
                      <a:pt x="132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84" y="60"/>
                    </a:lnTo>
                    <a:lnTo>
                      <a:pt x="72" y="84"/>
                    </a:lnTo>
                    <a:lnTo>
                      <a:pt x="72" y="108"/>
                    </a:lnTo>
                    <a:lnTo>
                      <a:pt x="72" y="132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48" y="192"/>
                    </a:lnTo>
                    <a:lnTo>
                      <a:pt x="48" y="168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24" y="72"/>
                    </a:lnTo>
                    <a:lnTo>
                      <a:pt x="12" y="48"/>
                    </a:lnTo>
                    <a:lnTo>
                      <a:pt x="0" y="24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4" name="Group 32"/>
            <p:cNvGrpSpPr>
              <a:grpSpLocks/>
            </p:cNvGrpSpPr>
            <p:nvPr/>
          </p:nvGrpSpPr>
          <p:grpSpPr bwMode="auto">
            <a:xfrm>
              <a:off x="3968" y="2379"/>
              <a:ext cx="177" cy="169"/>
              <a:chOff x="2976" y="3172"/>
              <a:chExt cx="133" cy="225"/>
            </a:xfrm>
          </p:grpSpPr>
          <p:sp>
            <p:nvSpPr>
              <p:cNvPr id="36" name="Oval 30"/>
              <p:cNvSpPr>
                <a:spLocks noChangeArrowheads="1"/>
              </p:cNvSpPr>
              <p:nvPr/>
            </p:nvSpPr>
            <p:spPr bwMode="auto">
              <a:xfrm>
                <a:off x="3028" y="3172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2976" y="3204"/>
                <a:ext cx="133" cy="193"/>
              </a:xfrm>
              <a:custGeom>
                <a:avLst/>
                <a:gdLst>
                  <a:gd name="T0" fmla="*/ 0 w 133"/>
                  <a:gd name="T1" fmla="*/ 12 h 193"/>
                  <a:gd name="T2" fmla="*/ 24 w 133"/>
                  <a:gd name="T3" fmla="*/ 12 h 193"/>
                  <a:gd name="T4" fmla="*/ 48 w 133"/>
                  <a:gd name="T5" fmla="*/ 24 h 193"/>
                  <a:gd name="T6" fmla="*/ 72 w 133"/>
                  <a:gd name="T7" fmla="*/ 24 h 193"/>
                  <a:gd name="T8" fmla="*/ 96 w 133"/>
                  <a:gd name="T9" fmla="*/ 24 h 193"/>
                  <a:gd name="T10" fmla="*/ 108 w 133"/>
                  <a:gd name="T11" fmla="*/ 0 h 193"/>
                  <a:gd name="T12" fmla="*/ 132 w 133"/>
                  <a:gd name="T13" fmla="*/ 12 h 193"/>
                  <a:gd name="T14" fmla="*/ 132 w 133"/>
                  <a:gd name="T15" fmla="*/ 36 h 193"/>
                  <a:gd name="T16" fmla="*/ 108 w 133"/>
                  <a:gd name="T17" fmla="*/ 48 h 193"/>
                  <a:gd name="T18" fmla="*/ 84 w 133"/>
                  <a:gd name="T19" fmla="*/ 60 h 193"/>
                  <a:gd name="T20" fmla="*/ 72 w 133"/>
                  <a:gd name="T21" fmla="*/ 84 h 193"/>
                  <a:gd name="T22" fmla="*/ 72 w 133"/>
                  <a:gd name="T23" fmla="*/ 108 h 193"/>
                  <a:gd name="T24" fmla="*/ 72 w 133"/>
                  <a:gd name="T25" fmla="*/ 132 h 193"/>
                  <a:gd name="T26" fmla="*/ 72 w 133"/>
                  <a:gd name="T27" fmla="*/ 156 h 193"/>
                  <a:gd name="T28" fmla="*/ 72 w 133"/>
                  <a:gd name="T29" fmla="*/ 180 h 193"/>
                  <a:gd name="T30" fmla="*/ 48 w 133"/>
                  <a:gd name="T31" fmla="*/ 192 h 193"/>
                  <a:gd name="T32" fmla="*/ 48 w 133"/>
                  <a:gd name="T33" fmla="*/ 168 h 193"/>
                  <a:gd name="T34" fmla="*/ 36 w 133"/>
                  <a:gd name="T35" fmla="*/ 144 h 193"/>
                  <a:gd name="T36" fmla="*/ 36 w 133"/>
                  <a:gd name="T37" fmla="*/ 120 h 193"/>
                  <a:gd name="T38" fmla="*/ 36 w 133"/>
                  <a:gd name="T39" fmla="*/ 96 h 193"/>
                  <a:gd name="T40" fmla="*/ 24 w 133"/>
                  <a:gd name="T41" fmla="*/ 72 h 193"/>
                  <a:gd name="T42" fmla="*/ 12 w 133"/>
                  <a:gd name="T43" fmla="*/ 48 h 193"/>
                  <a:gd name="T44" fmla="*/ 0 w 133"/>
                  <a:gd name="T45" fmla="*/ 24 h 193"/>
                  <a:gd name="T46" fmla="*/ 0 w 133"/>
                  <a:gd name="T47" fmla="*/ 12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193"/>
                  <a:gd name="T74" fmla="*/ 133 w 133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193">
                    <a:moveTo>
                      <a:pt x="0" y="12"/>
                    </a:moveTo>
                    <a:lnTo>
                      <a:pt x="24" y="12"/>
                    </a:lnTo>
                    <a:lnTo>
                      <a:pt x="48" y="24"/>
                    </a:lnTo>
                    <a:lnTo>
                      <a:pt x="72" y="24"/>
                    </a:lnTo>
                    <a:lnTo>
                      <a:pt x="96" y="24"/>
                    </a:lnTo>
                    <a:lnTo>
                      <a:pt x="108" y="0"/>
                    </a:lnTo>
                    <a:lnTo>
                      <a:pt x="132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84" y="60"/>
                    </a:lnTo>
                    <a:lnTo>
                      <a:pt x="72" y="84"/>
                    </a:lnTo>
                    <a:lnTo>
                      <a:pt x="72" y="108"/>
                    </a:lnTo>
                    <a:lnTo>
                      <a:pt x="72" y="132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48" y="192"/>
                    </a:lnTo>
                    <a:lnTo>
                      <a:pt x="48" y="168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24" y="72"/>
                    </a:lnTo>
                    <a:lnTo>
                      <a:pt x="12" y="48"/>
                    </a:lnTo>
                    <a:lnTo>
                      <a:pt x="0" y="24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" name="Rectangle 33" descr="Narrow vertical"/>
            <p:cNvSpPr>
              <a:spLocks noChangeArrowheads="1"/>
            </p:cNvSpPr>
            <p:nvPr/>
          </p:nvSpPr>
          <p:spPr bwMode="auto">
            <a:xfrm>
              <a:off x="2949" y="2235"/>
              <a:ext cx="118" cy="138"/>
            </a:xfrm>
            <a:prstGeom prst="rect">
              <a:avLst/>
            </a:prstGeom>
            <a:pattFill prst="narVert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2548" y="1574"/>
              <a:ext cx="522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1800" b="1">
                  <a:solidFill>
                    <a:schemeClr val="hlink"/>
                  </a:solidFill>
                </a:rPr>
                <a:t>LFA-1</a:t>
              </a:r>
              <a:endParaRPr lang="en-GB" sz="1800" b="1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 flipH="1">
              <a:off x="4416" y="2379"/>
              <a:ext cx="256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4340" y="1970"/>
              <a:ext cx="41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1800" b="1"/>
                <a:t>TCR</a:t>
              </a: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4660" y="2150"/>
              <a:ext cx="602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1800" b="1"/>
                <a:t>MHC:P</a:t>
              </a:r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 flipH="1">
              <a:off x="4352" y="2163"/>
              <a:ext cx="192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 flipH="1">
              <a:off x="2752" y="1803"/>
              <a:ext cx="128" cy="17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2676" y="2369"/>
              <a:ext cx="21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/>
                <a:t>1</a:t>
              </a:r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1332" y="2513"/>
              <a:ext cx="210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/>
                <a:t>2</a:t>
              </a:r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2432" y="1188"/>
              <a:ext cx="49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1800" b="1"/>
                <a:t>T Cell</a:t>
              </a:r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2432" y="2628"/>
              <a:ext cx="4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1800" b="1"/>
                <a:t>APC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75656" y="476672"/>
            <a:ext cx="6207224" cy="7780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2. TCR triggering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1640" y="2420888"/>
            <a:ext cx="65500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/>
              <a:t>Adhesion allows initial TCR triggering</a:t>
            </a:r>
          </a:p>
          <a:p>
            <a:pPr eaLnBrk="0" hangingPunct="0"/>
            <a:endParaRPr lang="en-GB" sz="3200" dirty="0"/>
          </a:p>
          <a:p>
            <a:pPr eaLnBrk="0" hangingPunct="0"/>
            <a:r>
              <a:rPr lang="en-GB" sz="3200" dirty="0"/>
              <a:t>	This event is crucial to the </a:t>
            </a:r>
          </a:p>
          <a:p>
            <a:pPr eaLnBrk="0" hangingPunct="0"/>
            <a:r>
              <a:rPr lang="en-GB" sz="3200" dirty="0"/>
              <a:t>	    organization of the IS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800100"/>
            <a:ext cx="727075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498566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000000"/>
                </a:solidFill>
              </a:rPr>
              <a:t>Early events in TCR signalling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5229200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dirty="0"/>
              <a:t>1. </a:t>
            </a:r>
            <a:r>
              <a:rPr lang="en-GB" dirty="0" err="1"/>
              <a:t>Lck</a:t>
            </a:r>
            <a:r>
              <a:rPr lang="en-GB" dirty="0"/>
              <a:t>-mediated ITAMs (</a:t>
            </a:r>
            <a:r>
              <a:rPr lang="en-GB" dirty="0" err="1"/>
              <a:t>immunoreceptor</a:t>
            </a:r>
            <a:r>
              <a:rPr lang="en-GB" dirty="0"/>
              <a:t> tyrosine-based activation motifs</a:t>
            </a:r>
            <a:r>
              <a:rPr lang="en-GB" dirty="0" smtClean="0"/>
              <a:t>) phosphorylation</a:t>
            </a:r>
            <a:endParaRPr lang="en-GB" dirty="0"/>
          </a:p>
          <a:p>
            <a:pPr eaLnBrk="0" hangingPunct="0"/>
            <a:r>
              <a:rPr lang="en-GB" dirty="0"/>
              <a:t>2. ZAP-70 activation </a:t>
            </a:r>
          </a:p>
          <a:p>
            <a:pPr eaLnBrk="0" hangingPunct="0"/>
            <a:r>
              <a:rPr lang="en-GB" dirty="0"/>
              <a:t>3. Recruitment of LAT and SLP-76</a:t>
            </a:r>
          </a:p>
          <a:p>
            <a:pPr eaLnBrk="0" hangingPunct="0"/>
            <a:r>
              <a:rPr lang="en-GB" dirty="0"/>
              <a:t>4. </a:t>
            </a:r>
            <a:r>
              <a:rPr lang="en-GB" dirty="0" err="1"/>
              <a:t>Vav</a:t>
            </a:r>
            <a:r>
              <a:rPr lang="en-GB" dirty="0"/>
              <a:t> and WASP </a:t>
            </a:r>
            <a:r>
              <a:rPr lang="en-GB" dirty="0" smtClean="0"/>
              <a:t>activation  -  cytoskeleton reorganization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1196752"/>
            <a:ext cx="82809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ctr" eaLnBrk="0" hangingPunct="0">
              <a:spcBef>
                <a:spcPct val="20000"/>
              </a:spcBef>
              <a:buSzPct val="100000"/>
            </a:pPr>
            <a:r>
              <a:rPr lang="en-GB" sz="3200" dirty="0">
                <a:solidFill>
                  <a:srgbClr val="000000"/>
                </a:solidFill>
              </a:rPr>
              <a:t>Initial TCR triggering induces further cytoskeletal rearrangements:</a:t>
            </a:r>
          </a:p>
          <a:p>
            <a:pPr marL="342900" indent="-342900" algn="ctr" eaLnBrk="0" hangingPunct="0">
              <a:spcBef>
                <a:spcPct val="20000"/>
              </a:spcBef>
              <a:buSzPct val="100000"/>
            </a:pPr>
            <a:endParaRPr lang="en-GB" sz="3200" dirty="0" smtClean="0">
              <a:solidFill>
                <a:srgbClr val="00000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SzPct val="100000"/>
            </a:pPr>
            <a:endParaRPr lang="en-GB" sz="3200" dirty="0">
              <a:solidFill>
                <a:srgbClr val="00000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SzPct val="100000"/>
            </a:pPr>
            <a:r>
              <a:rPr lang="en-GB" sz="3200" dirty="0">
                <a:solidFill>
                  <a:srgbClr val="000000"/>
                </a:solidFill>
              </a:rPr>
              <a:t>This leads to the recruitment of other TCRs and </a:t>
            </a:r>
            <a:r>
              <a:rPr lang="en-GB" sz="3200" dirty="0" smtClean="0">
                <a:solidFill>
                  <a:srgbClr val="000000"/>
                </a:solidFill>
              </a:rPr>
              <a:t>rafts and to synapse </a:t>
            </a:r>
            <a:r>
              <a:rPr lang="en-GB" sz="3200" dirty="0">
                <a:solidFill>
                  <a:srgbClr val="000000"/>
                </a:solidFill>
              </a:rPr>
              <a:t>organization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576" y="1340768"/>
            <a:ext cx="7721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TCR:MHC:peptide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complexes are transported in the centre of the synapse</a:t>
            </a:r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1259632" y="5661248"/>
            <a:ext cx="5992024" cy="9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dirty="0"/>
              <a:t>mediated by cytoskeletal rearrangements</a:t>
            </a:r>
            <a:r>
              <a:rPr lang="en-GB" dirty="0" smtClean="0"/>
              <a:t>, takes </a:t>
            </a:r>
            <a:r>
              <a:rPr lang="en-GB" dirty="0"/>
              <a:t>5-10 minutes</a:t>
            </a:r>
          </a:p>
          <a:p>
            <a:pPr eaLnBrk="0" hangingPunct="0"/>
            <a:endParaRPr lang="en-GB" dirty="0" smtClean="0"/>
          </a:p>
          <a:p>
            <a:pPr eaLnBrk="0" hangingPunct="0"/>
            <a:r>
              <a:rPr lang="en-GB" dirty="0" smtClean="0"/>
              <a:t>Other molecules are </a:t>
            </a:r>
            <a:r>
              <a:rPr lang="ja-JP" altLang="en-GB" dirty="0">
                <a:latin typeface="Arial" pitchFamily="34" charset="0"/>
              </a:rPr>
              <a:t>“</a:t>
            </a:r>
            <a:r>
              <a:rPr lang="en-GB" altLang="ja-JP" dirty="0"/>
              <a:t>pushed</a:t>
            </a:r>
            <a:r>
              <a:rPr lang="ja-JP" altLang="en-GB" dirty="0">
                <a:latin typeface="Arial" pitchFamily="34" charset="0"/>
              </a:rPr>
              <a:t>”</a:t>
            </a:r>
            <a:r>
              <a:rPr lang="en-GB" altLang="ja-JP" dirty="0"/>
              <a:t> out: CD45, CD43 </a:t>
            </a:r>
            <a:endParaRPr lang="en-GB" dirty="0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115616" y="2564904"/>
            <a:ext cx="7734301" cy="2789367"/>
            <a:chOff x="704" y="1637"/>
            <a:chExt cx="4872" cy="133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216" y="1800"/>
              <a:ext cx="2641" cy="757"/>
            </a:xfrm>
            <a:custGeom>
              <a:avLst/>
              <a:gdLst>
                <a:gd name="T0" fmla="*/ 128 w 1981"/>
                <a:gd name="T1" fmla="*/ 554 h 1009"/>
                <a:gd name="T2" fmla="*/ 277 w 1981"/>
                <a:gd name="T3" fmla="*/ 500 h 1009"/>
                <a:gd name="T4" fmla="*/ 427 w 1981"/>
                <a:gd name="T5" fmla="*/ 479 h 1009"/>
                <a:gd name="T6" fmla="*/ 576 w 1981"/>
                <a:gd name="T7" fmla="*/ 432 h 1009"/>
                <a:gd name="T8" fmla="*/ 704 w 1981"/>
                <a:gd name="T9" fmla="*/ 385 h 1009"/>
                <a:gd name="T10" fmla="*/ 832 w 1981"/>
                <a:gd name="T11" fmla="*/ 331 h 1009"/>
                <a:gd name="T12" fmla="*/ 875 w 1981"/>
                <a:gd name="T13" fmla="*/ 277 h 1009"/>
                <a:gd name="T14" fmla="*/ 917 w 1981"/>
                <a:gd name="T15" fmla="*/ 223 h 1009"/>
                <a:gd name="T16" fmla="*/ 1003 w 1981"/>
                <a:gd name="T17" fmla="*/ 169 h 1009"/>
                <a:gd name="T18" fmla="*/ 1131 w 1981"/>
                <a:gd name="T19" fmla="*/ 95 h 1009"/>
                <a:gd name="T20" fmla="*/ 1301 w 1981"/>
                <a:gd name="T21" fmla="*/ 47 h 1009"/>
                <a:gd name="T22" fmla="*/ 1472 w 1981"/>
                <a:gd name="T23" fmla="*/ 14 h 1009"/>
                <a:gd name="T24" fmla="*/ 1664 w 1981"/>
                <a:gd name="T25" fmla="*/ 7 h 1009"/>
                <a:gd name="T26" fmla="*/ 1834 w 1981"/>
                <a:gd name="T27" fmla="*/ 0 h 1009"/>
                <a:gd name="T28" fmla="*/ 2026 w 1981"/>
                <a:gd name="T29" fmla="*/ 0 h 1009"/>
                <a:gd name="T30" fmla="*/ 2197 w 1981"/>
                <a:gd name="T31" fmla="*/ 7 h 1009"/>
                <a:gd name="T32" fmla="*/ 2325 w 1981"/>
                <a:gd name="T33" fmla="*/ 47 h 1009"/>
                <a:gd name="T34" fmla="*/ 2496 w 1981"/>
                <a:gd name="T35" fmla="*/ 108 h 1009"/>
                <a:gd name="T36" fmla="*/ 2645 w 1981"/>
                <a:gd name="T37" fmla="*/ 155 h 1009"/>
                <a:gd name="T38" fmla="*/ 2794 w 1981"/>
                <a:gd name="T39" fmla="*/ 223 h 1009"/>
                <a:gd name="T40" fmla="*/ 2880 w 1981"/>
                <a:gd name="T41" fmla="*/ 304 h 1009"/>
                <a:gd name="T42" fmla="*/ 2965 w 1981"/>
                <a:gd name="T43" fmla="*/ 358 h 1009"/>
                <a:gd name="T44" fmla="*/ 3093 w 1981"/>
                <a:gd name="T45" fmla="*/ 412 h 1009"/>
                <a:gd name="T46" fmla="*/ 3242 w 1981"/>
                <a:gd name="T47" fmla="*/ 452 h 1009"/>
                <a:gd name="T48" fmla="*/ 3392 w 1981"/>
                <a:gd name="T49" fmla="*/ 500 h 1009"/>
                <a:gd name="T50" fmla="*/ 3477 w 1981"/>
                <a:gd name="T51" fmla="*/ 533 h 1009"/>
                <a:gd name="T52" fmla="*/ 3328 w 1981"/>
                <a:gd name="T53" fmla="*/ 513 h 1009"/>
                <a:gd name="T54" fmla="*/ 3200 w 1981"/>
                <a:gd name="T55" fmla="*/ 473 h 1009"/>
                <a:gd name="T56" fmla="*/ 3050 w 1981"/>
                <a:gd name="T57" fmla="*/ 439 h 1009"/>
                <a:gd name="T58" fmla="*/ 2901 w 1981"/>
                <a:gd name="T59" fmla="*/ 412 h 1009"/>
                <a:gd name="T60" fmla="*/ 2730 w 1981"/>
                <a:gd name="T61" fmla="*/ 398 h 1009"/>
                <a:gd name="T62" fmla="*/ 2645 w 1981"/>
                <a:gd name="T63" fmla="*/ 439 h 1009"/>
                <a:gd name="T64" fmla="*/ 2645 w 1981"/>
                <a:gd name="T65" fmla="*/ 486 h 1009"/>
                <a:gd name="T66" fmla="*/ 2453 w 1981"/>
                <a:gd name="T67" fmla="*/ 493 h 1009"/>
                <a:gd name="T68" fmla="*/ 2282 w 1981"/>
                <a:gd name="T69" fmla="*/ 479 h 1009"/>
                <a:gd name="T70" fmla="*/ 2325 w 1981"/>
                <a:gd name="T71" fmla="*/ 432 h 1009"/>
                <a:gd name="T72" fmla="*/ 2261 w 1981"/>
                <a:gd name="T73" fmla="*/ 385 h 1009"/>
                <a:gd name="T74" fmla="*/ 2090 w 1981"/>
                <a:gd name="T75" fmla="*/ 378 h 1009"/>
                <a:gd name="T76" fmla="*/ 1920 w 1981"/>
                <a:gd name="T77" fmla="*/ 398 h 1009"/>
                <a:gd name="T78" fmla="*/ 1749 w 1981"/>
                <a:gd name="T79" fmla="*/ 412 h 1009"/>
                <a:gd name="T80" fmla="*/ 1813 w 1981"/>
                <a:gd name="T81" fmla="*/ 466 h 1009"/>
                <a:gd name="T82" fmla="*/ 1685 w 1981"/>
                <a:gd name="T83" fmla="*/ 493 h 1009"/>
                <a:gd name="T84" fmla="*/ 1514 w 1981"/>
                <a:gd name="T85" fmla="*/ 479 h 1009"/>
                <a:gd name="T86" fmla="*/ 1450 w 1981"/>
                <a:gd name="T87" fmla="*/ 439 h 1009"/>
                <a:gd name="T88" fmla="*/ 1557 w 1981"/>
                <a:gd name="T89" fmla="*/ 398 h 1009"/>
                <a:gd name="T90" fmla="*/ 1408 w 1981"/>
                <a:gd name="T91" fmla="*/ 371 h 1009"/>
                <a:gd name="T92" fmla="*/ 1237 w 1981"/>
                <a:gd name="T93" fmla="*/ 371 h 1009"/>
                <a:gd name="T94" fmla="*/ 1067 w 1981"/>
                <a:gd name="T95" fmla="*/ 378 h 1009"/>
                <a:gd name="T96" fmla="*/ 1024 w 1981"/>
                <a:gd name="T97" fmla="*/ 432 h 1009"/>
                <a:gd name="T98" fmla="*/ 1003 w 1981"/>
                <a:gd name="T99" fmla="*/ 473 h 1009"/>
                <a:gd name="T100" fmla="*/ 853 w 1981"/>
                <a:gd name="T101" fmla="*/ 452 h 1009"/>
                <a:gd name="T102" fmla="*/ 661 w 1981"/>
                <a:gd name="T103" fmla="*/ 459 h 1009"/>
                <a:gd name="T104" fmla="*/ 533 w 1981"/>
                <a:gd name="T105" fmla="*/ 493 h 1009"/>
                <a:gd name="T106" fmla="*/ 384 w 1981"/>
                <a:gd name="T107" fmla="*/ 520 h 1009"/>
                <a:gd name="T108" fmla="*/ 213 w 1981"/>
                <a:gd name="T109" fmla="*/ 540 h 1009"/>
                <a:gd name="T110" fmla="*/ 64 w 1981"/>
                <a:gd name="T111" fmla="*/ 567 h 10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81"/>
                <a:gd name="T169" fmla="*/ 0 h 1009"/>
                <a:gd name="T170" fmla="*/ 1981 w 1981"/>
                <a:gd name="T171" fmla="*/ 1009 h 10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81" h="1009">
                  <a:moveTo>
                    <a:pt x="0" y="1008"/>
                  </a:moveTo>
                  <a:lnTo>
                    <a:pt x="24" y="996"/>
                  </a:lnTo>
                  <a:lnTo>
                    <a:pt x="48" y="996"/>
                  </a:lnTo>
                  <a:lnTo>
                    <a:pt x="72" y="984"/>
                  </a:lnTo>
                  <a:lnTo>
                    <a:pt x="96" y="960"/>
                  </a:lnTo>
                  <a:lnTo>
                    <a:pt x="120" y="936"/>
                  </a:lnTo>
                  <a:lnTo>
                    <a:pt x="144" y="912"/>
                  </a:lnTo>
                  <a:lnTo>
                    <a:pt x="156" y="888"/>
                  </a:lnTo>
                  <a:lnTo>
                    <a:pt x="180" y="876"/>
                  </a:lnTo>
                  <a:lnTo>
                    <a:pt x="204" y="876"/>
                  </a:lnTo>
                  <a:lnTo>
                    <a:pt x="216" y="852"/>
                  </a:lnTo>
                  <a:lnTo>
                    <a:pt x="240" y="852"/>
                  </a:lnTo>
                  <a:lnTo>
                    <a:pt x="264" y="828"/>
                  </a:lnTo>
                  <a:lnTo>
                    <a:pt x="288" y="816"/>
                  </a:lnTo>
                  <a:lnTo>
                    <a:pt x="312" y="792"/>
                  </a:lnTo>
                  <a:lnTo>
                    <a:pt x="324" y="768"/>
                  </a:lnTo>
                  <a:lnTo>
                    <a:pt x="348" y="744"/>
                  </a:lnTo>
                  <a:lnTo>
                    <a:pt x="372" y="732"/>
                  </a:lnTo>
                  <a:lnTo>
                    <a:pt x="384" y="708"/>
                  </a:lnTo>
                  <a:lnTo>
                    <a:pt x="396" y="684"/>
                  </a:lnTo>
                  <a:lnTo>
                    <a:pt x="420" y="660"/>
                  </a:lnTo>
                  <a:lnTo>
                    <a:pt x="432" y="636"/>
                  </a:lnTo>
                  <a:lnTo>
                    <a:pt x="444" y="612"/>
                  </a:lnTo>
                  <a:lnTo>
                    <a:pt x="468" y="588"/>
                  </a:lnTo>
                  <a:lnTo>
                    <a:pt x="468" y="564"/>
                  </a:lnTo>
                  <a:lnTo>
                    <a:pt x="480" y="540"/>
                  </a:lnTo>
                  <a:lnTo>
                    <a:pt x="492" y="516"/>
                  </a:lnTo>
                  <a:lnTo>
                    <a:pt x="492" y="492"/>
                  </a:lnTo>
                  <a:lnTo>
                    <a:pt x="504" y="468"/>
                  </a:lnTo>
                  <a:lnTo>
                    <a:pt x="504" y="444"/>
                  </a:lnTo>
                  <a:lnTo>
                    <a:pt x="504" y="420"/>
                  </a:lnTo>
                  <a:lnTo>
                    <a:pt x="516" y="396"/>
                  </a:lnTo>
                  <a:lnTo>
                    <a:pt x="528" y="372"/>
                  </a:lnTo>
                  <a:lnTo>
                    <a:pt x="540" y="348"/>
                  </a:lnTo>
                  <a:lnTo>
                    <a:pt x="552" y="324"/>
                  </a:lnTo>
                  <a:lnTo>
                    <a:pt x="564" y="300"/>
                  </a:lnTo>
                  <a:lnTo>
                    <a:pt x="588" y="264"/>
                  </a:lnTo>
                  <a:lnTo>
                    <a:pt x="612" y="216"/>
                  </a:lnTo>
                  <a:lnTo>
                    <a:pt x="636" y="192"/>
                  </a:lnTo>
                  <a:lnTo>
                    <a:pt x="636" y="168"/>
                  </a:lnTo>
                  <a:lnTo>
                    <a:pt x="672" y="156"/>
                  </a:lnTo>
                  <a:lnTo>
                    <a:pt x="684" y="120"/>
                  </a:lnTo>
                  <a:lnTo>
                    <a:pt x="708" y="108"/>
                  </a:lnTo>
                  <a:lnTo>
                    <a:pt x="732" y="84"/>
                  </a:lnTo>
                  <a:lnTo>
                    <a:pt x="756" y="60"/>
                  </a:lnTo>
                  <a:lnTo>
                    <a:pt x="780" y="48"/>
                  </a:lnTo>
                  <a:lnTo>
                    <a:pt x="804" y="36"/>
                  </a:lnTo>
                  <a:lnTo>
                    <a:pt x="828" y="24"/>
                  </a:lnTo>
                  <a:lnTo>
                    <a:pt x="852" y="24"/>
                  </a:lnTo>
                  <a:lnTo>
                    <a:pt x="876" y="24"/>
                  </a:lnTo>
                  <a:lnTo>
                    <a:pt x="912" y="12"/>
                  </a:lnTo>
                  <a:lnTo>
                    <a:pt x="936" y="12"/>
                  </a:lnTo>
                  <a:lnTo>
                    <a:pt x="960" y="12"/>
                  </a:lnTo>
                  <a:lnTo>
                    <a:pt x="984" y="12"/>
                  </a:lnTo>
                  <a:lnTo>
                    <a:pt x="1008" y="0"/>
                  </a:lnTo>
                  <a:lnTo>
                    <a:pt x="1032" y="0"/>
                  </a:lnTo>
                  <a:lnTo>
                    <a:pt x="1056" y="0"/>
                  </a:lnTo>
                  <a:lnTo>
                    <a:pt x="1080" y="0"/>
                  </a:lnTo>
                  <a:lnTo>
                    <a:pt x="1116" y="0"/>
                  </a:lnTo>
                  <a:lnTo>
                    <a:pt x="1140" y="0"/>
                  </a:lnTo>
                  <a:lnTo>
                    <a:pt x="1164" y="0"/>
                  </a:lnTo>
                  <a:lnTo>
                    <a:pt x="1188" y="0"/>
                  </a:lnTo>
                  <a:lnTo>
                    <a:pt x="1212" y="12"/>
                  </a:lnTo>
                  <a:lnTo>
                    <a:pt x="1236" y="12"/>
                  </a:lnTo>
                  <a:lnTo>
                    <a:pt x="1260" y="12"/>
                  </a:lnTo>
                  <a:lnTo>
                    <a:pt x="1272" y="36"/>
                  </a:lnTo>
                  <a:lnTo>
                    <a:pt x="1284" y="60"/>
                  </a:lnTo>
                  <a:lnTo>
                    <a:pt x="1308" y="84"/>
                  </a:lnTo>
                  <a:lnTo>
                    <a:pt x="1332" y="84"/>
                  </a:lnTo>
                  <a:lnTo>
                    <a:pt x="1356" y="84"/>
                  </a:lnTo>
                  <a:lnTo>
                    <a:pt x="1380" y="96"/>
                  </a:lnTo>
                  <a:lnTo>
                    <a:pt x="1404" y="192"/>
                  </a:lnTo>
                  <a:lnTo>
                    <a:pt x="1428" y="216"/>
                  </a:lnTo>
                  <a:lnTo>
                    <a:pt x="1452" y="240"/>
                  </a:lnTo>
                  <a:lnTo>
                    <a:pt x="1476" y="252"/>
                  </a:lnTo>
                  <a:lnTo>
                    <a:pt x="1488" y="276"/>
                  </a:lnTo>
                  <a:lnTo>
                    <a:pt x="1512" y="300"/>
                  </a:lnTo>
                  <a:lnTo>
                    <a:pt x="1560" y="348"/>
                  </a:lnTo>
                  <a:lnTo>
                    <a:pt x="1572" y="372"/>
                  </a:lnTo>
                  <a:lnTo>
                    <a:pt x="1572" y="396"/>
                  </a:lnTo>
                  <a:lnTo>
                    <a:pt x="1572" y="420"/>
                  </a:lnTo>
                  <a:lnTo>
                    <a:pt x="1584" y="444"/>
                  </a:lnTo>
                  <a:lnTo>
                    <a:pt x="1620" y="516"/>
                  </a:lnTo>
                  <a:lnTo>
                    <a:pt x="1620" y="540"/>
                  </a:lnTo>
                  <a:lnTo>
                    <a:pt x="1632" y="564"/>
                  </a:lnTo>
                  <a:lnTo>
                    <a:pt x="1644" y="588"/>
                  </a:lnTo>
                  <a:lnTo>
                    <a:pt x="1644" y="612"/>
                  </a:lnTo>
                  <a:lnTo>
                    <a:pt x="1668" y="636"/>
                  </a:lnTo>
                  <a:lnTo>
                    <a:pt x="1680" y="660"/>
                  </a:lnTo>
                  <a:lnTo>
                    <a:pt x="1704" y="684"/>
                  </a:lnTo>
                  <a:lnTo>
                    <a:pt x="1728" y="708"/>
                  </a:lnTo>
                  <a:lnTo>
                    <a:pt x="1740" y="732"/>
                  </a:lnTo>
                  <a:lnTo>
                    <a:pt x="1764" y="744"/>
                  </a:lnTo>
                  <a:lnTo>
                    <a:pt x="1776" y="768"/>
                  </a:lnTo>
                  <a:lnTo>
                    <a:pt x="1800" y="792"/>
                  </a:lnTo>
                  <a:lnTo>
                    <a:pt x="1824" y="804"/>
                  </a:lnTo>
                  <a:lnTo>
                    <a:pt x="1836" y="828"/>
                  </a:lnTo>
                  <a:lnTo>
                    <a:pt x="1860" y="828"/>
                  </a:lnTo>
                  <a:lnTo>
                    <a:pt x="1884" y="864"/>
                  </a:lnTo>
                  <a:lnTo>
                    <a:pt x="1908" y="888"/>
                  </a:lnTo>
                  <a:lnTo>
                    <a:pt x="1932" y="900"/>
                  </a:lnTo>
                  <a:lnTo>
                    <a:pt x="1956" y="912"/>
                  </a:lnTo>
                  <a:lnTo>
                    <a:pt x="1980" y="936"/>
                  </a:lnTo>
                  <a:lnTo>
                    <a:pt x="1956" y="948"/>
                  </a:lnTo>
                  <a:lnTo>
                    <a:pt x="1932" y="948"/>
                  </a:lnTo>
                  <a:lnTo>
                    <a:pt x="1908" y="948"/>
                  </a:lnTo>
                  <a:lnTo>
                    <a:pt x="1896" y="924"/>
                  </a:lnTo>
                  <a:lnTo>
                    <a:pt x="1872" y="912"/>
                  </a:lnTo>
                  <a:lnTo>
                    <a:pt x="1848" y="900"/>
                  </a:lnTo>
                  <a:lnTo>
                    <a:pt x="1824" y="888"/>
                  </a:lnTo>
                  <a:lnTo>
                    <a:pt x="1812" y="864"/>
                  </a:lnTo>
                  <a:lnTo>
                    <a:pt x="1800" y="840"/>
                  </a:lnTo>
                  <a:lnTo>
                    <a:pt x="1776" y="828"/>
                  </a:lnTo>
                  <a:lnTo>
                    <a:pt x="1764" y="804"/>
                  </a:lnTo>
                  <a:lnTo>
                    <a:pt x="1740" y="792"/>
                  </a:lnTo>
                  <a:lnTo>
                    <a:pt x="1716" y="780"/>
                  </a:lnTo>
                  <a:lnTo>
                    <a:pt x="1704" y="756"/>
                  </a:lnTo>
                  <a:lnTo>
                    <a:pt x="1680" y="756"/>
                  </a:lnTo>
                  <a:lnTo>
                    <a:pt x="1656" y="744"/>
                  </a:lnTo>
                  <a:lnTo>
                    <a:pt x="1632" y="732"/>
                  </a:lnTo>
                  <a:lnTo>
                    <a:pt x="1608" y="732"/>
                  </a:lnTo>
                  <a:lnTo>
                    <a:pt x="1584" y="720"/>
                  </a:lnTo>
                  <a:lnTo>
                    <a:pt x="1560" y="708"/>
                  </a:lnTo>
                  <a:lnTo>
                    <a:pt x="1536" y="708"/>
                  </a:lnTo>
                  <a:lnTo>
                    <a:pt x="1512" y="708"/>
                  </a:lnTo>
                  <a:lnTo>
                    <a:pt x="1500" y="732"/>
                  </a:lnTo>
                  <a:lnTo>
                    <a:pt x="1488" y="756"/>
                  </a:lnTo>
                  <a:lnTo>
                    <a:pt x="1488" y="780"/>
                  </a:lnTo>
                  <a:lnTo>
                    <a:pt x="1500" y="804"/>
                  </a:lnTo>
                  <a:lnTo>
                    <a:pt x="1512" y="828"/>
                  </a:lnTo>
                  <a:lnTo>
                    <a:pt x="1512" y="852"/>
                  </a:lnTo>
                  <a:lnTo>
                    <a:pt x="1488" y="864"/>
                  </a:lnTo>
                  <a:lnTo>
                    <a:pt x="1464" y="876"/>
                  </a:lnTo>
                  <a:lnTo>
                    <a:pt x="1428" y="876"/>
                  </a:lnTo>
                  <a:lnTo>
                    <a:pt x="1404" y="876"/>
                  </a:lnTo>
                  <a:lnTo>
                    <a:pt x="1380" y="876"/>
                  </a:lnTo>
                  <a:lnTo>
                    <a:pt x="1356" y="876"/>
                  </a:lnTo>
                  <a:lnTo>
                    <a:pt x="1332" y="876"/>
                  </a:lnTo>
                  <a:lnTo>
                    <a:pt x="1308" y="864"/>
                  </a:lnTo>
                  <a:lnTo>
                    <a:pt x="1284" y="852"/>
                  </a:lnTo>
                  <a:lnTo>
                    <a:pt x="1284" y="828"/>
                  </a:lnTo>
                  <a:lnTo>
                    <a:pt x="1284" y="804"/>
                  </a:lnTo>
                  <a:lnTo>
                    <a:pt x="1308" y="792"/>
                  </a:lnTo>
                  <a:lnTo>
                    <a:pt x="1308" y="768"/>
                  </a:lnTo>
                  <a:lnTo>
                    <a:pt x="1320" y="744"/>
                  </a:lnTo>
                  <a:lnTo>
                    <a:pt x="1308" y="720"/>
                  </a:lnTo>
                  <a:lnTo>
                    <a:pt x="1284" y="708"/>
                  </a:lnTo>
                  <a:lnTo>
                    <a:pt x="1272" y="684"/>
                  </a:lnTo>
                  <a:lnTo>
                    <a:pt x="1248" y="684"/>
                  </a:lnTo>
                  <a:lnTo>
                    <a:pt x="1224" y="672"/>
                  </a:lnTo>
                  <a:lnTo>
                    <a:pt x="1200" y="672"/>
                  </a:lnTo>
                  <a:lnTo>
                    <a:pt x="1176" y="672"/>
                  </a:lnTo>
                  <a:lnTo>
                    <a:pt x="1152" y="672"/>
                  </a:lnTo>
                  <a:lnTo>
                    <a:pt x="1128" y="684"/>
                  </a:lnTo>
                  <a:lnTo>
                    <a:pt x="1104" y="696"/>
                  </a:lnTo>
                  <a:lnTo>
                    <a:pt x="1080" y="708"/>
                  </a:lnTo>
                  <a:lnTo>
                    <a:pt x="1056" y="708"/>
                  </a:lnTo>
                  <a:lnTo>
                    <a:pt x="1032" y="708"/>
                  </a:lnTo>
                  <a:lnTo>
                    <a:pt x="1008" y="720"/>
                  </a:lnTo>
                  <a:lnTo>
                    <a:pt x="984" y="732"/>
                  </a:lnTo>
                  <a:lnTo>
                    <a:pt x="984" y="756"/>
                  </a:lnTo>
                  <a:lnTo>
                    <a:pt x="984" y="780"/>
                  </a:lnTo>
                  <a:lnTo>
                    <a:pt x="996" y="804"/>
                  </a:lnTo>
                  <a:lnTo>
                    <a:pt x="1020" y="828"/>
                  </a:lnTo>
                  <a:lnTo>
                    <a:pt x="1020" y="852"/>
                  </a:lnTo>
                  <a:lnTo>
                    <a:pt x="996" y="864"/>
                  </a:lnTo>
                  <a:lnTo>
                    <a:pt x="972" y="864"/>
                  </a:lnTo>
                  <a:lnTo>
                    <a:pt x="948" y="876"/>
                  </a:lnTo>
                  <a:lnTo>
                    <a:pt x="924" y="876"/>
                  </a:lnTo>
                  <a:lnTo>
                    <a:pt x="900" y="876"/>
                  </a:lnTo>
                  <a:lnTo>
                    <a:pt x="876" y="864"/>
                  </a:lnTo>
                  <a:lnTo>
                    <a:pt x="852" y="852"/>
                  </a:lnTo>
                  <a:lnTo>
                    <a:pt x="828" y="840"/>
                  </a:lnTo>
                  <a:lnTo>
                    <a:pt x="804" y="828"/>
                  </a:lnTo>
                  <a:lnTo>
                    <a:pt x="804" y="804"/>
                  </a:lnTo>
                  <a:lnTo>
                    <a:pt x="816" y="780"/>
                  </a:lnTo>
                  <a:lnTo>
                    <a:pt x="840" y="768"/>
                  </a:lnTo>
                  <a:lnTo>
                    <a:pt x="864" y="756"/>
                  </a:lnTo>
                  <a:lnTo>
                    <a:pt x="876" y="732"/>
                  </a:lnTo>
                  <a:lnTo>
                    <a:pt x="876" y="708"/>
                  </a:lnTo>
                  <a:lnTo>
                    <a:pt x="864" y="684"/>
                  </a:lnTo>
                  <a:lnTo>
                    <a:pt x="840" y="672"/>
                  </a:lnTo>
                  <a:lnTo>
                    <a:pt x="816" y="672"/>
                  </a:lnTo>
                  <a:lnTo>
                    <a:pt x="792" y="660"/>
                  </a:lnTo>
                  <a:lnTo>
                    <a:pt x="768" y="660"/>
                  </a:lnTo>
                  <a:lnTo>
                    <a:pt x="744" y="660"/>
                  </a:lnTo>
                  <a:lnTo>
                    <a:pt x="720" y="660"/>
                  </a:lnTo>
                  <a:lnTo>
                    <a:pt x="696" y="660"/>
                  </a:lnTo>
                  <a:lnTo>
                    <a:pt x="672" y="660"/>
                  </a:lnTo>
                  <a:lnTo>
                    <a:pt x="648" y="660"/>
                  </a:lnTo>
                  <a:lnTo>
                    <a:pt x="624" y="660"/>
                  </a:lnTo>
                  <a:lnTo>
                    <a:pt x="600" y="672"/>
                  </a:lnTo>
                  <a:lnTo>
                    <a:pt x="588" y="696"/>
                  </a:lnTo>
                  <a:lnTo>
                    <a:pt x="576" y="720"/>
                  </a:lnTo>
                  <a:lnTo>
                    <a:pt x="576" y="744"/>
                  </a:lnTo>
                  <a:lnTo>
                    <a:pt x="576" y="768"/>
                  </a:lnTo>
                  <a:lnTo>
                    <a:pt x="588" y="792"/>
                  </a:lnTo>
                  <a:lnTo>
                    <a:pt x="600" y="816"/>
                  </a:lnTo>
                  <a:lnTo>
                    <a:pt x="588" y="840"/>
                  </a:lnTo>
                  <a:lnTo>
                    <a:pt x="564" y="840"/>
                  </a:lnTo>
                  <a:lnTo>
                    <a:pt x="540" y="840"/>
                  </a:lnTo>
                  <a:lnTo>
                    <a:pt x="528" y="816"/>
                  </a:lnTo>
                  <a:lnTo>
                    <a:pt x="504" y="816"/>
                  </a:lnTo>
                  <a:lnTo>
                    <a:pt x="480" y="804"/>
                  </a:lnTo>
                  <a:lnTo>
                    <a:pt x="456" y="804"/>
                  </a:lnTo>
                  <a:lnTo>
                    <a:pt x="432" y="804"/>
                  </a:lnTo>
                  <a:lnTo>
                    <a:pt x="396" y="804"/>
                  </a:lnTo>
                  <a:lnTo>
                    <a:pt x="372" y="816"/>
                  </a:lnTo>
                  <a:lnTo>
                    <a:pt x="360" y="840"/>
                  </a:lnTo>
                  <a:lnTo>
                    <a:pt x="348" y="864"/>
                  </a:lnTo>
                  <a:lnTo>
                    <a:pt x="324" y="864"/>
                  </a:lnTo>
                  <a:lnTo>
                    <a:pt x="300" y="876"/>
                  </a:lnTo>
                  <a:lnTo>
                    <a:pt x="288" y="900"/>
                  </a:lnTo>
                  <a:lnTo>
                    <a:pt x="264" y="912"/>
                  </a:lnTo>
                  <a:lnTo>
                    <a:pt x="240" y="924"/>
                  </a:lnTo>
                  <a:lnTo>
                    <a:pt x="216" y="924"/>
                  </a:lnTo>
                  <a:lnTo>
                    <a:pt x="192" y="936"/>
                  </a:lnTo>
                  <a:lnTo>
                    <a:pt x="168" y="948"/>
                  </a:lnTo>
                  <a:lnTo>
                    <a:pt x="144" y="948"/>
                  </a:lnTo>
                  <a:lnTo>
                    <a:pt x="120" y="960"/>
                  </a:lnTo>
                  <a:lnTo>
                    <a:pt x="96" y="960"/>
                  </a:lnTo>
                  <a:lnTo>
                    <a:pt x="72" y="972"/>
                  </a:lnTo>
                  <a:lnTo>
                    <a:pt x="60" y="996"/>
                  </a:lnTo>
                  <a:lnTo>
                    <a:pt x="36" y="1008"/>
                  </a:lnTo>
                  <a:lnTo>
                    <a:pt x="0" y="100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269" y="2343"/>
              <a:ext cx="118" cy="21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05" y="2415"/>
              <a:ext cx="118" cy="21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629" y="2307"/>
              <a:ext cx="118" cy="21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117" y="2271"/>
              <a:ext cx="118" cy="24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060" y="2418"/>
              <a:ext cx="153" cy="109"/>
            </a:xfrm>
            <a:custGeom>
              <a:avLst/>
              <a:gdLst>
                <a:gd name="T0" fmla="*/ 197 w 115"/>
                <a:gd name="T1" fmla="*/ 33 h 145"/>
                <a:gd name="T2" fmla="*/ 168 w 115"/>
                <a:gd name="T3" fmla="*/ 40 h 145"/>
                <a:gd name="T4" fmla="*/ 178 w 115"/>
                <a:gd name="T5" fmla="*/ 37 h 145"/>
                <a:gd name="T6" fmla="*/ 188 w 115"/>
                <a:gd name="T7" fmla="*/ 32 h 145"/>
                <a:gd name="T8" fmla="*/ 184 w 115"/>
                <a:gd name="T9" fmla="*/ 27 h 145"/>
                <a:gd name="T10" fmla="*/ 192 w 115"/>
                <a:gd name="T11" fmla="*/ 23 h 145"/>
                <a:gd name="T12" fmla="*/ 181 w 115"/>
                <a:gd name="T13" fmla="*/ 19 h 145"/>
                <a:gd name="T14" fmla="*/ 181 w 115"/>
                <a:gd name="T15" fmla="*/ 13 h 145"/>
                <a:gd name="T16" fmla="*/ 170 w 115"/>
                <a:gd name="T17" fmla="*/ 9 h 145"/>
                <a:gd name="T18" fmla="*/ 162 w 115"/>
                <a:gd name="T19" fmla="*/ 5 h 145"/>
                <a:gd name="T20" fmla="*/ 152 w 115"/>
                <a:gd name="T21" fmla="*/ 2 h 145"/>
                <a:gd name="T22" fmla="*/ 136 w 115"/>
                <a:gd name="T23" fmla="*/ 2 h 145"/>
                <a:gd name="T24" fmla="*/ 117 w 115"/>
                <a:gd name="T25" fmla="*/ 0 h 145"/>
                <a:gd name="T26" fmla="*/ 104 w 115"/>
                <a:gd name="T27" fmla="*/ 3 h 145"/>
                <a:gd name="T28" fmla="*/ 90 w 115"/>
                <a:gd name="T29" fmla="*/ 0 h 145"/>
                <a:gd name="T30" fmla="*/ 68 w 115"/>
                <a:gd name="T31" fmla="*/ 2 h 145"/>
                <a:gd name="T32" fmla="*/ 47 w 115"/>
                <a:gd name="T33" fmla="*/ 3 h 145"/>
                <a:gd name="T34" fmla="*/ 36 w 115"/>
                <a:gd name="T35" fmla="*/ 6 h 145"/>
                <a:gd name="T36" fmla="*/ 32 w 115"/>
                <a:gd name="T37" fmla="*/ 13 h 145"/>
                <a:gd name="T38" fmla="*/ 23 w 115"/>
                <a:gd name="T39" fmla="*/ 17 h 145"/>
                <a:gd name="T40" fmla="*/ 17 w 115"/>
                <a:gd name="T41" fmla="*/ 23 h 145"/>
                <a:gd name="T42" fmla="*/ 9 w 115"/>
                <a:gd name="T43" fmla="*/ 26 h 145"/>
                <a:gd name="T44" fmla="*/ 4 w 115"/>
                <a:gd name="T45" fmla="*/ 31 h 145"/>
                <a:gd name="T46" fmla="*/ 0 w 115"/>
                <a:gd name="T47" fmla="*/ 38 h 145"/>
                <a:gd name="T48" fmla="*/ 5 w 115"/>
                <a:gd name="T49" fmla="*/ 44 h 145"/>
                <a:gd name="T50" fmla="*/ 7 w 115"/>
                <a:gd name="T51" fmla="*/ 49 h 145"/>
                <a:gd name="T52" fmla="*/ 9 w 115"/>
                <a:gd name="T53" fmla="*/ 53 h 145"/>
                <a:gd name="T54" fmla="*/ 20 w 115"/>
                <a:gd name="T55" fmla="*/ 58 h 145"/>
                <a:gd name="T56" fmla="*/ 27 w 115"/>
                <a:gd name="T57" fmla="*/ 62 h 145"/>
                <a:gd name="T58" fmla="*/ 37 w 115"/>
                <a:gd name="T59" fmla="*/ 66 h 145"/>
                <a:gd name="T60" fmla="*/ 44 w 115"/>
                <a:gd name="T61" fmla="*/ 70 h 145"/>
                <a:gd name="T62" fmla="*/ 55 w 115"/>
                <a:gd name="T63" fmla="*/ 74 h 145"/>
                <a:gd name="T64" fmla="*/ 71 w 115"/>
                <a:gd name="T65" fmla="*/ 77 h 145"/>
                <a:gd name="T66" fmla="*/ 78 w 115"/>
                <a:gd name="T67" fmla="*/ 81 h 145"/>
                <a:gd name="T68" fmla="*/ 94 w 115"/>
                <a:gd name="T69" fmla="*/ 80 h 145"/>
                <a:gd name="T70" fmla="*/ 85 w 115"/>
                <a:gd name="T71" fmla="*/ 76 h 145"/>
                <a:gd name="T72" fmla="*/ 78 w 115"/>
                <a:gd name="T73" fmla="*/ 72 h 145"/>
                <a:gd name="T74" fmla="*/ 80 w 115"/>
                <a:gd name="T75" fmla="*/ 65 h 145"/>
                <a:gd name="T76" fmla="*/ 75 w 115"/>
                <a:gd name="T77" fmla="*/ 60 h 145"/>
                <a:gd name="T78" fmla="*/ 84 w 115"/>
                <a:gd name="T79" fmla="*/ 56 h 145"/>
                <a:gd name="T80" fmla="*/ 96 w 115"/>
                <a:gd name="T81" fmla="*/ 53 h 145"/>
                <a:gd name="T82" fmla="*/ 106 w 115"/>
                <a:gd name="T83" fmla="*/ 51 h 145"/>
                <a:gd name="T84" fmla="*/ 122 w 115"/>
                <a:gd name="T85" fmla="*/ 50 h 145"/>
                <a:gd name="T86" fmla="*/ 144 w 115"/>
                <a:gd name="T87" fmla="*/ 51 h 145"/>
                <a:gd name="T88" fmla="*/ 152 w 115"/>
                <a:gd name="T89" fmla="*/ 56 h 145"/>
                <a:gd name="T90" fmla="*/ 162 w 115"/>
                <a:gd name="T91" fmla="*/ 53 h 145"/>
                <a:gd name="T92" fmla="*/ 173 w 115"/>
                <a:gd name="T93" fmla="*/ 56 h 145"/>
                <a:gd name="T94" fmla="*/ 186 w 115"/>
                <a:gd name="T95" fmla="*/ 60 h 145"/>
                <a:gd name="T96" fmla="*/ 202 w 115"/>
                <a:gd name="T97" fmla="*/ 62 h 145"/>
                <a:gd name="T98" fmla="*/ 193 w 115"/>
                <a:gd name="T99" fmla="*/ 58 h 145"/>
                <a:gd name="T100" fmla="*/ 189 w 115"/>
                <a:gd name="T101" fmla="*/ 53 h 145"/>
                <a:gd name="T102" fmla="*/ 186 w 115"/>
                <a:gd name="T103" fmla="*/ 48 h 145"/>
                <a:gd name="T104" fmla="*/ 182 w 115"/>
                <a:gd name="T105" fmla="*/ 42 h 145"/>
                <a:gd name="T106" fmla="*/ 178 w 115"/>
                <a:gd name="T107" fmla="*/ 37 h 145"/>
                <a:gd name="T108" fmla="*/ 197 w 115"/>
                <a:gd name="T109" fmla="*/ 33 h 1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"/>
                <a:gd name="T166" fmla="*/ 0 h 145"/>
                <a:gd name="T167" fmla="*/ 115 w 115"/>
                <a:gd name="T168" fmla="*/ 145 h 1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" h="145">
                  <a:moveTo>
                    <a:pt x="111" y="58"/>
                  </a:moveTo>
                  <a:lnTo>
                    <a:pt x="95" y="70"/>
                  </a:lnTo>
                  <a:lnTo>
                    <a:pt x="101" y="65"/>
                  </a:lnTo>
                  <a:lnTo>
                    <a:pt x="106" y="57"/>
                  </a:lnTo>
                  <a:lnTo>
                    <a:pt x="104" y="48"/>
                  </a:lnTo>
                  <a:lnTo>
                    <a:pt x="108" y="40"/>
                  </a:lnTo>
                  <a:lnTo>
                    <a:pt x="102" y="33"/>
                  </a:lnTo>
                  <a:lnTo>
                    <a:pt x="102" y="23"/>
                  </a:lnTo>
                  <a:lnTo>
                    <a:pt x="96" y="16"/>
                  </a:lnTo>
                  <a:lnTo>
                    <a:pt x="92" y="8"/>
                  </a:lnTo>
                  <a:lnTo>
                    <a:pt x="86" y="2"/>
                  </a:lnTo>
                  <a:lnTo>
                    <a:pt x="77" y="2"/>
                  </a:lnTo>
                  <a:lnTo>
                    <a:pt x="66" y="0"/>
                  </a:lnTo>
                  <a:lnTo>
                    <a:pt x="59" y="5"/>
                  </a:lnTo>
                  <a:lnTo>
                    <a:pt x="51" y="0"/>
                  </a:lnTo>
                  <a:lnTo>
                    <a:pt x="38" y="2"/>
                  </a:lnTo>
                  <a:lnTo>
                    <a:pt x="26" y="5"/>
                  </a:lnTo>
                  <a:lnTo>
                    <a:pt x="20" y="11"/>
                  </a:lnTo>
                  <a:lnTo>
                    <a:pt x="18" y="23"/>
                  </a:lnTo>
                  <a:lnTo>
                    <a:pt x="13" y="30"/>
                  </a:lnTo>
                  <a:lnTo>
                    <a:pt x="10" y="40"/>
                  </a:lnTo>
                  <a:lnTo>
                    <a:pt x="5" y="47"/>
                  </a:lnTo>
                  <a:lnTo>
                    <a:pt x="2" y="55"/>
                  </a:lnTo>
                  <a:lnTo>
                    <a:pt x="0" y="67"/>
                  </a:lnTo>
                  <a:lnTo>
                    <a:pt x="3" y="77"/>
                  </a:lnTo>
                  <a:lnTo>
                    <a:pt x="4" y="86"/>
                  </a:lnTo>
                  <a:lnTo>
                    <a:pt x="5" y="95"/>
                  </a:lnTo>
                  <a:lnTo>
                    <a:pt x="11" y="103"/>
                  </a:lnTo>
                  <a:lnTo>
                    <a:pt x="15" y="109"/>
                  </a:lnTo>
                  <a:lnTo>
                    <a:pt x="21" y="117"/>
                  </a:lnTo>
                  <a:lnTo>
                    <a:pt x="25" y="124"/>
                  </a:lnTo>
                  <a:lnTo>
                    <a:pt x="31" y="130"/>
                  </a:lnTo>
                  <a:lnTo>
                    <a:pt x="40" y="136"/>
                  </a:lnTo>
                  <a:lnTo>
                    <a:pt x="44" y="144"/>
                  </a:lnTo>
                  <a:lnTo>
                    <a:pt x="53" y="142"/>
                  </a:lnTo>
                  <a:lnTo>
                    <a:pt x="48" y="134"/>
                  </a:lnTo>
                  <a:lnTo>
                    <a:pt x="44" y="128"/>
                  </a:lnTo>
                  <a:lnTo>
                    <a:pt x="45" y="116"/>
                  </a:lnTo>
                  <a:lnTo>
                    <a:pt x="42" y="106"/>
                  </a:lnTo>
                  <a:lnTo>
                    <a:pt x="47" y="99"/>
                  </a:lnTo>
                  <a:lnTo>
                    <a:pt x="54" y="94"/>
                  </a:lnTo>
                  <a:lnTo>
                    <a:pt x="60" y="90"/>
                  </a:lnTo>
                  <a:lnTo>
                    <a:pt x="69" y="88"/>
                  </a:lnTo>
                  <a:lnTo>
                    <a:pt x="81" y="91"/>
                  </a:lnTo>
                  <a:lnTo>
                    <a:pt x="86" y="99"/>
                  </a:lnTo>
                  <a:lnTo>
                    <a:pt x="92" y="94"/>
                  </a:lnTo>
                  <a:lnTo>
                    <a:pt x="98" y="100"/>
                  </a:lnTo>
                  <a:lnTo>
                    <a:pt x="105" y="106"/>
                  </a:lnTo>
                  <a:lnTo>
                    <a:pt x="114" y="111"/>
                  </a:lnTo>
                  <a:lnTo>
                    <a:pt x="109" y="103"/>
                  </a:lnTo>
                  <a:lnTo>
                    <a:pt x="107" y="94"/>
                  </a:lnTo>
                  <a:lnTo>
                    <a:pt x="105" y="85"/>
                  </a:lnTo>
                  <a:lnTo>
                    <a:pt x="103" y="75"/>
                  </a:lnTo>
                  <a:lnTo>
                    <a:pt x="101" y="65"/>
                  </a:lnTo>
                  <a:lnTo>
                    <a:pt x="111" y="58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Rectangle 9" descr="Narrow vertical"/>
            <p:cNvSpPr>
              <a:spLocks noChangeArrowheads="1"/>
            </p:cNvSpPr>
            <p:nvPr/>
          </p:nvSpPr>
          <p:spPr bwMode="auto">
            <a:xfrm>
              <a:off x="1605" y="2595"/>
              <a:ext cx="118" cy="138"/>
            </a:xfrm>
            <a:prstGeom prst="rect">
              <a:avLst/>
            </a:prstGeom>
            <a:pattFill prst="narVert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61" y="2381"/>
              <a:ext cx="164" cy="104"/>
            </a:xfrm>
            <a:custGeom>
              <a:avLst/>
              <a:gdLst>
                <a:gd name="T0" fmla="*/ 193 w 123"/>
                <a:gd name="T1" fmla="*/ 53 h 138"/>
                <a:gd name="T2" fmla="*/ 159 w 123"/>
                <a:gd name="T3" fmla="*/ 52 h 138"/>
                <a:gd name="T4" fmla="*/ 172 w 123"/>
                <a:gd name="T5" fmla="*/ 53 h 138"/>
                <a:gd name="T6" fmla="*/ 187 w 123"/>
                <a:gd name="T7" fmla="*/ 50 h 138"/>
                <a:gd name="T8" fmla="*/ 193 w 123"/>
                <a:gd name="T9" fmla="*/ 45 h 138"/>
                <a:gd name="T10" fmla="*/ 208 w 123"/>
                <a:gd name="T11" fmla="*/ 43 h 138"/>
                <a:gd name="T12" fmla="*/ 208 w 123"/>
                <a:gd name="T13" fmla="*/ 38 h 138"/>
                <a:gd name="T14" fmla="*/ 217 w 123"/>
                <a:gd name="T15" fmla="*/ 33 h 138"/>
                <a:gd name="T16" fmla="*/ 217 w 123"/>
                <a:gd name="T17" fmla="*/ 28 h 138"/>
                <a:gd name="T18" fmla="*/ 217 w 123"/>
                <a:gd name="T19" fmla="*/ 23 h 138"/>
                <a:gd name="T20" fmla="*/ 217 w 123"/>
                <a:gd name="T21" fmla="*/ 18 h 138"/>
                <a:gd name="T22" fmla="*/ 203 w 123"/>
                <a:gd name="T23" fmla="*/ 15 h 138"/>
                <a:gd name="T24" fmla="*/ 188 w 123"/>
                <a:gd name="T25" fmla="*/ 11 h 138"/>
                <a:gd name="T26" fmla="*/ 175 w 123"/>
                <a:gd name="T27" fmla="*/ 11 h 138"/>
                <a:gd name="T28" fmla="*/ 167 w 123"/>
                <a:gd name="T29" fmla="*/ 5 h 138"/>
                <a:gd name="T30" fmla="*/ 148 w 123"/>
                <a:gd name="T31" fmla="*/ 2 h 138"/>
                <a:gd name="T32" fmla="*/ 124 w 123"/>
                <a:gd name="T33" fmla="*/ 0 h 138"/>
                <a:gd name="T34" fmla="*/ 111 w 123"/>
                <a:gd name="T35" fmla="*/ 0 h 138"/>
                <a:gd name="T36" fmla="*/ 96 w 123"/>
                <a:gd name="T37" fmla="*/ 5 h 138"/>
                <a:gd name="T38" fmla="*/ 81 w 123"/>
                <a:gd name="T39" fmla="*/ 8 h 138"/>
                <a:gd name="T40" fmla="*/ 65 w 123"/>
                <a:gd name="T41" fmla="*/ 10 h 138"/>
                <a:gd name="T42" fmla="*/ 53 w 123"/>
                <a:gd name="T43" fmla="*/ 12 h 138"/>
                <a:gd name="T44" fmla="*/ 39 w 123"/>
                <a:gd name="T45" fmla="*/ 15 h 138"/>
                <a:gd name="T46" fmla="*/ 23 w 123"/>
                <a:gd name="T47" fmla="*/ 20 h 138"/>
                <a:gd name="T48" fmla="*/ 16 w 123"/>
                <a:gd name="T49" fmla="*/ 24 h 138"/>
                <a:gd name="T50" fmla="*/ 9 w 123"/>
                <a:gd name="T51" fmla="*/ 29 h 138"/>
                <a:gd name="T52" fmla="*/ 1 w 123"/>
                <a:gd name="T53" fmla="*/ 34 h 138"/>
                <a:gd name="T54" fmla="*/ 1 w 123"/>
                <a:gd name="T55" fmla="*/ 39 h 138"/>
                <a:gd name="T56" fmla="*/ 0 w 123"/>
                <a:gd name="T57" fmla="*/ 44 h 138"/>
                <a:gd name="T58" fmla="*/ 0 w 123"/>
                <a:gd name="T59" fmla="*/ 50 h 138"/>
                <a:gd name="T60" fmla="*/ 0 w 123"/>
                <a:gd name="T61" fmla="*/ 54 h 138"/>
                <a:gd name="T62" fmla="*/ 0 w 123"/>
                <a:gd name="T63" fmla="*/ 59 h 138"/>
                <a:gd name="T64" fmla="*/ 7 w 123"/>
                <a:gd name="T65" fmla="*/ 64 h 138"/>
                <a:gd name="T66" fmla="*/ 5 w 123"/>
                <a:gd name="T67" fmla="*/ 69 h 138"/>
                <a:gd name="T68" fmla="*/ 21 w 123"/>
                <a:gd name="T69" fmla="*/ 72 h 138"/>
                <a:gd name="T70" fmla="*/ 21 w 123"/>
                <a:gd name="T71" fmla="*/ 67 h 138"/>
                <a:gd name="T72" fmla="*/ 21 w 123"/>
                <a:gd name="T73" fmla="*/ 63 h 138"/>
                <a:gd name="T74" fmla="*/ 36 w 123"/>
                <a:gd name="T75" fmla="*/ 57 h 138"/>
                <a:gd name="T76" fmla="*/ 43 w 123"/>
                <a:gd name="T77" fmla="*/ 52 h 138"/>
                <a:gd name="T78" fmla="*/ 57 w 123"/>
                <a:gd name="T79" fmla="*/ 50 h 138"/>
                <a:gd name="T80" fmla="*/ 71 w 123"/>
                <a:gd name="T81" fmla="*/ 50 h 138"/>
                <a:gd name="T82" fmla="*/ 85 w 123"/>
                <a:gd name="T83" fmla="*/ 50 h 138"/>
                <a:gd name="T84" fmla="*/ 101 w 123"/>
                <a:gd name="T85" fmla="*/ 52 h 138"/>
                <a:gd name="T86" fmla="*/ 113 w 123"/>
                <a:gd name="T87" fmla="*/ 57 h 138"/>
                <a:gd name="T88" fmla="*/ 113 w 123"/>
                <a:gd name="T89" fmla="*/ 63 h 138"/>
                <a:gd name="T90" fmla="*/ 128 w 123"/>
                <a:gd name="T91" fmla="*/ 63 h 138"/>
                <a:gd name="T92" fmla="*/ 128 w 123"/>
                <a:gd name="T93" fmla="*/ 67 h 138"/>
                <a:gd name="T94" fmla="*/ 135 w 123"/>
                <a:gd name="T95" fmla="*/ 72 h 138"/>
                <a:gd name="T96" fmla="*/ 143 w 123"/>
                <a:gd name="T97" fmla="*/ 78 h 138"/>
                <a:gd name="T98" fmla="*/ 143 w 123"/>
                <a:gd name="T99" fmla="*/ 72 h 138"/>
                <a:gd name="T100" fmla="*/ 151 w 123"/>
                <a:gd name="T101" fmla="*/ 68 h 138"/>
                <a:gd name="T102" fmla="*/ 156 w 123"/>
                <a:gd name="T103" fmla="*/ 63 h 138"/>
                <a:gd name="T104" fmla="*/ 164 w 123"/>
                <a:gd name="T105" fmla="*/ 58 h 138"/>
                <a:gd name="T106" fmla="*/ 172 w 123"/>
                <a:gd name="T107" fmla="*/ 53 h 138"/>
                <a:gd name="T108" fmla="*/ 193 w 123"/>
                <a:gd name="T109" fmla="*/ 53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"/>
                <a:gd name="T166" fmla="*/ 0 h 138"/>
                <a:gd name="T167" fmla="*/ 123 w 123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" h="138">
                  <a:moveTo>
                    <a:pt x="109" y="93"/>
                  </a:moveTo>
                  <a:lnTo>
                    <a:pt x="89" y="92"/>
                  </a:lnTo>
                  <a:lnTo>
                    <a:pt x="97" y="93"/>
                  </a:lnTo>
                  <a:lnTo>
                    <a:pt x="105" y="89"/>
                  </a:lnTo>
                  <a:lnTo>
                    <a:pt x="109" y="80"/>
                  </a:lnTo>
                  <a:lnTo>
                    <a:pt x="117" y="76"/>
                  </a:lnTo>
                  <a:lnTo>
                    <a:pt x="117" y="67"/>
                  </a:lnTo>
                  <a:lnTo>
                    <a:pt x="122" y="58"/>
                  </a:lnTo>
                  <a:lnTo>
                    <a:pt x="122" y="49"/>
                  </a:lnTo>
                  <a:lnTo>
                    <a:pt x="122" y="40"/>
                  </a:lnTo>
                  <a:lnTo>
                    <a:pt x="122" y="32"/>
                  </a:lnTo>
                  <a:lnTo>
                    <a:pt x="114" y="27"/>
                  </a:lnTo>
                  <a:lnTo>
                    <a:pt x="106" y="19"/>
                  </a:lnTo>
                  <a:lnTo>
                    <a:pt x="98" y="18"/>
                  </a:lnTo>
                  <a:lnTo>
                    <a:pt x="94" y="9"/>
                  </a:lnTo>
                  <a:lnTo>
                    <a:pt x="83" y="4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4" y="8"/>
                  </a:lnTo>
                  <a:lnTo>
                    <a:pt x="46" y="13"/>
                  </a:lnTo>
                  <a:lnTo>
                    <a:pt x="37" y="17"/>
                  </a:lnTo>
                  <a:lnTo>
                    <a:pt x="30" y="21"/>
                  </a:lnTo>
                  <a:lnTo>
                    <a:pt x="22" y="26"/>
                  </a:lnTo>
                  <a:lnTo>
                    <a:pt x="13" y="34"/>
                  </a:lnTo>
                  <a:lnTo>
                    <a:pt x="9" y="42"/>
                  </a:lnTo>
                  <a:lnTo>
                    <a:pt x="5" y="52"/>
                  </a:lnTo>
                  <a:lnTo>
                    <a:pt x="1" y="60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4" y="113"/>
                  </a:lnTo>
                  <a:lnTo>
                    <a:pt x="3" y="122"/>
                  </a:lnTo>
                  <a:lnTo>
                    <a:pt x="12" y="127"/>
                  </a:lnTo>
                  <a:lnTo>
                    <a:pt x="12" y="118"/>
                  </a:lnTo>
                  <a:lnTo>
                    <a:pt x="12" y="110"/>
                  </a:lnTo>
                  <a:lnTo>
                    <a:pt x="20" y="101"/>
                  </a:lnTo>
                  <a:lnTo>
                    <a:pt x="24" y="92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48" y="88"/>
                  </a:lnTo>
                  <a:lnTo>
                    <a:pt x="57" y="92"/>
                  </a:lnTo>
                  <a:lnTo>
                    <a:pt x="64" y="101"/>
                  </a:lnTo>
                  <a:lnTo>
                    <a:pt x="64" y="110"/>
                  </a:lnTo>
                  <a:lnTo>
                    <a:pt x="72" y="110"/>
                  </a:lnTo>
                  <a:lnTo>
                    <a:pt x="72" y="118"/>
                  </a:lnTo>
                  <a:lnTo>
                    <a:pt x="76" y="127"/>
                  </a:lnTo>
                  <a:lnTo>
                    <a:pt x="80" y="137"/>
                  </a:lnTo>
                  <a:lnTo>
                    <a:pt x="80" y="128"/>
                  </a:lnTo>
                  <a:lnTo>
                    <a:pt x="85" y="119"/>
                  </a:lnTo>
                  <a:lnTo>
                    <a:pt x="88" y="110"/>
                  </a:lnTo>
                  <a:lnTo>
                    <a:pt x="92" y="102"/>
                  </a:lnTo>
                  <a:lnTo>
                    <a:pt x="97" y="93"/>
                  </a:lnTo>
                  <a:lnTo>
                    <a:pt x="109" y="9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Rectangle 11" descr="Narrow vertical"/>
            <p:cNvSpPr>
              <a:spLocks noChangeArrowheads="1"/>
            </p:cNvSpPr>
            <p:nvPr/>
          </p:nvSpPr>
          <p:spPr bwMode="auto">
            <a:xfrm>
              <a:off x="2629" y="2523"/>
              <a:ext cx="118" cy="138"/>
            </a:xfrm>
            <a:prstGeom prst="rect">
              <a:avLst/>
            </a:prstGeom>
            <a:pattFill prst="narVert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45" y="2415"/>
              <a:ext cx="174" cy="104"/>
            </a:xfrm>
            <a:custGeom>
              <a:avLst/>
              <a:gdLst>
                <a:gd name="T0" fmla="*/ 197 w 130"/>
                <a:gd name="T1" fmla="*/ 56 h 138"/>
                <a:gd name="T2" fmla="*/ 159 w 130"/>
                <a:gd name="T3" fmla="*/ 54 h 138"/>
                <a:gd name="T4" fmla="*/ 174 w 130"/>
                <a:gd name="T5" fmla="*/ 54 h 138"/>
                <a:gd name="T6" fmla="*/ 190 w 130"/>
                <a:gd name="T7" fmla="*/ 52 h 138"/>
                <a:gd name="T8" fmla="*/ 197 w 130"/>
                <a:gd name="T9" fmla="*/ 47 h 138"/>
                <a:gd name="T10" fmla="*/ 211 w 130"/>
                <a:gd name="T11" fmla="*/ 45 h 138"/>
                <a:gd name="T12" fmla="*/ 215 w 130"/>
                <a:gd name="T13" fmla="*/ 41 h 138"/>
                <a:gd name="T14" fmla="*/ 226 w 130"/>
                <a:gd name="T15" fmla="*/ 35 h 138"/>
                <a:gd name="T16" fmla="*/ 226 w 130"/>
                <a:gd name="T17" fmla="*/ 31 h 138"/>
                <a:gd name="T18" fmla="*/ 229 w 130"/>
                <a:gd name="T19" fmla="*/ 26 h 138"/>
                <a:gd name="T20" fmla="*/ 232 w 130"/>
                <a:gd name="T21" fmla="*/ 22 h 138"/>
                <a:gd name="T22" fmla="*/ 217 w 130"/>
                <a:gd name="T23" fmla="*/ 18 h 138"/>
                <a:gd name="T24" fmla="*/ 205 w 130"/>
                <a:gd name="T25" fmla="*/ 13 h 138"/>
                <a:gd name="T26" fmla="*/ 190 w 130"/>
                <a:gd name="T27" fmla="*/ 13 h 138"/>
                <a:gd name="T28" fmla="*/ 186 w 130"/>
                <a:gd name="T29" fmla="*/ 8 h 138"/>
                <a:gd name="T30" fmla="*/ 165 w 130"/>
                <a:gd name="T31" fmla="*/ 4 h 138"/>
                <a:gd name="T32" fmla="*/ 145 w 130"/>
                <a:gd name="T33" fmla="*/ 1 h 138"/>
                <a:gd name="T34" fmla="*/ 131 w 130"/>
                <a:gd name="T35" fmla="*/ 0 h 138"/>
                <a:gd name="T36" fmla="*/ 115 w 130"/>
                <a:gd name="T37" fmla="*/ 5 h 138"/>
                <a:gd name="T38" fmla="*/ 100 w 130"/>
                <a:gd name="T39" fmla="*/ 6 h 138"/>
                <a:gd name="T40" fmla="*/ 84 w 130"/>
                <a:gd name="T41" fmla="*/ 8 h 138"/>
                <a:gd name="T42" fmla="*/ 68 w 130"/>
                <a:gd name="T43" fmla="*/ 11 h 138"/>
                <a:gd name="T44" fmla="*/ 54 w 130"/>
                <a:gd name="T45" fmla="*/ 12 h 138"/>
                <a:gd name="T46" fmla="*/ 37 w 130"/>
                <a:gd name="T47" fmla="*/ 16 h 138"/>
                <a:gd name="T48" fmla="*/ 28 w 130"/>
                <a:gd name="T49" fmla="*/ 21 h 138"/>
                <a:gd name="T50" fmla="*/ 21 w 130"/>
                <a:gd name="T51" fmla="*/ 26 h 138"/>
                <a:gd name="T52" fmla="*/ 12 w 130"/>
                <a:gd name="T53" fmla="*/ 30 h 138"/>
                <a:gd name="T54" fmla="*/ 9 w 130"/>
                <a:gd name="T55" fmla="*/ 35 h 138"/>
                <a:gd name="T56" fmla="*/ 5 w 130"/>
                <a:gd name="T57" fmla="*/ 41 h 138"/>
                <a:gd name="T58" fmla="*/ 5 w 130"/>
                <a:gd name="T59" fmla="*/ 45 h 138"/>
                <a:gd name="T60" fmla="*/ 1 w 130"/>
                <a:gd name="T61" fmla="*/ 50 h 138"/>
                <a:gd name="T62" fmla="*/ 0 w 130"/>
                <a:gd name="T63" fmla="*/ 55 h 138"/>
                <a:gd name="T64" fmla="*/ 7 w 130"/>
                <a:gd name="T65" fmla="*/ 60 h 138"/>
                <a:gd name="T66" fmla="*/ 4 w 130"/>
                <a:gd name="T67" fmla="*/ 66 h 138"/>
                <a:gd name="T68" fmla="*/ 16 w 130"/>
                <a:gd name="T69" fmla="*/ 68 h 138"/>
                <a:gd name="T70" fmla="*/ 20 w 130"/>
                <a:gd name="T71" fmla="*/ 63 h 138"/>
                <a:gd name="T72" fmla="*/ 21 w 130"/>
                <a:gd name="T73" fmla="*/ 59 h 138"/>
                <a:gd name="T74" fmla="*/ 36 w 130"/>
                <a:gd name="T75" fmla="*/ 54 h 138"/>
                <a:gd name="T76" fmla="*/ 47 w 130"/>
                <a:gd name="T77" fmla="*/ 50 h 138"/>
                <a:gd name="T78" fmla="*/ 62 w 130"/>
                <a:gd name="T79" fmla="*/ 47 h 138"/>
                <a:gd name="T80" fmla="*/ 78 w 130"/>
                <a:gd name="T81" fmla="*/ 48 h 138"/>
                <a:gd name="T82" fmla="*/ 91 w 130"/>
                <a:gd name="T83" fmla="*/ 48 h 138"/>
                <a:gd name="T84" fmla="*/ 104 w 130"/>
                <a:gd name="T85" fmla="*/ 52 h 138"/>
                <a:gd name="T86" fmla="*/ 115 w 130"/>
                <a:gd name="T87" fmla="*/ 57 h 138"/>
                <a:gd name="T88" fmla="*/ 115 w 130"/>
                <a:gd name="T89" fmla="*/ 62 h 138"/>
                <a:gd name="T90" fmla="*/ 127 w 130"/>
                <a:gd name="T91" fmla="*/ 63 h 138"/>
                <a:gd name="T92" fmla="*/ 127 w 130"/>
                <a:gd name="T93" fmla="*/ 67 h 138"/>
                <a:gd name="T94" fmla="*/ 131 w 130"/>
                <a:gd name="T95" fmla="*/ 72 h 138"/>
                <a:gd name="T96" fmla="*/ 137 w 130"/>
                <a:gd name="T97" fmla="*/ 78 h 138"/>
                <a:gd name="T98" fmla="*/ 137 w 130"/>
                <a:gd name="T99" fmla="*/ 72 h 138"/>
                <a:gd name="T100" fmla="*/ 147 w 130"/>
                <a:gd name="T101" fmla="*/ 68 h 138"/>
                <a:gd name="T102" fmla="*/ 158 w 130"/>
                <a:gd name="T103" fmla="*/ 63 h 138"/>
                <a:gd name="T104" fmla="*/ 165 w 130"/>
                <a:gd name="T105" fmla="*/ 59 h 138"/>
                <a:gd name="T106" fmla="*/ 174 w 130"/>
                <a:gd name="T107" fmla="*/ 54 h 138"/>
                <a:gd name="T108" fmla="*/ 197 w 130"/>
                <a:gd name="T109" fmla="*/ 56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"/>
                <a:gd name="T166" fmla="*/ 0 h 138"/>
                <a:gd name="T167" fmla="*/ 130 w 130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" h="138">
                  <a:moveTo>
                    <a:pt x="110" y="98"/>
                  </a:moveTo>
                  <a:lnTo>
                    <a:pt x="89" y="95"/>
                  </a:lnTo>
                  <a:lnTo>
                    <a:pt x="97" y="95"/>
                  </a:lnTo>
                  <a:lnTo>
                    <a:pt x="106" y="92"/>
                  </a:lnTo>
                  <a:lnTo>
                    <a:pt x="110" y="84"/>
                  </a:lnTo>
                  <a:lnTo>
                    <a:pt x="118" y="80"/>
                  </a:lnTo>
                  <a:lnTo>
                    <a:pt x="120" y="71"/>
                  </a:lnTo>
                  <a:lnTo>
                    <a:pt x="126" y="63"/>
                  </a:lnTo>
                  <a:lnTo>
                    <a:pt x="126" y="54"/>
                  </a:lnTo>
                  <a:lnTo>
                    <a:pt x="128" y="46"/>
                  </a:lnTo>
                  <a:lnTo>
                    <a:pt x="129" y="38"/>
                  </a:lnTo>
                  <a:lnTo>
                    <a:pt x="121" y="32"/>
                  </a:lnTo>
                  <a:lnTo>
                    <a:pt x="114" y="23"/>
                  </a:lnTo>
                  <a:lnTo>
                    <a:pt x="106" y="22"/>
                  </a:lnTo>
                  <a:lnTo>
                    <a:pt x="104" y="14"/>
                  </a:lnTo>
                  <a:lnTo>
                    <a:pt x="92" y="6"/>
                  </a:lnTo>
                  <a:lnTo>
                    <a:pt x="81" y="1"/>
                  </a:lnTo>
                  <a:lnTo>
                    <a:pt x="73" y="0"/>
                  </a:lnTo>
                  <a:lnTo>
                    <a:pt x="64" y="8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1" y="28"/>
                  </a:lnTo>
                  <a:lnTo>
                    <a:pt x="16" y="37"/>
                  </a:lnTo>
                  <a:lnTo>
                    <a:pt x="12" y="46"/>
                  </a:lnTo>
                  <a:lnTo>
                    <a:pt x="7" y="53"/>
                  </a:lnTo>
                  <a:lnTo>
                    <a:pt x="5" y="63"/>
                  </a:lnTo>
                  <a:lnTo>
                    <a:pt x="3" y="71"/>
                  </a:lnTo>
                  <a:lnTo>
                    <a:pt x="3" y="80"/>
                  </a:lnTo>
                  <a:lnTo>
                    <a:pt x="1" y="88"/>
                  </a:lnTo>
                  <a:lnTo>
                    <a:pt x="0" y="97"/>
                  </a:lnTo>
                  <a:lnTo>
                    <a:pt x="4" y="106"/>
                  </a:lnTo>
                  <a:lnTo>
                    <a:pt x="2" y="116"/>
                  </a:lnTo>
                  <a:lnTo>
                    <a:pt x="9" y="119"/>
                  </a:lnTo>
                  <a:lnTo>
                    <a:pt x="11" y="111"/>
                  </a:lnTo>
                  <a:lnTo>
                    <a:pt x="12" y="103"/>
                  </a:lnTo>
                  <a:lnTo>
                    <a:pt x="20" y="95"/>
                  </a:lnTo>
                  <a:lnTo>
                    <a:pt x="26" y="87"/>
                  </a:lnTo>
                  <a:lnTo>
                    <a:pt x="34" y="84"/>
                  </a:lnTo>
                  <a:lnTo>
                    <a:pt x="43" y="85"/>
                  </a:lnTo>
                  <a:lnTo>
                    <a:pt x="51" y="85"/>
                  </a:lnTo>
                  <a:lnTo>
                    <a:pt x="58" y="91"/>
                  </a:lnTo>
                  <a:lnTo>
                    <a:pt x="64" y="101"/>
                  </a:lnTo>
                  <a:lnTo>
                    <a:pt x="64" y="109"/>
                  </a:lnTo>
                  <a:lnTo>
                    <a:pt x="71" y="110"/>
                  </a:lnTo>
                  <a:lnTo>
                    <a:pt x="71" y="118"/>
                  </a:lnTo>
                  <a:lnTo>
                    <a:pt x="73" y="127"/>
                  </a:lnTo>
                  <a:lnTo>
                    <a:pt x="76" y="137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8" y="112"/>
                  </a:lnTo>
                  <a:lnTo>
                    <a:pt x="92" y="104"/>
                  </a:lnTo>
                  <a:lnTo>
                    <a:pt x="97" y="95"/>
                  </a:lnTo>
                  <a:lnTo>
                    <a:pt x="110" y="98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13" descr="Narrow vertical"/>
            <p:cNvSpPr>
              <a:spLocks noChangeArrowheads="1"/>
            </p:cNvSpPr>
            <p:nvPr/>
          </p:nvSpPr>
          <p:spPr bwMode="auto">
            <a:xfrm>
              <a:off x="2117" y="2523"/>
              <a:ext cx="118" cy="138"/>
            </a:xfrm>
            <a:prstGeom prst="rect">
              <a:avLst/>
            </a:prstGeom>
            <a:pattFill prst="narVert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1843" y="2381"/>
              <a:ext cx="190" cy="275"/>
              <a:chOff x="1382" y="3175"/>
              <a:chExt cx="143" cy="366"/>
            </a:xfrm>
          </p:grpSpPr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1382" y="3175"/>
                <a:ext cx="120" cy="149"/>
              </a:xfrm>
              <a:custGeom>
                <a:avLst/>
                <a:gdLst>
                  <a:gd name="T0" fmla="*/ 110 w 120"/>
                  <a:gd name="T1" fmla="*/ 53 h 149"/>
                  <a:gd name="T2" fmla="*/ 95 w 120"/>
                  <a:gd name="T3" fmla="*/ 67 h 149"/>
                  <a:gd name="T4" fmla="*/ 101 w 120"/>
                  <a:gd name="T5" fmla="*/ 61 h 149"/>
                  <a:gd name="T6" fmla="*/ 104 w 120"/>
                  <a:gd name="T7" fmla="*/ 52 h 149"/>
                  <a:gd name="T8" fmla="*/ 101 w 120"/>
                  <a:gd name="T9" fmla="*/ 44 h 149"/>
                  <a:gd name="T10" fmla="*/ 103 w 120"/>
                  <a:gd name="T11" fmla="*/ 35 h 149"/>
                  <a:gd name="T12" fmla="*/ 97 w 120"/>
                  <a:gd name="T13" fmla="*/ 29 h 149"/>
                  <a:gd name="T14" fmla="*/ 93 w 120"/>
                  <a:gd name="T15" fmla="*/ 19 h 149"/>
                  <a:gd name="T16" fmla="*/ 87 w 120"/>
                  <a:gd name="T17" fmla="*/ 13 h 149"/>
                  <a:gd name="T18" fmla="*/ 81 w 120"/>
                  <a:gd name="T19" fmla="*/ 6 h 149"/>
                  <a:gd name="T20" fmla="*/ 75 w 120"/>
                  <a:gd name="T21" fmla="*/ 0 h 149"/>
                  <a:gd name="T22" fmla="*/ 66 w 120"/>
                  <a:gd name="T23" fmla="*/ 3 h 149"/>
                  <a:gd name="T24" fmla="*/ 55 w 120"/>
                  <a:gd name="T25" fmla="*/ 2 h 149"/>
                  <a:gd name="T26" fmla="*/ 49 w 120"/>
                  <a:gd name="T27" fmla="*/ 8 h 149"/>
                  <a:gd name="T28" fmla="*/ 40 w 120"/>
                  <a:gd name="T29" fmla="*/ 5 h 149"/>
                  <a:gd name="T30" fmla="*/ 28 w 120"/>
                  <a:gd name="T31" fmla="*/ 9 h 149"/>
                  <a:gd name="T32" fmla="*/ 17 w 120"/>
                  <a:gd name="T33" fmla="*/ 14 h 149"/>
                  <a:gd name="T34" fmla="*/ 11 w 120"/>
                  <a:gd name="T35" fmla="*/ 20 h 149"/>
                  <a:gd name="T36" fmla="*/ 11 w 120"/>
                  <a:gd name="T37" fmla="*/ 33 h 149"/>
                  <a:gd name="T38" fmla="*/ 8 w 120"/>
                  <a:gd name="T39" fmla="*/ 40 h 149"/>
                  <a:gd name="T40" fmla="*/ 6 w 120"/>
                  <a:gd name="T41" fmla="*/ 50 h 149"/>
                  <a:gd name="T42" fmla="*/ 3 w 120"/>
                  <a:gd name="T43" fmla="*/ 58 h 149"/>
                  <a:gd name="T44" fmla="*/ 0 w 120"/>
                  <a:gd name="T45" fmla="*/ 67 h 149"/>
                  <a:gd name="T46" fmla="*/ 0 w 120"/>
                  <a:gd name="T47" fmla="*/ 78 h 149"/>
                  <a:gd name="T48" fmla="*/ 4 w 120"/>
                  <a:gd name="T49" fmla="*/ 88 h 149"/>
                  <a:gd name="T50" fmla="*/ 8 w 120"/>
                  <a:gd name="T51" fmla="*/ 97 h 149"/>
                  <a:gd name="T52" fmla="*/ 10 w 120"/>
                  <a:gd name="T53" fmla="*/ 106 h 149"/>
                  <a:gd name="T54" fmla="*/ 16 w 120"/>
                  <a:gd name="T55" fmla="*/ 112 h 149"/>
                  <a:gd name="T56" fmla="*/ 23 w 120"/>
                  <a:gd name="T57" fmla="*/ 119 h 149"/>
                  <a:gd name="T58" fmla="*/ 29 w 120"/>
                  <a:gd name="T59" fmla="*/ 125 h 149"/>
                  <a:gd name="T60" fmla="*/ 35 w 120"/>
                  <a:gd name="T61" fmla="*/ 132 h 149"/>
                  <a:gd name="T62" fmla="*/ 41 w 120"/>
                  <a:gd name="T63" fmla="*/ 138 h 149"/>
                  <a:gd name="T64" fmla="*/ 50 w 120"/>
                  <a:gd name="T65" fmla="*/ 141 h 149"/>
                  <a:gd name="T66" fmla="*/ 56 w 120"/>
                  <a:gd name="T67" fmla="*/ 148 h 149"/>
                  <a:gd name="T68" fmla="*/ 64 w 120"/>
                  <a:gd name="T69" fmla="*/ 144 h 149"/>
                  <a:gd name="T70" fmla="*/ 58 w 120"/>
                  <a:gd name="T71" fmla="*/ 138 h 149"/>
                  <a:gd name="T72" fmla="*/ 52 w 120"/>
                  <a:gd name="T73" fmla="*/ 132 h 149"/>
                  <a:gd name="T74" fmla="*/ 52 w 120"/>
                  <a:gd name="T75" fmla="*/ 121 h 149"/>
                  <a:gd name="T76" fmla="*/ 49 w 120"/>
                  <a:gd name="T77" fmla="*/ 111 h 149"/>
                  <a:gd name="T78" fmla="*/ 52 w 120"/>
                  <a:gd name="T79" fmla="*/ 102 h 149"/>
                  <a:gd name="T80" fmla="*/ 58 w 120"/>
                  <a:gd name="T81" fmla="*/ 97 h 149"/>
                  <a:gd name="T82" fmla="*/ 63 w 120"/>
                  <a:gd name="T83" fmla="*/ 91 h 149"/>
                  <a:gd name="T84" fmla="*/ 72 w 120"/>
                  <a:gd name="T85" fmla="*/ 89 h 149"/>
                  <a:gd name="T86" fmla="*/ 84 w 120"/>
                  <a:gd name="T87" fmla="*/ 90 h 149"/>
                  <a:gd name="T88" fmla="*/ 90 w 120"/>
                  <a:gd name="T89" fmla="*/ 96 h 149"/>
                  <a:gd name="T90" fmla="*/ 96 w 120"/>
                  <a:gd name="T91" fmla="*/ 91 h 149"/>
                  <a:gd name="T92" fmla="*/ 102 w 120"/>
                  <a:gd name="T93" fmla="*/ 97 h 149"/>
                  <a:gd name="T94" fmla="*/ 111 w 120"/>
                  <a:gd name="T95" fmla="*/ 100 h 149"/>
                  <a:gd name="T96" fmla="*/ 119 w 120"/>
                  <a:gd name="T97" fmla="*/ 104 h 149"/>
                  <a:gd name="T98" fmla="*/ 113 w 120"/>
                  <a:gd name="T99" fmla="*/ 97 h 149"/>
                  <a:gd name="T100" fmla="*/ 110 w 120"/>
                  <a:gd name="T101" fmla="*/ 88 h 149"/>
                  <a:gd name="T102" fmla="*/ 107 w 120"/>
                  <a:gd name="T103" fmla="*/ 80 h 149"/>
                  <a:gd name="T104" fmla="*/ 104 w 120"/>
                  <a:gd name="T105" fmla="*/ 71 h 149"/>
                  <a:gd name="T106" fmla="*/ 101 w 120"/>
                  <a:gd name="T107" fmla="*/ 61 h 149"/>
                  <a:gd name="T108" fmla="*/ 110 w 120"/>
                  <a:gd name="T109" fmla="*/ 53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0"/>
                  <a:gd name="T166" fmla="*/ 0 h 149"/>
                  <a:gd name="T167" fmla="*/ 120 w 120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0" h="149">
                    <a:moveTo>
                      <a:pt x="110" y="53"/>
                    </a:moveTo>
                    <a:lnTo>
                      <a:pt x="95" y="67"/>
                    </a:lnTo>
                    <a:lnTo>
                      <a:pt x="101" y="61"/>
                    </a:lnTo>
                    <a:lnTo>
                      <a:pt x="104" y="52"/>
                    </a:lnTo>
                    <a:lnTo>
                      <a:pt x="101" y="44"/>
                    </a:lnTo>
                    <a:lnTo>
                      <a:pt x="103" y="35"/>
                    </a:lnTo>
                    <a:lnTo>
                      <a:pt x="97" y="29"/>
                    </a:lnTo>
                    <a:lnTo>
                      <a:pt x="93" y="19"/>
                    </a:lnTo>
                    <a:lnTo>
                      <a:pt x="87" y="13"/>
                    </a:lnTo>
                    <a:lnTo>
                      <a:pt x="81" y="6"/>
                    </a:lnTo>
                    <a:lnTo>
                      <a:pt x="75" y="0"/>
                    </a:lnTo>
                    <a:lnTo>
                      <a:pt x="66" y="3"/>
                    </a:lnTo>
                    <a:lnTo>
                      <a:pt x="55" y="2"/>
                    </a:lnTo>
                    <a:lnTo>
                      <a:pt x="49" y="8"/>
                    </a:lnTo>
                    <a:lnTo>
                      <a:pt x="40" y="5"/>
                    </a:lnTo>
                    <a:lnTo>
                      <a:pt x="28" y="9"/>
                    </a:lnTo>
                    <a:lnTo>
                      <a:pt x="17" y="14"/>
                    </a:lnTo>
                    <a:lnTo>
                      <a:pt x="11" y="20"/>
                    </a:lnTo>
                    <a:lnTo>
                      <a:pt x="11" y="33"/>
                    </a:lnTo>
                    <a:lnTo>
                      <a:pt x="8" y="40"/>
                    </a:lnTo>
                    <a:lnTo>
                      <a:pt x="6" y="50"/>
                    </a:lnTo>
                    <a:lnTo>
                      <a:pt x="3" y="58"/>
                    </a:lnTo>
                    <a:lnTo>
                      <a:pt x="0" y="67"/>
                    </a:lnTo>
                    <a:lnTo>
                      <a:pt x="0" y="78"/>
                    </a:lnTo>
                    <a:lnTo>
                      <a:pt x="4" y="88"/>
                    </a:lnTo>
                    <a:lnTo>
                      <a:pt x="8" y="97"/>
                    </a:lnTo>
                    <a:lnTo>
                      <a:pt x="10" y="106"/>
                    </a:lnTo>
                    <a:lnTo>
                      <a:pt x="16" y="112"/>
                    </a:lnTo>
                    <a:lnTo>
                      <a:pt x="23" y="119"/>
                    </a:lnTo>
                    <a:lnTo>
                      <a:pt x="29" y="125"/>
                    </a:lnTo>
                    <a:lnTo>
                      <a:pt x="35" y="132"/>
                    </a:lnTo>
                    <a:lnTo>
                      <a:pt x="41" y="138"/>
                    </a:lnTo>
                    <a:lnTo>
                      <a:pt x="50" y="141"/>
                    </a:lnTo>
                    <a:lnTo>
                      <a:pt x="56" y="148"/>
                    </a:lnTo>
                    <a:lnTo>
                      <a:pt x="64" y="144"/>
                    </a:lnTo>
                    <a:lnTo>
                      <a:pt x="58" y="138"/>
                    </a:lnTo>
                    <a:lnTo>
                      <a:pt x="52" y="132"/>
                    </a:lnTo>
                    <a:lnTo>
                      <a:pt x="52" y="121"/>
                    </a:lnTo>
                    <a:lnTo>
                      <a:pt x="49" y="111"/>
                    </a:lnTo>
                    <a:lnTo>
                      <a:pt x="52" y="102"/>
                    </a:lnTo>
                    <a:lnTo>
                      <a:pt x="58" y="97"/>
                    </a:lnTo>
                    <a:lnTo>
                      <a:pt x="63" y="91"/>
                    </a:lnTo>
                    <a:lnTo>
                      <a:pt x="72" y="89"/>
                    </a:lnTo>
                    <a:lnTo>
                      <a:pt x="84" y="90"/>
                    </a:lnTo>
                    <a:lnTo>
                      <a:pt x="90" y="96"/>
                    </a:lnTo>
                    <a:lnTo>
                      <a:pt x="96" y="91"/>
                    </a:lnTo>
                    <a:lnTo>
                      <a:pt x="102" y="97"/>
                    </a:lnTo>
                    <a:lnTo>
                      <a:pt x="111" y="100"/>
                    </a:lnTo>
                    <a:lnTo>
                      <a:pt x="119" y="104"/>
                    </a:lnTo>
                    <a:lnTo>
                      <a:pt x="113" y="97"/>
                    </a:lnTo>
                    <a:lnTo>
                      <a:pt x="110" y="88"/>
                    </a:lnTo>
                    <a:lnTo>
                      <a:pt x="107" y="80"/>
                    </a:lnTo>
                    <a:lnTo>
                      <a:pt x="104" y="71"/>
                    </a:lnTo>
                    <a:lnTo>
                      <a:pt x="101" y="61"/>
                    </a:lnTo>
                    <a:lnTo>
                      <a:pt x="110" y="53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" name="Group 17"/>
              <p:cNvGrpSpPr>
                <a:grpSpLocks/>
              </p:cNvGrpSpPr>
              <p:nvPr/>
            </p:nvGrpSpPr>
            <p:grpSpPr bwMode="auto">
              <a:xfrm>
                <a:off x="1392" y="3316"/>
                <a:ext cx="133" cy="225"/>
                <a:chOff x="1392" y="3316"/>
                <a:chExt cx="133" cy="225"/>
              </a:xfrm>
            </p:grpSpPr>
            <p:sp>
              <p:nvSpPr>
                <p:cNvPr id="42" name="Oval 15"/>
                <p:cNvSpPr>
                  <a:spLocks noChangeArrowheads="1"/>
                </p:cNvSpPr>
                <p:nvPr/>
              </p:nvSpPr>
              <p:spPr bwMode="auto">
                <a:xfrm>
                  <a:off x="1444" y="3316"/>
                  <a:ext cx="40" cy="4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43" name="Freeform 16"/>
                <p:cNvSpPr>
                  <a:spLocks/>
                </p:cNvSpPr>
                <p:nvPr/>
              </p:nvSpPr>
              <p:spPr bwMode="auto">
                <a:xfrm>
                  <a:off x="1392" y="3348"/>
                  <a:ext cx="133" cy="193"/>
                </a:xfrm>
                <a:custGeom>
                  <a:avLst/>
                  <a:gdLst>
                    <a:gd name="T0" fmla="*/ 0 w 133"/>
                    <a:gd name="T1" fmla="*/ 12 h 193"/>
                    <a:gd name="T2" fmla="*/ 24 w 133"/>
                    <a:gd name="T3" fmla="*/ 12 h 193"/>
                    <a:gd name="T4" fmla="*/ 48 w 133"/>
                    <a:gd name="T5" fmla="*/ 24 h 193"/>
                    <a:gd name="T6" fmla="*/ 72 w 133"/>
                    <a:gd name="T7" fmla="*/ 24 h 193"/>
                    <a:gd name="T8" fmla="*/ 96 w 133"/>
                    <a:gd name="T9" fmla="*/ 24 h 193"/>
                    <a:gd name="T10" fmla="*/ 108 w 133"/>
                    <a:gd name="T11" fmla="*/ 0 h 193"/>
                    <a:gd name="T12" fmla="*/ 132 w 133"/>
                    <a:gd name="T13" fmla="*/ 12 h 193"/>
                    <a:gd name="T14" fmla="*/ 132 w 133"/>
                    <a:gd name="T15" fmla="*/ 36 h 193"/>
                    <a:gd name="T16" fmla="*/ 108 w 133"/>
                    <a:gd name="T17" fmla="*/ 48 h 193"/>
                    <a:gd name="T18" fmla="*/ 84 w 133"/>
                    <a:gd name="T19" fmla="*/ 60 h 193"/>
                    <a:gd name="T20" fmla="*/ 72 w 133"/>
                    <a:gd name="T21" fmla="*/ 84 h 193"/>
                    <a:gd name="T22" fmla="*/ 72 w 133"/>
                    <a:gd name="T23" fmla="*/ 108 h 193"/>
                    <a:gd name="T24" fmla="*/ 72 w 133"/>
                    <a:gd name="T25" fmla="*/ 132 h 193"/>
                    <a:gd name="T26" fmla="*/ 72 w 133"/>
                    <a:gd name="T27" fmla="*/ 156 h 193"/>
                    <a:gd name="T28" fmla="*/ 72 w 133"/>
                    <a:gd name="T29" fmla="*/ 180 h 193"/>
                    <a:gd name="T30" fmla="*/ 48 w 133"/>
                    <a:gd name="T31" fmla="*/ 192 h 193"/>
                    <a:gd name="T32" fmla="*/ 48 w 133"/>
                    <a:gd name="T33" fmla="*/ 168 h 193"/>
                    <a:gd name="T34" fmla="*/ 36 w 133"/>
                    <a:gd name="T35" fmla="*/ 144 h 193"/>
                    <a:gd name="T36" fmla="*/ 36 w 133"/>
                    <a:gd name="T37" fmla="*/ 120 h 193"/>
                    <a:gd name="T38" fmla="*/ 36 w 133"/>
                    <a:gd name="T39" fmla="*/ 96 h 193"/>
                    <a:gd name="T40" fmla="*/ 24 w 133"/>
                    <a:gd name="T41" fmla="*/ 72 h 193"/>
                    <a:gd name="T42" fmla="*/ 12 w 133"/>
                    <a:gd name="T43" fmla="*/ 48 h 193"/>
                    <a:gd name="T44" fmla="*/ 0 w 133"/>
                    <a:gd name="T45" fmla="*/ 24 h 193"/>
                    <a:gd name="T46" fmla="*/ 0 w 133"/>
                    <a:gd name="T47" fmla="*/ 12 h 19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3"/>
                    <a:gd name="T73" fmla="*/ 0 h 193"/>
                    <a:gd name="T74" fmla="*/ 133 w 133"/>
                    <a:gd name="T75" fmla="*/ 193 h 19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3" h="193">
                      <a:moveTo>
                        <a:pt x="0" y="12"/>
                      </a:moveTo>
                      <a:lnTo>
                        <a:pt x="24" y="12"/>
                      </a:lnTo>
                      <a:lnTo>
                        <a:pt x="48" y="24"/>
                      </a:lnTo>
                      <a:lnTo>
                        <a:pt x="72" y="24"/>
                      </a:lnTo>
                      <a:lnTo>
                        <a:pt x="96" y="24"/>
                      </a:lnTo>
                      <a:lnTo>
                        <a:pt x="108" y="0"/>
                      </a:lnTo>
                      <a:lnTo>
                        <a:pt x="132" y="12"/>
                      </a:lnTo>
                      <a:lnTo>
                        <a:pt x="132" y="36"/>
                      </a:lnTo>
                      <a:lnTo>
                        <a:pt x="108" y="48"/>
                      </a:lnTo>
                      <a:lnTo>
                        <a:pt x="84" y="60"/>
                      </a:lnTo>
                      <a:lnTo>
                        <a:pt x="72" y="84"/>
                      </a:lnTo>
                      <a:lnTo>
                        <a:pt x="72" y="108"/>
                      </a:lnTo>
                      <a:lnTo>
                        <a:pt x="72" y="132"/>
                      </a:lnTo>
                      <a:lnTo>
                        <a:pt x="72" y="156"/>
                      </a:lnTo>
                      <a:lnTo>
                        <a:pt x="72" y="180"/>
                      </a:lnTo>
                      <a:lnTo>
                        <a:pt x="48" y="192"/>
                      </a:lnTo>
                      <a:lnTo>
                        <a:pt x="48" y="168"/>
                      </a:lnTo>
                      <a:lnTo>
                        <a:pt x="36" y="144"/>
                      </a:lnTo>
                      <a:lnTo>
                        <a:pt x="36" y="120"/>
                      </a:lnTo>
                      <a:lnTo>
                        <a:pt x="36" y="96"/>
                      </a:lnTo>
                      <a:lnTo>
                        <a:pt x="24" y="72"/>
                      </a:lnTo>
                      <a:lnTo>
                        <a:pt x="12" y="48"/>
                      </a:lnTo>
                      <a:lnTo>
                        <a:pt x="0" y="24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2304" y="2523"/>
              <a:ext cx="177" cy="169"/>
              <a:chOff x="1728" y="3364"/>
              <a:chExt cx="133" cy="225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auto">
              <a:xfrm>
                <a:off x="1780" y="3364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1728" y="3396"/>
                <a:ext cx="133" cy="193"/>
              </a:xfrm>
              <a:custGeom>
                <a:avLst/>
                <a:gdLst>
                  <a:gd name="T0" fmla="*/ 0 w 133"/>
                  <a:gd name="T1" fmla="*/ 12 h 193"/>
                  <a:gd name="T2" fmla="*/ 24 w 133"/>
                  <a:gd name="T3" fmla="*/ 12 h 193"/>
                  <a:gd name="T4" fmla="*/ 48 w 133"/>
                  <a:gd name="T5" fmla="*/ 24 h 193"/>
                  <a:gd name="T6" fmla="*/ 72 w 133"/>
                  <a:gd name="T7" fmla="*/ 24 h 193"/>
                  <a:gd name="T8" fmla="*/ 96 w 133"/>
                  <a:gd name="T9" fmla="*/ 24 h 193"/>
                  <a:gd name="T10" fmla="*/ 108 w 133"/>
                  <a:gd name="T11" fmla="*/ 0 h 193"/>
                  <a:gd name="T12" fmla="*/ 132 w 133"/>
                  <a:gd name="T13" fmla="*/ 12 h 193"/>
                  <a:gd name="T14" fmla="*/ 132 w 133"/>
                  <a:gd name="T15" fmla="*/ 36 h 193"/>
                  <a:gd name="T16" fmla="*/ 108 w 133"/>
                  <a:gd name="T17" fmla="*/ 48 h 193"/>
                  <a:gd name="T18" fmla="*/ 84 w 133"/>
                  <a:gd name="T19" fmla="*/ 60 h 193"/>
                  <a:gd name="T20" fmla="*/ 72 w 133"/>
                  <a:gd name="T21" fmla="*/ 84 h 193"/>
                  <a:gd name="T22" fmla="*/ 72 w 133"/>
                  <a:gd name="T23" fmla="*/ 108 h 193"/>
                  <a:gd name="T24" fmla="*/ 72 w 133"/>
                  <a:gd name="T25" fmla="*/ 132 h 193"/>
                  <a:gd name="T26" fmla="*/ 72 w 133"/>
                  <a:gd name="T27" fmla="*/ 156 h 193"/>
                  <a:gd name="T28" fmla="*/ 72 w 133"/>
                  <a:gd name="T29" fmla="*/ 180 h 193"/>
                  <a:gd name="T30" fmla="*/ 48 w 133"/>
                  <a:gd name="T31" fmla="*/ 192 h 193"/>
                  <a:gd name="T32" fmla="*/ 48 w 133"/>
                  <a:gd name="T33" fmla="*/ 168 h 193"/>
                  <a:gd name="T34" fmla="*/ 36 w 133"/>
                  <a:gd name="T35" fmla="*/ 144 h 193"/>
                  <a:gd name="T36" fmla="*/ 36 w 133"/>
                  <a:gd name="T37" fmla="*/ 120 h 193"/>
                  <a:gd name="T38" fmla="*/ 36 w 133"/>
                  <a:gd name="T39" fmla="*/ 96 h 193"/>
                  <a:gd name="T40" fmla="*/ 24 w 133"/>
                  <a:gd name="T41" fmla="*/ 72 h 193"/>
                  <a:gd name="T42" fmla="*/ 12 w 133"/>
                  <a:gd name="T43" fmla="*/ 48 h 193"/>
                  <a:gd name="T44" fmla="*/ 0 w 133"/>
                  <a:gd name="T45" fmla="*/ 24 h 193"/>
                  <a:gd name="T46" fmla="*/ 0 w 133"/>
                  <a:gd name="T47" fmla="*/ 12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193"/>
                  <a:gd name="T74" fmla="*/ 133 w 133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193">
                    <a:moveTo>
                      <a:pt x="0" y="12"/>
                    </a:moveTo>
                    <a:lnTo>
                      <a:pt x="24" y="12"/>
                    </a:lnTo>
                    <a:lnTo>
                      <a:pt x="48" y="24"/>
                    </a:lnTo>
                    <a:lnTo>
                      <a:pt x="72" y="24"/>
                    </a:lnTo>
                    <a:lnTo>
                      <a:pt x="96" y="24"/>
                    </a:lnTo>
                    <a:lnTo>
                      <a:pt x="108" y="0"/>
                    </a:lnTo>
                    <a:lnTo>
                      <a:pt x="132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84" y="60"/>
                    </a:lnTo>
                    <a:lnTo>
                      <a:pt x="72" y="84"/>
                    </a:lnTo>
                    <a:lnTo>
                      <a:pt x="72" y="108"/>
                    </a:lnTo>
                    <a:lnTo>
                      <a:pt x="72" y="132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48" y="192"/>
                    </a:lnTo>
                    <a:lnTo>
                      <a:pt x="48" y="168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24" y="72"/>
                    </a:lnTo>
                    <a:lnTo>
                      <a:pt x="12" y="48"/>
                    </a:lnTo>
                    <a:lnTo>
                      <a:pt x="0" y="24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3072" y="2523"/>
              <a:ext cx="177" cy="169"/>
              <a:chOff x="2304" y="3364"/>
              <a:chExt cx="133" cy="225"/>
            </a:xfrm>
          </p:grpSpPr>
          <p:sp>
            <p:nvSpPr>
              <p:cNvPr id="36" name="Oval 22"/>
              <p:cNvSpPr>
                <a:spLocks noChangeArrowheads="1"/>
              </p:cNvSpPr>
              <p:nvPr/>
            </p:nvSpPr>
            <p:spPr bwMode="auto">
              <a:xfrm>
                <a:off x="2356" y="3364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2304" y="3396"/>
                <a:ext cx="133" cy="193"/>
              </a:xfrm>
              <a:custGeom>
                <a:avLst/>
                <a:gdLst>
                  <a:gd name="T0" fmla="*/ 0 w 133"/>
                  <a:gd name="T1" fmla="*/ 12 h 193"/>
                  <a:gd name="T2" fmla="*/ 24 w 133"/>
                  <a:gd name="T3" fmla="*/ 12 h 193"/>
                  <a:gd name="T4" fmla="*/ 48 w 133"/>
                  <a:gd name="T5" fmla="*/ 24 h 193"/>
                  <a:gd name="T6" fmla="*/ 72 w 133"/>
                  <a:gd name="T7" fmla="*/ 24 h 193"/>
                  <a:gd name="T8" fmla="*/ 96 w 133"/>
                  <a:gd name="T9" fmla="*/ 24 h 193"/>
                  <a:gd name="T10" fmla="*/ 108 w 133"/>
                  <a:gd name="T11" fmla="*/ 0 h 193"/>
                  <a:gd name="T12" fmla="*/ 132 w 133"/>
                  <a:gd name="T13" fmla="*/ 12 h 193"/>
                  <a:gd name="T14" fmla="*/ 132 w 133"/>
                  <a:gd name="T15" fmla="*/ 36 h 193"/>
                  <a:gd name="T16" fmla="*/ 108 w 133"/>
                  <a:gd name="T17" fmla="*/ 48 h 193"/>
                  <a:gd name="T18" fmla="*/ 84 w 133"/>
                  <a:gd name="T19" fmla="*/ 60 h 193"/>
                  <a:gd name="T20" fmla="*/ 72 w 133"/>
                  <a:gd name="T21" fmla="*/ 84 h 193"/>
                  <a:gd name="T22" fmla="*/ 72 w 133"/>
                  <a:gd name="T23" fmla="*/ 108 h 193"/>
                  <a:gd name="T24" fmla="*/ 72 w 133"/>
                  <a:gd name="T25" fmla="*/ 132 h 193"/>
                  <a:gd name="T26" fmla="*/ 72 w 133"/>
                  <a:gd name="T27" fmla="*/ 156 h 193"/>
                  <a:gd name="T28" fmla="*/ 72 w 133"/>
                  <a:gd name="T29" fmla="*/ 180 h 193"/>
                  <a:gd name="T30" fmla="*/ 48 w 133"/>
                  <a:gd name="T31" fmla="*/ 192 h 193"/>
                  <a:gd name="T32" fmla="*/ 48 w 133"/>
                  <a:gd name="T33" fmla="*/ 168 h 193"/>
                  <a:gd name="T34" fmla="*/ 36 w 133"/>
                  <a:gd name="T35" fmla="*/ 144 h 193"/>
                  <a:gd name="T36" fmla="*/ 36 w 133"/>
                  <a:gd name="T37" fmla="*/ 120 h 193"/>
                  <a:gd name="T38" fmla="*/ 36 w 133"/>
                  <a:gd name="T39" fmla="*/ 96 h 193"/>
                  <a:gd name="T40" fmla="*/ 24 w 133"/>
                  <a:gd name="T41" fmla="*/ 72 h 193"/>
                  <a:gd name="T42" fmla="*/ 12 w 133"/>
                  <a:gd name="T43" fmla="*/ 48 h 193"/>
                  <a:gd name="T44" fmla="*/ 0 w 133"/>
                  <a:gd name="T45" fmla="*/ 24 h 193"/>
                  <a:gd name="T46" fmla="*/ 0 w 133"/>
                  <a:gd name="T47" fmla="*/ 12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193"/>
                  <a:gd name="T74" fmla="*/ 133 w 133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193">
                    <a:moveTo>
                      <a:pt x="0" y="12"/>
                    </a:moveTo>
                    <a:lnTo>
                      <a:pt x="24" y="12"/>
                    </a:lnTo>
                    <a:lnTo>
                      <a:pt x="48" y="24"/>
                    </a:lnTo>
                    <a:lnTo>
                      <a:pt x="72" y="24"/>
                    </a:lnTo>
                    <a:lnTo>
                      <a:pt x="96" y="24"/>
                    </a:lnTo>
                    <a:lnTo>
                      <a:pt x="108" y="0"/>
                    </a:lnTo>
                    <a:lnTo>
                      <a:pt x="132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84" y="60"/>
                    </a:lnTo>
                    <a:lnTo>
                      <a:pt x="72" y="84"/>
                    </a:lnTo>
                    <a:lnTo>
                      <a:pt x="72" y="108"/>
                    </a:lnTo>
                    <a:lnTo>
                      <a:pt x="72" y="132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48" y="192"/>
                    </a:lnTo>
                    <a:lnTo>
                      <a:pt x="48" y="168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24" y="72"/>
                    </a:lnTo>
                    <a:lnTo>
                      <a:pt x="12" y="48"/>
                    </a:lnTo>
                    <a:lnTo>
                      <a:pt x="0" y="24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2880" y="2487"/>
              <a:ext cx="177" cy="169"/>
              <a:chOff x="2160" y="3316"/>
              <a:chExt cx="133" cy="225"/>
            </a:xfrm>
          </p:grpSpPr>
          <p:sp>
            <p:nvSpPr>
              <p:cNvPr id="34" name="Oval 25"/>
              <p:cNvSpPr>
                <a:spLocks noChangeArrowheads="1"/>
              </p:cNvSpPr>
              <p:nvPr/>
            </p:nvSpPr>
            <p:spPr bwMode="auto">
              <a:xfrm>
                <a:off x="2212" y="3316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2160" y="3348"/>
                <a:ext cx="133" cy="193"/>
              </a:xfrm>
              <a:custGeom>
                <a:avLst/>
                <a:gdLst>
                  <a:gd name="T0" fmla="*/ 0 w 133"/>
                  <a:gd name="T1" fmla="*/ 12 h 193"/>
                  <a:gd name="T2" fmla="*/ 24 w 133"/>
                  <a:gd name="T3" fmla="*/ 12 h 193"/>
                  <a:gd name="T4" fmla="*/ 48 w 133"/>
                  <a:gd name="T5" fmla="*/ 24 h 193"/>
                  <a:gd name="T6" fmla="*/ 72 w 133"/>
                  <a:gd name="T7" fmla="*/ 24 h 193"/>
                  <a:gd name="T8" fmla="*/ 96 w 133"/>
                  <a:gd name="T9" fmla="*/ 24 h 193"/>
                  <a:gd name="T10" fmla="*/ 108 w 133"/>
                  <a:gd name="T11" fmla="*/ 0 h 193"/>
                  <a:gd name="T12" fmla="*/ 132 w 133"/>
                  <a:gd name="T13" fmla="*/ 12 h 193"/>
                  <a:gd name="T14" fmla="*/ 132 w 133"/>
                  <a:gd name="T15" fmla="*/ 36 h 193"/>
                  <a:gd name="T16" fmla="*/ 108 w 133"/>
                  <a:gd name="T17" fmla="*/ 48 h 193"/>
                  <a:gd name="T18" fmla="*/ 84 w 133"/>
                  <a:gd name="T19" fmla="*/ 60 h 193"/>
                  <a:gd name="T20" fmla="*/ 72 w 133"/>
                  <a:gd name="T21" fmla="*/ 84 h 193"/>
                  <a:gd name="T22" fmla="*/ 72 w 133"/>
                  <a:gd name="T23" fmla="*/ 108 h 193"/>
                  <a:gd name="T24" fmla="*/ 72 w 133"/>
                  <a:gd name="T25" fmla="*/ 132 h 193"/>
                  <a:gd name="T26" fmla="*/ 72 w 133"/>
                  <a:gd name="T27" fmla="*/ 156 h 193"/>
                  <a:gd name="T28" fmla="*/ 72 w 133"/>
                  <a:gd name="T29" fmla="*/ 180 h 193"/>
                  <a:gd name="T30" fmla="*/ 48 w 133"/>
                  <a:gd name="T31" fmla="*/ 192 h 193"/>
                  <a:gd name="T32" fmla="*/ 48 w 133"/>
                  <a:gd name="T33" fmla="*/ 168 h 193"/>
                  <a:gd name="T34" fmla="*/ 36 w 133"/>
                  <a:gd name="T35" fmla="*/ 144 h 193"/>
                  <a:gd name="T36" fmla="*/ 36 w 133"/>
                  <a:gd name="T37" fmla="*/ 120 h 193"/>
                  <a:gd name="T38" fmla="*/ 36 w 133"/>
                  <a:gd name="T39" fmla="*/ 96 h 193"/>
                  <a:gd name="T40" fmla="*/ 24 w 133"/>
                  <a:gd name="T41" fmla="*/ 72 h 193"/>
                  <a:gd name="T42" fmla="*/ 12 w 133"/>
                  <a:gd name="T43" fmla="*/ 48 h 193"/>
                  <a:gd name="T44" fmla="*/ 0 w 133"/>
                  <a:gd name="T45" fmla="*/ 24 h 193"/>
                  <a:gd name="T46" fmla="*/ 0 w 133"/>
                  <a:gd name="T47" fmla="*/ 12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193"/>
                  <a:gd name="T74" fmla="*/ 133 w 133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193">
                    <a:moveTo>
                      <a:pt x="0" y="12"/>
                    </a:moveTo>
                    <a:lnTo>
                      <a:pt x="24" y="12"/>
                    </a:lnTo>
                    <a:lnTo>
                      <a:pt x="48" y="24"/>
                    </a:lnTo>
                    <a:lnTo>
                      <a:pt x="72" y="24"/>
                    </a:lnTo>
                    <a:lnTo>
                      <a:pt x="96" y="24"/>
                    </a:lnTo>
                    <a:lnTo>
                      <a:pt x="108" y="0"/>
                    </a:lnTo>
                    <a:lnTo>
                      <a:pt x="132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84" y="60"/>
                    </a:lnTo>
                    <a:lnTo>
                      <a:pt x="72" y="84"/>
                    </a:lnTo>
                    <a:lnTo>
                      <a:pt x="72" y="108"/>
                    </a:lnTo>
                    <a:lnTo>
                      <a:pt x="72" y="132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48" y="192"/>
                    </a:lnTo>
                    <a:lnTo>
                      <a:pt x="48" y="168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24" y="72"/>
                    </a:lnTo>
                    <a:lnTo>
                      <a:pt x="12" y="48"/>
                    </a:lnTo>
                    <a:lnTo>
                      <a:pt x="0" y="24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Rectangle 28" descr="Narrow vertical"/>
            <p:cNvSpPr>
              <a:spLocks noChangeArrowheads="1"/>
            </p:cNvSpPr>
            <p:nvPr/>
          </p:nvSpPr>
          <p:spPr bwMode="auto">
            <a:xfrm>
              <a:off x="3269" y="2559"/>
              <a:ext cx="118" cy="138"/>
            </a:xfrm>
            <a:prstGeom prst="rect">
              <a:avLst/>
            </a:prstGeom>
            <a:pattFill prst="narVert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2864" y="1637"/>
              <a:ext cx="52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1800" b="1" dirty="0"/>
                <a:t>LFA-1</a:t>
              </a:r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 flipH="1">
              <a:off x="4416" y="2379"/>
              <a:ext cx="256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4340" y="1970"/>
              <a:ext cx="41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1800" b="1"/>
                <a:t>TCR</a:t>
              </a: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660" y="2150"/>
              <a:ext cx="91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1800" b="1" dirty="0" err="1" smtClean="0"/>
                <a:t>MHC:Peptide</a:t>
              </a:r>
              <a:endParaRPr lang="en-GB" sz="1800" b="1" dirty="0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>
              <a:off x="4352" y="2163"/>
              <a:ext cx="192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 flipH="1">
              <a:off x="2745" y="1809"/>
              <a:ext cx="355" cy="4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Rectangle 35" descr="Narrow vertical"/>
            <p:cNvSpPr>
              <a:spLocks noChangeArrowheads="1"/>
            </p:cNvSpPr>
            <p:nvPr/>
          </p:nvSpPr>
          <p:spPr bwMode="auto">
            <a:xfrm rot="-2340000">
              <a:off x="3893" y="2593"/>
              <a:ext cx="118" cy="154"/>
            </a:xfrm>
            <a:prstGeom prst="rect">
              <a:avLst/>
            </a:prstGeom>
            <a:pattFill prst="narVert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" name="Oval 36"/>
            <p:cNvSpPr>
              <a:spLocks noChangeArrowheads="1"/>
            </p:cNvSpPr>
            <p:nvPr/>
          </p:nvSpPr>
          <p:spPr bwMode="auto">
            <a:xfrm rot="-2340000">
              <a:off x="3715" y="2429"/>
              <a:ext cx="117" cy="23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" name="Rectangle 38" descr="Narrow vertical"/>
            <p:cNvSpPr>
              <a:spLocks noChangeArrowheads="1"/>
            </p:cNvSpPr>
            <p:nvPr/>
          </p:nvSpPr>
          <p:spPr bwMode="auto">
            <a:xfrm rot="1740000">
              <a:off x="1128" y="2654"/>
              <a:ext cx="117" cy="138"/>
            </a:xfrm>
            <a:prstGeom prst="rect">
              <a:avLst/>
            </a:prstGeom>
            <a:pattFill prst="narVert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" name="Oval 39"/>
            <p:cNvSpPr>
              <a:spLocks noChangeArrowheads="1"/>
            </p:cNvSpPr>
            <p:nvPr/>
          </p:nvSpPr>
          <p:spPr bwMode="auto">
            <a:xfrm rot="1740000">
              <a:off x="1284" y="2460"/>
              <a:ext cx="117" cy="21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704" y="2637"/>
              <a:ext cx="4017" cy="226"/>
            </a:xfrm>
            <a:custGeom>
              <a:avLst/>
              <a:gdLst>
                <a:gd name="T0" fmla="*/ 43 w 3013"/>
                <a:gd name="T1" fmla="*/ 95 h 301"/>
                <a:gd name="T2" fmla="*/ 128 w 3013"/>
                <a:gd name="T3" fmla="*/ 88 h 301"/>
                <a:gd name="T4" fmla="*/ 213 w 3013"/>
                <a:gd name="T5" fmla="*/ 81 h 301"/>
                <a:gd name="T6" fmla="*/ 299 w 3013"/>
                <a:gd name="T7" fmla="*/ 81 h 301"/>
                <a:gd name="T8" fmla="*/ 512 w 3013"/>
                <a:gd name="T9" fmla="*/ 88 h 301"/>
                <a:gd name="T10" fmla="*/ 597 w 3013"/>
                <a:gd name="T11" fmla="*/ 95 h 301"/>
                <a:gd name="T12" fmla="*/ 661 w 3013"/>
                <a:gd name="T13" fmla="*/ 115 h 301"/>
                <a:gd name="T14" fmla="*/ 747 w 3013"/>
                <a:gd name="T15" fmla="*/ 115 h 301"/>
                <a:gd name="T16" fmla="*/ 832 w 3013"/>
                <a:gd name="T17" fmla="*/ 115 h 301"/>
                <a:gd name="T18" fmla="*/ 939 w 3013"/>
                <a:gd name="T19" fmla="*/ 95 h 301"/>
                <a:gd name="T20" fmla="*/ 1024 w 3013"/>
                <a:gd name="T21" fmla="*/ 81 h 301"/>
                <a:gd name="T22" fmla="*/ 1131 w 3013"/>
                <a:gd name="T23" fmla="*/ 74 h 301"/>
                <a:gd name="T24" fmla="*/ 1237 w 3013"/>
                <a:gd name="T25" fmla="*/ 68 h 301"/>
                <a:gd name="T26" fmla="*/ 1323 w 3013"/>
                <a:gd name="T27" fmla="*/ 68 h 301"/>
                <a:gd name="T28" fmla="*/ 1408 w 3013"/>
                <a:gd name="T29" fmla="*/ 54 h 301"/>
                <a:gd name="T30" fmla="*/ 1493 w 3013"/>
                <a:gd name="T31" fmla="*/ 41 h 301"/>
                <a:gd name="T32" fmla="*/ 1557 w 3013"/>
                <a:gd name="T33" fmla="*/ 20 h 301"/>
                <a:gd name="T34" fmla="*/ 1643 w 3013"/>
                <a:gd name="T35" fmla="*/ 14 h 301"/>
                <a:gd name="T36" fmla="*/ 1728 w 3013"/>
                <a:gd name="T37" fmla="*/ 7 h 301"/>
                <a:gd name="T38" fmla="*/ 1813 w 3013"/>
                <a:gd name="T39" fmla="*/ 7 h 301"/>
                <a:gd name="T40" fmla="*/ 1899 w 3013"/>
                <a:gd name="T41" fmla="*/ 0 h 301"/>
                <a:gd name="T42" fmla="*/ 1984 w 3013"/>
                <a:gd name="T43" fmla="*/ 0 h 301"/>
                <a:gd name="T44" fmla="*/ 2090 w 3013"/>
                <a:gd name="T45" fmla="*/ 14 h 301"/>
                <a:gd name="T46" fmla="*/ 2154 w 3013"/>
                <a:gd name="T47" fmla="*/ 27 h 301"/>
                <a:gd name="T48" fmla="*/ 2240 w 3013"/>
                <a:gd name="T49" fmla="*/ 34 h 301"/>
                <a:gd name="T50" fmla="*/ 2325 w 3013"/>
                <a:gd name="T51" fmla="*/ 34 h 301"/>
                <a:gd name="T52" fmla="*/ 2432 w 3013"/>
                <a:gd name="T53" fmla="*/ 27 h 301"/>
                <a:gd name="T54" fmla="*/ 2517 w 3013"/>
                <a:gd name="T55" fmla="*/ 27 h 301"/>
                <a:gd name="T56" fmla="*/ 2602 w 3013"/>
                <a:gd name="T57" fmla="*/ 34 h 301"/>
                <a:gd name="T58" fmla="*/ 2688 w 3013"/>
                <a:gd name="T59" fmla="*/ 34 h 301"/>
                <a:gd name="T60" fmla="*/ 2773 w 3013"/>
                <a:gd name="T61" fmla="*/ 20 h 301"/>
                <a:gd name="T62" fmla="*/ 2880 w 3013"/>
                <a:gd name="T63" fmla="*/ 20 h 301"/>
                <a:gd name="T64" fmla="*/ 2965 w 3013"/>
                <a:gd name="T65" fmla="*/ 20 h 301"/>
                <a:gd name="T66" fmla="*/ 3050 w 3013"/>
                <a:gd name="T67" fmla="*/ 14 h 301"/>
                <a:gd name="T68" fmla="*/ 3136 w 3013"/>
                <a:gd name="T69" fmla="*/ 14 h 301"/>
                <a:gd name="T70" fmla="*/ 3242 w 3013"/>
                <a:gd name="T71" fmla="*/ 27 h 301"/>
                <a:gd name="T72" fmla="*/ 3306 w 3013"/>
                <a:gd name="T73" fmla="*/ 41 h 301"/>
                <a:gd name="T74" fmla="*/ 3392 w 3013"/>
                <a:gd name="T75" fmla="*/ 54 h 301"/>
                <a:gd name="T76" fmla="*/ 3498 w 3013"/>
                <a:gd name="T77" fmla="*/ 54 h 301"/>
                <a:gd name="T78" fmla="*/ 3584 w 3013"/>
                <a:gd name="T79" fmla="*/ 54 h 301"/>
                <a:gd name="T80" fmla="*/ 3669 w 3013"/>
                <a:gd name="T81" fmla="*/ 47 h 301"/>
                <a:gd name="T82" fmla="*/ 3754 w 3013"/>
                <a:gd name="T83" fmla="*/ 47 h 301"/>
                <a:gd name="T84" fmla="*/ 3904 w 3013"/>
                <a:gd name="T85" fmla="*/ 47 h 301"/>
                <a:gd name="T86" fmla="*/ 4010 w 3013"/>
                <a:gd name="T87" fmla="*/ 47 h 301"/>
                <a:gd name="T88" fmla="*/ 4096 w 3013"/>
                <a:gd name="T89" fmla="*/ 47 h 301"/>
                <a:gd name="T90" fmla="*/ 4181 w 3013"/>
                <a:gd name="T91" fmla="*/ 54 h 301"/>
                <a:gd name="T92" fmla="*/ 4288 w 3013"/>
                <a:gd name="T93" fmla="*/ 61 h 301"/>
                <a:gd name="T94" fmla="*/ 4437 w 3013"/>
                <a:gd name="T95" fmla="*/ 68 h 301"/>
                <a:gd name="T96" fmla="*/ 4586 w 3013"/>
                <a:gd name="T97" fmla="*/ 68 h 301"/>
                <a:gd name="T98" fmla="*/ 4672 w 3013"/>
                <a:gd name="T99" fmla="*/ 61 h 301"/>
                <a:gd name="T100" fmla="*/ 4757 w 3013"/>
                <a:gd name="T101" fmla="*/ 74 h 301"/>
                <a:gd name="T102" fmla="*/ 4842 w 3013"/>
                <a:gd name="T103" fmla="*/ 88 h 301"/>
                <a:gd name="T104" fmla="*/ 4906 w 3013"/>
                <a:gd name="T105" fmla="*/ 108 h 301"/>
                <a:gd name="T106" fmla="*/ 4992 w 3013"/>
                <a:gd name="T107" fmla="*/ 122 h 301"/>
                <a:gd name="T108" fmla="*/ 5098 w 3013"/>
                <a:gd name="T109" fmla="*/ 135 h 301"/>
                <a:gd name="T110" fmla="*/ 5184 w 3013"/>
                <a:gd name="T111" fmla="*/ 142 h 301"/>
                <a:gd name="T112" fmla="*/ 5290 w 3013"/>
                <a:gd name="T113" fmla="*/ 149 h 301"/>
                <a:gd name="T114" fmla="*/ 5354 w 3013"/>
                <a:gd name="T115" fmla="*/ 169 h 3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3"/>
                <a:gd name="T175" fmla="*/ 0 h 301"/>
                <a:gd name="T176" fmla="*/ 3013 w 3013"/>
                <a:gd name="T177" fmla="*/ 301 h 3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3" h="301">
                  <a:moveTo>
                    <a:pt x="0" y="180"/>
                  </a:moveTo>
                  <a:lnTo>
                    <a:pt x="24" y="168"/>
                  </a:lnTo>
                  <a:lnTo>
                    <a:pt x="48" y="168"/>
                  </a:lnTo>
                  <a:lnTo>
                    <a:pt x="72" y="156"/>
                  </a:lnTo>
                  <a:lnTo>
                    <a:pt x="96" y="144"/>
                  </a:lnTo>
                  <a:lnTo>
                    <a:pt x="120" y="144"/>
                  </a:lnTo>
                  <a:lnTo>
                    <a:pt x="144" y="144"/>
                  </a:lnTo>
                  <a:lnTo>
                    <a:pt x="168" y="144"/>
                  </a:lnTo>
                  <a:lnTo>
                    <a:pt x="264" y="156"/>
                  </a:lnTo>
                  <a:lnTo>
                    <a:pt x="288" y="156"/>
                  </a:lnTo>
                  <a:lnTo>
                    <a:pt x="312" y="168"/>
                  </a:lnTo>
                  <a:lnTo>
                    <a:pt x="336" y="168"/>
                  </a:lnTo>
                  <a:lnTo>
                    <a:pt x="348" y="192"/>
                  </a:lnTo>
                  <a:lnTo>
                    <a:pt x="372" y="204"/>
                  </a:lnTo>
                  <a:lnTo>
                    <a:pt x="396" y="204"/>
                  </a:lnTo>
                  <a:lnTo>
                    <a:pt x="420" y="204"/>
                  </a:lnTo>
                  <a:lnTo>
                    <a:pt x="444" y="204"/>
                  </a:lnTo>
                  <a:lnTo>
                    <a:pt x="468" y="204"/>
                  </a:lnTo>
                  <a:lnTo>
                    <a:pt x="492" y="192"/>
                  </a:lnTo>
                  <a:lnTo>
                    <a:pt x="528" y="168"/>
                  </a:lnTo>
                  <a:lnTo>
                    <a:pt x="552" y="156"/>
                  </a:lnTo>
                  <a:lnTo>
                    <a:pt x="576" y="144"/>
                  </a:lnTo>
                  <a:lnTo>
                    <a:pt x="600" y="144"/>
                  </a:lnTo>
                  <a:lnTo>
                    <a:pt x="636" y="132"/>
                  </a:lnTo>
                  <a:lnTo>
                    <a:pt x="672" y="120"/>
                  </a:lnTo>
                  <a:lnTo>
                    <a:pt x="696" y="120"/>
                  </a:lnTo>
                  <a:lnTo>
                    <a:pt x="720" y="120"/>
                  </a:lnTo>
                  <a:lnTo>
                    <a:pt x="744" y="120"/>
                  </a:lnTo>
                  <a:lnTo>
                    <a:pt x="768" y="108"/>
                  </a:lnTo>
                  <a:lnTo>
                    <a:pt x="792" y="96"/>
                  </a:lnTo>
                  <a:lnTo>
                    <a:pt x="816" y="84"/>
                  </a:lnTo>
                  <a:lnTo>
                    <a:pt x="840" y="72"/>
                  </a:lnTo>
                  <a:lnTo>
                    <a:pt x="852" y="48"/>
                  </a:lnTo>
                  <a:lnTo>
                    <a:pt x="876" y="36"/>
                  </a:lnTo>
                  <a:lnTo>
                    <a:pt x="900" y="36"/>
                  </a:lnTo>
                  <a:lnTo>
                    <a:pt x="924" y="24"/>
                  </a:lnTo>
                  <a:lnTo>
                    <a:pt x="948" y="24"/>
                  </a:lnTo>
                  <a:lnTo>
                    <a:pt x="972" y="12"/>
                  </a:lnTo>
                  <a:lnTo>
                    <a:pt x="996" y="12"/>
                  </a:lnTo>
                  <a:lnTo>
                    <a:pt x="1020" y="12"/>
                  </a:lnTo>
                  <a:lnTo>
                    <a:pt x="1044" y="12"/>
                  </a:lnTo>
                  <a:lnTo>
                    <a:pt x="1068" y="0"/>
                  </a:lnTo>
                  <a:lnTo>
                    <a:pt x="1092" y="0"/>
                  </a:lnTo>
                  <a:lnTo>
                    <a:pt x="1116" y="0"/>
                  </a:lnTo>
                  <a:lnTo>
                    <a:pt x="1140" y="12"/>
                  </a:lnTo>
                  <a:lnTo>
                    <a:pt x="1176" y="24"/>
                  </a:lnTo>
                  <a:lnTo>
                    <a:pt x="1200" y="24"/>
                  </a:lnTo>
                  <a:lnTo>
                    <a:pt x="1212" y="48"/>
                  </a:lnTo>
                  <a:lnTo>
                    <a:pt x="1236" y="48"/>
                  </a:lnTo>
                  <a:lnTo>
                    <a:pt x="1260" y="60"/>
                  </a:lnTo>
                  <a:lnTo>
                    <a:pt x="1284" y="60"/>
                  </a:lnTo>
                  <a:lnTo>
                    <a:pt x="1308" y="60"/>
                  </a:lnTo>
                  <a:lnTo>
                    <a:pt x="1332" y="60"/>
                  </a:lnTo>
                  <a:lnTo>
                    <a:pt x="1368" y="48"/>
                  </a:lnTo>
                  <a:lnTo>
                    <a:pt x="1392" y="48"/>
                  </a:lnTo>
                  <a:lnTo>
                    <a:pt x="1416" y="48"/>
                  </a:lnTo>
                  <a:lnTo>
                    <a:pt x="1440" y="48"/>
                  </a:lnTo>
                  <a:lnTo>
                    <a:pt x="1464" y="60"/>
                  </a:lnTo>
                  <a:lnTo>
                    <a:pt x="1488" y="60"/>
                  </a:lnTo>
                  <a:lnTo>
                    <a:pt x="1512" y="60"/>
                  </a:lnTo>
                  <a:lnTo>
                    <a:pt x="1536" y="48"/>
                  </a:lnTo>
                  <a:lnTo>
                    <a:pt x="1560" y="36"/>
                  </a:lnTo>
                  <a:lnTo>
                    <a:pt x="1584" y="36"/>
                  </a:lnTo>
                  <a:lnTo>
                    <a:pt x="1620" y="36"/>
                  </a:lnTo>
                  <a:lnTo>
                    <a:pt x="1644" y="36"/>
                  </a:lnTo>
                  <a:lnTo>
                    <a:pt x="1668" y="36"/>
                  </a:lnTo>
                  <a:lnTo>
                    <a:pt x="1692" y="36"/>
                  </a:lnTo>
                  <a:lnTo>
                    <a:pt x="1716" y="24"/>
                  </a:lnTo>
                  <a:lnTo>
                    <a:pt x="1740" y="24"/>
                  </a:lnTo>
                  <a:lnTo>
                    <a:pt x="1764" y="24"/>
                  </a:lnTo>
                  <a:lnTo>
                    <a:pt x="1800" y="36"/>
                  </a:lnTo>
                  <a:lnTo>
                    <a:pt x="1824" y="48"/>
                  </a:lnTo>
                  <a:lnTo>
                    <a:pt x="1848" y="48"/>
                  </a:lnTo>
                  <a:lnTo>
                    <a:pt x="1860" y="72"/>
                  </a:lnTo>
                  <a:lnTo>
                    <a:pt x="1884" y="84"/>
                  </a:lnTo>
                  <a:lnTo>
                    <a:pt x="1908" y="96"/>
                  </a:lnTo>
                  <a:lnTo>
                    <a:pt x="1944" y="96"/>
                  </a:lnTo>
                  <a:lnTo>
                    <a:pt x="1968" y="96"/>
                  </a:lnTo>
                  <a:lnTo>
                    <a:pt x="1992" y="96"/>
                  </a:lnTo>
                  <a:lnTo>
                    <a:pt x="2016" y="96"/>
                  </a:lnTo>
                  <a:lnTo>
                    <a:pt x="2040" y="84"/>
                  </a:lnTo>
                  <a:lnTo>
                    <a:pt x="2064" y="84"/>
                  </a:lnTo>
                  <a:lnTo>
                    <a:pt x="2088" y="84"/>
                  </a:lnTo>
                  <a:lnTo>
                    <a:pt x="2112" y="84"/>
                  </a:lnTo>
                  <a:lnTo>
                    <a:pt x="2160" y="84"/>
                  </a:lnTo>
                  <a:lnTo>
                    <a:pt x="2196" y="84"/>
                  </a:lnTo>
                  <a:lnTo>
                    <a:pt x="2220" y="84"/>
                  </a:lnTo>
                  <a:lnTo>
                    <a:pt x="2256" y="84"/>
                  </a:lnTo>
                  <a:lnTo>
                    <a:pt x="2280" y="84"/>
                  </a:lnTo>
                  <a:lnTo>
                    <a:pt x="2304" y="84"/>
                  </a:lnTo>
                  <a:lnTo>
                    <a:pt x="2328" y="96"/>
                  </a:lnTo>
                  <a:lnTo>
                    <a:pt x="2352" y="96"/>
                  </a:lnTo>
                  <a:lnTo>
                    <a:pt x="2388" y="108"/>
                  </a:lnTo>
                  <a:lnTo>
                    <a:pt x="2412" y="108"/>
                  </a:lnTo>
                  <a:lnTo>
                    <a:pt x="2448" y="108"/>
                  </a:lnTo>
                  <a:lnTo>
                    <a:pt x="2496" y="120"/>
                  </a:lnTo>
                  <a:lnTo>
                    <a:pt x="2544" y="120"/>
                  </a:lnTo>
                  <a:lnTo>
                    <a:pt x="2580" y="120"/>
                  </a:lnTo>
                  <a:lnTo>
                    <a:pt x="2604" y="120"/>
                  </a:lnTo>
                  <a:lnTo>
                    <a:pt x="2628" y="108"/>
                  </a:lnTo>
                  <a:lnTo>
                    <a:pt x="2652" y="108"/>
                  </a:lnTo>
                  <a:lnTo>
                    <a:pt x="2676" y="132"/>
                  </a:lnTo>
                  <a:lnTo>
                    <a:pt x="2700" y="144"/>
                  </a:lnTo>
                  <a:lnTo>
                    <a:pt x="2724" y="156"/>
                  </a:lnTo>
                  <a:lnTo>
                    <a:pt x="2736" y="180"/>
                  </a:lnTo>
                  <a:lnTo>
                    <a:pt x="2760" y="192"/>
                  </a:lnTo>
                  <a:lnTo>
                    <a:pt x="2784" y="204"/>
                  </a:lnTo>
                  <a:lnTo>
                    <a:pt x="2808" y="216"/>
                  </a:lnTo>
                  <a:lnTo>
                    <a:pt x="2844" y="228"/>
                  </a:lnTo>
                  <a:lnTo>
                    <a:pt x="2868" y="240"/>
                  </a:lnTo>
                  <a:lnTo>
                    <a:pt x="2892" y="240"/>
                  </a:lnTo>
                  <a:lnTo>
                    <a:pt x="2916" y="252"/>
                  </a:lnTo>
                  <a:lnTo>
                    <a:pt x="2952" y="252"/>
                  </a:lnTo>
                  <a:lnTo>
                    <a:pt x="2976" y="264"/>
                  </a:lnTo>
                  <a:lnTo>
                    <a:pt x="3000" y="276"/>
                  </a:lnTo>
                  <a:lnTo>
                    <a:pt x="3012" y="30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Rectangle 43"/>
            <p:cNvSpPr>
              <a:spLocks noChangeArrowheads="1"/>
            </p:cNvSpPr>
            <p:nvPr/>
          </p:nvSpPr>
          <p:spPr bwMode="auto">
            <a:xfrm>
              <a:off x="2484" y="2798"/>
              <a:ext cx="63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1800" b="1"/>
                <a:t>ICAM-1</a:t>
              </a:r>
            </a:p>
          </p:txBody>
        </p:sp>
        <p:sp>
          <p:nvSpPr>
            <p:cNvPr id="33" name="Line 44"/>
            <p:cNvSpPr>
              <a:spLocks noChangeShapeType="1"/>
            </p:cNvSpPr>
            <p:nvPr/>
          </p:nvSpPr>
          <p:spPr bwMode="auto">
            <a:xfrm flipV="1">
              <a:off x="3269" y="2772"/>
              <a:ext cx="566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827584" y="188640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 eaLnBrk="0" hangingPunct="0"/>
            <a:r>
              <a:rPr lang="en-GB" sz="4400" dirty="0">
                <a:solidFill>
                  <a:srgbClr val="000000"/>
                </a:solidFill>
                <a:latin typeface="Calibri"/>
                <a:cs typeface="Calibri"/>
              </a:rPr>
              <a:t>3. Synapse </a:t>
            </a:r>
            <a:r>
              <a:rPr lang="en-GB" sz="4400" dirty="0" smtClean="0">
                <a:solidFill>
                  <a:srgbClr val="000000"/>
                </a:solidFill>
                <a:latin typeface="Calibri"/>
                <a:cs typeface="Calibri"/>
              </a:rPr>
              <a:t>organization</a:t>
            </a:r>
            <a:endParaRPr lang="en-GB" sz="4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57150"/>
            <a:ext cx="7721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SupraMolecular Activation Complexes: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649538" y="1662113"/>
            <a:ext cx="4149725" cy="2276475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970338" y="2405063"/>
            <a:ext cx="1508125" cy="8477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930400" y="2628900"/>
            <a:ext cx="132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930400" y="2633663"/>
            <a:ext cx="0" cy="313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0" y="2919413"/>
            <a:ext cx="0" cy="199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044950" y="4903788"/>
            <a:ext cx="46910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sz="1800"/>
              <a:t>SMAC c:</a:t>
            </a:r>
          </a:p>
          <a:p>
            <a:pPr eaLnBrk="0" hangingPunct="0"/>
            <a:r>
              <a:rPr lang="en-GB" sz="1800"/>
              <a:t>TCR, CD28, CD4 (short molecules)</a:t>
            </a:r>
          </a:p>
          <a:p>
            <a:pPr eaLnBrk="0" hangingPunct="0"/>
            <a:r>
              <a:rPr lang="en-GB" sz="1800"/>
              <a:t>RAFT microdomains (LAT, LCK)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911350" y="5699125"/>
            <a:ext cx="138747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1800"/>
              <a:t>SMAC p:</a:t>
            </a:r>
          </a:p>
          <a:p>
            <a:pPr eaLnBrk="0" hangingPunct="0"/>
            <a:r>
              <a:rPr lang="en-GB" sz="1800"/>
              <a:t>CD2, LFA1, </a:t>
            </a:r>
          </a:p>
          <a:p>
            <a:pPr eaLnBrk="0" hangingPunct="0"/>
            <a:r>
              <a:rPr lang="en-GB" sz="1800"/>
              <a:t>CD43/CD45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499992" y="1268760"/>
            <a:ext cx="4644008" cy="48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GB" sz="2800" dirty="0">
              <a:latin typeface="Calibri"/>
              <a:cs typeface="Calibri"/>
            </a:endParaRPr>
          </a:p>
          <a:p>
            <a:pPr eaLnBrk="0" hangingPunct="0"/>
            <a:r>
              <a:rPr lang="en-GB" sz="2800" dirty="0">
                <a:latin typeface="Calibri"/>
                <a:cs typeface="Calibri"/>
              </a:rPr>
              <a:t>TCR, CD28: </a:t>
            </a:r>
            <a:r>
              <a:rPr lang="en-GB" sz="2800" dirty="0" err="1">
                <a:latin typeface="Calibri"/>
                <a:cs typeface="Calibri"/>
              </a:rPr>
              <a:t>cSMAC</a:t>
            </a:r>
            <a:endParaRPr lang="en-GB" sz="2800" dirty="0">
              <a:latin typeface="Calibri"/>
              <a:cs typeface="Calibri"/>
            </a:endParaRPr>
          </a:p>
          <a:p>
            <a:pPr eaLnBrk="0" hangingPunct="0"/>
            <a:endParaRPr lang="en-GB" sz="2800" dirty="0">
              <a:latin typeface="Calibri"/>
              <a:cs typeface="Calibri"/>
            </a:endParaRPr>
          </a:p>
          <a:p>
            <a:pPr eaLnBrk="0" hangingPunct="0"/>
            <a:r>
              <a:rPr lang="en-GB" sz="2800" dirty="0">
                <a:latin typeface="Calibri"/>
                <a:cs typeface="Calibri"/>
              </a:rPr>
              <a:t>LFA-1, CD2: </a:t>
            </a:r>
            <a:r>
              <a:rPr lang="en-GB" sz="2800" dirty="0" err="1">
                <a:latin typeface="Calibri"/>
                <a:cs typeface="Calibri"/>
              </a:rPr>
              <a:t>pSMAC</a:t>
            </a:r>
            <a:r>
              <a:rPr lang="en-GB" sz="2800" dirty="0">
                <a:latin typeface="Calibri"/>
                <a:cs typeface="Calibri"/>
              </a:rPr>
              <a:t> </a:t>
            </a:r>
          </a:p>
          <a:p>
            <a:pPr eaLnBrk="0" hangingPunct="0"/>
            <a:endParaRPr lang="en-GB" sz="2800" dirty="0">
              <a:latin typeface="Calibri"/>
              <a:cs typeface="Calibri"/>
            </a:endParaRPr>
          </a:p>
          <a:p>
            <a:pPr eaLnBrk="0" hangingPunct="0"/>
            <a:r>
              <a:rPr lang="en-GB" sz="2800" dirty="0">
                <a:latin typeface="Calibri"/>
                <a:cs typeface="Calibri"/>
              </a:rPr>
              <a:t>CD4: excluded after organisation</a:t>
            </a:r>
          </a:p>
          <a:p>
            <a:pPr eaLnBrk="0" hangingPunct="0"/>
            <a:endParaRPr lang="en-GB" sz="2800" dirty="0">
              <a:latin typeface="Calibri"/>
              <a:cs typeface="Calibri"/>
            </a:endParaRPr>
          </a:p>
          <a:p>
            <a:pPr eaLnBrk="0" hangingPunct="0"/>
            <a:r>
              <a:rPr lang="en-GB" sz="2800" dirty="0">
                <a:latin typeface="Calibri"/>
                <a:cs typeface="Calibri"/>
              </a:rPr>
              <a:t>CD45: excluded initially, some in </a:t>
            </a:r>
            <a:r>
              <a:rPr lang="en-GB" sz="2800" dirty="0" smtClean="0">
                <a:latin typeface="Calibri"/>
                <a:cs typeface="Calibri"/>
              </a:rPr>
              <a:t>the </a:t>
            </a:r>
            <a:r>
              <a:rPr lang="en-GB" altLang="ja-JP" sz="2800" dirty="0" smtClean="0">
                <a:latin typeface="Calibri"/>
                <a:cs typeface="Calibri"/>
              </a:rPr>
              <a:t>mature </a:t>
            </a:r>
            <a:r>
              <a:rPr lang="en-GB" altLang="ja-JP" sz="2800" dirty="0">
                <a:latin typeface="Calibri"/>
                <a:cs typeface="Calibri"/>
              </a:rPr>
              <a:t>synapse</a:t>
            </a:r>
            <a:r>
              <a:rPr lang="ja-JP" altLang="en-GB" sz="2800" dirty="0">
                <a:latin typeface="Calibri"/>
                <a:cs typeface="Calibri"/>
              </a:rPr>
              <a:t>’</a:t>
            </a:r>
            <a:r>
              <a:rPr lang="en-GB" altLang="ja-JP" sz="2800" dirty="0">
                <a:latin typeface="Calibri"/>
                <a:cs typeface="Calibri"/>
              </a:rPr>
              <a:t> </a:t>
            </a:r>
            <a:r>
              <a:rPr lang="en-GB" altLang="ja-JP" sz="2800" dirty="0" err="1">
                <a:latin typeface="Calibri"/>
                <a:cs typeface="Calibri"/>
              </a:rPr>
              <a:t>cSMAC</a:t>
            </a:r>
            <a:endParaRPr lang="en-GB" sz="2800" dirty="0">
              <a:latin typeface="Calibri"/>
              <a:cs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3037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260648"/>
            <a:ext cx="5780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cs typeface="Calibri"/>
              </a:rPr>
              <a:t>Molecular interactions in the synapse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synapse from the APC side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9144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1560" y="116632"/>
            <a:ext cx="7721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Stabilization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342234" y="3205188"/>
            <a:ext cx="187325" cy="3333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695034" y="3319488"/>
            <a:ext cx="187325" cy="3333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631034" y="3262338"/>
            <a:ext cx="187325" cy="3333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935834" y="3205188"/>
            <a:ext cx="187325" cy="3905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7" descr="Narrow vertical"/>
          <p:cNvSpPr>
            <a:spLocks noChangeArrowheads="1"/>
          </p:cNvSpPr>
          <p:nvPr/>
        </p:nvSpPr>
        <p:spPr bwMode="auto">
          <a:xfrm>
            <a:off x="3342234" y="3548088"/>
            <a:ext cx="187325" cy="219075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" name="Rectangle 8" descr="Narrow vertical"/>
          <p:cNvSpPr>
            <a:spLocks noChangeArrowheads="1"/>
          </p:cNvSpPr>
          <p:nvPr/>
        </p:nvSpPr>
        <p:spPr bwMode="auto">
          <a:xfrm>
            <a:off x="2631034" y="3605238"/>
            <a:ext cx="187325" cy="219075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Rectangle 9" descr="Narrow vertical"/>
          <p:cNvSpPr>
            <a:spLocks noChangeArrowheads="1"/>
          </p:cNvSpPr>
          <p:nvPr/>
        </p:nvSpPr>
        <p:spPr bwMode="auto">
          <a:xfrm>
            <a:off x="6695034" y="3662388"/>
            <a:ext cx="187325" cy="219075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" name="Rectangle 10" descr="Narrow vertical"/>
          <p:cNvSpPr>
            <a:spLocks noChangeArrowheads="1"/>
          </p:cNvSpPr>
          <p:nvPr/>
        </p:nvSpPr>
        <p:spPr bwMode="auto">
          <a:xfrm>
            <a:off x="6288634" y="3605238"/>
            <a:ext cx="187325" cy="219075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390234" y="3262338"/>
            <a:ext cx="187325" cy="3333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5671096" y="3490938"/>
            <a:ext cx="280988" cy="268287"/>
            <a:chOff x="2496" y="2644"/>
            <a:chExt cx="133" cy="225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48" y="2644"/>
              <a:ext cx="40" cy="4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96" y="2676"/>
              <a:ext cx="133" cy="193"/>
            </a:xfrm>
            <a:custGeom>
              <a:avLst/>
              <a:gdLst>
                <a:gd name="T0" fmla="*/ 0 w 133"/>
                <a:gd name="T1" fmla="*/ 12 h 193"/>
                <a:gd name="T2" fmla="*/ 24 w 133"/>
                <a:gd name="T3" fmla="*/ 12 h 193"/>
                <a:gd name="T4" fmla="*/ 48 w 133"/>
                <a:gd name="T5" fmla="*/ 24 h 193"/>
                <a:gd name="T6" fmla="*/ 72 w 133"/>
                <a:gd name="T7" fmla="*/ 24 h 193"/>
                <a:gd name="T8" fmla="*/ 96 w 133"/>
                <a:gd name="T9" fmla="*/ 24 h 193"/>
                <a:gd name="T10" fmla="*/ 108 w 133"/>
                <a:gd name="T11" fmla="*/ 0 h 193"/>
                <a:gd name="T12" fmla="*/ 132 w 133"/>
                <a:gd name="T13" fmla="*/ 12 h 193"/>
                <a:gd name="T14" fmla="*/ 132 w 133"/>
                <a:gd name="T15" fmla="*/ 36 h 193"/>
                <a:gd name="T16" fmla="*/ 108 w 133"/>
                <a:gd name="T17" fmla="*/ 48 h 193"/>
                <a:gd name="T18" fmla="*/ 84 w 133"/>
                <a:gd name="T19" fmla="*/ 60 h 193"/>
                <a:gd name="T20" fmla="*/ 72 w 133"/>
                <a:gd name="T21" fmla="*/ 84 h 193"/>
                <a:gd name="T22" fmla="*/ 72 w 133"/>
                <a:gd name="T23" fmla="*/ 108 h 193"/>
                <a:gd name="T24" fmla="*/ 72 w 133"/>
                <a:gd name="T25" fmla="*/ 132 h 193"/>
                <a:gd name="T26" fmla="*/ 72 w 133"/>
                <a:gd name="T27" fmla="*/ 156 h 193"/>
                <a:gd name="T28" fmla="*/ 72 w 133"/>
                <a:gd name="T29" fmla="*/ 180 h 193"/>
                <a:gd name="T30" fmla="*/ 48 w 133"/>
                <a:gd name="T31" fmla="*/ 192 h 193"/>
                <a:gd name="T32" fmla="*/ 48 w 133"/>
                <a:gd name="T33" fmla="*/ 168 h 193"/>
                <a:gd name="T34" fmla="*/ 36 w 133"/>
                <a:gd name="T35" fmla="*/ 144 h 193"/>
                <a:gd name="T36" fmla="*/ 36 w 133"/>
                <a:gd name="T37" fmla="*/ 120 h 193"/>
                <a:gd name="T38" fmla="*/ 36 w 133"/>
                <a:gd name="T39" fmla="*/ 96 h 193"/>
                <a:gd name="T40" fmla="*/ 24 w 133"/>
                <a:gd name="T41" fmla="*/ 72 h 193"/>
                <a:gd name="T42" fmla="*/ 12 w 133"/>
                <a:gd name="T43" fmla="*/ 48 h 193"/>
                <a:gd name="T44" fmla="*/ 0 w 133"/>
                <a:gd name="T45" fmla="*/ 24 h 193"/>
                <a:gd name="T46" fmla="*/ 0 w 133"/>
                <a:gd name="T47" fmla="*/ 12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3"/>
                <a:gd name="T73" fmla="*/ 0 h 193"/>
                <a:gd name="T74" fmla="*/ 133 w 133"/>
                <a:gd name="T75" fmla="*/ 193 h 1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3" h="193">
                  <a:moveTo>
                    <a:pt x="0" y="12"/>
                  </a:moveTo>
                  <a:lnTo>
                    <a:pt x="24" y="12"/>
                  </a:lnTo>
                  <a:lnTo>
                    <a:pt x="48" y="24"/>
                  </a:lnTo>
                  <a:lnTo>
                    <a:pt x="72" y="24"/>
                  </a:lnTo>
                  <a:lnTo>
                    <a:pt x="96" y="24"/>
                  </a:lnTo>
                  <a:lnTo>
                    <a:pt x="108" y="0"/>
                  </a:lnTo>
                  <a:lnTo>
                    <a:pt x="132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84" y="60"/>
                  </a:lnTo>
                  <a:lnTo>
                    <a:pt x="72" y="84"/>
                  </a:lnTo>
                  <a:lnTo>
                    <a:pt x="72" y="108"/>
                  </a:lnTo>
                  <a:lnTo>
                    <a:pt x="72" y="132"/>
                  </a:lnTo>
                  <a:lnTo>
                    <a:pt x="72" y="156"/>
                  </a:lnTo>
                  <a:lnTo>
                    <a:pt x="72" y="180"/>
                  </a:lnTo>
                  <a:lnTo>
                    <a:pt x="48" y="192"/>
                  </a:lnTo>
                  <a:lnTo>
                    <a:pt x="48" y="168"/>
                  </a:lnTo>
                  <a:lnTo>
                    <a:pt x="36" y="144"/>
                  </a:lnTo>
                  <a:lnTo>
                    <a:pt x="36" y="120"/>
                  </a:lnTo>
                  <a:lnTo>
                    <a:pt x="36" y="96"/>
                  </a:lnTo>
                  <a:lnTo>
                    <a:pt x="24" y="72"/>
                  </a:lnTo>
                  <a:lnTo>
                    <a:pt x="12" y="48"/>
                  </a:lnTo>
                  <a:lnTo>
                    <a:pt x="0" y="24"/>
                  </a:lnTo>
                  <a:lnTo>
                    <a:pt x="0" y="1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5244059" y="3322663"/>
            <a:ext cx="301625" cy="436562"/>
            <a:chOff x="2294" y="2503"/>
            <a:chExt cx="143" cy="366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294" y="2503"/>
              <a:ext cx="120" cy="149"/>
            </a:xfrm>
            <a:custGeom>
              <a:avLst/>
              <a:gdLst>
                <a:gd name="T0" fmla="*/ 110 w 120"/>
                <a:gd name="T1" fmla="*/ 53 h 149"/>
                <a:gd name="T2" fmla="*/ 95 w 120"/>
                <a:gd name="T3" fmla="*/ 67 h 149"/>
                <a:gd name="T4" fmla="*/ 101 w 120"/>
                <a:gd name="T5" fmla="*/ 61 h 149"/>
                <a:gd name="T6" fmla="*/ 104 w 120"/>
                <a:gd name="T7" fmla="*/ 52 h 149"/>
                <a:gd name="T8" fmla="*/ 101 w 120"/>
                <a:gd name="T9" fmla="*/ 44 h 149"/>
                <a:gd name="T10" fmla="*/ 103 w 120"/>
                <a:gd name="T11" fmla="*/ 35 h 149"/>
                <a:gd name="T12" fmla="*/ 97 w 120"/>
                <a:gd name="T13" fmla="*/ 29 h 149"/>
                <a:gd name="T14" fmla="*/ 93 w 120"/>
                <a:gd name="T15" fmla="*/ 19 h 149"/>
                <a:gd name="T16" fmla="*/ 87 w 120"/>
                <a:gd name="T17" fmla="*/ 13 h 149"/>
                <a:gd name="T18" fmla="*/ 81 w 120"/>
                <a:gd name="T19" fmla="*/ 6 h 149"/>
                <a:gd name="T20" fmla="*/ 75 w 120"/>
                <a:gd name="T21" fmla="*/ 0 h 149"/>
                <a:gd name="T22" fmla="*/ 66 w 120"/>
                <a:gd name="T23" fmla="*/ 3 h 149"/>
                <a:gd name="T24" fmla="*/ 55 w 120"/>
                <a:gd name="T25" fmla="*/ 2 h 149"/>
                <a:gd name="T26" fmla="*/ 49 w 120"/>
                <a:gd name="T27" fmla="*/ 8 h 149"/>
                <a:gd name="T28" fmla="*/ 40 w 120"/>
                <a:gd name="T29" fmla="*/ 5 h 149"/>
                <a:gd name="T30" fmla="*/ 28 w 120"/>
                <a:gd name="T31" fmla="*/ 9 h 149"/>
                <a:gd name="T32" fmla="*/ 17 w 120"/>
                <a:gd name="T33" fmla="*/ 14 h 149"/>
                <a:gd name="T34" fmla="*/ 11 w 120"/>
                <a:gd name="T35" fmla="*/ 20 h 149"/>
                <a:gd name="T36" fmla="*/ 11 w 120"/>
                <a:gd name="T37" fmla="*/ 33 h 149"/>
                <a:gd name="T38" fmla="*/ 8 w 120"/>
                <a:gd name="T39" fmla="*/ 40 h 149"/>
                <a:gd name="T40" fmla="*/ 6 w 120"/>
                <a:gd name="T41" fmla="*/ 50 h 149"/>
                <a:gd name="T42" fmla="*/ 3 w 120"/>
                <a:gd name="T43" fmla="*/ 58 h 149"/>
                <a:gd name="T44" fmla="*/ 0 w 120"/>
                <a:gd name="T45" fmla="*/ 67 h 149"/>
                <a:gd name="T46" fmla="*/ 0 w 120"/>
                <a:gd name="T47" fmla="*/ 78 h 149"/>
                <a:gd name="T48" fmla="*/ 4 w 120"/>
                <a:gd name="T49" fmla="*/ 88 h 149"/>
                <a:gd name="T50" fmla="*/ 8 w 120"/>
                <a:gd name="T51" fmla="*/ 97 h 149"/>
                <a:gd name="T52" fmla="*/ 10 w 120"/>
                <a:gd name="T53" fmla="*/ 106 h 149"/>
                <a:gd name="T54" fmla="*/ 16 w 120"/>
                <a:gd name="T55" fmla="*/ 112 h 149"/>
                <a:gd name="T56" fmla="*/ 23 w 120"/>
                <a:gd name="T57" fmla="*/ 119 h 149"/>
                <a:gd name="T58" fmla="*/ 29 w 120"/>
                <a:gd name="T59" fmla="*/ 125 h 149"/>
                <a:gd name="T60" fmla="*/ 35 w 120"/>
                <a:gd name="T61" fmla="*/ 132 h 149"/>
                <a:gd name="T62" fmla="*/ 41 w 120"/>
                <a:gd name="T63" fmla="*/ 138 h 149"/>
                <a:gd name="T64" fmla="*/ 50 w 120"/>
                <a:gd name="T65" fmla="*/ 141 h 149"/>
                <a:gd name="T66" fmla="*/ 56 w 120"/>
                <a:gd name="T67" fmla="*/ 148 h 149"/>
                <a:gd name="T68" fmla="*/ 64 w 120"/>
                <a:gd name="T69" fmla="*/ 144 h 149"/>
                <a:gd name="T70" fmla="*/ 58 w 120"/>
                <a:gd name="T71" fmla="*/ 138 h 149"/>
                <a:gd name="T72" fmla="*/ 52 w 120"/>
                <a:gd name="T73" fmla="*/ 132 h 149"/>
                <a:gd name="T74" fmla="*/ 52 w 120"/>
                <a:gd name="T75" fmla="*/ 121 h 149"/>
                <a:gd name="T76" fmla="*/ 49 w 120"/>
                <a:gd name="T77" fmla="*/ 111 h 149"/>
                <a:gd name="T78" fmla="*/ 52 w 120"/>
                <a:gd name="T79" fmla="*/ 102 h 149"/>
                <a:gd name="T80" fmla="*/ 58 w 120"/>
                <a:gd name="T81" fmla="*/ 97 h 149"/>
                <a:gd name="T82" fmla="*/ 63 w 120"/>
                <a:gd name="T83" fmla="*/ 91 h 149"/>
                <a:gd name="T84" fmla="*/ 72 w 120"/>
                <a:gd name="T85" fmla="*/ 89 h 149"/>
                <a:gd name="T86" fmla="*/ 84 w 120"/>
                <a:gd name="T87" fmla="*/ 90 h 149"/>
                <a:gd name="T88" fmla="*/ 90 w 120"/>
                <a:gd name="T89" fmla="*/ 96 h 149"/>
                <a:gd name="T90" fmla="*/ 96 w 120"/>
                <a:gd name="T91" fmla="*/ 91 h 149"/>
                <a:gd name="T92" fmla="*/ 102 w 120"/>
                <a:gd name="T93" fmla="*/ 97 h 149"/>
                <a:gd name="T94" fmla="*/ 111 w 120"/>
                <a:gd name="T95" fmla="*/ 100 h 149"/>
                <a:gd name="T96" fmla="*/ 119 w 120"/>
                <a:gd name="T97" fmla="*/ 104 h 149"/>
                <a:gd name="T98" fmla="*/ 113 w 120"/>
                <a:gd name="T99" fmla="*/ 97 h 149"/>
                <a:gd name="T100" fmla="*/ 110 w 120"/>
                <a:gd name="T101" fmla="*/ 88 h 149"/>
                <a:gd name="T102" fmla="*/ 107 w 120"/>
                <a:gd name="T103" fmla="*/ 80 h 149"/>
                <a:gd name="T104" fmla="*/ 104 w 120"/>
                <a:gd name="T105" fmla="*/ 71 h 149"/>
                <a:gd name="T106" fmla="*/ 101 w 120"/>
                <a:gd name="T107" fmla="*/ 61 h 149"/>
                <a:gd name="T108" fmla="*/ 110 w 120"/>
                <a:gd name="T109" fmla="*/ 53 h 1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149"/>
                <a:gd name="T167" fmla="*/ 120 w 120"/>
                <a:gd name="T168" fmla="*/ 149 h 1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149">
                  <a:moveTo>
                    <a:pt x="110" y="53"/>
                  </a:moveTo>
                  <a:lnTo>
                    <a:pt x="95" y="67"/>
                  </a:lnTo>
                  <a:lnTo>
                    <a:pt x="101" y="61"/>
                  </a:lnTo>
                  <a:lnTo>
                    <a:pt x="104" y="52"/>
                  </a:lnTo>
                  <a:lnTo>
                    <a:pt x="101" y="44"/>
                  </a:lnTo>
                  <a:lnTo>
                    <a:pt x="103" y="35"/>
                  </a:lnTo>
                  <a:lnTo>
                    <a:pt x="97" y="29"/>
                  </a:lnTo>
                  <a:lnTo>
                    <a:pt x="93" y="19"/>
                  </a:lnTo>
                  <a:lnTo>
                    <a:pt x="87" y="13"/>
                  </a:lnTo>
                  <a:lnTo>
                    <a:pt x="81" y="6"/>
                  </a:lnTo>
                  <a:lnTo>
                    <a:pt x="75" y="0"/>
                  </a:lnTo>
                  <a:lnTo>
                    <a:pt x="66" y="3"/>
                  </a:lnTo>
                  <a:lnTo>
                    <a:pt x="55" y="2"/>
                  </a:lnTo>
                  <a:lnTo>
                    <a:pt x="49" y="8"/>
                  </a:lnTo>
                  <a:lnTo>
                    <a:pt x="40" y="5"/>
                  </a:lnTo>
                  <a:lnTo>
                    <a:pt x="28" y="9"/>
                  </a:lnTo>
                  <a:lnTo>
                    <a:pt x="17" y="14"/>
                  </a:lnTo>
                  <a:lnTo>
                    <a:pt x="11" y="20"/>
                  </a:lnTo>
                  <a:lnTo>
                    <a:pt x="11" y="33"/>
                  </a:lnTo>
                  <a:lnTo>
                    <a:pt x="8" y="40"/>
                  </a:lnTo>
                  <a:lnTo>
                    <a:pt x="6" y="50"/>
                  </a:lnTo>
                  <a:lnTo>
                    <a:pt x="3" y="58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4" y="88"/>
                  </a:lnTo>
                  <a:lnTo>
                    <a:pt x="8" y="97"/>
                  </a:lnTo>
                  <a:lnTo>
                    <a:pt x="10" y="106"/>
                  </a:lnTo>
                  <a:lnTo>
                    <a:pt x="16" y="112"/>
                  </a:lnTo>
                  <a:lnTo>
                    <a:pt x="23" y="119"/>
                  </a:lnTo>
                  <a:lnTo>
                    <a:pt x="29" y="125"/>
                  </a:lnTo>
                  <a:lnTo>
                    <a:pt x="35" y="132"/>
                  </a:lnTo>
                  <a:lnTo>
                    <a:pt x="41" y="138"/>
                  </a:lnTo>
                  <a:lnTo>
                    <a:pt x="50" y="141"/>
                  </a:lnTo>
                  <a:lnTo>
                    <a:pt x="56" y="148"/>
                  </a:lnTo>
                  <a:lnTo>
                    <a:pt x="64" y="144"/>
                  </a:lnTo>
                  <a:lnTo>
                    <a:pt x="58" y="138"/>
                  </a:lnTo>
                  <a:lnTo>
                    <a:pt x="52" y="132"/>
                  </a:lnTo>
                  <a:lnTo>
                    <a:pt x="52" y="121"/>
                  </a:lnTo>
                  <a:lnTo>
                    <a:pt x="49" y="111"/>
                  </a:lnTo>
                  <a:lnTo>
                    <a:pt x="52" y="102"/>
                  </a:lnTo>
                  <a:lnTo>
                    <a:pt x="58" y="97"/>
                  </a:lnTo>
                  <a:lnTo>
                    <a:pt x="63" y="91"/>
                  </a:lnTo>
                  <a:lnTo>
                    <a:pt x="72" y="89"/>
                  </a:lnTo>
                  <a:lnTo>
                    <a:pt x="84" y="90"/>
                  </a:lnTo>
                  <a:lnTo>
                    <a:pt x="90" y="96"/>
                  </a:lnTo>
                  <a:lnTo>
                    <a:pt x="96" y="91"/>
                  </a:lnTo>
                  <a:lnTo>
                    <a:pt x="102" y="97"/>
                  </a:lnTo>
                  <a:lnTo>
                    <a:pt x="111" y="100"/>
                  </a:lnTo>
                  <a:lnTo>
                    <a:pt x="119" y="104"/>
                  </a:lnTo>
                  <a:lnTo>
                    <a:pt x="113" y="97"/>
                  </a:lnTo>
                  <a:lnTo>
                    <a:pt x="110" y="88"/>
                  </a:lnTo>
                  <a:lnTo>
                    <a:pt x="107" y="80"/>
                  </a:lnTo>
                  <a:lnTo>
                    <a:pt x="104" y="71"/>
                  </a:lnTo>
                  <a:lnTo>
                    <a:pt x="101" y="61"/>
                  </a:lnTo>
                  <a:lnTo>
                    <a:pt x="110" y="5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2304" y="2644"/>
              <a:ext cx="133" cy="225"/>
              <a:chOff x="2304" y="2644"/>
              <a:chExt cx="133" cy="225"/>
            </a:xfrm>
          </p:grpSpPr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2356" y="2644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304" y="2676"/>
                <a:ext cx="133" cy="193"/>
              </a:xfrm>
              <a:custGeom>
                <a:avLst/>
                <a:gdLst>
                  <a:gd name="T0" fmla="*/ 0 w 133"/>
                  <a:gd name="T1" fmla="*/ 12 h 193"/>
                  <a:gd name="T2" fmla="*/ 24 w 133"/>
                  <a:gd name="T3" fmla="*/ 12 h 193"/>
                  <a:gd name="T4" fmla="*/ 48 w 133"/>
                  <a:gd name="T5" fmla="*/ 24 h 193"/>
                  <a:gd name="T6" fmla="*/ 72 w 133"/>
                  <a:gd name="T7" fmla="*/ 24 h 193"/>
                  <a:gd name="T8" fmla="*/ 96 w 133"/>
                  <a:gd name="T9" fmla="*/ 24 h 193"/>
                  <a:gd name="T10" fmla="*/ 108 w 133"/>
                  <a:gd name="T11" fmla="*/ 0 h 193"/>
                  <a:gd name="T12" fmla="*/ 132 w 133"/>
                  <a:gd name="T13" fmla="*/ 12 h 193"/>
                  <a:gd name="T14" fmla="*/ 132 w 133"/>
                  <a:gd name="T15" fmla="*/ 36 h 193"/>
                  <a:gd name="T16" fmla="*/ 108 w 133"/>
                  <a:gd name="T17" fmla="*/ 48 h 193"/>
                  <a:gd name="T18" fmla="*/ 84 w 133"/>
                  <a:gd name="T19" fmla="*/ 60 h 193"/>
                  <a:gd name="T20" fmla="*/ 72 w 133"/>
                  <a:gd name="T21" fmla="*/ 84 h 193"/>
                  <a:gd name="T22" fmla="*/ 72 w 133"/>
                  <a:gd name="T23" fmla="*/ 108 h 193"/>
                  <a:gd name="T24" fmla="*/ 72 w 133"/>
                  <a:gd name="T25" fmla="*/ 132 h 193"/>
                  <a:gd name="T26" fmla="*/ 72 w 133"/>
                  <a:gd name="T27" fmla="*/ 156 h 193"/>
                  <a:gd name="T28" fmla="*/ 72 w 133"/>
                  <a:gd name="T29" fmla="*/ 180 h 193"/>
                  <a:gd name="T30" fmla="*/ 48 w 133"/>
                  <a:gd name="T31" fmla="*/ 192 h 193"/>
                  <a:gd name="T32" fmla="*/ 48 w 133"/>
                  <a:gd name="T33" fmla="*/ 168 h 193"/>
                  <a:gd name="T34" fmla="*/ 36 w 133"/>
                  <a:gd name="T35" fmla="*/ 144 h 193"/>
                  <a:gd name="T36" fmla="*/ 36 w 133"/>
                  <a:gd name="T37" fmla="*/ 120 h 193"/>
                  <a:gd name="T38" fmla="*/ 36 w 133"/>
                  <a:gd name="T39" fmla="*/ 96 h 193"/>
                  <a:gd name="T40" fmla="*/ 24 w 133"/>
                  <a:gd name="T41" fmla="*/ 72 h 193"/>
                  <a:gd name="T42" fmla="*/ 12 w 133"/>
                  <a:gd name="T43" fmla="*/ 48 h 193"/>
                  <a:gd name="T44" fmla="*/ 0 w 133"/>
                  <a:gd name="T45" fmla="*/ 24 h 193"/>
                  <a:gd name="T46" fmla="*/ 0 w 133"/>
                  <a:gd name="T47" fmla="*/ 12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193"/>
                  <a:gd name="T74" fmla="*/ 133 w 133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193">
                    <a:moveTo>
                      <a:pt x="0" y="12"/>
                    </a:moveTo>
                    <a:lnTo>
                      <a:pt x="24" y="12"/>
                    </a:lnTo>
                    <a:lnTo>
                      <a:pt x="48" y="24"/>
                    </a:lnTo>
                    <a:lnTo>
                      <a:pt x="72" y="24"/>
                    </a:lnTo>
                    <a:lnTo>
                      <a:pt x="96" y="24"/>
                    </a:lnTo>
                    <a:lnTo>
                      <a:pt x="108" y="0"/>
                    </a:lnTo>
                    <a:lnTo>
                      <a:pt x="132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84" y="60"/>
                    </a:lnTo>
                    <a:lnTo>
                      <a:pt x="72" y="84"/>
                    </a:lnTo>
                    <a:lnTo>
                      <a:pt x="72" y="108"/>
                    </a:lnTo>
                    <a:lnTo>
                      <a:pt x="72" y="132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48" y="192"/>
                    </a:lnTo>
                    <a:lnTo>
                      <a:pt x="48" y="168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24" y="72"/>
                    </a:lnTo>
                    <a:lnTo>
                      <a:pt x="12" y="48"/>
                    </a:lnTo>
                    <a:lnTo>
                      <a:pt x="0" y="24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4045496" y="3262338"/>
            <a:ext cx="341313" cy="439737"/>
            <a:chOff x="1728" y="2452"/>
            <a:chExt cx="161" cy="369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759" y="2452"/>
              <a:ext cx="130" cy="138"/>
            </a:xfrm>
            <a:custGeom>
              <a:avLst/>
              <a:gdLst>
                <a:gd name="T0" fmla="*/ 110 w 130"/>
                <a:gd name="T1" fmla="*/ 98 h 138"/>
                <a:gd name="T2" fmla="*/ 89 w 130"/>
                <a:gd name="T3" fmla="*/ 95 h 138"/>
                <a:gd name="T4" fmla="*/ 97 w 130"/>
                <a:gd name="T5" fmla="*/ 95 h 138"/>
                <a:gd name="T6" fmla="*/ 106 w 130"/>
                <a:gd name="T7" fmla="*/ 92 h 138"/>
                <a:gd name="T8" fmla="*/ 110 w 130"/>
                <a:gd name="T9" fmla="*/ 84 h 138"/>
                <a:gd name="T10" fmla="*/ 118 w 130"/>
                <a:gd name="T11" fmla="*/ 80 h 138"/>
                <a:gd name="T12" fmla="*/ 120 w 130"/>
                <a:gd name="T13" fmla="*/ 71 h 138"/>
                <a:gd name="T14" fmla="*/ 126 w 130"/>
                <a:gd name="T15" fmla="*/ 63 h 138"/>
                <a:gd name="T16" fmla="*/ 126 w 130"/>
                <a:gd name="T17" fmla="*/ 54 h 138"/>
                <a:gd name="T18" fmla="*/ 128 w 130"/>
                <a:gd name="T19" fmla="*/ 46 h 138"/>
                <a:gd name="T20" fmla="*/ 129 w 130"/>
                <a:gd name="T21" fmla="*/ 38 h 138"/>
                <a:gd name="T22" fmla="*/ 121 w 130"/>
                <a:gd name="T23" fmla="*/ 32 h 138"/>
                <a:gd name="T24" fmla="*/ 114 w 130"/>
                <a:gd name="T25" fmla="*/ 23 h 138"/>
                <a:gd name="T26" fmla="*/ 106 w 130"/>
                <a:gd name="T27" fmla="*/ 22 h 138"/>
                <a:gd name="T28" fmla="*/ 104 w 130"/>
                <a:gd name="T29" fmla="*/ 14 h 138"/>
                <a:gd name="T30" fmla="*/ 92 w 130"/>
                <a:gd name="T31" fmla="*/ 6 h 138"/>
                <a:gd name="T32" fmla="*/ 81 w 130"/>
                <a:gd name="T33" fmla="*/ 1 h 138"/>
                <a:gd name="T34" fmla="*/ 73 w 130"/>
                <a:gd name="T35" fmla="*/ 0 h 138"/>
                <a:gd name="T36" fmla="*/ 64 w 130"/>
                <a:gd name="T37" fmla="*/ 8 h 138"/>
                <a:gd name="T38" fmla="*/ 56 w 130"/>
                <a:gd name="T39" fmla="*/ 11 h 138"/>
                <a:gd name="T40" fmla="*/ 47 w 130"/>
                <a:gd name="T41" fmla="*/ 15 h 138"/>
                <a:gd name="T42" fmla="*/ 38 w 130"/>
                <a:gd name="T43" fmla="*/ 18 h 138"/>
                <a:gd name="T44" fmla="*/ 30 w 130"/>
                <a:gd name="T45" fmla="*/ 21 h 138"/>
                <a:gd name="T46" fmla="*/ 21 w 130"/>
                <a:gd name="T47" fmla="*/ 28 h 138"/>
                <a:gd name="T48" fmla="*/ 16 w 130"/>
                <a:gd name="T49" fmla="*/ 37 h 138"/>
                <a:gd name="T50" fmla="*/ 12 w 130"/>
                <a:gd name="T51" fmla="*/ 46 h 138"/>
                <a:gd name="T52" fmla="*/ 7 w 130"/>
                <a:gd name="T53" fmla="*/ 53 h 138"/>
                <a:gd name="T54" fmla="*/ 5 w 130"/>
                <a:gd name="T55" fmla="*/ 63 h 138"/>
                <a:gd name="T56" fmla="*/ 3 w 130"/>
                <a:gd name="T57" fmla="*/ 71 h 138"/>
                <a:gd name="T58" fmla="*/ 3 w 130"/>
                <a:gd name="T59" fmla="*/ 80 h 138"/>
                <a:gd name="T60" fmla="*/ 1 w 130"/>
                <a:gd name="T61" fmla="*/ 88 h 138"/>
                <a:gd name="T62" fmla="*/ 0 w 130"/>
                <a:gd name="T63" fmla="*/ 97 h 138"/>
                <a:gd name="T64" fmla="*/ 4 w 130"/>
                <a:gd name="T65" fmla="*/ 106 h 138"/>
                <a:gd name="T66" fmla="*/ 2 w 130"/>
                <a:gd name="T67" fmla="*/ 116 h 138"/>
                <a:gd name="T68" fmla="*/ 9 w 130"/>
                <a:gd name="T69" fmla="*/ 119 h 138"/>
                <a:gd name="T70" fmla="*/ 11 w 130"/>
                <a:gd name="T71" fmla="*/ 111 h 138"/>
                <a:gd name="T72" fmla="*/ 12 w 130"/>
                <a:gd name="T73" fmla="*/ 103 h 138"/>
                <a:gd name="T74" fmla="*/ 20 w 130"/>
                <a:gd name="T75" fmla="*/ 95 h 138"/>
                <a:gd name="T76" fmla="*/ 26 w 130"/>
                <a:gd name="T77" fmla="*/ 87 h 138"/>
                <a:gd name="T78" fmla="*/ 34 w 130"/>
                <a:gd name="T79" fmla="*/ 84 h 138"/>
                <a:gd name="T80" fmla="*/ 43 w 130"/>
                <a:gd name="T81" fmla="*/ 85 h 138"/>
                <a:gd name="T82" fmla="*/ 51 w 130"/>
                <a:gd name="T83" fmla="*/ 85 h 138"/>
                <a:gd name="T84" fmla="*/ 58 w 130"/>
                <a:gd name="T85" fmla="*/ 91 h 138"/>
                <a:gd name="T86" fmla="*/ 64 w 130"/>
                <a:gd name="T87" fmla="*/ 101 h 138"/>
                <a:gd name="T88" fmla="*/ 64 w 130"/>
                <a:gd name="T89" fmla="*/ 109 h 138"/>
                <a:gd name="T90" fmla="*/ 71 w 130"/>
                <a:gd name="T91" fmla="*/ 110 h 138"/>
                <a:gd name="T92" fmla="*/ 71 w 130"/>
                <a:gd name="T93" fmla="*/ 118 h 138"/>
                <a:gd name="T94" fmla="*/ 73 w 130"/>
                <a:gd name="T95" fmla="*/ 127 h 138"/>
                <a:gd name="T96" fmla="*/ 76 w 130"/>
                <a:gd name="T97" fmla="*/ 137 h 138"/>
                <a:gd name="T98" fmla="*/ 76 w 130"/>
                <a:gd name="T99" fmla="*/ 128 h 138"/>
                <a:gd name="T100" fmla="*/ 82 w 130"/>
                <a:gd name="T101" fmla="*/ 120 h 138"/>
                <a:gd name="T102" fmla="*/ 88 w 130"/>
                <a:gd name="T103" fmla="*/ 112 h 138"/>
                <a:gd name="T104" fmla="*/ 92 w 130"/>
                <a:gd name="T105" fmla="*/ 104 h 138"/>
                <a:gd name="T106" fmla="*/ 97 w 130"/>
                <a:gd name="T107" fmla="*/ 95 h 138"/>
                <a:gd name="T108" fmla="*/ 110 w 130"/>
                <a:gd name="T109" fmla="*/ 98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"/>
                <a:gd name="T166" fmla="*/ 0 h 138"/>
                <a:gd name="T167" fmla="*/ 130 w 130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" h="138">
                  <a:moveTo>
                    <a:pt x="110" y="98"/>
                  </a:moveTo>
                  <a:lnTo>
                    <a:pt x="89" y="95"/>
                  </a:lnTo>
                  <a:lnTo>
                    <a:pt x="97" y="95"/>
                  </a:lnTo>
                  <a:lnTo>
                    <a:pt x="106" y="92"/>
                  </a:lnTo>
                  <a:lnTo>
                    <a:pt x="110" y="84"/>
                  </a:lnTo>
                  <a:lnTo>
                    <a:pt x="118" y="80"/>
                  </a:lnTo>
                  <a:lnTo>
                    <a:pt x="120" y="71"/>
                  </a:lnTo>
                  <a:lnTo>
                    <a:pt x="126" y="63"/>
                  </a:lnTo>
                  <a:lnTo>
                    <a:pt x="126" y="54"/>
                  </a:lnTo>
                  <a:lnTo>
                    <a:pt x="128" y="46"/>
                  </a:lnTo>
                  <a:lnTo>
                    <a:pt x="129" y="38"/>
                  </a:lnTo>
                  <a:lnTo>
                    <a:pt x="121" y="32"/>
                  </a:lnTo>
                  <a:lnTo>
                    <a:pt x="114" y="23"/>
                  </a:lnTo>
                  <a:lnTo>
                    <a:pt x="106" y="22"/>
                  </a:lnTo>
                  <a:lnTo>
                    <a:pt x="104" y="14"/>
                  </a:lnTo>
                  <a:lnTo>
                    <a:pt x="92" y="6"/>
                  </a:lnTo>
                  <a:lnTo>
                    <a:pt x="81" y="1"/>
                  </a:lnTo>
                  <a:lnTo>
                    <a:pt x="73" y="0"/>
                  </a:lnTo>
                  <a:lnTo>
                    <a:pt x="64" y="8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1" y="28"/>
                  </a:lnTo>
                  <a:lnTo>
                    <a:pt x="16" y="37"/>
                  </a:lnTo>
                  <a:lnTo>
                    <a:pt x="12" y="46"/>
                  </a:lnTo>
                  <a:lnTo>
                    <a:pt x="7" y="53"/>
                  </a:lnTo>
                  <a:lnTo>
                    <a:pt x="5" y="63"/>
                  </a:lnTo>
                  <a:lnTo>
                    <a:pt x="3" y="71"/>
                  </a:lnTo>
                  <a:lnTo>
                    <a:pt x="3" y="80"/>
                  </a:lnTo>
                  <a:lnTo>
                    <a:pt x="1" y="88"/>
                  </a:lnTo>
                  <a:lnTo>
                    <a:pt x="0" y="97"/>
                  </a:lnTo>
                  <a:lnTo>
                    <a:pt x="4" y="106"/>
                  </a:lnTo>
                  <a:lnTo>
                    <a:pt x="2" y="116"/>
                  </a:lnTo>
                  <a:lnTo>
                    <a:pt x="9" y="119"/>
                  </a:lnTo>
                  <a:lnTo>
                    <a:pt x="11" y="111"/>
                  </a:lnTo>
                  <a:lnTo>
                    <a:pt x="12" y="103"/>
                  </a:lnTo>
                  <a:lnTo>
                    <a:pt x="20" y="95"/>
                  </a:lnTo>
                  <a:lnTo>
                    <a:pt x="26" y="87"/>
                  </a:lnTo>
                  <a:lnTo>
                    <a:pt x="34" y="84"/>
                  </a:lnTo>
                  <a:lnTo>
                    <a:pt x="43" y="85"/>
                  </a:lnTo>
                  <a:lnTo>
                    <a:pt x="51" y="85"/>
                  </a:lnTo>
                  <a:lnTo>
                    <a:pt x="58" y="91"/>
                  </a:lnTo>
                  <a:lnTo>
                    <a:pt x="64" y="101"/>
                  </a:lnTo>
                  <a:lnTo>
                    <a:pt x="64" y="109"/>
                  </a:lnTo>
                  <a:lnTo>
                    <a:pt x="71" y="110"/>
                  </a:lnTo>
                  <a:lnTo>
                    <a:pt x="71" y="118"/>
                  </a:lnTo>
                  <a:lnTo>
                    <a:pt x="73" y="127"/>
                  </a:lnTo>
                  <a:lnTo>
                    <a:pt x="76" y="137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8" y="112"/>
                  </a:lnTo>
                  <a:lnTo>
                    <a:pt x="92" y="104"/>
                  </a:lnTo>
                  <a:lnTo>
                    <a:pt x="97" y="95"/>
                  </a:lnTo>
                  <a:lnTo>
                    <a:pt x="110" y="98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1728" y="2596"/>
              <a:ext cx="133" cy="225"/>
              <a:chOff x="1728" y="2596"/>
              <a:chExt cx="133" cy="225"/>
            </a:xfrm>
          </p:grpSpPr>
          <p:sp>
            <p:nvSpPr>
              <p:cNvPr id="23" name="Oval 21"/>
              <p:cNvSpPr>
                <a:spLocks noChangeArrowheads="1"/>
              </p:cNvSpPr>
              <p:nvPr/>
            </p:nvSpPr>
            <p:spPr bwMode="auto">
              <a:xfrm>
                <a:off x="1780" y="2596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728" y="2628"/>
                <a:ext cx="133" cy="193"/>
              </a:xfrm>
              <a:custGeom>
                <a:avLst/>
                <a:gdLst>
                  <a:gd name="T0" fmla="*/ 0 w 133"/>
                  <a:gd name="T1" fmla="*/ 12 h 193"/>
                  <a:gd name="T2" fmla="*/ 24 w 133"/>
                  <a:gd name="T3" fmla="*/ 12 h 193"/>
                  <a:gd name="T4" fmla="*/ 48 w 133"/>
                  <a:gd name="T5" fmla="*/ 24 h 193"/>
                  <a:gd name="T6" fmla="*/ 72 w 133"/>
                  <a:gd name="T7" fmla="*/ 24 h 193"/>
                  <a:gd name="T8" fmla="*/ 96 w 133"/>
                  <a:gd name="T9" fmla="*/ 24 h 193"/>
                  <a:gd name="T10" fmla="*/ 108 w 133"/>
                  <a:gd name="T11" fmla="*/ 0 h 193"/>
                  <a:gd name="T12" fmla="*/ 132 w 133"/>
                  <a:gd name="T13" fmla="*/ 12 h 193"/>
                  <a:gd name="T14" fmla="*/ 132 w 133"/>
                  <a:gd name="T15" fmla="*/ 36 h 193"/>
                  <a:gd name="T16" fmla="*/ 108 w 133"/>
                  <a:gd name="T17" fmla="*/ 48 h 193"/>
                  <a:gd name="T18" fmla="*/ 84 w 133"/>
                  <a:gd name="T19" fmla="*/ 60 h 193"/>
                  <a:gd name="T20" fmla="*/ 72 w 133"/>
                  <a:gd name="T21" fmla="*/ 84 h 193"/>
                  <a:gd name="T22" fmla="*/ 72 w 133"/>
                  <a:gd name="T23" fmla="*/ 108 h 193"/>
                  <a:gd name="T24" fmla="*/ 72 w 133"/>
                  <a:gd name="T25" fmla="*/ 132 h 193"/>
                  <a:gd name="T26" fmla="*/ 72 w 133"/>
                  <a:gd name="T27" fmla="*/ 156 h 193"/>
                  <a:gd name="T28" fmla="*/ 72 w 133"/>
                  <a:gd name="T29" fmla="*/ 180 h 193"/>
                  <a:gd name="T30" fmla="*/ 48 w 133"/>
                  <a:gd name="T31" fmla="*/ 192 h 193"/>
                  <a:gd name="T32" fmla="*/ 48 w 133"/>
                  <a:gd name="T33" fmla="*/ 168 h 193"/>
                  <a:gd name="T34" fmla="*/ 36 w 133"/>
                  <a:gd name="T35" fmla="*/ 144 h 193"/>
                  <a:gd name="T36" fmla="*/ 36 w 133"/>
                  <a:gd name="T37" fmla="*/ 120 h 193"/>
                  <a:gd name="T38" fmla="*/ 36 w 133"/>
                  <a:gd name="T39" fmla="*/ 96 h 193"/>
                  <a:gd name="T40" fmla="*/ 24 w 133"/>
                  <a:gd name="T41" fmla="*/ 72 h 193"/>
                  <a:gd name="T42" fmla="*/ 12 w 133"/>
                  <a:gd name="T43" fmla="*/ 48 h 193"/>
                  <a:gd name="T44" fmla="*/ 0 w 133"/>
                  <a:gd name="T45" fmla="*/ 24 h 193"/>
                  <a:gd name="T46" fmla="*/ 0 w 133"/>
                  <a:gd name="T47" fmla="*/ 12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193"/>
                  <a:gd name="T74" fmla="*/ 133 w 133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193">
                    <a:moveTo>
                      <a:pt x="0" y="12"/>
                    </a:moveTo>
                    <a:lnTo>
                      <a:pt x="24" y="12"/>
                    </a:lnTo>
                    <a:lnTo>
                      <a:pt x="48" y="24"/>
                    </a:lnTo>
                    <a:lnTo>
                      <a:pt x="72" y="24"/>
                    </a:lnTo>
                    <a:lnTo>
                      <a:pt x="96" y="24"/>
                    </a:lnTo>
                    <a:lnTo>
                      <a:pt x="108" y="0"/>
                    </a:lnTo>
                    <a:lnTo>
                      <a:pt x="132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84" y="60"/>
                    </a:lnTo>
                    <a:lnTo>
                      <a:pt x="72" y="84"/>
                    </a:lnTo>
                    <a:lnTo>
                      <a:pt x="72" y="108"/>
                    </a:lnTo>
                    <a:lnTo>
                      <a:pt x="72" y="132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48" y="192"/>
                    </a:lnTo>
                    <a:lnTo>
                      <a:pt x="48" y="168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24" y="72"/>
                    </a:lnTo>
                    <a:lnTo>
                      <a:pt x="12" y="48"/>
                    </a:lnTo>
                    <a:lnTo>
                      <a:pt x="0" y="24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4839246" y="3267100"/>
            <a:ext cx="300038" cy="434975"/>
            <a:chOff x="2103" y="2456"/>
            <a:chExt cx="142" cy="365"/>
          </a:xfrm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03" y="2456"/>
              <a:ext cx="115" cy="145"/>
            </a:xfrm>
            <a:custGeom>
              <a:avLst/>
              <a:gdLst>
                <a:gd name="T0" fmla="*/ 111 w 115"/>
                <a:gd name="T1" fmla="*/ 58 h 145"/>
                <a:gd name="T2" fmla="*/ 95 w 115"/>
                <a:gd name="T3" fmla="*/ 70 h 145"/>
                <a:gd name="T4" fmla="*/ 101 w 115"/>
                <a:gd name="T5" fmla="*/ 65 h 145"/>
                <a:gd name="T6" fmla="*/ 106 w 115"/>
                <a:gd name="T7" fmla="*/ 57 h 145"/>
                <a:gd name="T8" fmla="*/ 104 w 115"/>
                <a:gd name="T9" fmla="*/ 48 h 145"/>
                <a:gd name="T10" fmla="*/ 108 w 115"/>
                <a:gd name="T11" fmla="*/ 40 h 145"/>
                <a:gd name="T12" fmla="*/ 102 w 115"/>
                <a:gd name="T13" fmla="*/ 33 h 145"/>
                <a:gd name="T14" fmla="*/ 102 w 115"/>
                <a:gd name="T15" fmla="*/ 23 h 145"/>
                <a:gd name="T16" fmla="*/ 96 w 115"/>
                <a:gd name="T17" fmla="*/ 16 h 145"/>
                <a:gd name="T18" fmla="*/ 92 w 115"/>
                <a:gd name="T19" fmla="*/ 8 h 145"/>
                <a:gd name="T20" fmla="*/ 86 w 115"/>
                <a:gd name="T21" fmla="*/ 2 h 145"/>
                <a:gd name="T22" fmla="*/ 77 w 115"/>
                <a:gd name="T23" fmla="*/ 2 h 145"/>
                <a:gd name="T24" fmla="*/ 66 w 115"/>
                <a:gd name="T25" fmla="*/ 0 h 145"/>
                <a:gd name="T26" fmla="*/ 59 w 115"/>
                <a:gd name="T27" fmla="*/ 5 h 145"/>
                <a:gd name="T28" fmla="*/ 51 w 115"/>
                <a:gd name="T29" fmla="*/ 0 h 145"/>
                <a:gd name="T30" fmla="*/ 38 w 115"/>
                <a:gd name="T31" fmla="*/ 2 h 145"/>
                <a:gd name="T32" fmla="*/ 26 w 115"/>
                <a:gd name="T33" fmla="*/ 5 h 145"/>
                <a:gd name="T34" fmla="*/ 20 w 115"/>
                <a:gd name="T35" fmla="*/ 11 h 145"/>
                <a:gd name="T36" fmla="*/ 18 w 115"/>
                <a:gd name="T37" fmla="*/ 23 h 145"/>
                <a:gd name="T38" fmla="*/ 13 w 115"/>
                <a:gd name="T39" fmla="*/ 30 h 145"/>
                <a:gd name="T40" fmla="*/ 10 w 115"/>
                <a:gd name="T41" fmla="*/ 40 h 145"/>
                <a:gd name="T42" fmla="*/ 5 w 115"/>
                <a:gd name="T43" fmla="*/ 47 h 145"/>
                <a:gd name="T44" fmla="*/ 2 w 115"/>
                <a:gd name="T45" fmla="*/ 55 h 145"/>
                <a:gd name="T46" fmla="*/ 0 w 115"/>
                <a:gd name="T47" fmla="*/ 67 h 145"/>
                <a:gd name="T48" fmla="*/ 3 w 115"/>
                <a:gd name="T49" fmla="*/ 77 h 145"/>
                <a:gd name="T50" fmla="*/ 4 w 115"/>
                <a:gd name="T51" fmla="*/ 86 h 145"/>
                <a:gd name="T52" fmla="*/ 5 w 115"/>
                <a:gd name="T53" fmla="*/ 95 h 145"/>
                <a:gd name="T54" fmla="*/ 11 w 115"/>
                <a:gd name="T55" fmla="*/ 103 h 145"/>
                <a:gd name="T56" fmla="*/ 15 w 115"/>
                <a:gd name="T57" fmla="*/ 109 h 145"/>
                <a:gd name="T58" fmla="*/ 21 w 115"/>
                <a:gd name="T59" fmla="*/ 117 h 145"/>
                <a:gd name="T60" fmla="*/ 25 w 115"/>
                <a:gd name="T61" fmla="*/ 124 h 145"/>
                <a:gd name="T62" fmla="*/ 31 w 115"/>
                <a:gd name="T63" fmla="*/ 130 h 145"/>
                <a:gd name="T64" fmla="*/ 40 w 115"/>
                <a:gd name="T65" fmla="*/ 136 h 145"/>
                <a:gd name="T66" fmla="*/ 44 w 115"/>
                <a:gd name="T67" fmla="*/ 144 h 145"/>
                <a:gd name="T68" fmla="*/ 53 w 115"/>
                <a:gd name="T69" fmla="*/ 142 h 145"/>
                <a:gd name="T70" fmla="*/ 48 w 115"/>
                <a:gd name="T71" fmla="*/ 134 h 145"/>
                <a:gd name="T72" fmla="*/ 44 w 115"/>
                <a:gd name="T73" fmla="*/ 128 h 145"/>
                <a:gd name="T74" fmla="*/ 45 w 115"/>
                <a:gd name="T75" fmla="*/ 116 h 145"/>
                <a:gd name="T76" fmla="*/ 42 w 115"/>
                <a:gd name="T77" fmla="*/ 106 h 145"/>
                <a:gd name="T78" fmla="*/ 47 w 115"/>
                <a:gd name="T79" fmla="*/ 99 h 145"/>
                <a:gd name="T80" fmla="*/ 54 w 115"/>
                <a:gd name="T81" fmla="*/ 94 h 145"/>
                <a:gd name="T82" fmla="*/ 60 w 115"/>
                <a:gd name="T83" fmla="*/ 90 h 145"/>
                <a:gd name="T84" fmla="*/ 69 w 115"/>
                <a:gd name="T85" fmla="*/ 88 h 145"/>
                <a:gd name="T86" fmla="*/ 81 w 115"/>
                <a:gd name="T87" fmla="*/ 91 h 145"/>
                <a:gd name="T88" fmla="*/ 86 w 115"/>
                <a:gd name="T89" fmla="*/ 99 h 145"/>
                <a:gd name="T90" fmla="*/ 92 w 115"/>
                <a:gd name="T91" fmla="*/ 94 h 145"/>
                <a:gd name="T92" fmla="*/ 98 w 115"/>
                <a:gd name="T93" fmla="*/ 100 h 145"/>
                <a:gd name="T94" fmla="*/ 105 w 115"/>
                <a:gd name="T95" fmla="*/ 106 h 145"/>
                <a:gd name="T96" fmla="*/ 114 w 115"/>
                <a:gd name="T97" fmla="*/ 111 h 145"/>
                <a:gd name="T98" fmla="*/ 109 w 115"/>
                <a:gd name="T99" fmla="*/ 103 h 145"/>
                <a:gd name="T100" fmla="*/ 107 w 115"/>
                <a:gd name="T101" fmla="*/ 94 h 145"/>
                <a:gd name="T102" fmla="*/ 105 w 115"/>
                <a:gd name="T103" fmla="*/ 85 h 145"/>
                <a:gd name="T104" fmla="*/ 103 w 115"/>
                <a:gd name="T105" fmla="*/ 75 h 145"/>
                <a:gd name="T106" fmla="*/ 101 w 115"/>
                <a:gd name="T107" fmla="*/ 65 h 145"/>
                <a:gd name="T108" fmla="*/ 111 w 115"/>
                <a:gd name="T109" fmla="*/ 58 h 1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"/>
                <a:gd name="T166" fmla="*/ 0 h 145"/>
                <a:gd name="T167" fmla="*/ 115 w 115"/>
                <a:gd name="T168" fmla="*/ 145 h 1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" h="145">
                  <a:moveTo>
                    <a:pt x="111" y="58"/>
                  </a:moveTo>
                  <a:lnTo>
                    <a:pt x="95" y="70"/>
                  </a:lnTo>
                  <a:lnTo>
                    <a:pt x="101" y="65"/>
                  </a:lnTo>
                  <a:lnTo>
                    <a:pt x="106" y="57"/>
                  </a:lnTo>
                  <a:lnTo>
                    <a:pt x="104" y="48"/>
                  </a:lnTo>
                  <a:lnTo>
                    <a:pt x="108" y="40"/>
                  </a:lnTo>
                  <a:lnTo>
                    <a:pt x="102" y="33"/>
                  </a:lnTo>
                  <a:lnTo>
                    <a:pt x="102" y="23"/>
                  </a:lnTo>
                  <a:lnTo>
                    <a:pt x="96" y="16"/>
                  </a:lnTo>
                  <a:lnTo>
                    <a:pt x="92" y="8"/>
                  </a:lnTo>
                  <a:lnTo>
                    <a:pt x="86" y="2"/>
                  </a:lnTo>
                  <a:lnTo>
                    <a:pt x="77" y="2"/>
                  </a:lnTo>
                  <a:lnTo>
                    <a:pt x="66" y="0"/>
                  </a:lnTo>
                  <a:lnTo>
                    <a:pt x="59" y="5"/>
                  </a:lnTo>
                  <a:lnTo>
                    <a:pt x="51" y="0"/>
                  </a:lnTo>
                  <a:lnTo>
                    <a:pt x="38" y="2"/>
                  </a:lnTo>
                  <a:lnTo>
                    <a:pt x="26" y="5"/>
                  </a:lnTo>
                  <a:lnTo>
                    <a:pt x="20" y="11"/>
                  </a:lnTo>
                  <a:lnTo>
                    <a:pt x="18" y="23"/>
                  </a:lnTo>
                  <a:lnTo>
                    <a:pt x="13" y="30"/>
                  </a:lnTo>
                  <a:lnTo>
                    <a:pt x="10" y="40"/>
                  </a:lnTo>
                  <a:lnTo>
                    <a:pt x="5" y="47"/>
                  </a:lnTo>
                  <a:lnTo>
                    <a:pt x="2" y="55"/>
                  </a:lnTo>
                  <a:lnTo>
                    <a:pt x="0" y="67"/>
                  </a:lnTo>
                  <a:lnTo>
                    <a:pt x="3" y="77"/>
                  </a:lnTo>
                  <a:lnTo>
                    <a:pt x="4" y="86"/>
                  </a:lnTo>
                  <a:lnTo>
                    <a:pt x="5" y="95"/>
                  </a:lnTo>
                  <a:lnTo>
                    <a:pt x="11" y="103"/>
                  </a:lnTo>
                  <a:lnTo>
                    <a:pt x="15" y="109"/>
                  </a:lnTo>
                  <a:lnTo>
                    <a:pt x="21" y="117"/>
                  </a:lnTo>
                  <a:lnTo>
                    <a:pt x="25" y="124"/>
                  </a:lnTo>
                  <a:lnTo>
                    <a:pt x="31" y="130"/>
                  </a:lnTo>
                  <a:lnTo>
                    <a:pt x="40" y="136"/>
                  </a:lnTo>
                  <a:lnTo>
                    <a:pt x="44" y="144"/>
                  </a:lnTo>
                  <a:lnTo>
                    <a:pt x="53" y="142"/>
                  </a:lnTo>
                  <a:lnTo>
                    <a:pt x="48" y="134"/>
                  </a:lnTo>
                  <a:lnTo>
                    <a:pt x="44" y="128"/>
                  </a:lnTo>
                  <a:lnTo>
                    <a:pt x="45" y="116"/>
                  </a:lnTo>
                  <a:lnTo>
                    <a:pt x="42" y="106"/>
                  </a:lnTo>
                  <a:lnTo>
                    <a:pt x="47" y="99"/>
                  </a:lnTo>
                  <a:lnTo>
                    <a:pt x="54" y="94"/>
                  </a:lnTo>
                  <a:lnTo>
                    <a:pt x="60" y="90"/>
                  </a:lnTo>
                  <a:lnTo>
                    <a:pt x="69" y="88"/>
                  </a:lnTo>
                  <a:lnTo>
                    <a:pt x="81" y="91"/>
                  </a:lnTo>
                  <a:lnTo>
                    <a:pt x="86" y="99"/>
                  </a:lnTo>
                  <a:lnTo>
                    <a:pt x="92" y="94"/>
                  </a:lnTo>
                  <a:lnTo>
                    <a:pt x="98" y="100"/>
                  </a:lnTo>
                  <a:lnTo>
                    <a:pt x="105" y="106"/>
                  </a:lnTo>
                  <a:lnTo>
                    <a:pt x="114" y="111"/>
                  </a:lnTo>
                  <a:lnTo>
                    <a:pt x="109" y="103"/>
                  </a:lnTo>
                  <a:lnTo>
                    <a:pt x="107" y="94"/>
                  </a:lnTo>
                  <a:lnTo>
                    <a:pt x="105" y="85"/>
                  </a:lnTo>
                  <a:lnTo>
                    <a:pt x="103" y="75"/>
                  </a:lnTo>
                  <a:lnTo>
                    <a:pt x="101" y="65"/>
                  </a:lnTo>
                  <a:lnTo>
                    <a:pt x="111" y="58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2112" y="2596"/>
              <a:ext cx="133" cy="225"/>
              <a:chOff x="2112" y="2596"/>
              <a:chExt cx="133" cy="225"/>
            </a:xfrm>
          </p:grpSpPr>
          <p:sp>
            <p:nvSpPr>
              <p:cNvPr id="28" name="Oval 26"/>
              <p:cNvSpPr>
                <a:spLocks noChangeArrowheads="1"/>
              </p:cNvSpPr>
              <p:nvPr/>
            </p:nvSpPr>
            <p:spPr bwMode="auto">
              <a:xfrm>
                <a:off x="2164" y="2596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2112" y="2628"/>
                <a:ext cx="133" cy="193"/>
              </a:xfrm>
              <a:custGeom>
                <a:avLst/>
                <a:gdLst>
                  <a:gd name="T0" fmla="*/ 0 w 133"/>
                  <a:gd name="T1" fmla="*/ 12 h 193"/>
                  <a:gd name="T2" fmla="*/ 24 w 133"/>
                  <a:gd name="T3" fmla="*/ 12 h 193"/>
                  <a:gd name="T4" fmla="*/ 48 w 133"/>
                  <a:gd name="T5" fmla="*/ 24 h 193"/>
                  <a:gd name="T6" fmla="*/ 72 w 133"/>
                  <a:gd name="T7" fmla="*/ 24 h 193"/>
                  <a:gd name="T8" fmla="*/ 96 w 133"/>
                  <a:gd name="T9" fmla="*/ 24 h 193"/>
                  <a:gd name="T10" fmla="*/ 108 w 133"/>
                  <a:gd name="T11" fmla="*/ 0 h 193"/>
                  <a:gd name="T12" fmla="*/ 132 w 133"/>
                  <a:gd name="T13" fmla="*/ 12 h 193"/>
                  <a:gd name="T14" fmla="*/ 132 w 133"/>
                  <a:gd name="T15" fmla="*/ 36 h 193"/>
                  <a:gd name="T16" fmla="*/ 108 w 133"/>
                  <a:gd name="T17" fmla="*/ 48 h 193"/>
                  <a:gd name="T18" fmla="*/ 84 w 133"/>
                  <a:gd name="T19" fmla="*/ 60 h 193"/>
                  <a:gd name="T20" fmla="*/ 72 w 133"/>
                  <a:gd name="T21" fmla="*/ 84 h 193"/>
                  <a:gd name="T22" fmla="*/ 72 w 133"/>
                  <a:gd name="T23" fmla="*/ 108 h 193"/>
                  <a:gd name="T24" fmla="*/ 72 w 133"/>
                  <a:gd name="T25" fmla="*/ 132 h 193"/>
                  <a:gd name="T26" fmla="*/ 72 w 133"/>
                  <a:gd name="T27" fmla="*/ 156 h 193"/>
                  <a:gd name="T28" fmla="*/ 72 w 133"/>
                  <a:gd name="T29" fmla="*/ 180 h 193"/>
                  <a:gd name="T30" fmla="*/ 48 w 133"/>
                  <a:gd name="T31" fmla="*/ 192 h 193"/>
                  <a:gd name="T32" fmla="*/ 48 w 133"/>
                  <a:gd name="T33" fmla="*/ 168 h 193"/>
                  <a:gd name="T34" fmla="*/ 36 w 133"/>
                  <a:gd name="T35" fmla="*/ 144 h 193"/>
                  <a:gd name="T36" fmla="*/ 36 w 133"/>
                  <a:gd name="T37" fmla="*/ 120 h 193"/>
                  <a:gd name="T38" fmla="*/ 36 w 133"/>
                  <a:gd name="T39" fmla="*/ 96 h 193"/>
                  <a:gd name="T40" fmla="*/ 24 w 133"/>
                  <a:gd name="T41" fmla="*/ 72 h 193"/>
                  <a:gd name="T42" fmla="*/ 12 w 133"/>
                  <a:gd name="T43" fmla="*/ 48 h 193"/>
                  <a:gd name="T44" fmla="*/ 0 w 133"/>
                  <a:gd name="T45" fmla="*/ 24 h 193"/>
                  <a:gd name="T46" fmla="*/ 0 w 133"/>
                  <a:gd name="T47" fmla="*/ 12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193"/>
                  <a:gd name="T74" fmla="*/ 133 w 133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193">
                    <a:moveTo>
                      <a:pt x="0" y="12"/>
                    </a:moveTo>
                    <a:lnTo>
                      <a:pt x="24" y="12"/>
                    </a:lnTo>
                    <a:lnTo>
                      <a:pt x="48" y="24"/>
                    </a:lnTo>
                    <a:lnTo>
                      <a:pt x="72" y="24"/>
                    </a:lnTo>
                    <a:lnTo>
                      <a:pt x="96" y="24"/>
                    </a:lnTo>
                    <a:lnTo>
                      <a:pt x="108" y="0"/>
                    </a:lnTo>
                    <a:lnTo>
                      <a:pt x="132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84" y="60"/>
                    </a:lnTo>
                    <a:lnTo>
                      <a:pt x="72" y="84"/>
                    </a:lnTo>
                    <a:lnTo>
                      <a:pt x="72" y="108"/>
                    </a:lnTo>
                    <a:lnTo>
                      <a:pt x="72" y="132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48" y="192"/>
                    </a:lnTo>
                    <a:lnTo>
                      <a:pt x="48" y="168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24" y="72"/>
                    </a:lnTo>
                    <a:lnTo>
                      <a:pt x="12" y="48"/>
                    </a:lnTo>
                    <a:lnTo>
                      <a:pt x="0" y="24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4523334" y="3265513"/>
            <a:ext cx="311150" cy="436562"/>
            <a:chOff x="1954" y="2455"/>
            <a:chExt cx="147" cy="366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954" y="2455"/>
              <a:ext cx="123" cy="138"/>
            </a:xfrm>
            <a:custGeom>
              <a:avLst/>
              <a:gdLst>
                <a:gd name="T0" fmla="*/ 109 w 123"/>
                <a:gd name="T1" fmla="*/ 93 h 138"/>
                <a:gd name="T2" fmla="*/ 89 w 123"/>
                <a:gd name="T3" fmla="*/ 92 h 138"/>
                <a:gd name="T4" fmla="*/ 97 w 123"/>
                <a:gd name="T5" fmla="*/ 93 h 138"/>
                <a:gd name="T6" fmla="*/ 105 w 123"/>
                <a:gd name="T7" fmla="*/ 89 h 138"/>
                <a:gd name="T8" fmla="*/ 109 w 123"/>
                <a:gd name="T9" fmla="*/ 80 h 138"/>
                <a:gd name="T10" fmla="*/ 117 w 123"/>
                <a:gd name="T11" fmla="*/ 76 h 138"/>
                <a:gd name="T12" fmla="*/ 117 w 123"/>
                <a:gd name="T13" fmla="*/ 67 h 138"/>
                <a:gd name="T14" fmla="*/ 122 w 123"/>
                <a:gd name="T15" fmla="*/ 58 h 138"/>
                <a:gd name="T16" fmla="*/ 122 w 123"/>
                <a:gd name="T17" fmla="*/ 49 h 138"/>
                <a:gd name="T18" fmla="*/ 122 w 123"/>
                <a:gd name="T19" fmla="*/ 40 h 138"/>
                <a:gd name="T20" fmla="*/ 122 w 123"/>
                <a:gd name="T21" fmla="*/ 32 h 138"/>
                <a:gd name="T22" fmla="*/ 114 w 123"/>
                <a:gd name="T23" fmla="*/ 27 h 138"/>
                <a:gd name="T24" fmla="*/ 106 w 123"/>
                <a:gd name="T25" fmla="*/ 19 h 138"/>
                <a:gd name="T26" fmla="*/ 98 w 123"/>
                <a:gd name="T27" fmla="*/ 18 h 138"/>
                <a:gd name="T28" fmla="*/ 94 w 123"/>
                <a:gd name="T29" fmla="*/ 9 h 138"/>
                <a:gd name="T30" fmla="*/ 83 w 123"/>
                <a:gd name="T31" fmla="*/ 4 h 138"/>
                <a:gd name="T32" fmla="*/ 70 w 123"/>
                <a:gd name="T33" fmla="*/ 0 h 138"/>
                <a:gd name="T34" fmla="*/ 62 w 123"/>
                <a:gd name="T35" fmla="*/ 0 h 138"/>
                <a:gd name="T36" fmla="*/ 54 w 123"/>
                <a:gd name="T37" fmla="*/ 8 h 138"/>
                <a:gd name="T38" fmla="*/ 46 w 123"/>
                <a:gd name="T39" fmla="*/ 13 h 138"/>
                <a:gd name="T40" fmla="*/ 37 w 123"/>
                <a:gd name="T41" fmla="*/ 17 h 138"/>
                <a:gd name="T42" fmla="*/ 30 w 123"/>
                <a:gd name="T43" fmla="*/ 21 h 138"/>
                <a:gd name="T44" fmla="*/ 22 w 123"/>
                <a:gd name="T45" fmla="*/ 26 h 138"/>
                <a:gd name="T46" fmla="*/ 13 w 123"/>
                <a:gd name="T47" fmla="*/ 34 h 138"/>
                <a:gd name="T48" fmla="*/ 9 w 123"/>
                <a:gd name="T49" fmla="*/ 42 h 138"/>
                <a:gd name="T50" fmla="*/ 5 w 123"/>
                <a:gd name="T51" fmla="*/ 52 h 138"/>
                <a:gd name="T52" fmla="*/ 1 w 123"/>
                <a:gd name="T53" fmla="*/ 60 h 138"/>
                <a:gd name="T54" fmla="*/ 1 w 123"/>
                <a:gd name="T55" fmla="*/ 69 h 138"/>
                <a:gd name="T56" fmla="*/ 0 w 123"/>
                <a:gd name="T57" fmla="*/ 78 h 138"/>
                <a:gd name="T58" fmla="*/ 0 w 123"/>
                <a:gd name="T59" fmla="*/ 87 h 138"/>
                <a:gd name="T60" fmla="*/ 0 w 123"/>
                <a:gd name="T61" fmla="*/ 96 h 138"/>
                <a:gd name="T62" fmla="*/ 0 w 123"/>
                <a:gd name="T63" fmla="*/ 104 h 138"/>
                <a:gd name="T64" fmla="*/ 4 w 123"/>
                <a:gd name="T65" fmla="*/ 113 h 138"/>
                <a:gd name="T66" fmla="*/ 3 w 123"/>
                <a:gd name="T67" fmla="*/ 122 h 138"/>
                <a:gd name="T68" fmla="*/ 12 w 123"/>
                <a:gd name="T69" fmla="*/ 127 h 138"/>
                <a:gd name="T70" fmla="*/ 12 w 123"/>
                <a:gd name="T71" fmla="*/ 118 h 138"/>
                <a:gd name="T72" fmla="*/ 12 w 123"/>
                <a:gd name="T73" fmla="*/ 110 h 138"/>
                <a:gd name="T74" fmla="*/ 20 w 123"/>
                <a:gd name="T75" fmla="*/ 101 h 138"/>
                <a:gd name="T76" fmla="*/ 24 w 123"/>
                <a:gd name="T77" fmla="*/ 92 h 138"/>
                <a:gd name="T78" fmla="*/ 32 w 123"/>
                <a:gd name="T79" fmla="*/ 88 h 138"/>
                <a:gd name="T80" fmla="*/ 40 w 123"/>
                <a:gd name="T81" fmla="*/ 88 h 138"/>
                <a:gd name="T82" fmla="*/ 48 w 123"/>
                <a:gd name="T83" fmla="*/ 88 h 138"/>
                <a:gd name="T84" fmla="*/ 57 w 123"/>
                <a:gd name="T85" fmla="*/ 92 h 138"/>
                <a:gd name="T86" fmla="*/ 64 w 123"/>
                <a:gd name="T87" fmla="*/ 101 h 138"/>
                <a:gd name="T88" fmla="*/ 64 w 123"/>
                <a:gd name="T89" fmla="*/ 110 h 138"/>
                <a:gd name="T90" fmla="*/ 72 w 123"/>
                <a:gd name="T91" fmla="*/ 110 h 138"/>
                <a:gd name="T92" fmla="*/ 72 w 123"/>
                <a:gd name="T93" fmla="*/ 118 h 138"/>
                <a:gd name="T94" fmla="*/ 76 w 123"/>
                <a:gd name="T95" fmla="*/ 127 h 138"/>
                <a:gd name="T96" fmla="*/ 80 w 123"/>
                <a:gd name="T97" fmla="*/ 137 h 138"/>
                <a:gd name="T98" fmla="*/ 80 w 123"/>
                <a:gd name="T99" fmla="*/ 128 h 138"/>
                <a:gd name="T100" fmla="*/ 85 w 123"/>
                <a:gd name="T101" fmla="*/ 119 h 138"/>
                <a:gd name="T102" fmla="*/ 88 w 123"/>
                <a:gd name="T103" fmla="*/ 110 h 138"/>
                <a:gd name="T104" fmla="*/ 92 w 123"/>
                <a:gd name="T105" fmla="*/ 102 h 138"/>
                <a:gd name="T106" fmla="*/ 97 w 123"/>
                <a:gd name="T107" fmla="*/ 93 h 138"/>
                <a:gd name="T108" fmla="*/ 109 w 123"/>
                <a:gd name="T109" fmla="*/ 93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"/>
                <a:gd name="T166" fmla="*/ 0 h 138"/>
                <a:gd name="T167" fmla="*/ 123 w 123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" h="138">
                  <a:moveTo>
                    <a:pt x="109" y="93"/>
                  </a:moveTo>
                  <a:lnTo>
                    <a:pt x="89" y="92"/>
                  </a:lnTo>
                  <a:lnTo>
                    <a:pt x="97" y="93"/>
                  </a:lnTo>
                  <a:lnTo>
                    <a:pt x="105" y="89"/>
                  </a:lnTo>
                  <a:lnTo>
                    <a:pt x="109" y="80"/>
                  </a:lnTo>
                  <a:lnTo>
                    <a:pt x="117" y="76"/>
                  </a:lnTo>
                  <a:lnTo>
                    <a:pt x="117" y="67"/>
                  </a:lnTo>
                  <a:lnTo>
                    <a:pt x="122" y="58"/>
                  </a:lnTo>
                  <a:lnTo>
                    <a:pt x="122" y="49"/>
                  </a:lnTo>
                  <a:lnTo>
                    <a:pt x="122" y="40"/>
                  </a:lnTo>
                  <a:lnTo>
                    <a:pt x="122" y="32"/>
                  </a:lnTo>
                  <a:lnTo>
                    <a:pt x="114" y="27"/>
                  </a:lnTo>
                  <a:lnTo>
                    <a:pt x="106" y="19"/>
                  </a:lnTo>
                  <a:lnTo>
                    <a:pt x="98" y="18"/>
                  </a:lnTo>
                  <a:lnTo>
                    <a:pt x="94" y="9"/>
                  </a:lnTo>
                  <a:lnTo>
                    <a:pt x="83" y="4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4" y="8"/>
                  </a:lnTo>
                  <a:lnTo>
                    <a:pt x="46" y="13"/>
                  </a:lnTo>
                  <a:lnTo>
                    <a:pt x="37" y="17"/>
                  </a:lnTo>
                  <a:lnTo>
                    <a:pt x="30" y="21"/>
                  </a:lnTo>
                  <a:lnTo>
                    <a:pt x="22" y="26"/>
                  </a:lnTo>
                  <a:lnTo>
                    <a:pt x="13" y="34"/>
                  </a:lnTo>
                  <a:lnTo>
                    <a:pt x="9" y="42"/>
                  </a:lnTo>
                  <a:lnTo>
                    <a:pt x="5" y="52"/>
                  </a:lnTo>
                  <a:lnTo>
                    <a:pt x="1" y="60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4" y="113"/>
                  </a:lnTo>
                  <a:lnTo>
                    <a:pt x="3" y="122"/>
                  </a:lnTo>
                  <a:lnTo>
                    <a:pt x="12" y="127"/>
                  </a:lnTo>
                  <a:lnTo>
                    <a:pt x="12" y="118"/>
                  </a:lnTo>
                  <a:lnTo>
                    <a:pt x="12" y="110"/>
                  </a:lnTo>
                  <a:lnTo>
                    <a:pt x="20" y="101"/>
                  </a:lnTo>
                  <a:lnTo>
                    <a:pt x="24" y="92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48" y="88"/>
                  </a:lnTo>
                  <a:lnTo>
                    <a:pt x="57" y="92"/>
                  </a:lnTo>
                  <a:lnTo>
                    <a:pt x="64" y="101"/>
                  </a:lnTo>
                  <a:lnTo>
                    <a:pt x="64" y="110"/>
                  </a:lnTo>
                  <a:lnTo>
                    <a:pt x="72" y="110"/>
                  </a:lnTo>
                  <a:lnTo>
                    <a:pt x="72" y="118"/>
                  </a:lnTo>
                  <a:lnTo>
                    <a:pt x="76" y="127"/>
                  </a:lnTo>
                  <a:lnTo>
                    <a:pt x="80" y="137"/>
                  </a:lnTo>
                  <a:lnTo>
                    <a:pt x="80" y="128"/>
                  </a:lnTo>
                  <a:lnTo>
                    <a:pt x="85" y="119"/>
                  </a:lnTo>
                  <a:lnTo>
                    <a:pt x="88" y="110"/>
                  </a:lnTo>
                  <a:lnTo>
                    <a:pt x="92" y="102"/>
                  </a:lnTo>
                  <a:lnTo>
                    <a:pt x="97" y="93"/>
                  </a:lnTo>
                  <a:lnTo>
                    <a:pt x="109" y="9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2" name="Group 33"/>
            <p:cNvGrpSpPr>
              <a:grpSpLocks/>
            </p:cNvGrpSpPr>
            <p:nvPr/>
          </p:nvGrpSpPr>
          <p:grpSpPr bwMode="auto">
            <a:xfrm>
              <a:off x="1968" y="2596"/>
              <a:ext cx="133" cy="225"/>
              <a:chOff x="1968" y="2596"/>
              <a:chExt cx="133" cy="225"/>
            </a:xfrm>
          </p:grpSpPr>
          <p:sp>
            <p:nvSpPr>
              <p:cNvPr id="33" name="Oval 31"/>
              <p:cNvSpPr>
                <a:spLocks noChangeArrowheads="1"/>
              </p:cNvSpPr>
              <p:nvPr/>
            </p:nvSpPr>
            <p:spPr bwMode="auto">
              <a:xfrm>
                <a:off x="2020" y="2596"/>
                <a:ext cx="40" cy="4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1968" y="2628"/>
                <a:ext cx="133" cy="193"/>
              </a:xfrm>
              <a:custGeom>
                <a:avLst/>
                <a:gdLst>
                  <a:gd name="T0" fmla="*/ 0 w 133"/>
                  <a:gd name="T1" fmla="*/ 12 h 193"/>
                  <a:gd name="T2" fmla="*/ 24 w 133"/>
                  <a:gd name="T3" fmla="*/ 12 h 193"/>
                  <a:gd name="T4" fmla="*/ 48 w 133"/>
                  <a:gd name="T5" fmla="*/ 24 h 193"/>
                  <a:gd name="T6" fmla="*/ 72 w 133"/>
                  <a:gd name="T7" fmla="*/ 24 h 193"/>
                  <a:gd name="T8" fmla="*/ 96 w 133"/>
                  <a:gd name="T9" fmla="*/ 24 h 193"/>
                  <a:gd name="T10" fmla="*/ 108 w 133"/>
                  <a:gd name="T11" fmla="*/ 0 h 193"/>
                  <a:gd name="T12" fmla="*/ 132 w 133"/>
                  <a:gd name="T13" fmla="*/ 12 h 193"/>
                  <a:gd name="T14" fmla="*/ 132 w 133"/>
                  <a:gd name="T15" fmla="*/ 36 h 193"/>
                  <a:gd name="T16" fmla="*/ 108 w 133"/>
                  <a:gd name="T17" fmla="*/ 48 h 193"/>
                  <a:gd name="T18" fmla="*/ 84 w 133"/>
                  <a:gd name="T19" fmla="*/ 60 h 193"/>
                  <a:gd name="T20" fmla="*/ 72 w 133"/>
                  <a:gd name="T21" fmla="*/ 84 h 193"/>
                  <a:gd name="T22" fmla="*/ 72 w 133"/>
                  <a:gd name="T23" fmla="*/ 108 h 193"/>
                  <a:gd name="T24" fmla="*/ 72 w 133"/>
                  <a:gd name="T25" fmla="*/ 132 h 193"/>
                  <a:gd name="T26" fmla="*/ 72 w 133"/>
                  <a:gd name="T27" fmla="*/ 156 h 193"/>
                  <a:gd name="T28" fmla="*/ 72 w 133"/>
                  <a:gd name="T29" fmla="*/ 180 h 193"/>
                  <a:gd name="T30" fmla="*/ 48 w 133"/>
                  <a:gd name="T31" fmla="*/ 192 h 193"/>
                  <a:gd name="T32" fmla="*/ 48 w 133"/>
                  <a:gd name="T33" fmla="*/ 168 h 193"/>
                  <a:gd name="T34" fmla="*/ 36 w 133"/>
                  <a:gd name="T35" fmla="*/ 144 h 193"/>
                  <a:gd name="T36" fmla="*/ 36 w 133"/>
                  <a:gd name="T37" fmla="*/ 120 h 193"/>
                  <a:gd name="T38" fmla="*/ 36 w 133"/>
                  <a:gd name="T39" fmla="*/ 96 h 193"/>
                  <a:gd name="T40" fmla="*/ 24 w 133"/>
                  <a:gd name="T41" fmla="*/ 72 h 193"/>
                  <a:gd name="T42" fmla="*/ 12 w 133"/>
                  <a:gd name="T43" fmla="*/ 48 h 193"/>
                  <a:gd name="T44" fmla="*/ 0 w 133"/>
                  <a:gd name="T45" fmla="*/ 24 h 193"/>
                  <a:gd name="T46" fmla="*/ 0 w 133"/>
                  <a:gd name="T47" fmla="*/ 12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193"/>
                  <a:gd name="T74" fmla="*/ 133 w 133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193">
                    <a:moveTo>
                      <a:pt x="0" y="12"/>
                    </a:moveTo>
                    <a:lnTo>
                      <a:pt x="24" y="12"/>
                    </a:lnTo>
                    <a:lnTo>
                      <a:pt x="48" y="24"/>
                    </a:lnTo>
                    <a:lnTo>
                      <a:pt x="72" y="24"/>
                    </a:lnTo>
                    <a:lnTo>
                      <a:pt x="96" y="24"/>
                    </a:lnTo>
                    <a:lnTo>
                      <a:pt x="108" y="0"/>
                    </a:lnTo>
                    <a:lnTo>
                      <a:pt x="132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84" y="60"/>
                    </a:lnTo>
                    <a:lnTo>
                      <a:pt x="72" y="84"/>
                    </a:lnTo>
                    <a:lnTo>
                      <a:pt x="72" y="108"/>
                    </a:lnTo>
                    <a:lnTo>
                      <a:pt x="72" y="132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48" y="192"/>
                    </a:lnTo>
                    <a:lnTo>
                      <a:pt x="48" y="168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24" y="72"/>
                    </a:lnTo>
                    <a:lnTo>
                      <a:pt x="12" y="48"/>
                    </a:lnTo>
                    <a:lnTo>
                      <a:pt x="0" y="24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5" name="Rectangle 35" descr="Narrow vertical"/>
          <p:cNvSpPr>
            <a:spLocks noChangeArrowheads="1"/>
          </p:cNvSpPr>
          <p:nvPr/>
        </p:nvSpPr>
        <p:spPr bwMode="auto">
          <a:xfrm>
            <a:off x="2935834" y="3605238"/>
            <a:ext cx="187325" cy="219075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4866234" y="3771925"/>
            <a:ext cx="1873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5855246" y="4499000"/>
            <a:ext cx="10064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1800" b="1"/>
              <a:t>ICAM-1</a:t>
            </a: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4432846" y="4156100"/>
            <a:ext cx="1454123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1800" b="1" dirty="0" err="1" smtClean="0"/>
              <a:t>MHC:Peptide</a:t>
            </a:r>
            <a:endParaRPr lang="en-GB" sz="1800" b="1" dirty="0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5736184" y="3319488"/>
            <a:ext cx="276225" cy="165100"/>
          </a:xfrm>
          <a:custGeom>
            <a:avLst/>
            <a:gdLst>
              <a:gd name="T0" fmla="*/ 496629177 w 130"/>
              <a:gd name="T1" fmla="*/ 140269199 h 138"/>
              <a:gd name="T2" fmla="*/ 401818133 w 130"/>
              <a:gd name="T3" fmla="*/ 135975403 h 138"/>
              <a:gd name="T4" fmla="*/ 437935614 w 130"/>
              <a:gd name="T5" fmla="*/ 135975403 h 138"/>
              <a:gd name="T6" fmla="*/ 478570437 w 130"/>
              <a:gd name="T7" fmla="*/ 131681607 h 138"/>
              <a:gd name="T8" fmla="*/ 496629177 w 130"/>
              <a:gd name="T9" fmla="*/ 120231084 h 138"/>
              <a:gd name="T10" fmla="*/ 532746658 w 130"/>
              <a:gd name="T11" fmla="*/ 114505225 h 138"/>
              <a:gd name="T12" fmla="*/ 541777091 w 130"/>
              <a:gd name="T13" fmla="*/ 101623836 h 138"/>
              <a:gd name="T14" fmla="*/ 568866264 w 130"/>
              <a:gd name="T15" fmla="*/ 90173313 h 138"/>
              <a:gd name="T16" fmla="*/ 568866264 w 130"/>
              <a:gd name="T17" fmla="*/ 77290728 h 138"/>
              <a:gd name="T18" fmla="*/ 577894572 w 130"/>
              <a:gd name="T19" fmla="*/ 65840205 h 138"/>
              <a:gd name="T20" fmla="*/ 582409788 w 130"/>
              <a:gd name="T21" fmla="*/ 54389683 h 138"/>
              <a:gd name="T22" fmla="*/ 546292307 w 130"/>
              <a:gd name="T23" fmla="*/ 45802090 h 138"/>
              <a:gd name="T24" fmla="*/ 514687918 w 130"/>
              <a:gd name="T25" fmla="*/ 32920701 h 138"/>
              <a:gd name="T26" fmla="*/ 478570437 w 130"/>
              <a:gd name="T27" fmla="*/ 31488638 h 138"/>
              <a:gd name="T28" fmla="*/ 469540004 w 130"/>
              <a:gd name="T29" fmla="*/ 20038115 h 138"/>
              <a:gd name="T30" fmla="*/ 415361657 w 130"/>
              <a:gd name="T31" fmla="*/ 8587593 h 138"/>
              <a:gd name="T32" fmla="*/ 365698527 w 130"/>
              <a:gd name="T33" fmla="*/ 1430867 h 138"/>
              <a:gd name="T34" fmla="*/ 329581046 w 130"/>
              <a:gd name="T35" fmla="*/ 0 h 138"/>
              <a:gd name="T36" fmla="*/ 288948348 w 130"/>
              <a:gd name="T37" fmla="*/ 11450522 h 138"/>
              <a:gd name="T38" fmla="*/ 252828743 w 130"/>
              <a:gd name="T39" fmla="*/ 15744319 h 138"/>
              <a:gd name="T40" fmla="*/ 212196045 w 130"/>
              <a:gd name="T41" fmla="*/ 21470178 h 138"/>
              <a:gd name="T42" fmla="*/ 171563348 w 130"/>
              <a:gd name="T43" fmla="*/ 25763975 h 138"/>
              <a:gd name="T44" fmla="*/ 135443742 w 130"/>
              <a:gd name="T45" fmla="*/ 30057771 h 138"/>
              <a:gd name="T46" fmla="*/ 94811044 w 130"/>
              <a:gd name="T47" fmla="*/ 40077427 h 138"/>
              <a:gd name="T48" fmla="*/ 72237087 w 130"/>
              <a:gd name="T49" fmla="*/ 52958816 h 138"/>
              <a:gd name="T50" fmla="*/ 54178347 w 130"/>
              <a:gd name="T51" fmla="*/ 65840205 h 138"/>
              <a:gd name="T52" fmla="*/ 31604390 w 130"/>
              <a:gd name="T53" fmla="*/ 75859861 h 138"/>
              <a:gd name="T54" fmla="*/ 22573957 w 130"/>
              <a:gd name="T55" fmla="*/ 90173313 h 138"/>
              <a:gd name="T56" fmla="*/ 13543524 w 130"/>
              <a:gd name="T57" fmla="*/ 101623836 h 138"/>
              <a:gd name="T58" fmla="*/ 13543524 w 130"/>
              <a:gd name="T59" fmla="*/ 114505225 h 138"/>
              <a:gd name="T60" fmla="*/ 4515216 w 130"/>
              <a:gd name="T61" fmla="*/ 125955747 h 138"/>
              <a:gd name="T62" fmla="*/ 0 w 130"/>
              <a:gd name="T63" fmla="*/ 138838333 h 138"/>
              <a:gd name="T64" fmla="*/ 18058741 w 130"/>
              <a:gd name="T65" fmla="*/ 151719722 h 138"/>
              <a:gd name="T66" fmla="*/ 9030433 w 130"/>
              <a:gd name="T67" fmla="*/ 166033174 h 138"/>
              <a:gd name="T68" fmla="*/ 40632698 w 130"/>
              <a:gd name="T69" fmla="*/ 170326970 h 138"/>
              <a:gd name="T70" fmla="*/ 49663130 w 130"/>
              <a:gd name="T71" fmla="*/ 158876448 h 138"/>
              <a:gd name="T72" fmla="*/ 54178347 w 130"/>
              <a:gd name="T73" fmla="*/ 147425925 h 138"/>
              <a:gd name="T74" fmla="*/ 90295828 w 130"/>
              <a:gd name="T75" fmla="*/ 135975403 h 138"/>
              <a:gd name="T76" fmla="*/ 117385001 w 130"/>
              <a:gd name="T77" fmla="*/ 124524880 h 138"/>
              <a:gd name="T78" fmla="*/ 153502482 w 130"/>
              <a:gd name="T79" fmla="*/ 120231084 h 138"/>
              <a:gd name="T80" fmla="*/ 194137304 w 130"/>
              <a:gd name="T81" fmla="*/ 121661951 h 138"/>
              <a:gd name="T82" fmla="*/ 230254786 w 130"/>
              <a:gd name="T83" fmla="*/ 121661951 h 138"/>
              <a:gd name="T84" fmla="*/ 261859175 w 130"/>
              <a:gd name="T85" fmla="*/ 130249543 h 138"/>
              <a:gd name="T86" fmla="*/ 288948348 w 130"/>
              <a:gd name="T87" fmla="*/ 144562996 h 138"/>
              <a:gd name="T88" fmla="*/ 288948348 w 130"/>
              <a:gd name="T89" fmla="*/ 156013518 h 138"/>
              <a:gd name="T90" fmla="*/ 320550613 w 130"/>
              <a:gd name="T91" fmla="*/ 157444385 h 138"/>
              <a:gd name="T92" fmla="*/ 320550613 w 130"/>
              <a:gd name="T93" fmla="*/ 168894907 h 138"/>
              <a:gd name="T94" fmla="*/ 329581046 w 130"/>
              <a:gd name="T95" fmla="*/ 181777493 h 138"/>
              <a:gd name="T96" fmla="*/ 343124570 w 130"/>
              <a:gd name="T97" fmla="*/ 196090945 h 138"/>
              <a:gd name="T98" fmla="*/ 343124570 w 130"/>
              <a:gd name="T99" fmla="*/ 183208359 h 138"/>
              <a:gd name="T100" fmla="*/ 370213743 w 130"/>
              <a:gd name="T101" fmla="*/ 171757837 h 138"/>
              <a:gd name="T102" fmla="*/ 397302917 w 130"/>
              <a:gd name="T103" fmla="*/ 160307314 h 138"/>
              <a:gd name="T104" fmla="*/ 415361657 w 130"/>
              <a:gd name="T105" fmla="*/ 148856792 h 138"/>
              <a:gd name="T106" fmla="*/ 437935614 w 130"/>
              <a:gd name="T107" fmla="*/ 135975403 h 138"/>
              <a:gd name="T108" fmla="*/ 496629177 w 130"/>
              <a:gd name="T109" fmla="*/ 140269199 h 1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0"/>
              <a:gd name="T166" fmla="*/ 0 h 138"/>
              <a:gd name="T167" fmla="*/ 130 w 130"/>
              <a:gd name="T168" fmla="*/ 138 h 1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0" h="138">
                <a:moveTo>
                  <a:pt x="110" y="98"/>
                </a:moveTo>
                <a:lnTo>
                  <a:pt x="89" y="95"/>
                </a:lnTo>
                <a:lnTo>
                  <a:pt x="97" y="95"/>
                </a:lnTo>
                <a:lnTo>
                  <a:pt x="106" y="92"/>
                </a:lnTo>
                <a:lnTo>
                  <a:pt x="110" y="84"/>
                </a:lnTo>
                <a:lnTo>
                  <a:pt x="118" y="80"/>
                </a:lnTo>
                <a:lnTo>
                  <a:pt x="120" y="71"/>
                </a:lnTo>
                <a:lnTo>
                  <a:pt x="126" y="63"/>
                </a:lnTo>
                <a:lnTo>
                  <a:pt x="126" y="54"/>
                </a:lnTo>
                <a:lnTo>
                  <a:pt x="128" y="46"/>
                </a:lnTo>
                <a:lnTo>
                  <a:pt x="129" y="38"/>
                </a:lnTo>
                <a:lnTo>
                  <a:pt x="121" y="32"/>
                </a:lnTo>
                <a:lnTo>
                  <a:pt x="114" y="23"/>
                </a:lnTo>
                <a:lnTo>
                  <a:pt x="106" y="22"/>
                </a:lnTo>
                <a:lnTo>
                  <a:pt x="104" y="14"/>
                </a:lnTo>
                <a:lnTo>
                  <a:pt x="92" y="6"/>
                </a:lnTo>
                <a:lnTo>
                  <a:pt x="81" y="1"/>
                </a:lnTo>
                <a:lnTo>
                  <a:pt x="73" y="0"/>
                </a:lnTo>
                <a:lnTo>
                  <a:pt x="64" y="8"/>
                </a:lnTo>
                <a:lnTo>
                  <a:pt x="56" y="11"/>
                </a:lnTo>
                <a:lnTo>
                  <a:pt x="47" y="15"/>
                </a:lnTo>
                <a:lnTo>
                  <a:pt x="38" y="18"/>
                </a:lnTo>
                <a:lnTo>
                  <a:pt x="30" y="21"/>
                </a:lnTo>
                <a:lnTo>
                  <a:pt x="21" y="28"/>
                </a:lnTo>
                <a:lnTo>
                  <a:pt x="16" y="37"/>
                </a:lnTo>
                <a:lnTo>
                  <a:pt x="12" y="46"/>
                </a:lnTo>
                <a:lnTo>
                  <a:pt x="7" y="53"/>
                </a:lnTo>
                <a:lnTo>
                  <a:pt x="5" y="63"/>
                </a:lnTo>
                <a:lnTo>
                  <a:pt x="3" y="71"/>
                </a:lnTo>
                <a:lnTo>
                  <a:pt x="3" y="80"/>
                </a:lnTo>
                <a:lnTo>
                  <a:pt x="1" y="88"/>
                </a:lnTo>
                <a:lnTo>
                  <a:pt x="0" y="97"/>
                </a:lnTo>
                <a:lnTo>
                  <a:pt x="4" y="106"/>
                </a:lnTo>
                <a:lnTo>
                  <a:pt x="2" y="116"/>
                </a:lnTo>
                <a:lnTo>
                  <a:pt x="9" y="119"/>
                </a:lnTo>
                <a:lnTo>
                  <a:pt x="11" y="111"/>
                </a:lnTo>
                <a:lnTo>
                  <a:pt x="12" y="103"/>
                </a:lnTo>
                <a:lnTo>
                  <a:pt x="20" y="95"/>
                </a:lnTo>
                <a:lnTo>
                  <a:pt x="26" y="87"/>
                </a:lnTo>
                <a:lnTo>
                  <a:pt x="34" y="84"/>
                </a:lnTo>
                <a:lnTo>
                  <a:pt x="43" y="85"/>
                </a:lnTo>
                <a:lnTo>
                  <a:pt x="51" y="85"/>
                </a:lnTo>
                <a:lnTo>
                  <a:pt x="58" y="91"/>
                </a:lnTo>
                <a:lnTo>
                  <a:pt x="64" y="101"/>
                </a:lnTo>
                <a:lnTo>
                  <a:pt x="64" y="109"/>
                </a:lnTo>
                <a:lnTo>
                  <a:pt x="71" y="110"/>
                </a:lnTo>
                <a:lnTo>
                  <a:pt x="71" y="118"/>
                </a:lnTo>
                <a:lnTo>
                  <a:pt x="73" y="127"/>
                </a:lnTo>
                <a:lnTo>
                  <a:pt x="76" y="137"/>
                </a:lnTo>
                <a:lnTo>
                  <a:pt x="76" y="128"/>
                </a:lnTo>
                <a:lnTo>
                  <a:pt x="82" y="120"/>
                </a:lnTo>
                <a:lnTo>
                  <a:pt x="88" y="112"/>
                </a:lnTo>
                <a:lnTo>
                  <a:pt x="92" y="104"/>
                </a:lnTo>
                <a:lnTo>
                  <a:pt x="97" y="95"/>
                </a:lnTo>
                <a:lnTo>
                  <a:pt x="110" y="9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6898234" y="3376638"/>
            <a:ext cx="187325" cy="3333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" name="Rectangle 41" descr="Narrow vertical"/>
          <p:cNvSpPr>
            <a:spLocks noChangeArrowheads="1"/>
          </p:cNvSpPr>
          <p:nvPr/>
        </p:nvSpPr>
        <p:spPr bwMode="auto">
          <a:xfrm>
            <a:off x="6898234" y="3719538"/>
            <a:ext cx="187325" cy="219075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1911896" y="3657625"/>
            <a:ext cx="5945188" cy="358775"/>
          </a:xfrm>
          <a:custGeom>
            <a:avLst/>
            <a:gdLst>
              <a:gd name="T0" fmla="*/ 107506523 w 2809"/>
              <a:gd name="T1" fmla="*/ 221633554 h 301"/>
              <a:gd name="T2" fmla="*/ 322521687 w 2809"/>
              <a:gd name="T3" fmla="*/ 221633554 h 301"/>
              <a:gd name="T4" fmla="*/ 752552014 w 2809"/>
              <a:gd name="T5" fmla="*/ 204585186 h 301"/>
              <a:gd name="T6" fmla="*/ 1128830137 w 2809"/>
              <a:gd name="T7" fmla="*/ 187536818 h 301"/>
              <a:gd name="T8" fmla="*/ 1451351824 w 2809"/>
              <a:gd name="T9" fmla="*/ 153438890 h 301"/>
              <a:gd name="T10" fmla="*/ 1666366988 w 2809"/>
              <a:gd name="T11" fmla="*/ 136390521 h 301"/>
              <a:gd name="T12" fmla="*/ 1935136471 w 2809"/>
              <a:gd name="T13" fmla="*/ 119340961 h 301"/>
              <a:gd name="T14" fmla="*/ 2147483647 w 2809"/>
              <a:gd name="T15" fmla="*/ 119340961 h 301"/>
              <a:gd name="T16" fmla="*/ 2147483647 w 2809"/>
              <a:gd name="T17" fmla="*/ 136390521 h 301"/>
              <a:gd name="T18" fmla="*/ 2147483647 w 2809"/>
              <a:gd name="T19" fmla="*/ 136390521 h 301"/>
              <a:gd name="T20" fmla="*/ 2147483647 w 2809"/>
              <a:gd name="T21" fmla="*/ 136390521 h 301"/>
              <a:gd name="T22" fmla="*/ 2147483647 w 2809"/>
              <a:gd name="T23" fmla="*/ 136390521 h 301"/>
              <a:gd name="T24" fmla="*/ 2147483647 w 2809"/>
              <a:gd name="T25" fmla="*/ 136390521 h 301"/>
              <a:gd name="T26" fmla="*/ 2147483647 w 2809"/>
              <a:gd name="T27" fmla="*/ 102292593 h 301"/>
              <a:gd name="T28" fmla="*/ 2147483647 w 2809"/>
              <a:gd name="T29" fmla="*/ 68194665 h 301"/>
              <a:gd name="T30" fmla="*/ 2147483647 w 2809"/>
              <a:gd name="T31" fmla="*/ 17048368 h 301"/>
              <a:gd name="T32" fmla="*/ 2147483647 w 2809"/>
              <a:gd name="T33" fmla="*/ 17048368 h 301"/>
              <a:gd name="T34" fmla="*/ 2147483647 w 2809"/>
              <a:gd name="T35" fmla="*/ 17048368 h 301"/>
              <a:gd name="T36" fmla="*/ 2147483647 w 2809"/>
              <a:gd name="T37" fmla="*/ 0 h 301"/>
              <a:gd name="T38" fmla="*/ 2147483647 w 2809"/>
              <a:gd name="T39" fmla="*/ 0 h 301"/>
              <a:gd name="T40" fmla="*/ 2147483647 w 2809"/>
              <a:gd name="T41" fmla="*/ 0 h 301"/>
              <a:gd name="T42" fmla="*/ 2147483647 w 2809"/>
              <a:gd name="T43" fmla="*/ 0 h 301"/>
              <a:gd name="T44" fmla="*/ 2147483647 w 2809"/>
              <a:gd name="T45" fmla="*/ 0 h 301"/>
              <a:gd name="T46" fmla="*/ 2147483647 w 2809"/>
              <a:gd name="T47" fmla="*/ 0 h 301"/>
              <a:gd name="T48" fmla="*/ 2147483647 w 2809"/>
              <a:gd name="T49" fmla="*/ 0 h 301"/>
              <a:gd name="T50" fmla="*/ 2147483647 w 2809"/>
              <a:gd name="T51" fmla="*/ 0 h 301"/>
              <a:gd name="T52" fmla="*/ 2147483647 w 2809"/>
              <a:gd name="T53" fmla="*/ 17048368 h 301"/>
              <a:gd name="T54" fmla="*/ 2147483647 w 2809"/>
              <a:gd name="T55" fmla="*/ 17048368 h 301"/>
              <a:gd name="T56" fmla="*/ 2147483647 w 2809"/>
              <a:gd name="T57" fmla="*/ 34097928 h 301"/>
              <a:gd name="T58" fmla="*/ 2147483647 w 2809"/>
              <a:gd name="T59" fmla="*/ 34097928 h 301"/>
              <a:gd name="T60" fmla="*/ 2147483647 w 2809"/>
              <a:gd name="T61" fmla="*/ 34097928 h 301"/>
              <a:gd name="T62" fmla="*/ 2147483647 w 2809"/>
              <a:gd name="T63" fmla="*/ 34097928 h 301"/>
              <a:gd name="T64" fmla="*/ 2147483647 w 2809"/>
              <a:gd name="T65" fmla="*/ 34097928 h 301"/>
              <a:gd name="T66" fmla="*/ 2147483647 w 2809"/>
              <a:gd name="T67" fmla="*/ 51146297 h 301"/>
              <a:gd name="T68" fmla="*/ 2147483647 w 2809"/>
              <a:gd name="T69" fmla="*/ 85244225 h 301"/>
              <a:gd name="T70" fmla="*/ 2147483647 w 2809"/>
              <a:gd name="T71" fmla="*/ 153438890 h 301"/>
              <a:gd name="T72" fmla="*/ 2147483647 w 2809"/>
              <a:gd name="T73" fmla="*/ 187536818 h 301"/>
              <a:gd name="T74" fmla="*/ 2147483647 w 2809"/>
              <a:gd name="T75" fmla="*/ 204585186 h 301"/>
              <a:gd name="T76" fmla="*/ 2147483647 w 2809"/>
              <a:gd name="T77" fmla="*/ 255731483 h 301"/>
              <a:gd name="T78" fmla="*/ 2147483647 w 2809"/>
              <a:gd name="T79" fmla="*/ 255731483 h 301"/>
              <a:gd name="T80" fmla="*/ 2147483647 w 2809"/>
              <a:gd name="T81" fmla="*/ 272779851 h 301"/>
              <a:gd name="T82" fmla="*/ 2147483647 w 2809"/>
              <a:gd name="T83" fmla="*/ 289828219 h 301"/>
              <a:gd name="T84" fmla="*/ 2147483647 w 2809"/>
              <a:gd name="T85" fmla="*/ 289828219 h 301"/>
              <a:gd name="T86" fmla="*/ 2147483647 w 2809"/>
              <a:gd name="T87" fmla="*/ 289828219 h 301"/>
              <a:gd name="T88" fmla="*/ 2147483647 w 2809"/>
              <a:gd name="T89" fmla="*/ 289828219 h 301"/>
              <a:gd name="T90" fmla="*/ 2147483647 w 2809"/>
              <a:gd name="T91" fmla="*/ 323926147 h 301"/>
              <a:gd name="T92" fmla="*/ 2147483647 w 2809"/>
              <a:gd name="T93" fmla="*/ 375072444 h 301"/>
              <a:gd name="T94" fmla="*/ 2147483647 w 2809"/>
              <a:gd name="T95" fmla="*/ 375072444 h 301"/>
              <a:gd name="T96" fmla="*/ 2147483647 w 2809"/>
              <a:gd name="T97" fmla="*/ 409170372 h 301"/>
              <a:gd name="T98" fmla="*/ 2147483647 w 2809"/>
              <a:gd name="T99" fmla="*/ 426218740 h 30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809"/>
              <a:gd name="T151" fmla="*/ 0 h 301"/>
              <a:gd name="T152" fmla="*/ 2809 w 2809"/>
              <a:gd name="T153" fmla="*/ 301 h 30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809" h="301">
                <a:moveTo>
                  <a:pt x="0" y="144"/>
                </a:moveTo>
                <a:lnTo>
                  <a:pt x="24" y="156"/>
                </a:lnTo>
                <a:lnTo>
                  <a:pt x="48" y="156"/>
                </a:lnTo>
                <a:lnTo>
                  <a:pt x="72" y="156"/>
                </a:lnTo>
                <a:lnTo>
                  <a:pt x="108" y="144"/>
                </a:lnTo>
                <a:lnTo>
                  <a:pt x="168" y="144"/>
                </a:lnTo>
                <a:lnTo>
                  <a:pt x="216" y="132"/>
                </a:lnTo>
                <a:lnTo>
                  <a:pt x="252" y="132"/>
                </a:lnTo>
                <a:lnTo>
                  <a:pt x="288" y="120"/>
                </a:lnTo>
                <a:lnTo>
                  <a:pt x="324" y="108"/>
                </a:lnTo>
                <a:lnTo>
                  <a:pt x="348" y="96"/>
                </a:lnTo>
                <a:lnTo>
                  <a:pt x="372" y="96"/>
                </a:lnTo>
                <a:lnTo>
                  <a:pt x="396" y="96"/>
                </a:lnTo>
                <a:lnTo>
                  <a:pt x="432" y="84"/>
                </a:lnTo>
                <a:lnTo>
                  <a:pt x="456" y="84"/>
                </a:lnTo>
                <a:lnTo>
                  <a:pt x="492" y="84"/>
                </a:lnTo>
                <a:lnTo>
                  <a:pt x="540" y="84"/>
                </a:lnTo>
                <a:lnTo>
                  <a:pt x="576" y="96"/>
                </a:lnTo>
                <a:lnTo>
                  <a:pt x="612" y="96"/>
                </a:lnTo>
                <a:lnTo>
                  <a:pt x="648" y="96"/>
                </a:lnTo>
                <a:lnTo>
                  <a:pt x="672" y="96"/>
                </a:lnTo>
                <a:lnTo>
                  <a:pt x="696" y="96"/>
                </a:lnTo>
                <a:lnTo>
                  <a:pt x="732" y="96"/>
                </a:lnTo>
                <a:lnTo>
                  <a:pt x="756" y="96"/>
                </a:lnTo>
                <a:lnTo>
                  <a:pt x="792" y="96"/>
                </a:lnTo>
                <a:lnTo>
                  <a:pt x="816" y="96"/>
                </a:lnTo>
                <a:lnTo>
                  <a:pt x="840" y="84"/>
                </a:lnTo>
                <a:lnTo>
                  <a:pt x="864" y="72"/>
                </a:lnTo>
                <a:lnTo>
                  <a:pt x="888" y="60"/>
                </a:lnTo>
                <a:lnTo>
                  <a:pt x="912" y="48"/>
                </a:lnTo>
                <a:lnTo>
                  <a:pt x="924" y="24"/>
                </a:lnTo>
                <a:lnTo>
                  <a:pt x="948" y="12"/>
                </a:lnTo>
                <a:lnTo>
                  <a:pt x="996" y="12"/>
                </a:lnTo>
                <a:lnTo>
                  <a:pt x="1020" y="12"/>
                </a:lnTo>
                <a:lnTo>
                  <a:pt x="1044" y="12"/>
                </a:lnTo>
                <a:lnTo>
                  <a:pt x="1068" y="12"/>
                </a:lnTo>
                <a:lnTo>
                  <a:pt x="1104" y="12"/>
                </a:lnTo>
                <a:lnTo>
                  <a:pt x="1128" y="0"/>
                </a:lnTo>
                <a:lnTo>
                  <a:pt x="1152" y="0"/>
                </a:lnTo>
                <a:lnTo>
                  <a:pt x="1176" y="0"/>
                </a:lnTo>
                <a:lnTo>
                  <a:pt x="1200" y="0"/>
                </a:lnTo>
                <a:lnTo>
                  <a:pt x="1224" y="0"/>
                </a:lnTo>
                <a:lnTo>
                  <a:pt x="1248" y="0"/>
                </a:lnTo>
                <a:lnTo>
                  <a:pt x="1272" y="0"/>
                </a:lnTo>
                <a:lnTo>
                  <a:pt x="1296" y="0"/>
                </a:lnTo>
                <a:lnTo>
                  <a:pt x="1332" y="0"/>
                </a:lnTo>
                <a:lnTo>
                  <a:pt x="1356" y="0"/>
                </a:lnTo>
                <a:lnTo>
                  <a:pt x="1380" y="0"/>
                </a:lnTo>
                <a:lnTo>
                  <a:pt x="1404" y="0"/>
                </a:lnTo>
                <a:lnTo>
                  <a:pt x="1428" y="0"/>
                </a:lnTo>
                <a:lnTo>
                  <a:pt x="1452" y="0"/>
                </a:lnTo>
                <a:lnTo>
                  <a:pt x="1476" y="0"/>
                </a:lnTo>
                <a:lnTo>
                  <a:pt x="1500" y="0"/>
                </a:lnTo>
                <a:lnTo>
                  <a:pt x="1524" y="12"/>
                </a:lnTo>
                <a:lnTo>
                  <a:pt x="1548" y="12"/>
                </a:lnTo>
                <a:lnTo>
                  <a:pt x="1572" y="12"/>
                </a:lnTo>
                <a:lnTo>
                  <a:pt x="1596" y="24"/>
                </a:lnTo>
                <a:lnTo>
                  <a:pt x="1620" y="24"/>
                </a:lnTo>
                <a:lnTo>
                  <a:pt x="1644" y="24"/>
                </a:lnTo>
                <a:lnTo>
                  <a:pt x="1668" y="24"/>
                </a:lnTo>
                <a:lnTo>
                  <a:pt x="1692" y="24"/>
                </a:lnTo>
                <a:lnTo>
                  <a:pt x="1716" y="24"/>
                </a:lnTo>
                <a:lnTo>
                  <a:pt x="1752" y="24"/>
                </a:lnTo>
                <a:lnTo>
                  <a:pt x="1788" y="24"/>
                </a:lnTo>
                <a:lnTo>
                  <a:pt x="1824" y="24"/>
                </a:lnTo>
                <a:lnTo>
                  <a:pt x="1848" y="24"/>
                </a:lnTo>
                <a:lnTo>
                  <a:pt x="1872" y="36"/>
                </a:lnTo>
                <a:lnTo>
                  <a:pt x="1896" y="36"/>
                </a:lnTo>
                <a:lnTo>
                  <a:pt x="1932" y="48"/>
                </a:lnTo>
                <a:lnTo>
                  <a:pt x="1956" y="60"/>
                </a:lnTo>
                <a:lnTo>
                  <a:pt x="1968" y="84"/>
                </a:lnTo>
                <a:lnTo>
                  <a:pt x="2004" y="108"/>
                </a:lnTo>
                <a:lnTo>
                  <a:pt x="2028" y="120"/>
                </a:lnTo>
                <a:lnTo>
                  <a:pt x="2052" y="132"/>
                </a:lnTo>
                <a:lnTo>
                  <a:pt x="2076" y="132"/>
                </a:lnTo>
                <a:lnTo>
                  <a:pt x="2112" y="144"/>
                </a:lnTo>
                <a:lnTo>
                  <a:pt x="2172" y="168"/>
                </a:lnTo>
                <a:lnTo>
                  <a:pt x="2196" y="180"/>
                </a:lnTo>
                <a:lnTo>
                  <a:pt x="2220" y="180"/>
                </a:lnTo>
                <a:lnTo>
                  <a:pt x="2244" y="180"/>
                </a:lnTo>
                <a:lnTo>
                  <a:pt x="2268" y="180"/>
                </a:lnTo>
                <a:lnTo>
                  <a:pt x="2292" y="192"/>
                </a:lnTo>
                <a:lnTo>
                  <a:pt x="2352" y="204"/>
                </a:lnTo>
                <a:lnTo>
                  <a:pt x="2376" y="204"/>
                </a:lnTo>
                <a:lnTo>
                  <a:pt x="2412" y="204"/>
                </a:lnTo>
                <a:lnTo>
                  <a:pt x="2436" y="204"/>
                </a:lnTo>
                <a:lnTo>
                  <a:pt x="2460" y="204"/>
                </a:lnTo>
                <a:lnTo>
                  <a:pt x="2484" y="204"/>
                </a:lnTo>
                <a:lnTo>
                  <a:pt x="2520" y="204"/>
                </a:lnTo>
                <a:lnTo>
                  <a:pt x="2544" y="204"/>
                </a:lnTo>
                <a:lnTo>
                  <a:pt x="2568" y="216"/>
                </a:lnTo>
                <a:lnTo>
                  <a:pt x="2592" y="228"/>
                </a:lnTo>
                <a:lnTo>
                  <a:pt x="2616" y="240"/>
                </a:lnTo>
                <a:lnTo>
                  <a:pt x="2640" y="264"/>
                </a:lnTo>
                <a:lnTo>
                  <a:pt x="2664" y="264"/>
                </a:lnTo>
                <a:lnTo>
                  <a:pt x="2688" y="264"/>
                </a:lnTo>
                <a:lnTo>
                  <a:pt x="2712" y="276"/>
                </a:lnTo>
                <a:lnTo>
                  <a:pt x="2748" y="288"/>
                </a:lnTo>
                <a:lnTo>
                  <a:pt x="2784" y="288"/>
                </a:lnTo>
                <a:lnTo>
                  <a:pt x="2808" y="30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1835696" y="1628800"/>
            <a:ext cx="5945188" cy="2287588"/>
          </a:xfrm>
          <a:custGeom>
            <a:avLst/>
            <a:gdLst>
              <a:gd name="T0" fmla="*/ 860060654 w 2809"/>
              <a:gd name="T1" fmla="*/ 2147483647 h 1921"/>
              <a:gd name="T2" fmla="*/ 1236336661 w 2809"/>
              <a:gd name="T3" fmla="*/ 2127121025 h 1921"/>
              <a:gd name="T4" fmla="*/ 1666366988 w 2809"/>
              <a:gd name="T5" fmla="*/ 1990985127 h 1921"/>
              <a:gd name="T6" fmla="*/ 2096397314 w 2809"/>
              <a:gd name="T7" fmla="*/ 1871866217 h 1921"/>
              <a:gd name="T8" fmla="*/ 2147483647 w 2809"/>
              <a:gd name="T9" fmla="*/ 1837832242 h 1921"/>
              <a:gd name="T10" fmla="*/ 2147483647 w 2809"/>
              <a:gd name="T11" fmla="*/ 1854849229 h 1921"/>
              <a:gd name="T12" fmla="*/ 2147483647 w 2809"/>
              <a:gd name="T13" fmla="*/ 1888883204 h 1921"/>
              <a:gd name="T14" fmla="*/ 2147483647 w 2809"/>
              <a:gd name="T15" fmla="*/ 1922917178 h 1921"/>
              <a:gd name="T16" fmla="*/ 2147483647 w 2809"/>
              <a:gd name="T17" fmla="*/ 1990985127 h 1921"/>
              <a:gd name="T18" fmla="*/ 2147483647 w 2809"/>
              <a:gd name="T19" fmla="*/ 1956951153 h 1921"/>
              <a:gd name="T20" fmla="*/ 2147483647 w 2809"/>
              <a:gd name="T21" fmla="*/ 1939934166 h 1921"/>
              <a:gd name="T22" fmla="*/ 2147483647 w 2809"/>
              <a:gd name="T23" fmla="*/ 1939934166 h 1921"/>
              <a:gd name="T24" fmla="*/ 2147483647 w 2809"/>
              <a:gd name="T25" fmla="*/ 2025019102 h 1921"/>
              <a:gd name="T26" fmla="*/ 2147483647 w 2809"/>
              <a:gd name="T27" fmla="*/ 1973968140 h 1921"/>
              <a:gd name="T28" fmla="*/ 2147483647 w 2809"/>
              <a:gd name="T29" fmla="*/ 2008002115 h 1921"/>
              <a:gd name="T30" fmla="*/ 2147483647 w 2809"/>
              <a:gd name="T31" fmla="*/ 2042036089 h 1921"/>
              <a:gd name="T32" fmla="*/ 2147483647 w 2809"/>
              <a:gd name="T33" fmla="*/ 1973968140 h 1921"/>
              <a:gd name="T34" fmla="*/ 2147483647 w 2809"/>
              <a:gd name="T35" fmla="*/ 1939934166 h 1921"/>
              <a:gd name="T36" fmla="*/ 2147483647 w 2809"/>
              <a:gd name="T37" fmla="*/ 1990985127 h 1921"/>
              <a:gd name="T38" fmla="*/ 2147483647 w 2809"/>
              <a:gd name="T39" fmla="*/ 2025019102 h 1921"/>
              <a:gd name="T40" fmla="*/ 2147483647 w 2809"/>
              <a:gd name="T41" fmla="*/ 2110104038 h 1921"/>
              <a:gd name="T42" fmla="*/ 2147483647 w 2809"/>
              <a:gd name="T43" fmla="*/ 2147483647 h 1921"/>
              <a:gd name="T44" fmla="*/ 2147483647 w 2809"/>
              <a:gd name="T45" fmla="*/ 2147483647 h 1921"/>
              <a:gd name="T46" fmla="*/ 2147483647 w 2809"/>
              <a:gd name="T47" fmla="*/ 2147483647 h 1921"/>
              <a:gd name="T48" fmla="*/ 2147483647 w 2809"/>
              <a:gd name="T49" fmla="*/ 2147483647 h 1921"/>
              <a:gd name="T50" fmla="*/ 2147483647 w 2809"/>
              <a:gd name="T51" fmla="*/ 2147483647 h 1921"/>
              <a:gd name="T52" fmla="*/ 2147483647 w 2809"/>
              <a:gd name="T53" fmla="*/ 2147483647 h 1921"/>
              <a:gd name="T54" fmla="*/ 2147483647 w 2809"/>
              <a:gd name="T55" fmla="*/ 2147483647 h 1921"/>
              <a:gd name="T56" fmla="*/ 2147483647 w 2809"/>
              <a:gd name="T57" fmla="*/ 2127121025 h 1921"/>
              <a:gd name="T58" fmla="*/ 2147483647 w 2809"/>
              <a:gd name="T59" fmla="*/ 1956951153 h 1921"/>
              <a:gd name="T60" fmla="*/ 2147483647 w 2809"/>
              <a:gd name="T61" fmla="*/ 1786781280 h 1921"/>
              <a:gd name="T62" fmla="*/ 2147483647 w 2809"/>
              <a:gd name="T63" fmla="*/ 1616612599 h 1921"/>
              <a:gd name="T64" fmla="*/ 2147483647 w 2809"/>
              <a:gd name="T65" fmla="*/ 1446441535 h 1921"/>
              <a:gd name="T66" fmla="*/ 2147483647 w 2809"/>
              <a:gd name="T67" fmla="*/ 1276272853 h 1921"/>
              <a:gd name="T68" fmla="*/ 2147483647 w 2809"/>
              <a:gd name="T69" fmla="*/ 1106102981 h 1921"/>
              <a:gd name="T70" fmla="*/ 2147483647 w 2809"/>
              <a:gd name="T71" fmla="*/ 935933108 h 1921"/>
              <a:gd name="T72" fmla="*/ 2147483647 w 2809"/>
              <a:gd name="T73" fmla="*/ 782780223 h 1921"/>
              <a:gd name="T74" fmla="*/ 2147483647 w 2809"/>
              <a:gd name="T75" fmla="*/ 595593363 h 1921"/>
              <a:gd name="T76" fmla="*/ 2147483647 w 2809"/>
              <a:gd name="T77" fmla="*/ 476475643 h 1921"/>
              <a:gd name="T78" fmla="*/ 2147483647 w 2809"/>
              <a:gd name="T79" fmla="*/ 323322758 h 1921"/>
              <a:gd name="T80" fmla="*/ 2147483647 w 2809"/>
              <a:gd name="T81" fmla="*/ 221220834 h 1921"/>
              <a:gd name="T82" fmla="*/ 2147483647 w 2809"/>
              <a:gd name="T83" fmla="*/ 136135898 h 1921"/>
              <a:gd name="T84" fmla="*/ 2147483647 w 2809"/>
              <a:gd name="T85" fmla="*/ 68067949 h 1921"/>
              <a:gd name="T86" fmla="*/ 2147483647 w 2809"/>
              <a:gd name="T87" fmla="*/ 17016987 h 1921"/>
              <a:gd name="T88" fmla="*/ 2147483647 w 2809"/>
              <a:gd name="T89" fmla="*/ 0 h 1921"/>
              <a:gd name="T90" fmla="*/ 2147483647 w 2809"/>
              <a:gd name="T91" fmla="*/ 68067949 h 1921"/>
              <a:gd name="T92" fmla="*/ 2147483647 w 2809"/>
              <a:gd name="T93" fmla="*/ 170169873 h 1921"/>
              <a:gd name="T94" fmla="*/ 2147483647 w 2809"/>
              <a:gd name="T95" fmla="*/ 289288783 h 1921"/>
              <a:gd name="T96" fmla="*/ 2147483647 w 2809"/>
              <a:gd name="T97" fmla="*/ 408407694 h 1921"/>
              <a:gd name="T98" fmla="*/ 2147483647 w 2809"/>
              <a:gd name="T99" fmla="*/ 561559389 h 1921"/>
              <a:gd name="T100" fmla="*/ 2147483647 w 2809"/>
              <a:gd name="T101" fmla="*/ 680678299 h 1921"/>
              <a:gd name="T102" fmla="*/ 2147483647 w 2809"/>
              <a:gd name="T103" fmla="*/ 833831185 h 1921"/>
              <a:gd name="T104" fmla="*/ 2042642994 w 2809"/>
              <a:gd name="T105" fmla="*/ 986984070 h 1921"/>
              <a:gd name="T106" fmla="*/ 1720121308 w 2809"/>
              <a:gd name="T107" fmla="*/ 1157153943 h 1921"/>
              <a:gd name="T108" fmla="*/ 1451351824 w 2809"/>
              <a:gd name="T109" fmla="*/ 1327323815 h 1921"/>
              <a:gd name="T110" fmla="*/ 1236336661 w 2809"/>
              <a:gd name="T111" fmla="*/ 1497493688 h 1921"/>
              <a:gd name="T112" fmla="*/ 1075075817 w 2809"/>
              <a:gd name="T113" fmla="*/ 1684679357 h 1921"/>
              <a:gd name="T114" fmla="*/ 967567177 w 2809"/>
              <a:gd name="T115" fmla="*/ 1854849229 h 1921"/>
              <a:gd name="T116" fmla="*/ 752552014 w 2809"/>
              <a:gd name="T117" fmla="*/ 2042036089 h 1921"/>
              <a:gd name="T118" fmla="*/ 537536850 w 2809"/>
              <a:gd name="T119" fmla="*/ 2147483647 h 1921"/>
              <a:gd name="T120" fmla="*/ 268769483 w 2809"/>
              <a:gd name="T121" fmla="*/ 2147483647 h 1921"/>
              <a:gd name="T122" fmla="*/ 107506523 w 2809"/>
              <a:gd name="T123" fmla="*/ 2147483647 h 1921"/>
              <a:gd name="T124" fmla="*/ 591291170 w 2809"/>
              <a:gd name="T125" fmla="*/ 2147483647 h 192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09"/>
              <a:gd name="T190" fmla="*/ 0 h 1921"/>
              <a:gd name="T191" fmla="*/ 2809 w 2809"/>
              <a:gd name="T192" fmla="*/ 1921 h 192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09" h="1921">
                <a:moveTo>
                  <a:pt x="132" y="1704"/>
                </a:moveTo>
                <a:lnTo>
                  <a:pt x="144" y="1680"/>
                </a:lnTo>
                <a:lnTo>
                  <a:pt x="156" y="1656"/>
                </a:lnTo>
                <a:lnTo>
                  <a:pt x="168" y="1632"/>
                </a:lnTo>
                <a:lnTo>
                  <a:pt x="192" y="1608"/>
                </a:lnTo>
                <a:lnTo>
                  <a:pt x="204" y="1584"/>
                </a:lnTo>
                <a:lnTo>
                  <a:pt x="228" y="1560"/>
                </a:lnTo>
                <a:lnTo>
                  <a:pt x="240" y="1536"/>
                </a:lnTo>
                <a:lnTo>
                  <a:pt x="264" y="1524"/>
                </a:lnTo>
                <a:lnTo>
                  <a:pt x="276" y="1500"/>
                </a:lnTo>
                <a:lnTo>
                  <a:pt x="300" y="1488"/>
                </a:lnTo>
                <a:lnTo>
                  <a:pt x="312" y="1464"/>
                </a:lnTo>
                <a:lnTo>
                  <a:pt x="336" y="1440"/>
                </a:lnTo>
                <a:lnTo>
                  <a:pt x="360" y="1428"/>
                </a:lnTo>
                <a:lnTo>
                  <a:pt x="372" y="1404"/>
                </a:lnTo>
                <a:lnTo>
                  <a:pt x="396" y="1392"/>
                </a:lnTo>
                <a:lnTo>
                  <a:pt x="408" y="1368"/>
                </a:lnTo>
                <a:lnTo>
                  <a:pt x="432" y="1356"/>
                </a:lnTo>
                <a:lnTo>
                  <a:pt x="444" y="1332"/>
                </a:lnTo>
                <a:lnTo>
                  <a:pt x="468" y="1320"/>
                </a:lnTo>
                <a:lnTo>
                  <a:pt x="492" y="1308"/>
                </a:lnTo>
                <a:lnTo>
                  <a:pt x="516" y="1296"/>
                </a:lnTo>
                <a:lnTo>
                  <a:pt x="540" y="1296"/>
                </a:lnTo>
                <a:lnTo>
                  <a:pt x="564" y="1296"/>
                </a:lnTo>
                <a:lnTo>
                  <a:pt x="588" y="1296"/>
                </a:lnTo>
                <a:lnTo>
                  <a:pt x="612" y="1296"/>
                </a:lnTo>
                <a:lnTo>
                  <a:pt x="636" y="1296"/>
                </a:lnTo>
                <a:lnTo>
                  <a:pt x="660" y="1308"/>
                </a:lnTo>
                <a:lnTo>
                  <a:pt x="684" y="1308"/>
                </a:lnTo>
                <a:lnTo>
                  <a:pt x="708" y="1308"/>
                </a:lnTo>
                <a:lnTo>
                  <a:pt x="732" y="1308"/>
                </a:lnTo>
                <a:lnTo>
                  <a:pt x="756" y="1320"/>
                </a:lnTo>
                <a:lnTo>
                  <a:pt x="780" y="1320"/>
                </a:lnTo>
                <a:lnTo>
                  <a:pt x="804" y="1332"/>
                </a:lnTo>
                <a:lnTo>
                  <a:pt x="828" y="1332"/>
                </a:lnTo>
                <a:lnTo>
                  <a:pt x="852" y="1332"/>
                </a:lnTo>
                <a:lnTo>
                  <a:pt x="876" y="1332"/>
                </a:lnTo>
                <a:lnTo>
                  <a:pt x="900" y="1332"/>
                </a:lnTo>
                <a:lnTo>
                  <a:pt x="924" y="1332"/>
                </a:lnTo>
                <a:lnTo>
                  <a:pt x="948" y="1356"/>
                </a:lnTo>
                <a:lnTo>
                  <a:pt x="972" y="1368"/>
                </a:lnTo>
                <a:lnTo>
                  <a:pt x="996" y="1392"/>
                </a:lnTo>
                <a:lnTo>
                  <a:pt x="1020" y="1392"/>
                </a:lnTo>
                <a:lnTo>
                  <a:pt x="1044" y="1404"/>
                </a:lnTo>
                <a:lnTo>
                  <a:pt x="1068" y="1404"/>
                </a:lnTo>
                <a:lnTo>
                  <a:pt x="1092" y="1380"/>
                </a:lnTo>
                <a:lnTo>
                  <a:pt x="1116" y="1380"/>
                </a:lnTo>
                <a:lnTo>
                  <a:pt x="1140" y="1380"/>
                </a:lnTo>
                <a:lnTo>
                  <a:pt x="1164" y="1380"/>
                </a:lnTo>
                <a:lnTo>
                  <a:pt x="1188" y="1380"/>
                </a:lnTo>
                <a:lnTo>
                  <a:pt x="1212" y="1368"/>
                </a:lnTo>
                <a:lnTo>
                  <a:pt x="1236" y="1368"/>
                </a:lnTo>
                <a:lnTo>
                  <a:pt x="1260" y="1368"/>
                </a:lnTo>
                <a:lnTo>
                  <a:pt x="1284" y="1368"/>
                </a:lnTo>
                <a:lnTo>
                  <a:pt x="1308" y="1368"/>
                </a:lnTo>
                <a:lnTo>
                  <a:pt x="1332" y="1368"/>
                </a:lnTo>
                <a:lnTo>
                  <a:pt x="1356" y="1368"/>
                </a:lnTo>
                <a:lnTo>
                  <a:pt x="1380" y="1368"/>
                </a:lnTo>
                <a:lnTo>
                  <a:pt x="1404" y="1368"/>
                </a:lnTo>
                <a:lnTo>
                  <a:pt x="1428" y="1368"/>
                </a:lnTo>
                <a:lnTo>
                  <a:pt x="1452" y="1368"/>
                </a:lnTo>
                <a:lnTo>
                  <a:pt x="1476" y="1368"/>
                </a:lnTo>
                <a:lnTo>
                  <a:pt x="1500" y="1380"/>
                </a:lnTo>
                <a:lnTo>
                  <a:pt x="1512" y="1404"/>
                </a:lnTo>
                <a:lnTo>
                  <a:pt x="1524" y="1428"/>
                </a:lnTo>
                <a:lnTo>
                  <a:pt x="1560" y="1404"/>
                </a:lnTo>
                <a:lnTo>
                  <a:pt x="1584" y="1392"/>
                </a:lnTo>
                <a:lnTo>
                  <a:pt x="1608" y="1392"/>
                </a:lnTo>
                <a:lnTo>
                  <a:pt x="1632" y="1392"/>
                </a:lnTo>
                <a:lnTo>
                  <a:pt x="1656" y="1392"/>
                </a:lnTo>
                <a:lnTo>
                  <a:pt x="1680" y="1392"/>
                </a:lnTo>
                <a:lnTo>
                  <a:pt x="1704" y="1392"/>
                </a:lnTo>
                <a:lnTo>
                  <a:pt x="1728" y="1404"/>
                </a:lnTo>
                <a:lnTo>
                  <a:pt x="1752" y="1416"/>
                </a:lnTo>
                <a:lnTo>
                  <a:pt x="1776" y="1416"/>
                </a:lnTo>
                <a:lnTo>
                  <a:pt x="1800" y="1428"/>
                </a:lnTo>
                <a:lnTo>
                  <a:pt x="1824" y="1428"/>
                </a:lnTo>
                <a:lnTo>
                  <a:pt x="1848" y="1428"/>
                </a:lnTo>
                <a:lnTo>
                  <a:pt x="1872" y="1440"/>
                </a:lnTo>
                <a:lnTo>
                  <a:pt x="1896" y="1440"/>
                </a:lnTo>
                <a:lnTo>
                  <a:pt x="1920" y="1428"/>
                </a:lnTo>
                <a:lnTo>
                  <a:pt x="1944" y="1428"/>
                </a:lnTo>
                <a:lnTo>
                  <a:pt x="1968" y="1416"/>
                </a:lnTo>
                <a:lnTo>
                  <a:pt x="1992" y="1404"/>
                </a:lnTo>
                <a:lnTo>
                  <a:pt x="2016" y="1392"/>
                </a:lnTo>
                <a:lnTo>
                  <a:pt x="2040" y="1380"/>
                </a:lnTo>
                <a:lnTo>
                  <a:pt x="2052" y="1356"/>
                </a:lnTo>
                <a:lnTo>
                  <a:pt x="2076" y="1356"/>
                </a:lnTo>
                <a:lnTo>
                  <a:pt x="2100" y="1368"/>
                </a:lnTo>
                <a:lnTo>
                  <a:pt x="2124" y="1368"/>
                </a:lnTo>
                <a:lnTo>
                  <a:pt x="2148" y="1368"/>
                </a:lnTo>
                <a:lnTo>
                  <a:pt x="2172" y="1368"/>
                </a:lnTo>
                <a:lnTo>
                  <a:pt x="2196" y="1368"/>
                </a:lnTo>
                <a:lnTo>
                  <a:pt x="2220" y="1380"/>
                </a:lnTo>
                <a:lnTo>
                  <a:pt x="2244" y="1404"/>
                </a:lnTo>
                <a:lnTo>
                  <a:pt x="2280" y="1404"/>
                </a:lnTo>
                <a:lnTo>
                  <a:pt x="2304" y="1416"/>
                </a:lnTo>
                <a:lnTo>
                  <a:pt x="2328" y="1428"/>
                </a:lnTo>
                <a:lnTo>
                  <a:pt x="2352" y="1428"/>
                </a:lnTo>
                <a:lnTo>
                  <a:pt x="2376" y="1428"/>
                </a:lnTo>
                <a:lnTo>
                  <a:pt x="2400" y="1440"/>
                </a:lnTo>
                <a:lnTo>
                  <a:pt x="2424" y="1452"/>
                </a:lnTo>
                <a:lnTo>
                  <a:pt x="2448" y="1452"/>
                </a:lnTo>
                <a:lnTo>
                  <a:pt x="2472" y="1464"/>
                </a:lnTo>
                <a:lnTo>
                  <a:pt x="2484" y="1488"/>
                </a:lnTo>
                <a:lnTo>
                  <a:pt x="2496" y="1512"/>
                </a:lnTo>
                <a:lnTo>
                  <a:pt x="2520" y="1524"/>
                </a:lnTo>
                <a:lnTo>
                  <a:pt x="2532" y="1548"/>
                </a:lnTo>
                <a:lnTo>
                  <a:pt x="2544" y="1572"/>
                </a:lnTo>
                <a:lnTo>
                  <a:pt x="2544" y="1596"/>
                </a:lnTo>
                <a:lnTo>
                  <a:pt x="2568" y="1620"/>
                </a:lnTo>
                <a:lnTo>
                  <a:pt x="2568" y="1644"/>
                </a:lnTo>
                <a:lnTo>
                  <a:pt x="2568" y="1668"/>
                </a:lnTo>
                <a:lnTo>
                  <a:pt x="2568" y="1692"/>
                </a:lnTo>
                <a:lnTo>
                  <a:pt x="2568" y="1716"/>
                </a:lnTo>
                <a:lnTo>
                  <a:pt x="2580" y="1740"/>
                </a:lnTo>
                <a:lnTo>
                  <a:pt x="2592" y="1764"/>
                </a:lnTo>
                <a:lnTo>
                  <a:pt x="2592" y="1788"/>
                </a:lnTo>
                <a:lnTo>
                  <a:pt x="2616" y="1812"/>
                </a:lnTo>
                <a:lnTo>
                  <a:pt x="2628" y="1836"/>
                </a:lnTo>
                <a:lnTo>
                  <a:pt x="2640" y="1860"/>
                </a:lnTo>
                <a:lnTo>
                  <a:pt x="2664" y="1860"/>
                </a:lnTo>
                <a:lnTo>
                  <a:pt x="2688" y="1872"/>
                </a:lnTo>
                <a:lnTo>
                  <a:pt x="2700" y="1896"/>
                </a:lnTo>
                <a:lnTo>
                  <a:pt x="2724" y="1896"/>
                </a:lnTo>
                <a:lnTo>
                  <a:pt x="2748" y="1908"/>
                </a:lnTo>
                <a:lnTo>
                  <a:pt x="2772" y="1920"/>
                </a:lnTo>
                <a:lnTo>
                  <a:pt x="2796" y="1920"/>
                </a:lnTo>
                <a:lnTo>
                  <a:pt x="2808" y="1896"/>
                </a:lnTo>
                <a:lnTo>
                  <a:pt x="2808" y="1872"/>
                </a:lnTo>
                <a:lnTo>
                  <a:pt x="2796" y="1848"/>
                </a:lnTo>
                <a:lnTo>
                  <a:pt x="2784" y="1824"/>
                </a:lnTo>
                <a:lnTo>
                  <a:pt x="2772" y="1800"/>
                </a:lnTo>
                <a:lnTo>
                  <a:pt x="2748" y="1776"/>
                </a:lnTo>
                <a:lnTo>
                  <a:pt x="2748" y="1752"/>
                </a:lnTo>
                <a:lnTo>
                  <a:pt x="2724" y="1716"/>
                </a:lnTo>
                <a:lnTo>
                  <a:pt x="2712" y="1692"/>
                </a:lnTo>
                <a:lnTo>
                  <a:pt x="2700" y="1668"/>
                </a:lnTo>
                <a:lnTo>
                  <a:pt x="2688" y="1644"/>
                </a:lnTo>
                <a:lnTo>
                  <a:pt x="2676" y="1620"/>
                </a:lnTo>
                <a:lnTo>
                  <a:pt x="2664" y="1596"/>
                </a:lnTo>
                <a:lnTo>
                  <a:pt x="2652" y="1572"/>
                </a:lnTo>
                <a:lnTo>
                  <a:pt x="2640" y="1548"/>
                </a:lnTo>
                <a:lnTo>
                  <a:pt x="2616" y="1524"/>
                </a:lnTo>
                <a:lnTo>
                  <a:pt x="2616" y="1500"/>
                </a:lnTo>
                <a:lnTo>
                  <a:pt x="2604" y="1476"/>
                </a:lnTo>
                <a:lnTo>
                  <a:pt x="2604" y="1452"/>
                </a:lnTo>
                <a:lnTo>
                  <a:pt x="2592" y="1428"/>
                </a:lnTo>
                <a:lnTo>
                  <a:pt x="2568" y="1404"/>
                </a:lnTo>
                <a:lnTo>
                  <a:pt x="2568" y="1380"/>
                </a:lnTo>
                <a:lnTo>
                  <a:pt x="2556" y="1356"/>
                </a:lnTo>
                <a:lnTo>
                  <a:pt x="2532" y="1332"/>
                </a:lnTo>
                <a:lnTo>
                  <a:pt x="2532" y="1308"/>
                </a:lnTo>
                <a:lnTo>
                  <a:pt x="2508" y="1284"/>
                </a:lnTo>
                <a:lnTo>
                  <a:pt x="2508" y="1260"/>
                </a:lnTo>
                <a:lnTo>
                  <a:pt x="2496" y="1236"/>
                </a:lnTo>
                <a:lnTo>
                  <a:pt x="2484" y="1212"/>
                </a:lnTo>
                <a:lnTo>
                  <a:pt x="2472" y="1188"/>
                </a:lnTo>
                <a:lnTo>
                  <a:pt x="2472" y="1164"/>
                </a:lnTo>
                <a:lnTo>
                  <a:pt x="2460" y="1140"/>
                </a:lnTo>
                <a:lnTo>
                  <a:pt x="2448" y="1116"/>
                </a:lnTo>
                <a:lnTo>
                  <a:pt x="2448" y="1092"/>
                </a:lnTo>
                <a:lnTo>
                  <a:pt x="2436" y="1068"/>
                </a:lnTo>
                <a:lnTo>
                  <a:pt x="2436" y="1044"/>
                </a:lnTo>
                <a:lnTo>
                  <a:pt x="2424" y="1020"/>
                </a:lnTo>
                <a:lnTo>
                  <a:pt x="2412" y="996"/>
                </a:lnTo>
                <a:lnTo>
                  <a:pt x="2412" y="972"/>
                </a:lnTo>
                <a:lnTo>
                  <a:pt x="2400" y="948"/>
                </a:lnTo>
                <a:lnTo>
                  <a:pt x="2400" y="924"/>
                </a:lnTo>
                <a:lnTo>
                  <a:pt x="2388" y="900"/>
                </a:lnTo>
                <a:lnTo>
                  <a:pt x="2376" y="876"/>
                </a:lnTo>
                <a:lnTo>
                  <a:pt x="2376" y="852"/>
                </a:lnTo>
                <a:lnTo>
                  <a:pt x="2364" y="828"/>
                </a:lnTo>
                <a:lnTo>
                  <a:pt x="2352" y="804"/>
                </a:lnTo>
                <a:lnTo>
                  <a:pt x="2340" y="780"/>
                </a:lnTo>
                <a:lnTo>
                  <a:pt x="2328" y="756"/>
                </a:lnTo>
                <a:lnTo>
                  <a:pt x="2316" y="732"/>
                </a:lnTo>
                <a:lnTo>
                  <a:pt x="2304" y="708"/>
                </a:lnTo>
                <a:lnTo>
                  <a:pt x="2280" y="684"/>
                </a:lnTo>
                <a:lnTo>
                  <a:pt x="2268" y="660"/>
                </a:lnTo>
                <a:lnTo>
                  <a:pt x="2244" y="648"/>
                </a:lnTo>
                <a:lnTo>
                  <a:pt x="2232" y="624"/>
                </a:lnTo>
                <a:lnTo>
                  <a:pt x="2220" y="600"/>
                </a:lnTo>
                <a:lnTo>
                  <a:pt x="2196" y="576"/>
                </a:lnTo>
                <a:lnTo>
                  <a:pt x="2184" y="552"/>
                </a:lnTo>
                <a:lnTo>
                  <a:pt x="2172" y="516"/>
                </a:lnTo>
                <a:lnTo>
                  <a:pt x="2148" y="492"/>
                </a:lnTo>
                <a:lnTo>
                  <a:pt x="2124" y="468"/>
                </a:lnTo>
                <a:lnTo>
                  <a:pt x="2112" y="444"/>
                </a:lnTo>
                <a:lnTo>
                  <a:pt x="2100" y="420"/>
                </a:lnTo>
                <a:lnTo>
                  <a:pt x="2076" y="408"/>
                </a:lnTo>
                <a:lnTo>
                  <a:pt x="2064" y="384"/>
                </a:lnTo>
                <a:lnTo>
                  <a:pt x="2040" y="372"/>
                </a:lnTo>
                <a:lnTo>
                  <a:pt x="2028" y="348"/>
                </a:lnTo>
                <a:lnTo>
                  <a:pt x="2004" y="336"/>
                </a:lnTo>
                <a:lnTo>
                  <a:pt x="1980" y="312"/>
                </a:lnTo>
                <a:lnTo>
                  <a:pt x="1956" y="288"/>
                </a:lnTo>
                <a:lnTo>
                  <a:pt x="1932" y="264"/>
                </a:lnTo>
                <a:lnTo>
                  <a:pt x="1908" y="252"/>
                </a:lnTo>
                <a:lnTo>
                  <a:pt x="1884" y="228"/>
                </a:lnTo>
                <a:lnTo>
                  <a:pt x="1860" y="216"/>
                </a:lnTo>
                <a:lnTo>
                  <a:pt x="1836" y="204"/>
                </a:lnTo>
                <a:lnTo>
                  <a:pt x="1812" y="192"/>
                </a:lnTo>
                <a:lnTo>
                  <a:pt x="1788" y="168"/>
                </a:lnTo>
                <a:lnTo>
                  <a:pt x="1764" y="156"/>
                </a:lnTo>
                <a:lnTo>
                  <a:pt x="1740" y="156"/>
                </a:lnTo>
                <a:lnTo>
                  <a:pt x="1716" y="132"/>
                </a:lnTo>
                <a:lnTo>
                  <a:pt x="1692" y="120"/>
                </a:lnTo>
                <a:lnTo>
                  <a:pt x="1668" y="120"/>
                </a:lnTo>
                <a:lnTo>
                  <a:pt x="1632" y="96"/>
                </a:lnTo>
                <a:lnTo>
                  <a:pt x="1608" y="84"/>
                </a:lnTo>
                <a:lnTo>
                  <a:pt x="1584" y="72"/>
                </a:lnTo>
                <a:lnTo>
                  <a:pt x="1560" y="72"/>
                </a:lnTo>
                <a:lnTo>
                  <a:pt x="1536" y="48"/>
                </a:lnTo>
                <a:lnTo>
                  <a:pt x="1512" y="48"/>
                </a:lnTo>
                <a:lnTo>
                  <a:pt x="1476" y="36"/>
                </a:lnTo>
                <a:lnTo>
                  <a:pt x="1452" y="24"/>
                </a:lnTo>
                <a:lnTo>
                  <a:pt x="1428" y="24"/>
                </a:lnTo>
                <a:lnTo>
                  <a:pt x="1404" y="12"/>
                </a:lnTo>
                <a:lnTo>
                  <a:pt x="1380" y="12"/>
                </a:lnTo>
                <a:lnTo>
                  <a:pt x="1356" y="0"/>
                </a:lnTo>
                <a:lnTo>
                  <a:pt x="1332" y="0"/>
                </a:lnTo>
                <a:lnTo>
                  <a:pt x="1296" y="0"/>
                </a:lnTo>
                <a:lnTo>
                  <a:pt x="1272" y="0"/>
                </a:lnTo>
                <a:lnTo>
                  <a:pt x="1248" y="0"/>
                </a:lnTo>
                <a:lnTo>
                  <a:pt x="1224" y="0"/>
                </a:lnTo>
                <a:lnTo>
                  <a:pt x="1188" y="12"/>
                </a:lnTo>
                <a:lnTo>
                  <a:pt x="1164" y="24"/>
                </a:lnTo>
                <a:lnTo>
                  <a:pt x="1140" y="36"/>
                </a:lnTo>
                <a:lnTo>
                  <a:pt x="1116" y="48"/>
                </a:lnTo>
                <a:lnTo>
                  <a:pt x="1092" y="60"/>
                </a:lnTo>
                <a:lnTo>
                  <a:pt x="1056" y="72"/>
                </a:lnTo>
                <a:lnTo>
                  <a:pt x="1032" y="84"/>
                </a:lnTo>
                <a:lnTo>
                  <a:pt x="1008" y="96"/>
                </a:lnTo>
                <a:lnTo>
                  <a:pt x="996" y="120"/>
                </a:lnTo>
                <a:lnTo>
                  <a:pt x="972" y="132"/>
                </a:lnTo>
                <a:lnTo>
                  <a:pt x="948" y="144"/>
                </a:lnTo>
                <a:lnTo>
                  <a:pt x="924" y="168"/>
                </a:lnTo>
                <a:lnTo>
                  <a:pt x="900" y="192"/>
                </a:lnTo>
                <a:lnTo>
                  <a:pt x="876" y="204"/>
                </a:lnTo>
                <a:lnTo>
                  <a:pt x="852" y="216"/>
                </a:lnTo>
                <a:lnTo>
                  <a:pt x="828" y="240"/>
                </a:lnTo>
                <a:lnTo>
                  <a:pt x="804" y="252"/>
                </a:lnTo>
                <a:lnTo>
                  <a:pt x="792" y="276"/>
                </a:lnTo>
                <a:lnTo>
                  <a:pt x="768" y="288"/>
                </a:lnTo>
                <a:lnTo>
                  <a:pt x="744" y="312"/>
                </a:lnTo>
                <a:lnTo>
                  <a:pt x="732" y="336"/>
                </a:lnTo>
                <a:lnTo>
                  <a:pt x="708" y="348"/>
                </a:lnTo>
                <a:lnTo>
                  <a:pt x="696" y="372"/>
                </a:lnTo>
                <a:lnTo>
                  <a:pt x="684" y="396"/>
                </a:lnTo>
                <a:lnTo>
                  <a:pt x="672" y="420"/>
                </a:lnTo>
                <a:lnTo>
                  <a:pt x="648" y="420"/>
                </a:lnTo>
                <a:lnTo>
                  <a:pt x="648" y="444"/>
                </a:lnTo>
                <a:lnTo>
                  <a:pt x="624" y="456"/>
                </a:lnTo>
                <a:lnTo>
                  <a:pt x="612" y="480"/>
                </a:lnTo>
                <a:lnTo>
                  <a:pt x="588" y="504"/>
                </a:lnTo>
                <a:lnTo>
                  <a:pt x="576" y="528"/>
                </a:lnTo>
                <a:lnTo>
                  <a:pt x="564" y="552"/>
                </a:lnTo>
                <a:lnTo>
                  <a:pt x="552" y="576"/>
                </a:lnTo>
                <a:lnTo>
                  <a:pt x="528" y="588"/>
                </a:lnTo>
                <a:lnTo>
                  <a:pt x="516" y="612"/>
                </a:lnTo>
                <a:lnTo>
                  <a:pt x="504" y="636"/>
                </a:lnTo>
                <a:lnTo>
                  <a:pt x="480" y="660"/>
                </a:lnTo>
                <a:lnTo>
                  <a:pt x="456" y="672"/>
                </a:lnTo>
                <a:lnTo>
                  <a:pt x="456" y="696"/>
                </a:lnTo>
                <a:lnTo>
                  <a:pt x="444" y="720"/>
                </a:lnTo>
                <a:lnTo>
                  <a:pt x="420" y="744"/>
                </a:lnTo>
                <a:lnTo>
                  <a:pt x="408" y="768"/>
                </a:lnTo>
                <a:lnTo>
                  <a:pt x="396" y="792"/>
                </a:lnTo>
                <a:lnTo>
                  <a:pt x="384" y="816"/>
                </a:lnTo>
                <a:lnTo>
                  <a:pt x="372" y="840"/>
                </a:lnTo>
                <a:lnTo>
                  <a:pt x="372" y="864"/>
                </a:lnTo>
                <a:lnTo>
                  <a:pt x="348" y="888"/>
                </a:lnTo>
                <a:lnTo>
                  <a:pt x="336" y="912"/>
                </a:lnTo>
                <a:lnTo>
                  <a:pt x="324" y="936"/>
                </a:lnTo>
                <a:lnTo>
                  <a:pt x="324" y="960"/>
                </a:lnTo>
                <a:lnTo>
                  <a:pt x="312" y="984"/>
                </a:lnTo>
                <a:lnTo>
                  <a:pt x="300" y="1008"/>
                </a:lnTo>
                <a:lnTo>
                  <a:pt x="288" y="1032"/>
                </a:lnTo>
                <a:lnTo>
                  <a:pt x="276" y="1056"/>
                </a:lnTo>
                <a:lnTo>
                  <a:pt x="276" y="1080"/>
                </a:lnTo>
                <a:lnTo>
                  <a:pt x="264" y="1104"/>
                </a:lnTo>
                <a:lnTo>
                  <a:pt x="252" y="1128"/>
                </a:lnTo>
                <a:lnTo>
                  <a:pt x="240" y="1164"/>
                </a:lnTo>
                <a:lnTo>
                  <a:pt x="240" y="1188"/>
                </a:lnTo>
                <a:lnTo>
                  <a:pt x="228" y="1212"/>
                </a:lnTo>
                <a:lnTo>
                  <a:pt x="228" y="1236"/>
                </a:lnTo>
                <a:lnTo>
                  <a:pt x="228" y="1260"/>
                </a:lnTo>
                <a:lnTo>
                  <a:pt x="216" y="1284"/>
                </a:lnTo>
                <a:lnTo>
                  <a:pt x="216" y="1308"/>
                </a:lnTo>
                <a:lnTo>
                  <a:pt x="204" y="1332"/>
                </a:lnTo>
                <a:lnTo>
                  <a:pt x="192" y="1356"/>
                </a:lnTo>
                <a:lnTo>
                  <a:pt x="192" y="1380"/>
                </a:lnTo>
                <a:lnTo>
                  <a:pt x="180" y="1416"/>
                </a:lnTo>
                <a:lnTo>
                  <a:pt x="168" y="1440"/>
                </a:lnTo>
                <a:lnTo>
                  <a:pt x="156" y="1464"/>
                </a:lnTo>
                <a:lnTo>
                  <a:pt x="156" y="1488"/>
                </a:lnTo>
                <a:lnTo>
                  <a:pt x="144" y="1512"/>
                </a:lnTo>
                <a:lnTo>
                  <a:pt x="132" y="1536"/>
                </a:lnTo>
                <a:lnTo>
                  <a:pt x="120" y="1560"/>
                </a:lnTo>
                <a:lnTo>
                  <a:pt x="108" y="1584"/>
                </a:lnTo>
                <a:lnTo>
                  <a:pt x="96" y="1608"/>
                </a:lnTo>
                <a:lnTo>
                  <a:pt x="84" y="1632"/>
                </a:lnTo>
                <a:lnTo>
                  <a:pt x="72" y="1656"/>
                </a:lnTo>
                <a:lnTo>
                  <a:pt x="60" y="1680"/>
                </a:lnTo>
                <a:lnTo>
                  <a:pt x="48" y="1704"/>
                </a:lnTo>
                <a:lnTo>
                  <a:pt x="36" y="1728"/>
                </a:lnTo>
                <a:lnTo>
                  <a:pt x="12" y="1752"/>
                </a:lnTo>
                <a:lnTo>
                  <a:pt x="0" y="1776"/>
                </a:lnTo>
                <a:lnTo>
                  <a:pt x="24" y="1788"/>
                </a:lnTo>
                <a:lnTo>
                  <a:pt x="48" y="1788"/>
                </a:lnTo>
                <a:lnTo>
                  <a:pt x="72" y="1788"/>
                </a:lnTo>
                <a:lnTo>
                  <a:pt x="96" y="1776"/>
                </a:lnTo>
                <a:lnTo>
                  <a:pt x="108" y="1752"/>
                </a:lnTo>
                <a:lnTo>
                  <a:pt x="132" y="1752"/>
                </a:lnTo>
                <a:lnTo>
                  <a:pt x="144" y="1728"/>
                </a:lnTo>
                <a:lnTo>
                  <a:pt x="144" y="1704"/>
                </a:lnTo>
                <a:lnTo>
                  <a:pt x="156" y="1680"/>
                </a:lnTo>
                <a:lnTo>
                  <a:pt x="132" y="170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4432846" y="2613050"/>
            <a:ext cx="6635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1800" b="1">
                <a:solidFill>
                  <a:srgbClr val="000000"/>
                </a:solidFill>
              </a:rPr>
              <a:t>TCR</a:t>
            </a: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>
            <a:off x="4451896" y="2919438"/>
            <a:ext cx="304800" cy="219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991896" y="2743225"/>
            <a:ext cx="8286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1800" b="1"/>
              <a:t>LFA-1</a:t>
            </a: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7195096" y="3028975"/>
            <a:ext cx="20320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 flipV="1">
            <a:off x="6593434" y="4057675"/>
            <a:ext cx="1873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395536" y="5157192"/>
            <a:ext cx="7399523" cy="11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dirty="0"/>
              <a:t>mechanism </a:t>
            </a:r>
            <a:r>
              <a:rPr lang="en-GB" dirty="0" smtClean="0"/>
              <a:t>unknown and it lasts </a:t>
            </a:r>
            <a:r>
              <a:rPr lang="en-GB" dirty="0"/>
              <a:t>for hours, allowing sustained TCR activation</a:t>
            </a:r>
          </a:p>
          <a:p>
            <a:pPr eaLnBrk="0" hangingPunct="0"/>
            <a:r>
              <a:rPr lang="en-GB" dirty="0"/>
              <a:t>(parallel activation of 60 TCR</a:t>
            </a:r>
            <a:r>
              <a:rPr lang="en-GB" dirty="0" smtClean="0"/>
              <a:t>)</a:t>
            </a:r>
          </a:p>
          <a:p>
            <a:pPr eaLnBrk="0" hangingPunct="0"/>
            <a:endParaRPr lang="en-GB" dirty="0"/>
          </a:p>
          <a:p>
            <a:pPr eaLnBrk="0" hangingPunct="0"/>
            <a:r>
              <a:rPr lang="en-GB" dirty="0"/>
              <a:t>Allows TCR internalisation and termination of signalling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and Signalling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51689" b="56389"/>
          <a:stretch/>
        </p:blipFill>
        <p:spPr bwMode="auto">
          <a:xfrm>
            <a:off x="2483768" y="1628800"/>
            <a:ext cx="3632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9552" y="4149080"/>
            <a:ext cx="79928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dirty="0"/>
              <a:t>Membrane domains rich in signalling </a:t>
            </a:r>
            <a:r>
              <a:rPr lang="en-GB" dirty="0" smtClean="0"/>
              <a:t>molecules continue to be  </a:t>
            </a:r>
            <a:r>
              <a:rPr lang="en-GB" dirty="0"/>
              <a:t>transported to the centre of the </a:t>
            </a:r>
            <a:r>
              <a:rPr lang="en-GB" dirty="0" smtClean="0"/>
              <a:t>synapse: This </a:t>
            </a:r>
            <a:r>
              <a:rPr lang="en-GB" dirty="0"/>
              <a:t>allows sustained TCR signalling (role of </a:t>
            </a:r>
            <a:r>
              <a:rPr lang="en-GB" dirty="0" err="1"/>
              <a:t>PKC</a:t>
            </a:r>
            <a:r>
              <a:rPr lang="en-GB" dirty="0" err="1">
                <a:latin typeface="Symbol" pitchFamily="18" charset="2"/>
              </a:rPr>
              <a:t>q</a:t>
            </a:r>
            <a:r>
              <a:rPr lang="en-GB" dirty="0"/>
              <a:t> </a:t>
            </a:r>
            <a:r>
              <a:rPr lang="en-GB" dirty="0" smtClean="0"/>
              <a:t> in </a:t>
            </a:r>
            <a:r>
              <a:rPr lang="en-GB" dirty="0"/>
              <a:t>T cell activation)</a:t>
            </a:r>
          </a:p>
          <a:p>
            <a:pPr eaLnBrk="0" hangingPunct="0"/>
            <a:endParaRPr lang="en-GB" dirty="0"/>
          </a:p>
          <a:p>
            <a:pPr eaLnBrk="0" hangingPunct="0"/>
            <a:r>
              <a:rPr lang="en-GB" dirty="0"/>
              <a:t>At the same time, inhibitory molecules (SHP and </a:t>
            </a:r>
            <a:r>
              <a:rPr lang="en-GB" dirty="0" smtClean="0"/>
              <a:t>CD45</a:t>
            </a:r>
            <a:r>
              <a:rPr lang="en-GB" dirty="0"/>
              <a:t>) </a:t>
            </a:r>
            <a:r>
              <a:rPr lang="en-GB" dirty="0" smtClean="0"/>
              <a:t>continue to be excluded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285750"/>
            <a:ext cx="7772400" cy="550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Primary Function of the IS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600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Sustained TCR signalling is required for full T cell activation.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number of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MHC:peptide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complexes on the APC: need to increase signalling efficiency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Effector functions: cellular communication and target cell killing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Termination of signalling/TCR internalisation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332656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Summary: Synapse formation and Stabilisation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3400" y="20574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dirty="0">
                <a:solidFill>
                  <a:srgbClr val="000000"/>
                </a:solidFill>
              </a:rPr>
              <a:t>1. Initial adhesion: polarization and integrin activation by </a:t>
            </a:r>
            <a:r>
              <a:rPr lang="en-GB" sz="2400" dirty="0" err="1">
                <a:solidFill>
                  <a:srgbClr val="000000"/>
                </a:solidFill>
              </a:rPr>
              <a:t>chemokines</a:t>
            </a:r>
            <a:endParaRPr lang="en-GB" sz="2400" dirty="0">
              <a:solidFill>
                <a:srgbClr val="000000"/>
              </a:solidFill>
            </a:endParaRPr>
          </a:p>
          <a:p>
            <a:pPr eaLnBrk="0" hangingPunct="0"/>
            <a:endParaRPr lang="en-GB" sz="2400" dirty="0">
              <a:solidFill>
                <a:srgbClr val="000000"/>
              </a:solidFill>
            </a:endParaRPr>
          </a:p>
          <a:p>
            <a:pPr eaLnBrk="0" hangingPunct="0"/>
            <a:r>
              <a:rPr lang="en-GB" sz="2400" dirty="0">
                <a:solidFill>
                  <a:srgbClr val="000000"/>
                </a:solidFill>
              </a:rPr>
              <a:t>2. TCR triggering: initiates cytoskeletal rearrangements (signalling pathways)</a:t>
            </a:r>
          </a:p>
          <a:p>
            <a:pPr eaLnBrk="0" hangingPunct="0"/>
            <a:endParaRPr lang="en-GB" sz="2400" dirty="0">
              <a:solidFill>
                <a:srgbClr val="000000"/>
              </a:solidFill>
            </a:endParaRPr>
          </a:p>
          <a:p>
            <a:pPr eaLnBrk="0" hangingPunct="0"/>
            <a:r>
              <a:rPr lang="en-GB" sz="2400" dirty="0">
                <a:solidFill>
                  <a:srgbClr val="000000"/>
                </a:solidFill>
              </a:rPr>
              <a:t>3. Organization: recruitment of new TCRs and transport to the centre of the synapse</a:t>
            </a:r>
          </a:p>
          <a:p>
            <a:pPr eaLnBrk="0" hangingPunct="0"/>
            <a:endParaRPr lang="en-GB" sz="2400" dirty="0">
              <a:solidFill>
                <a:srgbClr val="000000"/>
              </a:solidFill>
            </a:endParaRPr>
          </a:p>
          <a:p>
            <a:pPr eaLnBrk="0" hangingPunct="0"/>
            <a:r>
              <a:rPr lang="en-GB" sz="2400" dirty="0">
                <a:solidFill>
                  <a:srgbClr val="000000"/>
                </a:solidFill>
              </a:rPr>
              <a:t>4. Stabilisation: allows sustained signalling, mechanism unknown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260648"/>
            <a:ext cx="7721600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ltered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 abortive synapse formation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4437112"/>
            <a:ext cx="8249344" cy="167104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Altered synapse formation/organisation can lead to T cell inactivation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smtClean="0">
                <a:solidFill>
                  <a:srgbClr val="000000"/>
                </a:solidFill>
              </a:rPr>
              <a:t>A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nergy</a:t>
            </a: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D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eletion</a:t>
            </a: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I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mmune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deviation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1412776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dirty="0"/>
              <a:t>The size/organization of synapses determines </a:t>
            </a:r>
            <a:r>
              <a:rPr lang="en-GB" sz="2800" dirty="0" smtClean="0"/>
              <a:t>modes and degree of </a:t>
            </a:r>
            <a:r>
              <a:rPr lang="en-GB" sz="2800" dirty="0"/>
              <a:t>T cell activation (i.e. memory </a:t>
            </a:r>
            <a:r>
              <a:rPr lang="en-GB" sz="2800" dirty="0" err="1"/>
              <a:t>vs</a:t>
            </a:r>
            <a:r>
              <a:rPr lang="en-GB" sz="2800" dirty="0"/>
              <a:t> naïve T cells)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3212976"/>
            <a:ext cx="392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Functional </a:t>
            </a:r>
            <a:r>
              <a:rPr lang="en-GB" sz="2800" b="1" dirty="0" smtClean="0">
                <a:solidFill>
                  <a:srgbClr val="000000"/>
                </a:solidFill>
              </a:rPr>
              <a:t>consequences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5194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Other types of cell – cell synapses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2132856"/>
            <a:ext cx="3253615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CD8 Cytotoxic T cells</a:t>
            </a:r>
          </a:p>
          <a:p>
            <a:endParaRPr lang="en-US" sz="2800" b="1" dirty="0"/>
          </a:p>
          <a:p>
            <a:r>
              <a:rPr lang="en-US" sz="2800" b="1" dirty="0" smtClean="0"/>
              <a:t>B cells</a:t>
            </a:r>
          </a:p>
          <a:p>
            <a:endParaRPr lang="en-US" sz="2800" b="1" dirty="0"/>
          </a:p>
          <a:p>
            <a:r>
              <a:rPr lang="en-US" sz="2800" b="1" dirty="0" smtClean="0"/>
              <a:t>NK Cells</a:t>
            </a:r>
          </a:p>
          <a:p>
            <a:endParaRPr lang="en-US" sz="2800" b="1" dirty="0"/>
          </a:p>
          <a:p>
            <a:r>
              <a:rPr lang="en-US" sz="2800" b="1" dirty="0" smtClean="0"/>
              <a:t>Viral Synapse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6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836712"/>
            <a:ext cx="777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The </a:t>
            </a:r>
            <a:r>
              <a:rPr kumimoji="0" lang="ja-JP" alt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‘</a:t>
            </a:r>
            <a:r>
              <a:rPr kumimoji="0" lang="en-GB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secretory</a:t>
            </a:r>
            <a:r>
              <a:rPr kumimoji="0" lang="ja-JP" alt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’</a:t>
            </a:r>
            <a:r>
              <a:rPr kumimoji="0" lang="en-GB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synapse: a mechanism of target killing by CTLs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5471986" cy="214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36920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CD8 Cytotoxic T cells</a:t>
            </a:r>
          </a:p>
          <a:p>
            <a:endParaRPr lang="en-US" sz="3200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0"/>
          <a:stretch>
            <a:fillRect/>
          </a:stretch>
        </p:blipFill>
        <p:spPr bwMode="auto">
          <a:xfrm>
            <a:off x="5796136" y="2060848"/>
            <a:ext cx="3212022" cy="305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80528" y="116632"/>
            <a:ext cx="5402560" cy="7647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 cell Synapses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188913"/>
            <a:ext cx="8229600" cy="5526088"/>
            <a:chOff x="192" y="119"/>
            <a:chExt cx="5184" cy="3481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43961"/>
            <a:stretch/>
          </p:blipFill>
          <p:spPr bwMode="auto">
            <a:xfrm>
              <a:off x="624" y="1744"/>
              <a:ext cx="4368" cy="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92" y="240"/>
              <a:ext cx="5184" cy="15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95" y="119"/>
              <a:ext cx="304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3600" dirty="0">
                  <a:solidFill>
                    <a:srgbClr val="000000"/>
                  </a:solidFill>
                </a:rPr>
                <a:t>NK cell </a:t>
              </a:r>
              <a:r>
                <a:rPr lang="en-GB" sz="3600" dirty="0" smtClean="0">
                  <a:solidFill>
                    <a:srgbClr val="000000"/>
                  </a:solidFill>
                </a:rPr>
                <a:t>Synapses</a:t>
              </a: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640" y="2736"/>
              <a:ext cx="768" cy="8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600" y="3120"/>
              <a:ext cx="1008" cy="4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7584" y="1556792"/>
            <a:ext cx="6109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GB" sz="2000" b="1" dirty="0" smtClean="0">
                <a:solidFill>
                  <a:srgbClr val="000000"/>
                </a:solidFill>
                <a:latin typeface="Arial" pitchFamily="34" charset="0"/>
              </a:rPr>
              <a:t>‘</a:t>
            </a:r>
            <a:r>
              <a:rPr lang="en-GB" altLang="ja-JP" sz="2000" b="1" dirty="0" smtClean="0">
                <a:solidFill>
                  <a:srgbClr val="000000"/>
                </a:solidFill>
              </a:rPr>
              <a:t>Inverted Synapses</a:t>
            </a:r>
            <a:r>
              <a:rPr lang="ja-JP" altLang="en-GB" sz="2000" b="1" dirty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GB" altLang="ja-JP" sz="2000" b="1" dirty="0">
                <a:solidFill>
                  <a:srgbClr val="000000"/>
                </a:solidFill>
              </a:rPr>
              <a:t> are formed by inhibitory receptors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764704"/>
            <a:ext cx="77724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viral synapse allows cell to cell viral spreading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822" y="6481648"/>
            <a:ext cx="8892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/>
              <a:t>NB Viral synapse formation is independent of TCR signalling</a:t>
            </a:r>
            <a:r>
              <a:rPr lang="en-GB" dirty="0" smtClean="0"/>
              <a:t>, but </a:t>
            </a:r>
            <a:r>
              <a:rPr lang="en-GB" dirty="0"/>
              <a:t>it is induced by viral proteins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6632"/>
            <a:ext cx="5429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Viral or Infectious Synapse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0370"/>
          <a:stretch/>
        </p:blipFill>
        <p:spPr>
          <a:xfrm>
            <a:off x="1547656" y="1268760"/>
            <a:ext cx="6840024" cy="5111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188640"/>
            <a:ext cx="3816424" cy="86409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536" y="1828800"/>
            <a:ext cx="8280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/>
              <a:t>Sustained TCR signalling: recruitment of rafts into the synapse</a:t>
            </a:r>
          </a:p>
          <a:p>
            <a:pPr eaLnBrk="0" hangingPunct="0"/>
            <a:endParaRPr lang="en-GB" sz="2400" dirty="0"/>
          </a:p>
          <a:p>
            <a:pPr eaLnBrk="0" hangingPunct="0"/>
            <a:r>
              <a:rPr lang="en-GB" sz="2400" dirty="0"/>
              <a:t>Altered synapse formation as a mechanism of  T </a:t>
            </a:r>
            <a:r>
              <a:rPr lang="en-GB" sz="2400" dirty="0" smtClean="0"/>
              <a:t>cell inactivation</a:t>
            </a:r>
            <a:endParaRPr lang="en-GB" sz="2400" dirty="0"/>
          </a:p>
          <a:p>
            <a:pPr eaLnBrk="0" hangingPunct="0"/>
            <a:endParaRPr lang="en-GB" sz="2400" dirty="0"/>
          </a:p>
          <a:p>
            <a:pPr algn="ctr" eaLnBrk="0" hangingPunct="0"/>
            <a:r>
              <a:rPr lang="en-GB" sz="2400" dirty="0" smtClean="0"/>
              <a:t>CD8 T cell secretory </a:t>
            </a:r>
            <a:r>
              <a:rPr lang="en-GB" sz="2400" dirty="0"/>
              <a:t>synapse</a:t>
            </a:r>
          </a:p>
          <a:p>
            <a:pPr algn="ctr" eaLnBrk="0" hangingPunct="0"/>
            <a:r>
              <a:rPr lang="en-GB" sz="2400" dirty="0"/>
              <a:t>B cell synapses</a:t>
            </a:r>
          </a:p>
          <a:p>
            <a:pPr algn="ctr" eaLnBrk="0" hangingPunct="0"/>
            <a:r>
              <a:rPr lang="en-GB" sz="2400" dirty="0"/>
              <a:t>NK cell synapses</a:t>
            </a:r>
          </a:p>
          <a:p>
            <a:pPr algn="ctr" eaLnBrk="0" hangingPunct="0"/>
            <a:endParaRPr lang="en-GB" sz="2400" dirty="0"/>
          </a:p>
          <a:p>
            <a:pPr algn="ctr" eaLnBrk="0" hangingPunct="0"/>
            <a:r>
              <a:rPr lang="en-GB" sz="2400" dirty="0"/>
              <a:t>Viral Synapse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548680"/>
            <a:ext cx="77724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Controversy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Current Research Efforts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98884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 number of </a:t>
            </a:r>
            <a:r>
              <a:rPr lang="en-US" sz="2000" dirty="0" err="1" smtClean="0">
                <a:solidFill>
                  <a:srgbClr val="000000"/>
                </a:solidFill>
              </a:rPr>
              <a:t>reserachers</a:t>
            </a:r>
            <a:r>
              <a:rPr lang="en-US" sz="2000" dirty="0" smtClean="0">
                <a:solidFill>
                  <a:srgbClr val="000000"/>
                </a:solidFill>
              </a:rPr>
              <a:t> have postulated that the </a:t>
            </a:r>
            <a:r>
              <a:rPr lang="en-US" sz="2000" dirty="0">
                <a:solidFill>
                  <a:srgbClr val="000000"/>
                </a:solidFill>
              </a:rPr>
              <a:t>main role of the synapse is to terminate TCR signaling by </a:t>
            </a:r>
            <a:r>
              <a:rPr lang="en-US" sz="2000" dirty="0" err="1" smtClean="0">
                <a:solidFill>
                  <a:srgbClr val="000000"/>
                </a:solidFill>
              </a:rPr>
              <a:t>internalisation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That the IS is not absolutely necessary to activate the T cells</a:t>
            </a:r>
          </a:p>
          <a:p>
            <a:pPr lvl="0">
              <a:spcBef>
                <a:spcPct val="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	Strength of secondary signal 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9552" y="620688"/>
            <a:ext cx="8128000" cy="455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1" u="sng" dirty="0" smtClean="0">
                <a:solidFill>
                  <a:srgbClr val="000000"/>
                </a:solidFill>
                <a:latin typeface="Calibri"/>
                <a:cs typeface="Calibri"/>
              </a:rPr>
              <a:t>References</a:t>
            </a:r>
          </a:p>
          <a:p>
            <a:pPr eaLnBrk="0" hangingPunct="0"/>
            <a:endParaRPr lang="en-GB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hangingPunct="0"/>
            <a:endParaRPr lang="en-GB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cs typeface="Calibri"/>
              </a:rPr>
              <a:t>Griffiths GM, </a:t>
            </a:r>
            <a:r>
              <a:rPr lang="en-GB" dirty="0" err="1">
                <a:solidFill>
                  <a:srgbClr val="000000"/>
                </a:solidFill>
                <a:cs typeface="Calibri"/>
              </a:rPr>
              <a:t>Tsun</a:t>
            </a:r>
            <a:r>
              <a:rPr lang="en-GB" dirty="0">
                <a:solidFill>
                  <a:srgbClr val="000000"/>
                </a:solidFill>
                <a:cs typeface="Calibri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Calibri"/>
              </a:rPr>
              <a:t>A</a:t>
            </a:r>
            <a:r>
              <a:rPr lang="en-GB" dirty="0">
                <a:solidFill>
                  <a:srgbClr val="000000"/>
                </a:solidFill>
                <a:cs typeface="Calibri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Calibri"/>
              </a:rPr>
              <a:t>and </a:t>
            </a:r>
            <a:r>
              <a:rPr lang="en-GB" dirty="0" err="1" smtClean="0">
                <a:solidFill>
                  <a:srgbClr val="000000"/>
                </a:solidFill>
                <a:cs typeface="Calibri"/>
              </a:rPr>
              <a:t>Stinchcombe</a:t>
            </a:r>
            <a:r>
              <a:rPr lang="en-GB" dirty="0" smtClean="0">
                <a:solidFill>
                  <a:srgbClr val="000000"/>
                </a:solidFill>
                <a:cs typeface="Calibri"/>
              </a:rPr>
              <a:t> JC. 2010. 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immunological synapse: a focal point for endocytosis and 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exocytosis. </a:t>
            </a:r>
            <a:r>
              <a:rPr lang="en-GB" dirty="0" smtClean="0">
                <a:solidFill>
                  <a:srgbClr val="000000"/>
                </a:solidFill>
                <a:cs typeface="Calibri"/>
              </a:rPr>
              <a:t>J </a:t>
            </a:r>
            <a:r>
              <a:rPr lang="en-GB" dirty="0">
                <a:solidFill>
                  <a:srgbClr val="000000"/>
                </a:solidFill>
                <a:cs typeface="Calibri"/>
              </a:rPr>
              <a:t>Cell </a:t>
            </a:r>
            <a:r>
              <a:rPr lang="en-GB" dirty="0" smtClean="0">
                <a:solidFill>
                  <a:srgbClr val="000000"/>
                </a:solidFill>
                <a:cs typeface="Calibri"/>
              </a:rPr>
              <a:t>Biol. 189: 399 - 406</a:t>
            </a:r>
            <a:r>
              <a:rPr lang="en-GB" dirty="0">
                <a:solidFill>
                  <a:srgbClr val="000000"/>
                </a:solidFill>
                <a:cs typeface="Calibri"/>
              </a:rPr>
              <a:t>.</a:t>
            </a:r>
          </a:p>
          <a:p>
            <a:pPr eaLnBrk="0" hangingPunct="0"/>
            <a:endParaRPr lang="en-GB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hangingPunct="0"/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Bromley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et al., </a:t>
            </a:r>
            <a:r>
              <a:rPr lang="en-GB" dirty="0" err="1">
                <a:solidFill>
                  <a:srgbClr val="000000"/>
                </a:solidFill>
                <a:latin typeface="Calibri"/>
                <a:cs typeface="Calibri"/>
              </a:rPr>
              <a:t>Annu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. Rev. </a:t>
            </a:r>
            <a:r>
              <a:rPr lang="en-GB" dirty="0" err="1">
                <a:solidFill>
                  <a:srgbClr val="000000"/>
                </a:solidFill>
                <a:latin typeface="Calibri"/>
                <a:cs typeface="Calibri"/>
              </a:rPr>
              <a:t>Immunol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2001.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: 375 – 396.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hangingPunct="0"/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hangingPunct="0"/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Dustin, M.L., and J.A. Cooper. 2000. The immunological synapse and the </a:t>
            </a:r>
            <a:r>
              <a:rPr lang="en-GB" dirty="0" err="1">
                <a:solidFill>
                  <a:srgbClr val="000000"/>
                </a:solidFill>
                <a:latin typeface="Calibri"/>
                <a:cs typeface="Calibri"/>
              </a:rPr>
              <a:t>actin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 cytoskeleton: molecular hardware for T cell </a:t>
            </a:r>
            <a:r>
              <a:rPr lang="en-GB" dirty="0" err="1">
                <a:solidFill>
                  <a:srgbClr val="000000"/>
                </a:solidFill>
                <a:latin typeface="Calibri"/>
                <a:cs typeface="Calibri"/>
              </a:rPr>
              <a:t>signaling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. Nature </a:t>
            </a:r>
            <a:r>
              <a:rPr lang="en-GB" dirty="0" err="1" smtClean="0">
                <a:solidFill>
                  <a:srgbClr val="000000"/>
                </a:solidFill>
                <a:latin typeface="Calibri"/>
                <a:cs typeface="Calibri"/>
              </a:rPr>
              <a:t>Immunol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1: 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23 - 29.</a:t>
            </a:r>
          </a:p>
          <a:p>
            <a:pPr eaLnBrk="0" hangingPunct="0"/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hangingPunct="0"/>
            <a:r>
              <a:rPr lang="en-GB" dirty="0" err="1" smtClean="0">
                <a:solidFill>
                  <a:srgbClr val="000000"/>
                </a:solidFill>
                <a:latin typeface="Calibri"/>
                <a:cs typeface="Calibri"/>
              </a:rPr>
              <a:t>Friedl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P, den Boer AT and </a:t>
            </a:r>
            <a:r>
              <a:rPr lang="en-GB" dirty="0" err="1" smtClean="0">
                <a:solidFill>
                  <a:srgbClr val="000000"/>
                </a:solidFill>
                <a:latin typeface="Calibri"/>
                <a:cs typeface="Calibri"/>
              </a:rPr>
              <a:t>Gunzer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M. 2005.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Tuning immune responses: diversity and adaptation of the immunological synapse. Nat Rev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Immunol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. 5: 532 – 545.</a:t>
            </a:r>
          </a:p>
          <a:p>
            <a:pPr eaLnBrk="0" hangingPunct="0"/>
            <a:endParaRPr lang="en-US" dirty="0" smtClean="0">
              <a:solidFill>
                <a:srgbClr val="000000"/>
              </a:solidFill>
              <a:cs typeface="Calibri"/>
            </a:endParaRPr>
          </a:p>
          <a:p>
            <a:pPr eaLnBrk="0" hangingPunct="0"/>
            <a:r>
              <a:rPr lang="en-US" dirty="0">
                <a:solidFill>
                  <a:srgbClr val="000000"/>
                </a:solidFill>
                <a:cs typeface="Calibri"/>
              </a:rPr>
              <a:t>Girard JP,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Moussion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C and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Förster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R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. 2012. HEVs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lymphatics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and homeostatic immune cell trafficking in lymph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nodes.</a:t>
            </a:r>
            <a:r>
              <a:rPr lang="en-GB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Nat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Rev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Immunol</a:t>
            </a:r>
            <a:r>
              <a:rPr lang="en-US" dirty="0">
                <a:solidFill>
                  <a:srgbClr val="000000"/>
                </a:solidFill>
                <a:cs typeface="Calibri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cs typeface="Calibri"/>
              </a:rPr>
              <a:t>doi</a:t>
            </a:r>
            <a:r>
              <a:rPr lang="en-US" dirty="0">
                <a:solidFill>
                  <a:srgbClr val="000000"/>
                </a:solidFill>
                <a:cs typeface="Calibri"/>
              </a:rPr>
              <a:t>: 10.1038/nri3298.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0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Formation of the </a:t>
            </a:r>
            <a:r>
              <a:rPr kumimoji="0" lang="ja-JP" alt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‘</a:t>
            </a:r>
            <a:r>
              <a:rPr lang="en-GB" altLang="ja-JP" sz="3200" b="1" dirty="0">
                <a:latin typeface="Calibri" pitchFamily="34" charset="0"/>
                <a:ea typeface="+mj-ea"/>
                <a:cs typeface="Calibri" pitchFamily="34" charset="0"/>
              </a:rPr>
              <a:t>I</a:t>
            </a:r>
            <a:r>
              <a:rPr kumimoji="0" lang="en-GB" altLang="ja-JP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mmunological</a:t>
            </a:r>
            <a:r>
              <a:rPr kumimoji="0" lang="en-GB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Synapse</a:t>
            </a:r>
            <a:r>
              <a:rPr kumimoji="0" lang="ja-JP" alt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’ </a:t>
            </a:r>
            <a:r>
              <a:rPr kumimoji="0" lang="en-GB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(IS)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8" y="1556792"/>
            <a:ext cx="7848872" cy="24482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Specialised junction between T lymphocytes and antigen presenting cells. Consists of a central cluster of T cell receptors surrounded by a ring of adhesion molecules (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Supramolecular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activation cluster - SMAC).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177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What is it?</a:t>
            </a:r>
            <a:endParaRPr lang="en-GB" sz="28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42941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678" y="3769742"/>
            <a:ext cx="43037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56176" y="6599957"/>
            <a:ext cx="31432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000000"/>
                </a:solidFill>
              </a:rPr>
              <a:t>Griffiths G M et al. J Cell </a:t>
            </a:r>
            <a:r>
              <a:rPr lang="en-GB" sz="1000" dirty="0" err="1">
                <a:solidFill>
                  <a:srgbClr val="000000"/>
                </a:solidFill>
              </a:rPr>
              <a:t>Biol</a:t>
            </a:r>
            <a:r>
              <a:rPr lang="en-GB" sz="1000" dirty="0">
                <a:solidFill>
                  <a:srgbClr val="000000"/>
                </a:solidFill>
              </a:rPr>
              <a:t> 189:399-406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285750"/>
            <a:ext cx="7772400" cy="69497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IS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formation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556792"/>
            <a:ext cx="8496944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 physical or </a:t>
            </a:r>
            <a:r>
              <a:rPr lang="en-GB" sz="2400" dirty="0" smtClean="0"/>
              <a:t>s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teric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barrier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cell – cell interaction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noProof="0" dirty="0" smtClean="0"/>
              <a:t>	Very l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arge molecules -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CD43 and CD45 (length 50-100 nm)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TCR: MHC-Peptide (distance: 15 nm)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 negatively charged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glycocalyx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 glycoprotein / glycolipid matrix surrounding each cell)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85800" y="304800"/>
            <a:ext cx="7543800" cy="5348288"/>
            <a:chOff x="685800" y="304800"/>
            <a:chExt cx="7543800" cy="5348288"/>
          </a:xfrm>
        </p:grpSpPr>
        <p:graphicFrame>
          <p:nvGraphicFramePr>
            <p:cNvPr id="3" name="Object 41"/>
            <p:cNvGraphicFramePr>
              <a:graphicFrameLocks noChangeAspect="1"/>
            </p:cNvGraphicFramePr>
            <p:nvPr/>
          </p:nvGraphicFramePr>
          <p:xfrm>
            <a:off x="685800" y="304800"/>
            <a:ext cx="7543800" cy="386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Chart" r:id="rId3" imgW="9553707" imgH="7153326" progId="MSGraph.Chart.8">
                    <p:embed followColorScheme="full"/>
                  </p:oleObj>
                </mc:Choice>
                <mc:Fallback>
                  <p:oleObj name="Chart" r:id="rId3" imgW="9553707" imgH="7153326" progId="MSGraph.Chart.8">
                    <p:embed followColorScheme="full"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304800"/>
                          <a:ext cx="7543800" cy="38608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66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295400" y="3352800"/>
              <a:ext cx="6678613" cy="2300288"/>
              <a:chOff x="624" y="2628"/>
              <a:chExt cx="3155" cy="1932"/>
            </a:xfrm>
          </p:grpSpPr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 rot="-5400000">
                <a:off x="853" y="2842"/>
                <a:ext cx="563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tx2"/>
                    </a:solidFill>
                  </a:rPr>
                  <a:t>CD45</a:t>
                </a:r>
                <a:endParaRPr lang="en-GB" sz="1600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 rot="-5400000">
                <a:off x="565" y="2842"/>
                <a:ext cx="563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tx2"/>
                    </a:solidFill>
                  </a:rPr>
                  <a:t>CD43</a:t>
                </a:r>
                <a:endParaRPr lang="en-GB" sz="1600"/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 rot="-5400000">
                <a:off x="1477" y="2842"/>
                <a:ext cx="563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tx2"/>
                    </a:solidFill>
                  </a:rPr>
                  <a:t>CD28</a:t>
                </a:r>
                <a:endParaRPr lang="en-GB" sz="1600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1163" y="2857"/>
                <a:ext cx="618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tx2"/>
                    </a:solidFill>
                  </a:rPr>
                  <a:t>LFA-1</a:t>
                </a:r>
                <a:endParaRPr lang="en-GB" sz="1600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 rot="-5400000">
                <a:off x="2144" y="2916"/>
                <a:ext cx="478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tx2"/>
                    </a:solidFill>
                  </a:rPr>
                  <a:t>CD2</a:t>
                </a:r>
                <a:endParaRPr lang="en-GB" sz="1600"/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1804" y="2870"/>
                <a:ext cx="486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tx2"/>
                    </a:solidFill>
                  </a:rPr>
                  <a:t>TCR</a:t>
                </a:r>
                <a:endParaRPr lang="en-GB" sz="1600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624" y="3312"/>
                <a:ext cx="26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672" y="4368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3360" y="3216"/>
                <a:ext cx="41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/>
                  <a:t>T cell</a:t>
                </a: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3408" y="4176"/>
                <a:ext cx="367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/>
                  <a:t>APC</a:t>
                </a:r>
              </a:p>
            </p:txBody>
          </p:sp>
          <p:sp>
            <p:nvSpPr>
              <p:cNvPr id="15" name="AutoShape 14"/>
              <p:cNvSpPr>
                <a:spLocks noChangeArrowheads="1"/>
              </p:cNvSpPr>
              <p:nvPr/>
            </p:nvSpPr>
            <p:spPr bwMode="auto">
              <a:xfrm>
                <a:off x="768" y="3312"/>
                <a:ext cx="144" cy="816"/>
              </a:xfrm>
              <a:prstGeom prst="octagon">
                <a:avLst>
                  <a:gd name="adj" fmla="val 29287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" name="AutoShape 15"/>
              <p:cNvSpPr>
                <a:spLocks noChangeArrowheads="1"/>
              </p:cNvSpPr>
              <p:nvPr/>
            </p:nvSpPr>
            <p:spPr bwMode="auto">
              <a:xfrm>
                <a:off x="768" y="4128"/>
                <a:ext cx="144" cy="24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7" name="AutoShape 16"/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96" cy="768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1056" y="4128"/>
                <a:ext cx="192" cy="240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 h 21600"/>
                  <a:gd name="T6" fmla="*/ 0 w 21600"/>
                  <a:gd name="T7" fmla="*/ 2 h 21600"/>
                  <a:gd name="T8" fmla="*/ 1 w 21600"/>
                  <a:gd name="T9" fmla="*/ 3 h 21600"/>
                  <a:gd name="T10" fmla="*/ 1 w 21600"/>
                  <a:gd name="T11" fmla="*/ 2 h 21600"/>
                  <a:gd name="T12" fmla="*/ 2 w 21600"/>
                  <a:gd name="T13" fmla="*/ 1 h 21600"/>
                  <a:gd name="T14" fmla="*/ 1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800" y="10800"/>
                    </a:moveTo>
                    <a:cubicBezTo>
                      <a:pt x="10800" y="10800"/>
                      <a:pt x="10800" y="10800"/>
                      <a:pt x="10800" y="10800"/>
                    </a:cubicBezTo>
                    <a:cubicBezTo>
                      <a:pt x="10800" y="10800"/>
                      <a:pt x="10800" y="10800"/>
                      <a:pt x="10800" y="10800"/>
                    </a:cubicBezTo>
                    <a:cubicBezTo>
                      <a:pt x="10800" y="10800"/>
                      <a:pt x="10800" y="10800"/>
                      <a:pt x="10800" y="10800"/>
                    </a:cubicBezTo>
                    <a:cubicBezTo>
                      <a:pt x="10800" y="10800"/>
                      <a:pt x="10800" y="10800"/>
                      <a:pt x="108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1392" y="3312"/>
                <a:ext cx="144" cy="384"/>
                <a:chOff x="1536" y="3840"/>
                <a:chExt cx="144" cy="384"/>
              </a:xfrm>
            </p:grpSpPr>
            <p:sp>
              <p:nvSpPr>
                <p:cNvPr id="36" name="AutoShape 18"/>
                <p:cNvSpPr>
                  <a:spLocks noChangeArrowheads="1"/>
                </p:cNvSpPr>
                <p:nvPr/>
              </p:nvSpPr>
              <p:spPr bwMode="auto">
                <a:xfrm>
                  <a:off x="1536" y="3840"/>
                  <a:ext cx="48" cy="38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7" name="AutoShape 19"/>
                <p:cNvSpPr>
                  <a:spLocks noChangeArrowheads="1"/>
                </p:cNvSpPr>
                <p:nvPr/>
              </p:nvSpPr>
              <p:spPr bwMode="auto">
                <a:xfrm flipH="1">
                  <a:off x="1632" y="3840"/>
                  <a:ext cx="48" cy="38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grpSp>
            <p:nvGrpSpPr>
              <p:cNvPr id="20" name="Group 23"/>
              <p:cNvGrpSpPr>
                <a:grpSpLocks/>
              </p:cNvGrpSpPr>
              <p:nvPr/>
            </p:nvGrpSpPr>
            <p:grpSpPr bwMode="auto">
              <a:xfrm>
                <a:off x="1440" y="3936"/>
                <a:ext cx="96" cy="432"/>
                <a:chOff x="1584" y="4368"/>
                <a:chExt cx="96" cy="432"/>
              </a:xfrm>
            </p:grpSpPr>
            <p:sp>
              <p:nvSpPr>
                <p:cNvPr id="33" name="AutoShape 20"/>
                <p:cNvSpPr>
                  <a:spLocks noChangeArrowheads="1"/>
                </p:cNvSpPr>
                <p:nvPr/>
              </p:nvSpPr>
              <p:spPr bwMode="auto">
                <a:xfrm>
                  <a:off x="1584" y="4368"/>
                  <a:ext cx="96" cy="144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4" name="AutoShape 21"/>
                <p:cNvSpPr>
                  <a:spLocks noChangeArrowheads="1"/>
                </p:cNvSpPr>
                <p:nvPr/>
              </p:nvSpPr>
              <p:spPr bwMode="auto">
                <a:xfrm>
                  <a:off x="1584" y="4512"/>
                  <a:ext cx="96" cy="144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5" name="AutoShape 22"/>
                <p:cNvSpPr>
                  <a:spLocks noChangeArrowheads="1"/>
                </p:cNvSpPr>
                <p:nvPr/>
              </p:nvSpPr>
              <p:spPr bwMode="auto">
                <a:xfrm>
                  <a:off x="1584" y="4656"/>
                  <a:ext cx="96" cy="144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grpSp>
            <p:nvGrpSpPr>
              <p:cNvPr id="21" name="Group 25"/>
              <p:cNvGrpSpPr>
                <a:grpSpLocks/>
              </p:cNvGrpSpPr>
              <p:nvPr/>
            </p:nvGrpSpPr>
            <p:grpSpPr bwMode="auto">
              <a:xfrm>
                <a:off x="2352" y="3312"/>
                <a:ext cx="144" cy="384"/>
                <a:chOff x="1536" y="3840"/>
                <a:chExt cx="144" cy="384"/>
              </a:xfrm>
            </p:grpSpPr>
            <p:sp>
              <p:nvSpPr>
                <p:cNvPr id="31" name="AutoShape 26"/>
                <p:cNvSpPr>
                  <a:spLocks noChangeArrowheads="1"/>
                </p:cNvSpPr>
                <p:nvPr/>
              </p:nvSpPr>
              <p:spPr bwMode="auto">
                <a:xfrm>
                  <a:off x="1536" y="3840"/>
                  <a:ext cx="48" cy="38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2" name="AutoShape 27"/>
                <p:cNvSpPr>
                  <a:spLocks noChangeArrowheads="1"/>
                </p:cNvSpPr>
                <p:nvPr/>
              </p:nvSpPr>
              <p:spPr bwMode="auto">
                <a:xfrm flipH="1">
                  <a:off x="1632" y="3840"/>
                  <a:ext cx="48" cy="38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grpSp>
            <p:nvGrpSpPr>
              <p:cNvPr id="22" name="Group 28"/>
              <p:cNvGrpSpPr>
                <a:grpSpLocks/>
              </p:cNvGrpSpPr>
              <p:nvPr/>
            </p:nvGrpSpPr>
            <p:grpSpPr bwMode="auto">
              <a:xfrm>
                <a:off x="2400" y="3936"/>
                <a:ext cx="96" cy="432"/>
                <a:chOff x="1584" y="4368"/>
                <a:chExt cx="96" cy="432"/>
              </a:xfrm>
            </p:grpSpPr>
            <p:sp>
              <p:nvSpPr>
                <p:cNvPr id="28" name="AutoShape 29"/>
                <p:cNvSpPr>
                  <a:spLocks noChangeArrowheads="1"/>
                </p:cNvSpPr>
                <p:nvPr/>
              </p:nvSpPr>
              <p:spPr bwMode="auto">
                <a:xfrm>
                  <a:off x="1584" y="4368"/>
                  <a:ext cx="96" cy="144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" name="AutoShape 30"/>
                <p:cNvSpPr>
                  <a:spLocks noChangeArrowheads="1"/>
                </p:cNvSpPr>
                <p:nvPr/>
              </p:nvSpPr>
              <p:spPr bwMode="auto">
                <a:xfrm>
                  <a:off x="1584" y="4512"/>
                  <a:ext cx="96" cy="144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" name="AutoShape 31"/>
                <p:cNvSpPr>
                  <a:spLocks noChangeArrowheads="1"/>
                </p:cNvSpPr>
                <p:nvPr/>
              </p:nvSpPr>
              <p:spPr bwMode="auto">
                <a:xfrm>
                  <a:off x="1584" y="4656"/>
                  <a:ext cx="96" cy="144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1728" y="3312"/>
                <a:ext cx="96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3 h 21600"/>
                  <a:gd name="T4" fmla="*/ 0 w 21600"/>
                  <a:gd name="T5" fmla="*/ 1 h 21600"/>
                  <a:gd name="T6" fmla="*/ 0 w 21600"/>
                  <a:gd name="T7" fmla="*/ 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2016" y="3312"/>
                <a:ext cx="96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3 h 21600"/>
                  <a:gd name="T4" fmla="*/ 0 w 21600"/>
                  <a:gd name="T5" fmla="*/ 1 h 21600"/>
                  <a:gd name="T6" fmla="*/ 0 w 21600"/>
                  <a:gd name="T7" fmla="*/ 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1728" y="4176"/>
                <a:ext cx="96" cy="1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" name="AutoShape 35"/>
              <p:cNvSpPr>
                <a:spLocks noChangeArrowheads="1"/>
              </p:cNvSpPr>
              <p:nvPr/>
            </p:nvSpPr>
            <p:spPr bwMode="auto">
              <a:xfrm flipV="1">
                <a:off x="2016" y="4032"/>
                <a:ext cx="96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3 h 21600"/>
                  <a:gd name="T4" fmla="*/ 0 w 21600"/>
                  <a:gd name="T5" fmla="*/ 1 h 21600"/>
                  <a:gd name="T6" fmla="*/ 0 w 21600"/>
                  <a:gd name="T7" fmla="*/ 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Oval 36"/>
              <p:cNvSpPr>
                <a:spLocks noChangeArrowheads="1"/>
              </p:cNvSpPr>
              <p:nvPr/>
            </p:nvSpPr>
            <p:spPr bwMode="auto">
              <a:xfrm>
                <a:off x="2016" y="4176"/>
                <a:ext cx="96" cy="4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6128"/>
            <a:ext cx="8128000" cy="604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0211" y="6597352"/>
            <a:ext cx="24203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Moran and </a:t>
            </a:r>
            <a:r>
              <a:rPr lang="en-US" sz="1050" dirty="0" err="1" smtClean="0"/>
              <a:t>Miceli</a:t>
            </a:r>
            <a:r>
              <a:rPr lang="en-US" sz="1050" dirty="0" smtClean="0"/>
              <a:t>. Immunity 9: 787 - 796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1560" y="332656"/>
            <a:ext cx="3290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 b="1" dirty="0">
                <a:solidFill>
                  <a:srgbClr val="000000"/>
                </a:solidFill>
              </a:rPr>
              <a:t>Membrane rafts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560" y="1556792"/>
            <a:ext cx="7992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>
                <a:solidFill>
                  <a:srgbClr val="000000"/>
                </a:solidFill>
              </a:rPr>
              <a:t>Membrane domains rich in cholesterol </a:t>
            </a:r>
            <a:r>
              <a:rPr lang="en-GB" sz="2400" dirty="0" smtClean="0">
                <a:solidFill>
                  <a:srgbClr val="000000"/>
                </a:solidFill>
              </a:rPr>
              <a:t>and </a:t>
            </a:r>
            <a:r>
              <a:rPr lang="en-GB" sz="2400" dirty="0" err="1">
                <a:solidFill>
                  <a:srgbClr val="000000"/>
                </a:solidFill>
              </a:rPr>
              <a:t>g</a:t>
            </a:r>
            <a:r>
              <a:rPr lang="en-GB" sz="2400" dirty="0" err="1" smtClean="0">
                <a:solidFill>
                  <a:srgbClr val="000000"/>
                </a:solidFill>
              </a:rPr>
              <a:t>angliosides</a:t>
            </a:r>
            <a:r>
              <a:rPr lang="en-GB" sz="2400" dirty="0" smtClean="0">
                <a:solidFill>
                  <a:srgbClr val="000000"/>
                </a:solidFill>
              </a:rPr>
              <a:t> like GM1</a:t>
            </a:r>
            <a:endParaRPr lang="en-GB" sz="2400" dirty="0">
              <a:solidFill>
                <a:srgbClr val="000000"/>
              </a:solidFill>
            </a:endParaRPr>
          </a:p>
          <a:p>
            <a:pPr eaLnBrk="0" hangingPunct="0"/>
            <a:endParaRPr lang="en-GB" sz="2400" dirty="0">
              <a:solidFill>
                <a:srgbClr val="000000"/>
              </a:solidFill>
            </a:endParaRPr>
          </a:p>
          <a:p>
            <a:pPr eaLnBrk="0" hangingPunct="0"/>
            <a:r>
              <a:rPr lang="en-GB" sz="2400" dirty="0">
                <a:solidFill>
                  <a:srgbClr val="000000"/>
                </a:solidFill>
              </a:rPr>
              <a:t>Called DIGs: detergent-insoluble domains </a:t>
            </a:r>
            <a:r>
              <a:rPr lang="en-GB" sz="2400" dirty="0" smtClean="0">
                <a:solidFill>
                  <a:srgbClr val="000000"/>
                </a:solidFill>
              </a:rPr>
              <a:t> (</a:t>
            </a:r>
            <a:r>
              <a:rPr lang="en-GB" sz="2400" dirty="0">
                <a:solidFill>
                  <a:srgbClr val="000000"/>
                </a:solidFill>
              </a:rPr>
              <a:t>can be </a:t>
            </a:r>
            <a:r>
              <a:rPr lang="en-GB" sz="2400" dirty="0" smtClean="0">
                <a:solidFill>
                  <a:srgbClr val="000000"/>
                </a:solidFill>
              </a:rPr>
              <a:t>isolated with </a:t>
            </a:r>
            <a:r>
              <a:rPr lang="en-GB" sz="2400" dirty="0">
                <a:solidFill>
                  <a:srgbClr val="000000"/>
                </a:solidFill>
              </a:rPr>
              <a:t>TRITON X100)</a:t>
            </a:r>
          </a:p>
          <a:p>
            <a:pPr eaLnBrk="0" hangingPunct="0"/>
            <a:endParaRPr lang="en-GB" sz="2400" dirty="0">
              <a:solidFill>
                <a:srgbClr val="000000"/>
              </a:solidFill>
            </a:endParaRPr>
          </a:p>
          <a:p>
            <a:pPr eaLnBrk="0" hangingPunct="0"/>
            <a:r>
              <a:rPr lang="en-GB" sz="2400" dirty="0">
                <a:solidFill>
                  <a:srgbClr val="000000"/>
                </a:solidFill>
              </a:rPr>
              <a:t>Rich in signalling molecules</a:t>
            </a:r>
          </a:p>
          <a:p>
            <a:pPr eaLnBrk="0" hangingPunct="0"/>
            <a:endParaRPr lang="en-GB" sz="2400" dirty="0">
              <a:solidFill>
                <a:srgbClr val="000000"/>
              </a:solidFill>
            </a:endParaRPr>
          </a:p>
          <a:p>
            <a:pPr eaLnBrk="0" hangingPunct="0"/>
            <a:r>
              <a:rPr lang="en-GB" sz="2400" dirty="0">
                <a:solidFill>
                  <a:srgbClr val="000000"/>
                </a:solidFill>
              </a:rPr>
              <a:t>Many on memory T cell surface, </a:t>
            </a:r>
            <a:r>
              <a:rPr lang="en-GB" sz="2400" dirty="0" smtClean="0">
                <a:solidFill>
                  <a:srgbClr val="000000"/>
                </a:solidFill>
              </a:rPr>
              <a:t>while in </a:t>
            </a:r>
            <a:r>
              <a:rPr lang="en-GB" sz="2400" dirty="0">
                <a:solidFill>
                  <a:srgbClr val="000000"/>
                </a:solidFill>
              </a:rPr>
              <a:t>naïve T cells they </a:t>
            </a:r>
            <a:r>
              <a:rPr lang="en-GB" sz="2400" dirty="0" smtClean="0">
                <a:solidFill>
                  <a:srgbClr val="000000"/>
                </a:solidFill>
              </a:rPr>
              <a:t>are mainly intracellular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3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8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2157" y="6608385"/>
            <a:ext cx="3588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Valitutti</a:t>
            </a:r>
            <a:r>
              <a:rPr lang="en-US" sz="1000" dirty="0"/>
              <a:t>, S. and </a:t>
            </a:r>
            <a:r>
              <a:rPr lang="en-US" sz="1000" dirty="0" err="1"/>
              <a:t>Espagnolle</a:t>
            </a:r>
            <a:r>
              <a:rPr lang="en-US" sz="1000" dirty="0"/>
              <a:t>, N. 2006. Immunological Synapse. </a:t>
            </a:r>
            <a:r>
              <a:rPr lang="en-US" sz="1000" dirty="0" err="1"/>
              <a:t>eLS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8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1123</Words>
  <Application>Microsoft Office PowerPoint</Application>
  <PresentationFormat>On-screen Show (4:3)</PresentationFormat>
  <Paragraphs>220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McKay</dc:creator>
  <cp:lastModifiedBy>Shiel, Nuala</cp:lastModifiedBy>
  <cp:revision>45</cp:revision>
  <dcterms:created xsi:type="dcterms:W3CDTF">2012-10-12T10:12:52Z</dcterms:created>
  <dcterms:modified xsi:type="dcterms:W3CDTF">2012-10-16T10:25:00Z</dcterms:modified>
</cp:coreProperties>
</file>