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7"/>
  </p:notesMasterIdLst>
  <p:sldIdLst>
    <p:sldId id="457" r:id="rId2"/>
    <p:sldId id="392" r:id="rId3"/>
    <p:sldId id="387" r:id="rId4"/>
    <p:sldId id="458" r:id="rId5"/>
    <p:sldId id="389" r:id="rId6"/>
    <p:sldId id="459" r:id="rId7"/>
    <p:sldId id="460" r:id="rId8"/>
    <p:sldId id="398" r:id="rId9"/>
    <p:sldId id="464" r:id="rId10"/>
    <p:sldId id="462" r:id="rId11"/>
    <p:sldId id="463" r:id="rId12"/>
    <p:sldId id="465" r:id="rId13"/>
    <p:sldId id="466" r:id="rId14"/>
    <p:sldId id="469" r:id="rId15"/>
    <p:sldId id="467" r:id="rId16"/>
    <p:sldId id="468" r:id="rId17"/>
    <p:sldId id="470" r:id="rId18"/>
    <p:sldId id="471" r:id="rId19"/>
    <p:sldId id="472" r:id="rId20"/>
    <p:sldId id="487" r:id="rId21"/>
    <p:sldId id="473" r:id="rId22"/>
    <p:sldId id="474" r:id="rId23"/>
    <p:sldId id="476" r:id="rId24"/>
    <p:sldId id="478" r:id="rId25"/>
    <p:sldId id="479" r:id="rId26"/>
    <p:sldId id="486" r:id="rId27"/>
    <p:sldId id="475" r:id="rId28"/>
    <p:sldId id="477" r:id="rId29"/>
    <p:sldId id="480" r:id="rId30"/>
    <p:sldId id="481" r:id="rId31"/>
    <p:sldId id="482" r:id="rId32"/>
    <p:sldId id="483" r:id="rId33"/>
    <p:sldId id="484" r:id="rId34"/>
    <p:sldId id="485" r:id="rId35"/>
    <p:sldId id="488" r:id="rId3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CC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CC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CC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CC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CC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FFFFCC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FFFFCC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FFFFCC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FFFFCC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92C226-FDC1-41CF-8ADA-2FBE71ABB272}">
          <p14:sldIdLst>
            <p14:sldId id="457"/>
            <p14:sldId id="392"/>
            <p14:sldId id="387"/>
            <p14:sldId id="458"/>
            <p14:sldId id="389"/>
            <p14:sldId id="459"/>
            <p14:sldId id="460"/>
            <p14:sldId id="398"/>
            <p14:sldId id="464"/>
            <p14:sldId id="462"/>
            <p14:sldId id="463"/>
            <p14:sldId id="465"/>
            <p14:sldId id="466"/>
            <p14:sldId id="469"/>
            <p14:sldId id="467"/>
            <p14:sldId id="468"/>
            <p14:sldId id="470"/>
            <p14:sldId id="471"/>
            <p14:sldId id="472"/>
            <p14:sldId id="487"/>
            <p14:sldId id="473"/>
            <p14:sldId id="474"/>
            <p14:sldId id="476"/>
            <p14:sldId id="478"/>
            <p14:sldId id="479"/>
            <p14:sldId id="486"/>
            <p14:sldId id="475"/>
          </p14:sldIdLst>
        </p14:section>
        <p14:section name="Untitled Section" id="{DDECA39C-7ABE-4069-842D-45564E4FF204}">
          <p14:sldIdLst>
            <p14:sldId id="477"/>
            <p14:sldId id="480"/>
            <p14:sldId id="481"/>
            <p14:sldId id="482"/>
            <p14:sldId id="483"/>
            <p14:sldId id="484"/>
            <p14:sldId id="485"/>
            <p14:sldId id="488"/>
          </p14:sldIdLst>
        </p14:section>
        <p14:section name="Untitled Section" id="{9B86BB69-09E6-4F43-8371-97A743D340A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FF"/>
    <a:srgbClr val="FFFF66"/>
    <a:srgbClr val="FF3399"/>
    <a:srgbClr val="FF99FF"/>
    <a:srgbClr val="FFCCFF"/>
    <a:srgbClr val="070065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A93617-C5B6-41D4-8113-98AECC1FF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74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08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08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08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A7E6743-0AD4-4AC6-B479-49C48493442D}" type="slidenum">
              <a:rPr lang="en-GB" sz="1200">
                <a:solidFill>
                  <a:schemeClr val="tx1"/>
                </a:solidFill>
              </a:rPr>
              <a:pPr eaLnBrk="1" hangingPunct="1"/>
              <a:t>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10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11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12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13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14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15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16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17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18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19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81BC8FE-6031-4D22-8398-A4E3918A2B70}" type="slidenum">
              <a:rPr lang="en-GB" sz="1200">
                <a:solidFill>
                  <a:schemeClr val="tx1"/>
                </a:solidFill>
              </a:rPr>
              <a:pPr eaLnBrk="1" hangingPunct="1"/>
              <a:t>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20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21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22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23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24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25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26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27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28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29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5C16906-472C-4F39-959F-6B02CB8262D7}" type="slidenum">
              <a:rPr lang="en-GB" sz="1200">
                <a:solidFill>
                  <a:schemeClr val="tx1"/>
                </a:solidFill>
              </a:rPr>
              <a:pPr eaLnBrk="1" hangingPunct="1"/>
              <a:t>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30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31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32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33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34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35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5C16906-472C-4F39-959F-6B02CB8262D7}" type="slidenum">
              <a:rPr lang="en-GB" sz="1200">
                <a:solidFill>
                  <a:schemeClr val="tx1"/>
                </a:solidFill>
              </a:rPr>
              <a:pPr eaLnBrk="1" hangingPunct="1"/>
              <a:t>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FA1B4F1-3F5A-48B1-8E93-0E57EBFA2CCF}" type="slidenum">
              <a:rPr lang="en-GB" sz="1200">
                <a:solidFill>
                  <a:schemeClr val="tx1"/>
                </a:solidFill>
              </a:rPr>
              <a:pPr eaLnBrk="1" hangingPunct="1"/>
              <a:t>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FA1B4F1-3F5A-48B1-8E93-0E57EBFA2CCF}" type="slidenum">
              <a:rPr lang="en-GB" sz="1200">
                <a:solidFill>
                  <a:schemeClr val="tx1"/>
                </a:solidFill>
              </a:rPr>
              <a:pPr eaLnBrk="1" hangingPunct="1"/>
              <a:t>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FA1B4F1-3F5A-48B1-8E93-0E57EBFA2CCF}" type="slidenum">
              <a:rPr lang="en-GB" sz="1200">
                <a:solidFill>
                  <a:schemeClr val="tx1"/>
                </a:solidFill>
              </a:rPr>
              <a:pPr eaLnBrk="1" hangingPunct="1"/>
              <a:t>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BAD678-F40B-4830-AC32-0967BACE47C3}" type="slidenum">
              <a:rPr lang="en-GB" sz="1200">
                <a:solidFill>
                  <a:schemeClr val="tx1"/>
                </a:solidFill>
              </a:rPr>
              <a:pPr eaLnBrk="1" hangingPunct="1"/>
              <a:t>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43D0-FBA7-428A-9E23-1B05A219C3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6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7523E-C4BC-4016-B39C-3782FF57F0A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696A6-244A-489C-BABE-4AAAB335FBE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84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C4251-1E92-4E66-B629-269E594249A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9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966BE-66D5-4982-9B3E-F6834DC918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2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6EB8B-47DF-4CFF-9C13-CFEA819B91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6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92B97-5315-458B-8EA1-F8B720AE511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72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B7F58-C35D-48B1-9F42-E460E73F221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5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6DB7C-8AE1-4DE3-9D6E-D1173F5C2E5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AC47D-46BE-484C-934D-19FFC155F20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0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661FE-8145-4D5A-914D-9B6D3BF0C0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11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C6C974-736E-4EF7-8756-7297E95C2DB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7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6/Child_with_Smallpox_Bangladesh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http://images.wellcome.ac.uk/indexplus/" TargetMode="Externa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wellcome.ac.uk/indexplu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01900" y="1435056"/>
            <a:ext cx="58499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sz="4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Immunological memory</a:t>
            </a:r>
            <a:endParaRPr lang="en-GB" sz="4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2900" y="5089694"/>
            <a:ext cx="35637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Sophie Rutschmann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Molecular Immunology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s.rutschmann@imperial.ac.uk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971550" y="3141663"/>
            <a:ext cx="7488238" cy="71437"/>
            <a:chOff x="612" y="618"/>
            <a:chExt cx="4717" cy="45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678705" y="319088"/>
            <a:ext cx="2092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sz="2000" dirty="0" smtClean="0">
                <a:solidFill>
                  <a:schemeClr val="tx1"/>
                </a:solidFill>
              </a:rPr>
              <a:t>25 </a:t>
            </a:r>
            <a:r>
              <a:rPr lang="en-GB" sz="2000" dirty="0" smtClean="0">
                <a:solidFill>
                  <a:schemeClr val="tx1"/>
                </a:solidFill>
              </a:rPr>
              <a:t>October 2012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368"/>
            <a:ext cx="8943692" cy="459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62250" y="195262"/>
            <a:ext cx="569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Generation of memory B cells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3" y="1521707"/>
            <a:ext cx="2381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727" name="Straight Arrow Connector 30726"/>
          <p:cNvCxnSpPr/>
          <p:nvPr/>
        </p:nvCxnSpPr>
        <p:spPr>
          <a:xfrm>
            <a:off x="3178703" y="2604386"/>
            <a:ext cx="390525" cy="24541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846777" y="2076688"/>
            <a:ext cx="307181" cy="72866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14075" y="5412581"/>
            <a:ext cx="6351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CXCL12</a:t>
            </a:r>
            <a:endParaRPr lang="en-GB" sz="9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8163" y="4356764"/>
            <a:ext cx="77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Humoral</a:t>
            </a: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Immunity</a:t>
            </a:r>
            <a:endParaRPr lang="en-GB" sz="9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43175" y="4356764"/>
            <a:ext cx="457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IFNg</a:t>
            </a:r>
            <a:endParaRPr lang="en-GB" sz="9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6559741" y="3905488"/>
            <a:ext cx="216566" cy="45127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243395" y="1929824"/>
            <a:ext cx="84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Long-lived, switched class high affinity</a:t>
            </a:r>
            <a:endParaRPr lang="en-GB" sz="9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3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45" y="2245845"/>
            <a:ext cx="9239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258" y="2843689"/>
            <a:ext cx="647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1" name="TextBox 30730"/>
          <p:cNvSpPr txBox="1"/>
          <p:nvPr/>
        </p:nvSpPr>
        <p:spPr>
          <a:xfrm>
            <a:off x="3321928" y="316491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Plasmablast</a:t>
            </a:r>
            <a:endParaRPr lang="en-GB" sz="900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GB" sz="900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</a:t>
            </a: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secretion)</a:t>
            </a:r>
            <a:endParaRPr lang="en-GB" sz="9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44505" y="1059506"/>
            <a:ext cx="5421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 help</a:t>
            </a:r>
            <a:endParaRPr lang="en-GB" sz="9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496116" y="1305102"/>
            <a:ext cx="195262" cy="24541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032098" y="4015710"/>
            <a:ext cx="906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</a:t>
            </a: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secretion</a:t>
            </a:r>
            <a:endParaRPr lang="en-GB" sz="9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14675" y="4023627"/>
            <a:ext cx="107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Survival niches</a:t>
            </a:r>
          </a:p>
          <a:p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Immobile plasma cells</a:t>
            </a:r>
            <a:endParaRPr lang="en-GB" sz="9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01420" y="5626534"/>
            <a:ext cx="16975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Termination of survival niches</a:t>
            </a:r>
          </a:p>
          <a:p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Destruction of resident plasma cells</a:t>
            </a:r>
          </a:p>
          <a:p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Peak of immune response</a:t>
            </a:r>
          </a:p>
        </p:txBody>
      </p: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4600576" y="6445251"/>
            <a:ext cx="43217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Radbruch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Nat. Rev. </a:t>
            </a:r>
            <a:r>
              <a:rPr lang="en-GB" sz="12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Immunol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2006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0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43050" y="195262"/>
            <a:ext cx="69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Peak and </a:t>
            </a:r>
            <a:r>
              <a:rPr lang="en-US" sz="24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humoral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memory B cells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4591050" y="6445251"/>
            <a:ext cx="43312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Radbruch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Nat. Rev. </a:t>
            </a:r>
            <a:r>
              <a:rPr lang="en-GB" sz="12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Immunol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2006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647414"/>
            <a:ext cx="6810239" cy="306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8336" y="1228725"/>
            <a:ext cx="40078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Spleen</a:t>
            </a:r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Blasts migrate to tissue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Survive in niches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Successful IR terminates niche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Plasma cells cannot relocate and die </a:t>
            </a:r>
            <a:endParaRPr lang="en-GB" sz="16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3983" y="1247239"/>
            <a:ext cx="44265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Bone marrow</a:t>
            </a:r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Blasts invade BM and compete for niches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Become long-lived plasma cells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Dislocated plasma cells die</a:t>
            </a:r>
          </a:p>
          <a:p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 fades due to competition</a:t>
            </a:r>
            <a:endParaRPr lang="en-GB" sz="16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1819276" y="5715000"/>
            <a:ext cx="4554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Secondary immunisation of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Balb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/c mice with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ovalbumine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085850" y="214014"/>
            <a:ext cx="10296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Genes regulating plasma and memory differentiation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72" name="Rectangle 10"/>
          <p:cNvSpPr>
            <a:spLocks noChangeArrowheads="1"/>
          </p:cNvSpPr>
          <p:nvPr/>
        </p:nvSpPr>
        <p:spPr bwMode="auto">
          <a:xfrm>
            <a:off x="3600450" y="6370436"/>
            <a:ext cx="50950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Kallies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S.L. Nutt,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Current Opinion </a:t>
            </a:r>
            <a:r>
              <a:rPr lang="en-GB" sz="12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Immuno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2007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19" y="1133475"/>
            <a:ext cx="56007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2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135563" y="203893"/>
            <a:ext cx="3324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 T cells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" name="Picture 1" descr="mem mem vs naiv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152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14475" y="203893"/>
            <a:ext cx="6945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CD8</a:t>
            </a:r>
            <a:r>
              <a:rPr lang="en-US" sz="2400" b="1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 cell response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8198" y="1534728"/>
            <a:ext cx="8761026" cy="4896024"/>
            <a:chOff x="56355" y="1212850"/>
            <a:chExt cx="10116345" cy="5653435"/>
          </a:xfrm>
        </p:grpSpPr>
        <p:grpSp>
          <p:nvGrpSpPr>
            <p:cNvPr id="27" name="Group 3"/>
            <p:cNvGrpSpPr>
              <a:grpSpLocks/>
            </p:cNvGrpSpPr>
            <p:nvPr/>
          </p:nvGrpSpPr>
          <p:grpSpPr bwMode="auto">
            <a:xfrm>
              <a:off x="5500688" y="5321300"/>
              <a:ext cx="252412" cy="215900"/>
              <a:chOff x="896" y="2808"/>
              <a:chExt cx="147" cy="136"/>
            </a:xfrm>
          </p:grpSpPr>
          <p:sp>
            <p:nvSpPr>
              <p:cNvPr id="28" name="Oval 4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" name="Oval 5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560388" y="5241925"/>
              <a:ext cx="252412" cy="215900"/>
              <a:chOff x="896" y="2808"/>
              <a:chExt cx="147" cy="136"/>
            </a:xfrm>
          </p:grpSpPr>
          <p:sp>
            <p:nvSpPr>
              <p:cNvPr id="31" name="Oval 7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2" name="Oval 8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295525" y="140335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2295525" y="3536950"/>
              <a:ext cx="55340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95525" y="3324225"/>
              <a:ext cx="433388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flipV="1">
              <a:off x="2719388" y="1958747"/>
              <a:ext cx="455612" cy="134620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H="1" flipV="1">
              <a:off x="3182938" y="1965097"/>
              <a:ext cx="1041400" cy="102870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4225925" y="2993797"/>
              <a:ext cx="904875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 rot="16200000">
              <a:off x="584201" y="2152807"/>
              <a:ext cx="2355850" cy="53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# Ag-specific CD8</a:t>
              </a:r>
              <a:r>
                <a:rPr lang="en-US" sz="1200" b="1" baseline="300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+ </a:t>
              </a: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 lymphocytes</a:t>
              </a: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6981825" y="3613150"/>
              <a:ext cx="966788" cy="319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Time</a:t>
              </a:r>
            </a:p>
          </p:txBody>
        </p:sp>
        <p:grpSp>
          <p:nvGrpSpPr>
            <p:cNvPr id="41" name="Group 17"/>
            <p:cNvGrpSpPr>
              <a:grpSpLocks/>
            </p:cNvGrpSpPr>
            <p:nvPr/>
          </p:nvGrpSpPr>
          <p:grpSpPr bwMode="auto">
            <a:xfrm>
              <a:off x="395288" y="4713288"/>
              <a:ext cx="252412" cy="215900"/>
              <a:chOff x="896" y="2808"/>
              <a:chExt cx="147" cy="136"/>
            </a:xfrm>
          </p:grpSpPr>
          <p:sp>
            <p:nvSpPr>
              <p:cNvPr id="42" name="Oval 18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3" name="Oval 19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H="1">
              <a:off x="1163638" y="3403600"/>
              <a:ext cx="1338262" cy="10572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2378075" y="2997200"/>
              <a:ext cx="250825" cy="3365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>
              <a:off x="56355" y="5765800"/>
              <a:ext cx="1779588" cy="319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1: Activation</a:t>
              </a:r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2678113" y="2343150"/>
              <a:ext cx="2508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>
              <a:off x="2881313" y="2670175"/>
              <a:ext cx="179387" cy="21463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" name="Text Box 25"/>
            <p:cNvSpPr txBox="1">
              <a:spLocks noChangeArrowheads="1"/>
            </p:cNvSpPr>
            <p:nvPr/>
          </p:nvSpPr>
          <p:spPr bwMode="auto">
            <a:xfrm>
              <a:off x="1865313" y="6099175"/>
              <a:ext cx="1905000" cy="319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2: Clonal burst</a:t>
              </a:r>
            </a:p>
          </p:txBody>
        </p:sp>
        <p:grpSp>
          <p:nvGrpSpPr>
            <p:cNvPr id="50" name="Group 26"/>
            <p:cNvGrpSpPr>
              <a:grpSpLocks/>
            </p:cNvGrpSpPr>
            <p:nvPr/>
          </p:nvGrpSpPr>
          <p:grpSpPr bwMode="auto">
            <a:xfrm>
              <a:off x="2849563" y="5270500"/>
              <a:ext cx="252412" cy="215900"/>
              <a:chOff x="2502" y="3270"/>
              <a:chExt cx="190" cy="190"/>
            </a:xfrm>
          </p:grpSpPr>
          <p:sp>
            <p:nvSpPr>
              <p:cNvPr id="51" name="Oval 27"/>
              <p:cNvSpPr>
                <a:spLocks noChangeArrowheads="1"/>
              </p:cNvSpPr>
              <p:nvPr/>
            </p:nvSpPr>
            <p:spPr bwMode="auto">
              <a:xfrm>
                <a:off x="2502" y="3270"/>
                <a:ext cx="190" cy="1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2" name="Oval 28"/>
              <p:cNvSpPr>
                <a:spLocks noChangeArrowheads="1"/>
              </p:cNvSpPr>
              <p:nvPr/>
            </p:nvSpPr>
            <p:spPr bwMode="auto">
              <a:xfrm>
                <a:off x="2549" y="3349"/>
                <a:ext cx="74" cy="6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53" name="Group 29"/>
            <p:cNvGrpSpPr>
              <a:grpSpLocks/>
            </p:cNvGrpSpPr>
            <p:nvPr/>
          </p:nvGrpSpPr>
          <p:grpSpPr bwMode="auto">
            <a:xfrm>
              <a:off x="2949575" y="5127625"/>
              <a:ext cx="254000" cy="215900"/>
              <a:chOff x="2502" y="3270"/>
              <a:chExt cx="190" cy="190"/>
            </a:xfrm>
          </p:grpSpPr>
          <p:sp>
            <p:nvSpPr>
              <p:cNvPr id="54" name="Oval 30"/>
              <p:cNvSpPr>
                <a:spLocks noChangeArrowheads="1"/>
              </p:cNvSpPr>
              <p:nvPr/>
            </p:nvSpPr>
            <p:spPr bwMode="auto">
              <a:xfrm>
                <a:off x="2502" y="3270"/>
                <a:ext cx="190" cy="1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549" y="3349"/>
                <a:ext cx="74" cy="6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56" name="Group 32"/>
            <p:cNvGrpSpPr>
              <a:grpSpLocks/>
            </p:cNvGrpSpPr>
            <p:nvPr/>
          </p:nvGrpSpPr>
          <p:grpSpPr bwMode="auto">
            <a:xfrm>
              <a:off x="2894013" y="5641975"/>
              <a:ext cx="252412" cy="215900"/>
              <a:chOff x="3594" y="2820"/>
              <a:chExt cx="424" cy="424"/>
            </a:xfrm>
          </p:grpSpPr>
          <p:sp>
            <p:nvSpPr>
              <p:cNvPr id="57" name="Oval 33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8" name="Oval 34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59" name="Group 35"/>
            <p:cNvGrpSpPr>
              <a:grpSpLocks/>
            </p:cNvGrpSpPr>
            <p:nvPr/>
          </p:nvGrpSpPr>
          <p:grpSpPr bwMode="auto">
            <a:xfrm>
              <a:off x="2368550" y="5737225"/>
              <a:ext cx="254000" cy="215900"/>
              <a:chOff x="3594" y="2820"/>
              <a:chExt cx="424" cy="424"/>
            </a:xfrm>
          </p:grpSpPr>
          <p:sp>
            <p:nvSpPr>
              <p:cNvPr id="60" name="Oval 36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1" name="Oval 37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62" name="Group 38"/>
            <p:cNvGrpSpPr>
              <a:grpSpLocks/>
            </p:cNvGrpSpPr>
            <p:nvPr/>
          </p:nvGrpSpPr>
          <p:grpSpPr bwMode="auto">
            <a:xfrm>
              <a:off x="3128963" y="5051425"/>
              <a:ext cx="252412" cy="215900"/>
              <a:chOff x="3594" y="2820"/>
              <a:chExt cx="424" cy="424"/>
            </a:xfrm>
          </p:grpSpPr>
          <p:sp>
            <p:nvSpPr>
              <p:cNvPr id="63" name="Oval 39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4" name="Oval 40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65" name="Group 41"/>
            <p:cNvGrpSpPr>
              <a:grpSpLocks/>
            </p:cNvGrpSpPr>
            <p:nvPr/>
          </p:nvGrpSpPr>
          <p:grpSpPr bwMode="auto">
            <a:xfrm>
              <a:off x="3251200" y="5375275"/>
              <a:ext cx="252413" cy="215900"/>
              <a:chOff x="3594" y="2820"/>
              <a:chExt cx="424" cy="424"/>
            </a:xfrm>
          </p:grpSpPr>
          <p:sp>
            <p:nvSpPr>
              <p:cNvPr id="66" name="Oval 42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7" name="Oval 43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68" name="Group 44"/>
            <p:cNvGrpSpPr>
              <a:grpSpLocks/>
            </p:cNvGrpSpPr>
            <p:nvPr/>
          </p:nvGrpSpPr>
          <p:grpSpPr bwMode="auto">
            <a:xfrm>
              <a:off x="2335213" y="5089525"/>
              <a:ext cx="252412" cy="215900"/>
              <a:chOff x="3594" y="2820"/>
              <a:chExt cx="424" cy="424"/>
            </a:xfrm>
          </p:grpSpPr>
          <p:sp>
            <p:nvSpPr>
              <p:cNvPr id="69" name="Oval 45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0" name="Oval 46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71" name="Group 47"/>
            <p:cNvGrpSpPr>
              <a:grpSpLocks/>
            </p:cNvGrpSpPr>
            <p:nvPr/>
          </p:nvGrpSpPr>
          <p:grpSpPr bwMode="auto">
            <a:xfrm>
              <a:off x="2960688" y="5156200"/>
              <a:ext cx="252412" cy="215900"/>
              <a:chOff x="3594" y="2820"/>
              <a:chExt cx="424" cy="424"/>
            </a:xfrm>
          </p:grpSpPr>
          <p:sp>
            <p:nvSpPr>
              <p:cNvPr id="72" name="Oval 48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3" name="Oval 49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74" name="Text Box 50"/>
            <p:cNvSpPr txBox="1">
              <a:spLocks noChangeArrowheads="1"/>
            </p:cNvSpPr>
            <p:nvPr/>
          </p:nvSpPr>
          <p:spPr bwMode="auto">
            <a:xfrm>
              <a:off x="3703638" y="2165350"/>
              <a:ext cx="2508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</a:p>
          </p:txBody>
        </p:sp>
        <p:sp>
          <p:nvSpPr>
            <p:cNvPr id="75" name="Line 51"/>
            <p:cNvSpPr>
              <a:spLocks noChangeShapeType="1"/>
            </p:cNvSpPr>
            <p:nvPr/>
          </p:nvSpPr>
          <p:spPr bwMode="auto">
            <a:xfrm>
              <a:off x="3883025" y="2549525"/>
              <a:ext cx="895350" cy="26860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6" name="Text Box 52"/>
            <p:cNvSpPr txBox="1">
              <a:spLocks noChangeArrowheads="1"/>
            </p:cNvSpPr>
            <p:nvPr/>
          </p:nvSpPr>
          <p:spPr bwMode="auto">
            <a:xfrm>
              <a:off x="3670300" y="5876925"/>
              <a:ext cx="3392489" cy="53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3: Contraction, programmed cell death</a:t>
              </a:r>
            </a:p>
          </p:txBody>
        </p:sp>
        <p:grpSp>
          <p:nvGrpSpPr>
            <p:cNvPr id="77" name="Group 53"/>
            <p:cNvGrpSpPr>
              <a:grpSpLocks/>
            </p:cNvGrpSpPr>
            <p:nvPr/>
          </p:nvGrpSpPr>
          <p:grpSpPr bwMode="auto">
            <a:xfrm>
              <a:off x="5414963" y="5140325"/>
              <a:ext cx="252412" cy="215900"/>
              <a:chOff x="2502" y="3270"/>
              <a:chExt cx="190" cy="190"/>
            </a:xfrm>
          </p:grpSpPr>
          <p:sp>
            <p:nvSpPr>
              <p:cNvPr id="78" name="Oval 54"/>
              <p:cNvSpPr>
                <a:spLocks noChangeArrowheads="1"/>
              </p:cNvSpPr>
              <p:nvPr/>
            </p:nvSpPr>
            <p:spPr bwMode="auto">
              <a:xfrm>
                <a:off x="2502" y="3270"/>
                <a:ext cx="190" cy="1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9" name="Oval 55"/>
              <p:cNvSpPr>
                <a:spLocks noChangeArrowheads="1"/>
              </p:cNvSpPr>
              <p:nvPr/>
            </p:nvSpPr>
            <p:spPr bwMode="auto">
              <a:xfrm>
                <a:off x="2549" y="3349"/>
                <a:ext cx="74" cy="6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80" name="Group 56"/>
            <p:cNvGrpSpPr>
              <a:grpSpLocks/>
            </p:cNvGrpSpPr>
            <p:nvPr/>
          </p:nvGrpSpPr>
          <p:grpSpPr bwMode="auto">
            <a:xfrm>
              <a:off x="5135563" y="5187950"/>
              <a:ext cx="252412" cy="215900"/>
              <a:chOff x="2502" y="3270"/>
              <a:chExt cx="190" cy="190"/>
            </a:xfrm>
          </p:grpSpPr>
          <p:sp>
            <p:nvSpPr>
              <p:cNvPr id="81" name="Oval 57"/>
              <p:cNvSpPr>
                <a:spLocks noChangeArrowheads="1"/>
              </p:cNvSpPr>
              <p:nvPr/>
            </p:nvSpPr>
            <p:spPr bwMode="auto">
              <a:xfrm>
                <a:off x="2502" y="3270"/>
                <a:ext cx="190" cy="1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2" name="Oval 58"/>
              <p:cNvSpPr>
                <a:spLocks noChangeArrowheads="1"/>
              </p:cNvSpPr>
              <p:nvPr/>
            </p:nvSpPr>
            <p:spPr bwMode="auto">
              <a:xfrm>
                <a:off x="2549" y="3349"/>
                <a:ext cx="74" cy="6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83" name="Group 59"/>
            <p:cNvGrpSpPr>
              <a:grpSpLocks/>
            </p:cNvGrpSpPr>
            <p:nvPr/>
          </p:nvGrpSpPr>
          <p:grpSpPr bwMode="auto">
            <a:xfrm>
              <a:off x="5337175" y="5368925"/>
              <a:ext cx="252413" cy="215900"/>
              <a:chOff x="2502" y="3270"/>
              <a:chExt cx="190" cy="190"/>
            </a:xfrm>
          </p:grpSpPr>
          <p:sp>
            <p:nvSpPr>
              <p:cNvPr id="84" name="Oval 60"/>
              <p:cNvSpPr>
                <a:spLocks noChangeArrowheads="1"/>
              </p:cNvSpPr>
              <p:nvPr/>
            </p:nvSpPr>
            <p:spPr bwMode="auto">
              <a:xfrm>
                <a:off x="2502" y="3270"/>
                <a:ext cx="190" cy="1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5" name="Oval 61"/>
              <p:cNvSpPr>
                <a:spLocks noChangeArrowheads="1"/>
              </p:cNvSpPr>
              <p:nvPr/>
            </p:nvSpPr>
            <p:spPr bwMode="auto">
              <a:xfrm>
                <a:off x="2549" y="3349"/>
                <a:ext cx="74" cy="6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86" name="Group 62"/>
            <p:cNvGrpSpPr>
              <a:grpSpLocks/>
            </p:cNvGrpSpPr>
            <p:nvPr/>
          </p:nvGrpSpPr>
          <p:grpSpPr bwMode="auto">
            <a:xfrm>
              <a:off x="5592763" y="5159375"/>
              <a:ext cx="252412" cy="215900"/>
              <a:chOff x="2502" y="3270"/>
              <a:chExt cx="190" cy="190"/>
            </a:xfrm>
          </p:grpSpPr>
          <p:sp>
            <p:nvSpPr>
              <p:cNvPr id="87" name="Oval 63"/>
              <p:cNvSpPr>
                <a:spLocks noChangeArrowheads="1"/>
              </p:cNvSpPr>
              <p:nvPr/>
            </p:nvSpPr>
            <p:spPr bwMode="auto">
              <a:xfrm>
                <a:off x="2502" y="3270"/>
                <a:ext cx="190" cy="1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8" name="Oval 64"/>
              <p:cNvSpPr>
                <a:spLocks noChangeArrowheads="1"/>
              </p:cNvSpPr>
              <p:nvPr/>
            </p:nvSpPr>
            <p:spPr bwMode="auto">
              <a:xfrm>
                <a:off x="2549" y="3349"/>
                <a:ext cx="74" cy="6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89" name="Group 65"/>
            <p:cNvGrpSpPr>
              <a:grpSpLocks/>
            </p:cNvGrpSpPr>
            <p:nvPr/>
          </p:nvGrpSpPr>
          <p:grpSpPr bwMode="auto">
            <a:xfrm>
              <a:off x="5514975" y="4997450"/>
              <a:ext cx="254000" cy="215900"/>
              <a:chOff x="2502" y="3270"/>
              <a:chExt cx="190" cy="190"/>
            </a:xfrm>
          </p:grpSpPr>
          <p:sp>
            <p:nvSpPr>
              <p:cNvPr id="90" name="Oval 66"/>
              <p:cNvSpPr>
                <a:spLocks noChangeArrowheads="1"/>
              </p:cNvSpPr>
              <p:nvPr/>
            </p:nvSpPr>
            <p:spPr bwMode="auto">
              <a:xfrm>
                <a:off x="2502" y="3270"/>
                <a:ext cx="190" cy="1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91" name="Oval 67"/>
              <p:cNvSpPr>
                <a:spLocks noChangeArrowheads="1"/>
              </p:cNvSpPr>
              <p:nvPr/>
            </p:nvSpPr>
            <p:spPr bwMode="auto">
              <a:xfrm>
                <a:off x="2549" y="3349"/>
                <a:ext cx="74" cy="6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92" name="Group 68"/>
            <p:cNvGrpSpPr>
              <a:grpSpLocks/>
            </p:cNvGrpSpPr>
            <p:nvPr/>
          </p:nvGrpSpPr>
          <p:grpSpPr bwMode="auto">
            <a:xfrm>
              <a:off x="5337175" y="5187950"/>
              <a:ext cx="252413" cy="215900"/>
              <a:chOff x="3594" y="2820"/>
              <a:chExt cx="424" cy="424"/>
            </a:xfrm>
          </p:grpSpPr>
          <p:sp>
            <p:nvSpPr>
              <p:cNvPr id="93" name="Oval 69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94" name="Oval 70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95" name="Group 71"/>
            <p:cNvGrpSpPr>
              <a:grpSpLocks/>
            </p:cNvGrpSpPr>
            <p:nvPr/>
          </p:nvGrpSpPr>
          <p:grpSpPr bwMode="auto">
            <a:xfrm>
              <a:off x="4933950" y="5607050"/>
              <a:ext cx="254000" cy="215900"/>
              <a:chOff x="3594" y="2820"/>
              <a:chExt cx="424" cy="424"/>
            </a:xfrm>
          </p:grpSpPr>
          <p:sp>
            <p:nvSpPr>
              <p:cNvPr id="96" name="Oval 72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97" name="Oval 73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98" name="Group 74"/>
            <p:cNvGrpSpPr>
              <a:grpSpLocks/>
            </p:cNvGrpSpPr>
            <p:nvPr/>
          </p:nvGrpSpPr>
          <p:grpSpPr bwMode="auto">
            <a:xfrm>
              <a:off x="4889500" y="4883150"/>
              <a:ext cx="252413" cy="215900"/>
              <a:chOff x="2730" y="3774"/>
              <a:chExt cx="136" cy="136"/>
            </a:xfrm>
          </p:grpSpPr>
          <p:sp>
            <p:nvSpPr>
              <p:cNvPr id="99" name="Oval 75"/>
              <p:cNvSpPr>
                <a:spLocks noChangeArrowheads="1"/>
              </p:cNvSpPr>
              <p:nvPr/>
            </p:nvSpPr>
            <p:spPr bwMode="auto">
              <a:xfrm>
                <a:off x="2730" y="3774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0" name="Oval 76"/>
              <p:cNvSpPr>
                <a:spLocks noChangeArrowheads="1"/>
              </p:cNvSpPr>
              <p:nvPr/>
            </p:nvSpPr>
            <p:spPr bwMode="auto">
              <a:xfrm>
                <a:off x="2763" y="3830"/>
                <a:ext cx="53" cy="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5000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01" name="Group 77"/>
            <p:cNvGrpSpPr>
              <a:grpSpLocks/>
            </p:cNvGrpSpPr>
            <p:nvPr/>
          </p:nvGrpSpPr>
          <p:grpSpPr bwMode="auto">
            <a:xfrm>
              <a:off x="5414963" y="4997450"/>
              <a:ext cx="252412" cy="215900"/>
              <a:chOff x="2730" y="3774"/>
              <a:chExt cx="136" cy="136"/>
            </a:xfrm>
          </p:grpSpPr>
          <p:sp>
            <p:nvSpPr>
              <p:cNvPr id="102" name="Oval 78"/>
              <p:cNvSpPr>
                <a:spLocks noChangeArrowheads="1"/>
              </p:cNvSpPr>
              <p:nvPr/>
            </p:nvSpPr>
            <p:spPr bwMode="auto">
              <a:xfrm>
                <a:off x="2730" y="3774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3" name="Oval 79"/>
              <p:cNvSpPr>
                <a:spLocks noChangeArrowheads="1"/>
              </p:cNvSpPr>
              <p:nvPr/>
            </p:nvSpPr>
            <p:spPr bwMode="auto">
              <a:xfrm>
                <a:off x="2763" y="3830"/>
                <a:ext cx="53" cy="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5000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04" name="Group 80"/>
            <p:cNvGrpSpPr>
              <a:grpSpLocks/>
            </p:cNvGrpSpPr>
            <p:nvPr/>
          </p:nvGrpSpPr>
          <p:grpSpPr bwMode="auto">
            <a:xfrm>
              <a:off x="5592763" y="5149850"/>
              <a:ext cx="252412" cy="215900"/>
              <a:chOff x="2730" y="3774"/>
              <a:chExt cx="136" cy="136"/>
            </a:xfrm>
          </p:grpSpPr>
          <p:sp>
            <p:nvSpPr>
              <p:cNvPr id="105" name="Oval 81"/>
              <p:cNvSpPr>
                <a:spLocks noChangeArrowheads="1"/>
              </p:cNvSpPr>
              <p:nvPr/>
            </p:nvSpPr>
            <p:spPr bwMode="auto">
              <a:xfrm>
                <a:off x="2730" y="3774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6" name="Oval 82"/>
              <p:cNvSpPr>
                <a:spLocks noChangeArrowheads="1"/>
              </p:cNvSpPr>
              <p:nvPr/>
            </p:nvSpPr>
            <p:spPr bwMode="auto">
              <a:xfrm>
                <a:off x="2763" y="3830"/>
                <a:ext cx="53" cy="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5000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07" name="Group 83"/>
            <p:cNvGrpSpPr>
              <a:grpSpLocks/>
            </p:cNvGrpSpPr>
            <p:nvPr/>
          </p:nvGrpSpPr>
          <p:grpSpPr bwMode="auto">
            <a:xfrm>
              <a:off x="5526088" y="5549900"/>
              <a:ext cx="252412" cy="215900"/>
              <a:chOff x="2730" y="3774"/>
              <a:chExt cx="136" cy="136"/>
            </a:xfrm>
          </p:grpSpPr>
          <p:sp>
            <p:nvSpPr>
              <p:cNvPr id="108" name="Oval 84"/>
              <p:cNvSpPr>
                <a:spLocks noChangeArrowheads="1"/>
              </p:cNvSpPr>
              <p:nvPr/>
            </p:nvSpPr>
            <p:spPr bwMode="auto">
              <a:xfrm>
                <a:off x="2730" y="3774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9" name="Oval 85"/>
              <p:cNvSpPr>
                <a:spLocks noChangeArrowheads="1"/>
              </p:cNvSpPr>
              <p:nvPr/>
            </p:nvSpPr>
            <p:spPr bwMode="auto">
              <a:xfrm>
                <a:off x="2763" y="3830"/>
                <a:ext cx="53" cy="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5000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10" name="Group 86"/>
            <p:cNvGrpSpPr>
              <a:grpSpLocks/>
            </p:cNvGrpSpPr>
            <p:nvPr/>
          </p:nvGrpSpPr>
          <p:grpSpPr bwMode="auto">
            <a:xfrm>
              <a:off x="5113338" y="4978400"/>
              <a:ext cx="252412" cy="215900"/>
              <a:chOff x="3594" y="2820"/>
              <a:chExt cx="424" cy="424"/>
            </a:xfrm>
          </p:grpSpPr>
          <p:sp>
            <p:nvSpPr>
              <p:cNvPr id="111" name="Oval 87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2" name="Oval 88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13" name="Group 89"/>
            <p:cNvGrpSpPr>
              <a:grpSpLocks/>
            </p:cNvGrpSpPr>
            <p:nvPr/>
          </p:nvGrpSpPr>
          <p:grpSpPr bwMode="auto">
            <a:xfrm>
              <a:off x="5570538" y="4854575"/>
              <a:ext cx="252412" cy="215900"/>
              <a:chOff x="2730" y="3774"/>
              <a:chExt cx="136" cy="136"/>
            </a:xfrm>
          </p:grpSpPr>
          <p:sp>
            <p:nvSpPr>
              <p:cNvPr id="114" name="Oval 90"/>
              <p:cNvSpPr>
                <a:spLocks noChangeArrowheads="1"/>
              </p:cNvSpPr>
              <p:nvPr/>
            </p:nvSpPr>
            <p:spPr bwMode="auto">
              <a:xfrm>
                <a:off x="2730" y="3774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5" name="Oval 91"/>
              <p:cNvSpPr>
                <a:spLocks noChangeArrowheads="1"/>
              </p:cNvSpPr>
              <p:nvPr/>
            </p:nvSpPr>
            <p:spPr bwMode="auto">
              <a:xfrm>
                <a:off x="2763" y="3830"/>
                <a:ext cx="53" cy="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5000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16" name="Group 92"/>
            <p:cNvGrpSpPr>
              <a:grpSpLocks/>
            </p:cNvGrpSpPr>
            <p:nvPr/>
          </p:nvGrpSpPr>
          <p:grpSpPr bwMode="auto">
            <a:xfrm>
              <a:off x="5727700" y="5016500"/>
              <a:ext cx="252413" cy="215900"/>
              <a:chOff x="3594" y="2820"/>
              <a:chExt cx="424" cy="424"/>
            </a:xfrm>
          </p:grpSpPr>
          <p:sp>
            <p:nvSpPr>
              <p:cNvPr id="117" name="Oval 93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8" name="Oval 94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19" name="Group 95"/>
            <p:cNvGrpSpPr>
              <a:grpSpLocks/>
            </p:cNvGrpSpPr>
            <p:nvPr/>
          </p:nvGrpSpPr>
          <p:grpSpPr bwMode="auto">
            <a:xfrm>
              <a:off x="5851525" y="5311775"/>
              <a:ext cx="252413" cy="215900"/>
              <a:chOff x="2730" y="3774"/>
              <a:chExt cx="136" cy="136"/>
            </a:xfrm>
          </p:grpSpPr>
          <p:sp>
            <p:nvSpPr>
              <p:cNvPr id="120" name="Oval 96"/>
              <p:cNvSpPr>
                <a:spLocks noChangeArrowheads="1"/>
              </p:cNvSpPr>
              <p:nvPr/>
            </p:nvSpPr>
            <p:spPr bwMode="auto">
              <a:xfrm>
                <a:off x="2730" y="3774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1" name="Oval 97"/>
              <p:cNvSpPr>
                <a:spLocks noChangeArrowheads="1"/>
              </p:cNvSpPr>
              <p:nvPr/>
            </p:nvSpPr>
            <p:spPr bwMode="auto">
              <a:xfrm>
                <a:off x="2763" y="3830"/>
                <a:ext cx="53" cy="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5000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22" name="Group 98"/>
            <p:cNvGrpSpPr>
              <a:grpSpLocks/>
            </p:cNvGrpSpPr>
            <p:nvPr/>
          </p:nvGrpSpPr>
          <p:grpSpPr bwMode="auto">
            <a:xfrm>
              <a:off x="5627688" y="5359400"/>
              <a:ext cx="252412" cy="215900"/>
              <a:chOff x="3594" y="2820"/>
              <a:chExt cx="424" cy="424"/>
            </a:xfrm>
          </p:grpSpPr>
          <p:sp>
            <p:nvSpPr>
              <p:cNvPr id="123" name="Oval 99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4" name="Oval 100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25" name="Group 101"/>
            <p:cNvGrpSpPr>
              <a:grpSpLocks/>
            </p:cNvGrpSpPr>
            <p:nvPr/>
          </p:nvGrpSpPr>
          <p:grpSpPr bwMode="auto">
            <a:xfrm>
              <a:off x="5191125" y="5054600"/>
              <a:ext cx="252413" cy="215900"/>
              <a:chOff x="2730" y="3774"/>
              <a:chExt cx="136" cy="136"/>
            </a:xfrm>
          </p:grpSpPr>
          <p:sp>
            <p:nvSpPr>
              <p:cNvPr id="126" name="Oval 102"/>
              <p:cNvSpPr>
                <a:spLocks noChangeArrowheads="1"/>
              </p:cNvSpPr>
              <p:nvPr/>
            </p:nvSpPr>
            <p:spPr bwMode="auto">
              <a:xfrm>
                <a:off x="2730" y="3774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7" name="Oval 103"/>
              <p:cNvSpPr>
                <a:spLocks noChangeArrowheads="1"/>
              </p:cNvSpPr>
              <p:nvPr/>
            </p:nvSpPr>
            <p:spPr bwMode="auto">
              <a:xfrm>
                <a:off x="2763" y="3830"/>
                <a:ext cx="53" cy="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5000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28" name="Text Box 104"/>
            <p:cNvSpPr txBox="1">
              <a:spLocks noChangeArrowheads="1"/>
            </p:cNvSpPr>
            <p:nvPr/>
          </p:nvSpPr>
          <p:spPr bwMode="auto">
            <a:xfrm>
              <a:off x="6728102" y="6119967"/>
              <a:ext cx="2328861" cy="746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4: </a:t>
              </a:r>
              <a:r>
                <a:rPr lang="en-US" sz="12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Memory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(x1000 in frequency of Ag-CD8)</a:t>
              </a:r>
              <a:endParaRPr lang="en-US" sz="1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9" name="Line 105"/>
            <p:cNvSpPr>
              <a:spLocks noChangeShapeType="1"/>
            </p:cNvSpPr>
            <p:nvPr/>
          </p:nvSpPr>
          <p:spPr bwMode="auto">
            <a:xfrm>
              <a:off x="4652963" y="2898775"/>
              <a:ext cx="3116262" cy="20986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0" name="Text Box 106"/>
            <p:cNvSpPr txBox="1">
              <a:spLocks noChangeArrowheads="1"/>
            </p:cNvSpPr>
            <p:nvPr/>
          </p:nvSpPr>
          <p:spPr bwMode="auto">
            <a:xfrm>
              <a:off x="4322763" y="2635250"/>
              <a:ext cx="2508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4</a:t>
              </a:r>
            </a:p>
          </p:txBody>
        </p:sp>
        <p:sp>
          <p:nvSpPr>
            <p:cNvPr id="131" name="Line 107"/>
            <p:cNvSpPr>
              <a:spLocks noChangeShapeType="1"/>
            </p:cNvSpPr>
            <p:nvPr/>
          </p:nvSpPr>
          <p:spPr bwMode="auto">
            <a:xfrm flipV="1">
              <a:off x="2311400" y="3594100"/>
              <a:ext cx="0" cy="314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2" name="Text Box 108"/>
            <p:cNvSpPr txBox="1">
              <a:spLocks noChangeArrowheads="1"/>
            </p:cNvSpPr>
            <p:nvPr/>
          </p:nvSpPr>
          <p:spPr bwMode="auto">
            <a:xfrm>
              <a:off x="1607343" y="4054475"/>
              <a:ext cx="1549400" cy="319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Infection #1</a:t>
              </a:r>
            </a:p>
          </p:txBody>
        </p:sp>
        <p:grpSp>
          <p:nvGrpSpPr>
            <p:cNvPr id="133" name="Group 109"/>
            <p:cNvGrpSpPr>
              <a:grpSpLocks/>
            </p:cNvGrpSpPr>
            <p:nvPr/>
          </p:nvGrpSpPr>
          <p:grpSpPr bwMode="auto">
            <a:xfrm>
              <a:off x="684213" y="4999038"/>
              <a:ext cx="252412" cy="215900"/>
              <a:chOff x="896" y="2808"/>
              <a:chExt cx="147" cy="136"/>
            </a:xfrm>
          </p:grpSpPr>
          <p:sp>
            <p:nvSpPr>
              <p:cNvPr id="134" name="Oval 110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35" name="Oval 111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36" name="Group 112"/>
            <p:cNvGrpSpPr>
              <a:grpSpLocks/>
            </p:cNvGrpSpPr>
            <p:nvPr/>
          </p:nvGrpSpPr>
          <p:grpSpPr bwMode="auto">
            <a:xfrm>
              <a:off x="347663" y="4913313"/>
              <a:ext cx="254000" cy="215900"/>
              <a:chOff x="896" y="2808"/>
              <a:chExt cx="147" cy="136"/>
            </a:xfrm>
          </p:grpSpPr>
          <p:sp>
            <p:nvSpPr>
              <p:cNvPr id="137" name="Oval 113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38" name="Oval 114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39" name="Group 115"/>
            <p:cNvGrpSpPr>
              <a:grpSpLocks/>
            </p:cNvGrpSpPr>
            <p:nvPr/>
          </p:nvGrpSpPr>
          <p:grpSpPr bwMode="auto">
            <a:xfrm>
              <a:off x="327025" y="5175250"/>
              <a:ext cx="254000" cy="215900"/>
              <a:chOff x="896" y="2808"/>
              <a:chExt cx="147" cy="136"/>
            </a:xfrm>
          </p:grpSpPr>
          <p:sp>
            <p:nvSpPr>
              <p:cNvPr id="140" name="Oval 116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1" name="Oval 117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42" name="Group 118"/>
            <p:cNvGrpSpPr>
              <a:grpSpLocks/>
            </p:cNvGrpSpPr>
            <p:nvPr/>
          </p:nvGrpSpPr>
          <p:grpSpPr bwMode="auto">
            <a:xfrm>
              <a:off x="487363" y="5103813"/>
              <a:ext cx="252412" cy="215900"/>
              <a:chOff x="896" y="2808"/>
              <a:chExt cx="147" cy="136"/>
            </a:xfrm>
          </p:grpSpPr>
          <p:sp>
            <p:nvSpPr>
              <p:cNvPr id="143" name="Oval 119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4" name="Oval 120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45" name="Group 121"/>
            <p:cNvGrpSpPr>
              <a:grpSpLocks/>
            </p:cNvGrpSpPr>
            <p:nvPr/>
          </p:nvGrpSpPr>
          <p:grpSpPr bwMode="auto">
            <a:xfrm>
              <a:off x="560388" y="4865688"/>
              <a:ext cx="252412" cy="215900"/>
              <a:chOff x="896" y="2808"/>
              <a:chExt cx="147" cy="136"/>
            </a:xfrm>
          </p:grpSpPr>
          <p:sp>
            <p:nvSpPr>
              <p:cNvPr id="146" name="Oval 122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7" name="Oval 123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48" name="Group 124"/>
            <p:cNvGrpSpPr>
              <a:grpSpLocks/>
            </p:cNvGrpSpPr>
            <p:nvPr/>
          </p:nvGrpSpPr>
          <p:grpSpPr bwMode="auto">
            <a:xfrm>
              <a:off x="801688" y="5160963"/>
              <a:ext cx="254000" cy="215900"/>
              <a:chOff x="896" y="2808"/>
              <a:chExt cx="147" cy="136"/>
            </a:xfrm>
          </p:grpSpPr>
          <p:sp>
            <p:nvSpPr>
              <p:cNvPr id="149" name="Oval 125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0" name="Oval 126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51" name="Group 127"/>
            <p:cNvGrpSpPr>
              <a:grpSpLocks/>
            </p:cNvGrpSpPr>
            <p:nvPr/>
          </p:nvGrpSpPr>
          <p:grpSpPr bwMode="auto">
            <a:xfrm>
              <a:off x="198438" y="4756150"/>
              <a:ext cx="252412" cy="215900"/>
              <a:chOff x="896" y="2808"/>
              <a:chExt cx="147" cy="136"/>
            </a:xfrm>
          </p:grpSpPr>
          <p:sp>
            <p:nvSpPr>
              <p:cNvPr id="152" name="Oval 128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3" name="Oval 129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54" name="Group 130"/>
            <p:cNvGrpSpPr>
              <a:grpSpLocks/>
            </p:cNvGrpSpPr>
            <p:nvPr/>
          </p:nvGrpSpPr>
          <p:grpSpPr bwMode="auto">
            <a:xfrm>
              <a:off x="374650" y="5394325"/>
              <a:ext cx="252413" cy="215900"/>
              <a:chOff x="896" y="2808"/>
              <a:chExt cx="147" cy="136"/>
            </a:xfrm>
          </p:grpSpPr>
          <p:sp>
            <p:nvSpPr>
              <p:cNvPr id="155" name="Oval 131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6" name="Oval 132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57" name="Group 133"/>
            <p:cNvGrpSpPr>
              <a:grpSpLocks/>
            </p:cNvGrpSpPr>
            <p:nvPr/>
          </p:nvGrpSpPr>
          <p:grpSpPr bwMode="auto">
            <a:xfrm>
              <a:off x="1019175" y="5222875"/>
              <a:ext cx="252413" cy="215900"/>
              <a:chOff x="896" y="2808"/>
              <a:chExt cx="147" cy="136"/>
            </a:xfrm>
          </p:grpSpPr>
          <p:sp>
            <p:nvSpPr>
              <p:cNvPr id="158" name="Oval 134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9" name="Oval 135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60" name="Group 136"/>
            <p:cNvGrpSpPr>
              <a:grpSpLocks/>
            </p:cNvGrpSpPr>
            <p:nvPr/>
          </p:nvGrpSpPr>
          <p:grpSpPr bwMode="auto">
            <a:xfrm>
              <a:off x="725488" y="5018088"/>
              <a:ext cx="252412" cy="215900"/>
              <a:chOff x="896" y="2808"/>
              <a:chExt cx="147" cy="136"/>
            </a:xfrm>
          </p:grpSpPr>
          <p:sp>
            <p:nvSpPr>
              <p:cNvPr id="161" name="Oval 137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62" name="Oval 138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63" name="Group 139"/>
            <p:cNvGrpSpPr>
              <a:grpSpLocks/>
            </p:cNvGrpSpPr>
            <p:nvPr/>
          </p:nvGrpSpPr>
          <p:grpSpPr bwMode="auto">
            <a:xfrm>
              <a:off x="1138238" y="4984750"/>
              <a:ext cx="252412" cy="215900"/>
              <a:chOff x="896" y="2808"/>
              <a:chExt cx="147" cy="136"/>
            </a:xfrm>
          </p:grpSpPr>
          <p:sp>
            <p:nvSpPr>
              <p:cNvPr id="164" name="Oval 140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65" name="Oval 141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66" name="Group 142"/>
            <p:cNvGrpSpPr>
              <a:grpSpLocks/>
            </p:cNvGrpSpPr>
            <p:nvPr/>
          </p:nvGrpSpPr>
          <p:grpSpPr bwMode="auto">
            <a:xfrm>
              <a:off x="854075" y="5346700"/>
              <a:ext cx="252413" cy="215900"/>
              <a:chOff x="896" y="2808"/>
              <a:chExt cx="147" cy="136"/>
            </a:xfrm>
          </p:grpSpPr>
          <p:sp>
            <p:nvSpPr>
              <p:cNvPr id="167" name="Oval 143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68" name="Oval 144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69" name="Group 145"/>
            <p:cNvGrpSpPr>
              <a:grpSpLocks/>
            </p:cNvGrpSpPr>
            <p:nvPr/>
          </p:nvGrpSpPr>
          <p:grpSpPr bwMode="auto">
            <a:xfrm>
              <a:off x="657225" y="5480050"/>
              <a:ext cx="254000" cy="215900"/>
              <a:chOff x="896" y="2808"/>
              <a:chExt cx="147" cy="136"/>
            </a:xfrm>
          </p:grpSpPr>
          <p:sp>
            <p:nvSpPr>
              <p:cNvPr id="170" name="Oval 146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71" name="Oval 147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72" name="Group 148"/>
            <p:cNvGrpSpPr>
              <a:grpSpLocks/>
            </p:cNvGrpSpPr>
            <p:nvPr/>
          </p:nvGrpSpPr>
          <p:grpSpPr bwMode="auto">
            <a:xfrm>
              <a:off x="973138" y="5051425"/>
              <a:ext cx="252412" cy="215900"/>
              <a:chOff x="896" y="2808"/>
              <a:chExt cx="147" cy="136"/>
            </a:xfrm>
          </p:grpSpPr>
          <p:sp>
            <p:nvSpPr>
              <p:cNvPr id="173" name="Oval 149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74" name="Oval 150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75" name="Group 151"/>
            <p:cNvGrpSpPr>
              <a:grpSpLocks/>
            </p:cNvGrpSpPr>
            <p:nvPr/>
          </p:nvGrpSpPr>
          <p:grpSpPr bwMode="auto">
            <a:xfrm>
              <a:off x="585788" y="4546600"/>
              <a:ext cx="252412" cy="215900"/>
              <a:chOff x="896" y="2808"/>
              <a:chExt cx="147" cy="136"/>
            </a:xfrm>
          </p:grpSpPr>
          <p:sp>
            <p:nvSpPr>
              <p:cNvPr id="176" name="Oval 152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77" name="Oval 153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78" name="Group 154"/>
            <p:cNvGrpSpPr>
              <a:grpSpLocks/>
            </p:cNvGrpSpPr>
            <p:nvPr/>
          </p:nvGrpSpPr>
          <p:grpSpPr bwMode="auto">
            <a:xfrm>
              <a:off x="1090613" y="4732338"/>
              <a:ext cx="254000" cy="215900"/>
              <a:chOff x="896" y="2808"/>
              <a:chExt cx="147" cy="136"/>
            </a:xfrm>
          </p:grpSpPr>
          <p:sp>
            <p:nvSpPr>
              <p:cNvPr id="179" name="Oval 155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80" name="Oval 156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81" name="Group 157"/>
            <p:cNvGrpSpPr>
              <a:grpSpLocks/>
            </p:cNvGrpSpPr>
            <p:nvPr/>
          </p:nvGrpSpPr>
          <p:grpSpPr bwMode="auto">
            <a:xfrm>
              <a:off x="755650" y="4646613"/>
              <a:ext cx="252413" cy="215900"/>
              <a:chOff x="896" y="2808"/>
              <a:chExt cx="147" cy="136"/>
            </a:xfrm>
          </p:grpSpPr>
          <p:sp>
            <p:nvSpPr>
              <p:cNvPr id="182" name="Oval 158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83" name="Oval 159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84" name="Group 160"/>
            <p:cNvGrpSpPr>
              <a:grpSpLocks/>
            </p:cNvGrpSpPr>
            <p:nvPr/>
          </p:nvGrpSpPr>
          <p:grpSpPr bwMode="auto">
            <a:xfrm>
              <a:off x="946150" y="4579938"/>
              <a:ext cx="254000" cy="215900"/>
              <a:chOff x="896" y="2808"/>
              <a:chExt cx="147" cy="136"/>
            </a:xfrm>
          </p:grpSpPr>
          <p:sp>
            <p:nvSpPr>
              <p:cNvPr id="185" name="Oval 161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86" name="Oval 162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87" name="Group 163"/>
            <p:cNvGrpSpPr>
              <a:grpSpLocks/>
            </p:cNvGrpSpPr>
            <p:nvPr/>
          </p:nvGrpSpPr>
          <p:grpSpPr bwMode="auto">
            <a:xfrm>
              <a:off x="869950" y="4803775"/>
              <a:ext cx="252413" cy="215900"/>
              <a:chOff x="896" y="2808"/>
              <a:chExt cx="147" cy="136"/>
            </a:xfrm>
          </p:grpSpPr>
          <p:sp>
            <p:nvSpPr>
              <p:cNvPr id="188" name="Oval 164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89" name="Oval 165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90" name="Group 166"/>
            <p:cNvGrpSpPr>
              <a:grpSpLocks/>
            </p:cNvGrpSpPr>
            <p:nvPr/>
          </p:nvGrpSpPr>
          <p:grpSpPr bwMode="auto">
            <a:xfrm>
              <a:off x="484188" y="4740275"/>
              <a:ext cx="452437" cy="423863"/>
              <a:chOff x="2940" y="1673"/>
              <a:chExt cx="676" cy="664"/>
            </a:xfrm>
          </p:grpSpPr>
          <p:sp>
            <p:nvSpPr>
              <p:cNvPr id="191" name="Freeform 167"/>
              <p:cNvSpPr>
                <a:spLocks/>
              </p:cNvSpPr>
              <p:nvPr/>
            </p:nvSpPr>
            <p:spPr bwMode="auto">
              <a:xfrm rot="-3176956">
                <a:off x="2946" y="1667"/>
                <a:ext cx="664" cy="676"/>
              </a:xfrm>
              <a:custGeom>
                <a:avLst/>
                <a:gdLst>
                  <a:gd name="T0" fmla="*/ 289 w 1106"/>
                  <a:gd name="T1" fmla="*/ 559 h 1012"/>
                  <a:gd name="T2" fmla="*/ 337 w 1106"/>
                  <a:gd name="T3" fmla="*/ 631 h 1012"/>
                  <a:gd name="T4" fmla="*/ 41 w 1106"/>
                  <a:gd name="T5" fmla="*/ 839 h 1012"/>
                  <a:gd name="T6" fmla="*/ 89 w 1106"/>
                  <a:gd name="T7" fmla="*/ 895 h 1012"/>
                  <a:gd name="T8" fmla="*/ 401 w 1106"/>
                  <a:gd name="T9" fmla="*/ 687 h 1012"/>
                  <a:gd name="T10" fmla="*/ 497 w 1106"/>
                  <a:gd name="T11" fmla="*/ 711 h 1012"/>
                  <a:gd name="T12" fmla="*/ 409 w 1106"/>
                  <a:gd name="T13" fmla="*/ 919 h 1012"/>
                  <a:gd name="T14" fmla="*/ 465 w 1106"/>
                  <a:gd name="T15" fmla="*/ 967 h 1012"/>
                  <a:gd name="T16" fmla="*/ 593 w 1106"/>
                  <a:gd name="T17" fmla="*/ 647 h 1012"/>
                  <a:gd name="T18" fmla="*/ 761 w 1106"/>
                  <a:gd name="T19" fmla="*/ 895 h 1012"/>
                  <a:gd name="T20" fmla="*/ 857 w 1106"/>
                  <a:gd name="T21" fmla="*/ 807 h 1012"/>
                  <a:gd name="T22" fmla="*/ 705 w 1106"/>
                  <a:gd name="T23" fmla="*/ 559 h 1012"/>
                  <a:gd name="T24" fmla="*/ 953 w 1106"/>
                  <a:gd name="T25" fmla="*/ 623 h 1012"/>
                  <a:gd name="T26" fmla="*/ 1073 w 1106"/>
                  <a:gd name="T27" fmla="*/ 575 h 1012"/>
                  <a:gd name="T28" fmla="*/ 753 w 1106"/>
                  <a:gd name="T29" fmla="*/ 431 h 1012"/>
                  <a:gd name="T30" fmla="*/ 977 w 1106"/>
                  <a:gd name="T31" fmla="*/ 271 h 1012"/>
                  <a:gd name="T32" fmla="*/ 945 w 1106"/>
                  <a:gd name="T33" fmla="*/ 191 h 1012"/>
                  <a:gd name="T34" fmla="*/ 673 w 1106"/>
                  <a:gd name="T35" fmla="*/ 359 h 1012"/>
                  <a:gd name="T36" fmla="*/ 601 w 1106"/>
                  <a:gd name="T37" fmla="*/ 47 h 1012"/>
                  <a:gd name="T38" fmla="*/ 545 w 1106"/>
                  <a:gd name="T39" fmla="*/ 79 h 1012"/>
                  <a:gd name="T40" fmla="*/ 601 w 1106"/>
                  <a:gd name="T41" fmla="*/ 407 h 1012"/>
                  <a:gd name="T42" fmla="*/ 353 w 1106"/>
                  <a:gd name="T43" fmla="*/ 223 h 1012"/>
                  <a:gd name="T44" fmla="*/ 273 w 1106"/>
                  <a:gd name="T45" fmla="*/ 271 h 1012"/>
                  <a:gd name="T46" fmla="*/ 433 w 1106"/>
                  <a:gd name="T47" fmla="*/ 535 h 1012"/>
                  <a:gd name="T48" fmla="*/ 81 w 1106"/>
                  <a:gd name="T49" fmla="*/ 375 h 1012"/>
                  <a:gd name="T50" fmla="*/ 81 w 1106"/>
                  <a:gd name="T51" fmla="*/ 447 h 1012"/>
                  <a:gd name="T52" fmla="*/ 289 w 1106"/>
                  <a:gd name="T53" fmla="*/ 559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06" h="1012">
                    <a:moveTo>
                      <a:pt x="289" y="559"/>
                    </a:moveTo>
                    <a:cubicBezTo>
                      <a:pt x="332" y="590"/>
                      <a:pt x="378" y="584"/>
                      <a:pt x="337" y="631"/>
                    </a:cubicBezTo>
                    <a:cubicBezTo>
                      <a:pt x="296" y="678"/>
                      <a:pt x="82" y="795"/>
                      <a:pt x="41" y="839"/>
                    </a:cubicBezTo>
                    <a:cubicBezTo>
                      <a:pt x="0" y="883"/>
                      <a:pt x="29" y="920"/>
                      <a:pt x="89" y="895"/>
                    </a:cubicBezTo>
                    <a:cubicBezTo>
                      <a:pt x="149" y="870"/>
                      <a:pt x="333" y="718"/>
                      <a:pt x="401" y="687"/>
                    </a:cubicBezTo>
                    <a:cubicBezTo>
                      <a:pt x="469" y="656"/>
                      <a:pt x="496" y="672"/>
                      <a:pt x="497" y="711"/>
                    </a:cubicBezTo>
                    <a:cubicBezTo>
                      <a:pt x="498" y="750"/>
                      <a:pt x="414" y="876"/>
                      <a:pt x="409" y="919"/>
                    </a:cubicBezTo>
                    <a:cubicBezTo>
                      <a:pt x="404" y="962"/>
                      <a:pt x="434" y="1012"/>
                      <a:pt x="465" y="967"/>
                    </a:cubicBezTo>
                    <a:cubicBezTo>
                      <a:pt x="496" y="922"/>
                      <a:pt x="544" y="659"/>
                      <a:pt x="593" y="647"/>
                    </a:cubicBezTo>
                    <a:cubicBezTo>
                      <a:pt x="642" y="635"/>
                      <a:pt x="717" y="868"/>
                      <a:pt x="761" y="895"/>
                    </a:cubicBezTo>
                    <a:cubicBezTo>
                      <a:pt x="805" y="922"/>
                      <a:pt x="866" y="863"/>
                      <a:pt x="857" y="807"/>
                    </a:cubicBezTo>
                    <a:cubicBezTo>
                      <a:pt x="848" y="751"/>
                      <a:pt x="689" y="590"/>
                      <a:pt x="705" y="559"/>
                    </a:cubicBezTo>
                    <a:cubicBezTo>
                      <a:pt x="721" y="528"/>
                      <a:pt x="892" y="620"/>
                      <a:pt x="953" y="623"/>
                    </a:cubicBezTo>
                    <a:cubicBezTo>
                      <a:pt x="1014" y="626"/>
                      <a:pt x="1106" y="607"/>
                      <a:pt x="1073" y="575"/>
                    </a:cubicBezTo>
                    <a:cubicBezTo>
                      <a:pt x="1040" y="543"/>
                      <a:pt x="769" y="482"/>
                      <a:pt x="753" y="431"/>
                    </a:cubicBezTo>
                    <a:cubicBezTo>
                      <a:pt x="737" y="380"/>
                      <a:pt x="945" y="311"/>
                      <a:pt x="977" y="271"/>
                    </a:cubicBezTo>
                    <a:cubicBezTo>
                      <a:pt x="1009" y="231"/>
                      <a:pt x="996" y="176"/>
                      <a:pt x="945" y="191"/>
                    </a:cubicBezTo>
                    <a:cubicBezTo>
                      <a:pt x="894" y="206"/>
                      <a:pt x="730" y="383"/>
                      <a:pt x="673" y="359"/>
                    </a:cubicBezTo>
                    <a:cubicBezTo>
                      <a:pt x="616" y="335"/>
                      <a:pt x="622" y="94"/>
                      <a:pt x="601" y="47"/>
                    </a:cubicBezTo>
                    <a:cubicBezTo>
                      <a:pt x="580" y="0"/>
                      <a:pt x="545" y="19"/>
                      <a:pt x="545" y="79"/>
                    </a:cubicBezTo>
                    <a:cubicBezTo>
                      <a:pt x="545" y="139"/>
                      <a:pt x="633" y="383"/>
                      <a:pt x="601" y="407"/>
                    </a:cubicBezTo>
                    <a:cubicBezTo>
                      <a:pt x="569" y="431"/>
                      <a:pt x="408" y="246"/>
                      <a:pt x="353" y="223"/>
                    </a:cubicBezTo>
                    <a:cubicBezTo>
                      <a:pt x="298" y="200"/>
                      <a:pt x="260" y="219"/>
                      <a:pt x="273" y="271"/>
                    </a:cubicBezTo>
                    <a:cubicBezTo>
                      <a:pt x="286" y="323"/>
                      <a:pt x="465" y="518"/>
                      <a:pt x="433" y="535"/>
                    </a:cubicBezTo>
                    <a:cubicBezTo>
                      <a:pt x="401" y="552"/>
                      <a:pt x="139" y="390"/>
                      <a:pt x="81" y="375"/>
                    </a:cubicBezTo>
                    <a:cubicBezTo>
                      <a:pt x="23" y="360"/>
                      <a:pt x="48" y="415"/>
                      <a:pt x="81" y="447"/>
                    </a:cubicBezTo>
                    <a:cubicBezTo>
                      <a:pt x="114" y="479"/>
                      <a:pt x="246" y="528"/>
                      <a:pt x="289" y="55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00">
                      <a:gamma/>
                      <a:shade val="46275"/>
                      <a:invGamma/>
                    </a:srgbClr>
                  </a:gs>
                  <a:gs pos="5000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92" name="Oval 168"/>
              <p:cNvSpPr>
                <a:spLocks noChangeArrowheads="1"/>
              </p:cNvSpPr>
              <p:nvPr/>
            </p:nvSpPr>
            <p:spPr bwMode="auto">
              <a:xfrm rot="-3176956">
                <a:off x="3241" y="1902"/>
                <a:ext cx="124" cy="128"/>
              </a:xfrm>
              <a:prstGeom prst="ellipse">
                <a:avLst/>
              </a:prstGeom>
              <a:gradFill rotWithShape="1">
                <a:gsLst>
                  <a:gs pos="0">
                    <a:srgbClr val="669900"/>
                  </a:gs>
                  <a:gs pos="50000">
                    <a:srgbClr val="669900">
                      <a:gamma/>
                      <a:shade val="46275"/>
                      <a:invGamma/>
                    </a:srgbClr>
                  </a:gs>
                  <a:gs pos="100000">
                    <a:srgbClr val="6699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93" name="Group 169"/>
            <p:cNvGrpSpPr>
              <a:grpSpLocks/>
            </p:cNvGrpSpPr>
            <p:nvPr/>
          </p:nvGrpSpPr>
          <p:grpSpPr bwMode="auto">
            <a:xfrm>
              <a:off x="901700" y="5126038"/>
              <a:ext cx="450850" cy="423862"/>
              <a:chOff x="2940" y="1673"/>
              <a:chExt cx="676" cy="664"/>
            </a:xfrm>
          </p:grpSpPr>
          <p:sp>
            <p:nvSpPr>
              <p:cNvPr id="194" name="Freeform 170"/>
              <p:cNvSpPr>
                <a:spLocks/>
              </p:cNvSpPr>
              <p:nvPr/>
            </p:nvSpPr>
            <p:spPr bwMode="auto">
              <a:xfrm rot="-3176956">
                <a:off x="2946" y="1667"/>
                <a:ext cx="664" cy="676"/>
              </a:xfrm>
              <a:custGeom>
                <a:avLst/>
                <a:gdLst>
                  <a:gd name="T0" fmla="*/ 289 w 1106"/>
                  <a:gd name="T1" fmla="*/ 559 h 1012"/>
                  <a:gd name="T2" fmla="*/ 337 w 1106"/>
                  <a:gd name="T3" fmla="*/ 631 h 1012"/>
                  <a:gd name="T4" fmla="*/ 41 w 1106"/>
                  <a:gd name="T5" fmla="*/ 839 h 1012"/>
                  <a:gd name="T6" fmla="*/ 89 w 1106"/>
                  <a:gd name="T7" fmla="*/ 895 h 1012"/>
                  <a:gd name="T8" fmla="*/ 401 w 1106"/>
                  <a:gd name="T9" fmla="*/ 687 h 1012"/>
                  <a:gd name="T10" fmla="*/ 497 w 1106"/>
                  <a:gd name="T11" fmla="*/ 711 h 1012"/>
                  <a:gd name="T12" fmla="*/ 409 w 1106"/>
                  <a:gd name="T13" fmla="*/ 919 h 1012"/>
                  <a:gd name="T14" fmla="*/ 465 w 1106"/>
                  <a:gd name="T15" fmla="*/ 967 h 1012"/>
                  <a:gd name="T16" fmla="*/ 593 w 1106"/>
                  <a:gd name="T17" fmla="*/ 647 h 1012"/>
                  <a:gd name="T18" fmla="*/ 761 w 1106"/>
                  <a:gd name="T19" fmla="*/ 895 h 1012"/>
                  <a:gd name="T20" fmla="*/ 857 w 1106"/>
                  <a:gd name="T21" fmla="*/ 807 h 1012"/>
                  <a:gd name="T22" fmla="*/ 705 w 1106"/>
                  <a:gd name="T23" fmla="*/ 559 h 1012"/>
                  <a:gd name="T24" fmla="*/ 953 w 1106"/>
                  <a:gd name="T25" fmla="*/ 623 h 1012"/>
                  <a:gd name="T26" fmla="*/ 1073 w 1106"/>
                  <a:gd name="T27" fmla="*/ 575 h 1012"/>
                  <a:gd name="T28" fmla="*/ 753 w 1106"/>
                  <a:gd name="T29" fmla="*/ 431 h 1012"/>
                  <a:gd name="T30" fmla="*/ 977 w 1106"/>
                  <a:gd name="T31" fmla="*/ 271 h 1012"/>
                  <a:gd name="T32" fmla="*/ 945 w 1106"/>
                  <a:gd name="T33" fmla="*/ 191 h 1012"/>
                  <a:gd name="T34" fmla="*/ 673 w 1106"/>
                  <a:gd name="T35" fmla="*/ 359 h 1012"/>
                  <a:gd name="T36" fmla="*/ 601 w 1106"/>
                  <a:gd name="T37" fmla="*/ 47 h 1012"/>
                  <a:gd name="T38" fmla="*/ 545 w 1106"/>
                  <a:gd name="T39" fmla="*/ 79 h 1012"/>
                  <a:gd name="T40" fmla="*/ 601 w 1106"/>
                  <a:gd name="T41" fmla="*/ 407 h 1012"/>
                  <a:gd name="T42" fmla="*/ 353 w 1106"/>
                  <a:gd name="T43" fmla="*/ 223 h 1012"/>
                  <a:gd name="T44" fmla="*/ 273 w 1106"/>
                  <a:gd name="T45" fmla="*/ 271 h 1012"/>
                  <a:gd name="T46" fmla="*/ 433 w 1106"/>
                  <a:gd name="T47" fmla="*/ 535 h 1012"/>
                  <a:gd name="T48" fmla="*/ 81 w 1106"/>
                  <a:gd name="T49" fmla="*/ 375 h 1012"/>
                  <a:gd name="T50" fmla="*/ 81 w 1106"/>
                  <a:gd name="T51" fmla="*/ 447 h 1012"/>
                  <a:gd name="T52" fmla="*/ 289 w 1106"/>
                  <a:gd name="T53" fmla="*/ 559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06" h="1012">
                    <a:moveTo>
                      <a:pt x="289" y="559"/>
                    </a:moveTo>
                    <a:cubicBezTo>
                      <a:pt x="332" y="590"/>
                      <a:pt x="378" y="584"/>
                      <a:pt x="337" y="631"/>
                    </a:cubicBezTo>
                    <a:cubicBezTo>
                      <a:pt x="296" y="678"/>
                      <a:pt x="82" y="795"/>
                      <a:pt x="41" y="839"/>
                    </a:cubicBezTo>
                    <a:cubicBezTo>
                      <a:pt x="0" y="883"/>
                      <a:pt x="29" y="920"/>
                      <a:pt x="89" y="895"/>
                    </a:cubicBezTo>
                    <a:cubicBezTo>
                      <a:pt x="149" y="870"/>
                      <a:pt x="333" y="718"/>
                      <a:pt x="401" y="687"/>
                    </a:cubicBezTo>
                    <a:cubicBezTo>
                      <a:pt x="469" y="656"/>
                      <a:pt x="496" y="672"/>
                      <a:pt x="497" y="711"/>
                    </a:cubicBezTo>
                    <a:cubicBezTo>
                      <a:pt x="498" y="750"/>
                      <a:pt x="414" y="876"/>
                      <a:pt x="409" y="919"/>
                    </a:cubicBezTo>
                    <a:cubicBezTo>
                      <a:pt x="404" y="962"/>
                      <a:pt x="434" y="1012"/>
                      <a:pt x="465" y="967"/>
                    </a:cubicBezTo>
                    <a:cubicBezTo>
                      <a:pt x="496" y="922"/>
                      <a:pt x="544" y="659"/>
                      <a:pt x="593" y="647"/>
                    </a:cubicBezTo>
                    <a:cubicBezTo>
                      <a:pt x="642" y="635"/>
                      <a:pt x="717" y="868"/>
                      <a:pt x="761" y="895"/>
                    </a:cubicBezTo>
                    <a:cubicBezTo>
                      <a:pt x="805" y="922"/>
                      <a:pt x="866" y="863"/>
                      <a:pt x="857" y="807"/>
                    </a:cubicBezTo>
                    <a:cubicBezTo>
                      <a:pt x="848" y="751"/>
                      <a:pt x="689" y="590"/>
                      <a:pt x="705" y="559"/>
                    </a:cubicBezTo>
                    <a:cubicBezTo>
                      <a:pt x="721" y="528"/>
                      <a:pt x="892" y="620"/>
                      <a:pt x="953" y="623"/>
                    </a:cubicBezTo>
                    <a:cubicBezTo>
                      <a:pt x="1014" y="626"/>
                      <a:pt x="1106" y="607"/>
                      <a:pt x="1073" y="575"/>
                    </a:cubicBezTo>
                    <a:cubicBezTo>
                      <a:pt x="1040" y="543"/>
                      <a:pt x="769" y="482"/>
                      <a:pt x="753" y="431"/>
                    </a:cubicBezTo>
                    <a:cubicBezTo>
                      <a:pt x="737" y="380"/>
                      <a:pt x="945" y="311"/>
                      <a:pt x="977" y="271"/>
                    </a:cubicBezTo>
                    <a:cubicBezTo>
                      <a:pt x="1009" y="231"/>
                      <a:pt x="996" y="176"/>
                      <a:pt x="945" y="191"/>
                    </a:cubicBezTo>
                    <a:cubicBezTo>
                      <a:pt x="894" y="206"/>
                      <a:pt x="730" y="383"/>
                      <a:pt x="673" y="359"/>
                    </a:cubicBezTo>
                    <a:cubicBezTo>
                      <a:pt x="616" y="335"/>
                      <a:pt x="622" y="94"/>
                      <a:pt x="601" y="47"/>
                    </a:cubicBezTo>
                    <a:cubicBezTo>
                      <a:pt x="580" y="0"/>
                      <a:pt x="545" y="19"/>
                      <a:pt x="545" y="79"/>
                    </a:cubicBezTo>
                    <a:cubicBezTo>
                      <a:pt x="545" y="139"/>
                      <a:pt x="633" y="383"/>
                      <a:pt x="601" y="407"/>
                    </a:cubicBezTo>
                    <a:cubicBezTo>
                      <a:pt x="569" y="431"/>
                      <a:pt x="408" y="246"/>
                      <a:pt x="353" y="223"/>
                    </a:cubicBezTo>
                    <a:cubicBezTo>
                      <a:pt x="298" y="200"/>
                      <a:pt x="260" y="219"/>
                      <a:pt x="273" y="271"/>
                    </a:cubicBezTo>
                    <a:cubicBezTo>
                      <a:pt x="286" y="323"/>
                      <a:pt x="465" y="518"/>
                      <a:pt x="433" y="535"/>
                    </a:cubicBezTo>
                    <a:cubicBezTo>
                      <a:pt x="401" y="552"/>
                      <a:pt x="139" y="390"/>
                      <a:pt x="81" y="375"/>
                    </a:cubicBezTo>
                    <a:cubicBezTo>
                      <a:pt x="23" y="360"/>
                      <a:pt x="48" y="415"/>
                      <a:pt x="81" y="447"/>
                    </a:cubicBezTo>
                    <a:cubicBezTo>
                      <a:pt x="114" y="479"/>
                      <a:pt x="246" y="528"/>
                      <a:pt x="289" y="55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00">
                      <a:gamma/>
                      <a:shade val="46275"/>
                      <a:invGamma/>
                    </a:srgbClr>
                  </a:gs>
                  <a:gs pos="5000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95" name="Oval 171"/>
              <p:cNvSpPr>
                <a:spLocks noChangeArrowheads="1"/>
              </p:cNvSpPr>
              <p:nvPr/>
            </p:nvSpPr>
            <p:spPr bwMode="auto">
              <a:xfrm rot="-3176956">
                <a:off x="3241" y="1902"/>
                <a:ext cx="124" cy="128"/>
              </a:xfrm>
              <a:prstGeom prst="ellipse">
                <a:avLst/>
              </a:prstGeom>
              <a:gradFill rotWithShape="1">
                <a:gsLst>
                  <a:gs pos="0">
                    <a:srgbClr val="669900"/>
                  </a:gs>
                  <a:gs pos="50000">
                    <a:srgbClr val="669900">
                      <a:gamma/>
                      <a:shade val="46275"/>
                      <a:invGamma/>
                    </a:srgbClr>
                  </a:gs>
                  <a:gs pos="100000">
                    <a:srgbClr val="6699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96" name="Group 172"/>
            <p:cNvGrpSpPr>
              <a:grpSpLocks/>
            </p:cNvGrpSpPr>
            <p:nvPr/>
          </p:nvGrpSpPr>
          <p:grpSpPr bwMode="auto">
            <a:xfrm>
              <a:off x="2655888" y="5146675"/>
              <a:ext cx="252412" cy="215900"/>
              <a:chOff x="896" y="2808"/>
              <a:chExt cx="147" cy="136"/>
            </a:xfrm>
          </p:grpSpPr>
          <p:sp>
            <p:nvSpPr>
              <p:cNvPr id="197" name="Oval 173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98" name="Oval 174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99" name="Group 175"/>
            <p:cNvGrpSpPr>
              <a:grpSpLocks/>
            </p:cNvGrpSpPr>
            <p:nvPr/>
          </p:nvGrpSpPr>
          <p:grpSpPr bwMode="auto">
            <a:xfrm>
              <a:off x="2625725" y="5684838"/>
              <a:ext cx="252413" cy="215900"/>
              <a:chOff x="896" y="2808"/>
              <a:chExt cx="147" cy="136"/>
            </a:xfrm>
          </p:grpSpPr>
          <p:sp>
            <p:nvSpPr>
              <p:cNvPr id="200" name="Oval 176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01" name="Oval 177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02" name="Group 178"/>
            <p:cNvGrpSpPr>
              <a:grpSpLocks/>
            </p:cNvGrpSpPr>
            <p:nvPr/>
          </p:nvGrpSpPr>
          <p:grpSpPr bwMode="auto">
            <a:xfrm>
              <a:off x="2800350" y="5494338"/>
              <a:ext cx="252413" cy="215900"/>
              <a:chOff x="896" y="2808"/>
              <a:chExt cx="147" cy="136"/>
            </a:xfrm>
          </p:grpSpPr>
          <p:sp>
            <p:nvSpPr>
              <p:cNvPr id="203" name="Oval 179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04" name="Oval 180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05" name="Group 181"/>
            <p:cNvGrpSpPr>
              <a:grpSpLocks/>
            </p:cNvGrpSpPr>
            <p:nvPr/>
          </p:nvGrpSpPr>
          <p:grpSpPr bwMode="auto">
            <a:xfrm>
              <a:off x="2527300" y="5308600"/>
              <a:ext cx="252413" cy="215900"/>
              <a:chOff x="896" y="2808"/>
              <a:chExt cx="147" cy="136"/>
            </a:xfrm>
          </p:grpSpPr>
          <p:sp>
            <p:nvSpPr>
              <p:cNvPr id="206" name="Oval 182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07" name="Oval 183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08" name="Group 184"/>
            <p:cNvGrpSpPr>
              <a:grpSpLocks/>
            </p:cNvGrpSpPr>
            <p:nvPr/>
          </p:nvGrpSpPr>
          <p:grpSpPr bwMode="auto">
            <a:xfrm>
              <a:off x="2217738" y="5327650"/>
              <a:ext cx="252412" cy="215900"/>
              <a:chOff x="896" y="2808"/>
              <a:chExt cx="147" cy="136"/>
            </a:xfrm>
          </p:grpSpPr>
          <p:sp>
            <p:nvSpPr>
              <p:cNvPr id="209" name="Oval 185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10" name="Oval 186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11" name="Group 187"/>
            <p:cNvGrpSpPr>
              <a:grpSpLocks/>
            </p:cNvGrpSpPr>
            <p:nvPr/>
          </p:nvGrpSpPr>
          <p:grpSpPr bwMode="auto">
            <a:xfrm>
              <a:off x="3109913" y="5275263"/>
              <a:ext cx="252412" cy="215900"/>
              <a:chOff x="896" y="2808"/>
              <a:chExt cx="147" cy="136"/>
            </a:xfrm>
          </p:grpSpPr>
          <p:sp>
            <p:nvSpPr>
              <p:cNvPr id="212" name="Oval 188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13" name="Oval 189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14" name="Group 190"/>
            <p:cNvGrpSpPr>
              <a:grpSpLocks/>
            </p:cNvGrpSpPr>
            <p:nvPr/>
          </p:nvGrpSpPr>
          <p:grpSpPr bwMode="auto">
            <a:xfrm>
              <a:off x="2325688" y="5518150"/>
              <a:ext cx="252412" cy="215900"/>
              <a:chOff x="896" y="2808"/>
              <a:chExt cx="147" cy="136"/>
            </a:xfrm>
          </p:grpSpPr>
          <p:sp>
            <p:nvSpPr>
              <p:cNvPr id="215" name="Oval 191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16" name="Oval 192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17" name="Group 193"/>
            <p:cNvGrpSpPr>
              <a:grpSpLocks/>
            </p:cNvGrpSpPr>
            <p:nvPr/>
          </p:nvGrpSpPr>
          <p:grpSpPr bwMode="auto">
            <a:xfrm>
              <a:off x="2940050" y="5022850"/>
              <a:ext cx="252413" cy="215900"/>
              <a:chOff x="896" y="2808"/>
              <a:chExt cx="147" cy="136"/>
            </a:xfrm>
          </p:grpSpPr>
          <p:sp>
            <p:nvSpPr>
              <p:cNvPr id="218" name="Oval 194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19" name="Oval 195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20" name="Group 196"/>
            <p:cNvGrpSpPr>
              <a:grpSpLocks/>
            </p:cNvGrpSpPr>
            <p:nvPr/>
          </p:nvGrpSpPr>
          <p:grpSpPr bwMode="auto">
            <a:xfrm>
              <a:off x="3162300" y="5146675"/>
              <a:ext cx="252413" cy="215900"/>
              <a:chOff x="3594" y="2820"/>
              <a:chExt cx="424" cy="424"/>
            </a:xfrm>
          </p:grpSpPr>
          <p:sp>
            <p:nvSpPr>
              <p:cNvPr id="221" name="Oval 197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22" name="Oval 198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23" name="Group 199"/>
            <p:cNvGrpSpPr>
              <a:grpSpLocks/>
            </p:cNvGrpSpPr>
            <p:nvPr/>
          </p:nvGrpSpPr>
          <p:grpSpPr bwMode="auto">
            <a:xfrm>
              <a:off x="2771775" y="5318125"/>
              <a:ext cx="252413" cy="215900"/>
              <a:chOff x="3594" y="2820"/>
              <a:chExt cx="424" cy="424"/>
            </a:xfrm>
          </p:grpSpPr>
          <p:sp>
            <p:nvSpPr>
              <p:cNvPr id="224" name="Oval 200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25" name="Oval 201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26" name="Group 202"/>
            <p:cNvGrpSpPr>
              <a:grpSpLocks/>
            </p:cNvGrpSpPr>
            <p:nvPr/>
          </p:nvGrpSpPr>
          <p:grpSpPr bwMode="auto">
            <a:xfrm>
              <a:off x="2368550" y="5308600"/>
              <a:ext cx="254000" cy="215900"/>
              <a:chOff x="3594" y="2820"/>
              <a:chExt cx="424" cy="424"/>
            </a:xfrm>
          </p:grpSpPr>
          <p:sp>
            <p:nvSpPr>
              <p:cNvPr id="227" name="Oval 203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28" name="Oval 204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29" name="Group 205"/>
            <p:cNvGrpSpPr>
              <a:grpSpLocks/>
            </p:cNvGrpSpPr>
            <p:nvPr/>
          </p:nvGrpSpPr>
          <p:grpSpPr bwMode="auto">
            <a:xfrm>
              <a:off x="2525713" y="5489575"/>
              <a:ext cx="252412" cy="215900"/>
              <a:chOff x="3594" y="2820"/>
              <a:chExt cx="424" cy="424"/>
            </a:xfrm>
          </p:grpSpPr>
          <p:sp>
            <p:nvSpPr>
              <p:cNvPr id="230" name="Oval 206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31" name="Oval 207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32" name="Group 208"/>
            <p:cNvGrpSpPr>
              <a:grpSpLocks/>
            </p:cNvGrpSpPr>
            <p:nvPr/>
          </p:nvGrpSpPr>
          <p:grpSpPr bwMode="auto">
            <a:xfrm>
              <a:off x="2727325" y="5041900"/>
              <a:ext cx="252413" cy="215900"/>
              <a:chOff x="3594" y="2820"/>
              <a:chExt cx="424" cy="424"/>
            </a:xfrm>
          </p:grpSpPr>
          <p:sp>
            <p:nvSpPr>
              <p:cNvPr id="233" name="Oval 209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34" name="Oval 210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35" name="Group 211"/>
            <p:cNvGrpSpPr>
              <a:grpSpLocks/>
            </p:cNvGrpSpPr>
            <p:nvPr/>
          </p:nvGrpSpPr>
          <p:grpSpPr bwMode="auto">
            <a:xfrm>
              <a:off x="3062288" y="5489575"/>
              <a:ext cx="252412" cy="215900"/>
              <a:chOff x="3594" y="2820"/>
              <a:chExt cx="424" cy="424"/>
            </a:xfrm>
          </p:grpSpPr>
          <p:sp>
            <p:nvSpPr>
              <p:cNvPr id="236" name="Oval 212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37" name="Oval 213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38" name="Group 214"/>
            <p:cNvGrpSpPr>
              <a:grpSpLocks/>
            </p:cNvGrpSpPr>
            <p:nvPr/>
          </p:nvGrpSpPr>
          <p:grpSpPr bwMode="auto">
            <a:xfrm>
              <a:off x="2614613" y="5565775"/>
              <a:ext cx="252412" cy="215900"/>
              <a:chOff x="3594" y="2820"/>
              <a:chExt cx="424" cy="424"/>
            </a:xfrm>
          </p:grpSpPr>
          <p:sp>
            <p:nvSpPr>
              <p:cNvPr id="239" name="Oval 215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40" name="Oval 216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41" name="Group 217"/>
            <p:cNvGrpSpPr>
              <a:grpSpLocks/>
            </p:cNvGrpSpPr>
            <p:nvPr/>
          </p:nvGrpSpPr>
          <p:grpSpPr bwMode="auto">
            <a:xfrm>
              <a:off x="2547938" y="5108575"/>
              <a:ext cx="252412" cy="215900"/>
              <a:chOff x="3594" y="2820"/>
              <a:chExt cx="424" cy="424"/>
            </a:xfrm>
          </p:grpSpPr>
          <p:sp>
            <p:nvSpPr>
              <p:cNvPr id="242" name="Oval 218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43" name="Oval 219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44" name="Group 220"/>
            <p:cNvGrpSpPr>
              <a:grpSpLocks/>
            </p:cNvGrpSpPr>
            <p:nvPr/>
          </p:nvGrpSpPr>
          <p:grpSpPr bwMode="auto">
            <a:xfrm>
              <a:off x="2647950" y="5813425"/>
              <a:ext cx="252413" cy="215900"/>
              <a:chOff x="3594" y="2820"/>
              <a:chExt cx="424" cy="424"/>
            </a:xfrm>
          </p:grpSpPr>
          <p:sp>
            <p:nvSpPr>
              <p:cNvPr id="245" name="Oval 221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46" name="Oval 222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47" name="Group 223"/>
            <p:cNvGrpSpPr>
              <a:grpSpLocks/>
            </p:cNvGrpSpPr>
            <p:nvPr/>
          </p:nvGrpSpPr>
          <p:grpSpPr bwMode="auto">
            <a:xfrm>
              <a:off x="2122488" y="5480050"/>
              <a:ext cx="254000" cy="215900"/>
              <a:chOff x="3594" y="2820"/>
              <a:chExt cx="424" cy="424"/>
            </a:xfrm>
          </p:grpSpPr>
          <p:sp>
            <p:nvSpPr>
              <p:cNvPr id="248" name="Oval 224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49" name="Oval 225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50" name="Group 226"/>
            <p:cNvGrpSpPr>
              <a:grpSpLocks/>
            </p:cNvGrpSpPr>
            <p:nvPr/>
          </p:nvGrpSpPr>
          <p:grpSpPr bwMode="auto">
            <a:xfrm>
              <a:off x="2973388" y="5299075"/>
              <a:ext cx="252412" cy="215900"/>
              <a:chOff x="3594" y="2820"/>
              <a:chExt cx="424" cy="424"/>
            </a:xfrm>
          </p:grpSpPr>
          <p:sp>
            <p:nvSpPr>
              <p:cNvPr id="251" name="Oval 227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52" name="Oval 228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53" name="Group 229"/>
            <p:cNvGrpSpPr>
              <a:grpSpLocks/>
            </p:cNvGrpSpPr>
            <p:nvPr/>
          </p:nvGrpSpPr>
          <p:grpSpPr bwMode="auto">
            <a:xfrm>
              <a:off x="2454275" y="5003800"/>
              <a:ext cx="254000" cy="215900"/>
              <a:chOff x="3594" y="2820"/>
              <a:chExt cx="424" cy="424"/>
            </a:xfrm>
          </p:grpSpPr>
          <p:sp>
            <p:nvSpPr>
              <p:cNvPr id="254" name="Oval 230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55" name="Oval 231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56" name="Group 232"/>
            <p:cNvGrpSpPr>
              <a:grpSpLocks/>
            </p:cNvGrpSpPr>
            <p:nvPr/>
          </p:nvGrpSpPr>
          <p:grpSpPr bwMode="auto">
            <a:xfrm>
              <a:off x="2846388" y="5775325"/>
              <a:ext cx="254000" cy="215900"/>
              <a:chOff x="3594" y="2820"/>
              <a:chExt cx="424" cy="424"/>
            </a:xfrm>
          </p:grpSpPr>
          <p:sp>
            <p:nvSpPr>
              <p:cNvPr id="257" name="Oval 233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58" name="Oval 234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59" name="Group 235"/>
            <p:cNvGrpSpPr>
              <a:grpSpLocks/>
            </p:cNvGrpSpPr>
            <p:nvPr/>
          </p:nvGrpSpPr>
          <p:grpSpPr bwMode="auto">
            <a:xfrm>
              <a:off x="2155825" y="5622925"/>
              <a:ext cx="252413" cy="215900"/>
              <a:chOff x="3594" y="2820"/>
              <a:chExt cx="424" cy="424"/>
            </a:xfrm>
          </p:grpSpPr>
          <p:sp>
            <p:nvSpPr>
              <p:cNvPr id="260" name="Oval 236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1" name="Oval 237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62" name="Group 238"/>
            <p:cNvGrpSpPr>
              <a:grpSpLocks/>
            </p:cNvGrpSpPr>
            <p:nvPr/>
          </p:nvGrpSpPr>
          <p:grpSpPr bwMode="auto">
            <a:xfrm>
              <a:off x="3001963" y="4927600"/>
              <a:ext cx="252412" cy="215900"/>
              <a:chOff x="3594" y="2820"/>
              <a:chExt cx="424" cy="424"/>
            </a:xfrm>
          </p:grpSpPr>
          <p:sp>
            <p:nvSpPr>
              <p:cNvPr id="263" name="Oval 239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4" name="Oval 240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65" name="Group 241"/>
            <p:cNvGrpSpPr>
              <a:grpSpLocks/>
            </p:cNvGrpSpPr>
            <p:nvPr/>
          </p:nvGrpSpPr>
          <p:grpSpPr bwMode="auto">
            <a:xfrm>
              <a:off x="4746625" y="5040313"/>
              <a:ext cx="252413" cy="215900"/>
              <a:chOff x="896" y="2808"/>
              <a:chExt cx="147" cy="136"/>
            </a:xfrm>
          </p:grpSpPr>
          <p:sp>
            <p:nvSpPr>
              <p:cNvPr id="266" name="Oval 242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7" name="Oval 243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68" name="Group 244"/>
            <p:cNvGrpSpPr>
              <a:grpSpLocks/>
            </p:cNvGrpSpPr>
            <p:nvPr/>
          </p:nvGrpSpPr>
          <p:grpSpPr bwMode="auto">
            <a:xfrm>
              <a:off x="5283200" y="4859338"/>
              <a:ext cx="252413" cy="215900"/>
              <a:chOff x="896" y="2808"/>
              <a:chExt cx="147" cy="136"/>
            </a:xfrm>
          </p:grpSpPr>
          <p:sp>
            <p:nvSpPr>
              <p:cNvPr id="269" name="Oval 245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0" name="Oval 246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71" name="Group 247"/>
            <p:cNvGrpSpPr>
              <a:grpSpLocks/>
            </p:cNvGrpSpPr>
            <p:nvPr/>
          </p:nvGrpSpPr>
          <p:grpSpPr bwMode="auto">
            <a:xfrm>
              <a:off x="5014913" y="5397500"/>
              <a:ext cx="252412" cy="215900"/>
              <a:chOff x="896" y="2808"/>
              <a:chExt cx="147" cy="136"/>
            </a:xfrm>
          </p:grpSpPr>
          <p:sp>
            <p:nvSpPr>
              <p:cNvPr id="272" name="Oval 248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3" name="Oval 249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74" name="Group 250"/>
            <p:cNvGrpSpPr>
              <a:grpSpLocks/>
            </p:cNvGrpSpPr>
            <p:nvPr/>
          </p:nvGrpSpPr>
          <p:grpSpPr bwMode="auto">
            <a:xfrm>
              <a:off x="5216525" y="5611813"/>
              <a:ext cx="252413" cy="215900"/>
              <a:chOff x="896" y="2808"/>
              <a:chExt cx="147" cy="136"/>
            </a:xfrm>
          </p:grpSpPr>
          <p:sp>
            <p:nvSpPr>
              <p:cNvPr id="275" name="Oval 251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6" name="Oval 252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77" name="Group 253"/>
            <p:cNvGrpSpPr>
              <a:grpSpLocks/>
            </p:cNvGrpSpPr>
            <p:nvPr/>
          </p:nvGrpSpPr>
          <p:grpSpPr bwMode="auto">
            <a:xfrm>
              <a:off x="5180013" y="5435600"/>
              <a:ext cx="252412" cy="215900"/>
              <a:chOff x="3594" y="2820"/>
              <a:chExt cx="424" cy="424"/>
            </a:xfrm>
          </p:grpSpPr>
          <p:sp>
            <p:nvSpPr>
              <p:cNvPr id="278" name="Oval 254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9" name="Oval 255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80" name="Group 256"/>
            <p:cNvGrpSpPr>
              <a:grpSpLocks/>
            </p:cNvGrpSpPr>
            <p:nvPr/>
          </p:nvGrpSpPr>
          <p:grpSpPr bwMode="auto">
            <a:xfrm>
              <a:off x="4933950" y="5178425"/>
              <a:ext cx="254000" cy="215900"/>
              <a:chOff x="3594" y="2820"/>
              <a:chExt cx="424" cy="424"/>
            </a:xfrm>
          </p:grpSpPr>
          <p:sp>
            <p:nvSpPr>
              <p:cNvPr id="281" name="Oval 257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82" name="Oval 258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83" name="Group 259"/>
            <p:cNvGrpSpPr>
              <a:grpSpLocks/>
            </p:cNvGrpSpPr>
            <p:nvPr/>
          </p:nvGrpSpPr>
          <p:grpSpPr bwMode="auto">
            <a:xfrm>
              <a:off x="5122863" y="5245100"/>
              <a:ext cx="254000" cy="215900"/>
              <a:chOff x="2730" y="3774"/>
              <a:chExt cx="136" cy="136"/>
            </a:xfrm>
          </p:grpSpPr>
          <p:sp>
            <p:nvSpPr>
              <p:cNvPr id="284" name="Oval 260"/>
              <p:cNvSpPr>
                <a:spLocks noChangeArrowheads="1"/>
              </p:cNvSpPr>
              <p:nvPr/>
            </p:nvSpPr>
            <p:spPr bwMode="auto">
              <a:xfrm>
                <a:off x="2730" y="3774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85" name="Oval 261"/>
              <p:cNvSpPr>
                <a:spLocks noChangeArrowheads="1"/>
              </p:cNvSpPr>
              <p:nvPr/>
            </p:nvSpPr>
            <p:spPr bwMode="auto">
              <a:xfrm>
                <a:off x="2763" y="3830"/>
                <a:ext cx="53" cy="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5000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86" name="Group 262"/>
            <p:cNvGrpSpPr>
              <a:grpSpLocks/>
            </p:cNvGrpSpPr>
            <p:nvPr/>
          </p:nvGrpSpPr>
          <p:grpSpPr bwMode="auto">
            <a:xfrm>
              <a:off x="5346700" y="5397500"/>
              <a:ext cx="254000" cy="215900"/>
              <a:chOff x="2730" y="3774"/>
              <a:chExt cx="136" cy="136"/>
            </a:xfrm>
          </p:grpSpPr>
          <p:sp>
            <p:nvSpPr>
              <p:cNvPr id="287" name="Oval 263"/>
              <p:cNvSpPr>
                <a:spLocks noChangeArrowheads="1"/>
              </p:cNvSpPr>
              <p:nvPr/>
            </p:nvSpPr>
            <p:spPr bwMode="auto">
              <a:xfrm>
                <a:off x="2730" y="3774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88" name="Oval 264"/>
              <p:cNvSpPr>
                <a:spLocks noChangeArrowheads="1"/>
              </p:cNvSpPr>
              <p:nvPr/>
            </p:nvSpPr>
            <p:spPr bwMode="auto">
              <a:xfrm>
                <a:off x="2763" y="3830"/>
                <a:ext cx="53" cy="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5000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89" name="Group 265"/>
            <p:cNvGrpSpPr>
              <a:grpSpLocks/>
            </p:cNvGrpSpPr>
            <p:nvPr/>
          </p:nvGrpSpPr>
          <p:grpSpPr bwMode="auto">
            <a:xfrm>
              <a:off x="4716463" y="5254625"/>
              <a:ext cx="252412" cy="215900"/>
              <a:chOff x="896" y="2808"/>
              <a:chExt cx="147" cy="136"/>
            </a:xfrm>
          </p:grpSpPr>
          <p:sp>
            <p:nvSpPr>
              <p:cNvPr id="290" name="Oval 266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1" name="Oval 267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92" name="Group 268"/>
            <p:cNvGrpSpPr>
              <a:grpSpLocks/>
            </p:cNvGrpSpPr>
            <p:nvPr/>
          </p:nvGrpSpPr>
          <p:grpSpPr bwMode="auto">
            <a:xfrm>
              <a:off x="4787900" y="5387975"/>
              <a:ext cx="252413" cy="215900"/>
              <a:chOff x="2730" y="3774"/>
              <a:chExt cx="136" cy="136"/>
            </a:xfrm>
          </p:grpSpPr>
          <p:sp>
            <p:nvSpPr>
              <p:cNvPr id="293" name="Oval 269"/>
              <p:cNvSpPr>
                <a:spLocks noChangeArrowheads="1"/>
              </p:cNvSpPr>
              <p:nvPr/>
            </p:nvSpPr>
            <p:spPr bwMode="auto">
              <a:xfrm>
                <a:off x="2730" y="3774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4" name="Oval 270"/>
              <p:cNvSpPr>
                <a:spLocks noChangeArrowheads="1"/>
              </p:cNvSpPr>
              <p:nvPr/>
            </p:nvSpPr>
            <p:spPr bwMode="auto">
              <a:xfrm>
                <a:off x="2763" y="3830"/>
                <a:ext cx="53" cy="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5000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95" name="Group 271"/>
            <p:cNvGrpSpPr>
              <a:grpSpLocks/>
            </p:cNvGrpSpPr>
            <p:nvPr/>
          </p:nvGrpSpPr>
          <p:grpSpPr bwMode="auto">
            <a:xfrm>
              <a:off x="7091363" y="5499100"/>
              <a:ext cx="252412" cy="215900"/>
              <a:chOff x="896" y="2808"/>
              <a:chExt cx="147" cy="136"/>
            </a:xfrm>
          </p:grpSpPr>
          <p:sp>
            <p:nvSpPr>
              <p:cNvPr id="296" name="Oval 272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7" name="Oval 273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98" name="Group 274"/>
            <p:cNvGrpSpPr>
              <a:grpSpLocks/>
            </p:cNvGrpSpPr>
            <p:nvPr/>
          </p:nvGrpSpPr>
          <p:grpSpPr bwMode="auto">
            <a:xfrm>
              <a:off x="7292975" y="5537200"/>
              <a:ext cx="252413" cy="215900"/>
              <a:chOff x="896" y="2808"/>
              <a:chExt cx="147" cy="136"/>
            </a:xfrm>
          </p:grpSpPr>
          <p:sp>
            <p:nvSpPr>
              <p:cNvPr id="299" name="Oval 275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00" name="Oval 276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01" name="Group 277"/>
            <p:cNvGrpSpPr>
              <a:grpSpLocks/>
            </p:cNvGrpSpPr>
            <p:nvPr/>
          </p:nvGrpSpPr>
          <p:grpSpPr bwMode="auto">
            <a:xfrm>
              <a:off x="7586663" y="5603875"/>
              <a:ext cx="252412" cy="215900"/>
              <a:chOff x="896" y="2808"/>
              <a:chExt cx="147" cy="136"/>
            </a:xfrm>
          </p:grpSpPr>
          <p:sp>
            <p:nvSpPr>
              <p:cNvPr id="302" name="Oval 278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03" name="Oval 279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04" name="Group 280"/>
            <p:cNvGrpSpPr>
              <a:grpSpLocks/>
            </p:cNvGrpSpPr>
            <p:nvPr/>
          </p:nvGrpSpPr>
          <p:grpSpPr bwMode="auto">
            <a:xfrm>
              <a:off x="7648575" y="5432425"/>
              <a:ext cx="252413" cy="215900"/>
              <a:chOff x="896" y="2808"/>
              <a:chExt cx="147" cy="136"/>
            </a:xfrm>
          </p:grpSpPr>
          <p:sp>
            <p:nvSpPr>
              <p:cNvPr id="305" name="Oval 281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06" name="Oval 282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07" name="Group 283"/>
            <p:cNvGrpSpPr>
              <a:grpSpLocks/>
            </p:cNvGrpSpPr>
            <p:nvPr/>
          </p:nvGrpSpPr>
          <p:grpSpPr bwMode="auto">
            <a:xfrm>
              <a:off x="7627938" y="5141913"/>
              <a:ext cx="252412" cy="215900"/>
              <a:chOff x="896" y="2808"/>
              <a:chExt cx="147" cy="136"/>
            </a:xfrm>
          </p:grpSpPr>
          <p:sp>
            <p:nvSpPr>
              <p:cNvPr id="308" name="Oval 284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09" name="Oval 285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10" name="Group 286"/>
            <p:cNvGrpSpPr>
              <a:grpSpLocks/>
            </p:cNvGrpSpPr>
            <p:nvPr/>
          </p:nvGrpSpPr>
          <p:grpSpPr bwMode="auto">
            <a:xfrm>
              <a:off x="7488238" y="5280025"/>
              <a:ext cx="254000" cy="215900"/>
              <a:chOff x="896" y="2808"/>
              <a:chExt cx="147" cy="136"/>
            </a:xfrm>
          </p:grpSpPr>
          <p:sp>
            <p:nvSpPr>
              <p:cNvPr id="311" name="Oval 287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12" name="Oval 288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13" name="Group 289"/>
            <p:cNvGrpSpPr>
              <a:grpSpLocks/>
            </p:cNvGrpSpPr>
            <p:nvPr/>
          </p:nvGrpSpPr>
          <p:grpSpPr bwMode="auto">
            <a:xfrm>
              <a:off x="7446963" y="5822950"/>
              <a:ext cx="254000" cy="215900"/>
              <a:chOff x="896" y="2808"/>
              <a:chExt cx="147" cy="136"/>
            </a:xfrm>
          </p:grpSpPr>
          <p:sp>
            <p:nvSpPr>
              <p:cNvPr id="314" name="Oval 290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15" name="Oval 291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16" name="Group 292"/>
            <p:cNvGrpSpPr>
              <a:grpSpLocks/>
            </p:cNvGrpSpPr>
            <p:nvPr/>
          </p:nvGrpSpPr>
          <p:grpSpPr bwMode="auto">
            <a:xfrm>
              <a:off x="7648575" y="5861050"/>
              <a:ext cx="252413" cy="215900"/>
              <a:chOff x="896" y="2808"/>
              <a:chExt cx="147" cy="136"/>
            </a:xfrm>
          </p:grpSpPr>
          <p:sp>
            <p:nvSpPr>
              <p:cNvPr id="317" name="Oval 293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18" name="Oval 294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19" name="Group 295"/>
            <p:cNvGrpSpPr>
              <a:grpSpLocks/>
            </p:cNvGrpSpPr>
            <p:nvPr/>
          </p:nvGrpSpPr>
          <p:grpSpPr bwMode="auto">
            <a:xfrm>
              <a:off x="7942263" y="5927725"/>
              <a:ext cx="254000" cy="215900"/>
              <a:chOff x="896" y="2808"/>
              <a:chExt cx="147" cy="136"/>
            </a:xfrm>
          </p:grpSpPr>
          <p:sp>
            <p:nvSpPr>
              <p:cNvPr id="320" name="Oval 296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21" name="Oval 297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22" name="Group 298"/>
            <p:cNvGrpSpPr>
              <a:grpSpLocks/>
            </p:cNvGrpSpPr>
            <p:nvPr/>
          </p:nvGrpSpPr>
          <p:grpSpPr bwMode="auto">
            <a:xfrm>
              <a:off x="8004175" y="5756275"/>
              <a:ext cx="254000" cy="215900"/>
              <a:chOff x="896" y="2808"/>
              <a:chExt cx="147" cy="136"/>
            </a:xfrm>
          </p:grpSpPr>
          <p:sp>
            <p:nvSpPr>
              <p:cNvPr id="323" name="Oval 299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24" name="Oval 300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25" name="Group 301"/>
            <p:cNvGrpSpPr>
              <a:grpSpLocks/>
            </p:cNvGrpSpPr>
            <p:nvPr/>
          </p:nvGrpSpPr>
          <p:grpSpPr bwMode="auto">
            <a:xfrm>
              <a:off x="7983538" y="5465763"/>
              <a:ext cx="254000" cy="215900"/>
              <a:chOff x="896" y="2808"/>
              <a:chExt cx="147" cy="136"/>
            </a:xfrm>
          </p:grpSpPr>
          <p:sp>
            <p:nvSpPr>
              <p:cNvPr id="326" name="Oval 302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27" name="Oval 303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28" name="Group 304"/>
            <p:cNvGrpSpPr>
              <a:grpSpLocks/>
            </p:cNvGrpSpPr>
            <p:nvPr/>
          </p:nvGrpSpPr>
          <p:grpSpPr bwMode="auto">
            <a:xfrm>
              <a:off x="7845425" y="5603875"/>
              <a:ext cx="252413" cy="215900"/>
              <a:chOff x="896" y="2808"/>
              <a:chExt cx="147" cy="136"/>
            </a:xfrm>
          </p:grpSpPr>
          <p:sp>
            <p:nvSpPr>
              <p:cNvPr id="329" name="Oval 305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30" name="Oval 306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31" name="Group 307"/>
            <p:cNvGrpSpPr>
              <a:grpSpLocks/>
            </p:cNvGrpSpPr>
            <p:nvPr/>
          </p:nvGrpSpPr>
          <p:grpSpPr bwMode="auto">
            <a:xfrm>
              <a:off x="7731125" y="5275263"/>
              <a:ext cx="252413" cy="215900"/>
              <a:chOff x="896" y="2808"/>
              <a:chExt cx="147" cy="136"/>
            </a:xfrm>
          </p:grpSpPr>
          <p:sp>
            <p:nvSpPr>
              <p:cNvPr id="332" name="Oval 308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33" name="Oval 309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34" name="Group 310"/>
            <p:cNvGrpSpPr>
              <a:grpSpLocks/>
            </p:cNvGrpSpPr>
            <p:nvPr/>
          </p:nvGrpSpPr>
          <p:grpSpPr bwMode="auto">
            <a:xfrm>
              <a:off x="7932738" y="5313363"/>
              <a:ext cx="252412" cy="215900"/>
              <a:chOff x="896" y="2808"/>
              <a:chExt cx="147" cy="136"/>
            </a:xfrm>
          </p:grpSpPr>
          <p:sp>
            <p:nvSpPr>
              <p:cNvPr id="335" name="Oval 311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36" name="Oval 312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37" name="Group 313"/>
            <p:cNvGrpSpPr>
              <a:grpSpLocks/>
            </p:cNvGrpSpPr>
            <p:nvPr/>
          </p:nvGrpSpPr>
          <p:grpSpPr bwMode="auto">
            <a:xfrm>
              <a:off x="8226425" y="5380038"/>
              <a:ext cx="252413" cy="215900"/>
              <a:chOff x="896" y="2808"/>
              <a:chExt cx="147" cy="136"/>
            </a:xfrm>
          </p:grpSpPr>
          <p:sp>
            <p:nvSpPr>
              <p:cNvPr id="338" name="Oval 314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39" name="Oval 315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40" name="Group 316"/>
            <p:cNvGrpSpPr>
              <a:grpSpLocks/>
            </p:cNvGrpSpPr>
            <p:nvPr/>
          </p:nvGrpSpPr>
          <p:grpSpPr bwMode="auto">
            <a:xfrm>
              <a:off x="8288338" y="5208588"/>
              <a:ext cx="252412" cy="215900"/>
              <a:chOff x="896" y="2808"/>
              <a:chExt cx="147" cy="136"/>
            </a:xfrm>
          </p:grpSpPr>
          <p:sp>
            <p:nvSpPr>
              <p:cNvPr id="341" name="Oval 317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42" name="Oval 318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43" name="Group 319"/>
            <p:cNvGrpSpPr>
              <a:grpSpLocks/>
            </p:cNvGrpSpPr>
            <p:nvPr/>
          </p:nvGrpSpPr>
          <p:grpSpPr bwMode="auto">
            <a:xfrm>
              <a:off x="7953375" y="5046663"/>
              <a:ext cx="252413" cy="215900"/>
              <a:chOff x="896" y="2808"/>
              <a:chExt cx="147" cy="136"/>
            </a:xfrm>
          </p:grpSpPr>
          <p:sp>
            <p:nvSpPr>
              <p:cNvPr id="344" name="Oval 320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45" name="Oval 321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46" name="Group 322"/>
            <p:cNvGrpSpPr>
              <a:grpSpLocks/>
            </p:cNvGrpSpPr>
            <p:nvPr/>
          </p:nvGrpSpPr>
          <p:grpSpPr bwMode="auto">
            <a:xfrm>
              <a:off x="8128000" y="5056188"/>
              <a:ext cx="254000" cy="215900"/>
              <a:chOff x="896" y="2808"/>
              <a:chExt cx="147" cy="136"/>
            </a:xfrm>
          </p:grpSpPr>
          <p:sp>
            <p:nvSpPr>
              <p:cNvPr id="347" name="Oval 323"/>
              <p:cNvSpPr>
                <a:spLocks noChangeArrowheads="1"/>
              </p:cNvSpPr>
              <p:nvPr/>
            </p:nvSpPr>
            <p:spPr bwMode="auto">
              <a:xfrm>
                <a:off x="896" y="2808"/>
                <a:ext cx="147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48" name="Oval 324"/>
              <p:cNvSpPr>
                <a:spLocks noChangeArrowheads="1"/>
              </p:cNvSpPr>
              <p:nvPr/>
            </p:nvSpPr>
            <p:spPr bwMode="auto">
              <a:xfrm>
                <a:off x="932" y="2865"/>
                <a:ext cx="58" cy="4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66CCFF">
                      <a:gamma/>
                      <a:shade val="46275"/>
                      <a:invGamma/>
                    </a:srgbClr>
                  </a:gs>
                  <a:gs pos="100000">
                    <a:srgbClr val="66CC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49" name="Group 325"/>
            <p:cNvGrpSpPr>
              <a:grpSpLocks/>
            </p:cNvGrpSpPr>
            <p:nvPr/>
          </p:nvGrpSpPr>
          <p:grpSpPr bwMode="auto">
            <a:xfrm>
              <a:off x="7464425" y="5451475"/>
              <a:ext cx="254000" cy="215900"/>
              <a:chOff x="3594" y="2820"/>
              <a:chExt cx="424" cy="424"/>
            </a:xfrm>
          </p:grpSpPr>
          <p:sp>
            <p:nvSpPr>
              <p:cNvPr id="350" name="Oval 326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1" name="Oval 327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52" name="Group 328"/>
            <p:cNvGrpSpPr>
              <a:grpSpLocks/>
            </p:cNvGrpSpPr>
            <p:nvPr/>
          </p:nvGrpSpPr>
          <p:grpSpPr bwMode="auto">
            <a:xfrm>
              <a:off x="7207250" y="5327650"/>
              <a:ext cx="252413" cy="215900"/>
              <a:chOff x="3594" y="2820"/>
              <a:chExt cx="424" cy="424"/>
            </a:xfrm>
          </p:grpSpPr>
          <p:sp>
            <p:nvSpPr>
              <p:cNvPr id="353" name="Oval 329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4" name="Oval 330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55" name="Group 331"/>
            <p:cNvGrpSpPr>
              <a:grpSpLocks/>
            </p:cNvGrpSpPr>
            <p:nvPr/>
          </p:nvGrpSpPr>
          <p:grpSpPr bwMode="auto">
            <a:xfrm>
              <a:off x="7375525" y="5680075"/>
              <a:ext cx="252413" cy="215900"/>
              <a:chOff x="3594" y="2820"/>
              <a:chExt cx="424" cy="424"/>
            </a:xfrm>
          </p:grpSpPr>
          <p:sp>
            <p:nvSpPr>
              <p:cNvPr id="356" name="Oval 332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7" name="Oval 333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58" name="Group 334"/>
            <p:cNvGrpSpPr>
              <a:grpSpLocks/>
            </p:cNvGrpSpPr>
            <p:nvPr/>
          </p:nvGrpSpPr>
          <p:grpSpPr bwMode="auto">
            <a:xfrm>
              <a:off x="7385050" y="5127625"/>
              <a:ext cx="254000" cy="215900"/>
              <a:chOff x="3594" y="2820"/>
              <a:chExt cx="424" cy="424"/>
            </a:xfrm>
          </p:grpSpPr>
          <p:sp>
            <p:nvSpPr>
              <p:cNvPr id="359" name="Oval 335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0" name="Oval 336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61" name="Group 337"/>
            <p:cNvGrpSpPr>
              <a:grpSpLocks/>
            </p:cNvGrpSpPr>
            <p:nvPr/>
          </p:nvGrpSpPr>
          <p:grpSpPr bwMode="auto">
            <a:xfrm>
              <a:off x="8089900" y="5151438"/>
              <a:ext cx="252413" cy="215900"/>
              <a:chOff x="3594" y="2820"/>
              <a:chExt cx="424" cy="424"/>
            </a:xfrm>
          </p:grpSpPr>
          <p:sp>
            <p:nvSpPr>
              <p:cNvPr id="362" name="Oval 338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3" name="Oval 339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64" name="Group 340"/>
            <p:cNvGrpSpPr>
              <a:grpSpLocks/>
            </p:cNvGrpSpPr>
            <p:nvPr/>
          </p:nvGrpSpPr>
          <p:grpSpPr bwMode="auto">
            <a:xfrm>
              <a:off x="7899400" y="5508625"/>
              <a:ext cx="254000" cy="215900"/>
              <a:chOff x="3594" y="2820"/>
              <a:chExt cx="424" cy="424"/>
            </a:xfrm>
          </p:grpSpPr>
          <p:sp>
            <p:nvSpPr>
              <p:cNvPr id="365" name="Oval 341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6" name="Oval 342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67" name="Group 343"/>
            <p:cNvGrpSpPr>
              <a:grpSpLocks/>
            </p:cNvGrpSpPr>
            <p:nvPr/>
          </p:nvGrpSpPr>
          <p:grpSpPr bwMode="auto">
            <a:xfrm>
              <a:off x="7761288" y="5732463"/>
              <a:ext cx="252412" cy="215900"/>
              <a:chOff x="3594" y="2820"/>
              <a:chExt cx="424" cy="424"/>
            </a:xfrm>
          </p:grpSpPr>
          <p:sp>
            <p:nvSpPr>
              <p:cNvPr id="368" name="Oval 344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9" name="Oval 345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70" name="Group 346"/>
            <p:cNvGrpSpPr>
              <a:grpSpLocks/>
            </p:cNvGrpSpPr>
            <p:nvPr/>
          </p:nvGrpSpPr>
          <p:grpSpPr bwMode="auto">
            <a:xfrm>
              <a:off x="8116888" y="5637213"/>
              <a:ext cx="252412" cy="215900"/>
              <a:chOff x="3594" y="2820"/>
              <a:chExt cx="424" cy="424"/>
            </a:xfrm>
          </p:grpSpPr>
          <p:sp>
            <p:nvSpPr>
              <p:cNvPr id="371" name="Oval 347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72" name="Oval 348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73" name="Group 349"/>
            <p:cNvGrpSpPr>
              <a:grpSpLocks/>
            </p:cNvGrpSpPr>
            <p:nvPr/>
          </p:nvGrpSpPr>
          <p:grpSpPr bwMode="auto">
            <a:xfrm>
              <a:off x="8153400" y="5375275"/>
              <a:ext cx="252413" cy="215900"/>
              <a:chOff x="3594" y="2820"/>
              <a:chExt cx="424" cy="424"/>
            </a:xfrm>
          </p:grpSpPr>
          <p:sp>
            <p:nvSpPr>
              <p:cNvPr id="374" name="Oval 350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75" name="Oval 351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76" name="Group 352"/>
            <p:cNvGrpSpPr>
              <a:grpSpLocks/>
            </p:cNvGrpSpPr>
            <p:nvPr/>
          </p:nvGrpSpPr>
          <p:grpSpPr bwMode="auto">
            <a:xfrm>
              <a:off x="7770813" y="5189538"/>
              <a:ext cx="252412" cy="215900"/>
              <a:chOff x="3594" y="2820"/>
              <a:chExt cx="424" cy="424"/>
            </a:xfrm>
          </p:grpSpPr>
          <p:sp>
            <p:nvSpPr>
              <p:cNvPr id="377" name="Oval 353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78" name="Oval 354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79" name="Text Box 355"/>
            <p:cNvSpPr txBox="1">
              <a:spLocks noChangeArrowheads="1"/>
            </p:cNvSpPr>
            <p:nvPr/>
          </p:nvSpPr>
          <p:spPr bwMode="auto">
            <a:xfrm>
              <a:off x="8228013" y="3824288"/>
              <a:ext cx="1487487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Mature APC</a:t>
              </a:r>
              <a:endParaRPr lang="en-GB"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80" name="Group 356"/>
            <p:cNvGrpSpPr>
              <a:grpSpLocks/>
            </p:cNvGrpSpPr>
            <p:nvPr/>
          </p:nvGrpSpPr>
          <p:grpSpPr bwMode="auto">
            <a:xfrm rot="5726472">
              <a:off x="7877969" y="3772694"/>
              <a:ext cx="442912" cy="381000"/>
              <a:chOff x="2940" y="1673"/>
              <a:chExt cx="676" cy="664"/>
            </a:xfrm>
          </p:grpSpPr>
          <p:sp>
            <p:nvSpPr>
              <p:cNvPr id="381" name="Freeform 357"/>
              <p:cNvSpPr>
                <a:spLocks/>
              </p:cNvSpPr>
              <p:nvPr/>
            </p:nvSpPr>
            <p:spPr bwMode="auto">
              <a:xfrm rot="-3176956">
                <a:off x="2946" y="1667"/>
                <a:ext cx="664" cy="676"/>
              </a:xfrm>
              <a:custGeom>
                <a:avLst/>
                <a:gdLst>
                  <a:gd name="T0" fmla="*/ 289 w 1106"/>
                  <a:gd name="T1" fmla="*/ 559 h 1012"/>
                  <a:gd name="T2" fmla="*/ 337 w 1106"/>
                  <a:gd name="T3" fmla="*/ 631 h 1012"/>
                  <a:gd name="T4" fmla="*/ 41 w 1106"/>
                  <a:gd name="T5" fmla="*/ 839 h 1012"/>
                  <a:gd name="T6" fmla="*/ 89 w 1106"/>
                  <a:gd name="T7" fmla="*/ 895 h 1012"/>
                  <a:gd name="T8" fmla="*/ 401 w 1106"/>
                  <a:gd name="T9" fmla="*/ 687 h 1012"/>
                  <a:gd name="T10" fmla="*/ 497 w 1106"/>
                  <a:gd name="T11" fmla="*/ 711 h 1012"/>
                  <a:gd name="T12" fmla="*/ 409 w 1106"/>
                  <a:gd name="T13" fmla="*/ 919 h 1012"/>
                  <a:gd name="T14" fmla="*/ 465 w 1106"/>
                  <a:gd name="T15" fmla="*/ 967 h 1012"/>
                  <a:gd name="T16" fmla="*/ 593 w 1106"/>
                  <a:gd name="T17" fmla="*/ 647 h 1012"/>
                  <a:gd name="T18" fmla="*/ 761 w 1106"/>
                  <a:gd name="T19" fmla="*/ 895 h 1012"/>
                  <a:gd name="T20" fmla="*/ 857 w 1106"/>
                  <a:gd name="T21" fmla="*/ 807 h 1012"/>
                  <a:gd name="T22" fmla="*/ 705 w 1106"/>
                  <a:gd name="T23" fmla="*/ 559 h 1012"/>
                  <a:gd name="T24" fmla="*/ 953 w 1106"/>
                  <a:gd name="T25" fmla="*/ 623 h 1012"/>
                  <a:gd name="T26" fmla="*/ 1073 w 1106"/>
                  <a:gd name="T27" fmla="*/ 575 h 1012"/>
                  <a:gd name="T28" fmla="*/ 753 w 1106"/>
                  <a:gd name="T29" fmla="*/ 431 h 1012"/>
                  <a:gd name="T30" fmla="*/ 977 w 1106"/>
                  <a:gd name="T31" fmla="*/ 271 h 1012"/>
                  <a:gd name="T32" fmla="*/ 945 w 1106"/>
                  <a:gd name="T33" fmla="*/ 191 h 1012"/>
                  <a:gd name="T34" fmla="*/ 673 w 1106"/>
                  <a:gd name="T35" fmla="*/ 359 h 1012"/>
                  <a:gd name="T36" fmla="*/ 601 w 1106"/>
                  <a:gd name="T37" fmla="*/ 47 h 1012"/>
                  <a:gd name="T38" fmla="*/ 545 w 1106"/>
                  <a:gd name="T39" fmla="*/ 79 h 1012"/>
                  <a:gd name="T40" fmla="*/ 601 w 1106"/>
                  <a:gd name="T41" fmla="*/ 407 h 1012"/>
                  <a:gd name="T42" fmla="*/ 353 w 1106"/>
                  <a:gd name="T43" fmla="*/ 223 h 1012"/>
                  <a:gd name="T44" fmla="*/ 273 w 1106"/>
                  <a:gd name="T45" fmla="*/ 271 h 1012"/>
                  <a:gd name="T46" fmla="*/ 433 w 1106"/>
                  <a:gd name="T47" fmla="*/ 535 h 1012"/>
                  <a:gd name="T48" fmla="*/ 81 w 1106"/>
                  <a:gd name="T49" fmla="*/ 375 h 1012"/>
                  <a:gd name="T50" fmla="*/ 81 w 1106"/>
                  <a:gd name="T51" fmla="*/ 447 h 1012"/>
                  <a:gd name="T52" fmla="*/ 289 w 1106"/>
                  <a:gd name="T53" fmla="*/ 559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06" h="1012">
                    <a:moveTo>
                      <a:pt x="289" y="559"/>
                    </a:moveTo>
                    <a:cubicBezTo>
                      <a:pt x="332" y="590"/>
                      <a:pt x="378" y="584"/>
                      <a:pt x="337" y="631"/>
                    </a:cubicBezTo>
                    <a:cubicBezTo>
                      <a:pt x="296" y="678"/>
                      <a:pt x="82" y="795"/>
                      <a:pt x="41" y="839"/>
                    </a:cubicBezTo>
                    <a:cubicBezTo>
                      <a:pt x="0" y="883"/>
                      <a:pt x="29" y="920"/>
                      <a:pt x="89" y="895"/>
                    </a:cubicBezTo>
                    <a:cubicBezTo>
                      <a:pt x="149" y="870"/>
                      <a:pt x="333" y="718"/>
                      <a:pt x="401" y="687"/>
                    </a:cubicBezTo>
                    <a:cubicBezTo>
                      <a:pt x="469" y="656"/>
                      <a:pt x="496" y="672"/>
                      <a:pt x="497" y="711"/>
                    </a:cubicBezTo>
                    <a:cubicBezTo>
                      <a:pt x="498" y="750"/>
                      <a:pt x="414" y="876"/>
                      <a:pt x="409" y="919"/>
                    </a:cubicBezTo>
                    <a:cubicBezTo>
                      <a:pt x="404" y="962"/>
                      <a:pt x="434" y="1012"/>
                      <a:pt x="465" y="967"/>
                    </a:cubicBezTo>
                    <a:cubicBezTo>
                      <a:pt x="496" y="922"/>
                      <a:pt x="544" y="659"/>
                      <a:pt x="593" y="647"/>
                    </a:cubicBezTo>
                    <a:cubicBezTo>
                      <a:pt x="642" y="635"/>
                      <a:pt x="717" y="868"/>
                      <a:pt x="761" y="895"/>
                    </a:cubicBezTo>
                    <a:cubicBezTo>
                      <a:pt x="805" y="922"/>
                      <a:pt x="866" y="863"/>
                      <a:pt x="857" y="807"/>
                    </a:cubicBezTo>
                    <a:cubicBezTo>
                      <a:pt x="848" y="751"/>
                      <a:pt x="689" y="590"/>
                      <a:pt x="705" y="559"/>
                    </a:cubicBezTo>
                    <a:cubicBezTo>
                      <a:pt x="721" y="528"/>
                      <a:pt x="892" y="620"/>
                      <a:pt x="953" y="623"/>
                    </a:cubicBezTo>
                    <a:cubicBezTo>
                      <a:pt x="1014" y="626"/>
                      <a:pt x="1106" y="607"/>
                      <a:pt x="1073" y="575"/>
                    </a:cubicBezTo>
                    <a:cubicBezTo>
                      <a:pt x="1040" y="543"/>
                      <a:pt x="769" y="482"/>
                      <a:pt x="753" y="431"/>
                    </a:cubicBezTo>
                    <a:cubicBezTo>
                      <a:pt x="737" y="380"/>
                      <a:pt x="945" y="311"/>
                      <a:pt x="977" y="271"/>
                    </a:cubicBezTo>
                    <a:cubicBezTo>
                      <a:pt x="1009" y="231"/>
                      <a:pt x="996" y="176"/>
                      <a:pt x="945" y="191"/>
                    </a:cubicBezTo>
                    <a:cubicBezTo>
                      <a:pt x="894" y="206"/>
                      <a:pt x="730" y="383"/>
                      <a:pt x="673" y="359"/>
                    </a:cubicBezTo>
                    <a:cubicBezTo>
                      <a:pt x="616" y="335"/>
                      <a:pt x="622" y="94"/>
                      <a:pt x="601" y="47"/>
                    </a:cubicBezTo>
                    <a:cubicBezTo>
                      <a:pt x="580" y="0"/>
                      <a:pt x="545" y="19"/>
                      <a:pt x="545" y="79"/>
                    </a:cubicBezTo>
                    <a:cubicBezTo>
                      <a:pt x="545" y="139"/>
                      <a:pt x="633" y="383"/>
                      <a:pt x="601" y="407"/>
                    </a:cubicBezTo>
                    <a:cubicBezTo>
                      <a:pt x="569" y="431"/>
                      <a:pt x="408" y="246"/>
                      <a:pt x="353" y="223"/>
                    </a:cubicBezTo>
                    <a:cubicBezTo>
                      <a:pt x="298" y="200"/>
                      <a:pt x="260" y="219"/>
                      <a:pt x="273" y="271"/>
                    </a:cubicBezTo>
                    <a:cubicBezTo>
                      <a:pt x="286" y="323"/>
                      <a:pt x="465" y="518"/>
                      <a:pt x="433" y="535"/>
                    </a:cubicBezTo>
                    <a:cubicBezTo>
                      <a:pt x="401" y="552"/>
                      <a:pt x="139" y="390"/>
                      <a:pt x="81" y="375"/>
                    </a:cubicBezTo>
                    <a:cubicBezTo>
                      <a:pt x="23" y="360"/>
                      <a:pt x="48" y="415"/>
                      <a:pt x="81" y="447"/>
                    </a:cubicBezTo>
                    <a:cubicBezTo>
                      <a:pt x="114" y="479"/>
                      <a:pt x="246" y="528"/>
                      <a:pt x="289" y="55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00">
                      <a:gamma/>
                      <a:shade val="46275"/>
                      <a:invGamma/>
                    </a:srgbClr>
                  </a:gs>
                  <a:gs pos="50000">
                    <a:srgbClr val="669900"/>
                  </a:gs>
                  <a:gs pos="100000">
                    <a:srgbClr val="6699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82" name="Oval 358"/>
              <p:cNvSpPr>
                <a:spLocks noChangeArrowheads="1"/>
              </p:cNvSpPr>
              <p:nvPr/>
            </p:nvSpPr>
            <p:spPr bwMode="auto">
              <a:xfrm rot="-3176956">
                <a:off x="3241" y="1902"/>
                <a:ext cx="124" cy="128"/>
              </a:xfrm>
              <a:prstGeom prst="ellipse">
                <a:avLst/>
              </a:prstGeom>
              <a:gradFill rotWithShape="1">
                <a:gsLst>
                  <a:gs pos="0">
                    <a:srgbClr val="669900"/>
                  </a:gs>
                  <a:gs pos="50000">
                    <a:srgbClr val="669900">
                      <a:gamma/>
                      <a:shade val="46275"/>
                      <a:invGamma/>
                    </a:srgbClr>
                  </a:gs>
                  <a:gs pos="100000">
                    <a:srgbClr val="669900"/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83" name="Text Box 359"/>
            <p:cNvSpPr txBox="1">
              <a:spLocks noChangeArrowheads="1"/>
            </p:cNvSpPr>
            <p:nvPr/>
          </p:nvSpPr>
          <p:spPr bwMode="auto">
            <a:xfrm>
              <a:off x="8243888" y="4086225"/>
              <a:ext cx="1928812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Ag specific T cell</a:t>
              </a:r>
              <a:endParaRPr lang="en-GB"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4" name="Text Box 360"/>
            <p:cNvSpPr txBox="1">
              <a:spLocks noChangeArrowheads="1"/>
            </p:cNvSpPr>
            <p:nvPr/>
          </p:nvSpPr>
          <p:spPr bwMode="auto">
            <a:xfrm>
              <a:off x="8243888" y="4352925"/>
              <a:ext cx="1131887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 cell</a:t>
              </a:r>
              <a:endParaRPr lang="en-GB"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5" name="Text Box 361"/>
            <p:cNvSpPr txBox="1">
              <a:spLocks noChangeArrowheads="1"/>
            </p:cNvSpPr>
            <p:nvPr/>
          </p:nvSpPr>
          <p:spPr bwMode="auto">
            <a:xfrm>
              <a:off x="8243888" y="4591050"/>
              <a:ext cx="1471612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Dying T cell</a:t>
              </a:r>
              <a:endParaRPr lang="en-GB"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86" name="Group 362"/>
            <p:cNvGrpSpPr>
              <a:grpSpLocks/>
            </p:cNvGrpSpPr>
            <p:nvPr/>
          </p:nvGrpSpPr>
          <p:grpSpPr bwMode="auto">
            <a:xfrm>
              <a:off x="8023225" y="4635500"/>
              <a:ext cx="254000" cy="201613"/>
              <a:chOff x="2730" y="3774"/>
              <a:chExt cx="136" cy="136"/>
            </a:xfrm>
          </p:grpSpPr>
          <p:sp>
            <p:nvSpPr>
              <p:cNvPr id="387" name="Oval 363"/>
              <p:cNvSpPr>
                <a:spLocks noChangeArrowheads="1"/>
              </p:cNvSpPr>
              <p:nvPr/>
            </p:nvSpPr>
            <p:spPr bwMode="auto">
              <a:xfrm>
                <a:off x="2730" y="3774"/>
                <a:ext cx="136" cy="136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88" name="Oval 364"/>
              <p:cNvSpPr>
                <a:spLocks noChangeArrowheads="1"/>
              </p:cNvSpPr>
              <p:nvPr/>
            </p:nvSpPr>
            <p:spPr bwMode="auto">
              <a:xfrm>
                <a:off x="2763" y="3830"/>
                <a:ext cx="53" cy="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5000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89" name="Group 365"/>
            <p:cNvGrpSpPr>
              <a:grpSpLocks/>
            </p:cNvGrpSpPr>
            <p:nvPr/>
          </p:nvGrpSpPr>
          <p:grpSpPr bwMode="auto">
            <a:xfrm>
              <a:off x="8023225" y="4394200"/>
              <a:ext cx="254000" cy="201613"/>
              <a:chOff x="2502" y="3270"/>
              <a:chExt cx="190" cy="190"/>
            </a:xfrm>
          </p:grpSpPr>
          <p:sp>
            <p:nvSpPr>
              <p:cNvPr id="390" name="Oval 366"/>
              <p:cNvSpPr>
                <a:spLocks noChangeArrowheads="1"/>
              </p:cNvSpPr>
              <p:nvPr/>
            </p:nvSpPr>
            <p:spPr bwMode="auto">
              <a:xfrm>
                <a:off x="2502" y="3270"/>
                <a:ext cx="190" cy="190"/>
              </a:xfrm>
              <a:prstGeom prst="ellipse">
                <a:avLst/>
              </a:prstGeom>
              <a:gradFill rotWithShape="1">
                <a:gsLst>
                  <a:gs pos="0">
                    <a:srgbClr val="BBE0E3">
                      <a:gamma/>
                      <a:shade val="46275"/>
                      <a:invGamma/>
                    </a:srgbClr>
                  </a:gs>
                  <a:gs pos="50000">
                    <a:srgbClr val="BBE0E3"/>
                  </a:gs>
                  <a:gs pos="100000">
                    <a:srgbClr val="BBE0E3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91" name="Oval 367"/>
              <p:cNvSpPr>
                <a:spLocks noChangeArrowheads="1"/>
              </p:cNvSpPr>
              <p:nvPr/>
            </p:nvSpPr>
            <p:spPr bwMode="auto">
              <a:xfrm>
                <a:off x="2549" y="3349"/>
                <a:ext cx="74" cy="68"/>
              </a:xfrm>
              <a:prstGeom prst="ellipse">
                <a:avLst/>
              </a:pr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92" name="Group 368"/>
            <p:cNvGrpSpPr>
              <a:grpSpLocks/>
            </p:cNvGrpSpPr>
            <p:nvPr/>
          </p:nvGrpSpPr>
          <p:grpSpPr bwMode="auto">
            <a:xfrm>
              <a:off x="8023225" y="4152900"/>
              <a:ext cx="254000" cy="198438"/>
              <a:chOff x="3594" y="2820"/>
              <a:chExt cx="424" cy="424"/>
            </a:xfrm>
          </p:grpSpPr>
          <p:sp>
            <p:nvSpPr>
              <p:cNvPr id="393" name="Oval 369"/>
              <p:cNvSpPr>
                <a:spLocks noChangeArrowheads="1"/>
              </p:cNvSpPr>
              <p:nvPr/>
            </p:nvSpPr>
            <p:spPr bwMode="auto">
              <a:xfrm>
                <a:off x="3594" y="2820"/>
                <a:ext cx="424" cy="424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50000">
                    <a:srgbClr val="9966FF"/>
                  </a:gs>
                  <a:gs pos="100000">
                    <a:srgbClr val="9966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94" name="Oval 370"/>
              <p:cNvSpPr>
                <a:spLocks noChangeArrowheads="1"/>
              </p:cNvSpPr>
              <p:nvPr/>
            </p:nvSpPr>
            <p:spPr bwMode="auto">
              <a:xfrm>
                <a:off x="3698" y="2996"/>
                <a:ext cx="165" cy="152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5000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GB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95" name="Line 371"/>
            <p:cNvSpPr>
              <a:spLocks noChangeShapeType="1"/>
            </p:cNvSpPr>
            <p:nvPr/>
          </p:nvSpPr>
          <p:spPr bwMode="auto">
            <a:xfrm flipV="1">
              <a:off x="5110163" y="1212850"/>
              <a:ext cx="236537" cy="180340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6" name="Line 372"/>
            <p:cNvSpPr>
              <a:spLocks noChangeShapeType="1"/>
            </p:cNvSpPr>
            <p:nvPr/>
          </p:nvSpPr>
          <p:spPr bwMode="auto">
            <a:xfrm flipH="1" flipV="1">
              <a:off x="5345113" y="1228725"/>
              <a:ext cx="1289050" cy="1666875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7" name="Line 373"/>
            <p:cNvSpPr>
              <a:spLocks noChangeShapeType="1"/>
            </p:cNvSpPr>
            <p:nvPr/>
          </p:nvSpPr>
          <p:spPr bwMode="auto">
            <a:xfrm flipH="1" flipV="1">
              <a:off x="5140325" y="3536950"/>
              <a:ext cx="9525" cy="314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8" name="Text Box 374"/>
            <p:cNvSpPr txBox="1">
              <a:spLocks noChangeArrowheads="1"/>
            </p:cNvSpPr>
            <p:nvPr/>
          </p:nvSpPr>
          <p:spPr bwMode="auto">
            <a:xfrm>
              <a:off x="4443413" y="3908425"/>
              <a:ext cx="1562099" cy="319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Infection #2</a:t>
              </a:r>
            </a:p>
          </p:txBody>
        </p:sp>
        <p:sp>
          <p:nvSpPr>
            <p:cNvPr id="399" name="Line 375"/>
            <p:cNvSpPr>
              <a:spLocks noChangeShapeType="1"/>
            </p:cNvSpPr>
            <p:nvPr/>
          </p:nvSpPr>
          <p:spPr bwMode="auto">
            <a:xfrm>
              <a:off x="6616700" y="2886075"/>
              <a:ext cx="904875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0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14475" y="203893"/>
            <a:ext cx="6945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Visualizing antigen-specific T cells 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333500"/>
            <a:ext cx="37909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1663" y="5429250"/>
            <a:ext cx="3143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Tetramerization</a:t>
            </a:r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(biotin/streptavidin) increases the avidity of the TCR-MHC/peptide interaction</a:t>
            </a:r>
            <a:endParaRPr lang="en-GB" sz="16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39"/>
          <p:cNvPicPr>
            <a:picLocks noChangeAspect="1" noChangeArrowheads="1"/>
          </p:cNvPicPr>
          <p:nvPr/>
        </p:nvPicPr>
        <p:blipFill>
          <a:blip r:embed="rId4" cstate="print"/>
          <a:srcRect l="26118" b="6583"/>
          <a:stretch>
            <a:fillRect/>
          </a:stretch>
        </p:blipFill>
        <p:spPr bwMode="auto">
          <a:xfrm>
            <a:off x="5599108" y="1856466"/>
            <a:ext cx="1959931" cy="208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8"/>
          <p:cNvSpPr txBox="1">
            <a:spLocks noChangeArrowheads="1"/>
          </p:cNvSpPr>
          <p:nvPr/>
        </p:nvSpPr>
        <p:spPr bwMode="auto">
          <a:xfrm rot="16200000">
            <a:off x="5207754" y="3409512"/>
            <a:ext cx="61587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CD8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 Box 99"/>
          <p:cNvSpPr txBox="1">
            <a:spLocks noChangeArrowheads="1"/>
          </p:cNvSpPr>
          <p:nvPr/>
        </p:nvSpPr>
        <p:spPr bwMode="auto">
          <a:xfrm>
            <a:off x="5706138" y="3849253"/>
            <a:ext cx="70083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gp33</a:t>
            </a:r>
            <a:endParaRPr lang="en-GB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4650865" y="1206131"/>
            <a:ext cx="37890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LCMV glycoprotein 33-specific CD8 T-cells </a:t>
            </a:r>
          </a:p>
          <a:p>
            <a:pPr algn="ctr">
              <a:defRPr/>
            </a:pPr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(gp33</a:t>
            </a:r>
            <a:r>
              <a:rPr lang="en-GB" sz="16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CD8</a:t>
            </a:r>
            <a:r>
              <a:rPr lang="en-GB" sz="16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T-cells)</a:t>
            </a:r>
            <a:endParaRPr lang="en-GB" sz="16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51" y="4671730"/>
            <a:ext cx="4911916" cy="9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98"/>
          <p:cNvSpPr txBox="1">
            <a:spLocks noChangeArrowheads="1"/>
          </p:cNvSpPr>
          <p:nvPr/>
        </p:nvSpPr>
        <p:spPr bwMode="auto">
          <a:xfrm>
            <a:off x="4255615" y="5572125"/>
            <a:ext cx="50847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CD8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 Box 98"/>
          <p:cNvSpPr txBox="1">
            <a:spLocks noChangeArrowheads="1"/>
          </p:cNvSpPr>
          <p:nvPr/>
        </p:nvSpPr>
        <p:spPr bwMode="auto">
          <a:xfrm rot="16200000">
            <a:off x="3533460" y="5142102"/>
            <a:ext cx="8600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tetramer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515645" y="6370436"/>
            <a:ext cx="4179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Murali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-Krishna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Immunity,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1998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14475" y="203893"/>
            <a:ext cx="6945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Primary CD8</a:t>
            </a:r>
            <a:r>
              <a:rPr lang="en-US" sz="2400" b="1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 cell response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676400"/>
            <a:ext cx="40671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1116013" y="1524000"/>
            <a:ext cx="32124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b="1" dirty="0" smtClean="0">
                <a:solidFill>
                  <a:srgbClr val="3333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gp33</a:t>
            </a:r>
            <a:r>
              <a:rPr lang="en-GB" sz="1800" b="1" baseline="30000" dirty="0" smtClean="0">
                <a:solidFill>
                  <a:srgbClr val="3333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GB" sz="1800" b="1" dirty="0" smtClean="0">
                <a:solidFill>
                  <a:srgbClr val="3333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CD8</a:t>
            </a:r>
            <a:r>
              <a:rPr lang="en-GB" sz="1800" b="1" baseline="30000" dirty="0" smtClean="0">
                <a:solidFill>
                  <a:srgbClr val="3333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GB" sz="1800" b="1" dirty="0" smtClean="0">
                <a:solidFill>
                  <a:srgbClr val="3333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T-cells</a:t>
            </a:r>
            <a:endParaRPr lang="en-GB" sz="1800" b="1" dirty="0">
              <a:solidFill>
                <a:srgbClr val="3333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57"/>
          <p:cNvSpPr txBox="1">
            <a:spLocks noChangeArrowheads="1"/>
          </p:cNvSpPr>
          <p:nvPr/>
        </p:nvSpPr>
        <p:spPr bwMode="auto">
          <a:xfrm rot="16200000">
            <a:off x="-997207" y="3500050"/>
            <a:ext cx="331839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 gp33</a:t>
            </a:r>
            <a:r>
              <a:rPr lang="en-GB" sz="1200" b="1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GB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CD8</a:t>
            </a:r>
            <a:r>
              <a:rPr lang="en-GB" sz="1200" b="1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GB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T-cells (PBL)</a:t>
            </a:r>
            <a:endParaRPr lang="en-GB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1116013" y="5600700"/>
            <a:ext cx="331839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Time (days)</a:t>
            </a:r>
            <a:endParaRPr lang="en-GB" sz="1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39"/>
          <p:cNvPicPr>
            <a:picLocks noChangeAspect="1" noChangeArrowheads="1"/>
          </p:cNvPicPr>
          <p:nvPr/>
        </p:nvPicPr>
        <p:blipFill>
          <a:blip r:embed="rId4" cstate="print"/>
          <a:srcRect l="26118" b="6583"/>
          <a:stretch>
            <a:fillRect/>
          </a:stretch>
        </p:blipFill>
        <p:spPr bwMode="auto">
          <a:xfrm>
            <a:off x="5092661" y="2591276"/>
            <a:ext cx="1490198" cy="158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71" y="2702773"/>
            <a:ext cx="1499127" cy="147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98"/>
          <p:cNvSpPr txBox="1">
            <a:spLocks noChangeArrowheads="1"/>
          </p:cNvSpPr>
          <p:nvPr/>
        </p:nvSpPr>
        <p:spPr bwMode="auto">
          <a:xfrm rot="16200000">
            <a:off x="4742759" y="3771266"/>
            <a:ext cx="56137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CD8</a:t>
            </a:r>
            <a:endParaRPr lang="en-GB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 Box 99"/>
          <p:cNvSpPr txBox="1">
            <a:spLocks noChangeArrowheads="1"/>
          </p:cNvSpPr>
          <p:nvPr/>
        </p:nvSpPr>
        <p:spPr bwMode="auto">
          <a:xfrm>
            <a:off x="5129789" y="4121390"/>
            <a:ext cx="63671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gp33</a:t>
            </a:r>
            <a:endParaRPr lang="en-GB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 Box 98"/>
          <p:cNvSpPr txBox="1">
            <a:spLocks noChangeArrowheads="1"/>
          </p:cNvSpPr>
          <p:nvPr/>
        </p:nvSpPr>
        <p:spPr bwMode="auto">
          <a:xfrm rot="16200000">
            <a:off x="6584858" y="3748578"/>
            <a:ext cx="56137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CD8</a:t>
            </a:r>
            <a:endParaRPr lang="en-GB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 Box 99"/>
          <p:cNvSpPr txBox="1">
            <a:spLocks noChangeArrowheads="1"/>
          </p:cNvSpPr>
          <p:nvPr/>
        </p:nvSpPr>
        <p:spPr bwMode="auto">
          <a:xfrm>
            <a:off x="6987766" y="4106256"/>
            <a:ext cx="63671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gp33</a:t>
            </a:r>
            <a:endParaRPr lang="en-GB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 Box 99"/>
          <p:cNvSpPr txBox="1">
            <a:spLocks noChangeArrowheads="1"/>
          </p:cNvSpPr>
          <p:nvPr/>
        </p:nvSpPr>
        <p:spPr bwMode="auto">
          <a:xfrm>
            <a:off x="5482438" y="2437387"/>
            <a:ext cx="71064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Day 8</a:t>
            </a:r>
            <a:endParaRPr lang="en-GB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 Box 99"/>
          <p:cNvSpPr txBox="1">
            <a:spLocks noChangeArrowheads="1"/>
          </p:cNvSpPr>
          <p:nvPr/>
        </p:nvSpPr>
        <p:spPr bwMode="auto">
          <a:xfrm>
            <a:off x="7375539" y="2471098"/>
            <a:ext cx="82445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Day 69</a:t>
            </a:r>
            <a:endParaRPr lang="en-GB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14475" y="203893"/>
            <a:ext cx="6945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Antigen-specific CD4</a:t>
            </a:r>
            <a:r>
              <a:rPr lang="en-US" sz="2400" b="1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 cell response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01" name="Rectangle 10"/>
          <p:cNvSpPr>
            <a:spLocks noChangeArrowheads="1"/>
          </p:cNvSpPr>
          <p:nvPr/>
        </p:nvSpPr>
        <p:spPr bwMode="auto">
          <a:xfrm>
            <a:off x="4515645" y="6370436"/>
            <a:ext cx="4179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Homann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Nature Immunology,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2001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9" y="2328862"/>
            <a:ext cx="40195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45" y="2376487"/>
            <a:ext cx="41338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2" name="Text Box 57"/>
          <p:cNvSpPr txBox="1">
            <a:spLocks noChangeArrowheads="1"/>
          </p:cNvSpPr>
          <p:nvPr/>
        </p:nvSpPr>
        <p:spPr bwMode="auto">
          <a:xfrm>
            <a:off x="858838" y="1893332"/>
            <a:ext cx="32124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Ag-CD4</a:t>
            </a:r>
            <a:r>
              <a:rPr lang="en-GB" sz="1800" b="1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GB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T-cells</a:t>
            </a:r>
            <a:endParaRPr lang="en-GB" sz="1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3" name="Text Box 57"/>
          <p:cNvSpPr txBox="1">
            <a:spLocks noChangeArrowheads="1"/>
          </p:cNvSpPr>
          <p:nvPr/>
        </p:nvSpPr>
        <p:spPr bwMode="auto">
          <a:xfrm>
            <a:off x="4976335" y="1902380"/>
            <a:ext cx="32124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Ag-CD8</a:t>
            </a:r>
            <a:r>
              <a:rPr lang="en-GB" sz="1800" b="1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GB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T-cells</a:t>
            </a:r>
            <a:endParaRPr lang="en-GB" sz="1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1551" y="203893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Secondary (recall) CD8</a:t>
            </a:r>
            <a:r>
              <a:rPr lang="en-US" sz="2400" b="1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 cell response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01" name="Rectangle 10"/>
          <p:cNvSpPr>
            <a:spLocks noChangeArrowheads="1"/>
          </p:cNvSpPr>
          <p:nvPr/>
        </p:nvSpPr>
        <p:spPr bwMode="auto">
          <a:xfrm>
            <a:off x="4515645" y="6370436"/>
            <a:ext cx="4179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K.J. Flynn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Immunity,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1998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20" y="2010252"/>
            <a:ext cx="595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45" y="3229452"/>
            <a:ext cx="59436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-192250" y="2436256"/>
            <a:ext cx="321247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Primary Influenza</a:t>
            </a:r>
            <a:endParaRPr lang="en-GB" sz="1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-192250" y="3536870"/>
            <a:ext cx="321247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Secondary Influenza</a:t>
            </a:r>
          </a:p>
          <a:p>
            <a:pPr algn="ctr">
              <a:defRPr/>
            </a:pPr>
            <a:r>
              <a:rPr lang="en-GB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(8 months later)</a:t>
            </a:r>
            <a:endParaRPr lang="en-GB" sz="1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99"/>
          <p:cNvSpPr txBox="1">
            <a:spLocks noChangeArrowheads="1"/>
          </p:cNvSpPr>
          <p:nvPr/>
        </p:nvSpPr>
        <p:spPr bwMode="auto">
          <a:xfrm>
            <a:off x="5620545" y="4537295"/>
            <a:ext cx="56137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CD8</a:t>
            </a:r>
            <a:endParaRPr lang="en-GB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99"/>
          <p:cNvSpPr txBox="1">
            <a:spLocks noChangeArrowheads="1"/>
          </p:cNvSpPr>
          <p:nvPr/>
        </p:nvSpPr>
        <p:spPr bwMode="auto">
          <a:xfrm rot="16200000">
            <a:off x="2369240" y="3008888"/>
            <a:ext cx="99418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Tetramer</a:t>
            </a:r>
            <a:endParaRPr lang="en-GB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5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1551" y="203893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 and effector subtypes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17" name="Picture 1" descr="mem T cell lif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26911"/>
            <a:ext cx="53340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9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7115" y="1213892"/>
            <a:ext cx="7137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GB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“Immunological memory is the ability of the immune system to respond with greater vigour upon re-encounter with the same pathogen and constitutes the basis for vaccination”</a:t>
            </a:r>
            <a:endParaRPr lang="en-GB" sz="24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088267" y="260648"/>
            <a:ext cx="4382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Immunological Memory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292080" y="6417876"/>
            <a:ext cx="3641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F. </a:t>
            </a:r>
            <a:r>
              <a:rPr lang="en-GB" sz="1200" dirty="0" err="1" smtClean="0">
                <a:solidFill>
                  <a:schemeClr val="tx1"/>
                </a:solidFill>
              </a:rPr>
              <a:t>Sallusto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</a:rPr>
              <a:t>et al</a:t>
            </a:r>
            <a:r>
              <a:rPr lang="en-GB" sz="1200" dirty="0" smtClean="0">
                <a:solidFill>
                  <a:schemeClr val="tx1"/>
                </a:solidFill>
              </a:rPr>
              <a:t>., </a:t>
            </a:r>
            <a:r>
              <a:rPr lang="en-GB" sz="1200" i="1" dirty="0" smtClean="0">
                <a:solidFill>
                  <a:schemeClr val="tx1"/>
                </a:solidFill>
              </a:rPr>
              <a:t>Immunity, </a:t>
            </a:r>
            <a:r>
              <a:rPr lang="en-GB" sz="1200" dirty="0" smtClean="0">
                <a:solidFill>
                  <a:schemeClr val="tx1"/>
                </a:solidFill>
              </a:rPr>
              <a:t>2010</a:t>
            </a:r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24477" y="3470965"/>
            <a:ext cx="6168138" cy="2415192"/>
            <a:chOff x="622166" y="3622675"/>
            <a:chExt cx="7848635" cy="3073206"/>
          </a:xfrm>
        </p:grpSpPr>
        <p:sp>
          <p:nvSpPr>
            <p:cNvPr id="8" name="Line 18"/>
            <p:cNvSpPr>
              <a:spLocks noChangeShapeType="1"/>
            </p:cNvSpPr>
            <p:nvPr/>
          </p:nvSpPr>
          <p:spPr bwMode="auto">
            <a:xfrm flipV="1">
              <a:off x="1366739" y="3690937"/>
              <a:ext cx="0" cy="2268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1382614" y="4170362"/>
              <a:ext cx="1228725" cy="1800225"/>
            </a:xfrm>
            <a:custGeom>
              <a:avLst/>
              <a:gdLst/>
              <a:ahLst/>
              <a:cxnLst>
                <a:cxn ang="0">
                  <a:pos x="0" y="1227"/>
                </a:cxn>
                <a:cxn ang="0">
                  <a:pos x="348" y="3"/>
                </a:cxn>
                <a:cxn ang="0">
                  <a:pos x="822" y="1245"/>
                </a:cxn>
              </a:cxnLst>
              <a:rect l="0" t="0" r="r" b="b"/>
              <a:pathLst>
                <a:path w="822" h="1245">
                  <a:moveTo>
                    <a:pt x="0" y="1227"/>
                  </a:moveTo>
                  <a:cubicBezTo>
                    <a:pt x="105" y="613"/>
                    <a:pt x="211" y="0"/>
                    <a:pt x="348" y="3"/>
                  </a:cubicBezTo>
                  <a:cubicBezTo>
                    <a:pt x="485" y="6"/>
                    <a:pt x="743" y="1038"/>
                    <a:pt x="822" y="124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2001739" y="4054475"/>
              <a:ext cx="3302000" cy="1889125"/>
            </a:xfrm>
            <a:custGeom>
              <a:avLst/>
              <a:gdLst/>
              <a:ahLst/>
              <a:cxnLst>
                <a:cxn ang="0">
                  <a:pos x="0" y="1171"/>
                </a:cxn>
                <a:cxn ang="0">
                  <a:pos x="432" y="61"/>
                </a:cxn>
                <a:cxn ang="0">
                  <a:pos x="1074" y="805"/>
                </a:cxn>
                <a:cxn ang="0">
                  <a:pos x="2208" y="943"/>
                </a:cxn>
              </a:cxnLst>
              <a:rect l="0" t="0" r="r" b="b"/>
              <a:pathLst>
                <a:path w="2208" h="1171">
                  <a:moveTo>
                    <a:pt x="0" y="1171"/>
                  </a:moveTo>
                  <a:cubicBezTo>
                    <a:pt x="126" y="646"/>
                    <a:pt x="253" y="122"/>
                    <a:pt x="432" y="61"/>
                  </a:cubicBezTo>
                  <a:cubicBezTo>
                    <a:pt x="611" y="0"/>
                    <a:pt x="778" y="658"/>
                    <a:pt x="1074" y="805"/>
                  </a:cubicBezTo>
                  <a:cubicBezTo>
                    <a:pt x="1370" y="952"/>
                    <a:pt x="1789" y="947"/>
                    <a:pt x="2208" y="943"/>
                  </a:cubicBezTo>
                </a:path>
              </a:pathLst>
            </a:custGeom>
            <a:noFill/>
            <a:ln w="38100" cmpd="sng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5276751" y="3622675"/>
              <a:ext cx="2557463" cy="2044700"/>
            </a:xfrm>
            <a:custGeom>
              <a:avLst/>
              <a:gdLst/>
              <a:ahLst/>
              <a:cxnLst>
                <a:cxn ang="0">
                  <a:pos x="0" y="1350"/>
                </a:cxn>
                <a:cxn ang="0">
                  <a:pos x="174" y="1326"/>
                </a:cxn>
                <a:cxn ang="0">
                  <a:pos x="258" y="1116"/>
                </a:cxn>
                <a:cxn ang="0">
                  <a:pos x="432" y="12"/>
                </a:cxn>
                <a:cxn ang="0">
                  <a:pos x="858" y="1188"/>
                </a:cxn>
                <a:cxn ang="0">
                  <a:pos x="1710" y="1386"/>
                </a:cxn>
              </a:cxnLst>
              <a:rect l="0" t="0" r="r" b="b"/>
              <a:pathLst>
                <a:path w="1710" h="1417">
                  <a:moveTo>
                    <a:pt x="0" y="1350"/>
                  </a:moveTo>
                  <a:cubicBezTo>
                    <a:pt x="65" y="1357"/>
                    <a:pt x="131" y="1365"/>
                    <a:pt x="174" y="1326"/>
                  </a:cubicBezTo>
                  <a:cubicBezTo>
                    <a:pt x="217" y="1287"/>
                    <a:pt x="215" y="1335"/>
                    <a:pt x="258" y="1116"/>
                  </a:cubicBezTo>
                  <a:cubicBezTo>
                    <a:pt x="301" y="897"/>
                    <a:pt x="332" y="0"/>
                    <a:pt x="432" y="12"/>
                  </a:cubicBezTo>
                  <a:cubicBezTo>
                    <a:pt x="532" y="24"/>
                    <a:pt x="645" y="959"/>
                    <a:pt x="858" y="1188"/>
                  </a:cubicBezTo>
                  <a:cubicBezTo>
                    <a:pt x="1071" y="1417"/>
                    <a:pt x="1390" y="1401"/>
                    <a:pt x="1710" y="1386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1150479" y="6169806"/>
              <a:ext cx="1460861" cy="509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Innate</a:t>
              </a: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2477989" y="6186762"/>
              <a:ext cx="1852491" cy="509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folHlin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Adaptive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5857776" y="6186762"/>
              <a:ext cx="1705630" cy="509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>
                  <a:solidFill>
                    <a:schemeClr val="accent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Memory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 rot="16200000">
              <a:off x="-43755" y="4588634"/>
              <a:ext cx="1919288" cy="58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Immune response activity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7380190" y="5964236"/>
              <a:ext cx="1090611" cy="58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Time (days)</a:t>
              </a: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2177951" y="5964238"/>
              <a:ext cx="1090613" cy="35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8</a:t>
              </a: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849214" y="5964238"/>
              <a:ext cx="1092199" cy="35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0</a:t>
              </a: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5141814" y="5986462"/>
              <a:ext cx="2454275" cy="35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Secondary infection</a:t>
              </a:r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1366739" y="5959475"/>
              <a:ext cx="66833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" name="Sun 2"/>
          <p:cNvSpPr/>
          <p:nvPr/>
        </p:nvSpPr>
        <p:spPr>
          <a:xfrm>
            <a:off x="1133022" y="5909823"/>
            <a:ext cx="457200" cy="457200"/>
          </a:xfrm>
          <a:prstGeom prst="sun">
            <a:avLst/>
          </a:prstGeom>
          <a:solidFill>
            <a:srgbClr val="92D05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un 22"/>
          <p:cNvSpPr/>
          <p:nvPr/>
        </p:nvSpPr>
        <p:spPr>
          <a:xfrm>
            <a:off x="4559300" y="5983815"/>
            <a:ext cx="457200" cy="457200"/>
          </a:xfrm>
          <a:prstGeom prst="sun">
            <a:avLst/>
          </a:prstGeom>
          <a:solidFill>
            <a:srgbClr val="92D05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ightning Bolt 20"/>
          <p:cNvSpPr/>
          <p:nvPr/>
        </p:nvSpPr>
        <p:spPr>
          <a:xfrm rot="15647875">
            <a:off x="1462840" y="5588896"/>
            <a:ext cx="367871" cy="367871"/>
          </a:xfrm>
          <a:prstGeom prst="lightningBolt">
            <a:avLst/>
          </a:prstGeom>
          <a:solidFill>
            <a:srgbClr val="92D05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ightning Bolt 24"/>
          <p:cNvSpPr/>
          <p:nvPr/>
        </p:nvSpPr>
        <p:spPr>
          <a:xfrm rot="15647875">
            <a:off x="4875023" y="5632680"/>
            <a:ext cx="367871" cy="367871"/>
          </a:xfrm>
          <a:prstGeom prst="lightningBolt">
            <a:avLst/>
          </a:prstGeom>
          <a:solidFill>
            <a:srgbClr val="92D05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1551" y="203893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CD4</a:t>
            </a:r>
            <a:r>
              <a:rPr lang="en-US" sz="2400" b="1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memory and effector subtypes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185863"/>
            <a:ext cx="52863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515645" y="6370436"/>
            <a:ext cx="4179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M. Pepper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Nature Immunology,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1551" y="203893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 and </a:t>
            </a:r>
            <a:r>
              <a:rPr lang="en-US" sz="24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Tcm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1219200"/>
            <a:ext cx="81629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u="sng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Effector memory T cells (Tem)</a:t>
            </a:r>
          </a:p>
          <a:p>
            <a:pPr eaLnBrk="1" hangingPunct="1"/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Lack LN homing molecules CCR7 and CD62L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 in and circulate through peripheral tissues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Exhibit immediate effector function upon antigen 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recognition</a:t>
            </a:r>
          </a:p>
          <a:p>
            <a:pPr eaLnBrk="1" hangingPunct="1"/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Central </a:t>
            </a:r>
            <a:r>
              <a:rPr lang="en-US" sz="1800" u="sng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 T cells  </a:t>
            </a:r>
            <a:r>
              <a:rPr lang="en-US" sz="1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800" u="sng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Tcm</a:t>
            </a:r>
            <a:r>
              <a:rPr lang="en-US" sz="1800" u="sng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eaLnBrk="1" hangingPunct="1"/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Circulate </a:t>
            </a:r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between secondary lymphoid organs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Express </a:t>
            </a:r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LN homing molecules CCR7 and CD62L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</a:t>
            </a:r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 exhibit immediate effector functions (cytokines/cytotoxicity)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Undergo </a:t>
            </a:r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significant recall proliferation upon antigen 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re-encounter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n-US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time, </a:t>
            </a:r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memory pool gradually 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changes from Tem to stable and long-lived </a:t>
            </a:r>
            <a:r>
              <a:rPr lang="en-US" sz="18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Tcm</a:t>
            </a:r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1551" y="203893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it that simple?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5645" y="6370436"/>
            <a:ext cx="4179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F.C. Jameson and D.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Masopust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Immunity,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71550" y="1657347"/>
            <a:ext cx="7410450" cy="3362325"/>
            <a:chOff x="971550" y="1657347"/>
            <a:chExt cx="7410450" cy="33623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1657347"/>
              <a:ext cx="7410450" cy="336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5382" y="4086216"/>
              <a:ext cx="900112" cy="466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19" y="2133597"/>
              <a:ext cx="450056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78521">
              <a:off x="4487787" y="2360912"/>
              <a:ext cx="387863" cy="3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683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1551" y="203893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 development models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095750" y="6370436"/>
            <a:ext cx="45997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Lefrancois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D.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Masopust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Nat. </a:t>
            </a:r>
            <a:r>
              <a:rPr lang="en-GB" sz="12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Immunol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38225"/>
            <a:ext cx="317182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57575" y="1219199"/>
            <a:ext cx="568642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a: asymmetric division</a:t>
            </a:r>
            <a:endParaRPr lang="en-US" sz="1800" u="sng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daughter cells with polarized cell-fate</a:t>
            </a:r>
          </a:p>
          <a:p>
            <a:pPr eaLnBrk="1" hangingPunct="1"/>
            <a:endParaRPr lang="en-GB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b: effector lineages</a:t>
            </a: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two effector daughters with effector and memory potential</a:t>
            </a:r>
          </a:p>
          <a:p>
            <a:pPr eaLnBrk="1" hangingPunct="1"/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825" y="5000625"/>
            <a:ext cx="3395663" cy="1819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1551" y="203893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innate fate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218113" y="6519863"/>
            <a:ext cx="30764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C. </a:t>
            </a:r>
            <a:r>
              <a:rPr lang="en-US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Stemberger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</a:t>
            </a:r>
            <a:r>
              <a:rPr lang="en-US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al., </a:t>
            </a:r>
            <a:r>
              <a:rPr lang="en-US" sz="12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Immunity</a:t>
            </a:r>
            <a:r>
              <a:rPr lang="en-US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2007</a:t>
            </a:r>
            <a:endParaRPr lang="en-U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4" y="2161163"/>
            <a:ext cx="80105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124575" y="4438650"/>
            <a:ext cx="21343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Tcm</a:t>
            </a:r>
            <a:r>
              <a:rPr lang="en-US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IL7R</a:t>
            </a:r>
            <a:r>
              <a:rPr lang="en-US" sz="16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CD62L</a:t>
            </a:r>
            <a:r>
              <a:rPr lang="en-US" sz="16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endParaRPr lang="en-US" sz="1600" baseline="300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124575" y="4724400"/>
            <a:ext cx="20830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Tem: </a:t>
            </a:r>
            <a:r>
              <a:rPr lang="en-US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IL7R</a:t>
            </a:r>
            <a:r>
              <a:rPr lang="en-US" sz="16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CD62L</a:t>
            </a:r>
            <a:r>
              <a:rPr lang="en-US" sz="16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endParaRPr lang="en-US" sz="1600" baseline="300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42925" y="1171575"/>
            <a:ext cx="8096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One single naïve CD45.1</a:t>
            </a:r>
            <a:r>
              <a:rPr lang="en-US" sz="16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CD8</a:t>
            </a:r>
            <a:r>
              <a:rPr lang="en-US" sz="16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cell transferred to CD45.2</a:t>
            </a:r>
            <a:r>
              <a:rPr lang="en-US" sz="16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recipients, infected with </a:t>
            </a:r>
            <a:r>
              <a:rPr lang="en-US" sz="16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Listeria</a:t>
            </a:r>
            <a:r>
              <a:rPr lang="en-US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analysed</a:t>
            </a:r>
            <a:r>
              <a:rPr lang="en-US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5 weeks later.</a:t>
            </a:r>
            <a:endParaRPr lang="en-US" sz="1600" baseline="300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1551" y="203893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Asymmetric cell division 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361113" y="6519862"/>
            <a:ext cx="2581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J.T. Chang </a:t>
            </a:r>
            <a:r>
              <a:rPr lang="en-US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al., Science 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2007</a:t>
            </a:r>
            <a:endParaRPr lang="en-US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8251" y="1018233"/>
            <a:ext cx="3156187" cy="5232068"/>
            <a:chOff x="941151" y="942033"/>
            <a:chExt cx="3156187" cy="523206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151" y="1302135"/>
              <a:ext cx="317737" cy="4511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942033"/>
              <a:ext cx="2838450" cy="5232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694" y="1502704"/>
            <a:ext cx="4534837" cy="438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1551" y="203893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 development models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095750" y="6370436"/>
            <a:ext cx="45997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Lefrancois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D.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Masopust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Nat. </a:t>
            </a:r>
            <a:r>
              <a:rPr lang="en-GB" sz="12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Immunol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38225"/>
            <a:ext cx="317182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57575" y="1219199"/>
            <a:ext cx="568642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a: asymmetric division</a:t>
            </a:r>
            <a:endParaRPr lang="en-US" sz="1800" u="sng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daughter cells with polarized cell-fate</a:t>
            </a:r>
          </a:p>
          <a:p>
            <a:pPr eaLnBrk="1" hangingPunct="1"/>
            <a:endParaRPr lang="en-GB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b: effector lineages</a:t>
            </a: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two effector daughters with effector and memory potential</a:t>
            </a:r>
          </a:p>
          <a:p>
            <a:pPr eaLnBrk="1" hangingPunct="1"/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c: pluripotent effector cells</a:t>
            </a:r>
            <a:endParaRPr lang="en-US" sz="1800" u="sng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stochastic or environmental control of memory development</a:t>
            </a:r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1551" y="203893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Goldilocks “just right” situation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5645" y="6370436"/>
            <a:ext cx="4179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F.C. Jameson and D.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Masopust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Immunity,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9" name="Picture 5" descr="Goldilocks and the Three Bears by Frederick War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4" y="1019261"/>
            <a:ext cx="2025651" cy="26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2" y="2863412"/>
            <a:ext cx="7727425" cy="315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124" y="203893"/>
            <a:ext cx="8094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“Just right” examples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5645" y="6370436"/>
            <a:ext cx="4179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F.C. Jameson and D.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Masopust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Immunity,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5132" y="3785113"/>
            <a:ext cx="820102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Antigen encounter:</a:t>
            </a:r>
            <a:endParaRPr lang="en-US" sz="1800" u="sng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 </a:t>
            </a:r>
            <a:r>
              <a:rPr lang="en-US" sz="18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Scholer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Immunity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2008</a:t>
            </a:r>
          </a:p>
          <a:p>
            <a:pPr eaLnBrk="1" hangingPunct="1"/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Inflammatory cytokines:</a:t>
            </a: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N.S. Joshi </a:t>
            </a:r>
            <a:r>
              <a:rPr lang="en-US" sz="1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 Immunity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2007</a:t>
            </a:r>
          </a:p>
          <a:p>
            <a:pPr eaLnBrk="1" hangingPunct="1"/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u="sng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mTOR</a:t>
            </a:r>
            <a:r>
              <a:rPr lang="en-US" sz="1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metabolic conditions</a:t>
            </a:r>
            <a:endParaRPr lang="en-US" sz="1800" u="sng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K. Araki </a:t>
            </a:r>
            <a:r>
              <a:rPr lang="en-US" sz="1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al., Nature 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 </a:t>
            </a:r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2" y="1090479"/>
            <a:ext cx="6596968" cy="269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7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124" y="203893"/>
            <a:ext cx="8094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Antigen encounter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5645" y="6370436"/>
            <a:ext cx="4179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Scholer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Immunity,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2008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1942" y="1004754"/>
            <a:ext cx="852725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Ovalbumin-specific T cells (OT1) are injected into wt or ICAM</a:t>
            </a:r>
            <a:r>
              <a:rPr lang="en-US" sz="18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-/-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recipients (ICAM=DC/T cell interaction) and OVA is injected to recipients. </a:t>
            </a:r>
          </a:p>
          <a:p>
            <a:pPr eaLnBrk="1" hangingPunct="1"/>
            <a:endParaRPr lang="en-US" sz="18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Absence of DC/T cells long-lasting interactions does not affect effector development but impairs memory formation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186113"/>
            <a:ext cx="35814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323597"/>
            <a:ext cx="14668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753100" y="3398008"/>
            <a:ext cx="1038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antigen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753100" y="3688907"/>
            <a:ext cx="1952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OVA +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costimulation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753100" y="4056248"/>
            <a:ext cx="1952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OVA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400300" y="3323597"/>
            <a:ext cx="137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Effector cells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157786" y="4904747"/>
            <a:ext cx="297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 precursors 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762250" y="195262"/>
            <a:ext cx="569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Smallpox (</a:t>
            </a:r>
            <a:r>
              <a:rPr lang="en-US" sz="24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variola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87068" y="1010394"/>
            <a:ext cx="458073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Poxvirus: double stranded DNA </a:t>
            </a:r>
          </a:p>
          <a:p>
            <a:pPr eaLnBrk="1" hangingPunct="1"/>
            <a:endParaRPr lang="en-GB" sz="24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20-60% of infected people and up to 80% of children would die from viral infection</a:t>
            </a:r>
          </a:p>
          <a:p>
            <a:pPr eaLnBrk="1" hangingPunct="1"/>
            <a:endParaRPr lang="en-GB" sz="24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forms of disease: patients died from organ failure, haemorrhage, uncontrolled immune response, pulmonary oedema</a:t>
            </a:r>
          </a:p>
          <a:p>
            <a:pPr eaLnBrk="1" hangingPunct="1"/>
            <a:endParaRPr lang="en-GB" sz="24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WHO: eradicated in 1979</a:t>
            </a:r>
            <a:endParaRPr lang="en-GB" sz="24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 descr="File:Child with Smallpox Banglades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545678"/>
            <a:ext cx="2574925" cy="39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10394"/>
            <a:ext cx="1981237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124" y="203893"/>
            <a:ext cx="8094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Pro-inflammatory conditions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5645" y="6370436"/>
            <a:ext cx="4179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N.S. Joshi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Immunity,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2007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1942" y="1004754"/>
            <a:ext cx="883205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 cells: KLRG1</a:t>
            </a:r>
            <a:r>
              <a:rPr lang="en-US" sz="18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IL7R</a:t>
            </a:r>
            <a:r>
              <a:rPr lang="en-US" sz="18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Effector senescent cells: KLRG1</a:t>
            </a:r>
            <a:r>
              <a:rPr lang="en-US" sz="18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IL7R</a:t>
            </a:r>
            <a:r>
              <a:rPr lang="en-US" sz="1800" baseline="300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WT mice infected with peptide loaded DC with or without </a:t>
            </a:r>
            <a:r>
              <a:rPr lang="en-US" sz="1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Listeria.</a:t>
            </a:r>
          </a:p>
          <a:p>
            <a:pPr eaLnBrk="1" hangingPunct="1"/>
            <a:endParaRPr lang="en-US" sz="1800" i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Inflammation influences towards effector populations (gradient of T-bet)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624138"/>
            <a:ext cx="4944269" cy="12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981450"/>
            <a:ext cx="18192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482081"/>
            <a:ext cx="3529012" cy="395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48600" y="2482081"/>
            <a:ext cx="371475" cy="537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186737" y="5568181"/>
            <a:ext cx="371475" cy="537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8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482082"/>
            <a:ext cx="47529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124" y="203893"/>
            <a:ext cx="8094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mTOR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activity, metabolic conditions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5645" y="6370436"/>
            <a:ext cx="4179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K. Araki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Nature,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2009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1942" y="1004754"/>
            <a:ext cx="883205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WT mice infected with LCMV and treated with </a:t>
            </a:r>
            <a:r>
              <a:rPr lang="en-US" sz="18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Rapamycin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an </a:t>
            </a:r>
            <a:r>
              <a:rPr lang="en-US" sz="18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mTOR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inhibitor. </a:t>
            </a:r>
            <a:r>
              <a:rPr lang="en-US" sz="18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mTOR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 a transcription factor regulating complex pathways involved in cell proliferation, cell growth, …</a:t>
            </a:r>
          </a:p>
          <a:p>
            <a:pPr eaLnBrk="1" hangingPunct="1"/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Inhibition of </a:t>
            </a:r>
            <a:r>
              <a:rPr lang="en-US" sz="18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mTOR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promotes memory formation and maintenance.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1977" y="2653531"/>
            <a:ext cx="4143375" cy="2352675"/>
            <a:chOff x="790575" y="4017761"/>
            <a:chExt cx="4143375" cy="235267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5" y="4017761"/>
              <a:ext cx="4143375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362" y="4438649"/>
              <a:ext cx="1042988" cy="247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66" y="5020097"/>
              <a:ext cx="756522" cy="247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28493">
              <a:off x="3151602" y="5278131"/>
              <a:ext cx="352990" cy="72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-209551" y="5514256"/>
            <a:ext cx="9001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GB" sz="1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 cells escape cell-death by up-regulating anti-apoptotic genes (Bcl-2, </a:t>
            </a:r>
            <a:r>
              <a:rPr lang="en-GB" sz="1600" dirty="0" err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BcL</a:t>
            </a:r>
            <a:r>
              <a:rPr lang="en-GB" sz="1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-X</a:t>
            </a:r>
            <a:r>
              <a:rPr lang="en-GB" sz="1600" baseline="-250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GB" sz="1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and receptors for/secretion of  pro-survival </a:t>
            </a:r>
            <a:r>
              <a:rPr lang="en-GB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cytokines mediating homeostatic self-renewal </a:t>
            </a:r>
            <a:r>
              <a:rPr lang="en-GB" sz="1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(IL-15, IL-7)</a:t>
            </a:r>
            <a:endParaRPr lang="en-GB" sz="16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124" y="203893"/>
            <a:ext cx="8094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Exhaustion during some viral infections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5645" y="6370436"/>
            <a:ext cx="4179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Okoye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S. Rutschmann,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unpublished data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4609" y="1244340"/>
            <a:ext cx="1508747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LCMV Armstrong</a:t>
            </a:r>
            <a:endParaRPr lang="en-GB" sz="11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53482" y="3336277"/>
            <a:ext cx="1059906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LCMV CL13</a:t>
            </a:r>
            <a:endParaRPr lang="en-GB" sz="11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62" y="1531134"/>
            <a:ext cx="1133479" cy="1077832"/>
          </a:xfrm>
          <a:prstGeom prst="rect">
            <a:avLst/>
          </a:prstGeom>
          <a:noFill/>
        </p:spPr>
      </p:pic>
      <p:pic>
        <p:nvPicPr>
          <p:cNvPr id="20" name="Picture 1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3298" y="1525141"/>
            <a:ext cx="1231075" cy="1201967"/>
          </a:xfrm>
          <a:prstGeom prst="rect">
            <a:avLst/>
          </a:prstGeom>
          <a:noFill/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062278" y="2275087"/>
            <a:ext cx="4379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4.7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2538344" y="1906107"/>
            <a:ext cx="53893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11.6</a:t>
            </a:r>
          </a:p>
        </p:txBody>
      </p:sp>
      <p:pic>
        <p:nvPicPr>
          <p:cNvPr id="23" name="Picture 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452" y="3630776"/>
            <a:ext cx="1136904" cy="1102659"/>
          </a:xfrm>
          <a:prstGeom prst="rect">
            <a:avLst/>
          </a:prstGeom>
          <a:noFill/>
        </p:spPr>
      </p:pic>
      <p:pic>
        <p:nvPicPr>
          <p:cNvPr id="24" name="Picture 1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903" y="3610230"/>
            <a:ext cx="1251621" cy="1198543"/>
          </a:xfrm>
          <a:prstGeom prst="rect">
            <a:avLst/>
          </a:prstGeom>
          <a:noFill/>
        </p:spPr>
      </p:pic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3141040" y="4233472"/>
            <a:ext cx="4379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4.7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2639364" y="3796004"/>
            <a:ext cx="4379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1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76486" y="2602974"/>
            <a:ext cx="7704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CD8</a:t>
            </a:r>
          </a:p>
        </p:txBody>
      </p:sp>
      <p:sp>
        <p:nvSpPr>
          <p:cNvPr id="28" name="TextBox 53"/>
          <p:cNvSpPr txBox="1">
            <a:spLocks noChangeArrowheads="1"/>
          </p:cNvSpPr>
          <p:nvPr/>
        </p:nvSpPr>
        <p:spPr bwMode="auto">
          <a:xfrm>
            <a:off x="787615" y="4767680"/>
            <a:ext cx="7704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CD8</a:t>
            </a:r>
          </a:p>
        </p:txBody>
      </p:sp>
      <p:sp>
        <p:nvSpPr>
          <p:cNvPr id="29" name="Line 111"/>
          <p:cNvSpPr>
            <a:spLocks noChangeShapeType="1"/>
          </p:cNvSpPr>
          <p:nvPr/>
        </p:nvSpPr>
        <p:spPr bwMode="auto">
          <a:xfrm>
            <a:off x="1606048" y="2425761"/>
            <a:ext cx="45202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 sz="110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Line 112"/>
          <p:cNvSpPr>
            <a:spLocks noChangeShapeType="1"/>
          </p:cNvSpPr>
          <p:nvPr/>
        </p:nvSpPr>
        <p:spPr bwMode="auto">
          <a:xfrm>
            <a:off x="1619746" y="4483454"/>
            <a:ext cx="45202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GB" sz="110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2476704" y="2715980"/>
            <a:ext cx="7704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gp33</a:t>
            </a:r>
          </a:p>
        </p:txBody>
      </p:sp>
      <p:sp>
        <p:nvSpPr>
          <p:cNvPr id="32" name="TextBox 28"/>
          <p:cNvSpPr txBox="1">
            <a:spLocks noChangeArrowheads="1"/>
          </p:cNvSpPr>
          <p:nvPr/>
        </p:nvSpPr>
        <p:spPr bwMode="auto">
          <a:xfrm rot="16200000">
            <a:off x="1731039" y="1970595"/>
            <a:ext cx="7704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np396</a:t>
            </a:r>
          </a:p>
        </p:txBody>
      </p:sp>
      <p:grpSp>
        <p:nvGrpSpPr>
          <p:cNvPr id="33" name="Group 35"/>
          <p:cNvGrpSpPr>
            <a:grpSpLocks/>
          </p:cNvGrpSpPr>
          <p:nvPr/>
        </p:nvGrpSpPr>
        <p:grpSpPr bwMode="auto">
          <a:xfrm>
            <a:off x="2123134" y="2388092"/>
            <a:ext cx="555611" cy="419490"/>
            <a:chOff x="3000364" y="2071678"/>
            <a:chExt cx="2071702" cy="930282"/>
          </a:xfrm>
        </p:grpSpPr>
        <p:cxnSp>
          <p:nvCxnSpPr>
            <p:cNvPr id="34" name="Straight Arrow Connector 30"/>
            <p:cNvCxnSpPr/>
            <p:nvPr/>
          </p:nvCxnSpPr>
          <p:spPr>
            <a:xfrm>
              <a:off x="3000364" y="3000062"/>
              <a:ext cx="2071702" cy="18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2"/>
            <p:cNvCxnSpPr/>
            <p:nvPr/>
          </p:nvCxnSpPr>
          <p:spPr>
            <a:xfrm rot="16200000" flipV="1">
              <a:off x="2537122" y="2534920"/>
              <a:ext cx="9264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27"/>
          <p:cNvSpPr txBox="1">
            <a:spLocks noChangeArrowheads="1"/>
          </p:cNvSpPr>
          <p:nvPr/>
        </p:nvSpPr>
        <p:spPr bwMode="auto">
          <a:xfrm>
            <a:off x="2497251" y="4780522"/>
            <a:ext cx="7704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gp33</a:t>
            </a:r>
          </a:p>
        </p:txBody>
      </p:sp>
      <p:sp>
        <p:nvSpPr>
          <p:cNvPr id="37" name="TextBox 28"/>
          <p:cNvSpPr txBox="1">
            <a:spLocks noChangeArrowheads="1"/>
          </p:cNvSpPr>
          <p:nvPr/>
        </p:nvSpPr>
        <p:spPr bwMode="auto">
          <a:xfrm rot="16200000">
            <a:off x="1737888" y="4028288"/>
            <a:ext cx="7704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np396</a:t>
            </a:r>
          </a:p>
        </p:txBody>
      </p:sp>
      <p:grpSp>
        <p:nvGrpSpPr>
          <p:cNvPr id="38" name="Group 35"/>
          <p:cNvGrpSpPr>
            <a:grpSpLocks/>
          </p:cNvGrpSpPr>
          <p:nvPr/>
        </p:nvGrpSpPr>
        <p:grpSpPr bwMode="auto">
          <a:xfrm>
            <a:off x="2129983" y="4445786"/>
            <a:ext cx="555611" cy="419490"/>
            <a:chOff x="3000364" y="2071678"/>
            <a:chExt cx="2071702" cy="93028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3000364" y="3000062"/>
              <a:ext cx="2071702" cy="18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V="1">
              <a:off x="2537122" y="2534920"/>
              <a:ext cx="9264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7" cstate="print"/>
          <a:srcRect l="45834" t="10143" b="15565"/>
          <a:stretch>
            <a:fillRect/>
          </a:stretch>
        </p:blipFill>
        <p:spPr bwMode="auto">
          <a:xfrm>
            <a:off x="6374030" y="3593197"/>
            <a:ext cx="1104504" cy="107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8" cstate="print"/>
          <a:srcRect l="45001" t="10144" b="15564"/>
          <a:stretch>
            <a:fillRect/>
          </a:stretch>
        </p:blipFill>
        <p:spPr bwMode="auto">
          <a:xfrm>
            <a:off x="7444549" y="3593197"/>
            <a:ext cx="1121496" cy="107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9" cstate="print"/>
          <a:srcRect l="44167" t="8018" b="14151"/>
          <a:stretch>
            <a:fillRect/>
          </a:stretch>
        </p:blipFill>
        <p:spPr bwMode="auto">
          <a:xfrm>
            <a:off x="6272076" y="1434820"/>
            <a:ext cx="1138488" cy="11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10" cstate="print"/>
          <a:srcRect l="45001" t="8018" b="14151"/>
          <a:stretch>
            <a:fillRect/>
          </a:stretch>
        </p:blipFill>
        <p:spPr bwMode="auto">
          <a:xfrm>
            <a:off x="7393571" y="1434820"/>
            <a:ext cx="1121496" cy="11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 cstate="print"/>
          <a:srcRect l="45000" t="10614" b="15094"/>
          <a:stretch>
            <a:fillRect/>
          </a:stretch>
        </p:blipFill>
        <p:spPr bwMode="auto">
          <a:xfrm>
            <a:off x="3927130" y="3593197"/>
            <a:ext cx="1121496" cy="107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2" cstate="print"/>
          <a:srcRect l="44167" t="10614" b="15094"/>
          <a:stretch>
            <a:fillRect/>
          </a:stretch>
        </p:blipFill>
        <p:spPr bwMode="auto">
          <a:xfrm>
            <a:off x="5048626" y="3593197"/>
            <a:ext cx="1138488" cy="107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13" cstate="print"/>
          <a:srcRect l="46667" t="10614" r="2499" b="15094"/>
          <a:stretch>
            <a:fillRect/>
          </a:stretch>
        </p:blipFill>
        <p:spPr bwMode="auto">
          <a:xfrm>
            <a:off x="3825176" y="1485798"/>
            <a:ext cx="1036534" cy="107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14" cstate="print"/>
          <a:srcRect l="45000" t="10612" r="2499" b="15094"/>
          <a:stretch>
            <a:fillRect/>
          </a:stretch>
        </p:blipFill>
        <p:spPr bwMode="auto">
          <a:xfrm>
            <a:off x="4912687" y="1485798"/>
            <a:ext cx="1070519" cy="107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27"/>
          <p:cNvSpPr txBox="1">
            <a:spLocks noChangeArrowheads="1"/>
          </p:cNvSpPr>
          <p:nvPr/>
        </p:nvSpPr>
        <p:spPr bwMode="auto">
          <a:xfrm>
            <a:off x="4997649" y="2518933"/>
            <a:ext cx="1019542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IFN-</a:t>
            </a:r>
            <a:r>
              <a:rPr lang="el-GR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γ</a:t>
            </a:r>
            <a:endParaRPr lang="en-GB" sz="1200" b="1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TextBox 28"/>
          <p:cNvSpPr txBox="1">
            <a:spLocks noChangeArrowheads="1"/>
          </p:cNvSpPr>
          <p:nvPr/>
        </p:nvSpPr>
        <p:spPr bwMode="auto">
          <a:xfrm rot="16200000">
            <a:off x="3185339" y="1665594"/>
            <a:ext cx="1019542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CD107a</a:t>
            </a:r>
          </a:p>
        </p:txBody>
      </p:sp>
      <p:grpSp>
        <p:nvGrpSpPr>
          <p:cNvPr id="51" name="Group 35"/>
          <p:cNvGrpSpPr>
            <a:grpSpLocks/>
          </p:cNvGrpSpPr>
          <p:nvPr/>
        </p:nvGrpSpPr>
        <p:grpSpPr bwMode="auto">
          <a:xfrm>
            <a:off x="3723222" y="2103186"/>
            <a:ext cx="1478336" cy="555084"/>
            <a:chOff x="3000364" y="2071678"/>
            <a:chExt cx="2071702" cy="930282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3000364" y="3000062"/>
              <a:ext cx="2071702" cy="18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6200000" flipV="1">
              <a:off x="2537916" y="2534126"/>
              <a:ext cx="92648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36"/>
          <p:cNvGrpSpPr>
            <a:grpSpLocks/>
          </p:cNvGrpSpPr>
          <p:nvPr/>
        </p:nvGrpSpPr>
        <p:grpSpPr bwMode="auto">
          <a:xfrm>
            <a:off x="6170122" y="2008029"/>
            <a:ext cx="1478336" cy="663835"/>
            <a:chOff x="3000364" y="2071678"/>
            <a:chExt cx="2071702" cy="930282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3000364" y="3000373"/>
              <a:ext cx="2071702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6200000" flipV="1">
              <a:off x="2537605" y="2534437"/>
              <a:ext cx="92710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39"/>
          <p:cNvSpPr txBox="1">
            <a:spLocks noChangeArrowheads="1"/>
          </p:cNvSpPr>
          <p:nvPr/>
        </p:nvSpPr>
        <p:spPr bwMode="auto">
          <a:xfrm>
            <a:off x="7432087" y="2576707"/>
            <a:ext cx="1019542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TNF-</a:t>
            </a:r>
            <a:r>
              <a:rPr lang="el-GR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</a:t>
            </a:r>
            <a:endParaRPr lang="en-GB" sz="1200" b="1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TextBox 40"/>
          <p:cNvSpPr txBox="1">
            <a:spLocks noChangeArrowheads="1"/>
          </p:cNvSpPr>
          <p:nvPr/>
        </p:nvSpPr>
        <p:spPr bwMode="auto">
          <a:xfrm rot="16200000">
            <a:off x="5640376" y="1633412"/>
            <a:ext cx="1019542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IL-2</a:t>
            </a:r>
          </a:p>
        </p:txBody>
      </p:sp>
      <p:grpSp>
        <p:nvGrpSpPr>
          <p:cNvPr id="59" name="Group 41"/>
          <p:cNvGrpSpPr>
            <a:grpSpLocks/>
          </p:cNvGrpSpPr>
          <p:nvPr/>
        </p:nvGrpSpPr>
        <p:grpSpPr bwMode="auto">
          <a:xfrm>
            <a:off x="3825176" y="4102968"/>
            <a:ext cx="1478336" cy="663835"/>
            <a:chOff x="3000364" y="2071678"/>
            <a:chExt cx="2071702" cy="930282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3000364" y="3000373"/>
              <a:ext cx="2071702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V="1">
              <a:off x="2537605" y="2534437"/>
              <a:ext cx="92710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44"/>
          <p:cNvGrpSpPr>
            <a:grpSpLocks/>
          </p:cNvGrpSpPr>
          <p:nvPr/>
        </p:nvGrpSpPr>
        <p:grpSpPr bwMode="auto">
          <a:xfrm>
            <a:off x="6323053" y="4102968"/>
            <a:ext cx="1478335" cy="663835"/>
            <a:chOff x="3000364" y="2071678"/>
            <a:chExt cx="2071702" cy="930282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3000364" y="3000373"/>
              <a:ext cx="2071702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6200000" flipV="1">
              <a:off x="2537605" y="2534437"/>
              <a:ext cx="927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47"/>
          <p:cNvSpPr txBox="1">
            <a:spLocks noChangeArrowheads="1"/>
          </p:cNvSpPr>
          <p:nvPr/>
        </p:nvSpPr>
        <p:spPr bwMode="auto">
          <a:xfrm>
            <a:off x="5099603" y="4626332"/>
            <a:ext cx="1019542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IFN-</a:t>
            </a:r>
            <a:r>
              <a:rPr lang="el-GR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γ</a:t>
            </a:r>
            <a:endParaRPr lang="en-GB" sz="1200" b="1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6" name="TextBox 48"/>
          <p:cNvSpPr txBox="1">
            <a:spLocks noChangeArrowheads="1"/>
          </p:cNvSpPr>
          <p:nvPr/>
        </p:nvSpPr>
        <p:spPr bwMode="auto">
          <a:xfrm rot="16200000">
            <a:off x="3285027" y="3660844"/>
            <a:ext cx="1019542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CD107a</a:t>
            </a:r>
          </a:p>
        </p:txBody>
      </p:sp>
      <p:sp>
        <p:nvSpPr>
          <p:cNvPr id="67" name="TextBox 51"/>
          <p:cNvSpPr txBox="1">
            <a:spLocks noChangeArrowheads="1"/>
          </p:cNvSpPr>
          <p:nvPr/>
        </p:nvSpPr>
        <p:spPr bwMode="auto">
          <a:xfrm>
            <a:off x="7520448" y="4626332"/>
            <a:ext cx="10195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TNF-</a:t>
            </a:r>
            <a:r>
              <a:rPr lang="el-GR" sz="1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</a:t>
            </a:r>
            <a:endParaRPr lang="en-GB" sz="1200" b="1" dirty="0">
              <a:solidFill>
                <a:srgbClr val="7030A0"/>
              </a:solidFill>
              <a:latin typeface="Symbol" pitchFamily="18" charset="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52"/>
          <p:cNvSpPr txBox="1">
            <a:spLocks noChangeArrowheads="1"/>
          </p:cNvSpPr>
          <p:nvPr/>
        </p:nvSpPr>
        <p:spPr bwMode="auto">
          <a:xfrm rot="16200000">
            <a:off x="5753658" y="3791789"/>
            <a:ext cx="1019542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IL-2</a:t>
            </a:r>
          </a:p>
        </p:txBody>
      </p:sp>
      <p:sp>
        <p:nvSpPr>
          <p:cNvPr id="69" name="TextBox 54"/>
          <p:cNvSpPr txBox="1">
            <a:spLocks noChangeArrowheads="1"/>
          </p:cNvSpPr>
          <p:nvPr/>
        </p:nvSpPr>
        <p:spPr bwMode="auto">
          <a:xfrm>
            <a:off x="3548767" y="1266030"/>
            <a:ext cx="1580290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UNSTIM</a:t>
            </a:r>
          </a:p>
        </p:txBody>
      </p:sp>
      <p:sp>
        <p:nvSpPr>
          <p:cNvPr id="70" name="TextBox 55"/>
          <p:cNvSpPr txBox="1">
            <a:spLocks noChangeArrowheads="1"/>
          </p:cNvSpPr>
          <p:nvPr/>
        </p:nvSpPr>
        <p:spPr bwMode="auto">
          <a:xfrm>
            <a:off x="4691787" y="1266030"/>
            <a:ext cx="1580289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STIM</a:t>
            </a:r>
          </a:p>
        </p:txBody>
      </p:sp>
      <p:sp>
        <p:nvSpPr>
          <p:cNvPr id="71" name="TextBox 56"/>
          <p:cNvSpPr txBox="1">
            <a:spLocks noChangeArrowheads="1"/>
          </p:cNvSpPr>
          <p:nvPr/>
        </p:nvSpPr>
        <p:spPr bwMode="auto">
          <a:xfrm>
            <a:off x="6010394" y="1238842"/>
            <a:ext cx="1580289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UNSTIM</a:t>
            </a:r>
          </a:p>
        </p:txBody>
      </p:sp>
      <p:sp>
        <p:nvSpPr>
          <p:cNvPr id="72" name="TextBox 57"/>
          <p:cNvSpPr txBox="1">
            <a:spLocks noChangeArrowheads="1"/>
          </p:cNvSpPr>
          <p:nvPr/>
        </p:nvSpPr>
        <p:spPr bwMode="auto">
          <a:xfrm>
            <a:off x="7140952" y="1238842"/>
            <a:ext cx="1580289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STIM</a:t>
            </a:r>
          </a:p>
        </p:txBody>
      </p:sp>
      <p:sp>
        <p:nvSpPr>
          <p:cNvPr id="73" name="TextBox 58"/>
          <p:cNvSpPr txBox="1">
            <a:spLocks noChangeArrowheads="1"/>
          </p:cNvSpPr>
          <p:nvPr/>
        </p:nvSpPr>
        <p:spPr bwMode="auto">
          <a:xfrm>
            <a:off x="3723222" y="3338312"/>
            <a:ext cx="1580290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UNSTIM</a:t>
            </a:r>
          </a:p>
        </p:txBody>
      </p:sp>
      <p:sp>
        <p:nvSpPr>
          <p:cNvPr id="74" name="TextBox 59"/>
          <p:cNvSpPr txBox="1">
            <a:spLocks noChangeArrowheads="1"/>
          </p:cNvSpPr>
          <p:nvPr/>
        </p:nvSpPr>
        <p:spPr bwMode="auto">
          <a:xfrm>
            <a:off x="4844718" y="3338312"/>
            <a:ext cx="1580290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STIM</a:t>
            </a:r>
          </a:p>
        </p:txBody>
      </p:sp>
      <p:sp>
        <p:nvSpPr>
          <p:cNvPr id="75" name="TextBox 60"/>
          <p:cNvSpPr txBox="1">
            <a:spLocks noChangeArrowheads="1"/>
          </p:cNvSpPr>
          <p:nvPr/>
        </p:nvSpPr>
        <p:spPr bwMode="auto">
          <a:xfrm>
            <a:off x="6119145" y="3338312"/>
            <a:ext cx="1580289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UNSTIM</a:t>
            </a:r>
          </a:p>
        </p:txBody>
      </p:sp>
      <p:sp>
        <p:nvSpPr>
          <p:cNvPr id="76" name="TextBox 61"/>
          <p:cNvSpPr txBox="1">
            <a:spLocks noChangeArrowheads="1"/>
          </p:cNvSpPr>
          <p:nvPr/>
        </p:nvSpPr>
        <p:spPr bwMode="auto">
          <a:xfrm>
            <a:off x="7276891" y="3338312"/>
            <a:ext cx="1580289" cy="19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STIM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65124" y="5130016"/>
            <a:ext cx="88320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humans: HIV, HCV, HBV, …</a:t>
            </a: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Consequence of type of infection, lack of CD4 help, cellular tropism, inflammation level, Ag presentation, decrease in CD122/CD127 expression, increase in inhibitory signals (PD1, IL10, …)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7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124" y="203893"/>
            <a:ext cx="8094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 exhaustion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15645" y="6370436"/>
            <a:ext cx="4179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E.J.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Wherry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Nature </a:t>
            </a:r>
            <a:r>
              <a:rPr lang="en-GB" sz="12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Immunol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9" y="1315130"/>
            <a:ext cx="6329362" cy="465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2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124" y="203893"/>
            <a:ext cx="8094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Summary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12" name="Picture 6" descr="Cowpox (Wellcome Images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4" y="1238358"/>
            <a:ext cx="1844504" cy="15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46" y="1238358"/>
            <a:ext cx="4821073" cy="217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4" y="3733800"/>
            <a:ext cx="2740098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Goldilocks and the Three Bears by Frederick War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55" y="3800561"/>
            <a:ext cx="2025651" cy="26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524250"/>
            <a:ext cx="2939895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124" y="203893"/>
            <a:ext cx="8094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Literature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7338" y="1452429"/>
            <a:ext cx="88320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Focus on Immunological Memory</a:t>
            </a:r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Nature Immunology, </a:t>
            </a:r>
            <a:r>
              <a:rPr lang="en-GB" sz="18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June 2011, Volume 12 No 6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7338" y="2660561"/>
            <a:ext cx="88320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vaccine to memory and back</a:t>
            </a:r>
            <a:endParaRPr lang="en-US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</a:t>
            </a:r>
            <a:r>
              <a:rPr lang="en-US" sz="18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Sallusto</a:t>
            </a:r>
            <a:r>
              <a:rPr lang="en-US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al., Immunity, </a:t>
            </a:r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7338" y="3868693"/>
            <a:ext cx="88320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Competence and </a:t>
            </a:r>
            <a:r>
              <a:rPr lang="en-GB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competition: the </a:t>
            </a:r>
            <a:r>
              <a:rPr lang="en-GB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challenge of becoming a</a:t>
            </a:r>
          </a:p>
          <a:p>
            <a:r>
              <a:rPr lang="en-GB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long-lived plasma cell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 </a:t>
            </a:r>
            <a:r>
              <a:rPr lang="en-GB" sz="18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Radbruch</a:t>
            </a:r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</a:t>
            </a:r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Nature Review in Immunology, </a:t>
            </a:r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2006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338" y="5353825"/>
            <a:ext cx="769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Diversity in T Cell </a:t>
            </a:r>
            <a:r>
              <a:rPr lang="en-GB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Memory: An </a:t>
            </a:r>
            <a:r>
              <a:rPr lang="en-GB" sz="1800" b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Embarrassment of </a:t>
            </a:r>
            <a:r>
              <a:rPr lang="en-GB" sz="18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Riches</a:t>
            </a:r>
          </a:p>
          <a:p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S.C. Jameson </a:t>
            </a:r>
            <a:r>
              <a:rPr lang="en-GB" sz="18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al., Immunity</a:t>
            </a:r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2009</a:t>
            </a:r>
            <a:endParaRPr lang="en-GB" sz="18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762250" y="195262"/>
            <a:ext cx="569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Benjamin </a:t>
            </a:r>
            <a:r>
              <a:rPr lang="en-US" sz="2400" b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Jesty</a:t>
            </a:r>
            <a:r>
              <a:rPr lang="en-US" sz="24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(1736-1816)   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" y="1371708"/>
            <a:ext cx="3717175" cy="45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" name="Picture 6" descr="Cowpox (Wellcome Images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93" y="1371707"/>
            <a:ext cx="2618582" cy="22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20393" y="3985557"/>
            <a:ext cx="41273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1774: decided to inoculate his sons and wife with cowpox to protect them from a smallpox epidemic</a:t>
            </a:r>
            <a:endParaRPr lang="en-GB" sz="24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15840"/>
            <a:ext cx="2790825" cy="31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http://www.vetscite.org/publish/articles/000088/fig2bverk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1877814"/>
            <a:ext cx="39687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62250" y="195262"/>
            <a:ext cx="569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Edward Jenner (1749-1823)   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635311" y="5042339"/>
            <a:ext cx="69943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1796: inoculated James Phipps with pus scraped from Sarah </a:t>
            </a:r>
            <a:r>
              <a:rPr lang="en-GB" sz="24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Nelmes</a:t>
            </a:r>
            <a:r>
              <a:rPr lang="en-GB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cowpox (</a:t>
            </a:r>
            <a:r>
              <a:rPr lang="en-GB" sz="24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vaccinia</a:t>
            </a:r>
            <a:r>
              <a:rPr lang="en-GB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blisters</a:t>
            </a:r>
            <a:endParaRPr lang="en-GB" sz="24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62250" y="195262"/>
            <a:ext cx="569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Vaccines today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63786" y="1594289"/>
            <a:ext cx="699434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 success against acute infections with invariant pathogens (</a:t>
            </a:r>
            <a:r>
              <a:rPr lang="en-GB" sz="24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diphtera</a:t>
            </a:r>
            <a:r>
              <a:rPr lang="en-GB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tetanus, polio, MMR, …)</a:t>
            </a:r>
          </a:p>
          <a:p>
            <a:pPr eaLnBrk="1" hangingPunct="1"/>
            <a:endParaRPr lang="en-GB" sz="2400" dirty="0" smtClean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GB" sz="24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Lack of vaccines against variable or persistent infections (HIV, </a:t>
            </a:r>
            <a:r>
              <a:rPr lang="en-GB" sz="24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M. tuberculosis</a:t>
            </a:r>
            <a:r>
              <a:rPr lang="en-GB" sz="24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(BCG vaccine confers variable efficacy for 10-15 years only), HCV, …)</a:t>
            </a:r>
            <a:endParaRPr lang="en-GB" sz="24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62250" y="195262"/>
            <a:ext cx="569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Basics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85099" y="1146614"/>
            <a:ext cx="806113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Memory: relies mainly on T and B lymphocytes</a:t>
            </a:r>
          </a:p>
          <a:p>
            <a:pPr eaLnBrk="1" hangingPunct="1"/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1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 cells</a:t>
            </a:r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produce antibodies to deal with microbes itself: free virus particles, bacteria, parasites</a:t>
            </a:r>
          </a:p>
          <a:p>
            <a:pPr eaLnBrk="1" hangingPunct="1"/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1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 cells</a:t>
            </a:r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deal with infected cells (virus, intracellular bacteria)</a:t>
            </a:r>
          </a:p>
          <a:p>
            <a:pPr eaLnBrk="1" hangingPunct="1"/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Ideal vaccine against difficult pathogens: induce neutralizing antibodies and highly effective T cell immunity</a:t>
            </a:r>
          </a:p>
          <a:p>
            <a:pPr eaLnBrk="1" hangingPunct="1"/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Two lines of defence: mucosal and systemic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4" y="4285935"/>
            <a:ext cx="6767512" cy="204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92080" y="6417876"/>
            <a:ext cx="3641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F. </a:t>
            </a:r>
            <a:r>
              <a:rPr lang="en-GB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Sallusto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al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</a:t>
            </a:r>
            <a:r>
              <a:rPr lang="en-GB" sz="12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Immunity, </a:t>
            </a:r>
            <a:r>
              <a:rPr lang="en-GB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2010</a:t>
            </a:r>
            <a:endParaRPr lang="en-GB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62250" y="195262"/>
            <a:ext cx="569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Memory B cells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33525" y="3303155"/>
            <a:ext cx="5629275" cy="3354820"/>
            <a:chOff x="762000" y="1676400"/>
            <a:chExt cx="7543800" cy="44958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676400"/>
              <a:ext cx="7543800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62000" y="5991225"/>
              <a:ext cx="3343275" cy="180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5099" y="1146614"/>
            <a:ext cx="80611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Antibodies are produced by </a:t>
            </a:r>
            <a:r>
              <a:rPr lang="en-GB" sz="1800" u="sng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plasma cells</a:t>
            </a:r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non-dividing immobile terminally differentiated cells of the B lineage. Their precursors are called </a:t>
            </a:r>
            <a:r>
              <a:rPr lang="en-GB" sz="18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plasmablasts</a:t>
            </a:r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09705" y="2244413"/>
            <a:ext cx="80611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Switch from expression of membrane-bound antibody (receptor) to antibody production marks the terminal differentiation of B cells into </a:t>
            </a:r>
            <a:r>
              <a:rPr lang="en-GB" sz="1800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plasmablasts</a:t>
            </a:r>
            <a:endParaRPr lang="en-GB" sz="18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62250" y="195262"/>
            <a:ext cx="569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Antibodies</a:t>
            </a:r>
            <a:endParaRPr lang="en-US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71550" y="822325"/>
            <a:ext cx="7488238" cy="71438"/>
            <a:chOff x="612" y="618"/>
            <a:chExt cx="4717" cy="45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618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03" y="663"/>
              <a:ext cx="46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733"/>
            <a:ext cx="6657975" cy="462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2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7961</TotalTime>
  <Words>1361</Words>
  <Application>Microsoft Office PowerPoint</Application>
  <PresentationFormat>On-screen Show (4:3)</PresentationFormat>
  <Paragraphs>300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mcallan</dc:creator>
  <cp:lastModifiedBy>Shiel, Nuala</cp:lastModifiedBy>
  <cp:revision>337</cp:revision>
  <cp:lastPrinted>2012-10-17T12:39:49Z</cp:lastPrinted>
  <dcterms:created xsi:type="dcterms:W3CDTF">2011-11-21T19:26:15Z</dcterms:created>
  <dcterms:modified xsi:type="dcterms:W3CDTF">2012-10-22T15:51:56Z</dcterms:modified>
</cp:coreProperties>
</file>