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92" r:id="rId12"/>
    <p:sldId id="267" r:id="rId13"/>
    <p:sldId id="268" r:id="rId14"/>
    <p:sldId id="289" r:id="rId15"/>
    <p:sldId id="269" r:id="rId16"/>
    <p:sldId id="291" r:id="rId17"/>
    <p:sldId id="270" r:id="rId18"/>
    <p:sldId id="278" r:id="rId19"/>
    <p:sldId id="279" r:id="rId20"/>
    <p:sldId id="271" r:id="rId21"/>
    <p:sldId id="272" r:id="rId22"/>
    <p:sldId id="273" r:id="rId23"/>
    <p:sldId id="275" r:id="rId24"/>
    <p:sldId id="280" r:id="rId25"/>
    <p:sldId id="281" r:id="rId26"/>
    <p:sldId id="282" r:id="rId27"/>
    <p:sldId id="283" r:id="rId28"/>
    <p:sldId id="285" r:id="rId29"/>
    <p:sldId id="286" r:id="rId30"/>
    <p:sldId id="290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BC0"/>
    <a:srgbClr val="FCDDC4"/>
    <a:srgbClr val="FDE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9F2F8-E0EC-4281-A5E9-D1AB255ED6D2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46346-86E3-4B0A-90A6-11643D719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38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46346-86E3-4B0A-90A6-11643D719F1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93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D3A4-8E19-4A46-81E6-10E2BA382DE6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FDF6-C07A-43AB-BE44-2FCA3887B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24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D3A4-8E19-4A46-81E6-10E2BA382DE6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FDF6-C07A-43AB-BE44-2FCA3887B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1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D3A4-8E19-4A46-81E6-10E2BA382DE6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FDF6-C07A-43AB-BE44-2FCA3887B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83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D3A4-8E19-4A46-81E6-10E2BA382DE6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FDF6-C07A-43AB-BE44-2FCA3887B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6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D3A4-8E19-4A46-81E6-10E2BA382DE6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FDF6-C07A-43AB-BE44-2FCA3887B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57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D3A4-8E19-4A46-81E6-10E2BA382DE6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FDF6-C07A-43AB-BE44-2FCA3887B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58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D3A4-8E19-4A46-81E6-10E2BA382DE6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FDF6-C07A-43AB-BE44-2FCA3887B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9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D3A4-8E19-4A46-81E6-10E2BA382DE6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FDF6-C07A-43AB-BE44-2FCA3887B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09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D3A4-8E19-4A46-81E6-10E2BA382DE6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FDF6-C07A-43AB-BE44-2FCA3887B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10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D3A4-8E19-4A46-81E6-10E2BA382DE6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FDF6-C07A-43AB-BE44-2FCA3887B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33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D3A4-8E19-4A46-81E6-10E2BA382DE6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FDF6-C07A-43AB-BE44-2FCA3887B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4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2D3A4-8E19-4A46-81E6-10E2BA382DE6}" type="datetimeFigureOut">
              <a:rPr lang="en-GB" smtClean="0"/>
              <a:t>24/10/2012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6FDF6-C07A-43AB-BE44-2FCA3887B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0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424936" cy="147002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Cytotoxic T cell effector functions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Abigail Culshaw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Hammersmith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Hospital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Imperial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College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London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5488"/>
            <a:ext cx="91440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Cytokines provide a 3</a:t>
            </a:r>
            <a:r>
              <a:rPr lang="en-GB" sz="3200" baseline="30000" dirty="0" smtClean="0">
                <a:solidFill>
                  <a:schemeClr val="bg1"/>
                </a:solidFill>
              </a:rPr>
              <a:t>rd</a:t>
            </a:r>
            <a:r>
              <a:rPr lang="en-GB" sz="3200" dirty="0" smtClean="0">
                <a:solidFill>
                  <a:schemeClr val="bg1"/>
                </a:solidFill>
              </a:rPr>
              <a:t> signal that polarises T cells  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8196" name="Picture 4" descr="http://www.nature.com/nri/journal/v12/n2/images/nri3152-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1"/>
            <a:ext cx="60579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2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CD8+ T cells also require signal 3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ars.sciencedirect.com/content/image/1-s2.0-S0952791510000476-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41191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43" y="1844824"/>
            <a:ext cx="308425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948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005"/>
            <a:ext cx="91440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Antigen presenting cells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755576" y="1916832"/>
            <a:ext cx="2520280" cy="2592288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loud 10"/>
          <p:cNvSpPr/>
          <p:nvPr/>
        </p:nvSpPr>
        <p:spPr>
          <a:xfrm>
            <a:off x="3779912" y="2241184"/>
            <a:ext cx="2376264" cy="1728192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427984" y="2708920"/>
            <a:ext cx="540060" cy="36004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159732" y="3014954"/>
            <a:ext cx="288032" cy="28803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6732240" y="2068933"/>
            <a:ext cx="1656184" cy="1935088"/>
            <a:chOff x="6732240" y="1925960"/>
            <a:chExt cx="1656184" cy="1935088"/>
          </a:xfrm>
        </p:grpSpPr>
        <p:sp>
          <p:nvSpPr>
            <p:cNvPr id="3" name="Oval 2"/>
            <p:cNvSpPr/>
            <p:nvPr/>
          </p:nvSpPr>
          <p:spPr>
            <a:xfrm>
              <a:off x="6732240" y="2276872"/>
              <a:ext cx="1656184" cy="158417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7092280" y="2888940"/>
              <a:ext cx="648072" cy="64359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380312" y="1925960"/>
              <a:ext cx="360040" cy="360040"/>
              <a:chOff x="5436096" y="4653136"/>
              <a:chExt cx="432048" cy="57606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5436096" y="4653136"/>
                <a:ext cx="144016" cy="216024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5724128" y="4653136"/>
                <a:ext cx="144016" cy="216024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580112" y="4869160"/>
                <a:ext cx="0" cy="36004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724128" y="4869160"/>
                <a:ext cx="0" cy="36004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37"/>
          <p:cNvSpPr txBox="1"/>
          <p:nvPr/>
        </p:nvSpPr>
        <p:spPr>
          <a:xfrm>
            <a:off x="1367644" y="155259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Dendritic cell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4211960" y="155259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Macrophage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7236296" y="156988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 cell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4609528"/>
            <a:ext cx="2592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Take up soluble antigen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Do not constitutively express co-receptors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85546" y="4611325"/>
            <a:ext cx="3060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Professional antigen presenting  cells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Most potent stimulator of naïve T cells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11325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Present antigen from ingested pathogens that have failed to be destroyed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0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Initiation of a CD8+ T cell response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elping the CD8+ T-cell respo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79370"/>
            <a:ext cx="5715000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Initiation of a CD8+ T cell response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7544" y="1196752"/>
            <a:ext cx="5472608" cy="5578370"/>
            <a:chOff x="1835696" y="1196752"/>
            <a:chExt cx="5472608" cy="5578370"/>
          </a:xfrm>
        </p:grpSpPr>
        <p:pic>
          <p:nvPicPr>
            <p:cNvPr id="2052" name="Picture 4" descr="Expanding roles for CD4+ T cells in immunity to virus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340768"/>
              <a:ext cx="5040560" cy="5434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835696" y="1844824"/>
              <a:ext cx="2952328" cy="4464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716016" y="1196752"/>
              <a:ext cx="64807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23151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Effector functions of CD8+ T cells 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35696" y="2996952"/>
            <a:ext cx="1800200" cy="1800200"/>
            <a:chOff x="1835696" y="2996952"/>
            <a:chExt cx="1800200" cy="1800200"/>
          </a:xfrm>
        </p:grpSpPr>
        <p:sp>
          <p:nvSpPr>
            <p:cNvPr id="3" name="Oval 2"/>
            <p:cNvSpPr/>
            <p:nvPr/>
          </p:nvSpPr>
          <p:spPr>
            <a:xfrm>
              <a:off x="1835696" y="2996952"/>
              <a:ext cx="1800200" cy="1800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2195736" y="3913609"/>
              <a:ext cx="432048" cy="43204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ight Arrow 4"/>
          <p:cNvSpPr/>
          <p:nvPr/>
        </p:nvSpPr>
        <p:spPr>
          <a:xfrm>
            <a:off x="827584" y="3771038"/>
            <a:ext cx="864096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20131718">
            <a:off x="3664423" y="3003385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3802735" y="3769593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1421725">
            <a:off x="3659676" y="4509424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/>
          <p:cNvGrpSpPr/>
          <p:nvPr/>
        </p:nvGrpSpPr>
        <p:grpSpPr>
          <a:xfrm>
            <a:off x="6736002" y="1611952"/>
            <a:ext cx="1683285" cy="1696274"/>
            <a:chOff x="5740206" y="1700808"/>
            <a:chExt cx="1683285" cy="1696274"/>
          </a:xfrm>
        </p:grpSpPr>
        <p:grpSp>
          <p:nvGrpSpPr>
            <p:cNvPr id="12" name="Group 11"/>
            <p:cNvGrpSpPr/>
            <p:nvPr/>
          </p:nvGrpSpPr>
          <p:grpSpPr>
            <a:xfrm>
              <a:off x="6228184" y="1700808"/>
              <a:ext cx="800472" cy="800261"/>
              <a:chOff x="1835696" y="2996952"/>
              <a:chExt cx="1800200" cy="18002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835696" y="2996952"/>
                <a:ext cx="1800200" cy="1800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95736" y="3913609"/>
                <a:ext cx="432048" cy="432048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740206" y="1853208"/>
              <a:ext cx="800472" cy="800261"/>
              <a:chOff x="1835696" y="2996952"/>
              <a:chExt cx="1800200" cy="18002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835696" y="2996952"/>
                <a:ext cx="1800200" cy="1800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195736" y="3913609"/>
                <a:ext cx="432048" cy="432048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228184" y="2100938"/>
              <a:ext cx="800472" cy="800261"/>
              <a:chOff x="1835696" y="2996952"/>
              <a:chExt cx="1800200" cy="18002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835696" y="2996952"/>
                <a:ext cx="1800200" cy="1800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195736" y="3913609"/>
                <a:ext cx="432048" cy="432048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559156" y="1849271"/>
              <a:ext cx="800472" cy="800261"/>
              <a:chOff x="1835696" y="2996952"/>
              <a:chExt cx="1800200" cy="18002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835696" y="2996952"/>
                <a:ext cx="1800200" cy="1800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195736" y="3913609"/>
                <a:ext cx="432048" cy="432048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623019" y="2452762"/>
              <a:ext cx="800472" cy="800261"/>
              <a:chOff x="1835696" y="2996952"/>
              <a:chExt cx="1800200" cy="18002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835696" y="2996952"/>
                <a:ext cx="1800200" cy="1800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195736" y="3913609"/>
                <a:ext cx="432048" cy="432048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762689" y="2596821"/>
              <a:ext cx="800472" cy="800261"/>
              <a:chOff x="1835696" y="2996952"/>
              <a:chExt cx="1800200" cy="18002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35696" y="2996952"/>
                <a:ext cx="1800200" cy="1800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195736" y="3913609"/>
                <a:ext cx="432048" cy="432048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6663885" y="3726326"/>
            <a:ext cx="800472" cy="800261"/>
            <a:chOff x="1835696" y="2996952"/>
            <a:chExt cx="1800200" cy="1800200"/>
          </a:xfrm>
        </p:grpSpPr>
        <p:sp>
          <p:nvSpPr>
            <p:cNvPr id="32" name="Oval 31"/>
            <p:cNvSpPr/>
            <p:nvPr/>
          </p:nvSpPr>
          <p:spPr>
            <a:xfrm>
              <a:off x="1835696" y="2996952"/>
              <a:ext cx="1800200" cy="1800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2195736" y="3913609"/>
              <a:ext cx="432048" cy="43204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36002" y="5409220"/>
            <a:ext cx="800472" cy="800261"/>
            <a:chOff x="1835696" y="2996952"/>
            <a:chExt cx="1800200" cy="1800200"/>
          </a:xfrm>
        </p:grpSpPr>
        <p:sp>
          <p:nvSpPr>
            <p:cNvPr id="35" name="Oval 34"/>
            <p:cNvSpPr/>
            <p:nvPr/>
          </p:nvSpPr>
          <p:spPr>
            <a:xfrm>
              <a:off x="1835696" y="2996952"/>
              <a:ext cx="1800200" cy="1800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2195736" y="3913609"/>
              <a:ext cx="432048" cy="43204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577645" y="5373216"/>
            <a:ext cx="522822" cy="479499"/>
            <a:chOff x="7577645" y="5373216"/>
            <a:chExt cx="522822" cy="479499"/>
          </a:xfrm>
        </p:grpSpPr>
        <p:sp>
          <p:nvSpPr>
            <p:cNvPr id="37" name="Oval 36"/>
            <p:cNvSpPr/>
            <p:nvPr/>
          </p:nvSpPr>
          <p:spPr>
            <a:xfrm>
              <a:off x="7748523" y="5373216"/>
              <a:ext cx="63863" cy="720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7900923" y="5525616"/>
              <a:ext cx="63863" cy="720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7577645" y="5644834"/>
              <a:ext cx="63863" cy="720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7711698" y="5594855"/>
              <a:ext cx="63863" cy="720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7711697" y="5780707"/>
              <a:ext cx="63863" cy="720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7868499" y="5708730"/>
              <a:ext cx="63863" cy="720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8036604" y="5605982"/>
              <a:ext cx="63863" cy="720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8004673" y="5392062"/>
              <a:ext cx="63863" cy="720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Lightning Bolt 46"/>
          <p:cNvSpPr/>
          <p:nvPr/>
        </p:nvSpPr>
        <p:spPr>
          <a:xfrm rot="18448280">
            <a:off x="7609576" y="3949613"/>
            <a:ext cx="395097" cy="487499"/>
          </a:xfrm>
          <a:prstGeom prst="lightningBol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8812624" y="4183526"/>
            <a:ext cx="63863" cy="68588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8507824" y="3878726"/>
            <a:ext cx="63863" cy="68588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 flipH="1" flipV="1">
            <a:off x="8288822" y="4023066"/>
            <a:ext cx="480984" cy="122366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8134059" y="3726326"/>
            <a:ext cx="859397" cy="922488"/>
            <a:chOff x="8134059" y="3726326"/>
            <a:chExt cx="859397" cy="922488"/>
          </a:xfrm>
        </p:grpSpPr>
        <p:sp>
          <p:nvSpPr>
            <p:cNvPr id="48" name="Cloud 47"/>
            <p:cNvSpPr/>
            <p:nvPr/>
          </p:nvSpPr>
          <p:spPr>
            <a:xfrm>
              <a:off x="8227284" y="3794914"/>
              <a:ext cx="740165" cy="731673"/>
            </a:xfrm>
            <a:prstGeom prst="cloud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8355424" y="3726326"/>
              <a:ext cx="63863" cy="68588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8568119" y="3753530"/>
              <a:ext cx="63863" cy="68588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8136422" y="4319837"/>
              <a:ext cx="152400" cy="129624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8395329" y="4519190"/>
              <a:ext cx="152400" cy="129624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8134059" y="3945779"/>
              <a:ext cx="152400" cy="129624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 flipV="1">
              <a:off x="8812624" y="3760620"/>
              <a:ext cx="180832" cy="186694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8615043" y="4107718"/>
              <a:ext cx="152400" cy="12962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8767443" y="4498437"/>
              <a:ext cx="77112" cy="85565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051462" y="2642155"/>
            <a:ext cx="148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Expansion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5076056" y="373831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Killing of infected cells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5051463" y="4869160"/>
            <a:ext cx="1489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Release of cytokines and chemokines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 rot="16200000">
            <a:off x="-77162" y="357595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Activation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2051720" y="324195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CD8+ Killer T cell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9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1363"/>
            <a:ext cx="91440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Cytokine secretion by CD8+ T cells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pathmicro.med.sc.edu/bowers/ifn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696744" cy="458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83508" y="1628800"/>
            <a:ext cx="1188132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469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Mechanisms of cell lysis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hat-when-how.com/wp-content/uploads/2012/04/tmp4C74_thum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69246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6447" y="2378064"/>
            <a:ext cx="360040" cy="144016"/>
          </a:xfrm>
          <a:prstGeom prst="rect">
            <a:avLst/>
          </a:prstGeom>
          <a:solidFill>
            <a:srgbClr val="FCDDC4"/>
          </a:solidFill>
          <a:ln>
            <a:solidFill>
              <a:srgbClr val="FCD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91680" y="3068960"/>
            <a:ext cx="72008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092280" y="4365104"/>
            <a:ext cx="72008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1340767"/>
            <a:ext cx="4154487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0"/>
            <a:ext cx="9143999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j-lt"/>
              </a:rPr>
              <a:t>A complex series of protein-protein interactions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j-lt"/>
              </a:rPr>
              <a:t> transduces the death signal</a:t>
            </a:r>
          </a:p>
        </p:txBody>
      </p:sp>
      <p:pic>
        <p:nvPicPr>
          <p:cNvPr id="1026" name="Picture 2" descr="http://www.nature.com/labinvest/journal/v89/n11/images/labinvest200991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13950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93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139950"/>
            <a:ext cx="7239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89100"/>
            <a:ext cx="351790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4419600" y="1981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4419600" y="41910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4419600" y="49530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j-lt"/>
              </a:rPr>
              <a:t>DNA is cleaved into regularly sized fragments during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j-lt"/>
              </a:rPr>
              <a:t>apoptosis to form the “DNA ladder”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133600" y="2133600"/>
            <a:ext cx="533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838200" y="23622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 sz="2000"/>
              <a:t>Nucleosome </a:t>
            </a: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5410200" y="4343400"/>
            <a:ext cx="1981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410200" y="3048000"/>
            <a:ext cx="2057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8061325" y="40989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/>
              <a:t>1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80772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/>
              <a:t>2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608388" y="3078163"/>
            <a:ext cx="117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 sz="2000"/>
              <a:t>Nuclease </a:t>
            </a:r>
          </a:p>
          <a:p>
            <a:r>
              <a:rPr lang="en-GB" sz="2000"/>
              <a:t>attack</a:t>
            </a:r>
          </a:p>
        </p:txBody>
      </p:sp>
    </p:spTree>
    <p:extLst>
      <p:ext uri="{BB962C8B-B14F-4D97-AF65-F5344CB8AC3E}">
        <p14:creationId xmlns:p14="http://schemas.microsoft.com/office/powerpoint/2010/main" val="23706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2304320" y="1707364"/>
            <a:ext cx="4499928" cy="4817980"/>
            <a:chOff x="2304320" y="1707364"/>
            <a:chExt cx="4499928" cy="4817980"/>
          </a:xfrm>
        </p:grpSpPr>
        <p:grpSp>
          <p:nvGrpSpPr>
            <p:cNvPr id="93" name="Group 92"/>
            <p:cNvGrpSpPr/>
            <p:nvPr/>
          </p:nvGrpSpPr>
          <p:grpSpPr>
            <a:xfrm>
              <a:off x="2304320" y="1707364"/>
              <a:ext cx="4499928" cy="4817980"/>
              <a:chOff x="2728659" y="1766279"/>
              <a:chExt cx="3686536" cy="4019336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299114" y="3337343"/>
                <a:ext cx="2448272" cy="244827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728659" y="1792204"/>
                <a:ext cx="1080120" cy="108012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263067" y="1766279"/>
                <a:ext cx="1152128" cy="115212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839174" y="4224049"/>
                <a:ext cx="720080" cy="648072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559254" y="4658087"/>
                <a:ext cx="720080" cy="648072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4813561" y="4928109"/>
                <a:ext cx="276603" cy="391436"/>
                <a:chOff x="827584" y="3388424"/>
                <a:chExt cx="562373" cy="719982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1101925" y="3388424"/>
                  <a:ext cx="288032" cy="247358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3" name="Group 22"/>
                <p:cNvGrpSpPr/>
                <p:nvPr/>
              </p:nvGrpSpPr>
              <p:grpSpPr>
                <a:xfrm>
                  <a:off x="827584" y="3396751"/>
                  <a:ext cx="288032" cy="711655"/>
                  <a:chOff x="827584" y="3396751"/>
                  <a:chExt cx="288032" cy="711655"/>
                </a:xfrm>
              </p:grpSpPr>
              <p:sp>
                <p:nvSpPr>
                  <p:cNvPr id="15" name="Oval 14"/>
                  <p:cNvSpPr/>
                  <p:nvPr/>
                </p:nvSpPr>
                <p:spPr>
                  <a:xfrm>
                    <a:off x="827584" y="3396751"/>
                    <a:ext cx="288032" cy="247358"/>
                  </a:xfrm>
                  <a:prstGeom prst="ellipse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934794" y="3861048"/>
                    <a:ext cx="91438" cy="247358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827584" y="3635782"/>
                    <a:ext cx="288032" cy="247358"/>
                  </a:xfrm>
                  <a:prstGeom prst="ellipse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2" name="Oval 21"/>
                <p:cNvSpPr/>
                <p:nvPr/>
              </p:nvSpPr>
              <p:spPr>
                <a:xfrm>
                  <a:off x="1187624" y="3688588"/>
                  <a:ext cx="144016" cy="123679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4032852" y="4417695"/>
                <a:ext cx="332724" cy="454426"/>
                <a:chOff x="1259632" y="4413206"/>
                <a:chExt cx="576064" cy="711655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1259632" y="4413206"/>
                  <a:ext cx="288032" cy="711655"/>
                  <a:chOff x="827584" y="3396751"/>
                  <a:chExt cx="288032" cy="711655"/>
                </a:xfrm>
              </p:grpSpPr>
              <p:sp>
                <p:nvSpPr>
                  <p:cNvPr id="25" name="Oval 24"/>
                  <p:cNvSpPr/>
                  <p:nvPr/>
                </p:nvSpPr>
                <p:spPr>
                  <a:xfrm>
                    <a:off x="827584" y="3396751"/>
                    <a:ext cx="288032" cy="247358"/>
                  </a:xfrm>
                  <a:prstGeom prst="ellips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934794" y="3861048"/>
                    <a:ext cx="91438" cy="247358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827584" y="3635782"/>
                    <a:ext cx="288032" cy="247358"/>
                  </a:xfrm>
                  <a:prstGeom prst="ellips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1547664" y="4413206"/>
                  <a:ext cx="288032" cy="711655"/>
                  <a:chOff x="827584" y="3396751"/>
                  <a:chExt cx="288032" cy="711655"/>
                </a:xfrm>
              </p:grpSpPr>
              <p:sp>
                <p:nvSpPr>
                  <p:cNvPr id="29" name="Oval 28"/>
                  <p:cNvSpPr/>
                  <p:nvPr/>
                </p:nvSpPr>
                <p:spPr>
                  <a:xfrm>
                    <a:off x="827584" y="3396751"/>
                    <a:ext cx="288032" cy="247358"/>
                  </a:xfrm>
                  <a:prstGeom prst="ellips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934794" y="3861048"/>
                    <a:ext cx="91438" cy="247358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827584" y="3635782"/>
                    <a:ext cx="288032" cy="247358"/>
                  </a:xfrm>
                  <a:prstGeom prst="ellips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 rot="20038180">
                <a:off x="3672812" y="3140968"/>
                <a:ext cx="332724" cy="454426"/>
                <a:chOff x="1259632" y="4413206"/>
                <a:chExt cx="576064" cy="711655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1259632" y="4413206"/>
                  <a:ext cx="288032" cy="711655"/>
                  <a:chOff x="827584" y="3396751"/>
                  <a:chExt cx="288032" cy="711655"/>
                </a:xfrm>
              </p:grpSpPr>
              <p:sp>
                <p:nvSpPr>
                  <p:cNvPr id="40" name="Oval 39"/>
                  <p:cNvSpPr/>
                  <p:nvPr/>
                </p:nvSpPr>
                <p:spPr>
                  <a:xfrm>
                    <a:off x="827584" y="3396751"/>
                    <a:ext cx="288032" cy="247358"/>
                  </a:xfrm>
                  <a:prstGeom prst="ellips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934794" y="3861048"/>
                    <a:ext cx="91438" cy="247358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827584" y="3635782"/>
                    <a:ext cx="288032" cy="247358"/>
                  </a:xfrm>
                  <a:prstGeom prst="ellips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1547664" y="4413206"/>
                  <a:ext cx="288032" cy="711655"/>
                  <a:chOff x="827584" y="3396751"/>
                  <a:chExt cx="288032" cy="711655"/>
                </a:xfrm>
              </p:grpSpPr>
              <p:sp>
                <p:nvSpPr>
                  <p:cNvPr id="37" name="Oval 36"/>
                  <p:cNvSpPr/>
                  <p:nvPr/>
                </p:nvSpPr>
                <p:spPr>
                  <a:xfrm>
                    <a:off x="827584" y="3396751"/>
                    <a:ext cx="288032" cy="247358"/>
                  </a:xfrm>
                  <a:prstGeom prst="ellips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934794" y="3861048"/>
                    <a:ext cx="91438" cy="247358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827584" y="3635782"/>
                    <a:ext cx="288032" cy="247358"/>
                  </a:xfrm>
                  <a:prstGeom prst="ellipse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43" name="Group 42"/>
              <p:cNvGrpSpPr/>
              <p:nvPr/>
            </p:nvGrpSpPr>
            <p:grpSpPr>
              <a:xfrm rot="1936523">
                <a:off x="5045244" y="3134621"/>
                <a:ext cx="276603" cy="391436"/>
                <a:chOff x="827584" y="3388424"/>
                <a:chExt cx="562373" cy="719982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1101925" y="3388424"/>
                  <a:ext cx="288032" cy="247358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>
                  <a:off x="827584" y="3396751"/>
                  <a:ext cx="288032" cy="711655"/>
                  <a:chOff x="827584" y="3396751"/>
                  <a:chExt cx="288032" cy="711655"/>
                </a:xfrm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827584" y="3396751"/>
                    <a:ext cx="288032" cy="247358"/>
                  </a:xfrm>
                  <a:prstGeom prst="ellipse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934794" y="3861048"/>
                    <a:ext cx="91438" cy="247358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827584" y="3635782"/>
                    <a:ext cx="288032" cy="247358"/>
                  </a:xfrm>
                  <a:prstGeom prst="ellipse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6" name="Oval 45"/>
                <p:cNvSpPr/>
                <p:nvPr/>
              </p:nvSpPr>
              <p:spPr>
                <a:xfrm>
                  <a:off x="1187624" y="3688588"/>
                  <a:ext cx="144016" cy="123679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0" name="Freeform 49"/>
              <p:cNvSpPr/>
              <p:nvPr/>
            </p:nvSpPr>
            <p:spPr>
              <a:xfrm rot="20290107">
                <a:off x="3595670" y="3094837"/>
                <a:ext cx="267143" cy="80378"/>
              </a:xfrm>
              <a:custGeom>
                <a:avLst/>
                <a:gdLst>
                  <a:gd name="connsiteX0" fmla="*/ 36502 w 1463650"/>
                  <a:gd name="connsiteY0" fmla="*/ 521330 h 521330"/>
                  <a:gd name="connsiteX1" fmla="*/ 10865 w 1463650"/>
                  <a:gd name="connsiteY1" fmla="*/ 341869 h 521330"/>
                  <a:gd name="connsiteX2" fmla="*/ 36502 w 1463650"/>
                  <a:gd name="connsiteY2" fmla="*/ 333323 h 521330"/>
                  <a:gd name="connsiteX3" fmla="*/ 386880 w 1463650"/>
                  <a:gd name="connsiteY3" fmla="*/ 418781 h 521330"/>
                  <a:gd name="connsiteX4" fmla="*/ 668891 w 1463650"/>
                  <a:gd name="connsiteY4" fmla="*/ 247865 h 521330"/>
                  <a:gd name="connsiteX5" fmla="*/ 591979 w 1463650"/>
                  <a:gd name="connsiteY5" fmla="*/ 213682 h 521330"/>
                  <a:gd name="connsiteX6" fmla="*/ 788532 w 1463650"/>
                  <a:gd name="connsiteY6" fmla="*/ 37 h 521330"/>
                  <a:gd name="connsiteX7" fmla="*/ 1053452 w 1463650"/>
                  <a:gd name="connsiteY7" fmla="*/ 196590 h 521330"/>
                  <a:gd name="connsiteX8" fmla="*/ 1096181 w 1463650"/>
                  <a:gd name="connsiteY8" fmla="*/ 230773 h 521330"/>
                  <a:gd name="connsiteX9" fmla="*/ 1369646 w 1463650"/>
                  <a:gd name="connsiteY9" fmla="*/ 299140 h 521330"/>
                  <a:gd name="connsiteX10" fmla="*/ 1463650 w 1463650"/>
                  <a:gd name="connsiteY10" fmla="*/ 273502 h 521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63650" h="521330">
                    <a:moveTo>
                      <a:pt x="36502" y="521330"/>
                    </a:moveTo>
                    <a:cubicBezTo>
                      <a:pt x="23683" y="447266"/>
                      <a:pt x="10865" y="373203"/>
                      <a:pt x="10865" y="341869"/>
                    </a:cubicBezTo>
                    <a:cubicBezTo>
                      <a:pt x="10865" y="310535"/>
                      <a:pt x="-26167" y="320504"/>
                      <a:pt x="36502" y="333323"/>
                    </a:cubicBezTo>
                    <a:cubicBezTo>
                      <a:pt x="99171" y="346142"/>
                      <a:pt x="281482" y="433024"/>
                      <a:pt x="386880" y="418781"/>
                    </a:cubicBezTo>
                    <a:cubicBezTo>
                      <a:pt x="492278" y="404538"/>
                      <a:pt x="634708" y="282048"/>
                      <a:pt x="668891" y="247865"/>
                    </a:cubicBezTo>
                    <a:cubicBezTo>
                      <a:pt x="703074" y="213682"/>
                      <a:pt x="572039" y="254987"/>
                      <a:pt x="591979" y="213682"/>
                    </a:cubicBezTo>
                    <a:cubicBezTo>
                      <a:pt x="611919" y="172377"/>
                      <a:pt x="711620" y="2886"/>
                      <a:pt x="788532" y="37"/>
                    </a:cubicBezTo>
                    <a:cubicBezTo>
                      <a:pt x="865444" y="-2812"/>
                      <a:pt x="1002177" y="158134"/>
                      <a:pt x="1053452" y="196590"/>
                    </a:cubicBezTo>
                    <a:cubicBezTo>
                      <a:pt x="1104727" y="235046"/>
                      <a:pt x="1043482" y="213681"/>
                      <a:pt x="1096181" y="230773"/>
                    </a:cubicBezTo>
                    <a:cubicBezTo>
                      <a:pt x="1148880" y="247865"/>
                      <a:pt x="1308401" y="292019"/>
                      <a:pt x="1369646" y="299140"/>
                    </a:cubicBezTo>
                    <a:cubicBezTo>
                      <a:pt x="1430891" y="306261"/>
                      <a:pt x="1447270" y="289881"/>
                      <a:pt x="1463650" y="273502"/>
                    </a:cubicBezTo>
                  </a:path>
                </a:pathLst>
              </a:cu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Freeform 50"/>
              <p:cNvSpPr/>
              <p:nvPr/>
            </p:nvSpPr>
            <p:spPr>
              <a:xfrm rot="2337166">
                <a:off x="5203750" y="3126462"/>
                <a:ext cx="267143" cy="49995"/>
              </a:xfrm>
              <a:custGeom>
                <a:avLst/>
                <a:gdLst>
                  <a:gd name="connsiteX0" fmla="*/ 36502 w 1463650"/>
                  <a:gd name="connsiteY0" fmla="*/ 521330 h 521330"/>
                  <a:gd name="connsiteX1" fmla="*/ 10865 w 1463650"/>
                  <a:gd name="connsiteY1" fmla="*/ 341869 h 521330"/>
                  <a:gd name="connsiteX2" fmla="*/ 36502 w 1463650"/>
                  <a:gd name="connsiteY2" fmla="*/ 333323 h 521330"/>
                  <a:gd name="connsiteX3" fmla="*/ 386880 w 1463650"/>
                  <a:gd name="connsiteY3" fmla="*/ 418781 h 521330"/>
                  <a:gd name="connsiteX4" fmla="*/ 668891 w 1463650"/>
                  <a:gd name="connsiteY4" fmla="*/ 247865 h 521330"/>
                  <a:gd name="connsiteX5" fmla="*/ 591979 w 1463650"/>
                  <a:gd name="connsiteY5" fmla="*/ 213682 h 521330"/>
                  <a:gd name="connsiteX6" fmla="*/ 788532 w 1463650"/>
                  <a:gd name="connsiteY6" fmla="*/ 37 h 521330"/>
                  <a:gd name="connsiteX7" fmla="*/ 1053452 w 1463650"/>
                  <a:gd name="connsiteY7" fmla="*/ 196590 h 521330"/>
                  <a:gd name="connsiteX8" fmla="*/ 1096181 w 1463650"/>
                  <a:gd name="connsiteY8" fmla="*/ 230773 h 521330"/>
                  <a:gd name="connsiteX9" fmla="*/ 1369646 w 1463650"/>
                  <a:gd name="connsiteY9" fmla="*/ 299140 h 521330"/>
                  <a:gd name="connsiteX10" fmla="*/ 1463650 w 1463650"/>
                  <a:gd name="connsiteY10" fmla="*/ 273502 h 521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63650" h="521330">
                    <a:moveTo>
                      <a:pt x="36502" y="521330"/>
                    </a:moveTo>
                    <a:cubicBezTo>
                      <a:pt x="23683" y="447266"/>
                      <a:pt x="10865" y="373203"/>
                      <a:pt x="10865" y="341869"/>
                    </a:cubicBezTo>
                    <a:cubicBezTo>
                      <a:pt x="10865" y="310535"/>
                      <a:pt x="-26167" y="320504"/>
                      <a:pt x="36502" y="333323"/>
                    </a:cubicBezTo>
                    <a:cubicBezTo>
                      <a:pt x="99171" y="346142"/>
                      <a:pt x="281482" y="433024"/>
                      <a:pt x="386880" y="418781"/>
                    </a:cubicBezTo>
                    <a:cubicBezTo>
                      <a:pt x="492278" y="404538"/>
                      <a:pt x="634708" y="282048"/>
                      <a:pt x="668891" y="247865"/>
                    </a:cubicBezTo>
                    <a:cubicBezTo>
                      <a:pt x="703074" y="213682"/>
                      <a:pt x="572039" y="254987"/>
                      <a:pt x="591979" y="213682"/>
                    </a:cubicBezTo>
                    <a:cubicBezTo>
                      <a:pt x="611919" y="172377"/>
                      <a:pt x="711620" y="2886"/>
                      <a:pt x="788532" y="37"/>
                    </a:cubicBezTo>
                    <a:cubicBezTo>
                      <a:pt x="865444" y="-2812"/>
                      <a:pt x="1002177" y="158134"/>
                      <a:pt x="1053452" y="196590"/>
                    </a:cubicBezTo>
                    <a:cubicBezTo>
                      <a:pt x="1104727" y="235046"/>
                      <a:pt x="1043482" y="213681"/>
                      <a:pt x="1096181" y="230773"/>
                    </a:cubicBezTo>
                    <a:cubicBezTo>
                      <a:pt x="1148880" y="247865"/>
                      <a:pt x="1308401" y="292019"/>
                      <a:pt x="1369646" y="299140"/>
                    </a:cubicBezTo>
                    <a:cubicBezTo>
                      <a:pt x="1430891" y="306261"/>
                      <a:pt x="1447270" y="289881"/>
                      <a:pt x="1463650" y="273502"/>
                    </a:cubicBezTo>
                  </a:path>
                </a:pathLst>
              </a:cu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35767" y="4496670"/>
                <a:ext cx="216024" cy="23261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 rot="3849542">
                <a:off x="3457216" y="2802562"/>
                <a:ext cx="358734" cy="297993"/>
                <a:chOff x="1065785" y="3110111"/>
                <a:chExt cx="487934" cy="382109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 rot="16200000">
                  <a:off x="1130857" y="3156933"/>
                  <a:ext cx="188559" cy="318704"/>
                  <a:chOff x="1187624" y="3789039"/>
                  <a:chExt cx="188559" cy="318704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1187624" y="3789040"/>
                    <a:ext cx="72008" cy="318703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1304175" y="3789039"/>
                    <a:ext cx="72008" cy="318703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8" name="Moon 57"/>
                <p:cNvSpPr/>
                <p:nvPr/>
              </p:nvSpPr>
              <p:spPr>
                <a:xfrm>
                  <a:off x="1310230" y="3110111"/>
                  <a:ext cx="243489" cy="382109"/>
                </a:xfrm>
                <a:prstGeom prst="moon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3" name="Oval 52"/>
              <p:cNvSpPr/>
              <p:nvPr/>
            </p:nvSpPr>
            <p:spPr>
              <a:xfrm>
                <a:off x="3373951" y="4107743"/>
                <a:ext cx="216024" cy="23261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 rot="7273518">
                <a:off x="5288977" y="2808554"/>
                <a:ext cx="356214" cy="311123"/>
                <a:chOff x="1065785" y="3110111"/>
                <a:chExt cx="487934" cy="382109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 rot="16200000">
                  <a:off x="1130857" y="3156933"/>
                  <a:ext cx="188559" cy="318704"/>
                  <a:chOff x="1187624" y="3789039"/>
                  <a:chExt cx="188559" cy="318704"/>
                </a:xfrm>
              </p:grpSpPr>
              <p:sp>
                <p:nvSpPr>
                  <p:cNvPr id="64" name="Rectangle 63"/>
                  <p:cNvSpPr/>
                  <p:nvPr/>
                </p:nvSpPr>
                <p:spPr>
                  <a:xfrm>
                    <a:off x="1187624" y="3789040"/>
                    <a:ext cx="72008" cy="318703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1304175" y="3789039"/>
                    <a:ext cx="72008" cy="318703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63" name="Moon 62"/>
                <p:cNvSpPr/>
                <p:nvPr/>
              </p:nvSpPr>
              <p:spPr>
                <a:xfrm>
                  <a:off x="1310230" y="3110111"/>
                  <a:ext cx="243489" cy="382109"/>
                </a:xfrm>
                <a:prstGeom prst="moon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8" name="L-Shape 77"/>
              <p:cNvSpPr/>
              <p:nvPr/>
            </p:nvSpPr>
            <p:spPr>
              <a:xfrm rot="-1440000">
                <a:off x="3444975" y="2764000"/>
                <a:ext cx="118125" cy="742333"/>
              </a:xfrm>
              <a:prstGeom prst="corner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L-Shape 78"/>
              <p:cNvSpPr/>
              <p:nvPr/>
            </p:nvSpPr>
            <p:spPr>
              <a:xfrm rot="2160000">
                <a:off x="5164690" y="2593228"/>
                <a:ext cx="118125" cy="742333"/>
              </a:xfrm>
              <a:prstGeom prst="corne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>
                <a:off x="3641417" y="4340354"/>
                <a:ext cx="334724" cy="824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H="1" flipV="1">
                <a:off x="3983596" y="3717032"/>
                <a:ext cx="137585" cy="4680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H="1">
                <a:off x="5090164" y="4729281"/>
                <a:ext cx="245603" cy="1428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flipV="1">
                <a:off x="4957803" y="3717032"/>
                <a:ext cx="103678" cy="8586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4" name="Oval 93"/>
            <p:cNvSpPr/>
            <p:nvPr/>
          </p:nvSpPr>
          <p:spPr>
            <a:xfrm>
              <a:off x="2678221" y="4289907"/>
              <a:ext cx="725803" cy="654025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/>
            <p:cNvSpPr/>
            <p:nvPr/>
          </p:nvSpPr>
          <p:spPr>
            <a:xfrm>
              <a:off x="3047438" y="4509120"/>
              <a:ext cx="263687" cy="27883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Cytotoxic T cells see peptide from an endogenous origin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488554" y="2094892"/>
            <a:ext cx="129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CD8+ Killer T cell</a:t>
            </a:r>
            <a:endParaRPr lang="en-GB" dirty="0"/>
          </a:p>
        </p:txBody>
      </p:sp>
      <p:sp>
        <p:nvSpPr>
          <p:cNvPr id="91" name="TextBox 90"/>
          <p:cNvSpPr txBox="1"/>
          <p:nvPr/>
        </p:nvSpPr>
        <p:spPr>
          <a:xfrm>
            <a:off x="2024929" y="424575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Exogenous protein</a:t>
            </a:r>
            <a:endParaRPr lang="en-GB" dirty="0"/>
          </a:p>
        </p:txBody>
      </p:sp>
      <p:sp>
        <p:nvSpPr>
          <p:cNvPr id="90" name="TextBox 89"/>
          <p:cNvSpPr txBox="1"/>
          <p:nvPr/>
        </p:nvSpPr>
        <p:spPr>
          <a:xfrm>
            <a:off x="5766878" y="4760877"/>
            <a:ext cx="147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Endogenous protein</a:t>
            </a:r>
            <a:endParaRPr lang="en-GB" dirty="0"/>
          </a:p>
        </p:txBody>
      </p:sp>
      <p:sp>
        <p:nvSpPr>
          <p:cNvPr id="98" name="TextBox 97"/>
          <p:cNvSpPr txBox="1"/>
          <p:nvPr/>
        </p:nvSpPr>
        <p:spPr>
          <a:xfrm>
            <a:off x="2450888" y="1971268"/>
            <a:ext cx="1025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CD4+ Helper T cell</a:t>
            </a:r>
            <a:endParaRPr lang="en-GB" dirty="0"/>
          </a:p>
        </p:txBody>
      </p:sp>
      <p:sp>
        <p:nvSpPr>
          <p:cNvPr id="99" name="TextBox 98"/>
          <p:cNvSpPr txBox="1"/>
          <p:nvPr/>
        </p:nvSpPr>
        <p:spPr>
          <a:xfrm>
            <a:off x="5698268" y="3071214"/>
            <a:ext cx="1699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 cell receptor</a:t>
            </a:r>
            <a:endParaRPr lang="en-GB" sz="1400" dirty="0"/>
          </a:p>
        </p:txBody>
      </p:sp>
      <p:sp>
        <p:nvSpPr>
          <p:cNvPr id="100" name="TextBox 99"/>
          <p:cNvSpPr txBox="1"/>
          <p:nvPr/>
        </p:nvSpPr>
        <p:spPr>
          <a:xfrm>
            <a:off x="5343606" y="3679231"/>
            <a:ext cx="200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MHC class I molecule</a:t>
            </a:r>
            <a:endParaRPr lang="en-GB" sz="1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2685681" y="3152862"/>
            <a:ext cx="81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CD4</a:t>
            </a:r>
            <a:endParaRPr lang="en-GB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4832895" y="2925054"/>
            <a:ext cx="511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CD8</a:t>
            </a:r>
            <a:endParaRPr lang="en-GB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3805893" y="2999538"/>
            <a:ext cx="98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MHC class II molecule</a:t>
            </a:r>
            <a:endParaRPr lang="en-GB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568860" y="3371454"/>
            <a:ext cx="1125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peptide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395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016125"/>
            <a:ext cx="6323013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-92075" y="187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endParaRPr lang="en-US" b="1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Cell death can occur by 2 main pathways: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 Necrosis and Apoptosis</a:t>
            </a:r>
          </a:p>
        </p:txBody>
      </p:sp>
    </p:spTree>
    <p:extLst>
      <p:ext uri="{BB962C8B-B14F-4D97-AF65-F5344CB8AC3E}">
        <p14:creationId xmlns:p14="http://schemas.microsoft.com/office/powerpoint/2010/main" val="15918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074738"/>
            <a:ext cx="7586663" cy="52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01663" y="2730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0" y="0"/>
            <a:ext cx="9143999" cy="754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Necrosis is inflammatory and can be damaging</a:t>
            </a:r>
          </a:p>
        </p:txBody>
      </p:sp>
    </p:spTree>
    <p:extLst>
      <p:ext uri="{BB962C8B-B14F-4D97-AF65-F5344CB8AC3E}">
        <p14:creationId xmlns:p14="http://schemas.microsoft.com/office/powerpoint/2010/main" val="37987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14288" y="1306513"/>
            <a:ext cx="9144000" cy="5551487"/>
            <a:chOff x="0" y="0"/>
            <a:chExt cx="5760" cy="3497"/>
          </a:xfrm>
        </p:grpSpPr>
        <p:pic>
          <p:nvPicPr>
            <p:cNvPr id="174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4" y="1699"/>
              <a:ext cx="1941" cy="1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" y="1708"/>
              <a:ext cx="1909" cy="1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2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44"/>
              <a:ext cx="1896" cy="1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2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0"/>
              <a:ext cx="1970" cy="1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2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0"/>
              <a:ext cx="1940" cy="1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24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94" cy="1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-92075" y="1347788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/>
              <a:t>     	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288925" y="1457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3119438" y="14398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6203950" y="14033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198438" y="37258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416" name="Text Box 14"/>
          <p:cNvSpPr txBox="1">
            <a:spLocks noChangeArrowheads="1"/>
          </p:cNvSpPr>
          <p:nvPr/>
        </p:nvSpPr>
        <p:spPr bwMode="auto">
          <a:xfrm>
            <a:off x="3155950" y="36337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417" name="Text Box 15"/>
          <p:cNvSpPr txBox="1">
            <a:spLocks noChangeArrowheads="1"/>
          </p:cNvSpPr>
          <p:nvPr/>
        </p:nvSpPr>
        <p:spPr bwMode="auto">
          <a:xfrm>
            <a:off x="6167438" y="3489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418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j-lt"/>
              </a:rPr>
              <a:t>Apoptosis is an ordered program, cellular contents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j-lt"/>
              </a:rPr>
              <a:t>are not released and inflammation is minimised</a:t>
            </a:r>
          </a:p>
        </p:txBody>
      </p:sp>
    </p:spTree>
    <p:extLst>
      <p:ext uri="{BB962C8B-B14F-4D97-AF65-F5344CB8AC3E}">
        <p14:creationId xmlns:p14="http://schemas.microsoft.com/office/powerpoint/2010/main" val="312982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089275" y="0"/>
            <a:ext cx="2759075" cy="2274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89275" y="0"/>
            <a:ext cx="2759075" cy="23237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sz="2900" dirty="0">
                <a:solidFill>
                  <a:schemeClr val="bg1"/>
                </a:solidFill>
                <a:latin typeface="+mj-lt"/>
              </a:rPr>
              <a:t>Blebbing of the </a:t>
            </a:r>
          </a:p>
          <a:p>
            <a:pPr algn="ctr"/>
            <a:r>
              <a:rPr lang="en-GB" sz="2900" dirty="0">
                <a:solidFill>
                  <a:schemeClr val="bg1"/>
                </a:solidFill>
                <a:latin typeface="+mj-lt"/>
              </a:rPr>
              <a:t>cell membrane is </a:t>
            </a:r>
          </a:p>
          <a:p>
            <a:pPr algn="ctr"/>
            <a:r>
              <a:rPr lang="en-GB" sz="2900" dirty="0">
                <a:solidFill>
                  <a:schemeClr val="bg1"/>
                </a:solidFill>
                <a:latin typeface="+mj-lt"/>
              </a:rPr>
              <a:t>a characteristic of </a:t>
            </a:r>
          </a:p>
          <a:p>
            <a:pPr algn="ctr"/>
            <a:r>
              <a:rPr lang="en-GB" sz="2900" dirty="0">
                <a:solidFill>
                  <a:schemeClr val="bg1"/>
                </a:solidFill>
                <a:latin typeface="+mj-lt"/>
              </a:rPr>
              <a:t>apoptotic cells</a:t>
            </a:r>
          </a:p>
        </p:txBody>
      </p:sp>
    </p:spTree>
    <p:extLst>
      <p:ext uri="{BB962C8B-B14F-4D97-AF65-F5344CB8AC3E}">
        <p14:creationId xmlns:p14="http://schemas.microsoft.com/office/powerpoint/2010/main" val="9035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0000FF"/>
                </a:solidFill>
              </a:rPr>
              <a:t/>
            </a:r>
            <a:br>
              <a:rPr lang="en-GB" sz="3600" dirty="0" smtClean="0">
                <a:solidFill>
                  <a:srgbClr val="0000FF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Families </a:t>
            </a:r>
            <a:r>
              <a:rPr lang="en-GB" sz="3600" dirty="0">
                <a:solidFill>
                  <a:schemeClr val="bg1"/>
                </a:solidFill>
              </a:rPr>
              <a:t>of death inducing ligands and their receptors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074" name="Picture 2" descr="http://media.wiley.com/mrw_images/els/articles/a0021571/image_n/nfgz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799"/>
            <a:ext cx="7128792" cy="477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132785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 FasL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208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0"/>
            <a:ext cx="9143999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sz="3200" dirty="0" smtClean="0">
                <a:solidFill>
                  <a:schemeClr val="bg1"/>
                </a:solidFill>
                <a:latin typeface="+mj-lt"/>
              </a:rPr>
              <a:t>Lymphocytes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need to die after they have done their job</a:t>
            </a:r>
          </a:p>
        </p:txBody>
      </p:sp>
      <p:grpSp>
        <p:nvGrpSpPr>
          <p:cNvPr id="30723" name="Group 27"/>
          <p:cNvGrpSpPr>
            <a:grpSpLocks/>
          </p:cNvGrpSpPr>
          <p:nvPr/>
        </p:nvGrpSpPr>
        <p:grpSpPr bwMode="auto">
          <a:xfrm>
            <a:off x="1801813" y="2235200"/>
            <a:ext cx="5538787" cy="3446463"/>
            <a:chOff x="1528" y="1871"/>
            <a:chExt cx="3080" cy="1436"/>
          </a:xfrm>
        </p:grpSpPr>
        <p:sp>
          <p:nvSpPr>
            <p:cNvPr id="30724" name="Line 3"/>
            <p:cNvSpPr>
              <a:spLocks noChangeShapeType="1"/>
            </p:cNvSpPr>
            <p:nvPr/>
          </p:nvSpPr>
          <p:spPr bwMode="auto">
            <a:xfrm>
              <a:off x="1824" y="1871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25" name="Line 4"/>
            <p:cNvSpPr>
              <a:spLocks noChangeShapeType="1"/>
            </p:cNvSpPr>
            <p:nvPr/>
          </p:nvSpPr>
          <p:spPr bwMode="auto">
            <a:xfrm>
              <a:off x="1824" y="3119"/>
              <a:ext cx="27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26" name="Line 5"/>
            <p:cNvSpPr>
              <a:spLocks noChangeShapeType="1"/>
            </p:cNvSpPr>
            <p:nvPr/>
          </p:nvSpPr>
          <p:spPr bwMode="auto">
            <a:xfrm>
              <a:off x="2256" y="311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27" name="Line 6"/>
            <p:cNvSpPr>
              <a:spLocks noChangeShapeType="1"/>
            </p:cNvSpPr>
            <p:nvPr/>
          </p:nvSpPr>
          <p:spPr bwMode="auto">
            <a:xfrm>
              <a:off x="3984" y="311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28" name="Line 7"/>
            <p:cNvSpPr>
              <a:spLocks noChangeShapeType="1"/>
            </p:cNvSpPr>
            <p:nvPr/>
          </p:nvSpPr>
          <p:spPr bwMode="auto">
            <a:xfrm>
              <a:off x="4560" y="311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29" name="Freeform 8"/>
            <p:cNvSpPr>
              <a:spLocks/>
            </p:cNvSpPr>
            <p:nvPr/>
          </p:nvSpPr>
          <p:spPr bwMode="auto">
            <a:xfrm>
              <a:off x="1824" y="2494"/>
              <a:ext cx="1727" cy="588"/>
            </a:xfrm>
            <a:custGeom>
              <a:avLst/>
              <a:gdLst>
                <a:gd name="T0" fmla="*/ 0 w 2736"/>
                <a:gd name="T1" fmla="*/ 553 h 625"/>
                <a:gd name="T2" fmla="*/ 19 w 2736"/>
                <a:gd name="T3" fmla="*/ 341 h 625"/>
                <a:gd name="T4" fmla="*/ 95 w 2736"/>
                <a:gd name="T5" fmla="*/ 43 h 625"/>
                <a:gd name="T6" fmla="*/ 172 w 2736"/>
                <a:gd name="T7" fmla="*/ 86 h 625"/>
                <a:gd name="T8" fmla="*/ 230 w 2736"/>
                <a:gd name="T9" fmla="*/ 298 h 625"/>
                <a:gd name="T10" fmla="*/ 440 w 2736"/>
                <a:gd name="T11" fmla="*/ 341 h 625"/>
                <a:gd name="T12" fmla="*/ 631 w 2736"/>
                <a:gd name="T13" fmla="*/ 341 h 625"/>
                <a:gd name="T14" fmla="*/ 784 w 2736"/>
                <a:gd name="T15" fmla="*/ 341 h 625"/>
                <a:gd name="T16" fmla="*/ 937 w 2736"/>
                <a:gd name="T17" fmla="*/ 426 h 625"/>
                <a:gd name="T18" fmla="*/ 1033 w 2736"/>
                <a:gd name="T19" fmla="*/ 469 h 625"/>
                <a:gd name="T20" fmla="*/ 1090 w 2736"/>
                <a:gd name="T21" fmla="*/ 553 h 6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36" h="625">
                  <a:moveTo>
                    <a:pt x="0" y="625"/>
                  </a:moveTo>
                  <a:cubicBezTo>
                    <a:pt x="4" y="553"/>
                    <a:pt x="8" y="481"/>
                    <a:pt x="48" y="385"/>
                  </a:cubicBezTo>
                  <a:cubicBezTo>
                    <a:pt x="88" y="289"/>
                    <a:pt x="175" y="97"/>
                    <a:pt x="240" y="49"/>
                  </a:cubicBezTo>
                  <a:cubicBezTo>
                    <a:pt x="304" y="0"/>
                    <a:pt x="376" y="49"/>
                    <a:pt x="432" y="97"/>
                  </a:cubicBezTo>
                  <a:cubicBezTo>
                    <a:pt x="488" y="145"/>
                    <a:pt x="464" y="289"/>
                    <a:pt x="576" y="337"/>
                  </a:cubicBezTo>
                  <a:cubicBezTo>
                    <a:pt x="687" y="384"/>
                    <a:pt x="936" y="377"/>
                    <a:pt x="1104" y="385"/>
                  </a:cubicBezTo>
                  <a:cubicBezTo>
                    <a:pt x="1271" y="392"/>
                    <a:pt x="1440" y="385"/>
                    <a:pt x="1584" y="385"/>
                  </a:cubicBezTo>
                  <a:cubicBezTo>
                    <a:pt x="1728" y="385"/>
                    <a:pt x="1840" y="369"/>
                    <a:pt x="1968" y="385"/>
                  </a:cubicBezTo>
                  <a:cubicBezTo>
                    <a:pt x="2096" y="401"/>
                    <a:pt x="2248" y="457"/>
                    <a:pt x="2352" y="481"/>
                  </a:cubicBezTo>
                  <a:cubicBezTo>
                    <a:pt x="2456" y="505"/>
                    <a:pt x="2528" y="505"/>
                    <a:pt x="2592" y="529"/>
                  </a:cubicBezTo>
                  <a:cubicBezTo>
                    <a:pt x="2655" y="552"/>
                    <a:pt x="2712" y="609"/>
                    <a:pt x="2736" y="625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0" name="Freeform 9"/>
            <p:cNvSpPr>
              <a:spLocks/>
            </p:cNvSpPr>
            <p:nvPr/>
          </p:nvSpPr>
          <p:spPr bwMode="auto">
            <a:xfrm>
              <a:off x="1806" y="2255"/>
              <a:ext cx="2112" cy="709"/>
            </a:xfrm>
            <a:custGeom>
              <a:avLst/>
              <a:gdLst>
                <a:gd name="T0" fmla="*/ 0 w 2784"/>
                <a:gd name="T1" fmla="*/ 582 h 864"/>
                <a:gd name="T2" fmla="*/ 27 w 2784"/>
                <a:gd name="T3" fmla="*/ 550 h 864"/>
                <a:gd name="T4" fmla="*/ 138 w 2784"/>
                <a:gd name="T5" fmla="*/ 388 h 864"/>
                <a:gd name="T6" fmla="*/ 193 w 2784"/>
                <a:gd name="T7" fmla="*/ 226 h 864"/>
                <a:gd name="T8" fmla="*/ 249 w 2784"/>
                <a:gd name="T9" fmla="*/ 32 h 864"/>
                <a:gd name="T10" fmla="*/ 359 w 2784"/>
                <a:gd name="T11" fmla="*/ 32 h 864"/>
                <a:gd name="T12" fmla="*/ 470 w 2784"/>
                <a:gd name="T13" fmla="*/ 130 h 864"/>
                <a:gd name="T14" fmla="*/ 1105 w 2784"/>
                <a:gd name="T15" fmla="*/ 130 h 864"/>
                <a:gd name="T16" fmla="*/ 1381 w 2784"/>
                <a:gd name="T17" fmla="*/ 323 h 864"/>
                <a:gd name="T18" fmla="*/ 1602 w 2784"/>
                <a:gd name="T19" fmla="*/ 582 h 8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84" h="864">
                  <a:moveTo>
                    <a:pt x="0" y="864"/>
                  </a:moveTo>
                  <a:cubicBezTo>
                    <a:pt x="4" y="864"/>
                    <a:pt x="8" y="864"/>
                    <a:pt x="48" y="816"/>
                  </a:cubicBezTo>
                  <a:cubicBezTo>
                    <a:pt x="88" y="768"/>
                    <a:pt x="192" y="656"/>
                    <a:pt x="240" y="576"/>
                  </a:cubicBezTo>
                  <a:cubicBezTo>
                    <a:pt x="288" y="496"/>
                    <a:pt x="304" y="423"/>
                    <a:pt x="336" y="336"/>
                  </a:cubicBezTo>
                  <a:cubicBezTo>
                    <a:pt x="367" y="248"/>
                    <a:pt x="384" y="96"/>
                    <a:pt x="432" y="48"/>
                  </a:cubicBezTo>
                  <a:cubicBezTo>
                    <a:pt x="480" y="0"/>
                    <a:pt x="560" y="24"/>
                    <a:pt x="624" y="48"/>
                  </a:cubicBezTo>
                  <a:cubicBezTo>
                    <a:pt x="687" y="71"/>
                    <a:pt x="600" y="168"/>
                    <a:pt x="816" y="192"/>
                  </a:cubicBezTo>
                  <a:cubicBezTo>
                    <a:pt x="1032" y="216"/>
                    <a:pt x="1655" y="143"/>
                    <a:pt x="1920" y="192"/>
                  </a:cubicBezTo>
                  <a:cubicBezTo>
                    <a:pt x="2184" y="240"/>
                    <a:pt x="2256" y="368"/>
                    <a:pt x="2400" y="480"/>
                  </a:cubicBezTo>
                  <a:cubicBezTo>
                    <a:pt x="2543" y="591"/>
                    <a:pt x="2663" y="727"/>
                    <a:pt x="2784" y="86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1" name="Line 10"/>
            <p:cNvSpPr>
              <a:spLocks noChangeShapeType="1"/>
            </p:cNvSpPr>
            <p:nvPr/>
          </p:nvSpPr>
          <p:spPr bwMode="auto">
            <a:xfrm>
              <a:off x="1824" y="311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2" name="Text Box 11"/>
            <p:cNvSpPr txBox="1">
              <a:spLocks noChangeArrowheads="1"/>
            </p:cNvSpPr>
            <p:nvPr/>
          </p:nvSpPr>
          <p:spPr bwMode="auto">
            <a:xfrm>
              <a:off x="1824" y="3167"/>
              <a:ext cx="37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r>
                <a:rPr lang="en-GB" sz="1600" b="1"/>
                <a:t>Early</a:t>
              </a:r>
            </a:p>
          </p:txBody>
        </p:sp>
        <p:sp>
          <p:nvSpPr>
            <p:cNvPr id="30733" name="Text Box 12"/>
            <p:cNvSpPr txBox="1">
              <a:spLocks noChangeArrowheads="1"/>
            </p:cNvSpPr>
            <p:nvPr/>
          </p:nvSpPr>
          <p:spPr bwMode="auto">
            <a:xfrm>
              <a:off x="2736" y="3167"/>
              <a:ext cx="719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r>
                <a:rPr lang="en-GB" sz="1600" b="1"/>
                <a:t>intermediate</a:t>
              </a:r>
            </a:p>
          </p:txBody>
        </p:sp>
        <p:sp>
          <p:nvSpPr>
            <p:cNvPr id="30734" name="Text Box 13"/>
            <p:cNvSpPr txBox="1">
              <a:spLocks noChangeArrowheads="1"/>
            </p:cNvSpPr>
            <p:nvPr/>
          </p:nvSpPr>
          <p:spPr bwMode="auto">
            <a:xfrm>
              <a:off x="4062" y="3167"/>
              <a:ext cx="279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r>
                <a:rPr lang="en-GB" sz="1600" b="1"/>
                <a:t>late</a:t>
              </a:r>
            </a:p>
          </p:txBody>
        </p:sp>
        <p:sp>
          <p:nvSpPr>
            <p:cNvPr id="30735" name="Text Box 20"/>
            <p:cNvSpPr txBox="1">
              <a:spLocks noChangeArrowheads="1"/>
            </p:cNvSpPr>
            <p:nvPr/>
          </p:nvSpPr>
          <p:spPr bwMode="auto">
            <a:xfrm>
              <a:off x="2640" y="1967"/>
              <a:ext cx="42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r>
                <a:rPr lang="en-GB">
                  <a:solidFill>
                    <a:srgbClr val="FF0000"/>
                  </a:solidFill>
                </a:rPr>
                <a:t>CTL</a:t>
              </a:r>
            </a:p>
          </p:txBody>
        </p:sp>
        <p:sp>
          <p:nvSpPr>
            <p:cNvPr id="30736" name="Text Box 21"/>
            <p:cNvSpPr txBox="1">
              <a:spLocks noChangeArrowheads="1"/>
            </p:cNvSpPr>
            <p:nvPr/>
          </p:nvSpPr>
          <p:spPr bwMode="auto">
            <a:xfrm>
              <a:off x="2476" y="2543"/>
              <a:ext cx="71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r>
                <a:rPr lang="en-GB">
                  <a:solidFill>
                    <a:srgbClr val="0000FF"/>
                  </a:solidFill>
                </a:rPr>
                <a:t>Infection</a:t>
              </a:r>
            </a:p>
          </p:txBody>
        </p:sp>
        <p:sp>
          <p:nvSpPr>
            <p:cNvPr id="30737" name="Line 22"/>
            <p:cNvSpPr>
              <a:spLocks noChangeShapeType="1"/>
            </p:cNvSpPr>
            <p:nvPr/>
          </p:nvSpPr>
          <p:spPr bwMode="auto">
            <a:xfrm flipH="1">
              <a:off x="2496" y="2207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8" name="Line 23"/>
            <p:cNvSpPr>
              <a:spLocks noChangeShapeType="1"/>
            </p:cNvSpPr>
            <p:nvPr/>
          </p:nvSpPr>
          <p:spPr bwMode="auto">
            <a:xfrm flipH="1">
              <a:off x="2172" y="2687"/>
              <a:ext cx="3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9" name="Text Box 24"/>
            <p:cNvSpPr txBox="1">
              <a:spLocks noChangeArrowheads="1"/>
            </p:cNvSpPr>
            <p:nvPr/>
          </p:nvSpPr>
          <p:spPr bwMode="auto">
            <a:xfrm rot="-5400000">
              <a:off x="1217" y="2601"/>
              <a:ext cx="825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r>
                <a:rPr lang="en-GB" sz="1800" b="1"/>
                <a:t>Immune Response</a:t>
              </a:r>
            </a:p>
          </p:txBody>
        </p:sp>
        <p:sp>
          <p:nvSpPr>
            <p:cNvPr id="30740" name="Line 26"/>
            <p:cNvSpPr>
              <a:spLocks noChangeShapeType="1"/>
            </p:cNvSpPr>
            <p:nvPr/>
          </p:nvSpPr>
          <p:spPr bwMode="auto">
            <a:xfrm>
              <a:off x="3915" y="2959"/>
              <a:ext cx="646" cy="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951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808163"/>
            <a:ext cx="619442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sz="3200" dirty="0" smtClean="0">
                <a:solidFill>
                  <a:schemeClr val="bg1"/>
                </a:solidFill>
                <a:latin typeface="+mj-lt"/>
              </a:rPr>
              <a:t>A double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edged 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sword -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lymphocytes also use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j-lt"/>
              </a:rPr>
              <a:t>Fas to kill each other</a:t>
            </a:r>
          </a:p>
        </p:txBody>
      </p:sp>
    </p:spTree>
    <p:extLst>
      <p:ext uri="{BB962C8B-B14F-4D97-AF65-F5344CB8AC3E}">
        <p14:creationId xmlns:p14="http://schemas.microsoft.com/office/powerpoint/2010/main" val="26024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2320925"/>
            <a:ext cx="3316287" cy="392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2273300"/>
            <a:ext cx="2709862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0" y="0"/>
            <a:ext cx="9143999" cy="754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What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happens if lymphocytes fail to die</a:t>
            </a: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1338263" y="1570038"/>
            <a:ext cx="2635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 dirty="0"/>
              <a:t>lymphoproliferation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5708650" y="1584325"/>
            <a:ext cx="1976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 dirty="0"/>
              <a:t>Autoimmunity</a:t>
            </a:r>
          </a:p>
        </p:txBody>
      </p:sp>
    </p:spTree>
    <p:extLst>
      <p:ext uri="{BB962C8B-B14F-4D97-AF65-F5344CB8AC3E}">
        <p14:creationId xmlns:p14="http://schemas.microsoft.com/office/powerpoint/2010/main" val="30953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Quantifying specific T cells – MHC tetramers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nature.com/nri/journal/v2/n4/images/nri777-i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480720" cy="472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9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Tetramer staining of peripheral blood mononuclear cells 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304445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699792" y="2348880"/>
            <a:ext cx="0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03848" y="5373216"/>
            <a:ext cx="33843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27984" y="55892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Tetramer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763688" y="26967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CD8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1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Antigen processing pathways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51720" y="1611903"/>
            <a:ext cx="6840760" cy="4800600"/>
            <a:chOff x="1115616" y="1556792"/>
            <a:chExt cx="6840760" cy="48006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37" y="1556792"/>
              <a:ext cx="6715125" cy="480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115616" y="1556792"/>
              <a:ext cx="6840760" cy="21602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228184" y="1664804"/>
              <a:ext cx="1701378" cy="46925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96136" y="4941168"/>
              <a:ext cx="432048" cy="21602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56176" y="1664804"/>
              <a:ext cx="144016" cy="16921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6192180" y="3376220"/>
              <a:ext cx="216024" cy="14401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013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ectangle 290"/>
          <p:cNvSpPr/>
          <p:nvPr/>
        </p:nvSpPr>
        <p:spPr>
          <a:xfrm>
            <a:off x="7380312" y="2611118"/>
            <a:ext cx="1368152" cy="926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/>
          <p:cNvSpPr/>
          <p:nvPr/>
        </p:nvSpPr>
        <p:spPr>
          <a:xfrm>
            <a:off x="4499992" y="1988841"/>
            <a:ext cx="2592288" cy="2320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Measuring T cell-mediated killing</a:t>
            </a:r>
            <a:endParaRPr lang="en-GB" sz="32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2377751" y="2539322"/>
            <a:ext cx="1484348" cy="1418299"/>
            <a:chOff x="539552" y="3321384"/>
            <a:chExt cx="2083296" cy="1778236"/>
          </a:xfrm>
        </p:grpSpPr>
        <p:grpSp>
          <p:nvGrpSpPr>
            <p:cNvPr id="6" name="Group 5"/>
            <p:cNvGrpSpPr/>
            <p:nvPr/>
          </p:nvGrpSpPr>
          <p:grpSpPr>
            <a:xfrm>
              <a:off x="1276888" y="3321384"/>
              <a:ext cx="432048" cy="432048"/>
              <a:chOff x="1403648" y="3645024"/>
              <a:chExt cx="432048" cy="432048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403648" y="3645024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475656" y="386104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034354" y="4667572"/>
              <a:ext cx="432048" cy="432048"/>
              <a:chOff x="1403648" y="3645024"/>
              <a:chExt cx="432048" cy="432048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403648" y="3645024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475656" y="386104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499568" y="4064292"/>
              <a:ext cx="432048" cy="432048"/>
              <a:chOff x="1403648" y="3645024"/>
              <a:chExt cx="432048" cy="432048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403648" y="3645024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475656" y="386104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962346" y="3958208"/>
              <a:ext cx="432048" cy="432048"/>
              <a:chOff x="1403648" y="3645024"/>
              <a:chExt cx="432048" cy="432048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403648" y="3645024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475656" y="386104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879884" y="3609416"/>
              <a:ext cx="432048" cy="432048"/>
              <a:chOff x="1403648" y="3645024"/>
              <a:chExt cx="432048" cy="43204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403648" y="3645024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475656" y="386104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79460" y="3501404"/>
              <a:ext cx="432048" cy="432048"/>
              <a:chOff x="1403648" y="3645024"/>
              <a:chExt cx="432048" cy="432048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403648" y="3645024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475656" y="386104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727056" y="4530242"/>
              <a:ext cx="432048" cy="432048"/>
              <a:chOff x="1403648" y="3645024"/>
              <a:chExt cx="432048" cy="432048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403648" y="3645024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475656" y="386104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39552" y="4235524"/>
              <a:ext cx="432048" cy="432048"/>
              <a:chOff x="1403648" y="3645024"/>
              <a:chExt cx="432048" cy="432048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403648" y="3645024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475656" y="386104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190800" y="4102224"/>
              <a:ext cx="432048" cy="432048"/>
              <a:chOff x="1403648" y="3645024"/>
              <a:chExt cx="432048" cy="432048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403648" y="3645024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475656" y="386104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7" name="Explosion 1 36"/>
            <p:cNvSpPr/>
            <p:nvPr/>
          </p:nvSpPr>
          <p:spPr>
            <a:xfrm>
              <a:off x="1220737" y="4746266"/>
              <a:ext cx="188832" cy="216024"/>
            </a:xfrm>
            <a:prstGeom prst="irregularSeal1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Explosion 1 38"/>
            <p:cNvSpPr/>
            <p:nvPr/>
          </p:nvSpPr>
          <p:spPr>
            <a:xfrm>
              <a:off x="1682240" y="4149476"/>
              <a:ext cx="188832" cy="216024"/>
            </a:xfrm>
            <a:prstGeom prst="irregularSeal1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Explosion 1 39"/>
            <p:cNvSpPr/>
            <p:nvPr/>
          </p:nvSpPr>
          <p:spPr>
            <a:xfrm>
              <a:off x="891436" y="3609416"/>
              <a:ext cx="188832" cy="216024"/>
            </a:xfrm>
            <a:prstGeom prst="irregularSeal1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Explosion 1 40"/>
            <p:cNvSpPr/>
            <p:nvPr/>
          </p:nvSpPr>
          <p:spPr>
            <a:xfrm>
              <a:off x="2394988" y="4180148"/>
              <a:ext cx="188832" cy="216024"/>
            </a:xfrm>
            <a:prstGeom prst="irregularSeal1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Explosion 1 41"/>
            <p:cNvSpPr/>
            <p:nvPr/>
          </p:nvSpPr>
          <p:spPr>
            <a:xfrm>
              <a:off x="1139473" y="4089898"/>
              <a:ext cx="188832" cy="216024"/>
            </a:xfrm>
            <a:prstGeom prst="irregularSeal1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Explosion 1 42"/>
            <p:cNvSpPr/>
            <p:nvPr/>
          </p:nvSpPr>
          <p:spPr>
            <a:xfrm>
              <a:off x="1911066" y="4650043"/>
              <a:ext cx="188832" cy="216024"/>
            </a:xfrm>
            <a:prstGeom prst="irregularSeal1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343902" y="2416983"/>
            <a:ext cx="1560346" cy="1467734"/>
            <a:chOff x="601936" y="1811548"/>
            <a:chExt cx="2083296" cy="1941884"/>
          </a:xfrm>
        </p:grpSpPr>
        <p:sp>
          <p:nvSpPr>
            <p:cNvPr id="170" name="Explosion 1 169"/>
            <p:cNvSpPr/>
            <p:nvPr/>
          </p:nvSpPr>
          <p:spPr>
            <a:xfrm>
              <a:off x="1411280" y="3087831"/>
              <a:ext cx="188832" cy="216024"/>
            </a:xfrm>
            <a:prstGeom prst="irregularSeal1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601936" y="1811548"/>
              <a:ext cx="2083296" cy="1941884"/>
              <a:chOff x="539552" y="3157736"/>
              <a:chExt cx="2083296" cy="1941884"/>
            </a:xfrm>
          </p:grpSpPr>
          <p:grpSp>
            <p:nvGrpSpPr>
              <p:cNvPr id="172" name="Group 171"/>
              <p:cNvGrpSpPr/>
              <p:nvPr/>
            </p:nvGrpSpPr>
            <p:grpSpPr>
              <a:xfrm>
                <a:off x="1276888" y="3321384"/>
                <a:ext cx="432048" cy="432048"/>
                <a:chOff x="1403648" y="3645024"/>
                <a:chExt cx="432048" cy="432048"/>
              </a:xfrm>
            </p:grpSpPr>
            <p:sp>
              <p:nvSpPr>
                <p:cNvPr id="208" name="Oval 207"/>
                <p:cNvSpPr/>
                <p:nvPr/>
              </p:nvSpPr>
              <p:spPr>
                <a:xfrm>
                  <a:off x="1403648" y="3645024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1475656" y="3861048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3" name="Group 172"/>
              <p:cNvGrpSpPr/>
              <p:nvPr/>
            </p:nvGrpSpPr>
            <p:grpSpPr>
              <a:xfrm>
                <a:off x="1034354" y="4667572"/>
                <a:ext cx="432048" cy="432048"/>
                <a:chOff x="1403648" y="3645024"/>
                <a:chExt cx="432048" cy="432048"/>
              </a:xfrm>
            </p:grpSpPr>
            <p:sp>
              <p:nvSpPr>
                <p:cNvPr id="206" name="Oval 205"/>
                <p:cNvSpPr/>
                <p:nvPr/>
              </p:nvSpPr>
              <p:spPr>
                <a:xfrm>
                  <a:off x="1403648" y="3645024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7" name="Oval 206"/>
                <p:cNvSpPr/>
                <p:nvPr/>
              </p:nvSpPr>
              <p:spPr>
                <a:xfrm>
                  <a:off x="1475656" y="3861048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4" name="Group 173"/>
              <p:cNvGrpSpPr/>
              <p:nvPr/>
            </p:nvGrpSpPr>
            <p:grpSpPr>
              <a:xfrm>
                <a:off x="1499568" y="4064292"/>
                <a:ext cx="432048" cy="432048"/>
                <a:chOff x="1403648" y="3645024"/>
                <a:chExt cx="432048" cy="432048"/>
              </a:xfrm>
            </p:grpSpPr>
            <p:sp>
              <p:nvSpPr>
                <p:cNvPr id="204" name="Oval 203"/>
                <p:cNvSpPr/>
                <p:nvPr/>
              </p:nvSpPr>
              <p:spPr>
                <a:xfrm>
                  <a:off x="1403648" y="3645024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5" name="Oval 204"/>
                <p:cNvSpPr/>
                <p:nvPr/>
              </p:nvSpPr>
              <p:spPr>
                <a:xfrm>
                  <a:off x="1475656" y="3861048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>
                <a:off x="962346" y="3958208"/>
                <a:ext cx="432048" cy="432048"/>
                <a:chOff x="1403648" y="3645024"/>
                <a:chExt cx="432048" cy="432048"/>
              </a:xfrm>
            </p:grpSpPr>
            <p:sp>
              <p:nvSpPr>
                <p:cNvPr id="202" name="Oval 201"/>
                <p:cNvSpPr/>
                <p:nvPr/>
              </p:nvSpPr>
              <p:spPr>
                <a:xfrm>
                  <a:off x="1403648" y="3645024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1475656" y="3861048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6" name="Group 175"/>
              <p:cNvGrpSpPr/>
              <p:nvPr/>
            </p:nvGrpSpPr>
            <p:grpSpPr>
              <a:xfrm>
                <a:off x="1879884" y="3609416"/>
                <a:ext cx="432048" cy="432048"/>
                <a:chOff x="1403648" y="3645024"/>
                <a:chExt cx="432048" cy="432048"/>
              </a:xfrm>
            </p:grpSpPr>
            <p:sp>
              <p:nvSpPr>
                <p:cNvPr id="200" name="Oval 199"/>
                <p:cNvSpPr/>
                <p:nvPr/>
              </p:nvSpPr>
              <p:spPr>
                <a:xfrm>
                  <a:off x="1403648" y="3645024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1475656" y="3861048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7" name="Group 176"/>
              <p:cNvGrpSpPr/>
              <p:nvPr/>
            </p:nvGrpSpPr>
            <p:grpSpPr>
              <a:xfrm>
                <a:off x="679460" y="3501404"/>
                <a:ext cx="432048" cy="432048"/>
                <a:chOff x="1403648" y="3645024"/>
                <a:chExt cx="432048" cy="432048"/>
              </a:xfrm>
            </p:grpSpPr>
            <p:sp>
              <p:nvSpPr>
                <p:cNvPr id="198" name="Oval 197"/>
                <p:cNvSpPr/>
                <p:nvPr/>
              </p:nvSpPr>
              <p:spPr>
                <a:xfrm>
                  <a:off x="1403648" y="3645024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1475656" y="3861048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1727056" y="4530242"/>
                <a:ext cx="432048" cy="432048"/>
                <a:chOff x="1403648" y="3645024"/>
                <a:chExt cx="432048" cy="432048"/>
              </a:xfrm>
            </p:grpSpPr>
            <p:sp>
              <p:nvSpPr>
                <p:cNvPr id="196" name="Oval 195"/>
                <p:cNvSpPr/>
                <p:nvPr/>
              </p:nvSpPr>
              <p:spPr>
                <a:xfrm>
                  <a:off x="1403648" y="3645024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1475656" y="3861048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539552" y="4235524"/>
                <a:ext cx="432048" cy="432048"/>
                <a:chOff x="1403648" y="3645024"/>
                <a:chExt cx="432048" cy="432048"/>
              </a:xfrm>
            </p:grpSpPr>
            <p:sp>
              <p:nvSpPr>
                <p:cNvPr id="194" name="Oval 193"/>
                <p:cNvSpPr/>
                <p:nvPr/>
              </p:nvSpPr>
              <p:spPr>
                <a:xfrm>
                  <a:off x="1403648" y="3645024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>
                  <a:off x="1475656" y="3861048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2190800" y="4102224"/>
                <a:ext cx="432048" cy="432048"/>
                <a:chOff x="1403648" y="3645024"/>
                <a:chExt cx="432048" cy="432048"/>
              </a:xfrm>
            </p:grpSpPr>
            <p:sp>
              <p:nvSpPr>
                <p:cNvPr id="192" name="Oval 191"/>
                <p:cNvSpPr/>
                <p:nvPr/>
              </p:nvSpPr>
              <p:spPr>
                <a:xfrm>
                  <a:off x="1403648" y="3645024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1475656" y="3861048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81" name="Explosion 1 180"/>
              <p:cNvSpPr/>
              <p:nvPr/>
            </p:nvSpPr>
            <p:spPr>
              <a:xfrm>
                <a:off x="1785468" y="3306575"/>
                <a:ext cx="188832" cy="216024"/>
              </a:xfrm>
              <a:prstGeom prst="irregularSeal1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Explosion 1 181"/>
              <p:cNvSpPr/>
              <p:nvPr/>
            </p:nvSpPr>
            <p:spPr>
              <a:xfrm>
                <a:off x="1423092" y="3811724"/>
                <a:ext cx="188832" cy="216024"/>
              </a:xfrm>
              <a:prstGeom prst="irregularSeal1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Explosion 1 182"/>
              <p:cNvSpPr/>
              <p:nvPr/>
            </p:nvSpPr>
            <p:spPr>
              <a:xfrm>
                <a:off x="1047950" y="3157736"/>
                <a:ext cx="188832" cy="216024"/>
              </a:xfrm>
              <a:prstGeom prst="irregularSeal1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Explosion 1 183"/>
              <p:cNvSpPr/>
              <p:nvPr/>
            </p:nvSpPr>
            <p:spPr>
              <a:xfrm>
                <a:off x="1220737" y="4746266"/>
                <a:ext cx="188832" cy="216024"/>
              </a:xfrm>
              <a:prstGeom prst="irregularSeal1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Explosion 1 184"/>
              <p:cNvSpPr/>
              <p:nvPr/>
            </p:nvSpPr>
            <p:spPr>
              <a:xfrm>
                <a:off x="1682240" y="4149476"/>
                <a:ext cx="188832" cy="216024"/>
              </a:xfrm>
              <a:prstGeom prst="irregularSeal1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Explosion 1 185"/>
              <p:cNvSpPr/>
              <p:nvPr/>
            </p:nvSpPr>
            <p:spPr>
              <a:xfrm>
                <a:off x="891436" y="3609416"/>
                <a:ext cx="188832" cy="216024"/>
              </a:xfrm>
              <a:prstGeom prst="irregularSeal1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Explosion 1 186"/>
              <p:cNvSpPr/>
              <p:nvPr/>
            </p:nvSpPr>
            <p:spPr>
              <a:xfrm>
                <a:off x="2394988" y="4180148"/>
                <a:ext cx="188832" cy="216024"/>
              </a:xfrm>
              <a:prstGeom prst="irregularSeal1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Explosion 1 187"/>
              <p:cNvSpPr/>
              <p:nvPr/>
            </p:nvSpPr>
            <p:spPr>
              <a:xfrm>
                <a:off x="1139473" y="4089898"/>
                <a:ext cx="188832" cy="216024"/>
              </a:xfrm>
              <a:prstGeom prst="irregularSeal1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Explosion 1 188"/>
              <p:cNvSpPr/>
              <p:nvPr/>
            </p:nvSpPr>
            <p:spPr>
              <a:xfrm>
                <a:off x="1911066" y="4650043"/>
                <a:ext cx="188832" cy="216024"/>
              </a:xfrm>
              <a:prstGeom prst="irregularSeal1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Explosion 1 189"/>
              <p:cNvSpPr/>
              <p:nvPr/>
            </p:nvSpPr>
            <p:spPr>
              <a:xfrm>
                <a:off x="737853" y="4775584"/>
                <a:ext cx="188832" cy="216024"/>
              </a:xfrm>
              <a:prstGeom prst="irregularSeal1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Explosion 1 190"/>
              <p:cNvSpPr/>
              <p:nvPr/>
            </p:nvSpPr>
            <p:spPr>
              <a:xfrm>
                <a:off x="553148" y="3965379"/>
                <a:ext cx="188832" cy="216024"/>
              </a:xfrm>
              <a:prstGeom prst="irregularSeal1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57" name="Group 256"/>
          <p:cNvGrpSpPr/>
          <p:nvPr/>
        </p:nvGrpSpPr>
        <p:grpSpPr>
          <a:xfrm>
            <a:off x="4614494" y="2092677"/>
            <a:ext cx="2230587" cy="2170159"/>
            <a:chOff x="6130009" y="1531900"/>
            <a:chExt cx="2764823" cy="2668817"/>
          </a:xfrm>
        </p:grpSpPr>
        <p:grpSp>
          <p:nvGrpSpPr>
            <p:cNvPr id="168" name="Group 167"/>
            <p:cNvGrpSpPr/>
            <p:nvPr/>
          </p:nvGrpSpPr>
          <p:grpSpPr>
            <a:xfrm>
              <a:off x="6130009" y="1562311"/>
              <a:ext cx="2764823" cy="2638406"/>
              <a:chOff x="3191070" y="1642390"/>
              <a:chExt cx="2764823" cy="26384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4047483" y="2580484"/>
                <a:ext cx="432048" cy="432048"/>
                <a:chOff x="3491880" y="2323988"/>
                <a:chExt cx="432048" cy="432048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3491880" y="2323988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3563888" y="2540012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3789847" y="2083208"/>
                <a:ext cx="432048" cy="432048"/>
                <a:chOff x="3491880" y="2323988"/>
                <a:chExt cx="432048" cy="432048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3491880" y="2323988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3563888" y="2540012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Explosion 1 63"/>
                <p:cNvSpPr/>
                <p:nvPr/>
              </p:nvSpPr>
              <p:spPr>
                <a:xfrm>
                  <a:off x="3701071" y="2462606"/>
                  <a:ext cx="188832" cy="216024"/>
                </a:xfrm>
                <a:prstGeom prst="irregularSeal1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3551110" y="2563125"/>
                <a:ext cx="432048" cy="432048"/>
                <a:chOff x="3491880" y="2323988"/>
                <a:chExt cx="432048" cy="432048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3491880" y="2323988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3563888" y="2540012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Explosion 1 85"/>
                <p:cNvSpPr/>
                <p:nvPr/>
              </p:nvSpPr>
              <p:spPr>
                <a:xfrm>
                  <a:off x="3701071" y="2462606"/>
                  <a:ext cx="188832" cy="216024"/>
                </a:xfrm>
                <a:prstGeom prst="irregularSeal1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4005871" y="3206358"/>
                <a:ext cx="432048" cy="432048"/>
                <a:chOff x="3491880" y="2323988"/>
                <a:chExt cx="432048" cy="432048"/>
              </a:xfrm>
            </p:grpSpPr>
            <p:sp>
              <p:nvSpPr>
                <p:cNvPr id="88" name="Oval 87"/>
                <p:cNvSpPr/>
                <p:nvPr/>
              </p:nvSpPr>
              <p:spPr>
                <a:xfrm>
                  <a:off x="3491880" y="2323988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3563888" y="2540012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Explosion 1 89"/>
                <p:cNvSpPr/>
                <p:nvPr/>
              </p:nvSpPr>
              <p:spPr>
                <a:xfrm>
                  <a:off x="3701071" y="2462606"/>
                  <a:ext cx="188832" cy="216024"/>
                </a:xfrm>
                <a:prstGeom prst="irregularSeal1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4407831" y="2179972"/>
                <a:ext cx="432048" cy="432048"/>
                <a:chOff x="3491880" y="2323988"/>
                <a:chExt cx="432048" cy="432048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3491880" y="2323988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3563888" y="2540012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Explosion 1 93"/>
                <p:cNvSpPr/>
                <p:nvPr/>
              </p:nvSpPr>
              <p:spPr>
                <a:xfrm>
                  <a:off x="3701071" y="2462606"/>
                  <a:ext cx="188832" cy="216024"/>
                </a:xfrm>
                <a:prstGeom prst="irregularSeal1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4581941" y="3053764"/>
                <a:ext cx="432048" cy="432048"/>
                <a:chOff x="3491880" y="2323988"/>
                <a:chExt cx="432048" cy="432048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3491880" y="2323988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3563888" y="2540012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Explosion 1 97"/>
                <p:cNvSpPr/>
                <p:nvPr/>
              </p:nvSpPr>
              <p:spPr>
                <a:xfrm>
                  <a:off x="3701071" y="2462606"/>
                  <a:ext cx="188832" cy="216024"/>
                </a:xfrm>
                <a:prstGeom prst="irregularSeal1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4797965" y="3494106"/>
                <a:ext cx="432048" cy="432048"/>
                <a:chOff x="3491880" y="2323988"/>
                <a:chExt cx="432048" cy="432048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3491880" y="2323988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3563888" y="2540012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Explosion 1 101"/>
                <p:cNvSpPr/>
                <p:nvPr/>
              </p:nvSpPr>
              <p:spPr>
                <a:xfrm>
                  <a:off x="3701071" y="2462606"/>
                  <a:ext cx="188832" cy="216024"/>
                </a:xfrm>
                <a:prstGeom prst="irregularSeal1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5052233" y="1894418"/>
                <a:ext cx="432048" cy="432048"/>
                <a:chOff x="3491880" y="2323988"/>
                <a:chExt cx="432048" cy="432048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3491880" y="2323988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3563888" y="2540012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3544277" y="3623313"/>
                <a:ext cx="432048" cy="432048"/>
                <a:chOff x="3491880" y="2323988"/>
                <a:chExt cx="432048" cy="432048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3491880" y="2323988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3563888" y="2540012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4937502" y="2457288"/>
                <a:ext cx="432048" cy="432048"/>
                <a:chOff x="3491880" y="2323988"/>
                <a:chExt cx="432048" cy="432048"/>
              </a:xfrm>
            </p:grpSpPr>
            <p:sp>
              <p:nvSpPr>
                <p:cNvPr id="110" name="Oval 109"/>
                <p:cNvSpPr/>
                <p:nvPr/>
              </p:nvSpPr>
              <p:spPr>
                <a:xfrm>
                  <a:off x="3491880" y="2323988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3563888" y="2540012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4152434" y="3848748"/>
                <a:ext cx="432048" cy="432048"/>
                <a:chOff x="3491880" y="2323988"/>
                <a:chExt cx="432048" cy="432048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3491880" y="2323988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563888" y="2540012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>
                <a:off x="3191070" y="1920830"/>
                <a:ext cx="432048" cy="432048"/>
                <a:chOff x="3491880" y="2323988"/>
                <a:chExt cx="432048" cy="432048"/>
              </a:xfrm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3491880" y="2323988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3563888" y="2540012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4240157" y="1642390"/>
                <a:ext cx="432048" cy="432048"/>
                <a:chOff x="3491880" y="2323988"/>
                <a:chExt cx="432048" cy="432048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3491880" y="2323988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3563888" y="2540012"/>
                  <a:ext cx="72008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1" name="Lightning Bolt 120"/>
              <p:cNvSpPr/>
              <p:nvPr/>
            </p:nvSpPr>
            <p:spPr>
              <a:xfrm>
                <a:off x="3501815" y="2352878"/>
                <a:ext cx="186478" cy="144016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5202861" y="2961138"/>
                <a:ext cx="557184" cy="461244"/>
                <a:chOff x="8134059" y="3726326"/>
                <a:chExt cx="859397" cy="922488"/>
              </a:xfrm>
            </p:grpSpPr>
            <p:sp>
              <p:nvSpPr>
                <p:cNvPr id="132" name="Cloud 131"/>
                <p:cNvSpPr/>
                <p:nvPr/>
              </p:nvSpPr>
              <p:spPr>
                <a:xfrm>
                  <a:off x="8227284" y="3794914"/>
                  <a:ext cx="740165" cy="731673"/>
                </a:xfrm>
                <a:prstGeom prst="cloud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8355424" y="3726326"/>
                  <a:ext cx="63863" cy="68588"/>
                </a:xfrm>
                <a:prstGeom prst="ellips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8568119" y="3753530"/>
                  <a:ext cx="63863" cy="68588"/>
                </a:xfrm>
                <a:prstGeom prst="ellips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8136422" y="4319837"/>
                  <a:ext cx="152400" cy="129624"/>
                </a:xfrm>
                <a:prstGeom prst="ellips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8395329" y="4519190"/>
                  <a:ext cx="152400" cy="129624"/>
                </a:xfrm>
                <a:prstGeom prst="ellips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8134059" y="3945779"/>
                  <a:ext cx="152400" cy="129624"/>
                </a:xfrm>
                <a:prstGeom prst="ellips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 flipV="1">
                  <a:off x="8812624" y="3760620"/>
                  <a:ext cx="180832" cy="186694"/>
                </a:xfrm>
                <a:prstGeom prst="ellips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8615043" y="4107718"/>
                  <a:ext cx="152400" cy="129624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8767443" y="4498437"/>
                  <a:ext cx="77112" cy="85565"/>
                </a:xfrm>
                <a:prstGeom prst="ellips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5398709" y="2248630"/>
                <a:ext cx="557184" cy="461244"/>
                <a:chOff x="8134059" y="3726326"/>
                <a:chExt cx="859397" cy="922488"/>
              </a:xfrm>
            </p:grpSpPr>
            <p:sp>
              <p:nvSpPr>
                <p:cNvPr id="142" name="Cloud 141"/>
                <p:cNvSpPr/>
                <p:nvPr/>
              </p:nvSpPr>
              <p:spPr>
                <a:xfrm>
                  <a:off x="8227284" y="3794914"/>
                  <a:ext cx="740165" cy="731673"/>
                </a:xfrm>
                <a:prstGeom prst="cloud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8355424" y="3726326"/>
                  <a:ext cx="63863" cy="68588"/>
                </a:xfrm>
                <a:prstGeom prst="ellips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8568119" y="3753530"/>
                  <a:ext cx="63863" cy="68588"/>
                </a:xfrm>
                <a:prstGeom prst="ellips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8136422" y="4319837"/>
                  <a:ext cx="152400" cy="129624"/>
                </a:xfrm>
                <a:prstGeom prst="ellips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8395329" y="4519190"/>
                  <a:ext cx="152400" cy="129624"/>
                </a:xfrm>
                <a:prstGeom prst="ellips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8134059" y="3945779"/>
                  <a:ext cx="152400" cy="129624"/>
                </a:xfrm>
                <a:prstGeom prst="ellips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 flipV="1">
                  <a:off x="8812624" y="3760620"/>
                  <a:ext cx="180832" cy="186694"/>
                </a:xfrm>
                <a:prstGeom prst="ellips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8615043" y="4107718"/>
                  <a:ext cx="152400" cy="129624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8767443" y="4498437"/>
                  <a:ext cx="77112" cy="85565"/>
                </a:xfrm>
                <a:prstGeom prst="ellips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1" name="Group 150"/>
              <p:cNvGrpSpPr/>
              <p:nvPr/>
            </p:nvGrpSpPr>
            <p:grpSpPr>
              <a:xfrm>
                <a:off x="3263078" y="3099756"/>
                <a:ext cx="557184" cy="461244"/>
                <a:chOff x="8134059" y="3726326"/>
                <a:chExt cx="859397" cy="922488"/>
              </a:xfrm>
            </p:grpSpPr>
            <p:sp>
              <p:nvSpPr>
                <p:cNvPr id="152" name="Cloud 151"/>
                <p:cNvSpPr/>
                <p:nvPr/>
              </p:nvSpPr>
              <p:spPr>
                <a:xfrm>
                  <a:off x="8227284" y="3794914"/>
                  <a:ext cx="740165" cy="731673"/>
                </a:xfrm>
                <a:prstGeom prst="cloud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8355424" y="3726326"/>
                  <a:ext cx="63863" cy="68588"/>
                </a:xfrm>
                <a:prstGeom prst="ellips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8568119" y="3753530"/>
                  <a:ext cx="63863" cy="68588"/>
                </a:xfrm>
                <a:prstGeom prst="ellips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8136422" y="4319837"/>
                  <a:ext cx="152400" cy="129624"/>
                </a:xfrm>
                <a:prstGeom prst="ellips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8395329" y="4519190"/>
                  <a:ext cx="152400" cy="129624"/>
                </a:xfrm>
                <a:prstGeom prst="ellips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8134059" y="3945779"/>
                  <a:ext cx="152400" cy="129624"/>
                </a:xfrm>
                <a:prstGeom prst="ellips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 flipV="1">
                  <a:off x="8812624" y="3760620"/>
                  <a:ext cx="180832" cy="186694"/>
                </a:xfrm>
                <a:prstGeom prst="ellips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8615043" y="4107718"/>
                  <a:ext cx="152400" cy="129624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8767443" y="4498437"/>
                  <a:ext cx="77112" cy="85565"/>
                </a:xfrm>
                <a:prstGeom prst="ellipse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61" name="Lightning Bolt 160"/>
              <p:cNvSpPr/>
              <p:nvPr/>
            </p:nvSpPr>
            <p:spPr>
              <a:xfrm rot="5400000">
                <a:off x="4856998" y="2196994"/>
                <a:ext cx="171673" cy="145724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Lightning Bolt 161"/>
              <p:cNvSpPr/>
              <p:nvPr/>
            </p:nvSpPr>
            <p:spPr>
              <a:xfrm rot="16200000">
                <a:off x="4592732" y="3860568"/>
                <a:ext cx="186478" cy="144016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Lightning Bolt 162"/>
              <p:cNvSpPr/>
              <p:nvPr/>
            </p:nvSpPr>
            <p:spPr>
              <a:xfrm>
                <a:off x="4422604" y="2938467"/>
                <a:ext cx="186478" cy="144016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Explosion 1 163"/>
              <p:cNvSpPr/>
              <p:nvPr/>
            </p:nvSpPr>
            <p:spPr>
              <a:xfrm>
                <a:off x="4951098" y="4025815"/>
                <a:ext cx="188832" cy="216024"/>
              </a:xfrm>
              <a:prstGeom prst="irregularSeal1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Explosion 1 164"/>
              <p:cNvSpPr/>
              <p:nvPr/>
            </p:nvSpPr>
            <p:spPr>
              <a:xfrm>
                <a:off x="3217766" y="2855901"/>
                <a:ext cx="188832" cy="216024"/>
              </a:xfrm>
              <a:prstGeom prst="irregularSeal1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Explosion 1 165"/>
              <p:cNvSpPr/>
              <p:nvPr/>
            </p:nvSpPr>
            <p:spPr>
              <a:xfrm>
                <a:off x="5671608" y="3033352"/>
                <a:ext cx="188832" cy="216024"/>
              </a:xfrm>
              <a:prstGeom prst="irregularSeal1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Explosion 1 166"/>
              <p:cNvSpPr/>
              <p:nvPr/>
            </p:nvSpPr>
            <p:spPr>
              <a:xfrm>
                <a:off x="4673832" y="2701743"/>
                <a:ext cx="188832" cy="216024"/>
              </a:xfrm>
              <a:prstGeom prst="irregularSeal1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3" name="Oval 252"/>
            <p:cNvSpPr/>
            <p:nvPr/>
          </p:nvSpPr>
          <p:spPr>
            <a:xfrm>
              <a:off x="8312950" y="3543178"/>
              <a:ext cx="432048" cy="43204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Oval 253"/>
            <p:cNvSpPr/>
            <p:nvPr/>
          </p:nvSpPr>
          <p:spPr>
            <a:xfrm>
              <a:off x="8443922" y="3774067"/>
              <a:ext cx="72008" cy="7200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5" name="Oval 254"/>
            <p:cNvSpPr/>
            <p:nvPr/>
          </p:nvSpPr>
          <p:spPr>
            <a:xfrm>
              <a:off x="6562057" y="1531900"/>
              <a:ext cx="432048" cy="43204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6" name="Oval 255"/>
            <p:cNvSpPr/>
            <p:nvPr/>
          </p:nvSpPr>
          <p:spPr>
            <a:xfrm>
              <a:off x="6634065" y="1747924"/>
              <a:ext cx="72008" cy="7200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7596336" y="2703950"/>
            <a:ext cx="882178" cy="761255"/>
            <a:chOff x="6446706" y="5224029"/>
            <a:chExt cx="1005791" cy="878104"/>
          </a:xfrm>
        </p:grpSpPr>
        <p:sp>
          <p:nvSpPr>
            <p:cNvPr id="258" name="Explosion 1 257"/>
            <p:cNvSpPr/>
            <p:nvPr/>
          </p:nvSpPr>
          <p:spPr>
            <a:xfrm>
              <a:off x="6446706" y="5445224"/>
              <a:ext cx="188832" cy="216024"/>
            </a:xfrm>
            <a:prstGeom prst="irregularSeal1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9" name="Explosion 1 258"/>
            <p:cNvSpPr/>
            <p:nvPr/>
          </p:nvSpPr>
          <p:spPr>
            <a:xfrm>
              <a:off x="6791230" y="5553236"/>
              <a:ext cx="188832" cy="216024"/>
            </a:xfrm>
            <a:prstGeom prst="irregularSeal1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Explosion 1 259"/>
            <p:cNvSpPr/>
            <p:nvPr/>
          </p:nvSpPr>
          <p:spPr>
            <a:xfrm>
              <a:off x="7234468" y="5440053"/>
              <a:ext cx="188832" cy="216024"/>
            </a:xfrm>
            <a:prstGeom prst="irregularSeal1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1" name="Explosion 1 260"/>
            <p:cNvSpPr/>
            <p:nvPr/>
          </p:nvSpPr>
          <p:spPr>
            <a:xfrm>
              <a:off x="7263665" y="5769260"/>
              <a:ext cx="188832" cy="216024"/>
            </a:xfrm>
            <a:prstGeom prst="irregularSeal1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2" name="Explosion 1 261"/>
            <p:cNvSpPr/>
            <p:nvPr/>
          </p:nvSpPr>
          <p:spPr>
            <a:xfrm>
              <a:off x="6743129" y="5224029"/>
              <a:ext cx="188832" cy="216024"/>
            </a:xfrm>
            <a:prstGeom prst="irregularSeal1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Explosion 1 262"/>
            <p:cNvSpPr/>
            <p:nvPr/>
          </p:nvSpPr>
          <p:spPr>
            <a:xfrm>
              <a:off x="6885740" y="5886109"/>
              <a:ext cx="188832" cy="216024"/>
            </a:xfrm>
            <a:prstGeom prst="irregularSeal1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68" name="Straight Connector 267"/>
          <p:cNvCxnSpPr/>
          <p:nvPr/>
        </p:nvCxnSpPr>
        <p:spPr>
          <a:xfrm>
            <a:off x="4499992" y="1916832"/>
            <a:ext cx="0" cy="23921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4499992" y="4309027"/>
            <a:ext cx="25922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 flipV="1">
            <a:off x="7092280" y="1916832"/>
            <a:ext cx="0" cy="23921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0" name="Explosion 1 279"/>
          <p:cNvSpPr/>
          <p:nvPr/>
        </p:nvSpPr>
        <p:spPr>
          <a:xfrm>
            <a:off x="6724199" y="2116964"/>
            <a:ext cx="152345" cy="175661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Explosion 1 280"/>
          <p:cNvSpPr/>
          <p:nvPr/>
        </p:nvSpPr>
        <p:spPr>
          <a:xfrm>
            <a:off x="5978997" y="2121954"/>
            <a:ext cx="152345" cy="175661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5" name="Straight Connector 284"/>
          <p:cNvCxnSpPr/>
          <p:nvPr/>
        </p:nvCxnSpPr>
        <p:spPr>
          <a:xfrm>
            <a:off x="7380312" y="2475859"/>
            <a:ext cx="0" cy="10452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7380312" y="3521067"/>
            <a:ext cx="1368152" cy="32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V="1">
            <a:off x="8748464" y="2498004"/>
            <a:ext cx="0" cy="10469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2" name="U-Turn Arrow 291"/>
          <p:cNvSpPr/>
          <p:nvPr/>
        </p:nvSpPr>
        <p:spPr>
          <a:xfrm>
            <a:off x="6622601" y="1556792"/>
            <a:ext cx="1139359" cy="360040"/>
          </a:xfrm>
          <a:prstGeom prst="uturnArrow">
            <a:avLst>
              <a:gd name="adj1" fmla="val 27967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3" name="Right Arrow 292"/>
          <p:cNvSpPr/>
          <p:nvPr/>
        </p:nvSpPr>
        <p:spPr>
          <a:xfrm>
            <a:off x="2018266" y="3154484"/>
            <a:ext cx="288032" cy="125354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Right Arrow 293"/>
          <p:cNvSpPr/>
          <p:nvPr/>
        </p:nvSpPr>
        <p:spPr>
          <a:xfrm>
            <a:off x="4067944" y="3153258"/>
            <a:ext cx="288032" cy="125354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TextBox 294"/>
          <p:cNvSpPr txBox="1"/>
          <p:nvPr/>
        </p:nvSpPr>
        <p:spPr>
          <a:xfrm>
            <a:off x="190108" y="4858671"/>
            <a:ext cx="1772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Label target cells with radioactive molecule -  </a:t>
            </a:r>
            <a:r>
              <a:rPr lang="en-GB" baseline="30000" dirty="0" smtClean="0"/>
              <a:t>51</a:t>
            </a:r>
            <a:r>
              <a:rPr lang="en-GB" dirty="0" smtClean="0"/>
              <a:t>Cr</a:t>
            </a:r>
            <a:endParaRPr lang="en-GB" dirty="0"/>
          </a:p>
        </p:txBody>
      </p:sp>
      <p:sp>
        <p:nvSpPr>
          <p:cNvPr id="296" name="TextBox 295"/>
          <p:cNvSpPr txBox="1"/>
          <p:nvPr/>
        </p:nvSpPr>
        <p:spPr>
          <a:xfrm>
            <a:off x="2635590" y="4941168"/>
            <a:ext cx="1279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Wash off excess </a:t>
            </a:r>
            <a:r>
              <a:rPr lang="en-GB" baseline="30000" dirty="0" smtClean="0"/>
              <a:t>51</a:t>
            </a:r>
            <a:r>
              <a:rPr lang="en-GB" dirty="0" smtClean="0"/>
              <a:t>Cr</a:t>
            </a:r>
            <a:endParaRPr lang="en-GB" dirty="0"/>
          </a:p>
        </p:txBody>
      </p:sp>
      <p:sp>
        <p:nvSpPr>
          <p:cNvPr id="297" name="TextBox 296"/>
          <p:cNvSpPr txBox="1"/>
          <p:nvPr/>
        </p:nvSpPr>
        <p:spPr>
          <a:xfrm>
            <a:off x="4534860" y="4917229"/>
            <a:ext cx="257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Incubate target cells with cytotoxic T cells </a:t>
            </a:r>
            <a:endParaRPr lang="en-GB" dirty="0"/>
          </a:p>
        </p:txBody>
      </p:sp>
      <p:sp>
        <p:nvSpPr>
          <p:cNvPr id="298" name="TextBox 297"/>
          <p:cNvSpPr txBox="1"/>
          <p:nvPr/>
        </p:nvSpPr>
        <p:spPr>
          <a:xfrm>
            <a:off x="7426956" y="4941168"/>
            <a:ext cx="144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Remove supernatant and measure amount of </a:t>
            </a:r>
            <a:r>
              <a:rPr lang="en-GB" baseline="30000" dirty="0"/>
              <a:t>51</a:t>
            </a:r>
            <a:r>
              <a:rPr lang="en-GB" dirty="0"/>
              <a:t>Cr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495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31840" y="2226909"/>
            <a:ext cx="4949949" cy="3528392"/>
            <a:chOff x="2699792" y="2204864"/>
            <a:chExt cx="4949949" cy="3528392"/>
          </a:xfrm>
        </p:grpSpPr>
        <p:pic>
          <p:nvPicPr>
            <p:cNvPr id="10246" name="Picture 6" descr="http://ars.els-cdn.com/content/image/1-s2.0-S0009898112001167-gr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2276872"/>
              <a:ext cx="4733925" cy="3343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699792" y="2204864"/>
              <a:ext cx="3312368" cy="3528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80512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Measuring T cell-mediated cytokine secretion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0244" name="Picture 4" descr="http://www.rndsystems.com/resources/images/568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2227"/>
            <a:ext cx="54102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5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600200"/>
            <a:ext cx="2489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</a:rPr>
              <a:t>T cells recognise peptide epitopes bound to MHC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562600" y="1752600"/>
            <a:ext cx="793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 sz="9600" b="1">
                <a:solidFill>
                  <a:srgbClr val="FF5050"/>
                </a:solidFill>
              </a:rPr>
              <a:t>*</a:t>
            </a:r>
            <a:endParaRPr lang="en-GB" sz="280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371600"/>
            <a:ext cx="36417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8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6-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974725"/>
            <a:ext cx="4041775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J4-5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976313"/>
            <a:ext cx="3406775" cy="569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Peptides make contact with the MHC groove and have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characteristic anchor residues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4-24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069975"/>
            <a:ext cx="527526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J4-24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4046538"/>
            <a:ext cx="5275263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Sites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 allelic variation in MHC I and MHC 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II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271463" y="2017713"/>
            <a:ext cx="1057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/>
              <a:t>MHC I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244475" y="4759325"/>
            <a:ext cx="115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/>
              <a:t>MHC II</a:t>
            </a:r>
          </a:p>
        </p:txBody>
      </p:sp>
    </p:spTree>
    <p:extLst>
      <p:ext uri="{BB962C8B-B14F-4D97-AF65-F5344CB8AC3E}">
        <p14:creationId xmlns:p14="http://schemas.microsoft.com/office/powerpoint/2010/main" val="29927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5637"/>
            <a:ext cx="9180512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TCR are formed by rearranging non-continuous gene segments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56367" y="2204864"/>
            <a:ext cx="7273925" cy="2411413"/>
            <a:chOff x="521" y="1162"/>
            <a:chExt cx="4582" cy="1519"/>
          </a:xfrm>
        </p:grpSpPr>
        <p:pic>
          <p:nvPicPr>
            <p:cNvPr id="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162"/>
              <a:ext cx="4582" cy="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521" y="1162"/>
              <a:ext cx="953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2200" y="1706"/>
              <a:ext cx="1043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3059832" y="3410570"/>
            <a:ext cx="1008112" cy="153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493329" y="3410570"/>
            <a:ext cx="1446823" cy="153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5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028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MHC 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restriction -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TCR contacts both MHC and peptide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8"/>
            <a:ext cx="3305085" cy="277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3" y="1556792"/>
            <a:ext cx="1571053" cy="435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91" y="4212979"/>
            <a:ext cx="43529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1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ature.com/nri/journal/v7/n9/images/nri2153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28637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T cells require co-stimulation to become activated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397</Words>
  <Application>Microsoft Office PowerPoint</Application>
  <PresentationFormat>On-screen Show (4:3)</PresentationFormat>
  <Paragraphs>99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Cytotoxic T cell effector functions</vt:lpstr>
      <vt:lpstr>Cytotoxic T cells see peptide from an endogenous origin</vt:lpstr>
      <vt:lpstr>Antigen processing pathways</vt:lpstr>
      <vt:lpstr>T cells recognise peptide epitopes bound to MHC</vt:lpstr>
      <vt:lpstr>PowerPoint Presentation</vt:lpstr>
      <vt:lpstr>PowerPoint Presentation</vt:lpstr>
      <vt:lpstr>TCR are formed by rearranging non-continuous gene segments</vt:lpstr>
      <vt:lpstr>PowerPoint Presentation</vt:lpstr>
      <vt:lpstr>T cells require co-stimulation to become activated</vt:lpstr>
      <vt:lpstr>Cytokines provide a 3rd signal that polarises T cells  </vt:lpstr>
      <vt:lpstr>CD8+ T cells also require signal 3</vt:lpstr>
      <vt:lpstr>Antigen presenting cells</vt:lpstr>
      <vt:lpstr>Initiation of a CD8+ T cell response</vt:lpstr>
      <vt:lpstr>Initiation of a CD8+ T cell response</vt:lpstr>
      <vt:lpstr>Effector functions of CD8+ T cells </vt:lpstr>
      <vt:lpstr>Cytokine secretion by CD8+ T cells</vt:lpstr>
      <vt:lpstr>Mechanisms of cell 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Families of death inducing ligands and their receptors </vt:lpstr>
      <vt:lpstr>PowerPoint Presentation</vt:lpstr>
      <vt:lpstr>PowerPoint Presentation</vt:lpstr>
      <vt:lpstr>PowerPoint Presentation</vt:lpstr>
      <vt:lpstr>Quantifying specific T cells – MHC tetramers</vt:lpstr>
      <vt:lpstr>Tetramer staining of peripheral blood mononuclear cells </vt:lpstr>
      <vt:lpstr>Measuring T cell-mediated killing</vt:lpstr>
      <vt:lpstr>Measuring T cell-mediated cytokine secretion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Culshaw, Abigail</dc:creator>
  <cp:lastModifiedBy>Shiel, Nuala</cp:lastModifiedBy>
  <cp:revision>55</cp:revision>
  <dcterms:created xsi:type="dcterms:W3CDTF">2012-10-02T15:48:40Z</dcterms:created>
  <dcterms:modified xsi:type="dcterms:W3CDTF">2012-10-24T12:40:26Z</dcterms:modified>
</cp:coreProperties>
</file>