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314" r:id="rId2"/>
    <p:sldId id="376" r:id="rId3"/>
    <p:sldId id="462" r:id="rId4"/>
    <p:sldId id="463" r:id="rId5"/>
    <p:sldId id="412" r:id="rId6"/>
    <p:sldId id="449" r:id="rId7"/>
    <p:sldId id="475" r:id="rId8"/>
    <p:sldId id="443" r:id="rId9"/>
    <p:sldId id="479" r:id="rId10"/>
    <p:sldId id="480" r:id="rId11"/>
    <p:sldId id="481" r:id="rId12"/>
    <p:sldId id="478" r:id="rId13"/>
    <p:sldId id="457" r:id="rId14"/>
    <p:sldId id="458" r:id="rId15"/>
    <p:sldId id="459" r:id="rId16"/>
    <p:sldId id="460" r:id="rId17"/>
    <p:sldId id="451" r:id="rId18"/>
    <p:sldId id="476" r:id="rId19"/>
    <p:sldId id="383" r:id="rId20"/>
    <p:sldId id="413" r:id="rId21"/>
    <p:sldId id="387" r:id="rId22"/>
    <p:sldId id="385" r:id="rId23"/>
    <p:sldId id="378" r:id="rId24"/>
    <p:sldId id="414" r:id="rId25"/>
    <p:sldId id="392" r:id="rId26"/>
    <p:sldId id="393" r:id="rId27"/>
    <p:sldId id="379" r:id="rId28"/>
    <p:sldId id="416" r:id="rId29"/>
    <p:sldId id="420" r:id="rId30"/>
    <p:sldId id="422" r:id="rId31"/>
    <p:sldId id="470" r:id="rId32"/>
    <p:sldId id="471" r:id="rId33"/>
    <p:sldId id="472" r:id="rId34"/>
    <p:sldId id="473" r:id="rId35"/>
    <p:sldId id="474" r:id="rId36"/>
    <p:sldId id="418" r:id="rId37"/>
    <p:sldId id="430" r:id="rId38"/>
    <p:sldId id="465" r:id="rId39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83803" autoAdjust="0"/>
  </p:normalViewPr>
  <p:slideViewPr>
    <p:cSldViewPr>
      <p:cViewPr varScale="1">
        <p:scale>
          <a:sx n="41" d="100"/>
          <a:sy n="41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813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200" y="0"/>
            <a:ext cx="3071813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CC7678-F4FA-4802-B4D1-A884B8C3451D}" type="datetimeFigureOut">
              <a:rPr lang="en-US"/>
              <a:pPr/>
              <a:t>10/11/2012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1813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200" y="8902700"/>
            <a:ext cx="3071813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79DC91-7FBE-4031-A17B-EDC8016F4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8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2938"/>
            <a:ext cx="56705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8031D4B-7D5A-4559-8D18-D115A9FE4C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E662A7A-67E0-41D9-A1D6-C2E6BE544827}" type="slidenum">
              <a:rPr lang="en-GB">
                <a:latin typeface="Times New Roman" pitchFamily="18" charset="0"/>
              </a:rPr>
              <a:pPr eaLnBrk="1" hangingPunct="1"/>
              <a:t>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502338D-F9C1-4D9C-B5DD-401591CC54AB}" type="slidenum">
              <a:rPr lang="en-US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4536941-F99D-4EDF-B412-964951EA6AD4}" type="slidenum">
              <a:rPr lang="en-US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EC1DD7A-F2DD-4087-9749-51D37FC91A5E}" type="slidenum">
              <a:rPr lang="en-US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17BFD2B-E193-43BC-BC16-5D630570CCF7}" type="slidenum">
              <a:rPr lang="en-GB">
                <a:latin typeface="Times New Roman" pitchFamily="18" charset="0"/>
              </a:rPr>
              <a:pPr eaLnBrk="1" hangingPunct="1"/>
              <a:t>21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E863A50-DC0F-42F6-8E4B-95AB27158FF7}" type="slidenum">
              <a:rPr lang="en-US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1623369-A7DA-44EE-A8E8-4C344D308AD2}" type="slidenum">
              <a:rPr lang="en-GB">
                <a:latin typeface="Times New Roman" pitchFamily="18" charset="0"/>
              </a:rPr>
              <a:pPr eaLnBrk="1" hangingPunct="1"/>
              <a:t>23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926AC84-5857-4C94-B275-D50717BB19F4}" type="slidenum">
              <a:rPr lang="en-GB">
                <a:latin typeface="Times New Roman" pitchFamily="18" charset="0"/>
              </a:rPr>
              <a:pPr eaLnBrk="1" hangingPunct="1"/>
              <a:t>24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F501639-198B-464E-A8CB-2DE14037A709}" type="slidenum">
              <a:rPr lang="en-GB">
                <a:latin typeface="Times New Roman" pitchFamily="18" charset="0"/>
              </a:rPr>
              <a:pPr eaLnBrk="1" hangingPunct="1"/>
              <a:t>25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6A25D3-FE8D-486A-85C8-92710949AF84}" type="slidenum">
              <a:rPr lang="en-GB">
                <a:latin typeface="Times New Roman" pitchFamily="18" charset="0"/>
              </a:rPr>
              <a:pPr eaLnBrk="1" hangingPunct="1"/>
              <a:t>26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11B5B9F-4ED2-44B2-8127-FC64198A3D57}" type="slidenum">
              <a:rPr lang="en-GB">
                <a:latin typeface="Times New Roman" pitchFamily="18" charset="0"/>
              </a:rPr>
              <a:pPr eaLnBrk="1" hangingPunct="1"/>
              <a:t>27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03DC1E3-6478-40BF-B2D3-61D38CC2871D}" type="slidenum">
              <a:rPr lang="en-GB">
                <a:latin typeface="Times New Roman" pitchFamily="18" charset="0"/>
              </a:rPr>
              <a:pPr eaLnBrk="1" hangingPunct="1"/>
              <a:t>2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FFA0FED-C81C-43B3-9809-1EAB20E45A7C}" type="slidenum">
              <a:rPr lang="en-GB">
                <a:latin typeface="Times New Roman" pitchFamily="18" charset="0"/>
              </a:rPr>
              <a:pPr eaLnBrk="1" hangingPunct="1"/>
              <a:t>28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7CA82F1-C5F2-4650-A1E0-6B6EF6808E73}" type="slidenum">
              <a:rPr lang="en-US">
                <a:latin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4C54875-C9D8-458C-BC8C-1F16091C44DE}" type="slidenum">
              <a:rPr lang="en-GB">
                <a:latin typeface="Times New Roman" pitchFamily="18" charset="0"/>
              </a:rPr>
              <a:pPr eaLnBrk="1" hangingPunct="1"/>
              <a:t>30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7911D5A-788A-4CB8-A17E-6B965A720599}" type="slidenum">
              <a:rPr lang="en-US">
                <a:latin typeface="Times New Roman" pitchFamily="18" charset="0"/>
              </a:rPr>
              <a:pPr eaLnBrk="1" hangingPunct="1"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F7B1A73-D109-4F92-8AB8-56A10AE3D969}" type="slidenum">
              <a:rPr lang="en-GB">
                <a:latin typeface="Times New Roman" pitchFamily="18" charset="0"/>
              </a:rPr>
              <a:pPr eaLnBrk="1" hangingPunct="1"/>
              <a:t>36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5AE4A75-3A1D-4CBB-887C-0B1E8050B8D5}" type="slidenum">
              <a:rPr lang="en-GB">
                <a:latin typeface="Times New Roman" pitchFamily="18" charset="0"/>
              </a:rPr>
              <a:pPr eaLnBrk="1" hangingPunct="1"/>
              <a:t>37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AB0E1D1-AF5A-434C-A795-DD2EDE54A317}" type="slidenum">
              <a:rPr lang="en-US">
                <a:latin typeface="Times New Roman" pitchFamily="18" charset="0"/>
              </a:rPr>
              <a:pPr eaLnBrk="1" hangingPunct="1"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3325" y="704850"/>
            <a:ext cx="4681538" cy="3511550"/>
          </a:xfrm>
          <a:ln w="12700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2938"/>
            <a:ext cx="519430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42A1776-7491-4EE2-8C79-D9AFCE932D8E}" type="slidenum">
              <a:rPr lang="en-GB">
                <a:latin typeface="Times New Roman" pitchFamily="18" charset="0"/>
              </a:rPr>
              <a:pPr eaLnBrk="1" hangingPunct="1"/>
              <a:t>3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DDFB561-F535-4830-8AB4-D430EEACAE51}" type="slidenum">
              <a:rPr lang="en-GB">
                <a:latin typeface="Times New Roman" pitchFamily="18" charset="0"/>
              </a:rPr>
              <a:pPr eaLnBrk="1" hangingPunct="1"/>
              <a:t>4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016B97B-9534-49B9-9592-CD963477AC65}" type="slidenum">
              <a:rPr lang="en-US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7CC66FD-809A-4E84-952C-3D4D38949DDC}" type="slidenum">
              <a:rPr lang="en-US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B4D04F4-9EE4-4248-9D3F-BC429A8825E8}" type="slidenum">
              <a:rPr lang="en-US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08840A9-D441-48FF-9C92-CBF6D9C8DD85}" type="slidenum">
              <a:rPr lang="en-US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B7E8E1B-F8F1-4797-BE7D-96A482A0C07C}" type="slidenum">
              <a:rPr lang="en-US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3C3C-DE47-443F-BC83-FEB90B698D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3B27-15FF-4C5F-BFA3-42521DD4E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B2D6F-6D9F-4196-8DC4-ABA6C8C9D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59E43-9389-4F6E-AAC7-83632E5BC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1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06F63-198F-4FC2-A39A-69E11D71D2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685BD-9F46-479D-8741-ED573F051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C9F07-0393-43FC-A958-F575B70985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C3F58-4AA6-42ED-8846-532B4CC767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9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77178-678E-44EE-93A4-949E77EA4E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6F334-E5A7-4877-B98A-F38DCB869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5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49B94-8ECC-4023-BA16-C6D2761D6F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3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E082F7F-16E3-4819-A8F1-7D9D5A8E358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belprize.org/nobel_prizes/medicine/laureates/1919/bordet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belprize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7291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24563"/>
            <a:ext cx="26654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7538" y="2214563"/>
            <a:ext cx="8169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5400" dirty="0"/>
              <a:t>Complement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35250" y="3357563"/>
            <a:ext cx="38750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Matthew Pickering</a:t>
            </a:r>
          </a:p>
          <a:p>
            <a:pPr algn="ctr" eaLnBrk="1" hangingPunct="1"/>
            <a:r>
              <a:rPr lang="en-GB" sz="1400"/>
              <a:t>matthew.pickering@imperial.ac.uk</a:t>
            </a:r>
            <a:endParaRPr lang="en-GB" sz="2000"/>
          </a:p>
          <a:p>
            <a:pPr algn="ctr" eaLnBrk="1" hangingPunct="1"/>
            <a:endParaRPr lang="en-GB" sz="2000"/>
          </a:p>
          <a:p>
            <a:pPr algn="ctr" eaLnBrk="1" hangingPunct="1"/>
            <a:r>
              <a:rPr lang="en-GB" sz="1200"/>
              <a:t>Wellcome Trust Senior Fellow in Clinical Science</a:t>
            </a:r>
          </a:p>
          <a:p>
            <a:pPr algn="ctr" eaLnBrk="1" hangingPunct="1"/>
            <a:r>
              <a:rPr lang="en-GB" sz="1200"/>
              <a:t>Consultant  Rheumatologist</a:t>
            </a:r>
          </a:p>
        </p:txBody>
      </p:sp>
      <p:pic>
        <p:nvPicPr>
          <p:cNvPr id="4101" name="Picture 4" descr="w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6000750"/>
            <a:ext cx="4525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60363" y="730250"/>
            <a:ext cx="8532812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BSc Immunity and Infection Module - 1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Alternative pathway</a:t>
            </a:r>
            <a:endParaRPr lang="en-US" sz="3200" smtClean="0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17663"/>
            <a:ext cx="3889375" cy="4114800"/>
          </a:xfrm>
        </p:spPr>
        <p:txBody>
          <a:bodyPr/>
          <a:lstStyle/>
          <a:p>
            <a:pPr eaLnBrk="1" hangingPunct="1"/>
            <a:r>
              <a:rPr lang="en-GB" sz="1600" smtClean="0">
                <a:solidFill>
                  <a:schemeClr val="bg2"/>
                </a:solidFill>
                <a:latin typeface="Arial" charset="0"/>
              </a:rPr>
              <a:t>Alternative pathway activation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Spontaneous activation of C3</a:t>
            </a:r>
          </a:p>
          <a:p>
            <a:pPr lvl="2" eaLnBrk="1" hangingPunct="1"/>
            <a:r>
              <a:rPr lang="en-GB" sz="800" smtClean="0">
                <a:latin typeface="Arial" charset="0"/>
              </a:rPr>
              <a:t>antibody-independent means of activating C3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 is hydrolysed in plasma</a:t>
            </a:r>
          </a:p>
          <a:p>
            <a:pPr lvl="2" eaLnBrk="1" hangingPunct="1"/>
            <a:r>
              <a:rPr lang="en-GB" sz="800" smtClean="0">
                <a:latin typeface="Arial" charset="0"/>
              </a:rPr>
              <a:t>C3(H2O)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C3(H2O) interacts with factor B</a:t>
            </a:r>
          </a:p>
          <a:p>
            <a:pPr lvl="2" eaLnBrk="1" hangingPunct="1"/>
            <a:r>
              <a:rPr lang="en-GB" sz="800" smtClean="0">
                <a:latin typeface="Arial" charset="0"/>
              </a:rPr>
              <a:t>C3(H2O)B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C3(H2O)B is cleaved by factor D</a:t>
            </a:r>
          </a:p>
          <a:p>
            <a:pPr lvl="2" eaLnBrk="1" hangingPunct="1"/>
            <a:r>
              <a:rPr lang="en-GB" sz="1100" smtClean="0">
                <a:solidFill>
                  <a:srgbClr val="FF0000"/>
                </a:solidFill>
                <a:latin typeface="Arial" charset="0"/>
              </a:rPr>
              <a:t>C3(H2O)Bb  = C3 convertase</a:t>
            </a:r>
          </a:p>
          <a:p>
            <a:pPr lvl="2" eaLnBrk="1" hangingPunct="1"/>
            <a:endParaRPr lang="en-GB" sz="1000" smtClean="0">
              <a:latin typeface="Arial" charset="0"/>
            </a:endParaRPr>
          </a:p>
          <a:p>
            <a:pPr eaLnBrk="1" hangingPunct="1"/>
            <a:r>
              <a:rPr lang="en-GB" sz="1600" smtClean="0">
                <a:solidFill>
                  <a:schemeClr val="bg2"/>
                </a:solidFill>
                <a:latin typeface="Arial" charset="0"/>
              </a:rPr>
              <a:t>Also works for C3b: 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C3b generated by any of the pathways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C3b interacts with factor B</a:t>
            </a:r>
          </a:p>
          <a:p>
            <a:pPr lvl="2" eaLnBrk="1" hangingPunct="1"/>
            <a:r>
              <a:rPr lang="en-GB" sz="800" smtClean="0">
                <a:latin typeface="Arial" charset="0"/>
              </a:rPr>
              <a:t>C3bB</a:t>
            </a:r>
          </a:p>
          <a:p>
            <a:pPr lvl="1" eaLnBrk="1" hangingPunct="1"/>
            <a:r>
              <a:rPr lang="en-GB" sz="1200" smtClean="0">
                <a:latin typeface="Arial" charset="0"/>
              </a:rPr>
              <a:t>C3bB is cleaved by factor D</a:t>
            </a:r>
          </a:p>
          <a:p>
            <a:pPr lvl="2" eaLnBrk="1" hangingPunct="1"/>
            <a:r>
              <a:rPr lang="en-GB" sz="1100" smtClean="0">
                <a:solidFill>
                  <a:srgbClr val="FF0000"/>
                </a:solidFill>
                <a:latin typeface="Arial" charset="0"/>
              </a:rPr>
              <a:t>C3bBb </a:t>
            </a:r>
            <a:r>
              <a:rPr lang="en-GB" sz="1100" b="1" smtClean="0">
                <a:solidFill>
                  <a:srgbClr val="FF0000"/>
                </a:solidFill>
                <a:latin typeface="Arial" charset="0"/>
              </a:rPr>
              <a:t>= C3 convertase</a:t>
            </a:r>
            <a:endParaRPr lang="en-GB" sz="1100" smtClean="0">
              <a:solidFill>
                <a:srgbClr val="FF0000"/>
              </a:solidFill>
              <a:latin typeface="Arial" charset="0"/>
            </a:endParaRPr>
          </a:p>
          <a:p>
            <a:pPr lvl="2" eaLnBrk="1" hangingPunct="1"/>
            <a:endParaRPr lang="en-GB" sz="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1900" smtClean="0">
                <a:latin typeface="Arial" charset="0"/>
              </a:rPr>
              <a:t>  </a:t>
            </a:r>
          </a:p>
          <a:p>
            <a:pPr lvl="2" eaLnBrk="1" hangingPunct="1"/>
            <a:endParaRPr lang="en-GB" sz="1000" smtClean="0">
              <a:latin typeface="Arial" charset="0"/>
            </a:endParaRPr>
          </a:p>
          <a:p>
            <a:pPr lvl="2" eaLnBrk="1" hangingPunct="1"/>
            <a:endParaRPr lang="en-GB" sz="1000" smtClean="0">
              <a:latin typeface="Arial" charset="0"/>
            </a:endParaRPr>
          </a:p>
        </p:txBody>
      </p:sp>
      <p:pic>
        <p:nvPicPr>
          <p:cNvPr id="13316" name="Picture 2" descr="regulation of C3 cleav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48466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What happens to C3b?</a:t>
            </a:r>
            <a:endParaRPr lang="en-US" sz="3200" smtClean="0">
              <a:latin typeface="Arial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63195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361315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5670550" y="2667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8313" y="1617663"/>
            <a:ext cx="8064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Triggers C5 activation 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TERMINAL PATHWAY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Generates anaphlatoxin C5a and membrane attack complex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GB" sz="160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Interacts together with its fragments with cellular complement receptors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Immune complex transport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Phagocytosis 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Immune stimulation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GB" sz="160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Triggers more C3b formation 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600">
                <a:solidFill>
                  <a:schemeClr val="bg2"/>
                </a:solidFill>
                <a:latin typeface="Arial" charset="0"/>
              </a:rPr>
              <a:t>Positive feedback loop = C3b amplification loop </a:t>
            </a:r>
          </a:p>
          <a:p>
            <a:pPr lvl="2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200">
                <a:solidFill>
                  <a:schemeClr val="bg2"/>
                </a:solidFill>
                <a:latin typeface="Arial" charset="0"/>
              </a:rPr>
              <a:t>Uses alternative pathway components so also ‘alternative pathway amplification loop’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</a:pPr>
            <a:endParaRPr lang="en-GB" sz="1400"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</a:pPr>
            <a:endParaRPr lang="en-GB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863600" y="625475"/>
            <a:ext cx="7524750" cy="5972175"/>
            <a:chOff x="864096" y="625909"/>
            <a:chExt cx="7524328" cy="5971443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96" y="625909"/>
              <a:ext cx="7452320" cy="582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08985" y="6092589"/>
              <a:ext cx="1079439" cy="50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C3 fragments and complement receptors</a:t>
            </a:r>
            <a:endParaRPr lang="en-US" sz="3200" smtClean="0">
              <a:latin typeface="Arial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835150" y="2565400"/>
            <a:ext cx="4953000" cy="3352800"/>
            <a:chOff x="1968" y="1440"/>
            <a:chExt cx="3072" cy="2448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t="36357" r="50040" b="10310"/>
            <a:stretch>
              <a:fillRect/>
            </a:stretch>
          </p:blipFill>
          <p:spPr bwMode="auto">
            <a:xfrm>
              <a:off x="1968" y="1824"/>
              <a:ext cx="307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>
              <a:off x="2016" y="1824"/>
              <a:ext cx="177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2544" y="2304"/>
              <a:ext cx="24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7" name="Rectangle 7"/>
            <p:cNvSpPr>
              <a:spLocks noChangeArrowheads="1"/>
            </p:cNvSpPr>
            <p:nvPr/>
          </p:nvSpPr>
          <p:spPr bwMode="auto">
            <a:xfrm>
              <a:off x="3600" y="1440"/>
              <a:ext cx="72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63195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61315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670550" y="2667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V="1">
            <a:off x="2627313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250825" y="2422525"/>
            <a:ext cx="4752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Binds to CR1 [CD35] on RBCs </a:t>
            </a:r>
          </a:p>
          <a:p>
            <a:pPr algn="ctr" eaLnBrk="1" hangingPunct="1"/>
            <a:r>
              <a:rPr lang="en-GB" sz="2000"/>
              <a:t>(immune complex transport) and </a:t>
            </a:r>
          </a:p>
          <a:p>
            <a:pPr algn="ctr" eaLnBrk="1" hangingPunct="1"/>
            <a:r>
              <a:rPr lang="en-GB" sz="2000"/>
              <a:t>monocyte/macrophages (phagocytosis)</a:t>
            </a:r>
            <a:endParaRPr lang="en-US" sz="2000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2124075" y="5949950"/>
            <a:ext cx="104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/>
              <a:t>C3b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835150" y="2565400"/>
            <a:ext cx="4953000" cy="3352800"/>
            <a:chOff x="1968" y="1440"/>
            <a:chExt cx="3072" cy="2448"/>
          </a:xfrm>
        </p:grpSpPr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t="36357" r="50040" b="10310"/>
            <a:stretch>
              <a:fillRect/>
            </a:stretch>
          </p:blipFill>
          <p:spPr bwMode="auto">
            <a:xfrm>
              <a:off x="1968" y="1824"/>
              <a:ext cx="307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2016" y="1824"/>
              <a:ext cx="177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2544" y="2304"/>
              <a:ext cx="24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3600" y="1440"/>
              <a:ext cx="72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163195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361315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5670550" y="2667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323850" y="2420938"/>
            <a:ext cx="428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3600"/>
              <a:t>Factor I cleaves C3b</a:t>
            </a:r>
            <a:endParaRPr lang="en-US" sz="360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C3 fragments and complement receptors</a:t>
            </a: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1835150" y="2565400"/>
            <a:ext cx="4953000" cy="3352800"/>
            <a:chOff x="1968" y="1440"/>
            <a:chExt cx="3072" cy="2448"/>
          </a:xfrm>
        </p:grpSpPr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t="36357" r="50040" b="10310"/>
            <a:stretch>
              <a:fillRect/>
            </a:stretch>
          </p:blipFill>
          <p:spPr bwMode="auto">
            <a:xfrm>
              <a:off x="1968" y="1824"/>
              <a:ext cx="307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Rectangle 5"/>
            <p:cNvSpPr>
              <a:spLocks noChangeArrowheads="1"/>
            </p:cNvSpPr>
            <p:nvPr/>
          </p:nvSpPr>
          <p:spPr bwMode="auto">
            <a:xfrm>
              <a:off x="2016" y="1824"/>
              <a:ext cx="177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4" name="Rectangle 6"/>
            <p:cNvSpPr>
              <a:spLocks noChangeArrowheads="1"/>
            </p:cNvSpPr>
            <p:nvPr/>
          </p:nvSpPr>
          <p:spPr bwMode="auto">
            <a:xfrm>
              <a:off x="2544" y="2304"/>
              <a:ext cx="24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5" name="Rectangle 7"/>
            <p:cNvSpPr>
              <a:spLocks noChangeArrowheads="1"/>
            </p:cNvSpPr>
            <p:nvPr/>
          </p:nvSpPr>
          <p:spPr bwMode="auto">
            <a:xfrm>
              <a:off x="3600" y="1440"/>
              <a:ext cx="72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63195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361315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5670550" y="2667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Line 12"/>
          <p:cNvSpPr>
            <a:spLocks noChangeShapeType="1"/>
          </p:cNvSpPr>
          <p:nvPr/>
        </p:nvSpPr>
        <p:spPr bwMode="auto">
          <a:xfrm flipH="1" flipV="1">
            <a:off x="2987675" y="3500438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755650" y="2205038"/>
            <a:ext cx="3836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Binds to CR3 [CD18/11b] </a:t>
            </a:r>
          </a:p>
          <a:p>
            <a:pPr eaLnBrk="1" hangingPunct="1"/>
            <a:r>
              <a:rPr lang="en-GB" sz="2400"/>
              <a:t>on monocyte/macrophages</a:t>
            </a:r>
          </a:p>
          <a:p>
            <a:pPr eaLnBrk="1" hangingPunct="1"/>
            <a:r>
              <a:rPr lang="en-GB" sz="2400"/>
              <a:t>mediating phagocytosis</a:t>
            </a:r>
            <a:endParaRPr lang="en-US" sz="2400"/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3924300" y="5967413"/>
            <a:ext cx="1163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/>
              <a:t>iC3b</a:t>
            </a:r>
            <a:endParaRPr lang="en-US" sz="4000"/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C3 fragments and complement receptors</a:t>
            </a: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835150" y="2565400"/>
            <a:ext cx="4953000" cy="3352800"/>
            <a:chOff x="1968" y="1440"/>
            <a:chExt cx="3072" cy="2448"/>
          </a:xfrm>
        </p:grpSpPr>
        <p:pic>
          <p:nvPicPr>
            <p:cNvPr id="1946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t="36357" r="50040" b="10310"/>
            <a:stretch>
              <a:fillRect/>
            </a:stretch>
          </p:blipFill>
          <p:spPr bwMode="auto">
            <a:xfrm>
              <a:off x="1968" y="1824"/>
              <a:ext cx="307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2016" y="1824"/>
              <a:ext cx="177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2544" y="2304"/>
              <a:ext cx="24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3600" y="1440"/>
              <a:ext cx="72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63195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61315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670550" y="2667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 flipV="1">
            <a:off x="6659563" y="3644900"/>
            <a:ext cx="649287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6372225" y="2422525"/>
            <a:ext cx="2619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Binds to CR2 [CD21] </a:t>
            </a:r>
          </a:p>
          <a:p>
            <a:pPr algn="ctr" eaLnBrk="1" hangingPunct="1"/>
            <a:r>
              <a:rPr lang="en-GB" sz="2000"/>
              <a:t>on B cells, follicular </a:t>
            </a:r>
          </a:p>
          <a:p>
            <a:pPr algn="ctr" eaLnBrk="1" hangingPunct="1"/>
            <a:r>
              <a:rPr lang="en-GB" sz="2000"/>
              <a:t>dendritic cells</a:t>
            </a:r>
            <a:endParaRPr lang="en-US" sz="2000"/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829300" y="5967413"/>
            <a:ext cx="104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/>
              <a:t>C3d</a:t>
            </a:r>
            <a:endParaRPr lang="en-US" sz="400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C3 fragments and complement receptors</a:t>
            </a: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Complement regulation</a:t>
            </a:r>
            <a:endParaRPr lang="en-US" sz="3200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918450" cy="4895850"/>
          </a:xfrm>
        </p:spPr>
        <p:txBody>
          <a:bodyPr/>
          <a:lstStyle/>
          <a:p>
            <a:pPr eaLnBrk="1" hangingPunct="1"/>
            <a:r>
              <a:rPr lang="en-GB" sz="1800" smtClean="0">
                <a:solidFill>
                  <a:schemeClr val="bg2"/>
                </a:solidFill>
                <a:latin typeface="Arial" charset="0"/>
              </a:rPr>
              <a:t>Regulation of complement activation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Important to limit damage to host tissues and prevent complement depletion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Especially important for the alternative pathway which is ‘always on’ and C3b amplification loop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Built in safety is the inherent instability of the active convertases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E.g. C3bBb unstable unless binds to properdin</a:t>
            </a:r>
          </a:p>
          <a:p>
            <a:pPr eaLnBrk="1" hangingPunct="1"/>
            <a:endParaRPr lang="en-GB" sz="1800" smtClean="0">
              <a:solidFill>
                <a:schemeClr val="bg2"/>
              </a:solidFill>
              <a:latin typeface="Arial" charset="0"/>
            </a:endParaRPr>
          </a:p>
          <a:p>
            <a:pPr eaLnBrk="1" hangingPunct="1"/>
            <a:r>
              <a:rPr lang="en-GB" sz="1800" smtClean="0">
                <a:solidFill>
                  <a:schemeClr val="bg2"/>
                </a:solidFill>
                <a:latin typeface="Arial" charset="0"/>
              </a:rPr>
              <a:t>Host regulators are on surface (e.g. CD59) or in plasma (e.g. factor H)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Examples of actions:</a:t>
            </a:r>
          </a:p>
          <a:p>
            <a:pPr lvl="2" eaLnBrk="1" hangingPunct="1"/>
            <a:r>
              <a:rPr lang="en-GB" sz="1200" u="sng" smtClean="0">
                <a:latin typeface="Arial" charset="0"/>
              </a:rPr>
              <a:t>decay acceleration</a:t>
            </a:r>
            <a:r>
              <a:rPr lang="en-GB" sz="1200" smtClean="0">
                <a:latin typeface="Arial" charset="0"/>
              </a:rPr>
              <a:t> </a:t>
            </a:r>
          </a:p>
          <a:p>
            <a:pPr lvl="3" eaLnBrk="1" hangingPunct="1"/>
            <a:r>
              <a:rPr lang="en-GB" sz="1100" smtClean="0">
                <a:latin typeface="Arial" charset="0"/>
              </a:rPr>
              <a:t>e.g. C3bBb </a:t>
            </a:r>
            <a:r>
              <a:rPr lang="en-GB" sz="1100" smtClean="0">
                <a:latin typeface="Arial" charset="0"/>
                <a:sym typeface="Wingdings" pitchFamily="2" charset="2"/>
              </a:rPr>
              <a:t> C3b and Bb mediated by DAF (CD55)</a:t>
            </a:r>
          </a:p>
          <a:p>
            <a:pPr lvl="2" eaLnBrk="1" hangingPunct="1"/>
            <a:r>
              <a:rPr lang="en-GB" sz="1200" u="sng" smtClean="0">
                <a:latin typeface="Arial" charset="0"/>
                <a:sym typeface="Wingdings" pitchFamily="2" charset="2"/>
              </a:rPr>
              <a:t>cofactors</a:t>
            </a:r>
            <a:r>
              <a:rPr lang="en-GB" sz="1200" smtClean="0">
                <a:latin typeface="Arial" charset="0"/>
                <a:sym typeface="Wingdings" pitchFamily="2" charset="2"/>
              </a:rPr>
              <a:t> for enzymes to degrade convertases </a:t>
            </a:r>
          </a:p>
          <a:p>
            <a:pPr lvl="3" eaLnBrk="1" hangingPunct="1"/>
            <a:r>
              <a:rPr lang="en-GB" sz="1100" smtClean="0">
                <a:latin typeface="Arial" charset="0"/>
                <a:sym typeface="Wingdings" pitchFamily="2" charset="2"/>
              </a:rPr>
              <a:t>e.g. C3b cleaved by factor I only in presence of factor H or CR1 or MCP (CD46)</a:t>
            </a:r>
          </a:p>
          <a:p>
            <a:pPr lvl="2" eaLnBrk="1" hangingPunct="1"/>
            <a:r>
              <a:rPr lang="en-GB" sz="1200" u="sng" smtClean="0">
                <a:latin typeface="Arial" charset="0"/>
                <a:sym typeface="Wingdings" pitchFamily="2" charset="2"/>
              </a:rPr>
              <a:t>Prevent formation</a:t>
            </a:r>
            <a:r>
              <a:rPr lang="en-GB" sz="1200" smtClean="0">
                <a:latin typeface="Arial" charset="0"/>
                <a:sym typeface="Wingdings" pitchFamily="2" charset="2"/>
              </a:rPr>
              <a:t> of active component</a:t>
            </a:r>
          </a:p>
          <a:p>
            <a:pPr lvl="3" eaLnBrk="1" hangingPunct="1"/>
            <a:r>
              <a:rPr lang="en-GB" sz="1100" smtClean="0">
                <a:latin typeface="Arial" charset="0"/>
                <a:sym typeface="Wingdings" pitchFamily="2" charset="2"/>
              </a:rPr>
              <a:t>e.g CD59 binds to C5b-8 complex preventing addition of C9 and therefore MAC assembly</a:t>
            </a:r>
          </a:p>
          <a:p>
            <a:pPr lvl="3" eaLnBrk="1" hangingPunct="1"/>
            <a:endParaRPr lang="en-GB" sz="1100" smtClean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GB" sz="1800" smtClean="0">
                <a:solidFill>
                  <a:schemeClr val="bg2"/>
                </a:solidFill>
                <a:latin typeface="Arial" charset="0"/>
              </a:rPr>
              <a:t>Key regulators (INHIBITORS)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Alternative pathway and C3b amplification loop = factors H and I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Membrane attack complex = CD59</a:t>
            </a:r>
            <a:endParaRPr lang="en-GB" sz="1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581025"/>
          </a:xfrm>
        </p:spPr>
        <p:txBody>
          <a:bodyPr/>
          <a:lstStyle/>
          <a:p>
            <a:r>
              <a:rPr lang="en-GB" sz="4000" smtClean="0">
                <a:latin typeface="Arial" charset="0"/>
              </a:rPr>
              <a:t>Complement regulation</a:t>
            </a: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900113" y="1125538"/>
            <a:ext cx="7632700" cy="5399087"/>
            <a:chOff x="1043608" y="836712"/>
            <a:chExt cx="7632848" cy="5400600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836712"/>
              <a:ext cx="7294305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47634" y="6021351"/>
              <a:ext cx="1728822" cy="21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Disorders of complement </a:t>
            </a:r>
            <a:endParaRPr lang="en-US" sz="3200" smtClean="0">
              <a:latin typeface="Arial" charset="0"/>
            </a:endParaRPr>
          </a:p>
        </p:txBody>
      </p:sp>
      <p:sp>
        <p:nvSpPr>
          <p:cNvPr id="22531" name="Text Box 9"/>
          <p:cNvSpPr txBox="1">
            <a:spLocks noChangeAspect="1" noChangeArrowheads="1"/>
          </p:cNvSpPr>
          <p:nvPr/>
        </p:nvSpPr>
        <p:spPr bwMode="auto">
          <a:xfrm>
            <a:off x="1357313" y="2566988"/>
            <a:ext cx="2232025" cy="5222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 b="1" u="sng">
                <a:solidFill>
                  <a:srgbClr val="000066"/>
                </a:solidFill>
                <a:latin typeface="Arial" charset="0"/>
              </a:rPr>
              <a:t>Activation</a:t>
            </a:r>
            <a:r>
              <a:rPr lang="en-GB" sz="1400">
                <a:solidFill>
                  <a:srgbClr val="000066"/>
                </a:solidFill>
                <a:latin typeface="Arial" charset="0"/>
              </a:rPr>
              <a:t> protein deficiency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97325" y="2720975"/>
            <a:ext cx="12858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640388" y="2000250"/>
            <a:ext cx="1979612" cy="16557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‘too little’ complement</a:t>
            </a: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Tell us what might happen if we therapeutically inhibit complement</a:t>
            </a: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534" name="Text Box 9"/>
          <p:cNvSpPr txBox="1">
            <a:spLocks noChangeAspect="1" noChangeArrowheads="1"/>
          </p:cNvSpPr>
          <p:nvPr/>
        </p:nvSpPr>
        <p:spPr bwMode="auto">
          <a:xfrm>
            <a:off x="1357313" y="5000625"/>
            <a:ext cx="2232025" cy="5238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 b="1" u="sng">
                <a:solidFill>
                  <a:srgbClr val="000066"/>
                </a:solidFill>
                <a:latin typeface="Arial" charset="0"/>
              </a:rPr>
              <a:t>Regulatory </a:t>
            </a:r>
            <a:r>
              <a:rPr lang="en-GB" sz="1400">
                <a:solidFill>
                  <a:srgbClr val="000066"/>
                </a:solidFill>
                <a:latin typeface="Arial" charset="0"/>
              </a:rPr>
              <a:t>protein deficiency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997325" y="5156200"/>
            <a:ext cx="12858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640388" y="4344988"/>
            <a:ext cx="1979612" cy="18351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‘too much’ complement’</a:t>
            </a: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Provide diseases in which complement inhibiting therapies ought to be effective</a:t>
            </a: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4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Complement biology</a:t>
            </a:r>
          </a:p>
          <a:p>
            <a:pPr lvl="1"/>
            <a:r>
              <a:rPr lang="en-GB" sz="2000" smtClean="0"/>
              <a:t>Activation</a:t>
            </a:r>
          </a:p>
          <a:p>
            <a:pPr lvl="1"/>
            <a:r>
              <a:rPr lang="en-GB" sz="2000" smtClean="0"/>
              <a:t>Regulation</a:t>
            </a:r>
          </a:p>
          <a:p>
            <a:pPr lvl="1"/>
            <a:r>
              <a:rPr lang="en-GB" sz="2000" smtClean="0"/>
              <a:t>Function</a:t>
            </a:r>
          </a:p>
          <a:p>
            <a:r>
              <a:rPr lang="en-GB" sz="2400" smtClean="0"/>
              <a:t>Complement deficiency  states </a:t>
            </a:r>
          </a:p>
          <a:p>
            <a:pPr lvl="1"/>
            <a:r>
              <a:rPr lang="en-GB" sz="2000" smtClean="0"/>
              <a:t>Activation protein deficiency</a:t>
            </a:r>
          </a:p>
          <a:p>
            <a:pPr lvl="2"/>
            <a:r>
              <a:rPr lang="en-GB" sz="1600" smtClean="0"/>
              <a:t>‘too little complement’</a:t>
            </a:r>
          </a:p>
          <a:p>
            <a:pPr lvl="1"/>
            <a:r>
              <a:rPr lang="en-GB" sz="2000" smtClean="0"/>
              <a:t>Regulatory protein deficiency</a:t>
            </a:r>
          </a:p>
          <a:p>
            <a:pPr lvl="2"/>
            <a:r>
              <a:rPr lang="en-GB" sz="1600" smtClean="0"/>
              <a:t>‘too much complement’</a:t>
            </a:r>
          </a:p>
          <a:p>
            <a:pPr lvl="2"/>
            <a:endParaRPr lang="en-GB" sz="1600" smtClean="0"/>
          </a:p>
          <a:p>
            <a:r>
              <a:rPr lang="en-GB" sz="2400" smtClean="0"/>
              <a:t>Complement therapy</a:t>
            </a:r>
          </a:p>
          <a:p>
            <a:pPr lvl="1"/>
            <a:r>
              <a:rPr lang="en-GB" sz="2000" smtClean="0"/>
              <a:t>Antibody-mediated inhibition of complement C5</a:t>
            </a:r>
          </a:p>
          <a:p>
            <a:pPr lvl="2"/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43925" cy="1139825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Complement activation protein deficiency</a:t>
            </a:r>
            <a:endParaRPr lang="en-US" sz="3200" smtClean="0">
              <a:latin typeface="Arial" charset="0"/>
            </a:endParaRPr>
          </a:p>
        </p:txBody>
      </p:sp>
      <p:sp>
        <p:nvSpPr>
          <p:cNvPr id="1028" name="Text Box 3"/>
          <p:cNvSpPr txBox="1">
            <a:spLocks noChangeAspect="1" noChangeArrowheads="1"/>
          </p:cNvSpPr>
          <p:nvPr/>
        </p:nvSpPr>
        <p:spPr bwMode="auto">
          <a:xfrm>
            <a:off x="6408738" y="1857375"/>
            <a:ext cx="2232025" cy="3238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Terminal pathway </a:t>
            </a:r>
            <a:endParaRPr lang="en-US" sz="140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029" name="Picture 4" descr="meningococcal rash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508250"/>
            <a:ext cx="15192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5"/>
          <p:cNvSpPr txBox="1">
            <a:spLocks noChangeAspect="1" noChangeArrowheads="1"/>
          </p:cNvSpPr>
          <p:nvPr/>
        </p:nvSpPr>
        <p:spPr bwMode="auto">
          <a:xfrm>
            <a:off x="6429375" y="5357813"/>
            <a:ext cx="2160588" cy="5238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Recurrent </a:t>
            </a:r>
            <a:r>
              <a:rPr lang="en-GB" sz="1400" i="1">
                <a:solidFill>
                  <a:srgbClr val="000066"/>
                </a:solidFill>
                <a:latin typeface="Arial" charset="0"/>
              </a:rPr>
              <a:t>Neisseria </a:t>
            </a:r>
            <a:r>
              <a:rPr lang="en-GB" sz="1400">
                <a:solidFill>
                  <a:srgbClr val="000066"/>
                </a:solidFill>
                <a:latin typeface="Arial" charset="0"/>
              </a:rPr>
              <a:t>infections</a:t>
            </a:r>
            <a:endParaRPr lang="en-US" sz="14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spect="1" noChangeArrowheads="1"/>
          </p:cNvSpPr>
          <p:nvPr/>
        </p:nvSpPr>
        <p:spPr bwMode="auto">
          <a:xfrm>
            <a:off x="3525838" y="1857375"/>
            <a:ext cx="2232025" cy="3238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C3 </a:t>
            </a:r>
            <a:endParaRPr lang="en-US" sz="14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2" name="Text Box 7"/>
          <p:cNvSpPr txBox="1">
            <a:spLocks noChangeAspect="1" noChangeArrowheads="1"/>
          </p:cNvSpPr>
          <p:nvPr/>
        </p:nvSpPr>
        <p:spPr bwMode="auto">
          <a:xfrm>
            <a:off x="611188" y="4929188"/>
            <a:ext cx="7983537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Infection</a:t>
            </a:r>
            <a:endParaRPr lang="en-US" sz="140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033" name="Picture 8" descr="C3 defici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505075"/>
            <a:ext cx="15922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9"/>
          <p:cNvSpPr txBox="1">
            <a:spLocks noChangeAspect="1" noChangeArrowheads="1"/>
          </p:cNvSpPr>
          <p:nvPr/>
        </p:nvSpPr>
        <p:spPr bwMode="auto">
          <a:xfrm>
            <a:off x="646113" y="1857375"/>
            <a:ext cx="2232025" cy="3238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Classical pathway </a:t>
            </a:r>
            <a:endParaRPr lang="en-US" sz="14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5" name="Text Box 10"/>
          <p:cNvSpPr txBox="1">
            <a:spLocks noChangeAspect="1" noChangeArrowheads="1"/>
          </p:cNvSpPr>
          <p:nvPr/>
        </p:nvSpPr>
        <p:spPr bwMode="auto">
          <a:xfrm>
            <a:off x="611188" y="6072188"/>
            <a:ext cx="2303462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SLE-like illness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98550" y="2505075"/>
          <a:ext cx="13287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PhotoPaint.Image.6" r:id="rId6" imgW="2658537" imgH="4353659" progId="CorelPhotoPaint.Image.6">
                  <p:embed/>
                </p:oleObj>
              </mc:Choice>
              <mc:Fallback>
                <p:oleObj name="CorelPhotoPaint.Image.6" r:id="rId6" imgW="2658537" imgH="4353659" progId="CorelPhotoPaint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505075"/>
                        <a:ext cx="1328738" cy="2174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spect="1" noChangeArrowheads="1"/>
          </p:cNvSpPr>
          <p:nvPr/>
        </p:nvSpPr>
        <p:spPr bwMode="auto">
          <a:xfrm>
            <a:off x="642938" y="5357813"/>
            <a:ext cx="4857750" cy="5238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66"/>
                </a:solidFill>
                <a:latin typeface="Arial" charset="0"/>
              </a:rPr>
              <a:t>Recurrent infection with encapsulated bacteria                 e.g. pneumococci, </a:t>
            </a:r>
            <a:r>
              <a:rPr lang="en-GB" sz="1400" i="1">
                <a:solidFill>
                  <a:srgbClr val="000066"/>
                </a:solidFill>
                <a:latin typeface="Arial" charset="0"/>
              </a:rPr>
              <a:t>Haemophilus influenzae</a:t>
            </a:r>
            <a:endParaRPr lang="en-US" sz="1400" i="1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2" grpId="0" animBg="1"/>
      <p:bldP spid="103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43925" cy="11398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Complement activation protein deficiency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Very rare e.g. C1q deficiency &lt; 50 cases</a:t>
            </a:r>
          </a:p>
          <a:p>
            <a:r>
              <a:rPr lang="en-GB" sz="2000" smtClean="0"/>
              <a:t>Except:</a:t>
            </a:r>
          </a:p>
          <a:p>
            <a:pPr lvl="1"/>
            <a:r>
              <a:rPr lang="en-GB" sz="1800" smtClean="0">
                <a:solidFill>
                  <a:srgbClr val="0000FF"/>
                </a:solidFill>
              </a:rPr>
              <a:t>Homozygous C2 deficiency</a:t>
            </a:r>
          </a:p>
          <a:p>
            <a:pPr lvl="2"/>
            <a:r>
              <a:rPr lang="en-GB" sz="1600" smtClean="0"/>
              <a:t>1:10,000-20,000</a:t>
            </a:r>
          </a:p>
          <a:p>
            <a:pPr lvl="2"/>
            <a:r>
              <a:rPr lang="en-GB" sz="1600" smtClean="0"/>
              <a:t>associated with SLE in 10% cases</a:t>
            </a:r>
          </a:p>
          <a:p>
            <a:pPr lvl="1"/>
            <a:r>
              <a:rPr lang="en-GB" sz="1800" smtClean="0">
                <a:solidFill>
                  <a:srgbClr val="0000FF"/>
                </a:solidFill>
              </a:rPr>
              <a:t>Homozygous C9 deficiency in Japan</a:t>
            </a:r>
          </a:p>
          <a:p>
            <a:pPr lvl="2"/>
            <a:r>
              <a:rPr lang="en-GB" sz="1600" smtClean="0"/>
              <a:t>1/1000 </a:t>
            </a:r>
          </a:p>
          <a:p>
            <a:pPr lvl="3"/>
            <a:r>
              <a:rPr lang="en-GB" sz="1400" smtClean="0"/>
              <a:t>Compare C5, C6, C7, C8 deficiency = &lt;100 cases</a:t>
            </a:r>
          </a:p>
          <a:p>
            <a:pPr lvl="3"/>
            <a:r>
              <a:rPr lang="en-GB" sz="1400" smtClean="0"/>
              <a:t>risk of </a:t>
            </a:r>
            <a:r>
              <a:rPr lang="en-GB" sz="1400" i="1" smtClean="0"/>
              <a:t>Neisseria</a:t>
            </a:r>
            <a:r>
              <a:rPr lang="en-GB" sz="1400" smtClean="0"/>
              <a:t> infection increased but less so compared to C5-C8 deficiency</a:t>
            </a:r>
          </a:p>
          <a:p>
            <a:pPr lvl="2"/>
            <a:r>
              <a:rPr lang="en-GB" sz="1600" smtClean="0"/>
              <a:t>C9 deficiency extremely rare in Caucasoid populations</a:t>
            </a:r>
          </a:p>
          <a:p>
            <a:pPr lvl="1"/>
            <a:r>
              <a:rPr lang="en-GB" sz="1800" smtClean="0">
                <a:solidFill>
                  <a:srgbClr val="0000FF"/>
                </a:solidFill>
              </a:rPr>
              <a:t>Mannose-binding lectin (MBL) deficiency</a:t>
            </a:r>
          </a:p>
          <a:p>
            <a:pPr lvl="2"/>
            <a:r>
              <a:rPr lang="en-GB" sz="1600" smtClean="0"/>
              <a:t>2-7% completely deficient in MBL in Caucasoid populations </a:t>
            </a:r>
          </a:p>
          <a:p>
            <a:pPr lvl="2"/>
            <a:r>
              <a:rPr lang="en-GB" sz="1600" smtClean="0"/>
              <a:t>increased susceptibility to infection</a:t>
            </a:r>
          </a:p>
          <a:p>
            <a:pPr lvl="2"/>
            <a:r>
              <a:rPr lang="en-GB" sz="1600" smtClean="0"/>
              <a:t>increases morbidity in cystic fibrosis, common variable immunodeficiency states		</a:t>
            </a:r>
          </a:p>
          <a:p>
            <a:endParaRPr lang="en-GB" smtClean="0"/>
          </a:p>
          <a:p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Complement dysregulation</a:t>
            </a:r>
            <a:endParaRPr lang="en-US" sz="3200" smtClean="0">
              <a:latin typeface="Arial" charset="0"/>
            </a:endParaRPr>
          </a:p>
        </p:txBody>
      </p:sp>
      <p:grpSp>
        <p:nvGrpSpPr>
          <p:cNvPr id="24579" name="Group 19"/>
          <p:cNvGrpSpPr>
            <a:grpSpLocks/>
          </p:cNvGrpSpPr>
          <p:nvPr/>
        </p:nvGrpSpPr>
        <p:grpSpPr bwMode="auto">
          <a:xfrm>
            <a:off x="3482975" y="1928813"/>
            <a:ext cx="2303463" cy="4248150"/>
            <a:chOff x="6372225" y="1928802"/>
            <a:chExt cx="2303463" cy="4248150"/>
          </a:xfrm>
        </p:grpSpPr>
        <p:sp>
          <p:nvSpPr>
            <p:cNvPr id="24589" name="Text Box 3"/>
            <p:cNvSpPr txBox="1">
              <a:spLocks noChangeAspect="1" noChangeArrowheads="1"/>
            </p:cNvSpPr>
            <p:nvPr/>
          </p:nvSpPr>
          <p:spPr bwMode="auto">
            <a:xfrm>
              <a:off x="6408738" y="1928802"/>
              <a:ext cx="2232025" cy="53657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Terminal pathway dysregulation 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4590" name="Text Box 4"/>
            <p:cNvSpPr txBox="1">
              <a:spLocks noChangeAspect="1" noChangeArrowheads="1"/>
            </p:cNvSpPr>
            <p:nvPr/>
          </p:nvSpPr>
          <p:spPr bwMode="auto">
            <a:xfrm>
              <a:off x="6372225" y="5640377"/>
              <a:ext cx="2303463" cy="53657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Paroxysmal nocturnal haemoglobinuria</a:t>
              </a:r>
              <a:endParaRPr lang="en-US" sz="1400">
                <a:latin typeface="Arial" charset="0"/>
              </a:endParaRPr>
            </a:p>
          </p:txBody>
        </p:sp>
        <p:pic>
          <p:nvPicPr>
            <p:cNvPr id="24591" name="Picture 9" descr="p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3205152"/>
              <a:ext cx="2232025" cy="14589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0" name="Text Box 7"/>
          <p:cNvSpPr txBox="1">
            <a:spLocks noChangeAspect="1" noChangeArrowheads="1"/>
          </p:cNvSpPr>
          <p:nvPr/>
        </p:nvSpPr>
        <p:spPr bwMode="auto">
          <a:xfrm>
            <a:off x="309563" y="1928813"/>
            <a:ext cx="2905125" cy="6302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C1 inhibitor deficiency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[classical pathway dysregulation]</a:t>
            </a:r>
            <a:endParaRPr lang="en-US" sz="1400">
              <a:latin typeface="Arial" charset="0"/>
            </a:endParaRPr>
          </a:p>
        </p:txBody>
      </p:sp>
      <p:sp>
        <p:nvSpPr>
          <p:cNvPr id="24581" name="Text Box 8"/>
          <p:cNvSpPr txBox="1">
            <a:spLocks noChangeAspect="1" noChangeArrowheads="1"/>
          </p:cNvSpPr>
          <p:nvPr/>
        </p:nvSpPr>
        <p:spPr bwMode="auto">
          <a:xfrm>
            <a:off x="611188" y="5640388"/>
            <a:ext cx="2303462" cy="3238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Hereditary angioedema</a:t>
            </a:r>
            <a:endParaRPr lang="en-US" sz="1400">
              <a:latin typeface="Arial" charset="0"/>
            </a:endParaRPr>
          </a:p>
        </p:txBody>
      </p:sp>
      <p:pic>
        <p:nvPicPr>
          <p:cNvPr id="24582" name="Picture 10" descr="angioedema -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47950"/>
            <a:ext cx="1743075" cy="2533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5"/>
          <p:cNvSpPr txBox="1">
            <a:spLocks noChangeAspect="1" noChangeArrowheads="1"/>
          </p:cNvSpPr>
          <p:nvPr/>
        </p:nvSpPr>
        <p:spPr bwMode="auto">
          <a:xfrm>
            <a:off x="6503988" y="1928813"/>
            <a:ext cx="2232025" cy="5238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Alternative pathway dysregulation</a:t>
            </a:r>
            <a:endParaRPr lang="en-US" sz="1400">
              <a:latin typeface="Arial" charset="0"/>
            </a:endParaRPr>
          </a:p>
        </p:txBody>
      </p:sp>
      <p:sp>
        <p:nvSpPr>
          <p:cNvPr id="24584" name="Text Box 6"/>
          <p:cNvSpPr txBox="1">
            <a:spLocks noChangeAspect="1" noChangeArrowheads="1"/>
          </p:cNvSpPr>
          <p:nvPr/>
        </p:nvSpPr>
        <p:spPr bwMode="auto">
          <a:xfrm>
            <a:off x="6467475" y="6283325"/>
            <a:ext cx="2303463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C3 glomerulopathy</a:t>
            </a:r>
            <a:endParaRPr lang="en-US" sz="1400">
              <a:latin typeface="Arial" charset="0"/>
            </a:endParaRPr>
          </a:p>
        </p:txBody>
      </p:sp>
      <p:pic>
        <p:nvPicPr>
          <p:cNvPr id="2458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072063"/>
            <a:ext cx="1092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6"/>
          <p:cNvSpPr txBox="1">
            <a:spLocks noChangeAspect="1" noChangeArrowheads="1"/>
          </p:cNvSpPr>
          <p:nvPr/>
        </p:nvSpPr>
        <p:spPr bwMode="auto">
          <a:xfrm>
            <a:off x="6467475" y="4214813"/>
            <a:ext cx="2303463" cy="5238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Atypical haemolytic uraemic syndrome</a:t>
            </a:r>
            <a:endParaRPr lang="en-US" sz="1400">
              <a:latin typeface="Arial" charset="0"/>
            </a:endParaRPr>
          </a:p>
        </p:txBody>
      </p:sp>
      <p:pic>
        <p:nvPicPr>
          <p:cNvPr id="24587" name="Picture 70" descr="TM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643188"/>
            <a:ext cx="1782763" cy="1306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71"/>
          <p:cNvSpPr txBox="1">
            <a:spLocks noChangeArrowheads="1"/>
          </p:cNvSpPr>
          <p:nvPr/>
        </p:nvSpPr>
        <p:spPr bwMode="auto">
          <a:xfrm>
            <a:off x="6484938" y="3929063"/>
            <a:ext cx="2268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1100">
                <a:latin typeface="Arial" charset="0"/>
              </a:rPr>
              <a:t>renal thrombotic microangiopathy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C1 inhibitor deficiency</a:t>
            </a:r>
            <a:endParaRPr lang="en-US" sz="3200" smtClean="0">
              <a:latin typeface="Arial" charset="0"/>
            </a:endParaRPr>
          </a:p>
        </p:txBody>
      </p:sp>
      <p:grpSp>
        <p:nvGrpSpPr>
          <p:cNvPr id="25603" name="Group 21"/>
          <p:cNvGrpSpPr>
            <a:grpSpLocks/>
          </p:cNvGrpSpPr>
          <p:nvPr/>
        </p:nvGrpSpPr>
        <p:grpSpPr bwMode="auto">
          <a:xfrm>
            <a:off x="611188" y="1989138"/>
            <a:ext cx="2303462" cy="4035425"/>
            <a:chOff x="385" y="1480"/>
            <a:chExt cx="1451" cy="2542"/>
          </a:xfrm>
        </p:grpSpPr>
        <p:sp>
          <p:nvSpPr>
            <p:cNvPr id="25605" name="Text Box 7"/>
            <p:cNvSpPr txBox="1">
              <a:spLocks noChangeAspect="1" noChangeArrowheads="1"/>
            </p:cNvSpPr>
            <p:nvPr/>
          </p:nvSpPr>
          <p:spPr bwMode="auto">
            <a:xfrm>
              <a:off x="407" y="1480"/>
              <a:ext cx="1406" cy="20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C1 inhibitor deficiency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5606" name="Text Box 8"/>
            <p:cNvSpPr txBox="1">
              <a:spLocks noChangeAspect="1" noChangeArrowheads="1"/>
            </p:cNvSpPr>
            <p:nvPr/>
          </p:nvSpPr>
          <p:spPr bwMode="auto">
            <a:xfrm>
              <a:off x="385" y="3818"/>
              <a:ext cx="1451" cy="20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Hereditary angioedema</a:t>
              </a:r>
              <a:endParaRPr lang="en-US" sz="1400">
                <a:latin typeface="Arial" charset="0"/>
              </a:endParaRPr>
            </a:p>
          </p:txBody>
        </p:sp>
        <p:pic>
          <p:nvPicPr>
            <p:cNvPr id="25607" name="Picture 10" descr="angioedema - f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933"/>
              <a:ext cx="1098" cy="15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633913" y="2066925"/>
            <a:ext cx="3251200" cy="4530725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200"/>
              <a:t>2 – 10 cases per 100,000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200"/>
              <a:t>Hereditary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Autosomal dominant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Type I (80%) – inadequate production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Type II (20%) – dysfunctional protein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200"/>
              <a:t>Acquired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Due to antibodies inhibiting C1 inhibitor function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sz="1100"/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1200" b="1">
                <a:solidFill>
                  <a:srgbClr val="FF0000"/>
                </a:solidFill>
              </a:rPr>
              <a:t>Localised sub-mucosal or subcutaneous oedema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Upper airways – laryngeal oedema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Gastrointestinal tract – ‘acute abdominal pain’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GB" sz="1100"/>
              <a:t>Skin swellings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sz="1400"/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 sz="1400"/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C1 inhibitor deficiency</a:t>
            </a:r>
            <a:endParaRPr lang="en-GB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Function of C1 inhibitor</a:t>
            </a:r>
          </a:p>
          <a:p>
            <a:pPr lvl="1"/>
            <a:r>
              <a:rPr lang="en-GB" sz="1800" u="sng" smtClean="0"/>
              <a:t>Ser</a:t>
            </a:r>
            <a:r>
              <a:rPr lang="en-GB" sz="1800" smtClean="0"/>
              <a:t>ine </a:t>
            </a:r>
            <a:r>
              <a:rPr lang="en-GB" sz="1800" u="sng" smtClean="0"/>
              <a:t>p</a:t>
            </a:r>
            <a:r>
              <a:rPr lang="en-GB" sz="1800" smtClean="0"/>
              <a:t>rotease </a:t>
            </a:r>
            <a:r>
              <a:rPr lang="en-GB" sz="1800" u="sng" smtClean="0"/>
              <a:t>in</a:t>
            </a:r>
            <a:r>
              <a:rPr lang="en-GB" sz="1800" smtClean="0"/>
              <a:t>hibitor (serpin) – SERPING1</a:t>
            </a:r>
          </a:p>
          <a:p>
            <a:pPr lvl="1"/>
            <a:r>
              <a:rPr lang="en-GB" sz="1800" smtClean="0"/>
              <a:t>Involved in multiple processes:</a:t>
            </a:r>
          </a:p>
          <a:p>
            <a:pPr lvl="2"/>
            <a:r>
              <a:rPr lang="en-GB" sz="1400" b="1" smtClean="0">
                <a:solidFill>
                  <a:srgbClr val="FF0000"/>
                </a:solidFill>
              </a:rPr>
              <a:t>inhibits C1r and C1s of the complement classical pathway</a:t>
            </a:r>
          </a:p>
          <a:p>
            <a:pPr lvl="2"/>
            <a:r>
              <a:rPr lang="en-GB" sz="1400" smtClean="0"/>
              <a:t>inhibits serine proteases of the lectin pathway</a:t>
            </a:r>
          </a:p>
          <a:p>
            <a:pPr lvl="2"/>
            <a:r>
              <a:rPr lang="en-GB" sz="1400" smtClean="0"/>
              <a:t>tissue plasminogen activator and plasmin in the fibrinolytic system</a:t>
            </a:r>
          </a:p>
          <a:p>
            <a:pPr lvl="2"/>
            <a:r>
              <a:rPr lang="en-GB" sz="1400" b="1" smtClean="0">
                <a:solidFill>
                  <a:srgbClr val="0000FF"/>
                </a:solidFill>
              </a:rPr>
              <a:t>Factor XII and kallikrein on the contact system</a:t>
            </a:r>
          </a:p>
          <a:p>
            <a:pPr lvl="2"/>
            <a:r>
              <a:rPr lang="en-GB" sz="1400" smtClean="0"/>
              <a:t>Factor XI and thrombin in the coagulation system</a:t>
            </a:r>
            <a:endParaRPr lang="en-GB" sz="1200" smtClean="0"/>
          </a:p>
          <a:p>
            <a:pPr lvl="2"/>
            <a:endParaRPr lang="en-GB" sz="1400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643438"/>
            <a:ext cx="185737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/>
              <a:t>LOW COMPLEMENT C4 LEVEL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44575" y="2825750"/>
            <a:ext cx="357188" cy="1728788"/>
            <a:chOff x="1000100" y="2857496"/>
            <a:chExt cx="357190" cy="1715306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144029" y="3715143"/>
              <a:ext cx="171373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0100" y="2857496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0063" y="5719763"/>
            <a:ext cx="185737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/>
              <a:t>continuous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43625" y="3571875"/>
            <a:ext cx="1857375" cy="2227263"/>
            <a:chOff x="6143636" y="3571876"/>
            <a:chExt cx="1857388" cy="2226720"/>
          </a:xfrm>
        </p:grpSpPr>
        <p:grpSp>
          <p:nvGrpSpPr>
            <p:cNvPr id="26632" name="Group 19"/>
            <p:cNvGrpSpPr>
              <a:grpSpLocks/>
            </p:cNvGrpSpPr>
            <p:nvPr/>
          </p:nvGrpSpPr>
          <p:grpSpPr bwMode="auto">
            <a:xfrm>
              <a:off x="6429388" y="3571876"/>
              <a:ext cx="643736" cy="929488"/>
              <a:chOff x="6429388" y="3571876"/>
              <a:chExt cx="643736" cy="92948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429388" y="3571876"/>
                <a:ext cx="6429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6617625" y="4028169"/>
                <a:ext cx="928460" cy="19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3" name="TextBox 20"/>
            <p:cNvSpPr txBox="1">
              <a:spLocks noChangeArrowheads="1"/>
            </p:cNvSpPr>
            <p:nvPr/>
          </p:nvSpPr>
          <p:spPr bwMode="auto">
            <a:xfrm>
              <a:off x="6143636" y="4643446"/>
              <a:ext cx="1857388" cy="6463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ELEVATED KININ LEVELS</a:t>
              </a:r>
            </a:p>
          </p:txBody>
        </p:sp>
        <p:sp>
          <p:nvSpPr>
            <p:cNvPr id="26634" name="TextBox 23"/>
            <p:cNvSpPr txBox="1">
              <a:spLocks noChangeArrowheads="1"/>
            </p:cNvSpPr>
            <p:nvPr/>
          </p:nvSpPr>
          <p:spPr bwMode="auto">
            <a:xfrm>
              <a:off x="6143636" y="5429264"/>
              <a:ext cx="1857388" cy="36933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during attack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Pathogenesis relates to excessive bradykinin production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C1 inhibitor deficiency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7013"/>
            <a:ext cx="7500938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57250" y="6381750"/>
            <a:ext cx="6202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100"/>
              <a:t>Marco Cicardi and colleagues, Trends in Molecular Medicine 2009, vol. 15, pp69-78.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71688" y="2143125"/>
            <a:ext cx="4643437" cy="1071563"/>
            <a:chOff x="2071670" y="2143116"/>
            <a:chExt cx="4643470" cy="1071570"/>
          </a:xfrm>
        </p:grpSpPr>
        <p:sp>
          <p:nvSpPr>
            <p:cNvPr id="6" name="Oval 5"/>
            <p:cNvSpPr/>
            <p:nvPr/>
          </p:nvSpPr>
          <p:spPr>
            <a:xfrm>
              <a:off x="5857884" y="2571744"/>
              <a:ext cx="857256" cy="64294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7656" name="TextBox 6"/>
            <p:cNvSpPr txBox="1">
              <a:spLocks noChangeArrowheads="1"/>
            </p:cNvSpPr>
            <p:nvPr/>
          </p:nvSpPr>
          <p:spPr bwMode="auto">
            <a:xfrm>
              <a:off x="2071670" y="2143116"/>
              <a:ext cx="40005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200"/>
                <a:t>Gain-of function mutations in factor XII are associated with hereditary angioedema (type III)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C1 inhibitor deficiency</a:t>
            </a:r>
            <a:r>
              <a:rPr lang="en-GB" smtClean="0"/>
              <a:t>	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Treatment of acute attacks</a:t>
            </a:r>
          </a:p>
          <a:p>
            <a:pPr lvl="1"/>
            <a:r>
              <a:rPr lang="en-GB" sz="1600" smtClean="0"/>
              <a:t>Replacement of C1INH using purified or recombinant preparations</a:t>
            </a:r>
          </a:p>
          <a:p>
            <a:pPr lvl="1"/>
            <a:r>
              <a:rPr lang="en-GB" sz="1600" smtClean="0"/>
              <a:t>Very effective</a:t>
            </a:r>
          </a:p>
          <a:p>
            <a:pPr lvl="1"/>
            <a:endParaRPr lang="en-GB" sz="1600" smtClean="0"/>
          </a:p>
          <a:p>
            <a:r>
              <a:rPr lang="en-GB" sz="2000" smtClean="0"/>
              <a:t>New approaches based on pathogenesis </a:t>
            </a:r>
          </a:p>
          <a:p>
            <a:pPr lvl="1"/>
            <a:r>
              <a:rPr lang="en-GB" sz="1600" smtClean="0"/>
              <a:t>Bradykinin 2 antagonist – Icatibant™ (peptide)</a:t>
            </a:r>
          </a:p>
          <a:p>
            <a:pPr lvl="1"/>
            <a:r>
              <a:rPr lang="en-GB" sz="1600" smtClean="0"/>
              <a:t>Recombinant kallikrein inhibitor – ecallantide (peptide)</a:t>
            </a:r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pPr lvl="1">
              <a:buFont typeface="Wingdings" pitchFamily="2" charset="2"/>
              <a:buNone/>
            </a:pPr>
            <a:endParaRPr lang="en-GB" sz="1800" smtClean="0"/>
          </a:p>
          <a:p>
            <a:pPr lvl="2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619250" y="6335713"/>
            <a:ext cx="2016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100"/>
              <a:t>C1 inhibitor concentrates 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5997575" y="6227763"/>
            <a:ext cx="20304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100"/>
              <a:t>Recombinant C1 inhibitor </a:t>
            </a:r>
          </a:p>
        </p:txBody>
      </p:sp>
      <p:grpSp>
        <p:nvGrpSpPr>
          <p:cNvPr id="28678" name="Group 17"/>
          <p:cNvGrpSpPr>
            <a:grpSpLocks/>
          </p:cNvGrpSpPr>
          <p:nvPr/>
        </p:nvGrpSpPr>
        <p:grpSpPr bwMode="auto">
          <a:xfrm>
            <a:off x="684213" y="4221163"/>
            <a:ext cx="4500562" cy="2041525"/>
            <a:chOff x="4143372" y="2285992"/>
            <a:chExt cx="4500594" cy="2042054"/>
          </a:xfrm>
        </p:grpSpPr>
        <p:grpSp>
          <p:nvGrpSpPr>
            <p:cNvPr id="28682" name="Group 16"/>
            <p:cNvGrpSpPr>
              <a:grpSpLocks/>
            </p:cNvGrpSpPr>
            <p:nvPr/>
          </p:nvGrpSpPr>
          <p:grpSpPr bwMode="auto">
            <a:xfrm>
              <a:off x="4143372" y="2285992"/>
              <a:ext cx="1643074" cy="2042054"/>
              <a:chOff x="4143372" y="2285992"/>
              <a:chExt cx="1643074" cy="2042054"/>
            </a:xfrm>
          </p:grpSpPr>
          <p:pic>
            <p:nvPicPr>
              <p:cNvPr id="28686" name="Picture 7" descr="beriner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2" y="2285992"/>
                <a:ext cx="1643074" cy="152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7" name="TextBox 11"/>
              <p:cNvSpPr txBox="1">
                <a:spLocks noChangeArrowheads="1"/>
              </p:cNvSpPr>
              <p:nvPr/>
            </p:nvSpPr>
            <p:spPr bwMode="auto">
              <a:xfrm>
                <a:off x="4228970" y="3774048"/>
                <a:ext cx="147187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b="1"/>
                  <a:t>Berinert™</a:t>
                </a:r>
              </a:p>
              <a:p>
                <a:pPr algn="ctr" eaLnBrk="1" hangingPunct="1"/>
                <a:r>
                  <a:rPr lang="en-GB" sz="1200" b="1"/>
                  <a:t>CSL Behring</a:t>
                </a:r>
              </a:p>
            </p:txBody>
          </p:sp>
        </p:grpSp>
        <p:grpSp>
          <p:nvGrpSpPr>
            <p:cNvPr id="28683" name="Group 15"/>
            <p:cNvGrpSpPr>
              <a:grpSpLocks/>
            </p:cNvGrpSpPr>
            <p:nvPr/>
          </p:nvGrpSpPr>
          <p:grpSpPr bwMode="auto">
            <a:xfrm>
              <a:off x="6215074" y="2285992"/>
              <a:ext cx="2428892" cy="1428760"/>
              <a:chOff x="6215074" y="2285992"/>
              <a:chExt cx="2428892" cy="1428760"/>
            </a:xfrm>
          </p:grpSpPr>
          <p:pic>
            <p:nvPicPr>
              <p:cNvPr id="28684" name="Picture 2" descr="Cinryze - C1 inhibitor (human)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74" y="2285992"/>
                <a:ext cx="2428892" cy="124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Box 12"/>
              <p:cNvSpPr txBox="1">
                <a:spLocks noChangeArrowheads="1"/>
              </p:cNvSpPr>
              <p:nvPr/>
            </p:nvSpPr>
            <p:spPr bwMode="auto">
              <a:xfrm>
                <a:off x="6823402" y="3437753"/>
                <a:ext cx="12570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1200" b="1"/>
                  <a:t>Viro Pharma</a:t>
                </a:r>
              </a:p>
            </p:txBody>
          </p:sp>
        </p:grpSp>
      </p:grpSp>
      <p:grpSp>
        <p:nvGrpSpPr>
          <p:cNvPr id="28679" name="Group 19"/>
          <p:cNvGrpSpPr>
            <a:grpSpLocks/>
          </p:cNvGrpSpPr>
          <p:nvPr/>
        </p:nvGrpSpPr>
        <p:grpSpPr bwMode="auto">
          <a:xfrm>
            <a:off x="5803900" y="4652963"/>
            <a:ext cx="2371725" cy="1428750"/>
            <a:chOff x="5082938" y="5072074"/>
            <a:chExt cx="2373198" cy="1428736"/>
          </a:xfrm>
        </p:grpSpPr>
        <p:pic>
          <p:nvPicPr>
            <p:cNvPr id="28680" name="Picture 13" descr="rhuci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938" y="5072074"/>
              <a:ext cx="1082523" cy="14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06147" y="5510220"/>
              <a:ext cx="1049989" cy="47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400" b="1"/>
                <a:t>Rhucin™</a:t>
              </a:r>
            </a:p>
            <a:p>
              <a:pPr eaLnBrk="1" hangingPunct="1"/>
              <a:r>
                <a:rPr lang="en-GB" sz="1000" b="1"/>
                <a:t>Pharming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Paroxysmal nocturnal haemoglobinuria</a:t>
            </a:r>
            <a:endParaRPr lang="en-US" sz="3200" smtClean="0">
              <a:latin typeface="Arial" charset="0"/>
            </a:endParaRPr>
          </a:p>
        </p:txBody>
      </p:sp>
      <p:grpSp>
        <p:nvGrpSpPr>
          <p:cNvPr id="29699" name="Group 20"/>
          <p:cNvGrpSpPr>
            <a:grpSpLocks/>
          </p:cNvGrpSpPr>
          <p:nvPr/>
        </p:nvGrpSpPr>
        <p:grpSpPr bwMode="auto">
          <a:xfrm>
            <a:off x="857250" y="1989138"/>
            <a:ext cx="2303463" cy="4248150"/>
            <a:chOff x="4014" y="1480"/>
            <a:chExt cx="1451" cy="2676"/>
          </a:xfrm>
        </p:grpSpPr>
        <p:sp>
          <p:nvSpPr>
            <p:cNvPr id="29705" name="Text Box 3"/>
            <p:cNvSpPr txBox="1">
              <a:spLocks noChangeAspect="1" noChangeArrowheads="1"/>
            </p:cNvSpPr>
            <p:nvPr/>
          </p:nvSpPr>
          <p:spPr bwMode="auto">
            <a:xfrm>
              <a:off x="4037" y="1480"/>
              <a:ext cx="1406" cy="33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Terminal pathway dysregulation 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9706" name="Text Box 4"/>
            <p:cNvSpPr txBox="1">
              <a:spLocks noChangeAspect="1" noChangeArrowheads="1"/>
            </p:cNvSpPr>
            <p:nvPr/>
          </p:nvSpPr>
          <p:spPr bwMode="auto">
            <a:xfrm>
              <a:off x="4014" y="3818"/>
              <a:ext cx="1451" cy="33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Paroxysmal nocturnal haemoglobinuria</a:t>
              </a:r>
              <a:endParaRPr lang="en-US" sz="1400">
                <a:latin typeface="Arial" charset="0"/>
              </a:endParaRPr>
            </a:p>
          </p:txBody>
        </p:sp>
        <p:pic>
          <p:nvPicPr>
            <p:cNvPr id="29707" name="Picture 9" descr="p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284"/>
              <a:ext cx="1406" cy="91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5025" y="1643063"/>
            <a:ext cx="3498850" cy="4786312"/>
            <a:chOff x="4644626" y="1643063"/>
            <a:chExt cx="3499249" cy="4786312"/>
          </a:xfrm>
        </p:grpSpPr>
        <p:grpSp>
          <p:nvGrpSpPr>
            <p:cNvPr id="29701" name="Group 13"/>
            <p:cNvGrpSpPr>
              <a:grpSpLocks/>
            </p:cNvGrpSpPr>
            <p:nvPr/>
          </p:nvGrpSpPr>
          <p:grpSpPr bwMode="auto">
            <a:xfrm>
              <a:off x="4686300" y="1928813"/>
              <a:ext cx="3457575" cy="4500562"/>
              <a:chOff x="4572000" y="1857364"/>
              <a:chExt cx="3457575" cy="4500594"/>
            </a:xfrm>
          </p:grpSpPr>
          <p:pic>
            <p:nvPicPr>
              <p:cNvPr id="29703" name="Picture 10" descr="9-eculizumab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857364"/>
                <a:ext cx="345757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4" name="TextBox 12"/>
              <p:cNvSpPr txBox="1">
                <a:spLocks noChangeArrowheads="1"/>
              </p:cNvSpPr>
              <p:nvPr/>
            </p:nvSpPr>
            <p:spPr bwMode="auto">
              <a:xfrm>
                <a:off x="4819452" y="5803960"/>
                <a:ext cx="296267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b="1"/>
                  <a:t>Eculizumab - Soliris™</a:t>
                </a:r>
              </a:p>
              <a:p>
                <a:pPr eaLnBrk="1" hangingPunct="1"/>
                <a:r>
                  <a:rPr lang="en-GB" sz="1200" b="1"/>
                  <a:t>Alexion Pharmaceuticals</a:t>
                </a:r>
              </a:p>
            </p:txBody>
          </p:sp>
        </p:grpSp>
        <p:sp>
          <p:nvSpPr>
            <p:cNvPr id="29702" name="TextBox 8"/>
            <p:cNvSpPr txBox="1">
              <a:spLocks noChangeArrowheads="1"/>
            </p:cNvSpPr>
            <p:nvPr/>
          </p:nvSpPr>
          <p:spPr bwMode="auto">
            <a:xfrm>
              <a:off x="4644626" y="1643063"/>
              <a:ext cx="3498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Humanised anti-C5 antibody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57188" y="277813"/>
            <a:ext cx="8572500" cy="11398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Paroxysmal</a:t>
            </a:r>
            <a:r>
              <a:rPr lang="en-GB" sz="4000" smtClean="0"/>
              <a:t> </a:t>
            </a:r>
            <a:r>
              <a:rPr lang="en-GB" sz="3200" smtClean="0">
                <a:latin typeface="Arial" charset="0"/>
              </a:rPr>
              <a:t>nocturnal haemoglobinuria</a:t>
            </a:r>
            <a:r>
              <a:rPr lang="en-GB" smtClean="0"/>
              <a:t>	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smtClean="0"/>
              <a:t>Pathology</a:t>
            </a:r>
          </a:p>
          <a:p>
            <a:pPr lvl="1"/>
            <a:r>
              <a:rPr lang="en-GB" sz="1200" smtClean="0"/>
              <a:t>Clonal expansion of haemopoietic stem cells that cannot synthesis glycosylphosphatidylinositol (GPI) anchors</a:t>
            </a:r>
          </a:p>
          <a:p>
            <a:pPr lvl="2"/>
            <a:r>
              <a:rPr lang="en-GB" sz="1200" smtClean="0"/>
              <a:t>somatic mutation in phosphatidylinositol glycan class A gene</a:t>
            </a:r>
          </a:p>
          <a:p>
            <a:pPr lvl="2"/>
            <a:r>
              <a:rPr lang="en-GB" sz="1200" smtClean="0"/>
              <a:t>AFFECTED </a:t>
            </a:r>
            <a:r>
              <a:rPr lang="en-GB" sz="1200" smtClean="0">
                <a:solidFill>
                  <a:srgbClr val="FF0000"/>
                </a:solidFill>
              </a:rPr>
              <a:t>erythrocytes</a:t>
            </a:r>
            <a:r>
              <a:rPr lang="en-GB" sz="1200" smtClean="0"/>
              <a:t> deficient in all GPI-linked proteins</a:t>
            </a:r>
          </a:p>
          <a:p>
            <a:pPr lvl="1"/>
            <a:r>
              <a:rPr lang="en-GB" sz="1200" smtClean="0"/>
              <a:t>Affected proteins include complement regulators:</a:t>
            </a:r>
          </a:p>
          <a:p>
            <a:pPr lvl="2"/>
            <a:r>
              <a:rPr lang="en-GB" sz="1200" u="sng" smtClean="0"/>
              <a:t>Decay-accelerating factor </a:t>
            </a:r>
            <a:r>
              <a:rPr lang="en-GB" sz="1200" smtClean="0"/>
              <a:t>(DAF, CD55)</a:t>
            </a:r>
          </a:p>
          <a:p>
            <a:pPr lvl="3">
              <a:buFont typeface="Wingdings" pitchFamily="2" charset="2"/>
              <a:buChar char="Ø"/>
            </a:pPr>
            <a:r>
              <a:rPr lang="en-GB" sz="1100" smtClean="0"/>
              <a:t>inactivates membrane C3 convertase</a:t>
            </a:r>
          </a:p>
          <a:p>
            <a:pPr lvl="2"/>
            <a:r>
              <a:rPr lang="en-GB" sz="1200" u="sng" smtClean="0"/>
              <a:t>CD59</a:t>
            </a:r>
          </a:p>
          <a:p>
            <a:pPr lvl="3">
              <a:buFont typeface="Wingdings" pitchFamily="2" charset="2"/>
              <a:buChar char="Ø"/>
            </a:pPr>
            <a:r>
              <a:rPr lang="en-GB" sz="1100" smtClean="0"/>
              <a:t>prevents assembly of membrane attack complex</a:t>
            </a:r>
          </a:p>
          <a:p>
            <a:pPr lvl="2">
              <a:buFont typeface="Wingdings" pitchFamily="2" charset="2"/>
              <a:buChar char="Ø"/>
            </a:pPr>
            <a:r>
              <a:rPr lang="en-GB" sz="1200" b="1" smtClean="0">
                <a:solidFill>
                  <a:srgbClr val="FF0000"/>
                </a:solidFill>
              </a:rPr>
              <a:t>PNH erythrocytes vulnerable to complement-mediated lysis</a:t>
            </a:r>
          </a:p>
          <a:p>
            <a:pPr lvl="2"/>
            <a:endParaRPr lang="en-GB" sz="12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pPr lvl="1">
              <a:buFont typeface="Wingdings" pitchFamily="2" charset="2"/>
              <a:buNone/>
            </a:pPr>
            <a:endParaRPr lang="en-GB" sz="1800" smtClean="0"/>
          </a:p>
          <a:p>
            <a:pPr lvl="2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979613" y="4437063"/>
            <a:ext cx="4824412" cy="1992312"/>
            <a:chOff x="214282" y="2928934"/>
            <a:chExt cx="6234715" cy="3143272"/>
          </a:xfrm>
        </p:grpSpPr>
        <p:grpSp>
          <p:nvGrpSpPr>
            <p:cNvPr id="30725" name="Group 16"/>
            <p:cNvGrpSpPr>
              <a:grpSpLocks/>
            </p:cNvGrpSpPr>
            <p:nvPr/>
          </p:nvGrpSpPr>
          <p:grpSpPr bwMode="auto">
            <a:xfrm>
              <a:off x="214282" y="2928934"/>
              <a:ext cx="6234715" cy="3071834"/>
              <a:chOff x="752149" y="3071810"/>
              <a:chExt cx="6234715" cy="3071834"/>
            </a:xfrm>
          </p:grpSpPr>
          <p:pic>
            <p:nvPicPr>
              <p:cNvPr id="3072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9489" y="3071810"/>
                <a:ext cx="5667375" cy="260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 flipV="1">
                <a:off x="1498920" y="4857589"/>
                <a:ext cx="463654" cy="285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29" name="TextBox 10"/>
              <p:cNvSpPr txBox="1">
                <a:spLocks noChangeArrowheads="1"/>
              </p:cNvSpPr>
              <p:nvPr/>
            </p:nvSpPr>
            <p:spPr bwMode="auto">
              <a:xfrm>
                <a:off x="752149" y="5000636"/>
                <a:ext cx="8194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/>
                  <a:t>CD59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1640959" y="5177509"/>
                <a:ext cx="641178" cy="5723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1" name="TextBox 13"/>
              <p:cNvSpPr txBox="1">
                <a:spLocks noChangeArrowheads="1"/>
              </p:cNvSpPr>
              <p:nvPr/>
            </p:nvSpPr>
            <p:spPr bwMode="auto">
              <a:xfrm>
                <a:off x="1381126" y="5774312"/>
                <a:ext cx="6527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/>
                  <a:t>DAF</a:t>
                </a:r>
              </a:p>
            </p:txBody>
          </p:sp>
        </p:grpSp>
        <p:sp>
          <p:nvSpPr>
            <p:cNvPr id="30726" name="TextBox 4"/>
            <p:cNvSpPr txBox="1">
              <a:spLocks noChangeArrowheads="1"/>
            </p:cNvSpPr>
            <p:nvPr/>
          </p:nvSpPr>
          <p:spPr bwMode="auto">
            <a:xfrm>
              <a:off x="1714480" y="5810596"/>
              <a:ext cx="38587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/>
                <a:t>Charles Parker, Lancet, 2009, vol. 373, pp759-67.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latin typeface="Arial" charset="0"/>
              </a:rPr>
              <a:t>Paroxysmal</a:t>
            </a:r>
            <a:r>
              <a:rPr lang="en-GB" sz="3600" smtClean="0"/>
              <a:t> </a:t>
            </a:r>
            <a:r>
              <a:rPr lang="en-GB" sz="3600" smtClean="0">
                <a:latin typeface="Arial" charset="0"/>
              </a:rPr>
              <a:t>nocturnal haemoglobinuria</a:t>
            </a:r>
          </a:p>
        </p:txBody>
      </p:sp>
      <p:sp>
        <p:nvSpPr>
          <p:cNvPr id="31747" name="Rectangle 3"/>
          <p:cNvSpPr>
            <a:spLocks noChangeAspect="1" noChangeArrowheads="1"/>
          </p:cNvSpPr>
          <p:nvPr/>
        </p:nvSpPr>
        <p:spPr bwMode="auto">
          <a:xfrm>
            <a:off x="4889500" y="49799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FF0000"/>
                </a:solidFill>
                <a:latin typeface="Arial" charset="0"/>
              </a:rPr>
              <a:t>C3b</a:t>
            </a:r>
          </a:p>
        </p:txBody>
      </p:sp>
      <p:sp>
        <p:nvSpPr>
          <p:cNvPr id="31748" name="Rectangle 4"/>
          <p:cNvSpPr>
            <a:spLocks noChangeAspect="1" noChangeArrowheads="1"/>
          </p:cNvSpPr>
          <p:nvPr/>
        </p:nvSpPr>
        <p:spPr bwMode="auto">
          <a:xfrm>
            <a:off x="4959350" y="3273425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</a:t>
            </a:r>
          </a:p>
        </p:txBody>
      </p:sp>
      <p:sp>
        <p:nvSpPr>
          <p:cNvPr id="31749" name="Line 5"/>
          <p:cNvSpPr>
            <a:spLocks noChangeAspect="1" noChangeShapeType="1"/>
          </p:cNvSpPr>
          <p:nvPr/>
        </p:nvSpPr>
        <p:spPr bwMode="auto">
          <a:xfrm>
            <a:off x="5219700" y="3922713"/>
            <a:ext cx="0" cy="82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750" name="Group 9"/>
          <p:cNvGrpSpPr>
            <a:grpSpLocks noChangeAspect="1"/>
          </p:cNvGrpSpPr>
          <p:nvPr/>
        </p:nvGrpSpPr>
        <p:grpSpPr bwMode="auto">
          <a:xfrm rot="-5351732">
            <a:off x="5803900" y="4635500"/>
            <a:ext cx="554038" cy="573088"/>
            <a:chOff x="2937" y="3061"/>
            <a:chExt cx="442" cy="468"/>
          </a:xfrm>
        </p:grpSpPr>
        <p:sp>
          <p:nvSpPr>
            <p:cNvPr id="31784" name="Freeform 10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85" name="Group 11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31786" name="Line 12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7" name="Freeform 13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751" name="Rectangle 17"/>
          <p:cNvSpPr>
            <a:spLocks noChangeAspect="1" noChangeArrowheads="1"/>
          </p:cNvSpPr>
          <p:nvPr/>
        </p:nvSpPr>
        <p:spPr bwMode="auto">
          <a:xfrm>
            <a:off x="6373813" y="4883150"/>
            <a:ext cx="1157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B</a:t>
            </a:r>
          </a:p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D</a:t>
            </a:r>
          </a:p>
        </p:txBody>
      </p:sp>
      <p:sp>
        <p:nvSpPr>
          <p:cNvPr id="31752" name="Rectangle 20"/>
          <p:cNvSpPr>
            <a:spLocks noChangeAspect="1" noChangeArrowheads="1"/>
          </p:cNvSpPr>
          <p:nvPr/>
        </p:nvSpPr>
        <p:spPr bwMode="auto">
          <a:xfrm>
            <a:off x="1689100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1753" name="Rectangle 21"/>
          <p:cNvSpPr>
            <a:spLocks noChangeAspect="1" noChangeArrowheads="1"/>
          </p:cNvSpPr>
          <p:nvPr/>
        </p:nvSpPr>
        <p:spPr bwMode="auto">
          <a:xfrm>
            <a:off x="2397125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1754" name="Rectangle 22"/>
          <p:cNvSpPr>
            <a:spLocks noChangeAspect="1" noChangeArrowheads="1"/>
          </p:cNvSpPr>
          <p:nvPr/>
        </p:nvSpPr>
        <p:spPr bwMode="auto">
          <a:xfrm>
            <a:off x="3105150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1755" name="Text Box 24"/>
          <p:cNvSpPr txBox="1">
            <a:spLocks noChangeAspect="1" noChangeArrowheads="1"/>
          </p:cNvSpPr>
          <p:nvPr/>
        </p:nvSpPr>
        <p:spPr bwMode="auto">
          <a:xfrm>
            <a:off x="357188" y="6226175"/>
            <a:ext cx="42148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PNH-RED CELL SURFACE</a:t>
            </a: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6" name="Rectangle 25"/>
          <p:cNvSpPr>
            <a:spLocks noChangeAspect="1" noChangeArrowheads="1"/>
          </p:cNvSpPr>
          <p:nvPr/>
        </p:nvSpPr>
        <p:spPr bwMode="auto">
          <a:xfrm>
            <a:off x="3721100" y="5807075"/>
            <a:ext cx="754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grpSp>
        <p:nvGrpSpPr>
          <p:cNvPr id="31757" name="Group 26"/>
          <p:cNvGrpSpPr>
            <a:grpSpLocks noChangeAspect="1"/>
          </p:cNvGrpSpPr>
          <p:nvPr/>
        </p:nvGrpSpPr>
        <p:grpSpPr bwMode="auto">
          <a:xfrm flipH="1">
            <a:off x="4770438" y="5586413"/>
            <a:ext cx="420687" cy="446087"/>
            <a:chOff x="2937" y="3061"/>
            <a:chExt cx="442" cy="468"/>
          </a:xfrm>
        </p:grpSpPr>
        <p:sp>
          <p:nvSpPr>
            <p:cNvPr id="31780" name="Freeform 27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81" name="Group 28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31782" name="Line 29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3" name="Freeform 30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758" name="Text Box 51"/>
          <p:cNvSpPr txBox="1">
            <a:spLocks noChangeArrowheads="1"/>
          </p:cNvSpPr>
          <p:nvPr/>
        </p:nvSpPr>
        <p:spPr bwMode="auto">
          <a:xfrm>
            <a:off x="5786438" y="5803900"/>
            <a:ext cx="291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0000"/>
                </a:solidFill>
              </a:rPr>
              <a:t>‘Alternative pathway C3 </a:t>
            </a:r>
          </a:p>
          <a:p>
            <a:pPr algn="ctr" eaLnBrk="1" hangingPunct="1"/>
            <a:r>
              <a:rPr lang="en-GB" sz="2000">
                <a:solidFill>
                  <a:srgbClr val="FF0000"/>
                </a:solidFill>
              </a:rPr>
              <a:t>amplification loop’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31759" name="Group 6"/>
          <p:cNvGrpSpPr>
            <a:grpSpLocks/>
          </p:cNvGrpSpPr>
          <p:nvPr/>
        </p:nvGrpSpPr>
        <p:grpSpPr bwMode="auto">
          <a:xfrm>
            <a:off x="5395913" y="4138613"/>
            <a:ext cx="1552575" cy="406400"/>
            <a:chOff x="2853" y="2034"/>
            <a:chExt cx="978" cy="256"/>
          </a:xfrm>
        </p:grpSpPr>
        <p:sp>
          <p:nvSpPr>
            <p:cNvPr id="31778" name="Rectangle 7"/>
            <p:cNvSpPr>
              <a:spLocks noChangeAspect="1" noChangeArrowheads="1"/>
            </p:cNvSpPr>
            <p:nvPr/>
          </p:nvSpPr>
          <p:spPr bwMode="auto">
            <a:xfrm>
              <a:off x="3219" y="2034"/>
              <a:ext cx="6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latin typeface="Arial" charset="0"/>
                </a:rPr>
                <a:t>C3bBb</a:t>
              </a:r>
            </a:p>
          </p:txBody>
        </p:sp>
        <p:sp>
          <p:nvSpPr>
            <p:cNvPr id="31779" name="Line 8"/>
            <p:cNvSpPr>
              <a:spLocks noChangeAspect="1" noChangeShapeType="1"/>
            </p:cNvSpPr>
            <p:nvPr/>
          </p:nvSpPr>
          <p:spPr bwMode="auto">
            <a:xfrm flipH="1">
              <a:off x="2853" y="216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60" name="Text Box 5"/>
          <p:cNvSpPr txBox="1">
            <a:spLocks noChangeAspect="1" noChangeArrowheads="1"/>
          </p:cNvSpPr>
          <p:nvPr/>
        </p:nvSpPr>
        <p:spPr bwMode="auto">
          <a:xfrm>
            <a:off x="6835775" y="2957513"/>
            <a:ext cx="2093913" cy="3460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Helvetica" charset="0"/>
              </a:rPr>
              <a:t>alternative  pathway</a:t>
            </a:r>
          </a:p>
        </p:txBody>
      </p:sp>
      <p:sp>
        <p:nvSpPr>
          <p:cNvPr id="31761" name="AutoShape 30"/>
          <p:cNvSpPr>
            <a:spLocks noChangeArrowheads="1"/>
          </p:cNvSpPr>
          <p:nvPr/>
        </p:nvSpPr>
        <p:spPr bwMode="auto">
          <a:xfrm>
            <a:off x="6910388" y="1851025"/>
            <a:ext cx="1944687" cy="10080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000">
                <a:solidFill>
                  <a:srgbClr val="000000"/>
                </a:solidFill>
                <a:latin typeface="Arial" charset="0"/>
              </a:rPr>
              <a:t>‘</a:t>
            </a:r>
            <a:r>
              <a:rPr lang="en-GB" sz="1000">
                <a:solidFill>
                  <a:srgbClr val="FF0000"/>
                </a:solidFill>
                <a:latin typeface="Arial" charset="0"/>
              </a:rPr>
              <a:t>always on</a:t>
            </a:r>
            <a:r>
              <a:rPr lang="en-GB" sz="1000">
                <a:solidFill>
                  <a:srgbClr val="000000"/>
                </a:solidFill>
                <a:latin typeface="Arial" charset="0"/>
              </a:rPr>
              <a:t>’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Bent Arrow 42"/>
          <p:cNvSpPr/>
          <p:nvPr/>
        </p:nvSpPr>
        <p:spPr bwMode="auto">
          <a:xfrm flipH="1" flipV="1">
            <a:off x="7215188" y="3589338"/>
            <a:ext cx="1000125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00063" y="3732213"/>
            <a:ext cx="1874837" cy="2500312"/>
            <a:chOff x="500093" y="3732235"/>
            <a:chExt cx="1874838" cy="2500312"/>
          </a:xfrm>
        </p:grpSpPr>
        <p:grpSp>
          <p:nvGrpSpPr>
            <p:cNvPr id="31769" name="Group 50"/>
            <p:cNvGrpSpPr>
              <a:grpSpLocks/>
            </p:cNvGrpSpPr>
            <p:nvPr/>
          </p:nvGrpSpPr>
          <p:grpSpPr bwMode="auto">
            <a:xfrm>
              <a:off x="500093" y="4738710"/>
              <a:ext cx="1874838" cy="925512"/>
              <a:chOff x="428596" y="4364039"/>
              <a:chExt cx="1874836" cy="925521"/>
            </a:xfrm>
          </p:grpSpPr>
          <p:sp>
            <p:nvSpPr>
              <p:cNvPr id="3177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28596" y="4364039"/>
                <a:ext cx="1874836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>
                    <a:latin typeface="Arial" charset="0"/>
                  </a:rPr>
                  <a:t>C5 activation</a:t>
                </a:r>
              </a:p>
            </p:txBody>
          </p:sp>
          <p:sp>
            <p:nvSpPr>
              <p:cNvPr id="31777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928794" y="4857760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770" name="Group 51"/>
            <p:cNvGrpSpPr>
              <a:grpSpLocks/>
            </p:cNvGrpSpPr>
            <p:nvPr/>
          </p:nvGrpSpPr>
          <p:grpSpPr bwMode="auto">
            <a:xfrm>
              <a:off x="500093" y="5232422"/>
              <a:ext cx="758825" cy="1000125"/>
              <a:chOff x="428596" y="4857760"/>
              <a:chExt cx="758825" cy="1000132"/>
            </a:xfrm>
          </p:grpSpPr>
          <p:sp>
            <p:nvSpPr>
              <p:cNvPr id="3177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28596" y="5451492"/>
                <a:ext cx="758825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latin typeface="Arial" charset="0"/>
                  </a:rPr>
                  <a:t>MAC</a:t>
                </a:r>
              </a:p>
            </p:txBody>
          </p:sp>
          <p:sp>
            <p:nvSpPr>
              <p:cNvPr id="31775" name="Line 65"/>
              <p:cNvSpPr>
                <a:spLocks noChangeAspect="1" noChangeShapeType="1"/>
              </p:cNvSpPr>
              <p:nvPr/>
            </p:nvSpPr>
            <p:spPr bwMode="auto">
              <a:xfrm>
                <a:off x="857224" y="4857760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771" name="Group 52"/>
            <p:cNvGrpSpPr>
              <a:grpSpLocks/>
            </p:cNvGrpSpPr>
            <p:nvPr/>
          </p:nvGrpSpPr>
          <p:grpSpPr bwMode="auto">
            <a:xfrm>
              <a:off x="571531" y="3732235"/>
              <a:ext cx="660400" cy="931862"/>
              <a:chOff x="500034" y="3357562"/>
              <a:chExt cx="660400" cy="931866"/>
            </a:xfrm>
          </p:grpSpPr>
          <p:sp>
            <p:nvSpPr>
              <p:cNvPr id="3177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500034" y="3357562"/>
                <a:ext cx="660400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latin typeface="Arial" charset="0"/>
                  </a:rPr>
                  <a:t>C5a</a:t>
                </a:r>
              </a:p>
            </p:txBody>
          </p:sp>
          <p:sp>
            <p:nvSpPr>
              <p:cNvPr id="31773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857224" y="3857628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214563" y="2428875"/>
            <a:ext cx="1776412" cy="3001963"/>
            <a:chOff x="2214546" y="2428868"/>
            <a:chExt cx="1776866" cy="3001984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2107673" y="4179099"/>
              <a:ext cx="250032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2214546" y="5429264"/>
              <a:ext cx="1143292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500369" y="2428868"/>
              <a:ext cx="1491043" cy="3698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/>
                <a:t>eculizumab</a:t>
              </a:r>
            </a:p>
          </p:txBody>
        </p:sp>
      </p:grpSp>
      <p:sp>
        <p:nvSpPr>
          <p:cNvPr id="31765" name="TextBox 44"/>
          <p:cNvSpPr txBox="1">
            <a:spLocks noChangeArrowheads="1"/>
          </p:cNvSpPr>
          <p:nvPr/>
        </p:nvSpPr>
        <p:spPr bwMode="auto">
          <a:xfrm>
            <a:off x="1133475" y="2141538"/>
            <a:ext cx="4224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en-GB" sz="1100"/>
              <a:t>Humanised monoclonal antibody against complement C5</a:t>
            </a:r>
          </a:p>
          <a:p>
            <a:pPr eaLnBrk="1" hangingPunct="1"/>
            <a:endParaRPr lang="en-GB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Where did it all start?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Jules Bordet - 1895</a:t>
            </a:r>
          </a:p>
          <a:p>
            <a:pPr algn="just"/>
            <a:r>
              <a:rPr lang="en-GB" sz="1800" smtClean="0"/>
              <a:t>destruction of bacteria required the presence of antibody and a heat-sensitive substance in blood which Bordet called alexin (‘to ward off’)</a:t>
            </a:r>
            <a:endParaRPr lang="en-GB" sz="2000" smtClean="0"/>
          </a:p>
          <a:p>
            <a:pPr lvl="1">
              <a:buFont typeface="Wingdings" pitchFamily="2" charset="2"/>
              <a:buNone/>
            </a:pPr>
            <a:endParaRPr lang="en-GB" sz="1700" smtClean="0"/>
          </a:p>
          <a:p>
            <a:endParaRPr lang="en-GB" sz="2000" b="1" smtClean="0">
              <a:solidFill>
                <a:schemeClr val="accent1"/>
              </a:solidFill>
            </a:endParaRPr>
          </a:p>
          <a:p>
            <a:pPr lvl="1"/>
            <a:endParaRPr lang="en-GB" sz="1700" smtClean="0"/>
          </a:p>
          <a:p>
            <a:pPr lvl="1"/>
            <a:endParaRPr lang="en-GB" sz="1700" smtClean="0"/>
          </a:p>
          <a:p>
            <a:pPr lvl="1"/>
            <a:endParaRPr lang="en-GB" sz="1700" smtClean="0"/>
          </a:p>
          <a:p>
            <a:endParaRPr lang="en-GB" sz="2000" smtClean="0"/>
          </a:p>
        </p:txBody>
      </p:sp>
      <p:grpSp>
        <p:nvGrpSpPr>
          <p:cNvPr id="6148" name="Group 35"/>
          <p:cNvGrpSpPr>
            <a:grpSpLocks/>
          </p:cNvGrpSpPr>
          <p:nvPr/>
        </p:nvGrpSpPr>
        <p:grpSpPr bwMode="auto">
          <a:xfrm>
            <a:off x="3124200" y="4572000"/>
            <a:ext cx="1752600" cy="1081088"/>
            <a:chOff x="3124200" y="4812268"/>
            <a:chExt cx="1752600" cy="1081391"/>
          </a:xfrm>
        </p:grpSpPr>
        <p:grpSp>
          <p:nvGrpSpPr>
            <p:cNvPr id="6155" name="Group 32"/>
            <p:cNvGrpSpPr>
              <a:grpSpLocks/>
            </p:cNvGrpSpPr>
            <p:nvPr/>
          </p:nvGrpSpPr>
          <p:grpSpPr bwMode="auto">
            <a:xfrm>
              <a:off x="3124200" y="5255103"/>
              <a:ext cx="1752600" cy="638556"/>
              <a:chOff x="1600200" y="3807303"/>
              <a:chExt cx="1752600" cy="638556"/>
            </a:xfrm>
          </p:grpSpPr>
          <p:grpSp>
            <p:nvGrpSpPr>
              <p:cNvPr id="6157" name="Group 5"/>
              <p:cNvGrpSpPr>
                <a:grpSpLocks noChangeAspect="1"/>
              </p:cNvGrpSpPr>
              <p:nvPr/>
            </p:nvGrpSpPr>
            <p:grpSpPr bwMode="auto">
              <a:xfrm flipV="1">
                <a:off x="2510962" y="3807303"/>
                <a:ext cx="308438" cy="486156"/>
                <a:chOff x="1066" y="1344"/>
                <a:chExt cx="680" cy="1814"/>
              </a:xfrm>
            </p:grpSpPr>
            <p:sp>
              <p:nvSpPr>
                <p:cNvPr id="6179" name="Rectangle 6"/>
                <p:cNvSpPr>
                  <a:spLocks noChangeArrowheads="1"/>
                </p:cNvSpPr>
                <p:nvPr/>
              </p:nvSpPr>
              <p:spPr bwMode="auto">
                <a:xfrm rot="-5400000">
                  <a:off x="885" y="2529"/>
                  <a:ext cx="1043" cy="2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3600"/>
                </a:p>
              </p:txBody>
            </p:sp>
            <p:grpSp>
              <p:nvGrpSpPr>
                <p:cNvPr id="6180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6181" name="Rectangle 8"/>
                  <p:cNvSpPr>
                    <a:spLocks noChangeArrowheads="1"/>
                  </p:cNvSpPr>
                  <p:nvPr/>
                </p:nvSpPr>
                <p:spPr bwMode="auto">
                  <a:xfrm rot="-6963948">
                    <a:off x="726" y="1684"/>
                    <a:ext cx="861" cy="18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3600"/>
                  </a:p>
                </p:txBody>
              </p:sp>
              <p:sp>
                <p:nvSpPr>
                  <p:cNvPr id="6182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5" y="1684"/>
                    <a:ext cx="861" cy="18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3600"/>
                  </a:p>
                </p:txBody>
              </p:sp>
            </p:grpSp>
          </p:grpSp>
          <p:grpSp>
            <p:nvGrpSpPr>
              <p:cNvPr id="6158" name="Group 5"/>
              <p:cNvGrpSpPr>
                <a:grpSpLocks noChangeAspect="1"/>
              </p:cNvGrpSpPr>
              <p:nvPr/>
            </p:nvGrpSpPr>
            <p:grpSpPr bwMode="auto">
              <a:xfrm flipV="1">
                <a:off x="2057375" y="3959703"/>
                <a:ext cx="308438" cy="486156"/>
                <a:chOff x="1066" y="1344"/>
                <a:chExt cx="680" cy="1814"/>
              </a:xfrm>
            </p:grpSpPr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4" y="2527"/>
                  <a:ext cx="1043" cy="21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GB" sz="36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176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22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7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4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159" name="Group 5"/>
              <p:cNvGrpSpPr>
                <a:grpSpLocks noChangeAspect="1"/>
              </p:cNvGrpSpPr>
              <p:nvPr/>
            </p:nvGrpSpPr>
            <p:grpSpPr bwMode="auto">
              <a:xfrm flipV="1">
                <a:off x="1600200" y="3807303"/>
                <a:ext cx="308438" cy="486156"/>
                <a:chOff x="1066" y="1344"/>
                <a:chExt cx="680" cy="1814"/>
              </a:xfrm>
            </p:grpSpPr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4" y="2527"/>
                  <a:ext cx="1043" cy="21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GB" sz="36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172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18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7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4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160" name="Group 9"/>
              <p:cNvGrpSpPr>
                <a:grpSpLocks noChangeAspect="1"/>
              </p:cNvGrpSpPr>
              <p:nvPr/>
            </p:nvGrpSpPr>
            <p:grpSpPr bwMode="auto">
              <a:xfrm flipV="1">
                <a:off x="3044362" y="3959703"/>
                <a:ext cx="308438" cy="486156"/>
                <a:chOff x="1066" y="1344"/>
                <a:chExt cx="680" cy="1814"/>
              </a:xfrm>
            </p:grpSpPr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5" y="2529"/>
                  <a:ext cx="1043" cy="21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sz="36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164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14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6" y="1684"/>
                    <a:ext cx="861" cy="18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en-GB" sz="36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5" y="1684"/>
                    <a:ext cx="861" cy="18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en-GB" sz="36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156" name="TextBox 10"/>
            <p:cNvSpPr txBox="1">
              <a:spLocks noChangeArrowheads="1"/>
            </p:cNvSpPr>
            <p:nvPr/>
          </p:nvSpPr>
          <p:spPr bwMode="auto">
            <a:xfrm>
              <a:off x="3356734" y="4812268"/>
              <a:ext cx="1287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antibodies</a:t>
              </a:r>
              <a:endParaRPr lang="en-GB" sz="2000"/>
            </a:p>
          </p:txBody>
        </p:sp>
      </p:grpSp>
      <p:pic>
        <p:nvPicPr>
          <p:cNvPr id="6149" name="Picture 2" descr="C:\Users\Matthew\HUS lecture\Jules Bordet from noble 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063875"/>
            <a:ext cx="2035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0"/>
          <p:cNvSpPr txBox="1">
            <a:spLocks noChangeArrowheads="1"/>
          </p:cNvSpPr>
          <p:nvPr/>
        </p:nvSpPr>
        <p:spPr bwMode="auto">
          <a:xfrm>
            <a:off x="5410200" y="60198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/>
              <a:t> </a:t>
            </a:r>
            <a:r>
              <a:rPr lang="en-GB" sz="1400">
                <a:hlinkClick r:id="rId4"/>
              </a:rPr>
              <a:t>http://nobelprize.org</a:t>
            </a:r>
            <a:endParaRPr lang="en-GB" sz="1400"/>
          </a:p>
        </p:txBody>
      </p:sp>
      <p:grpSp>
        <p:nvGrpSpPr>
          <p:cNvPr id="6151" name="Group 36"/>
          <p:cNvGrpSpPr>
            <a:grpSpLocks/>
          </p:cNvGrpSpPr>
          <p:nvPr/>
        </p:nvGrpSpPr>
        <p:grpSpPr bwMode="auto">
          <a:xfrm>
            <a:off x="3276600" y="3048000"/>
            <a:ext cx="1447800" cy="1219200"/>
            <a:chOff x="3276600" y="3048000"/>
            <a:chExt cx="1447800" cy="1219200"/>
          </a:xfrm>
        </p:grpSpPr>
        <p:sp>
          <p:nvSpPr>
            <p:cNvPr id="28" name="Oval 27"/>
            <p:cNvSpPr/>
            <p:nvPr/>
          </p:nvSpPr>
          <p:spPr>
            <a:xfrm>
              <a:off x="3276600" y="3429000"/>
              <a:ext cx="1447800" cy="838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6154" name="TextBox 31"/>
            <p:cNvSpPr txBox="1">
              <a:spLocks noChangeArrowheads="1"/>
            </p:cNvSpPr>
            <p:nvPr/>
          </p:nvSpPr>
          <p:spPr bwMode="auto">
            <a:xfrm>
              <a:off x="3581956" y="3048000"/>
              <a:ext cx="837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alexin</a:t>
              </a:r>
              <a:endParaRPr lang="en-GB" sz="200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3390900" y="5943600"/>
            <a:ext cx="1219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7188" y="277813"/>
            <a:ext cx="8572500" cy="1139825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Paroxysmal</a:t>
            </a:r>
            <a:r>
              <a:rPr lang="en-GB" smtClean="0"/>
              <a:t> </a:t>
            </a:r>
            <a:r>
              <a:rPr lang="en-GB" sz="3600" smtClean="0">
                <a:latin typeface="Arial" charset="0"/>
              </a:rPr>
              <a:t>nocturnal haemoglobinuria</a:t>
            </a:r>
            <a:r>
              <a:rPr lang="en-GB" smtClean="0"/>
              <a:t>	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Eculizumab</a:t>
            </a:r>
          </a:p>
          <a:p>
            <a:pPr lvl="1"/>
            <a:r>
              <a:rPr lang="en-GB" sz="1400" smtClean="0"/>
              <a:t>Humanised monoclonal antibody against complement C5</a:t>
            </a:r>
          </a:p>
          <a:p>
            <a:pPr lvl="1"/>
            <a:r>
              <a:rPr lang="en-GB" sz="1400" smtClean="0"/>
              <a:t>Prevents C5 activation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smtClean="0"/>
              <a:t>Blocks  formation of both the anaphylatoxin C5a and the membrane attack complex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smtClean="0"/>
              <a:t>Stops red cell lysis in PNH </a:t>
            </a:r>
          </a:p>
          <a:p>
            <a:pPr lvl="2"/>
            <a:r>
              <a:rPr lang="en-GB" sz="1100" smtClean="0"/>
              <a:t>Reduces need for blood transfusion</a:t>
            </a:r>
          </a:p>
          <a:p>
            <a:pPr lvl="1"/>
            <a:r>
              <a:rPr lang="en-GB" sz="1400" smtClean="0"/>
              <a:t>Side-effects:</a:t>
            </a:r>
          </a:p>
          <a:p>
            <a:pPr lvl="2"/>
            <a:r>
              <a:rPr lang="en-GB" sz="1100" smtClean="0"/>
              <a:t>Increased risk of Neisserial infections</a:t>
            </a:r>
          </a:p>
          <a:p>
            <a:pPr lvl="1"/>
            <a:endParaRPr lang="en-GB" sz="1600" b="1" smtClean="0">
              <a:solidFill>
                <a:srgbClr val="FF0000"/>
              </a:solidFill>
            </a:endParaRPr>
          </a:p>
          <a:p>
            <a:pPr lvl="1"/>
            <a:endParaRPr lang="en-GB" sz="1600" b="1" smtClean="0">
              <a:solidFill>
                <a:srgbClr val="FF0000"/>
              </a:solidFill>
            </a:endParaRPr>
          </a:p>
          <a:p>
            <a:pPr lvl="1"/>
            <a:endParaRPr lang="en-GB" sz="1600" b="1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None/>
            </a:pPr>
            <a:endParaRPr lang="en-GB" sz="14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pPr lvl="1">
              <a:buFont typeface="Wingdings" pitchFamily="2" charset="2"/>
              <a:buNone/>
            </a:pPr>
            <a:endParaRPr lang="en-GB" sz="1800" smtClean="0"/>
          </a:p>
          <a:p>
            <a:pPr lvl="2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27368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80075" y="3429000"/>
            <a:ext cx="2049463" cy="2816225"/>
            <a:chOff x="4248104" y="1643063"/>
            <a:chExt cx="4332850" cy="4840747"/>
          </a:xfrm>
        </p:grpSpPr>
        <p:grpSp>
          <p:nvGrpSpPr>
            <p:cNvPr id="32774" name="Group 13"/>
            <p:cNvGrpSpPr>
              <a:grpSpLocks/>
            </p:cNvGrpSpPr>
            <p:nvPr/>
          </p:nvGrpSpPr>
          <p:grpSpPr bwMode="auto">
            <a:xfrm>
              <a:off x="4686300" y="1928813"/>
              <a:ext cx="3894654" cy="4554997"/>
              <a:chOff x="4572000" y="1857364"/>
              <a:chExt cx="3894654" cy="4555030"/>
            </a:xfrm>
          </p:grpSpPr>
          <p:pic>
            <p:nvPicPr>
              <p:cNvPr id="32776" name="Picture 10" descr="9-eculizumab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857364"/>
                <a:ext cx="345757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7" name="TextBox 12"/>
              <p:cNvSpPr txBox="1">
                <a:spLocks noChangeArrowheads="1"/>
              </p:cNvSpPr>
              <p:nvPr/>
            </p:nvSpPr>
            <p:spPr bwMode="auto">
              <a:xfrm>
                <a:off x="4819449" y="5803960"/>
                <a:ext cx="3647205" cy="608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1000" b="1"/>
                  <a:t>Eculizumab - Soliris™</a:t>
                </a:r>
              </a:p>
              <a:p>
                <a:pPr eaLnBrk="1" hangingPunct="1"/>
                <a:r>
                  <a:rPr lang="en-GB" sz="700" b="1"/>
                  <a:t>Alexion Pharmaceuticals</a:t>
                </a:r>
              </a:p>
            </p:txBody>
          </p:sp>
        </p:grpSp>
        <p:sp>
          <p:nvSpPr>
            <p:cNvPr id="32775" name="TextBox 8"/>
            <p:cNvSpPr txBox="1">
              <a:spLocks noChangeArrowheads="1"/>
            </p:cNvSpPr>
            <p:nvPr/>
          </p:nvSpPr>
          <p:spPr bwMode="auto">
            <a:xfrm>
              <a:off x="4248104" y="1643063"/>
              <a:ext cx="4291110" cy="42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000"/>
                <a:t>Humanised anti-C5 antibody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Kidney diseases and complement dysregulation</a:t>
            </a:r>
          </a:p>
        </p:txBody>
      </p:sp>
      <p:sp>
        <p:nvSpPr>
          <p:cNvPr id="33795" name="Text Box 6"/>
          <p:cNvSpPr txBox="1">
            <a:spLocks noChangeAspect="1" noChangeArrowheads="1"/>
          </p:cNvSpPr>
          <p:nvPr/>
        </p:nvSpPr>
        <p:spPr bwMode="auto">
          <a:xfrm>
            <a:off x="1574800" y="4508500"/>
            <a:ext cx="2084388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C3 glomerulopathy</a:t>
            </a:r>
            <a:endParaRPr lang="en-US" sz="1400">
              <a:latin typeface="Arial" charset="0"/>
            </a:endParaRPr>
          </a:p>
        </p:txBody>
      </p:sp>
      <p:grpSp>
        <p:nvGrpSpPr>
          <p:cNvPr id="33796" name="Group 45"/>
          <p:cNvGrpSpPr>
            <a:grpSpLocks/>
          </p:cNvGrpSpPr>
          <p:nvPr/>
        </p:nvGrpSpPr>
        <p:grpSpPr bwMode="auto">
          <a:xfrm>
            <a:off x="4859338" y="1916113"/>
            <a:ext cx="3241675" cy="3116262"/>
            <a:chOff x="971600" y="2276872"/>
            <a:chExt cx="3241249" cy="3115453"/>
          </a:xfrm>
        </p:grpSpPr>
        <p:pic>
          <p:nvPicPr>
            <p:cNvPr id="33798" name="Picture 19" descr="TMA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76872"/>
              <a:ext cx="3241249" cy="2376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9" name="Text Box 6"/>
            <p:cNvSpPr txBox="1">
              <a:spLocks noChangeAspect="1" noChangeArrowheads="1"/>
            </p:cNvSpPr>
            <p:nvPr/>
          </p:nvSpPr>
          <p:spPr bwMode="auto">
            <a:xfrm>
              <a:off x="1550031" y="4869160"/>
              <a:ext cx="2084387" cy="5231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Atypical haemolytic uraemic syndrome</a:t>
              </a:r>
              <a:endParaRPr lang="en-US" sz="1400">
                <a:latin typeface="Arial" charset="0"/>
              </a:endParaRPr>
            </a:p>
          </p:txBody>
        </p:sp>
      </p:grpSp>
      <p:pic>
        <p:nvPicPr>
          <p:cNvPr id="33797" name="Picture 6" descr="C3 in DDD Matt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31686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20963"/>
            <a:ext cx="2503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397250"/>
            <a:ext cx="436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484438" y="1916113"/>
            <a:ext cx="1943100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5288" y="1341438"/>
            <a:ext cx="82804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4822" name="Picture 4" descr="Glomerul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520700"/>
            <a:ext cx="409733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Glomerulus</a:t>
            </a:r>
          </a:p>
        </p:txBody>
      </p:sp>
      <p:sp>
        <p:nvSpPr>
          <p:cNvPr id="34824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1341438"/>
            <a:ext cx="82804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84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Glomerulus</a:t>
            </a:r>
          </a:p>
        </p:txBody>
      </p:sp>
      <p:pic>
        <p:nvPicPr>
          <p:cNvPr id="35844" name="Picture 8" descr="mpg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43113"/>
            <a:ext cx="4248150" cy="44815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2" descr="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8625"/>
            <a:ext cx="23479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Kidney diseases and complement dysregulation</a:t>
            </a:r>
          </a:p>
        </p:txBody>
      </p:sp>
      <p:sp>
        <p:nvSpPr>
          <p:cNvPr id="36867" name="Text Box 6"/>
          <p:cNvSpPr txBox="1">
            <a:spLocks noChangeAspect="1" noChangeArrowheads="1"/>
          </p:cNvSpPr>
          <p:nvPr/>
        </p:nvSpPr>
        <p:spPr bwMode="auto">
          <a:xfrm>
            <a:off x="2593975" y="4200525"/>
            <a:ext cx="2084388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C3 glomerulopathy</a:t>
            </a:r>
            <a:endParaRPr lang="en-US" sz="1400">
              <a:latin typeface="Arial" charset="0"/>
            </a:endParaRPr>
          </a:p>
        </p:txBody>
      </p:sp>
      <p:pic>
        <p:nvPicPr>
          <p:cNvPr id="36868" name="Picture 19" descr="TM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700213"/>
            <a:ext cx="3241675" cy="237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6"/>
          <p:cNvSpPr txBox="1">
            <a:spLocks noChangeAspect="1" noChangeArrowheads="1"/>
          </p:cNvSpPr>
          <p:nvPr/>
        </p:nvSpPr>
        <p:spPr bwMode="auto">
          <a:xfrm>
            <a:off x="5378450" y="4200525"/>
            <a:ext cx="3497263" cy="3079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Atypical haemolytic uraemic syndrome</a:t>
            </a:r>
            <a:endParaRPr lang="en-US" sz="1400">
              <a:latin typeface="Arial" charset="0"/>
            </a:endParaRPr>
          </a:p>
        </p:txBody>
      </p:sp>
      <p:sp>
        <p:nvSpPr>
          <p:cNvPr id="36870" name="TextBox 17"/>
          <p:cNvSpPr txBox="1">
            <a:spLocks noChangeArrowheads="1"/>
          </p:cNvSpPr>
          <p:nvPr/>
        </p:nvSpPr>
        <p:spPr bwMode="auto">
          <a:xfrm>
            <a:off x="6127750" y="4652963"/>
            <a:ext cx="2266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100"/>
              <a:t>Glomerular thrombosis</a:t>
            </a:r>
          </a:p>
          <a:p>
            <a:pPr algn="ctr" eaLnBrk="1" hangingPunct="1"/>
            <a:r>
              <a:rPr lang="en-GB" sz="1100"/>
              <a:t>‘thrombotic microangiopathy’</a:t>
            </a:r>
          </a:p>
        </p:txBody>
      </p:sp>
      <p:sp>
        <p:nvSpPr>
          <p:cNvPr id="36871" name="TextBox 18"/>
          <p:cNvSpPr txBox="1">
            <a:spLocks noChangeArrowheads="1"/>
          </p:cNvSpPr>
          <p:nvPr/>
        </p:nvSpPr>
        <p:spPr bwMode="auto">
          <a:xfrm>
            <a:off x="1619250" y="4652963"/>
            <a:ext cx="4176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100"/>
              <a:t>C3 accumulates along</a:t>
            </a:r>
          </a:p>
          <a:p>
            <a:pPr algn="ctr" eaLnBrk="1" hangingPunct="1"/>
            <a:r>
              <a:rPr lang="en-GB" sz="1100"/>
              <a:t>glomerular basement  membrane</a:t>
            </a:r>
          </a:p>
          <a:p>
            <a:pPr algn="ctr" eaLnBrk="1" hangingPunct="1"/>
            <a:r>
              <a:rPr lang="en-GB" sz="1100"/>
              <a:t>(GBM)</a:t>
            </a:r>
          </a:p>
        </p:txBody>
      </p:sp>
      <p:pic>
        <p:nvPicPr>
          <p:cNvPr id="36872" name="Picture 6" descr="C3 in DDD Matt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31686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6323013" y="5354638"/>
            <a:ext cx="18589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050" dirty="0"/>
              <a:t>C5 mediated damage to </a:t>
            </a:r>
          </a:p>
          <a:p>
            <a:pPr algn="ctr">
              <a:defRPr/>
            </a:pPr>
            <a:r>
              <a:rPr lang="en-GB" sz="1050" dirty="0"/>
              <a:t>the renal endothelium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en-GB" sz="900" dirty="0"/>
              <a:t> thrombosis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547813" y="5354638"/>
            <a:ext cx="4176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/>
              <a:t>C3 mediated damage to GBM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900"/>
              <a:t> GBM barrier compromised ‘protein leak’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900"/>
              <a:t> inflammation ‘glomerulonephritis’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1042988" y="2565400"/>
            <a:ext cx="90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/>
              <a:t>C3 </a:t>
            </a:r>
          </a:p>
          <a:p>
            <a:pPr algn="ctr" eaLnBrk="1" hangingPunct="1"/>
            <a:r>
              <a:rPr lang="en-GB" sz="1000"/>
              <a:t>staining</a:t>
            </a:r>
          </a:p>
          <a:p>
            <a:pPr algn="ctr" eaLnBrk="1" hangingPunct="1"/>
            <a:r>
              <a:rPr lang="en-GB" sz="1000"/>
              <a:t>in</a:t>
            </a:r>
          </a:p>
          <a:p>
            <a:pPr algn="ctr" eaLnBrk="1" hangingPunct="1"/>
            <a:r>
              <a:rPr lang="en-GB" sz="1000"/>
              <a:t>glomerulus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600075" y="4808538"/>
            <a:ext cx="947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600075" y="5456238"/>
            <a:ext cx="1065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0000"/>
                </a:solidFill>
              </a:rPr>
              <a:t>mechanism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600075" y="6315075"/>
            <a:ext cx="955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6879" name="TextBox 17"/>
          <p:cNvSpPr txBox="1">
            <a:spLocks noChangeArrowheads="1"/>
          </p:cNvSpPr>
          <p:nvPr/>
        </p:nvSpPr>
        <p:spPr bwMode="auto">
          <a:xfrm>
            <a:off x="6570663" y="619125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/>
              <a:t>Inhibit C5</a:t>
            </a:r>
          </a:p>
          <a:p>
            <a:pPr algn="ctr" eaLnBrk="1" hangingPunct="1"/>
            <a:r>
              <a:rPr lang="en-GB" sz="1400"/>
              <a:t>ECULIZUMAB</a:t>
            </a:r>
          </a:p>
        </p:txBody>
      </p:sp>
      <p:sp>
        <p:nvSpPr>
          <p:cNvPr id="36880" name="TextBox 18"/>
          <p:cNvSpPr txBox="1">
            <a:spLocks noChangeArrowheads="1"/>
          </p:cNvSpPr>
          <p:nvPr/>
        </p:nvSpPr>
        <p:spPr bwMode="auto">
          <a:xfrm>
            <a:off x="1403350" y="6191250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/>
              <a:t>Inhibit C3</a:t>
            </a:r>
          </a:p>
          <a:p>
            <a:pPr algn="ctr" eaLnBrk="1" hangingPunct="1"/>
            <a:r>
              <a:rPr lang="en-GB" sz="1400"/>
              <a:t>NOT YET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latin typeface="Arial" charset="0"/>
              </a:rPr>
              <a:t>Atypical haemolytic uraemic syndrome</a:t>
            </a:r>
          </a:p>
        </p:txBody>
      </p:sp>
      <p:sp>
        <p:nvSpPr>
          <p:cNvPr id="37891" name="Rectangle 3"/>
          <p:cNvSpPr>
            <a:spLocks noChangeAspect="1" noChangeArrowheads="1"/>
          </p:cNvSpPr>
          <p:nvPr/>
        </p:nvSpPr>
        <p:spPr bwMode="auto">
          <a:xfrm>
            <a:off x="4889500" y="49799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FF0000"/>
                </a:solidFill>
                <a:latin typeface="Arial" charset="0"/>
              </a:rPr>
              <a:t>C3b</a:t>
            </a:r>
          </a:p>
        </p:txBody>
      </p:sp>
      <p:sp>
        <p:nvSpPr>
          <p:cNvPr id="37892" name="Rectangle 4"/>
          <p:cNvSpPr>
            <a:spLocks noChangeAspect="1" noChangeArrowheads="1"/>
          </p:cNvSpPr>
          <p:nvPr/>
        </p:nvSpPr>
        <p:spPr bwMode="auto">
          <a:xfrm>
            <a:off x="4959350" y="3273425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</a:t>
            </a:r>
          </a:p>
        </p:txBody>
      </p:sp>
      <p:sp>
        <p:nvSpPr>
          <p:cNvPr id="37893" name="Line 5"/>
          <p:cNvSpPr>
            <a:spLocks noChangeAspect="1" noChangeShapeType="1"/>
          </p:cNvSpPr>
          <p:nvPr/>
        </p:nvSpPr>
        <p:spPr bwMode="auto">
          <a:xfrm>
            <a:off x="5219700" y="3922713"/>
            <a:ext cx="0" cy="82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7894" name="Group 9"/>
          <p:cNvGrpSpPr>
            <a:grpSpLocks noChangeAspect="1"/>
          </p:cNvGrpSpPr>
          <p:nvPr/>
        </p:nvGrpSpPr>
        <p:grpSpPr bwMode="auto">
          <a:xfrm rot="-5351732">
            <a:off x="5803900" y="4635500"/>
            <a:ext cx="554038" cy="573088"/>
            <a:chOff x="2937" y="3061"/>
            <a:chExt cx="442" cy="468"/>
          </a:xfrm>
        </p:grpSpPr>
        <p:sp>
          <p:nvSpPr>
            <p:cNvPr id="37928" name="Freeform 10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929" name="Group 11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37930" name="Line 12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1" name="Freeform 13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7895" name="Rectangle 17"/>
          <p:cNvSpPr>
            <a:spLocks noChangeAspect="1" noChangeArrowheads="1"/>
          </p:cNvSpPr>
          <p:nvPr/>
        </p:nvSpPr>
        <p:spPr bwMode="auto">
          <a:xfrm>
            <a:off x="6373813" y="4883150"/>
            <a:ext cx="1157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B</a:t>
            </a:r>
          </a:p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D</a:t>
            </a:r>
          </a:p>
        </p:txBody>
      </p:sp>
      <p:sp>
        <p:nvSpPr>
          <p:cNvPr id="37896" name="Rectangle 20"/>
          <p:cNvSpPr>
            <a:spLocks noChangeAspect="1" noChangeArrowheads="1"/>
          </p:cNvSpPr>
          <p:nvPr/>
        </p:nvSpPr>
        <p:spPr bwMode="auto">
          <a:xfrm>
            <a:off x="1689100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7897" name="Rectangle 21"/>
          <p:cNvSpPr>
            <a:spLocks noChangeAspect="1" noChangeArrowheads="1"/>
          </p:cNvSpPr>
          <p:nvPr/>
        </p:nvSpPr>
        <p:spPr bwMode="auto">
          <a:xfrm>
            <a:off x="2397125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7898" name="Rectangle 22"/>
          <p:cNvSpPr>
            <a:spLocks noChangeAspect="1" noChangeArrowheads="1"/>
          </p:cNvSpPr>
          <p:nvPr/>
        </p:nvSpPr>
        <p:spPr bwMode="auto">
          <a:xfrm>
            <a:off x="3105150" y="580707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37899" name="Text Box 24"/>
          <p:cNvSpPr txBox="1">
            <a:spLocks noChangeAspect="1" noChangeArrowheads="1"/>
          </p:cNvSpPr>
          <p:nvPr/>
        </p:nvSpPr>
        <p:spPr bwMode="auto">
          <a:xfrm>
            <a:off x="357188" y="6226175"/>
            <a:ext cx="42148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RENAL ENDOTHELIUM</a:t>
            </a: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00" name="Rectangle 25"/>
          <p:cNvSpPr>
            <a:spLocks noChangeAspect="1" noChangeArrowheads="1"/>
          </p:cNvSpPr>
          <p:nvPr/>
        </p:nvSpPr>
        <p:spPr bwMode="auto">
          <a:xfrm>
            <a:off x="3721100" y="5807075"/>
            <a:ext cx="754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grpSp>
        <p:nvGrpSpPr>
          <p:cNvPr id="37901" name="Group 26"/>
          <p:cNvGrpSpPr>
            <a:grpSpLocks noChangeAspect="1"/>
          </p:cNvGrpSpPr>
          <p:nvPr/>
        </p:nvGrpSpPr>
        <p:grpSpPr bwMode="auto">
          <a:xfrm flipH="1">
            <a:off x="4770438" y="5586413"/>
            <a:ext cx="420687" cy="446087"/>
            <a:chOff x="2937" y="3061"/>
            <a:chExt cx="442" cy="468"/>
          </a:xfrm>
        </p:grpSpPr>
        <p:sp>
          <p:nvSpPr>
            <p:cNvPr id="37924" name="Freeform 27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925" name="Group 28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37926" name="Line 29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7" name="Freeform 30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7902" name="Text Box 51"/>
          <p:cNvSpPr txBox="1">
            <a:spLocks noChangeArrowheads="1"/>
          </p:cNvSpPr>
          <p:nvPr/>
        </p:nvSpPr>
        <p:spPr bwMode="auto">
          <a:xfrm>
            <a:off x="5786438" y="5803900"/>
            <a:ext cx="291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0000"/>
                </a:solidFill>
              </a:rPr>
              <a:t>‘Alternative pathway C3 </a:t>
            </a:r>
          </a:p>
          <a:p>
            <a:pPr algn="ctr" eaLnBrk="1" hangingPunct="1"/>
            <a:r>
              <a:rPr lang="en-GB" sz="2000">
                <a:solidFill>
                  <a:srgbClr val="FF0000"/>
                </a:solidFill>
              </a:rPr>
              <a:t>amplification loop’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37903" name="Group 6"/>
          <p:cNvGrpSpPr>
            <a:grpSpLocks/>
          </p:cNvGrpSpPr>
          <p:nvPr/>
        </p:nvGrpSpPr>
        <p:grpSpPr bwMode="auto">
          <a:xfrm>
            <a:off x="5395913" y="4138613"/>
            <a:ext cx="1552575" cy="406400"/>
            <a:chOff x="2853" y="2034"/>
            <a:chExt cx="978" cy="256"/>
          </a:xfrm>
        </p:grpSpPr>
        <p:sp>
          <p:nvSpPr>
            <p:cNvPr id="37922" name="Rectangle 7"/>
            <p:cNvSpPr>
              <a:spLocks noChangeAspect="1" noChangeArrowheads="1"/>
            </p:cNvSpPr>
            <p:nvPr/>
          </p:nvSpPr>
          <p:spPr bwMode="auto">
            <a:xfrm>
              <a:off x="3219" y="2034"/>
              <a:ext cx="6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latin typeface="Arial" charset="0"/>
                </a:rPr>
                <a:t>C3bBb</a:t>
              </a:r>
            </a:p>
          </p:txBody>
        </p:sp>
        <p:sp>
          <p:nvSpPr>
            <p:cNvPr id="37923" name="Line 8"/>
            <p:cNvSpPr>
              <a:spLocks noChangeAspect="1" noChangeShapeType="1"/>
            </p:cNvSpPr>
            <p:nvPr/>
          </p:nvSpPr>
          <p:spPr bwMode="auto">
            <a:xfrm flipH="1">
              <a:off x="2853" y="216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904" name="Text Box 5"/>
          <p:cNvSpPr txBox="1">
            <a:spLocks noChangeAspect="1" noChangeArrowheads="1"/>
          </p:cNvSpPr>
          <p:nvPr/>
        </p:nvSpPr>
        <p:spPr bwMode="auto">
          <a:xfrm>
            <a:off x="6835775" y="2957513"/>
            <a:ext cx="2093913" cy="3460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Helvetica" charset="0"/>
              </a:rPr>
              <a:t>alternative  pathway</a:t>
            </a:r>
          </a:p>
        </p:txBody>
      </p:sp>
      <p:sp>
        <p:nvSpPr>
          <p:cNvPr id="37905" name="AutoShape 30"/>
          <p:cNvSpPr>
            <a:spLocks noChangeArrowheads="1"/>
          </p:cNvSpPr>
          <p:nvPr/>
        </p:nvSpPr>
        <p:spPr bwMode="auto">
          <a:xfrm>
            <a:off x="6910388" y="1851025"/>
            <a:ext cx="1944687" cy="10080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000">
                <a:solidFill>
                  <a:srgbClr val="000000"/>
                </a:solidFill>
                <a:latin typeface="Arial" charset="0"/>
              </a:rPr>
              <a:t>‘</a:t>
            </a:r>
            <a:r>
              <a:rPr lang="en-GB" sz="1000">
                <a:solidFill>
                  <a:srgbClr val="FF0000"/>
                </a:solidFill>
                <a:latin typeface="Arial" charset="0"/>
              </a:rPr>
              <a:t>always on</a:t>
            </a:r>
            <a:r>
              <a:rPr lang="en-GB" sz="1000">
                <a:solidFill>
                  <a:srgbClr val="000000"/>
                </a:solidFill>
                <a:latin typeface="Arial" charset="0"/>
              </a:rPr>
              <a:t>’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Bent Arrow 42"/>
          <p:cNvSpPr/>
          <p:nvPr/>
        </p:nvSpPr>
        <p:spPr bwMode="auto">
          <a:xfrm flipH="1" flipV="1">
            <a:off x="7215188" y="3589338"/>
            <a:ext cx="1000125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7907" name="Group 58"/>
          <p:cNvGrpSpPr>
            <a:grpSpLocks/>
          </p:cNvGrpSpPr>
          <p:nvPr/>
        </p:nvGrpSpPr>
        <p:grpSpPr bwMode="auto">
          <a:xfrm>
            <a:off x="500063" y="3732213"/>
            <a:ext cx="1874837" cy="2500312"/>
            <a:chOff x="500093" y="3732235"/>
            <a:chExt cx="1874838" cy="2500312"/>
          </a:xfrm>
        </p:grpSpPr>
        <p:grpSp>
          <p:nvGrpSpPr>
            <p:cNvPr id="37913" name="Group 50"/>
            <p:cNvGrpSpPr>
              <a:grpSpLocks/>
            </p:cNvGrpSpPr>
            <p:nvPr/>
          </p:nvGrpSpPr>
          <p:grpSpPr bwMode="auto">
            <a:xfrm>
              <a:off x="500093" y="4738710"/>
              <a:ext cx="1874838" cy="925512"/>
              <a:chOff x="428596" y="4364039"/>
              <a:chExt cx="1874836" cy="925521"/>
            </a:xfrm>
          </p:grpSpPr>
          <p:sp>
            <p:nvSpPr>
              <p:cNvPr id="37920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28596" y="4364039"/>
                <a:ext cx="1874836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>
                    <a:latin typeface="Arial" charset="0"/>
                  </a:rPr>
                  <a:t>C5 activation</a:t>
                </a:r>
              </a:p>
            </p:txBody>
          </p:sp>
          <p:sp>
            <p:nvSpPr>
              <p:cNvPr id="37921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928794" y="4857760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14" name="Group 51"/>
            <p:cNvGrpSpPr>
              <a:grpSpLocks/>
            </p:cNvGrpSpPr>
            <p:nvPr/>
          </p:nvGrpSpPr>
          <p:grpSpPr bwMode="auto">
            <a:xfrm>
              <a:off x="500093" y="5232422"/>
              <a:ext cx="758825" cy="1000125"/>
              <a:chOff x="428596" y="4857760"/>
              <a:chExt cx="758825" cy="1000132"/>
            </a:xfrm>
          </p:grpSpPr>
          <p:sp>
            <p:nvSpPr>
              <p:cNvPr id="3791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28596" y="5451492"/>
                <a:ext cx="758825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latin typeface="Arial" charset="0"/>
                  </a:rPr>
                  <a:t>MAC</a:t>
                </a:r>
              </a:p>
            </p:txBody>
          </p:sp>
          <p:sp>
            <p:nvSpPr>
              <p:cNvPr id="37919" name="Line 65"/>
              <p:cNvSpPr>
                <a:spLocks noChangeAspect="1" noChangeShapeType="1"/>
              </p:cNvSpPr>
              <p:nvPr/>
            </p:nvSpPr>
            <p:spPr bwMode="auto">
              <a:xfrm>
                <a:off x="857224" y="4857760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15" name="Group 52"/>
            <p:cNvGrpSpPr>
              <a:grpSpLocks/>
            </p:cNvGrpSpPr>
            <p:nvPr/>
          </p:nvGrpSpPr>
          <p:grpSpPr bwMode="auto">
            <a:xfrm>
              <a:off x="571531" y="3732235"/>
              <a:ext cx="660400" cy="931862"/>
              <a:chOff x="500034" y="3357562"/>
              <a:chExt cx="660400" cy="931866"/>
            </a:xfrm>
          </p:grpSpPr>
          <p:sp>
            <p:nvSpPr>
              <p:cNvPr id="37916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500034" y="3357562"/>
                <a:ext cx="660400" cy="40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latin typeface="Arial" charset="0"/>
                  </a:rPr>
                  <a:t>C5a</a:t>
                </a:r>
              </a:p>
            </p:txBody>
          </p:sp>
          <p:sp>
            <p:nvSpPr>
              <p:cNvPr id="37917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857224" y="3857628"/>
                <a:ext cx="0" cy="431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7908" name="Group 57"/>
          <p:cNvGrpSpPr>
            <a:grpSpLocks/>
          </p:cNvGrpSpPr>
          <p:nvPr/>
        </p:nvGrpSpPr>
        <p:grpSpPr bwMode="auto">
          <a:xfrm>
            <a:off x="2214563" y="2428875"/>
            <a:ext cx="1776412" cy="3001963"/>
            <a:chOff x="2214546" y="2428868"/>
            <a:chExt cx="1776866" cy="3001984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2107673" y="4179099"/>
              <a:ext cx="250032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2214546" y="5429264"/>
              <a:ext cx="1143292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500369" y="2428868"/>
              <a:ext cx="1491043" cy="3698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/>
                <a:t>eculizumab</a:t>
              </a:r>
            </a:p>
          </p:txBody>
        </p:sp>
      </p:grp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133475" y="2141538"/>
            <a:ext cx="4224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en-GB" sz="1100"/>
              <a:t>Humanised monoclonal antibody against complement C5</a:t>
            </a:r>
          </a:p>
          <a:p>
            <a:pPr eaLnBrk="1" hangingPunct="1"/>
            <a:endParaRPr lang="en-GB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Complement therapeutics – the future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485775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5500688" y="16430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00FF"/>
                </a:solidFill>
              </a:rPr>
              <a:t>Pathologies in which complement is 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Complement therapeutics – the future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28625" y="1643063"/>
            <a:ext cx="821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00FF"/>
                </a:solidFill>
              </a:rPr>
              <a:t>Examples of the many complement inhibitors in development 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43138"/>
            <a:ext cx="6134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857250" y="6381750"/>
            <a:ext cx="5202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100"/>
              <a:t>Eric Wagner and Michael Frank Nature Reviews 2010, vol. 9, 43-56.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8062913" cy="4114800"/>
          </a:xfrm>
          <a:noFill/>
        </p:spPr>
        <p:txBody>
          <a:bodyPr/>
          <a:lstStyle/>
          <a:p>
            <a:pPr eaLnBrk="1" hangingPunct="1"/>
            <a:r>
              <a:rPr lang="en-GB" sz="2000" i="1" smtClean="0">
                <a:latin typeface="Arial" charset="0"/>
              </a:rPr>
              <a:t>Briefly</a:t>
            </a:r>
            <a:r>
              <a:rPr lang="en-GB" sz="2000" smtClean="0">
                <a:latin typeface="Arial" charset="0"/>
              </a:rPr>
              <a:t> outline, </a:t>
            </a:r>
          </a:p>
          <a:p>
            <a:pPr eaLnBrk="1" hangingPunct="1"/>
            <a:endParaRPr lang="en-GB" sz="2000" smtClean="0">
              <a:latin typeface="Arial" charset="0"/>
            </a:endParaRPr>
          </a:p>
          <a:p>
            <a:pPr lvl="1" eaLnBrk="1" hangingPunct="1"/>
            <a:r>
              <a:rPr lang="en-GB" sz="1800" smtClean="0">
                <a:latin typeface="Arial" charset="0"/>
              </a:rPr>
              <a:t>Complement activation and regulation</a:t>
            </a:r>
          </a:p>
          <a:p>
            <a:pPr lvl="1" eaLnBrk="1" hangingPunct="1"/>
            <a:endParaRPr lang="en-GB" sz="1800" smtClean="0">
              <a:latin typeface="Arial" charset="0"/>
            </a:endParaRPr>
          </a:p>
          <a:p>
            <a:pPr lvl="1" eaLnBrk="1" hangingPunct="1"/>
            <a:r>
              <a:rPr lang="en-GB" sz="1800" smtClean="0">
                <a:latin typeface="Arial" charset="0"/>
              </a:rPr>
              <a:t>Complement function</a:t>
            </a:r>
          </a:p>
          <a:p>
            <a:pPr lvl="1" eaLnBrk="1" hangingPunct="1"/>
            <a:endParaRPr lang="en-GB" sz="1800" smtClean="0">
              <a:latin typeface="Arial" charset="0"/>
            </a:endParaRPr>
          </a:p>
          <a:p>
            <a:pPr lvl="1" eaLnBrk="1" hangingPunct="1"/>
            <a:r>
              <a:rPr lang="en-GB" sz="1800" smtClean="0">
                <a:latin typeface="Arial" charset="0"/>
              </a:rPr>
              <a:t>two diseases associated with complement activation protein deficiency.</a:t>
            </a:r>
          </a:p>
          <a:p>
            <a:pPr eaLnBrk="1" hangingPunct="1"/>
            <a:endParaRPr lang="en-GB" sz="2000" smtClean="0">
              <a:latin typeface="Arial" charset="0"/>
            </a:endParaRPr>
          </a:p>
          <a:p>
            <a:pPr lvl="1" eaLnBrk="1" hangingPunct="1"/>
            <a:r>
              <a:rPr lang="en-GB" sz="1800" smtClean="0">
                <a:latin typeface="Arial" charset="0"/>
              </a:rPr>
              <a:t>two diseases associated with complement regulator deficiency.</a:t>
            </a:r>
          </a:p>
          <a:p>
            <a:pPr eaLnBrk="1" hangingPunct="1"/>
            <a:endParaRPr lang="en-GB" sz="2000" smtClean="0"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8313" y="549275"/>
            <a:ext cx="7627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Learning points:</a:t>
            </a:r>
            <a:endParaRPr lang="en-US" sz="32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Matthew\HUS lecture\Paul Ehrlich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048000"/>
            <a:ext cx="20367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Where did it all start? 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Paul Ehrlich – 1899</a:t>
            </a:r>
          </a:p>
          <a:p>
            <a:r>
              <a:rPr lang="en-GB" sz="2000" smtClean="0"/>
              <a:t>renamed Bordet’s ‘alexin’: </a:t>
            </a:r>
            <a:r>
              <a:rPr lang="en-GB" sz="2000" b="1" smtClean="0"/>
              <a:t>complement</a:t>
            </a:r>
            <a:endParaRPr lang="en-GB" sz="1700" b="1" smtClean="0"/>
          </a:p>
          <a:p>
            <a:pPr lvl="1"/>
            <a:endParaRPr lang="en-GB" sz="1700" smtClean="0"/>
          </a:p>
          <a:p>
            <a:pPr lvl="1"/>
            <a:endParaRPr lang="en-GB" sz="1700" smtClean="0"/>
          </a:p>
          <a:p>
            <a:endParaRPr lang="en-GB" sz="2000" smtClean="0"/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85800" y="3048000"/>
            <a:ext cx="2033588" cy="3175000"/>
            <a:chOff x="685800" y="3352800"/>
            <a:chExt cx="2033587" cy="3174662"/>
          </a:xfrm>
        </p:grpSpPr>
        <p:pic>
          <p:nvPicPr>
            <p:cNvPr id="7212" name="Picture 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327437"/>
              <a:ext cx="20335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30" descr="ehrlich complem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70" y="3352800"/>
              <a:ext cx="1753846" cy="286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Rectangle 55"/>
          <p:cNvSpPr/>
          <p:nvPr/>
        </p:nvSpPr>
        <p:spPr>
          <a:xfrm>
            <a:off x="1600200" y="2735263"/>
            <a:ext cx="4572000" cy="2524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7175" name="TextBox 80"/>
          <p:cNvSpPr txBox="1">
            <a:spLocks noChangeArrowheads="1"/>
          </p:cNvSpPr>
          <p:nvPr/>
        </p:nvSpPr>
        <p:spPr bwMode="auto">
          <a:xfrm>
            <a:off x="5410200" y="60198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/>
              <a:t> </a:t>
            </a:r>
            <a:r>
              <a:rPr lang="en-GB" sz="1400">
                <a:hlinkClick r:id="rId6"/>
              </a:rPr>
              <a:t>http://</a:t>
            </a:r>
            <a:r>
              <a:rPr lang="en-GB" sz="1400">
                <a:solidFill>
                  <a:srgbClr val="FF0000"/>
                </a:solidFill>
                <a:hlinkClick r:id="rId6"/>
              </a:rPr>
              <a:t>nobelprize.org</a:t>
            </a:r>
            <a:endParaRPr lang="en-GB" sz="1400">
              <a:solidFill>
                <a:srgbClr val="FF0000"/>
              </a:solidFill>
            </a:endParaRPr>
          </a:p>
        </p:txBody>
      </p:sp>
      <p:grpSp>
        <p:nvGrpSpPr>
          <p:cNvPr id="7176" name="Group 38"/>
          <p:cNvGrpSpPr>
            <a:grpSpLocks/>
          </p:cNvGrpSpPr>
          <p:nvPr/>
        </p:nvGrpSpPr>
        <p:grpSpPr bwMode="auto">
          <a:xfrm>
            <a:off x="593725" y="2408238"/>
            <a:ext cx="7669213" cy="411162"/>
            <a:chOff x="594358" y="2407727"/>
            <a:chExt cx="7668128" cy="411673"/>
          </a:xfrm>
        </p:grpSpPr>
        <p:pic>
          <p:nvPicPr>
            <p:cNvPr id="7210" name="Picture 4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14600"/>
              <a:ext cx="2318886" cy="18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86" descr="Picture5.png"/>
            <p:cNvPicPr preferRelativeResize="0"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58" y="2407727"/>
              <a:ext cx="5120642" cy="41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7" name="Group 88"/>
          <p:cNvGrpSpPr>
            <a:grpSpLocks/>
          </p:cNvGrpSpPr>
          <p:nvPr/>
        </p:nvGrpSpPr>
        <p:grpSpPr bwMode="auto">
          <a:xfrm>
            <a:off x="3124200" y="4572000"/>
            <a:ext cx="1752600" cy="1081088"/>
            <a:chOff x="3124200" y="4812268"/>
            <a:chExt cx="1752600" cy="1081391"/>
          </a:xfrm>
        </p:grpSpPr>
        <p:grpSp>
          <p:nvGrpSpPr>
            <p:cNvPr id="7182" name="Group 32"/>
            <p:cNvGrpSpPr>
              <a:grpSpLocks/>
            </p:cNvGrpSpPr>
            <p:nvPr/>
          </p:nvGrpSpPr>
          <p:grpSpPr bwMode="auto">
            <a:xfrm>
              <a:off x="3124201" y="5255105"/>
              <a:ext cx="1752601" cy="638555"/>
              <a:chOff x="1600201" y="3807305"/>
              <a:chExt cx="1752601" cy="638555"/>
            </a:xfrm>
          </p:grpSpPr>
          <p:grpSp>
            <p:nvGrpSpPr>
              <p:cNvPr id="7184" name="Group 5"/>
              <p:cNvGrpSpPr>
                <a:grpSpLocks noChangeAspect="1"/>
              </p:cNvGrpSpPr>
              <p:nvPr/>
            </p:nvGrpSpPr>
            <p:grpSpPr bwMode="auto">
              <a:xfrm flipV="1">
                <a:off x="2510963" y="3807305"/>
                <a:ext cx="308439" cy="486155"/>
                <a:chOff x="1066" y="1344"/>
                <a:chExt cx="680" cy="1814"/>
              </a:xfrm>
            </p:grpSpPr>
            <p:sp>
              <p:nvSpPr>
                <p:cNvPr id="7206" name="Rectangle 6"/>
                <p:cNvSpPr>
                  <a:spLocks noChangeArrowheads="1"/>
                </p:cNvSpPr>
                <p:nvPr/>
              </p:nvSpPr>
              <p:spPr bwMode="auto">
                <a:xfrm rot="-5400000">
                  <a:off x="885" y="2529"/>
                  <a:ext cx="1043" cy="2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3600"/>
                </a:p>
              </p:txBody>
            </p:sp>
            <p:grpSp>
              <p:nvGrpSpPr>
                <p:cNvPr id="7207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7208" name="Rectangle 8"/>
                  <p:cNvSpPr>
                    <a:spLocks noChangeArrowheads="1"/>
                  </p:cNvSpPr>
                  <p:nvPr/>
                </p:nvSpPr>
                <p:spPr bwMode="auto">
                  <a:xfrm rot="-6963948">
                    <a:off x="726" y="1684"/>
                    <a:ext cx="861" cy="18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3600"/>
                  </a:p>
                </p:txBody>
              </p:sp>
              <p:sp>
                <p:nvSpPr>
                  <p:cNvPr id="7209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5" y="1684"/>
                    <a:ext cx="861" cy="18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3600"/>
                  </a:p>
                </p:txBody>
              </p:sp>
            </p:grpSp>
          </p:grpSp>
          <p:grpSp>
            <p:nvGrpSpPr>
              <p:cNvPr id="7185" name="Group 92"/>
              <p:cNvGrpSpPr>
                <a:grpSpLocks noChangeAspect="1"/>
              </p:cNvGrpSpPr>
              <p:nvPr/>
            </p:nvGrpSpPr>
            <p:grpSpPr bwMode="auto">
              <a:xfrm flipV="1">
                <a:off x="2057376" y="3959705"/>
                <a:ext cx="308439" cy="486155"/>
                <a:chOff x="1066" y="1344"/>
                <a:chExt cx="680" cy="1814"/>
              </a:xfrm>
            </p:grpSpPr>
            <p:sp>
              <p:nvSpPr>
                <p:cNvPr id="104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4" y="2527"/>
                  <a:ext cx="1043" cy="21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GB" sz="36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03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106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7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4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7186" name="Group 5"/>
              <p:cNvGrpSpPr>
                <a:grpSpLocks noChangeAspect="1"/>
              </p:cNvGrpSpPr>
              <p:nvPr/>
            </p:nvGrpSpPr>
            <p:grpSpPr bwMode="auto">
              <a:xfrm flipV="1">
                <a:off x="1600201" y="3807305"/>
                <a:ext cx="308439" cy="486155"/>
                <a:chOff x="1066" y="1344"/>
                <a:chExt cx="680" cy="1814"/>
              </a:xfrm>
            </p:grpSpPr>
            <p:sp>
              <p:nvSpPr>
                <p:cNvPr id="100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4" y="2527"/>
                  <a:ext cx="1043" cy="21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GB" sz="36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99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102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7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4" y="1683"/>
                    <a:ext cx="859" cy="18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GB" sz="3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7187" name="Group 9"/>
              <p:cNvGrpSpPr>
                <a:grpSpLocks noChangeAspect="1"/>
              </p:cNvGrpSpPr>
              <p:nvPr/>
            </p:nvGrpSpPr>
            <p:grpSpPr bwMode="auto">
              <a:xfrm flipV="1">
                <a:off x="3044363" y="3959705"/>
                <a:ext cx="308439" cy="486155"/>
                <a:chOff x="1066" y="1344"/>
                <a:chExt cx="680" cy="1814"/>
              </a:xfrm>
            </p:grpSpPr>
            <p:sp>
              <p:nvSpPr>
                <p:cNvPr id="96" name="Rectangle 6"/>
                <p:cNvSpPr>
                  <a:spLocks noChangeArrowheads="1"/>
                </p:cNvSpPr>
                <p:nvPr/>
              </p:nvSpPr>
              <p:spPr bwMode="auto">
                <a:xfrm rot="16200000">
                  <a:off x="885" y="2529"/>
                  <a:ext cx="1043" cy="21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sz="36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7191" name="Group 7"/>
                <p:cNvGrpSpPr>
                  <a:grpSpLocks/>
                </p:cNvGrpSpPr>
                <p:nvPr/>
              </p:nvGrpSpPr>
              <p:grpSpPr bwMode="auto">
                <a:xfrm>
                  <a:off x="1066" y="1344"/>
                  <a:ext cx="680" cy="861"/>
                  <a:chOff x="1066" y="1344"/>
                  <a:chExt cx="680" cy="861"/>
                </a:xfrm>
              </p:grpSpPr>
              <p:sp>
                <p:nvSpPr>
                  <p:cNvPr id="98" name="Rectangle 8"/>
                  <p:cNvSpPr>
                    <a:spLocks noChangeArrowheads="1"/>
                  </p:cNvSpPr>
                  <p:nvPr/>
                </p:nvSpPr>
                <p:spPr bwMode="auto">
                  <a:xfrm rot="36236052">
                    <a:off x="726" y="1684"/>
                    <a:ext cx="861" cy="18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en-GB" sz="36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9" name="Rectangle 9"/>
                  <p:cNvSpPr>
                    <a:spLocks noChangeArrowheads="1"/>
                  </p:cNvSpPr>
                  <p:nvPr/>
                </p:nvSpPr>
                <p:spPr bwMode="auto">
                  <a:xfrm rot="6963948" flipV="1">
                    <a:off x="1225" y="1684"/>
                    <a:ext cx="861" cy="18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en-GB" sz="36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7183" name="TextBox 90"/>
            <p:cNvSpPr txBox="1">
              <a:spLocks noChangeArrowheads="1"/>
            </p:cNvSpPr>
            <p:nvPr/>
          </p:nvSpPr>
          <p:spPr bwMode="auto">
            <a:xfrm>
              <a:off x="3356734" y="4812268"/>
              <a:ext cx="1287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antibodies</a:t>
              </a:r>
              <a:endParaRPr lang="en-GB" sz="2000"/>
            </a:p>
          </p:txBody>
        </p:sp>
      </p:grpSp>
      <p:grpSp>
        <p:nvGrpSpPr>
          <p:cNvPr id="7178" name="Group 111"/>
          <p:cNvGrpSpPr>
            <a:grpSpLocks/>
          </p:cNvGrpSpPr>
          <p:nvPr/>
        </p:nvGrpSpPr>
        <p:grpSpPr bwMode="auto">
          <a:xfrm>
            <a:off x="3228975" y="3048000"/>
            <a:ext cx="1543050" cy="1219200"/>
            <a:chOff x="3228497" y="3048000"/>
            <a:chExt cx="1544012" cy="1219200"/>
          </a:xfrm>
        </p:grpSpPr>
        <p:sp>
          <p:nvSpPr>
            <p:cNvPr id="113" name="Oval 112"/>
            <p:cNvSpPr/>
            <p:nvPr/>
          </p:nvSpPr>
          <p:spPr>
            <a:xfrm>
              <a:off x="3276152" y="3429000"/>
              <a:ext cx="1448703" cy="838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7181" name="TextBox 113"/>
            <p:cNvSpPr txBox="1">
              <a:spLocks noChangeArrowheads="1"/>
            </p:cNvSpPr>
            <p:nvPr/>
          </p:nvSpPr>
          <p:spPr bwMode="auto">
            <a:xfrm>
              <a:off x="3228497" y="3048000"/>
              <a:ext cx="15440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/>
                <a:t>complement </a:t>
              </a:r>
              <a:endParaRPr lang="en-GB" sz="2000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3390900" y="5943600"/>
            <a:ext cx="1219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spect="1" noChangeArrowheads="1"/>
          </p:cNvSpPr>
          <p:nvPr/>
        </p:nvSpPr>
        <p:spPr bwMode="auto">
          <a:xfrm>
            <a:off x="4887913" y="2898775"/>
            <a:ext cx="5191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</a:t>
            </a:r>
          </a:p>
        </p:txBody>
      </p:sp>
      <p:sp>
        <p:nvSpPr>
          <p:cNvPr id="8195" name="Line 5"/>
          <p:cNvSpPr>
            <a:spLocks noChangeAspect="1" noChangeShapeType="1"/>
          </p:cNvSpPr>
          <p:nvPr/>
        </p:nvSpPr>
        <p:spPr bwMode="auto">
          <a:xfrm>
            <a:off x="5148263" y="3548063"/>
            <a:ext cx="0" cy="82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196" name="Group 9"/>
          <p:cNvGrpSpPr>
            <a:grpSpLocks noChangeAspect="1"/>
          </p:cNvGrpSpPr>
          <p:nvPr/>
        </p:nvGrpSpPr>
        <p:grpSpPr bwMode="auto">
          <a:xfrm rot="-5351732">
            <a:off x="5732463" y="4260850"/>
            <a:ext cx="554038" cy="573087"/>
            <a:chOff x="2937" y="3061"/>
            <a:chExt cx="442" cy="468"/>
          </a:xfrm>
        </p:grpSpPr>
        <p:sp>
          <p:nvSpPr>
            <p:cNvPr id="8238" name="Freeform 10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39" name="Group 11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8240" name="Line 12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1" name="Freeform 13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197" name="Rectangle 17"/>
          <p:cNvSpPr>
            <a:spLocks noChangeAspect="1" noChangeArrowheads="1"/>
          </p:cNvSpPr>
          <p:nvPr/>
        </p:nvSpPr>
        <p:spPr bwMode="auto">
          <a:xfrm>
            <a:off x="6302375" y="4508500"/>
            <a:ext cx="1157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B</a:t>
            </a:r>
          </a:p>
          <a:p>
            <a:pPr eaLnBrk="0" hangingPunct="0"/>
            <a:r>
              <a:rPr lang="en-GB" sz="2000">
                <a:solidFill>
                  <a:srgbClr val="0000FF"/>
                </a:solidFill>
                <a:latin typeface="Arial" charset="0"/>
              </a:rPr>
              <a:t>Factor D</a:t>
            </a:r>
          </a:p>
        </p:txBody>
      </p:sp>
      <p:sp>
        <p:nvSpPr>
          <p:cNvPr id="8198" name="Rectangle 20"/>
          <p:cNvSpPr>
            <a:spLocks noChangeAspect="1" noChangeArrowheads="1"/>
          </p:cNvSpPr>
          <p:nvPr/>
        </p:nvSpPr>
        <p:spPr bwMode="auto">
          <a:xfrm>
            <a:off x="1617663" y="543242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8199" name="Rectangle 21"/>
          <p:cNvSpPr>
            <a:spLocks noChangeAspect="1" noChangeArrowheads="1"/>
          </p:cNvSpPr>
          <p:nvPr/>
        </p:nvSpPr>
        <p:spPr bwMode="auto">
          <a:xfrm>
            <a:off x="2325688" y="543242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8200" name="Rectangle 22"/>
          <p:cNvSpPr>
            <a:spLocks noChangeAspect="1" noChangeArrowheads="1"/>
          </p:cNvSpPr>
          <p:nvPr/>
        </p:nvSpPr>
        <p:spPr bwMode="auto">
          <a:xfrm>
            <a:off x="3033713" y="5432425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  <p:sp>
        <p:nvSpPr>
          <p:cNvPr id="8201" name="Text Box 24"/>
          <p:cNvSpPr txBox="1">
            <a:spLocks noChangeAspect="1" noChangeArrowheads="1"/>
          </p:cNvSpPr>
          <p:nvPr/>
        </p:nvSpPr>
        <p:spPr bwMode="auto">
          <a:xfrm>
            <a:off x="285750" y="5851525"/>
            <a:ext cx="42148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FOREIGN SURFACE</a:t>
            </a: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202" name="Group 26"/>
          <p:cNvGrpSpPr>
            <a:grpSpLocks noChangeAspect="1"/>
          </p:cNvGrpSpPr>
          <p:nvPr/>
        </p:nvGrpSpPr>
        <p:grpSpPr bwMode="auto">
          <a:xfrm flipH="1">
            <a:off x="4699000" y="5211763"/>
            <a:ext cx="420688" cy="446087"/>
            <a:chOff x="2937" y="3061"/>
            <a:chExt cx="442" cy="468"/>
          </a:xfrm>
        </p:grpSpPr>
        <p:sp>
          <p:nvSpPr>
            <p:cNvPr id="8234" name="Freeform 27"/>
            <p:cNvSpPr>
              <a:spLocks noChangeAspect="1"/>
            </p:cNvSpPr>
            <p:nvPr/>
          </p:nvSpPr>
          <p:spPr bwMode="auto">
            <a:xfrm>
              <a:off x="2937" y="3061"/>
              <a:ext cx="412" cy="406"/>
            </a:xfrm>
            <a:custGeom>
              <a:avLst/>
              <a:gdLst>
                <a:gd name="T0" fmla="*/ 14857572 w 230"/>
                <a:gd name="T1" fmla="*/ 18098032 h 224"/>
                <a:gd name="T2" fmla="*/ 13382949 w 230"/>
                <a:gd name="T3" fmla="*/ 17916420 h 224"/>
                <a:gd name="T4" fmla="*/ 11901742 w 230"/>
                <a:gd name="T5" fmla="*/ 17769520 h 224"/>
                <a:gd name="T6" fmla="*/ 10528815 w 230"/>
                <a:gd name="T7" fmla="*/ 17281146 h 224"/>
                <a:gd name="T8" fmla="*/ 9157987 w 230"/>
                <a:gd name="T9" fmla="*/ 16727014 h 224"/>
                <a:gd name="T10" fmla="*/ 6661467 w 230"/>
                <a:gd name="T11" fmla="*/ 15014162 h 224"/>
                <a:gd name="T12" fmla="*/ 4471813 w 230"/>
                <a:gd name="T13" fmla="*/ 12834226 h 224"/>
                <a:gd name="T14" fmla="*/ 2696610 w 230"/>
                <a:gd name="T15" fmla="*/ 10164131 h 224"/>
                <a:gd name="T16" fmla="*/ 1222225 w 230"/>
                <a:gd name="T17" fmla="*/ 7130853 h 224"/>
                <a:gd name="T18" fmla="*/ 721421 w 230"/>
                <a:gd name="T19" fmla="*/ 5388516 h 224"/>
                <a:gd name="T20" fmla="*/ 402735 w 230"/>
                <a:gd name="T21" fmla="*/ 3690748 h 224"/>
                <a:gd name="T22" fmla="*/ 143208 w 230"/>
                <a:gd name="T23" fmla="*/ 1870413 h 224"/>
                <a:gd name="T24" fmla="*/ 0 w 230"/>
                <a:gd name="T25" fmla="*/ 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224"/>
                <a:gd name="T41" fmla="*/ 230 w 230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224">
                  <a:moveTo>
                    <a:pt x="230" y="224"/>
                  </a:moveTo>
                  <a:lnTo>
                    <a:pt x="207" y="222"/>
                  </a:lnTo>
                  <a:lnTo>
                    <a:pt x="184" y="220"/>
                  </a:lnTo>
                  <a:lnTo>
                    <a:pt x="163" y="214"/>
                  </a:lnTo>
                  <a:lnTo>
                    <a:pt x="142" y="207"/>
                  </a:lnTo>
                  <a:lnTo>
                    <a:pt x="103" y="186"/>
                  </a:lnTo>
                  <a:lnTo>
                    <a:pt x="69" y="159"/>
                  </a:lnTo>
                  <a:lnTo>
                    <a:pt x="42" y="126"/>
                  </a:lnTo>
                  <a:lnTo>
                    <a:pt x="19" y="88"/>
                  </a:lnTo>
                  <a:lnTo>
                    <a:pt x="11" y="67"/>
                  </a:lnTo>
                  <a:lnTo>
                    <a:pt x="6" y="4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35" name="Group 28"/>
            <p:cNvGrpSpPr>
              <a:grpSpLocks noChangeAspect="1"/>
            </p:cNvGrpSpPr>
            <p:nvPr/>
          </p:nvGrpSpPr>
          <p:grpSpPr bwMode="auto">
            <a:xfrm>
              <a:off x="3324" y="3407"/>
              <a:ext cx="55" cy="122"/>
              <a:chOff x="3376" y="2664"/>
              <a:chExt cx="62" cy="64"/>
            </a:xfrm>
          </p:grpSpPr>
          <p:sp>
            <p:nvSpPr>
              <p:cNvPr id="8236" name="Line 29"/>
              <p:cNvSpPr>
                <a:spLocks noChangeAspect="1" noChangeShapeType="1"/>
              </p:cNvSpPr>
              <p:nvPr/>
            </p:nvSpPr>
            <p:spPr bwMode="auto">
              <a:xfrm>
                <a:off x="3437" y="2695"/>
                <a:ext cx="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7" name="Freeform 30"/>
              <p:cNvSpPr>
                <a:spLocks noChangeAspect="1"/>
              </p:cNvSpPr>
              <p:nvPr/>
            </p:nvSpPr>
            <p:spPr bwMode="auto">
              <a:xfrm>
                <a:off x="3376" y="2664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61 w 61"/>
                  <a:gd name="T3" fmla="*/ 31 h 64"/>
                  <a:gd name="T4" fmla="*/ 0 w 61"/>
                  <a:gd name="T5" fmla="*/ 0 h 64"/>
                  <a:gd name="T6" fmla="*/ 0 w 6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4"/>
                  <a:gd name="T14" fmla="*/ 61 w 6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4">
                    <a:moveTo>
                      <a:pt x="0" y="64"/>
                    </a:moveTo>
                    <a:lnTo>
                      <a:pt x="61" y="31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Complement function</a:t>
            </a:r>
          </a:p>
        </p:txBody>
      </p:sp>
      <p:sp>
        <p:nvSpPr>
          <p:cNvPr id="8204" name="Text Box 3"/>
          <p:cNvSpPr txBox="1">
            <a:spLocks noChangeAspect="1" noChangeArrowheads="1"/>
          </p:cNvSpPr>
          <p:nvPr/>
        </p:nvSpPr>
        <p:spPr bwMode="auto">
          <a:xfrm>
            <a:off x="2533650" y="2582863"/>
            <a:ext cx="1878013" cy="3460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Helvetica" charset="0"/>
              </a:rPr>
              <a:t>lectin pathway</a:t>
            </a:r>
          </a:p>
        </p:txBody>
      </p:sp>
      <p:grpSp>
        <p:nvGrpSpPr>
          <p:cNvPr id="8205" name="Group 6"/>
          <p:cNvGrpSpPr>
            <a:grpSpLocks/>
          </p:cNvGrpSpPr>
          <p:nvPr/>
        </p:nvGrpSpPr>
        <p:grpSpPr bwMode="auto">
          <a:xfrm>
            <a:off x="5324475" y="3763963"/>
            <a:ext cx="1552575" cy="406400"/>
            <a:chOff x="2853" y="2034"/>
            <a:chExt cx="978" cy="256"/>
          </a:xfrm>
        </p:grpSpPr>
        <p:sp>
          <p:nvSpPr>
            <p:cNvPr id="8232" name="Rectangle 7"/>
            <p:cNvSpPr>
              <a:spLocks noChangeAspect="1" noChangeArrowheads="1"/>
            </p:cNvSpPr>
            <p:nvPr/>
          </p:nvSpPr>
          <p:spPr bwMode="auto">
            <a:xfrm>
              <a:off x="3219" y="2034"/>
              <a:ext cx="6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latin typeface="Arial" charset="0"/>
                </a:rPr>
                <a:t>C3bBb</a:t>
              </a:r>
            </a:p>
          </p:txBody>
        </p:sp>
        <p:sp>
          <p:nvSpPr>
            <p:cNvPr id="8233" name="Line 8"/>
            <p:cNvSpPr>
              <a:spLocks noChangeAspect="1" noChangeShapeType="1"/>
            </p:cNvSpPr>
            <p:nvPr/>
          </p:nvSpPr>
          <p:spPr bwMode="auto">
            <a:xfrm flipH="1">
              <a:off x="2853" y="216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06" name="Text Box 5"/>
          <p:cNvSpPr txBox="1">
            <a:spLocks noChangeAspect="1" noChangeArrowheads="1"/>
          </p:cNvSpPr>
          <p:nvPr/>
        </p:nvSpPr>
        <p:spPr bwMode="auto">
          <a:xfrm>
            <a:off x="6764338" y="2582863"/>
            <a:ext cx="2093912" cy="3460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Helvetica" charset="0"/>
              </a:rPr>
              <a:t>alternative  pathway</a:t>
            </a:r>
          </a:p>
        </p:txBody>
      </p:sp>
      <p:sp>
        <p:nvSpPr>
          <p:cNvPr id="43" name="Bent Arrow 42"/>
          <p:cNvSpPr/>
          <p:nvPr/>
        </p:nvSpPr>
        <p:spPr bwMode="auto">
          <a:xfrm flipH="1" flipV="1">
            <a:off x="7143750" y="3214688"/>
            <a:ext cx="1000125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208" name="Group 50"/>
          <p:cNvGrpSpPr>
            <a:grpSpLocks/>
          </p:cNvGrpSpPr>
          <p:nvPr/>
        </p:nvGrpSpPr>
        <p:grpSpPr bwMode="auto">
          <a:xfrm>
            <a:off x="428625" y="4364038"/>
            <a:ext cx="1874838" cy="925512"/>
            <a:chOff x="428596" y="4364039"/>
            <a:chExt cx="1874836" cy="925521"/>
          </a:xfrm>
        </p:grpSpPr>
        <p:sp>
          <p:nvSpPr>
            <p:cNvPr id="8230" name="Rectangle 51"/>
            <p:cNvSpPr>
              <a:spLocks noChangeAspect="1" noChangeArrowheads="1"/>
            </p:cNvSpPr>
            <p:nvPr/>
          </p:nvSpPr>
          <p:spPr bwMode="auto">
            <a:xfrm>
              <a:off x="428596" y="4364039"/>
              <a:ext cx="1874836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C5 activation</a:t>
              </a:r>
            </a:p>
          </p:txBody>
        </p:sp>
        <p:sp>
          <p:nvSpPr>
            <p:cNvPr id="8231" name="Line 65"/>
            <p:cNvSpPr>
              <a:spLocks noChangeAspect="1" noChangeShapeType="1"/>
            </p:cNvSpPr>
            <p:nvPr/>
          </p:nvSpPr>
          <p:spPr bwMode="auto">
            <a:xfrm flipV="1">
              <a:off x="1928794" y="4857760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09" name="Line 65"/>
          <p:cNvSpPr>
            <a:spLocks noChangeAspect="1" noChangeShapeType="1"/>
          </p:cNvSpPr>
          <p:nvPr/>
        </p:nvSpPr>
        <p:spPr bwMode="auto">
          <a:xfrm>
            <a:off x="857250" y="485775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0" name="Line 65"/>
          <p:cNvSpPr>
            <a:spLocks noChangeAspect="1" noChangeShapeType="1"/>
          </p:cNvSpPr>
          <p:nvPr/>
        </p:nvSpPr>
        <p:spPr bwMode="auto">
          <a:xfrm flipV="1">
            <a:off x="857250" y="38576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1" name="Rectangle 49"/>
          <p:cNvSpPr>
            <a:spLocks noChangeAspect="1" noChangeArrowheads="1"/>
          </p:cNvSpPr>
          <p:nvPr/>
        </p:nvSpPr>
        <p:spPr bwMode="auto">
          <a:xfrm flipH="1">
            <a:off x="3406775" y="3763963"/>
            <a:ext cx="942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C4b2a</a:t>
            </a:r>
          </a:p>
        </p:txBody>
      </p:sp>
      <p:sp>
        <p:nvSpPr>
          <p:cNvPr id="8212" name="Line 50"/>
          <p:cNvSpPr>
            <a:spLocks noChangeAspect="1" noChangeShapeType="1"/>
          </p:cNvSpPr>
          <p:nvPr/>
        </p:nvSpPr>
        <p:spPr bwMode="auto">
          <a:xfrm>
            <a:off x="4362450" y="3967163"/>
            <a:ext cx="569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Bent Arrow 39"/>
          <p:cNvSpPr/>
          <p:nvPr/>
        </p:nvSpPr>
        <p:spPr bwMode="auto">
          <a:xfrm flipV="1">
            <a:off x="2286000" y="3214688"/>
            <a:ext cx="1000125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000125" y="1643063"/>
            <a:ext cx="3286125" cy="642937"/>
            <a:chOff x="1000100" y="1643050"/>
            <a:chExt cx="3286148" cy="642942"/>
          </a:xfrm>
        </p:grpSpPr>
        <p:sp>
          <p:nvSpPr>
            <p:cNvPr id="50" name="Line Callout 1 49"/>
            <p:cNvSpPr/>
            <p:nvPr/>
          </p:nvSpPr>
          <p:spPr>
            <a:xfrm>
              <a:off x="1000100" y="1643050"/>
              <a:ext cx="3286148" cy="642942"/>
            </a:xfrm>
            <a:prstGeom prst="borderCallout1">
              <a:avLst>
                <a:gd name="adj1" fmla="val 49382"/>
                <a:gd name="adj2" fmla="val -223"/>
                <a:gd name="adj3" fmla="val 156260"/>
                <a:gd name="adj4" fmla="val -1156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29" name="TextBox 50"/>
            <p:cNvSpPr txBox="1">
              <a:spLocks noChangeArrowheads="1"/>
            </p:cNvSpPr>
            <p:nvPr/>
          </p:nvSpPr>
          <p:spPr bwMode="auto">
            <a:xfrm>
              <a:off x="1214404" y="1714488"/>
              <a:ext cx="2882026" cy="52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>
                  <a:solidFill>
                    <a:srgbClr val="FF0000"/>
                  </a:solidFill>
                </a:rPr>
                <a:t>‘safe’ disposal of immune </a:t>
              </a:r>
            </a:p>
            <a:p>
              <a:pPr algn="ctr" eaLnBrk="1" hangingPunct="1"/>
              <a:r>
                <a:rPr lang="en-GB" sz="1400">
                  <a:solidFill>
                    <a:srgbClr val="FF0000"/>
                  </a:solidFill>
                </a:rPr>
                <a:t>complexes and apoptotic cells</a:t>
              </a:r>
            </a:p>
          </p:txBody>
        </p:sp>
      </p:grpSp>
      <p:sp>
        <p:nvSpPr>
          <p:cNvPr id="8215" name="Text Box 4"/>
          <p:cNvSpPr txBox="1">
            <a:spLocks noChangeAspect="1" noChangeArrowheads="1"/>
          </p:cNvSpPr>
          <p:nvPr/>
        </p:nvSpPr>
        <p:spPr bwMode="auto">
          <a:xfrm>
            <a:off x="428625" y="2582863"/>
            <a:ext cx="1878013" cy="3460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Helvetica" charset="0"/>
              </a:rPr>
              <a:t>classical pathway</a:t>
            </a:r>
          </a:p>
        </p:txBody>
      </p:sp>
      <p:sp>
        <p:nvSpPr>
          <p:cNvPr id="53" name="Line Callout 1 52"/>
          <p:cNvSpPr/>
          <p:nvPr/>
        </p:nvSpPr>
        <p:spPr>
          <a:xfrm flipV="1">
            <a:off x="6143625" y="5286375"/>
            <a:ext cx="2286000" cy="1500188"/>
          </a:xfrm>
          <a:prstGeom prst="borderCallout1">
            <a:avLst>
              <a:gd name="adj1" fmla="val 48288"/>
              <a:gd name="adj2" fmla="val -333"/>
              <a:gd name="adj3" fmla="val 73426"/>
              <a:gd name="adj4" fmla="val -818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217" name="Rectangle 3"/>
          <p:cNvSpPr>
            <a:spLocks noChangeAspect="1" noChangeArrowheads="1"/>
          </p:cNvSpPr>
          <p:nvPr/>
        </p:nvSpPr>
        <p:spPr bwMode="auto">
          <a:xfrm>
            <a:off x="4818063" y="4605338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FF0000"/>
                </a:solidFill>
                <a:latin typeface="Arial" charset="0"/>
              </a:rPr>
              <a:t>C3b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342063" y="5332413"/>
            <a:ext cx="1970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FF0000"/>
                </a:solidFill>
              </a:rPr>
              <a:t>opsonization</a:t>
            </a:r>
          </a:p>
          <a:p>
            <a:pPr algn="ctr" eaLnBrk="1" hangingPunct="1"/>
            <a:r>
              <a:rPr lang="en-GB" sz="1400">
                <a:solidFill>
                  <a:srgbClr val="FF0000"/>
                </a:solidFill>
              </a:rPr>
              <a:t>leucocyte activation</a:t>
            </a:r>
          </a:p>
          <a:p>
            <a:pPr algn="ctr" eaLnBrk="1" hangingPunct="1"/>
            <a:endParaRPr lang="en-GB" sz="1400"/>
          </a:p>
          <a:p>
            <a:pPr algn="ctr" eaLnBrk="1" hangingPunct="1"/>
            <a:endParaRPr lang="en-GB" sz="1400"/>
          </a:p>
          <a:p>
            <a:pPr algn="ctr" eaLnBrk="1" hangingPunct="1"/>
            <a:r>
              <a:rPr lang="en-GB" sz="1400">
                <a:solidFill>
                  <a:srgbClr val="FF0000"/>
                </a:solidFill>
              </a:rPr>
              <a:t>augment antibody</a:t>
            </a:r>
          </a:p>
          <a:p>
            <a:pPr algn="ctr" eaLnBrk="1" hangingPunct="1"/>
            <a:r>
              <a:rPr lang="en-GB" sz="1400">
                <a:solidFill>
                  <a:srgbClr val="FF0000"/>
                </a:solidFill>
              </a:rPr>
              <a:t>response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785938" y="4214813"/>
            <a:ext cx="1785937" cy="428625"/>
            <a:chOff x="1785918" y="4214818"/>
            <a:chExt cx="1785950" cy="428628"/>
          </a:xfrm>
        </p:grpSpPr>
        <p:sp>
          <p:nvSpPr>
            <p:cNvPr id="57" name="Line Callout 1 56"/>
            <p:cNvSpPr/>
            <p:nvPr/>
          </p:nvSpPr>
          <p:spPr>
            <a:xfrm flipV="1">
              <a:off x="1785918" y="4214818"/>
              <a:ext cx="1785950" cy="428628"/>
            </a:xfrm>
            <a:prstGeom prst="borderCallout1">
              <a:avLst>
                <a:gd name="adj1" fmla="val 48288"/>
                <a:gd name="adj2" fmla="val -333"/>
                <a:gd name="adj3" fmla="val 231966"/>
                <a:gd name="adj4" fmla="val -484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27" name="TextBox 57"/>
            <p:cNvSpPr txBox="1">
              <a:spLocks noChangeArrowheads="1"/>
            </p:cNvSpPr>
            <p:nvPr/>
          </p:nvSpPr>
          <p:spPr bwMode="auto">
            <a:xfrm>
              <a:off x="1943239" y="4264231"/>
              <a:ext cx="1447587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>
                  <a:solidFill>
                    <a:srgbClr val="FF0000"/>
                  </a:solidFill>
                </a:rPr>
                <a:t>anaphylatoxin</a:t>
              </a:r>
            </a:p>
          </p:txBody>
        </p:sp>
      </p:grpSp>
      <p:sp>
        <p:nvSpPr>
          <p:cNvPr id="8220" name="Rectangle 53"/>
          <p:cNvSpPr>
            <a:spLocks noChangeAspect="1" noChangeArrowheads="1"/>
          </p:cNvSpPr>
          <p:nvPr/>
        </p:nvSpPr>
        <p:spPr bwMode="auto">
          <a:xfrm>
            <a:off x="500063" y="3357563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C5a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357313" y="6143625"/>
            <a:ext cx="2071687" cy="642938"/>
            <a:chOff x="1357251" y="6143668"/>
            <a:chExt cx="2071741" cy="642918"/>
          </a:xfrm>
        </p:grpSpPr>
        <p:sp>
          <p:nvSpPr>
            <p:cNvPr id="62" name="Line Callout 1 61"/>
            <p:cNvSpPr/>
            <p:nvPr/>
          </p:nvSpPr>
          <p:spPr>
            <a:xfrm flipV="1">
              <a:off x="1357251" y="6143668"/>
              <a:ext cx="2071741" cy="642918"/>
            </a:xfrm>
            <a:prstGeom prst="borderCallout1">
              <a:avLst>
                <a:gd name="adj1" fmla="val 48288"/>
                <a:gd name="adj2" fmla="val -333"/>
                <a:gd name="adj3" fmla="val 166323"/>
                <a:gd name="adj4" fmla="val -2744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25" name="TextBox 62"/>
            <p:cNvSpPr txBox="1">
              <a:spLocks noChangeArrowheads="1"/>
            </p:cNvSpPr>
            <p:nvPr/>
          </p:nvSpPr>
          <p:spPr bwMode="auto">
            <a:xfrm>
              <a:off x="1417646" y="6193081"/>
              <a:ext cx="1916023" cy="52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>
                  <a:solidFill>
                    <a:srgbClr val="FF0000"/>
                  </a:solidFill>
                </a:rPr>
                <a:t>Membrane damage</a:t>
              </a:r>
            </a:p>
            <a:p>
              <a:pPr algn="ctr" eaLnBrk="1" hangingPunct="1"/>
              <a:r>
                <a:rPr lang="en-GB" sz="1400">
                  <a:solidFill>
                    <a:srgbClr val="FF0000"/>
                  </a:solidFill>
                </a:rPr>
                <a:t>Cell lysis</a:t>
              </a:r>
            </a:p>
          </p:txBody>
        </p:sp>
      </p:grpSp>
      <p:sp>
        <p:nvSpPr>
          <p:cNvPr id="8222" name="Rectangle 52"/>
          <p:cNvSpPr>
            <a:spLocks noChangeAspect="1" noChangeArrowheads="1"/>
          </p:cNvSpPr>
          <p:nvPr/>
        </p:nvSpPr>
        <p:spPr bwMode="auto">
          <a:xfrm>
            <a:off x="428625" y="5451475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MAC</a:t>
            </a:r>
          </a:p>
        </p:txBody>
      </p:sp>
      <p:sp>
        <p:nvSpPr>
          <p:cNvPr id="8223" name="Rectangle 25"/>
          <p:cNvSpPr>
            <a:spLocks noChangeAspect="1" noChangeArrowheads="1"/>
          </p:cNvSpPr>
          <p:nvPr/>
        </p:nvSpPr>
        <p:spPr bwMode="auto">
          <a:xfrm>
            <a:off x="3649663" y="5432425"/>
            <a:ext cx="7540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C3b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Complement function</a:t>
            </a:r>
            <a:endParaRPr lang="en-US" sz="3200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918450" cy="4114800"/>
          </a:xfrm>
        </p:spPr>
        <p:txBody>
          <a:bodyPr/>
          <a:lstStyle/>
          <a:p>
            <a:pPr eaLnBrk="1" hangingPunct="1"/>
            <a:r>
              <a:rPr lang="en-GB" sz="1800" smtClean="0">
                <a:latin typeface="Arial" charset="0"/>
              </a:rPr>
              <a:t>Killing of microorganisms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Opsonisation (C3b, C4b), activation of leucocytes (C5a), target cell lysis (MAC)</a:t>
            </a:r>
          </a:p>
          <a:p>
            <a:pPr eaLnBrk="1" hangingPunct="1"/>
            <a:r>
              <a:rPr lang="en-GB" sz="1800" smtClean="0">
                <a:latin typeface="Arial" charset="0"/>
              </a:rPr>
              <a:t>Bridging adaptive and innate immunity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Lowers threshold for antibody response</a:t>
            </a:r>
          </a:p>
          <a:p>
            <a:pPr lvl="2" eaLnBrk="1" hangingPunct="1"/>
            <a:r>
              <a:rPr lang="en-GB" sz="1400" i="1" smtClean="0">
                <a:latin typeface="Arial" charset="0"/>
              </a:rPr>
              <a:t>Natural adjuvant</a:t>
            </a:r>
          </a:p>
          <a:p>
            <a:pPr lvl="2" eaLnBrk="1" hangingPunct="1"/>
            <a:r>
              <a:rPr lang="en-GB" sz="1400" smtClean="0">
                <a:latin typeface="Arial" charset="0"/>
              </a:rPr>
              <a:t>C3d binding to CD21 on the B cell CD21/CD19 complex</a:t>
            </a:r>
          </a:p>
          <a:p>
            <a:pPr lvl="2" eaLnBrk="1" hangingPunct="1"/>
            <a:r>
              <a:rPr lang="en-GB" sz="1400" smtClean="0">
                <a:latin typeface="Arial" charset="0"/>
              </a:rPr>
              <a:t>Targeting of antigen coated with iC3b to follicular dendritic cells expressing complement receptors (CR1[CD35] and CR2[CD21])</a:t>
            </a:r>
          </a:p>
          <a:p>
            <a:pPr eaLnBrk="1" hangingPunct="1"/>
            <a:r>
              <a:rPr lang="en-GB" sz="1800" smtClean="0">
                <a:latin typeface="Arial" charset="0"/>
              </a:rPr>
              <a:t>Immune complex processing 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Immune complexes coated with C3b 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C3b binds to complement receptors on red blood cells (CR1 [CD35])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Enables removal by phagocytes</a:t>
            </a:r>
          </a:p>
          <a:p>
            <a:pPr lvl="1" eaLnBrk="1" hangingPunct="1"/>
            <a:r>
              <a:rPr lang="en-GB" sz="1600" smtClean="0">
                <a:latin typeface="Arial" charset="0"/>
              </a:rPr>
              <a:t>Physiological removal of apoptotic cells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Especially important is C1q </a:t>
            </a:r>
            <a:endParaRPr lang="en-GB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Complement activation</a:t>
            </a:r>
            <a:endParaRPr lang="en-GB" sz="32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62125"/>
            <a:ext cx="77390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Classical pathway</a:t>
            </a:r>
            <a:endParaRPr lang="en-US" sz="320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17663"/>
            <a:ext cx="5111750" cy="4114800"/>
          </a:xfrm>
        </p:spPr>
        <p:txBody>
          <a:bodyPr/>
          <a:lstStyle/>
          <a:p>
            <a:pPr eaLnBrk="1" hangingPunct="1"/>
            <a:r>
              <a:rPr lang="en-GB" sz="1600" smtClean="0">
                <a:solidFill>
                  <a:schemeClr val="bg2"/>
                </a:solidFill>
                <a:latin typeface="Arial" charset="0"/>
              </a:rPr>
              <a:t>Classical pathway activation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Triggered by binding of C1q to Fc potions of IgG and IgM</a:t>
            </a:r>
          </a:p>
          <a:p>
            <a:pPr lvl="2" eaLnBrk="1" hangingPunct="1"/>
            <a:r>
              <a:rPr lang="en-GB" sz="1400" smtClean="0">
                <a:latin typeface="Arial" charset="0"/>
              </a:rPr>
              <a:t>CH2 domain of Fc of IgG3 &gt; 1 &gt; 2</a:t>
            </a:r>
          </a:p>
          <a:p>
            <a:pPr lvl="2" eaLnBrk="1" hangingPunct="1"/>
            <a:r>
              <a:rPr lang="en-GB" sz="1400" smtClean="0">
                <a:latin typeface="Arial" charset="0"/>
              </a:rPr>
              <a:t>Does not bind IgG4</a:t>
            </a:r>
          </a:p>
          <a:p>
            <a:pPr lvl="2" eaLnBrk="1" hangingPunct="1"/>
            <a:r>
              <a:rPr lang="en-GB" sz="1400" smtClean="0">
                <a:latin typeface="Arial" charset="0"/>
              </a:rPr>
              <a:t>CH3 domain of IgM</a:t>
            </a:r>
          </a:p>
          <a:p>
            <a:pPr lvl="2" eaLnBrk="1" hangingPunct="1"/>
            <a:endParaRPr lang="en-GB" sz="1400" smtClean="0">
              <a:latin typeface="Arial" charset="0"/>
            </a:endParaRPr>
          </a:p>
          <a:p>
            <a:pPr eaLnBrk="1" hangingPunct="1"/>
            <a:r>
              <a:rPr lang="en-GB" sz="1600" smtClean="0">
                <a:solidFill>
                  <a:schemeClr val="bg2"/>
                </a:solidFill>
                <a:latin typeface="Arial" charset="0"/>
              </a:rPr>
              <a:t>Sequence of events: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Binding of C1q to complexed IgG or IgM results in conformational change in C1 complex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Activation of C1r then C1s (serine esterase)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C1s cleaves C4 to: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C4b and C4a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C4b binds to C2 and is then cleaved by C1s generating classical pathway C3 convertase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C4b2a</a:t>
            </a:r>
          </a:p>
          <a:p>
            <a:pPr lvl="2" eaLnBrk="1" hangingPunct="1"/>
            <a:endParaRPr lang="en-GB" sz="1400" smtClean="0">
              <a:latin typeface="Arial" charset="0"/>
            </a:endParaRPr>
          </a:p>
          <a:p>
            <a:pPr lvl="2" eaLnBrk="1" hangingPunct="1"/>
            <a:endParaRPr lang="en-GB" sz="1400" smtClean="0">
              <a:latin typeface="Arial" charset="0"/>
            </a:endParaRPr>
          </a:p>
        </p:txBody>
      </p:sp>
      <p:pic>
        <p:nvPicPr>
          <p:cNvPr id="11268" name="Picture 2" descr="classical pathway ex ne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30388"/>
            <a:ext cx="31686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Lectin pathway</a:t>
            </a:r>
            <a:endParaRPr lang="en-US" sz="3200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17663"/>
            <a:ext cx="4319587" cy="4114800"/>
          </a:xfrm>
        </p:spPr>
        <p:txBody>
          <a:bodyPr/>
          <a:lstStyle/>
          <a:p>
            <a:pPr eaLnBrk="1" hangingPunct="1"/>
            <a:r>
              <a:rPr lang="en-GB" sz="1600" smtClean="0">
                <a:solidFill>
                  <a:schemeClr val="bg2"/>
                </a:solidFill>
                <a:latin typeface="Arial" charset="0"/>
              </a:rPr>
              <a:t>Lectin pathway activation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Binding of mannose-binding lectin or ficolins to bacterial carbohydrate moieties 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MBL bind to mannose groups on bacteria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Ficolins bind to e.g. N-acetyl glucosamine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The bound MBL then activates proteases (analogous to C1s, C1r) termed:</a:t>
            </a:r>
          </a:p>
          <a:p>
            <a:pPr lvl="2" eaLnBrk="1" hangingPunct="1"/>
            <a:r>
              <a:rPr lang="en-GB" sz="1200" smtClean="0">
                <a:latin typeface="Arial" charset="0"/>
              </a:rPr>
              <a:t>Mannose-binding lectin-associated proteases (MASPs)</a:t>
            </a:r>
          </a:p>
          <a:p>
            <a:pPr lvl="1" eaLnBrk="1" hangingPunct="1"/>
            <a:r>
              <a:rPr lang="en-GB" sz="1400" smtClean="0">
                <a:latin typeface="Arial" charset="0"/>
              </a:rPr>
              <a:t>Cleavage of C4 and C2 then proceeds analogous to that of the classical pathway</a:t>
            </a:r>
          </a:p>
          <a:p>
            <a:pPr lvl="2" eaLnBrk="1" hangingPunct="1"/>
            <a:endParaRPr lang="en-GB" sz="1400" smtClean="0">
              <a:latin typeface="Arial" charset="0"/>
            </a:endParaRPr>
          </a:p>
          <a:p>
            <a:pPr lvl="2" eaLnBrk="1" hangingPunct="1"/>
            <a:endParaRPr lang="en-GB" sz="1400" smtClean="0">
              <a:latin typeface="Arial" charset="0"/>
            </a:endParaRPr>
          </a:p>
        </p:txBody>
      </p:sp>
      <p:pic>
        <p:nvPicPr>
          <p:cNvPr id="12292" name="Picture 2" descr="classical pathway ex ne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30388"/>
            <a:ext cx="31686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3477</TotalTime>
  <Words>1584</Words>
  <Application>Microsoft Office PowerPoint</Application>
  <PresentationFormat>On-screen Show (4:3)</PresentationFormat>
  <Paragraphs>432</Paragraphs>
  <Slides>38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Verdana</vt:lpstr>
      <vt:lpstr>Arial</vt:lpstr>
      <vt:lpstr>Garamond</vt:lpstr>
      <vt:lpstr>Wingdings</vt:lpstr>
      <vt:lpstr>Times New Roman</vt:lpstr>
      <vt:lpstr>Helvetica</vt:lpstr>
      <vt:lpstr>Level</vt:lpstr>
      <vt:lpstr>Corel PHOTO-PAINT 6.0 Image</vt:lpstr>
      <vt:lpstr>PowerPoint Presentation</vt:lpstr>
      <vt:lpstr>Overview</vt:lpstr>
      <vt:lpstr>Where did it all start?</vt:lpstr>
      <vt:lpstr>Where did it all start? </vt:lpstr>
      <vt:lpstr>Complement function</vt:lpstr>
      <vt:lpstr>Complement function</vt:lpstr>
      <vt:lpstr>Complement activation</vt:lpstr>
      <vt:lpstr>Classical pathway</vt:lpstr>
      <vt:lpstr>Lectin pathway</vt:lpstr>
      <vt:lpstr>Alternative pathway</vt:lpstr>
      <vt:lpstr>What happens to C3b?</vt:lpstr>
      <vt:lpstr>PowerPoint Presentation</vt:lpstr>
      <vt:lpstr>C3 fragments and complement receptors</vt:lpstr>
      <vt:lpstr>C3 fragments and complement receptors</vt:lpstr>
      <vt:lpstr>C3 fragments and complement receptors</vt:lpstr>
      <vt:lpstr>C3 fragments and complement receptors</vt:lpstr>
      <vt:lpstr>Complement regulation</vt:lpstr>
      <vt:lpstr>Complement regulation</vt:lpstr>
      <vt:lpstr>Disorders of complement </vt:lpstr>
      <vt:lpstr>Complement activation protein deficiency</vt:lpstr>
      <vt:lpstr>Complement activation protein deficiency</vt:lpstr>
      <vt:lpstr>Complement dysregulation</vt:lpstr>
      <vt:lpstr>C1 inhibitor deficiency</vt:lpstr>
      <vt:lpstr>C1 inhibitor deficiency</vt:lpstr>
      <vt:lpstr>C1 inhibitor deficiency</vt:lpstr>
      <vt:lpstr>C1 inhibitor deficiency </vt:lpstr>
      <vt:lpstr>Paroxysmal nocturnal haemoglobinuria</vt:lpstr>
      <vt:lpstr>Paroxysmal nocturnal haemoglobinuria </vt:lpstr>
      <vt:lpstr>Paroxysmal nocturnal haemoglobinuria</vt:lpstr>
      <vt:lpstr>Paroxysmal nocturnal haemoglobinuria </vt:lpstr>
      <vt:lpstr>Kidney diseases and complement dysregulation</vt:lpstr>
      <vt:lpstr>Glomerulus</vt:lpstr>
      <vt:lpstr>Glomerulus</vt:lpstr>
      <vt:lpstr>Kidney diseases and complement dysregulation</vt:lpstr>
      <vt:lpstr>Atypical haemolytic uraemic syndrome</vt:lpstr>
      <vt:lpstr>Complement therapeutics – the future</vt:lpstr>
      <vt:lpstr>Complement therapeutics – 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Shiel, Nuala</dc:creator>
  <cp:lastModifiedBy>Shiel, Nuala</cp:lastModifiedBy>
  <cp:revision>317</cp:revision>
  <dcterms:created xsi:type="dcterms:W3CDTF">1601-01-01T00:00:00Z</dcterms:created>
  <dcterms:modified xsi:type="dcterms:W3CDTF">2012-10-11T15:40:28Z</dcterms:modified>
</cp:coreProperties>
</file>