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6" r:id="rId29"/>
    <p:sldId id="295" r:id="rId30"/>
    <p:sldId id="318" r:id="rId31"/>
    <p:sldId id="288" r:id="rId32"/>
    <p:sldId id="290" r:id="rId33"/>
    <p:sldId id="291" r:id="rId34"/>
    <p:sldId id="322" r:id="rId35"/>
    <p:sldId id="292" r:id="rId36"/>
    <p:sldId id="324" r:id="rId37"/>
    <p:sldId id="296" r:id="rId38"/>
    <p:sldId id="297" r:id="rId39"/>
    <p:sldId id="298" r:id="rId40"/>
    <p:sldId id="325" r:id="rId41"/>
    <p:sldId id="299" r:id="rId42"/>
    <p:sldId id="306" r:id="rId43"/>
    <p:sldId id="307" r:id="rId44"/>
    <p:sldId id="308" r:id="rId45"/>
    <p:sldId id="310" r:id="rId46"/>
    <p:sldId id="327" r:id="rId47"/>
    <p:sldId id="301" r:id="rId48"/>
    <p:sldId id="300" r:id="rId49"/>
    <p:sldId id="314" r:id="rId50"/>
    <p:sldId id="302" r:id="rId51"/>
    <p:sldId id="317" r:id="rId52"/>
    <p:sldId id="303" r:id="rId53"/>
    <p:sldId id="316" r:id="rId54"/>
    <p:sldId id="328" r:id="rId55"/>
    <p:sldId id="329" r:id="rId56"/>
    <p:sldId id="31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CE5"/>
    <a:srgbClr val="FFFF00"/>
    <a:srgbClr val="C6E0F0"/>
    <a:srgbClr val="4796A9"/>
    <a:srgbClr val="1F3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51" autoAdjust="0"/>
  </p:normalViewPr>
  <p:slideViewPr>
    <p:cSldViewPr>
      <p:cViewPr>
        <p:scale>
          <a:sx n="50" d="100"/>
          <a:sy n="5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02EA5-25FD-42F5-8FA1-1E8ACDC75A13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BD3C-22EA-4537-98DA-12D06AE796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4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BD3C-22EA-4537-98DA-12D06AE796F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4EDF9-588A-4EEA-939F-68FE4CFCB239}" type="slidenum">
              <a:rPr lang="en-GB"/>
              <a:pPr/>
              <a:t>11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0CA13-5B2D-4E87-B178-3085E7080F61}" type="slidenum">
              <a:rPr lang="en-GB"/>
              <a:pPr/>
              <a:t>12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0FA87-A5C6-4E09-BD2F-AAF150DC4B3C}" type="slidenum">
              <a:rPr lang="en-GB"/>
              <a:pPr/>
              <a:t>13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8CB7D-3D8C-436A-B71F-76AA90E080DD}" type="slidenum">
              <a:rPr lang="en-GB"/>
              <a:pPr/>
              <a:t>14</a:t>
            </a:fld>
            <a:endParaRPr lang="en-GB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E92F3-B86E-42FE-B0A5-5939C5B37CCD}" type="slidenum">
              <a:rPr lang="en-GB"/>
              <a:pPr/>
              <a:t>16</a:t>
            </a:fld>
            <a:endParaRPr lang="en-GB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E6447-D961-422C-B3A1-96D7D67C7A34}" type="slidenum">
              <a:rPr lang="en-GB"/>
              <a:pPr/>
              <a:t>17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D83A6-2599-40F8-AF8F-2EF0E7125444}" type="slidenum">
              <a:rPr lang="en-GB"/>
              <a:pPr/>
              <a:t>18</a:t>
            </a:fld>
            <a:endParaRPr lang="en-GB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610D1-1162-478C-B243-A754843386DC}" type="slidenum">
              <a:rPr lang="en-GB"/>
              <a:pPr/>
              <a:t>19</a:t>
            </a:fld>
            <a:endParaRPr lang="en-GB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7EC5C-F447-4BA2-B1B7-B6D39B1BA406}" type="slidenum">
              <a:rPr lang="en-GB"/>
              <a:pPr/>
              <a:t>20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7AE4E-6DAC-4EF4-8277-D4D7584E7E2A}" type="slidenum">
              <a:rPr lang="en-GB"/>
              <a:pPr/>
              <a:t>21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CC166-AD1D-441C-A499-59855C1EBC8F}" type="slidenum">
              <a:rPr lang="en-GB"/>
              <a:pPr/>
              <a:t>3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416AB-2474-4EBF-AED7-948D0890FA8B}" type="slidenum">
              <a:rPr lang="en-GB"/>
              <a:pPr/>
              <a:t>22</a:t>
            </a:fld>
            <a:endParaRPr lang="en-GB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87E37-51D5-46E5-9E28-38E9BC15DB0E}" type="slidenum">
              <a:rPr lang="en-GB"/>
              <a:pPr/>
              <a:t>23</a:t>
            </a:fld>
            <a:endParaRPr lang="en-GB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35723-1721-44BD-B2A4-2ED1A0B9BFF9}" type="slidenum">
              <a:rPr lang="en-GB"/>
              <a:pPr/>
              <a:t>24</a:t>
            </a:fld>
            <a:endParaRPr lang="en-GB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3BC75-B612-4B8F-B861-F83AFC66A943}" type="slidenum">
              <a:rPr lang="en-GB"/>
              <a:pPr/>
              <a:t>25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CE7B5-42E5-4980-93D9-3146FB941938}" type="slidenum">
              <a:rPr lang="en-GB"/>
              <a:pPr/>
              <a:t>26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49E46-DC02-4F8E-A5C6-1AAD634EC4DB}" type="slidenum">
              <a:rPr lang="en-GB"/>
              <a:pPr/>
              <a:t>27</a:t>
            </a:fld>
            <a:endParaRPr lang="en-GB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7981A-0CE5-49B3-8400-53F0883452EA}" type="slidenum">
              <a:rPr lang="en-GB"/>
              <a:pPr/>
              <a:t>28</a:t>
            </a:fld>
            <a:endParaRPr lang="en-GB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682F-F454-431B-A1C6-3AF00C32162F}" type="slidenum">
              <a:rPr lang="en-GB"/>
              <a:pPr/>
              <a:t>31</a:t>
            </a:fld>
            <a:endParaRPr lang="en-GB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AF769-39FB-46EA-98C6-EF92DE61525F}" type="slidenum">
              <a:rPr lang="en-GB"/>
              <a:pPr/>
              <a:t>32</a:t>
            </a:fld>
            <a:endParaRPr lang="en-GB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251A9-13AC-4989-8688-EFFAE94AADF8}" type="slidenum">
              <a:rPr lang="en-GB"/>
              <a:pPr/>
              <a:t>33</a:t>
            </a:fld>
            <a:endParaRPr lang="en-GB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39798-71BD-43C7-B2E4-87F1419924EA}" type="slidenum">
              <a:rPr lang="en-GB"/>
              <a:pPr/>
              <a:t>4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8EB242-9866-4450-BF5B-508C5E94B1A5}" type="slidenum">
              <a:rPr lang="en-GB"/>
              <a:pPr/>
              <a:t>35</a:t>
            </a:fld>
            <a:endParaRPr lang="en-GB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9EA8B-70A7-4560-9517-979018812CA8}" type="slidenum">
              <a:rPr lang="en-GB"/>
              <a:pPr/>
              <a:t>37</a:t>
            </a:fld>
            <a:endParaRPr lang="en-GB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E4B36-5797-4212-A019-5A48155132D1}" type="slidenum">
              <a:rPr lang="en-GB"/>
              <a:pPr/>
              <a:t>38</a:t>
            </a:fld>
            <a:endParaRPr lang="en-GB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4FBDC-1F26-42EA-A7DE-C23F7425E7EE}" type="slidenum">
              <a:rPr lang="en-GB"/>
              <a:pPr/>
              <a:t>39</a:t>
            </a:fld>
            <a:endParaRPr lang="en-GB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D75FC-2739-4C9C-968E-F9B1D3827955}" type="slidenum">
              <a:rPr lang="en-GB"/>
              <a:pPr/>
              <a:t>41</a:t>
            </a:fld>
            <a:endParaRPr lang="en-GB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22A7F-31B2-4D4B-BBAE-C5AA956026F3}" type="slidenum">
              <a:rPr lang="en-GB"/>
              <a:pPr/>
              <a:t>47</a:t>
            </a:fld>
            <a:endParaRPr lang="en-GB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F2D4D-F565-4BDF-8EF3-F65A5ABC89CE}" type="slidenum">
              <a:rPr lang="en-GB"/>
              <a:pPr/>
              <a:t>48</a:t>
            </a:fld>
            <a:endParaRPr lang="en-GB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62A08-0C68-44F4-83A2-978915F24249}" type="slidenum">
              <a:rPr lang="en-GB"/>
              <a:pPr/>
              <a:t>50</a:t>
            </a:fld>
            <a:endParaRPr lang="en-GB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6E620-B240-4AC0-A3C2-E3CE15827E7C}" type="slidenum">
              <a:rPr lang="en-GB"/>
              <a:pPr/>
              <a:t>5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BBBE5-E5F9-4B3C-B369-28F66CC8EBBA}" type="slidenum">
              <a:rPr lang="en-GB"/>
              <a:pPr/>
              <a:t>6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405CB-D502-4C30-9D6B-29BCF9A2DDB9}" type="slidenum">
              <a:rPr lang="en-GB"/>
              <a:pPr/>
              <a:t>7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A09EF-26A5-4B90-A7A9-370800078BB9}" type="slidenum">
              <a:rPr lang="en-GB"/>
              <a:pPr/>
              <a:t>8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38187-A027-4758-82D4-466E6F6B118D}" type="slidenum">
              <a:rPr lang="en-GB"/>
              <a:pPr/>
              <a:t>9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7717C-0DD3-460E-B567-6531DF512DAC}" type="slidenum">
              <a:rPr lang="en-GB"/>
              <a:pPr/>
              <a:t>10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27DD-F2D8-481F-AE8E-A7E78976803E}" type="datetimeFigureOut">
              <a:rPr lang="en-GB" smtClean="0"/>
              <a:pPr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87C2F-0DE9-47D3-9372-A4EBAE1E3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Microsoft_Word_97_-_2003_Document1.doc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54559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 cell </a:t>
            </a:r>
            <a:r>
              <a:rPr lang="en-GB" sz="5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effector</a:t>
            </a: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functions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Liliane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Fossati-Jimack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422400"/>
            <a:ext cx="5372100" cy="543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38175" y="441325"/>
            <a:ext cx="8007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FORCES INVOLVED IN ANTIBODY/ANTIGEN BINDING</a:t>
            </a:r>
          </a:p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NON-COVALENT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23895-003-f005"/>
          <p:cNvPicPr>
            <a:picLocks noChangeAspect="1" noChangeArrowheads="1"/>
          </p:cNvPicPr>
          <p:nvPr/>
        </p:nvPicPr>
        <p:blipFill>
          <a:blip r:embed="rId3" cstate="print"/>
          <a:srcRect l="12566" r="12566" b="11339"/>
          <a:stretch>
            <a:fillRect/>
          </a:stretch>
        </p:blipFill>
        <p:spPr bwMode="auto">
          <a:xfrm>
            <a:off x="835025" y="2441575"/>
            <a:ext cx="7415213" cy="3113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FLEXIBILITY OF ANTIBODY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302402" y="332656"/>
            <a:ext cx="42640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latin typeface="Arial" pitchFamily="34" charset="0"/>
                <a:cs typeface="Arial" pitchFamily="34" charset="0"/>
              </a:rPr>
              <a:t>ANTIBODY AFFINITY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1163638" y="1219200"/>
            <a:ext cx="62488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Defined as the strength of the total </a:t>
            </a:r>
            <a:r>
              <a:rPr lang="en-GB" sz="2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non-covalent</a:t>
            </a:r>
            <a:endParaRPr lang="en-GB" sz="20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interactions between a </a:t>
            </a:r>
            <a:r>
              <a:rPr lang="en-GB" sz="2000" b="1" i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single </a:t>
            </a:r>
            <a:r>
              <a:rPr lang="en-GB" sz="2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antigen binding site</a:t>
            </a:r>
          </a:p>
          <a:p>
            <a:r>
              <a:rPr lang="en-GB" sz="2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and a </a:t>
            </a:r>
            <a:r>
              <a:rPr lang="en-GB" sz="2000" b="1" i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single </a:t>
            </a:r>
            <a:r>
              <a:rPr lang="en-GB" sz="2000" b="1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epitope</a:t>
            </a:r>
            <a:r>
              <a:rPr lang="en-GB" sz="2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on the antigen</a:t>
            </a: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2324100" y="2944813"/>
            <a:ext cx="445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err="1">
                <a:solidFill>
                  <a:srgbClr val="000099"/>
                </a:solidFill>
              </a:rPr>
              <a:t>Ab</a:t>
            </a:r>
            <a:r>
              <a:rPr lang="en-GB" sz="2400" dirty="0">
                <a:solidFill>
                  <a:srgbClr val="000099"/>
                </a:solidFill>
              </a:rPr>
              <a:t>   +  Ag                  </a:t>
            </a:r>
            <a:r>
              <a:rPr lang="en-GB" sz="2400" dirty="0" err="1">
                <a:solidFill>
                  <a:srgbClr val="000099"/>
                </a:solidFill>
              </a:rPr>
              <a:t>Ab</a:t>
            </a:r>
            <a:r>
              <a:rPr lang="en-GB" sz="2400" dirty="0">
                <a:solidFill>
                  <a:srgbClr val="000099"/>
                </a:solidFill>
              </a:rPr>
              <a:t>-Ag</a:t>
            </a:r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3984625" y="4022725"/>
            <a:ext cx="2774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[ Ab-Ag ]</a:t>
            </a:r>
          </a:p>
          <a:p>
            <a:pPr algn="ctr"/>
            <a:endParaRPr lang="en-GB" sz="2000">
              <a:solidFill>
                <a:srgbClr val="000099"/>
              </a:solidFill>
            </a:endParaRPr>
          </a:p>
          <a:p>
            <a:pPr algn="ctr"/>
            <a:r>
              <a:rPr lang="en-GB" sz="2000">
                <a:solidFill>
                  <a:srgbClr val="000099"/>
                </a:solidFill>
              </a:rPr>
              <a:t>[ Free Ab ] [ Free Ag ]</a:t>
            </a:r>
          </a:p>
        </p:txBody>
      </p:sp>
      <p:sp>
        <p:nvSpPr>
          <p:cNvPr id="59398" name="Line 8"/>
          <p:cNvSpPr>
            <a:spLocks noChangeShapeType="1"/>
          </p:cNvSpPr>
          <p:nvPr/>
        </p:nvSpPr>
        <p:spPr bwMode="auto">
          <a:xfrm>
            <a:off x="3919538" y="4611688"/>
            <a:ext cx="28860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2863850" y="4221163"/>
            <a:ext cx="595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K =</a:t>
            </a:r>
          </a:p>
        </p:txBody>
      </p:sp>
      <p:sp>
        <p:nvSpPr>
          <p:cNvPr id="59400" name="Line 10"/>
          <p:cNvSpPr>
            <a:spLocks noChangeShapeType="1"/>
          </p:cNvSpPr>
          <p:nvPr/>
        </p:nvSpPr>
        <p:spPr bwMode="auto">
          <a:xfrm>
            <a:off x="3664471" y="3148459"/>
            <a:ext cx="9525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 flipH="1">
            <a:off x="3635896" y="3284984"/>
            <a:ext cx="9525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02" name="Text Box 12"/>
          <p:cNvSpPr txBox="1">
            <a:spLocks noChangeArrowheads="1"/>
          </p:cNvSpPr>
          <p:nvPr/>
        </p:nvSpPr>
        <p:spPr bwMode="auto">
          <a:xfrm>
            <a:off x="1039813" y="5773738"/>
            <a:ext cx="6523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Association constant K varies from 10</a:t>
            </a:r>
            <a:r>
              <a:rPr lang="en-GB" sz="2000" baseline="30000">
                <a:solidFill>
                  <a:srgbClr val="000099"/>
                </a:solidFill>
              </a:rPr>
              <a:t>4</a:t>
            </a:r>
            <a:r>
              <a:rPr lang="en-GB" sz="2000">
                <a:solidFill>
                  <a:srgbClr val="000099"/>
                </a:solidFill>
              </a:rPr>
              <a:t> to 10</a:t>
            </a:r>
            <a:r>
              <a:rPr lang="en-GB" sz="2000" baseline="30000">
                <a:solidFill>
                  <a:srgbClr val="000099"/>
                </a:solidFill>
              </a:rPr>
              <a:t>11 </a:t>
            </a:r>
            <a:r>
              <a:rPr lang="en-GB" sz="2000">
                <a:solidFill>
                  <a:srgbClr val="000099"/>
                </a:solidFill>
              </a:rPr>
              <a:t>L/mol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411760" y="188640"/>
            <a:ext cx="4399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ANTIBODY AVIDITY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51520" y="1556792"/>
            <a:ext cx="403244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Defined as the overall strength of </a:t>
            </a:r>
            <a:r>
              <a:rPr lang="en-GB" sz="2000" i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multiple</a:t>
            </a:r>
            <a:r>
              <a:rPr lang="en-GB" sz="20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interactions between </a:t>
            </a:r>
            <a:r>
              <a:rPr lang="en-GB" sz="20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an antibody with </a:t>
            </a:r>
            <a:r>
              <a:rPr lang="en-GB" sz="2000" i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multiple</a:t>
            </a:r>
            <a:r>
              <a:rPr lang="en-GB" sz="20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binding sites </a:t>
            </a:r>
            <a:r>
              <a:rPr lang="en-GB" sz="2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and a </a:t>
            </a:r>
            <a:r>
              <a:rPr lang="en-GB" sz="20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complex antigen with </a:t>
            </a:r>
            <a:r>
              <a:rPr lang="en-GB" sz="2000" i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multiple</a:t>
            </a:r>
            <a:r>
              <a:rPr lang="en-GB" sz="20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epitopes</a:t>
            </a:r>
            <a:r>
              <a:rPr lang="en-GB" sz="2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GB" sz="20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i="1" dirty="0">
                <a:latin typeface="Arial" pitchFamily="34" charset="0"/>
                <a:cs typeface="Arial" pitchFamily="34" charset="0"/>
              </a:rPr>
              <a:t>Better measure of binding capacity in biological systems</a:t>
            </a:r>
            <a:endParaRPr lang="en-GB" sz="20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4" name="Picture 29" descr="S23895-003-f010"/>
          <p:cNvPicPr>
            <a:picLocks noChangeAspect="1" noChangeArrowheads="1"/>
          </p:cNvPicPr>
          <p:nvPr/>
        </p:nvPicPr>
        <p:blipFill>
          <a:blip r:embed="rId3" cstate="print"/>
          <a:srcRect b="3745"/>
          <a:stretch>
            <a:fillRect/>
          </a:stretch>
        </p:blipFill>
        <p:spPr bwMode="auto">
          <a:xfrm>
            <a:off x="4499992" y="1556792"/>
            <a:ext cx="4386184" cy="3968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336675" y="660400"/>
            <a:ext cx="6403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ANTIBODY CROSS-REACTIVITY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12775" y="1882775"/>
            <a:ext cx="79581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Antibody elicited in response to one antigen can also</a:t>
            </a:r>
          </a:p>
          <a:p>
            <a:r>
              <a:rPr lang="en-GB" sz="24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recognise a different antigen:</a:t>
            </a:r>
          </a:p>
          <a:p>
            <a:endParaRPr lang="en-GB" sz="24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 Vaccination with cowpox induces antibodies which are </a:t>
            </a:r>
          </a:p>
          <a:p>
            <a:r>
              <a:rPr lang="en-GB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able to recognise smallpox</a:t>
            </a:r>
          </a:p>
          <a:p>
            <a:endParaRPr lang="en-GB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ABO blood-group antigens (</a:t>
            </a:r>
            <a:r>
              <a:rPr lang="en-GB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glycoproteins</a:t>
            </a:r>
            <a:r>
              <a:rPr lang="en-GB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en-GB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r.b.c</a:t>
            </a:r>
            <a:r>
              <a:rPr lang="en-GB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en-GB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Antibodies made against microbial antigens on common intestinal bacteria may cross-react with carbohydrates on </a:t>
            </a:r>
            <a:r>
              <a:rPr lang="en-GB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r.b.c</a:t>
            </a:r>
            <a:r>
              <a:rPr lang="en-GB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constant region of the immunoglobulin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944" cy="1143000"/>
          </a:xfrm>
          <a:noFill/>
        </p:spPr>
        <p:txBody>
          <a:bodyPr lIns="90487" tIns="44450" rIns="90487" bIns="44450" anchor="b">
            <a:normAutofit/>
          </a:bodyPr>
          <a:lstStyle/>
          <a:p>
            <a:r>
              <a:rPr lang="en-GB" dirty="0" smtClean="0"/>
              <a:t>Antibody </a:t>
            </a:r>
            <a:r>
              <a:rPr lang="en-GB" dirty="0" err="1" smtClean="0"/>
              <a:t>Isotypes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5626968" cy="4525963"/>
          </a:xfrm>
          <a:noFill/>
        </p:spPr>
        <p:txBody>
          <a:bodyPr lIns="90487" tIns="44450" rIns="90487" bIns="4445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The constant regions of antibodies vary between different </a:t>
            </a:r>
            <a:r>
              <a:rPr lang="en-GB" dirty="0" err="1" smtClean="0"/>
              <a:t>isotypes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light chain: kappa &amp; lambda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heavy chain: classes (</a:t>
            </a:r>
            <a:r>
              <a:rPr lang="en-GB" dirty="0" err="1" smtClean="0">
                <a:latin typeface="Symbol" pitchFamily="18" charset="2"/>
              </a:rPr>
              <a:t>m,d,g,a,e</a:t>
            </a:r>
            <a:r>
              <a:rPr lang="en-GB" dirty="0" smtClean="0"/>
              <a:t>), subclasses (</a:t>
            </a:r>
            <a:r>
              <a:rPr lang="en-GB" dirty="0" smtClean="0">
                <a:latin typeface="Symbol" pitchFamily="18" charset="2"/>
              </a:rPr>
              <a:t>g1,g2,g3,g4; a1,a2</a:t>
            </a:r>
            <a:r>
              <a:rPr lang="en-GB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These variations confer different properties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ea typeface="ＭＳ Ｐゴシック" pitchFamily="34" charset="-128"/>
              </a:rPr>
              <a:t>recruitment of different effectors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ea typeface="ＭＳ Ｐゴシック" pitchFamily="34" charset="-128"/>
              </a:rPr>
              <a:t>polymerisation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ea typeface="ＭＳ Ｐゴシック" pitchFamily="34" charset="-128"/>
              </a:rPr>
              <a:t>secretion onto mucous membranes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724" y="0"/>
            <a:ext cx="3300276" cy="309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GB" sz="4000" dirty="0" err="1" smtClean="0">
                <a:solidFill>
                  <a:srgbClr val="000099"/>
                </a:solidFill>
                <a:latin typeface="Arial" pitchFamily="34" charset="0"/>
              </a:rPr>
              <a:t>IgM</a:t>
            </a:r>
            <a:r>
              <a:rPr lang="en-GB" sz="4000" dirty="0" smtClean="0">
                <a:solidFill>
                  <a:srgbClr val="000099"/>
                </a:solidFill>
                <a:latin typeface="Arial" pitchFamily="34" charset="0"/>
              </a:rPr>
              <a:t> ANTIBODY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431924"/>
            <a:ext cx="8269287" cy="4589363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latin typeface="Arial" pitchFamily="34" charset="0"/>
                <a:sym typeface="Symbol" pitchFamily="18" charset="2"/>
              </a:rPr>
              <a:t> heavy chain</a:t>
            </a:r>
          </a:p>
          <a:p>
            <a:r>
              <a:rPr lang="en-GB" sz="2800" dirty="0" smtClean="0">
                <a:latin typeface="Arial" pitchFamily="34" charset="0"/>
                <a:sym typeface="Symbol" pitchFamily="18" charset="2"/>
              </a:rPr>
              <a:t>large </a:t>
            </a:r>
            <a:r>
              <a:rPr lang="en-GB" sz="2800" dirty="0" err="1" smtClean="0">
                <a:latin typeface="Arial" pitchFamily="34" charset="0"/>
                <a:sym typeface="Symbol" pitchFamily="18" charset="2"/>
              </a:rPr>
              <a:t>pentameric</a:t>
            </a:r>
            <a:r>
              <a:rPr lang="en-GB" sz="2800" dirty="0" smtClean="0">
                <a:latin typeface="Arial" pitchFamily="34" charset="0"/>
                <a:sym typeface="Symbol" pitchFamily="18" charset="2"/>
              </a:rPr>
              <a:t> molecule</a:t>
            </a:r>
          </a:p>
          <a:p>
            <a:pPr lvl="1"/>
            <a:r>
              <a:rPr lang="en-GB" dirty="0" smtClean="0">
                <a:latin typeface="Arial" pitchFamily="34" charset="0"/>
                <a:ea typeface="ＭＳ Ｐゴシック" pitchFamily="34" charset="-128"/>
                <a:sym typeface="Symbol" pitchFamily="18" charset="2"/>
              </a:rPr>
              <a:t>5 monomers joined by J chain (10 x </a:t>
            </a:r>
            <a:r>
              <a:rPr lang="en-GB" dirty="0" err="1" smtClean="0">
                <a:latin typeface="Arial" pitchFamily="34" charset="0"/>
                <a:ea typeface="ＭＳ Ｐゴシック" pitchFamily="34" charset="-128"/>
                <a:sym typeface="Symbol" pitchFamily="18" charset="2"/>
              </a:rPr>
              <a:t>Fab</a:t>
            </a:r>
            <a:r>
              <a:rPr lang="en-GB" dirty="0" smtClean="0">
                <a:latin typeface="Arial" pitchFamily="34" charset="0"/>
                <a:ea typeface="ＭＳ Ｐゴシック" pitchFamily="34" charset="-128"/>
                <a:sym typeface="Symbol" pitchFamily="18" charset="2"/>
              </a:rPr>
              <a:t>)</a:t>
            </a:r>
          </a:p>
          <a:p>
            <a:r>
              <a:rPr lang="en-GB" sz="2800" dirty="0" smtClean="0">
                <a:latin typeface="Arial" pitchFamily="34" charset="0"/>
                <a:sym typeface="Symbol" pitchFamily="18" charset="2"/>
              </a:rPr>
              <a:t>mainly confined to blood (80%)</a:t>
            </a:r>
          </a:p>
          <a:p>
            <a:r>
              <a:rPr lang="en-GB" sz="2800" dirty="0" smtClean="0">
                <a:latin typeface="Arial" pitchFamily="34" charset="0"/>
                <a:sym typeface="Symbol" pitchFamily="18" charset="2"/>
              </a:rPr>
              <a:t>first </a:t>
            </a:r>
            <a:r>
              <a:rPr lang="en-GB" sz="2800" dirty="0" err="1" smtClean="0">
                <a:latin typeface="Arial" pitchFamily="34" charset="0"/>
                <a:sym typeface="Symbol" pitchFamily="18" charset="2"/>
              </a:rPr>
              <a:t>Ig</a:t>
            </a:r>
            <a:r>
              <a:rPr lang="en-GB" sz="2800" dirty="0" smtClean="0">
                <a:latin typeface="Arial" pitchFamily="34" charset="0"/>
                <a:sym typeface="Symbol" pitchFamily="18" charset="2"/>
              </a:rPr>
              <a:t> synthesised after exposure to antigen</a:t>
            </a:r>
          </a:p>
          <a:p>
            <a:pPr lvl="1"/>
            <a:r>
              <a:rPr lang="en-GB" dirty="0" smtClean="0">
                <a:latin typeface="Arial" pitchFamily="34" charset="0"/>
                <a:ea typeface="ＭＳ Ｐゴシック" pitchFamily="34" charset="-128"/>
              </a:rPr>
              <a:t>primary antibody response</a:t>
            </a:r>
          </a:p>
          <a:p>
            <a:r>
              <a:rPr lang="en-GB" sz="2800" dirty="0" smtClean="0">
                <a:latin typeface="Arial" pitchFamily="34" charset="0"/>
              </a:rPr>
              <a:t>multiple binding sites compensate for low affinity</a:t>
            </a:r>
          </a:p>
          <a:p>
            <a:r>
              <a:rPr lang="en-GB" sz="2800" dirty="0" smtClean="0">
                <a:latin typeface="Arial" pitchFamily="34" charset="0"/>
              </a:rPr>
              <a:t>efficient at </a:t>
            </a:r>
            <a:r>
              <a:rPr lang="en-GB" sz="2800" b="1" dirty="0" smtClean="0">
                <a:latin typeface="Arial" pitchFamily="34" charset="0"/>
              </a:rPr>
              <a:t>agglutination</a:t>
            </a:r>
          </a:p>
          <a:p>
            <a:r>
              <a:rPr lang="en-GB" sz="2800" dirty="0" smtClean="0">
                <a:latin typeface="Arial" pitchFamily="34" charset="0"/>
              </a:rPr>
              <a:t>activates </a:t>
            </a:r>
            <a:r>
              <a:rPr lang="en-GB" sz="2800" b="1" dirty="0" smtClean="0">
                <a:latin typeface="Arial" pitchFamily="34" charset="0"/>
              </a:rPr>
              <a:t>complement</a:t>
            </a:r>
          </a:p>
          <a:p>
            <a:r>
              <a:rPr lang="en-GB" sz="2800" dirty="0" smtClean="0">
                <a:latin typeface="Arial" pitchFamily="34" charset="0"/>
              </a:rPr>
              <a:t>surface </a:t>
            </a:r>
            <a:r>
              <a:rPr lang="en-GB" sz="2800" dirty="0" err="1" smtClean="0">
                <a:latin typeface="Arial" pitchFamily="34" charset="0"/>
              </a:rPr>
              <a:t>IgM</a:t>
            </a:r>
            <a:r>
              <a:rPr lang="en-GB" sz="2800" dirty="0" smtClean="0">
                <a:latin typeface="Arial" pitchFamily="34" charset="0"/>
              </a:rPr>
              <a:t> (</a:t>
            </a:r>
            <a:r>
              <a:rPr lang="en-GB" sz="2800" dirty="0" err="1" smtClean="0">
                <a:latin typeface="Arial" pitchFamily="34" charset="0"/>
              </a:rPr>
              <a:t>monomeric</a:t>
            </a:r>
            <a:r>
              <a:rPr lang="en-GB" sz="2800" dirty="0" smtClean="0">
                <a:latin typeface="Arial" pitchFamily="34" charset="0"/>
              </a:rPr>
              <a:t> form) as part of the B cell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1111250"/>
            <a:ext cx="5046663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50900" y="2716213"/>
            <a:ext cx="2800350" cy="2940050"/>
            <a:chOff x="3067" y="355"/>
            <a:chExt cx="1764" cy="1852"/>
          </a:xfrm>
        </p:grpSpPr>
        <p:sp>
          <p:nvSpPr>
            <p:cNvPr id="95238" name="Text Box 4"/>
            <p:cNvSpPr txBox="1">
              <a:spLocks noChangeArrowheads="1"/>
            </p:cNvSpPr>
            <p:nvPr/>
          </p:nvSpPr>
          <p:spPr bwMode="auto">
            <a:xfrm rot="1995634" flipV="1">
              <a:off x="3378" y="1269"/>
              <a:ext cx="545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800">
                  <a:latin typeface="Geneva" charset="0"/>
                </a:rPr>
                <a:t>Y</a:t>
              </a:r>
            </a:p>
          </p:txBody>
        </p:sp>
        <p:sp>
          <p:nvSpPr>
            <p:cNvPr id="95239" name="Text Box 5"/>
            <p:cNvSpPr txBox="1">
              <a:spLocks noChangeArrowheads="1"/>
            </p:cNvSpPr>
            <p:nvPr/>
          </p:nvSpPr>
          <p:spPr bwMode="auto">
            <a:xfrm rot="3293468">
              <a:off x="4089" y="735"/>
              <a:ext cx="545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800">
                  <a:latin typeface="Geneva" charset="0"/>
                </a:rPr>
                <a:t>Y</a:t>
              </a:r>
            </a:p>
          </p:txBody>
        </p:sp>
        <p:sp>
          <p:nvSpPr>
            <p:cNvPr id="95240" name="Text Box 6"/>
            <p:cNvSpPr txBox="1">
              <a:spLocks noChangeArrowheads="1"/>
            </p:cNvSpPr>
            <p:nvPr/>
          </p:nvSpPr>
          <p:spPr bwMode="auto">
            <a:xfrm>
              <a:off x="3715" y="355"/>
              <a:ext cx="545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800">
                  <a:latin typeface="Geneva" charset="0"/>
                </a:rPr>
                <a:t>Y</a:t>
              </a:r>
            </a:p>
          </p:txBody>
        </p:sp>
        <p:sp>
          <p:nvSpPr>
            <p:cNvPr id="95241" name="Text Box 7"/>
            <p:cNvSpPr txBox="1">
              <a:spLocks noChangeArrowheads="1"/>
            </p:cNvSpPr>
            <p:nvPr/>
          </p:nvSpPr>
          <p:spPr bwMode="auto">
            <a:xfrm rot="7967266">
              <a:off x="4001" y="1266"/>
              <a:ext cx="545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800">
                  <a:latin typeface="Geneva" charset="0"/>
                </a:rPr>
                <a:t>Y</a:t>
              </a:r>
            </a:p>
          </p:txBody>
        </p:sp>
        <p:sp>
          <p:nvSpPr>
            <p:cNvPr id="95242" name="Text Box 8"/>
            <p:cNvSpPr txBox="1">
              <a:spLocks noChangeArrowheads="1"/>
            </p:cNvSpPr>
            <p:nvPr/>
          </p:nvSpPr>
          <p:spPr bwMode="auto">
            <a:xfrm rot="-4192436">
              <a:off x="3263" y="721"/>
              <a:ext cx="545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800">
                  <a:latin typeface="Geneva" charset="0"/>
                </a:rPr>
                <a:t>Y</a:t>
              </a:r>
            </a:p>
          </p:txBody>
        </p:sp>
        <p:sp>
          <p:nvSpPr>
            <p:cNvPr id="95243" name="Oval 9"/>
            <p:cNvSpPr>
              <a:spLocks noChangeArrowheads="1"/>
            </p:cNvSpPr>
            <p:nvPr/>
          </p:nvSpPr>
          <p:spPr bwMode="auto">
            <a:xfrm>
              <a:off x="3641" y="1036"/>
              <a:ext cx="651" cy="6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244" name="Text Box 10"/>
            <p:cNvSpPr txBox="1">
              <a:spLocks noChangeArrowheads="1"/>
            </p:cNvSpPr>
            <p:nvPr/>
          </p:nvSpPr>
          <p:spPr bwMode="auto">
            <a:xfrm rot="10800000">
              <a:off x="3787" y="1172"/>
              <a:ext cx="308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latin typeface="Geneva" charset="0"/>
                </a:rPr>
                <a:t>U</a:t>
              </a:r>
            </a:p>
          </p:txBody>
        </p:sp>
        <p:sp>
          <p:nvSpPr>
            <p:cNvPr id="95245" name="Text Box 11"/>
            <p:cNvSpPr txBox="1">
              <a:spLocks noChangeArrowheads="1"/>
            </p:cNvSpPr>
            <p:nvPr/>
          </p:nvSpPr>
          <p:spPr bwMode="auto">
            <a:xfrm>
              <a:off x="3696" y="1938"/>
              <a:ext cx="60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Geneva" charset="0"/>
                </a:rPr>
                <a:t>J CHAIN</a:t>
              </a:r>
            </a:p>
          </p:txBody>
        </p:sp>
        <p:sp>
          <p:nvSpPr>
            <p:cNvPr id="95246" name="Line 12"/>
            <p:cNvSpPr>
              <a:spLocks noChangeShapeType="1"/>
            </p:cNvSpPr>
            <p:nvPr/>
          </p:nvSpPr>
          <p:spPr bwMode="auto">
            <a:xfrm flipV="1">
              <a:off x="3957" y="1536"/>
              <a:ext cx="0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5236" name="Oval 14"/>
          <p:cNvSpPr>
            <a:spLocks noChangeArrowheads="1"/>
          </p:cNvSpPr>
          <p:nvPr/>
        </p:nvSpPr>
        <p:spPr bwMode="auto">
          <a:xfrm>
            <a:off x="2925763" y="1036638"/>
            <a:ext cx="2843212" cy="4968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5237" name="Text Box 15"/>
          <p:cNvSpPr txBox="1">
            <a:spLocks noChangeArrowheads="1"/>
          </p:cNvSpPr>
          <p:nvPr/>
        </p:nvSpPr>
        <p:spPr bwMode="auto">
          <a:xfrm>
            <a:off x="2433638" y="723900"/>
            <a:ext cx="1116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IgM</a:t>
            </a:r>
            <a:endParaRPr lang="en-GB" sz="4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444500"/>
            <a:ext cx="7772400" cy="1143000"/>
          </a:xfrm>
        </p:spPr>
        <p:txBody>
          <a:bodyPr/>
          <a:lstStyle/>
          <a:p>
            <a:r>
              <a:rPr lang="en-GB" sz="4000" dirty="0" err="1" smtClean="0">
                <a:solidFill>
                  <a:srgbClr val="000099"/>
                </a:solidFill>
                <a:latin typeface="Arial" pitchFamily="34" charset="0"/>
              </a:rPr>
              <a:t>IgD</a:t>
            </a:r>
            <a:r>
              <a:rPr lang="en-GB" sz="4000" dirty="0" smtClean="0">
                <a:solidFill>
                  <a:srgbClr val="000099"/>
                </a:solidFill>
                <a:latin typeface="Arial" pitchFamily="34" charset="0"/>
              </a:rPr>
              <a:t> ANTIBODY</a:t>
            </a:r>
            <a:r>
              <a:rPr lang="en-GB" sz="4000" dirty="0" smtClean="0"/>
              <a:t>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9113"/>
            <a:ext cx="7772400" cy="4114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 heavy chain</a:t>
            </a: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extremely low serum concentrations</a:t>
            </a: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least well characterised immunoglobulin</a:t>
            </a: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surface </a:t>
            </a:r>
            <a:r>
              <a:rPr lang="en-GB" dirty="0" err="1" smtClean="0">
                <a:latin typeface="Arial" pitchFamily="34" charset="0"/>
                <a:sym typeface="Symbol" pitchFamily="18" charset="2"/>
              </a:rPr>
              <a:t>IgD</a:t>
            </a:r>
            <a:r>
              <a:rPr lang="en-GB" dirty="0" smtClean="0">
                <a:latin typeface="Arial" pitchFamily="34" charset="0"/>
                <a:sym typeface="Symbol" pitchFamily="18" charset="2"/>
              </a:rPr>
              <a:t> expressed early in B cell development</a:t>
            </a: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involved in B cell development and activation</a:t>
            </a:r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 cell function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Antibody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Structure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Function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Antigen-presentation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Cytokine production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512763"/>
            <a:ext cx="7772400" cy="1143000"/>
          </a:xfrm>
        </p:spPr>
        <p:txBody>
          <a:bodyPr/>
          <a:lstStyle/>
          <a:p>
            <a:r>
              <a:rPr lang="en-GB" smtClean="0">
                <a:solidFill>
                  <a:srgbClr val="000099"/>
                </a:solidFill>
                <a:latin typeface="Arial" pitchFamily="34" charset="0"/>
              </a:rPr>
              <a:t>IgA Antibody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5672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 heavy chain</a:t>
            </a: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Second most abundant immunoglobulin after </a:t>
            </a:r>
            <a:r>
              <a:rPr lang="en-GB" dirty="0" err="1" smtClean="0">
                <a:latin typeface="Arial" pitchFamily="34" charset="0"/>
                <a:sym typeface="Symbol" pitchFamily="18" charset="2"/>
              </a:rPr>
              <a:t>IgG</a:t>
            </a:r>
            <a:endParaRPr lang="en-GB" dirty="0" smtClean="0">
              <a:latin typeface="Arial" pitchFamily="34" charset="0"/>
              <a:sym typeface="Symbol" pitchFamily="18" charset="2"/>
            </a:endParaRP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Occurs as a monomer (blood) and as a </a:t>
            </a:r>
            <a:r>
              <a:rPr lang="en-GB" dirty="0" err="1" smtClean="0">
                <a:latin typeface="Arial" pitchFamily="34" charset="0"/>
                <a:sym typeface="Symbol" pitchFamily="18" charset="2"/>
              </a:rPr>
              <a:t>dimer</a:t>
            </a:r>
            <a:r>
              <a:rPr lang="en-GB" dirty="0" smtClean="0">
                <a:latin typeface="Arial" pitchFamily="34" charset="0"/>
                <a:sym typeface="Symbol" pitchFamily="18" charset="2"/>
              </a:rPr>
              <a:t> (secretions)</a:t>
            </a: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Major </a:t>
            </a:r>
            <a:r>
              <a:rPr lang="en-GB" dirty="0" err="1" smtClean="0">
                <a:latin typeface="Arial" pitchFamily="34" charset="0"/>
                <a:sym typeface="Symbol" pitchFamily="18" charset="2"/>
              </a:rPr>
              <a:t>secretory</a:t>
            </a:r>
            <a:r>
              <a:rPr lang="en-GB" dirty="0" smtClean="0">
                <a:latin typeface="Arial" pitchFamily="34" charset="0"/>
                <a:sym typeface="Symbol" pitchFamily="18" charset="2"/>
              </a:rPr>
              <a:t> immunoglobulin</a:t>
            </a: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Protects mucosal surfaces from bacteria, viruses and protozoa</a:t>
            </a: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Mainly produced by B cells in the mucosal tissue</a:t>
            </a:r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 t="12468"/>
          <a:stretch>
            <a:fillRect/>
          </a:stretch>
        </p:blipFill>
        <p:spPr bwMode="auto">
          <a:xfrm>
            <a:off x="400050" y="3970338"/>
            <a:ext cx="79248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695575" y="401638"/>
            <a:ext cx="3436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99"/>
                </a:solidFill>
              </a:rPr>
              <a:t>SECRETORY IgA</a:t>
            </a:r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 rot="5400000">
            <a:off x="4521994" y="1493044"/>
            <a:ext cx="8651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>
                <a:latin typeface="Geneva" charset="0"/>
              </a:rPr>
              <a:t>Y</a:t>
            </a:r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 rot="5400000" flipV="1">
            <a:off x="3310732" y="1456531"/>
            <a:ext cx="8651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>
                <a:latin typeface="Geneva" charset="0"/>
              </a:rPr>
              <a:t>Y</a:t>
            </a:r>
          </a:p>
        </p:txBody>
      </p:sp>
      <p:sp>
        <p:nvSpPr>
          <p:cNvPr id="89094" name="Freeform 7"/>
          <p:cNvSpPr>
            <a:spLocks/>
          </p:cNvSpPr>
          <p:nvPr/>
        </p:nvSpPr>
        <p:spPr bwMode="auto">
          <a:xfrm rot="5400000">
            <a:off x="4113213" y="2020888"/>
            <a:ext cx="371475" cy="822325"/>
          </a:xfrm>
          <a:custGeom>
            <a:avLst/>
            <a:gdLst>
              <a:gd name="T0" fmla="*/ 23492 w 253"/>
              <a:gd name="T1" fmla="*/ 0 h 518"/>
              <a:gd name="T2" fmla="*/ 368538 w 253"/>
              <a:gd name="T3" fmla="*/ 411163 h 518"/>
              <a:gd name="T4" fmla="*/ 0 w 253"/>
              <a:gd name="T5" fmla="*/ 822325 h 518"/>
              <a:gd name="T6" fmla="*/ 0 60000 65536"/>
              <a:gd name="T7" fmla="*/ 0 60000 65536"/>
              <a:gd name="T8" fmla="*/ 0 60000 65536"/>
              <a:gd name="T9" fmla="*/ 0 w 253"/>
              <a:gd name="T10" fmla="*/ 0 h 518"/>
              <a:gd name="T11" fmla="*/ 253 w 253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" h="518">
                <a:moveTo>
                  <a:pt x="16" y="0"/>
                </a:moveTo>
                <a:cubicBezTo>
                  <a:pt x="134" y="86"/>
                  <a:pt x="253" y="172"/>
                  <a:pt x="251" y="259"/>
                </a:cubicBezTo>
                <a:cubicBezTo>
                  <a:pt x="248" y="345"/>
                  <a:pt x="41" y="474"/>
                  <a:pt x="0" y="518"/>
                </a:cubicBezTo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9095" name="Text Box 8"/>
          <p:cNvSpPr txBox="1">
            <a:spLocks noChangeArrowheads="1"/>
          </p:cNvSpPr>
          <p:nvPr/>
        </p:nvSpPr>
        <p:spPr bwMode="auto">
          <a:xfrm flipH="1" flipV="1">
            <a:off x="4117975" y="1797050"/>
            <a:ext cx="4889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Geneva" charset="0"/>
              </a:rPr>
              <a:t>U</a:t>
            </a:r>
          </a:p>
        </p:txBody>
      </p:sp>
      <p:sp>
        <p:nvSpPr>
          <p:cNvPr id="89096" name="Line 9"/>
          <p:cNvSpPr>
            <a:spLocks noChangeShapeType="1"/>
          </p:cNvSpPr>
          <p:nvPr/>
        </p:nvSpPr>
        <p:spPr bwMode="auto">
          <a:xfrm rot="5400000" flipH="1">
            <a:off x="4553744" y="1983581"/>
            <a:ext cx="109538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9097" name="Line 10"/>
          <p:cNvSpPr>
            <a:spLocks noChangeShapeType="1"/>
          </p:cNvSpPr>
          <p:nvPr/>
        </p:nvSpPr>
        <p:spPr bwMode="auto">
          <a:xfrm rot="5400000">
            <a:off x="4048125" y="1935163"/>
            <a:ext cx="109538" cy="290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9098" name="Text Box 11"/>
          <p:cNvSpPr txBox="1">
            <a:spLocks noChangeArrowheads="1"/>
          </p:cNvSpPr>
          <p:nvPr/>
        </p:nvSpPr>
        <p:spPr bwMode="auto">
          <a:xfrm>
            <a:off x="6189663" y="1577975"/>
            <a:ext cx="182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J  15,000Da</a:t>
            </a:r>
          </a:p>
          <a:p>
            <a:endParaRPr lang="en-GB"/>
          </a:p>
          <a:p>
            <a:r>
              <a:rPr lang="en-GB"/>
              <a:t>SC  70,000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 t="6729"/>
          <a:stretch>
            <a:fillRect/>
          </a:stretch>
        </p:blipFill>
        <p:spPr bwMode="auto">
          <a:xfrm>
            <a:off x="1166813" y="965200"/>
            <a:ext cx="6599237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259632" y="188640"/>
            <a:ext cx="6673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FORMATION OF SECRETORY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IgA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>
                <a:solidFill>
                  <a:srgbClr val="000099"/>
                </a:solidFill>
                <a:latin typeface="Arial" pitchFamily="34" charset="0"/>
              </a:rPr>
              <a:t>IgE</a:t>
            </a:r>
            <a:r>
              <a:rPr lang="en-GB" sz="4000" dirty="0" smtClean="0">
                <a:solidFill>
                  <a:srgbClr val="000099"/>
                </a:solidFill>
                <a:latin typeface="Arial" pitchFamily="34" charset="0"/>
              </a:rPr>
              <a:t> ANTIBODY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787525"/>
            <a:ext cx="8382000" cy="411480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 heavy chain</a:t>
            </a: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present at extremely low levels</a:t>
            </a: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produced in response to parasitic infections and in allergic diseases</a:t>
            </a: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binds to high affinity </a:t>
            </a:r>
            <a:r>
              <a:rPr lang="en-GB" b="1" dirty="0" err="1" smtClean="0">
                <a:latin typeface="Arial" pitchFamily="34" charset="0"/>
                <a:sym typeface="Symbol" pitchFamily="18" charset="2"/>
              </a:rPr>
              <a:t>Fc</a:t>
            </a:r>
            <a:r>
              <a:rPr lang="en-GB" b="1" dirty="0" smtClean="0">
                <a:latin typeface="Arial" pitchFamily="34" charset="0"/>
                <a:sym typeface="Symbol" pitchFamily="18" charset="2"/>
              </a:rPr>
              <a:t> receptors </a:t>
            </a:r>
            <a:r>
              <a:rPr lang="en-GB" dirty="0" smtClean="0">
                <a:latin typeface="Arial" pitchFamily="34" charset="0"/>
                <a:sym typeface="Symbol" pitchFamily="18" charset="2"/>
              </a:rPr>
              <a:t>of mast cells and </a:t>
            </a:r>
            <a:r>
              <a:rPr lang="en-GB" dirty="0" err="1" smtClean="0">
                <a:latin typeface="Arial" pitchFamily="34" charset="0"/>
                <a:sym typeface="Symbol" pitchFamily="18" charset="2"/>
              </a:rPr>
              <a:t>basophils</a:t>
            </a:r>
            <a:endParaRPr lang="en-GB" dirty="0" smtClean="0">
              <a:latin typeface="Arial" pitchFamily="34" charset="0"/>
              <a:sym typeface="Symbol" pitchFamily="18" charset="2"/>
            </a:endParaRPr>
          </a:p>
          <a:p>
            <a:r>
              <a:rPr lang="en-GB" dirty="0" smtClean="0">
                <a:latin typeface="Arial" pitchFamily="34" charset="0"/>
                <a:sym typeface="Symbol" pitchFamily="18" charset="2"/>
              </a:rPr>
              <a:t>cross-linking by antigen triggers mast cell activation and </a:t>
            </a:r>
            <a:r>
              <a:rPr lang="en-GB" b="1" dirty="0" smtClean="0">
                <a:latin typeface="Arial" pitchFamily="34" charset="0"/>
                <a:sym typeface="Symbol" pitchFamily="18" charset="2"/>
              </a:rPr>
              <a:t>histamine</a:t>
            </a:r>
            <a:r>
              <a:rPr lang="en-GB" dirty="0" smtClean="0">
                <a:latin typeface="Arial" pitchFamily="34" charset="0"/>
                <a:sym typeface="Symbol" pitchFamily="18" charset="2"/>
              </a:rPr>
              <a:t>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5" y="438150"/>
            <a:ext cx="5240338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84163"/>
            <a:ext cx="7772400" cy="1143000"/>
          </a:xfrm>
        </p:spPr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  <a:latin typeface="Arial" pitchFamily="34" charset="0"/>
              </a:rPr>
              <a:t>IgG</a:t>
            </a:r>
            <a:r>
              <a:rPr lang="en-GB" dirty="0" smtClean="0">
                <a:solidFill>
                  <a:srgbClr val="000099"/>
                </a:solidFill>
                <a:latin typeface="Arial" pitchFamily="34" charset="0"/>
              </a:rPr>
              <a:t> Antibody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7872610" cy="4623965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itchFamily="34" charset="0"/>
                <a:sym typeface="Symbol" pitchFamily="18" charset="2"/>
              </a:rPr>
              <a:t> heavy chain</a:t>
            </a:r>
            <a:endParaRPr lang="en-GB" sz="2400" dirty="0" smtClean="0">
              <a:latin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</a:rPr>
              <a:t>Most abundant immunoglobulin</a:t>
            </a:r>
          </a:p>
          <a:p>
            <a:r>
              <a:rPr lang="en-GB" sz="2400" dirty="0" smtClean="0">
                <a:latin typeface="Arial" pitchFamily="34" charset="0"/>
              </a:rPr>
              <a:t>Occurs as a monomer, but </a:t>
            </a:r>
            <a:r>
              <a:rPr lang="en-GB" sz="2400" b="1" dirty="0" smtClean="0">
                <a:latin typeface="Arial" pitchFamily="34" charset="0"/>
              </a:rPr>
              <a:t>4</a:t>
            </a:r>
            <a:r>
              <a:rPr lang="en-GB" sz="2400" dirty="0" smtClean="0">
                <a:latin typeface="Arial" pitchFamily="34" charset="0"/>
              </a:rPr>
              <a:t> subclasses</a:t>
            </a:r>
          </a:p>
          <a:p>
            <a:pPr lvl="1"/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variability mainly located in hinge region and </a:t>
            </a:r>
            <a:r>
              <a:rPr lang="en-GB" sz="2400" dirty="0" err="1" smtClean="0">
                <a:latin typeface="Arial" pitchFamily="34" charset="0"/>
                <a:ea typeface="ＭＳ Ｐゴシック" pitchFamily="34" charset="-128"/>
              </a:rPr>
              <a:t>effector</a:t>
            </a: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 function domains</a:t>
            </a:r>
          </a:p>
          <a:p>
            <a:r>
              <a:rPr lang="en-GB" sz="2400" dirty="0" smtClean="0">
                <a:latin typeface="Arial" pitchFamily="34" charset="0"/>
              </a:rPr>
              <a:t>Actively transported across the placenta</a:t>
            </a:r>
          </a:p>
          <a:p>
            <a:r>
              <a:rPr lang="en-GB" sz="2400" dirty="0" smtClean="0">
                <a:latin typeface="Arial" pitchFamily="34" charset="0"/>
              </a:rPr>
              <a:t>Blood and extracellular fluids</a:t>
            </a:r>
          </a:p>
          <a:p>
            <a:r>
              <a:rPr lang="en-GB" sz="2400" dirty="0" smtClean="0">
                <a:latin typeface="Arial" pitchFamily="34" charset="0"/>
              </a:rPr>
              <a:t>Major activator of classical </a:t>
            </a:r>
            <a:r>
              <a:rPr lang="en-GB" sz="2400" b="1" dirty="0" smtClean="0">
                <a:latin typeface="Arial" pitchFamily="34" charset="0"/>
              </a:rPr>
              <a:t>complement</a:t>
            </a:r>
            <a:r>
              <a:rPr lang="en-GB" sz="2400" dirty="0" smtClean="0">
                <a:latin typeface="Arial" pitchFamily="34" charset="0"/>
              </a:rPr>
              <a:t> pathway (mainly IgG1 and IgG3)</a:t>
            </a:r>
          </a:p>
          <a:p>
            <a:r>
              <a:rPr lang="en-GB" sz="2400" dirty="0" smtClean="0">
                <a:latin typeface="Arial" pitchFamily="34" charset="0"/>
              </a:rPr>
              <a:t>Bind to </a:t>
            </a:r>
            <a:r>
              <a:rPr lang="en-GB" sz="2400" b="1" dirty="0" err="1" smtClean="0">
                <a:latin typeface="Arial" pitchFamily="34" charset="0"/>
              </a:rPr>
              <a:t>Fc</a:t>
            </a:r>
            <a:r>
              <a:rPr lang="en-GB" sz="2400" b="1" dirty="0" err="1" smtClean="0">
                <a:latin typeface="Symbol" pitchFamily="18" charset="2"/>
              </a:rPr>
              <a:t>g</a:t>
            </a:r>
            <a:r>
              <a:rPr lang="en-GB" sz="2400" b="1" dirty="0" err="1" smtClean="0">
                <a:latin typeface="Arial" pitchFamily="34" charset="0"/>
              </a:rPr>
              <a:t>R</a:t>
            </a:r>
            <a:r>
              <a:rPr lang="en-GB" sz="2400" dirty="0" smtClean="0">
                <a:latin typeface="Arial" pitchFamily="34" charset="0"/>
              </a:rPr>
              <a:t> on macrophages (</a:t>
            </a:r>
            <a:r>
              <a:rPr lang="en-GB" sz="2400" dirty="0" err="1" smtClean="0">
                <a:latin typeface="Arial" pitchFamily="34" charset="0"/>
              </a:rPr>
              <a:t>phagocytosis</a:t>
            </a:r>
            <a:r>
              <a:rPr lang="en-GB" sz="2400" dirty="0" smtClean="0">
                <a:latin typeface="Arial" pitchFamily="34" charset="0"/>
              </a:rPr>
              <a:t>) and </a:t>
            </a:r>
            <a:r>
              <a:rPr lang="en-GB" sz="2400" dirty="0" err="1" smtClean="0">
                <a:latin typeface="Arial" pitchFamily="34" charset="0"/>
              </a:rPr>
              <a:t>neutrophils</a:t>
            </a:r>
            <a:r>
              <a:rPr lang="en-GB" sz="2400" dirty="0" smtClean="0">
                <a:latin typeface="Arial" pitchFamily="34" charset="0"/>
              </a:rPr>
              <a:t> (release of ROS)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6281738" y="317500"/>
            <a:ext cx="468312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47663"/>
            <a:ext cx="7772400" cy="1143000"/>
          </a:xfrm>
        </p:spPr>
        <p:txBody>
          <a:bodyPr/>
          <a:lstStyle/>
          <a:p>
            <a:r>
              <a:rPr lang="en-GB" sz="3600" dirty="0" err="1" smtClean="0">
                <a:solidFill>
                  <a:srgbClr val="000099"/>
                </a:solidFill>
                <a:latin typeface="Arial" pitchFamily="34" charset="0"/>
              </a:rPr>
              <a:t>IgG</a:t>
            </a:r>
            <a:r>
              <a:rPr lang="en-GB" sz="3600" dirty="0" smtClean="0">
                <a:solidFill>
                  <a:srgbClr val="000099"/>
                </a:solidFill>
                <a:latin typeface="Arial" pitchFamily="34" charset="0"/>
              </a:rPr>
              <a:t> Subclasses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/>
        </p:nvGraphicFramePr>
        <p:xfrm>
          <a:off x="839788" y="1801813"/>
          <a:ext cx="860742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5416296" imgH="2983992" progId="Word.Document.8">
                  <p:embed/>
                </p:oleObj>
              </mc:Choice>
              <mc:Fallback>
                <p:oleObj name="Document" r:id="rId4" imgW="5416296" imgH="298399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801813"/>
                        <a:ext cx="8607425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b"/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Functions of Antibodies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Blocking/neutralising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Complement activation</a:t>
            </a: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receptor binding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 lymphocyte surface receptor for antigen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b"/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Effect of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polyvalency</a:t>
            </a: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GB" smtClean="0">
                <a:latin typeface="Arial" pitchFamily="34" charset="0"/>
                <a:cs typeface="Arial" pitchFamily="34" charset="0"/>
              </a:rPr>
              <a:t>Multivalent antibodies can bind to an antigen with more than one ‘arm’</a:t>
            </a:r>
          </a:p>
          <a:p>
            <a:pPr>
              <a:lnSpc>
                <a:spcPct val="90000"/>
              </a:lnSpc>
            </a:pPr>
            <a:r>
              <a:rPr lang="en-GB" smtClean="0">
                <a:latin typeface="Arial" pitchFamily="34" charset="0"/>
                <a:cs typeface="Arial" pitchFamily="34" charset="0"/>
              </a:rPr>
              <a:t>This increases the strength of the interaction (affinity) to a multivalent antigen, as it is more difficult for the antibody to fall off</a:t>
            </a:r>
          </a:p>
          <a:p>
            <a:pPr>
              <a:lnSpc>
                <a:spcPct val="90000"/>
              </a:lnSpc>
            </a:pPr>
            <a:r>
              <a:rPr lang="en-GB" smtClean="0">
                <a:latin typeface="Arial" pitchFamily="34" charset="0"/>
                <a:cs typeface="Arial" pitchFamily="34" charset="0"/>
              </a:rPr>
              <a:t>This increase in functional affinity is known as avidity</a:t>
            </a:r>
          </a:p>
          <a:p>
            <a:pPr>
              <a:lnSpc>
                <a:spcPct val="90000"/>
              </a:lnSpc>
            </a:pPr>
            <a:r>
              <a:rPr lang="en-GB" smtClean="0">
                <a:latin typeface="Arial" pitchFamily="34" charset="0"/>
                <a:cs typeface="Arial" pitchFamily="34" charset="0"/>
              </a:rPr>
              <a:t>It is particularly important for 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8" name="Oval 44"/>
          <p:cNvSpPr>
            <a:spLocks noChangeArrowheads="1"/>
          </p:cNvSpPr>
          <p:nvPr/>
        </p:nvSpPr>
        <p:spPr bwMode="auto">
          <a:xfrm>
            <a:off x="1871663" y="1376363"/>
            <a:ext cx="287337" cy="1619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029" name="Oval 45"/>
          <p:cNvSpPr>
            <a:spLocks noChangeArrowheads="1"/>
          </p:cNvSpPr>
          <p:nvPr/>
        </p:nvSpPr>
        <p:spPr bwMode="auto">
          <a:xfrm>
            <a:off x="1566863" y="1614488"/>
            <a:ext cx="287337" cy="1619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030" name="Oval 46"/>
          <p:cNvSpPr>
            <a:spLocks noChangeArrowheads="1"/>
          </p:cNvSpPr>
          <p:nvPr/>
        </p:nvSpPr>
        <p:spPr bwMode="auto">
          <a:xfrm>
            <a:off x="2176463" y="1614488"/>
            <a:ext cx="287337" cy="1619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031" name="Oval 47"/>
          <p:cNvSpPr>
            <a:spLocks noChangeArrowheads="1"/>
          </p:cNvSpPr>
          <p:nvPr/>
        </p:nvSpPr>
        <p:spPr bwMode="auto">
          <a:xfrm>
            <a:off x="2700338" y="1804988"/>
            <a:ext cx="288925" cy="1619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032" name="Oval 48"/>
          <p:cNvSpPr>
            <a:spLocks noChangeArrowheads="1"/>
          </p:cNvSpPr>
          <p:nvPr/>
        </p:nvSpPr>
        <p:spPr bwMode="auto">
          <a:xfrm>
            <a:off x="2532063" y="1404938"/>
            <a:ext cx="287337" cy="1619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838200" y="2057400"/>
            <a:ext cx="195887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dirty="0">
                <a:solidFill>
                  <a:schemeClr val="tx2"/>
                </a:solidFill>
                <a:effectLst/>
                <a:latin typeface="Times New Roman" pitchFamily="18" charset="0"/>
              </a:rPr>
              <a:t>Circulating </a:t>
            </a:r>
            <a:r>
              <a:rPr lang="en-GB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antigen</a:t>
            </a:r>
            <a:endParaRPr lang="en-GB" dirty="0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867400" y="1066800"/>
            <a:ext cx="2616200" cy="2463800"/>
            <a:chOff x="2965" y="992"/>
            <a:chExt cx="2379" cy="1014"/>
          </a:xfrm>
        </p:grpSpPr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3531" y="992"/>
              <a:ext cx="469" cy="288"/>
              <a:chOff x="2648" y="1323"/>
              <a:chExt cx="352" cy="384"/>
            </a:xfrm>
          </p:grpSpPr>
          <p:sp>
            <p:nvSpPr>
              <p:cNvPr id="42036" name="Line 52"/>
              <p:cNvSpPr>
                <a:spLocks noChangeShapeType="1"/>
              </p:cNvSpPr>
              <p:nvPr/>
            </p:nvSpPr>
            <p:spPr bwMode="auto">
              <a:xfrm>
                <a:off x="2776" y="1323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37" name="Line 53"/>
              <p:cNvSpPr>
                <a:spLocks noChangeShapeType="1"/>
              </p:cNvSpPr>
              <p:nvPr/>
            </p:nvSpPr>
            <p:spPr bwMode="auto">
              <a:xfrm>
                <a:off x="2720" y="1355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38" name="Line 54"/>
              <p:cNvSpPr>
                <a:spLocks noChangeShapeType="1"/>
              </p:cNvSpPr>
              <p:nvPr/>
            </p:nvSpPr>
            <p:spPr bwMode="auto">
              <a:xfrm flipH="1">
                <a:off x="2696" y="1571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39" name="Line 55"/>
              <p:cNvSpPr>
                <a:spLocks noChangeShapeType="1"/>
              </p:cNvSpPr>
              <p:nvPr/>
            </p:nvSpPr>
            <p:spPr bwMode="auto">
              <a:xfrm>
                <a:off x="2856" y="1539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40" name="Line 56"/>
              <p:cNvSpPr>
                <a:spLocks noChangeShapeType="1"/>
              </p:cNvSpPr>
              <p:nvPr/>
            </p:nvSpPr>
            <p:spPr bwMode="auto">
              <a:xfrm flipH="1">
                <a:off x="2648" y="1563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41" name="Line 57"/>
              <p:cNvSpPr>
                <a:spLocks noChangeShapeType="1"/>
              </p:cNvSpPr>
              <p:nvPr/>
            </p:nvSpPr>
            <p:spPr bwMode="auto">
              <a:xfrm>
                <a:off x="2880" y="1491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4203" y="1124"/>
              <a:ext cx="469" cy="288"/>
              <a:chOff x="3152" y="1499"/>
              <a:chExt cx="352" cy="384"/>
            </a:xfrm>
          </p:grpSpPr>
          <p:sp>
            <p:nvSpPr>
              <p:cNvPr id="42043" name="Line 59"/>
              <p:cNvSpPr>
                <a:spLocks noChangeShapeType="1"/>
              </p:cNvSpPr>
              <p:nvPr/>
            </p:nvSpPr>
            <p:spPr bwMode="auto">
              <a:xfrm>
                <a:off x="3280" y="1499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44" name="Line 60"/>
              <p:cNvSpPr>
                <a:spLocks noChangeShapeType="1"/>
              </p:cNvSpPr>
              <p:nvPr/>
            </p:nvSpPr>
            <p:spPr bwMode="auto">
              <a:xfrm>
                <a:off x="3224" y="1531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45" name="Line 61"/>
              <p:cNvSpPr>
                <a:spLocks noChangeShapeType="1"/>
              </p:cNvSpPr>
              <p:nvPr/>
            </p:nvSpPr>
            <p:spPr bwMode="auto">
              <a:xfrm flipH="1">
                <a:off x="3200" y="1747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46" name="Line 62"/>
              <p:cNvSpPr>
                <a:spLocks noChangeShapeType="1"/>
              </p:cNvSpPr>
              <p:nvPr/>
            </p:nvSpPr>
            <p:spPr bwMode="auto">
              <a:xfrm>
                <a:off x="3360" y="1715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47" name="Line 63"/>
              <p:cNvSpPr>
                <a:spLocks noChangeShapeType="1"/>
              </p:cNvSpPr>
              <p:nvPr/>
            </p:nvSpPr>
            <p:spPr bwMode="auto">
              <a:xfrm flipH="1">
                <a:off x="3152" y="1739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48" name="Line 64"/>
              <p:cNvSpPr>
                <a:spLocks noChangeShapeType="1"/>
              </p:cNvSpPr>
              <p:nvPr/>
            </p:nvSpPr>
            <p:spPr bwMode="auto">
              <a:xfrm>
                <a:off x="3384" y="1667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4875" y="1256"/>
              <a:ext cx="469" cy="288"/>
              <a:chOff x="3656" y="1675"/>
              <a:chExt cx="352" cy="384"/>
            </a:xfrm>
          </p:grpSpPr>
          <p:sp>
            <p:nvSpPr>
              <p:cNvPr id="42050" name="Line 66"/>
              <p:cNvSpPr>
                <a:spLocks noChangeShapeType="1"/>
              </p:cNvSpPr>
              <p:nvPr/>
            </p:nvSpPr>
            <p:spPr bwMode="auto">
              <a:xfrm>
                <a:off x="3784" y="1675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51" name="Line 67"/>
              <p:cNvSpPr>
                <a:spLocks noChangeShapeType="1"/>
              </p:cNvSpPr>
              <p:nvPr/>
            </p:nvSpPr>
            <p:spPr bwMode="auto">
              <a:xfrm>
                <a:off x="3728" y="1707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52" name="Line 68"/>
              <p:cNvSpPr>
                <a:spLocks noChangeShapeType="1"/>
              </p:cNvSpPr>
              <p:nvPr/>
            </p:nvSpPr>
            <p:spPr bwMode="auto">
              <a:xfrm flipH="1">
                <a:off x="3704" y="1923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53" name="Line 69"/>
              <p:cNvSpPr>
                <a:spLocks noChangeShapeType="1"/>
              </p:cNvSpPr>
              <p:nvPr/>
            </p:nvSpPr>
            <p:spPr bwMode="auto">
              <a:xfrm>
                <a:off x="3864" y="1891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54" name="Line 70"/>
              <p:cNvSpPr>
                <a:spLocks noChangeShapeType="1"/>
              </p:cNvSpPr>
              <p:nvPr/>
            </p:nvSpPr>
            <p:spPr bwMode="auto">
              <a:xfrm flipH="1">
                <a:off x="3656" y="1915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55" name="Line 71"/>
              <p:cNvSpPr>
                <a:spLocks noChangeShapeType="1"/>
              </p:cNvSpPr>
              <p:nvPr/>
            </p:nvSpPr>
            <p:spPr bwMode="auto">
              <a:xfrm>
                <a:off x="3888" y="1843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72"/>
            <p:cNvGrpSpPr>
              <a:grpSpLocks/>
            </p:cNvGrpSpPr>
            <p:nvPr/>
          </p:nvGrpSpPr>
          <p:grpSpPr bwMode="auto">
            <a:xfrm>
              <a:off x="4416" y="1496"/>
              <a:ext cx="469" cy="288"/>
              <a:chOff x="3312" y="1995"/>
              <a:chExt cx="352" cy="384"/>
            </a:xfrm>
          </p:grpSpPr>
          <p:sp>
            <p:nvSpPr>
              <p:cNvPr id="42057" name="Line 73"/>
              <p:cNvSpPr>
                <a:spLocks noChangeShapeType="1"/>
              </p:cNvSpPr>
              <p:nvPr/>
            </p:nvSpPr>
            <p:spPr bwMode="auto">
              <a:xfrm>
                <a:off x="3440" y="1995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58" name="Line 74"/>
              <p:cNvSpPr>
                <a:spLocks noChangeShapeType="1"/>
              </p:cNvSpPr>
              <p:nvPr/>
            </p:nvSpPr>
            <p:spPr bwMode="auto">
              <a:xfrm>
                <a:off x="3384" y="2027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59" name="Line 75"/>
              <p:cNvSpPr>
                <a:spLocks noChangeShapeType="1"/>
              </p:cNvSpPr>
              <p:nvPr/>
            </p:nvSpPr>
            <p:spPr bwMode="auto">
              <a:xfrm flipH="1">
                <a:off x="3360" y="2243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60" name="Line 76"/>
              <p:cNvSpPr>
                <a:spLocks noChangeShapeType="1"/>
              </p:cNvSpPr>
              <p:nvPr/>
            </p:nvSpPr>
            <p:spPr bwMode="auto">
              <a:xfrm>
                <a:off x="3520" y="2211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61" name="Line 77"/>
              <p:cNvSpPr>
                <a:spLocks noChangeShapeType="1"/>
              </p:cNvSpPr>
              <p:nvPr/>
            </p:nvSpPr>
            <p:spPr bwMode="auto">
              <a:xfrm flipH="1">
                <a:off x="3312" y="2235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62" name="Line 78"/>
              <p:cNvSpPr>
                <a:spLocks noChangeShapeType="1"/>
              </p:cNvSpPr>
              <p:nvPr/>
            </p:nvSpPr>
            <p:spPr bwMode="auto">
              <a:xfrm>
                <a:off x="3544" y="2163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79"/>
            <p:cNvGrpSpPr>
              <a:grpSpLocks/>
            </p:cNvGrpSpPr>
            <p:nvPr/>
          </p:nvGrpSpPr>
          <p:grpSpPr bwMode="auto">
            <a:xfrm>
              <a:off x="3691" y="1370"/>
              <a:ext cx="469" cy="288"/>
              <a:chOff x="2768" y="1827"/>
              <a:chExt cx="352" cy="384"/>
            </a:xfrm>
          </p:grpSpPr>
          <p:sp>
            <p:nvSpPr>
              <p:cNvPr id="42064" name="Line 80"/>
              <p:cNvSpPr>
                <a:spLocks noChangeShapeType="1"/>
              </p:cNvSpPr>
              <p:nvPr/>
            </p:nvSpPr>
            <p:spPr bwMode="auto">
              <a:xfrm>
                <a:off x="2896" y="1827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65" name="Line 81"/>
              <p:cNvSpPr>
                <a:spLocks noChangeShapeType="1"/>
              </p:cNvSpPr>
              <p:nvPr/>
            </p:nvSpPr>
            <p:spPr bwMode="auto">
              <a:xfrm>
                <a:off x="2840" y="1859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66" name="Line 82"/>
              <p:cNvSpPr>
                <a:spLocks noChangeShapeType="1"/>
              </p:cNvSpPr>
              <p:nvPr/>
            </p:nvSpPr>
            <p:spPr bwMode="auto">
              <a:xfrm flipH="1">
                <a:off x="2816" y="2075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67" name="Line 83"/>
              <p:cNvSpPr>
                <a:spLocks noChangeShapeType="1"/>
              </p:cNvSpPr>
              <p:nvPr/>
            </p:nvSpPr>
            <p:spPr bwMode="auto">
              <a:xfrm>
                <a:off x="2976" y="2043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68" name="Line 84"/>
              <p:cNvSpPr>
                <a:spLocks noChangeShapeType="1"/>
              </p:cNvSpPr>
              <p:nvPr/>
            </p:nvSpPr>
            <p:spPr bwMode="auto">
              <a:xfrm flipH="1">
                <a:off x="2768" y="2067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69" name="Line 85"/>
              <p:cNvSpPr>
                <a:spLocks noChangeShapeType="1"/>
              </p:cNvSpPr>
              <p:nvPr/>
            </p:nvSpPr>
            <p:spPr bwMode="auto">
              <a:xfrm>
                <a:off x="3000" y="1995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86"/>
            <p:cNvGrpSpPr>
              <a:grpSpLocks/>
            </p:cNvGrpSpPr>
            <p:nvPr/>
          </p:nvGrpSpPr>
          <p:grpSpPr bwMode="auto">
            <a:xfrm>
              <a:off x="2965" y="1244"/>
              <a:ext cx="470" cy="288"/>
              <a:chOff x="2224" y="1659"/>
              <a:chExt cx="352" cy="384"/>
            </a:xfrm>
          </p:grpSpPr>
          <p:sp>
            <p:nvSpPr>
              <p:cNvPr id="42071" name="Line 87"/>
              <p:cNvSpPr>
                <a:spLocks noChangeShapeType="1"/>
              </p:cNvSpPr>
              <p:nvPr/>
            </p:nvSpPr>
            <p:spPr bwMode="auto">
              <a:xfrm>
                <a:off x="2352" y="1659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72" name="Line 88"/>
              <p:cNvSpPr>
                <a:spLocks noChangeShapeType="1"/>
              </p:cNvSpPr>
              <p:nvPr/>
            </p:nvSpPr>
            <p:spPr bwMode="auto">
              <a:xfrm>
                <a:off x="2296" y="1691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73" name="Line 89"/>
              <p:cNvSpPr>
                <a:spLocks noChangeShapeType="1"/>
              </p:cNvSpPr>
              <p:nvPr/>
            </p:nvSpPr>
            <p:spPr bwMode="auto">
              <a:xfrm flipH="1">
                <a:off x="2272" y="1907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74" name="Line 90"/>
              <p:cNvSpPr>
                <a:spLocks noChangeShapeType="1"/>
              </p:cNvSpPr>
              <p:nvPr/>
            </p:nvSpPr>
            <p:spPr bwMode="auto">
              <a:xfrm>
                <a:off x="2432" y="1875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75" name="Line 91"/>
              <p:cNvSpPr>
                <a:spLocks noChangeShapeType="1"/>
              </p:cNvSpPr>
              <p:nvPr/>
            </p:nvSpPr>
            <p:spPr bwMode="auto">
              <a:xfrm flipH="1">
                <a:off x="2224" y="1899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76" name="Line 92"/>
              <p:cNvSpPr>
                <a:spLocks noChangeShapeType="1"/>
              </p:cNvSpPr>
              <p:nvPr/>
            </p:nvSpPr>
            <p:spPr bwMode="auto">
              <a:xfrm>
                <a:off x="2456" y="1827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93"/>
            <p:cNvGrpSpPr>
              <a:grpSpLocks/>
            </p:cNvGrpSpPr>
            <p:nvPr/>
          </p:nvGrpSpPr>
          <p:grpSpPr bwMode="auto">
            <a:xfrm>
              <a:off x="3125" y="1568"/>
              <a:ext cx="470" cy="288"/>
              <a:chOff x="2344" y="2091"/>
              <a:chExt cx="352" cy="384"/>
            </a:xfrm>
          </p:grpSpPr>
          <p:sp>
            <p:nvSpPr>
              <p:cNvPr id="42078" name="Line 94"/>
              <p:cNvSpPr>
                <a:spLocks noChangeShapeType="1"/>
              </p:cNvSpPr>
              <p:nvPr/>
            </p:nvSpPr>
            <p:spPr bwMode="auto">
              <a:xfrm>
                <a:off x="2472" y="2091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79" name="Line 95"/>
              <p:cNvSpPr>
                <a:spLocks noChangeShapeType="1"/>
              </p:cNvSpPr>
              <p:nvPr/>
            </p:nvSpPr>
            <p:spPr bwMode="auto">
              <a:xfrm>
                <a:off x="2416" y="2123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80" name="Line 96"/>
              <p:cNvSpPr>
                <a:spLocks noChangeShapeType="1"/>
              </p:cNvSpPr>
              <p:nvPr/>
            </p:nvSpPr>
            <p:spPr bwMode="auto">
              <a:xfrm flipH="1">
                <a:off x="2392" y="2339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81" name="Line 97"/>
              <p:cNvSpPr>
                <a:spLocks noChangeShapeType="1"/>
              </p:cNvSpPr>
              <p:nvPr/>
            </p:nvSpPr>
            <p:spPr bwMode="auto">
              <a:xfrm>
                <a:off x="2552" y="2307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82" name="Line 98"/>
              <p:cNvSpPr>
                <a:spLocks noChangeShapeType="1"/>
              </p:cNvSpPr>
              <p:nvPr/>
            </p:nvSpPr>
            <p:spPr bwMode="auto">
              <a:xfrm flipH="1">
                <a:off x="2344" y="2331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83" name="Line 99"/>
              <p:cNvSpPr>
                <a:spLocks noChangeShapeType="1"/>
              </p:cNvSpPr>
              <p:nvPr/>
            </p:nvSpPr>
            <p:spPr bwMode="auto">
              <a:xfrm>
                <a:off x="2576" y="2259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100"/>
            <p:cNvGrpSpPr>
              <a:grpSpLocks/>
            </p:cNvGrpSpPr>
            <p:nvPr/>
          </p:nvGrpSpPr>
          <p:grpSpPr bwMode="auto">
            <a:xfrm>
              <a:off x="3861" y="1718"/>
              <a:ext cx="470" cy="288"/>
              <a:chOff x="2896" y="2291"/>
              <a:chExt cx="352" cy="384"/>
            </a:xfrm>
          </p:grpSpPr>
          <p:sp>
            <p:nvSpPr>
              <p:cNvPr id="42085" name="Line 101"/>
              <p:cNvSpPr>
                <a:spLocks noChangeShapeType="1"/>
              </p:cNvSpPr>
              <p:nvPr/>
            </p:nvSpPr>
            <p:spPr bwMode="auto">
              <a:xfrm>
                <a:off x="3024" y="2291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86" name="Line 102"/>
              <p:cNvSpPr>
                <a:spLocks noChangeShapeType="1"/>
              </p:cNvSpPr>
              <p:nvPr/>
            </p:nvSpPr>
            <p:spPr bwMode="auto">
              <a:xfrm>
                <a:off x="2968" y="2323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87" name="Line 103"/>
              <p:cNvSpPr>
                <a:spLocks noChangeShapeType="1"/>
              </p:cNvSpPr>
              <p:nvPr/>
            </p:nvSpPr>
            <p:spPr bwMode="auto">
              <a:xfrm flipH="1">
                <a:off x="2944" y="2539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88" name="Line 104"/>
              <p:cNvSpPr>
                <a:spLocks noChangeShapeType="1"/>
              </p:cNvSpPr>
              <p:nvPr/>
            </p:nvSpPr>
            <p:spPr bwMode="auto">
              <a:xfrm>
                <a:off x="3104" y="2507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89" name="Line 105"/>
              <p:cNvSpPr>
                <a:spLocks noChangeShapeType="1"/>
              </p:cNvSpPr>
              <p:nvPr/>
            </p:nvSpPr>
            <p:spPr bwMode="auto">
              <a:xfrm flipH="1">
                <a:off x="2896" y="2531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90" name="Line 106"/>
              <p:cNvSpPr>
                <a:spLocks noChangeShapeType="1"/>
              </p:cNvSpPr>
              <p:nvPr/>
            </p:nvSpPr>
            <p:spPr bwMode="auto">
              <a:xfrm>
                <a:off x="3128" y="2459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" name="Group 183"/>
          <p:cNvGrpSpPr>
            <a:grpSpLocks/>
          </p:cNvGrpSpPr>
          <p:nvPr/>
        </p:nvGrpSpPr>
        <p:grpSpPr bwMode="auto">
          <a:xfrm>
            <a:off x="685800" y="3276600"/>
            <a:ext cx="6232525" cy="3032125"/>
            <a:chOff x="432" y="2080"/>
            <a:chExt cx="3926" cy="1910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024" y="2172"/>
              <a:ext cx="469" cy="330"/>
              <a:chOff x="768" y="3323"/>
              <a:chExt cx="352" cy="440"/>
            </a:xfrm>
          </p:grpSpPr>
          <p:sp>
            <p:nvSpPr>
              <p:cNvPr id="41987" name="Line 3"/>
              <p:cNvSpPr>
                <a:spLocks noChangeShapeType="1"/>
              </p:cNvSpPr>
              <p:nvPr/>
            </p:nvSpPr>
            <p:spPr bwMode="auto">
              <a:xfrm flipH="1" flipV="1">
                <a:off x="936" y="3491"/>
                <a:ext cx="120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 flipH="1" flipV="1">
                <a:off x="992" y="3459"/>
                <a:ext cx="120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 flipV="1">
                <a:off x="1000" y="3323"/>
                <a:ext cx="72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 flipH="1" flipV="1">
                <a:off x="792" y="3435"/>
                <a:ext cx="184" cy="12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91" name="Line 7"/>
              <p:cNvSpPr>
                <a:spLocks noChangeShapeType="1"/>
              </p:cNvSpPr>
              <p:nvPr/>
            </p:nvSpPr>
            <p:spPr bwMode="auto">
              <a:xfrm flipV="1">
                <a:off x="1056" y="3339"/>
                <a:ext cx="64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 flipH="1" flipV="1">
                <a:off x="768" y="3491"/>
                <a:ext cx="184" cy="11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1632" y="2628"/>
              <a:ext cx="469" cy="288"/>
              <a:chOff x="1224" y="3931"/>
              <a:chExt cx="352" cy="384"/>
            </a:xfrm>
          </p:grpSpPr>
          <p:sp>
            <p:nvSpPr>
              <p:cNvPr id="41994" name="Line 10"/>
              <p:cNvSpPr>
                <a:spLocks noChangeShapeType="1"/>
              </p:cNvSpPr>
              <p:nvPr/>
            </p:nvSpPr>
            <p:spPr bwMode="auto">
              <a:xfrm>
                <a:off x="1352" y="3931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296" y="3963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96" name="Line 12"/>
              <p:cNvSpPr>
                <a:spLocks noChangeShapeType="1"/>
              </p:cNvSpPr>
              <p:nvPr/>
            </p:nvSpPr>
            <p:spPr bwMode="auto">
              <a:xfrm flipH="1">
                <a:off x="1272" y="4179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97" name="Line 13"/>
              <p:cNvSpPr>
                <a:spLocks noChangeShapeType="1"/>
              </p:cNvSpPr>
              <p:nvPr/>
            </p:nvSpPr>
            <p:spPr bwMode="auto">
              <a:xfrm>
                <a:off x="1432" y="4147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98" name="Line 14"/>
              <p:cNvSpPr>
                <a:spLocks noChangeShapeType="1"/>
              </p:cNvSpPr>
              <p:nvPr/>
            </p:nvSpPr>
            <p:spPr bwMode="auto">
              <a:xfrm flipH="1">
                <a:off x="1224" y="4171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99" name="Line 15"/>
              <p:cNvSpPr>
                <a:spLocks noChangeShapeType="1"/>
              </p:cNvSpPr>
              <p:nvPr/>
            </p:nvSpPr>
            <p:spPr bwMode="auto">
              <a:xfrm>
                <a:off x="1456" y="4099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2016" y="2172"/>
              <a:ext cx="469" cy="288"/>
              <a:chOff x="1512" y="3323"/>
              <a:chExt cx="352" cy="384"/>
            </a:xfrm>
          </p:grpSpPr>
          <p:sp>
            <p:nvSpPr>
              <p:cNvPr id="42001" name="Line 17"/>
              <p:cNvSpPr>
                <a:spLocks noChangeShapeType="1"/>
              </p:cNvSpPr>
              <p:nvPr/>
            </p:nvSpPr>
            <p:spPr bwMode="auto">
              <a:xfrm>
                <a:off x="1640" y="3323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02" name="Line 18"/>
              <p:cNvSpPr>
                <a:spLocks noChangeShapeType="1"/>
              </p:cNvSpPr>
              <p:nvPr/>
            </p:nvSpPr>
            <p:spPr bwMode="auto">
              <a:xfrm>
                <a:off x="1584" y="3355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03" name="Line 19"/>
              <p:cNvSpPr>
                <a:spLocks noChangeShapeType="1"/>
              </p:cNvSpPr>
              <p:nvPr/>
            </p:nvSpPr>
            <p:spPr bwMode="auto">
              <a:xfrm flipH="1">
                <a:off x="1560" y="3571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04" name="Line 20"/>
              <p:cNvSpPr>
                <a:spLocks noChangeShapeType="1"/>
              </p:cNvSpPr>
              <p:nvPr/>
            </p:nvSpPr>
            <p:spPr bwMode="auto">
              <a:xfrm>
                <a:off x="1720" y="3539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05" name="Line 21"/>
              <p:cNvSpPr>
                <a:spLocks noChangeShapeType="1"/>
              </p:cNvSpPr>
              <p:nvPr/>
            </p:nvSpPr>
            <p:spPr bwMode="auto">
              <a:xfrm flipH="1">
                <a:off x="1512" y="3563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06" name="Line 22"/>
              <p:cNvSpPr>
                <a:spLocks noChangeShapeType="1"/>
              </p:cNvSpPr>
              <p:nvPr/>
            </p:nvSpPr>
            <p:spPr bwMode="auto">
              <a:xfrm>
                <a:off x="1744" y="3491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3744" y="2868"/>
              <a:ext cx="469" cy="330"/>
              <a:chOff x="2808" y="4251"/>
              <a:chExt cx="352" cy="440"/>
            </a:xfrm>
          </p:grpSpPr>
          <p:sp>
            <p:nvSpPr>
              <p:cNvPr id="42008" name="Line 24"/>
              <p:cNvSpPr>
                <a:spLocks noChangeShapeType="1"/>
              </p:cNvSpPr>
              <p:nvPr/>
            </p:nvSpPr>
            <p:spPr bwMode="auto">
              <a:xfrm flipV="1">
                <a:off x="2936" y="4419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09" name="Line 25"/>
              <p:cNvSpPr>
                <a:spLocks noChangeShapeType="1"/>
              </p:cNvSpPr>
              <p:nvPr/>
            </p:nvSpPr>
            <p:spPr bwMode="auto">
              <a:xfrm flipV="1">
                <a:off x="2880" y="4387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10" name="Line 26"/>
              <p:cNvSpPr>
                <a:spLocks noChangeShapeType="1"/>
              </p:cNvSpPr>
              <p:nvPr/>
            </p:nvSpPr>
            <p:spPr bwMode="auto">
              <a:xfrm flipH="1" flipV="1">
                <a:off x="2856" y="4251"/>
                <a:ext cx="136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11" name="Line 27"/>
              <p:cNvSpPr>
                <a:spLocks noChangeShapeType="1"/>
              </p:cNvSpPr>
              <p:nvPr/>
            </p:nvSpPr>
            <p:spPr bwMode="auto">
              <a:xfrm flipV="1">
                <a:off x="3016" y="4363"/>
                <a:ext cx="120" cy="12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12" name="Line 28"/>
              <p:cNvSpPr>
                <a:spLocks noChangeShapeType="1"/>
              </p:cNvSpPr>
              <p:nvPr/>
            </p:nvSpPr>
            <p:spPr bwMode="auto">
              <a:xfrm flipH="1" flipV="1">
                <a:off x="2808" y="4267"/>
                <a:ext cx="128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13" name="Line 29"/>
              <p:cNvSpPr>
                <a:spLocks noChangeShapeType="1"/>
              </p:cNvSpPr>
              <p:nvPr/>
            </p:nvSpPr>
            <p:spPr bwMode="auto">
              <a:xfrm flipV="1">
                <a:off x="3040" y="4419"/>
                <a:ext cx="120" cy="11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3296" y="3546"/>
              <a:ext cx="469" cy="330"/>
              <a:chOff x="2472" y="5155"/>
              <a:chExt cx="352" cy="440"/>
            </a:xfrm>
          </p:grpSpPr>
          <p:sp>
            <p:nvSpPr>
              <p:cNvPr id="42015" name="Line 31"/>
              <p:cNvSpPr>
                <a:spLocks noChangeShapeType="1"/>
              </p:cNvSpPr>
              <p:nvPr/>
            </p:nvSpPr>
            <p:spPr bwMode="auto">
              <a:xfrm flipV="1">
                <a:off x="2600" y="5323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16" name="Line 32"/>
              <p:cNvSpPr>
                <a:spLocks noChangeShapeType="1"/>
              </p:cNvSpPr>
              <p:nvPr/>
            </p:nvSpPr>
            <p:spPr bwMode="auto">
              <a:xfrm flipV="1">
                <a:off x="2544" y="5291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17" name="Line 33"/>
              <p:cNvSpPr>
                <a:spLocks noChangeShapeType="1"/>
              </p:cNvSpPr>
              <p:nvPr/>
            </p:nvSpPr>
            <p:spPr bwMode="auto">
              <a:xfrm flipH="1" flipV="1">
                <a:off x="2520" y="5155"/>
                <a:ext cx="136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18" name="Line 34"/>
              <p:cNvSpPr>
                <a:spLocks noChangeShapeType="1"/>
              </p:cNvSpPr>
              <p:nvPr/>
            </p:nvSpPr>
            <p:spPr bwMode="auto">
              <a:xfrm flipV="1">
                <a:off x="2680" y="5267"/>
                <a:ext cx="120" cy="12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19" name="Line 35"/>
              <p:cNvSpPr>
                <a:spLocks noChangeShapeType="1"/>
              </p:cNvSpPr>
              <p:nvPr/>
            </p:nvSpPr>
            <p:spPr bwMode="auto">
              <a:xfrm flipH="1" flipV="1">
                <a:off x="2472" y="5171"/>
                <a:ext cx="128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20" name="Line 36"/>
              <p:cNvSpPr>
                <a:spLocks noChangeShapeType="1"/>
              </p:cNvSpPr>
              <p:nvPr/>
            </p:nvSpPr>
            <p:spPr bwMode="auto">
              <a:xfrm flipV="1">
                <a:off x="2704" y="5323"/>
                <a:ext cx="120" cy="11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37"/>
            <p:cNvGrpSpPr>
              <a:grpSpLocks/>
            </p:cNvGrpSpPr>
            <p:nvPr/>
          </p:nvGrpSpPr>
          <p:grpSpPr bwMode="auto">
            <a:xfrm>
              <a:off x="2443" y="2424"/>
              <a:ext cx="469" cy="330"/>
              <a:chOff x="1832" y="3659"/>
              <a:chExt cx="352" cy="440"/>
            </a:xfrm>
          </p:grpSpPr>
          <p:sp>
            <p:nvSpPr>
              <p:cNvPr id="42022" name="Line 38"/>
              <p:cNvSpPr>
                <a:spLocks noChangeShapeType="1"/>
              </p:cNvSpPr>
              <p:nvPr/>
            </p:nvSpPr>
            <p:spPr bwMode="auto">
              <a:xfrm flipV="1">
                <a:off x="1960" y="3827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23" name="Line 39"/>
              <p:cNvSpPr>
                <a:spLocks noChangeShapeType="1"/>
              </p:cNvSpPr>
              <p:nvPr/>
            </p:nvSpPr>
            <p:spPr bwMode="auto">
              <a:xfrm flipV="1">
                <a:off x="1904" y="3795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24" name="Line 40"/>
              <p:cNvSpPr>
                <a:spLocks noChangeShapeType="1"/>
              </p:cNvSpPr>
              <p:nvPr/>
            </p:nvSpPr>
            <p:spPr bwMode="auto">
              <a:xfrm flipH="1" flipV="1">
                <a:off x="1880" y="3659"/>
                <a:ext cx="136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25" name="Line 41"/>
              <p:cNvSpPr>
                <a:spLocks noChangeShapeType="1"/>
              </p:cNvSpPr>
              <p:nvPr/>
            </p:nvSpPr>
            <p:spPr bwMode="auto">
              <a:xfrm flipV="1">
                <a:off x="2040" y="3771"/>
                <a:ext cx="120" cy="12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26" name="Line 42"/>
              <p:cNvSpPr>
                <a:spLocks noChangeShapeType="1"/>
              </p:cNvSpPr>
              <p:nvPr/>
            </p:nvSpPr>
            <p:spPr bwMode="auto">
              <a:xfrm flipH="1" flipV="1">
                <a:off x="1832" y="3675"/>
                <a:ext cx="128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27" name="Line 43"/>
              <p:cNvSpPr>
                <a:spLocks noChangeShapeType="1"/>
              </p:cNvSpPr>
              <p:nvPr/>
            </p:nvSpPr>
            <p:spPr bwMode="auto">
              <a:xfrm flipV="1">
                <a:off x="2064" y="3827"/>
                <a:ext cx="120" cy="11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2091" name="Rectangle 107"/>
            <p:cNvSpPr>
              <a:spLocks noChangeArrowheads="1"/>
            </p:cNvSpPr>
            <p:nvPr/>
          </p:nvSpPr>
          <p:spPr bwMode="auto">
            <a:xfrm>
              <a:off x="576" y="3696"/>
              <a:ext cx="2445" cy="294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  <a:effectLst/>
                  <a:latin typeface="Times New Roman" pitchFamily="18" charset="0"/>
                </a:rPr>
                <a:t>IMMUNE COMPLEXES</a:t>
              </a:r>
            </a:p>
          </p:txBody>
        </p:sp>
        <p:grpSp>
          <p:nvGrpSpPr>
            <p:cNvPr id="18" name="Group 108"/>
            <p:cNvGrpSpPr>
              <a:grpSpLocks/>
            </p:cNvGrpSpPr>
            <p:nvPr/>
          </p:nvGrpSpPr>
          <p:grpSpPr bwMode="auto">
            <a:xfrm>
              <a:off x="1120" y="2772"/>
              <a:ext cx="469" cy="288"/>
              <a:chOff x="840" y="4123"/>
              <a:chExt cx="352" cy="384"/>
            </a:xfrm>
          </p:grpSpPr>
          <p:sp>
            <p:nvSpPr>
              <p:cNvPr id="42093" name="Line 109"/>
              <p:cNvSpPr>
                <a:spLocks noChangeShapeType="1"/>
              </p:cNvSpPr>
              <p:nvPr/>
            </p:nvSpPr>
            <p:spPr bwMode="auto">
              <a:xfrm>
                <a:off x="968" y="4123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94" name="Line 110"/>
              <p:cNvSpPr>
                <a:spLocks noChangeShapeType="1"/>
              </p:cNvSpPr>
              <p:nvPr/>
            </p:nvSpPr>
            <p:spPr bwMode="auto">
              <a:xfrm>
                <a:off x="912" y="4155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95" name="Line 111"/>
              <p:cNvSpPr>
                <a:spLocks noChangeShapeType="1"/>
              </p:cNvSpPr>
              <p:nvPr/>
            </p:nvSpPr>
            <p:spPr bwMode="auto">
              <a:xfrm flipH="1">
                <a:off x="888" y="4371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96" name="Line 112"/>
              <p:cNvSpPr>
                <a:spLocks noChangeShapeType="1"/>
              </p:cNvSpPr>
              <p:nvPr/>
            </p:nvSpPr>
            <p:spPr bwMode="auto">
              <a:xfrm>
                <a:off x="1048" y="4339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97" name="Line 113"/>
              <p:cNvSpPr>
                <a:spLocks noChangeShapeType="1"/>
              </p:cNvSpPr>
              <p:nvPr/>
            </p:nvSpPr>
            <p:spPr bwMode="auto">
              <a:xfrm flipH="1">
                <a:off x="840" y="4363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98" name="Line 114"/>
              <p:cNvSpPr>
                <a:spLocks noChangeShapeType="1"/>
              </p:cNvSpPr>
              <p:nvPr/>
            </p:nvSpPr>
            <p:spPr bwMode="auto">
              <a:xfrm>
                <a:off x="1072" y="4291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9" name="Group 115"/>
            <p:cNvGrpSpPr>
              <a:grpSpLocks/>
            </p:cNvGrpSpPr>
            <p:nvPr/>
          </p:nvGrpSpPr>
          <p:grpSpPr bwMode="auto">
            <a:xfrm>
              <a:off x="565" y="2994"/>
              <a:ext cx="470" cy="330"/>
              <a:chOff x="424" y="4419"/>
              <a:chExt cx="352" cy="440"/>
            </a:xfrm>
          </p:grpSpPr>
          <p:sp>
            <p:nvSpPr>
              <p:cNvPr id="42100" name="Line 116"/>
              <p:cNvSpPr>
                <a:spLocks noChangeShapeType="1"/>
              </p:cNvSpPr>
              <p:nvPr/>
            </p:nvSpPr>
            <p:spPr bwMode="auto">
              <a:xfrm flipV="1">
                <a:off x="552" y="4587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01" name="Line 117"/>
              <p:cNvSpPr>
                <a:spLocks noChangeShapeType="1"/>
              </p:cNvSpPr>
              <p:nvPr/>
            </p:nvSpPr>
            <p:spPr bwMode="auto">
              <a:xfrm flipV="1">
                <a:off x="496" y="4555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02" name="Line 118"/>
              <p:cNvSpPr>
                <a:spLocks noChangeShapeType="1"/>
              </p:cNvSpPr>
              <p:nvPr/>
            </p:nvSpPr>
            <p:spPr bwMode="auto">
              <a:xfrm flipH="1" flipV="1">
                <a:off x="472" y="4419"/>
                <a:ext cx="136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03" name="Line 119"/>
              <p:cNvSpPr>
                <a:spLocks noChangeShapeType="1"/>
              </p:cNvSpPr>
              <p:nvPr/>
            </p:nvSpPr>
            <p:spPr bwMode="auto">
              <a:xfrm flipV="1">
                <a:off x="632" y="4531"/>
                <a:ext cx="120" cy="12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04" name="Line 120"/>
              <p:cNvSpPr>
                <a:spLocks noChangeShapeType="1"/>
              </p:cNvSpPr>
              <p:nvPr/>
            </p:nvSpPr>
            <p:spPr bwMode="auto">
              <a:xfrm flipH="1" flipV="1">
                <a:off x="424" y="4435"/>
                <a:ext cx="128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05" name="Line 121"/>
              <p:cNvSpPr>
                <a:spLocks noChangeShapeType="1"/>
              </p:cNvSpPr>
              <p:nvPr/>
            </p:nvSpPr>
            <p:spPr bwMode="auto">
              <a:xfrm flipV="1">
                <a:off x="656" y="4587"/>
                <a:ext cx="120" cy="11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" name="Group 122"/>
            <p:cNvGrpSpPr>
              <a:grpSpLocks/>
            </p:cNvGrpSpPr>
            <p:nvPr/>
          </p:nvGrpSpPr>
          <p:grpSpPr bwMode="auto">
            <a:xfrm>
              <a:off x="2955" y="2208"/>
              <a:ext cx="469" cy="288"/>
              <a:chOff x="2216" y="3371"/>
              <a:chExt cx="352" cy="384"/>
            </a:xfrm>
          </p:grpSpPr>
          <p:sp>
            <p:nvSpPr>
              <p:cNvPr id="42107" name="Line 123"/>
              <p:cNvSpPr>
                <a:spLocks noChangeShapeType="1"/>
              </p:cNvSpPr>
              <p:nvPr/>
            </p:nvSpPr>
            <p:spPr bwMode="auto">
              <a:xfrm>
                <a:off x="2344" y="3371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08" name="Line 124"/>
              <p:cNvSpPr>
                <a:spLocks noChangeShapeType="1"/>
              </p:cNvSpPr>
              <p:nvPr/>
            </p:nvSpPr>
            <p:spPr bwMode="auto">
              <a:xfrm>
                <a:off x="2288" y="3403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09" name="Line 125"/>
              <p:cNvSpPr>
                <a:spLocks noChangeShapeType="1"/>
              </p:cNvSpPr>
              <p:nvPr/>
            </p:nvSpPr>
            <p:spPr bwMode="auto">
              <a:xfrm flipH="1">
                <a:off x="2264" y="3619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10" name="Line 126"/>
              <p:cNvSpPr>
                <a:spLocks noChangeShapeType="1"/>
              </p:cNvSpPr>
              <p:nvPr/>
            </p:nvSpPr>
            <p:spPr bwMode="auto">
              <a:xfrm>
                <a:off x="2424" y="3587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11" name="Line 127"/>
              <p:cNvSpPr>
                <a:spLocks noChangeShapeType="1"/>
              </p:cNvSpPr>
              <p:nvPr/>
            </p:nvSpPr>
            <p:spPr bwMode="auto">
              <a:xfrm flipH="1">
                <a:off x="2216" y="3611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12" name="Line 128"/>
              <p:cNvSpPr>
                <a:spLocks noChangeShapeType="1"/>
              </p:cNvSpPr>
              <p:nvPr/>
            </p:nvSpPr>
            <p:spPr bwMode="auto">
              <a:xfrm>
                <a:off x="2448" y="3539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129"/>
            <p:cNvGrpSpPr>
              <a:grpSpLocks/>
            </p:cNvGrpSpPr>
            <p:nvPr/>
          </p:nvGrpSpPr>
          <p:grpSpPr bwMode="auto">
            <a:xfrm>
              <a:off x="3381" y="2460"/>
              <a:ext cx="470" cy="330"/>
              <a:chOff x="2536" y="3707"/>
              <a:chExt cx="352" cy="440"/>
            </a:xfrm>
          </p:grpSpPr>
          <p:sp>
            <p:nvSpPr>
              <p:cNvPr id="42114" name="Line 130"/>
              <p:cNvSpPr>
                <a:spLocks noChangeShapeType="1"/>
              </p:cNvSpPr>
              <p:nvPr/>
            </p:nvSpPr>
            <p:spPr bwMode="auto">
              <a:xfrm flipV="1">
                <a:off x="2664" y="3875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15" name="Line 131"/>
              <p:cNvSpPr>
                <a:spLocks noChangeShapeType="1"/>
              </p:cNvSpPr>
              <p:nvPr/>
            </p:nvSpPr>
            <p:spPr bwMode="auto">
              <a:xfrm flipV="1">
                <a:off x="2608" y="3843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16" name="Line 132"/>
              <p:cNvSpPr>
                <a:spLocks noChangeShapeType="1"/>
              </p:cNvSpPr>
              <p:nvPr/>
            </p:nvSpPr>
            <p:spPr bwMode="auto">
              <a:xfrm flipH="1" flipV="1">
                <a:off x="2584" y="3707"/>
                <a:ext cx="136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17" name="Line 133"/>
              <p:cNvSpPr>
                <a:spLocks noChangeShapeType="1"/>
              </p:cNvSpPr>
              <p:nvPr/>
            </p:nvSpPr>
            <p:spPr bwMode="auto">
              <a:xfrm flipV="1">
                <a:off x="2744" y="3819"/>
                <a:ext cx="120" cy="12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18" name="Line 134"/>
              <p:cNvSpPr>
                <a:spLocks noChangeShapeType="1"/>
              </p:cNvSpPr>
              <p:nvPr/>
            </p:nvSpPr>
            <p:spPr bwMode="auto">
              <a:xfrm flipH="1" flipV="1">
                <a:off x="2536" y="3723"/>
                <a:ext cx="128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19" name="Line 135"/>
              <p:cNvSpPr>
                <a:spLocks noChangeShapeType="1"/>
              </p:cNvSpPr>
              <p:nvPr/>
            </p:nvSpPr>
            <p:spPr bwMode="auto">
              <a:xfrm flipV="1">
                <a:off x="2768" y="3875"/>
                <a:ext cx="120" cy="11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136"/>
            <p:cNvGrpSpPr>
              <a:grpSpLocks/>
            </p:cNvGrpSpPr>
            <p:nvPr/>
          </p:nvGrpSpPr>
          <p:grpSpPr bwMode="auto">
            <a:xfrm>
              <a:off x="1611" y="2982"/>
              <a:ext cx="469" cy="330"/>
              <a:chOff x="1208" y="4403"/>
              <a:chExt cx="352" cy="440"/>
            </a:xfrm>
          </p:grpSpPr>
          <p:sp>
            <p:nvSpPr>
              <p:cNvPr id="42121" name="Line 137"/>
              <p:cNvSpPr>
                <a:spLocks noChangeShapeType="1"/>
              </p:cNvSpPr>
              <p:nvPr/>
            </p:nvSpPr>
            <p:spPr bwMode="auto">
              <a:xfrm flipV="1">
                <a:off x="1336" y="4571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22" name="Line 138"/>
              <p:cNvSpPr>
                <a:spLocks noChangeShapeType="1"/>
              </p:cNvSpPr>
              <p:nvPr/>
            </p:nvSpPr>
            <p:spPr bwMode="auto">
              <a:xfrm flipV="1">
                <a:off x="1280" y="4539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23" name="Line 139"/>
              <p:cNvSpPr>
                <a:spLocks noChangeShapeType="1"/>
              </p:cNvSpPr>
              <p:nvPr/>
            </p:nvSpPr>
            <p:spPr bwMode="auto">
              <a:xfrm flipH="1" flipV="1">
                <a:off x="1256" y="4403"/>
                <a:ext cx="136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24" name="Line 140"/>
              <p:cNvSpPr>
                <a:spLocks noChangeShapeType="1"/>
              </p:cNvSpPr>
              <p:nvPr/>
            </p:nvSpPr>
            <p:spPr bwMode="auto">
              <a:xfrm flipV="1">
                <a:off x="1416" y="4515"/>
                <a:ext cx="120" cy="12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25" name="Line 141"/>
              <p:cNvSpPr>
                <a:spLocks noChangeShapeType="1"/>
              </p:cNvSpPr>
              <p:nvPr/>
            </p:nvSpPr>
            <p:spPr bwMode="auto">
              <a:xfrm flipH="1" flipV="1">
                <a:off x="1208" y="4419"/>
                <a:ext cx="128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26" name="Line 142"/>
              <p:cNvSpPr>
                <a:spLocks noChangeShapeType="1"/>
              </p:cNvSpPr>
              <p:nvPr/>
            </p:nvSpPr>
            <p:spPr bwMode="auto">
              <a:xfrm flipV="1">
                <a:off x="1440" y="4571"/>
                <a:ext cx="120" cy="11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2127" name="Oval 143"/>
            <p:cNvSpPr>
              <a:spLocks noChangeArrowheads="1"/>
            </p:cNvSpPr>
            <p:nvPr/>
          </p:nvSpPr>
          <p:spPr bwMode="auto">
            <a:xfrm>
              <a:off x="432" y="2944"/>
              <a:ext cx="181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28" name="Oval 144"/>
            <p:cNvSpPr>
              <a:spLocks noChangeArrowheads="1"/>
            </p:cNvSpPr>
            <p:nvPr/>
          </p:nvSpPr>
          <p:spPr bwMode="auto">
            <a:xfrm>
              <a:off x="1392" y="2080"/>
              <a:ext cx="181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29" name="Oval 145"/>
            <p:cNvSpPr>
              <a:spLocks noChangeArrowheads="1"/>
            </p:cNvSpPr>
            <p:nvPr/>
          </p:nvSpPr>
          <p:spPr bwMode="auto">
            <a:xfrm>
              <a:off x="2496" y="2944"/>
              <a:ext cx="181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30" name="Oval 146"/>
            <p:cNvSpPr>
              <a:spLocks noChangeArrowheads="1"/>
            </p:cNvSpPr>
            <p:nvPr/>
          </p:nvSpPr>
          <p:spPr bwMode="auto">
            <a:xfrm>
              <a:off x="2064" y="2752"/>
              <a:ext cx="181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3" name="Group 147"/>
            <p:cNvGrpSpPr>
              <a:grpSpLocks/>
            </p:cNvGrpSpPr>
            <p:nvPr/>
          </p:nvGrpSpPr>
          <p:grpSpPr bwMode="auto">
            <a:xfrm>
              <a:off x="1104" y="3088"/>
              <a:ext cx="469" cy="330"/>
              <a:chOff x="792" y="4611"/>
              <a:chExt cx="352" cy="440"/>
            </a:xfrm>
          </p:grpSpPr>
          <p:sp>
            <p:nvSpPr>
              <p:cNvPr id="42132" name="Line 148"/>
              <p:cNvSpPr>
                <a:spLocks noChangeShapeType="1"/>
              </p:cNvSpPr>
              <p:nvPr/>
            </p:nvSpPr>
            <p:spPr bwMode="auto">
              <a:xfrm flipV="1">
                <a:off x="920" y="4779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33" name="Line 149"/>
              <p:cNvSpPr>
                <a:spLocks noChangeShapeType="1"/>
              </p:cNvSpPr>
              <p:nvPr/>
            </p:nvSpPr>
            <p:spPr bwMode="auto">
              <a:xfrm flipV="1">
                <a:off x="864" y="4747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34" name="Line 150"/>
              <p:cNvSpPr>
                <a:spLocks noChangeShapeType="1"/>
              </p:cNvSpPr>
              <p:nvPr/>
            </p:nvSpPr>
            <p:spPr bwMode="auto">
              <a:xfrm flipH="1" flipV="1">
                <a:off x="840" y="4611"/>
                <a:ext cx="136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35" name="Line 151"/>
              <p:cNvSpPr>
                <a:spLocks noChangeShapeType="1"/>
              </p:cNvSpPr>
              <p:nvPr/>
            </p:nvSpPr>
            <p:spPr bwMode="auto">
              <a:xfrm flipV="1">
                <a:off x="1000" y="4723"/>
                <a:ext cx="120" cy="12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36" name="Line 152"/>
              <p:cNvSpPr>
                <a:spLocks noChangeShapeType="1"/>
              </p:cNvSpPr>
              <p:nvPr/>
            </p:nvSpPr>
            <p:spPr bwMode="auto">
              <a:xfrm flipH="1" flipV="1">
                <a:off x="792" y="4627"/>
                <a:ext cx="128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37" name="Line 153"/>
              <p:cNvSpPr>
                <a:spLocks noChangeShapeType="1"/>
              </p:cNvSpPr>
              <p:nvPr/>
            </p:nvSpPr>
            <p:spPr bwMode="auto">
              <a:xfrm flipV="1">
                <a:off x="1024" y="4779"/>
                <a:ext cx="120" cy="11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2138" name="Oval 154"/>
            <p:cNvSpPr>
              <a:spLocks noChangeArrowheads="1"/>
            </p:cNvSpPr>
            <p:nvPr/>
          </p:nvSpPr>
          <p:spPr bwMode="auto">
            <a:xfrm>
              <a:off x="1488" y="3136"/>
              <a:ext cx="181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39" name="Oval 155"/>
            <p:cNvSpPr>
              <a:spLocks noChangeArrowheads="1"/>
            </p:cNvSpPr>
            <p:nvPr/>
          </p:nvSpPr>
          <p:spPr bwMode="auto">
            <a:xfrm>
              <a:off x="1920" y="2416"/>
              <a:ext cx="181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40" name="Oval 156"/>
            <p:cNvSpPr>
              <a:spLocks noChangeArrowheads="1"/>
            </p:cNvSpPr>
            <p:nvPr/>
          </p:nvSpPr>
          <p:spPr bwMode="auto">
            <a:xfrm>
              <a:off x="2064" y="2128"/>
              <a:ext cx="181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41" name="Oval 157"/>
            <p:cNvSpPr>
              <a:spLocks noChangeArrowheads="1"/>
            </p:cNvSpPr>
            <p:nvPr/>
          </p:nvSpPr>
          <p:spPr bwMode="auto">
            <a:xfrm>
              <a:off x="4176" y="2896"/>
              <a:ext cx="182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42" name="Oval 158"/>
            <p:cNvSpPr>
              <a:spLocks noChangeArrowheads="1"/>
            </p:cNvSpPr>
            <p:nvPr/>
          </p:nvSpPr>
          <p:spPr bwMode="auto">
            <a:xfrm>
              <a:off x="2400" y="2320"/>
              <a:ext cx="182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43" name="Oval 159"/>
            <p:cNvSpPr>
              <a:spLocks noChangeArrowheads="1"/>
            </p:cNvSpPr>
            <p:nvPr/>
          </p:nvSpPr>
          <p:spPr bwMode="auto">
            <a:xfrm>
              <a:off x="3024" y="3088"/>
              <a:ext cx="181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44" name="Oval 160"/>
            <p:cNvSpPr>
              <a:spLocks noChangeArrowheads="1"/>
            </p:cNvSpPr>
            <p:nvPr/>
          </p:nvSpPr>
          <p:spPr bwMode="auto">
            <a:xfrm>
              <a:off x="3696" y="3568"/>
              <a:ext cx="181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45" name="Oval 161"/>
            <p:cNvSpPr>
              <a:spLocks noChangeArrowheads="1"/>
            </p:cNvSpPr>
            <p:nvPr/>
          </p:nvSpPr>
          <p:spPr bwMode="auto">
            <a:xfrm>
              <a:off x="816" y="2512"/>
              <a:ext cx="182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46" name="Oval 162"/>
            <p:cNvSpPr>
              <a:spLocks noChangeArrowheads="1"/>
            </p:cNvSpPr>
            <p:nvPr/>
          </p:nvSpPr>
          <p:spPr bwMode="auto">
            <a:xfrm>
              <a:off x="3360" y="2368"/>
              <a:ext cx="182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47" name="Oval 163"/>
            <p:cNvSpPr>
              <a:spLocks noChangeArrowheads="1"/>
            </p:cNvSpPr>
            <p:nvPr/>
          </p:nvSpPr>
          <p:spPr bwMode="auto">
            <a:xfrm>
              <a:off x="2976" y="2128"/>
              <a:ext cx="181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48" name="Oval 164"/>
            <p:cNvSpPr>
              <a:spLocks noChangeArrowheads="1"/>
            </p:cNvSpPr>
            <p:nvPr/>
          </p:nvSpPr>
          <p:spPr bwMode="auto">
            <a:xfrm>
              <a:off x="2779" y="2572"/>
              <a:ext cx="181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49" name="Oval 165"/>
            <p:cNvSpPr>
              <a:spLocks noChangeArrowheads="1"/>
            </p:cNvSpPr>
            <p:nvPr/>
          </p:nvSpPr>
          <p:spPr bwMode="auto">
            <a:xfrm>
              <a:off x="1632" y="2560"/>
              <a:ext cx="182" cy="10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4" name="Group 166"/>
            <p:cNvGrpSpPr>
              <a:grpSpLocks/>
            </p:cNvGrpSpPr>
            <p:nvPr/>
          </p:nvGrpSpPr>
          <p:grpSpPr bwMode="auto">
            <a:xfrm>
              <a:off x="2101" y="2802"/>
              <a:ext cx="470" cy="288"/>
              <a:chOff x="1576" y="4163"/>
              <a:chExt cx="352" cy="384"/>
            </a:xfrm>
          </p:grpSpPr>
          <p:sp>
            <p:nvSpPr>
              <p:cNvPr id="42151" name="Line 167"/>
              <p:cNvSpPr>
                <a:spLocks noChangeShapeType="1"/>
              </p:cNvSpPr>
              <p:nvPr/>
            </p:nvSpPr>
            <p:spPr bwMode="auto">
              <a:xfrm>
                <a:off x="1704" y="4163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52" name="Line 168"/>
              <p:cNvSpPr>
                <a:spLocks noChangeShapeType="1"/>
              </p:cNvSpPr>
              <p:nvPr/>
            </p:nvSpPr>
            <p:spPr bwMode="auto">
              <a:xfrm>
                <a:off x="1648" y="4195"/>
                <a:ext cx="56" cy="20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53" name="Line 169"/>
              <p:cNvSpPr>
                <a:spLocks noChangeShapeType="1"/>
              </p:cNvSpPr>
              <p:nvPr/>
            </p:nvSpPr>
            <p:spPr bwMode="auto">
              <a:xfrm flipH="1">
                <a:off x="1624" y="4411"/>
                <a:ext cx="136" cy="136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54" name="Line 170"/>
              <p:cNvSpPr>
                <a:spLocks noChangeShapeType="1"/>
              </p:cNvSpPr>
              <p:nvPr/>
            </p:nvSpPr>
            <p:spPr bwMode="auto">
              <a:xfrm>
                <a:off x="1784" y="4379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55" name="Line 171"/>
              <p:cNvSpPr>
                <a:spLocks noChangeShapeType="1"/>
              </p:cNvSpPr>
              <p:nvPr/>
            </p:nvSpPr>
            <p:spPr bwMode="auto">
              <a:xfrm flipH="1">
                <a:off x="1576" y="4403"/>
                <a:ext cx="128" cy="12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56" name="Line 172"/>
              <p:cNvSpPr>
                <a:spLocks noChangeShapeType="1"/>
              </p:cNvSpPr>
              <p:nvPr/>
            </p:nvSpPr>
            <p:spPr bwMode="auto">
              <a:xfrm>
                <a:off x="1808" y="4331"/>
                <a:ext cx="120" cy="48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173"/>
            <p:cNvGrpSpPr>
              <a:grpSpLocks/>
            </p:cNvGrpSpPr>
            <p:nvPr/>
          </p:nvGrpSpPr>
          <p:grpSpPr bwMode="auto">
            <a:xfrm>
              <a:off x="2581" y="3030"/>
              <a:ext cx="470" cy="330"/>
              <a:chOff x="1936" y="4467"/>
              <a:chExt cx="352" cy="440"/>
            </a:xfrm>
          </p:grpSpPr>
          <p:sp>
            <p:nvSpPr>
              <p:cNvPr id="42158" name="Line 174"/>
              <p:cNvSpPr>
                <a:spLocks noChangeShapeType="1"/>
              </p:cNvSpPr>
              <p:nvPr/>
            </p:nvSpPr>
            <p:spPr bwMode="auto">
              <a:xfrm flipV="1">
                <a:off x="2064" y="4635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59" name="Line 175"/>
              <p:cNvSpPr>
                <a:spLocks noChangeShapeType="1"/>
              </p:cNvSpPr>
              <p:nvPr/>
            </p:nvSpPr>
            <p:spPr bwMode="auto">
              <a:xfrm flipV="1">
                <a:off x="2008" y="4603"/>
                <a:ext cx="56" cy="27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60" name="Line 176"/>
              <p:cNvSpPr>
                <a:spLocks noChangeShapeType="1"/>
              </p:cNvSpPr>
              <p:nvPr/>
            </p:nvSpPr>
            <p:spPr bwMode="auto">
              <a:xfrm flipH="1" flipV="1">
                <a:off x="1984" y="4467"/>
                <a:ext cx="136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61" name="Line 177"/>
              <p:cNvSpPr>
                <a:spLocks noChangeShapeType="1"/>
              </p:cNvSpPr>
              <p:nvPr/>
            </p:nvSpPr>
            <p:spPr bwMode="auto">
              <a:xfrm flipV="1">
                <a:off x="2144" y="4579"/>
                <a:ext cx="120" cy="12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62" name="Line 178"/>
              <p:cNvSpPr>
                <a:spLocks noChangeShapeType="1"/>
              </p:cNvSpPr>
              <p:nvPr/>
            </p:nvSpPr>
            <p:spPr bwMode="auto">
              <a:xfrm flipH="1" flipV="1">
                <a:off x="1936" y="4483"/>
                <a:ext cx="128" cy="19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63" name="Line 179"/>
              <p:cNvSpPr>
                <a:spLocks noChangeShapeType="1"/>
              </p:cNvSpPr>
              <p:nvPr/>
            </p:nvSpPr>
            <p:spPr bwMode="auto">
              <a:xfrm flipV="1">
                <a:off x="2168" y="4635"/>
                <a:ext cx="120" cy="112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2165" name="Rectangle 181"/>
          <p:cNvSpPr>
            <a:spLocks noChangeArrowheads="1"/>
          </p:cNvSpPr>
          <p:nvPr/>
        </p:nvSpPr>
        <p:spPr bwMode="auto">
          <a:xfrm>
            <a:off x="771525" y="184150"/>
            <a:ext cx="77628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lnSpc>
                <a:spcPct val="90000"/>
              </a:lnSpc>
            </a:pPr>
            <a:endParaRPr lang="en-US" sz="3600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2166" name="Rectangle 182"/>
          <p:cNvSpPr>
            <a:spLocks noChangeArrowheads="1"/>
          </p:cNvSpPr>
          <p:nvPr/>
        </p:nvSpPr>
        <p:spPr bwMode="auto">
          <a:xfrm>
            <a:off x="4648200" y="381000"/>
            <a:ext cx="208903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Circulating antibody</a:t>
            </a:r>
            <a:endParaRPr lang="en-GB" dirty="0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WHAT IS AN ANTIBODY?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2058988"/>
            <a:ext cx="8269287" cy="4114800"/>
          </a:xfrm>
        </p:spPr>
        <p:txBody>
          <a:bodyPr/>
          <a:lstStyle/>
          <a:p>
            <a:r>
              <a:rPr lang="en-GB" sz="2400" dirty="0" smtClean="0"/>
              <a:t>AN </a:t>
            </a:r>
            <a:r>
              <a:rPr lang="en-GB" sz="2400" dirty="0" smtClean="0">
                <a:solidFill>
                  <a:srgbClr val="FF6600"/>
                </a:solidFill>
              </a:rPr>
              <a:t>ANTIBODY</a:t>
            </a:r>
            <a:r>
              <a:rPr lang="en-GB" sz="2400" dirty="0" smtClean="0"/>
              <a:t> IS A PROTEIN THAT IS PRODUCED IN RESPONSE TO A FOREIGN MOLECULE (</a:t>
            </a:r>
            <a:r>
              <a:rPr lang="en-GB" sz="2400" dirty="0" smtClean="0">
                <a:solidFill>
                  <a:srgbClr val="FF6600"/>
                </a:solidFill>
              </a:rPr>
              <a:t>ANTIGEN</a:t>
            </a:r>
            <a:r>
              <a:rPr lang="en-GB" sz="2400" dirty="0" smtClean="0"/>
              <a:t>), AND HAS THE PROPERTY OF BINDING SPECIFICALLY TO THAT ANTIGEN</a:t>
            </a:r>
          </a:p>
          <a:p>
            <a:endParaRPr lang="en-GB" sz="2400" dirty="0" smtClean="0"/>
          </a:p>
          <a:p>
            <a:r>
              <a:rPr lang="en-GB" sz="2400" dirty="0" smtClean="0"/>
              <a:t>ANTIBODIES FORM THE CLASS OF PROTEINS KNOWN AS </a:t>
            </a:r>
            <a:r>
              <a:rPr lang="en-GB" sz="2400" dirty="0" smtClean="0">
                <a:solidFill>
                  <a:srgbClr val="FF6600"/>
                </a:solidFill>
              </a:rPr>
              <a:t>IMMUNOGLOBULINS, </a:t>
            </a:r>
            <a:r>
              <a:rPr lang="en-GB" sz="2400" dirty="0" smtClean="0"/>
              <a:t>AND ARE A LARGE FAMILY OF SOLUBLE GLYCOPROTEINS</a:t>
            </a:r>
          </a:p>
          <a:p>
            <a:endParaRPr lang="en-GB" sz="2400" dirty="0" smtClean="0"/>
          </a:p>
          <a:p>
            <a:r>
              <a:rPr lang="en-GB" sz="2400" dirty="0" smtClean="0"/>
              <a:t>ANTIBODIES ARE PRODUCED BY </a:t>
            </a:r>
            <a:r>
              <a:rPr lang="en-GB" sz="2400" dirty="0" smtClean="0">
                <a:solidFill>
                  <a:srgbClr val="FF6600"/>
                </a:solidFill>
              </a:rPr>
              <a:t>B LYMPHOCYTES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>
            <a:norm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Blocking/neutralising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395536" y="1628800"/>
            <a:ext cx="3312368" cy="2232248"/>
            <a:chOff x="395536" y="1628800"/>
            <a:chExt cx="3312368" cy="223224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95536" y="1700808"/>
              <a:ext cx="1872208" cy="2160240"/>
              <a:chOff x="2784" y="1104"/>
              <a:chExt cx="2772" cy="2976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2784" y="2448"/>
                <a:ext cx="816" cy="336"/>
                <a:chOff x="2784" y="2448"/>
                <a:chExt cx="816" cy="336"/>
              </a:xfrm>
            </p:grpSpPr>
            <p:sp>
              <p:nvSpPr>
                <p:cNvPr id="22" name="AutoShape 5"/>
                <p:cNvSpPr>
                  <a:spLocks noChangeArrowheads="1"/>
                </p:cNvSpPr>
                <p:nvPr/>
              </p:nvSpPr>
              <p:spPr bwMode="auto">
                <a:xfrm>
                  <a:off x="3168" y="2448"/>
                  <a:ext cx="432" cy="336"/>
                </a:xfrm>
                <a:prstGeom prst="chevron">
                  <a:avLst>
                    <a:gd name="adj" fmla="val 32143"/>
                  </a:avLst>
                </a:pr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" name="AutoShape 6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32" cy="336"/>
                </a:xfrm>
                <a:prstGeom prst="homePlate">
                  <a:avLst>
                    <a:gd name="adj" fmla="val 32143"/>
                  </a:avLst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 rot="-2821699">
                <a:off x="3264" y="3408"/>
                <a:ext cx="816" cy="336"/>
                <a:chOff x="2784" y="2448"/>
                <a:chExt cx="816" cy="336"/>
              </a:xfrm>
            </p:grpSpPr>
            <p:sp>
              <p:nvSpPr>
                <p:cNvPr id="20" name="AutoShape 8"/>
                <p:cNvSpPr>
                  <a:spLocks noChangeArrowheads="1"/>
                </p:cNvSpPr>
                <p:nvPr/>
              </p:nvSpPr>
              <p:spPr bwMode="auto">
                <a:xfrm>
                  <a:off x="3168" y="2448"/>
                  <a:ext cx="432" cy="336"/>
                </a:xfrm>
                <a:prstGeom prst="chevron">
                  <a:avLst>
                    <a:gd name="adj" fmla="val 32143"/>
                  </a:avLst>
                </a:pr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" name="AutoShape 9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32" cy="336"/>
                </a:xfrm>
                <a:prstGeom prst="homePlate">
                  <a:avLst>
                    <a:gd name="adj" fmla="val 32143"/>
                  </a:avLst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 rot="-6699353">
                <a:off x="4704" y="3504"/>
                <a:ext cx="816" cy="336"/>
                <a:chOff x="2784" y="2448"/>
                <a:chExt cx="816" cy="336"/>
              </a:xfrm>
            </p:grpSpPr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auto">
                <a:xfrm>
                  <a:off x="3168" y="2448"/>
                  <a:ext cx="432" cy="336"/>
                </a:xfrm>
                <a:prstGeom prst="chevron">
                  <a:avLst>
                    <a:gd name="adj" fmla="val 32143"/>
                  </a:avLst>
                </a:pr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32" cy="336"/>
                </a:xfrm>
                <a:prstGeom prst="homePlate">
                  <a:avLst>
                    <a:gd name="adj" fmla="val 32143"/>
                  </a:avLst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13"/>
              <p:cNvGrpSpPr>
                <a:grpSpLocks/>
              </p:cNvGrpSpPr>
              <p:nvPr/>
            </p:nvGrpSpPr>
            <p:grpSpPr bwMode="auto">
              <a:xfrm rot="3064170">
                <a:off x="3216" y="1536"/>
                <a:ext cx="816" cy="336"/>
                <a:chOff x="2784" y="2448"/>
                <a:chExt cx="816" cy="336"/>
              </a:xfrm>
            </p:grpSpPr>
            <p:sp>
              <p:nvSpPr>
                <p:cNvPr id="16" name="AutoShape 14"/>
                <p:cNvSpPr>
                  <a:spLocks noChangeArrowheads="1"/>
                </p:cNvSpPr>
                <p:nvPr/>
              </p:nvSpPr>
              <p:spPr bwMode="auto">
                <a:xfrm>
                  <a:off x="3168" y="2448"/>
                  <a:ext cx="432" cy="336"/>
                </a:xfrm>
                <a:prstGeom prst="chevron">
                  <a:avLst>
                    <a:gd name="adj" fmla="val 32143"/>
                  </a:avLst>
                </a:pr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" name="AutoShape 15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32" cy="336"/>
                </a:xfrm>
                <a:prstGeom prst="homePlate">
                  <a:avLst>
                    <a:gd name="adj" fmla="val 32143"/>
                  </a:avLst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 rot="6966545">
                <a:off x="4704" y="1344"/>
                <a:ext cx="816" cy="336"/>
                <a:chOff x="2784" y="2448"/>
                <a:chExt cx="816" cy="336"/>
              </a:xfrm>
            </p:grpSpPr>
            <p:sp>
              <p:nvSpPr>
                <p:cNvPr id="14" name="AutoShape 17"/>
                <p:cNvSpPr>
                  <a:spLocks noChangeArrowheads="1"/>
                </p:cNvSpPr>
                <p:nvPr/>
              </p:nvSpPr>
              <p:spPr bwMode="auto">
                <a:xfrm>
                  <a:off x="3168" y="2448"/>
                  <a:ext cx="432" cy="336"/>
                </a:xfrm>
                <a:prstGeom prst="chevron">
                  <a:avLst>
                    <a:gd name="adj" fmla="val 32143"/>
                  </a:avLst>
                </a:pr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" name="AutoShape 18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32" cy="336"/>
                </a:xfrm>
                <a:prstGeom prst="homePlate">
                  <a:avLst>
                    <a:gd name="adj" fmla="val 32143"/>
                  </a:avLst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19"/>
              <p:cNvGrpSpPr>
                <a:grpSpLocks/>
              </p:cNvGrpSpPr>
              <p:nvPr/>
            </p:nvGrpSpPr>
            <p:grpSpPr bwMode="auto">
              <a:xfrm>
                <a:off x="3420" y="1644"/>
                <a:ext cx="2136" cy="1932"/>
                <a:chOff x="3420" y="1644"/>
                <a:chExt cx="2136" cy="1932"/>
              </a:xfrm>
            </p:grpSpPr>
            <p:sp>
              <p:nvSpPr>
                <p:cNvPr id="12" name="Oval 20"/>
                <p:cNvSpPr>
                  <a:spLocks noChangeArrowheads="1"/>
                </p:cNvSpPr>
                <p:nvPr/>
              </p:nvSpPr>
              <p:spPr bwMode="auto">
                <a:xfrm>
                  <a:off x="3420" y="1644"/>
                  <a:ext cx="2136" cy="19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9B03"/>
                    </a:gs>
                    <a:gs pos="100000">
                      <a:srgbClr val="4C2E0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" name="Oval 21"/>
                <p:cNvSpPr>
                  <a:spLocks noChangeArrowheads="1"/>
                </p:cNvSpPr>
                <p:nvPr/>
              </p:nvSpPr>
              <p:spPr bwMode="auto">
                <a:xfrm>
                  <a:off x="4452" y="2196"/>
                  <a:ext cx="924" cy="9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6BF69"/>
                    </a:gs>
                    <a:gs pos="100000">
                      <a:srgbClr val="49391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4" name="TextBox 23"/>
            <p:cNvSpPr txBox="1"/>
            <p:nvPr/>
          </p:nvSpPr>
          <p:spPr>
            <a:xfrm>
              <a:off x="899592" y="1628800"/>
              <a:ext cx="682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Toxin</a:t>
              </a:r>
              <a:endParaRPr lang="en-GB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39752" y="1844824"/>
              <a:ext cx="1368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Cell surface Receptor  for toxin</a:t>
              </a:r>
              <a:endParaRPr lang="en-GB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cxnSp>
        <p:nvCxnSpPr>
          <p:cNvPr id="33" name="Straight Connector 32"/>
          <p:cNvCxnSpPr>
            <a:stCxn id="24" idx="1"/>
            <a:endCxn id="24" idx="1"/>
          </p:cNvCxnSpPr>
          <p:nvPr/>
        </p:nvCxnSpPr>
        <p:spPr>
          <a:xfrm>
            <a:off x="899592" y="18134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99592" y="1844824"/>
            <a:ext cx="720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0"/>
          </p:cNvCxnSpPr>
          <p:nvPr/>
        </p:nvCxnSpPr>
        <p:spPr>
          <a:xfrm flipV="1">
            <a:off x="2024472" y="1988840"/>
            <a:ext cx="315280" cy="150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2411760" y="1412776"/>
            <a:ext cx="5832648" cy="2520280"/>
            <a:chOff x="2411760" y="1412776"/>
            <a:chExt cx="5832648" cy="2520280"/>
          </a:xfrm>
        </p:grpSpPr>
        <p:grpSp>
          <p:nvGrpSpPr>
            <p:cNvPr id="124" name="Group 123"/>
            <p:cNvGrpSpPr/>
            <p:nvPr/>
          </p:nvGrpSpPr>
          <p:grpSpPr>
            <a:xfrm>
              <a:off x="2411760" y="1700808"/>
              <a:ext cx="5040560" cy="2232248"/>
              <a:chOff x="2411760" y="1700808"/>
              <a:chExt cx="5040560" cy="2232248"/>
            </a:xfrm>
          </p:grpSpPr>
          <p:sp>
            <p:nvSpPr>
              <p:cNvPr id="42" name="Right Arrow 41"/>
              <p:cNvSpPr/>
              <p:nvPr/>
            </p:nvSpPr>
            <p:spPr>
              <a:xfrm>
                <a:off x="2411760" y="2708920"/>
                <a:ext cx="3096344" cy="288032"/>
              </a:xfrm>
              <a:prstGeom prst="rightArrow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Explosion 1 64"/>
              <p:cNvSpPr/>
              <p:nvPr/>
            </p:nvSpPr>
            <p:spPr>
              <a:xfrm>
                <a:off x="5580112" y="1700808"/>
                <a:ext cx="1872208" cy="2232248"/>
              </a:xfrm>
              <a:prstGeom prst="irregularSeal1">
                <a:avLst/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21"/>
              <p:cNvSpPr>
                <a:spLocks noChangeArrowheads="1"/>
              </p:cNvSpPr>
              <p:nvPr/>
            </p:nvSpPr>
            <p:spPr bwMode="auto">
              <a:xfrm>
                <a:off x="6228184" y="2492896"/>
                <a:ext cx="624069" cy="670720"/>
              </a:xfrm>
              <a:prstGeom prst="ellipse">
                <a:avLst/>
              </a:prstGeom>
              <a:gradFill rotWithShape="0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49391F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5004048" y="1412776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Pathologic effect (cell necrosis)</a:t>
              </a:r>
              <a:endParaRPr lang="en-GB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059832" y="4581128"/>
            <a:ext cx="2736304" cy="1627439"/>
            <a:chOff x="3059832" y="4581128"/>
            <a:chExt cx="2736304" cy="1627439"/>
          </a:xfrm>
        </p:grpSpPr>
        <p:grpSp>
          <p:nvGrpSpPr>
            <p:cNvPr id="100" name="Group 3"/>
            <p:cNvGrpSpPr>
              <a:grpSpLocks/>
            </p:cNvGrpSpPr>
            <p:nvPr/>
          </p:nvGrpSpPr>
          <p:grpSpPr bwMode="auto">
            <a:xfrm>
              <a:off x="4183281" y="4581128"/>
              <a:ext cx="1612855" cy="1627439"/>
              <a:chOff x="3168" y="1468"/>
              <a:chExt cx="2388" cy="2242"/>
            </a:xfrm>
          </p:grpSpPr>
          <p:sp>
            <p:nvSpPr>
              <p:cNvPr id="117" name="AutoShape 5"/>
              <p:cNvSpPr>
                <a:spLocks noChangeArrowheads="1"/>
              </p:cNvSpPr>
              <p:nvPr/>
            </p:nvSpPr>
            <p:spPr bwMode="auto">
              <a:xfrm>
                <a:off x="3168" y="2448"/>
                <a:ext cx="432" cy="336"/>
              </a:xfrm>
              <a:prstGeom prst="chevron">
                <a:avLst>
                  <a:gd name="adj" fmla="val 32143"/>
                </a:avLst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" name="AutoShape 8"/>
              <p:cNvSpPr>
                <a:spLocks noChangeArrowheads="1"/>
              </p:cNvSpPr>
              <p:nvPr/>
            </p:nvSpPr>
            <p:spPr bwMode="auto">
              <a:xfrm rot="18778301">
                <a:off x="3597" y="3268"/>
                <a:ext cx="432" cy="336"/>
              </a:xfrm>
              <a:prstGeom prst="chevron">
                <a:avLst>
                  <a:gd name="adj" fmla="val 32143"/>
                </a:avLst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" name="AutoShape 11"/>
              <p:cNvSpPr>
                <a:spLocks noChangeArrowheads="1"/>
              </p:cNvSpPr>
              <p:nvPr/>
            </p:nvSpPr>
            <p:spPr bwMode="auto">
              <a:xfrm rot="14900647">
                <a:off x="4820" y="3326"/>
                <a:ext cx="432" cy="336"/>
              </a:xfrm>
              <a:prstGeom prst="chevron">
                <a:avLst>
                  <a:gd name="adj" fmla="val 32143"/>
                </a:avLst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" name="AutoShape 14"/>
              <p:cNvSpPr>
                <a:spLocks noChangeArrowheads="1"/>
              </p:cNvSpPr>
              <p:nvPr/>
            </p:nvSpPr>
            <p:spPr bwMode="auto">
              <a:xfrm rot="3064170">
                <a:off x="3538" y="1685"/>
                <a:ext cx="432" cy="336"/>
              </a:xfrm>
              <a:prstGeom prst="chevron">
                <a:avLst>
                  <a:gd name="adj" fmla="val 32143"/>
                </a:avLst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" name="AutoShape 17"/>
              <p:cNvSpPr>
                <a:spLocks noChangeArrowheads="1"/>
              </p:cNvSpPr>
              <p:nvPr/>
            </p:nvSpPr>
            <p:spPr bwMode="auto">
              <a:xfrm rot="6966545">
                <a:off x="4805" y="1516"/>
                <a:ext cx="432" cy="336"/>
              </a:xfrm>
              <a:prstGeom prst="chevron">
                <a:avLst>
                  <a:gd name="adj" fmla="val 32143"/>
                </a:avLst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6" name="Group 19"/>
              <p:cNvGrpSpPr>
                <a:grpSpLocks/>
              </p:cNvGrpSpPr>
              <p:nvPr/>
            </p:nvGrpSpPr>
            <p:grpSpPr bwMode="auto">
              <a:xfrm>
                <a:off x="3420" y="1644"/>
                <a:ext cx="2136" cy="1932"/>
                <a:chOff x="3420" y="1644"/>
                <a:chExt cx="2136" cy="1932"/>
              </a:xfrm>
            </p:grpSpPr>
            <p:sp>
              <p:nvSpPr>
                <p:cNvPr id="107" name="Oval 20"/>
                <p:cNvSpPr>
                  <a:spLocks noChangeArrowheads="1"/>
                </p:cNvSpPr>
                <p:nvPr/>
              </p:nvSpPr>
              <p:spPr bwMode="auto">
                <a:xfrm>
                  <a:off x="3420" y="1644"/>
                  <a:ext cx="2136" cy="19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9B03"/>
                    </a:gs>
                    <a:gs pos="100000">
                      <a:srgbClr val="4C2E0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" name="Oval 21"/>
                <p:cNvSpPr>
                  <a:spLocks noChangeArrowheads="1"/>
                </p:cNvSpPr>
                <p:nvPr/>
              </p:nvSpPr>
              <p:spPr bwMode="auto">
                <a:xfrm>
                  <a:off x="4452" y="2196"/>
                  <a:ext cx="924" cy="9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6BF69"/>
                    </a:gs>
                    <a:gs pos="100000">
                      <a:srgbClr val="49391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19" name="Right Arrow 118"/>
            <p:cNvSpPr/>
            <p:nvPr/>
          </p:nvSpPr>
          <p:spPr>
            <a:xfrm>
              <a:off x="3059832" y="5301208"/>
              <a:ext cx="1008112" cy="288032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67544" y="4221088"/>
            <a:ext cx="2376264" cy="2307397"/>
            <a:chOff x="467544" y="4221088"/>
            <a:chExt cx="2376264" cy="2307397"/>
          </a:xfrm>
        </p:grpSpPr>
        <p:grpSp>
          <p:nvGrpSpPr>
            <p:cNvPr id="68" name="Group 67"/>
            <p:cNvGrpSpPr/>
            <p:nvPr/>
          </p:nvGrpSpPr>
          <p:grpSpPr>
            <a:xfrm rot="5400000">
              <a:off x="734906" y="4673806"/>
              <a:ext cx="1659325" cy="2050034"/>
              <a:chOff x="1066800" y="1752600"/>
              <a:chExt cx="4324350" cy="4800600"/>
            </a:xfrm>
          </p:grpSpPr>
          <p:sp>
            <p:nvSpPr>
              <p:cNvPr id="69" name="Line 3"/>
              <p:cNvSpPr>
                <a:spLocks noChangeShapeType="1"/>
              </p:cNvSpPr>
              <p:nvPr/>
            </p:nvSpPr>
            <p:spPr bwMode="auto">
              <a:xfrm flipH="1">
                <a:off x="3867150" y="5638800"/>
                <a:ext cx="1524000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0" name="Line 4"/>
              <p:cNvSpPr>
                <a:spLocks noChangeShapeType="1"/>
              </p:cNvSpPr>
              <p:nvPr/>
            </p:nvSpPr>
            <p:spPr bwMode="auto">
              <a:xfrm>
                <a:off x="3016250" y="4978400"/>
                <a:ext cx="844550" cy="61595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" name="Line 5"/>
              <p:cNvSpPr>
                <a:spLocks noChangeShapeType="1"/>
              </p:cNvSpPr>
              <p:nvPr/>
            </p:nvSpPr>
            <p:spPr bwMode="auto">
              <a:xfrm flipV="1">
                <a:off x="3016250" y="5581650"/>
                <a:ext cx="844550" cy="66675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 flipH="1">
                <a:off x="2686050" y="3962400"/>
                <a:ext cx="1524000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" name="Line 7"/>
              <p:cNvSpPr>
                <a:spLocks noChangeShapeType="1"/>
              </p:cNvSpPr>
              <p:nvPr/>
            </p:nvSpPr>
            <p:spPr bwMode="auto">
              <a:xfrm>
                <a:off x="1835150" y="3302000"/>
                <a:ext cx="844550" cy="61595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 flipV="1">
                <a:off x="1835150" y="3905250"/>
                <a:ext cx="844550" cy="66675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 flipH="1">
                <a:off x="3867150" y="2724150"/>
                <a:ext cx="1524000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3016250" y="2063750"/>
                <a:ext cx="844550" cy="61595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7" name="Line 11"/>
              <p:cNvSpPr>
                <a:spLocks noChangeShapeType="1"/>
              </p:cNvSpPr>
              <p:nvPr/>
            </p:nvSpPr>
            <p:spPr bwMode="auto">
              <a:xfrm flipV="1">
                <a:off x="3016250" y="2667000"/>
                <a:ext cx="844550" cy="66675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" name="AutoShape 13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685800" cy="533400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" name="AutoShape 15"/>
              <p:cNvSpPr>
                <a:spLocks noChangeArrowheads="1"/>
              </p:cNvSpPr>
              <p:nvPr/>
            </p:nvSpPr>
            <p:spPr bwMode="auto">
              <a:xfrm rot="30919">
                <a:off x="2209800" y="6019800"/>
                <a:ext cx="685800" cy="533400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0" name="AutoShape 17"/>
              <p:cNvSpPr>
                <a:spLocks noChangeArrowheads="1"/>
              </p:cNvSpPr>
              <p:nvPr/>
            </p:nvSpPr>
            <p:spPr bwMode="auto">
              <a:xfrm rot="-42493">
                <a:off x="1143000" y="4419600"/>
                <a:ext cx="685800" cy="533400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" name="AutoShape 20"/>
              <p:cNvSpPr>
                <a:spLocks noChangeArrowheads="1"/>
              </p:cNvSpPr>
              <p:nvPr/>
            </p:nvSpPr>
            <p:spPr bwMode="auto">
              <a:xfrm rot="-12063">
                <a:off x="2209800" y="1752600"/>
                <a:ext cx="685800" cy="533400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82" name="Group 23"/>
              <p:cNvGrpSpPr>
                <a:grpSpLocks/>
              </p:cNvGrpSpPr>
              <p:nvPr/>
            </p:nvGrpSpPr>
            <p:grpSpPr bwMode="auto">
              <a:xfrm>
                <a:off x="2819400" y="6096000"/>
                <a:ext cx="152400" cy="304800"/>
                <a:chOff x="1776" y="3840"/>
                <a:chExt cx="96" cy="192"/>
              </a:xfrm>
            </p:grpSpPr>
            <p:sp>
              <p:nvSpPr>
                <p:cNvPr id="98" name="Line 24"/>
                <p:cNvSpPr>
                  <a:spLocks noChangeShapeType="1"/>
                </p:cNvSpPr>
                <p:nvPr/>
              </p:nvSpPr>
              <p:spPr bwMode="auto">
                <a:xfrm>
                  <a:off x="1776" y="3840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776" y="3936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3" name="Group 26"/>
              <p:cNvGrpSpPr>
                <a:grpSpLocks/>
              </p:cNvGrpSpPr>
              <p:nvPr/>
            </p:nvGrpSpPr>
            <p:grpSpPr bwMode="auto">
              <a:xfrm>
                <a:off x="2819400" y="4800600"/>
                <a:ext cx="152400" cy="304800"/>
                <a:chOff x="1776" y="3840"/>
                <a:chExt cx="96" cy="192"/>
              </a:xfrm>
            </p:grpSpPr>
            <p:sp>
              <p:nvSpPr>
                <p:cNvPr id="96" name="Line 27"/>
                <p:cNvSpPr>
                  <a:spLocks noChangeShapeType="1"/>
                </p:cNvSpPr>
                <p:nvPr/>
              </p:nvSpPr>
              <p:spPr bwMode="auto">
                <a:xfrm>
                  <a:off x="1776" y="3840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776" y="3936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4" name="Group 29"/>
              <p:cNvGrpSpPr>
                <a:grpSpLocks/>
              </p:cNvGrpSpPr>
              <p:nvPr/>
            </p:nvGrpSpPr>
            <p:grpSpPr bwMode="auto">
              <a:xfrm>
                <a:off x="1676400" y="3124200"/>
                <a:ext cx="152400" cy="304800"/>
                <a:chOff x="1776" y="3840"/>
                <a:chExt cx="96" cy="192"/>
              </a:xfrm>
            </p:grpSpPr>
            <p:sp>
              <p:nvSpPr>
                <p:cNvPr id="94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3840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776" y="3936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5" name="Group 32"/>
              <p:cNvGrpSpPr>
                <a:grpSpLocks/>
              </p:cNvGrpSpPr>
              <p:nvPr/>
            </p:nvGrpSpPr>
            <p:grpSpPr bwMode="auto">
              <a:xfrm>
                <a:off x="2819400" y="1905000"/>
                <a:ext cx="152400" cy="304800"/>
                <a:chOff x="1776" y="3840"/>
                <a:chExt cx="96" cy="192"/>
              </a:xfrm>
            </p:grpSpPr>
            <p:sp>
              <p:nvSpPr>
                <p:cNvPr id="92" name="Line 33"/>
                <p:cNvSpPr>
                  <a:spLocks noChangeShapeType="1"/>
                </p:cNvSpPr>
                <p:nvPr/>
              </p:nvSpPr>
              <p:spPr bwMode="auto">
                <a:xfrm>
                  <a:off x="1776" y="3840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3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776" y="3936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6" name="Group 35"/>
              <p:cNvGrpSpPr>
                <a:grpSpLocks/>
              </p:cNvGrpSpPr>
              <p:nvPr/>
            </p:nvGrpSpPr>
            <p:grpSpPr bwMode="auto">
              <a:xfrm>
                <a:off x="2819400" y="3200400"/>
                <a:ext cx="152400" cy="304800"/>
                <a:chOff x="1776" y="3840"/>
                <a:chExt cx="96" cy="192"/>
              </a:xfrm>
            </p:grpSpPr>
            <p:sp>
              <p:nvSpPr>
                <p:cNvPr id="90" name="Line 36"/>
                <p:cNvSpPr>
                  <a:spLocks noChangeShapeType="1"/>
                </p:cNvSpPr>
                <p:nvPr/>
              </p:nvSpPr>
              <p:spPr bwMode="auto">
                <a:xfrm>
                  <a:off x="1776" y="3840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776" y="3936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7" name="Group 38"/>
              <p:cNvGrpSpPr>
                <a:grpSpLocks/>
              </p:cNvGrpSpPr>
              <p:nvPr/>
            </p:nvGrpSpPr>
            <p:grpSpPr bwMode="auto">
              <a:xfrm>
                <a:off x="1752600" y="4495800"/>
                <a:ext cx="152400" cy="304800"/>
                <a:chOff x="1776" y="3840"/>
                <a:chExt cx="96" cy="192"/>
              </a:xfrm>
            </p:grpSpPr>
            <p:sp>
              <p:nvSpPr>
                <p:cNvPr id="88" name="Line 39"/>
                <p:cNvSpPr>
                  <a:spLocks noChangeShapeType="1"/>
                </p:cNvSpPr>
                <p:nvPr/>
              </p:nvSpPr>
              <p:spPr bwMode="auto">
                <a:xfrm>
                  <a:off x="1776" y="3840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9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776" y="3936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20" name="TextBox 119"/>
            <p:cNvSpPr txBox="1"/>
            <p:nvPr/>
          </p:nvSpPr>
          <p:spPr>
            <a:xfrm>
              <a:off x="467544" y="4221088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Ab</a:t>
              </a:r>
              <a:r>
                <a:rPr lang="en-GB" dirty="0" smtClean="0"/>
                <a:t> blocks binding to cellular Receptor</a:t>
              </a:r>
              <a:endParaRPr lang="en-GB" dirty="0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6372200" y="486916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i.e.: Tetanus Toxin bind to R of Neuromuscular junction: paralysis</a:t>
            </a:r>
            <a:endParaRPr lang="en-GB" dirty="0"/>
          </a:p>
        </p:txBody>
      </p:sp>
      <p:sp>
        <p:nvSpPr>
          <p:cNvPr id="128" name="TextBox 127"/>
          <p:cNvSpPr txBox="1"/>
          <p:nvPr/>
        </p:nvSpPr>
        <p:spPr>
          <a:xfrm>
            <a:off x="899592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anti-toxin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Ab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  <a:noFill/>
        </p:spPr>
        <p:txBody>
          <a:bodyPr vert="horz" lIns="90487" tIns="44450" rIns="90487" bIns="4445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Blocking/neutralising</a:t>
            </a:r>
          </a:p>
        </p:txBody>
      </p:sp>
      <p:grpSp>
        <p:nvGrpSpPr>
          <p:cNvPr id="180" name="Group 179"/>
          <p:cNvGrpSpPr/>
          <p:nvPr/>
        </p:nvGrpSpPr>
        <p:grpSpPr>
          <a:xfrm>
            <a:off x="372693" y="4437112"/>
            <a:ext cx="4919387" cy="2304256"/>
            <a:chOff x="372693" y="4437112"/>
            <a:chExt cx="4919387" cy="2304256"/>
          </a:xfrm>
        </p:grpSpPr>
        <p:grpSp>
          <p:nvGrpSpPr>
            <p:cNvPr id="85" name="Group 84"/>
            <p:cNvGrpSpPr/>
            <p:nvPr/>
          </p:nvGrpSpPr>
          <p:grpSpPr>
            <a:xfrm rot="11615246">
              <a:off x="372693" y="5287923"/>
              <a:ext cx="432048" cy="470025"/>
              <a:chOff x="1763688" y="3319015"/>
              <a:chExt cx="432048" cy="470025"/>
            </a:xfrm>
          </p:grpSpPr>
          <p:sp>
            <p:nvSpPr>
              <p:cNvPr id="86" name="7-Point Star 85"/>
              <p:cNvSpPr/>
              <p:nvPr/>
            </p:nvSpPr>
            <p:spPr>
              <a:xfrm rot="20657817">
                <a:off x="1763688" y="3429000"/>
                <a:ext cx="432048" cy="360040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AutoShape 12"/>
              <p:cNvSpPr>
                <a:spLocks noChangeArrowheads="1"/>
              </p:cNvSpPr>
              <p:nvPr/>
            </p:nvSpPr>
            <p:spPr bwMode="auto">
              <a:xfrm rot="14900647">
                <a:off x="1778482" y="3353611"/>
                <a:ext cx="313583" cy="244391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 rot="11440016">
              <a:off x="1083376" y="4829934"/>
              <a:ext cx="432048" cy="470025"/>
              <a:chOff x="1763688" y="3319015"/>
              <a:chExt cx="432048" cy="470025"/>
            </a:xfrm>
          </p:grpSpPr>
          <p:sp>
            <p:nvSpPr>
              <p:cNvPr id="89" name="7-Point Star 88"/>
              <p:cNvSpPr/>
              <p:nvPr/>
            </p:nvSpPr>
            <p:spPr>
              <a:xfrm rot="20657817">
                <a:off x="1763688" y="3429000"/>
                <a:ext cx="432048" cy="360040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AutoShape 12"/>
              <p:cNvSpPr>
                <a:spLocks noChangeArrowheads="1"/>
              </p:cNvSpPr>
              <p:nvPr/>
            </p:nvSpPr>
            <p:spPr bwMode="auto">
              <a:xfrm rot="14900647">
                <a:off x="1778482" y="3353611"/>
                <a:ext cx="313583" cy="244391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12124464">
              <a:off x="1692156" y="4789101"/>
              <a:ext cx="432048" cy="470025"/>
              <a:chOff x="1763688" y="3319015"/>
              <a:chExt cx="432048" cy="470025"/>
            </a:xfrm>
          </p:grpSpPr>
          <p:sp>
            <p:nvSpPr>
              <p:cNvPr id="92" name="7-Point Star 91"/>
              <p:cNvSpPr/>
              <p:nvPr/>
            </p:nvSpPr>
            <p:spPr>
              <a:xfrm rot="20657817">
                <a:off x="1763688" y="3429000"/>
                <a:ext cx="432048" cy="360040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AutoShape 12"/>
              <p:cNvSpPr>
                <a:spLocks noChangeArrowheads="1"/>
              </p:cNvSpPr>
              <p:nvPr/>
            </p:nvSpPr>
            <p:spPr bwMode="auto">
              <a:xfrm rot="14900647">
                <a:off x="1778482" y="3353611"/>
                <a:ext cx="313583" cy="244391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 rot="11752829">
              <a:off x="2251798" y="5207334"/>
              <a:ext cx="432048" cy="470025"/>
              <a:chOff x="1763688" y="3319015"/>
              <a:chExt cx="432048" cy="470025"/>
            </a:xfrm>
          </p:grpSpPr>
          <p:sp>
            <p:nvSpPr>
              <p:cNvPr id="95" name="7-Point Star 94"/>
              <p:cNvSpPr/>
              <p:nvPr/>
            </p:nvSpPr>
            <p:spPr>
              <a:xfrm rot="20657817">
                <a:off x="1763688" y="3429000"/>
                <a:ext cx="432048" cy="360040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AutoShape 12"/>
              <p:cNvSpPr>
                <a:spLocks noChangeArrowheads="1"/>
              </p:cNvSpPr>
              <p:nvPr/>
            </p:nvSpPr>
            <p:spPr bwMode="auto">
              <a:xfrm rot="14900647">
                <a:off x="1778482" y="3353611"/>
                <a:ext cx="313583" cy="244391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04631" y="4437112"/>
              <a:ext cx="4687449" cy="2304256"/>
              <a:chOff x="604631" y="4224231"/>
              <a:chExt cx="4687449" cy="2304256"/>
            </a:xfrm>
          </p:grpSpPr>
          <p:grpSp>
            <p:nvGrpSpPr>
              <p:cNvPr id="101" name="Group 67"/>
              <p:cNvGrpSpPr/>
              <p:nvPr/>
            </p:nvGrpSpPr>
            <p:grpSpPr>
              <a:xfrm rot="5400000">
                <a:off x="851862" y="4855844"/>
                <a:ext cx="1425412" cy="1919874"/>
                <a:chOff x="1676400" y="1905000"/>
                <a:chExt cx="3714750" cy="4495800"/>
              </a:xfrm>
            </p:grpSpPr>
            <p:sp>
              <p:nvSpPr>
                <p:cNvPr id="103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3867150" y="5638800"/>
                  <a:ext cx="1524000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" name="Line 4"/>
                <p:cNvSpPr>
                  <a:spLocks noChangeShapeType="1"/>
                </p:cNvSpPr>
                <p:nvPr/>
              </p:nvSpPr>
              <p:spPr bwMode="auto">
                <a:xfrm>
                  <a:off x="3016250" y="4978400"/>
                  <a:ext cx="844550" cy="61595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3016250" y="5581650"/>
                  <a:ext cx="844550" cy="66675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686050" y="3962400"/>
                  <a:ext cx="1524000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" name="Line 7"/>
                <p:cNvSpPr>
                  <a:spLocks noChangeShapeType="1"/>
                </p:cNvSpPr>
                <p:nvPr/>
              </p:nvSpPr>
              <p:spPr bwMode="auto">
                <a:xfrm>
                  <a:off x="1835150" y="3302000"/>
                  <a:ext cx="844550" cy="61595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35150" y="3905250"/>
                  <a:ext cx="844550" cy="66675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867150" y="2724150"/>
                  <a:ext cx="1524000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0" name="Line 10"/>
                <p:cNvSpPr>
                  <a:spLocks noChangeShapeType="1"/>
                </p:cNvSpPr>
                <p:nvPr/>
              </p:nvSpPr>
              <p:spPr bwMode="auto">
                <a:xfrm>
                  <a:off x="3016250" y="2063750"/>
                  <a:ext cx="844550" cy="61595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016250" y="2667000"/>
                  <a:ext cx="844550" cy="66675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16" name="Group 23"/>
                <p:cNvGrpSpPr>
                  <a:grpSpLocks/>
                </p:cNvGrpSpPr>
                <p:nvPr/>
              </p:nvGrpSpPr>
              <p:grpSpPr bwMode="auto">
                <a:xfrm>
                  <a:off x="2819400" y="6096000"/>
                  <a:ext cx="152400" cy="304800"/>
                  <a:chOff x="1776" y="3840"/>
                  <a:chExt cx="96" cy="192"/>
                </a:xfrm>
              </p:grpSpPr>
              <p:sp>
                <p:nvSpPr>
                  <p:cNvPr id="13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840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3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936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7" name="Group 26"/>
                <p:cNvGrpSpPr>
                  <a:grpSpLocks/>
                </p:cNvGrpSpPr>
                <p:nvPr/>
              </p:nvGrpSpPr>
              <p:grpSpPr bwMode="auto">
                <a:xfrm>
                  <a:off x="2819400" y="4800600"/>
                  <a:ext cx="152400" cy="304800"/>
                  <a:chOff x="1776" y="3840"/>
                  <a:chExt cx="96" cy="192"/>
                </a:xfrm>
              </p:grpSpPr>
              <p:sp>
                <p:nvSpPr>
                  <p:cNvPr id="13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840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1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936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8" name="Group 29"/>
                <p:cNvGrpSpPr>
                  <a:grpSpLocks/>
                </p:cNvGrpSpPr>
                <p:nvPr/>
              </p:nvGrpSpPr>
              <p:grpSpPr bwMode="auto">
                <a:xfrm>
                  <a:off x="1676400" y="3124200"/>
                  <a:ext cx="152400" cy="304800"/>
                  <a:chOff x="1776" y="3840"/>
                  <a:chExt cx="96" cy="192"/>
                </a:xfrm>
              </p:grpSpPr>
              <p:sp>
                <p:nvSpPr>
                  <p:cNvPr id="12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840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9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936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9" name="Group 32"/>
                <p:cNvGrpSpPr>
                  <a:grpSpLocks/>
                </p:cNvGrpSpPr>
                <p:nvPr/>
              </p:nvGrpSpPr>
              <p:grpSpPr bwMode="auto">
                <a:xfrm>
                  <a:off x="2819400" y="1905000"/>
                  <a:ext cx="152400" cy="304800"/>
                  <a:chOff x="1776" y="3840"/>
                  <a:chExt cx="96" cy="192"/>
                </a:xfrm>
              </p:grpSpPr>
              <p:sp>
                <p:nvSpPr>
                  <p:cNvPr id="12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840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7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936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0" name="Group 35"/>
                <p:cNvGrpSpPr>
                  <a:grpSpLocks/>
                </p:cNvGrpSpPr>
                <p:nvPr/>
              </p:nvGrpSpPr>
              <p:grpSpPr bwMode="auto">
                <a:xfrm>
                  <a:off x="2819400" y="3200400"/>
                  <a:ext cx="152400" cy="304800"/>
                  <a:chOff x="1776" y="3840"/>
                  <a:chExt cx="96" cy="192"/>
                </a:xfrm>
              </p:grpSpPr>
              <p:sp>
                <p:nvSpPr>
                  <p:cNvPr id="12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840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5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936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1" name="Group 38"/>
                <p:cNvGrpSpPr>
                  <a:grpSpLocks/>
                </p:cNvGrpSpPr>
                <p:nvPr/>
              </p:nvGrpSpPr>
              <p:grpSpPr bwMode="auto">
                <a:xfrm>
                  <a:off x="1752600" y="4495800"/>
                  <a:ext cx="152400" cy="304800"/>
                  <a:chOff x="1776" y="3840"/>
                  <a:chExt cx="96" cy="192"/>
                </a:xfrm>
              </p:grpSpPr>
              <p:sp>
                <p:nvSpPr>
                  <p:cNvPr id="12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840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3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936"/>
                    <a:ext cx="96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02" name="TextBox 101"/>
              <p:cNvSpPr txBox="1"/>
              <p:nvPr/>
            </p:nvSpPr>
            <p:spPr>
              <a:xfrm>
                <a:off x="2915816" y="4224231"/>
                <a:ext cx="23762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err="1" smtClean="0"/>
                  <a:t>Ab</a:t>
                </a:r>
                <a:r>
                  <a:rPr lang="en-GB" dirty="0" smtClean="0"/>
                  <a:t> blocks binding of the virus and infection of the cell</a:t>
                </a:r>
                <a:endParaRPr lang="en-GB" dirty="0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1169" y="908720"/>
            <a:ext cx="4416815" cy="2702273"/>
            <a:chOff x="11169" y="908720"/>
            <a:chExt cx="4416815" cy="2702273"/>
          </a:xfrm>
        </p:grpSpPr>
        <p:sp>
          <p:nvSpPr>
            <p:cNvPr id="124948" name="AutoShape 5"/>
            <p:cNvSpPr>
              <a:spLocks noChangeArrowheads="1"/>
            </p:cNvSpPr>
            <p:nvPr/>
          </p:nvSpPr>
          <p:spPr bwMode="auto">
            <a:xfrm>
              <a:off x="458816" y="2244352"/>
              <a:ext cx="314216" cy="243898"/>
            </a:xfrm>
            <a:prstGeom prst="chevron">
              <a:avLst>
                <a:gd name="adj" fmla="val 32143"/>
              </a:avLst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4946" name="AutoShape 8"/>
            <p:cNvSpPr>
              <a:spLocks noChangeArrowheads="1"/>
            </p:cNvSpPr>
            <p:nvPr/>
          </p:nvSpPr>
          <p:spPr bwMode="auto">
            <a:xfrm rot="18778301">
              <a:off x="763610" y="2838982"/>
              <a:ext cx="313583" cy="244391"/>
            </a:xfrm>
            <a:prstGeom prst="chevron">
              <a:avLst>
                <a:gd name="adj" fmla="val 32143"/>
              </a:avLst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4944" name="AutoShape 11"/>
            <p:cNvSpPr>
              <a:spLocks noChangeArrowheads="1"/>
            </p:cNvSpPr>
            <p:nvPr/>
          </p:nvSpPr>
          <p:spPr bwMode="auto">
            <a:xfrm rot="14900647">
              <a:off x="1664427" y="2881086"/>
              <a:ext cx="313583" cy="244391"/>
            </a:xfrm>
            <a:prstGeom prst="chevron">
              <a:avLst>
                <a:gd name="adj" fmla="val 32143"/>
              </a:avLst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763688" y="3140968"/>
              <a:ext cx="432048" cy="470025"/>
              <a:chOff x="1763688" y="3319015"/>
              <a:chExt cx="432048" cy="470025"/>
            </a:xfrm>
          </p:grpSpPr>
          <p:sp>
            <p:nvSpPr>
              <p:cNvPr id="70" name="7-Point Star 69"/>
              <p:cNvSpPr/>
              <p:nvPr/>
            </p:nvSpPr>
            <p:spPr>
              <a:xfrm rot="20657817">
                <a:off x="1763688" y="3429000"/>
                <a:ext cx="432048" cy="360040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45" name="AutoShape 12"/>
              <p:cNvSpPr>
                <a:spLocks noChangeArrowheads="1"/>
              </p:cNvSpPr>
              <p:nvPr/>
            </p:nvSpPr>
            <p:spPr bwMode="auto">
              <a:xfrm rot="14900647">
                <a:off x="1778482" y="3353611"/>
                <a:ext cx="313583" cy="244391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24942" name="AutoShape 14"/>
            <p:cNvSpPr>
              <a:spLocks noChangeArrowheads="1"/>
            </p:cNvSpPr>
            <p:nvPr/>
          </p:nvSpPr>
          <p:spPr bwMode="auto">
            <a:xfrm rot="3064170">
              <a:off x="721275" y="1690514"/>
              <a:ext cx="313583" cy="244391"/>
            </a:xfrm>
            <a:prstGeom prst="chevron">
              <a:avLst>
                <a:gd name="adj" fmla="val 32143"/>
              </a:avLst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4940" name="AutoShape 17"/>
            <p:cNvSpPr>
              <a:spLocks noChangeArrowheads="1"/>
            </p:cNvSpPr>
            <p:nvPr/>
          </p:nvSpPr>
          <p:spPr bwMode="auto">
            <a:xfrm rot="6966545">
              <a:off x="1654665" y="1567876"/>
              <a:ext cx="313583" cy="244391"/>
            </a:xfrm>
            <a:prstGeom prst="chevron">
              <a:avLst>
                <a:gd name="adj" fmla="val 32143"/>
              </a:avLst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642109" y="1660739"/>
              <a:ext cx="1553627" cy="1402414"/>
              <a:chOff x="3420" y="1644"/>
              <a:chExt cx="2136" cy="1932"/>
            </a:xfrm>
          </p:grpSpPr>
          <p:sp>
            <p:nvSpPr>
              <p:cNvPr id="124938" name="Oval 20"/>
              <p:cNvSpPr>
                <a:spLocks noChangeArrowheads="1"/>
              </p:cNvSpPr>
              <p:nvPr/>
            </p:nvSpPr>
            <p:spPr bwMode="auto">
              <a:xfrm>
                <a:off x="3420" y="1644"/>
                <a:ext cx="2136" cy="1932"/>
              </a:xfrm>
              <a:prstGeom prst="ellipse">
                <a:avLst/>
              </a:prstGeom>
              <a:gradFill rotWithShape="0">
                <a:gsLst>
                  <a:gs pos="0">
                    <a:srgbClr val="FE9B03"/>
                  </a:gs>
                  <a:gs pos="100000">
                    <a:srgbClr val="4C2E01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4939" name="Oval 21"/>
              <p:cNvSpPr>
                <a:spLocks noChangeArrowheads="1"/>
              </p:cNvSpPr>
              <p:nvPr/>
            </p:nvSpPr>
            <p:spPr bwMode="auto">
              <a:xfrm>
                <a:off x="4452" y="2196"/>
                <a:ext cx="924" cy="924"/>
              </a:xfrm>
              <a:prstGeom prst="ellipse">
                <a:avLst/>
              </a:prstGeom>
              <a:gradFill rotWithShape="0">
                <a:gsLst>
                  <a:gs pos="0">
                    <a:srgbClr val="F6BF69"/>
                  </a:gs>
                  <a:gs pos="100000">
                    <a:srgbClr val="49391F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13570757">
              <a:off x="1722788" y="1136309"/>
              <a:ext cx="432048" cy="470025"/>
              <a:chOff x="1763688" y="3319015"/>
              <a:chExt cx="432048" cy="470025"/>
            </a:xfrm>
          </p:grpSpPr>
          <p:sp>
            <p:nvSpPr>
              <p:cNvPr id="73" name="7-Point Star 72"/>
              <p:cNvSpPr/>
              <p:nvPr/>
            </p:nvSpPr>
            <p:spPr>
              <a:xfrm rot="20657817">
                <a:off x="1763688" y="3429000"/>
                <a:ext cx="432048" cy="360040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AutoShape 12"/>
              <p:cNvSpPr>
                <a:spLocks noChangeArrowheads="1"/>
              </p:cNvSpPr>
              <p:nvPr/>
            </p:nvSpPr>
            <p:spPr bwMode="auto">
              <a:xfrm rot="14900647">
                <a:off x="1778482" y="3353611"/>
                <a:ext cx="313583" cy="244391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9820830">
              <a:off x="482218" y="1323566"/>
              <a:ext cx="432048" cy="470025"/>
              <a:chOff x="1763688" y="3319015"/>
              <a:chExt cx="432048" cy="470025"/>
            </a:xfrm>
          </p:grpSpPr>
          <p:sp>
            <p:nvSpPr>
              <p:cNvPr id="76" name="7-Point Star 75"/>
              <p:cNvSpPr/>
              <p:nvPr/>
            </p:nvSpPr>
            <p:spPr>
              <a:xfrm rot="20657817">
                <a:off x="1763688" y="3429000"/>
                <a:ext cx="432048" cy="360040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AutoShape 12"/>
              <p:cNvSpPr>
                <a:spLocks noChangeArrowheads="1"/>
              </p:cNvSpPr>
              <p:nvPr/>
            </p:nvSpPr>
            <p:spPr bwMode="auto">
              <a:xfrm rot="14900647">
                <a:off x="1778482" y="3353611"/>
                <a:ext cx="313583" cy="244391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 rot="4008559">
              <a:off x="480604" y="2981047"/>
              <a:ext cx="432048" cy="470025"/>
              <a:chOff x="1763688" y="3319015"/>
              <a:chExt cx="432048" cy="470025"/>
            </a:xfrm>
          </p:grpSpPr>
          <p:sp>
            <p:nvSpPr>
              <p:cNvPr id="80" name="7-Point Star 79"/>
              <p:cNvSpPr/>
              <p:nvPr/>
            </p:nvSpPr>
            <p:spPr>
              <a:xfrm rot="20657817">
                <a:off x="1763688" y="3429000"/>
                <a:ext cx="432048" cy="360040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AutoShape 12"/>
              <p:cNvSpPr>
                <a:spLocks noChangeArrowheads="1"/>
              </p:cNvSpPr>
              <p:nvPr/>
            </p:nvSpPr>
            <p:spPr bwMode="auto">
              <a:xfrm rot="14900647">
                <a:off x="1778482" y="3353611"/>
                <a:ext cx="313583" cy="244391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 rot="6562500">
              <a:off x="30158" y="2192152"/>
              <a:ext cx="432048" cy="470025"/>
              <a:chOff x="1763688" y="3319015"/>
              <a:chExt cx="432048" cy="470025"/>
            </a:xfrm>
          </p:grpSpPr>
          <p:sp>
            <p:nvSpPr>
              <p:cNvPr id="83" name="7-Point Star 82"/>
              <p:cNvSpPr/>
              <p:nvPr/>
            </p:nvSpPr>
            <p:spPr>
              <a:xfrm rot="20657817">
                <a:off x="1763688" y="3429000"/>
                <a:ext cx="432048" cy="360040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AutoShape 12"/>
              <p:cNvSpPr>
                <a:spLocks noChangeArrowheads="1"/>
              </p:cNvSpPr>
              <p:nvPr/>
            </p:nvSpPr>
            <p:spPr bwMode="auto">
              <a:xfrm rot="14900647">
                <a:off x="1778482" y="3353611"/>
                <a:ext cx="313583" cy="244391"/>
              </a:xfrm>
              <a:prstGeom prst="homePlate">
                <a:avLst>
                  <a:gd name="adj" fmla="val 32143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72" name="TextBox 171"/>
            <p:cNvSpPr txBox="1"/>
            <p:nvPr/>
          </p:nvSpPr>
          <p:spPr>
            <a:xfrm>
              <a:off x="755576" y="908720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Virus</a:t>
              </a:r>
              <a:endParaRPr lang="en-GB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195736" y="1124745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Cell surface Receptor  to protein on the viral envelope</a:t>
              </a:r>
              <a:endParaRPr lang="en-GB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>
            <a:xfrm flipV="1">
              <a:off x="1907704" y="1556792"/>
              <a:ext cx="315280" cy="150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2843808" y="764704"/>
            <a:ext cx="5976664" cy="2734793"/>
            <a:chOff x="2843808" y="764704"/>
            <a:chExt cx="5976664" cy="2734793"/>
          </a:xfrm>
        </p:grpSpPr>
        <p:sp>
          <p:nvSpPr>
            <p:cNvPr id="134" name="AutoShape 5"/>
            <p:cNvSpPr>
              <a:spLocks noChangeArrowheads="1"/>
            </p:cNvSpPr>
            <p:nvPr/>
          </p:nvSpPr>
          <p:spPr bwMode="auto">
            <a:xfrm>
              <a:off x="6804248" y="2132856"/>
              <a:ext cx="314216" cy="243898"/>
            </a:xfrm>
            <a:prstGeom prst="chevron">
              <a:avLst>
                <a:gd name="adj" fmla="val 32143"/>
              </a:avLst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5" name="AutoShape 8"/>
            <p:cNvSpPr>
              <a:spLocks noChangeArrowheads="1"/>
            </p:cNvSpPr>
            <p:nvPr/>
          </p:nvSpPr>
          <p:spPr bwMode="auto">
            <a:xfrm rot="18778301">
              <a:off x="7109042" y="2727486"/>
              <a:ext cx="313583" cy="244391"/>
            </a:xfrm>
            <a:prstGeom prst="chevron">
              <a:avLst>
                <a:gd name="adj" fmla="val 32143"/>
              </a:avLst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6" name="AutoShape 11"/>
            <p:cNvSpPr>
              <a:spLocks noChangeArrowheads="1"/>
            </p:cNvSpPr>
            <p:nvPr/>
          </p:nvSpPr>
          <p:spPr bwMode="auto">
            <a:xfrm rot="14900647">
              <a:off x="8009859" y="2769590"/>
              <a:ext cx="313583" cy="244391"/>
            </a:xfrm>
            <a:prstGeom prst="chevron">
              <a:avLst>
                <a:gd name="adj" fmla="val 32143"/>
              </a:avLst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0" name="AutoShape 14"/>
            <p:cNvSpPr>
              <a:spLocks noChangeArrowheads="1"/>
            </p:cNvSpPr>
            <p:nvPr/>
          </p:nvSpPr>
          <p:spPr bwMode="auto">
            <a:xfrm rot="3064170">
              <a:off x="7066707" y="1579018"/>
              <a:ext cx="313583" cy="244391"/>
            </a:xfrm>
            <a:prstGeom prst="chevron">
              <a:avLst>
                <a:gd name="adj" fmla="val 32143"/>
              </a:avLst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" name="AutoShape 17"/>
            <p:cNvSpPr>
              <a:spLocks noChangeArrowheads="1"/>
            </p:cNvSpPr>
            <p:nvPr/>
          </p:nvSpPr>
          <p:spPr bwMode="auto">
            <a:xfrm rot="6966545">
              <a:off x="8000097" y="1456380"/>
              <a:ext cx="313583" cy="244391"/>
            </a:xfrm>
            <a:prstGeom prst="chevron">
              <a:avLst>
                <a:gd name="adj" fmla="val 32143"/>
              </a:avLst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843808" y="764704"/>
              <a:ext cx="5976664" cy="2734793"/>
              <a:chOff x="2843808" y="764704"/>
              <a:chExt cx="5976664" cy="2734793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8109120" y="3029472"/>
                <a:ext cx="432048" cy="470025"/>
                <a:chOff x="1763688" y="3319015"/>
                <a:chExt cx="432048" cy="470025"/>
              </a:xfrm>
            </p:grpSpPr>
            <p:sp>
              <p:nvSpPr>
                <p:cNvPr id="138" name="7-Point Star 137"/>
                <p:cNvSpPr/>
                <p:nvPr/>
              </p:nvSpPr>
              <p:spPr>
                <a:xfrm rot="20657817">
                  <a:off x="1763688" y="3429000"/>
                  <a:ext cx="432048" cy="360040"/>
                </a:xfrm>
                <a:prstGeom prst="star7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AutoShape 12"/>
                <p:cNvSpPr>
                  <a:spLocks noChangeArrowheads="1"/>
                </p:cNvSpPr>
                <p:nvPr/>
              </p:nvSpPr>
              <p:spPr bwMode="auto">
                <a:xfrm rot="14900647">
                  <a:off x="1778482" y="3353611"/>
                  <a:ext cx="313583" cy="244391"/>
                </a:xfrm>
                <a:prstGeom prst="homePlate">
                  <a:avLst>
                    <a:gd name="adj" fmla="val 32143"/>
                  </a:avLst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2" name="Group 19"/>
              <p:cNvGrpSpPr>
                <a:grpSpLocks/>
              </p:cNvGrpSpPr>
              <p:nvPr/>
            </p:nvGrpSpPr>
            <p:grpSpPr bwMode="auto">
              <a:xfrm>
                <a:off x="6987541" y="1549243"/>
                <a:ext cx="1553627" cy="1402414"/>
                <a:chOff x="3420" y="1644"/>
                <a:chExt cx="2136" cy="1932"/>
              </a:xfrm>
            </p:grpSpPr>
            <p:sp>
              <p:nvSpPr>
                <p:cNvPr id="143" name="Oval 20"/>
                <p:cNvSpPr>
                  <a:spLocks noChangeArrowheads="1"/>
                </p:cNvSpPr>
                <p:nvPr/>
              </p:nvSpPr>
              <p:spPr bwMode="auto">
                <a:xfrm>
                  <a:off x="3420" y="1644"/>
                  <a:ext cx="2136" cy="19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9B03"/>
                    </a:gs>
                    <a:gs pos="100000">
                      <a:srgbClr val="4C2E0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" name="Oval 21"/>
                <p:cNvSpPr>
                  <a:spLocks noChangeArrowheads="1"/>
                </p:cNvSpPr>
                <p:nvPr/>
              </p:nvSpPr>
              <p:spPr bwMode="auto">
                <a:xfrm>
                  <a:off x="4452" y="2196"/>
                  <a:ext cx="924" cy="9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6BF69"/>
                    </a:gs>
                    <a:gs pos="100000">
                      <a:srgbClr val="49391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 rot="13570757">
                <a:off x="8068220" y="1024813"/>
                <a:ext cx="432048" cy="470025"/>
                <a:chOff x="1763688" y="3319015"/>
                <a:chExt cx="432048" cy="470025"/>
              </a:xfrm>
            </p:grpSpPr>
            <p:sp>
              <p:nvSpPr>
                <p:cNvPr id="146" name="7-Point Star 145"/>
                <p:cNvSpPr/>
                <p:nvPr/>
              </p:nvSpPr>
              <p:spPr>
                <a:xfrm rot="20657817">
                  <a:off x="1763688" y="3429000"/>
                  <a:ext cx="432048" cy="360040"/>
                </a:xfrm>
                <a:prstGeom prst="star7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" name="AutoShape 12"/>
                <p:cNvSpPr>
                  <a:spLocks noChangeArrowheads="1"/>
                </p:cNvSpPr>
                <p:nvPr/>
              </p:nvSpPr>
              <p:spPr bwMode="auto">
                <a:xfrm rot="14900647">
                  <a:off x="1778482" y="3353611"/>
                  <a:ext cx="313583" cy="244391"/>
                </a:xfrm>
                <a:prstGeom prst="homePlate">
                  <a:avLst>
                    <a:gd name="adj" fmla="val 32143"/>
                  </a:avLst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 rot="9820830">
                <a:off x="6827650" y="1212070"/>
                <a:ext cx="432048" cy="470025"/>
                <a:chOff x="1763688" y="3319015"/>
                <a:chExt cx="432048" cy="470025"/>
              </a:xfrm>
            </p:grpSpPr>
            <p:sp>
              <p:nvSpPr>
                <p:cNvPr id="149" name="7-Point Star 148"/>
                <p:cNvSpPr/>
                <p:nvPr/>
              </p:nvSpPr>
              <p:spPr>
                <a:xfrm rot="20657817">
                  <a:off x="1763688" y="3429000"/>
                  <a:ext cx="432048" cy="360040"/>
                </a:xfrm>
                <a:prstGeom prst="star7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AutoShape 12"/>
                <p:cNvSpPr>
                  <a:spLocks noChangeArrowheads="1"/>
                </p:cNvSpPr>
                <p:nvPr/>
              </p:nvSpPr>
              <p:spPr bwMode="auto">
                <a:xfrm rot="14900647">
                  <a:off x="1778482" y="3353611"/>
                  <a:ext cx="313583" cy="244391"/>
                </a:xfrm>
                <a:prstGeom prst="homePlate">
                  <a:avLst>
                    <a:gd name="adj" fmla="val 32143"/>
                  </a:avLst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 rot="4008559">
                <a:off x="6826036" y="2869551"/>
                <a:ext cx="432048" cy="470025"/>
                <a:chOff x="1763688" y="3319015"/>
                <a:chExt cx="432048" cy="470025"/>
              </a:xfrm>
            </p:grpSpPr>
            <p:sp>
              <p:nvSpPr>
                <p:cNvPr id="152" name="7-Point Star 151"/>
                <p:cNvSpPr/>
                <p:nvPr/>
              </p:nvSpPr>
              <p:spPr>
                <a:xfrm rot="20657817">
                  <a:off x="1763688" y="3429000"/>
                  <a:ext cx="432048" cy="360040"/>
                </a:xfrm>
                <a:prstGeom prst="star7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AutoShape 12"/>
                <p:cNvSpPr>
                  <a:spLocks noChangeArrowheads="1"/>
                </p:cNvSpPr>
                <p:nvPr/>
              </p:nvSpPr>
              <p:spPr bwMode="auto">
                <a:xfrm rot="14900647">
                  <a:off x="1778482" y="3353611"/>
                  <a:ext cx="313583" cy="244391"/>
                </a:xfrm>
                <a:prstGeom prst="homePlate">
                  <a:avLst>
                    <a:gd name="adj" fmla="val 32143"/>
                  </a:avLst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 rot="6562500">
                <a:off x="6375590" y="2080656"/>
                <a:ext cx="432048" cy="470025"/>
                <a:chOff x="1763688" y="3319015"/>
                <a:chExt cx="432048" cy="470025"/>
              </a:xfrm>
            </p:grpSpPr>
            <p:sp>
              <p:nvSpPr>
                <p:cNvPr id="155" name="7-Point Star 154"/>
                <p:cNvSpPr/>
                <p:nvPr/>
              </p:nvSpPr>
              <p:spPr>
                <a:xfrm rot="20657817">
                  <a:off x="1763688" y="3429000"/>
                  <a:ext cx="432048" cy="360040"/>
                </a:xfrm>
                <a:prstGeom prst="star7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" name="AutoShape 12"/>
                <p:cNvSpPr>
                  <a:spLocks noChangeArrowheads="1"/>
                </p:cNvSpPr>
                <p:nvPr/>
              </p:nvSpPr>
              <p:spPr bwMode="auto">
                <a:xfrm rot="14900647">
                  <a:off x="1778482" y="3353611"/>
                  <a:ext cx="313583" cy="244391"/>
                </a:xfrm>
                <a:prstGeom prst="homePlate">
                  <a:avLst>
                    <a:gd name="adj" fmla="val 32143"/>
                  </a:avLst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57" name="7-Point Star 156"/>
              <p:cNvSpPr/>
              <p:nvPr/>
            </p:nvSpPr>
            <p:spPr>
              <a:xfrm rot="20657817">
                <a:off x="7346639" y="1837090"/>
                <a:ext cx="269952" cy="256012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7-Point Star 157"/>
              <p:cNvSpPr/>
              <p:nvPr/>
            </p:nvSpPr>
            <p:spPr>
              <a:xfrm rot="20657817">
                <a:off x="7202623" y="2125122"/>
                <a:ext cx="269952" cy="256012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7-Point Star 158"/>
              <p:cNvSpPr/>
              <p:nvPr/>
            </p:nvSpPr>
            <p:spPr>
              <a:xfrm rot="20657817">
                <a:off x="7418648" y="2413154"/>
                <a:ext cx="269952" cy="256012"/>
              </a:xfrm>
              <a:prstGeom prst="star7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ight Arrow 159"/>
              <p:cNvSpPr/>
              <p:nvPr/>
            </p:nvSpPr>
            <p:spPr>
              <a:xfrm>
                <a:off x="2843808" y="2204864"/>
                <a:ext cx="3096344" cy="288032"/>
              </a:xfrm>
              <a:prstGeom prst="rightArrow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059832" y="2492896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Entry of the virus into the cell</a:t>
                </a:r>
                <a:endParaRPr lang="en-GB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6372200" y="764704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infected cell</a:t>
                </a:r>
                <a:endParaRPr lang="en-GB" dirty="0"/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2987824" y="4653136"/>
            <a:ext cx="5976664" cy="1627439"/>
            <a:chOff x="2987824" y="4653136"/>
            <a:chExt cx="5976664" cy="1627439"/>
          </a:xfrm>
        </p:grpSpPr>
        <p:grpSp>
          <p:nvGrpSpPr>
            <p:cNvPr id="161" name="Group 160"/>
            <p:cNvGrpSpPr/>
            <p:nvPr/>
          </p:nvGrpSpPr>
          <p:grpSpPr>
            <a:xfrm>
              <a:off x="2987824" y="4653136"/>
              <a:ext cx="3960440" cy="1627439"/>
              <a:chOff x="1728657" y="4581128"/>
              <a:chExt cx="4067479" cy="1627439"/>
            </a:xfrm>
          </p:grpSpPr>
          <p:grpSp>
            <p:nvGrpSpPr>
              <p:cNvPr id="162" name="Group 3"/>
              <p:cNvGrpSpPr>
                <a:grpSpLocks/>
              </p:cNvGrpSpPr>
              <p:nvPr/>
            </p:nvGrpSpPr>
            <p:grpSpPr bwMode="auto">
              <a:xfrm>
                <a:off x="4183281" y="4581128"/>
                <a:ext cx="1612855" cy="1627439"/>
                <a:chOff x="3168" y="1468"/>
                <a:chExt cx="2388" cy="2242"/>
              </a:xfrm>
            </p:grpSpPr>
            <p:sp>
              <p:nvSpPr>
                <p:cNvPr id="164" name="AutoShape 5"/>
                <p:cNvSpPr>
                  <a:spLocks noChangeArrowheads="1"/>
                </p:cNvSpPr>
                <p:nvPr/>
              </p:nvSpPr>
              <p:spPr bwMode="auto">
                <a:xfrm>
                  <a:off x="3168" y="2448"/>
                  <a:ext cx="432" cy="336"/>
                </a:xfrm>
                <a:prstGeom prst="chevron">
                  <a:avLst>
                    <a:gd name="adj" fmla="val 32143"/>
                  </a:avLst>
                </a:pr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" name="AutoShape 8"/>
                <p:cNvSpPr>
                  <a:spLocks noChangeArrowheads="1"/>
                </p:cNvSpPr>
                <p:nvPr/>
              </p:nvSpPr>
              <p:spPr bwMode="auto">
                <a:xfrm rot="18778301">
                  <a:off x="3597" y="3268"/>
                  <a:ext cx="432" cy="336"/>
                </a:xfrm>
                <a:prstGeom prst="chevron">
                  <a:avLst>
                    <a:gd name="adj" fmla="val 32143"/>
                  </a:avLst>
                </a:pr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6" name="AutoShape 11"/>
                <p:cNvSpPr>
                  <a:spLocks noChangeArrowheads="1"/>
                </p:cNvSpPr>
                <p:nvPr/>
              </p:nvSpPr>
              <p:spPr bwMode="auto">
                <a:xfrm rot="14900647">
                  <a:off x="4820" y="3326"/>
                  <a:ext cx="432" cy="336"/>
                </a:xfrm>
                <a:prstGeom prst="chevron">
                  <a:avLst>
                    <a:gd name="adj" fmla="val 32143"/>
                  </a:avLst>
                </a:pr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7" name="AutoShape 14"/>
                <p:cNvSpPr>
                  <a:spLocks noChangeArrowheads="1"/>
                </p:cNvSpPr>
                <p:nvPr/>
              </p:nvSpPr>
              <p:spPr bwMode="auto">
                <a:xfrm rot="3064170">
                  <a:off x="3538" y="1685"/>
                  <a:ext cx="432" cy="336"/>
                </a:xfrm>
                <a:prstGeom prst="chevron">
                  <a:avLst>
                    <a:gd name="adj" fmla="val 32143"/>
                  </a:avLst>
                </a:pr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8" name="AutoShape 17"/>
                <p:cNvSpPr>
                  <a:spLocks noChangeArrowheads="1"/>
                </p:cNvSpPr>
                <p:nvPr/>
              </p:nvSpPr>
              <p:spPr bwMode="auto">
                <a:xfrm rot="6966545">
                  <a:off x="4805" y="1516"/>
                  <a:ext cx="432" cy="336"/>
                </a:xfrm>
                <a:prstGeom prst="chevron">
                  <a:avLst>
                    <a:gd name="adj" fmla="val 32143"/>
                  </a:avLst>
                </a:pr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69" name="Group 19"/>
                <p:cNvGrpSpPr>
                  <a:grpSpLocks/>
                </p:cNvGrpSpPr>
                <p:nvPr/>
              </p:nvGrpSpPr>
              <p:grpSpPr bwMode="auto">
                <a:xfrm>
                  <a:off x="3420" y="1644"/>
                  <a:ext cx="2136" cy="1932"/>
                  <a:chOff x="3420" y="1644"/>
                  <a:chExt cx="2136" cy="1932"/>
                </a:xfrm>
              </p:grpSpPr>
              <p:sp>
                <p:nvSpPr>
                  <p:cNvPr id="170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420" y="1644"/>
                    <a:ext cx="2136" cy="193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E9B03"/>
                      </a:gs>
                      <a:gs pos="100000">
                        <a:srgbClr val="4C2E0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452" y="2196"/>
                    <a:ext cx="924" cy="92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6BF69"/>
                      </a:gs>
                      <a:gs pos="100000">
                        <a:srgbClr val="49391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63" name="Right Arrow 162"/>
              <p:cNvSpPr/>
              <p:nvPr/>
            </p:nvSpPr>
            <p:spPr>
              <a:xfrm>
                <a:off x="1728657" y="5301208"/>
                <a:ext cx="2339287" cy="28803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7164288" y="4653136"/>
              <a:ext cx="1800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i.e.: </a:t>
              </a:r>
              <a:r>
                <a:rPr lang="en-GB" sz="1600" dirty="0" err="1" smtClean="0"/>
                <a:t>Haemaglutinin</a:t>
              </a:r>
              <a:r>
                <a:rPr lang="en-GB" sz="1600" dirty="0" smtClean="0"/>
                <a:t> on the envelope of the influenza virus binds to respiratory epithelial cells</a:t>
              </a:r>
              <a:endParaRPr lang="en-GB" sz="1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noFill/>
        </p:spPr>
        <p:txBody>
          <a:bodyPr lIns="90487" tIns="44450" rIns="90487" bIns="44450" anchor="b"/>
          <a:lstStyle/>
          <a:p>
            <a:r>
              <a:rPr lang="en-GB" smtClean="0"/>
              <a:t>Complement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95450"/>
            <a:ext cx="7848600" cy="4114800"/>
          </a:xfrm>
          <a:noFill/>
        </p:spPr>
        <p:txBody>
          <a:bodyPr lIns="90487" tIns="44450" rIns="90487" bIns="44450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2400" dirty="0" smtClean="0">
                <a:latin typeface="Arial " charset="0"/>
              </a:rPr>
              <a:t>Preformed plasma proteins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Arial " charset="0"/>
              </a:rPr>
              <a:t>5-10% of all serum proteins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Arial " charset="0"/>
              </a:rPr>
              <a:t>Arranged in cascade such that activation of one component activates next component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Arial " charset="0"/>
              </a:rPr>
              <a:t>3 major pathways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latin typeface="Arial " charset="0"/>
                <a:ea typeface="ＭＳ Ｐゴシック" pitchFamily="34" charset="-128"/>
              </a:rPr>
              <a:t>Classical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latin typeface="Arial " charset="0"/>
                <a:ea typeface="ＭＳ Ｐゴシック" pitchFamily="34" charset="-128"/>
              </a:rPr>
              <a:t>Alternative</a:t>
            </a:r>
          </a:p>
          <a:p>
            <a:pPr lvl="1">
              <a:lnSpc>
                <a:spcPct val="80000"/>
              </a:lnSpc>
            </a:pPr>
            <a:r>
              <a:rPr lang="en-GB" sz="2400" dirty="0" err="1" smtClean="0">
                <a:latin typeface="Arial " charset="0"/>
                <a:ea typeface="ＭＳ Ｐゴシック" pitchFamily="34" charset="-128"/>
              </a:rPr>
              <a:t>Lectin</a:t>
            </a:r>
            <a:r>
              <a:rPr lang="en-GB" sz="2400" dirty="0" smtClean="0">
                <a:latin typeface="Arial " charset="0"/>
                <a:ea typeface="ＭＳ Ｐゴシック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Arial " charset="0"/>
                <a:ea typeface="ＭＳ Ｐゴシック" pitchFamily="34" charset="-128"/>
              </a:rPr>
              <a:t>Form the C3 </a:t>
            </a:r>
            <a:r>
              <a:rPr lang="en-GB" sz="2400" dirty="0" err="1" smtClean="0">
                <a:latin typeface="Arial " charset="0"/>
                <a:ea typeface="ＭＳ Ｐゴシック" pitchFamily="34" charset="-128"/>
              </a:rPr>
              <a:t>convertase</a:t>
            </a:r>
            <a:r>
              <a:rPr lang="en-GB" sz="2400" dirty="0" smtClean="0">
                <a:latin typeface="Arial " charset="0"/>
                <a:ea typeface="ＭＳ Ｐゴシック" pitchFamily="34" charset="-128"/>
              </a:rPr>
              <a:t>, lead eventually to the MAC formation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Arial " charset="0"/>
              </a:rPr>
              <a:t>Classical pathway is activated by antibodies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Arial " charset="0"/>
              </a:rPr>
              <a:t>Numerous effects of complement activation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b"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Biological Functions of Complement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Cell surface bound components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opsonisation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Soluble mediators</a:t>
            </a:r>
          </a:p>
          <a:p>
            <a:pPr lvl="1">
              <a:lnSpc>
                <a:spcPct val="90000"/>
              </a:lnSpc>
            </a:pPr>
            <a:r>
              <a:rPr lang="en-GB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chemotactic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agents</a:t>
            </a:r>
          </a:p>
          <a:p>
            <a:pPr lvl="1">
              <a:lnSpc>
                <a:spcPct val="90000"/>
              </a:lnSpc>
            </a:pPr>
            <a:r>
              <a:rPr lang="en-GB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anaphylatoxins</a:t>
            </a:r>
            <a:endParaRPr lang="en-GB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Solubilisation of immune complexes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Membrane attack complex</a:t>
            </a:r>
          </a:p>
          <a:p>
            <a:pPr lvl="1">
              <a:lnSpc>
                <a:spcPct val="90000"/>
              </a:lnSpc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cytolysis</a:t>
            </a:r>
            <a:endParaRPr lang="en-GB" dirty="0" smtClean="0">
              <a:solidFill>
                <a:srgbClr val="FFFF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2" name="AutoShape 2" descr="data:image/jpg;base64,/9j/4AAQSkZJRgABAQAAAQABAAD/2wBDAAkGBwgHBgkIBwgKCgkLDRYPDQwMDRsUFRAWIB0iIiAdHx8kKDQsJCYxJx8fLT0tMTU3Ojo6Iys/RD84QzQ5Ojf/2wBDAQoKCg0MDRoPDxo3JR8lNzc3Nzc3Nzc3Nzc3Nzc3Nzc3Nzc3Nzc3Nzc3Nzc3Nzc3Nzc3Nzc3Nzc3Nzc3Nzc3Nzf/wAARCACVAPkDASIAAhEBAxEB/8QAGwABAAIDAQEAAAAAAAAAAAAAAAQFAQIGAwf/xABPEAABBAEDAgQDBAMHEAsBAAABAgMEEQAFEiETMQYiQVEUMmEVI3GBQpGhFiQ2UmJywQclMzQ1Q1NldJOisrO00fAmVFVWZHODkqOk0vH/xAAaAQEAAgMBAAAAAAAAAAAAAAAAAQQCAwUG/8QALxEAAgECBQMDAgUFAAAAAAAAAAECAxEEEhMhUQUxQRQisRUzBjJhgZFxcqHB0f/aAAwDAQACEQMRAD8A+44xjAGMYwBjGMAYxjAGMYwBjGMAYxjAGMYwBjGMAYxjAGMYwBYxYyt13VUaND+MfQSwlxKXFXWwHgK/CyB+ecw74+QiG1KTp52kkOJW9SkbdgcApJspW5tNkCweRYwDuLHvmc4pjxjJTORCf05LjpkrQtTL3CEfEFlJHl5VYsgkcVzZAywX4kWjw7H1dyI22uUUdBlUi9wX8tkJu65oAnjAOkse+Zzi2vG5cYbljTiIxQjcsPpKgtTSnAAnbyPLVkjvdd8uPC+qSdUGoKlJYSWZKW0JYdDiUgstr+ahfKye3rgF5jGMAYxjAGMYwBjGMAYxmFdsAxu9heZCuazkUalIVLkPHV22pKZb8ZvTlpGwhKVFF8bgSAF7rqjWSfA+qy9UiyDNWXC0tAS4dnmttKiPISngqPr2q+cA6bGMYAxjGAMYxgDGMYAxjGAMYxgDGYPbK6TrEOPqsTTHHQJctDi2ke4RV3+vAJshhqQ2pt9tDjahRStIIP5Zy2p6ro7E6ZBk6Uha4gS6gqaRteUsp37TXChuST73fNGut75zusaXpLs1pmcXg/PlodZ2k/2RpBPBqgNiVAg9wSPXAPSG7ok+e6hiM0ZUZRePUiFCrJorSVJF2U1uHsPpkU6/4eegdGQWeghgOlBjqU0AEpXQO2iQFJNDnnt3yZpHhiBpEuRJiqeLj6OmvqKB43FXcAEmyeSSfrkZHgrS0NdELldENhCWi6NqDsSjeBXzFKQPbvxzgHpE1XQVvsRYzaA66SUtpiKBQUko8w2+TncOa/blzBiRobRbhx2WEXZS0gJBPa6H4V+WVT3hXT3prMpxTxWzIVIQnckgLKtxINWOfYixwbGXqRWAZxjGAMYxgEPWJ32bpUud0y58Oyt3YDW7aCav8spJ2qa/p8ZaVx4kuSXGtnwrbh2JVe4qbsqIG00QfN7CjnRvNIeaW06hLja0lKkKFhQPcEZUJ8L6OI62PgkqSpSVFSnFqX5QQkBRVuAAJAANAEjscAiaR4pM6cY7kdXRW4htiW2Pu1lUdt2qJ3A+dXpVAeudKMpVaDCjvrm6dDjNTdoCFlBKRSUoHAPHlSE2OQP1Gdp01MpCkqQpp9shLrKjZQf6Qe4Pr+sYBNxjGAVURbT+sTwY7KXY+xsPBI3lJTuonvV5YsstMI2MtpQnvtSKH6srNL/u1rH/AJjX+pltgGcZjF4BnKTVdQ1D7RTA0sRUuCOqQtySFFJo7QkBJB5PdXNexvJ2oTUxUpSlKnX3DTTKTys/0Aep9B+WRpOjsaowydXbQ88hKgVNFbYpXzJsEEpNCweDXIwCv0vxK9O19yAphtthO5tLlqO9xKUqVtVt2keb3vi/Wh0o7ZXs6NAYnfGsxWkP7doWkdhQHA7A0ALAugB6ZYDAM4xjAGMYwBjGMAwr658n8Z+Gdflf1TtJ1eFqMNvzVDbWF2lLaNywsgH5iVDj0Iz6xnPa3x4s8NAfxpP+ywC/bNoBNflnPeIv4S+Fv8qkf7s5nRjtnOeIv4S+Fv8AK5H+7OYB0mMxjAM4xjAGMZjAM4xjAOJc8QToaG5CJI1EyCbjNMKtrmiaSCoBJ4IPPp81AnfEEuD0lJmtagJA3Epar4dP+EISCdoPBB/XxRrlyEaepMuBM+LlTKLzakKWCm9pWEgcbPbjgEd6OYdWNJSF6ZMW8qcrqSFFJcLW7u6KHFe3A547c8/VlyXdKPBZP69OhOJaExucl5IUp9DBIiggkKVtBG32sj37XkadqcuLOQluc29ICf7fU35Y4P6DgSKKVcEXVGz7Axi6zo5EXTpalsPkuSHlJLhjbrUFhVUN314HB5Ao7BTekqRpMGWfs9wHqvEKWYxPNbqobgTV3tr6jJ1ZcjSjwTWfEc4SBpzkhsKBCXJa276KrrpmhtJPdKrAIviwAfVOvTlyvsz4xoDdtGohvhSubb7bQv8Ao9LzndS+F04DSmJBMRLK20OpQpSx7sWKsKvd3JTtPY0RHY+PlaBqMWQ69FLUFwpiu+dKEhBUAe27twq+4v0IzdDPPszRVlTp7PuXemazIk6xqcRGoJQrqouchnyuEIrakkbb4N881wOCclRPEMvUVuMJnJipj2BL6VJk16pKhtFDvV889qvmYDDX7k9cV0038CtR49UJ8p+hFCvas90KLHhXUXWwglBbUjeLTYcTV1m105W7lZYiLfY6NjX503qBcpGniOknqLYIEkD9NO8fLVcC6JPNUTHX4mnPIW67JMB5sU3DVHIL1HlfnSDsPHb5R38xrOffm/ECIiVJnS5fW6jbDBG5JANKHokA+hsH2PGTYLaNRU7qWr6gWZ0ZZLRQlTaUJBKQpKVDlJNGjfNA2c0Sc4dy3T06i9pPharNU27qkiQI88UlURyMsqVZpKACnftJ7bRfvZupafEU5yKrUC6GHEED7MWwSskiwg8bio+hAr1AIBysS8ic2NV1CWmHOjeRpnpEJRuO3lJSSoLofh6UbOG3Q82dcfkFvVEJKExFBW1N8hrZVm671Z5PuMw1ZGzSjwWivEE9MU6gHN6wqvssMnqdr2DjdurmyAPX5TeYc8QTo7KJyXzLU4TenNskKFVYA27wR38w/HbYqtceCWTrqXt2plOz4Pp1dC+jt22Dz83e+fl8uZddEFCtXiyBJnyPI5G6XC9vG0J22nbfr9N12KjVlyTpR4LFzX58VtqU3IGpF/vFaYVbQvlQCU7gAe4UL9ODWHvEGoQktKRIb1ISE3TTCiGB6LIQCdtiiDzfY8E5WlwaUlM6DL+OlTCDIQpmwoCklzYlIKdvtxdEHnnNlut6T97AmqlOTT1H96C7ssV1QAPKBXbt9LBxqyGlEsH9fmQFobE1E9L6AsvhuxGB5C1bBRSR7kc1zRNZf16dDf8AgzLRJSuiucGSUxro+faNvIPFkV62CMrStrR1BjTpqnGpSit90pLpY3AnqXVC+1Hi1A1VgtzOlFGmQ5YVDdBLruzeY98nzAUN11zdXfy8Bqy5GlHgsl67OZlnThNacSSAZ5b4ZV/ENDbuPpdevB4x9uTlSzpvxzYpQSNRDXlJ/wAH2277+vb0vtWENRSnQWZR+zVJKFvLSVqbPA6RWRXmBuySRRHqCM/cuE6AqWTptBvr9M7lHt0d9VfF383I53c41ZcjSjwWbeuzJMj4AT0MhB8s7pcPH+KLG2xRuj7VXIFRL1iZqHiXRWVOiMI6pBROU0dsgdLuncNtdwaJvuKByPrGoJXFe0lbjsplKAWOigBcggmgV0AAggWoAXY9ju5vXxO1F7Sor7j0iaHl3GcQLRQF0kUE8Xz29rvN1PPLcr1ZQh7bbnfxPEUrUkL/AK4IgoYST1+jSXwO607xW2vb6m6IynneIpOo6tochbzUMsPvlAcZX5yGHBvG4AlJ7UOeRzdZFkJ/6Hyd4IWmXHC0rTRSrqAEEVwe4yJOff2aG3AaU9KRKdcG1vcEfcLsj+UByB34v2zfpy3aZXjXTdrHYt6/OltOSfiEQS1QEN6OrcrmhYICjuPbaPYcqsZgeIJzrCp/WDC0Ghpq2Fb1X2SeN241wQK+hAJznmZLciXFeMyW/JYQqnAnqJYsA8gfMCALT3A5BFnJyHm5badbckhrUUI2txtp2gHkNlNWb96vmxVZVnKpB2ZcpqnUV4lmNfmmONR66t24j7L6B6n82q3bttG6r8ucfb05hhM74n4lTiiPs1DBCgR3SKTvBHqSPx7jK0Po6Z13rk6kpAQqJsP49HZ3vkjd+fbjMKdRDQrWYkgytRkUhcUpO1dfohAFp2g+18C74OYasjZpR4LNfiCdGbakpkInqfu4bUdW5vmiQEgqASe4UL/OgcOa9NhNtuIljUTISDsQwpXQvjf5ATtB7g88GjYo1zjw04J1CBM+LlSyOq2psqBAO0qCALTsu644BBN0cyXG9JAd02YZLk1QXI3ILoTu4LtADbVduAeRVjGrLkaUeCxf16dC2oTMbmpeSFF5uOpQjJNnerYCNvegT9boHPf4mZ/3kj/5trKdTrWkLbRp0zrMyiXH3SkuljdZ6oIFAHtzxyDVAg+v2Jo3/a3/ANkZDrSGlAjw5UmDJeniDvRqI6qUtFJWnakfMDQuueCfbMxJMrSPiHjDSpM3fK+4KSUJofNdc8jkX6/jluNOX8PFaLnmYaUg8dypNXh7T1ONNoDnKIymL2k8nbz/AKP7c8ousyut0WG0U0GVI0hMmKqFuKlGQVRykoQHFEgWaIokCwDwL7ZmK5J0iErS1QkOGwCtnb0h1FmgbogAnb2PAGW0jTVPOvOBwDqMoQAR22q3E56yISnXluodA3lojjjyKs4+sz27BteDiNUQ9Ff0nTHkBJiNup6jfyLvonj14rscleKFviTpTLDvS68B5Cym/MkrSCkkH5TfNc+xBz18XslvWYDtn74PKCSO1dAd/XPDxSpLU3RXHCEtphu7lngDzpPJz2HSauvhYTl5ORX++7klyKIOg6ywjckHSFO0te4pKkqtO4d+R3//ALjQoyNTalw5O9TAISWkLKA4SAq1KHPBIr045scD01h15OiavMdirRHc0ox0qJtaVUaKkDkAlQHqR+kE5p4PeUh551xooZedSEOFQNGgkBQ9LI47jnmjnShFKTuVKibs4ldp2mL0rxPNivOJecS8kBzbVpKEKCa+gIBPrV5dzOs9qMh1thBRpsx94qWoBSwrdwjv9TZrlIyAZTMzxpqT8de9syEoCqNEpbbSSPcWDR9RnRMwVOuauoLH75edaArtSlDn375xOs4l4fDqa5L2BaU5FbMlS35jWqfAhKYCSlaF7Q4Q4E8pqxwOaJ57cZs7Ikr1L7XVDCRGSYxaO3qlSig8CyKHHrzuPplsuASzKQF11wnbQ4FJA/oyPqqDD0+U8oFwLlIcCUDnlSABya7jvfr9M81Hq9SclGNu507xRAS/KTqZ1j4JP3n70Ldp6u4KPcXVXx831zMaRLZnuaqIVpmkMpaRRcBTuHmBIHv2PFD34iq15LTIS/Ekod+MLjaLSreeotKk+UmqKFC/WuBhvWv3vDDECU703C5aihBKlNuL20pXFJCueRwPfi16nGX/ACkZ4nvEkyYUh3UDCDg1D71DbVFaAlAB3A0LpN8H1rMxJMnSRIeMMOCaVSx0NpKE7U3d0L43WPVRyGjV1IioD8ZxTTHUZZWnb98S2kgUVWDSr9uD9CdpWsN9ZcJbDgeYiqYpK0K3KKm2yOFcUVjueaPbJWJxd0sozx8kuJIl6GzIZdhhzqKVJPw5BSnersbrm/Wj3xDdl6PEXpi4SHSKJLddLzqIAN8gXYPB4yNJ1pqVORG+GfbccbTHdG0K6CuoUjkdxYPI9M6GVBLzzjm8Df0+K/iqJyvU6lXpW1ElclSi+xSMGTD0waCuG26QgR94roqKkmrPejzfB7nMuKluaUfD5ipUoo+FL6q6ROy79+QCaruay6dgKXKU9vSEl5tyiPRII/beZEIiUHt9ff8AV27fQo21+280rrM7d12/ySpI4yY8654kaQ61sLEdtruKVtW6CRXp+Ob60AP6oOmKqh0E8gDt0jm+sMGP4rAsELZQvgdrceNZ4+J23W/GUCSy5RDTLfNeUFNFQPv5vXj6+h9p0+prYeE+TjzklWmy08Tf3P1zkV9oRL9P8HkPw6K1fw+Smv64yzd1/eXMsPEWmMI8OLeYLjK3JMfrKCyS7axyoqJ57cj8O2VMtbOhHQNRiRwV/GPJLfUIQolhfJu+feu/rzWX7ZUzUo5rVPBO8Nfwqlg9xqLv+2Vm2nOyQxE1FMXciG0Iuwkb13toge3buQSCci+CHVvayXXSFOLlrUohNAkuEnj0y90eEV6G2kLTudLbvb2CeP8ARzg9bxTw1OLjyWunte4jiRL+P+1vgweRF6Xl6m7cefarNfN6A5iPKlMzjqiYZUJdMoaSU9RJSV9wSBzdd/0R3y3+CISElQP766/b+VdfqzDcIoaipLgPQdU4fqDuNf6WebXWJOzOndFREmSokheoIhlY1BIUlDW0rQEp/SBIHb2PFViNLk6aXpHwhWmakygGdpLaaTwq69x2+uWiNPUliI11ASwhSLrvaavDunKcjtoC0goiqYsj3A5/Dy4j1iewuirZkydIQ+2uH1DIKpJ6JTSQpXY3XYqAsXwM9Pseb/1CB/nB/wDjLKVp5kFQ6gSSwGu3qFA3+zJfxCPdH/P55i+rVpJZfgKbXYpJ8pLUdpS5KUBWnqKVKdCQpVJrue9c++b6rKSy44lUgNkxm9oLgTZ3+lnk1kWO/GhyXpM9ophugCGXCNqQeVAAjy2ea9RyBiK9HhuPq1NpSW3uIfXFgN0KQBXHNnbyeRxVAWY9Opbe9EXJmoSksz3GlSEoWpccISXACrzqugTz6XX0zWRKQ3qRaXIQlRltJCFOAEgoPABPvX5nIsV5iEH2tUYc6khR+HS95ypr9BIFEmgaKeTdnncMww7HixXomrsLXOeKvKv7xbiDe1IrlXlpNDmwbPNmF06lZXmuxFyr8TOhzWY7ZcClockeUq5SPuK49st9SbQ7FcDqQsfYkk0oXyOx/LKLVkuMr074y/jWer8UpawpStxQQq65TSFc+nr61fJ2Skxnw5vimKYym0AEySpQUUoN9qBBP40eCc9Dhq1HB4OOaV7cHLrU5Trv+hJ1Yj9xeube3wL3A/mnObFHwhqu7kFKBX/qJzqG9MkSIZhai8h2KsUtpIUFKF2EqVfI7AkAbq54JBrhoSYbTkaa+p7THfm2pKVJINpKyO6exuqsAkVeTL8RYKUnFNv9iKeGnGFmc74eoa3I711ABX8xGdC2+oP+JUh0jZLPAX8lqH6sqm9Oc0LW1fGuJLD7gUy+RQX5UjaR/G47Dk2CL9LBT7OoPl6GhTqPiHHZYQbKmFKJCVAXZvadvekn6g6uoSpYzDJxkrPc24GEqcpKRZGUhcWW83IQtsTU+dDgKQNyb5uq75o5IjvwUuKfadZTqBtfUSpFBRIs3Qryn8hnhIkR5khmZEaUrT2j+/Ck2hfHlvvuo8muwr04zV2RFe1BE9pknS20/fq/vZX+gTY5CfOLHYqF9uOJ9OpZtp+To32DjWnPNtLeEZTBmvjeVDbVqV81183P45htqCxA01ZDCEKjrO9SgAT09qTZNHgkD8TmUyYh1A6h0j9lBO0q3eTrdgqq/i+W+18HnMokRmZrk6Q0fstxNMFR+7Cze416bhVHsaNd/Ns9Iu2r5I24PCNE0tmNFkuNxUdfT17nFqA3qARXJ4J4/Z9MS42nNp67iWEOOxG19RSwCpRcSoqBPqSATXc57RpMaLLfmTmiiC8f3opzypST89Ajy7lWrn5hVcCs1hSIsMvPT2drD/8AaZdPlDdfKkHt5tyq5sKTXAAE+l3+6NuDXXmNPZlyFrSw28lTKmipQSrcVkkjnk3z65YTpSG5MppchKHDIZCGy4Ao3tsAXeQ4z8eEh9vV2Vh15X73S55iW6pKE0LsWRt5IJ+uaxn4sOG5F1ZkmQ7YCV8qWg3tSmqPApIHcEV35zX6GElHNUv3JT/QnGUkamGFSAFGaqkF0BRBaHAF883+rMsy0KlssGQjrfHO/dlwbiNqiOLuv+GQWHmmdPMDUmluaqvlY+ZxxdilDaORwCCOEgem05r1UJ05OnuI/r2oCzuG8vcHfY9Nw3bqqh9CMx+m07fnXYJlRLdDviFk7wtSY6Uq81kHqvcH1HByR4nJHiSJQUogMEJSLJoI4AyLqLrEbWYi3FIZKYyWnkrVSg4lSyoq/Hfd9jV+128mOqR4r0aWokx3grYgggqLbXzH+TdED6X7Z6OjiKWEwkfcnZfG5yZ03KvK/knay+1N8PqYhupkvBxp1SGVBZShCgVEgWRx6Hn0ruM5fxFKYdhaC00+04sTXFENrCgB0VDkjgfhn0RKUAHakAHk8d853xVAan6hocZw7AqS8QpHBChHWQfr27HvnLw34m162ScLJ/63ZueGyU8qKjwHxqiD/wCIV/rnLHR3m0eHYbrjgDbcwdRX8Ubj3/Z+yshaCwvQdZDM9Q6gdUtsIH9mBUSNg7k+leh7++TYkV0L06erTlqTEj9FYLRDilUBuCSASBShyAfMaHvb6m8PiaULzVu6IwMZRckyWzKaTp2nyFvJDIkLBcs12cFfjmipTTenaa8tza0WXBvN0SUcD8fpgoWdYTrf2cvo9It7emQuyR59neqFX83HarwylcfVXdWc01amnmw2EhslaSCSVFA58w2j1PkSCK7cVYLC3+55/Q6KkYmzGmocZxx0JS5p60oWLO5W1Pb65tqktlsFRdADkRHTNmlefmv+eMxGQuBPl6g5pjhTLSNqUtlSkVd7kp7Ek9xfbmqzGmpc0yRMfc0t0JmOFaAhrepAoDaoJ+U2CfbzWTd2WCw1k9T4CkaeIpTbMlSHXW0MuFgu7z3aCl7iD7fLf0z2+K8Lf4u/zjWaacyvSW5bS9MWtUtxTiUto3gJPAQfRNDijSaHB5OeP7n/APEEL/2t/wDDLVB4bDQy5k/4F4+TqRx6nH4E4xniszMB+vF8fMfyzR5SkNLUhJUoJJSkepAsDOdY1AnT1SVa4XHFQxJcbabbUpsjkhPl4F2mlWb9bvLVDDzqxckzFuzL+TIEdsKUVkqNIQm7WfYD/nt9M0jMLLnxMlQU+RQANpbHsn3+p9f1DNNPjOtx2FzVJdmJb2rc2gVfJFDge3A9MmHMZz01kj+7/wCBK4GCLFGqPvjGVk2jOxBN6aSLUYZ9b/sP0/mf6v4dpxJNkkkD35rMKAIpQseo98oJBSNYcMoTeqHWfgwxv29Ok328tXu3bvT8svUo+oe+zS/kwex0PN+uYvm7/OznN+FFTzImiaqSpJ2mnd42r3L3JO7ua22U0ntQzpM1Ymk6FTJe5MXfcWbuzjm+5xgd8r5mSAa5sj8MAn3P6zj0/LGM0gPz/acX9f2nGMZpAwL9zmeaoqJ+nOMeuM0gZBIHBI/M5S6r/CPQP50n/ZZc9/UZTar/AAj0A/ypI/8Aiy5gW3Uf9svhmMuxdZS6x/d3w9/lL/8Au7mXOcL4q8Tpg+NdD006dLddQ4paCjbTocbUjy2fQq5v2ObOmUZVKzy8P4ZE3ZHdX9ePxOKGMZz22ZjMEZnGRcCsYxi7AOY25k4xdkoYxjAH5XnmhhpG+mmxvNrpAG4+5989MZMZSirJkWH6vywe2MHtkE2GMYwBj3xjC2A9b5vt3xjGG2yLDA74wO+CR6fljHp+WMAYxjAHplT4h1R/S0xlR4qpKnVrSW0CyabUrv6AVZ4Jq6F5bHtlbOmhM3pMQXZbkcBa1NlNtbgRwCbUavgen6jawkb1VeOZLwYz7HjqWtDTdLjy3NktbqbT0SUhYCSolIAUaofWvU+0J3xGwXEPq05Sg2SmM6padxcKWzQ48oIdAv6HJjjmkvaeyuTEjiJ11ICHkpCUEFQJrt6K4+ueZ1Hw4GAFLidJZUnYpr0pINiuBt2d/Ss6FONKK3pNvfdGt35J2jzHp0Z5yS2htxuS41sSbACTXf1/HNZmiQZmrwNUfaSqVCCw0qh+kP6DZHsSc20p7TVIdj6WGUoYWQtDKdqUqs36UeQQSPXJ+c+pOdKtJ0043+GZrdbjGMZVMrDGMYJGMYwAcYOMAYxjAGMYwBg9sYPbAGMYwBjGMAYxjAGB3xgd8Aen5Yx6fljAGMYwB+HfK+XpgfkreblSYpcSlLyWCkdQDtyQSk+lpI4/LLDGbaVWVJ3iQ1crX9EivQEwnC6WUuKcACgDZskXX8o168DPE+H2FfELfky3XX2ltOurWi1BSUp9EgCgkDt73eXGO+bY4yvFWUjFxRX6fpTGnzZUttbxXJV5wspruT6JFnnubNcXlgMYzTVqzqyzTd2ZJW7DGMZrJGMYwBjGMAHGDjAGMYwBjGMAYPbGMAYxjAGMYwBjGMAYHfGMAen5YxjAGMYwBg98YwBjGMEMYxjBIxjGAMYxgA4xjABxjGAf/9k="/>
          <p:cNvSpPr>
            <a:spLocks noChangeAspect="1" noChangeArrowheads="1"/>
          </p:cNvSpPr>
          <p:nvPr/>
        </p:nvSpPr>
        <p:spPr bwMode="auto">
          <a:xfrm>
            <a:off x="155575" y="-601663"/>
            <a:ext cx="21050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284" name="AutoShape 4" descr="data:image/jpg;base64,/9j/4AAQSkZJRgABAQAAAQABAAD/2wBDAAkGBwgHBgkIBwgKCgkLDRYPDQwMDRsUFRAWIB0iIiAdHx8kKDQsJCYxJx8fLT0tMTU3Ojo6Iys/RD84QzQ5Ojf/2wBDAQoKCg0MDRoPDxo3JR8lNzc3Nzc3Nzc3Nzc3Nzc3Nzc3Nzc3Nzc3Nzc3Nzc3Nzc3Nzc3Nzc3Nzc3Nzc3Nzc3Nzf/wAARCACVAPkDASIAAhEBAxEB/8QAGwABAAIDAQEAAAAAAAAAAAAAAAQFAQIGAwf/xABPEAABBAEDAgQDBAMHEAsBAAABAgMEEQAFEiETMQYiQVEUMmEVI3GBQpGhFiQ2UmJywQclMzQ1Q1NldJOisrO00fAmVFVWZHODkqOk0vH/xAAaAQEAAgMBAAAAAAAAAAAAAAAAAQQCAwUG/8QALxEAAgECBQMDAgUFAAAAAAAAAAECAxEEEhMhUQUxQRQisRUzBjJhgZFxcqHB0f/aAAwDAQACEQMRAD8A+44xjAGMYwBjGMAYxjAGMYwBjGMAYxjAGMYwBjGMAYxjAGMYwBYxYyt13VUaND+MfQSwlxKXFXWwHgK/CyB+ecw74+QiG1KTp52kkOJW9SkbdgcApJspW5tNkCweRYwDuLHvmc4pjxjJTORCf05LjpkrQtTL3CEfEFlJHl5VYsgkcVzZAywX4kWjw7H1dyI22uUUdBlUi9wX8tkJu65oAnjAOkse+Zzi2vG5cYbljTiIxQjcsPpKgtTSnAAnbyPLVkjvdd8uPC+qSdUGoKlJYSWZKW0JYdDiUgstr+ahfKye3rgF5jGMAYxjAGMYwBjGMAYxmFdsAxu9heZCuazkUalIVLkPHV22pKZb8ZvTlpGwhKVFF8bgSAF7rqjWSfA+qy9UiyDNWXC0tAS4dnmttKiPISngqPr2q+cA6bGMYAxjGAMYxgDGMYAxjGAMYxgDGYPbK6TrEOPqsTTHHQJctDi2ke4RV3+vAJshhqQ2pt9tDjahRStIIP5Zy2p6ro7E6ZBk6Uha4gS6gqaRteUsp37TXChuST73fNGut75zusaXpLs1pmcXg/PlodZ2k/2RpBPBqgNiVAg9wSPXAPSG7ok+e6hiM0ZUZRePUiFCrJorSVJF2U1uHsPpkU6/4eegdGQWeghgOlBjqU0AEpXQO2iQFJNDnnt3yZpHhiBpEuRJiqeLj6OmvqKB43FXcAEmyeSSfrkZHgrS0NdELldENhCWi6NqDsSjeBXzFKQPbvxzgHpE1XQVvsRYzaA66SUtpiKBQUko8w2+TncOa/blzBiRobRbhx2WEXZS0gJBPa6H4V+WVT3hXT3prMpxTxWzIVIQnckgLKtxINWOfYixwbGXqRWAZxjGAMYxgEPWJ32bpUud0y58Oyt3YDW7aCav8spJ2qa/p8ZaVx4kuSXGtnwrbh2JVe4qbsqIG00QfN7CjnRvNIeaW06hLja0lKkKFhQPcEZUJ8L6OI62PgkqSpSVFSnFqX5QQkBRVuAAJAANAEjscAiaR4pM6cY7kdXRW4htiW2Pu1lUdt2qJ3A+dXpVAeudKMpVaDCjvrm6dDjNTdoCFlBKRSUoHAPHlSE2OQP1Gdp01MpCkqQpp9shLrKjZQf6Qe4Pr+sYBNxjGAVURbT+sTwY7KXY+xsPBI3lJTuonvV5YsstMI2MtpQnvtSKH6srNL/u1rH/AJjX+pltgGcZjF4BnKTVdQ1D7RTA0sRUuCOqQtySFFJo7QkBJB5PdXNexvJ2oTUxUpSlKnX3DTTKTys/0Aep9B+WRpOjsaowydXbQ88hKgVNFbYpXzJsEEpNCweDXIwCv0vxK9O19yAphtthO5tLlqO9xKUqVtVt2keb3vi/Wh0o7ZXs6NAYnfGsxWkP7doWkdhQHA7A0ALAugB6ZYDAM4xjAGMYwBjGMAwr658n8Z+Gdflf1TtJ1eFqMNvzVDbWF2lLaNywsgH5iVDj0Iz6xnPa3x4s8NAfxpP+ywC/bNoBNflnPeIv4S+Fv8qkf7s5nRjtnOeIv4S+Fv8AK5H+7OYB0mMxjAM4xjAGMZjAM4xjAOJc8QToaG5CJI1EyCbjNMKtrmiaSCoBJ4IPPp81AnfEEuD0lJmtagJA3Epar4dP+EISCdoPBB/XxRrlyEaepMuBM+LlTKLzakKWCm9pWEgcbPbjgEd6OYdWNJSF6ZMW8qcrqSFFJcLW7u6KHFe3A547c8/VlyXdKPBZP69OhOJaExucl5IUp9DBIiggkKVtBG32sj37XkadqcuLOQluc29ICf7fU35Y4P6DgSKKVcEXVGz7Axi6zo5EXTpalsPkuSHlJLhjbrUFhVUN314HB5Ao7BTekqRpMGWfs9wHqvEKWYxPNbqobgTV3tr6jJ1ZcjSjwTWfEc4SBpzkhsKBCXJa276KrrpmhtJPdKrAIviwAfVOvTlyvsz4xoDdtGohvhSubb7bQv8Ao9LzndS+F04DSmJBMRLK20OpQpSx7sWKsKvd3JTtPY0RHY+PlaBqMWQ69FLUFwpiu+dKEhBUAe27twq+4v0IzdDPPszRVlTp7PuXemazIk6xqcRGoJQrqouchnyuEIrakkbb4N881wOCclRPEMvUVuMJnJipj2BL6VJk16pKhtFDvV889qvmYDDX7k9cV0038CtR49UJ8p+hFCvas90KLHhXUXWwglBbUjeLTYcTV1m105W7lZYiLfY6NjX503qBcpGniOknqLYIEkD9NO8fLVcC6JPNUTHX4mnPIW67JMB5sU3DVHIL1HlfnSDsPHb5R38xrOffm/ECIiVJnS5fW6jbDBG5JANKHokA+hsH2PGTYLaNRU7qWr6gWZ0ZZLRQlTaUJBKQpKVDlJNGjfNA2c0Sc4dy3T06i9pPharNU27qkiQI88UlURyMsqVZpKACnftJ7bRfvZupafEU5yKrUC6GHEED7MWwSskiwg8bio+hAr1AIBysS8ic2NV1CWmHOjeRpnpEJRuO3lJSSoLofh6UbOG3Q82dcfkFvVEJKExFBW1N8hrZVm671Z5PuMw1ZGzSjwWivEE9MU6gHN6wqvssMnqdr2DjdurmyAPX5TeYc8QTo7KJyXzLU4TenNskKFVYA27wR38w/HbYqtceCWTrqXt2plOz4Pp1dC+jt22Dz83e+fl8uZddEFCtXiyBJnyPI5G6XC9vG0J22nbfr9N12KjVlyTpR4LFzX58VtqU3IGpF/vFaYVbQvlQCU7gAe4UL9ODWHvEGoQktKRIb1ISE3TTCiGB6LIQCdtiiDzfY8E5WlwaUlM6DL+OlTCDIQpmwoCklzYlIKdvtxdEHnnNlut6T97AmqlOTT1H96C7ssV1QAPKBXbt9LBxqyGlEsH9fmQFobE1E9L6AsvhuxGB5C1bBRSR7kc1zRNZf16dDf8AgzLRJSuiucGSUxro+faNvIPFkV62CMrStrR1BjTpqnGpSit90pLpY3AnqXVC+1Hi1A1VgtzOlFGmQ5YVDdBLruzeY98nzAUN11zdXfy8Bqy5GlHgsl67OZlnThNacSSAZ5b4ZV/ENDbuPpdevB4x9uTlSzpvxzYpQSNRDXlJ/wAH2277+vb0vtWENRSnQWZR+zVJKFvLSVqbPA6RWRXmBuySRRHqCM/cuE6AqWTptBvr9M7lHt0d9VfF383I53c41ZcjSjwWbeuzJMj4AT0MhB8s7pcPH+KLG2xRuj7VXIFRL1iZqHiXRWVOiMI6pBROU0dsgdLuncNtdwaJvuKByPrGoJXFe0lbjsplKAWOigBcggmgV0AAggWoAXY9ju5vXxO1F7Sor7j0iaHl3GcQLRQF0kUE8Xz29rvN1PPLcr1ZQh7bbnfxPEUrUkL/AK4IgoYST1+jSXwO607xW2vb6m6IynneIpOo6tochbzUMsPvlAcZX5yGHBvG4AlJ7UOeRzdZFkJ/6Hyd4IWmXHC0rTRSrqAEEVwe4yJOff2aG3AaU9KRKdcG1vcEfcLsj+UByB34v2zfpy3aZXjXTdrHYt6/OltOSfiEQS1QEN6OrcrmhYICjuPbaPYcqsZgeIJzrCp/WDC0Ghpq2Fb1X2SeN241wQK+hAJznmZLciXFeMyW/JYQqnAnqJYsA8gfMCALT3A5BFnJyHm5badbckhrUUI2txtp2gHkNlNWb96vmxVZVnKpB2ZcpqnUV4lmNfmmONR66t24j7L6B6n82q3bttG6r8ucfb05hhM74n4lTiiPs1DBCgR3SKTvBHqSPx7jK0Po6Z13rk6kpAQqJsP49HZ3vkjd+fbjMKdRDQrWYkgytRkUhcUpO1dfohAFp2g+18C74OYasjZpR4LNfiCdGbakpkInqfu4bUdW5vmiQEgqASe4UL/OgcOa9NhNtuIljUTISDsQwpXQvjf5ATtB7g88GjYo1zjw04J1CBM+LlSyOq2psqBAO0qCALTsu644BBN0cyXG9JAd02YZLk1QXI3ILoTu4LtADbVduAeRVjGrLkaUeCxf16dC2oTMbmpeSFF5uOpQjJNnerYCNvegT9boHPf4mZ/3kj/5trKdTrWkLbRp0zrMyiXH3SkuljdZ6oIFAHtzxyDVAg+v2Jo3/a3/ANkZDrSGlAjw5UmDJeniDvRqI6qUtFJWnakfMDQuueCfbMxJMrSPiHjDSpM3fK+4KSUJofNdc8jkX6/jluNOX8PFaLnmYaUg8dypNXh7T1ONNoDnKIymL2k8nbz/AKP7c8ousyut0WG0U0GVI0hMmKqFuKlGQVRykoQHFEgWaIokCwDwL7ZmK5J0iErS1QkOGwCtnb0h1FmgbogAnb2PAGW0jTVPOvOBwDqMoQAR22q3E56yISnXluodA3lojjjyKs4+sz27BteDiNUQ9Ff0nTHkBJiNup6jfyLvonj14rscleKFviTpTLDvS68B5Cym/MkrSCkkH5TfNc+xBz18XslvWYDtn74PKCSO1dAd/XPDxSpLU3RXHCEtphu7lngDzpPJz2HSauvhYTl5ORX++7klyKIOg6ywjckHSFO0te4pKkqtO4d+R3//ALjQoyNTalw5O9TAISWkLKA4SAq1KHPBIr045scD01h15OiavMdirRHc0ox0qJtaVUaKkDkAlQHqR+kE5p4PeUh551xooZedSEOFQNGgkBQ9LI47jnmjnShFKTuVKibs4ldp2mL0rxPNivOJecS8kBzbVpKEKCa+gIBPrV5dzOs9qMh1thBRpsx94qWoBSwrdwjv9TZrlIyAZTMzxpqT8de9syEoCqNEpbbSSPcWDR9RnRMwVOuauoLH75edaArtSlDn375xOs4l4fDqa5L2BaU5FbMlS35jWqfAhKYCSlaF7Q4Q4E8pqxwOaJ57cZs7Ikr1L7XVDCRGSYxaO3qlSig8CyKHHrzuPplsuASzKQF11wnbQ4FJA/oyPqqDD0+U8oFwLlIcCUDnlSABya7jvfr9M81Hq9SclGNu507xRAS/KTqZ1j4JP3n70Ldp6u4KPcXVXx831zMaRLZnuaqIVpmkMpaRRcBTuHmBIHv2PFD34iq15LTIS/Ekod+MLjaLSreeotKk+UmqKFC/WuBhvWv3vDDECU703C5aihBKlNuL20pXFJCueRwPfi16nGX/ACkZ4nvEkyYUh3UDCDg1D71DbVFaAlAB3A0LpN8H1rMxJMnSRIeMMOCaVSx0NpKE7U3d0L43WPVRyGjV1IioD8ZxTTHUZZWnb98S2kgUVWDSr9uD9CdpWsN9ZcJbDgeYiqYpK0K3KKm2yOFcUVjueaPbJWJxd0sozx8kuJIl6GzIZdhhzqKVJPw5BSnersbrm/Wj3xDdl6PEXpi4SHSKJLddLzqIAN8gXYPB4yNJ1pqVORG+GfbccbTHdG0K6CuoUjkdxYPI9M6GVBLzzjm8Df0+K/iqJyvU6lXpW1ElclSi+xSMGTD0waCuG26QgR94roqKkmrPejzfB7nMuKluaUfD5ipUoo+FL6q6ROy79+QCaruay6dgKXKU9vSEl5tyiPRII/beZEIiUHt9ff8AV27fQo21+280rrM7d12/ySpI4yY8654kaQ61sLEdtruKVtW6CRXp+Ob60AP6oOmKqh0E8gDt0jm+sMGP4rAsELZQvgdrceNZ4+J23W/GUCSy5RDTLfNeUFNFQPv5vXj6+h9p0+prYeE+TjzklWmy08Tf3P1zkV9oRL9P8HkPw6K1fw+Smv64yzd1/eXMsPEWmMI8OLeYLjK3JMfrKCyS7axyoqJ57cj8O2VMtbOhHQNRiRwV/GPJLfUIQolhfJu+feu/rzWX7ZUzUo5rVPBO8Nfwqlg9xqLv+2Vm2nOyQxE1FMXciG0Iuwkb13toge3buQSCci+CHVvayXXSFOLlrUohNAkuEnj0y90eEV6G2kLTudLbvb2CeP8ARzg9bxTw1OLjyWunte4jiRL+P+1vgweRF6Xl6m7cefarNfN6A5iPKlMzjqiYZUJdMoaSU9RJSV9wSBzdd/0R3y3+CISElQP766/b+VdfqzDcIoaipLgPQdU4fqDuNf6WebXWJOzOndFREmSokheoIhlY1BIUlDW0rQEp/SBIHb2PFViNLk6aXpHwhWmakygGdpLaaTwq69x2+uWiNPUliI11ASwhSLrvaavDunKcjtoC0goiqYsj3A5/Dy4j1iewuirZkydIQ+2uH1DIKpJ6JTSQpXY3XYqAsXwM9Pseb/1CB/nB/wDjLKVp5kFQ6gSSwGu3qFA3+zJfxCPdH/P55i+rVpJZfgKbXYpJ8pLUdpS5KUBWnqKVKdCQpVJrue9c++b6rKSy44lUgNkxm9oLgTZ3+lnk1kWO/GhyXpM9ophugCGXCNqQeVAAjy2ea9RyBiK9HhuPq1NpSW3uIfXFgN0KQBXHNnbyeRxVAWY9Opbe9EXJmoSksz3GlSEoWpccISXACrzqugTz6XX0zWRKQ3qRaXIQlRltJCFOAEgoPABPvX5nIsV5iEH2tUYc6khR+HS95ypr9BIFEmgaKeTdnncMww7HixXomrsLXOeKvKv7xbiDe1IrlXlpNDmwbPNmF06lZXmuxFyr8TOhzWY7ZcClockeUq5SPuK49st9SbQ7FcDqQsfYkk0oXyOx/LKLVkuMr074y/jWer8UpawpStxQQq65TSFc+nr61fJ2Skxnw5vimKYym0AEySpQUUoN9qBBP40eCc9Dhq1HB4OOaV7cHLrU5Trv+hJ1Yj9xeube3wL3A/mnObFHwhqu7kFKBX/qJzqG9MkSIZhai8h2KsUtpIUFKF2EqVfI7AkAbq54JBrhoSYbTkaa+p7THfm2pKVJINpKyO6exuqsAkVeTL8RYKUnFNv9iKeGnGFmc74eoa3I711ABX8xGdC2+oP+JUh0jZLPAX8lqH6sqm9Oc0LW1fGuJLD7gUy+RQX5UjaR/G47Dk2CL9LBT7OoPl6GhTqPiHHZYQbKmFKJCVAXZvadvekn6g6uoSpYzDJxkrPc24GEqcpKRZGUhcWW83IQtsTU+dDgKQNyb5uq75o5IjvwUuKfadZTqBtfUSpFBRIs3Qryn8hnhIkR5khmZEaUrT2j+/Ck2hfHlvvuo8muwr04zV2RFe1BE9pknS20/fq/vZX+gTY5CfOLHYqF9uOJ9OpZtp+To32DjWnPNtLeEZTBmvjeVDbVqV81183P45htqCxA01ZDCEKjrO9SgAT09qTZNHgkD8TmUyYh1A6h0j9lBO0q3eTrdgqq/i+W+18HnMokRmZrk6Q0fstxNMFR+7Cze416bhVHsaNd/Ns9Iu2r5I24PCNE0tmNFkuNxUdfT17nFqA3qARXJ4J4/Z9MS42nNp67iWEOOxG19RSwCpRcSoqBPqSATXc57RpMaLLfmTmiiC8f3opzypST89Ajy7lWrn5hVcCs1hSIsMvPT2drD/8AaZdPlDdfKkHt5tyq5sKTXAAE+l3+6NuDXXmNPZlyFrSw28lTKmipQSrcVkkjnk3z65YTpSG5MppchKHDIZCGy4Ao3tsAXeQ4z8eEh9vV2Vh15X73S55iW6pKE0LsWRt5IJ+uaxn4sOG5F1ZkmQ7YCV8qWg3tSmqPApIHcEV35zX6GElHNUv3JT/QnGUkamGFSAFGaqkF0BRBaHAF883+rMsy0KlssGQjrfHO/dlwbiNqiOLuv+GQWHmmdPMDUmluaqvlY+ZxxdilDaORwCCOEgem05r1UJ05OnuI/r2oCzuG8vcHfY9Nw3bqqh9CMx+m07fnXYJlRLdDviFk7wtSY6Uq81kHqvcH1HByR4nJHiSJQUogMEJSLJoI4AyLqLrEbWYi3FIZKYyWnkrVSg4lSyoq/Hfd9jV+128mOqR4r0aWokx3grYgggqLbXzH+TdED6X7Z6OjiKWEwkfcnZfG5yZ03KvK/knay+1N8PqYhupkvBxp1SGVBZShCgVEgWRx6Hn0ruM5fxFKYdhaC00+04sTXFENrCgB0VDkjgfhn0RKUAHakAHk8d853xVAan6hocZw7AqS8QpHBChHWQfr27HvnLw34m162ScLJ/63ZueGyU8qKjwHxqiD/wCIV/rnLHR3m0eHYbrjgDbcwdRX8Ubj3/Z+yshaCwvQdZDM9Q6gdUtsIH9mBUSNg7k+leh7++TYkV0L06erTlqTEj9FYLRDilUBuCSASBShyAfMaHvb6m8PiaULzVu6IwMZRckyWzKaTp2nyFvJDIkLBcs12cFfjmipTTenaa8tza0WXBvN0SUcD8fpgoWdYTrf2cvo9It7emQuyR59neqFX83HarwylcfVXdWc01amnmw2EhslaSCSVFA58w2j1PkSCK7cVYLC3+55/Q6KkYmzGmocZxx0JS5p60oWLO5W1Pb65tqktlsFRdADkRHTNmlefmv+eMxGQuBPl6g5pjhTLSNqUtlSkVd7kp7Ek9xfbmqzGmpc0yRMfc0t0JmOFaAhrepAoDaoJ+U2CfbzWTd2WCw1k9T4CkaeIpTbMlSHXW0MuFgu7z3aCl7iD7fLf0z2+K8Lf4u/zjWaacyvSW5bS9MWtUtxTiUto3gJPAQfRNDijSaHB5OeP7n/APEEL/2t/wDDLVB4bDQy5k/4F4+TqRx6nH4E4xniszMB+vF8fMfyzR5SkNLUhJUoJJSkepAsDOdY1AnT1SVa4XHFQxJcbabbUpsjkhPl4F2mlWb9bvLVDDzqxckzFuzL+TIEdsKUVkqNIQm7WfYD/nt9M0jMLLnxMlQU+RQANpbHsn3+p9f1DNNPjOtx2FzVJdmJb2rc2gVfJFDge3A9MmHMZz01kj+7/wCBK4GCLFGqPvjGVk2jOxBN6aSLUYZ9b/sP0/mf6v4dpxJNkkkD35rMKAIpQseo98oJBSNYcMoTeqHWfgwxv29Ok328tXu3bvT8svUo+oe+zS/kwex0PN+uYvm7/OznN+FFTzImiaqSpJ2mnd42r3L3JO7ua22U0ntQzpM1Ymk6FTJe5MXfcWbuzjm+5xgd8r5mSAa5sj8MAn3P6zj0/LGM0gPz/acX9f2nGMZpAwL9zmeaoqJ+nOMeuM0gZBIHBI/M5S6r/CPQP50n/ZZc9/UZTar/AAj0A/ypI/8Aiy5gW3Uf9svhmMuxdZS6x/d3w9/lL/8Au7mXOcL4q8Tpg+NdD006dLddQ4paCjbTocbUjy2fQq5v2ObOmUZVKzy8P4ZE3ZHdX9ePxOKGMZz22ZjMEZnGRcCsYxi7AOY25k4xdkoYxjAH5XnmhhpG+mmxvNrpAG4+5989MZMZSirJkWH6vywe2MHtkE2GMYwBj3xjC2A9b5vt3xjGG2yLDA74wO+CR6fljHp+WMAYxjAHplT4h1R/S0xlR4qpKnVrSW0CyabUrv6AVZ4Jq6F5bHtlbOmhM3pMQXZbkcBa1NlNtbgRwCbUavgen6jawkb1VeOZLwYz7HjqWtDTdLjy3NktbqbT0SUhYCSolIAUaofWvU+0J3xGwXEPq05Sg2SmM6padxcKWzQ48oIdAv6HJjjmkvaeyuTEjiJ11ICHkpCUEFQJrt6K4+ueZ1Hw4GAFLidJZUnYpr0pINiuBt2d/Ss6FONKK3pNvfdGt35J2jzHp0Z5yS2htxuS41sSbACTXf1/HNZmiQZmrwNUfaSqVCCw0qh+kP6DZHsSc20p7TVIdj6WGUoYWQtDKdqUqs36UeQQSPXJ+c+pOdKtJ0043+GZrdbjGMZVMrDGMYJGMYwAcYOMAYxjAGMYwBg9sYPbAGMYwBjGMAYxjAGB3xgd8Aen5Yx6fljAGMYwB+HfK+XpgfkreblSYpcSlLyWCkdQDtyQSk+lpI4/LLDGbaVWVJ3iQ1crX9EivQEwnC6WUuKcACgDZskXX8o168DPE+H2FfELfky3XX2ltOurWi1BSUp9EgCgkDt73eXGO+bY4yvFWUjFxRX6fpTGnzZUttbxXJV5wspruT6JFnnubNcXlgMYzTVqzqyzTd2ZJW7DGMZrJGMYwBjGMAHGDjAGMYwBjGMAYPbGMAYxjAGMYwBjGMAYHfGMAen5YxjAGMYwBg98YwBjGMEMYxjBIxjGAMYxgA4xjABxjGAf/9k="/>
          <p:cNvSpPr>
            <a:spLocks noChangeAspect="1" noChangeArrowheads="1"/>
          </p:cNvSpPr>
          <p:nvPr/>
        </p:nvSpPr>
        <p:spPr bwMode="auto">
          <a:xfrm>
            <a:off x="155575" y="-601663"/>
            <a:ext cx="21050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uiExpan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Complement Classical pathway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442108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Only certain </a:t>
            </a:r>
            <a:r>
              <a:rPr lang="en-GB" dirty="0" err="1" smtClean="0"/>
              <a:t>Igs</a:t>
            </a:r>
            <a:r>
              <a:rPr lang="en-GB" dirty="0" smtClean="0"/>
              <a:t> can activate complement</a:t>
            </a:r>
          </a:p>
          <a:p>
            <a:pPr lvl="1"/>
            <a:r>
              <a:rPr lang="en-GB" dirty="0" err="1" smtClean="0"/>
              <a:t>IgM</a:t>
            </a:r>
            <a:endParaRPr lang="en-GB" dirty="0" smtClean="0"/>
          </a:p>
          <a:p>
            <a:pPr lvl="1"/>
            <a:r>
              <a:rPr lang="en-GB" dirty="0" smtClean="0"/>
              <a:t>IgG3 and IgG1 (in humans)</a:t>
            </a:r>
          </a:p>
          <a:p>
            <a:r>
              <a:rPr lang="en-GB" dirty="0" smtClean="0"/>
              <a:t>C1q needs to bind to at least two </a:t>
            </a:r>
            <a:r>
              <a:rPr lang="en-GB" dirty="0" err="1" smtClean="0"/>
              <a:t>Fc</a:t>
            </a:r>
            <a:r>
              <a:rPr lang="en-GB" dirty="0" smtClean="0"/>
              <a:t> portion to be activated</a:t>
            </a:r>
          </a:p>
          <a:p>
            <a:pPr lvl="1"/>
            <a:r>
              <a:rPr lang="en-GB" dirty="0" err="1" smtClean="0"/>
              <a:t>IgM</a:t>
            </a:r>
            <a:r>
              <a:rPr lang="en-GB" dirty="0" smtClean="0"/>
              <a:t> can bind more than 1 C1q: more efficient than </a:t>
            </a:r>
            <a:r>
              <a:rPr lang="en-GB" dirty="0" err="1" smtClean="0"/>
              <a:t>IgG</a:t>
            </a:r>
            <a:r>
              <a:rPr lang="en-GB" dirty="0" smtClean="0"/>
              <a:t> to activate complement</a:t>
            </a:r>
          </a:p>
        </p:txBody>
      </p:sp>
      <p:pic>
        <p:nvPicPr>
          <p:cNvPr id="4" name="Picture 3" descr="C1q.jpg"/>
          <p:cNvPicPr>
            <a:picLocks noChangeAspect="1"/>
          </p:cNvPicPr>
          <p:nvPr/>
        </p:nvPicPr>
        <p:blipFill>
          <a:blip r:embed="rId2" cstate="print"/>
          <a:srcRect t="8848" r="51171" b="-3060"/>
          <a:stretch>
            <a:fillRect/>
          </a:stretch>
        </p:blipFill>
        <p:spPr>
          <a:xfrm>
            <a:off x="4644008" y="1628800"/>
            <a:ext cx="2160240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6876" y="1702549"/>
            <a:ext cx="10953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free </a:t>
            </a:r>
            <a:r>
              <a:rPr lang="en-GB" dirty="0" err="1" smtClean="0"/>
              <a:t>IgM</a:t>
            </a:r>
            <a:r>
              <a:rPr lang="en-GB" dirty="0" smtClean="0"/>
              <a:t>: </a:t>
            </a:r>
          </a:p>
          <a:p>
            <a:pPr algn="ctr"/>
            <a:r>
              <a:rPr lang="en-GB" dirty="0" smtClean="0"/>
              <a:t>planar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2422629"/>
            <a:ext cx="1362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bound </a:t>
            </a:r>
            <a:r>
              <a:rPr lang="en-GB" dirty="0" err="1" smtClean="0"/>
              <a:t>IgM</a:t>
            </a:r>
            <a:r>
              <a:rPr lang="en-GB" dirty="0" smtClean="0"/>
              <a:t>: </a:t>
            </a:r>
          </a:p>
          <a:p>
            <a:pPr algn="ctr"/>
            <a:r>
              <a:rPr lang="en-GB" dirty="0" smtClean="0"/>
              <a:t>staple form</a:t>
            </a:r>
            <a:endParaRPr lang="en-GB" dirty="0"/>
          </a:p>
        </p:txBody>
      </p:sp>
      <p:pic>
        <p:nvPicPr>
          <p:cNvPr id="7" name="Picture 6" descr="C1q.jpg"/>
          <p:cNvPicPr>
            <a:picLocks noChangeAspect="1"/>
          </p:cNvPicPr>
          <p:nvPr/>
        </p:nvPicPr>
        <p:blipFill>
          <a:blip r:embed="rId2" cstate="print"/>
          <a:srcRect l="52085" t="44370" b="6207"/>
          <a:stretch>
            <a:fillRect/>
          </a:stretch>
        </p:blipFill>
        <p:spPr>
          <a:xfrm>
            <a:off x="6948264" y="3284984"/>
            <a:ext cx="2119807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3501008"/>
            <a:ext cx="21602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C1q bind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5517232"/>
            <a:ext cx="42484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Binding of C1q activates C1r, cleaves C1s, activate C4, C2 to create the C3 </a:t>
            </a:r>
            <a:r>
              <a:rPr lang="en-GB" dirty="0" err="1" smtClean="0"/>
              <a:t>convertase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3212976"/>
            <a:ext cx="21957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C1q bind to at least two </a:t>
            </a:r>
            <a:r>
              <a:rPr lang="en-GB" dirty="0" err="1" smtClean="0"/>
              <a:t>IgG</a:t>
            </a:r>
            <a:r>
              <a:rPr lang="en-GB" dirty="0" smtClean="0"/>
              <a:t> molecules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95728" y="6611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 smtClean="0"/>
              <a:t>Immunobiology</a:t>
            </a:r>
            <a:r>
              <a:rPr lang="en-GB" sz="1000" b="1" dirty="0" smtClean="0"/>
              <a:t>, </a:t>
            </a:r>
            <a:r>
              <a:rPr lang="en-GB" sz="1000" b="1" dirty="0" err="1" smtClean="0"/>
              <a:t>Janeway</a:t>
            </a:r>
            <a:endParaRPr lang="en-GB" sz="1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b"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Binding of antigen and recruitment of effectors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19672" y="1484290"/>
            <a:ext cx="5224464" cy="5064868"/>
            <a:chOff x="1066" y="-667"/>
            <a:chExt cx="3291" cy="4430"/>
          </a:xfrm>
        </p:grpSpPr>
        <p:sp>
          <p:nvSpPr>
            <p:cNvPr id="122884" name="Line 4"/>
            <p:cNvSpPr>
              <a:spLocks noChangeShapeType="1"/>
            </p:cNvSpPr>
            <p:nvPr/>
          </p:nvSpPr>
          <p:spPr bwMode="auto">
            <a:xfrm>
              <a:off x="2548" y="2658"/>
              <a:ext cx="134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85" name="Line 5"/>
            <p:cNvSpPr>
              <a:spLocks noChangeShapeType="1"/>
            </p:cNvSpPr>
            <p:nvPr/>
          </p:nvSpPr>
          <p:spPr bwMode="auto">
            <a:xfrm flipH="1" flipV="1">
              <a:off x="1685" y="1915"/>
              <a:ext cx="855" cy="73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86" name="Line 6"/>
            <p:cNvSpPr>
              <a:spLocks noChangeShapeType="1"/>
            </p:cNvSpPr>
            <p:nvPr/>
          </p:nvSpPr>
          <p:spPr bwMode="auto">
            <a:xfrm flipH="1">
              <a:off x="1688" y="2640"/>
              <a:ext cx="856" cy="67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87" name="Line 7"/>
            <p:cNvSpPr>
              <a:spLocks noChangeShapeType="1"/>
            </p:cNvSpPr>
            <p:nvPr/>
          </p:nvSpPr>
          <p:spPr bwMode="auto">
            <a:xfrm flipV="1">
              <a:off x="1496" y="3328"/>
              <a:ext cx="179" cy="21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88" name="Line 8"/>
            <p:cNvSpPr>
              <a:spLocks noChangeShapeType="1"/>
            </p:cNvSpPr>
            <p:nvPr/>
          </p:nvSpPr>
          <p:spPr bwMode="auto">
            <a:xfrm flipH="1" flipV="1">
              <a:off x="1432" y="3142"/>
              <a:ext cx="279" cy="18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89" name="Line 9"/>
            <p:cNvSpPr>
              <a:spLocks noChangeShapeType="1"/>
            </p:cNvSpPr>
            <p:nvPr/>
          </p:nvSpPr>
          <p:spPr bwMode="auto">
            <a:xfrm flipV="1">
              <a:off x="1486" y="1940"/>
              <a:ext cx="179" cy="21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90" name="Line 10"/>
            <p:cNvSpPr>
              <a:spLocks noChangeShapeType="1"/>
            </p:cNvSpPr>
            <p:nvPr/>
          </p:nvSpPr>
          <p:spPr bwMode="auto">
            <a:xfrm flipH="1" flipV="1">
              <a:off x="1422" y="1754"/>
              <a:ext cx="279" cy="18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91" name="Line 11"/>
            <p:cNvSpPr>
              <a:spLocks noChangeShapeType="1"/>
            </p:cNvSpPr>
            <p:nvPr/>
          </p:nvSpPr>
          <p:spPr bwMode="auto">
            <a:xfrm>
              <a:off x="1066" y="-667"/>
              <a:ext cx="14" cy="443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1110" y="1817"/>
              <a:ext cx="379" cy="272"/>
            </a:xfrm>
            <a:prstGeom prst="homePlate">
              <a:avLst>
                <a:gd name="adj" fmla="val 4644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93" name="AutoShape 13"/>
            <p:cNvSpPr>
              <a:spLocks noChangeArrowheads="1"/>
            </p:cNvSpPr>
            <p:nvPr/>
          </p:nvSpPr>
          <p:spPr bwMode="auto">
            <a:xfrm>
              <a:off x="1113" y="3233"/>
              <a:ext cx="379" cy="272"/>
            </a:xfrm>
            <a:prstGeom prst="homePlate">
              <a:avLst>
                <a:gd name="adj" fmla="val 4644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94" name="Arc 14"/>
            <p:cNvSpPr>
              <a:spLocks/>
            </p:cNvSpPr>
            <p:nvPr/>
          </p:nvSpPr>
          <p:spPr bwMode="auto">
            <a:xfrm>
              <a:off x="3253" y="1639"/>
              <a:ext cx="1104" cy="904"/>
            </a:xfrm>
            <a:custGeom>
              <a:avLst/>
              <a:gdLst>
                <a:gd name="T0" fmla="*/ 56 w 21600"/>
                <a:gd name="T1" fmla="*/ 0 h 21600"/>
                <a:gd name="T2" fmla="*/ 0 w 21600"/>
                <a:gd name="T3" fmla="*/ 3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95" name="Arc 15"/>
            <p:cNvSpPr>
              <a:spLocks/>
            </p:cNvSpPr>
            <p:nvPr/>
          </p:nvSpPr>
          <p:spPr bwMode="auto">
            <a:xfrm>
              <a:off x="2153" y="1628"/>
              <a:ext cx="1104" cy="904"/>
            </a:xfrm>
            <a:custGeom>
              <a:avLst/>
              <a:gdLst>
                <a:gd name="T0" fmla="*/ 56 w 21600"/>
                <a:gd name="T1" fmla="*/ 38 h 21600"/>
                <a:gd name="T2" fmla="*/ 0 w 21600"/>
                <a:gd name="T3" fmla="*/ 0 h 21600"/>
                <a:gd name="T4" fmla="*/ 56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97" name="Rectangle 17"/>
            <p:cNvSpPr>
              <a:spLocks noChangeArrowheads="1"/>
            </p:cNvSpPr>
            <p:nvPr/>
          </p:nvSpPr>
          <p:spPr bwMode="auto">
            <a:xfrm>
              <a:off x="1143" y="2492"/>
              <a:ext cx="74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400" b="0">
                  <a:solidFill>
                    <a:schemeClr val="accent1"/>
                  </a:solidFill>
                  <a:latin typeface="Arial Unicode MS" pitchFamily="34" charset="-128"/>
                </a:rPr>
                <a:t>antigen</a:t>
              </a:r>
            </a:p>
          </p:txBody>
        </p:sp>
        <p:sp>
          <p:nvSpPr>
            <p:cNvPr id="122898" name="Rectangle 18"/>
            <p:cNvSpPr>
              <a:spLocks noChangeArrowheads="1"/>
            </p:cNvSpPr>
            <p:nvPr/>
          </p:nvSpPr>
          <p:spPr bwMode="auto">
            <a:xfrm>
              <a:off x="2783" y="2693"/>
              <a:ext cx="84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400" b="0" dirty="0">
                  <a:solidFill>
                    <a:schemeClr val="accent2"/>
                  </a:solidFill>
                  <a:latin typeface="Arial Unicode MS" pitchFamily="34" charset="-128"/>
                </a:rPr>
                <a:t>antibody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15816" y="357301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C3a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1" name="Curved Connector 20"/>
          <p:cNvCxnSpPr/>
          <p:nvPr/>
        </p:nvCxnSpPr>
        <p:spPr>
          <a:xfrm rot="10800000">
            <a:off x="1691680" y="3501008"/>
            <a:ext cx="2088232" cy="1296144"/>
          </a:xfrm>
          <a:prstGeom prst="curvedConnector3">
            <a:avLst>
              <a:gd name="adj1" fmla="val 50000"/>
            </a:avLst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91680" y="292494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C3b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1485238" y="2123274"/>
            <a:ext cx="10801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MAC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Arc 15"/>
          <p:cNvSpPr>
            <a:spLocks/>
          </p:cNvSpPr>
          <p:nvPr/>
        </p:nvSpPr>
        <p:spPr bwMode="auto">
          <a:xfrm rot="5400000">
            <a:off x="2255540" y="2289075"/>
            <a:ext cx="672995" cy="648588"/>
          </a:xfrm>
          <a:custGeom>
            <a:avLst/>
            <a:gdLst>
              <a:gd name="T0" fmla="*/ 56 w 21600"/>
              <a:gd name="T1" fmla="*/ 38 h 21600"/>
              <a:gd name="T2" fmla="*/ 0 w 21600"/>
              <a:gd name="T3" fmla="*/ 0 h 21600"/>
              <a:gd name="T4" fmla="*/ 56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915816" y="20608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C5a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2120" y="35010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Complement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31640" y="2420888"/>
            <a:ext cx="50405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331640" y="2204864"/>
            <a:ext cx="50405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2771800" y="1628800"/>
            <a:ext cx="4320480" cy="2880320"/>
            <a:chOff x="2771800" y="1628800"/>
            <a:chExt cx="4320480" cy="2880320"/>
          </a:xfrm>
        </p:grpSpPr>
        <p:sp>
          <p:nvSpPr>
            <p:cNvPr id="35" name="Oval 34"/>
            <p:cNvSpPr/>
            <p:nvPr/>
          </p:nvSpPr>
          <p:spPr>
            <a:xfrm>
              <a:off x="2771800" y="1628800"/>
              <a:ext cx="1584176" cy="28803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55976" y="27089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attract inflammatory cells</a:t>
              </a:r>
              <a:endPara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7624" y="2852936"/>
            <a:ext cx="5256584" cy="648072"/>
            <a:chOff x="1187624" y="2852936"/>
            <a:chExt cx="5256584" cy="648072"/>
          </a:xfrm>
        </p:grpSpPr>
        <p:sp>
          <p:nvSpPr>
            <p:cNvPr id="38" name="Oval 37"/>
            <p:cNvSpPr/>
            <p:nvPr/>
          </p:nvSpPr>
          <p:spPr>
            <a:xfrm>
              <a:off x="1187624" y="2852936"/>
              <a:ext cx="1800200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87824" y="2996952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binding to complement receptor</a:t>
              </a:r>
              <a:endParaRPr lang="en-GB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1916832"/>
            <a:ext cx="2627784" cy="914400"/>
            <a:chOff x="0" y="1916832"/>
            <a:chExt cx="2627784" cy="914400"/>
          </a:xfrm>
        </p:grpSpPr>
        <p:sp>
          <p:nvSpPr>
            <p:cNvPr id="41" name="TextBox 40"/>
            <p:cNvSpPr txBox="1"/>
            <p:nvPr/>
          </p:nvSpPr>
          <p:spPr>
            <a:xfrm>
              <a:off x="0" y="2204864"/>
              <a:ext cx="1259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lyse</a:t>
              </a:r>
              <a:r>
                <a:rPr lang="en-GB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cell</a:t>
              </a: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971600" y="1916832"/>
              <a:ext cx="1656184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Complement Receptors to C3 fragments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CR1 = CD35</a:t>
            </a:r>
          </a:p>
          <a:p>
            <a:pPr lvl="1"/>
            <a:r>
              <a:rPr lang="en-GB" dirty="0" smtClean="0"/>
              <a:t>bind C3b,C4b; high affinity</a:t>
            </a:r>
          </a:p>
          <a:p>
            <a:pPr lvl="1"/>
            <a:r>
              <a:rPr lang="en-GB" dirty="0" err="1" smtClean="0"/>
              <a:t>phagocytosis</a:t>
            </a:r>
            <a:r>
              <a:rPr lang="en-GB" dirty="0" smtClean="0"/>
              <a:t>, transport of Immune Complexes, </a:t>
            </a:r>
            <a:r>
              <a:rPr lang="en-GB" dirty="0" err="1" smtClean="0"/>
              <a:t>microbicidial</a:t>
            </a:r>
            <a:r>
              <a:rPr lang="en-GB" dirty="0" smtClean="0"/>
              <a:t> activity (in conjunction with the </a:t>
            </a:r>
            <a:r>
              <a:rPr lang="en-GB" dirty="0" err="1" smtClean="0"/>
              <a:t>Fc</a:t>
            </a:r>
            <a:r>
              <a:rPr lang="en-GB" dirty="0" err="1" smtClean="0">
                <a:latin typeface="Symbol" pitchFamily="18" charset="2"/>
              </a:rPr>
              <a:t>g</a:t>
            </a:r>
            <a:r>
              <a:rPr lang="en-GB" dirty="0" err="1" smtClean="0"/>
              <a:t>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phagocytes, </a:t>
            </a:r>
            <a:r>
              <a:rPr lang="en-GB" dirty="0" err="1" smtClean="0"/>
              <a:t>neutrophils</a:t>
            </a:r>
            <a:r>
              <a:rPr lang="en-GB" dirty="0" smtClean="0"/>
              <a:t>, RBC, B and T cells</a:t>
            </a:r>
          </a:p>
          <a:p>
            <a:r>
              <a:rPr lang="en-GB" dirty="0" smtClean="0"/>
              <a:t>CR2 = CD21</a:t>
            </a:r>
          </a:p>
          <a:p>
            <a:pPr lvl="1"/>
            <a:r>
              <a:rPr lang="en-GB" dirty="0" smtClean="0"/>
              <a:t>Bind C3d</a:t>
            </a:r>
          </a:p>
          <a:p>
            <a:pPr lvl="1"/>
            <a:r>
              <a:rPr lang="en-GB" dirty="0" err="1" smtClean="0"/>
              <a:t>Coreceptor</a:t>
            </a:r>
            <a:r>
              <a:rPr lang="en-GB" dirty="0" smtClean="0"/>
              <a:t> for B cell activation, trapping of Antigen, Receptor for EBV</a:t>
            </a:r>
          </a:p>
          <a:p>
            <a:pPr lvl="1"/>
            <a:r>
              <a:rPr lang="en-GB" dirty="0" smtClean="0"/>
              <a:t>B cells, FDC</a:t>
            </a:r>
          </a:p>
          <a:p>
            <a:r>
              <a:rPr lang="en-GB" dirty="0" smtClean="0"/>
              <a:t>CR3 = Mac-1 = CD11b/CD18</a:t>
            </a:r>
          </a:p>
          <a:p>
            <a:pPr lvl="1"/>
            <a:r>
              <a:rPr lang="en-GB" dirty="0" smtClean="0"/>
              <a:t>bind iC3b, ICAM, other </a:t>
            </a:r>
            <a:r>
              <a:rPr lang="en-GB" dirty="0" err="1" smtClean="0"/>
              <a:t>ligands</a:t>
            </a:r>
            <a:endParaRPr lang="en-GB" dirty="0" smtClean="0"/>
          </a:p>
          <a:p>
            <a:pPr lvl="1"/>
            <a:r>
              <a:rPr lang="en-GB" dirty="0" err="1" smtClean="0"/>
              <a:t>phagocytosis</a:t>
            </a:r>
            <a:r>
              <a:rPr lang="en-GB" dirty="0" smtClean="0"/>
              <a:t>, leukocyte adhesion to endothelium</a:t>
            </a:r>
          </a:p>
          <a:p>
            <a:pPr lvl="1"/>
            <a:r>
              <a:rPr lang="en-GB" dirty="0" smtClean="0"/>
              <a:t>Phagocytes, </a:t>
            </a:r>
            <a:r>
              <a:rPr lang="en-GB" dirty="0" err="1" smtClean="0"/>
              <a:t>neutrophils</a:t>
            </a:r>
            <a:r>
              <a:rPr lang="en-GB" dirty="0" smtClean="0"/>
              <a:t>, NK cells</a:t>
            </a:r>
          </a:p>
          <a:p>
            <a:r>
              <a:rPr lang="en-GB" dirty="0" smtClean="0"/>
              <a:t>CR4= CD11c/CD18</a:t>
            </a:r>
          </a:p>
          <a:p>
            <a:pPr lvl="1"/>
            <a:r>
              <a:rPr lang="en-GB" dirty="0" smtClean="0"/>
              <a:t>bind iC3b</a:t>
            </a:r>
          </a:p>
          <a:p>
            <a:pPr lvl="1"/>
            <a:r>
              <a:rPr lang="en-GB" dirty="0" err="1" smtClean="0"/>
              <a:t>Phagocytosis</a:t>
            </a:r>
            <a:endParaRPr lang="en-GB" dirty="0" smtClean="0"/>
          </a:p>
          <a:p>
            <a:pPr lvl="1"/>
            <a:r>
              <a:rPr lang="en-GB" dirty="0" err="1" smtClean="0"/>
              <a:t>Dendritic</a:t>
            </a:r>
            <a:r>
              <a:rPr lang="en-GB" dirty="0" smtClean="0"/>
              <a:t> Cells (phenotypic marker), phagocytes, NK cells</a:t>
            </a:r>
          </a:p>
          <a:p>
            <a:r>
              <a:rPr lang="en-GB" dirty="0" err="1" smtClean="0"/>
              <a:t>CRIg</a:t>
            </a:r>
            <a:endParaRPr lang="en-GB" dirty="0" smtClean="0"/>
          </a:p>
          <a:p>
            <a:pPr lvl="1"/>
            <a:r>
              <a:rPr lang="en-GB" dirty="0" smtClean="0"/>
              <a:t>Bind C3b, iC3b</a:t>
            </a:r>
          </a:p>
          <a:p>
            <a:pPr lvl="1"/>
            <a:r>
              <a:rPr lang="en-GB" dirty="0" smtClean="0"/>
              <a:t>Clearance of </a:t>
            </a:r>
            <a:r>
              <a:rPr lang="en-GB" dirty="0" err="1" smtClean="0"/>
              <a:t>opsonized</a:t>
            </a:r>
            <a:r>
              <a:rPr lang="en-GB" dirty="0" smtClean="0"/>
              <a:t> microbes</a:t>
            </a:r>
          </a:p>
          <a:p>
            <a:pPr lvl="1"/>
            <a:r>
              <a:rPr lang="en-GB" dirty="0" err="1" smtClean="0"/>
              <a:t>Kupfer</a:t>
            </a:r>
            <a:r>
              <a:rPr lang="en-GB" dirty="0" smtClean="0"/>
              <a:t> cells (phagocytes of the liver)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r>
              <a:rPr lang="en-GB" b="1" dirty="0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Interaction of </a:t>
            </a:r>
            <a:r>
              <a:rPr lang="en-GB" b="1" dirty="0" err="1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Ig</a:t>
            </a:r>
            <a:r>
              <a:rPr lang="en-GB" b="1" dirty="0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GB" b="1" dirty="0" err="1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FcR</a:t>
            </a:r>
            <a:endParaRPr lang="en-GB" b="1" dirty="0" smtClean="0">
              <a:solidFill>
                <a:srgbClr val="9BBCE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825" y="1765300"/>
            <a:ext cx="6113463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  <a:noFill/>
        </p:spPr>
        <p:txBody>
          <a:bodyPr lIns="90487" tIns="44450" rIns="90487" bIns="44450" anchor="ctr"/>
          <a:lstStyle/>
          <a:p>
            <a:r>
              <a:rPr lang="en-GB" b="1" dirty="0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Human </a:t>
            </a:r>
            <a:r>
              <a:rPr lang="en-GB" b="1" dirty="0" err="1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Fc</a:t>
            </a:r>
            <a:r>
              <a:rPr lang="en-GB" b="1" dirty="0" smtClean="0">
                <a:solidFill>
                  <a:srgbClr val="9BBCE5"/>
                </a:solidFill>
                <a:latin typeface="Symbol" pitchFamily="18" charset="2"/>
                <a:cs typeface="Arial" pitchFamily="34" charset="0"/>
              </a:rPr>
              <a:t></a:t>
            </a:r>
            <a:r>
              <a:rPr lang="en-GB" b="1" dirty="0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 receptors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329332" y="1340768"/>
            <a:ext cx="621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dirty="0">
                <a:latin typeface="+mj-lt"/>
              </a:rPr>
              <a:t>Name</a:t>
            </a:r>
            <a:endParaRPr lang="en-GB" sz="2400" b="0" dirty="0">
              <a:latin typeface="+mj-lt"/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872382" y="1340768"/>
            <a:ext cx="293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latin typeface="+mj-lt"/>
              </a:rPr>
              <a:t>CD</a:t>
            </a:r>
            <a:endParaRPr lang="en-GB" sz="2400" b="0">
              <a:latin typeface="+mj-lt"/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3059832" y="1340768"/>
            <a:ext cx="12346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latin typeface="+mj-lt"/>
              </a:rPr>
              <a:t>Distribution</a:t>
            </a:r>
            <a:endParaRPr lang="en-GB" sz="2400" b="0">
              <a:latin typeface="+mj-lt"/>
            </a:endParaRP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5415682" y="1340768"/>
            <a:ext cx="7589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latin typeface="+mj-lt"/>
              </a:rPr>
              <a:t>Affinity</a:t>
            </a:r>
            <a:endParaRPr lang="en-GB" sz="2400" b="0">
              <a:latin typeface="+mj-lt"/>
            </a:endParaRP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7396882" y="1340768"/>
            <a:ext cx="1057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latin typeface="+mj-lt"/>
              </a:rPr>
              <a:t>Specificity</a:t>
            </a:r>
            <a:endParaRPr lang="en-GB" sz="2400" b="0">
              <a:latin typeface="+mj-lt"/>
            </a:endParaRP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340569" y="1331243"/>
            <a:ext cx="22225" cy="292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2696294" y="1331243"/>
            <a:ext cx="20638" cy="292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4801319" y="1331243"/>
            <a:ext cx="22225" cy="292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6907932" y="1331243"/>
            <a:ext cx="20637" cy="292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9012957" y="1331243"/>
            <a:ext cx="20637" cy="292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323528" y="1700808"/>
            <a:ext cx="559182" cy="334765"/>
            <a:chOff x="339725" y="2755900"/>
            <a:chExt cx="559182" cy="334765"/>
          </a:xfrm>
        </p:grpSpPr>
        <p:sp>
          <p:nvSpPr>
            <p:cNvPr id="137229" name="Rectangle 13"/>
            <p:cNvSpPr>
              <a:spLocks noChangeArrowheads="1"/>
            </p:cNvSpPr>
            <p:nvPr/>
          </p:nvSpPr>
          <p:spPr bwMode="auto">
            <a:xfrm>
              <a:off x="339725" y="2755900"/>
              <a:ext cx="224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0" dirty="0" err="1">
                  <a:latin typeface="+mj-lt"/>
                </a:rPr>
                <a:t>Fc</a:t>
              </a:r>
              <a:endParaRPr lang="en-GB" sz="2400" b="0" dirty="0">
                <a:latin typeface="+mj-lt"/>
              </a:endParaRPr>
            </a:p>
          </p:txBody>
        </p:sp>
        <p:sp>
          <p:nvSpPr>
            <p:cNvPr id="137230" name="Rectangle 14"/>
            <p:cNvSpPr>
              <a:spLocks noChangeArrowheads="1"/>
            </p:cNvSpPr>
            <p:nvPr/>
          </p:nvSpPr>
          <p:spPr bwMode="auto">
            <a:xfrm>
              <a:off x="590550" y="2782888"/>
              <a:ext cx="1057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0">
                  <a:latin typeface="Symbol" pitchFamily="18" charset="2"/>
                </a:rPr>
                <a:t>g</a:t>
              </a:r>
              <a:endParaRPr lang="en-GB" sz="2400" b="0">
                <a:latin typeface="Symbol" pitchFamily="18" charset="2"/>
              </a:endParaRPr>
            </a:p>
          </p:txBody>
        </p:sp>
        <p:sp>
          <p:nvSpPr>
            <p:cNvPr id="137231" name="Rectangle 15"/>
            <p:cNvSpPr>
              <a:spLocks noChangeArrowheads="1"/>
            </p:cNvSpPr>
            <p:nvPr/>
          </p:nvSpPr>
          <p:spPr bwMode="auto">
            <a:xfrm>
              <a:off x="695325" y="2755900"/>
              <a:ext cx="2035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0" dirty="0">
                  <a:latin typeface="+mj-lt"/>
                </a:rPr>
                <a:t>RI</a:t>
              </a:r>
              <a:endParaRPr lang="en-GB" sz="2400" b="0" dirty="0">
                <a:latin typeface="+mj-lt"/>
              </a:endParaRPr>
            </a:p>
          </p:txBody>
        </p:sp>
      </p:grp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1746969" y="1674143"/>
            <a:ext cx="553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CD64</a:t>
            </a:r>
            <a:endParaRPr lang="en-GB" sz="2400" b="0">
              <a:latin typeface="+mj-lt"/>
            </a:endParaRPr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>
            <a:off x="3059832" y="1700808"/>
            <a:ext cx="14411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2000" dirty="0" err="1" smtClean="0">
                <a:latin typeface="+mj-lt"/>
              </a:rPr>
              <a:t>m</a:t>
            </a:r>
            <a:r>
              <a:rPr lang="en-GB" sz="2000" b="0" dirty="0" err="1" smtClean="0">
                <a:latin typeface="+mj-lt"/>
              </a:rPr>
              <a:t>onocytes</a:t>
            </a:r>
            <a:r>
              <a:rPr lang="en-GB" sz="2000" b="0" dirty="0" smtClean="0">
                <a:latin typeface="+mj-lt"/>
              </a:rPr>
              <a:t>,</a:t>
            </a:r>
          </a:p>
          <a:p>
            <a:pPr algn="ctr"/>
            <a:r>
              <a:rPr lang="en-GB" sz="2000" dirty="0" smtClean="0">
                <a:latin typeface="+mj-lt"/>
              </a:rPr>
              <a:t>macrophages</a:t>
            </a:r>
          </a:p>
          <a:p>
            <a:pPr algn="ctr"/>
            <a:r>
              <a:rPr lang="en-GB" sz="2000" dirty="0" err="1" smtClean="0">
                <a:latin typeface="+mj-lt"/>
              </a:rPr>
              <a:t>n</a:t>
            </a:r>
            <a:r>
              <a:rPr lang="en-GB" sz="2000" b="0" dirty="0" err="1" smtClean="0">
                <a:latin typeface="+mj-lt"/>
              </a:rPr>
              <a:t>eutrophils</a:t>
            </a:r>
            <a:endParaRPr lang="en-GB" sz="2000" b="0" dirty="0" smtClean="0">
              <a:latin typeface="+mj-lt"/>
            </a:endParaRPr>
          </a:p>
          <a:p>
            <a:pPr algn="ctr"/>
            <a:r>
              <a:rPr lang="en-GB" sz="2000" dirty="0" err="1" smtClean="0">
                <a:latin typeface="+mj-lt"/>
              </a:rPr>
              <a:t>eosinophils</a:t>
            </a:r>
            <a:r>
              <a:rPr lang="en-GB" sz="2000" dirty="0" smtClean="0">
                <a:latin typeface="+mj-lt"/>
              </a:rPr>
              <a:t>,</a:t>
            </a:r>
          </a:p>
          <a:p>
            <a:pPr algn="ctr"/>
            <a:r>
              <a:rPr lang="en-GB" sz="2000" dirty="0" err="1" smtClean="0">
                <a:latin typeface="+mj-lt"/>
              </a:rPr>
              <a:t>d</a:t>
            </a:r>
            <a:r>
              <a:rPr lang="en-GB" sz="2000" b="0" dirty="0" err="1" smtClean="0">
                <a:latin typeface="+mj-lt"/>
              </a:rPr>
              <a:t>endritic</a:t>
            </a:r>
            <a:r>
              <a:rPr lang="en-GB" sz="2000" b="0" dirty="0" smtClean="0">
                <a:latin typeface="+mj-lt"/>
              </a:rPr>
              <a:t> cells</a:t>
            </a: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5631631" y="1689075"/>
            <a:ext cx="474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 dirty="0" smtClean="0">
                <a:latin typeface="+mj-lt"/>
              </a:rPr>
              <a:t>High</a:t>
            </a:r>
            <a:endParaRPr lang="en-GB" sz="2400" b="0" dirty="0">
              <a:latin typeface="+mj-lt"/>
            </a:endParaRPr>
          </a:p>
        </p:txBody>
      </p:sp>
      <p:sp>
        <p:nvSpPr>
          <p:cNvPr id="137237" name="Rectangle 21"/>
          <p:cNvSpPr>
            <a:spLocks noChangeArrowheads="1"/>
          </p:cNvSpPr>
          <p:nvPr/>
        </p:nvSpPr>
        <p:spPr bwMode="auto">
          <a:xfrm>
            <a:off x="7063507" y="1674143"/>
            <a:ext cx="16847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IgG1=IgG3&gt;IgG4</a:t>
            </a:r>
            <a:endParaRPr lang="en-GB" sz="2400" b="0">
              <a:latin typeface="+mj-lt"/>
            </a:endParaRPr>
          </a:p>
        </p:txBody>
      </p:sp>
      <p:sp>
        <p:nvSpPr>
          <p:cNvPr id="137238" name="Rectangle 22"/>
          <p:cNvSpPr>
            <a:spLocks noChangeArrowheads="1"/>
          </p:cNvSpPr>
          <p:nvPr/>
        </p:nvSpPr>
        <p:spPr bwMode="auto">
          <a:xfrm>
            <a:off x="1340569" y="1664618"/>
            <a:ext cx="22225" cy="354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2696294" y="1664618"/>
            <a:ext cx="20638" cy="354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40" name="Rectangle 24"/>
          <p:cNvSpPr>
            <a:spLocks noChangeArrowheads="1"/>
          </p:cNvSpPr>
          <p:nvPr/>
        </p:nvSpPr>
        <p:spPr bwMode="auto">
          <a:xfrm>
            <a:off x="4801319" y="1664618"/>
            <a:ext cx="22225" cy="354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41" name="Rectangle 25"/>
          <p:cNvSpPr>
            <a:spLocks noChangeArrowheads="1"/>
          </p:cNvSpPr>
          <p:nvPr/>
        </p:nvSpPr>
        <p:spPr bwMode="auto">
          <a:xfrm>
            <a:off x="6907932" y="1664618"/>
            <a:ext cx="20637" cy="354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42" name="Rectangle 26"/>
          <p:cNvSpPr>
            <a:spLocks noChangeArrowheads="1"/>
          </p:cNvSpPr>
          <p:nvPr/>
        </p:nvSpPr>
        <p:spPr bwMode="auto">
          <a:xfrm>
            <a:off x="9012957" y="1664618"/>
            <a:ext cx="20637" cy="354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43" name="Rectangle 27"/>
          <p:cNvSpPr>
            <a:spLocks noChangeArrowheads="1"/>
          </p:cNvSpPr>
          <p:nvPr/>
        </p:nvSpPr>
        <p:spPr bwMode="auto">
          <a:xfrm>
            <a:off x="298450" y="3419078"/>
            <a:ext cx="224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 dirty="0" err="1">
                <a:latin typeface="+mj-lt"/>
              </a:rPr>
              <a:t>Fc</a:t>
            </a:r>
            <a:endParaRPr lang="en-GB" sz="2400" b="0" dirty="0">
              <a:latin typeface="+mj-lt"/>
            </a:endParaRPr>
          </a:p>
        </p:txBody>
      </p:sp>
      <p:sp>
        <p:nvSpPr>
          <p:cNvPr id="137244" name="Rectangle 28"/>
          <p:cNvSpPr>
            <a:spLocks noChangeArrowheads="1"/>
          </p:cNvSpPr>
          <p:nvPr/>
        </p:nvSpPr>
        <p:spPr bwMode="auto">
          <a:xfrm>
            <a:off x="549275" y="3446066"/>
            <a:ext cx="1057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latin typeface="Symbol" pitchFamily="18" charset="2"/>
              </a:rPr>
              <a:t>g</a:t>
            </a:r>
            <a:endParaRPr lang="en-GB" sz="2400" b="0" dirty="0">
              <a:latin typeface="Symbol" pitchFamily="18" charset="2"/>
            </a:endParaRPr>
          </a:p>
        </p:txBody>
      </p:sp>
      <p:sp>
        <p:nvSpPr>
          <p:cNvPr id="137245" name="Rectangle 29"/>
          <p:cNvSpPr>
            <a:spLocks noChangeArrowheads="1"/>
          </p:cNvSpPr>
          <p:nvPr/>
        </p:nvSpPr>
        <p:spPr bwMode="auto">
          <a:xfrm>
            <a:off x="652463" y="3419078"/>
            <a:ext cx="2677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latin typeface="+mj-lt"/>
              </a:rPr>
              <a:t>RII</a:t>
            </a:r>
            <a:endParaRPr lang="en-GB" sz="2400" b="0" dirty="0">
              <a:latin typeface="+mj-lt"/>
            </a:endParaRPr>
          </a:p>
        </p:txBody>
      </p:sp>
      <p:sp>
        <p:nvSpPr>
          <p:cNvPr id="137246" name="Rectangle 30"/>
          <p:cNvSpPr>
            <a:spLocks noChangeArrowheads="1"/>
          </p:cNvSpPr>
          <p:nvPr/>
        </p:nvSpPr>
        <p:spPr bwMode="auto">
          <a:xfrm>
            <a:off x="1695450" y="3357166"/>
            <a:ext cx="553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latin typeface="+mj-lt"/>
              </a:rPr>
              <a:t>CD32</a:t>
            </a:r>
            <a:endParaRPr lang="en-GB" sz="2400" b="0" dirty="0">
              <a:latin typeface="+mj-lt"/>
            </a:endParaRPr>
          </a:p>
        </p:txBody>
      </p:sp>
      <p:sp>
        <p:nvSpPr>
          <p:cNvPr id="137247" name="Rectangle 31"/>
          <p:cNvSpPr>
            <a:spLocks noChangeArrowheads="1"/>
          </p:cNvSpPr>
          <p:nvPr/>
        </p:nvSpPr>
        <p:spPr bwMode="auto">
          <a:xfrm>
            <a:off x="3071813" y="3357166"/>
            <a:ext cx="1211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monocytes,</a:t>
            </a:r>
            <a:endParaRPr lang="en-GB" sz="2400" b="0">
              <a:latin typeface="+mj-lt"/>
            </a:endParaRPr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008313" y="3647678"/>
            <a:ext cx="12574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neutrophils,</a:t>
            </a:r>
            <a:endParaRPr lang="en-GB" sz="2400" b="0">
              <a:latin typeface="+mj-lt"/>
            </a:endParaRPr>
          </a:p>
        </p:txBody>
      </p:sp>
      <p:sp>
        <p:nvSpPr>
          <p:cNvPr id="137249" name="Rectangle 33"/>
          <p:cNvSpPr>
            <a:spLocks noChangeArrowheads="1"/>
          </p:cNvSpPr>
          <p:nvPr/>
        </p:nvSpPr>
        <p:spPr bwMode="auto">
          <a:xfrm>
            <a:off x="3008313" y="3939778"/>
            <a:ext cx="12455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 dirty="0" err="1">
                <a:latin typeface="+mj-lt"/>
              </a:rPr>
              <a:t>eosinophils</a:t>
            </a:r>
            <a:r>
              <a:rPr lang="en-GB" sz="2000" b="0" dirty="0">
                <a:latin typeface="+mj-lt"/>
              </a:rPr>
              <a:t>,</a:t>
            </a:r>
            <a:endParaRPr lang="en-GB" sz="2400" b="0" dirty="0">
              <a:latin typeface="+mj-lt"/>
            </a:endParaRPr>
          </a:p>
        </p:txBody>
      </p:sp>
      <p:sp>
        <p:nvSpPr>
          <p:cNvPr id="137250" name="Rectangle 34"/>
          <p:cNvSpPr>
            <a:spLocks noChangeArrowheads="1"/>
          </p:cNvSpPr>
          <p:nvPr/>
        </p:nvSpPr>
        <p:spPr bwMode="auto">
          <a:xfrm>
            <a:off x="2884488" y="4230291"/>
            <a:ext cx="16831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 dirty="0" smtClean="0">
                <a:latin typeface="+mj-lt"/>
              </a:rPr>
              <a:t>platelets</a:t>
            </a:r>
            <a:r>
              <a:rPr lang="en-GB" sz="2000" b="0" dirty="0">
                <a:latin typeface="+mj-lt"/>
              </a:rPr>
              <a:t>, B cells</a:t>
            </a:r>
            <a:endParaRPr lang="en-GB" sz="2400" b="0" dirty="0">
              <a:latin typeface="+mj-lt"/>
            </a:endParaRPr>
          </a:p>
        </p:txBody>
      </p:sp>
      <p:sp>
        <p:nvSpPr>
          <p:cNvPr id="137251" name="Rectangle 35"/>
          <p:cNvSpPr>
            <a:spLocks noChangeArrowheads="1"/>
          </p:cNvSpPr>
          <p:nvPr/>
        </p:nvSpPr>
        <p:spPr bwMode="auto">
          <a:xfrm>
            <a:off x="5580112" y="3357488"/>
            <a:ext cx="5520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 dirty="0" smtClean="0">
                <a:latin typeface="+mj-lt"/>
              </a:rPr>
              <a:t>*Low</a:t>
            </a:r>
            <a:endParaRPr lang="en-GB" sz="2400" b="0" dirty="0">
              <a:latin typeface="+mj-lt"/>
            </a:endParaRPr>
          </a:p>
        </p:txBody>
      </p:sp>
      <p:sp>
        <p:nvSpPr>
          <p:cNvPr id="137254" name="Rectangle 38"/>
          <p:cNvSpPr>
            <a:spLocks noChangeArrowheads="1"/>
          </p:cNvSpPr>
          <p:nvPr/>
        </p:nvSpPr>
        <p:spPr bwMode="auto">
          <a:xfrm>
            <a:off x="6970713" y="3357166"/>
            <a:ext cx="17488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IgG1=IgG3&gt;IgG2,</a:t>
            </a:r>
            <a:endParaRPr lang="en-GB" sz="2400" b="0">
              <a:latin typeface="+mj-lt"/>
            </a:endParaRPr>
          </a:p>
        </p:txBody>
      </p:sp>
      <p:sp>
        <p:nvSpPr>
          <p:cNvPr id="137255" name="Rectangle 39"/>
          <p:cNvSpPr>
            <a:spLocks noChangeArrowheads="1"/>
          </p:cNvSpPr>
          <p:nvPr/>
        </p:nvSpPr>
        <p:spPr bwMode="auto">
          <a:xfrm>
            <a:off x="7678738" y="3647678"/>
            <a:ext cx="4760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IgG4</a:t>
            </a:r>
            <a:endParaRPr lang="en-GB" sz="2400" b="0">
              <a:latin typeface="+mj-lt"/>
            </a:endParaRPr>
          </a:p>
        </p:txBody>
      </p:sp>
      <p:sp>
        <p:nvSpPr>
          <p:cNvPr id="137256" name="Rectangle 40"/>
          <p:cNvSpPr>
            <a:spLocks noChangeArrowheads="1"/>
          </p:cNvSpPr>
          <p:nvPr/>
        </p:nvSpPr>
        <p:spPr bwMode="auto">
          <a:xfrm>
            <a:off x="1289050" y="3347641"/>
            <a:ext cx="22225" cy="1163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57" name="Rectangle 41"/>
          <p:cNvSpPr>
            <a:spLocks noChangeArrowheads="1"/>
          </p:cNvSpPr>
          <p:nvPr/>
        </p:nvSpPr>
        <p:spPr bwMode="auto">
          <a:xfrm>
            <a:off x="2644775" y="3347641"/>
            <a:ext cx="20638" cy="1163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58" name="Rectangle 42"/>
          <p:cNvSpPr>
            <a:spLocks noChangeArrowheads="1"/>
          </p:cNvSpPr>
          <p:nvPr/>
        </p:nvSpPr>
        <p:spPr bwMode="auto">
          <a:xfrm>
            <a:off x="4749800" y="3347641"/>
            <a:ext cx="22225" cy="1163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59" name="Rectangle 43"/>
          <p:cNvSpPr>
            <a:spLocks noChangeArrowheads="1"/>
          </p:cNvSpPr>
          <p:nvPr/>
        </p:nvSpPr>
        <p:spPr bwMode="auto">
          <a:xfrm>
            <a:off x="6856413" y="3347641"/>
            <a:ext cx="20637" cy="1163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60" name="Rectangle 44"/>
          <p:cNvSpPr>
            <a:spLocks noChangeArrowheads="1"/>
          </p:cNvSpPr>
          <p:nvPr/>
        </p:nvSpPr>
        <p:spPr bwMode="auto">
          <a:xfrm>
            <a:off x="8961438" y="3347641"/>
            <a:ext cx="20637" cy="1163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61" name="Rectangle 45"/>
          <p:cNvSpPr>
            <a:spLocks noChangeArrowheads="1"/>
          </p:cNvSpPr>
          <p:nvPr/>
        </p:nvSpPr>
        <p:spPr bwMode="auto">
          <a:xfrm>
            <a:off x="257175" y="4604941"/>
            <a:ext cx="224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Fc</a:t>
            </a:r>
            <a:endParaRPr lang="en-GB" sz="2400" b="0">
              <a:latin typeface="+mj-lt"/>
            </a:endParaRPr>
          </a:p>
        </p:txBody>
      </p:sp>
      <p:sp>
        <p:nvSpPr>
          <p:cNvPr id="137262" name="Rectangle 46"/>
          <p:cNvSpPr>
            <a:spLocks noChangeArrowheads="1"/>
          </p:cNvSpPr>
          <p:nvPr/>
        </p:nvSpPr>
        <p:spPr bwMode="auto">
          <a:xfrm>
            <a:off x="508000" y="4631928"/>
            <a:ext cx="1057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latin typeface="Symbol" pitchFamily="18" charset="2"/>
              </a:rPr>
              <a:t>g</a:t>
            </a:r>
            <a:endParaRPr lang="en-GB" sz="2400" b="0" dirty="0">
              <a:latin typeface="Symbol" pitchFamily="18" charset="2"/>
            </a:endParaRPr>
          </a:p>
        </p:txBody>
      </p:sp>
      <p:sp>
        <p:nvSpPr>
          <p:cNvPr id="137263" name="Rectangle 47"/>
          <p:cNvSpPr>
            <a:spLocks noChangeArrowheads="1"/>
          </p:cNvSpPr>
          <p:nvPr/>
        </p:nvSpPr>
        <p:spPr bwMode="auto">
          <a:xfrm>
            <a:off x="611188" y="4604941"/>
            <a:ext cx="331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RIII</a:t>
            </a:r>
            <a:endParaRPr lang="en-GB" sz="2400" b="0">
              <a:latin typeface="+mj-lt"/>
            </a:endParaRPr>
          </a:p>
        </p:txBody>
      </p:sp>
      <p:sp>
        <p:nvSpPr>
          <p:cNvPr id="137264" name="Rectangle 48"/>
          <p:cNvSpPr>
            <a:spLocks noChangeArrowheads="1"/>
          </p:cNvSpPr>
          <p:nvPr/>
        </p:nvSpPr>
        <p:spPr bwMode="auto">
          <a:xfrm>
            <a:off x="1695450" y="4543028"/>
            <a:ext cx="553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CD16</a:t>
            </a:r>
            <a:endParaRPr lang="en-GB" sz="2400" b="0">
              <a:latin typeface="+mj-lt"/>
            </a:endParaRPr>
          </a:p>
        </p:txBody>
      </p:sp>
      <p:sp>
        <p:nvSpPr>
          <p:cNvPr id="137265" name="Rectangle 49"/>
          <p:cNvSpPr>
            <a:spLocks noChangeArrowheads="1"/>
          </p:cNvSpPr>
          <p:nvPr/>
        </p:nvSpPr>
        <p:spPr bwMode="auto">
          <a:xfrm>
            <a:off x="3008313" y="4543028"/>
            <a:ext cx="12574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neutrophils,</a:t>
            </a:r>
            <a:endParaRPr lang="en-GB" sz="2400" b="0">
              <a:latin typeface="+mj-lt"/>
            </a:endParaRPr>
          </a:p>
        </p:txBody>
      </p:sp>
      <p:sp>
        <p:nvSpPr>
          <p:cNvPr id="137266" name="Rectangle 50"/>
          <p:cNvSpPr>
            <a:spLocks noChangeArrowheads="1"/>
          </p:cNvSpPr>
          <p:nvPr/>
        </p:nvSpPr>
        <p:spPr bwMode="auto">
          <a:xfrm>
            <a:off x="3008313" y="4833541"/>
            <a:ext cx="12455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eosinophils,</a:t>
            </a:r>
            <a:endParaRPr lang="en-GB" sz="2400" b="0">
              <a:latin typeface="+mj-lt"/>
            </a:endParaRPr>
          </a:p>
        </p:txBody>
      </p:sp>
      <p:sp>
        <p:nvSpPr>
          <p:cNvPr id="137267" name="Rectangle 51"/>
          <p:cNvSpPr>
            <a:spLocks noChangeArrowheads="1"/>
          </p:cNvSpPr>
          <p:nvPr/>
        </p:nvSpPr>
        <p:spPr bwMode="auto">
          <a:xfrm>
            <a:off x="2925763" y="5124053"/>
            <a:ext cx="1462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macrophages,</a:t>
            </a:r>
            <a:endParaRPr lang="en-GB" sz="2400" b="0">
              <a:latin typeface="+mj-lt"/>
            </a:endParaRPr>
          </a:p>
        </p:txBody>
      </p:sp>
      <p:sp>
        <p:nvSpPr>
          <p:cNvPr id="137268" name="Rectangle 52"/>
          <p:cNvSpPr>
            <a:spLocks noChangeArrowheads="1"/>
          </p:cNvSpPr>
          <p:nvPr/>
        </p:nvSpPr>
        <p:spPr bwMode="auto">
          <a:xfrm>
            <a:off x="3238500" y="5416153"/>
            <a:ext cx="8127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NK cells</a:t>
            </a:r>
            <a:endParaRPr lang="en-GB" sz="2400" b="0">
              <a:latin typeface="+mj-lt"/>
            </a:endParaRPr>
          </a:p>
        </p:txBody>
      </p:sp>
      <p:sp>
        <p:nvSpPr>
          <p:cNvPr id="137269" name="Rectangle 53"/>
          <p:cNvSpPr>
            <a:spLocks noChangeArrowheads="1"/>
          </p:cNvSpPr>
          <p:nvPr/>
        </p:nvSpPr>
        <p:spPr bwMode="auto">
          <a:xfrm>
            <a:off x="5580112" y="4581624"/>
            <a:ext cx="5520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 dirty="0" smtClean="0">
                <a:latin typeface="+mj-lt"/>
              </a:rPr>
              <a:t>*Low</a:t>
            </a:r>
            <a:endParaRPr lang="en-GB" sz="2400" b="0" dirty="0">
              <a:latin typeface="+mj-lt"/>
            </a:endParaRPr>
          </a:p>
        </p:txBody>
      </p:sp>
      <p:sp>
        <p:nvSpPr>
          <p:cNvPr id="137272" name="Rectangle 56"/>
          <p:cNvSpPr>
            <a:spLocks noChangeArrowheads="1"/>
          </p:cNvSpPr>
          <p:nvPr/>
        </p:nvSpPr>
        <p:spPr bwMode="auto">
          <a:xfrm>
            <a:off x="7345363" y="4543028"/>
            <a:ext cx="1080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latin typeface="+mj-lt"/>
              </a:rPr>
              <a:t>IgG1=IgG3</a:t>
            </a:r>
            <a:endParaRPr lang="en-GB" sz="2400" b="0">
              <a:latin typeface="+mj-lt"/>
            </a:endParaRPr>
          </a:p>
        </p:txBody>
      </p:sp>
      <p:sp>
        <p:nvSpPr>
          <p:cNvPr id="137273" name="Rectangle 57"/>
          <p:cNvSpPr>
            <a:spLocks noChangeArrowheads="1"/>
          </p:cNvSpPr>
          <p:nvPr/>
        </p:nvSpPr>
        <p:spPr bwMode="auto">
          <a:xfrm>
            <a:off x="1289050" y="4533503"/>
            <a:ext cx="22225" cy="1163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74" name="Rectangle 58"/>
          <p:cNvSpPr>
            <a:spLocks noChangeArrowheads="1"/>
          </p:cNvSpPr>
          <p:nvPr/>
        </p:nvSpPr>
        <p:spPr bwMode="auto">
          <a:xfrm>
            <a:off x="2644775" y="4533503"/>
            <a:ext cx="20638" cy="1163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75" name="Rectangle 59"/>
          <p:cNvSpPr>
            <a:spLocks noChangeArrowheads="1"/>
          </p:cNvSpPr>
          <p:nvPr/>
        </p:nvSpPr>
        <p:spPr bwMode="auto">
          <a:xfrm>
            <a:off x="4749800" y="4533503"/>
            <a:ext cx="22225" cy="1163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76" name="Rectangle 60"/>
          <p:cNvSpPr>
            <a:spLocks noChangeArrowheads="1"/>
          </p:cNvSpPr>
          <p:nvPr/>
        </p:nvSpPr>
        <p:spPr bwMode="auto">
          <a:xfrm>
            <a:off x="6856413" y="4533503"/>
            <a:ext cx="20637" cy="1163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77" name="Rectangle 61"/>
          <p:cNvSpPr>
            <a:spLocks noChangeArrowheads="1"/>
          </p:cNvSpPr>
          <p:nvPr/>
        </p:nvSpPr>
        <p:spPr bwMode="auto">
          <a:xfrm>
            <a:off x="8961438" y="4533503"/>
            <a:ext cx="20637" cy="1163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7278" name="Line 62"/>
          <p:cNvSpPr>
            <a:spLocks noChangeShapeType="1"/>
          </p:cNvSpPr>
          <p:nvPr/>
        </p:nvSpPr>
        <p:spPr bwMode="auto">
          <a:xfrm>
            <a:off x="0" y="4581128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7279" name="Line 63"/>
          <p:cNvSpPr>
            <a:spLocks noChangeShapeType="1"/>
          </p:cNvSpPr>
          <p:nvPr/>
        </p:nvSpPr>
        <p:spPr bwMode="auto">
          <a:xfrm>
            <a:off x="0" y="5733653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7280" name="Line 64"/>
          <p:cNvSpPr>
            <a:spLocks noChangeShapeType="1"/>
          </p:cNvSpPr>
          <p:nvPr/>
        </p:nvSpPr>
        <p:spPr bwMode="auto">
          <a:xfrm>
            <a:off x="0" y="3357488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7281" name="Line 65"/>
          <p:cNvSpPr>
            <a:spLocks noChangeShapeType="1"/>
          </p:cNvSpPr>
          <p:nvPr/>
        </p:nvSpPr>
        <p:spPr bwMode="auto">
          <a:xfrm>
            <a:off x="51519" y="1688430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179512" y="371703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(different </a:t>
            </a:r>
            <a:r>
              <a:rPr lang="en-GB" dirty="0" err="1" smtClean="0"/>
              <a:t>isoforms</a:t>
            </a:r>
            <a:r>
              <a:rPr lang="en-GB" dirty="0" smtClean="0"/>
              <a:t>: a </a:t>
            </a:r>
            <a:r>
              <a:rPr lang="en-GB" dirty="0" err="1" smtClean="0"/>
              <a:t>bI</a:t>
            </a:r>
            <a:r>
              <a:rPr lang="en-GB" dirty="0" smtClean="0"/>
              <a:t>, </a:t>
            </a:r>
            <a:r>
              <a:rPr lang="en-GB" dirty="0" err="1" smtClean="0"/>
              <a:t>bII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600076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*: do not bind </a:t>
            </a:r>
            <a:r>
              <a:rPr lang="en-GB" sz="1400" dirty="0" err="1" smtClean="0"/>
              <a:t>monomeric</a:t>
            </a:r>
            <a:r>
              <a:rPr lang="en-GB" sz="1400" dirty="0" smtClean="0"/>
              <a:t> </a:t>
            </a:r>
            <a:r>
              <a:rPr lang="en-GB" sz="1400" dirty="0" err="1" smtClean="0"/>
              <a:t>IgG</a:t>
            </a:r>
            <a:r>
              <a:rPr lang="en-GB" sz="1400" dirty="0" smtClean="0"/>
              <a:t>, only Immune Complexes or surface bound </a:t>
            </a:r>
            <a:r>
              <a:rPr lang="en-GB" sz="1400" dirty="0" err="1" smtClean="0"/>
              <a:t>IgG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>
            <a:normAutofit fontScale="90000"/>
          </a:bodyPr>
          <a:lstStyle/>
          <a:p>
            <a:r>
              <a:rPr lang="en-GB" dirty="0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There are receptors for other </a:t>
            </a:r>
            <a:r>
              <a:rPr lang="en-GB" dirty="0" err="1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isotypes</a:t>
            </a:r>
            <a:endParaRPr lang="en-GB" dirty="0" smtClean="0">
              <a:solidFill>
                <a:srgbClr val="9BBC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7992888" cy="4320480"/>
          </a:xfrm>
          <a:noFill/>
        </p:spPr>
        <p:txBody>
          <a:bodyPr lIns="90487" tIns="44450" rIns="90487" bIns="44450">
            <a:normAutofit lnSpcReduction="10000"/>
          </a:bodyPr>
          <a:lstStyle/>
          <a:p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GB" sz="2400" dirty="0" err="1" smtClean="0">
                <a:latin typeface="Symbol" pitchFamily="18" charset="2"/>
                <a:cs typeface="Arial" pitchFamily="34" charset="0"/>
              </a:rPr>
              <a:t>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: high affinity	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mast cells,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basophils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eosinophils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GB" sz="2400" dirty="0" err="1" smtClean="0">
                <a:latin typeface="Symbol" pitchFamily="18" charset="2"/>
                <a:cs typeface="Arial" pitchFamily="34" charset="0"/>
              </a:rPr>
              <a:t>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RII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: low affinity	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some T and B cells,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eosinophils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macrophages/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monocytes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platelets</a:t>
            </a:r>
          </a:p>
          <a:p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GB" sz="2400" dirty="0" err="1" smtClean="0">
                <a:latin typeface="Symbol" pitchFamily="18" charset="2"/>
                <a:cs typeface="Arial" pitchFamily="34" charset="0"/>
              </a:rPr>
              <a:t>a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(CD89):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monocytes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neutrophils,eosinophils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FcRn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: transport maternal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IgG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across the placenta and from the gut of the newborn into the plasma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in adults, protects plasma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IgG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from catabolism</a:t>
            </a:r>
          </a:p>
          <a:p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polyIgR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: transport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IgA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into intestinal lumen, transport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IgM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as well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ANTIBODIES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963" y="1682750"/>
            <a:ext cx="8269287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latin typeface="Arial" pitchFamily="34" charset="0"/>
              </a:rPr>
              <a:t>EACH INDIVIDUAL HAS A LARGE NUMBER (&gt;10</a:t>
            </a:r>
            <a:r>
              <a:rPr lang="en-GB" sz="2400" baseline="30000" dirty="0" smtClean="0">
                <a:latin typeface="Arial" pitchFamily="34" charset="0"/>
              </a:rPr>
              <a:t>7</a:t>
            </a:r>
            <a:r>
              <a:rPr lang="en-GB" sz="2400" dirty="0" smtClean="0">
                <a:latin typeface="Arial" pitchFamily="34" charset="0"/>
              </a:rPr>
              <a:t>) OF DIFFERENT ANTIBODIES</a:t>
            </a:r>
          </a:p>
          <a:p>
            <a:pPr>
              <a:lnSpc>
                <a:spcPct val="90000"/>
              </a:lnSpc>
            </a:pPr>
            <a:endParaRPr lang="en-GB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pitchFamily="34" charset="0"/>
              </a:rPr>
              <a:t>ANTIBODY DEFICIENCY IS LIFE-THREATENING</a:t>
            </a:r>
          </a:p>
          <a:p>
            <a:pPr>
              <a:lnSpc>
                <a:spcPct val="90000"/>
              </a:lnSpc>
            </a:pPr>
            <a:endParaRPr lang="en-GB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pitchFamily="34" charset="0"/>
              </a:rPr>
              <a:t>AFTER BINDING ANTIGEN, ANTIBODIES INITIATE SECONDARY EFFECTOR FUNCTIONS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COMPLEMENT ACTIVATION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OPSONISATION (PROMOTION OF PHAGOCYTOSIS)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CELL ACTIVATION VIA SPECIFIC ANTIBODY-BINDING RECEPTORS (</a:t>
            </a:r>
            <a:r>
              <a:rPr lang="en-GB" sz="2400" dirty="0" err="1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Fc</a:t>
            </a:r>
            <a:r>
              <a:rPr lang="en-GB" sz="24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 receptors)</a:t>
            </a:r>
            <a:endParaRPr lang="en-GB" sz="2400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GB" sz="20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1663" t="1074" r="2630" b="4230"/>
          <a:stretch>
            <a:fillRect/>
          </a:stretch>
        </p:blipFill>
        <p:spPr bwMode="auto">
          <a:xfrm>
            <a:off x="971600" y="1196752"/>
            <a:ext cx="71287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9BBCE5"/>
                </a:solidFill>
              </a:rPr>
              <a:t>Fc</a:t>
            </a:r>
            <a:r>
              <a:rPr lang="en-GB" b="1" dirty="0" smtClean="0">
                <a:solidFill>
                  <a:srgbClr val="9BBCE5"/>
                </a:solidFill>
              </a:rPr>
              <a:t> Receptors (human)</a:t>
            </a:r>
            <a:endParaRPr lang="en-GB" b="1" dirty="0">
              <a:solidFill>
                <a:srgbClr val="9BBCE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589240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mbol" pitchFamily="18" charset="2"/>
              </a:rPr>
              <a:t>a</a:t>
            </a:r>
            <a:r>
              <a:rPr lang="en-GB" dirty="0" smtClean="0"/>
              <a:t>-chain: extracellular domain which  bind the </a:t>
            </a:r>
            <a:r>
              <a:rPr lang="en-GB" dirty="0" err="1" smtClean="0"/>
              <a:t>Ig</a:t>
            </a:r>
            <a:r>
              <a:rPr lang="en-GB" dirty="0" smtClean="0"/>
              <a:t>, associated with the 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dirty="0" smtClean="0"/>
              <a:t>-chain which </a:t>
            </a:r>
            <a:r>
              <a:rPr lang="en-GB" dirty="0" err="1" smtClean="0"/>
              <a:t>transduce</a:t>
            </a:r>
            <a:r>
              <a:rPr lang="en-GB" dirty="0" smtClean="0"/>
              <a:t> the signal, except the </a:t>
            </a:r>
            <a:r>
              <a:rPr lang="en-GB" dirty="0" err="1" smtClean="0"/>
              <a:t>Fc</a:t>
            </a:r>
            <a:r>
              <a:rPr lang="en-GB" dirty="0" err="1" smtClean="0">
                <a:latin typeface="Symbol" pitchFamily="18" charset="2"/>
              </a:rPr>
              <a:t>g</a:t>
            </a:r>
            <a:r>
              <a:rPr lang="en-GB" dirty="0" err="1" smtClean="0"/>
              <a:t>RII</a:t>
            </a:r>
            <a:endParaRPr lang="en-GB" dirty="0" smtClean="0"/>
          </a:p>
          <a:p>
            <a:r>
              <a:rPr lang="en-GB" dirty="0" smtClean="0"/>
              <a:t>ITAM: activation signal</a:t>
            </a:r>
          </a:p>
          <a:p>
            <a:r>
              <a:rPr lang="en-GB" dirty="0" smtClean="0"/>
              <a:t>ITIM: inhibition signal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4941168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Cellular and molecular immunology, </a:t>
            </a:r>
            <a:r>
              <a:rPr lang="en-GB" sz="1000" b="1" dirty="0" err="1" smtClean="0"/>
              <a:t>Abbas</a:t>
            </a:r>
            <a:endParaRPr lang="en-GB" sz="10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noFill/>
        </p:spPr>
        <p:txBody>
          <a:bodyPr lIns="90487" tIns="44450" rIns="90487" bIns="44450" anchor="ctr">
            <a:normAutofit fontScale="90000"/>
          </a:bodyPr>
          <a:lstStyle/>
          <a:p>
            <a:r>
              <a:rPr lang="en-GB" dirty="0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Consequences of </a:t>
            </a:r>
            <a:r>
              <a:rPr lang="en-GB" dirty="0" err="1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FcR-Ig</a:t>
            </a:r>
            <a:r>
              <a:rPr lang="en-GB" dirty="0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 interactions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Opsonisation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phagocytosis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Antibody-Dependent Cellular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Cytotoxicity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(ADCC)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Clearance via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reticuloendothelial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system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Release mediators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Signalling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take.gif"/>
          <p:cNvPicPr>
            <a:picLocks noChangeAspect="1"/>
          </p:cNvPicPr>
          <p:nvPr/>
        </p:nvPicPr>
        <p:blipFill>
          <a:blip r:embed="rId2" cstate="print"/>
          <a:srcRect t="6081"/>
          <a:stretch>
            <a:fillRect/>
          </a:stretch>
        </p:blipFill>
        <p:spPr>
          <a:xfrm>
            <a:off x="395536" y="908720"/>
            <a:ext cx="5688632" cy="4809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1663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FcR-Ig</a:t>
            </a:r>
            <a:r>
              <a:rPr lang="en-GB" sz="4000" dirty="0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GB" sz="4000" dirty="0" err="1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Phagocytosis</a:t>
            </a:r>
            <a:endParaRPr lang="en-GB" sz="4000" dirty="0">
              <a:solidFill>
                <a:srgbClr val="9BBC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052736"/>
            <a:ext cx="2987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dirty="0" smtClean="0"/>
              <a:t> macrophages, </a:t>
            </a:r>
            <a:r>
              <a:rPr lang="en-GB" dirty="0" err="1" smtClean="0"/>
              <a:t>neutrophils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IgG</a:t>
            </a:r>
            <a:r>
              <a:rPr lang="en-GB" dirty="0" smtClean="0"/>
              <a:t> binding on the surface</a:t>
            </a:r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i="1" dirty="0" smtClean="0"/>
              <a:t>complement activation, C3b deposition</a:t>
            </a:r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engagment</a:t>
            </a:r>
            <a:r>
              <a:rPr lang="en-GB" dirty="0" smtClean="0"/>
              <a:t> of </a:t>
            </a:r>
            <a:r>
              <a:rPr lang="en-GB" dirty="0" err="1" smtClean="0"/>
              <a:t>Fc</a:t>
            </a:r>
            <a:r>
              <a:rPr lang="en-GB" dirty="0" err="1" smtClean="0">
                <a:latin typeface="Symbol" pitchFamily="18" charset="2"/>
              </a:rPr>
              <a:t>g</a:t>
            </a:r>
            <a:r>
              <a:rPr lang="en-GB" dirty="0" smtClean="0"/>
              <a:t> receptor and </a:t>
            </a:r>
            <a:r>
              <a:rPr lang="en-GB" i="1" dirty="0" smtClean="0"/>
              <a:t>CR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ingestion of particle</a:t>
            </a:r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phagosome</a:t>
            </a:r>
            <a:r>
              <a:rPr lang="en-GB" dirty="0" smtClean="0"/>
              <a:t> fuse with </a:t>
            </a:r>
            <a:r>
              <a:rPr lang="en-GB" dirty="0" err="1" smtClean="0"/>
              <a:t>lysosome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production of RO</a:t>
            </a:r>
          </a:p>
          <a:p>
            <a:pPr>
              <a:buFontTx/>
              <a:buChar char="-"/>
            </a:pPr>
            <a:r>
              <a:rPr lang="en-GB" dirty="0" smtClean="0"/>
              <a:t> killing of microbe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3498316" y="-475024"/>
            <a:ext cx="2147368" cy="95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6100" tIns="476100" rIns="158700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4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594" name="Picture 2" descr="An external file that holds a picture, illustration, etc., usually as some form of binary object. The name of referred object is CH9F34.jpg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178717" cy="27805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FcR-Ig</a:t>
            </a:r>
            <a:r>
              <a:rPr lang="en-GB" sz="3200" dirty="0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 - Antibody Dependent Cellular </a:t>
            </a:r>
            <a:r>
              <a:rPr lang="en-GB" sz="3200" dirty="0" err="1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Cytotoxicity</a:t>
            </a:r>
            <a:endParaRPr lang="en-GB" sz="3200" dirty="0">
              <a:solidFill>
                <a:srgbClr val="9BBCE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6100" tIns="476100" rIns="158700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pathogens via Fc receptors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2" name="Picture 2" descr="An external file that holds a picture, illustration, etc., usually as some form of binary object. The name of referred object is CH9F35.jpg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4553006" cy="47505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33265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FcR-Ig</a:t>
            </a:r>
            <a:r>
              <a:rPr lang="en-GB" sz="4000" dirty="0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 - Release of mediators</a:t>
            </a:r>
            <a:endParaRPr lang="en-GB" sz="4000" dirty="0">
              <a:solidFill>
                <a:srgbClr val="9BBC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459" y="1988840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Neutrophils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Respiratory burst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eutrophils ROS.jpg"/>
          <p:cNvPicPr>
            <a:picLocks noChangeAspect="1"/>
          </p:cNvPicPr>
          <p:nvPr/>
        </p:nvPicPr>
        <p:blipFill>
          <a:blip r:embed="rId3" cstate="print"/>
          <a:srcRect t="51050" b="3801"/>
          <a:stretch>
            <a:fillRect/>
          </a:stretch>
        </p:blipFill>
        <p:spPr>
          <a:xfrm>
            <a:off x="5292080" y="3068960"/>
            <a:ext cx="3678581" cy="18910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240" y="3068960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452320" y="3861048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411760" y="1556792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Activated mast cell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1556792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Resting mast cell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4293096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Fc</a:t>
            </a:r>
            <a:r>
              <a:rPr lang="en-GB" dirty="0" err="1" smtClean="0">
                <a:latin typeface="Symbol" pitchFamily="18" charset="2"/>
              </a:rPr>
              <a:t>e</a:t>
            </a:r>
            <a:r>
              <a:rPr lang="en-GB" dirty="0" smtClean="0"/>
              <a:t> RI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4293096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IgE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5733256"/>
            <a:ext cx="223224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Cross-link of </a:t>
            </a:r>
            <a:r>
              <a:rPr lang="en-GB" sz="1600" dirty="0" err="1" smtClean="0"/>
              <a:t>Fc</a:t>
            </a:r>
            <a:r>
              <a:rPr lang="en-GB" sz="1600" dirty="0" err="1" smtClean="0">
                <a:latin typeface="Symbol" pitchFamily="18" charset="2"/>
              </a:rPr>
              <a:t>e</a:t>
            </a:r>
            <a:r>
              <a:rPr lang="en-GB" sz="1600" dirty="0" err="1" smtClean="0"/>
              <a:t>RI</a:t>
            </a:r>
            <a:r>
              <a:rPr lang="en-GB" sz="1600" dirty="0" smtClean="0"/>
              <a:t>, release of histamine and other inflammatory mediators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5805264"/>
            <a:ext cx="223224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Mast cells contains granules full of inflammatory mediator. </a:t>
            </a:r>
            <a:r>
              <a:rPr lang="en-GB" sz="1400" dirty="0" err="1" smtClean="0"/>
              <a:t>Fc</a:t>
            </a:r>
            <a:r>
              <a:rPr lang="en-GB" sz="1400" dirty="0" err="1" smtClean="0">
                <a:latin typeface="Symbol" pitchFamily="18" charset="2"/>
              </a:rPr>
              <a:t>e</a:t>
            </a:r>
            <a:r>
              <a:rPr lang="en-GB" sz="1400" dirty="0" err="1" smtClean="0"/>
              <a:t>RI</a:t>
            </a:r>
            <a:r>
              <a:rPr lang="en-GB" sz="1400" dirty="0" smtClean="0"/>
              <a:t> covered with “empty” </a:t>
            </a:r>
            <a:r>
              <a:rPr lang="en-GB" sz="1400" dirty="0" err="1" smtClean="0"/>
              <a:t>IgE</a:t>
            </a:r>
            <a:r>
              <a:rPr lang="en-GB" sz="1400" dirty="0" smtClean="0"/>
              <a:t>.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FcR-Ig</a:t>
            </a:r>
            <a:r>
              <a:rPr lang="en-GB" dirty="0" smtClean="0">
                <a:solidFill>
                  <a:srgbClr val="9BBCE5"/>
                </a:solidFill>
                <a:latin typeface="Arial" pitchFamily="34" charset="0"/>
                <a:cs typeface="Arial" pitchFamily="34" charset="0"/>
              </a:rPr>
              <a:t> - Signalling</a:t>
            </a:r>
            <a:endParaRPr lang="en-GB" dirty="0">
              <a:solidFill>
                <a:srgbClr val="9BBCE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An external file that holds a picture, illustration, etc., usually as some form of binary object. The name of referred object is CH9F30.jpg. "/>
          <p:cNvPicPr>
            <a:picLocks noChangeAspect="1" noChangeArrowheads="1"/>
          </p:cNvPicPr>
          <p:nvPr/>
        </p:nvPicPr>
        <p:blipFill>
          <a:blip r:embed="rId2" cstate="print"/>
          <a:srcRect l="17032" r="70194" b="59982"/>
          <a:stretch>
            <a:fillRect/>
          </a:stretch>
        </p:blipFill>
        <p:spPr bwMode="auto">
          <a:xfrm>
            <a:off x="1043608" y="1700808"/>
            <a:ext cx="1080120" cy="1800200"/>
          </a:xfrm>
          <a:prstGeom prst="rect">
            <a:avLst/>
          </a:prstGeom>
          <a:noFill/>
        </p:spPr>
      </p:pic>
      <p:pic>
        <p:nvPicPr>
          <p:cNvPr id="4" name="Picture 1" descr="An external file that holds a picture, illustration, etc., usually as some form of binary object. The name of referred object is CH9F30.jpg. "/>
          <p:cNvPicPr>
            <a:picLocks noChangeAspect="1" noChangeArrowheads="1"/>
          </p:cNvPicPr>
          <p:nvPr/>
        </p:nvPicPr>
        <p:blipFill>
          <a:blip r:embed="rId2" cstate="print"/>
          <a:srcRect l="52799" r="35278" b="59982"/>
          <a:stretch>
            <a:fillRect/>
          </a:stretch>
        </p:blipFill>
        <p:spPr bwMode="auto">
          <a:xfrm>
            <a:off x="6300192" y="1700808"/>
            <a:ext cx="1008112" cy="1800200"/>
          </a:xfrm>
          <a:prstGeom prst="rect">
            <a:avLst/>
          </a:prstGeom>
          <a:noFill/>
        </p:spPr>
      </p:pic>
      <p:pic>
        <p:nvPicPr>
          <p:cNvPr id="5" name="Picture 1" descr="An external file that holds a picture, illustration, etc., usually as some form of binary object. The name of referred object is CH9F30.jpg. "/>
          <p:cNvPicPr>
            <a:picLocks noChangeAspect="1" noChangeArrowheads="1"/>
          </p:cNvPicPr>
          <p:nvPr/>
        </p:nvPicPr>
        <p:blipFill>
          <a:blip r:embed="rId2" cstate="print"/>
          <a:srcRect l="40877" r="47200" b="59982"/>
          <a:stretch>
            <a:fillRect/>
          </a:stretch>
        </p:blipFill>
        <p:spPr bwMode="auto">
          <a:xfrm>
            <a:off x="3563888" y="1700808"/>
            <a:ext cx="1008112" cy="180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>
            <a:off x="1259632" y="3933056"/>
            <a:ext cx="576064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589018" y="3932262"/>
            <a:ext cx="576064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852714" y="3932262"/>
            <a:ext cx="576064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4293096"/>
            <a:ext cx="2016224" cy="1477328"/>
          </a:xfrm>
          <a:prstGeom prst="rect">
            <a:avLst/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Uptake</a:t>
            </a:r>
          </a:p>
          <a:p>
            <a:pPr algn="ctr"/>
            <a:r>
              <a:rPr lang="en-GB" dirty="0" smtClean="0"/>
              <a:t>Stimulation</a:t>
            </a:r>
          </a:p>
          <a:p>
            <a:pPr algn="ctr"/>
            <a:r>
              <a:rPr lang="en-GB" dirty="0" smtClean="0"/>
              <a:t>Respiratory burst</a:t>
            </a:r>
          </a:p>
          <a:p>
            <a:pPr algn="ctr"/>
            <a:r>
              <a:rPr lang="en-GB" dirty="0" smtClean="0"/>
              <a:t>Induction of killing</a:t>
            </a:r>
          </a:p>
          <a:p>
            <a:pPr algn="ctr"/>
            <a:r>
              <a:rPr lang="en-GB" dirty="0" smtClean="0"/>
              <a:t>(macrophages, …)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4293096"/>
            <a:ext cx="2016224" cy="1200329"/>
          </a:xfrm>
          <a:prstGeom prst="rect">
            <a:avLst/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Uptake</a:t>
            </a:r>
          </a:p>
          <a:p>
            <a:pPr algn="ctr"/>
            <a:r>
              <a:rPr lang="en-GB" b="1" dirty="0" smtClean="0"/>
              <a:t>Inhibition</a:t>
            </a:r>
            <a:r>
              <a:rPr lang="en-GB" dirty="0" smtClean="0"/>
              <a:t> of stimulation</a:t>
            </a:r>
          </a:p>
          <a:p>
            <a:pPr algn="ctr"/>
            <a:r>
              <a:rPr lang="en-GB" dirty="0" smtClean="0"/>
              <a:t>(macrophages, …)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293096"/>
            <a:ext cx="2016224" cy="1200329"/>
          </a:xfrm>
          <a:prstGeom prst="rect">
            <a:avLst/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No </a:t>
            </a:r>
            <a:r>
              <a:rPr lang="en-GB" dirty="0" smtClean="0"/>
              <a:t>uptake</a:t>
            </a:r>
          </a:p>
          <a:p>
            <a:pPr algn="ctr"/>
            <a:r>
              <a:rPr lang="en-GB" b="1" dirty="0" smtClean="0"/>
              <a:t>Inhibition</a:t>
            </a:r>
            <a:r>
              <a:rPr lang="en-GB" dirty="0" smtClean="0"/>
              <a:t> of stimulation</a:t>
            </a:r>
          </a:p>
          <a:p>
            <a:pPr algn="ctr"/>
            <a:r>
              <a:rPr lang="en-GB" dirty="0" smtClean="0"/>
              <a:t>(B cells, …)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1558533"/>
            <a:ext cx="10801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Fc</a:t>
            </a:r>
            <a:r>
              <a:rPr lang="en-GB" dirty="0" err="1" smtClean="0">
                <a:latin typeface="Symbol" pitchFamily="18" charset="2"/>
              </a:rPr>
              <a:t>g</a:t>
            </a:r>
            <a:r>
              <a:rPr lang="en-GB" dirty="0" err="1" smtClean="0"/>
              <a:t>RI</a:t>
            </a:r>
            <a:endParaRPr lang="en-GB" dirty="0" smtClean="0"/>
          </a:p>
          <a:p>
            <a:pPr algn="ctr"/>
            <a:r>
              <a:rPr lang="en-GB" dirty="0" smtClean="0"/>
              <a:t>(CD64)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1556792"/>
            <a:ext cx="11521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Fc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dirty="0" smtClean="0"/>
              <a:t>RII-b2</a:t>
            </a:r>
          </a:p>
          <a:p>
            <a:pPr algn="ctr"/>
            <a:r>
              <a:rPr lang="en-GB" dirty="0" smtClean="0"/>
              <a:t>(CD32)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1556792"/>
            <a:ext cx="11521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Fc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dirty="0" smtClean="0"/>
              <a:t>RII-b1</a:t>
            </a:r>
          </a:p>
          <a:p>
            <a:pPr algn="ctr"/>
            <a:r>
              <a:rPr lang="en-GB" dirty="0" smtClean="0"/>
              <a:t>(CD32)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5589240"/>
            <a:ext cx="27363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NB: </a:t>
            </a:r>
            <a:r>
              <a:rPr lang="en-GB" dirty="0" err="1" smtClean="0"/>
              <a:t>Fc</a:t>
            </a:r>
            <a:r>
              <a:rPr lang="en-GB" dirty="0" err="1" smtClean="0">
                <a:latin typeface="Symbol" pitchFamily="18" charset="2"/>
              </a:rPr>
              <a:t>g</a:t>
            </a:r>
            <a:r>
              <a:rPr lang="en-GB" dirty="0" err="1" smtClean="0"/>
              <a:t>RII</a:t>
            </a:r>
            <a:r>
              <a:rPr lang="en-GB" dirty="0" smtClean="0"/>
              <a:t>-b is the only </a:t>
            </a:r>
            <a:r>
              <a:rPr lang="en-GB" dirty="0" err="1" smtClean="0"/>
              <a:t>Fc</a:t>
            </a:r>
            <a:r>
              <a:rPr lang="en-GB" dirty="0" err="1" smtClean="0">
                <a:latin typeface="Symbol" pitchFamily="18" charset="2"/>
              </a:rPr>
              <a:t>g</a:t>
            </a:r>
            <a:r>
              <a:rPr lang="en-GB" dirty="0" err="1" smtClean="0"/>
              <a:t>R</a:t>
            </a:r>
            <a:r>
              <a:rPr lang="en-GB" dirty="0" smtClean="0"/>
              <a:t> expressed on B cells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3528" y="260648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b="1" dirty="0">
                <a:solidFill>
                  <a:srgbClr val="9BBCE5"/>
                </a:solidFill>
                <a:latin typeface="Arial" charset="0"/>
                <a:ea typeface="msgothic" charset="0"/>
                <a:cs typeface="msgothic" charset="0"/>
              </a:rPr>
              <a:t>Model of B-cell inhibition by </a:t>
            </a:r>
            <a:r>
              <a:rPr lang="en-GB" sz="2800" b="1" dirty="0" err="1">
                <a:solidFill>
                  <a:srgbClr val="9BBCE5"/>
                </a:solidFill>
                <a:latin typeface="Arial" charset="0"/>
                <a:ea typeface="msgothic" charset="0"/>
                <a:cs typeface="msgothic" charset="0"/>
              </a:rPr>
              <a:t>IgG</a:t>
            </a:r>
            <a:r>
              <a:rPr lang="en-GB" sz="2800" b="1" dirty="0">
                <a:solidFill>
                  <a:srgbClr val="9BBCE5"/>
                </a:solidFill>
                <a:latin typeface="Arial" charset="0"/>
                <a:ea typeface="msgothic" charset="0"/>
                <a:cs typeface="msgothic" charset="0"/>
              </a:rPr>
              <a:t> and B-cell stimulation through </a:t>
            </a:r>
            <a:r>
              <a:rPr lang="en-GB" sz="2800" b="1" dirty="0" err="1">
                <a:solidFill>
                  <a:srgbClr val="9BBCE5"/>
                </a:solidFill>
                <a:latin typeface="Arial" charset="0"/>
                <a:ea typeface="msgothic" charset="0"/>
                <a:cs typeface="msgothic" charset="0"/>
              </a:rPr>
              <a:t>IgM</a:t>
            </a:r>
            <a:r>
              <a:rPr lang="en-GB" sz="2800" b="1" dirty="0">
                <a:solidFill>
                  <a:srgbClr val="9BBCE5"/>
                </a:solidFill>
                <a:latin typeface="Arial" charset="0"/>
                <a:ea typeface="msgothic" charset="0"/>
                <a:cs typeface="msgothic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268760"/>
            <a:ext cx="4320480" cy="5130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9704" y="6525344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Kim D et al. Blood 2011;117:6143-6151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Antibody as surface receptor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binds to antigen on surface of B cell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signals to the B cell that antigen has been engaged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signalling due to cross linking and involves other molecules associated with the immunoglobulin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signalling causes proliferation and differentiation of B cell clone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064896" cy="11430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Arial" pitchFamily="34" charset="0"/>
              </a:rPr>
              <a:t>B cell receptor</a:t>
            </a:r>
          </a:p>
        </p:txBody>
      </p:sp>
      <p:pic>
        <p:nvPicPr>
          <p:cNvPr id="25" name="Picture 24" descr="B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5715000" cy="528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R engag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776864" cy="6888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3068960"/>
            <a:ext cx="15841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Cross-link of specific BCR by pathogens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3212976"/>
            <a:ext cx="19442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Fast Ag-specific B cell activation and expansion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35896" y="2204864"/>
            <a:ext cx="21602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07904" y="648866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memory B cell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602128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plasma cell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28184" y="6597352"/>
            <a:ext cx="792088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228184" y="2996952"/>
            <a:ext cx="237626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- processing of the Ag </a:t>
            </a:r>
          </a:p>
          <a:p>
            <a:pPr>
              <a:buFontTx/>
              <a:buChar char="-"/>
            </a:pPr>
            <a:r>
              <a:rPr lang="en-GB" dirty="0" smtClean="0"/>
              <a:t> presentation on MHC </a:t>
            </a:r>
          </a:p>
          <a:p>
            <a:pPr>
              <a:buFontTx/>
              <a:buChar char="-"/>
            </a:pPr>
            <a:r>
              <a:rPr lang="en-GB" dirty="0" smtClean="0"/>
              <a:t> interaction with T cell</a:t>
            </a:r>
          </a:p>
          <a:p>
            <a:pPr>
              <a:buFontTx/>
              <a:buChar char="-"/>
            </a:pPr>
            <a:r>
              <a:rPr lang="en-GB" dirty="0" smtClean="0"/>
              <a:t> somatic mutation</a:t>
            </a:r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isotype</a:t>
            </a:r>
            <a:r>
              <a:rPr lang="en-GB" dirty="0" smtClean="0"/>
              <a:t> switch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950" y="0"/>
            <a:ext cx="5610225" cy="66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63775" y="31543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092575" y="1328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854700" y="34575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 cell as an antigen-presenting cell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noFill/>
        </p:spPr>
        <p:txBody>
          <a:bodyPr lIns="90487" tIns="44450" rIns="90487" bIns="4445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+mj-lt"/>
                <a:cs typeface="Arial" pitchFamily="34" charset="0"/>
              </a:rPr>
              <a:t>antigen is captured by the BCR, internalized and processed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+mj-lt"/>
                <a:cs typeface="Arial" pitchFamily="34" charset="0"/>
              </a:rPr>
              <a:t>Antigenic peptides are presented on B cell MHC class II to CD4 T cells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+mj-lt"/>
                <a:cs typeface="Arial" pitchFamily="34" charset="0"/>
              </a:rPr>
              <a:t>Occur during the </a:t>
            </a:r>
            <a:r>
              <a:rPr lang="en-GB" dirty="0" err="1" smtClean="0">
                <a:latin typeface="+mj-lt"/>
                <a:cs typeface="Arial" pitchFamily="34" charset="0"/>
              </a:rPr>
              <a:t>humoral</a:t>
            </a:r>
            <a:r>
              <a:rPr lang="en-GB" dirty="0" smtClean="0">
                <a:latin typeface="+mj-lt"/>
                <a:cs typeface="Arial" pitchFamily="34" charset="0"/>
              </a:rPr>
              <a:t> response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+mj-lt"/>
                <a:cs typeface="Arial" pitchFamily="34" charset="0"/>
              </a:rPr>
              <a:t>essential for receiving T cell help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+mj-lt"/>
                <a:cs typeface="Arial" pitchFamily="34" charset="0"/>
              </a:rPr>
              <a:t>can be much more efficient than macrophage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latin typeface="+mj-lt"/>
                <a:cs typeface="Arial" pitchFamily="34" charset="0"/>
              </a:rPr>
              <a:t>high affinity receptor for an </a:t>
            </a:r>
            <a:r>
              <a:rPr lang="en-GB" sz="2400" dirty="0" err="1" smtClean="0">
                <a:latin typeface="+mj-lt"/>
                <a:cs typeface="Arial" pitchFamily="34" charset="0"/>
              </a:rPr>
              <a:t>epitope</a:t>
            </a:r>
            <a:r>
              <a:rPr lang="en-GB" sz="2400" dirty="0" smtClean="0">
                <a:latin typeface="+mj-lt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latin typeface="+mj-lt"/>
                <a:cs typeface="Arial" pitchFamily="34" charset="0"/>
              </a:rPr>
              <a:t>need concentrations thousands of times smaller than a macrophage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-T contact.jpg"/>
          <p:cNvPicPr>
            <a:picLocks noChangeAspect="1"/>
          </p:cNvPicPr>
          <p:nvPr/>
        </p:nvPicPr>
        <p:blipFill>
          <a:blip r:embed="rId2" cstate="print"/>
          <a:srcRect t="6951" r="34057" b="66800"/>
          <a:stretch>
            <a:fillRect/>
          </a:stretch>
        </p:blipFill>
        <p:spPr>
          <a:xfrm>
            <a:off x="1043608" y="1412776"/>
            <a:ext cx="643317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 cell as an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immunomodulator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 presented on MHC</a:t>
            </a:r>
          </a:p>
          <a:p>
            <a:r>
              <a:rPr lang="en-GB" dirty="0" smtClean="0"/>
              <a:t>Cross-talk between B and T cell</a:t>
            </a:r>
          </a:p>
          <a:p>
            <a:r>
              <a:rPr lang="en-GB" dirty="0" smtClean="0"/>
              <a:t>Cytokines secreted by B and T cell according to the different stimuli</a:t>
            </a:r>
          </a:p>
          <a:p>
            <a:r>
              <a:rPr lang="en-GB" dirty="0" smtClean="0"/>
              <a:t>Modulate the type of response of the T and the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nri2729-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76275"/>
            <a:ext cx="7620000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BBCE5"/>
                </a:solidFill>
              </a:rPr>
              <a:t>B cell </a:t>
            </a:r>
            <a:r>
              <a:rPr lang="en-GB" b="1" dirty="0" err="1" smtClean="0">
                <a:solidFill>
                  <a:srgbClr val="9BBCE5"/>
                </a:solidFill>
              </a:rPr>
              <a:t>immunodeficiencies</a:t>
            </a:r>
            <a:endParaRPr lang="en-GB" b="1" dirty="0">
              <a:solidFill>
                <a:srgbClr val="9BBC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Reduced serum </a:t>
            </a:r>
            <a:r>
              <a:rPr lang="en-GB" dirty="0" err="1" smtClean="0"/>
              <a:t>Ig</a:t>
            </a:r>
            <a:r>
              <a:rPr lang="en-GB" dirty="0" smtClean="0"/>
              <a:t> levels</a:t>
            </a:r>
          </a:p>
          <a:p>
            <a:r>
              <a:rPr lang="en-GB" dirty="0" smtClean="0"/>
              <a:t>Increased susceptibility to </a:t>
            </a:r>
            <a:r>
              <a:rPr lang="en-GB" dirty="0" err="1" smtClean="0"/>
              <a:t>pyogenic</a:t>
            </a:r>
            <a:r>
              <a:rPr lang="en-GB" dirty="0" smtClean="0"/>
              <a:t> bacteria (pneumonia, meningitis..), enteric bacteria and viruses, some parasites</a:t>
            </a:r>
          </a:p>
          <a:p>
            <a:r>
              <a:rPr lang="en-GB" dirty="0" smtClean="0"/>
              <a:t>Primary B cell defect or secondary to T cell defects </a:t>
            </a:r>
          </a:p>
          <a:p>
            <a:pPr lvl="1"/>
            <a:r>
              <a:rPr lang="en-GB" dirty="0" smtClean="0"/>
              <a:t>Developmental block</a:t>
            </a:r>
          </a:p>
          <a:p>
            <a:pPr lvl="1"/>
            <a:r>
              <a:rPr lang="en-GB" dirty="0" smtClean="0"/>
              <a:t>Absence of so-stimulation by T cells</a:t>
            </a:r>
          </a:p>
          <a:p>
            <a:pPr lvl="2"/>
            <a:r>
              <a:rPr lang="en-GB" dirty="0" smtClean="0"/>
              <a:t>ex: Hyper </a:t>
            </a:r>
            <a:r>
              <a:rPr lang="en-GB" dirty="0" err="1" smtClean="0"/>
              <a:t>IgM</a:t>
            </a:r>
            <a:r>
              <a:rPr lang="en-GB" dirty="0" smtClean="0"/>
              <a:t> syndrome sometimes link to a CD40-CD40L defect, no </a:t>
            </a:r>
            <a:r>
              <a:rPr lang="en-GB" dirty="0" err="1" smtClean="0"/>
              <a:t>isotype</a:t>
            </a:r>
            <a:r>
              <a:rPr lang="en-GB" dirty="0" smtClean="0"/>
              <a:t> switch</a:t>
            </a:r>
          </a:p>
          <a:p>
            <a:r>
              <a:rPr lang="en-GB" dirty="0" smtClean="0"/>
              <a:t>Congenital or acquired</a:t>
            </a:r>
          </a:p>
          <a:p>
            <a:pPr lvl="2"/>
            <a:r>
              <a:rPr lang="en-GB" dirty="0" smtClean="0"/>
              <a:t>ex: RAG deficiency</a:t>
            </a:r>
          </a:p>
          <a:p>
            <a:pPr lvl="2"/>
            <a:r>
              <a:rPr lang="en-GB" dirty="0" smtClean="0"/>
              <a:t>ex: removal of spleen, increased susceptibility to bacteria, </a:t>
            </a:r>
            <a:r>
              <a:rPr lang="en-GB" dirty="0" err="1" smtClean="0"/>
              <a:t>cf</a:t>
            </a:r>
            <a:r>
              <a:rPr lang="en-GB" dirty="0" smtClean="0"/>
              <a:t> defective </a:t>
            </a:r>
            <a:r>
              <a:rPr lang="en-GB" dirty="0" err="1" smtClean="0"/>
              <a:t>Ab</a:t>
            </a:r>
            <a:r>
              <a:rPr lang="en-GB" dirty="0" smtClean="0"/>
              <a:t> response resulting from the absence of marginal zone B cells</a:t>
            </a:r>
            <a:endParaRPr lang="en-GB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BBCE5"/>
                </a:solidFill>
              </a:rPr>
              <a:t>Diseases caused by antibodies</a:t>
            </a:r>
            <a:endParaRPr lang="en-GB" b="1" dirty="0">
              <a:solidFill>
                <a:srgbClr val="9BBC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Allergy</a:t>
            </a:r>
          </a:p>
          <a:p>
            <a:pPr lvl="1"/>
            <a:r>
              <a:rPr lang="en-GB" dirty="0" err="1" smtClean="0"/>
              <a:t>IgE</a:t>
            </a:r>
            <a:r>
              <a:rPr lang="en-GB" dirty="0" smtClean="0"/>
              <a:t>  -&gt; release of mediators form the mast cells</a:t>
            </a:r>
          </a:p>
          <a:p>
            <a:r>
              <a:rPr lang="en-GB" dirty="0" err="1" smtClean="0"/>
              <a:t>Ab</a:t>
            </a:r>
            <a:r>
              <a:rPr lang="en-GB" dirty="0" smtClean="0"/>
              <a:t> </a:t>
            </a:r>
            <a:r>
              <a:rPr lang="en-GB" dirty="0" err="1" smtClean="0"/>
              <a:t>agaisnt</a:t>
            </a:r>
            <a:r>
              <a:rPr lang="en-GB" dirty="0" smtClean="0"/>
              <a:t> cell surface</a:t>
            </a:r>
          </a:p>
          <a:p>
            <a:pPr lvl="1"/>
            <a:r>
              <a:rPr lang="en-GB" dirty="0" smtClean="0"/>
              <a:t>Autoimmune </a:t>
            </a:r>
            <a:r>
              <a:rPr lang="en-GB" dirty="0" err="1" smtClean="0"/>
              <a:t>hemolytic</a:t>
            </a:r>
            <a:r>
              <a:rPr lang="en-GB" dirty="0" smtClean="0"/>
              <a:t> </a:t>
            </a:r>
            <a:r>
              <a:rPr lang="en-GB" dirty="0" err="1" smtClean="0"/>
              <a:t>Anemia</a:t>
            </a:r>
            <a:endParaRPr lang="en-GB" dirty="0" smtClean="0"/>
          </a:p>
          <a:p>
            <a:pPr lvl="2"/>
            <a:r>
              <a:rPr lang="en-GB" dirty="0" err="1" smtClean="0"/>
              <a:t>Ab</a:t>
            </a:r>
            <a:r>
              <a:rPr lang="en-GB" dirty="0" smtClean="0"/>
              <a:t> against RBC -&gt; </a:t>
            </a:r>
            <a:r>
              <a:rPr lang="en-GB" dirty="0" err="1" smtClean="0"/>
              <a:t>opsonization</a:t>
            </a:r>
            <a:r>
              <a:rPr lang="en-GB" dirty="0" smtClean="0"/>
              <a:t>, </a:t>
            </a:r>
            <a:r>
              <a:rPr lang="en-GB" dirty="0" err="1" smtClean="0"/>
              <a:t>phagocytosis</a:t>
            </a:r>
            <a:r>
              <a:rPr lang="en-GB" dirty="0" smtClean="0"/>
              <a:t> RBC</a:t>
            </a:r>
          </a:p>
          <a:p>
            <a:pPr lvl="1"/>
            <a:r>
              <a:rPr lang="en-GB" dirty="0" smtClean="0"/>
              <a:t>ANCA </a:t>
            </a:r>
            <a:r>
              <a:rPr lang="en-GB" dirty="0" err="1" smtClean="0"/>
              <a:t>Vasculitis</a:t>
            </a:r>
            <a:endParaRPr lang="en-GB" dirty="0" smtClean="0"/>
          </a:p>
          <a:p>
            <a:pPr lvl="2"/>
            <a:r>
              <a:rPr lang="en-GB" dirty="0" err="1" smtClean="0"/>
              <a:t>Ab</a:t>
            </a:r>
            <a:r>
              <a:rPr lang="en-GB" dirty="0" smtClean="0"/>
              <a:t> against granules protein -&gt; </a:t>
            </a:r>
            <a:r>
              <a:rPr lang="en-GB" dirty="0" err="1" smtClean="0"/>
              <a:t>neutrophil</a:t>
            </a:r>
            <a:r>
              <a:rPr lang="en-GB" dirty="0" smtClean="0"/>
              <a:t> </a:t>
            </a:r>
            <a:r>
              <a:rPr lang="en-GB" dirty="0" err="1" smtClean="0"/>
              <a:t>degranulation</a:t>
            </a:r>
            <a:r>
              <a:rPr lang="en-GB" dirty="0" smtClean="0"/>
              <a:t> and inflammation</a:t>
            </a:r>
          </a:p>
          <a:p>
            <a:pPr lvl="1"/>
            <a:r>
              <a:rPr lang="en-GB" dirty="0" smtClean="0"/>
              <a:t>Myasthenia gravis</a:t>
            </a:r>
          </a:p>
          <a:p>
            <a:pPr lvl="2"/>
            <a:r>
              <a:rPr lang="en-GB" dirty="0" err="1" smtClean="0"/>
              <a:t>Ab</a:t>
            </a:r>
            <a:r>
              <a:rPr lang="en-GB" dirty="0" smtClean="0"/>
              <a:t> against Acetylcholine R -&gt; muscle weakness, paralysis</a:t>
            </a:r>
          </a:p>
          <a:p>
            <a:r>
              <a:rPr lang="en-GB" dirty="0" smtClean="0"/>
              <a:t>Immune complexes</a:t>
            </a:r>
          </a:p>
          <a:p>
            <a:pPr lvl="1"/>
            <a:r>
              <a:rPr lang="en-GB" dirty="0" smtClean="0"/>
              <a:t>SLE</a:t>
            </a:r>
          </a:p>
          <a:p>
            <a:pPr lvl="2"/>
            <a:r>
              <a:rPr lang="en-GB" dirty="0" err="1" smtClean="0"/>
              <a:t>Ab</a:t>
            </a:r>
            <a:r>
              <a:rPr lang="en-GB" dirty="0" smtClean="0"/>
              <a:t> against DNA, nucleoproteins -&gt; nephritis, arthritis, </a:t>
            </a:r>
            <a:r>
              <a:rPr lang="en-GB" dirty="0" err="1" smtClean="0"/>
              <a:t>vasculitis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BBCE5"/>
                </a:solidFill>
              </a:rPr>
              <a:t>Concluding Remarks</a:t>
            </a:r>
            <a:endParaRPr lang="en-GB" b="1" dirty="0">
              <a:solidFill>
                <a:srgbClr val="9BBCE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Although the main characteristic of a B cell is to produce antibodies, it is also a potent antigen presenting cell and an </a:t>
            </a:r>
            <a:r>
              <a:rPr lang="en-GB" dirty="0" err="1" smtClean="0"/>
              <a:t>immunomodulator</a:t>
            </a:r>
            <a:r>
              <a:rPr lang="en-GB" dirty="0" smtClean="0"/>
              <a:t> via the cytokines released while sensing the environment via the BCR and other molecules such as the Toll receptors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513" y="404813"/>
            <a:ext cx="6289675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244600" y="484188"/>
            <a:ext cx="549275" cy="471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811903" y="695325"/>
            <a:ext cx="54312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ANTIGEN-BINDING SITE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300163" y="2141538"/>
            <a:ext cx="5491055" cy="335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GB" sz="3200" dirty="0"/>
              <a:t>WHERE IT IS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sz="3200" dirty="0"/>
              <a:t>SIZE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sz="3200" dirty="0"/>
              <a:t>FORCES INVOLVED IN BINDING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sz="3200" dirty="0"/>
              <a:t>AFFINITY / AVIDITY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sz="3200" dirty="0"/>
              <a:t>CROSS-REACTIVITY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85738"/>
            <a:ext cx="467201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5073650"/>
            <a:ext cx="8001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latin typeface="Arial" pitchFamily="34" charset="0"/>
                <a:cs typeface="Arial" pitchFamily="34" charset="0"/>
              </a:rPr>
              <a:t>3 HYPERVARIABLE REGIONS</a:t>
            </a:r>
          </a:p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COMPLEMENTARITY DETERMINING REGIONS (CDR’s)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t="61598"/>
          <a:stretch>
            <a:fillRect/>
          </a:stretch>
        </p:blipFill>
        <p:spPr bwMode="auto">
          <a:xfrm>
            <a:off x="1122363" y="1131888"/>
            <a:ext cx="6821487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752975" y="5513388"/>
            <a:ext cx="247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Green=lysozyme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357313" y="5457825"/>
            <a:ext cx="2522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H=blue, L=yellow</a:t>
            </a:r>
          </a:p>
          <a:p>
            <a:r>
              <a:rPr lang="en-GB"/>
              <a:t>Contact =red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1819</Words>
  <Application>Microsoft Office PowerPoint</Application>
  <PresentationFormat>On-screen Show (4:3)</PresentationFormat>
  <Paragraphs>414</Paragraphs>
  <Slides>56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Document</vt:lpstr>
      <vt:lpstr>B cell effector functions</vt:lpstr>
      <vt:lpstr>B cell function</vt:lpstr>
      <vt:lpstr>WHAT IS AN ANTIBODY?</vt:lpstr>
      <vt:lpstr>ANTIBODIES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constant region of the immunoglobulin</vt:lpstr>
      <vt:lpstr>Antibody Isotypes</vt:lpstr>
      <vt:lpstr>IgM ANTIBODY</vt:lpstr>
      <vt:lpstr>PowerPoint Presentation</vt:lpstr>
      <vt:lpstr>IgD ANTIBODY </vt:lpstr>
      <vt:lpstr>IgA Antibody</vt:lpstr>
      <vt:lpstr>PowerPoint Presentation</vt:lpstr>
      <vt:lpstr>PowerPoint Presentation</vt:lpstr>
      <vt:lpstr>IgE ANTIBODY</vt:lpstr>
      <vt:lpstr>PowerPoint Presentation</vt:lpstr>
      <vt:lpstr>IgG Antibody</vt:lpstr>
      <vt:lpstr>IgG Subclasses</vt:lpstr>
      <vt:lpstr>Functions of Antibodies</vt:lpstr>
      <vt:lpstr>Effect of polyvalency</vt:lpstr>
      <vt:lpstr>PowerPoint Presentation</vt:lpstr>
      <vt:lpstr>Blocking/neutralising</vt:lpstr>
      <vt:lpstr>PowerPoint Presentation</vt:lpstr>
      <vt:lpstr>Complement</vt:lpstr>
      <vt:lpstr>Biological Functions of Complement</vt:lpstr>
      <vt:lpstr>Complement Classical pathway </vt:lpstr>
      <vt:lpstr>Binding of antigen and recruitment of effectors</vt:lpstr>
      <vt:lpstr>Complement Receptors to C3 fragments</vt:lpstr>
      <vt:lpstr>Interaction of Ig with FcR</vt:lpstr>
      <vt:lpstr>Human Fc receptors</vt:lpstr>
      <vt:lpstr>There are receptors for other isotypes</vt:lpstr>
      <vt:lpstr>Fc Receptors (human)</vt:lpstr>
      <vt:lpstr>Consequences of FcR-Ig interactions</vt:lpstr>
      <vt:lpstr>PowerPoint Presentation</vt:lpstr>
      <vt:lpstr>PowerPoint Presentation</vt:lpstr>
      <vt:lpstr>PowerPoint Presentation</vt:lpstr>
      <vt:lpstr>FcR-Ig - Signalling</vt:lpstr>
      <vt:lpstr>PowerPoint Presentation</vt:lpstr>
      <vt:lpstr>Antibody as surface receptor</vt:lpstr>
      <vt:lpstr>B cell receptor</vt:lpstr>
      <vt:lpstr>PowerPoint Presentation</vt:lpstr>
      <vt:lpstr>B cell as an antigen-presenting cell</vt:lpstr>
      <vt:lpstr>PowerPoint Presentation</vt:lpstr>
      <vt:lpstr>B cell as an immunomodulator</vt:lpstr>
      <vt:lpstr>PowerPoint Presentation</vt:lpstr>
      <vt:lpstr>B cell immunodeficiencies</vt:lpstr>
      <vt:lpstr>Diseases caused by antibodies</vt:lpstr>
      <vt:lpstr>Concluding Remarks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cell effector functions</dc:title>
  <dc:creator>lmfj</dc:creator>
  <cp:lastModifiedBy>Shiel, Nuala</cp:lastModifiedBy>
  <cp:revision>157</cp:revision>
  <dcterms:created xsi:type="dcterms:W3CDTF">2010-10-06T15:40:09Z</dcterms:created>
  <dcterms:modified xsi:type="dcterms:W3CDTF">2012-10-22T15:39:44Z</dcterms:modified>
</cp:coreProperties>
</file>