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57" r:id="rId2"/>
    <p:sldId id="512" r:id="rId3"/>
    <p:sldId id="532" r:id="rId4"/>
    <p:sldId id="513" r:id="rId5"/>
    <p:sldId id="502" r:id="rId6"/>
    <p:sldId id="427" r:id="rId7"/>
    <p:sldId id="533" r:id="rId8"/>
    <p:sldId id="534" r:id="rId9"/>
    <p:sldId id="445" r:id="rId10"/>
    <p:sldId id="421" r:id="rId11"/>
    <p:sldId id="268" r:id="rId12"/>
    <p:sldId id="535" r:id="rId13"/>
    <p:sldId id="446" r:id="rId14"/>
    <p:sldId id="493" r:id="rId15"/>
    <p:sldId id="365" r:id="rId16"/>
    <p:sldId id="537" r:id="rId17"/>
    <p:sldId id="492" r:id="rId18"/>
    <p:sldId id="536" r:id="rId19"/>
    <p:sldId id="434" r:id="rId20"/>
    <p:sldId id="516" r:id="rId21"/>
    <p:sldId id="439" r:id="rId22"/>
    <p:sldId id="496" r:id="rId23"/>
    <p:sldId id="498" r:id="rId24"/>
    <p:sldId id="539" r:id="rId25"/>
    <p:sldId id="450" r:id="rId26"/>
    <p:sldId id="538" r:id="rId27"/>
    <p:sldId id="542" r:id="rId28"/>
    <p:sldId id="506" r:id="rId29"/>
    <p:sldId id="507" r:id="rId30"/>
    <p:sldId id="508" r:id="rId31"/>
    <p:sldId id="509" r:id="rId32"/>
    <p:sldId id="510" r:id="rId33"/>
    <p:sldId id="448" r:id="rId34"/>
    <p:sldId id="545" r:id="rId35"/>
    <p:sldId id="541" r:id="rId36"/>
    <p:sldId id="526" r:id="rId37"/>
    <p:sldId id="440" r:id="rId38"/>
    <p:sldId id="501" r:id="rId39"/>
    <p:sldId id="543" r:id="rId40"/>
    <p:sldId id="484" r:id="rId41"/>
    <p:sldId id="395" r:id="rId42"/>
    <p:sldId id="443" r:id="rId43"/>
    <p:sldId id="544" r:id="rId4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AE3"/>
    <a:srgbClr val="FFFB1B"/>
    <a:srgbClr val="FF5432"/>
    <a:srgbClr val="CE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2D39EA-D839-AC4A-BB7F-BEEF676C1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6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793F76-0E48-D547-BEE2-E9006403B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43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81D21-289A-F74B-8A7F-6736B9A003D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B2713-376C-E84F-B218-E7D58917098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D5E3-2A92-AA4F-9031-B7378C745A8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7305D-2059-C049-A9F8-BCDB30AC4F5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40B2D-5FA8-C943-A4ED-7A3A3FCEDA3F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40B2D-5FA8-C943-A4ED-7A3A3FCEDA3F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76DE5-414E-0741-9C9D-EE19C1908156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B3A77-D610-DB42-9EEC-3ADDF6BAE19B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A04E0-1E6F-FF45-A0D5-B8C952FC3EC4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A04E0-1E6F-FF45-A0D5-B8C952FC3EC4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8696B-0311-544C-B2AE-A34825F3945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55CA9-62D7-F542-A17B-AF942B6BEF5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71A36-A19C-FC48-9D44-9AEC11714AF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CB307-E196-4B42-B231-A8B0DD751C3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9BBC3-B7AA-504D-BDCB-AD2C91C0168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BCAB6-AAD8-3A42-8E20-A433E71907B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9BBC3-B7AA-504D-BDCB-AD2C91C0168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0340E-0EBF-C148-B7C4-2EF7A339BDF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379F-F702-5244-BA44-067A8FB96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7027-E191-914E-93C3-D2EA7EBBA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8D6C-8E00-8F43-B042-F840C2932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27A3-EEDD-F148-B8DB-65F49132AC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26A6-80C9-D442-AD1C-13BBE8211B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24B3-E172-7040-BC80-F72015548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8833-1770-6C4B-8652-BE71B7A0A8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4C40-CDE3-2B47-82D7-209E4539C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16D2-5D45-154B-B7ED-18067CE31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ECF37-DFFC-AE46-BE68-106B7995C7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105F-66E6-5B4A-8E53-3D84266DC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B1F0E-88D7-7F4D-B10F-820A98D895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2EC8E3-A2CB-0344-ACA9-FE4A54669D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0044014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0146719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4734113" TargetMode="External"/><Relationship Id="rId3" Type="http://schemas.openxmlformats.org/officeDocument/2006/relationships/hyperlink" Target="http://imgt.cines.fr/3Dstructure-DB/" TargetMode="External"/><Relationship Id="rId7" Type="http://schemas.openxmlformats.org/officeDocument/2006/relationships/hyperlink" Target="http://www.ncbi.nlm.nih.gov/pubmed/2064454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20518827" TargetMode="External"/><Relationship Id="rId5" Type="http://schemas.openxmlformats.org/officeDocument/2006/relationships/hyperlink" Target="http://www.ncbi.nlm.nih.gov/pubmed/17457346" TargetMode="External"/><Relationship Id="rId4" Type="http://schemas.openxmlformats.org/officeDocument/2006/relationships/hyperlink" Target="http://www.ncbi.nlm.nih.gov/pubmed/1828446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latin typeface="Arial" pitchFamily="34" charset="0"/>
                <a:ea typeface="Times New Roman" charset="0"/>
                <a:cs typeface="Arial" pitchFamily="34" charset="0"/>
              </a:rPr>
              <a:t>MHC class I and antigen processing </a:t>
            </a:r>
          </a:p>
          <a:p>
            <a:pPr algn="ctr">
              <a:spcBef>
                <a:spcPct val="50000"/>
              </a:spcBef>
            </a:pPr>
            <a:endParaRPr lang="en-US" sz="3200" dirty="0"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ea typeface="Times New Roman" charset="0"/>
                <a:cs typeface="Arial" pitchFamily="34" charset="0"/>
              </a:rPr>
              <a:t>Professor Julian Dyson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ea typeface="Times New Roman" charset="0"/>
                <a:cs typeface="Arial" pitchFamily="34" charset="0"/>
              </a:rPr>
              <a:t>Section of </a:t>
            </a:r>
            <a:r>
              <a:rPr lang="en-US" sz="2800" dirty="0" err="1">
                <a:latin typeface="Arial" pitchFamily="34" charset="0"/>
                <a:ea typeface="Times New Roman" charset="0"/>
                <a:cs typeface="Arial" pitchFamily="34" charset="0"/>
              </a:rPr>
              <a:t>Immunobiology</a:t>
            </a:r>
            <a:endParaRPr lang="en-US" sz="2800" dirty="0"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ea typeface="Times New Roman" charset="0"/>
                <a:cs typeface="Arial" pitchFamily="34" charset="0"/>
              </a:rPr>
              <a:t>Imperial College London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My Documents\HU\Immunology\CH07-JPEG\CH07-JPEG\F07-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6019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3700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zh-TW" sz="4000" b="1">
                <a:latin typeface="Times New Roman" charset="0"/>
                <a:ea typeface="新細明體" charset="-120"/>
                <a:cs typeface="新細明體" charset="-120"/>
              </a:rPr>
              <a:t>class I molecule</a:t>
            </a:r>
            <a:r>
              <a:rPr kumimoji="1" lang="en-US" altLang="zh-TW" sz="4000">
                <a:latin typeface="Times New Roman" charset="0"/>
                <a:ea typeface="新細明體" charset="-120"/>
                <a:cs typeface="新細明體" charset="-120"/>
              </a:rPr>
              <a:t> </a:t>
            </a: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 flipH="1">
            <a:off x="3733800" y="40386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 flipH="1">
            <a:off x="3810000" y="32766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6934200" y="30480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MHC class I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6934200" y="3810000"/>
            <a:ext cx="1860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Peptide</a:t>
            </a:r>
          </a:p>
          <a:p>
            <a:r>
              <a:rPr lang="en-US" sz="1800"/>
              <a:t>-pathogen-derived</a:t>
            </a:r>
          </a:p>
          <a:p>
            <a:r>
              <a:rPr lang="en-US" sz="1800"/>
              <a:t>-self peptide</a:t>
            </a:r>
            <a:endParaRPr lang="en-US"/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CH03-JPEG\PART 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66800"/>
            <a:ext cx="44529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413125" y="2024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kumimoji="1" 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4000">
                <a:latin typeface="Times New Roman" charset="0"/>
                <a:ea typeface="新細明體" charset="-120"/>
                <a:cs typeface="新細明體" charset="-120"/>
              </a:rPr>
              <a:t>TCR and MHC-peptide</a:t>
            </a:r>
            <a:endParaRPr kumimoji="1" lang="en-US" altLang="zh-TW" sz="4000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934200" y="2819400"/>
            <a:ext cx="15367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zh-TW" b="1">
                <a:solidFill>
                  <a:srgbClr val="006600"/>
                </a:solidFill>
                <a:latin typeface="Times New Roman" charset="0"/>
                <a:ea typeface="新細明體" charset="-120"/>
                <a:cs typeface="新細明體" charset="-120"/>
                <a:sym typeface="Symbol" charset="2"/>
              </a:rPr>
              <a:t></a:t>
            </a:r>
            <a:r>
              <a:rPr kumimoji="1" lang="en-US" altLang="zh-TW" b="1">
                <a:solidFill>
                  <a:srgbClr val="006600"/>
                </a:solidFill>
                <a:latin typeface="Times New Roman" charset="0"/>
                <a:ea typeface="新細明體" charset="-120"/>
                <a:cs typeface="新細明體" charset="-120"/>
              </a:rPr>
              <a:t>TCR</a:t>
            </a:r>
          </a:p>
          <a:p>
            <a:pPr eaLnBrk="1" hangingPunct="1"/>
            <a:endParaRPr kumimoji="1" lang="en-US" altLang="zh-TW" b="1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1600" b="1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r>
              <a:rPr kumimoji="1" lang="en-US" altLang="zh-TW" b="1">
                <a:solidFill>
                  <a:srgbClr val="006600"/>
                </a:solidFill>
                <a:latin typeface="Times New Roman" charset="0"/>
                <a:ea typeface="新細明體" charset="-120"/>
                <a:cs typeface="新細明體" charset="-120"/>
                <a:sym typeface="Symbol" charset="2"/>
              </a:rPr>
              <a:t></a:t>
            </a:r>
            <a:r>
              <a:rPr kumimoji="1" lang="en-US" altLang="zh-TW" b="1">
                <a:solidFill>
                  <a:srgbClr val="006600"/>
                </a:solidFill>
                <a:latin typeface="Times New Roman" charset="0"/>
                <a:ea typeface="新細明體" charset="-120"/>
                <a:cs typeface="新細明體" charset="-120"/>
              </a:rPr>
              <a:t> peptide</a:t>
            </a:r>
          </a:p>
          <a:p>
            <a:pPr eaLnBrk="1" hangingPunct="1"/>
            <a:endParaRPr kumimoji="1" lang="en-US" altLang="zh-TW" b="1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b="1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r>
              <a:rPr kumimoji="1" lang="en-US" altLang="zh-TW" b="1">
                <a:solidFill>
                  <a:srgbClr val="006600"/>
                </a:solidFill>
                <a:latin typeface="Times New Roman" charset="0"/>
                <a:ea typeface="新細明體" charset="-120"/>
                <a:cs typeface="新細明體" charset="-120"/>
                <a:sym typeface="Symbol" charset="2"/>
              </a:rPr>
              <a:t></a:t>
            </a:r>
            <a:r>
              <a:rPr kumimoji="1" lang="en-US" altLang="zh-TW" b="1">
                <a:solidFill>
                  <a:srgbClr val="006600"/>
                </a:solidFill>
                <a:latin typeface="Times New Roman" charset="0"/>
                <a:ea typeface="新細明體" charset="-120"/>
                <a:cs typeface="新細明體" charset="-120"/>
              </a:rPr>
              <a:t> MHC</a:t>
            </a:r>
          </a:p>
          <a:p>
            <a:pPr eaLnBrk="1" hangingPunct="1"/>
            <a:endParaRPr kumimoji="1" lang="en-US" altLang="zh-TW" b="1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00200" y="990600"/>
            <a:ext cx="7010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	           </a:t>
            </a:r>
            <a:r>
              <a:rPr lang="en-US" sz="3200" dirty="0" smtClean="0"/>
              <a:t> 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/>
              <a:t>-overview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-MHC class I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-peptide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generation</a:t>
            </a:r>
            <a:endParaRPr lang="en-US" sz="32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transport into ER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assembly with MHC class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-presentation of exogenous antigen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6858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MHC class I and antigen processing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95400" y="457200"/>
            <a:ext cx="65151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halkboard" charset="0"/>
              </a:rPr>
              <a:t>Class I MHC presents peptides from proteins </a:t>
            </a:r>
          </a:p>
          <a:p>
            <a:r>
              <a:rPr lang="en-US">
                <a:latin typeface="Chalkboard" charset="0"/>
              </a:rPr>
              <a:t>synthesized within the cell. </a:t>
            </a: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2801938" y="1985963"/>
            <a:ext cx="3076575" cy="87312"/>
          </a:xfrm>
          <a:custGeom>
            <a:avLst/>
            <a:gdLst>
              <a:gd name="T0" fmla="*/ 0 w 1938"/>
              <a:gd name="T1" fmla="*/ 2147483647 h 55"/>
              <a:gd name="T2" fmla="*/ 2147483647 w 1938"/>
              <a:gd name="T3" fmla="*/ 2147483647 h 55"/>
              <a:gd name="T4" fmla="*/ 2147483647 w 1938"/>
              <a:gd name="T5" fmla="*/ 2147483647 h 55"/>
              <a:gd name="T6" fmla="*/ 2147483647 w 1938"/>
              <a:gd name="T7" fmla="*/ 2147483647 h 55"/>
              <a:gd name="T8" fmla="*/ 2147483647 w 1938"/>
              <a:gd name="T9" fmla="*/ 2147483647 h 55"/>
              <a:gd name="T10" fmla="*/ 2147483647 w 1938"/>
              <a:gd name="T11" fmla="*/ 2147483647 h 55"/>
              <a:gd name="T12" fmla="*/ 2147483647 w 1938"/>
              <a:gd name="T13" fmla="*/ 2147483647 h 55"/>
              <a:gd name="T14" fmla="*/ 2147483647 w 1938"/>
              <a:gd name="T15" fmla="*/ 2147483647 h 55"/>
              <a:gd name="T16" fmla="*/ 2147483647 w 1938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8"/>
              <a:gd name="T28" fmla="*/ 0 h 55"/>
              <a:gd name="T29" fmla="*/ 1938 w 1938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8" h="55">
                <a:moveTo>
                  <a:pt x="0" y="11"/>
                </a:moveTo>
                <a:cubicBezTo>
                  <a:pt x="67" y="5"/>
                  <a:pt x="135" y="0"/>
                  <a:pt x="196" y="5"/>
                </a:cubicBezTo>
                <a:cubicBezTo>
                  <a:pt x="257" y="10"/>
                  <a:pt x="295" y="36"/>
                  <a:pt x="368" y="41"/>
                </a:cubicBezTo>
                <a:cubicBezTo>
                  <a:pt x="441" y="46"/>
                  <a:pt x="549" y="35"/>
                  <a:pt x="635" y="35"/>
                </a:cubicBezTo>
                <a:cubicBezTo>
                  <a:pt x="721" y="35"/>
                  <a:pt x="786" y="46"/>
                  <a:pt x="883" y="41"/>
                </a:cubicBezTo>
                <a:cubicBezTo>
                  <a:pt x="980" y="36"/>
                  <a:pt x="1109" y="3"/>
                  <a:pt x="1215" y="5"/>
                </a:cubicBezTo>
                <a:cubicBezTo>
                  <a:pt x="1321" y="7"/>
                  <a:pt x="1438" y="51"/>
                  <a:pt x="1517" y="53"/>
                </a:cubicBezTo>
                <a:cubicBezTo>
                  <a:pt x="1596" y="55"/>
                  <a:pt x="1619" y="22"/>
                  <a:pt x="1689" y="17"/>
                </a:cubicBezTo>
                <a:cubicBezTo>
                  <a:pt x="1759" y="12"/>
                  <a:pt x="1848" y="17"/>
                  <a:pt x="1938" y="23"/>
                </a:cubicBezTo>
              </a:path>
            </a:pathLst>
          </a:custGeom>
          <a:noFill/>
          <a:ln w="19050">
            <a:solidFill>
              <a:srgbClr val="D6747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805488" y="1858963"/>
            <a:ext cx="9842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D67471"/>
                </a:solidFill>
                <a:latin typeface="Chalkboard" charset="0"/>
              </a:rPr>
              <a:t>AAAAAAA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765925" y="1851025"/>
            <a:ext cx="731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halkboard" charset="0"/>
              </a:rPr>
              <a:t>mRNA</a:t>
            </a:r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3313113" y="1854200"/>
            <a:ext cx="292100" cy="319088"/>
            <a:chOff x="1779" y="1482"/>
            <a:chExt cx="184" cy="201"/>
          </a:xfrm>
        </p:grpSpPr>
        <p:sp>
          <p:nvSpPr>
            <p:cNvPr id="38958" name="Oval 7"/>
            <p:cNvSpPr>
              <a:spLocks noChangeArrowheads="1"/>
            </p:cNvSpPr>
            <p:nvPr/>
          </p:nvSpPr>
          <p:spPr bwMode="auto">
            <a:xfrm>
              <a:off x="1779" y="1482"/>
              <a:ext cx="177" cy="1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9" name="Oval 8"/>
            <p:cNvSpPr>
              <a:spLocks noChangeArrowheads="1"/>
            </p:cNvSpPr>
            <p:nvPr/>
          </p:nvSpPr>
          <p:spPr bwMode="auto">
            <a:xfrm>
              <a:off x="1791" y="1606"/>
              <a:ext cx="172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919" name="Group 9"/>
          <p:cNvGrpSpPr>
            <a:grpSpLocks/>
          </p:cNvGrpSpPr>
          <p:nvPr/>
        </p:nvGrpSpPr>
        <p:grpSpPr bwMode="auto">
          <a:xfrm>
            <a:off x="3887788" y="1857375"/>
            <a:ext cx="292100" cy="319088"/>
            <a:chOff x="1779" y="1482"/>
            <a:chExt cx="184" cy="201"/>
          </a:xfrm>
        </p:grpSpPr>
        <p:sp>
          <p:nvSpPr>
            <p:cNvPr id="38956" name="Oval 10"/>
            <p:cNvSpPr>
              <a:spLocks noChangeArrowheads="1"/>
            </p:cNvSpPr>
            <p:nvPr/>
          </p:nvSpPr>
          <p:spPr bwMode="auto">
            <a:xfrm>
              <a:off x="1779" y="1482"/>
              <a:ext cx="177" cy="1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7" name="Oval 11"/>
            <p:cNvSpPr>
              <a:spLocks noChangeArrowheads="1"/>
            </p:cNvSpPr>
            <p:nvPr/>
          </p:nvSpPr>
          <p:spPr bwMode="auto">
            <a:xfrm>
              <a:off x="1791" y="1606"/>
              <a:ext cx="172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920" name="Group 12"/>
          <p:cNvGrpSpPr>
            <a:grpSpLocks/>
          </p:cNvGrpSpPr>
          <p:nvPr/>
        </p:nvGrpSpPr>
        <p:grpSpPr bwMode="auto">
          <a:xfrm>
            <a:off x="4471988" y="1793875"/>
            <a:ext cx="292100" cy="319088"/>
            <a:chOff x="1779" y="1482"/>
            <a:chExt cx="184" cy="201"/>
          </a:xfrm>
        </p:grpSpPr>
        <p:sp>
          <p:nvSpPr>
            <p:cNvPr id="38954" name="Oval 13"/>
            <p:cNvSpPr>
              <a:spLocks noChangeArrowheads="1"/>
            </p:cNvSpPr>
            <p:nvPr/>
          </p:nvSpPr>
          <p:spPr bwMode="auto">
            <a:xfrm>
              <a:off x="1779" y="1482"/>
              <a:ext cx="177" cy="1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5" name="Oval 14"/>
            <p:cNvSpPr>
              <a:spLocks noChangeArrowheads="1"/>
            </p:cNvSpPr>
            <p:nvPr/>
          </p:nvSpPr>
          <p:spPr bwMode="auto">
            <a:xfrm>
              <a:off x="1791" y="1606"/>
              <a:ext cx="172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921" name="Group 15"/>
          <p:cNvGrpSpPr>
            <a:grpSpLocks/>
          </p:cNvGrpSpPr>
          <p:nvPr/>
        </p:nvGrpSpPr>
        <p:grpSpPr bwMode="auto">
          <a:xfrm>
            <a:off x="5065713" y="1879600"/>
            <a:ext cx="292100" cy="319088"/>
            <a:chOff x="1779" y="1482"/>
            <a:chExt cx="184" cy="201"/>
          </a:xfrm>
        </p:grpSpPr>
        <p:sp>
          <p:nvSpPr>
            <p:cNvPr id="38952" name="Oval 16"/>
            <p:cNvSpPr>
              <a:spLocks noChangeArrowheads="1"/>
            </p:cNvSpPr>
            <p:nvPr/>
          </p:nvSpPr>
          <p:spPr bwMode="auto">
            <a:xfrm>
              <a:off x="1779" y="1482"/>
              <a:ext cx="177" cy="1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3" name="Oval 17"/>
            <p:cNvSpPr>
              <a:spLocks noChangeArrowheads="1"/>
            </p:cNvSpPr>
            <p:nvPr/>
          </p:nvSpPr>
          <p:spPr bwMode="auto">
            <a:xfrm>
              <a:off x="1791" y="1606"/>
              <a:ext cx="172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22" name="Text Box 18"/>
          <p:cNvSpPr txBox="1">
            <a:spLocks noChangeArrowheads="1"/>
          </p:cNvSpPr>
          <p:nvPr/>
        </p:nvSpPr>
        <p:spPr bwMode="auto">
          <a:xfrm>
            <a:off x="3783013" y="1501775"/>
            <a:ext cx="11579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halkboard" charset="0"/>
              </a:rPr>
              <a:t>translation</a:t>
            </a:r>
          </a:p>
        </p:txBody>
      </p:sp>
      <p:sp>
        <p:nvSpPr>
          <p:cNvPr id="38923" name="Freeform 19"/>
          <p:cNvSpPr>
            <a:spLocks/>
          </p:cNvSpPr>
          <p:nvPr/>
        </p:nvSpPr>
        <p:spPr bwMode="auto">
          <a:xfrm>
            <a:off x="2859088" y="2033588"/>
            <a:ext cx="574675" cy="280987"/>
          </a:xfrm>
          <a:custGeom>
            <a:avLst/>
            <a:gdLst>
              <a:gd name="T0" fmla="*/ 2147483647 w 362"/>
              <a:gd name="T1" fmla="*/ 2147483647 h 177"/>
              <a:gd name="T2" fmla="*/ 2147483647 w 362"/>
              <a:gd name="T3" fmla="*/ 2147483647 h 177"/>
              <a:gd name="T4" fmla="*/ 2147483647 w 362"/>
              <a:gd name="T5" fmla="*/ 2147483647 h 177"/>
              <a:gd name="T6" fmla="*/ 2147483647 w 362"/>
              <a:gd name="T7" fmla="*/ 2147483647 h 177"/>
              <a:gd name="T8" fmla="*/ 2147483647 w 362"/>
              <a:gd name="T9" fmla="*/ 2147483647 h 177"/>
              <a:gd name="T10" fmla="*/ 0 w 362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2"/>
              <a:gd name="T19" fmla="*/ 0 h 177"/>
              <a:gd name="T20" fmla="*/ 362 w 362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2" h="177">
                <a:moveTo>
                  <a:pt x="362" y="11"/>
                </a:moveTo>
                <a:cubicBezTo>
                  <a:pt x="343" y="5"/>
                  <a:pt x="325" y="0"/>
                  <a:pt x="303" y="11"/>
                </a:cubicBezTo>
                <a:cubicBezTo>
                  <a:pt x="281" y="22"/>
                  <a:pt x="249" y="59"/>
                  <a:pt x="231" y="76"/>
                </a:cubicBezTo>
                <a:cubicBezTo>
                  <a:pt x="213" y="93"/>
                  <a:pt x="223" y="109"/>
                  <a:pt x="196" y="112"/>
                </a:cubicBezTo>
                <a:cubicBezTo>
                  <a:pt x="169" y="115"/>
                  <a:pt x="104" y="83"/>
                  <a:pt x="71" y="94"/>
                </a:cubicBezTo>
                <a:cubicBezTo>
                  <a:pt x="38" y="105"/>
                  <a:pt x="19" y="141"/>
                  <a:pt x="0" y="177"/>
                </a:cubicBezTo>
              </a:path>
            </a:pathLst>
          </a:custGeom>
          <a:noFill/>
          <a:ln w="38100">
            <a:solidFill>
              <a:srgbClr val="0F62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Freeform 20"/>
          <p:cNvSpPr>
            <a:spLocks/>
          </p:cNvSpPr>
          <p:nvPr/>
        </p:nvSpPr>
        <p:spPr bwMode="auto">
          <a:xfrm>
            <a:off x="3657600" y="2070100"/>
            <a:ext cx="333375" cy="581025"/>
          </a:xfrm>
          <a:custGeom>
            <a:avLst/>
            <a:gdLst>
              <a:gd name="T0" fmla="*/ 2147483647 w 210"/>
              <a:gd name="T1" fmla="*/ 0 h 366"/>
              <a:gd name="T2" fmla="*/ 2147483647 w 210"/>
              <a:gd name="T3" fmla="*/ 2147483647 h 366"/>
              <a:gd name="T4" fmla="*/ 2147483647 w 210"/>
              <a:gd name="T5" fmla="*/ 2147483647 h 366"/>
              <a:gd name="T6" fmla="*/ 2147483647 w 210"/>
              <a:gd name="T7" fmla="*/ 2147483647 h 366"/>
              <a:gd name="T8" fmla="*/ 2147483647 w 210"/>
              <a:gd name="T9" fmla="*/ 2147483647 h 366"/>
              <a:gd name="T10" fmla="*/ 2147483647 w 210"/>
              <a:gd name="T11" fmla="*/ 2147483647 h 366"/>
              <a:gd name="T12" fmla="*/ 2147483647 w 210"/>
              <a:gd name="T13" fmla="*/ 2147483647 h 366"/>
              <a:gd name="T14" fmla="*/ 2147483647 w 210"/>
              <a:gd name="T15" fmla="*/ 2147483647 h 366"/>
              <a:gd name="T16" fmla="*/ 2147483647 w 210"/>
              <a:gd name="T17" fmla="*/ 2147483647 h 366"/>
              <a:gd name="T18" fmla="*/ 2147483647 w 210"/>
              <a:gd name="T19" fmla="*/ 2147483647 h 3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0"/>
              <a:gd name="T31" fmla="*/ 0 h 366"/>
              <a:gd name="T32" fmla="*/ 210 w 210"/>
              <a:gd name="T33" fmla="*/ 366 h 3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0" h="366">
                <a:moveTo>
                  <a:pt x="191" y="0"/>
                </a:moveTo>
                <a:cubicBezTo>
                  <a:pt x="152" y="6"/>
                  <a:pt x="114" y="12"/>
                  <a:pt x="96" y="41"/>
                </a:cubicBezTo>
                <a:cubicBezTo>
                  <a:pt x="78" y="70"/>
                  <a:pt x="98" y="141"/>
                  <a:pt x="84" y="172"/>
                </a:cubicBezTo>
                <a:cubicBezTo>
                  <a:pt x="70" y="203"/>
                  <a:pt x="13" y="213"/>
                  <a:pt x="13" y="225"/>
                </a:cubicBezTo>
                <a:cubicBezTo>
                  <a:pt x="13" y="237"/>
                  <a:pt x="63" y="248"/>
                  <a:pt x="84" y="243"/>
                </a:cubicBezTo>
                <a:cubicBezTo>
                  <a:pt x="105" y="238"/>
                  <a:pt x="119" y="200"/>
                  <a:pt x="137" y="195"/>
                </a:cubicBezTo>
                <a:cubicBezTo>
                  <a:pt x="155" y="190"/>
                  <a:pt x="210" y="198"/>
                  <a:pt x="191" y="213"/>
                </a:cubicBezTo>
                <a:cubicBezTo>
                  <a:pt x="172" y="228"/>
                  <a:pt x="50" y="260"/>
                  <a:pt x="25" y="284"/>
                </a:cubicBezTo>
                <a:cubicBezTo>
                  <a:pt x="0" y="308"/>
                  <a:pt x="22" y="356"/>
                  <a:pt x="37" y="361"/>
                </a:cubicBezTo>
                <a:cubicBezTo>
                  <a:pt x="52" y="366"/>
                  <a:pt x="101" y="322"/>
                  <a:pt x="114" y="314"/>
                </a:cubicBezTo>
              </a:path>
            </a:pathLst>
          </a:custGeom>
          <a:noFill/>
          <a:ln w="38100">
            <a:solidFill>
              <a:srgbClr val="0F62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5" name="Freeform 21"/>
          <p:cNvSpPr>
            <a:spLocks/>
          </p:cNvSpPr>
          <p:nvPr/>
        </p:nvSpPr>
        <p:spPr bwMode="auto">
          <a:xfrm>
            <a:off x="4305300" y="2003425"/>
            <a:ext cx="309563" cy="655638"/>
          </a:xfrm>
          <a:custGeom>
            <a:avLst/>
            <a:gdLst>
              <a:gd name="T0" fmla="*/ 2147483647 w 195"/>
              <a:gd name="T1" fmla="*/ 0 h 413"/>
              <a:gd name="T2" fmla="*/ 2147483647 w 195"/>
              <a:gd name="T3" fmla="*/ 2147483647 h 413"/>
              <a:gd name="T4" fmla="*/ 2147483647 w 195"/>
              <a:gd name="T5" fmla="*/ 2147483647 h 413"/>
              <a:gd name="T6" fmla="*/ 2147483647 w 195"/>
              <a:gd name="T7" fmla="*/ 2147483647 h 413"/>
              <a:gd name="T8" fmla="*/ 2147483647 w 195"/>
              <a:gd name="T9" fmla="*/ 2147483647 h 413"/>
              <a:gd name="T10" fmla="*/ 2147483647 w 195"/>
              <a:gd name="T11" fmla="*/ 2147483647 h 413"/>
              <a:gd name="T12" fmla="*/ 2147483647 w 195"/>
              <a:gd name="T13" fmla="*/ 2147483647 h 413"/>
              <a:gd name="T14" fmla="*/ 2147483647 w 195"/>
              <a:gd name="T15" fmla="*/ 2147483647 h 413"/>
              <a:gd name="T16" fmla="*/ 2147483647 w 195"/>
              <a:gd name="T17" fmla="*/ 2147483647 h 413"/>
              <a:gd name="T18" fmla="*/ 2147483647 w 195"/>
              <a:gd name="T19" fmla="*/ 2147483647 h 413"/>
              <a:gd name="T20" fmla="*/ 2147483647 w 195"/>
              <a:gd name="T21" fmla="*/ 2147483647 h 413"/>
              <a:gd name="T22" fmla="*/ 2147483647 w 195"/>
              <a:gd name="T23" fmla="*/ 2147483647 h 413"/>
              <a:gd name="T24" fmla="*/ 2147483647 w 195"/>
              <a:gd name="T25" fmla="*/ 2147483647 h 413"/>
              <a:gd name="T26" fmla="*/ 2147483647 w 195"/>
              <a:gd name="T27" fmla="*/ 2147483647 h 413"/>
              <a:gd name="T28" fmla="*/ 2147483647 w 195"/>
              <a:gd name="T29" fmla="*/ 2147483647 h 4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5"/>
              <a:gd name="T46" fmla="*/ 0 h 413"/>
              <a:gd name="T47" fmla="*/ 195 w 195"/>
              <a:gd name="T48" fmla="*/ 413 h 4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5" h="413">
                <a:moveTo>
                  <a:pt x="138" y="0"/>
                </a:moveTo>
                <a:cubicBezTo>
                  <a:pt x="102" y="18"/>
                  <a:pt x="67" y="37"/>
                  <a:pt x="55" y="65"/>
                </a:cubicBezTo>
                <a:cubicBezTo>
                  <a:pt x="43" y="93"/>
                  <a:pt x="75" y="140"/>
                  <a:pt x="67" y="166"/>
                </a:cubicBezTo>
                <a:cubicBezTo>
                  <a:pt x="59" y="192"/>
                  <a:pt x="8" y="210"/>
                  <a:pt x="8" y="225"/>
                </a:cubicBezTo>
                <a:cubicBezTo>
                  <a:pt x="8" y="240"/>
                  <a:pt x="48" y="263"/>
                  <a:pt x="67" y="255"/>
                </a:cubicBezTo>
                <a:cubicBezTo>
                  <a:pt x="86" y="247"/>
                  <a:pt x="105" y="184"/>
                  <a:pt x="120" y="178"/>
                </a:cubicBezTo>
                <a:cubicBezTo>
                  <a:pt x="135" y="172"/>
                  <a:pt x="170" y="205"/>
                  <a:pt x="156" y="220"/>
                </a:cubicBezTo>
                <a:cubicBezTo>
                  <a:pt x="142" y="235"/>
                  <a:pt x="61" y="250"/>
                  <a:pt x="37" y="267"/>
                </a:cubicBezTo>
                <a:cubicBezTo>
                  <a:pt x="13" y="284"/>
                  <a:pt x="0" y="319"/>
                  <a:pt x="14" y="320"/>
                </a:cubicBezTo>
                <a:cubicBezTo>
                  <a:pt x="28" y="321"/>
                  <a:pt x="90" y="283"/>
                  <a:pt x="120" y="273"/>
                </a:cubicBezTo>
                <a:cubicBezTo>
                  <a:pt x="150" y="263"/>
                  <a:pt x="189" y="255"/>
                  <a:pt x="192" y="261"/>
                </a:cubicBezTo>
                <a:cubicBezTo>
                  <a:pt x="195" y="267"/>
                  <a:pt x="160" y="292"/>
                  <a:pt x="138" y="308"/>
                </a:cubicBezTo>
                <a:cubicBezTo>
                  <a:pt x="116" y="324"/>
                  <a:pt x="63" y="339"/>
                  <a:pt x="61" y="356"/>
                </a:cubicBezTo>
                <a:cubicBezTo>
                  <a:pt x="59" y="373"/>
                  <a:pt x="108" y="405"/>
                  <a:pt x="126" y="409"/>
                </a:cubicBezTo>
                <a:cubicBezTo>
                  <a:pt x="144" y="413"/>
                  <a:pt x="156" y="396"/>
                  <a:pt x="168" y="380"/>
                </a:cubicBezTo>
              </a:path>
            </a:pathLst>
          </a:custGeom>
          <a:noFill/>
          <a:ln w="38100">
            <a:solidFill>
              <a:srgbClr val="0F62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Freeform 22"/>
          <p:cNvSpPr>
            <a:spLocks/>
          </p:cNvSpPr>
          <p:nvPr/>
        </p:nvSpPr>
        <p:spPr bwMode="auto">
          <a:xfrm>
            <a:off x="4826000" y="2652713"/>
            <a:ext cx="481013" cy="590550"/>
          </a:xfrm>
          <a:custGeom>
            <a:avLst/>
            <a:gdLst>
              <a:gd name="T0" fmla="*/ 2147483647 w 303"/>
              <a:gd name="T1" fmla="*/ 2147483647 h 372"/>
              <a:gd name="T2" fmla="*/ 2147483647 w 303"/>
              <a:gd name="T3" fmla="*/ 2147483647 h 372"/>
              <a:gd name="T4" fmla="*/ 2147483647 w 303"/>
              <a:gd name="T5" fmla="*/ 2147483647 h 372"/>
              <a:gd name="T6" fmla="*/ 0 w 303"/>
              <a:gd name="T7" fmla="*/ 2147483647 h 372"/>
              <a:gd name="T8" fmla="*/ 2147483647 w 303"/>
              <a:gd name="T9" fmla="*/ 2147483647 h 372"/>
              <a:gd name="T10" fmla="*/ 2147483647 w 303"/>
              <a:gd name="T11" fmla="*/ 2147483647 h 372"/>
              <a:gd name="T12" fmla="*/ 2147483647 w 303"/>
              <a:gd name="T13" fmla="*/ 2147483647 h 372"/>
              <a:gd name="T14" fmla="*/ 2147483647 w 303"/>
              <a:gd name="T15" fmla="*/ 2147483647 h 372"/>
              <a:gd name="T16" fmla="*/ 2147483647 w 303"/>
              <a:gd name="T17" fmla="*/ 2147483647 h 372"/>
              <a:gd name="T18" fmla="*/ 2147483647 w 303"/>
              <a:gd name="T19" fmla="*/ 2147483647 h 372"/>
              <a:gd name="T20" fmla="*/ 2147483647 w 303"/>
              <a:gd name="T21" fmla="*/ 2147483647 h 372"/>
              <a:gd name="T22" fmla="*/ 2147483647 w 303"/>
              <a:gd name="T23" fmla="*/ 2147483647 h 372"/>
              <a:gd name="T24" fmla="*/ 2147483647 w 303"/>
              <a:gd name="T25" fmla="*/ 2147483647 h 372"/>
              <a:gd name="T26" fmla="*/ 2147483647 w 303"/>
              <a:gd name="T27" fmla="*/ 2147483647 h 372"/>
              <a:gd name="T28" fmla="*/ 2147483647 w 303"/>
              <a:gd name="T29" fmla="*/ 2147483647 h 372"/>
              <a:gd name="T30" fmla="*/ 2147483647 w 303"/>
              <a:gd name="T31" fmla="*/ 2147483647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3"/>
              <a:gd name="T49" fmla="*/ 0 h 372"/>
              <a:gd name="T50" fmla="*/ 303 w 30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3" h="372">
                <a:moveTo>
                  <a:pt x="237" y="30"/>
                </a:moveTo>
                <a:cubicBezTo>
                  <a:pt x="212" y="15"/>
                  <a:pt x="187" y="0"/>
                  <a:pt x="160" y="6"/>
                </a:cubicBezTo>
                <a:cubicBezTo>
                  <a:pt x="133" y="12"/>
                  <a:pt x="104" y="49"/>
                  <a:pt x="77" y="65"/>
                </a:cubicBezTo>
                <a:cubicBezTo>
                  <a:pt x="50" y="81"/>
                  <a:pt x="0" y="83"/>
                  <a:pt x="0" y="101"/>
                </a:cubicBezTo>
                <a:cubicBezTo>
                  <a:pt x="0" y="119"/>
                  <a:pt x="56" y="175"/>
                  <a:pt x="77" y="172"/>
                </a:cubicBezTo>
                <a:cubicBezTo>
                  <a:pt x="98" y="169"/>
                  <a:pt x="103" y="95"/>
                  <a:pt x="124" y="83"/>
                </a:cubicBezTo>
                <a:cubicBezTo>
                  <a:pt x="145" y="71"/>
                  <a:pt x="214" y="83"/>
                  <a:pt x="201" y="101"/>
                </a:cubicBezTo>
                <a:cubicBezTo>
                  <a:pt x="188" y="119"/>
                  <a:pt x="73" y="164"/>
                  <a:pt x="47" y="190"/>
                </a:cubicBezTo>
                <a:cubicBezTo>
                  <a:pt x="21" y="216"/>
                  <a:pt x="36" y="248"/>
                  <a:pt x="47" y="255"/>
                </a:cubicBezTo>
                <a:cubicBezTo>
                  <a:pt x="58" y="262"/>
                  <a:pt x="85" y="245"/>
                  <a:pt x="112" y="231"/>
                </a:cubicBezTo>
                <a:cubicBezTo>
                  <a:pt x="139" y="217"/>
                  <a:pt x="183" y="179"/>
                  <a:pt x="207" y="172"/>
                </a:cubicBezTo>
                <a:cubicBezTo>
                  <a:pt x="231" y="165"/>
                  <a:pt x="257" y="178"/>
                  <a:pt x="255" y="190"/>
                </a:cubicBezTo>
                <a:cubicBezTo>
                  <a:pt x="253" y="202"/>
                  <a:pt x="212" y="222"/>
                  <a:pt x="195" y="243"/>
                </a:cubicBezTo>
                <a:cubicBezTo>
                  <a:pt x="178" y="264"/>
                  <a:pt x="140" y="293"/>
                  <a:pt x="154" y="314"/>
                </a:cubicBezTo>
                <a:cubicBezTo>
                  <a:pt x="168" y="335"/>
                  <a:pt x="253" y="372"/>
                  <a:pt x="278" y="368"/>
                </a:cubicBezTo>
                <a:cubicBezTo>
                  <a:pt x="303" y="364"/>
                  <a:pt x="298" y="305"/>
                  <a:pt x="302" y="291"/>
                </a:cubicBezTo>
              </a:path>
            </a:pathLst>
          </a:custGeom>
          <a:noFill/>
          <a:ln w="38100">
            <a:solidFill>
              <a:srgbClr val="0F62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Text Box 23"/>
          <p:cNvSpPr txBox="1">
            <a:spLocks noChangeArrowheads="1"/>
          </p:cNvSpPr>
          <p:nvPr/>
        </p:nvSpPr>
        <p:spPr bwMode="auto">
          <a:xfrm>
            <a:off x="5287963" y="2755900"/>
            <a:ext cx="8151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halkboard" charset="0"/>
              </a:rPr>
              <a:t>protein</a:t>
            </a:r>
          </a:p>
        </p:txBody>
      </p:sp>
      <p:sp>
        <p:nvSpPr>
          <p:cNvPr id="38928" name="Line 24"/>
          <p:cNvSpPr>
            <a:spLocks noChangeShapeType="1"/>
          </p:cNvSpPr>
          <p:nvPr/>
        </p:nvSpPr>
        <p:spPr bwMode="auto">
          <a:xfrm>
            <a:off x="5154613" y="3386138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1" name="Text Box 27"/>
          <p:cNvSpPr txBox="1">
            <a:spLocks noChangeArrowheads="1"/>
          </p:cNvSpPr>
          <p:nvPr/>
        </p:nvSpPr>
        <p:spPr bwMode="auto">
          <a:xfrm>
            <a:off x="5137150" y="3478213"/>
            <a:ext cx="957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halkboard" charset="0"/>
              </a:rPr>
              <a:t>ubiquitin</a:t>
            </a:r>
            <a:endParaRPr lang="en-US" sz="1600" dirty="0">
              <a:latin typeface="Chalkboard" charset="0"/>
            </a:endParaRPr>
          </a:p>
        </p:txBody>
      </p:sp>
      <p:sp>
        <p:nvSpPr>
          <p:cNvPr id="38932" name="Freeform 28"/>
          <p:cNvSpPr>
            <a:spLocks/>
          </p:cNvSpPr>
          <p:nvPr/>
        </p:nvSpPr>
        <p:spPr bwMode="auto">
          <a:xfrm>
            <a:off x="4968875" y="4130675"/>
            <a:ext cx="481013" cy="590550"/>
          </a:xfrm>
          <a:custGeom>
            <a:avLst/>
            <a:gdLst>
              <a:gd name="T0" fmla="*/ 2147483647 w 303"/>
              <a:gd name="T1" fmla="*/ 2147483647 h 372"/>
              <a:gd name="T2" fmla="*/ 2147483647 w 303"/>
              <a:gd name="T3" fmla="*/ 2147483647 h 372"/>
              <a:gd name="T4" fmla="*/ 2147483647 w 303"/>
              <a:gd name="T5" fmla="*/ 2147483647 h 372"/>
              <a:gd name="T6" fmla="*/ 0 w 303"/>
              <a:gd name="T7" fmla="*/ 2147483647 h 372"/>
              <a:gd name="T8" fmla="*/ 2147483647 w 303"/>
              <a:gd name="T9" fmla="*/ 2147483647 h 372"/>
              <a:gd name="T10" fmla="*/ 2147483647 w 303"/>
              <a:gd name="T11" fmla="*/ 2147483647 h 372"/>
              <a:gd name="T12" fmla="*/ 2147483647 w 303"/>
              <a:gd name="T13" fmla="*/ 2147483647 h 372"/>
              <a:gd name="T14" fmla="*/ 2147483647 w 303"/>
              <a:gd name="T15" fmla="*/ 2147483647 h 372"/>
              <a:gd name="T16" fmla="*/ 2147483647 w 303"/>
              <a:gd name="T17" fmla="*/ 2147483647 h 372"/>
              <a:gd name="T18" fmla="*/ 2147483647 w 303"/>
              <a:gd name="T19" fmla="*/ 2147483647 h 372"/>
              <a:gd name="T20" fmla="*/ 2147483647 w 303"/>
              <a:gd name="T21" fmla="*/ 2147483647 h 372"/>
              <a:gd name="T22" fmla="*/ 2147483647 w 303"/>
              <a:gd name="T23" fmla="*/ 2147483647 h 372"/>
              <a:gd name="T24" fmla="*/ 2147483647 w 303"/>
              <a:gd name="T25" fmla="*/ 2147483647 h 372"/>
              <a:gd name="T26" fmla="*/ 2147483647 w 303"/>
              <a:gd name="T27" fmla="*/ 2147483647 h 372"/>
              <a:gd name="T28" fmla="*/ 2147483647 w 303"/>
              <a:gd name="T29" fmla="*/ 2147483647 h 372"/>
              <a:gd name="T30" fmla="*/ 2147483647 w 303"/>
              <a:gd name="T31" fmla="*/ 2147483647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3"/>
              <a:gd name="T49" fmla="*/ 0 h 372"/>
              <a:gd name="T50" fmla="*/ 303 w 30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3" h="372">
                <a:moveTo>
                  <a:pt x="237" y="30"/>
                </a:moveTo>
                <a:cubicBezTo>
                  <a:pt x="212" y="15"/>
                  <a:pt x="187" y="0"/>
                  <a:pt x="160" y="6"/>
                </a:cubicBezTo>
                <a:cubicBezTo>
                  <a:pt x="133" y="12"/>
                  <a:pt x="104" y="49"/>
                  <a:pt x="77" y="65"/>
                </a:cubicBezTo>
                <a:cubicBezTo>
                  <a:pt x="50" y="81"/>
                  <a:pt x="0" y="83"/>
                  <a:pt x="0" y="101"/>
                </a:cubicBezTo>
                <a:cubicBezTo>
                  <a:pt x="0" y="119"/>
                  <a:pt x="56" y="175"/>
                  <a:pt x="77" y="172"/>
                </a:cubicBezTo>
                <a:cubicBezTo>
                  <a:pt x="98" y="169"/>
                  <a:pt x="103" y="95"/>
                  <a:pt x="124" y="83"/>
                </a:cubicBezTo>
                <a:cubicBezTo>
                  <a:pt x="145" y="71"/>
                  <a:pt x="214" y="83"/>
                  <a:pt x="201" y="101"/>
                </a:cubicBezTo>
                <a:cubicBezTo>
                  <a:pt x="188" y="119"/>
                  <a:pt x="73" y="164"/>
                  <a:pt x="47" y="190"/>
                </a:cubicBezTo>
                <a:cubicBezTo>
                  <a:pt x="21" y="216"/>
                  <a:pt x="36" y="248"/>
                  <a:pt x="47" y="255"/>
                </a:cubicBezTo>
                <a:cubicBezTo>
                  <a:pt x="58" y="262"/>
                  <a:pt x="85" y="245"/>
                  <a:pt x="112" y="231"/>
                </a:cubicBezTo>
                <a:cubicBezTo>
                  <a:pt x="139" y="217"/>
                  <a:pt x="183" y="179"/>
                  <a:pt x="207" y="172"/>
                </a:cubicBezTo>
                <a:cubicBezTo>
                  <a:pt x="231" y="165"/>
                  <a:pt x="257" y="178"/>
                  <a:pt x="255" y="190"/>
                </a:cubicBezTo>
                <a:cubicBezTo>
                  <a:pt x="253" y="202"/>
                  <a:pt x="212" y="222"/>
                  <a:pt x="195" y="243"/>
                </a:cubicBezTo>
                <a:cubicBezTo>
                  <a:pt x="178" y="264"/>
                  <a:pt x="140" y="293"/>
                  <a:pt x="154" y="314"/>
                </a:cubicBezTo>
                <a:cubicBezTo>
                  <a:pt x="168" y="335"/>
                  <a:pt x="253" y="372"/>
                  <a:pt x="278" y="368"/>
                </a:cubicBezTo>
                <a:cubicBezTo>
                  <a:pt x="303" y="364"/>
                  <a:pt x="298" y="305"/>
                  <a:pt x="302" y="291"/>
                </a:cubicBezTo>
              </a:path>
            </a:pathLst>
          </a:custGeom>
          <a:noFill/>
          <a:ln w="38100">
            <a:solidFill>
              <a:srgbClr val="0F62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3" name="Oval 29"/>
          <p:cNvSpPr>
            <a:spLocks noChangeArrowheads="1"/>
          </p:cNvSpPr>
          <p:nvPr/>
        </p:nvSpPr>
        <p:spPr bwMode="auto">
          <a:xfrm>
            <a:off x="6057900" y="3603625"/>
            <a:ext cx="234950" cy="65088"/>
          </a:xfrm>
          <a:prstGeom prst="ellipse">
            <a:avLst/>
          </a:prstGeom>
          <a:solidFill>
            <a:srgbClr val="E32C32"/>
          </a:solidFill>
          <a:ln w="9525">
            <a:solidFill>
              <a:srgbClr val="0404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4" name="Oval 30"/>
          <p:cNvSpPr>
            <a:spLocks noChangeArrowheads="1"/>
          </p:cNvSpPr>
          <p:nvPr/>
        </p:nvSpPr>
        <p:spPr bwMode="auto">
          <a:xfrm>
            <a:off x="4724400" y="4254500"/>
            <a:ext cx="234950" cy="65088"/>
          </a:xfrm>
          <a:prstGeom prst="ellipse">
            <a:avLst/>
          </a:prstGeom>
          <a:solidFill>
            <a:srgbClr val="E32C32"/>
          </a:solidFill>
          <a:ln w="9525">
            <a:solidFill>
              <a:srgbClr val="0404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5" name="Text Box 31"/>
          <p:cNvSpPr txBox="1">
            <a:spLocks noChangeArrowheads="1"/>
          </p:cNvSpPr>
          <p:nvPr/>
        </p:nvSpPr>
        <p:spPr bwMode="auto">
          <a:xfrm>
            <a:off x="5448300" y="4240213"/>
            <a:ext cx="26788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halkboard" charset="0"/>
              </a:rPr>
              <a:t>Ubiquitin</a:t>
            </a:r>
            <a:r>
              <a:rPr lang="en-US" sz="1600" dirty="0">
                <a:latin typeface="Chalkboard" charset="0"/>
              </a:rPr>
              <a:t>-protein conjugate</a:t>
            </a:r>
          </a:p>
        </p:txBody>
      </p:sp>
      <p:sp>
        <p:nvSpPr>
          <p:cNvPr id="38936" name="Freeform 32"/>
          <p:cNvSpPr>
            <a:spLocks/>
          </p:cNvSpPr>
          <p:nvPr/>
        </p:nvSpPr>
        <p:spPr bwMode="auto">
          <a:xfrm>
            <a:off x="2730500" y="3717925"/>
            <a:ext cx="1487488" cy="1427163"/>
          </a:xfrm>
          <a:custGeom>
            <a:avLst/>
            <a:gdLst>
              <a:gd name="T0" fmla="*/ 2147483647 w 303"/>
              <a:gd name="T1" fmla="*/ 2147483647 h 372"/>
              <a:gd name="T2" fmla="*/ 2147483647 w 303"/>
              <a:gd name="T3" fmla="*/ 2147483647 h 372"/>
              <a:gd name="T4" fmla="*/ 2147483647 w 303"/>
              <a:gd name="T5" fmla="*/ 2147483647 h 372"/>
              <a:gd name="T6" fmla="*/ 0 w 303"/>
              <a:gd name="T7" fmla="*/ 2147483647 h 372"/>
              <a:gd name="T8" fmla="*/ 2147483647 w 303"/>
              <a:gd name="T9" fmla="*/ 2147483647 h 372"/>
              <a:gd name="T10" fmla="*/ 2147483647 w 303"/>
              <a:gd name="T11" fmla="*/ 2147483647 h 372"/>
              <a:gd name="T12" fmla="*/ 2147483647 w 303"/>
              <a:gd name="T13" fmla="*/ 2147483647 h 372"/>
              <a:gd name="T14" fmla="*/ 2147483647 w 303"/>
              <a:gd name="T15" fmla="*/ 2147483647 h 372"/>
              <a:gd name="T16" fmla="*/ 2147483647 w 303"/>
              <a:gd name="T17" fmla="*/ 2147483647 h 372"/>
              <a:gd name="T18" fmla="*/ 2147483647 w 303"/>
              <a:gd name="T19" fmla="*/ 2147483647 h 372"/>
              <a:gd name="T20" fmla="*/ 2147483647 w 303"/>
              <a:gd name="T21" fmla="*/ 2147483647 h 372"/>
              <a:gd name="T22" fmla="*/ 2147483647 w 303"/>
              <a:gd name="T23" fmla="*/ 2147483647 h 372"/>
              <a:gd name="T24" fmla="*/ 2147483647 w 303"/>
              <a:gd name="T25" fmla="*/ 2147483647 h 372"/>
              <a:gd name="T26" fmla="*/ 2147483647 w 303"/>
              <a:gd name="T27" fmla="*/ 2147483647 h 372"/>
              <a:gd name="T28" fmla="*/ 2147483647 w 303"/>
              <a:gd name="T29" fmla="*/ 2147483647 h 372"/>
              <a:gd name="T30" fmla="*/ 2147483647 w 303"/>
              <a:gd name="T31" fmla="*/ 2147483647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3"/>
              <a:gd name="T49" fmla="*/ 0 h 372"/>
              <a:gd name="T50" fmla="*/ 303 w 30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3" h="372">
                <a:moveTo>
                  <a:pt x="237" y="30"/>
                </a:moveTo>
                <a:cubicBezTo>
                  <a:pt x="212" y="15"/>
                  <a:pt x="187" y="0"/>
                  <a:pt x="160" y="6"/>
                </a:cubicBezTo>
                <a:cubicBezTo>
                  <a:pt x="133" y="12"/>
                  <a:pt x="104" y="49"/>
                  <a:pt x="77" y="65"/>
                </a:cubicBezTo>
                <a:cubicBezTo>
                  <a:pt x="50" y="81"/>
                  <a:pt x="0" y="83"/>
                  <a:pt x="0" y="101"/>
                </a:cubicBezTo>
                <a:cubicBezTo>
                  <a:pt x="0" y="119"/>
                  <a:pt x="56" y="175"/>
                  <a:pt x="77" y="172"/>
                </a:cubicBezTo>
                <a:cubicBezTo>
                  <a:pt x="98" y="169"/>
                  <a:pt x="103" y="95"/>
                  <a:pt x="124" y="83"/>
                </a:cubicBezTo>
                <a:cubicBezTo>
                  <a:pt x="145" y="71"/>
                  <a:pt x="214" y="83"/>
                  <a:pt x="201" y="101"/>
                </a:cubicBezTo>
                <a:cubicBezTo>
                  <a:pt x="188" y="119"/>
                  <a:pt x="73" y="164"/>
                  <a:pt x="47" y="190"/>
                </a:cubicBezTo>
                <a:cubicBezTo>
                  <a:pt x="21" y="216"/>
                  <a:pt x="36" y="248"/>
                  <a:pt x="47" y="255"/>
                </a:cubicBezTo>
                <a:cubicBezTo>
                  <a:pt x="58" y="262"/>
                  <a:pt x="85" y="245"/>
                  <a:pt x="112" y="231"/>
                </a:cubicBezTo>
                <a:cubicBezTo>
                  <a:pt x="139" y="217"/>
                  <a:pt x="183" y="179"/>
                  <a:pt x="207" y="172"/>
                </a:cubicBezTo>
                <a:cubicBezTo>
                  <a:pt x="231" y="165"/>
                  <a:pt x="257" y="178"/>
                  <a:pt x="255" y="190"/>
                </a:cubicBezTo>
                <a:cubicBezTo>
                  <a:pt x="253" y="202"/>
                  <a:pt x="212" y="222"/>
                  <a:pt x="195" y="243"/>
                </a:cubicBezTo>
                <a:cubicBezTo>
                  <a:pt x="178" y="264"/>
                  <a:pt x="140" y="293"/>
                  <a:pt x="154" y="314"/>
                </a:cubicBezTo>
                <a:cubicBezTo>
                  <a:pt x="168" y="335"/>
                  <a:pt x="253" y="372"/>
                  <a:pt x="278" y="368"/>
                </a:cubicBezTo>
                <a:cubicBezTo>
                  <a:pt x="303" y="364"/>
                  <a:pt x="298" y="305"/>
                  <a:pt x="302" y="291"/>
                </a:cubicBezTo>
              </a:path>
            </a:pathLst>
          </a:custGeom>
          <a:noFill/>
          <a:ln w="38100">
            <a:solidFill>
              <a:srgbClr val="0F62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7" name="Line 33"/>
          <p:cNvSpPr>
            <a:spLocks noChangeShapeType="1"/>
          </p:cNvSpPr>
          <p:nvPr/>
        </p:nvSpPr>
        <p:spPr bwMode="auto">
          <a:xfrm>
            <a:off x="4035425" y="3771900"/>
            <a:ext cx="1016000" cy="320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8" name="Line 34"/>
          <p:cNvSpPr>
            <a:spLocks noChangeShapeType="1"/>
          </p:cNvSpPr>
          <p:nvPr/>
        </p:nvSpPr>
        <p:spPr bwMode="auto">
          <a:xfrm flipV="1">
            <a:off x="4270375" y="4854575"/>
            <a:ext cx="893763" cy="319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9" name="Text Box 35"/>
          <p:cNvSpPr txBox="1">
            <a:spLocks noChangeArrowheads="1"/>
          </p:cNvSpPr>
          <p:nvPr/>
        </p:nvSpPr>
        <p:spPr bwMode="auto">
          <a:xfrm>
            <a:off x="2193925" y="3629025"/>
            <a:ext cx="412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F6221"/>
                </a:solidFill>
                <a:latin typeface="Chalkboard" charset="0"/>
              </a:rPr>
              <a:t>NH</a:t>
            </a:r>
          </a:p>
        </p:txBody>
      </p:sp>
      <p:sp>
        <p:nvSpPr>
          <p:cNvPr id="38940" name="Text Box 36"/>
          <p:cNvSpPr txBox="1">
            <a:spLocks noChangeArrowheads="1"/>
          </p:cNvSpPr>
          <p:nvPr/>
        </p:nvSpPr>
        <p:spPr bwMode="auto">
          <a:xfrm>
            <a:off x="2400300" y="3892550"/>
            <a:ext cx="447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F6221"/>
                </a:solidFill>
                <a:latin typeface="Chalkboard" charset="0"/>
              </a:rPr>
              <a:t>Lys</a:t>
            </a:r>
          </a:p>
        </p:txBody>
      </p:sp>
      <p:sp>
        <p:nvSpPr>
          <p:cNvPr id="38941" name="Line 37"/>
          <p:cNvSpPr>
            <a:spLocks noChangeShapeType="1"/>
          </p:cNvSpPr>
          <p:nvPr/>
        </p:nvSpPr>
        <p:spPr bwMode="auto">
          <a:xfrm>
            <a:off x="2511425" y="3884613"/>
            <a:ext cx="93663" cy="76200"/>
          </a:xfrm>
          <a:prstGeom prst="line">
            <a:avLst/>
          </a:prstGeom>
          <a:noFill/>
          <a:ln w="9525">
            <a:solidFill>
              <a:srgbClr val="0F62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Line 38"/>
          <p:cNvSpPr>
            <a:spLocks noChangeShapeType="1"/>
          </p:cNvSpPr>
          <p:nvPr/>
        </p:nvSpPr>
        <p:spPr bwMode="auto">
          <a:xfrm>
            <a:off x="2154238" y="3762375"/>
            <a:ext cx="93662" cy="0"/>
          </a:xfrm>
          <a:prstGeom prst="line">
            <a:avLst/>
          </a:prstGeom>
          <a:noFill/>
          <a:ln w="9525">
            <a:solidFill>
              <a:srgbClr val="E32C3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Text Box 39"/>
          <p:cNvSpPr txBox="1">
            <a:spLocks noChangeArrowheads="1"/>
          </p:cNvSpPr>
          <p:nvPr/>
        </p:nvSpPr>
        <p:spPr bwMode="auto">
          <a:xfrm>
            <a:off x="1930400" y="3619500"/>
            <a:ext cx="2889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E32C32"/>
                </a:solidFill>
                <a:latin typeface="Chalkboard" charset="0"/>
              </a:rPr>
              <a:t>C</a:t>
            </a:r>
          </a:p>
        </p:txBody>
      </p:sp>
      <p:sp>
        <p:nvSpPr>
          <p:cNvPr id="38944" name="Text Box 40"/>
          <p:cNvSpPr txBox="1">
            <a:spLocks noChangeArrowheads="1"/>
          </p:cNvSpPr>
          <p:nvPr/>
        </p:nvSpPr>
        <p:spPr bwMode="auto">
          <a:xfrm>
            <a:off x="1939925" y="3957638"/>
            <a:ext cx="3127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E32C32"/>
                </a:solidFill>
                <a:latin typeface="Chalkboard" charset="0"/>
              </a:rPr>
              <a:t>O</a:t>
            </a:r>
          </a:p>
        </p:txBody>
      </p:sp>
      <p:sp>
        <p:nvSpPr>
          <p:cNvPr id="38945" name="Line 41"/>
          <p:cNvSpPr>
            <a:spLocks noChangeShapeType="1"/>
          </p:cNvSpPr>
          <p:nvPr/>
        </p:nvSpPr>
        <p:spPr bwMode="auto">
          <a:xfrm>
            <a:off x="2070100" y="3876675"/>
            <a:ext cx="0" cy="122238"/>
          </a:xfrm>
          <a:prstGeom prst="line">
            <a:avLst/>
          </a:prstGeom>
          <a:noFill/>
          <a:ln w="9525">
            <a:solidFill>
              <a:srgbClr val="E32C3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Line 42"/>
          <p:cNvSpPr>
            <a:spLocks noChangeShapeType="1"/>
          </p:cNvSpPr>
          <p:nvPr/>
        </p:nvSpPr>
        <p:spPr bwMode="auto">
          <a:xfrm>
            <a:off x="2119313" y="3878263"/>
            <a:ext cx="0" cy="122237"/>
          </a:xfrm>
          <a:prstGeom prst="line">
            <a:avLst/>
          </a:prstGeom>
          <a:noFill/>
          <a:ln w="9525">
            <a:solidFill>
              <a:srgbClr val="E32C3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Line 43"/>
          <p:cNvSpPr>
            <a:spLocks noChangeShapeType="1"/>
          </p:cNvSpPr>
          <p:nvPr/>
        </p:nvSpPr>
        <p:spPr bwMode="auto">
          <a:xfrm>
            <a:off x="1852613" y="3697288"/>
            <a:ext cx="160337" cy="47625"/>
          </a:xfrm>
          <a:prstGeom prst="line">
            <a:avLst/>
          </a:prstGeom>
          <a:noFill/>
          <a:ln w="9525">
            <a:solidFill>
              <a:srgbClr val="E32C3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Freeform 44"/>
          <p:cNvSpPr>
            <a:spLocks/>
          </p:cNvSpPr>
          <p:nvPr/>
        </p:nvSpPr>
        <p:spPr bwMode="auto">
          <a:xfrm>
            <a:off x="1128713" y="2900363"/>
            <a:ext cx="723900" cy="796925"/>
          </a:xfrm>
          <a:custGeom>
            <a:avLst/>
            <a:gdLst>
              <a:gd name="T0" fmla="*/ 0 w 456"/>
              <a:gd name="T1" fmla="*/ 2147483647 h 502"/>
              <a:gd name="T2" fmla="*/ 2147483647 w 456"/>
              <a:gd name="T3" fmla="*/ 2147483647 h 502"/>
              <a:gd name="T4" fmla="*/ 2147483647 w 456"/>
              <a:gd name="T5" fmla="*/ 2147483647 h 502"/>
              <a:gd name="T6" fmla="*/ 2147483647 w 456"/>
              <a:gd name="T7" fmla="*/ 2147483647 h 502"/>
              <a:gd name="T8" fmla="*/ 2147483647 w 456"/>
              <a:gd name="T9" fmla="*/ 2147483647 h 502"/>
              <a:gd name="T10" fmla="*/ 2147483647 w 456"/>
              <a:gd name="T11" fmla="*/ 2147483647 h 502"/>
              <a:gd name="T12" fmla="*/ 2147483647 w 456"/>
              <a:gd name="T13" fmla="*/ 2147483647 h 5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6"/>
              <a:gd name="T22" fmla="*/ 0 h 502"/>
              <a:gd name="T23" fmla="*/ 456 w 456"/>
              <a:gd name="T24" fmla="*/ 502 h 5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6" h="502">
                <a:moveTo>
                  <a:pt x="0" y="34"/>
                </a:moveTo>
                <a:cubicBezTo>
                  <a:pt x="40" y="17"/>
                  <a:pt x="81" y="0"/>
                  <a:pt x="113" y="16"/>
                </a:cubicBezTo>
                <a:cubicBezTo>
                  <a:pt x="145" y="32"/>
                  <a:pt x="171" y="84"/>
                  <a:pt x="190" y="129"/>
                </a:cubicBezTo>
                <a:cubicBezTo>
                  <a:pt x="209" y="174"/>
                  <a:pt x="197" y="258"/>
                  <a:pt x="225" y="289"/>
                </a:cubicBezTo>
                <a:cubicBezTo>
                  <a:pt x="253" y="320"/>
                  <a:pt x="329" y="305"/>
                  <a:pt x="361" y="318"/>
                </a:cubicBezTo>
                <a:cubicBezTo>
                  <a:pt x="393" y="331"/>
                  <a:pt x="399" y="335"/>
                  <a:pt x="415" y="366"/>
                </a:cubicBezTo>
                <a:cubicBezTo>
                  <a:pt x="431" y="397"/>
                  <a:pt x="443" y="449"/>
                  <a:pt x="456" y="502"/>
                </a:cubicBezTo>
              </a:path>
            </a:pathLst>
          </a:custGeom>
          <a:noFill/>
          <a:ln w="38100">
            <a:solidFill>
              <a:srgbClr val="E32C3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9" name="Text Box 45"/>
          <p:cNvSpPr txBox="1">
            <a:spLocks noChangeArrowheads="1"/>
          </p:cNvSpPr>
          <p:nvPr/>
        </p:nvSpPr>
        <p:spPr bwMode="auto">
          <a:xfrm>
            <a:off x="1450975" y="3008313"/>
            <a:ext cx="8683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</a:rPr>
              <a:t>ubiquitin</a:t>
            </a:r>
          </a:p>
        </p:txBody>
      </p:sp>
      <p:sp>
        <p:nvSpPr>
          <p:cNvPr id="38950" name="Text Box 46"/>
          <p:cNvSpPr txBox="1">
            <a:spLocks noChangeArrowheads="1"/>
          </p:cNvSpPr>
          <p:nvPr/>
        </p:nvSpPr>
        <p:spPr bwMode="auto">
          <a:xfrm>
            <a:off x="2590800" y="5562600"/>
            <a:ext cx="4391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halkboard" charset="0"/>
                <a:ea typeface="ＭＳ Ｐゴシック" charset="-128"/>
                <a:cs typeface="ＭＳ Ｐゴシック" charset="-128"/>
              </a:rPr>
              <a:t>     Proteins </a:t>
            </a:r>
            <a:r>
              <a:rPr lang="en-US" sz="2000" dirty="0">
                <a:latin typeface="Chalkboard" charset="0"/>
                <a:ea typeface="ＭＳ Ｐゴシック" charset="-128"/>
                <a:cs typeface="ＭＳ Ｐゴシック" charset="-128"/>
              </a:rPr>
              <a:t>undergo turnover. </a:t>
            </a:r>
          </a:p>
          <a:p>
            <a:r>
              <a:rPr lang="en-US" sz="2000" dirty="0" err="1">
                <a:latin typeface="Chalkboard" charset="0"/>
                <a:ea typeface="ＭＳ Ｐゴシック" charset="-128"/>
                <a:cs typeface="ＭＳ Ｐゴシック" charset="-128"/>
              </a:rPr>
              <a:t>Ubiquitinated</a:t>
            </a:r>
            <a:r>
              <a:rPr lang="en-US" sz="2000" dirty="0">
                <a:latin typeface="Chalkboard" charset="0"/>
                <a:ea typeface="ＭＳ Ｐゴシック" charset="-128"/>
                <a:cs typeface="ＭＳ Ｐゴシック" charset="-128"/>
              </a:rPr>
              <a:t> proteins are degraded.</a:t>
            </a:r>
          </a:p>
        </p:txBody>
      </p:sp>
      <p:sp>
        <p:nvSpPr>
          <p:cNvPr id="38951" name="Text Box 47"/>
          <p:cNvSpPr txBox="1">
            <a:spLocks noChangeArrowheads="1"/>
          </p:cNvSpPr>
          <p:nvPr/>
        </p:nvSpPr>
        <p:spPr bwMode="auto">
          <a:xfrm>
            <a:off x="6381750" y="3478213"/>
            <a:ext cx="2190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halkboard" charset="0"/>
                <a:ea typeface="ＭＳ Ｐゴシック" charset="-128"/>
                <a:cs typeface="ＭＳ Ｐゴシック" charset="-128"/>
              </a:rPr>
              <a:t>76-amino acid protein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" y="27305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Times New Roman" charset="0"/>
              </a:rPr>
              <a:t>      In the </a:t>
            </a:r>
            <a:r>
              <a:rPr lang="en-US" sz="2800" dirty="0" err="1">
                <a:latin typeface="Times New Roman" charset="0"/>
              </a:rPr>
              <a:t>cytosol</a:t>
            </a:r>
            <a:r>
              <a:rPr lang="en-US" sz="2800" dirty="0">
                <a:latin typeface="Times New Roman" charset="0"/>
              </a:rPr>
              <a:t>, proteins are degraded into peptides    by </a:t>
            </a:r>
            <a:r>
              <a:rPr lang="en-US" sz="2800" dirty="0" err="1">
                <a:latin typeface="Times New Roman" charset="0"/>
              </a:rPr>
              <a:t>proteasomes</a:t>
            </a:r>
            <a:endParaRPr lang="en-US" sz="2800" dirty="0">
              <a:latin typeface="Times New Roman" charset="0"/>
            </a:endParaRP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1371600" y="1600200"/>
            <a:ext cx="6400800" cy="4435418"/>
            <a:chOff x="225" y="472"/>
            <a:chExt cx="4653" cy="3464"/>
          </a:xfrm>
        </p:grpSpPr>
        <p:pic>
          <p:nvPicPr>
            <p:cNvPr id="43014" name="Picture 5" descr="ubiquitin-proteasom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727"/>
              <a:ext cx="4638" cy="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5" name="Text Box 6"/>
            <p:cNvSpPr txBox="1">
              <a:spLocks noChangeArrowheads="1"/>
            </p:cNvSpPr>
            <p:nvPr/>
          </p:nvSpPr>
          <p:spPr bwMode="auto">
            <a:xfrm>
              <a:off x="225" y="472"/>
              <a:ext cx="409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imes New Roman" charset="0"/>
                </a:rPr>
                <a:t>The </a:t>
              </a:r>
              <a:r>
                <a:rPr lang="en-US" sz="2000" dirty="0" err="1">
                  <a:latin typeface="Times New Roman" charset="0"/>
                </a:rPr>
                <a:t>Ubiquitin-Proteasome</a:t>
              </a:r>
              <a:r>
                <a:rPr lang="en-US" sz="2000" dirty="0">
                  <a:latin typeface="Times New Roman" charset="0"/>
                </a:rPr>
                <a:t> Pathway</a:t>
              </a:r>
            </a:p>
          </p:txBody>
        </p:sp>
      </p:grp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4648200" y="6003925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Proteasomes are multicatalytic protease complexes made of ~28 subunits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5403850" y="1803400"/>
            <a:ext cx="1498600" cy="109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5759450" y="2070100"/>
            <a:ext cx="800100" cy="571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5822950" y="1862138"/>
            <a:ext cx="160338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6275388" y="1816100"/>
            <a:ext cx="68262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6534150" y="2114550"/>
            <a:ext cx="2921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6440488" y="2571750"/>
            <a:ext cx="165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6008688" y="2635250"/>
            <a:ext cx="682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5462588" y="2425700"/>
            <a:ext cx="3048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1957388" y="1816100"/>
            <a:ext cx="1498600" cy="1092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2312988" y="2082800"/>
            <a:ext cx="800100" cy="571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397125" y="1898650"/>
            <a:ext cx="160338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2827338" y="1828800"/>
            <a:ext cx="698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3087688" y="2127250"/>
            <a:ext cx="2921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992438" y="2584450"/>
            <a:ext cx="165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2560638" y="2647950"/>
            <a:ext cx="698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2014538" y="2438400"/>
            <a:ext cx="3048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901825" y="1203325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Symbol" charset="2"/>
              </a:rPr>
              <a:t>a</a:t>
            </a:r>
            <a:r>
              <a:rPr lang="en-GB" b="1">
                <a:solidFill>
                  <a:schemeClr val="tx2"/>
                </a:solidFill>
              </a:rPr>
              <a:t> subunits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5426075" y="1203325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Symbol" charset="2"/>
              </a:rPr>
              <a:t>b</a:t>
            </a:r>
            <a:r>
              <a:rPr lang="en-GB" b="1">
                <a:solidFill>
                  <a:schemeClr val="tx2"/>
                </a:solidFill>
              </a:rPr>
              <a:t> subunits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714875" y="3298825"/>
            <a:ext cx="4181475" cy="338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GB" b="1"/>
              <a:t> </a:t>
            </a:r>
            <a:r>
              <a:rPr lang="en-GB" b="1">
                <a:solidFill>
                  <a:srgbClr val="FFFF00"/>
                </a:solidFill>
              </a:rPr>
              <a:t> </a:t>
            </a:r>
            <a:r>
              <a:rPr lang="en-GB" b="1"/>
              <a:t>threonine proteases</a:t>
            </a:r>
          </a:p>
          <a:p>
            <a:pPr>
              <a:buFontTx/>
              <a:buChar char="•"/>
            </a:pPr>
            <a:r>
              <a:rPr lang="en-GB" b="1"/>
              <a:t>  3 active units</a:t>
            </a:r>
          </a:p>
          <a:p>
            <a:pPr>
              <a:buFontTx/>
              <a:buChar char="•"/>
            </a:pPr>
            <a:r>
              <a:rPr lang="en-GB" b="1"/>
              <a:t>  4 inactive precursor units</a:t>
            </a:r>
          </a:p>
          <a:p>
            <a:pPr>
              <a:buFontTx/>
              <a:buChar char="•"/>
            </a:pPr>
            <a:r>
              <a:rPr lang="en-GB" b="1"/>
              <a:t>  chymotrypsin-like (after hydrophobic residues)</a:t>
            </a:r>
          </a:p>
          <a:p>
            <a:pPr>
              <a:buFontTx/>
              <a:buChar char="•"/>
            </a:pPr>
            <a:r>
              <a:rPr lang="en-GB" b="1"/>
              <a:t>  trypsin-like (after basic residues)</a:t>
            </a:r>
          </a:p>
          <a:p>
            <a:pPr>
              <a:buFontTx/>
              <a:buChar char="•"/>
            </a:pPr>
            <a:r>
              <a:rPr lang="en-GB" b="1"/>
              <a:t>  Acidic protease activity (after acidic residues)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941388" y="3321050"/>
            <a:ext cx="3609975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GB" b="1"/>
              <a:t>  no proteolytic activity</a:t>
            </a:r>
          </a:p>
          <a:p>
            <a:pPr>
              <a:buFontTx/>
              <a:buChar char="•"/>
            </a:pPr>
            <a:r>
              <a:rPr lang="en-GB" b="1"/>
              <a:t>  important for proteasome assembly</a:t>
            </a:r>
          </a:p>
          <a:p>
            <a:pPr>
              <a:buFontTx/>
              <a:buChar char="•"/>
            </a:pPr>
            <a:r>
              <a:rPr lang="en-GB" b="1"/>
              <a:t>  binding site for regulatory subunits</a:t>
            </a: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 flipV="1">
            <a:off x="5478463" y="2105025"/>
            <a:ext cx="320675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 flipV="1">
            <a:off x="2070100" y="2079625"/>
            <a:ext cx="2857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52800" y="304800"/>
            <a:ext cx="2338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Proteasome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8150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724400" y="361950"/>
            <a:ext cx="4267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fr-FR" sz="1800">
              <a:solidFill>
                <a:srgbClr val="FFCC66"/>
              </a:solidFill>
              <a:latin typeface="Tahoma" charset="0"/>
              <a:sym typeface="Symbol" charset="2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Gamma </a:t>
            </a:r>
            <a:r>
              <a:rPr lang="en-US" dirty="0" smtClean="0"/>
              <a:t>interferon, produced during immune response, </a:t>
            </a:r>
          </a:p>
          <a:p>
            <a:pPr algn="ctr"/>
            <a:r>
              <a:rPr lang="en-US" dirty="0" smtClean="0"/>
              <a:t>induces </a:t>
            </a:r>
            <a:r>
              <a:rPr lang="en-US" dirty="0"/>
              <a:t>expression of </a:t>
            </a:r>
            <a:r>
              <a:rPr lang="en-US" dirty="0" smtClean="0"/>
              <a:t>alternative </a:t>
            </a:r>
            <a:r>
              <a:rPr lang="en-US" dirty="0"/>
              <a:t>beta </a:t>
            </a:r>
            <a:r>
              <a:rPr lang="en-US" dirty="0" smtClean="0"/>
              <a:t>subunits</a:t>
            </a:r>
          </a:p>
          <a:p>
            <a:endParaRPr lang="en-US" dirty="0" smtClean="0"/>
          </a:p>
          <a:p>
            <a:r>
              <a:rPr lang="en-US" dirty="0" smtClean="0"/>
              <a:t>					      </a:t>
            </a:r>
            <a:r>
              <a:rPr lang="en-US" dirty="0" err="1" smtClean="0"/>
              <a:t>Immunoproteasome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27A3-EEDD-F148-B8DB-65F49132AC7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273175"/>
            <a:ext cx="20066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438275" y="162580"/>
            <a:ext cx="6456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Times New Roman"/>
                <a:ea typeface="ＭＳ Ｐゴシック" charset="-128"/>
                <a:cs typeface="Times New Roman"/>
              </a:rPr>
              <a:t>Proteasome</a:t>
            </a:r>
            <a:r>
              <a:rPr lang="en-US" sz="2800" dirty="0">
                <a:latin typeface="Times New Roman"/>
                <a:ea typeface="ＭＳ Ｐゴシック" charset="-128"/>
                <a:cs typeface="Times New Roman"/>
              </a:rPr>
              <a:t> degrades </a:t>
            </a:r>
            <a:r>
              <a:rPr lang="en-US" sz="2800" dirty="0" err="1">
                <a:latin typeface="Times New Roman"/>
                <a:ea typeface="ＭＳ Ｐゴシック" charset="-128"/>
                <a:cs typeface="Times New Roman"/>
              </a:rPr>
              <a:t>ubiquitinated</a:t>
            </a:r>
            <a:r>
              <a:rPr lang="en-US" sz="2800" dirty="0"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ea typeface="ＭＳ Ｐゴシック" charset="-128"/>
                <a:cs typeface="Times New Roman"/>
              </a:rPr>
              <a:t>proteins</a:t>
            </a:r>
            <a:endParaRPr lang="en-US" sz="28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39900" y="823913"/>
            <a:ext cx="19669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Ubiquitinated proteins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640013" y="1152525"/>
            <a:ext cx="0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603500" y="54514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166938" y="5959475"/>
            <a:ext cx="852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peptides</a:t>
            </a:r>
          </a:p>
        </p:txBody>
      </p:sp>
      <p:sp>
        <p:nvSpPr>
          <p:cNvPr id="49160" name="AutoShape 8"/>
          <p:cNvSpPr>
            <a:spLocks/>
          </p:cNvSpPr>
          <p:nvPr/>
        </p:nvSpPr>
        <p:spPr bwMode="auto">
          <a:xfrm>
            <a:off x="1414463" y="2711450"/>
            <a:ext cx="163512" cy="1479550"/>
          </a:xfrm>
          <a:prstGeom prst="leftBrace">
            <a:avLst>
              <a:gd name="adj1" fmla="val 754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06388" y="3028950"/>
            <a:ext cx="1117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4 heptamer</a:t>
            </a:r>
          </a:p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rings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39800" y="1701800"/>
            <a:ext cx="4603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cap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895350" y="4879975"/>
            <a:ext cx="4603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cap</a:t>
            </a:r>
          </a:p>
        </p:txBody>
      </p:sp>
      <p:sp>
        <p:nvSpPr>
          <p:cNvPr id="49164" name="AutoShape 12"/>
          <p:cNvSpPr>
            <a:spLocks/>
          </p:cNvSpPr>
          <p:nvPr/>
        </p:nvSpPr>
        <p:spPr bwMode="auto">
          <a:xfrm>
            <a:off x="1454150" y="1274763"/>
            <a:ext cx="173038" cy="1149350"/>
          </a:xfrm>
          <a:prstGeom prst="leftBrace">
            <a:avLst>
              <a:gd name="adj1" fmla="val 55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AutoShape 13"/>
          <p:cNvSpPr>
            <a:spLocks/>
          </p:cNvSpPr>
          <p:nvPr/>
        </p:nvSpPr>
        <p:spPr bwMode="auto">
          <a:xfrm>
            <a:off x="1389063" y="4465638"/>
            <a:ext cx="173037" cy="1149350"/>
          </a:xfrm>
          <a:prstGeom prst="leftBrace">
            <a:avLst>
              <a:gd name="adj1" fmla="val 55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4028291" y="1600200"/>
            <a:ext cx="4658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dirty="0" err="1">
                <a:latin typeface="Times New Roman"/>
                <a:cs typeface="Times New Roman"/>
              </a:rPr>
              <a:t>proteasome</a:t>
            </a:r>
            <a:r>
              <a:rPr lang="en-US" sz="1800" dirty="0">
                <a:latin typeface="Times New Roman"/>
                <a:cs typeface="Times New Roman"/>
              </a:rPr>
              <a:t> for antigen processing</a:t>
            </a:r>
            <a:r>
              <a:rPr lang="en-US" sz="1800" dirty="0" smtClean="0">
                <a:latin typeface="Times New Roman"/>
                <a:cs typeface="Times New Roman"/>
              </a:rPr>
              <a:t> contains </a:t>
            </a:r>
          </a:p>
          <a:p>
            <a:r>
              <a:rPr lang="en-US" sz="1800" dirty="0" smtClean="0">
                <a:latin typeface="Times New Roman"/>
                <a:ea typeface="ＭＳ Ｐゴシック" charset="-128"/>
                <a:cs typeface="Times New Roman"/>
              </a:rPr>
              <a:t>interferon </a:t>
            </a:r>
            <a:r>
              <a:rPr lang="en-US" sz="1800" dirty="0" err="1" smtClean="0">
                <a:latin typeface="Times New Roman"/>
                <a:ea typeface="ＭＳ Ｐゴシック" charset="-128"/>
                <a:cs typeface="Times New Roman"/>
                <a:sym typeface="Symbol" charset="2"/>
              </a:rPr>
              <a:t></a:t>
            </a:r>
            <a:r>
              <a:rPr lang="en-US" sz="1800" dirty="0" smtClean="0">
                <a:latin typeface="Times New Roman"/>
                <a:cs typeface="Times New Roman"/>
              </a:rPr>
              <a:t> induced LMP2</a:t>
            </a:r>
            <a:r>
              <a:rPr lang="en-US" sz="1800" dirty="0">
                <a:latin typeface="Times New Roman"/>
                <a:cs typeface="Times New Roman"/>
              </a:rPr>
              <a:t>, LMP7, and LMP10.     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3962400" y="3048000"/>
            <a:ext cx="47743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Such </a:t>
            </a:r>
            <a:r>
              <a:rPr lang="en-US" sz="1800" dirty="0" err="1">
                <a:latin typeface="Times New Roman"/>
                <a:cs typeface="Times New Roman"/>
              </a:rPr>
              <a:t>proteasome</a:t>
            </a:r>
            <a:r>
              <a:rPr lang="en-US" sz="1800" dirty="0">
                <a:latin typeface="Times New Roman"/>
                <a:cs typeface="Times New Roman"/>
              </a:rPr>
              <a:t> preferentially cleaves </a:t>
            </a:r>
          </a:p>
          <a:p>
            <a:r>
              <a:rPr lang="en-US" sz="1800" dirty="0">
                <a:latin typeface="Times New Roman"/>
                <a:cs typeface="Times New Roman"/>
              </a:rPr>
              <a:t>peptide bonds after hydrophobic or basic residues</a:t>
            </a:r>
          </a:p>
          <a:p>
            <a:r>
              <a:rPr lang="en-US" sz="1800" dirty="0">
                <a:solidFill>
                  <a:srgbClr val="CE110F"/>
                </a:solidFill>
                <a:latin typeface="Times New Roman"/>
                <a:cs typeface="Times New Roman"/>
              </a:rPr>
              <a:t>preferred by MHC class I for binding.   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4038600" y="4648200"/>
            <a:ext cx="46386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Times New Roman"/>
                <a:ea typeface="ＭＳ Ｐゴシック" charset="-128"/>
                <a:cs typeface="Times New Roman"/>
              </a:rPr>
              <a:t>Proteasome</a:t>
            </a:r>
            <a:r>
              <a:rPr lang="en-US" sz="1800" dirty="0">
                <a:latin typeface="Times New Roman"/>
                <a:ea typeface="ＭＳ Ｐゴシック" charset="-128"/>
                <a:cs typeface="Times New Roman"/>
              </a:rPr>
              <a:t> activating molecule (PA28</a:t>
            </a:r>
            <a:r>
              <a:rPr lang="en-US" sz="1800" dirty="0" smtClean="0">
                <a:latin typeface="Times New Roman"/>
                <a:ea typeface="ＭＳ Ｐゴシック" charset="-128"/>
                <a:cs typeface="Times New Roman"/>
              </a:rPr>
              <a:t>), </a:t>
            </a:r>
            <a:r>
              <a:rPr lang="en-US" sz="1800" dirty="0">
                <a:latin typeface="Times New Roman"/>
                <a:ea typeface="ＭＳ Ｐゴシック" charset="-128"/>
                <a:cs typeface="Times New Roman"/>
              </a:rPr>
              <a:t>is inducible by</a:t>
            </a:r>
            <a:r>
              <a:rPr lang="en-US" sz="1800" dirty="0" smtClean="0"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ea typeface="ＭＳ Ｐゴシック" charset="-128"/>
                <a:cs typeface="Times New Roman"/>
                <a:sym typeface="Symbol" charset="2"/>
              </a:rPr>
              <a:t>gamma interferon, </a:t>
            </a:r>
            <a:r>
              <a:rPr lang="en-US" sz="1800" dirty="0" smtClean="0">
                <a:latin typeface="Times New Roman"/>
                <a:ea typeface="ＭＳ Ｐゴシック" charset="-128"/>
                <a:cs typeface="Times New Roman"/>
              </a:rPr>
              <a:t>increases the release of cleaved peptides. </a:t>
            </a:r>
          </a:p>
          <a:p>
            <a:endParaRPr lang="en-US" sz="1400" dirty="0">
              <a:latin typeface="Chalkboar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724400" y="361950"/>
            <a:ext cx="4267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fr-FR" sz="1800">
              <a:solidFill>
                <a:srgbClr val="FFCC66"/>
              </a:solidFill>
              <a:latin typeface="Tahoma" charset="0"/>
              <a:sym typeface="Symbol" charset="2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632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Gamma interferon induces expression of alternative </a:t>
            </a:r>
          </a:p>
          <a:p>
            <a:pPr algn="ctr"/>
            <a:r>
              <a:rPr lang="en-US" sz="2800" dirty="0">
                <a:latin typeface="Times New Roman"/>
                <a:cs typeface="Times New Roman"/>
              </a:rPr>
              <a:t>          beta subunits. </a:t>
            </a:r>
            <a:r>
              <a:rPr lang="en-US" sz="2800" dirty="0" err="1">
                <a:latin typeface="Times New Roman"/>
                <a:cs typeface="Times New Roman"/>
              </a:rPr>
              <a:t>Immunoproteasome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Picture 4" descr="proteasome : immunoprote fi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3600"/>
            <a:ext cx="6904579" cy="3352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27A3-EEDD-F148-B8DB-65F49132AC7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990600" y="838200"/>
            <a:ext cx="769778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latin typeface="Times New Roman"/>
                <a:cs typeface="Times New Roman"/>
              </a:rPr>
              <a:t>MHC class I/peptide complexes </a:t>
            </a:r>
            <a:r>
              <a:rPr lang="en-US" sz="3200" dirty="0" err="1">
                <a:latin typeface="Times New Roman"/>
                <a:cs typeface="Times New Roman"/>
              </a:rPr>
              <a:t>recognised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</a:p>
          <a:p>
            <a:r>
              <a:rPr lang="en-US" sz="3200" dirty="0">
                <a:latin typeface="Times New Roman"/>
                <a:cs typeface="Times New Roman"/>
              </a:rPr>
              <a:t>                by CD8</a:t>
            </a:r>
            <a:r>
              <a:rPr lang="en-US" sz="3200" baseline="30000" dirty="0">
                <a:latin typeface="Times New Roman"/>
                <a:cs typeface="Times New Roman"/>
              </a:rPr>
              <a:t>+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cytotoxic</a:t>
            </a:r>
            <a:r>
              <a:rPr lang="en-US" sz="3200" dirty="0">
                <a:latin typeface="Times New Roman"/>
                <a:cs typeface="Times New Roman"/>
              </a:rPr>
              <a:t> T cells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 smtClean="0"/>
              <a:t>-Require </a:t>
            </a:r>
            <a:r>
              <a:rPr lang="en-US" sz="2800" b="1" dirty="0" smtClean="0"/>
              <a:t>rapid</a:t>
            </a:r>
            <a:r>
              <a:rPr lang="en-US" sz="2800" dirty="0" smtClean="0"/>
              <a:t> </a:t>
            </a:r>
            <a:r>
              <a:rPr lang="en-US" sz="2800" dirty="0"/>
              <a:t>response to virus infection</a:t>
            </a:r>
          </a:p>
          <a:p>
            <a:endParaRPr lang="en-US" sz="2800" dirty="0"/>
          </a:p>
          <a:p>
            <a:r>
              <a:rPr lang="en-US" sz="2800" dirty="0"/>
              <a:t>-Virus infection </a:t>
            </a:r>
            <a:r>
              <a:rPr lang="en-US" sz="2800" dirty="0" smtClean="0"/>
              <a:t>cycles can be short </a:t>
            </a:r>
            <a:r>
              <a:rPr lang="en-US" sz="2800" dirty="0"/>
              <a:t>~4hrs</a:t>
            </a:r>
          </a:p>
          <a:p>
            <a:endParaRPr lang="en-US" sz="2800" dirty="0"/>
          </a:p>
          <a:p>
            <a:r>
              <a:rPr lang="en-US" sz="2800" dirty="0"/>
              <a:t>-T cell has to </a:t>
            </a:r>
            <a:r>
              <a:rPr lang="en-US" sz="2800" dirty="0" smtClean="0"/>
              <a:t>identify and kill </a:t>
            </a:r>
            <a:r>
              <a:rPr lang="en-US" sz="2800" dirty="0"/>
              <a:t>infected cell before </a:t>
            </a:r>
          </a:p>
          <a:p>
            <a:r>
              <a:rPr lang="en-US" sz="2800" dirty="0"/>
              <a:t> virus release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00200" y="990600"/>
            <a:ext cx="7010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	           </a:t>
            </a:r>
            <a:r>
              <a:rPr lang="en-US" sz="3200" dirty="0" smtClean="0"/>
              <a:t> 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0000"/>
                </a:solidFill>
              </a:rPr>
              <a:t>-overview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-MHC class I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-peptide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generation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transport into ER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assembly with MHC class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-presentation of exogenous antigen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6858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MHC class I and antigen processing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2590800" y="1828800"/>
            <a:ext cx="4114800" cy="223678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003300"/>
                </a:solidFill>
              </a:rPr>
              <a:t>Translation is imperfect</a:t>
            </a:r>
          </a:p>
          <a:p>
            <a:endParaRPr lang="en-GB" sz="2800">
              <a:solidFill>
                <a:srgbClr val="003300"/>
              </a:solidFill>
            </a:endParaRPr>
          </a:p>
          <a:p>
            <a:r>
              <a:rPr lang="en-GB" sz="2800">
                <a:solidFill>
                  <a:srgbClr val="003300"/>
                </a:solidFill>
              </a:rPr>
              <a:t>Protein folding is imperfect</a:t>
            </a:r>
          </a:p>
          <a:p>
            <a:endParaRPr lang="en-GB" sz="2800">
              <a:solidFill>
                <a:srgbClr val="003300"/>
              </a:solidFill>
            </a:endParaRPr>
          </a:p>
          <a:p>
            <a:r>
              <a:rPr lang="en-GB" sz="2800">
                <a:solidFill>
                  <a:srgbClr val="003300"/>
                </a:solidFill>
              </a:rPr>
              <a:t>Non-functional proteins</a:t>
            </a:r>
            <a:r>
              <a:rPr lang="en-GB" sz="2800" b="1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7154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CE110F"/>
                </a:solidFill>
              </a:rPr>
              <a:t>DRiPs</a:t>
            </a:r>
            <a:r>
              <a:rPr lang="en-GB" sz="3200" b="1">
                <a:solidFill>
                  <a:schemeClr val="tx2"/>
                </a:solidFill>
              </a:rPr>
              <a:t>: Defective ribosomal products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257800" y="6248400"/>
            <a:ext cx="3657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tx2"/>
                </a:solidFill>
                <a:latin typeface="Times New Roman" charset="0"/>
              </a:rPr>
              <a:t> Nature. 2000 Apr 13;404(6779):770-4.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625600" y="4038600"/>
            <a:ext cx="6143625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 sz="3200">
              <a:solidFill>
                <a:schemeClr val="tx2"/>
              </a:solidFill>
            </a:endParaRPr>
          </a:p>
          <a:p>
            <a:r>
              <a:rPr lang="en-GB" sz="3200">
                <a:solidFill>
                  <a:schemeClr val="tx2"/>
                </a:solidFill>
              </a:rPr>
              <a:t>      Newly synthesised protein </a:t>
            </a:r>
          </a:p>
          <a:p>
            <a:endParaRPr lang="en-GB" sz="3200">
              <a:solidFill>
                <a:schemeClr val="tx2"/>
              </a:solidFill>
            </a:endParaRPr>
          </a:p>
          <a:p>
            <a:r>
              <a:rPr lang="en-GB" sz="3200">
                <a:solidFill>
                  <a:schemeClr val="tx2"/>
                </a:solidFill>
              </a:rPr>
              <a:t>Rapidly degraded by the proteasome</a:t>
            </a:r>
          </a:p>
          <a:p>
            <a:endParaRPr lang="en-GB" sz="3200">
              <a:solidFill>
                <a:schemeClr val="tx2"/>
              </a:solidFill>
            </a:endParaRPr>
          </a:p>
          <a:p>
            <a:r>
              <a:rPr lang="en-GB" sz="3200">
                <a:solidFill>
                  <a:schemeClr val="tx2"/>
                </a:solidFill>
              </a:rPr>
              <a:t>       </a:t>
            </a:r>
          </a:p>
          <a:p>
            <a:endParaRPr lang="en-GB" sz="3200">
              <a:solidFill>
                <a:schemeClr val="tx2"/>
              </a:solidFill>
            </a:endParaRPr>
          </a:p>
          <a:p>
            <a:endParaRPr lang="en-GB" sz="3200" b="1">
              <a:solidFill>
                <a:schemeClr val="tx2"/>
              </a:solidFill>
            </a:endParaRPr>
          </a:p>
          <a:p>
            <a:endParaRPr lang="en-GB" sz="3200" b="1">
              <a:solidFill>
                <a:schemeClr val="tx2"/>
              </a:solidFill>
            </a:endParaRPr>
          </a:p>
          <a:p>
            <a:endParaRPr lang="en-GB" sz="3200" b="1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animBg="1" autoUpdateAnimBg="0"/>
      <p:bldP spid="4474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ri2077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5532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62400" y="0"/>
            <a:ext cx="1112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DRiPs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379F-F702-5244-BA44-067A8FB9629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0"/>
            <a:ext cx="451008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1828800" y="76200"/>
            <a:ext cx="5384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Two </a:t>
            </a:r>
            <a:r>
              <a:rPr lang="en-US" sz="2800" dirty="0">
                <a:latin typeface="Times New Roman"/>
                <a:cs typeface="Times New Roman"/>
              </a:rPr>
              <a:t>sources protein for degradation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8201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Products of </a:t>
            </a:r>
            <a:r>
              <a:rPr lang="en-US" sz="2800" dirty="0" err="1">
                <a:latin typeface="Times New Roman"/>
                <a:cs typeface="Times New Roman"/>
              </a:rPr>
              <a:t>proteasomal</a:t>
            </a:r>
            <a:r>
              <a:rPr lang="en-US" sz="2800" dirty="0">
                <a:latin typeface="Times New Roman"/>
                <a:cs typeface="Times New Roman"/>
              </a:rPr>
              <a:t> degradation range from 6-24aa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58420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396335"/>
            <a:ext cx="370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thimet</a:t>
            </a:r>
            <a:r>
              <a:rPr lang="en-US" dirty="0" smtClean="0"/>
              <a:t> </a:t>
            </a:r>
            <a:r>
              <a:rPr lang="en-US" dirty="0" err="1" smtClean="0"/>
              <a:t>oligopeptidase</a:t>
            </a:r>
            <a:r>
              <a:rPr lang="en-US" dirty="0" smtClean="0"/>
              <a:t> (TOP)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00200" y="990600"/>
            <a:ext cx="7010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	           </a:t>
            </a:r>
            <a:r>
              <a:rPr lang="en-US" sz="3200" dirty="0" smtClean="0"/>
              <a:t> 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/>
              <a:t>-overview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-MHC class 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-peptide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generation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transport into ER</a:t>
            </a:r>
            <a:endParaRPr lang="en-US" sz="32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assembly with MHC class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-presentation of exogenous antigen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6858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MHC class I and antigen processing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74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ea typeface="ＭＳ Ｐゴシック" charset="-128"/>
                <a:cs typeface="Times New Roman"/>
              </a:rPr>
              <a:t>TAP: Transporter associated with antigen processing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44196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435475" y="3557588"/>
            <a:ext cx="2705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halkboard" charset="0"/>
                <a:ea typeface="ＭＳ Ｐゴシック" charset="-128"/>
                <a:cs typeface="ＭＳ Ｐゴシック" charset="-128"/>
              </a:rPr>
              <a:t>TAP prefers peptides that are: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19625" y="4043363"/>
            <a:ext cx="19129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8-10 amino acids long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597400" y="4503738"/>
            <a:ext cx="40211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E110F"/>
                </a:solidFill>
                <a:latin typeface="Chalkboard" charset="0"/>
                <a:ea typeface="ＭＳ Ｐゴシック" charset="-128"/>
                <a:cs typeface="ＭＳ Ｐゴシック" charset="-128"/>
              </a:rPr>
              <a:t>Carboxyl-terminal amino acids are hydrophobic</a:t>
            </a:r>
          </a:p>
          <a:p>
            <a:r>
              <a:rPr lang="en-US" sz="1400">
                <a:solidFill>
                  <a:srgbClr val="CE110F"/>
                </a:solidFill>
                <a:latin typeface="Chalkboard" charset="0"/>
                <a:ea typeface="ＭＳ Ｐゴシック" charset="-128"/>
                <a:cs typeface="ＭＳ Ｐゴシック" charset="-128"/>
              </a:rPr>
              <a:t>or basic. Preferred by MHC class I</a:t>
            </a:r>
          </a:p>
          <a:p>
            <a:endParaRPr lang="en-US" sz="1400">
              <a:latin typeface="Chalkboar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7" name="AutoShape 7"/>
          <p:cNvSpPr>
            <a:spLocks/>
          </p:cNvSpPr>
          <p:nvPr/>
        </p:nvSpPr>
        <p:spPr bwMode="auto">
          <a:xfrm>
            <a:off x="4467225" y="4186238"/>
            <a:ext cx="141288" cy="536575"/>
          </a:xfrm>
          <a:prstGeom prst="leftBrace">
            <a:avLst>
              <a:gd name="adj1" fmla="val 316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3276600" y="2070100"/>
            <a:ext cx="13335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611688" y="1916113"/>
            <a:ext cx="42529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ATP binding cassette (ABC family of transporters)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621213" y="2349500"/>
            <a:ext cx="42259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ATP hydrolysis provides the energy for transport.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838200" y="695325"/>
            <a:ext cx="772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TAP peptide transporter: model for peptide transport</a:t>
            </a:r>
          </a:p>
        </p:txBody>
      </p:sp>
      <p:pic>
        <p:nvPicPr>
          <p:cNvPr id="10" name="Picture 9" descr="TAP conv mode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890165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105400"/>
            <a:ext cx="3578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high                     low</a:t>
            </a:r>
          </a:p>
          <a:p>
            <a:r>
              <a:rPr lang="en-US" dirty="0" smtClean="0"/>
              <a:t>affinity peptide binding site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33400" y="4191000"/>
            <a:ext cx="16764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E110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 flipH="1" flipV="1">
            <a:off x="3124200" y="4419600"/>
            <a:ext cx="9906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E110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379F-F702-5244-BA44-067A8FB9629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00200" y="990600"/>
            <a:ext cx="7010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	           </a:t>
            </a:r>
            <a:r>
              <a:rPr lang="en-US" sz="3200" dirty="0" smtClean="0"/>
              <a:t> 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/>
              <a:t>-overview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-MHC class 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-peptide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generation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transport into ER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assembly with MHC class 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-presentation of exogenous antigen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6858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MHC class I and antigen processing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6"/>
          <p:cNvSpPr txBox="1">
            <a:spLocks noChangeArrowheads="1"/>
          </p:cNvSpPr>
          <p:nvPr/>
        </p:nvSpPr>
        <p:spPr bwMode="auto">
          <a:xfrm>
            <a:off x="1066800" y="914400"/>
            <a:ext cx="77501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zh-TW" sz="3600" dirty="0">
                <a:latin typeface="Times New Roman" charset="0"/>
                <a:ea typeface="新細明體" charset="-120"/>
                <a:cs typeface="新細明體" charset="-120"/>
              </a:rPr>
              <a:t>     </a:t>
            </a:r>
            <a:r>
              <a:rPr kumimoji="1" lang="en-US" altLang="zh-TW" sz="3600" dirty="0" smtClean="0">
                <a:latin typeface="Times New Roman" charset="0"/>
                <a:ea typeface="新細明體" charset="-120"/>
                <a:cs typeface="新細明體" charset="-120"/>
              </a:rPr>
              <a:t> Peptide </a:t>
            </a:r>
            <a:r>
              <a:rPr kumimoji="1" lang="en-US" altLang="zh-TW" sz="3600" dirty="0">
                <a:latin typeface="Times New Roman" charset="0"/>
                <a:ea typeface="新細明體" charset="-120"/>
                <a:cs typeface="新細明體" charset="-120"/>
              </a:rPr>
              <a:t>binding by MHC class I</a:t>
            </a:r>
            <a:endParaRPr kumimoji="1" lang="en-US" altLang="zh-TW" sz="4000" b="1" dirty="0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800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800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r>
              <a:rPr kumimoji="1" lang="en-US" altLang="zh-TW" sz="2800" dirty="0" smtClean="0">
                <a:latin typeface="Times New Roman" charset="0"/>
                <a:ea typeface="新細明體" charset="-120"/>
                <a:cs typeface="新細明體" charset="-120"/>
              </a:rPr>
              <a:t> -</a:t>
            </a:r>
            <a:r>
              <a:rPr kumimoji="1" lang="en-US" altLang="zh-TW" sz="2800" dirty="0">
                <a:latin typeface="Times New Roman" charset="0"/>
                <a:ea typeface="新細明體" charset="-120"/>
                <a:cs typeface="新細明體" charset="-120"/>
              </a:rPr>
              <a:t>A given allelic MHC molecule can bind </a:t>
            </a:r>
            <a:r>
              <a:rPr kumimoji="1" lang="en-US" altLang="zh-TW" sz="2800" dirty="0">
                <a:solidFill>
                  <a:srgbClr val="CE110F"/>
                </a:solidFill>
                <a:latin typeface="Times New Roman" charset="0"/>
                <a:ea typeface="新細明體" charset="-120"/>
                <a:cs typeface="新細明體" charset="-120"/>
              </a:rPr>
              <a:t>numerous</a:t>
            </a:r>
            <a:r>
              <a:rPr kumimoji="1" lang="en-US" altLang="zh-TW" sz="2800" dirty="0">
                <a:latin typeface="Times New Roman" charset="0"/>
                <a:ea typeface="新細明體" charset="-120"/>
                <a:cs typeface="新細明體" charset="-120"/>
              </a:rPr>
              <a:t>          </a:t>
            </a:r>
            <a:r>
              <a:rPr kumimoji="1" lang="en-US" altLang="zh-TW" sz="2800" dirty="0" smtClean="0">
                <a:latin typeface="Times New Roman" charset="0"/>
                <a:ea typeface="新細明體" charset="-120"/>
                <a:cs typeface="新細明體" charset="-120"/>
              </a:rPr>
              <a:t>  different peptides</a:t>
            </a:r>
          </a:p>
          <a:p>
            <a:pPr eaLnBrk="1" hangingPunct="1"/>
            <a:endParaRPr kumimoji="1" lang="en-US" altLang="zh-TW" sz="2800" dirty="0" smtClean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r>
              <a:rPr kumimoji="1" lang="en-US" altLang="zh-TW" sz="2800" dirty="0">
                <a:latin typeface="Times New Roman" charset="0"/>
                <a:ea typeface="新細明體" charset="-120"/>
                <a:cs typeface="新細明體" charset="-120"/>
              </a:rPr>
              <a:t>-Each MHC allele binds a different set of peptides </a:t>
            </a:r>
          </a:p>
          <a:p>
            <a:pPr eaLnBrk="1" hangingPunct="1"/>
            <a:endParaRPr kumimoji="1" lang="en-US" altLang="zh-TW" sz="2800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800" dirty="0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800" dirty="0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800" dirty="0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58738"/>
            <a:ext cx="9296400" cy="7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1" lang="en-US" altLang="zh-TW" sz="3200" b="1" dirty="0" smtClean="0">
                <a:latin typeface="Times New Roman" charset="0"/>
                <a:ea typeface="新細明體" charset="-120"/>
                <a:cs typeface="新細明體" charset="-120"/>
              </a:rPr>
              <a:t> </a:t>
            </a:r>
            <a:r>
              <a:rPr kumimoji="1" lang="en-US" altLang="zh-TW" sz="3200" dirty="0" smtClean="0">
                <a:latin typeface="Times New Roman" charset="0"/>
                <a:ea typeface="新細明體" charset="-120"/>
                <a:cs typeface="新細明體" charset="-120"/>
              </a:rPr>
              <a:t>Polymorphism of</a:t>
            </a:r>
          </a:p>
          <a:p>
            <a:pPr algn="ctr" eaLnBrk="1" hangingPunct="1"/>
            <a:r>
              <a:rPr kumimoji="1" lang="en-US" altLang="zh-TW" sz="3200" dirty="0" smtClean="0">
                <a:latin typeface="Times New Roman" charset="0"/>
                <a:ea typeface="新細明體" charset="-120"/>
                <a:cs typeface="新細明體" charset="-120"/>
              </a:rPr>
              <a:t>class I (</a:t>
            </a:r>
            <a:r>
              <a:rPr kumimoji="1" lang="en-US" altLang="zh-TW" sz="3200" dirty="0">
                <a:latin typeface="Times New Roman" charset="0"/>
                <a:ea typeface="新細明體" charset="-120"/>
                <a:cs typeface="新細明體" charset="-120"/>
              </a:rPr>
              <a:t>and class II</a:t>
            </a:r>
            <a:r>
              <a:rPr kumimoji="1" lang="en-US" altLang="zh-TW" sz="3200" dirty="0" smtClean="0">
                <a:latin typeface="Times New Roman" charset="0"/>
                <a:ea typeface="新細明體" charset="-120"/>
                <a:cs typeface="新細明體" charset="-120"/>
              </a:rPr>
              <a:t>) molecules</a:t>
            </a:r>
            <a:endParaRPr kumimoji="1" lang="en-US" altLang="zh-TW" sz="3600" b="1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800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        -MHC class I is highly polymorphic. One of the most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         polymorphic gene sets in the human genome.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        HLA-A    </a:t>
            </a:r>
            <a:r>
              <a:rPr kumimoji="1" lang="en-US" altLang="zh-TW" dirty="0" smtClean="0">
                <a:latin typeface="Times New Roman" charset="0"/>
                <a:ea typeface="新細明體" charset="-120"/>
                <a:cs typeface="新細明體" charset="-120"/>
              </a:rPr>
              <a:t> 	1200 </a:t>
            </a:r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alleles               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        HLA-B  </a:t>
            </a:r>
            <a:r>
              <a:rPr kumimoji="1" lang="en-US" altLang="zh-TW" dirty="0" smtClean="0">
                <a:latin typeface="Times New Roman" charset="0"/>
                <a:ea typeface="新細明體" charset="-120"/>
                <a:cs typeface="新細明體" charset="-120"/>
              </a:rPr>
              <a:t> 	1800 </a:t>
            </a:r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alleles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        HLA-C    </a:t>
            </a:r>
            <a:r>
              <a:rPr kumimoji="1" lang="en-US" altLang="zh-TW" dirty="0" smtClean="0">
                <a:latin typeface="Times New Roman" charset="0"/>
                <a:ea typeface="新細明體" charset="-120"/>
                <a:cs typeface="新細明體" charset="-120"/>
              </a:rPr>
              <a:t> 	830 </a:t>
            </a:r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alleles</a:t>
            </a:r>
          </a:p>
          <a:p>
            <a:pPr eaLnBrk="1" hangingPunct="1"/>
            <a:endParaRPr kumimoji="1" lang="en-US" altLang="zh-TW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       -Each individual’s complement of MHC class I/II genes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        is close to unique. Hence difficulty in tissue matching 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	 HLA-A -B -C      (HLA -DR -DQ -DP)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</a:t>
            </a:r>
          </a:p>
          <a:p>
            <a:pPr eaLnBrk="1" hangingPunct="1"/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            -The diversity of MHC I, II within a species</a:t>
            </a:r>
            <a:r>
              <a:rPr kumimoji="1" lang="en-US" altLang="zh-TW" dirty="0" smtClean="0">
                <a:latin typeface="Times New Roman" charset="0"/>
                <a:ea typeface="新細明體" charset="-120"/>
                <a:cs typeface="新細明體" charset="-120"/>
              </a:rPr>
              <a:t> helps protect from 	new </a:t>
            </a:r>
            <a:r>
              <a:rPr kumimoji="1" lang="en-US" altLang="zh-TW" dirty="0">
                <a:latin typeface="Times New Roman" charset="0"/>
                <a:ea typeface="新細明體" charset="-120"/>
                <a:cs typeface="新細明體" charset="-120"/>
              </a:rPr>
              <a:t>pathogens</a:t>
            </a:r>
            <a:endParaRPr kumimoji="1" lang="en-US" altLang="zh-TW" sz="2800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800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000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endParaRPr kumimoji="1" lang="en-US" altLang="zh-TW" sz="2800" dirty="0">
              <a:latin typeface="Times New Roman" charset="0"/>
              <a:ea typeface="新細明體" charset="-120"/>
              <a:cs typeface="新細明體" charset="-120"/>
            </a:endParaRPr>
          </a:p>
          <a:p>
            <a:pPr eaLnBrk="1" hangingPunct="1"/>
            <a:r>
              <a:rPr kumimoji="1" lang="en-US" altLang="zh-TW" sz="2800" dirty="0">
                <a:latin typeface="Times New Roman" charset="0"/>
                <a:ea typeface="新細明體" charset="-120"/>
                <a:cs typeface="新細明體" charset="-12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Function of MHC class I</a:t>
            </a:r>
            <a:endParaRPr lang="en-US" sz="3600" dirty="0">
              <a:solidFill>
                <a:srgbClr val="20781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 descr="inside out ca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324600" cy="43073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16D2-5D45-154B-B7ED-18067CE319E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My Documents\HU\Immunology\CH07-JPEG\CH07-JPEG\F07-1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51816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3600">
                <a:latin typeface="Times New Roman" charset="0"/>
                <a:ea typeface="新細明體" charset="-120"/>
                <a:cs typeface="新細明體" charset="-120"/>
              </a:rPr>
              <a:t>Location of polymorphic amino acid residues</a:t>
            </a:r>
            <a:endParaRPr kumimoji="1" lang="en-US" altLang="zh-TW" sz="3600" b="1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33400" y="12192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791200" y="2819400"/>
            <a:ext cx="3048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zh-TW">
                <a:latin typeface="Times New Roman" charset="0"/>
                <a:ea typeface="新細明體" charset="-120"/>
                <a:cs typeface="新細明體" charset="-120"/>
              </a:rPr>
              <a:t>Most </a:t>
            </a:r>
            <a:r>
              <a:rPr kumimoji="1" lang="en-US" altLang="zh-TW">
                <a:solidFill>
                  <a:srgbClr val="CE110F"/>
                </a:solidFill>
                <a:latin typeface="Times New Roman" charset="0"/>
                <a:ea typeface="新細明體" charset="-120"/>
                <a:cs typeface="新細明體" charset="-120"/>
              </a:rPr>
              <a:t>polymorphic</a:t>
            </a:r>
            <a:r>
              <a:rPr kumimoji="1" lang="en-US" altLang="zh-TW">
                <a:latin typeface="Times New Roman" charset="0"/>
                <a:ea typeface="新細明體" charset="-120"/>
                <a:cs typeface="新細明體" charset="-120"/>
              </a:rPr>
              <a:t> residues are located in the peptide binding cleft</a:t>
            </a:r>
            <a:r>
              <a:rPr kumimoji="1" lang="en-US" altLang="zh-TW" sz="2800" b="1">
                <a:solidFill>
                  <a:srgbClr val="006600"/>
                </a:solidFill>
                <a:latin typeface="Times New Roman" charset="0"/>
                <a:ea typeface="新細明體" charset="-120"/>
                <a:cs typeface="新細明體" charset="-12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My Documents\HU\Immunology\CH07-JPEG\CH07-JPEG\F07-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7630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333375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1" lang="en-US" altLang="zh-TW" sz="3600">
                <a:latin typeface="Times New Roman" charset="0"/>
                <a:ea typeface="新細明體" charset="-120"/>
                <a:cs typeface="新細明體" charset="-120"/>
              </a:rPr>
              <a:t>Polymorphism in the amino acid sequence of allelic class I MHC molecules</a:t>
            </a:r>
            <a:r>
              <a:rPr kumimoji="1" lang="en-US" altLang="zh-TW">
                <a:latin typeface="Times New Roman" charset="0"/>
                <a:ea typeface="新細明體" charset="-120"/>
                <a:cs typeface="新細明體" charset="-120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52400" y="20574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My Documents\HU\Immunology\CH07-JPEG\CH07-JPEG\F07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4117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08025" y="5867400"/>
            <a:ext cx="607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zh-TW" sz="1800">
                <a:latin typeface="Times New Roman" charset="0"/>
                <a:ea typeface="新細明體" charset="-120"/>
                <a:cs typeface="新細明體" charset="-120"/>
              </a:rPr>
              <a:t>            </a:t>
            </a:r>
            <a:r>
              <a:rPr kumimoji="1" lang="en-US" altLang="zh-TW" sz="1800" b="1">
                <a:latin typeface="Times New Roman" charset="0"/>
                <a:ea typeface="新細明體" charset="-120"/>
                <a:cs typeface="新細明體" charset="-120"/>
              </a:rPr>
              <a:t>Vesicular stomatitis         Sendai virus </a:t>
            </a:r>
          </a:p>
          <a:p>
            <a:pPr eaLnBrk="1" hangingPunct="1"/>
            <a:r>
              <a:rPr kumimoji="1" lang="en-US" altLang="zh-TW" sz="1800" b="1">
                <a:latin typeface="Times New Roman" charset="0"/>
                <a:ea typeface="新細明體" charset="-120"/>
                <a:cs typeface="新細明體" charset="-120"/>
              </a:rPr>
              <a:t>           virus (VSV-8) peptide     nuclear protein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200" y="2286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1" lang="en-US" altLang="zh-TW">
                <a:latin typeface="Times New Roman" charset="0"/>
                <a:ea typeface="新細明體" charset="-120"/>
                <a:cs typeface="新細明體" charset="-120"/>
              </a:rPr>
              <a:t> </a:t>
            </a:r>
            <a:r>
              <a:rPr kumimoji="1" lang="en-US" altLang="zh-TW" sz="3600">
                <a:latin typeface="Times New Roman" charset="0"/>
                <a:ea typeface="新細明體" charset="-120"/>
                <a:cs typeface="新細明體" charset="-120"/>
              </a:rPr>
              <a:t>Many peptides bind to the </a:t>
            </a:r>
          </a:p>
          <a:p>
            <a:pPr algn="ctr" eaLnBrk="1" hangingPunct="1"/>
            <a:r>
              <a:rPr kumimoji="1" lang="en-US" altLang="zh-TW" sz="3600">
                <a:latin typeface="Times New Roman" charset="0"/>
                <a:ea typeface="新細明體" charset="-120"/>
                <a:cs typeface="新細明體" charset="-120"/>
              </a:rPr>
              <a:t>same MHC molecule </a:t>
            </a:r>
            <a:endParaRPr kumimoji="1" lang="en-US" altLang="zh-TW" sz="4000" b="1" baseline="30000">
              <a:solidFill>
                <a:srgbClr val="006600"/>
              </a:solidFill>
              <a:latin typeface="Times New Roman" charset="0"/>
              <a:ea typeface="新細明體" charset="-120"/>
              <a:cs typeface="新細明體" charset="-120"/>
            </a:endParaRP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4343400" y="2743200"/>
            <a:ext cx="144780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rot="15170760" flipH="1">
            <a:off x="2971800" y="1447800"/>
            <a:ext cx="144780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562600" y="2667000"/>
            <a:ext cx="358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Deep pockets accommodate </a:t>
            </a:r>
            <a:r>
              <a:rPr lang="en-US">
                <a:solidFill>
                  <a:srgbClr val="CE110F"/>
                </a:solidFill>
              </a:rPr>
              <a:t>‘anchor’</a:t>
            </a:r>
            <a:r>
              <a:rPr lang="en-US"/>
              <a:t> residues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3" y="1897063"/>
            <a:ext cx="494188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50900" y="454025"/>
            <a:ext cx="74787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halkboard" charset="0"/>
                <a:ea typeface="ＭＳ Ｐゴシック" charset="-128"/>
                <a:cs typeface="ＭＳ Ｐゴシック" charset="-128"/>
              </a:rPr>
              <a:t>Class I MHC binds peptides through anchor residues.</a:t>
            </a:r>
          </a:p>
        </p:txBody>
      </p:sp>
      <p:sp>
        <p:nvSpPr>
          <p:cNvPr id="65540" name="AutoShape 4"/>
          <p:cNvSpPr>
            <a:spLocks/>
          </p:cNvSpPr>
          <p:nvPr/>
        </p:nvSpPr>
        <p:spPr bwMode="auto">
          <a:xfrm rot="5400000">
            <a:off x="5786438" y="1711325"/>
            <a:ext cx="168275" cy="282575"/>
          </a:xfrm>
          <a:prstGeom prst="leftBrace">
            <a:avLst>
              <a:gd name="adj1" fmla="val 13994"/>
              <a:gd name="adj2" fmla="val 50000"/>
            </a:avLst>
          </a:prstGeom>
          <a:noFill/>
          <a:ln w="28575">
            <a:solidFill>
              <a:srgbClr val="FF1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505450" y="1473200"/>
            <a:ext cx="27622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1808"/>
                </a:solidFill>
                <a:latin typeface="Chalkboard" charset="0"/>
                <a:ea typeface="ＭＳ Ｐゴシック" charset="-128"/>
                <a:cs typeface="ＭＳ Ｐゴシック" charset="-128"/>
              </a:rPr>
              <a:t>Hydrophobic (basic occasionally)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430838" y="1230313"/>
            <a:ext cx="3013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1808"/>
                </a:solidFill>
                <a:latin typeface="Chalkboard" charset="0"/>
                <a:ea typeface="ＭＳ Ｐゴシック" charset="-128"/>
                <a:cs typeface="ＭＳ Ｐゴシック" charset="-128"/>
              </a:rPr>
              <a:t>The most conserved anchor residue</a:t>
            </a:r>
          </a:p>
        </p:txBody>
      </p:sp>
      <p:sp>
        <p:nvSpPr>
          <p:cNvPr id="65543" name="AutoShape 7"/>
          <p:cNvSpPr>
            <a:spLocks/>
          </p:cNvSpPr>
          <p:nvPr/>
        </p:nvSpPr>
        <p:spPr bwMode="auto">
          <a:xfrm rot="5400000">
            <a:off x="3480594" y="1477169"/>
            <a:ext cx="198437" cy="695325"/>
          </a:xfrm>
          <a:prstGeom prst="leftBrace">
            <a:avLst>
              <a:gd name="adj1" fmla="val 292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214563" y="1238250"/>
            <a:ext cx="2952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Anchor residues at other positions</a:t>
            </a:r>
          </a:p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Vary with the type of MHC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50900" y="152400"/>
            <a:ext cx="75016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halkboard" charset="0"/>
                <a:ea typeface="ＭＳ Ｐゴシック" charset="-128"/>
                <a:cs typeface="ＭＳ Ｐゴシック" charset="-128"/>
              </a:rPr>
              <a:t>Class I MHC binds peptides through anchor </a:t>
            </a:r>
            <a:r>
              <a:rPr lang="en-US" dirty="0" smtClean="0">
                <a:latin typeface="Chalkboard" charset="0"/>
                <a:ea typeface="ＭＳ Ｐゴシック" charset="-128"/>
                <a:cs typeface="ＭＳ Ｐゴシック" charset="-128"/>
              </a:rPr>
              <a:t>residues</a:t>
            </a:r>
          </a:p>
          <a:p>
            <a:r>
              <a:rPr lang="en-US" dirty="0" smtClean="0">
                <a:latin typeface="Chalkboard" charset="0"/>
                <a:ea typeface="ＭＳ Ｐゴシック" charset="-128"/>
                <a:cs typeface="ＭＳ Ｐゴシック" charset="-128"/>
              </a:rPr>
              <a:t>Selection of HLA-A2 binding peptides</a:t>
            </a:r>
            <a:endParaRPr lang="en-US" dirty="0">
              <a:latin typeface="Chalkboar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5791200" cy="546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1029"/>
          <p:cNvSpPr txBox="1">
            <a:spLocks noChangeArrowheads="1"/>
          </p:cNvSpPr>
          <p:nvPr/>
        </p:nvSpPr>
        <p:spPr bwMode="auto">
          <a:xfrm>
            <a:off x="1524000" y="329624"/>
            <a:ext cx="657784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/>
                <a:ea typeface="ＭＳ Ｐゴシック" charset="-128"/>
                <a:cs typeface="Times New Roman"/>
              </a:rPr>
              <a:t>Peptide loading is aided by </a:t>
            </a:r>
            <a:r>
              <a:rPr lang="en-US" sz="3200" dirty="0" smtClean="0">
                <a:latin typeface="Times New Roman"/>
                <a:ea typeface="ＭＳ Ｐゴシック" charset="-128"/>
                <a:cs typeface="Times New Roman"/>
              </a:rPr>
              <a:t>chaperones </a:t>
            </a:r>
            <a:endParaRPr lang="en-US" sz="3200" dirty="0">
              <a:latin typeface="Times New Roman"/>
              <a:ea typeface="ＭＳ Ｐゴシック" charset="-128"/>
              <a:cs typeface="Times New Roman"/>
            </a:endParaRPr>
          </a:p>
        </p:txBody>
      </p:sp>
      <p:pic>
        <p:nvPicPr>
          <p:cNvPr id="17" name="Picture 16" descr="Quality control ER:CHAPMA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240377" cy="4038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6488668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hlinkClick r:id="rId4"/>
              </a:rPr>
              <a:t>Chapman DC, Williams DB.Semin Cell Dev Biol. 2010 21:512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56975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4587875" y="6443663"/>
            <a:ext cx="4556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Raghaveb et al (2008) Trends in Immunology 29:436 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1905000" y="1524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  Components of the peptide-loading</a:t>
            </a:r>
          </a:p>
          <a:p>
            <a:r>
              <a:rPr lang="en-US"/>
              <a:t>complex in the endoplasmic reticulum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379F-F702-5244-BA44-067A8FB9629C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 erap.tiff                                                      00065654Macintosh HD                   BD669BE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14600"/>
            <a:ext cx="64008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087563" y="685800"/>
            <a:ext cx="4999037" cy="1076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Peptide trimming in the ER</a:t>
            </a:r>
          </a:p>
          <a:p>
            <a:r>
              <a:rPr lang="en-GB" sz="3200" b="1"/>
              <a:t>  Amino peptidase ERAP</a:t>
            </a:r>
            <a:endParaRPr lang="en-GB" sz="3200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75" y="1055688"/>
            <a:ext cx="7381875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1027"/>
          <p:cNvSpPr txBox="1">
            <a:spLocks noChangeArrowheads="1"/>
          </p:cNvSpPr>
          <p:nvPr/>
        </p:nvSpPr>
        <p:spPr bwMode="auto">
          <a:xfrm>
            <a:off x="2057400" y="304800"/>
            <a:ext cx="752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Few peptides make it to the cell surface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00200" y="990600"/>
            <a:ext cx="7010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	           </a:t>
            </a:r>
            <a:r>
              <a:rPr lang="en-US" sz="3200" dirty="0" smtClean="0"/>
              <a:t> 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/>
              <a:t>-overview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-MHC class 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-peptide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generation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transport into ER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assembly with MHC class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-presentation of exogenous antigen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6858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MHC class I and antigen processing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22863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dirty="0">
                <a:latin typeface="Times New Roman"/>
                <a:ea typeface="ＭＳ Ｐゴシック" charset="-128"/>
                <a:cs typeface="Times New Roman"/>
              </a:rPr>
              <a:t>B and T cell </a:t>
            </a:r>
            <a:r>
              <a:rPr lang="en-US" sz="3200" dirty="0" err="1">
                <a:latin typeface="Times New Roman"/>
                <a:ea typeface="ＭＳ Ｐゴシック" charset="-128"/>
                <a:cs typeface="Times New Roman"/>
              </a:rPr>
              <a:t>epitopes</a:t>
            </a:r>
            <a:endParaRPr lang="en-US" sz="32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581900" y="6542088"/>
            <a:ext cx="1809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endParaRPr lang="en-US" sz="800">
              <a:latin typeface="Arial" charset="0"/>
            </a:endParaRP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2627313" y="1990725"/>
            <a:ext cx="188912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2740025" y="1824038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2879725" y="1677988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3051175" y="1571625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3232150" y="1503363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3429000" y="1525588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3522663" y="1708150"/>
            <a:ext cx="188912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3533775" y="19050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3432175" y="20701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Oval 14"/>
          <p:cNvSpPr>
            <a:spLocks noChangeArrowheads="1"/>
          </p:cNvSpPr>
          <p:nvPr/>
        </p:nvSpPr>
        <p:spPr bwMode="auto">
          <a:xfrm>
            <a:off x="3290888" y="2208213"/>
            <a:ext cx="188912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3213100" y="2417763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3257550" y="2611438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3359150" y="2779713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3544888" y="2825750"/>
            <a:ext cx="188912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Oval 19"/>
          <p:cNvSpPr>
            <a:spLocks noChangeArrowheads="1"/>
          </p:cNvSpPr>
          <p:nvPr/>
        </p:nvSpPr>
        <p:spPr bwMode="auto">
          <a:xfrm>
            <a:off x="3675063" y="2689225"/>
            <a:ext cx="188912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5" name="Oval 20"/>
          <p:cNvSpPr>
            <a:spLocks noChangeArrowheads="1"/>
          </p:cNvSpPr>
          <p:nvPr/>
        </p:nvSpPr>
        <p:spPr bwMode="auto">
          <a:xfrm>
            <a:off x="3632200" y="2506663"/>
            <a:ext cx="187325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Oval 21"/>
          <p:cNvSpPr>
            <a:spLocks noChangeArrowheads="1"/>
          </p:cNvSpPr>
          <p:nvPr/>
        </p:nvSpPr>
        <p:spPr bwMode="auto">
          <a:xfrm>
            <a:off x="3524250" y="2346325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Oval 22"/>
          <p:cNvSpPr>
            <a:spLocks noChangeArrowheads="1"/>
          </p:cNvSpPr>
          <p:nvPr/>
        </p:nvSpPr>
        <p:spPr bwMode="auto">
          <a:xfrm>
            <a:off x="3348038" y="2273300"/>
            <a:ext cx="188912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Oval 23"/>
          <p:cNvSpPr>
            <a:spLocks noChangeArrowheads="1"/>
          </p:cNvSpPr>
          <p:nvPr/>
        </p:nvSpPr>
        <p:spPr bwMode="auto">
          <a:xfrm>
            <a:off x="3176588" y="2322513"/>
            <a:ext cx="188912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9" name="Oval 24"/>
          <p:cNvSpPr>
            <a:spLocks noChangeArrowheads="1"/>
          </p:cNvSpPr>
          <p:nvPr/>
        </p:nvSpPr>
        <p:spPr bwMode="auto">
          <a:xfrm>
            <a:off x="3027363" y="2435225"/>
            <a:ext cx="188912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Oval 25"/>
          <p:cNvSpPr>
            <a:spLocks noChangeArrowheads="1"/>
          </p:cNvSpPr>
          <p:nvPr/>
        </p:nvSpPr>
        <p:spPr bwMode="auto">
          <a:xfrm>
            <a:off x="2940050" y="2619375"/>
            <a:ext cx="188913" cy="188913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Oval 26"/>
          <p:cNvSpPr>
            <a:spLocks noChangeArrowheads="1"/>
          </p:cNvSpPr>
          <p:nvPr/>
        </p:nvSpPr>
        <p:spPr bwMode="auto">
          <a:xfrm>
            <a:off x="2968625" y="2816225"/>
            <a:ext cx="188913" cy="188913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Oval 27"/>
          <p:cNvSpPr>
            <a:spLocks noChangeArrowheads="1"/>
          </p:cNvSpPr>
          <p:nvPr/>
        </p:nvSpPr>
        <p:spPr bwMode="auto">
          <a:xfrm>
            <a:off x="3076575" y="2987675"/>
            <a:ext cx="188913" cy="188913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Oval 28"/>
          <p:cNvSpPr>
            <a:spLocks noChangeArrowheads="1"/>
          </p:cNvSpPr>
          <p:nvPr/>
        </p:nvSpPr>
        <p:spPr bwMode="auto">
          <a:xfrm>
            <a:off x="3224213" y="3114675"/>
            <a:ext cx="188912" cy="188913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Oval 29"/>
          <p:cNvSpPr>
            <a:spLocks noChangeArrowheads="1"/>
          </p:cNvSpPr>
          <p:nvPr/>
        </p:nvSpPr>
        <p:spPr bwMode="auto">
          <a:xfrm>
            <a:off x="3402013" y="3209925"/>
            <a:ext cx="188912" cy="188913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Oval 30"/>
          <p:cNvSpPr>
            <a:spLocks noChangeArrowheads="1"/>
          </p:cNvSpPr>
          <p:nvPr/>
        </p:nvSpPr>
        <p:spPr bwMode="auto">
          <a:xfrm>
            <a:off x="3603625" y="3249613"/>
            <a:ext cx="188913" cy="188912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Oval 31"/>
          <p:cNvSpPr>
            <a:spLocks noChangeArrowheads="1"/>
          </p:cNvSpPr>
          <p:nvPr/>
        </p:nvSpPr>
        <p:spPr bwMode="auto">
          <a:xfrm>
            <a:off x="3806825" y="3238500"/>
            <a:ext cx="190500" cy="188913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Oval 32"/>
          <p:cNvSpPr>
            <a:spLocks noChangeArrowheads="1"/>
          </p:cNvSpPr>
          <p:nvPr/>
        </p:nvSpPr>
        <p:spPr bwMode="auto">
          <a:xfrm>
            <a:off x="3976688" y="3144838"/>
            <a:ext cx="188912" cy="188912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Oval 33"/>
          <p:cNvSpPr>
            <a:spLocks noChangeArrowheads="1"/>
          </p:cNvSpPr>
          <p:nvPr/>
        </p:nvSpPr>
        <p:spPr bwMode="auto">
          <a:xfrm>
            <a:off x="4140200" y="3021013"/>
            <a:ext cx="187325" cy="188912"/>
          </a:xfrm>
          <a:prstGeom prst="ellipse">
            <a:avLst/>
          </a:prstGeom>
          <a:solidFill>
            <a:srgbClr val="CE110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Oval 34"/>
          <p:cNvSpPr>
            <a:spLocks noChangeArrowheads="1"/>
          </p:cNvSpPr>
          <p:nvPr/>
        </p:nvSpPr>
        <p:spPr bwMode="auto">
          <a:xfrm>
            <a:off x="4249738" y="2860675"/>
            <a:ext cx="188912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Oval 35"/>
          <p:cNvSpPr>
            <a:spLocks noChangeArrowheads="1"/>
          </p:cNvSpPr>
          <p:nvPr/>
        </p:nvSpPr>
        <p:spPr bwMode="auto">
          <a:xfrm>
            <a:off x="4244975" y="2663825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1" name="Oval 36"/>
          <p:cNvSpPr>
            <a:spLocks noChangeArrowheads="1"/>
          </p:cNvSpPr>
          <p:nvPr/>
        </p:nvSpPr>
        <p:spPr bwMode="auto">
          <a:xfrm>
            <a:off x="4168775" y="2478088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Oval 37"/>
          <p:cNvSpPr>
            <a:spLocks noChangeArrowheads="1"/>
          </p:cNvSpPr>
          <p:nvPr/>
        </p:nvSpPr>
        <p:spPr bwMode="auto">
          <a:xfrm>
            <a:off x="4124325" y="2284413"/>
            <a:ext cx="190500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Oval 38"/>
          <p:cNvSpPr>
            <a:spLocks noChangeArrowheads="1"/>
          </p:cNvSpPr>
          <p:nvPr/>
        </p:nvSpPr>
        <p:spPr bwMode="auto">
          <a:xfrm>
            <a:off x="4137025" y="2087563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4" name="Oval 39"/>
          <p:cNvSpPr>
            <a:spLocks noChangeArrowheads="1"/>
          </p:cNvSpPr>
          <p:nvPr/>
        </p:nvSpPr>
        <p:spPr bwMode="auto">
          <a:xfrm>
            <a:off x="4213225" y="1906588"/>
            <a:ext cx="190500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5" name="Oval 40"/>
          <p:cNvSpPr>
            <a:spLocks noChangeArrowheads="1"/>
          </p:cNvSpPr>
          <p:nvPr/>
        </p:nvSpPr>
        <p:spPr bwMode="auto">
          <a:xfrm>
            <a:off x="4295775" y="1725613"/>
            <a:ext cx="188913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Oval 46"/>
          <p:cNvSpPr>
            <a:spLocks noChangeArrowheads="1"/>
          </p:cNvSpPr>
          <p:nvPr/>
        </p:nvSpPr>
        <p:spPr bwMode="auto">
          <a:xfrm>
            <a:off x="5257800" y="3124200"/>
            <a:ext cx="188913" cy="188913"/>
          </a:xfrm>
          <a:prstGeom prst="ellipse">
            <a:avLst/>
          </a:prstGeom>
          <a:solidFill>
            <a:srgbClr val="FF00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7" name="Oval 47"/>
          <p:cNvSpPr>
            <a:spLocks noChangeArrowheads="1"/>
          </p:cNvSpPr>
          <p:nvPr/>
        </p:nvSpPr>
        <p:spPr bwMode="auto">
          <a:xfrm>
            <a:off x="5029200" y="2514600"/>
            <a:ext cx="187325" cy="188913"/>
          </a:xfrm>
          <a:prstGeom prst="ellipse">
            <a:avLst/>
          </a:prstGeom>
          <a:solidFill>
            <a:srgbClr val="FF00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8" name="Oval 48"/>
          <p:cNvSpPr>
            <a:spLocks noChangeArrowheads="1"/>
          </p:cNvSpPr>
          <p:nvPr/>
        </p:nvSpPr>
        <p:spPr bwMode="auto">
          <a:xfrm>
            <a:off x="4953000" y="2667000"/>
            <a:ext cx="188913" cy="188913"/>
          </a:xfrm>
          <a:prstGeom prst="ellipse">
            <a:avLst/>
          </a:prstGeom>
          <a:solidFill>
            <a:srgbClr val="FF00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9" name="Oval 49"/>
          <p:cNvSpPr>
            <a:spLocks noChangeArrowheads="1"/>
          </p:cNvSpPr>
          <p:nvPr/>
        </p:nvSpPr>
        <p:spPr bwMode="auto">
          <a:xfrm>
            <a:off x="5181600" y="32766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0" name="Oval 50"/>
          <p:cNvSpPr>
            <a:spLocks noChangeArrowheads="1"/>
          </p:cNvSpPr>
          <p:nvPr/>
        </p:nvSpPr>
        <p:spPr bwMode="auto">
          <a:xfrm>
            <a:off x="4894263" y="2887663"/>
            <a:ext cx="188912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1" name="Oval 51"/>
          <p:cNvSpPr>
            <a:spLocks noChangeArrowheads="1"/>
          </p:cNvSpPr>
          <p:nvPr/>
        </p:nvSpPr>
        <p:spPr bwMode="auto">
          <a:xfrm>
            <a:off x="4805363" y="3067050"/>
            <a:ext cx="188912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2" name="Oval 52"/>
          <p:cNvSpPr>
            <a:spLocks noChangeArrowheads="1"/>
          </p:cNvSpPr>
          <p:nvPr/>
        </p:nvSpPr>
        <p:spPr bwMode="auto">
          <a:xfrm>
            <a:off x="4902200" y="3236913"/>
            <a:ext cx="187325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3" name="Oval 53"/>
          <p:cNvSpPr>
            <a:spLocks noChangeArrowheads="1"/>
          </p:cNvSpPr>
          <p:nvPr/>
        </p:nvSpPr>
        <p:spPr bwMode="auto">
          <a:xfrm>
            <a:off x="5038725" y="3379788"/>
            <a:ext cx="190500" cy="1889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4" name="Oval 54"/>
          <p:cNvSpPr>
            <a:spLocks noChangeArrowheads="1"/>
          </p:cNvSpPr>
          <p:nvPr/>
        </p:nvSpPr>
        <p:spPr bwMode="auto">
          <a:xfrm>
            <a:off x="5029200" y="18288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5" name="AutoShape 55"/>
          <p:cNvSpPr>
            <a:spLocks noChangeArrowheads="1"/>
          </p:cNvSpPr>
          <p:nvPr/>
        </p:nvSpPr>
        <p:spPr bwMode="auto">
          <a:xfrm rot="18960000">
            <a:off x="2947988" y="1965325"/>
            <a:ext cx="61912" cy="233363"/>
          </a:xfrm>
          <a:prstGeom prst="octagon">
            <a:avLst>
              <a:gd name="adj" fmla="val 2927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6" name="AutoShape 56"/>
          <p:cNvSpPr>
            <a:spLocks noChangeArrowheads="1"/>
          </p:cNvSpPr>
          <p:nvPr/>
        </p:nvSpPr>
        <p:spPr bwMode="auto">
          <a:xfrm rot="18960000">
            <a:off x="3119438" y="2139950"/>
            <a:ext cx="50800" cy="228600"/>
          </a:xfrm>
          <a:prstGeom prst="octagon">
            <a:avLst>
              <a:gd name="adj" fmla="val 2927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7" name="AutoShape 57"/>
          <p:cNvSpPr>
            <a:spLocks noChangeArrowheads="1"/>
          </p:cNvSpPr>
          <p:nvPr/>
        </p:nvSpPr>
        <p:spPr bwMode="auto">
          <a:xfrm rot="17820000">
            <a:off x="4495006" y="2917032"/>
            <a:ext cx="47625" cy="242888"/>
          </a:xfrm>
          <a:prstGeom prst="octagon">
            <a:avLst>
              <a:gd name="adj" fmla="val 2927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8" name="AutoShape 58"/>
          <p:cNvSpPr>
            <a:spLocks noChangeArrowheads="1"/>
          </p:cNvSpPr>
          <p:nvPr/>
        </p:nvSpPr>
        <p:spPr bwMode="auto">
          <a:xfrm rot="17040000">
            <a:off x="4675188" y="3005138"/>
            <a:ext cx="57150" cy="209550"/>
          </a:xfrm>
          <a:prstGeom prst="octagon">
            <a:avLst>
              <a:gd name="adj" fmla="val 2927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9" name="AutoShape 59"/>
          <p:cNvSpPr>
            <a:spLocks noChangeArrowheads="1"/>
          </p:cNvSpPr>
          <p:nvPr/>
        </p:nvSpPr>
        <p:spPr bwMode="auto">
          <a:xfrm rot="16140000">
            <a:off x="3823494" y="1878806"/>
            <a:ext cx="47625" cy="233363"/>
          </a:xfrm>
          <a:prstGeom prst="octagon">
            <a:avLst>
              <a:gd name="adj" fmla="val 2927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0" name="AutoShape 60"/>
          <p:cNvSpPr>
            <a:spLocks noChangeArrowheads="1"/>
          </p:cNvSpPr>
          <p:nvPr/>
        </p:nvSpPr>
        <p:spPr bwMode="auto">
          <a:xfrm>
            <a:off x="3941763" y="1966913"/>
            <a:ext cx="282575" cy="53975"/>
          </a:xfrm>
          <a:prstGeom prst="octagon">
            <a:avLst>
              <a:gd name="adj" fmla="val 2927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1" name="Rectangle 61"/>
          <p:cNvSpPr>
            <a:spLocks noChangeArrowheads="1"/>
          </p:cNvSpPr>
          <p:nvPr/>
        </p:nvSpPr>
        <p:spPr bwMode="auto">
          <a:xfrm>
            <a:off x="2408238" y="2136775"/>
            <a:ext cx="3778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900" b="1">
                <a:latin typeface="Arial" charset="0"/>
              </a:rPr>
              <a:t>H N</a:t>
            </a:r>
          </a:p>
        </p:txBody>
      </p:sp>
      <p:sp>
        <p:nvSpPr>
          <p:cNvPr id="19512" name="Rectangle 62"/>
          <p:cNvSpPr>
            <a:spLocks noChangeArrowheads="1"/>
          </p:cNvSpPr>
          <p:nvPr/>
        </p:nvSpPr>
        <p:spPr bwMode="auto">
          <a:xfrm>
            <a:off x="5330825" y="3152775"/>
            <a:ext cx="5238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900" b="1">
                <a:latin typeface="Arial" charset="0"/>
              </a:rPr>
              <a:t>COOH</a:t>
            </a:r>
          </a:p>
        </p:txBody>
      </p:sp>
      <p:sp>
        <p:nvSpPr>
          <p:cNvPr id="19513" name="Rectangle 63"/>
          <p:cNvSpPr>
            <a:spLocks noChangeArrowheads="1"/>
          </p:cNvSpPr>
          <p:nvPr/>
        </p:nvSpPr>
        <p:spPr bwMode="auto">
          <a:xfrm>
            <a:off x="2474913" y="2214563"/>
            <a:ext cx="2794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900" b="1">
                <a:latin typeface="Arial" charset="0"/>
              </a:rPr>
              <a:t>2</a:t>
            </a:r>
          </a:p>
        </p:txBody>
      </p:sp>
      <p:sp>
        <p:nvSpPr>
          <p:cNvPr id="19514" name="Rectangle 64"/>
          <p:cNvSpPr>
            <a:spLocks noChangeArrowheads="1"/>
          </p:cNvSpPr>
          <p:nvPr/>
        </p:nvSpPr>
        <p:spPr bwMode="auto">
          <a:xfrm>
            <a:off x="6858000" y="1828800"/>
            <a:ext cx="25146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E110F"/>
                </a:solidFill>
                <a:latin typeface="Times New Roman"/>
                <a:cs typeface="Times New Roman"/>
              </a:rPr>
              <a:t>Antibody </a:t>
            </a:r>
            <a:r>
              <a:rPr lang="en-US" sz="2000" dirty="0" err="1">
                <a:solidFill>
                  <a:srgbClr val="CE110F"/>
                </a:solidFill>
                <a:latin typeface="Times New Roman"/>
                <a:cs typeface="Times New Roman"/>
              </a:rPr>
              <a:t>epitope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conformational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shape is </a:t>
            </a:r>
            <a:r>
              <a:rPr lang="en-US" sz="2000" dirty="0" err="1" smtClean="0">
                <a:latin typeface="Times New Roman"/>
                <a:cs typeface="Times New Roman"/>
              </a:rPr>
              <a:t>recognised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9515" name="Rectangle 65"/>
          <p:cNvSpPr>
            <a:spLocks noChangeArrowheads="1"/>
          </p:cNvSpPr>
          <p:nvPr/>
        </p:nvSpPr>
        <p:spPr bwMode="auto">
          <a:xfrm>
            <a:off x="381000" y="1600200"/>
            <a:ext cx="1965283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latin typeface="Times New Roman"/>
                <a:cs typeface="Times New Roman"/>
              </a:rPr>
              <a:t>iral protein 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antigen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9517" name="Freeform 68"/>
          <p:cNvSpPr>
            <a:spLocks/>
          </p:cNvSpPr>
          <p:nvPr/>
        </p:nvSpPr>
        <p:spPr bwMode="auto">
          <a:xfrm>
            <a:off x="5227638" y="1784350"/>
            <a:ext cx="115887" cy="785813"/>
          </a:xfrm>
          <a:custGeom>
            <a:avLst/>
            <a:gdLst>
              <a:gd name="T0" fmla="*/ 0 w 83"/>
              <a:gd name="T1" fmla="*/ 0 h 495"/>
              <a:gd name="T2" fmla="*/ 2147483647 w 83"/>
              <a:gd name="T3" fmla="*/ 2147483647 h 495"/>
              <a:gd name="T4" fmla="*/ 2147483647 w 83"/>
              <a:gd name="T5" fmla="*/ 2147483647 h 495"/>
              <a:gd name="T6" fmla="*/ 2147483647 w 83"/>
              <a:gd name="T7" fmla="*/ 2147483647 h 495"/>
              <a:gd name="T8" fmla="*/ 2147483647 w 83"/>
              <a:gd name="T9" fmla="*/ 2147483647 h 495"/>
              <a:gd name="T10" fmla="*/ 2147483647 w 83"/>
              <a:gd name="T11" fmla="*/ 2147483647 h 495"/>
              <a:gd name="T12" fmla="*/ 2147483647 w 83"/>
              <a:gd name="T13" fmla="*/ 2147483647 h 495"/>
              <a:gd name="T14" fmla="*/ 2147483647 w 83"/>
              <a:gd name="T15" fmla="*/ 2147483647 h 495"/>
              <a:gd name="T16" fmla="*/ 2147483647 w 83"/>
              <a:gd name="T17" fmla="*/ 2147483647 h 495"/>
              <a:gd name="T18" fmla="*/ 2147483647 w 83"/>
              <a:gd name="T19" fmla="*/ 2147483647 h 495"/>
              <a:gd name="T20" fmla="*/ 2147483647 w 83"/>
              <a:gd name="T21" fmla="*/ 2147483647 h 495"/>
              <a:gd name="T22" fmla="*/ 2147483647 w 83"/>
              <a:gd name="T23" fmla="*/ 2147483647 h 495"/>
              <a:gd name="T24" fmla="*/ 2147483647 w 83"/>
              <a:gd name="T25" fmla="*/ 2147483647 h 495"/>
              <a:gd name="T26" fmla="*/ 2147483647 w 83"/>
              <a:gd name="T27" fmla="*/ 2147483647 h 495"/>
              <a:gd name="T28" fmla="*/ 2147483647 w 83"/>
              <a:gd name="T29" fmla="*/ 2147483647 h 495"/>
              <a:gd name="T30" fmla="*/ 2147483647 w 83"/>
              <a:gd name="T31" fmla="*/ 2147483647 h 495"/>
              <a:gd name="T32" fmla="*/ 2147483647 w 83"/>
              <a:gd name="T33" fmla="*/ 2147483647 h 495"/>
              <a:gd name="T34" fmla="*/ 2147483647 w 83"/>
              <a:gd name="T35" fmla="*/ 2147483647 h 495"/>
              <a:gd name="T36" fmla="*/ 0 w 83"/>
              <a:gd name="T37" fmla="*/ 2147483647 h 4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3"/>
              <a:gd name="T58" fmla="*/ 0 h 495"/>
              <a:gd name="T59" fmla="*/ 83 w 83"/>
              <a:gd name="T60" fmla="*/ 495 h 4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3" h="495">
                <a:moveTo>
                  <a:pt x="0" y="0"/>
                </a:moveTo>
                <a:lnTo>
                  <a:pt x="18" y="3"/>
                </a:lnTo>
                <a:lnTo>
                  <a:pt x="29" y="12"/>
                </a:lnTo>
                <a:lnTo>
                  <a:pt x="41" y="24"/>
                </a:lnTo>
                <a:lnTo>
                  <a:pt x="41" y="42"/>
                </a:lnTo>
                <a:lnTo>
                  <a:pt x="41" y="206"/>
                </a:lnTo>
                <a:lnTo>
                  <a:pt x="47" y="221"/>
                </a:lnTo>
                <a:lnTo>
                  <a:pt x="53" y="233"/>
                </a:lnTo>
                <a:lnTo>
                  <a:pt x="64" y="242"/>
                </a:lnTo>
                <a:lnTo>
                  <a:pt x="82" y="245"/>
                </a:lnTo>
                <a:lnTo>
                  <a:pt x="64" y="248"/>
                </a:lnTo>
                <a:lnTo>
                  <a:pt x="53" y="257"/>
                </a:lnTo>
                <a:lnTo>
                  <a:pt x="47" y="272"/>
                </a:lnTo>
                <a:lnTo>
                  <a:pt x="41" y="287"/>
                </a:lnTo>
                <a:lnTo>
                  <a:pt x="41" y="452"/>
                </a:lnTo>
                <a:lnTo>
                  <a:pt x="41" y="470"/>
                </a:lnTo>
                <a:lnTo>
                  <a:pt x="29" y="482"/>
                </a:lnTo>
                <a:lnTo>
                  <a:pt x="18" y="491"/>
                </a:lnTo>
                <a:lnTo>
                  <a:pt x="0" y="49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519" name="Group 71"/>
          <p:cNvGrpSpPr>
            <a:grpSpLocks/>
          </p:cNvGrpSpPr>
          <p:nvPr/>
        </p:nvGrpSpPr>
        <p:grpSpPr bwMode="auto">
          <a:xfrm>
            <a:off x="914620" y="3200400"/>
            <a:ext cx="7633895" cy="3505200"/>
            <a:chOff x="-70" y="2016"/>
            <a:chExt cx="5410" cy="2208"/>
          </a:xfrm>
        </p:grpSpPr>
        <p:sp>
          <p:nvSpPr>
            <p:cNvPr id="19534" name="Rectangle 72"/>
            <p:cNvSpPr>
              <a:spLocks noChangeArrowheads="1"/>
            </p:cNvSpPr>
            <p:nvPr/>
          </p:nvSpPr>
          <p:spPr bwMode="auto">
            <a:xfrm>
              <a:off x="822" y="3936"/>
              <a:ext cx="135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35" name="Rectangle 73"/>
            <p:cNvSpPr>
              <a:spLocks noChangeArrowheads="1"/>
            </p:cNvSpPr>
            <p:nvPr/>
          </p:nvSpPr>
          <p:spPr bwMode="auto">
            <a:xfrm>
              <a:off x="2550" y="3936"/>
              <a:ext cx="205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6" name="Rectangle 74"/>
            <p:cNvSpPr>
              <a:spLocks noChangeArrowheads="1"/>
            </p:cNvSpPr>
            <p:nvPr/>
          </p:nvSpPr>
          <p:spPr bwMode="auto">
            <a:xfrm>
              <a:off x="-70" y="2304"/>
              <a:ext cx="532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300" dirty="0">
                  <a:solidFill>
                    <a:srgbClr val="CE110F"/>
                  </a:solidFill>
                  <a:latin typeface="Times New Roman"/>
                  <a:cs typeface="Times New Roman"/>
                </a:rPr>
                <a:t>T cell </a:t>
              </a:r>
              <a:r>
                <a:rPr lang="en-US" sz="2300" dirty="0" err="1">
                  <a:solidFill>
                    <a:srgbClr val="CE110F"/>
                  </a:solidFill>
                  <a:latin typeface="Times New Roman"/>
                  <a:cs typeface="Times New Roman"/>
                </a:rPr>
                <a:t>epitope</a:t>
              </a:r>
              <a:r>
                <a:rPr lang="en-US" sz="2300" dirty="0">
                  <a:latin typeface="Times New Roman"/>
                  <a:cs typeface="Times New Roman"/>
                </a:rPr>
                <a:t> - internal</a:t>
              </a:r>
              <a:r>
                <a:rPr lang="en-US" sz="2300" dirty="0" smtClean="0">
                  <a:latin typeface="Times New Roman"/>
                  <a:cs typeface="Times New Roman"/>
                </a:rPr>
                <a:t> linear produced by </a:t>
              </a:r>
              <a:r>
                <a:rPr lang="en-US" sz="2300" dirty="0">
                  <a:latin typeface="Times New Roman"/>
                  <a:cs typeface="Times New Roman"/>
                </a:rPr>
                <a:t>antigen </a:t>
              </a:r>
              <a:r>
                <a:rPr lang="en-US" sz="2300" dirty="0" smtClean="0">
                  <a:latin typeface="Times New Roman"/>
                  <a:cs typeface="Times New Roman"/>
                </a:rPr>
                <a:t>processing</a:t>
              </a:r>
              <a:endParaRPr lang="en-US" sz="2300" dirty="0">
                <a:latin typeface="Times New Roman"/>
                <a:cs typeface="Times New Roman"/>
              </a:endParaRPr>
            </a:p>
          </p:txBody>
        </p:sp>
        <p:sp>
          <p:nvSpPr>
            <p:cNvPr id="19537" name="Rectangle 75"/>
            <p:cNvSpPr>
              <a:spLocks noChangeArrowheads="1"/>
            </p:cNvSpPr>
            <p:nvPr/>
          </p:nvSpPr>
          <p:spPr bwMode="auto">
            <a:xfrm>
              <a:off x="1550" y="3840"/>
              <a:ext cx="19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Expressed on cell surface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grpSp>
          <p:nvGrpSpPr>
            <p:cNvPr id="19538" name="Group 76"/>
            <p:cNvGrpSpPr>
              <a:grpSpLocks/>
            </p:cNvGrpSpPr>
            <p:nvPr/>
          </p:nvGrpSpPr>
          <p:grpSpPr bwMode="auto">
            <a:xfrm>
              <a:off x="38" y="2016"/>
              <a:ext cx="5302" cy="1786"/>
              <a:chOff x="-39" y="2093"/>
              <a:chExt cx="5302" cy="1786"/>
            </a:xfrm>
          </p:grpSpPr>
          <p:sp>
            <p:nvSpPr>
              <p:cNvPr id="19539" name="Freeform 77"/>
              <p:cNvSpPr>
                <a:spLocks/>
              </p:cNvSpPr>
              <p:nvPr/>
            </p:nvSpPr>
            <p:spPr bwMode="auto">
              <a:xfrm>
                <a:off x="1901" y="3100"/>
                <a:ext cx="94" cy="247"/>
              </a:xfrm>
              <a:custGeom>
                <a:avLst/>
                <a:gdLst>
                  <a:gd name="T0" fmla="*/ 10 w 94"/>
                  <a:gd name="T1" fmla="*/ 246 h 247"/>
                  <a:gd name="T2" fmla="*/ 2 w 94"/>
                  <a:gd name="T3" fmla="*/ 241 h 247"/>
                  <a:gd name="T4" fmla="*/ 0 w 94"/>
                  <a:gd name="T5" fmla="*/ 235 h 247"/>
                  <a:gd name="T6" fmla="*/ 0 w 94"/>
                  <a:gd name="T7" fmla="*/ 225 h 247"/>
                  <a:gd name="T8" fmla="*/ 5 w 94"/>
                  <a:gd name="T9" fmla="*/ 198 h 247"/>
                  <a:gd name="T10" fmla="*/ 13 w 94"/>
                  <a:gd name="T11" fmla="*/ 176 h 247"/>
                  <a:gd name="T12" fmla="*/ 21 w 94"/>
                  <a:gd name="T13" fmla="*/ 150 h 247"/>
                  <a:gd name="T14" fmla="*/ 48 w 94"/>
                  <a:gd name="T15" fmla="*/ 85 h 247"/>
                  <a:gd name="T16" fmla="*/ 61 w 94"/>
                  <a:gd name="T17" fmla="*/ 48 h 247"/>
                  <a:gd name="T18" fmla="*/ 72 w 94"/>
                  <a:gd name="T19" fmla="*/ 21 h 247"/>
                  <a:gd name="T20" fmla="*/ 82 w 94"/>
                  <a:gd name="T21" fmla="*/ 5 h 247"/>
                  <a:gd name="T22" fmla="*/ 88 w 94"/>
                  <a:gd name="T23" fmla="*/ 0 h 247"/>
                  <a:gd name="T24" fmla="*/ 90 w 94"/>
                  <a:gd name="T25" fmla="*/ 10 h 247"/>
                  <a:gd name="T26" fmla="*/ 93 w 94"/>
                  <a:gd name="T27" fmla="*/ 37 h 247"/>
                  <a:gd name="T28" fmla="*/ 90 w 94"/>
                  <a:gd name="T29" fmla="*/ 69 h 247"/>
                  <a:gd name="T30" fmla="*/ 88 w 94"/>
                  <a:gd name="T31" fmla="*/ 107 h 247"/>
                  <a:gd name="T32" fmla="*/ 85 w 94"/>
                  <a:gd name="T33" fmla="*/ 150 h 247"/>
                  <a:gd name="T34" fmla="*/ 82 w 94"/>
                  <a:gd name="T35" fmla="*/ 187 h 247"/>
                  <a:gd name="T36" fmla="*/ 80 w 94"/>
                  <a:gd name="T37" fmla="*/ 219 h 247"/>
                  <a:gd name="T38" fmla="*/ 77 w 94"/>
                  <a:gd name="T39" fmla="*/ 241 h 2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4"/>
                  <a:gd name="T61" fmla="*/ 0 h 247"/>
                  <a:gd name="T62" fmla="*/ 94 w 94"/>
                  <a:gd name="T63" fmla="*/ 247 h 2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4" h="247">
                    <a:moveTo>
                      <a:pt x="10" y="246"/>
                    </a:moveTo>
                    <a:lnTo>
                      <a:pt x="2" y="241"/>
                    </a:lnTo>
                    <a:lnTo>
                      <a:pt x="0" y="235"/>
                    </a:lnTo>
                    <a:lnTo>
                      <a:pt x="0" y="225"/>
                    </a:lnTo>
                    <a:lnTo>
                      <a:pt x="5" y="198"/>
                    </a:lnTo>
                    <a:lnTo>
                      <a:pt x="13" y="176"/>
                    </a:lnTo>
                    <a:lnTo>
                      <a:pt x="21" y="150"/>
                    </a:lnTo>
                    <a:lnTo>
                      <a:pt x="48" y="85"/>
                    </a:lnTo>
                    <a:lnTo>
                      <a:pt x="61" y="48"/>
                    </a:lnTo>
                    <a:lnTo>
                      <a:pt x="72" y="21"/>
                    </a:lnTo>
                    <a:lnTo>
                      <a:pt x="82" y="5"/>
                    </a:lnTo>
                    <a:lnTo>
                      <a:pt x="88" y="0"/>
                    </a:lnTo>
                    <a:lnTo>
                      <a:pt x="90" y="10"/>
                    </a:lnTo>
                    <a:lnTo>
                      <a:pt x="93" y="37"/>
                    </a:lnTo>
                    <a:lnTo>
                      <a:pt x="90" y="69"/>
                    </a:lnTo>
                    <a:lnTo>
                      <a:pt x="88" y="107"/>
                    </a:lnTo>
                    <a:lnTo>
                      <a:pt x="85" y="150"/>
                    </a:lnTo>
                    <a:lnTo>
                      <a:pt x="82" y="187"/>
                    </a:lnTo>
                    <a:lnTo>
                      <a:pt x="80" y="219"/>
                    </a:lnTo>
                    <a:lnTo>
                      <a:pt x="77" y="2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0" name="Freeform 78"/>
              <p:cNvSpPr>
                <a:spLocks/>
              </p:cNvSpPr>
              <p:nvPr/>
            </p:nvSpPr>
            <p:spPr bwMode="auto">
              <a:xfrm>
                <a:off x="1819" y="3083"/>
                <a:ext cx="100" cy="257"/>
              </a:xfrm>
              <a:custGeom>
                <a:avLst/>
                <a:gdLst>
                  <a:gd name="T0" fmla="*/ 10 w 100"/>
                  <a:gd name="T1" fmla="*/ 256 h 257"/>
                  <a:gd name="T2" fmla="*/ 5 w 100"/>
                  <a:gd name="T3" fmla="*/ 251 h 257"/>
                  <a:gd name="T4" fmla="*/ 0 w 100"/>
                  <a:gd name="T5" fmla="*/ 245 h 257"/>
                  <a:gd name="T6" fmla="*/ 0 w 100"/>
                  <a:gd name="T7" fmla="*/ 235 h 257"/>
                  <a:gd name="T8" fmla="*/ 5 w 100"/>
                  <a:gd name="T9" fmla="*/ 208 h 257"/>
                  <a:gd name="T10" fmla="*/ 13 w 100"/>
                  <a:gd name="T11" fmla="*/ 187 h 257"/>
                  <a:gd name="T12" fmla="*/ 23 w 100"/>
                  <a:gd name="T13" fmla="*/ 154 h 257"/>
                  <a:gd name="T14" fmla="*/ 51 w 100"/>
                  <a:gd name="T15" fmla="*/ 85 h 257"/>
                  <a:gd name="T16" fmla="*/ 64 w 100"/>
                  <a:gd name="T17" fmla="*/ 53 h 257"/>
                  <a:gd name="T18" fmla="*/ 76 w 100"/>
                  <a:gd name="T19" fmla="*/ 26 h 257"/>
                  <a:gd name="T20" fmla="*/ 87 w 100"/>
                  <a:gd name="T21" fmla="*/ 5 h 257"/>
                  <a:gd name="T22" fmla="*/ 94 w 100"/>
                  <a:gd name="T23" fmla="*/ 0 h 257"/>
                  <a:gd name="T24" fmla="*/ 97 w 100"/>
                  <a:gd name="T25" fmla="*/ 10 h 257"/>
                  <a:gd name="T26" fmla="*/ 99 w 100"/>
                  <a:gd name="T27" fmla="*/ 37 h 257"/>
                  <a:gd name="T28" fmla="*/ 97 w 100"/>
                  <a:gd name="T29" fmla="*/ 74 h 257"/>
                  <a:gd name="T30" fmla="*/ 94 w 100"/>
                  <a:gd name="T31" fmla="*/ 112 h 257"/>
                  <a:gd name="T32" fmla="*/ 92 w 100"/>
                  <a:gd name="T33" fmla="*/ 154 h 257"/>
                  <a:gd name="T34" fmla="*/ 87 w 100"/>
                  <a:gd name="T35" fmla="*/ 192 h 257"/>
                  <a:gd name="T36" fmla="*/ 84 w 100"/>
                  <a:gd name="T37" fmla="*/ 224 h 257"/>
                  <a:gd name="T38" fmla="*/ 84 w 100"/>
                  <a:gd name="T39" fmla="*/ 245 h 2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0"/>
                  <a:gd name="T61" fmla="*/ 0 h 257"/>
                  <a:gd name="T62" fmla="*/ 100 w 100"/>
                  <a:gd name="T63" fmla="*/ 257 h 25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0" h="257">
                    <a:moveTo>
                      <a:pt x="10" y="256"/>
                    </a:moveTo>
                    <a:lnTo>
                      <a:pt x="5" y="251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5" y="208"/>
                    </a:lnTo>
                    <a:lnTo>
                      <a:pt x="13" y="187"/>
                    </a:lnTo>
                    <a:lnTo>
                      <a:pt x="23" y="154"/>
                    </a:lnTo>
                    <a:lnTo>
                      <a:pt x="51" y="85"/>
                    </a:lnTo>
                    <a:lnTo>
                      <a:pt x="64" y="53"/>
                    </a:lnTo>
                    <a:lnTo>
                      <a:pt x="76" y="26"/>
                    </a:lnTo>
                    <a:lnTo>
                      <a:pt x="87" y="5"/>
                    </a:lnTo>
                    <a:lnTo>
                      <a:pt x="94" y="0"/>
                    </a:lnTo>
                    <a:lnTo>
                      <a:pt x="97" y="10"/>
                    </a:lnTo>
                    <a:lnTo>
                      <a:pt x="99" y="37"/>
                    </a:lnTo>
                    <a:lnTo>
                      <a:pt x="97" y="74"/>
                    </a:lnTo>
                    <a:lnTo>
                      <a:pt x="94" y="112"/>
                    </a:lnTo>
                    <a:lnTo>
                      <a:pt x="92" y="154"/>
                    </a:lnTo>
                    <a:lnTo>
                      <a:pt x="87" y="192"/>
                    </a:lnTo>
                    <a:lnTo>
                      <a:pt x="84" y="224"/>
                    </a:lnTo>
                    <a:lnTo>
                      <a:pt x="84" y="245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1" name="Freeform 79"/>
              <p:cNvSpPr>
                <a:spLocks/>
              </p:cNvSpPr>
              <p:nvPr/>
            </p:nvSpPr>
            <p:spPr bwMode="auto">
              <a:xfrm>
                <a:off x="1844" y="3067"/>
                <a:ext cx="188" cy="102"/>
              </a:xfrm>
              <a:custGeom>
                <a:avLst/>
                <a:gdLst>
                  <a:gd name="T0" fmla="*/ 0 w 188"/>
                  <a:gd name="T1" fmla="*/ 25 h 102"/>
                  <a:gd name="T2" fmla="*/ 24 w 188"/>
                  <a:gd name="T3" fmla="*/ 5 h 102"/>
                  <a:gd name="T4" fmla="*/ 35 w 188"/>
                  <a:gd name="T5" fmla="*/ 0 h 102"/>
                  <a:gd name="T6" fmla="*/ 46 w 188"/>
                  <a:gd name="T7" fmla="*/ 0 h 102"/>
                  <a:gd name="T8" fmla="*/ 60 w 188"/>
                  <a:gd name="T9" fmla="*/ 5 h 102"/>
                  <a:gd name="T10" fmla="*/ 73 w 188"/>
                  <a:gd name="T11" fmla="*/ 15 h 102"/>
                  <a:gd name="T12" fmla="*/ 84 w 188"/>
                  <a:gd name="T13" fmla="*/ 30 h 102"/>
                  <a:gd name="T14" fmla="*/ 92 w 188"/>
                  <a:gd name="T15" fmla="*/ 45 h 102"/>
                  <a:gd name="T16" fmla="*/ 95 w 188"/>
                  <a:gd name="T17" fmla="*/ 60 h 102"/>
                  <a:gd name="T18" fmla="*/ 95 w 188"/>
                  <a:gd name="T19" fmla="*/ 76 h 102"/>
                  <a:gd name="T20" fmla="*/ 95 w 188"/>
                  <a:gd name="T21" fmla="*/ 86 h 102"/>
                  <a:gd name="T22" fmla="*/ 100 w 188"/>
                  <a:gd name="T23" fmla="*/ 86 h 102"/>
                  <a:gd name="T24" fmla="*/ 108 w 188"/>
                  <a:gd name="T25" fmla="*/ 76 h 102"/>
                  <a:gd name="T26" fmla="*/ 122 w 188"/>
                  <a:gd name="T27" fmla="*/ 55 h 102"/>
                  <a:gd name="T28" fmla="*/ 135 w 188"/>
                  <a:gd name="T29" fmla="*/ 35 h 102"/>
                  <a:gd name="T30" fmla="*/ 141 w 188"/>
                  <a:gd name="T31" fmla="*/ 30 h 102"/>
                  <a:gd name="T32" fmla="*/ 146 w 188"/>
                  <a:gd name="T33" fmla="*/ 25 h 102"/>
                  <a:gd name="T34" fmla="*/ 157 w 188"/>
                  <a:gd name="T35" fmla="*/ 35 h 102"/>
                  <a:gd name="T36" fmla="*/ 168 w 188"/>
                  <a:gd name="T37" fmla="*/ 50 h 102"/>
                  <a:gd name="T38" fmla="*/ 176 w 188"/>
                  <a:gd name="T39" fmla="*/ 76 h 102"/>
                  <a:gd name="T40" fmla="*/ 187 w 188"/>
                  <a:gd name="T41" fmla="*/ 101 h 1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102"/>
                  <a:gd name="T65" fmla="*/ 188 w 188"/>
                  <a:gd name="T66" fmla="*/ 102 h 1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102">
                    <a:moveTo>
                      <a:pt x="0" y="25"/>
                    </a:moveTo>
                    <a:lnTo>
                      <a:pt x="24" y="5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60" y="5"/>
                    </a:lnTo>
                    <a:lnTo>
                      <a:pt x="73" y="15"/>
                    </a:lnTo>
                    <a:lnTo>
                      <a:pt x="84" y="30"/>
                    </a:lnTo>
                    <a:lnTo>
                      <a:pt x="92" y="45"/>
                    </a:lnTo>
                    <a:lnTo>
                      <a:pt x="95" y="60"/>
                    </a:lnTo>
                    <a:lnTo>
                      <a:pt x="95" y="76"/>
                    </a:lnTo>
                    <a:lnTo>
                      <a:pt x="95" y="86"/>
                    </a:lnTo>
                    <a:lnTo>
                      <a:pt x="100" y="86"/>
                    </a:lnTo>
                    <a:lnTo>
                      <a:pt x="108" y="76"/>
                    </a:lnTo>
                    <a:lnTo>
                      <a:pt x="122" y="55"/>
                    </a:lnTo>
                    <a:lnTo>
                      <a:pt x="135" y="35"/>
                    </a:lnTo>
                    <a:lnTo>
                      <a:pt x="141" y="30"/>
                    </a:lnTo>
                    <a:lnTo>
                      <a:pt x="146" y="25"/>
                    </a:lnTo>
                    <a:lnTo>
                      <a:pt x="157" y="35"/>
                    </a:lnTo>
                    <a:lnTo>
                      <a:pt x="168" y="50"/>
                    </a:lnTo>
                    <a:lnTo>
                      <a:pt x="176" y="76"/>
                    </a:lnTo>
                    <a:lnTo>
                      <a:pt x="187" y="101"/>
                    </a:lnTo>
                  </a:path>
                </a:pathLst>
              </a:custGeom>
              <a:noFill/>
              <a:ln w="508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2" name="Freeform 80"/>
              <p:cNvSpPr>
                <a:spLocks/>
              </p:cNvSpPr>
              <p:nvPr/>
            </p:nvSpPr>
            <p:spPr bwMode="auto">
              <a:xfrm>
                <a:off x="3022" y="3336"/>
                <a:ext cx="95" cy="278"/>
              </a:xfrm>
              <a:custGeom>
                <a:avLst/>
                <a:gdLst>
                  <a:gd name="T0" fmla="*/ 14 w 95"/>
                  <a:gd name="T1" fmla="*/ 277 h 278"/>
                  <a:gd name="T2" fmla="*/ 9 w 95"/>
                  <a:gd name="T3" fmla="*/ 271 h 278"/>
                  <a:gd name="T4" fmla="*/ 5 w 95"/>
                  <a:gd name="T5" fmla="*/ 271 h 278"/>
                  <a:gd name="T6" fmla="*/ 0 w 95"/>
                  <a:gd name="T7" fmla="*/ 260 h 278"/>
                  <a:gd name="T8" fmla="*/ 5 w 95"/>
                  <a:gd name="T9" fmla="*/ 231 h 278"/>
                  <a:gd name="T10" fmla="*/ 14 w 95"/>
                  <a:gd name="T11" fmla="*/ 208 h 278"/>
                  <a:gd name="T12" fmla="*/ 23 w 95"/>
                  <a:gd name="T13" fmla="*/ 173 h 278"/>
                  <a:gd name="T14" fmla="*/ 49 w 95"/>
                  <a:gd name="T15" fmla="*/ 98 h 278"/>
                  <a:gd name="T16" fmla="*/ 58 w 95"/>
                  <a:gd name="T17" fmla="*/ 57 h 278"/>
                  <a:gd name="T18" fmla="*/ 72 w 95"/>
                  <a:gd name="T19" fmla="*/ 28 h 278"/>
                  <a:gd name="T20" fmla="*/ 81 w 95"/>
                  <a:gd name="T21" fmla="*/ 5 h 278"/>
                  <a:gd name="T22" fmla="*/ 90 w 95"/>
                  <a:gd name="T23" fmla="*/ 0 h 278"/>
                  <a:gd name="T24" fmla="*/ 94 w 95"/>
                  <a:gd name="T25" fmla="*/ 11 h 278"/>
                  <a:gd name="T26" fmla="*/ 94 w 95"/>
                  <a:gd name="T27" fmla="*/ 40 h 278"/>
                  <a:gd name="T28" fmla="*/ 94 w 95"/>
                  <a:gd name="T29" fmla="*/ 75 h 278"/>
                  <a:gd name="T30" fmla="*/ 94 w 95"/>
                  <a:gd name="T31" fmla="*/ 121 h 278"/>
                  <a:gd name="T32" fmla="*/ 85 w 95"/>
                  <a:gd name="T33" fmla="*/ 208 h 278"/>
                  <a:gd name="T34" fmla="*/ 85 w 95"/>
                  <a:gd name="T35" fmla="*/ 242 h 278"/>
                  <a:gd name="T36" fmla="*/ 81 w 95"/>
                  <a:gd name="T37" fmla="*/ 271 h 2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5"/>
                  <a:gd name="T58" fmla="*/ 0 h 278"/>
                  <a:gd name="T59" fmla="*/ 95 w 95"/>
                  <a:gd name="T60" fmla="*/ 278 h 2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5" h="278">
                    <a:moveTo>
                      <a:pt x="14" y="277"/>
                    </a:moveTo>
                    <a:lnTo>
                      <a:pt x="9" y="271"/>
                    </a:lnTo>
                    <a:lnTo>
                      <a:pt x="5" y="271"/>
                    </a:lnTo>
                    <a:lnTo>
                      <a:pt x="0" y="260"/>
                    </a:lnTo>
                    <a:lnTo>
                      <a:pt x="5" y="231"/>
                    </a:lnTo>
                    <a:lnTo>
                      <a:pt x="14" y="208"/>
                    </a:lnTo>
                    <a:lnTo>
                      <a:pt x="23" y="173"/>
                    </a:lnTo>
                    <a:lnTo>
                      <a:pt x="49" y="98"/>
                    </a:lnTo>
                    <a:lnTo>
                      <a:pt x="58" y="57"/>
                    </a:lnTo>
                    <a:lnTo>
                      <a:pt x="72" y="28"/>
                    </a:lnTo>
                    <a:lnTo>
                      <a:pt x="81" y="5"/>
                    </a:lnTo>
                    <a:lnTo>
                      <a:pt x="90" y="0"/>
                    </a:lnTo>
                    <a:lnTo>
                      <a:pt x="94" y="11"/>
                    </a:lnTo>
                    <a:lnTo>
                      <a:pt x="94" y="40"/>
                    </a:lnTo>
                    <a:lnTo>
                      <a:pt x="94" y="75"/>
                    </a:lnTo>
                    <a:lnTo>
                      <a:pt x="94" y="121"/>
                    </a:lnTo>
                    <a:lnTo>
                      <a:pt x="85" y="208"/>
                    </a:lnTo>
                    <a:lnTo>
                      <a:pt x="85" y="242"/>
                    </a:lnTo>
                    <a:lnTo>
                      <a:pt x="81" y="271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3" name="Freeform 81"/>
              <p:cNvSpPr>
                <a:spLocks/>
              </p:cNvSpPr>
              <p:nvPr/>
            </p:nvSpPr>
            <p:spPr bwMode="auto">
              <a:xfrm>
                <a:off x="2945" y="3329"/>
                <a:ext cx="92" cy="278"/>
              </a:xfrm>
              <a:custGeom>
                <a:avLst/>
                <a:gdLst>
                  <a:gd name="T0" fmla="*/ 9 w 92"/>
                  <a:gd name="T1" fmla="*/ 277 h 278"/>
                  <a:gd name="T2" fmla="*/ 5 w 92"/>
                  <a:gd name="T3" fmla="*/ 271 h 278"/>
                  <a:gd name="T4" fmla="*/ 0 w 92"/>
                  <a:gd name="T5" fmla="*/ 265 h 278"/>
                  <a:gd name="T6" fmla="*/ 0 w 92"/>
                  <a:gd name="T7" fmla="*/ 254 h 278"/>
                  <a:gd name="T8" fmla="*/ 5 w 92"/>
                  <a:gd name="T9" fmla="*/ 225 h 278"/>
                  <a:gd name="T10" fmla="*/ 13 w 92"/>
                  <a:gd name="T11" fmla="*/ 202 h 278"/>
                  <a:gd name="T12" fmla="*/ 22 w 92"/>
                  <a:gd name="T13" fmla="*/ 167 h 278"/>
                  <a:gd name="T14" fmla="*/ 48 w 92"/>
                  <a:gd name="T15" fmla="*/ 92 h 278"/>
                  <a:gd name="T16" fmla="*/ 57 w 92"/>
                  <a:gd name="T17" fmla="*/ 58 h 278"/>
                  <a:gd name="T18" fmla="*/ 70 w 92"/>
                  <a:gd name="T19" fmla="*/ 29 h 278"/>
                  <a:gd name="T20" fmla="*/ 78 w 92"/>
                  <a:gd name="T21" fmla="*/ 6 h 278"/>
                  <a:gd name="T22" fmla="*/ 87 w 92"/>
                  <a:gd name="T23" fmla="*/ 0 h 278"/>
                  <a:gd name="T24" fmla="*/ 91 w 92"/>
                  <a:gd name="T25" fmla="*/ 12 h 278"/>
                  <a:gd name="T26" fmla="*/ 91 w 92"/>
                  <a:gd name="T27" fmla="*/ 40 h 278"/>
                  <a:gd name="T28" fmla="*/ 91 w 92"/>
                  <a:gd name="T29" fmla="*/ 75 h 278"/>
                  <a:gd name="T30" fmla="*/ 91 w 92"/>
                  <a:gd name="T31" fmla="*/ 121 h 278"/>
                  <a:gd name="T32" fmla="*/ 83 w 92"/>
                  <a:gd name="T33" fmla="*/ 208 h 278"/>
                  <a:gd name="T34" fmla="*/ 83 w 92"/>
                  <a:gd name="T35" fmla="*/ 242 h 278"/>
                  <a:gd name="T36" fmla="*/ 78 w 92"/>
                  <a:gd name="T37" fmla="*/ 271 h 2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278"/>
                  <a:gd name="T59" fmla="*/ 92 w 92"/>
                  <a:gd name="T60" fmla="*/ 278 h 2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278">
                    <a:moveTo>
                      <a:pt x="9" y="277"/>
                    </a:moveTo>
                    <a:lnTo>
                      <a:pt x="5" y="271"/>
                    </a:lnTo>
                    <a:lnTo>
                      <a:pt x="0" y="265"/>
                    </a:lnTo>
                    <a:lnTo>
                      <a:pt x="0" y="254"/>
                    </a:lnTo>
                    <a:lnTo>
                      <a:pt x="5" y="225"/>
                    </a:lnTo>
                    <a:lnTo>
                      <a:pt x="13" y="202"/>
                    </a:lnTo>
                    <a:lnTo>
                      <a:pt x="22" y="167"/>
                    </a:lnTo>
                    <a:lnTo>
                      <a:pt x="48" y="92"/>
                    </a:lnTo>
                    <a:lnTo>
                      <a:pt x="57" y="58"/>
                    </a:lnTo>
                    <a:lnTo>
                      <a:pt x="70" y="29"/>
                    </a:lnTo>
                    <a:lnTo>
                      <a:pt x="78" y="6"/>
                    </a:lnTo>
                    <a:lnTo>
                      <a:pt x="87" y="0"/>
                    </a:lnTo>
                    <a:lnTo>
                      <a:pt x="91" y="12"/>
                    </a:lnTo>
                    <a:lnTo>
                      <a:pt x="91" y="40"/>
                    </a:lnTo>
                    <a:lnTo>
                      <a:pt x="91" y="75"/>
                    </a:lnTo>
                    <a:lnTo>
                      <a:pt x="91" y="121"/>
                    </a:lnTo>
                    <a:lnTo>
                      <a:pt x="83" y="208"/>
                    </a:lnTo>
                    <a:lnTo>
                      <a:pt x="83" y="242"/>
                    </a:lnTo>
                    <a:lnTo>
                      <a:pt x="78" y="271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4" name="Freeform 82"/>
              <p:cNvSpPr>
                <a:spLocks/>
              </p:cNvSpPr>
              <p:nvPr/>
            </p:nvSpPr>
            <p:spPr bwMode="auto">
              <a:xfrm>
                <a:off x="3051" y="3327"/>
                <a:ext cx="36" cy="83"/>
              </a:xfrm>
              <a:custGeom>
                <a:avLst/>
                <a:gdLst>
                  <a:gd name="T0" fmla="*/ 0 w 36"/>
                  <a:gd name="T1" fmla="*/ 32 h 83"/>
                  <a:gd name="T2" fmla="*/ 0 w 36"/>
                  <a:gd name="T3" fmla="*/ 27 h 83"/>
                  <a:gd name="T4" fmla="*/ 0 w 36"/>
                  <a:gd name="T5" fmla="*/ 16 h 83"/>
                  <a:gd name="T6" fmla="*/ 0 w 36"/>
                  <a:gd name="T7" fmla="*/ 5 h 83"/>
                  <a:gd name="T8" fmla="*/ 4 w 36"/>
                  <a:gd name="T9" fmla="*/ 0 h 83"/>
                  <a:gd name="T10" fmla="*/ 9 w 36"/>
                  <a:gd name="T11" fmla="*/ 0 h 83"/>
                  <a:gd name="T12" fmla="*/ 22 w 36"/>
                  <a:gd name="T13" fmla="*/ 0 h 83"/>
                  <a:gd name="T14" fmla="*/ 31 w 36"/>
                  <a:gd name="T15" fmla="*/ 5 h 83"/>
                  <a:gd name="T16" fmla="*/ 35 w 36"/>
                  <a:gd name="T17" fmla="*/ 11 h 83"/>
                  <a:gd name="T18" fmla="*/ 31 w 36"/>
                  <a:gd name="T19" fmla="*/ 11 h 83"/>
                  <a:gd name="T20" fmla="*/ 22 w 36"/>
                  <a:gd name="T21" fmla="*/ 11 h 83"/>
                  <a:gd name="T22" fmla="*/ 13 w 36"/>
                  <a:gd name="T23" fmla="*/ 11 h 83"/>
                  <a:gd name="T24" fmla="*/ 9 w 36"/>
                  <a:gd name="T25" fmla="*/ 16 h 83"/>
                  <a:gd name="T26" fmla="*/ 4 w 36"/>
                  <a:gd name="T27" fmla="*/ 21 h 83"/>
                  <a:gd name="T28" fmla="*/ 4 w 36"/>
                  <a:gd name="T29" fmla="*/ 38 h 83"/>
                  <a:gd name="T30" fmla="*/ 4 w 36"/>
                  <a:gd name="T31" fmla="*/ 49 h 83"/>
                  <a:gd name="T32" fmla="*/ 4 w 36"/>
                  <a:gd name="T33" fmla="*/ 60 h 83"/>
                  <a:gd name="T34" fmla="*/ 9 w 36"/>
                  <a:gd name="T35" fmla="*/ 65 h 83"/>
                  <a:gd name="T36" fmla="*/ 9 w 36"/>
                  <a:gd name="T37" fmla="*/ 71 h 83"/>
                  <a:gd name="T38" fmla="*/ 9 w 36"/>
                  <a:gd name="T39" fmla="*/ 82 h 83"/>
                  <a:gd name="T40" fmla="*/ 13 w 36"/>
                  <a:gd name="T41" fmla="*/ 71 h 83"/>
                  <a:gd name="T42" fmla="*/ 17 w 36"/>
                  <a:gd name="T43" fmla="*/ 54 h 83"/>
                  <a:gd name="T44" fmla="*/ 22 w 36"/>
                  <a:gd name="T45" fmla="*/ 38 h 83"/>
                  <a:gd name="T46" fmla="*/ 22 w 36"/>
                  <a:gd name="T47" fmla="*/ 32 h 83"/>
                  <a:gd name="T48" fmla="*/ 17 w 36"/>
                  <a:gd name="T49" fmla="*/ 38 h 83"/>
                  <a:gd name="T50" fmla="*/ 13 w 36"/>
                  <a:gd name="T51" fmla="*/ 54 h 83"/>
                  <a:gd name="T52" fmla="*/ 4 w 36"/>
                  <a:gd name="T53" fmla="*/ 71 h 83"/>
                  <a:gd name="T54" fmla="*/ 0 w 36"/>
                  <a:gd name="T55" fmla="*/ 8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"/>
                  <a:gd name="T85" fmla="*/ 0 h 83"/>
                  <a:gd name="T86" fmla="*/ 36 w 36"/>
                  <a:gd name="T87" fmla="*/ 83 h 8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" h="83">
                    <a:moveTo>
                      <a:pt x="0" y="32"/>
                    </a:moveTo>
                    <a:lnTo>
                      <a:pt x="0" y="27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22" y="0"/>
                    </a:lnTo>
                    <a:lnTo>
                      <a:pt x="31" y="5"/>
                    </a:lnTo>
                    <a:lnTo>
                      <a:pt x="35" y="11"/>
                    </a:lnTo>
                    <a:lnTo>
                      <a:pt x="31" y="11"/>
                    </a:lnTo>
                    <a:lnTo>
                      <a:pt x="22" y="11"/>
                    </a:lnTo>
                    <a:lnTo>
                      <a:pt x="13" y="11"/>
                    </a:lnTo>
                    <a:lnTo>
                      <a:pt x="9" y="16"/>
                    </a:lnTo>
                    <a:lnTo>
                      <a:pt x="4" y="21"/>
                    </a:lnTo>
                    <a:lnTo>
                      <a:pt x="4" y="38"/>
                    </a:lnTo>
                    <a:lnTo>
                      <a:pt x="4" y="49"/>
                    </a:lnTo>
                    <a:lnTo>
                      <a:pt x="4" y="60"/>
                    </a:lnTo>
                    <a:lnTo>
                      <a:pt x="9" y="65"/>
                    </a:lnTo>
                    <a:lnTo>
                      <a:pt x="9" y="71"/>
                    </a:lnTo>
                    <a:lnTo>
                      <a:pt x="9" y="82"/>
                    </a:lnTo>
                    <a:lnTo>
                      <a:pt x="13" y="71"/>
                    </a:lnTo>
                    <a:lnTo>
                      <a:pt x="17" y="54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17" y="38"/>
                    </a:lnTo>
                    <a:lnTo>
                      <a:pt x="13" y="54"/>
                    </a:lnTo>
                    <a:lnTo>
                      <a:pt x="4" y="71"/>
                    </a:lnTo>
                    <a:lnTo>
                      <a:pt x="0" y="82"/>
                    </a:lnTo>
                  </a:path>
                </a:pathLst>
              </a:custGeom>
              <a:noFill/>
              <a:ln w="508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5" name="Freeform 83"/>
              <p:cNvSpPr>
                <a:spLocks/>
              </p:cNvSpPr>
              <p:nvPr/>
            </p:nvSpPr>
            <p:spPr bwMode="auto">
              <a:xfrm>
                <a:off x="2491" y="3584"/>
                <a:ext cx="946" cy="295"/>
              </a:xfrm>
              <a:custGeom>
                <a:avLst/>
                <a:gdLst>
                  <a:gd name="T0" fmla="*/ 0 w 946"/>
                  <a:gd name="T1" fmla="*/ 33 h 295"/>
                  <a:gd name="T2" fmla="*/ 73 w 946"/>
                  <a:gd name="T3" fmla="*/ 0 h 295"/>
                  <a:gd name="T4" fmla="*/ 291 w 946"/>
                  <a:gd name="T5" fmla="*/ 0 h 295"/>
                  <a:gd name="T6" fmla="*/ 654 w 946"/>
                  <a:gd name="T7" fmla="*/ 33 h 295"/>
                  <a:gd name="T8" fmla="*/ 800 w 946"/>
                  <a:gd name="T9" fmla="*/ 98 h 295"/>
                  <a:gd name="T10" fmla="*/ 945 w 946"/>
                  <a:gd name="T11" fmla="*/ 196 h 295"/>
                  <a:gd name="T12" fmla="*/ 945 w 946"/>
                  <a:gd name="T13" fmla="*/ 294 h 2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6"/>
                  <a:gd name="T22" fmla="*/ 0 h 295"/>
                  <a:gd name="T23" fmla="*/ 946 w 946"/>
                  <a:gd name="T24" fmla="*/ 295 h 2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6" h="295">
                    <a:moveTo>
                      <a:pt x="0" y="33"/>
                    </a:moveTo>
                    <a:lnTo>
                      <a:pt x="73" y="0"/>
                    </a:lnTo>
                    <a:lnTo>
                      <a:pt x="291" y="0"/>
                    </a:lnTo>
                    <a:lnTo>
                      <a:pt x="654" y="33"/>
                    </a:lnTo>
                    <a:lnTo>
                      <a:pt x="800" y="98"/>
                    </a:lnTo>
                    <a:lnTo>
                      <a:pt x="945" y="196"/>
                    </a:lnTo>
                    <a:lnTo>
                      <a:pt x="945" y="294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6" name="Freeform 84"/>
              <p:cNvSpPr>
                <a:spLocks/>
              </p:cNvSpPr>
              <p:nvPr/>
            </p:nvSpPr>
            <p:spPr bwMode="auto">
              <a:xfrm>
                <a:off x="1389" y="3312"/>
                <a:ext cx="849" cy="433"/>
              </a:xfrm>
              <a:custGeom>
                <a:avLst/>
                <a:gdLst>
                  <a:gd name="T0" fmla="*/ 0 w 849"/>
                  <a:gd name="T1" fmla="*/ 48 h 433"/>
                  <a:gd name="T2" fmla="*/ 65 w 849"/>
                  <a:gd name="T3" fmla="*/ 0 h 433"/>
                  <a:gd name="T4" fmla="*/ 261 w 849"/>
                  <a:gd name="T5" fmla="*/ 0 h 433"/>
                  <a:gd name="T6" fmla="*/ 587 w 849"/>
                  <a:gd name="T7" fmla="*/ 48 h 433"/>
                  <a:gd name="T8" fmla="*/ 718 w 849"/>
                  <a:gd name="T9" fmla="*/ 144 h 433"/>
                  <a:gd name="T10" fmla="*/ 848 w 849"/>
                  <a:gd name="T11" fmla="*/ 288 h 433"/>
                  <a:gd name="T12" fmla="*/ 848 w 849"/>
                  <a:gd name="T13" fmla="*/ 432 h 4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9"/>
                  <a:gd name="T22" fmla="*/ 0 h 433"/>
                  <a:gd name="T23" fmla="*/ 849 w 849"/>
                  <a:gd name="T24" fmla="*/ 433 h 4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9" h="433">
                    <a:moveTo>
                      <a:pt x="0" y="48"/>
                    </a:moveTo>
                    <a:lnTo>
                      <a:pt x="65" y="0"/>
                    </a:lnTo>
                    <a:lnTo>
                      <a:pt x="261" y="0"/>
                    </a:lnTo>
                    <a:lnTo>
                      <a:pt x="587" y="48"/>
                    </a:lnTo>
                    <a:lnTo>
                      <a:pt x="718" y="144"/>
                    </a:lnTo>
                    <a:lnTo>
                      <a:pt x="848" y="288"/>
                    </a:lnTo>
                    <a:lnTo>
                      <a:pt x="848" y="432"/>
                    </a:lnTo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7" name="Rectangle 85"/>
              <p:cNvSpPr>
                <a:spLocks noChangeArrowheads="1"/>
              </p:cNvSpPr>
              <p:nvPr/>
            </p:nvSpPr>
            <p:spPr bwMode="auto">
              <a:xfrm>
                <a:off x="-39" y="2957"/>
                <a:ext cx="1360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latin typeface="Times New Roman"/>
                    <a:cs typeface="Times New Roman"/>
                  </a:rPr>
                  <a:t>MHC class </a:t>
                </a:r>
                <a:r>
                  <a:rPr lang="en-US" sz="2000" dirty="0">
                    <a:latin typeface="Times New Roman"/>
                    <a:cs typeface="Times New Roman"/>
                  </a:rPr>
                  <a:t>II</a:t>
                </a:r>
              </a:p>
              <a:p>
                <a:r>
                  <a:rPr lang="en-US" sz="2000" dirty="0">
                    <a:latin typeface="Times New Roman"/>
                    <a:cs typeface="Times New Roman"/>
                  </a:rPr>
                  <a:t>presentation </a:t>
                </a:r>
              </a:p>
              <a:p>
                <a:r>
                  <a:rPr lang="en-US" sz="2000" dirty="0">
                    <a:latin typeface="Times New Roman"/>
                    <a:cs typeface="Times New Roman"/>
                  </a:rPr>
                  <a:t>of T cell 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epitope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9549" name="Line 87"/>
              <p:cNvSpPr>
                <a:spLocks noChangeShapeType="1"/>
              </p:cNvSpPr>
              <p:nvPr/>
            </p:nvSpPr>
            <p:spPr bwMode="auto">
              <a:xfrm flipH="1">
                <a:off x="2047" y="2870"/>
                <a:ext cx="340" cy="1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0" name="Line 88"/>
              <p:cNvSpPr>
                <a:spLocks noChangeShapeType="1"/>
              </p:cNvSpPr>
              <p:nvPr/>
            </p:nvSpPr>
            <p:spPr bwMode="auto">
              <a:xfrm>
                <a:off x="2643" y="2870"/>
                <a:ext cx="385" cy="3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87"/>
              <p:cNvSpPr>
                <a:spLocks noChangeShapeType="1"/>
              </p:cNvSpPr>
              <p:nvPr/>
            </p:nvSpPr>
            <p:spPr bwMode="auto">
              <a:xfrm>
                <a:off x="1527" y="2093"/>
                <a:ext cx="38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85"/>
              <p:cNvSpPr>
                <a:spLocks noChangeArrowheads="1"/>
              </p:cNvSpPr>
              <p:nvPr/>
            </p:nvSpPr>
            <p:spPr bwMode="auto">
              <a:xfrm>
                <a:off x="3903" y="2909"/>
                <a:ext cx="1360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latin typeface="Times New Roman"/>
                    <a:cs typeface="Times New Roman"/>
                  </a:rPr>
                  <a:t>MHC class </a:t>
                </a:r>
                <a:r>
                  <a:rPr lang="en-US" sz="2000" dirty="0">
                    <a:latin typeface="Times New Roman"/>
                    <a:cs typeface="Times New Roman"/>
                  </a:rPr>
                  <a:t>II</a:t>
                </a:r>
              </a:p>
              <a:p>
                <a:r>
                  <a:rPr lang="en-US" sz="2000" dirty="0">
                    <a:latin typeface="Times New Roman"/>
                    <a:cs typeface="Times New Roman"/>
                  </a:rPr>
                  <a:t>presentation </a:t>
                </a:r>
              </a:p>
              <a:p>
                <a:r>
                  <a:rPr lang="en-US" sz="2000" dirty="0">
                    <a:latin typeface="Times New Roman"/>
                    <a:cs typeface="Times New Roman"/>
                  </a:rPr>
                  <a:t>of T cell 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epitope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9520" name="Group 89"/>
          <p:cNvGrpSpPr>
            <a:grpSpLocks/>
          </p:cNvGrpSpPr>
          <p:nvPr/>
        </p:nvGrpSpPr>
        <p:grpSpPr bwMode="auto">
          <a:xfrm rot="4105447">
            <a:off x="5747544" y="1872456"/>
            <a:ext cx="508000" cy="1487488"/>
            <a:chOff x="4928" y="1480"/>
            <a:chExt cx="359" cy="937"/>
          </a:xfrm>
        </p:grpSpPr>
        <p:grpSp>
          <p:nvGrpSpPr>
            <p:cNvPr id="19528" name="Group 90"/>
            <p:cNvGrpSpPr>
              <a:grpSpLocks/>
            </p:cNvGrpSpPr>
            <p:nvPr/>
          </p:nvGrpSpPr>
          <p:grpSpPr bwMode="auto">
            <a:xfrm>
              <a:off x="4928" y="1480"/>
              <a:ext cx="359" cy="937"/>
              <a:chOff x="4440" y="2400"/>
              <a:chExt cx="359" cy="937"/>
            </a:xfrm>
          </p:grpSpPr>
          <p:sp>
            <p:nvSpPr>
              <p:cNvPr id="19530" name="Line 91"/>
              <p:cNvSpPr>
                <a:spLocks noChangeShapeType="1"/>
              </p:cNvSpPr>
              <p:nvPr/>
            </p:nvSpPr>
            <p:spPr bwMode="auto">
              <a:xfrm>
                <a:off x="4584" y="2400"/>
                <a:ext cx="0" cy="79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1" name="Line 92"/>
              <p:cNvSpPr>
                <a:spLocks noChangeShapeType="1"/>
              </p:cNvSpPr>
              <p:nvPr/>
            </p:nvSpPr>
            <p:spPr bwMode="auto">
              <a:xfrm flipH="1">
                <a:off x="4440" y="3193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2" name="Line 93"/>
              <p:cNvSpPr>
                <a:spLocks noChangeShapeType="1"/>
              </p:cNvSpPr>
              <p:nvPr/>
            </p:nvSpPr>
            <p:spPr bwMode="auto">
              <a:xfrm flipH="1">
                <a:off x="4655" y="2400"/>
                <a:ext cx="0" cy="79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3" name="Line 94"/>
              <p:cNvSpPr>
                <a:spLocks noChangeShapeType="1"/>
              </p:cNvSpPr>
              <p:nvPr/>
            </p:nvSpPr>
            <p:spPr bwMode="auto">
              <a:xfrm>
                <a:off x="4655" y="3193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529" name="Line 95"/>
            <p:cNvSpPr>
              <a:spLocks noChangeShapeType="1"/>
            </p:cNvSpPr>
            <p:nvPr/>
          </p:nvSpPr>
          <p:spPr bwMode="auto">
            <a:xfrm>
              <a:off x="5080" y="1656"/>
              <a:ext cx="8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21" name="Oval 96"/>
          <p:cNvSpPr>
            <a:spLocks noChangeArrowheads="1"/>
          </p:cNvSpPr>
          <p:nvPr/>
        </p:nvSpPr>
        <p:spPr bwMode="auto">
          <a:xfrm>
            <a:off x="4572000" y="16002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2" name="Oval 97"/>
          <p:cNvSpPr>
            <a:spLocks noChangeArrowheads="1"/>
          </p:cNvSpPr>
          <p:nvPr/>
        </p:nvSpPr>
        <p:spPr bwMode="auto">
          <a:xfrm>
            <a:off x="4419600" y="16002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3" name="Oval 98"/>
          <p:cNvSpPr>
            <a:spLocks noChangeArrowheads="1"/>
          </p:cNvSpPr>
          <p:nvPr/>
        </p:nvSpPr>
        <p:spPr bwMode="auto">
          <a:xfrm>
            <a:off x="4953000" y="16764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4" name="Oval 99"/>
          <p:cNvSpPr>
            <a:spLocks noChangeArrowheads="1"/>
          </p:cNvSpPr>
          <p:nvPr/>
        </p:nvSpPr>
        <p:spPr bwMode="auto">
          <a:xfrm>
            <a:off x="4800600" y="16002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5" name="Oval 100"/>
          <p:cNvSpPr>
            <a:spLocks noChangeArrowheads="1"/>
          </p:cNvSpPr>
          <p:nvPr/>
        </p:nvSpPr>
        <p:spPr bwMode="auto">
          <a:xfrm>
            <a:off x="5105400" y="21336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6" name="Oval 101"/>
          <p:cNvSpPr>
            <a:spLocks noChangeArrowheads="1"/>
          </p:cNvSpPr>
          <p:nvPr/>
        </p:nvSpPr>
        <p:spPr bwMode="auto">
          <a:xfrm>
            <a:off x="5105400" y="23622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7" name="Oval 102"/>
          <p:cNvSpPr>
            <a:spLocks noChangeArrowheads="1"/>
          </p:cNvSpPr>
          <p:nvPr/>
        </p:nvSpPr>
        <p:spPr bwMode="auto">
          <a:xfrm>
            <a:off x="5105400" y="1981200"/>
            <a:ext cx="188913" cy="188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16D2-5D45-154B-B7ED-18067CE319E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Cross-Presentation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431800" indent="-323850" defTabSz="457200" eaLnBrk="1" hangingPunct="1">
              <a:lnSpc>
                <a:spcPct val="92000"/>
              </a:lnSpc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-Loading of “exogenous” ligands onto MHC Class I on APCs</a:t>
            </a:r>
          </a:p>
          <a:p>
            <a:pPr marL="431800" indent="-323850" defTabSz="457200" eaLnBrk="1" hangingPunct="1">
              <a:lnSpc>
                <a:spcPct val="92000"/>
              </a:lnSpc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-Essential for priming naïve CD8 T cells</a:t>
            </a:r>
          </a:p>
          <a:p>
            <a:pPr marL="431800" indent="-323850" defTabSz="457200" eaLnBrk="1" hangingPunct="1">
              <a:lnSpc>
                <a:spcPct val="92000"/>
              </a:lnSpc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-Pathways:</a:t>
            </a:r>
          </a:p>
          <a:p>
            <a:pPr marL="863600" lvl="1" indent="-287338" defTabSz="457200" eaLnBrk="1" hangingPunct="1">
              <a:lnSpc>
                <a:spcPct val="92000"/>
              </a:lnSpc>
            </a:pPr>
            <a:r>
              <a:rPr lang="en-US"/>
              <a:t>particulate antigens</a:t>
            </a:r>
          </a:p>
          <a:p>
            <a:pPr marL="863600" lvl="1" indent="-287338" defTabSz="457200" eaLnBrk="1" hangingPunct="1">
              <a:lnSpc>
                <a:spcPct val="92000"/>
              </a:lnSpc>
            </a:pPr>
            <a:r>
              <a:rPr lang="en-US"/>
              <a:t>soluble antigens</a:t>
            </a:r>
          </a:p>
          <a:p>
            <a:pPr marL="863600" lvl="1" indent="-287338" defTabSz="457200" eaLnBrk="1" hangingPunct="1">
              <a:lnSpc>
                <a:spcPct val="92000"/>
              </a:lnSpc>
            </a:pPr>
            <a:r>
              <a:rPr lang="en-US"/>
              <a:t>direct inter-cellular transfer</a:t>
            </a:r>
          </a:p>
          <a:p>
            <a:pPr marL="863600" lvl="1" indent="-287338" defTabSz="457200" eaLnBrk="1" hangingPunct="1">
              <a:lnSpc>
                <a:spcPct val="92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726A6-80C9-D442-AD1C-13BBE8211B29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5532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16D2-5D45-154B-B7ED-18067CE319E9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519" y="304800"/>
            <a:ext cx="74237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Cross presentation of exogenous antigen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(Alternative pathway of MHC class I antigen presentation)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cross presentation Fig:Shastr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28800"/>
            <a:ext cx="7785253" cy="403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3800" y="6519446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Blanchard N, Shastri N.Ann N Y Acad Sci. 2010 1183:237-50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487026"/>
            <a:ext cx="655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3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01896"/>
            <a:ext cx="86868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References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-Web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MHC class I structures: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  <a:hlinkClick r:id="rId3"/>
              </a:rPr>
              <a:t>http://imgt.cines.fr/3Dstructure-DB/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peptide binding motifs etc: http://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www.syfpeithi.de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Reviews: *most useful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*Antoniou AN, </a:t>
            </a:r>
            <a:r>
              <a:rPr lang="en-US" sz="2000" dirty="0" err="1" smtClean="0">
                <a:solidFill>
                  <a:srgbClr val="000000"/>
                </a:solidFill>
              </a:rPr>
              <a:t>Powis</a:t>
            </a:r>
            <a:r>
              <a:rPr lang="en-US" sz="2000" dirty="0" smtClean="0">
                <a:solidFill>
                  <a:srgbClr val="000000"/>
                </a:solidFill>
              </a:rPr>
              <a:t> SJ. </a:t>
            </a:r>
            <a:r>
              <a:rPr lang="en-US" sz="2000" dirty="0" smtClean="0">
                <a:solidFill>
                  <a:srgbClr val="000000"/>
                </a:solidFill>
                <a:hlinkClick r:id="rId4"/>
              </a:rPr>
              <a:t>Pathogen evasion strategies for the major histocompatibility complex class I assembly pathway.</a:t>
            </a:r>
            <a:r>
              <a:rPr lang="en-US" sz="2000" dirty="0" smtClean="0">
                <a:solidFill>
                  <a:srgbClr val="000000"/>
                </a:solidFill>
              </a:rPr>
              <a:t> Immunology. 2008 May;124(1):1-12.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*</a:t>
            </a:r>
            <a:r>
              <a:rPr lang="en-US" sz="2000" dirty="0" smtClean="0">
                <a:solidFill>
                  <a:srgbClr val="000000"/>
                </a:solidFill>
                <a:hlinkClick r:id="rId5"/>
              </a:rPr>
              <a:t>Rethinking peptide supply to MHC class I molecules.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Eisenlohr</a:t>
            </a:r>
            <a:r>
              <a:rPr lang="en-US" sz="2000" dirty="0" smtClean="0">
                <a:solidFill>
                  <a:srgbClr val="000000"/>
                </a:solidFill>
              </a:rPr>
              <a:t> LC, Huang L, </a:t>
            </a:r>
            <a:r>
              <a:rPr lang="en-US" sz="2000" dirty="0" err="1" smtClean="0">
                <a:solidFill>
                  <a:srgbClr val="000000"/>
                </a:solidFill>
              </a:rPr>
              <a:t>Golovina</a:t>
            </a:r>
            <a:r>
              <a:rPr lang="en-US" sz="2000" dirty="0" smtClean="0">
                <a:solidFill>
                  <a:srgbClr val="000000"/>
                </a:solidFill>
              </a:rPr>
              <a:t> TN. Nat Rev </a:t>
            </a:r>
            <a:r>
              <a:rPr lang="en-US" sz="2000" dirty="0" err="1" smtClean="0">
                <a:solidFill>
                  <a:srgbClr val="000000"/>
                </a:solidFill>
              </a:rPr>
              <a:t>Immunol</a:t>
            </a:r>
            <a:r>
              <a:rPr lang="en-US" sz="2000" dirty="0" smtClean="0">
                <a:solidFill>
                  <a:srgbClr val="000000"/>
                </a:solidFill>
              </a:rPr>
              <a:t>. 2007 May;7(5):403-10. Review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  <a:hlinkClick r:id="rId6"/>
              </a:rPr>
              <a:t>*Major histocompatibility complex class I binding predictions as a tool in epitope discovery.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Lundegaard</a:t>
            </a:r>
            <a:r>
              <a:rPr lang="en-US" sz="2000" dirty="0" smtClean="0">
                <a:solidFill>
                  <a:srgbClr val="000000"/>
                </a:solidFill>
              </a:rPr>
              <a:t> C, Lund O, </a:t>
            </a:r>
            <a:r>
              <a:rPr lang="en-US" sz="2000" dirty="0" err="1" smtClean="0">
                <a:solidFill>
                  <a:srgbClr val="000000"/>
                </a:solidFill>
              </a:rPr>
              <a:t>Buus</a:t>
            </a:r>
            <a:r>
              <a:rPr lang="en-US" sz="2000" dirty="0" smtClean="0">
                <a:solidFill>
                  <a:srgbClr val="000000"/>
                </a:solidFill>
              </a:rPr>
              <a:t> S, Nielsen M.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Immunology. 2010 Jul;130(3):309-18. </a:t>
            </a:r>
            <a:r>
              <a:rPr lang="en-US" sz="2000" dirty="0" err="1" smtClean="0">
                <a:solidFill>
                  <a:srgbClr val="000000"/>
                </a:solidFill>
              </a:rPr>
              <a:t>Epub</a:t>
            </a:r>
            <a:r>
              <a:rPr lang="en-US" sz="2000" dirty="0" smtClean="0">
                <a:solidFill>
                  <a:srgbClr val="000000"/>
                </a:solidFill>
              </a:rPr>
              <a:t> 2010 May 26. Review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*</a:t>
            </a:r>
            <a:r>
              <a:rPr lang="en-US" sz="2000" dirty="0" smtClean="0">
                <a:solidFill>
                  <a:srgbClr val="000000"/>
                </a:solidFill>
                <a:hlinkClick r:id="rId7"/>
              </a:rPr>
              <a:t>ABC proteins in antigen translocation and viral inhibition.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Parcej</a:t>
            </a:r>
            <a:r>
              <a:rPr lang="en-US" sz="2000" dirty="0" smtClean="0">
                <a:solidFill>
                  <a:srgbClr val="000000"/>
                </a:solidFill>
              </a:rPr>
              <a:t> D, </a:t>
            </a:r>
            <a:r>
              <a:rPr lang="en-US" sz="2000" dirty="0" err="1" smtClean="0">
                <a:solidFill>
                  <a:srgbClr val="000000"/>
                </a:solidFill>
              </a:rPr>
              <a:t>Tampé</a:t>
            </a:r>
            <a:r>
              <a:rPr lang="en-US" sz="2000" dirty="0" smtClean="0">
                <a:solidFill>
                  <a:srgbClr val="000000"/>
                </a:solidFill>
              </a:rPr>
              <a:t> R. Nat </a:t>
            </a:r>
            <a:r>
              <a:rPr lang="en-US" sz="2000" dirty="0" err="1" smtClean="0">
                <a:solidFill>
                  <a:srgbClr val="000000"/>
                </a:solidFill>
              </a:rPr>
              <a:t>Chem</a:t>
            </a:r>
            <a:r>
              <a:rPr lang="en-US" sz="2000" dirty="0" smtClean="0">
                <a:solidFill>
                  <a:srgbClr val="000000"/>
                </a:solidFill>
              </a:rPr>
              <a:t> Biol. 2010 Aug;6(8):572-80. Review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  <a:hlinkClick r:id="rId8"/>
              </a:rPr>
              <a:t>Proteasome and peptidase function in MHC-class-I-mediated antigen presentation.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Kloetzel</a:t>
            </a:r>
            <a:r>
              <a:rPr lang="en-US" sz="2000" dirty="0" smtClean="0">
                <a:solidFill>
                  <a:srgbClr val="000000"/>
                </a:solidFill>
              </a:rPr>
              <a:t> PM, </a:t>
            </a:r>
            <a:r>
              <a:rPr lang="en-US" sz="2000" dirty="0" err="1" smtClean="0">
                <a:solidFill>
                  <a:srgbClr val="000000"/>
                </a:solidFill>
              </a:rPr>
              <a:t>Ossendorp</a:t>
            </a:r>
            <a:r>
              <a:rPr lang="en-US" sz="2000" dirty="0" smtClean="0">
                <a:solidFill>
                  <a:srgbClr val="000000"/>
                </a:solidFill>
              </a:rPr>
              <a:t> F. </a:t>
            </a:r>
            <a:r>
              <a:rPr lang="en-US" sz="2000" dirty="0" err="1" smtClean="0">
                <a:solidFill>
                  <a:srgbClr val="000000"/>
                </a:solidFill>
              </a:rPr>
              <a:t>Curr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Opin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Immunol</a:t>
            </a:r>
            <a:r>
              <a:rPr lang="en-US" sz="2000" dirty="0" smtClean="0">
                <a:solidFill>
                  <a:srgbClr val="000000"/>
                </a:solidFill>
              </a:rPr>
              <a:t>. 2004 Feb;16(1):76-81. Review</a:t>
            </a:r>
            <a:endParaRPr lang="en-GB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JD_MHC I Sept 06.pdf                                           00065654Macintosh HD                   BD669BE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3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charset="-128"/>
                <a:cs typeface="ＭＳ Ｐゴシック" charset="-128"/>
              </a:rPr>
              <a:t>CD8 T cell sensitivity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Text Box 1033"/>
          <p:cNvSpPr txBox="1">
            <a:spLocks noChangeArrowheads="1"/>
          </p:cNvSpPr>
          <p:nvPr/>
        </p:nvSpPr>
        <p:spPr bwMode="auto">
          <a:xfrm>
            <a:off x="533400" y="1752600"/>
            <a:ext cx="393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Human cell enlarged 100,000x</a:t>
            </a:r>
            <a:endParaRPr lang="en-US"/>
          </a:p>
        </p:txBody>
      </p:sp>
      <p:sp>
        <p:nvSpPr>
          <p:cNvPr id="241674" name="Oval 1034"/>
          <p:cNvSpPr>
            <a:spLocks noChangeArrowheads="1"/>
          </p:cNvSpPr>
          <p:nvPr/>
        </p:nvSpPr>
        <p:spPr bwMode="auto">
          <a:xfrm>
            <a:off x="304800" y="2590800"/>
            <a:ext cx="4191000" cy="24384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902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8677" name="Text Box 1036"/>
          <p:cNvSpPr txBox="1">
            <a:spLocks noChangeArrowheads="1"/>
          </p:cNvSpPr>
          <p:nvPr/>
        </p:nvSpPr>
        <p:spPr bwMode="auto">
          <a:xfrm>
            <a:off x="2057400" y="5410200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3M</a:t>
            </a:r>
          </a:p>
        </p:txBody>
      </p:sp>
      <p:sp>
        <p:nvSpPr>
          <p:cNvPr id="28678" name="Line 1037"/>
          <p:cNvSpPr>
            <a:spLocks noChangeShapeType="1"/>
          </p:cNvSpPr>
          <p:nvPr/>
        </p:nvSpPr>
        <p:spPr bwMode="auto">
          <a:xfrm flipH="1">
            <a:off x="3124200" y="26670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Text Box 1038"/>
          <p:cNvSpPr txBox="1">
            <a:spLocks noChangeArrowheads="1"/>
          </p:cNvSpPr>
          <p:nvPr/>
        </p:nvSpPr>
        <p:spPr bwMode="auto">
          <a:xfrm>
            <a:off x="5105400" y="2209800"/>
            <a:ext cx="298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20,000 MHC I/peptide</a:t>
            </a:r>
          </a:p>
          <a:p>
            <a:r>
              <a:rPr lang="en-US"/>
              <a:t>complexes each ~2mm</a:t>
            </a:r>
          </a:p>
        </p:txBody>
      </p:sp>
      <p:sp>
        <p:nvSpPr>
          <p:cNvPr id="28680" name="Line 1039"/>
          <p:cNvSpPr>
            <a:spLocks noChangeShapeType="1"/>
          </p:cNvSpPr>
          <p:nvPr/>
        </p:nvSpPr>
        <p:spPr bwMode="auto">
          <a:xfrm flipH="1">
            <a:off x="457200" y="5562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1040"/>
          <p:cNvSpPr>
            <a:spLocks noChangeShapeType="1"/>
          </p:cNvSpPr>
          <p:nvPr/>
        </p:nvSpPr>
        <p:spPr bwMode="auto">
          <a:xfrm>
            <a:off x="2971800" y="556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Text Box 1041"/>
          <p:cNvSpPr txBox="1">
            <a:spLocks noChangeArrowheads="1"/>
          </p:cNvSpPr>
          <p:nvPr/>
        </p:nvSpPr>
        <p:spPr bwMode="auto">
          <a:xfrm>
            <a:off x="4724400" y="34163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CD8 T cell can scan hundreds of cells/hr and be</a:t>
            </a:r>
            <a:r>
              <a:rPr lang="en-US" dirty="0" smtClean="0"/>
              <a:t> activated </a:t>
            </a:r>
            <a:r>
              <a:rPr lang="en-US" dirty="0"/>
              <a:t>by ~5-10 antigenic complexes distributed over the surface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16D2-5D45-154B-B7ED-18067CE319E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153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Overview</a:t>
            </a:r>
            <a:endParaRPr lang="en-US" sz="3600" dirty="0">
              <a:solidFill>
                <a:srgbClr val="20781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 descr="MHC processing overview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543800" cy="52164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16D2-5D45-154B-B7ED-18067CE319E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00200" y="990600"/>
            <a:ext cx="7010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	           </a:t>
            </a:r>
            <a:r>
              <a:rPr lang="en-US" sz="3200" dirty="0" smtClean="0"/>
              <a:t> 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/>
              <a:t>-overview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-MHC class I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-peptide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generation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transport into ER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assembly with MHC class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-presentation of exogenous antigen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6858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MHC class I and antigen processing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1524000" y="228600"/>
            <a:ext cx="6250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ea typeface="ＭＳ Ｐゴシック" charset="-128"/>
                <a:cs typeface="Times New Roman"/>
              </a:rPr>
              <a:t>TCR </a:t>
            </a:r>
            <a:r>
              <a:rPr lang="en-US" dirty="0" err="1">
                <a:latin typeface="Times New Roman"/>
                <a:ea typeface="ＭＳ Ｐゴシック" charset="-128"/>
                <a:cs typeface="Times New Roman"/>
              </a:rPr>
              <a:t>recognises</a:t>
            </a:r>
            <a:r>
              <a:rPr lang="en-US" dirty="0">
                <a:latin typeface="Times New Roman"/>
                <a:ea typeface="ＭＳ Ｐゴシック" charset="-128"/>
                <a:cs typeface="Times New Roman"/>
              </a:rPr>
              <a:t> peptide antigen in the context of </a:t>
            </a:r>
          </a:p>
          <a:p>
            <a:r>
              <a:rPr lang="en-US" dirty="0">
                <a:latin typeface="Times New Roman"/>
                <a:ea typeface="ＭＳ Ｐゴシック" charset="-128"/>
                <a:cs typeface="Times New Roman"/>
              </a:rPr>
              <a:t>     MHC (Major </a:t>
            </a:r>
            <a:r>
              <a:rPr lang="en-US" dirty="0" err="1" smtClean="0">
                <a:latin typeface="Times New Roman"/>
                <a:ea typeface="ＭＳ Ｐゴシック" charset="-128"/>
                <a:cs typeface="Times New Roman"/>
              </a:rPr>
              <a:t>Histocompatibility</a:t>
            </a:r>
            <a:r>
              <a:rPr lang="en-US" dirty="0" smtClean="0"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ＭＳ Ｐゴシック" charset="-128"/>
                <a:cs typeface="Times New Roman"/>
              </a:rPr>
              <a:t>Complex) </a:t>
            </a:r>
          </a:p>
        </p:txBody>
      </p:sp>
      <p:pic>
        <p:nvPicPr>
          <p:cNvPr id="23555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363" y="1728788"/>
            <a:ext cx="37480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6472238" y="3244850"/>
            <a:ext cx="21685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Transmembrane segment</a:t>
            </a:r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2341563" y="1436688"/>
            <a:ext cx="21891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 chain/</a:t>
            </a:r>
            <a:r>
              <a:rPr lang="en-US" sz="14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</a:t>
            </a:r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2 microglobulin</a:t>
            </a:r>
          </a:p>
        </p:txBody>
      </p:sp>
      <p:sp>
        <p:nvSpPr>
          <p:cNvPr id="23558" name="Text Box 1030"/>
          <p:cNvSpPr txBox="1">
            <a:spLocks noChangeArrowheads="1"/>
          </p:cNvSpPr>
          <p:nvPr/>
        </p:nvSpPr>
        <p:spPr bwMode="auto">
          <a:xfrm>
            <a:off x="4743450" y="1455738"/>
            <a:ext cx="14557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 chain/</a:t>
            </a:r>
            <a:r>
              <a:rPr lang="en-US" sz="14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</a:t>
            </a:r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 chain</a:t>
            </a:r>
          </a:p>
        </p:txBody>
      </p:sp>
      <p:sp>
        <p:nvSpPr>
          <p:cNvPr id="23559" name="Text Box 1031"/>
          <p:cNvSpPr txBox="1">
            <a:spLocks noChangeArrowheads="1"/>
          </p:cNvSpPr>
          <p:nvPr/>
        </p:nvSpPr>
        <p:spPr bwMode="auto">
          <a:xfrm>
            <a:off x="6607175" y="2746375"/>
            <a:ext cx="9667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halkboard" charset="0"/>
                <a:ea typeface="ＭＳ Ｐゴシック" charset="-128"/>
                <a:cs typeface="ＭＳ Ｐゴシック" charset="-128"/>
              </a:rPr>
              <a:t>Ig domain</a:t>
            </a:r>
          </a:p>
        </p:txBody>
      </p:sp>
      <p:sp>
        <p:nvSpPr>
          <p:cNvPr id="23560" name="AutoShape 1032"/>
          <p:cNvSpPr>
            <a:spLocks/>
          </p:cNvSpPr>
          <p:nvPr/>
        </p:nvSpPr>
        <p:spPr bwMode="auto">
          <a:xfrm>
            <a:off x="6453188" y="2700338"/>
            <a:ext cx="93662" cy="423862"/>
          </a:xfrm>
          <a:prstGeom prst="rightBrace">
            <a:avLst>
              <a:gd name="adj1" fmla="val 377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1" name="Picture 10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86200"/>
            <a:ext cx="23653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5563" y="3783013"/>
            <a:ext cx="249237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CF37-DFFC-AE46-BE68-106B7995C71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6294</TotalTime>
  <Words>1070</Words>
  <Application>Microsoft Office PowerPoint</Application>
  <PresentationFormat>On-screen Show (4:3)</PresentationFormat>
  <Paragraphs>335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Blank</vt:lpstr>
      <vt:lpstr>PowerPoint Presentation</vt:lpstr>
      <vt:lpstr>PowerPoint Presentation</vt:lpstr>
      <vt:lpstr>Function of MHC class I</vt:lpstr>
      <vt:lpstr>B and T cell epitopes</vt:lpstr>
      <vt:lpstr>PowerPoint Presentation</vt:lpstr>
      <vt:lpstr>CD8 T cell sensitivity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Cross-Presentation</vt:lpstr>
      <vt:lpstr>PowerPoint Presentation</vt:lpstr>
      <vt:lpstr>PowerPoint Presentation</vt:lpstr>
      <vt:lpstr>PowerPoint Presentation</vt:lpstr>
    </vt:vector>
  </TitlesOfParts>
  <Company>MRC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Structure of MHC and T Cell Receptor  MSc Immunology Course 2003/4  Julian Dyson</dc:title>
  <dc:creator>Julian Dyson</dc:creator>
  <cp:lastModifiedBy>Shiel, Nuala</cp:lastModifiedBy>
  <cp:revision>205</cp:revision>
  <cp:lastPrinted>2005-09-27T09:03:30Z</cp:lastPrinted>
  <dcterms:created xsi:type="dcterms:W3CDTF">2012-10-09T07:55:09Z</dcterms:created>
  <dcterms:modified xsi:type="dcterms:W3CDTF">2012-10-11T15:38:35Z</dcterms:modified>
</cp:coreProperties>
</file>