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64" r:id="rId14"/>
    <p:sldId id="265" r:id="rId15"/>
    <p:sldId id="305" r:id="rId16"/>
    <p:sldId id="295" r:id="rId17"/>
    <p:sldId id="268" r:id="rId18"/>
    <p:sldId id="269" r:id="rId19"/>
    <p:sldId id="273" r:id="rId20"/>
    <p:sldId id="276" r:id="rId21"/>
    <p:sldId id="277" r:id="rId22"/>
    <p:sldId id="299" r:id="rId23"/>
    <p:sldId id="297" r:id="rId24"/>
    <p:sldId id="300" r:id="rId25"/>
    <p:sldId id="298" r:id="rId26"/>
    <p:sldId id="301" r:id="rId27"/>
    <p:sldId id="302" r:id="rId28"/>
    <p:sldId id="303" r:id="rId29"/>
    <p:sldId id="282" r:id="rId30"/>
    <p:sldId id="308" r:id="rId31"/>
    <p:sldId id="30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9" autoAdjust="0"/>
    <p:restoredTop sz="99628" autoAdjust="0"/>
  </p:normalViewPr>
  <p:slideViewPr>
    <p:cSldViewPr>
      <p:cViewPr>
        <p:scale>
          <a:sx n="50" d="100"/>
          <a:sy n="50" d="100"/>
        </p:scale>
        <p:origin x="-175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57C85-D794-E744-B069-AE96005A795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9B6F-E7CF-F141-80CB-908D7765F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EDBDB-9802-45A1-8C2C-92D4092CC9ED}" type="slidenum">
              <a:rPr lang="en-US">
                <a:latin typeface="Times" pitchFamily="24" charset="0"/>
              </a:rPr>
              <a:pPr/>
              <a:t>5</a:t>
            </a:fld>
            <a:endParaRPr lang="en-US">
              <a:latin typeface="Times" pitchFamily="2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25E90-D6E2-4FC1-B270-9F318651AE54}" type="slidenum">
              <a:rPr lang="en-US">
                <a:latin typeface="Times" pitchFamily="24" charset="0"/>
              </a:rPr>
              <a:pPr/>
              <a:t>6</a:t>
            </a:fld>
            <a:endParaRPr lang="en-US">
              <a:latin typeface="Times" pitchFamily="2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405B-84D7-4EFE-95A4-1B722104C37C}" type="slidenum">
              <a:rPr lang="en-US">
                <a:latin typeface="Times" pitchFamily="24" charset="0"/>
              </a:rPr>
              <a:pPr/>
              <a:t>7</a:t>
            </a:fld>
            <a:endParaRPr lang="en-US">
              <a:latin typeface="Times" pitchFamily="2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02512-8FCF-4DC5-B43A-601D4868C1E9}" type="slidenum">
              <a:rPr lang="en-US">
                <a:latin typeface="Times" pitchFamily="24" charset="0"/>
              </a:rPr>
              <a:pPr/>
              <a:t>8</a:t>
            </a:fld>
            <a:endParaRPr lang="en-US">
              <a:latin typeface="Times" pitchFamily="2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4A2A3-A1EB-4577-A750-C17A9DC2B8D1}" type="slidenum">
              <a:rPr lang="en-US">
                <a:latin typeface="Times" pitchFamily="24" charset="0"/>
              </a:rPr>
              <a:pPr/>
              <a:t>9</a:t>
            </a:fld>
            <a:endParaRPr lang="en-US">
              <a:latin typeface="Times" pitchFamily="2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190A2-F264-45D7-8943-D1B366A99740}" type="slidenum">
              <a:rPr lang="en-US">
                <a:latin typeface="Times" pitchFamily="24" charset="0"/>
              </a:rPr>
              <a:pPr/>
              <a:t>10</a:t>
            </a:fld>
            <a:endParaRPr lang="en-US">
              <a:latin typeface="Times" pitchFamily="2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BDCB0-EB0B-44C5-87BD-7EB2B1B1E779}" type="slidenum">
              <a:rPr lang="en-US">
                <a:latin typeface="Times" pitchFamily="24" charset="0"/>
              </a:rPr>
              <a:pPr/>
              <a:t>11</a:t>
            </a:fld>
            <a:endParaRPr lang="en-US">
              <a:latin typeface="Times" pitchFamily="2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A383D-46AD-410D-932E-323526874B2A}" type="slidenum">
              <a:rPr lang="en-US">
                <a:latin typeface="Times" pitchFamily="24" charset="0"/>
              </a:rPr>
              <a:pPr/>
              <a:t>12</a:t>
            </a:fld>
            <a:endParaRPr lang="en-US">
              <a:latin typeface="Times" pitchFamily="24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43268-7294-1A44-A451-A385FFC5F5FF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D0AA5-D8EF-214A-A72A-ECE80B729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30BE3-8F6B-5F47-BC28-CD205738C0BE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48BB5-948A-B84F-951F-B24B1CC1B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2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80261-8B8A-4F45-BD21-E6454A958C24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C063-C4A1-4749-9A4C-96BBDD191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255A8-8E54-7A47-ABB4-9539822DF25E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45B97-AA61-384F-82DF-0C85021C6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BFB5D-13CC-FD43-86A1-35A427F21AEF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4F040-1EE1-E74B-925E-499F59B1D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8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4209-EC95-8B46-A748-039BE871D2A6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7064A-DFA8-5D4D-A169-BC3F754E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10AA9-AF10-384A-8CC7-93ECF2B7E882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F79D-FE61-E14C-8525-03D012D87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C644C8-9105-D44A-B08E-6347060B74C0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140C3-2582-FC44-B43F-0A5FBA0B6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814C0-1781-C54B-864B-1DF7E9A99A4D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2CA1C-C801-4D4F-BDE3-8EA5195E7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A65F6-F0A0-B444-9D14-7C13687C56D2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0076A-C8F8-8448-89E4-F7C2555303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8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F80AC3-2D0A-FE4A-9D60-B6C064482DBA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960E9-9220-1E44-A34B-6CDD68704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E42D6D3-06CA-224B-AD8C-91CC18B451F7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42A420F-C5D9-9745-9652-F990BE7C14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425700"/>
            <a:ext cx="6274404" cy="60144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kern="0" dirty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PCR and </a:t>
            </a:r>
            <a:r>
              <a:rPr lang="en-US" altLang="zh-CN" sz="5400" kern="0" dirty="0" err="1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Congenics</a:t>
            </a:r>
            <a:endParaRPr lang="en-US" altLang="zh-CN" sz="5400" kern="0" dirty="0">
              <a:solidFill>
                <a:srgbClr val="8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838200" y="3505200"/>
            <a:ext cx="5791200" cy="3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2800" dirty="0">
                <a:solidFill>
                  <a:srgbClr val="800000"/>
                </a:solidFill>
                <a:latin typeface="Arial" charset="0"/>
                <a:ea typeface="宋体" charset="0"/>
              </a:rPr>
              <a:t>Wednesday </a:t>
            </a:r>
            <a:r>
              <a:rPr lang="en-US" altLang="zh-CN" sz="2800" dirty="0" smtClean="0">
                <a:solidFill>
                  <a:srgbClr val="800000"/>
                </a:solidFill>
                <a:latin typeface="Arial" charset="0"/>
                <a:ea typeface="宋体" charset="0"/>
              </a:rPr>
              <a:t>26 </a:t>
            </a:r>
            <a:r>
              <a:rPr lang="en-US" altLang="zh-CN" sz="2800" dirty="0">
                <a:solidFill>
                  <a:srgbClr val="800000"/>
                </a:solidFill>
                <a:latin typeface="Arial" charset="0"/>
                <a:ea typeface="宋体" charset="0"/>
              </a:rPr>
              <a:t>September </a:t>
            </a:r>
            <a:r>
              <a:rPr lang="en-US" altLang="zh-CN" sz="2800" dirty="0" smtClean="0">
                <a:solidFill>
                  <a:srgbClr val="800000"/>
                </a:solidFill>
                <a:latin typeface="Arial" charset="0"/>
                <a:ea typeface="宋体" charset="0"/>
              </a:rPr>
              <a:t>2012</a:t>
            </a:r>
            <a:endParaRPr lang="en-US" altLang="zh-CN" sz="2800" dirty="0">
              <a:solidFill>
                <a:srgbClr val="800000"/>
              </a:solidFill>
              <a:latin typeface="Arial" charset="0"/>
              <a:ea typeface="宋体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838200" y="5334000"/>
            <a:ext cx="1828800" cy="2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zh-CN" sz="2800" dirty="0" smtClean="0">
                <a:latin typeface="Arial" charset="0"/>
                <a:ea typeface="宋体" charset="0"/>
              </a:rPr>
              <a:t>Mick Jones</a:t>
            </a:r>
            <a:endParaRPr lang="en-US" altLang="zh-CN" sz="2800" dirty="0">
              <a:latin typeface="Arial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5344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The first 4 cycles in detail</a:t>
            </a:r>
            <a:endParaRPr lang="en-US" sz="2800" dirty="0">
              <a:solidFill>
                <a:srgbClr val="800000"/>
              </a:solidFill>
              <a:effectLst>
                <a:outerShdw blurRad="1270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6477000" cy="5029200"/>
          </a:xfrm>
        </p:spPr>
        <p:txBody>
          <a:bodyPr/>
          <a:lstStyle/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3  -  		2 copies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4  -  		8 copies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5  -  		20 copies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6  -  		44 copies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7  -  		88 copies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20  -  		262,304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22 - 		1,049,216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30  -  		134,299,648</a:t>
            </a:r>
          </a:p>
          <a:p>
            <a:r>
              <a:rPr lang="en-GB" sz="2800" dirty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Cycle 35 -		~1,000,000,000</a:t>
            </a:r>
            <a:endParaRPr lang="en-GB" dirty="0"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Exponential Increase</a:t>
            </a:r>
            <a:endParaRPr lang="en-US" sz="2800" dirty="0">
              <a:solidFill>
                <a:srgbClr val="800000"/>
              </a:solidFill>
              <a:effectLst>
                <a:outerShdw blurRad="1270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0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95400"/>
            <a:ext cx="54229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GB" sz="3200" dirty="0">
              <a:solidFill>
                <a:srgbClr val="800000"/>
              </a:solidFill>
              <a:latin typeface="Times" pitchFamily="3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33600" y="4953000"/>
            <a:ext cx="487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 pitchFamily="24" charset="0"/>
              </a:rPr>
              <a:t>Lane: 	M = 100 </a:t>
            </a:r>
            <a:r>
              <a:rPr lang="en-GB" sz="2000" dirty="0" err="1">
                <a:latin typeface="Arial" pitchFamily="24" charset="0"/>
              </a:rPr>
              <a:t>bp</a:t>
            </a:r>
            <a:r>
              <a:rPr lang="en-GB" sz="2000" dirty="0">
                <a:latin typeface="Arial" pitchFamily="24" charset="0"/>
              </a:rPr>
              <a:t> marker ladder</a:t>
            </a:r>
          </a:p>
          <a:p>
            <a:r>
              <a:rPr lang="en-GB" sz="2000" dirty="0">
                <a:latin typeface="Arial" pitchFamily="24" charset="0"/>
              </a:rPr>
              <a:t>	1 to 5 = positive DNA samples</a:t>
            </a:r>
          </a:p>
          <a:p>
            <a:r>
              <a:rPr lang="en-GB" sz="2000" dirty="0">
                <a:latin typeface="Arial" pitchFamily="24" charset="0"/>
              </a:rPr>
              <a:t>	6 = negative control DNA sample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6" charset="0"/>
              </a:rPr>
              <a:t>1.2% </a:t>
            </a:r>
            <a:r>
              <a:rPr lang="en-GB" sz="2800" dirty="0" err="1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6" charset="0"/>
              </a:rPr>
              <a:t>agarose</a:t>
            </a:r>
            <a:r>
              <a:rPr lang="en-GB" sz="2800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6" charset="0"/>
              </a:rPr>
              <a:t> 1x TBE gel analysis</a:t>
            </a:r>
            <a:endParaRPr lang="en-GB" sz="2800" dirty="0" smtClean="0">
              <a:solidFill>
                <a:srgbClr val="800000"/>
              </a:solidFill>
              <a:effectLst>
                <a:outerShdw blurRad="127000" dist="38100" dir="2700000" algn="tl" rotWithShape="0">
                  <a:srgbClr val="000000">
                    <a:alpha val="43000"/>
                  </a:srgbClr>
                </a:outerShdw>
              </a:effectLst>
              <a:latin typeface="Times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04800"/>
            <a:ext cx="9144000" cy="8382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800000"/>
                </a:solidFill>
                <a:latin typeface="Arial"/>
                <a:cs typeface="Arial"/>
              </a:rPr>
              <a:t>Use PCR data to identify different genetically modified strains</a:t>
            </a:r>
            <a:r>
              <a:rPr lang="en-US" altLang="zh-CN" sz="2800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38200" y="1524000"/>
            <a:ext cx="7848600" cy="4607244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  <a:endParaRPr lang="en-US" altLang="zh-CN" sz="2000" dirty="0" smtClean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Transgenic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Knock-out: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Knock-in: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Inbred: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Recombinant Inbred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r>
              <a:rPr lang="en-US" altLang="zh-CN" sz="2000" dirty="0" err="1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Consomic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:	A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single chromosome from one inbred strain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is transferred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onto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the genetic background of a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second strain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    </a:t>
            </a:r>
            <a:endParaRPr lang="en-US" altLang="zh-CN" sz="2000" dirty="0" smtClean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Chromosome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substitution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endParaRPr lang="en-US" altLang="zh-CN" sz="2000" b="1" dirty="0" smtClean="0">
              <a:solidFill>
                <a:srgbClr val="4B4F55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Congenic:	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An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interval  (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1 - 99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%) of a single chromosome from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one 	inbred strain is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transferred onto the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genetic background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of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1252538" algn="l"/>
              </a:tabLs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second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strain.</a:t>
            </a:r>
          </a:p>
        </p:txBody>
      </p:sp>
      <p:pic>
        <p:nvPicPr>
          <p:cNvPr id="11" name="Picture 10" descr="mice-remov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1905000" cy="203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62200"/>
            <a:ext cx="7620000" cy="313851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The biological question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 smtClean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Which genes are responsible for SLE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?</a:t>
            </a: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 smtClean="0">
              <a:solidFill>
                <a:schemeClr val="tx2"/>
              </a:solidFill>
              <a:latin typeface="Arial"/>
              <a:ea typeface="宋体" charset="0"/>
              <a:cs typeface="Arial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Animal model of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SLE :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BXSB mice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cs typeface="Arial"/>
              </a:rPr>
              <a:t>Breeding has narrowed down the genes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cs typeface="Arial"/>
              </a:rPr>
              <a:t>responsible </a:t>
            </a:r>
            <a:r>
              <a:rPr lang="en-US" altLang="zh-CN" sz="2000" dirty="0" smtClean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for 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disease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0" dirty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Some genes linked to disease are on </a:t>
            </a:r>
            <a:r>
              <a:rPr lang="en-US" altLang="zh-CN" sz="2000" dirty="0" err="1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Chr</a:t>
            </a:r>
            <a:r>
              <a:rPr lang="en-US" altLang="zh-CN" sz="2000" dirty="0">
                <a:solidFill>
                  <a:schemeClr val="tx2"/>
                </a:solidFill>
                <a:latin typeface="Arial"/>
                <a:ea typeface="宋体" charset="0"/>
                <a:cs typeface="Arial"/>
              </a:rPr>
              <a:t> 1.</a:t>
            </a: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rgbClr val="003966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2" dirty="0">
              <a:solidFill>
                <a:srgbClr val="0039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0" y="838200"/>
            <a:ext cx="9144000" cy="42789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The Practical</a:t>
            </a:r>
            <a:endParaRPr lang="en-US" altLang="zh-CN" sz="2800" dirty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00200"/>
            <a:ext cx="33020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5409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474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800000"/>
                </a:solidFill>
                <a:latin typeface="Arial"/>
                <a:cs typeface="Arial"/>
              </a:rPr>
              <a:t>The Practical</a:t>
            </a:r>
            <a:endParaRPr lang="en-US" altLang="zh-CN" sz="28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6187" y="1828800"/>
            <a:ext cx="6471626" cy="2960338"/>
            <a:chOff x="1336187" y="1828800"/>
            <a:chExt cx="6471626" cy="2960338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7" t="22346" r="66111" b="50864"/>
            <a:stretch/>
          </p:blipFill>
          <p:spPr bwMode="auto">
            <a:xfrm>
              <a:off x="6055213" y="1981200"/>
              <a:ext cx="1540933" cy="183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24938" r="52500" b="47037"/>
            <a:stretch/>
          </p:blipFill>
          <p:spPr bwMode="auto">
            <a:xfrm>
              <a:off x="1559413" y="1905000"/>
              <a:ext cx="3200400" cy="19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1" name="TextBox 1"/>
            <p:cNvSpPr txBox="1">
              <a:spLocks noChangeArrowheads="1"/>
            </p:cNvSpPr>
            <p:nvPr/>
          </p:nvSpPr>
          <p:spPr bwMode="auto">
            <a:xfrm>
              <a:off x="3083413" y="2895600"/>
              <a:ext cx="1524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2300"/>
                </a:lnSpc>
              </a:pPr>
              <a:r>
                <a:rPr lang="en-US" altLang="zh-CN" dirty="0">
                  <a:solidFill>
                    <a:srgbClr val="003966"/>
                  </a:solidFill>
                  <a:latin typeface="Arial Unicode MS" charset="0"/>
                  <a:ea typeface="宋体" charset="0"/>
                  <a:cs typeface="Arial Unicode MS" charset="0"/>
                </a:rPr>
                <a:t>X</a:t>
              </a:r>
            </a:p>
          </p:txBody>
        </p:sp>
        <p:sp>
          <p:nvSpPr>
            <p:cNvPr id="12293" name="TextBox 1"/>
            <p:cNvSpPr txBox="1">
              <a:spLocks noChangeArrowheads="1"/>
            </p:cNvSpPr>
            <p:nvPr/>
          </p:nvSpPr>
          <p:spPr bwMode="auto">
            <a:xfrm>
              <a:off x="1336187" y="4267200"/>
              <a:ext cx="1975826" cy="52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dirty="0">
                  <a:ea typeface="宋体" charset="0"/>
                  <a:cs typeface="宋体" charset="0"/>
                </a:rPr>
                <a:t>	</a:t>
              </a:r>
              <a:r>
                <a:rPr lang="en-US" altLang="zh-CN" dirty="0">
                  <a:solidFill>
                    <a:srgbClr val="1F497D"/>
                  </a:solidFill>
                  <a:latin typeface="Arial"/>
                  <a:ea typeface="宋体" charset="0"/>
                  <a:cs typeface="Arial"/>
                </a:rPr>
                <a:t>20 chromosomes</a:t>
              </a:r>
            </a:p>
            <a:p>
              <a:pPr>
                <a:lnSpc>
                  <a:spcPts val="2100"/>
                </a:lnSpc>
              </a:pPr>
              <a:r>
                <a:rPr lang="en-US" altLang="zh-CN" dirty="0">
                  <a:solidFill>
                    <a:srgbClr val="1F497D"/>
                  </a:solidFill>
                  <a:latin typeface="Arial"/>
                  <a:ea typeface="宋体" charset="0"/>
                  <a:cs typeface="Arial"/>
                </a:rPr>
                <a:t>(40 in diploid cells!</a:t>
              </a:r>
              <a:r>
                <a:rPr lang="en-US" altLang="zh-CN" dirty="0">
                  <a:solidFill>
                    <a:srgbClr val="003966"/>
                  </a:solidFill>
                  <a:latin typeface="Times New Roman" charset="0"/>
                  <a:ea typeface="宋体" charset="0"/>
                  <a:cs typeface="Times New Roman" charset="0"/>
                </a:rPr>
                <a:t>)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5979013" y="3733800"/>
              <a:ext cx="1828800" cy="284693"/>
            </a:xfrm>
            <a:prstGeom prst="rect">
              <a:avLst/>
            </a:prstGeom>
            <a:noFill/>
          </p:spPr>
          <p:txBody>
            <a:bodyPr wrap="square" lIns="0" tIns="0" rIns="0">
              <a:spAutoFit/>
            </a:bodyPr>
            <a:lstStyle/>
            <a:p>
              <a:pPr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tabLst>
                  <a:tab pos="584200" algn="l"/>
                </a:tabLst>
                <a:defRPr/>
              </a:pPr>
              <a:r>
                <a:rPr lang="en-US" altLang="zh-CN" dirty="0" smtClean="0">
                  <a:solidFill>
                    <a:srgbClr val="1F497D"/>
                  </a:solidFill>
                  <a:latin typeface="Arial"/>
                  <a:ea typeface="+mn-ea"/>
                  <a:cs typeface="Arial"/>
                </a:rPr>
                <a:t>BXSB </a:t>
              </a:r>
              <a:r>
                <a:rPr lang="en-US" altLang="zh-CN" dirty="0">
                  <a:solidFill>
                    <a:srgbClr val="1F497D"/>
                  </a:solidFill>
                  <a:latin typeface="Arial"/>
                  <a:ea typeface="+mn-ea"/>
                  <a:cs typeface="Arial"/>
                </a:rPr>
                <a:t>Consomic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774353" y="1828800"/>
              <a:ext cx="967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1F497D"/>
                  </a:solidFill>
                  <a:latin typeface="Arial"/>
                  <a:cs typeface="Arial"/>
                </a:rPr>
                <a:t>Healthy</a:t>
              </a:r>
              <a:endParaRPr lang="en-US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59413" y="3657600"/>
              <a:ext cx="1397212" cy="405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tabLst>
                  <a:tab pos="152400" algn="l"/>
                </a:tabLst>
                <a:defRPr/>
              </a:pPr>
              <a:r>
                <a:rPr lang="en-US" altLang="zh-CN" dirty="0">
                  <a:solidFill>
                    <a:srgbClr val="C51638"/>
                  </a:solidFill>
                  <a:latin typeface="Arial"/>
                  <a:cs typeface="Arial"/>
                </a:rPr>
                <a:t>B10</a:t>
              </a:r>
              <a:r>
                <a:rPr lang="en-US" altLang="zh-CN" dirty="0">
                  <a:latin typeface="Arial"/>
                  <a:cs typeface="Arial"/>
                </a:rPr>
                <a:t> </a:t>
              </a:r>
              <a:r>
                <a:rPr lang="en-US" altLang="zh-CN" dirty="0">
                  <a:solidFill>
                    <a:srgbClr val="C51638"/>
                  </a:solidFill>
                  <a:latin typeface="Arial"/>
                  <a:cs typeface="Arial"/>
                </a:rPr>
                <a:t>Control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69213" y="3693935"/>
              <a:ext cx="800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1F497D"/>
                  </a:solidFill>
                  <a:latin typeface="Arial"/>
                  <a:cs typeface="Arial"/>
                </a:rPr>
                <a:t>BXSB</a:t>
              </a:r>
              <a:endParaRPr lang="en-US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58988" y="1828800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SLE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12413" y="1828800"/>
              <a:ext cx="620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SLE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988413" y="2895600"/>
              <a:ext cx="99060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1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474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800000"/>
                </a:solidFill>
                <a:latin typeface="Arial"/>
                <a:cs typeface="Arial"/>
              </a:rPr>
              <a:t>The Practical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61229" y="1481667"/>
            <a:ext cx="7021542" cy="2316665"/>
            <a:chOff x="990600" y="1481667"/>
            <a:chExt cx="7021542" cy="231666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24938" r="72639" b="47037"/>
            <a:stretch/>
          </p:blipFill>
          <p:spPr bwMode="auto">
            <a:xfrm>
              <a:off x="990600" y="1481667"/>
              <a:ext cx="1358900" cy="19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7" t="22346" r="66111" b="50864"/>
            <a:stretch/>
          </p:blipFill>
          <p:spPr bwMode="auto">
            <a:xfrm>
              <a:off x="2743200" y="1600200"/>
              <a:ext cx="1540933" cy="183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9" t="26296" r="17778" b="50185"/>
            <a:stretch/>
          </p:blipFill>
          <p:spPr bwMode="auto">
            <a:xfrm>
              <a:off x="6400800" y="1636183"/>
              <a:ext cx="12192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4800600" y="2895600"/>
              <a:ext cx="99060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438400" y="2286000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3429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B10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3429000"/>
              <a:ext cx="189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BXSB </a:t>
              </a:r>
              <a:r>
                <a:rPr lang="en-US" dirty="0" err="1" smtClean="0">
                  <a:solidFill>
                    <a:srgbClr val="1F497D"/>
                  </a:solidFill>
                </a:rPr>
                <a:t>Consomic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429000"/>
              <a:ext cx="1839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BXSB Congenic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9600" y="1905000"/>
              <a:ext cx="1724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Recombination</a:t>
              </a:r>
            </a:p>
            <a:p>
              <a:pPr algn="ctr"/>
              <a:r>
                <a:rPr lang="en-US" dirty="0">
                  <a:solidFill>
                    <a:srgbClr val="1F497D"/>
                  </a:solidFill>
                </a:rPr>
                <a:t>d</a:t>
              </a:r>
              <a:r>
                <a:rPr lang="en-US" dirty="0" smtClean="0">
                  <a:solidFill>
                    <a:srgbClr val="1F497D"/>
                  </a:solidFill>
                </a:rPr>
                <a:t>uring meiosis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4572000"/>
            <a:ext cx="9144000" cy="1083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2794000" algn="l"/>
              </a:tabLst>
              <a:defRPr/>
            </a:pPr>
            <a:r>
              <a:rPr lang="en-US" altLang="zh-CN" dirty="0">
                <a:solidFill>
                  <a:srgbClr val="003966"/>
                </a:solidFill>
                <a:latin typeface="Arial"/>
                <a:cs typeface="Arial"/>
              </a:rPr>
              <a:t>How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cs typeface="Arial"/>
              </a:rPr>
              <a:t>do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cs typeface="Arial"/>
              </a:rPr>
              <a:t>we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cs typeface="Arial"/>
              </a:rPr>
              <a:t>know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b="1" dirty="0">
                <a:solidFill>
                  <a:srgbClr val="800000"/>
                </a:solidFill>
                <a:latin typeface="Arial"/>
                <a:cs typeface="Arial"/>
              </a:rPr>
              <a:t>if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cs typeface="Arial"/>
              </a:rPr>
              <a:t>and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b="1" dirty="0">
                <a:solidFill>
                  <a:srgbClr val="800000"/>
                </a:solidFill>
                <a:latin typeface="Arial"/>
                <a:cs typeface="Arial"/>
              </a:rPr>
              <a:t>where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cs typeface="Arial"/>
              </a:rPr>
              <a:t>recombination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3966"/>
                </a:solidFill>
                <a:latin typeface="Arial"/>
                <a:cs typeface="Arial"/>
              </a:rPr>
              <a:t>has occurred?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2794000" algn="l"/>
              </a:tabLst>
              <a:defRPr/>
            </a:pPr>
            <a:endParaRPr lang="en-US" altLang="zh-CN" dirty="0">
              <a:solidFill>
                <a:srgbClr val="003966"/>
              </a:solidFill>
              <a:latin typeface="Arial"/>
              <a:cs typeface="Arial"/>
            </a:endParaRP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2794000" algn="l"/>
              </a:tabLst>
              <a:defRPr/>
            </a:pPr>
            <a:r>
              <a:rPr lang="en-US" altLang="zh-CN" dirty="0" smtClean="0">
                <a:solidFill>
                  <a:srgbClr val="003966"/>
                </a:solidFill>
                <a:latin typeface="Arial"/>
                <a:cs typeface="Arial"/>
              </a:rPr>
              <a:t>Answer:  Microsatellites</a:t>
            </a:r>
            <a:endParaRPr lang="en-US" altLang="zh-CN" dirty="0">
              <a:solidFill>
                <a:srgbClr val="0039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42789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Sequence Analysis - Microsatellites</a:t>
            </a:r>
            <a:endParaRPr lang="en-US" altLang="zh-CN" sz="2800" dirty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7200" y="1219200"/>
            <a:ext cx="4948717" cy="253488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1F497D"/>
                </a:solidFill>
                <a:latin typeface="Arial"/>
                <a:ea typeface="+mn-ea"/>
                <a:cs typeface="Arial"/>
              </a:rPr>
              <a:t>What are microsatellites</a:t>
            </a:r>
            <a:r>
              <a:rPr lang="en-US" altLang="zh-CN" dirty="0" smtClean="0">
                <a:solidFill>
                  <a:srgbClr val="1F497D"/>
                </a:solidFill>
                <a:latin typeface="Arial"/>
                <a:ea typeface="+mn-ea"/>
                <a:cs typeface="Arial"/>
              </a:rPr>
              <a:t>?</a:t>
            </a: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rgbClr val="1F497D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1F497D"/>
                </a:solidFill>
                <a:latin typeface="Arial"/>
                <a:cs typeface="Arial"/>
              </a:rPr>
              <a:t>Short sequence repeats (2 - 4 </a:t>
            </a:r>
            <a:r>
              <a:rPr lang="en-US" altLang="zh-CN" dirty="0" err="1">
                <a:solidFill>
                  <a:srgbClr val="1F497D"/>
                </a:solidFill>
                <a:latin typeface="Arial"/>
                <a:cs typeface="Arial"/>
              </a:rPr>
              <a:t>bp</a:t>
            </a:r>
            <a:r>
              <a:rPr lang="en-US" altLang="zh-CN" dirty="0">
                <a:solidFill>
                  <a:srgbClr val="1F497D"/>
                </a:solidFill>
                <a:latin typeface="Arial"/>
                <a:cs typeface="Arial"/>
              </a:rPr>
              <a:t> repeats)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Found </a:t>
            </a:r>
            <a:r>
              <a:rPr lang="en-US" altLang="zh-CN" dirty="0">
                <a:solidFill>
                  <a:srgbClr val="1F497D"/>
                </a:solidFill>
                <a:latin typeface="Arial"/>
                <a:cs typeface="Arial"/>
              </a:rPr>
              <a:t>in most </a:t>
            </a: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genomes</a:t>
            </a:r>
          </a:p>
          <a:p>
            <a:pPr marL="285750" indent="-28575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Exceptional </a:t>
            </a:r>
            <a:r>
              <a:rPr lang="en-US" altLang="zh-CN" dirty="0">
                <a:solidFill>
                  <a:srgbClr val="1F497D"/>
                </a:solidFill>
                <a:latin typeface="Arial"/>
                <a:cs typeface="Arial"/>
              </a:rPr>
              <a:t>variability in humans and </a:t>
            </a: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mice</a:t>
            </a:r>
          </a:p>
          <a:p>
            <a:pPr marL="285750" indent="-28575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Bordered </a:t>
            </a:r>
            <a:r>
              <a:rPr lang="en-US" altLang="zh-CN" dirty="0">
                <a:solidFill>
                  <a:srgbClr val="1F497D"/>
                </a:solidFill>
                <a:latin typeface="Arial"/>
                <a:cs typeface="Arial"/>
              </a:rPr>
              <a:t>by unique DNA </a:t>
            </a: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sequence</a:t>
            </a:r>
          </a:p>
          <a:p>
            <a:pPr marL="285750" indent="-28575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Can </a:t>
            </a:r>
            <a:r>
              <a:rPr lang="en-US" altLang="zh-CN" dirty="0">
                <a:solidFill>
                  <a:srgbClr val="1F497D"/>
                </a:solidFill>
                <a:latin typeface="Arial"/>
                <a:cs typeface="Arial"/>
              </a:rPr>
              <a:t>be examined using </a:t>
            </a:r>
            <a:r>
              <a:rPr lang="en-US" altLang="zh-CN" dirty="0" smtClean="0">
                <a:solidFill>
                  <a:srgbClr val="1F497D"/>
                </a:solidFill>
                <a:latin typeface="Arial"/>
                <a:cs typeface="Arial"/>
              </a:rPr>
              <a:t>PCR</a:t>
            </a:r>
            <a:endParaRPr lang="en-US" altLang="zh-CN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811423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Strain 1		5’- TGAGCTAGGA</a:t>
            </a:r>
            <a:r>
              <a:rPr lang="en-US" i="1" dirty="0" smtClean="0">
                <a:solidFill>
                  <a:srgbClr val="1F497D"/>
                </a:solidFill>
              </a:rPr>
              <a:t>CTCTCTCTCT</a:t>
            </a:r>
            <a:r>
              <a:rPr lang="en-US" dirty="0" smtClean="0">
                <a:solidFill>
                  <a:srgbClr val="1F497D"/>
                </a:solidFill>
              </a:rPr>
              <a:t>(</a:t>
            </a:r>
            <a:r>
              <a:rPr lang="en-US" i="1" dirty="0" smtClean="0">
                <a:solidFill>
                  <a:srgbClr val="1F497D"/>
                </a:solidFill>
              </a:rPr>
              <a:t>CT</a:t>
            </a:r>
            <a:r>
              <a:rPr lang="en-US" dirty="0" smtClean="0">
                <a:solidFill>
                  <a:srgbClr val="1F497D"/>
                </a:solidFill>
              </a:rPr>
              <a:t>)</a:t>
            </a:r>
            <a:r>
              <a:rPr lang="en-US" baseline="-25000" dirty="0" smtClean="0">
                <a:solidFill>
                  <a:srgbClr val="1F497D"/>
                </a:solidFill>
              </a:rPr>
              <a:t>50</a:t>
            </a:r>
            <a:r>
              <a:rPr lang="en-US" dirty="0" smtClean="0">
                <a:solidFill>
                  <a:srgbClr val="1F497D"/>
                </a:solidFill>
              </a:rPr>
              <a:t>GGATCCGAGC-3’</a:t>
            </a:r>
          </a:p>
          <a:p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en-US" dirty="0" smtClean="0">
                <a:solidFill>
                  <a:srgbClr val="1F497D"/>
                </a:solidFill>
              </a:rPr>
              <a:t>	</a:t>
            </a:r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en-US" dirty="0" smtClean="0">
                <a:solidFill>
                  <a:srgbClr val="1F497D"/>
                </a:solidFill>
              </a:rPr>
              <a:t>CT microsatellite repeat 110 </a:t>
            </a:r>
            <a:r>
              <a:rPr lang="en-US" dirty="0" err="1" smtClean="0">
                <a:solidFill>
                  <a:srgbClr val="1F497D"/>
                </a:solidFill>
              </a:rPr>
              <a:t>bp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</a:p>
          <a:p>
            <a:endParaRPr lang="en-US" dirty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Strain 2		5</a:t>
            </a:r>
            <a:r>
              <a:rPr lang="en-US" dirty="0">
                <a:solidFill>
                  <a:srgbClr val="1F497D"/>
                </a:solidFill>
              </a:rPr>
              <a:t>’- TGAGCTAGGA</a:t>
            </a:r>
            <a:r>
              <a:rPr lang="en-US" i="1" dirty="0">
                <a:solidFill>
                  <a:srgbClr val="1F497D"/>
                </a:solidFill>
              </a:rPr>
              <a:t>CTCTCTCTCT</a:t>
            </a:r>
            <a:r>
              <a:rPr lang="en-US" dirty="0">
                <a:solidFill>
                  <a:srgbClr val="1F497D"/>
                </a:solidFill>
              </a:rPr>
              <a:t>(</a:t>
            </a:r>
            <a:r>
              <a:rPr lang="en-US" i="1" dirty="0">
                <a:solidFill>
                  <a:srgbClr val="1F497D"/>
                </a:solidFill>
              </a:rPr>
              <a:t>CT</a:t>
            </a:r>
            <a:r>
              <a:rPr lang="en-US" dirty="0" smtClean="0">
                <a:solidFill>
                  <a:srgbClr val="1F497D"/>
                </a:solidFill>
              </a:rPr>
              <a:t>)</a:t>
            </a:r>
            <a:r>
              <a:rPr lang="en-US" baseline="-25000" dirty="0" smtClean="0">
                <a:solidFill>
                  <a:srgbClr val="1F497D"/>
                </a:solidFill>
              </a:rPr>
              <a:t>100</a:t>
            </a:r>
            <a:r>
              <a:rPr lang="en-US" dirty="0" smtClean="0">
                <a:solidFill>
                  <a:srgbClr val="1F497D"/>
                </a:solidFill>
              </a:rPr>
              <a:t>GGATCCGAGC</a:t>
            </a:r>
            <a:r>
              <a:rPr lang="en-US" dirty="0">
                <a:solidFill>
                  <a:srgbClr val="1F497D"/>
                </a:solidFill>
              </a:rPr>
              <a:t>-3</a:t>
            </a:r>
            <a:r>
              <a:rPr lang="en-US" dirty="0" smtClean="0">
                <a:solidFill>
                  <a:srgbClr val="1F497D"/>
                </a:solidFill>
              </a:rPr>
              <a:t>’</a:t>
            </a:r>
          </a:p>
          <a:p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en-US" dirty="0" smtClean="0">
                <a:solidFill>
                  <a:srgbClr val="1F497D"/>
                </a:solidFill>
              </a:rPr>
              <a:t>		</a:t>
            </a:r>
            <a:r>
              <a:rPr lang="en-US" dirty="0">
                <a:solidFill>
                  <a:srgbClr val="1F497D"/>
                </a:solidFill>
              </a:rPr>
              <a:t>CT microsatellite repeat </a:t>
            </a:r>
            <a:r>
              <a:rPr lang="en-US" dirty="0" smtClean="0">
                <a:solidFill>
                  <a:srgbClr val="1F497D"/>
                </a:solidFill>
              </a:rPr>
              <a:t>210 </a:t>
            </a:r>
            <a:r>
              <a:rPr lang="en-US" dirty="0" err="1">
                <a:solidFill>
                  <a:srgbClr val="1F497D"/>
                </a:solidFill>
              </a:rPr>
              <a:t>bp</a:t>
            </a:r>
            <a:r>
              <a:rPr lang="en-US" dirty="0">
                <a:solidFill>
                  <a:srgbClr val="1F497D"/>
                </a:solidFill>
              </a:rPr>
              <a:t> 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2248" t="2309" r="6089" b="7865"/>
          <a:stretch/>
        </p:blipFill>
        <p:spPr bwMode="auto">
          <a:xfrm>
            <a:off x="5257800" y="1066800"/>
            <a:ext cx="36108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42789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The Practical</a:t>
            </a:r>
            <a:endParaRPr lang="en-US" altLang="zh-CN" sz="2800" dirty="0">
              <a:solidFill>
                <a:srgbClr val="C5153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524000"/>
            <a:ext cx="9144000" cy="364630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Using</a:t>
            </a:r>
            <a:r>
              <a:rPr lang="en-US" altLang="zh-CN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microsatellite</a:t>
            </a:r>
            <a:r>
              <a:rPr lang="en-US" altLang="zh-CN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analysis</a:t>
            </a:r>
            <a:r>
              <a:rPr lang="en-US" altLang="zh-CN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altLang="zh-CN" sz="20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identify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cs typeface="Arial"/>
              </a:rPr>
              <a:t>different</a:t>
            </a:r>
            <a:r>
              <a:rPr lang="en-US" altLang="zh-CN" sz="2000" dirty="0"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cs typeface="Arial"/>
              </a:rPr>
              <a:t>BXSB</a:t>
            </a:r>
            <a:r>
              <a:rPr lang="en-US" altLang="zh-CN" sz="2000" dirty="0"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cs typeface="Arial"/>
              </a:rPr>
              <a:t>congenic</a:t>
            </a:r>
            <a:r>
              <a:rPr lang="en-US" altLang="zh-CN" sz="2000" dirty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D81"/>
                </a:solidFill>
                <a:latin typeface="Arial"/>
                <a:cs typeface="Arial"/>
              </a:rPr>
              <a:t>mice</a:t>
            </a:r>
            <a:r>
              <a:rPr lang="en-US" altLang="zh-CN" sz="2000" dirty="0" smtClean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 </a:t>
            </a:r>
            <a:endParaRPr lang="en-US" altLang="zh-CN" sz="2000" dirty="0">
              <a:solidFill>
                <a:srgbClr val="003D8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09600" y="4876800"/>
            <a:ext cx="2414921" cy="26337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2" dirty="0">
                <a:solidFill>
                  <a:srgbClr val="C51638"/>
                </a:solidFill>
                <a:latin typeface="Arial"/>
                <a:ea typeface="+mn-ea"/>
                <a:cs typeface="Arial"/>
              </a:rPr>
              <a:t>BXSB</a:t>
            </a:r>
            <a:r>
              <a:rPr lang="en-US" altLang="zh-CN" sz="1802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802" dirty="0">
                <a:solidFill>
                  <a:srgbClr val="47226C"/>
                </a:solidFill>
                <a:latin typeface="Arial"/>
                <a:ea typeface="+mn-ea"/>
                <a:cs typeface="Arial"/>
              </a:rPr>
              <a:t>Congenic</a:t>
            </a:r>
            <a:r>
              <a:rPr lang="en-US" altLang="zh-CN" sz="1802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802" dirty="0">
                <a:solidFill>
                  <a:srgbClr val="C51638"/>
                </a:solidFill>
                <a:latin typeface="Arial"/>
                <a:ea typeface="+mn-ea"/>
                <a:cs typeface="Arial"/>
              </a:rPr>
              <a:t>Mouse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5370" r="67222" b="23148"/>
          <a:stretch/>
        </p:blipFill>
        <p:spPr bwMode="auto">
          <a:xfrm>
            <a:off x="457200" y="2514600"/>
            <a:ext cx="2692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47592" r="8610" b="25926"/>
          <a:stretch/>
        </p:blipFill>
        <p:spPr bwMode="auto">
          <a:xfrm>
            <a:off x="3657600" y="2438400"/>
            <a:ext cx="50643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4495800"/>
            <a:ext cx="659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Very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Top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6482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Top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748" y="4648200"/>
            <a:ext cx="86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Middle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648200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Bottom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495800"/>
            <a:ext cx="92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Very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Bottom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42789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Aims and Objectives</a:t>
            </a:r>
            <a:endParaRPr lang="en-US" altLang="zh-CN" sz="2800" dirty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38200" y="1955800"/>
            <a:ext cx="5523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endParaRPr lang="en-US" altLang="zh-CN" dirty="0">
              <a:solidFill>
                <a:srgbClr val="003966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>
              <a:lnSpc>
                <a:spcPts val="1000"/>
              </a:lnSpc>
            </a:pPr>
            <a:endParaRPr lang="en-US" altLang="zh-CN" dirty="0">
              <a:ea typeface="宋体" charset="0"/>
              <a:cs typeface="Times New Roman" charset="0"/>
            </a:endParaRPr>
          </a:p>
          <a:p>
            <a:pPr>
              <a:lnSpc>
                <a:spcPts val="1000"/>
              </a:lnSpc>
            </a:pPr>
            <a:endParaRPr lang="en-US" altLang="zh-CN" dirty="0">
              <a:ea typeface="宋体" charset="0"/>
              <a:cs typeface="Times New Roman" charset="0"/>
            </a:endParaRPr>
          </a:p>
          <a:p>
            <a:pPr>
              <a:lnSpc>
                <a:spcPts val="1000"/>
              </a:lnSpc>
            </a:pPr>
            <a:endParaRPr lang="en-US" altLang="zh-CN" dirty="0">
              <a:ea typeface="宋体" charset="0"/>
              <a:cs typeface="Times New Roman" charset="0"/>
            </a:endParaRPr>
          </a:p>
          <a:p>
            <a:pPr>
              <a:lnSpc>
                <a:spcPts val="2100"/>
              </a:lnSpc>
            </a:pPr>
            <a:endParaRPr lang="en-US" altLang="zh-CN" dirty="0">
              <a:solidFill>
                <a:srgbClr val="003966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8200" y="2209800"/>
            <a:ext cx="7467600" cy="17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Explain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the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concept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of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and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how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to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perform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  <a:endParaRPr lang="en-US" altLang="zh-CN" sz="2000" dirty="0" smtClean="0"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The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practical: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Use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to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identify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different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genetically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modified strains.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Using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to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answer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biologically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relevant question</a:t>
            </a:r>
          </a:p>
          <a:p>
            <a:pPr>
              <a:lnSpc>
                <a:spcPts val="2100"/>
              </a:lnSpc>
            </a:pPr>
            <a:endParaRPr lang="en-US" altLang="zh-CN" dirty="0">
              <a:solidFill>
                <a:srgbClr val="003966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38200" y="2933700"/>
            <a:ext cx="0" cy="26332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>
            <a:lvl1pPr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dirty="0">
                <a:latin typeface="Arial"/>
                <a:ea typeface="宋体" charset="0"/>
                <a:cs typeface="Arial"/>
              </a:rPr>
              <a:t>	</a:t>
            </a:r>
            <a:endParaRPr lang="en-US" altLang="zh-CN" sz="2400" b="1" dirty="0">
              <a:solidFill>
                <a:srgbClr val="003966"/>
              </a:solidFill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4182001" y="6257400"/>
              <a:ext cx="570390" cy="55239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3" name="TextBox 1"/>
            <p:cNvSpPr txBox="1"/>
            <p:nvPr/>
          </p:nvSpPr>
          <p:spPr>
            <a:xfrm rot="16200000">
              <a:off x="3728771" y="6253429"/>
              <a:ext cx="530388" cy="52033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Middle</a:t>
              </a:r>
            </a:p>
          </p:txBody>
        </p:sp>
        <p:sp>
          <p:nvSpPr>
            <p:cNvPr id="4" name="TextBox 1"/>
            <p:cNvSpPr txBox="1"/>
            <p:nvPr/>
          </p:nvSpPr>
          <p:spPr>
            <a:xfrm rot="16200000">
              <a:off x="3474353" y="6234906"/>
              <a:ext cx="290294" cy="31728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5" name="TextBox 1"/>
            <p:cNvSpPr txBox="1"/>
            <p:nvPr/>
          </p:nvSpPr>
          <p:spPr>
            <a:xfrm>
              <a:off x="1270000" y="38100"/>
              <a:ext cx="1121290" cy="47857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Position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of</a:t>
              </a:r>
            </a:p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Microsatellites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(MS)</a:t>
              </a: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Chromosome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565750" y="190500"/>
              <a:ext cx="379800" cy="95368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Scale</a:t>
              </a:r>
            </a:p>
            <a:p>
              <a:pPr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r>
                <a:rPr lang="en-US" altLang="zh-CN" sz="1104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Mb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647700" y="12446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647700" y="1524000"/>
              <a:ext cx="152400" cy="9525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50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60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647700" y="26289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80</a:t>
              </a: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647700" y="2908300"/>
              <a:ext cx="228600" cy="1778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120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130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647700" y="4851400"/>
              <a:ext cx="2286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160</a:t>
              </a: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647700" y="5118100"/>
              <a:ext cx="228600" cy="6731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170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190</a:t>
              </a:r>
            </a:p>
          </p:txBody>
        </p:sp>
        <p:sp>
          <p:nvSpPr>
            <p:cNvPr id="22542" name="TextBox 1"/>
            <p:cNvSpPr txBox="1">
              <a:spLocks noChangeArrowheads="1"/>
            </p:cNvSpPr>
            <p:nvPr/>
          </p:nvSpPr>
          <p:spPr bwMode="auto">
            <a:xfrm>
              <a:off x="3403600" y="50800"/>
              <a:ext cx="1961575" cy="51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Chromosome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1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in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the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mice</a:t>
              </a: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270000" y="2959100"/>
              <a:ext cx="478897" cy="190821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22544" name="TextBox 1"/>
            <p:cNvSpPr txBox="1">
              <a:spLocks noChangeArrowheads="1"/>
            </p:cNvSpPr>
            <p:nvPr/>
          </p:nvSpPr>
          <p:spPr bwMode="auto">
            <a:xfrm>
              <a:off x="1295400" y="5105400"/>
              <a:ext cx="478897" cy="49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6</a:t>
              </a:r>
            </a:p>
            <a:p>
              <a:pPr>
                <a:lnSpc>
                  <a:spcPts val="19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7</a:t>
              </a: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1282700" y="1600200"/>
              <a:ext cx="478897" cy="89127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1</a:t>
              </a: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2971800" y="6248400"/>
              <a:ext cx="384721" cy="417208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4826000" y="6248400"/>
              <a:ext cx="1413574" cy="49682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  <a:r>
                <a:rPr lang="en-US" altLang="zh-CN" sz="1404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Unknown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22548" name="TextBox 1"/>
            <p:cNvSpPr txBox="1">
              <a:spLocks noChangeArrowheads="1"/>
            </p:cNvSpPr>
            <p:nvPr/>
          </p:nvSpPr>
          <p:spPr bwMode="auto">
            <a:xfrm>
              <a:off x="381000" y="6350000"/>
              <a:ext cx="1858982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Names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of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congenics</a:t>
              </a:r>
              <a:endPara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311900" y="76200"/>
              <a:ext cx="317500" cy="1397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2" b="1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Key:</a:t>
              </a:r>
            </a:p>
          </p:txBody>
        </p:sp>
        <p:sp>
          <p:nvSpPr>
            <p:cNvPr id="22550" name="TextBox 1"/>
            <p:cNvSpPr txBox="1">
              <a:spLocks noChangeArrowheads="1"/>
            </p:cNvSpPr>
            <p:nvPr/>
          </p:nvSpPr>
          <p:spPr bwMode="auto">
            <a:xfrm>
              <a:off x="6705600" y="304800"/>
              <a:ext cx="2109852" cy="7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BXSB-derived</a:t>
              </a:r>
            </a:p>
            <a:p>
              <a:pPr>
                <a:lnSpc>
                  <a:spcPts val="22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B10-derived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Derivation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unconfirmed</a:t>
              </a: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7175500" y="2933700"/>
              <a:ext cx="1483178" cy="190180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137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146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128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112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160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6400800" y="2959100"/>
              <a:ext cx="478897" cy="1888979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3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5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6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7</a:t>
              </a: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7175500" y="2603500"/>
              <a:ext cx="1479468" cy="24740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140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185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6400800" y="2628900"/>
              <a:ext cx="477699" cy="236714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22555" name="TextBox 1"/>
            <p:cNvSpPr txBox="1">
              <a:spLocks noChangeArrowheads="1"/>
            </p:cNvSpPr>
            <p:nvPr/>
          </p:nvSpPr>
          <p:spPr bwMode="auto">
            <a:xfrm>
              <a:off x="7962900" y="1409700"/>
              <a:ext cx="547426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dirty="0">
                  <a:ea typeface="宋体" charset="0"/>
                  <a:cs typeface="宋体" charset="0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BXSB</a:t>
              </a:r>
            </a:p>
          </p:txBody>
        </p:sp>
        <p:sp>
          <p:nvSpPr>
            <p:cNvPr id="22556" name="TextBox 1"/>
            <p:cNvSpPr txBox="1">
              <a:spLocks noChangeArrowheads="1"/>
            </p:cNvSpPr>
            <p:nvPr/>
          </p:nvSpPr>
          <p:spPr bwMode="auto">
            <a:xfrm>
              <a:off x="7277100" y="1409700"/>
              <a:ext cx="410569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B10</a:t>
              </a:r>
            </a:p>
          </p:txBody>
        </p:sp>
        <p:sp>
          <p:nvSpPr>
            <p:cNvPr id="22557" name="TextBox 1"/>
            <p:cNvSpPr txBox="1">
              <a:spLocks noChangeArrowheads="1"/>
            </p:cNvSpPr>
            <p:nvPr/>
          </p:nvSpPr>
          <p:spPr bwMode="auto">
            <a:xfrm>
              <a:off x="6464300" y="2184400"/>
              <a:ext cx="307777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7713684" cy="459060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What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size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would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PCR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products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be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in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following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experiments</a:t>
            </a:r>
            <a:r>
              <a:rPr lang="en-US" altLang="zh-CN" sz="2004" dirty="0" smtClean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?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1.	If </a:t>
            </a: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Primers that amplify MS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DNA from mouse strain Very Top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2.	If </a:t>
            </a: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Primers that amplify MS4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DNA from mouse strain Very bottom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rgbClr val="BFBFBF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3.	If </a:t>
            </a: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Primers that amplify MS 7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DNA from an F1 mouse (BXSB x B10)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4B4F55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rgbClr val="003D8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0" y="457200"/>
            <a:ext cx="9144000" cy="51296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The Practical</a:t>
            </a:r>
            <a:r>
              <a:rPr lang="en-US" altLang="zh-CN" sz="2800" dirty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altLang="zh-CN" sz="28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Congenics</a:t>
            </a: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 and Microsatellites</a:t>
            </a:r>
            <a:endParaRPr lang="en-US" altLang="zh-CN" sz="2800" dirty="0">
              <a:solidFill>
                <a:srgbClr val="C51538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4182001" y="6257400"/>
              <a:ext cx="570390" cy="55239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3" name="TextBox 1"/>
            <p:cNvSpPr txBox="1"/>
            <p:nvPr/>
          </p:nvSpPr>
          <p:spPr>
            <a:xfrm rot="16200000">
              <a:off x="3728771" y="6253429"/>
              <a:ext cx="530388" cy="52033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Middle</a:t>
              </a:r>
            </a:p>
          </p:txBody>
        </p:sp>
        <p:sp>
          <p:nvSpPr>
            <p:cNvPr id="4" name="TextBox 1"/>
            <p:cNvSpPr txBox="1"/>
            <p:nvPr/>
          </p:nvSpPr>
          <p:spPr>
            <a:xfrm rot="16200000">
              <a:off x="3474353" y="6234906"/>
              <a:ext cx="290294" cy="31728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5" name="TextBox 1"/>
            <p:cNvSpPr txBox="1"/>
            <p:nvPr/>
          </p:nvSpPr>
          <p:spPr>
            <a:xfrm>
              <a:off x="1270000" y="38100"/>
              <a:ext cx="1121290" cy="47857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Position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of</a:t>
              </a:r>
            </a:p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Microsatellites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(MS)</a:t>
              </a: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Chromosome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565750" y="190500"/>
              <a:ext cx="379800" cy="95368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Scale</a:t>
              </a:r>
            </a:p>
            <a:p>
              <a:pPr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r>
                <a:rPr lang="en-US" altLang="zh-CN" sz="1104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Mb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647700" y="12446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647700" y="1524000"/>
              <a:ext cx="152400" cy="9525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50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60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647700" y="26289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80</a:t>
              </a: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647700" y="2908300"/>
              <a:ext cx="228600" cy="1778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120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130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647700" y="4851400"/>
              <a:ext cx="2286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160</a:t>
              </a: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647700" y="5118100"/>
              <a:ext cx="228600" cy="6731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170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190</a:t>
              </a:r>
            </a:p>
          </p:txBody>
        </p:sp>
        <p:sp>
          <p:nvSpPr>
            <p:cNvPr id="22542" name="TextBox 1"/>
            <p:cNvSpPr txBox="1">
              <a:spLocks noChangeArrowheads="1"/>
            </p:cNvSpPr>
            <p:nvPr/>
          </p:nvSpPr>
          <p:spPr bwMode="auto">
            <a:xfrm>
              <a:off x="3403600" y="50800"/>
              <a:ext cx="1961575" cy="51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Chromosome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1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in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the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mice</a:t>
              </a: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270000" y="2959100"/>
              <a:ext cx="478897" cy="190821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22544" name="TextBox 1"/>
            <p:cNvSpPr txBox="1">
              <a:spLocks noChangeArrowheads="1"/>
            </p:cNvSpPr>
            <p:nvPr/>
          </p:nvSpPr>
          <p:spPr bwMode="auto">
            <a:xfrm>
              <a:off x="1295400" y="5105400"/>
              <a:ext cx="478897" cy="49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6</a:t>
              </a:r>
            </a:p>
            <a:p>
              <a:pPr>
                <a:lnSpc>
                  <a:spcPts val="19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7</a:t>
              </a: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1282700" y="1600200"/>
              <a:ext cx="478897" cy="89127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1</a:t>
              </a: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2971800" y="6248400"/>
              <a:ext cx="384721" cy="417208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4826000" y="6248400"/>
              <a:ext cx="1413574" cy="49682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  <a:r>
                <a:rPr lang="en-US" altLang="zh-CN" sz="1404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Unknown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22548" name="TextBox 1"/>
            <p:cNvSpPr txBox="1">
              <a:spLocks noChangeArrowheads="1"/>
            </p:cNvSpPr>
            <p:nvPr/>
          </p:nvSpPr>
          <p:spPr bwMode="auto">
            <a:xfrm>
              <a:off x="381000" y="6350000"/>
              <a:ext cx="1858982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Names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of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congenics</a:t>
              </a:r>
              <a:endPara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311900" y="76200"/>
              <a:ext cx="317500" cy="1397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2" b="1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Key:</a:t>
              </a:r>
            </a:p>
          </p:txBody>
        </p:sp>
        <p:sp>
          <p:nvSpPr>
            <p:cNvPr id="22550" name="TextBox 1"/>
            <p:cNvSpPr txBox="1">
              <a:spLocks noChangeArrowheads="1"/>
            </p:cNvSpPr>
            <p:nvPr/>
          </p:nvSpPr>
          <p:spPr bwMode="auto">
            <a:xfrm>
              <a:off x="6705600" y="304800"/>
              <a:ext cx="2109852" cy="7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BXSB-derived</a:t>
              </a:r>
            </a:p>
            <a:p>
              <a:pPr>
                <a:lnSpc>
                  <a:spcPts val="22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B10-derived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Derivation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unconfirmed</a:t>
              </a: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7175500" y="2933700"/>
              <a:ext cx="1483178" cy="190180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137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146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128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112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160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6400800" y="2959100"/>
              <a:ext cx="478897" cy="1888979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3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5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6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7</a:t>
              </a: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7175500" y="2603500"/>
              <a:ext cx="1479468" cy="24740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140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185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6400800" y="2628900"/>
              <a:ext cx="477699" cy="236714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22555" name="TextBox 1"/>
            <p:cNvSpPr txBox="1">
              <a:spLocks noChangeArrowheads="1"/>
            </p:cNvSpPr>
            <p:nvPr/>
          </p:nvSpPr>
          <p:spPr bwMode="auto">
            <a:xfrm>
              <a:off x="7962900" y="1409700"/>
              <a:ext cx="547426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dirty="0">
                  <a:ea typeface="宋体" charset="0"/>
                  <a:cs typeface="宋体" charset="0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BXSB</a:t>
              </a:r>
            </a:p>
          </p:txBody>
        </p:sp>
        <p:sp>
          <p:nvSpPr>
            <p:cNvPr id="22556" name="TextBox 1"/>
            <p:cNvSpPr txBox="1">
              <a:spLocks noChangeArrowheads="1"/>
            </p:cNvSpPr>
            <p:nvPr/>
          </p:nvSpPr>
          <p:spPr bwMode="auto">
            <a:xfrm>
              <a:off x="7277100" y="1409700"/>
              <a:ext cx="410569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B10</a:t>
              </a:r>
            </a:p>
          </p:txBody>
        </p:sp>
        <p:sp>
          <p:nvSpPr>
            <p:cNvPr id="22557" name="TextBox 1"/>
            <p:cNvSpPr txBox="1">
              <a:spLocks noChangeArrowheads="1"/>
            </p:cNvSpPr>
            <p:nvPr/>
          </p:nvSpPr>
          <p:spPr bwMode="auto">
            <a:xfrm>
              <a:off x="6464300" y="2184400"/>
              <a:ext cx="307777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1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4182001" y="6257400"/>
            <a:ext cx="570390" cy="55239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Bottom</a:t>
            </a:r>
          </a:p>
        </p:txBody>
      </p:sp>
      <p:sp>
        <p:nvSpPr>
          <p:cNvPr id="6" name="TextBox 1"/>
          <p:cNvSpPr txBox="1"/>
          <p:nvPr/>
        </p:nvSpPr>
        <p:spPr>
          <a:xfrm rot="16200000">
            <a:off x="3728771" y="6253429"/>
            <a:ext cx="530388" cy="52033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Middle</a:t>
            </a:r>
          </a:p>
        </p:txBody>
      </p:sp>
      <p:sp>
        <p:nvSpPr>
          <p:cNvPr id="7" name="TextBox 1"/>
          <p:cNvSpPr txBox="1"/>
          <p:nvPr/>
        </p:nvSpPr>
        <p:spPr>
          <a:xfrm rot="16200000">
            <a:off x="3474353" y="6234906"/>
            <a:ext cx="290294" cy="31728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Top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70000" y="38100"/>
            <a:ext cx="1121290" cy="47857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540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dirty="0">
                <a:latin typeface="Arial"/>
                <a:ea typeface="+mn-ea"/>
                <a:cs typeface="Arial"/>
              </a:rPr>
              <a:t>	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Position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of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54000" algn="l"/>
              </a:tabLst>
              <a:defRPr/>
            </a:pP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Microsatellites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(MS)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54000" algn="l"/>
              </a:tabLst>
              <a:defRPr/>
            </a:pPr>
            <a:r>
              <a:rPr lang="en-US" altLang="zh-CN" dirty="0">
                <a:latin typeface="Arial"/>
                <a:ea typeface="+mn-ea"/>
                <a:cs typeface="Arial"/>
              </a:rPr>
              <a:t>	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on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Chromosome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65750" y="190500"/>
            <a:ext cx="379800" cy="95368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sz="996" dirty="0">
                <a:solidFill>
                  <a:srgbClr val="6C707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Scale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lang="en-US" altLang="zh-CN" sz="1104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Mb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106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47700" y="1244600"/>
            <a:ext cx="152400" cy="127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47700" y="1524000"/>
            <a:ext cx="152400" cy="9525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70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47700" y="2628900"/>
            <a:ext cx="152400" cy="127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47700" y="2908300"/>
            <a:ext cx="228600" cy="1778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110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130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140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150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47700" y="4851400"/>
            <a:ext cx="228600" cy="127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160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47700" y="5118100"/>
            <a:ext cx="228600" cy="6731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170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6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190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403600" y="50800"/>
            <a:ext cx="1961575" cy="5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Chromosome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1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in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the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Arial"/>
                <a:ea typeface="宋体" charset="0"/>
                <a:cs typeface="Arial"/>
              </a:rPr>
              <a:t>	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Congenic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mice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270000" y="2959100"/>
            <a:ext cx="478897" cy="190821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4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295400" y="5105400"/>
            <a:ext cx="478897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6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7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282700" y="1600200"/>
            <a:ext cx="478897" cy="89127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1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2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971800" y="6248400"/>
            <a:ext cx="384721" cy="417208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</a:tabLst>
              <a:defRPr/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Very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</a:tabLst>
              <a:defRPr/>
            </a:pPr>
            <a:r>
              <a:rPr lang="en-US" altLang="zh-CN" sz="1400" dirty="0">
                <a:latin typeface="Arial"/>
                <a:ea typeface="+mn-ea"/>
                <a:cs typeface="Arial"/>
              </a:rPr>
              <a:t>	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Top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826000" y="6248400"/>
            <a:ext cx="1413574" cy="49682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1016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Very</a:t>
            </a:r>
            <a:r>
              <a:rPr lang="en-US" altLang="zh-CN" sz="1404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Unknown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01600" algn="l"/>
              </a:tabLs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Bottom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33400" y="6248400"/>
            <a:ext cx="1858982" cy="2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Names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of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congenics</a:t>
            </a:r>
            <a:endParaRPr lang="en-US" altLang="zh-CN" sz="1600" dirty="0">
              <a:solidFill>
                <a:srgbClr val="000000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311900" y="76200"/>
            <a:ext cx="317500" cy="1397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2" b="1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Key: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705600" y="304800"/>
            <a:ext cx="2109852" cy="7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 smtClean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BXSB-derived</a:t>
            </a: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latin typeface="Arial"/>
                <a:ea typeface="宋体" charset="0"/>
                <a:cs typeface="Arial"/>
              </a:rPr>
              <a:t>	</a:t>
            </a:r>
            <a:r>
              <a:rPr lang="en-US" altLang="zh-CN" sz="1600" dirty="0" smtClean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B10-derived</a:t>
            </a:r>
          </a:p>
          <a:p>
            <a:pPr>
              <a:lnSpc>
                <a:spcPts val="2100"/>
              </a:lnSpc>
            </a:pPr>
            <a:r>
              <a:rPr lang="en-US" altLang="zh-CN" sz="1600" dirty="0" smtClean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Derivation</a:t>
            </a:r>
            <a:r>
              <a:rPr lang="en-US" altLang="zh-CN" sz="16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 smtClean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unconfirmed</a:t>
            </a:r>
            <a:endParaRPr lang="en-US" altLang="zh-CN" sz="1600" dirty="0">
              <a:solidFill>
                <a:srgbClr val="1F1A17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175500" y="2933700"/>
            <a:ext cx="1483178" cy="190180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150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135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137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125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146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128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112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122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160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184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150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124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400800" y="2959100"/>
            <a:ext cx="478897" cy="188897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2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3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4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5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6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7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7175500" y="2603500"/>
            <a:ext cx="1501854" cy="24740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140</a:t>
            </a:r>
            <a:r>
              <a:rPr lang="en-US" altLang="zh-CN" sz="15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596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596" b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185 bp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6400800" y="2628900"/>
            <a:ext cx="477699" cy="236714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96" b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MS 1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7962900" y="1409700"/>
            <a:ext cx="547426" cy="7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	</a:t>
            </a: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Size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Arial"/>
                <a:ea typeface="宋体" charset="0"/>
                <a:cs typeface="Arial"/>
              </a:rPr>
              <a:t>		</a:t>
            </a: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in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BXSB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277100" y="1409700"/>
            <a:ext cx="410569" cy="7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Size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Arial"/>
                <a:ea typeface="宋体" charset="0"/>
                <a:cs typeface="Arial"/>
              </a:rPr>
              <a:t>	</a:t>
            </a: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in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B10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6464300" y="2184400"/>
            <a:ext cx="307777" cy="2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26659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7713684" cy="459060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What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size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would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PCR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products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be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in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following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experiments</a:t>
            </a:r>
            <a:r>
              <a:rPr lang="en-US" altLang="zh-CN" sz="2004" dirty="0" smtClean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?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1.	If </a:t>
            </a: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Primers that amplify MS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DNA from mouse strain Very Top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2.	If </a:t>
            </a: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Primers that amplify MS4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DNA from mouse strain Very bottom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3.	If </a:t>
            </a: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Primers that amplify MS 7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rgbClr val="BFBFBF"/>
                </a:solidFill>
                <a:latin typeface="Arial"/>
                <a:ea typeface="+mn-ea"/>
                <a:cs typeface="Arial"/>
              </a:rPr>
              <a:t>DNA from an F1 mouse (BXSB x B10)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4B4F55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rgbClr val="003D8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0" y="457200"/>
            <a:ext cx="9144000" cy="51296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The Practical</a:t>
            </a:r>
            <a:r>
              <a:rPr lang="en-US" altLang="zh-CN" sz="2800" dirty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altLang="zh-CN" sz="28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Congenics</a:t>
            </a: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 and Microsatellites</a:t>
            </a:r>
            <a:endParaRPr lang="en-US" altLang="zh-CN" sz="2800" dirty="0">
              <a:solidFill>
                <a:srgbClr val="C51538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8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4182001" y="6257400"/>
              <a:ext cx="570390" cy="55239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3" name="TextBox 1"/>
            <p:cNvSpPr txBox="1"/>
            <p:nvPr/>
          </p:nvSpPr>
          <p:spPr>
            <a:xfrm rot="16200000">
              <a:off x="3728771" y="6253429"/>
              <a:ext cx="530388" cy="52033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Middle</a:t>
              </a:r>
            </a:p>
          </p:txBody>
        </p:sp>
        <p:sp>
          <p:nvSpPr>
            <p:cNvPr id="4" name="TextBox 1"/>
            <p:cNvSpPr txBox="1"/>
            <p:nvPr/>
          </p:nvSpPr>
          <p:spPr>
            <a:xfrm rot="16200000">
              <a:off x="3474353" y="6234906"/>
              <a:ext cx="290294" cy="31728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5" name="TextBox 1"/>
            <p:cNvSpPr txBox="1"/>
            <p:nvPr/>
          </p:nvSpPr>
          <p:spPr>
            <a:xfrm>
              <a:off x="1270000" y="38100"/>
              <a:ext cx="1121290" cy="47857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Position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of</a:t>
              </a:r>
            </a:p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Microsatellites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(MS)</a:t>
              </a: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Chromosome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565750" y="190500"/>
              <a:ext cx="379800" cy="95368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Scale</a:t>
              </a:r>
            </a:p>
            <a:p>
              <a:pPr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r>
                <a:rPr lang="en-US" altLang="zh-CN" sz="1104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Mb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647700" y="12446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647700" y="1524000"/>
              <a:ext cx="152400" cy="9525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50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60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647700" y="26289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80</a:t>
              </a: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647700" y="2908300"/>
              <a:ext cx="228600" cy="1778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120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130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647700" y="4851400"/>
              <a:ext cx="2286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160</a:t>
              </a: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647700" y="5118100"/>
              <a:ext cx="228600" cy="6731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170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190</a:t>
              </a:r>
            </a:p>
          </p:txBody>
        </p:sp>
        <p:sp>
          <p:nvSpPr>
            <p:cNvPr id="22542" name="TextBox 1"/>
            <p:cNvSpPr txBox="1">
              <a:spLocks noChangeArrowheads="1"/>
            </p:cNvSpPr>
            <p:nvPr/>
          </p:nvSpPr>
          <p:spPr bwMode="auto">
            <a:xfrm>
              <a:off x="3403600" y="50800"/>
              <a:ext cx="1961575" cy="51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Chromosome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1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in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the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mice</a:t>
              </a: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270000" y="2959100"/>
              <a:ext cx="478897" cy="190821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22544" name="TextBox 1"/>
            <p:cNvSpPr txBox="1">
              <a:spLocks noChangeArrowheads="1"/>
            </p:cNvSpPr>
            <p:nvPr/>
          </p:nvSpPr>
          <p:spPr bwMode="auto">
            <a:xfrm>
              <a:off x="1295400" y="5105400"/>
              <a:ext cx="478897" cy="49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6</a:t>
              </a:r>
            </a:p>
            <a:p>
              <a:pPr>
                <a:lnSpc>
                  <a:spcPts val="19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7</a:t>
              </a: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1282700" y="1600200"/>
              <a:ext cx="478897" cy="89127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1</a:t>
              </a: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2971800" y="6248400"/>
              <a:ext cx="384721" cy="417208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4826000" y="6248400"/>
              <a:ext cx="1413574" cy="49682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  <a:r>
                <a:rPr lang="en-US" altLang="zh-CN" sz="1404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Unknown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22548" name="TextBox 1"/>
            <p:cNvSpPr txBox="1">
              <a:spLocks noChangeArrowheads="1"/>
            </p:cNvSpPr>
            <p:nvPr/>
          </p:nvSpPr>
          <p:spPr bwMode="auto">
            <a:xfrm>
              <a:off x="381000" y="6350000"/>
              <a:ext cx="1858982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Names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of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congenics</a:t>
              </a:r>
              <a:endPara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311900" y="76200"/>
              <a:ext cx="317500" cy="1397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2" b="1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Key:</a:t>
              </a:r>
            </a:p>
          </p:txBody>
        </p:sp>
        <p:sp>
          <p:nvSpPr>
            <p:cNvPr id="22550" name="TextBox 1"/>
            <p:cNvSpPr txBox="1">
              <a:spLocks noChangeArrowheads="1"/>
            </p:cNvSpPr>
            <p:nvPr/>
          </p:nvSpPr>
          <p:spPr bwMode="auto">
            <a:xfrm>
              <a:off x="6705600" y="304800"/>
              <a:ext cx="2109852" cy="7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BXSB-derived</a:t>
              </a:r>
            </a:p>
            <a:p>
              <a:pPr>
                <a:lnSpc>
                  <a:spcPts val="22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B10-derived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Derivation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unconfirmed</a:t>
              </a: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7175500" y="2933700"/>
              <a:ext cx="1483178" cy="190180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137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146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128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112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160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6400800" y="2959100"/>
              <a:ext cx="478897" cy="1888979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3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5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6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7</a:t>
              </a: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7175500" y="2603500"/>
              <a:ext cx="1479468" cy="24740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140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185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6400800" y="2628900"/>
              <a:ext cx="477699" cy="236714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22555" name="TextBox 1"/>
            <p:cNvSpPr txBox="1">
              <a:spLocks noChangeArrowheads="1"/>
            </p:cNvSpPr>
            <p:nvPr/>
          </p:nvSpPr>
          <p:spPr bwMode="auto">
            <a:xfrm>
              <a:off x="7962900" y="1409700"/>
              <a:ext cx="547426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dirty="0">
                  <a:ea typeface="宋体" charset="0"/>
                  <a:cs typeface="宋体" charset="0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BXSB</a:t>
              </a:r>
            </a:p>
          </p:txBody>
        </p:sp>
        <p:sp>
          <p:nvSpPr>
            <p:cNvPr id="22556" name="TextBox 1"/>
            <p:cNvSpPr txBox="1">
              <a:spLocks noChangeArrowheads="1"/>
            </p:cNvSpPr>
            <p:nvPr/>
          </p:nvSpPr>
          <p:spPr bwMode="auto">
            <a:xfrm>
              <a:off x="7277100" y="1409700"/>
              <a:ext cx="410569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B10</a:t>
              </a:r>
            </a:p>
          </p:txBody>
        </p:sp>
        <p:sp>
          <p:nvSpPr>
            <p:cNvPr id="22557" name="TextBox 1"/>
            <p:cNvSpPr txBox="1">
              <a:spLocks noChangeArrowheads="1"/>
            </p:cNvSpPr>
            <p:nvPr/>
          </p:nvSpPr>
          <p:spPr bwMode="auto">
            <a:xfrm>
              <a:off x="6464300" y="2184400"/>
              <a:ext cx="307777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0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4182001" y="6257400"/>
              <a:ext cx="570390" cy="55239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3" name="TextBox 1"/>
            <p:cNvSpPr txBox="1"/>
            <p:nvPr/>
          </p:nvSpPr>
          <p:spPr>
            <a:xfrm rot="16200000">
              <a:off x="3728771" y="6253429"/>
              <a:ext cx="530388" cy="52033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4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Middle</a:t>
              </a:r>
            </a:p>
          </p:txBody>
        </p:sp>
        <p:sp>
          <p:nvSpPr>
            <p:cNvPr id="4" name="TextBox 1"/>
            <p:cNvSpPr txBox="1"/>
            <p:nvPr/>
          </p:nvSpPr>
          <p:spPr>
            <a:xfrm rot="16200000">
              <a:off x="3474353" y="6234906"/>
              <a:ext cx="290294" cy="31728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5" name="TextBox 1"/>
            <p:cNvSpPr txBox="1"/>
            <p:nvPr/>
          </p:nvSpPr>
          <p:spPr>
            <a:xfrm>
              <a:off x="1270000" y="38100"/>
              <a:ext cx="1121290" cy="47857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Position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of</a:t>
              </a:r>
            </a:p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Microsatellites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(MS)</a:t>
              </a: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  <a:tab pos="254000" algn="l"/>
                </a:tabLst>
                <a:defRPr/>
              </a:pPr>
              <a:r>
                <a:rPr lang="en-US" altLang="zh-CN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on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Chromosome</a:t>
              </a:r>
              <a:r>
                <a:rPr lang="en-US" altLang="zh-CN" sz="9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996" dirty="0">
                  <a:solidFill>
                    <a:srgbClr val="6C707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565750" y="190500"/>
              <a:ext cx="379800" cy="95368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sz="996" dirty="0">
                  <a:solidFill>
                    <a:srgbClr val="6C707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Scale</a:t>
              </a:r>
            </a:p>
            <a:p>
              <a:pPr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r>
                <a:rPr lang="en-US" altLang="zh-CN" sz="1104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Mb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762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647700" y="12446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647700" y="1524000"/>
              <a:ext cx="152400" cy="9525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50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60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647700" y="2628900"/>
              <a:ext cx="1524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80</a:t>
              </a: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647700" y="2908300"/>
              <a:ext cx="228600" cy="1778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110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120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130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140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647700" y="4851400"/>
              <a:ext cx="228600" cy="1270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160</a:t>
              </a: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647700" y="5118100"/>
              <a:ext cx="228600" cy="6731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170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6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180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cs"/>
              </a:endParaRPr>
            </a:p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4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190</a:t>
              </a:r>
            </a:p>
          </p:txBody>
        </p:sp>
        <p:sp>
          <p:nvSpPr>
            <p:cNvPr id="22542" name="TextBox 1"/>
            <p:cNvSpPr txBox="1">
              <a:spLocks noChangeArrowheads="1"/>
            </p:cNvSpPr>
            <p:nvPr/>
          </p:nvSpPr>
          <p:spPr bwMode="auto">
            <a:xfrm>
              <a:off x="3403600" y="50800"/>
              <a:ext cx="1961575" cy="51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Chromosome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1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in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the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mice</a:t>
              </a: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270000" y="2959100"/>
              <a:ext cx="478897" cy="1908215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22544" name="TextBox 1"/>
            <p:cNvSpPr txBox="1">
              <a:spLocks noChangeArrowheads="1"/>
            </p:cNvSpPr>
            <p:nvPr/>
          </p:nvSpPr>
          <p:spPr bwMode="auto">
            <a:xfrm>
              <a:off x="1295400" y="5105400"/>
              <a:ext cx="478897" cy="49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6</a:t>
              </a:r>
            </a:p>
            <a:p>
              <a:pPr>
                <a:lnSpc>
                  <a:spcPts val="19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7</a:t>
              </a: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1282700" y="1600200"/>
              <a:ext cx="478897" cy="89127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1</a:t>
              </a:r>
            </a:p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2971800" y="6248400"/>
              <a:ext cx="384721" cy="417208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38100" algn="l"/>
                </a:tabLst>
                <a:defRPr/>
              </a:pPr>
              <a:r>
                <a:rPr lang="en-US" altLang="zh-CN" sz="1400" dirty="0">
                  <a:latin typeface="Arial"/>
                  <a:ea typeface="+mn-ea"/>
                  <a:cs typeface="Arial"/>
                </a:rPr>
                <a:t>	</a:t>
              </a:r>
              <a:r>
                <a:rPr lang="en-US" altLang="zh-CN" sz="14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Top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4826000" y="6248400"/>
              <a:ext cx="1413574" cy="49682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dirty="0">
                  <a:latin typeface="+mn-lt"/>
                  <a:ea typeface="+mn-ea"/>
                  <a:cs typeface="+mn-cs"/>
                </a:rPr>
                <a:t>	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Very</a:t>
              </a:r>
              <a:r>
                <a:rPr lang="en-US" altLang="zh-CN" sz="1404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Unknown</a:t>
              </a: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altLang="zh-CN" sz="1404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Bottom</a:t>
              </a:r>
            </a:p>
          </p:txBody>
        </p:sp>
        <p:sp>
          <p:nvSpPr>
            <p:cNvPr id="22548" name="TextBox 1"/>
            <p:cNvSpPr txBox="1">
              <a:spLocks noChangeArrowheads="1"/>
            </p:cNvSpPr>
            <p:nvPr/>
          </p:nvSpPr>
          <p:spPr bwMode="auto">
            <a:xfrm>
              <a:off x="381000" y="6350000"/>
              <a:ext cx="1858982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Names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of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/>
                  <a:ea typeface="宋体" charset="0"/>
                  <a:cs typeface="Arial"/>
                </a:rPr>
                <a:t>congenics</a:t>
              </a:r>
              <a:endPara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311900" y="76200"/>
              <a:ext cx="317500" cy="139700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2" b="1" dirty="0">
                  <a:solidFill>
                    <a:srgbClr val="1F1A17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Key:</a:t>
              </a:r>
            </a:p>
          </p:txBody>
        </p:sp>
        <p:sp>
          <p:nvSpPr>
            <p:cNvPr id="22550" name="TextBox 1"/>
            <p:cNvSpPr txBox="1">
              <a:spLocks noChangeArrowheads="1"/>
            </p:cNvSpPr>
            <p:nvPr/>
          </p:nvSpPr>
          <p:spPr bwMode="auto">
            <a:xfrm>
              <a:off x="6705600" y="304800"/>
              <a:ext cx="2109852" cy="7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BXSB-derived</a:t>
              </a:r>
            </a:p>
            <a:p>
              <a:pPr>
                <a:lnSpc>
                  <a:spcPts val="22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B10-derived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Derivation</a:t>
              </a: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1F1A17"/>
                  </a:solidFill>
                  <a:latin typeface="Arial"/>
                  <a:ea typeface="宋体" charset="0"/>
                  <a:cs typeface="Arial"/>
                </a:rPr>
                <a:t>unconfirmed</a:t>
              </a: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7175500" y="2933700"/>
              <a:ext cx="1505621" cy="1901803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137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125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Arial"/>
                  <a:ea typeface="+mn-ea"/>
                  <a:cs typeface="Arial"/>
                </a:rPr>
                <a:t>146 bp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128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112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122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160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150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124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6400800" y="2959100"/>
              <a:ext cx="478897" cy="1888979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2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3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Arial"/>
                  <a:ea typeface="+mn-ea"/>
                  <a:cs typeface="Arial"/>
                </a:rPr>
                <a:t>MS 4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5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6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Arial"/>
                <a:ea typeface="+mn-ea"/>
                <a:cs typeface="Arial"/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600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7</a:t>
              </a: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7175500" y="2603500"/>
              <a:ext cx="1479468" cy="247401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140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  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185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bp</a:t>
              </a: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6400800" y="2628900"/>
              <a:ext cx="477699" cy="236714"/>
            </a:xfrm>
            <a:prstGeom prst="rect">
              <a:avLst/>
            </a:prstGeom>
            <a:noFill/>
          </p:spPr>
          <p:txBody>
            <a:bodyPr wrap="none" lIns="0" tIns="0" rIns="0">
              <a:spAutoFit/>
            </a:bodyPr>
            <a:lstStyle/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MS</a:t>
              </a:r>
              <a:r>
                <a:rPr lang="en-US" altLang="zh-CN" sz="1596" dirty="0">
                  <a:latin typeface="Arial"/>
                  <a:ea typeface="+mn-ea"/>
                  <a:cs typeface="Arial"/>
                </a:rPr>
                <a:t> </a:t>
              </a:r>
              <a:r>
                <a:rPr lang="en-US" altLang="zh-CN" sz="1596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22555" name="TextBox 1"/>
            <p:cNvSpPr txBox="1">
              <a:spLocks noChangeArrowheads="1"/>
            </p:cNvSpPr>
            <p:nvPr/>
          </p:nvSpPr>
          <p:spPr bwMode="auto">
            <a:xfrm>
              <a:off x="7962900" y="1409700"/>
              <a:ext cx="547426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88900" algn="l"/>
                  <a:tab pos="2159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dirty="0">
                  <a:ea typeface="宋体" charset="0"/>
                  <a:cs typeface="宋体" charset="0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BXSB</a:t>
              </a:r>
            </a:p>
          </p:txBody>
        </p:sp>
        <p:sp>
          <p:nvSpPr>
            <p:cNvPr id="22556" name="TextBox 1"/>
            <p:cNvSpPr txBox="1">
              <a:spLocks noChangeArrowheads="1"/>
            </p:cNvSpPr>
            <p:nvPr/>
          </p:nvSpPr>
          <p:spPr bwMode="auto">
            <a:xfrm>
              <a:off x="7277100" y="1409700"/>
              <a:ext cx="410569" cy="7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270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Size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latin typeface="Arial"/>
                  <a:ea typeface="宋体" charset="0"/>
                  <a:cs typeface="Arial"/>
                </a:rPr>
                <a:t>	</a:t>
              </a: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in</a:t>
              </a:r>
            </a:p>
            <a:p>
              <a:pPr>
                <a:lnSpc>
                  <a:spcPts val="21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B10</a:t>
              </a:r>
            </a:p>
          </p:txBody>
        </p:sp>
        <p:sp>
          <p:nvSpPr>
            <p:cNvPr id="22557" name="TextBox 1"/>
            <p:cNvSpPr txBox="1">
              <a:spLocks noChangeArrowheads="1"/>
            </p:cNvSpPr>
            <p:nvPr/>
          </p:nvSpPr>
          <p:spPr bwMode="auto">
            <a:xfrm>
              <a:off x="6464300" y="2184400"/>
              <a:ext cx="307777" cy="25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zh-CN" sz="1600" dirty="0">
                  <a:solidFill>
                    <a:srgbClr val="333399"/>
                  </a:solidFill>
                  <a:latin typeface="Arial"/>
                  <a:ea typeface="宋体" charset="0"/>
                  <a:cs typeface="Arial"/>
                </a:rPr>
                <a:t>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8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7713684" cy="459060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What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size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would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PCR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products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be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in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following</a:t>
            </a:r>
            <a:r>
              <a:rPr lang="en-US" altLang="zh-CN" sz="2004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004" dirty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experiments</a:t>
            </a:r>
            <a:r>
              <a:rPr lang="en-US" altLang="zh-CN" sz="2004" dirty="0" smtClean="0">
                <a:solidFill>
                  <a:srgbClr val="003D81"/>
                </a:solidFill>
                <a:latin typeface="Arial"/>
                <a:ea typeface="+mn-ea"/>
                <a:cs typeface="Arial"/>
              </a:rPr>
              <a:t>?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1.	If </a:t>
            </a:r>
            <a:r>
              <a:rPr lang="en-US" altLang="zh-CN" sz="2004" dirty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Primers that amplify MS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DNA from mouse strain Very Top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bg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2.	If </a:t>
            </a:r>
            <a:r>
              <a:rPr lang="en-US" altLang="zh-CN" sz="2004" dirty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altLang="zh-CN" sz="2004" dirty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Primers that amplify MS4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DNA from mouse strain Very bottom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altLang="zh-CN" sz="2004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3.	If </a:t>
            </a: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you were given: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Primers that amplify MS 7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2004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DNA from an F1 mouse (BXSB x B10)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4B4F55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4" dirty="0">
              <a:solidFill>
                <a:srgbClr val="003D8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0" y="457200"/>
            <a:ext cx="9144000" cy="51296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The Practical</a:t>
            </a:r>
            <a:r>
              <a:rPr lang="en-US" altLang="zh-CN" sz="2800" dirty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altLang="zh-CN" sz="28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Congenics</a:t>
            </a: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 and Microsatellites</a:t>
            </a:r>
            <a:endParaRPr lang="en-US" altLang="zh-CN" sz="2800" dirty="0">
              <a:solidFill>
                <a:srgbClr val="C51538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7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4182001" y="6257400"/>
            <a:ext cx="570390" cy="55239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Bottom</a:t>
            </a:r>
          </a:p>
        </p:txBody>
      </p:sp>
      <p:sp>
        <p:nvSpPr>
          <p:cNvPr id="3" name="TextBox 1"/>
          <p:cNvSpPr txBox="1"/>
          <p:nvPr/>
        </p:nvSpPr>
        <p:spPr>
          <a:xfrm rot="16200000">
            <a:off x="3728771" y="6253429"/>
            <a:ext cx="530388" cy="52033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Middle</a:t>
            </a:r>
          </a:p>
        </p:txBody>
      </p:sp>
      <p:sp>
        <p:nvSpPr>
          <p:cNvPr id="4" name="TextBox 1"/>
          <p:cNvSpPr txBox="1"/>
          <p:nvPr/>
        </p:nvSpPr>
        <p:spPr>
          <a:xfrm rot="16200000">
            <a:off x="3474353" y="6234906"/>
            <a:ext cx="290294" cy="31728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Top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70000" y="38100"/>
            <a:ext cx="1121290" cy="47857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540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dirty="0">
                <a:latin typeface="Arial"/>
                <a:ea typeface="+mn-ea"/>
                <a:cs typeface="Arial"/>
              </a:rPr>
              <a:t>	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Position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of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54000" algn="l"/>
              </a:tabLst>
              <a:defRPr/>
            </a:pP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Microsatellites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(MS)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54000" algn="l"/>
              </a:tabLst>
              <a:defRPr/>
            </a:pPr>
            <a:r>
              <a:rPr lang="en-US" altLang="zh-CN" dirty="0">
                <a:latin typeface="Arial"/>
                <a:ea typeface="+mn-ea"/>
                <a:cs typeface="Arial"/>
              </a:rPr>
              <a:t>	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on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Chromosome</a:t>
            </a:r>
            <a:r>
              <a:rPr lang="en-US" altLang="zh-CN" sz="9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996" dirty="0">
                <a:solidFill>
                  <a:srgbClr val="6C7070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65750" y="190500"/>
            <a:ext cx="379800" cy="95368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sz="996" dirty="0">
                <a:solidFill>
                  <a:srgbClr val="6C707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Scale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lang="en-US" altLang="zh-CN" sz="1104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Mb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762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106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47700" y="1244600"/>
            <a:ext cx="152400" cy="127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47700" y="1524000"/>
            <a:ext cx="152400" cy="9525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47700" y="2628900"/>
            <a:ext cx="152400" cy="127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47700" y="2908300"/>
            <a:ext cx="228600" cy="1778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110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130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140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150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47700" y="4851400"/>
            <a:ext cx="228600" cy="1270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160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47700" y="5118100"/>
            <a:ext cx="228600" cy="6731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170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6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180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4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190</a:t>
            </a:r>
          </a:p>
        </p:txBody>
      </p:sp>
      <p:sp>
        <p:nvSpPr>
          <p:cNvPr id="22542" name="TextBox 1"/>
          <p:cNvSpPr txBox="1">
            <a:spLocks noChangeArrowheads="1"/>
          </p:cNvSpPr>
          <p:nvPr/>
        </p:nvSpPr>
        <p:spPr bwMode="auto">
          <a:xfrm>
            <a:off x="3403600" y="50800"/>
            <a:ext cx="1961575" cy="5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Chromosome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1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in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the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Arial"/>
                <a:ea typeface="宋体" charset="0"/>
                <a:cs typeface="Arial"/>
              </a:rPr>
              <a:t>	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Congenic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宋体" charset="0"/>
                <a:cs typeface="Arial"/>
              </a:rPr>
              <a:t>mice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270000" y="2959100"/>
            <a:ext cx="478897" cy="190821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4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  <p:sp>
        <p:nvSpPr>
          <p:cNvPr id="22544" name="TextBox 1"/>
          <p:cNvSpPr txBox="1">
            <a:spLocks noChangeArrowheads="1"/>
          </p:cNvSpPr>
          <p:nvPr/>
        </p:nvSpPr>
        <p:spPr bwMode="auto">
          <a:xfrm>
            <a:off x="1295400" y="5105400"/>
            <a:ext cx="478897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6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7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282700" y="1600200"/>
            <a:ext cx="478897" cy="89127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1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2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971800" y="6248400"/>
            <a:ext cx="384721" cy="417208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</a:tabLst>
              <a:defRPr/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Very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</a:tabLst>
              <a:defRPr/>
            </a:pPr>
            <a:r>
              <a:rPr lang="en-US" altLang="zh-CN" sz="1400" dirty="0">
                <a:latin typeface="Arial"/>
                <a:ea typeface="+mn-ea"/>
                <a:cs typeface="Arial"/>
              </a:rPr>
              <a:t>	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Top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826000" y="6248400"/>
            <a:ext cx="570390" cy="49682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101600" algn="l"/>
              </a:tabLs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Very</a:t>
            </a:r>
            <a:endParaRPr lang="en-US" altLang="zh-CN" sz="1404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01600" algn="l"/>
              </a:tabLst>
              <a:defRPr/>
            </a:pPr>
            <a:r>
              <a:rPr lang="en-US" altLang="zh-CN" sz="1404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Bottom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311900" y="76200"/>
            <a:ext cx="317500" cy="1397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2" b="1" dirty="0">
                <a:solidFill>
                  <a:srgbClr val="1F1A1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Key:</a:t>
            </a:r>
          </a:p>
        </p:txBody>
      </p:sp>
      <p:sp>
        <p:nvSpPr>
          <p:cNvPr id="22550" name="TextBox 1"/>
          <p:cNvSpPr txBox="1">
            <a:spLocks noChangeArrowheads="1"/>
          </p:cNvSpPr>
          <p:nvPr/>
        </p:nvSpPr>
        <p:spPr bwMode="auto">
          <a:xfrm>
            <a:off x="6705600" y="304800"/>
            <a:ext cx="2109852" cy="7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BXSB-derived</a:t>
            </a: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Arial"/>
                <a:ea typeface="宋体" charset="0"/>
                <a:cs typeface="Arial"/>
              </a:rPr>
              <a:t>	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B10-derived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Derivation</a:t>
            </a:r>
            <a:r>
              <a:rPr lang="en-US" altLang="zh-CN" sz="16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dirty="0">
                <a:solidFill>
                  <a:srgbClr val="1F1A17"/>
                </a:solidFill>
                <a:latin typeface="Arial"/>
                <a:ea typeface="宋体" charset="0"/>
                <a:cs typeface="Arial"/>
              </a:rPr>
              <a:t>unconfirmed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175500" y="2933700"/>
            <a:ext cx="1528063" cy="190180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150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135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137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125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146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128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112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122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160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184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150 bp    124 bp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400800" y="2959100"/>
            <a:ext cx="478897" cy="188897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2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3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4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5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6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6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Arial"/>
              <a:ea typeface="+mn-ea"/>
              <a:cs typeface="Arial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MS 7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7175500" y="2603500"/>
            <a:ext cx="1479468" cy="24740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140</a:t>
            </a:r>
            <a:r>
              <a:rPr lang="en-US" altLang="zh-CN" sz="15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  <a:r>
              <a:rPr lang="en-US" altLang="zh-CN" sz="1596" dirty="0">
                <a:latin typeface="Arial"/>
                <a:ea typeface="+mn-ea"/>
                <a:cs typeface="Arial"/>
              </a:rPr>
              <a:t>    </a:t>
            </a: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185</a:t>
            </a:r>
            <a:r>
              <a:rPr lang="en-US" altLang="zh-CN" sz="15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bp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6400800" y="2628900"/>
            <a:ext cx="477699" cy="236714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MS</a:t>
            </a:r>
            <a:r>
              <a:rPr lang="en-US" altLang="zh-CN" sz="1596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22555" name="TextBox 1"/>
          <p:cNvSpPr txBox="1">
            <a:spLocks noChangeArrowheads="1"/>
          </p:cNvSpPr>
          <p:nvPr/>
        </p:nvSpPr>
        <p:spPr bwMode="auto">
          <a:xfrm>
            <a:off x="7962900" y="1409700"/>
            <a:ext cx="547426" cy="7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2159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	</a:t>
            </a: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Size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Arial"/>
                <a:ea typeface="宋体" charset="0"/>
                <a:cs typeface="Arial"/>
              </a:rPr>
              <a:t>		</a:t>
            </a: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in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BXSB</a:t>
            </a:r>
          </a:p>
        </p:txBody>
      </p:sp>
      <p:sp>
        <p:nvSpPr>
          <p:cNvPr id="22556" name="TextBox 1"/>
          <p:cNvSpPr txBox="1">
            <a:spLocks noChangeArrowheads="1"/>
          </p:cNvSpPr>
          <p:nvPr/>
        </p:nvSpPr>
        <p:spPr bwMode="auto">
          <a:xfrm>
            <a:off x="7277100" y="1409700"/>
            <a:ext cx="410569" cy="7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Size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Arial"/>
                <a:ea typeface="宋体" charset="0"/>
                <a:cs typeface="Arial"/>
              </a:rPr>
              <a:t>	</a:t>
            </a: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in</a:t>
            </a:r>
          </a:p>
          <a:p>
            <a:pPr>
              <a:lnSpc>
                <a:spcPts val="21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B10</a:t>
            </a:r>
          </a:p>
        </p:txBody>
      </p:sp>
      <p:sp>
        <p:nvSpPr>
          <p:cNvPr id="22557" name="TextBox 1"/>
          <p:cNvSpPr txBox="1">
            <a:spLocks noChangeArrowheads="1"/>
          </p:cNvSpPr>
          <p:nvPr/>
        </p:nvSpPr>
        <p:spPr bwMode="auto">
          <a:xfrm>
            <a:off x="6464300" y="2184400"/>
            <a:ext cx="307777" cy="2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1600" dirty="0">
                <a:solidFill>
                  <a:srgbClr val="333399"/>
                </a:solidFill>
                <a:latin typeface="Arial"/>
                <a:ea typeface="宋体" charset="0"/>
                <a:cs typeface="Arial"/>
              </a:rPr>
              <a:t>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400" y="-152400"/>
            <a:ext cx="35052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352800" y="609600"/>
            <a:ext cx="228600" cy="548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343400" y="609600"/>
            <a:ext cx="228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0" y="6248400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BXSB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62484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37446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The Practical</a:t>
            </a:r>
            <a:r>
              <a:rPr lang="en-US" altLang="zh-CN" sz="2800" dirty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altLang="zh-CN" sz="2800" dirty="0">
                <a:latin typeface="Arial"/>
                <a:ea typeface="+mn-ea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Congenics</a:t>
            </a:r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+mn-ea"/>
                <a:cs typeface="Arial"/>
              </a:rPr>
              <a:t> and Microsatellites</a:t>
            </a:r>
            <a:endParaRPr lang="en-US" altLang="zh-CN" sz="2800" dirty="0">
              <a:solidFill>
                <a:srgbClr val="C5153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685800" y="1524000"/>
            <a:ext cx="8278258" cy="47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sz="2000" dirty="0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For this practical, you will be provided with two DNA samples that were</a:t>
            </a:r>
          </a:p>
          <a:p>
            <a:pPr>
              <a:lnSpc>
                <a:spcPts val="2100"/>
              </a:lnSpc>
            </a:pPr>
            <a:r>
              <a:rPr lang="en-US" altLang="zh-CN" sz="2000" dirty="0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taken from the mice during the generation and characterization of the</a:t>
            </a:r>
          </a:p>
          <a:p>
            <a:pPr>
              <a:lnSpc>
                <a:spcPts val="2100"/>
              </a:lnSpc>
            </a:pPr>
            <a:r>
              <a:rPr lang="en-US" altLang="zh-CN" sz="2000" dirty="0" err="1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congenics</a:t>
            </a:r>
            <a:r>
              <a:rPr lang="en-US" altLang="zh-CN" sz="2000" dirty="0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.  Consequently, the samples may be from any of the following</a:t>
            </a:r>
            <a:r>
              <a:rPr lang="en-US" altLang="zh-CN" sz="2000" dirty="0" smtClean="0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:</a:t>
            </a:r>
          </a:p>
          <a:p>
            <a:pPr>
              <a:lnSpc>
                <a:spcPts val="2100"/>
              </a:lnSpc>
            </a:pPr>
            <a:endParaRPr lang="en-US" altLang="zh-CN" sz="2000" dirty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The parental control strain BXSB or B10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F1 breeding crosses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1 of the 5 </a:t>
            </a:r>
            <a:r>
              <a:rPr lang="en-US" altLang="zh-CN" sz="2000" dirty="0" err="1">
                <a:solidFill>
                  <a:srgbClr val="1F497D"/>
                </a:solidFill>
                <a:latin typeface="Arial"/>
                <a:ea typeface="宋体" charset="0"/>
                <a:cs typeface="Arial"/>
              </a:rPr>
              <a:t>congenics</a:t>
            </a:r>
            <a:endParaRPr lang="en-US" altLang="zh-CN" sz="2000" dirty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ts val="2100"/>
              </a:lnSpc>
            </a:pPr>
            <a:endParaRPr lang="en-US" altLang="zh-CN" dirty="0" smtClean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ts val="2100"/>
              </a:lnSpc>
            </a:pPr>
            <a:endParaRPr lang="en-US" altLang="zh-CN" sz="2000" dirty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ts val="2100"/>
              </a:lnSpc>
            </a:pP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Primers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for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the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Microsatellites</a:t>
            </a:r>
          </a:p>
          <a:p>
            <a:pPr>
              <a:lnSpc>
                <a:spcPts val="2100"/>
              </a:lnSpc>
            </a:pPr>
            <a:endParaRPr lang="en-US" altLang="zh-CN" sz="2000" dirty="0" smtClean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ts val="2100"/>
              </a:lnSpc>
            </a:pP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Controls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–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DNA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from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parental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strains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B10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and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BXSB</a:t>
            </a:r>
          </a:p>
          <a:p>
            <a:pPr>
              <a:lnSpc>
                <a:spcPts val="2100"/>
              </a:lnSpc>
            </a:pPr>
            <a:endParaRPr lang="en-US" altLang="zh-CN" sz="2000" dirty="0" smtClean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ts val="2100"/>
              </a:lnSpc>
            </a:pP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PCR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reagents</a:t>
            </a:r>
          </a:p>
          <a:p>
            <a:pPr>
              <a:lnSpc>
                <a:spcPts val="2100"/>
              </a:lnSpc>
            </a:pPr>
            <a:endParaRPr lang="en-US" altLang="zh-CN" sz="2000" dirty="0" smtClean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ts val="2100"/>
              </a:lnSpc>
            </a:pPr>
            <a:r>
              <a:rPr lang="en-US" altLang="zh-CN" sz="2000" dirty="0" err="1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Agarose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gel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D81"/>
                </a:solidFill>
                <a:latin typeface="Arial"/>
                <a:ea typeface="宋体" charset="0"/>
                <a:cs typeface="Arial"/>
              </a:rPr>
              <a:t>electrophoresis</a:t>
            </a:r>
          </a:p>
          <a:p>
            <a:pPr>
              <a:lnSpc>
                <a:spcPts val="2100"/>
              </a:lnSpc>
            </a:pPr>
            <a:endParaRPr lang="en-US" altLang="zh-CN" dirty="0">
              <a:solidFill>
                <a:srgbClr val="1F497D"/>
              </a:solidFill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838200"/>
            <a:ext cx="9144000" cy="42789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5</a:t>
            </a:r>
            <a:r>
              <a:rPr lang="en-US" altLang="zh-CN" sz="280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 minute challenge</a:t>
            </a:r>
            <a:r>
              <a:rPr lang="en-US" altLang="zh-CN" sz="2800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!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846895" y="2286000"/>
            <a:ext cx="5450210" cy="18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lnSpc>
                <a:spcPts val="16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Write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list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of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reagents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you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need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for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</a:p>
          <a:p>
            <a:pPr marL="285750" indent="-285750">
              <a:lnSpc>
                <a:spcPts val="1000"/>
              </a:lnSpc>
              <a:buFont typeface="Arial"/>
              <a:buChar char="•"/>
            </a:pPr>
            <a:endParaRPr lang="en-US" altLang="zh-CN" sz="2000" dirty="0"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ts val="1000"/>
              </a:lnSpc>
              <a:buFont typeface="Arial"/>
              <a:buChar char="•"/>
            </a:pPr>
            <a:endParaRPr lang="en-US" altLang="zh-CN" sz="2000" dirty="0"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ts val="1000"/>
              </a:lnSpc>
              <a:buFont typeface="Arial"/>
              <a:buChar char="•"/>
            </a:pPr>
            <a:endParaRPr lang="en-US" altLang="zh-CN" sz="2000" dirty="0"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ts val="2100"/>
              </a:lnSpc>
              <a:buFont typeface="Arial"/>
              <a:buChar char="•"/>
            </a:pP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Describe a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typical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</a:p>
          <a:p>
            <a:pPr marL="285750" indent="-285750">
              <a:lnSpc>
                <a:spcPts val="1000"/>
              </a:lnSpc>
              <a:buFont typeface="Arial"/>
              <a:buChar char="•"/>
            </a:pPr>
            <a:endParaRPr lang="en-US" altLang="zh-CN" sz="2000" dirty="0"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ts val="1000"/>
              </a:lnSpc>
              <a:buFont typeface="Arial"/>
              <a:buChar char="•"/>
            </a:pPr>
            <a:endParaRPr lang="en-US" altLang="zh-CN" sz="2000" dirty="0"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ts val="1000"/>
              </a:lnSpc>
              <a:buFont typeface="Arial"/>
              <a:buChar char="•"/>
            </a:pPr>
            <a:endParaRPr lang="en-US" altLang="zh-CN" sz="2000" dirty="0">
              <a:latin typeface="Arial"/>
              <a:ea typeface="宋体" charset="0"/>
              <a:cs typeface="Arial"/>
            </a:endParaRPr>
          </a:p>
          <a:p>
            <a:pPr marL="285750" indent="-285750">
              <a:lnSpc>
                <a:spcPts val="21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Describe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how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you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would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err="1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analyse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  <a:r>
              <a:rPr lang="en-US" altLang="zh-CN" sz="2000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results</a:t>
            </a:r>
          </a:p>
          <a:p>
            <a:pPr>
              <a:lnSpc>
                <a:spcPts val="2100"/>
              </a:lnSpc>
            </a:pPr>
            <a:endParaRPr lang="en-US" altLang="zh-CN" sz="2000" dirty="0" smtClean="0">
              <a:solidFill>
                <a:srgbClr val="003966"/>
              </a:solidFill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938" r="72639" b="47037"/>
          <a:stretch/>
        </p:blipFill>
        <p:spPr bwMode="auto">
          <a:xfrm>
            <a:off x="685800" y="838200"/>
            <a:ext cx="1358900" cy="19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22346" r="66111" b="50864"/>
          <a:stretch/>
        </p:blipFill>
        <p:spPr bwMode="auto">
          <a:xfrm>
            <a:off x="2209800" y="990600"/>
            <a:ext cx="1540933" cy="18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2" t="27037" r="25417" b="44814"/>
          <a:stretch/>
        </p:blipFill>
        <p:spPr bwMode="auto">
          <a:xfrm>
            <a:off x="5486400" y="1143000"/>
            <a:ext cx="1701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8704" r="77500" b="18518"/>
          <a:stretch/>
        </p:blipFill>
        <p:spPr bwMode="auto">
          <a:xfrm>
            <a:off x="762000" y="3898900"/>
            <a:ext cx="1397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4" t="57778" r="46806" b="24444"/>
          <a:stretch/>
        </p:blipFill>
        <p:spPr bwMode="auto">
          <a:xfrm>
            <a:off x="2895600" y="4070350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4" t="59074" r="22639" b="11111"/>
          <a:stretch/>
        </p:blipFill>
        <p:spPr bwMode="auto">
          <a:xfrm>
            <a:off x="5867400" y="3657600"/>
            <a:ext cx="1752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381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51538"/>
                </a:solidFill>
                <a:latin typeface="Arial"/>
                <a:ea typeface="宋体" charset="0"/>
                <a:cs typeface="Arial"/>
              </a:rPr>
              <a:t>How do you make a congenic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8194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1538"/>
                </a:solidFill>
                <a:latin typeface="Arial"/>
                <a:ea typeface="宋体" charset="0"/>
                <a:cs typeface="Arial"/>
              </a:rPr>
              <a:t>B10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213" y="2743200"/>
            <a:ext cx="121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47226C"/>
                </a:solidFill>
                <a:latin typeface="Arial"/>
                <a:cs typeface="Arial"/>
              </a:rPr>
              <a:t>Consomic</a:t>
            </a:r>
            <a:r>
              <a:rPr lang="en-US" altLang="zh-CN" dirty="0">
                <a:latin typeface="Arial"/>
                <a:cs typeface="Arial"/>
              </a:rPr>
              <a:t/>
            </a:r>
            <a:br>
              <a:rPr lang="en-US" altLang="zh-CN" dirty="0">
                <a:latin typeface="Arial"/>
                <a:cs typeface="Arial"/>
              </a:rPr>
            </a:br>
            <a:r>
              <a:rPr lang="en-US" altLang="zh-CN" dirty="0" smtClean="0">
                <a:solidFill>
                  <a:srgbClr val="C51638"/>
                </a:solidFill>
                <a:latin typeface="Arial"/>
                <a:cs typeface="Arial"/>
              </a:rPr>
              <a:t>Mouse</a:t>
            </a:r>
            <a:endParaRPr lang="en-US" altLang="zh-CN" dirty="0">
              <a:solidFill>
                <a:srgbClr val="C51638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676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91000" y="1905000"/>
            <a:ext cx="990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10400" y="243840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141" y="5562600"/>
            <a:ext cx="1544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47226C"/>
                </a:solidFill>
                <a:latin typeface="Arial"/>
                <a:cs typeface="Arial"/>
              </a:rPr>
              <a:t>F1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 err="1" smtClean="0">
                <a:solidFill>
                  <a:srgbClr val="47226C"/>
                </a:solidFill>
                <a:latin typeface="Arial"/>
                <a:cs typeface="Arial"/>
              </a:rPr>
              <a:t>Consomic</a:t>
            </a:r>
            <a:endParaRPr lang="en-US" altLang="zh-CN" dirty="0"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C51638"/>
                </a:solidFill>
                <a:latin typeface="Arial"/>
                <a:cs typeface="Arial"/>
              </a:rPr>
              <a:t>Mouse</a:t>
            </a:r>
            <a:endParaRPr lang="en-US" altLang="zh-CN" dirty="0">
              <a:solidFill>
                <a:srgbClr val="C51638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5257800"/>
            <a:ext cx="1600200" cy="93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28600" algn="l"/>
              </a:tabLst>
              <a:defRPr/>
            </a:pPr>
            <a:r>
              <a:rPr lang="en-US" altLang="zh-CN" sz="1600" dirty="0">
                <a:solidFill>
                  <a:srgbClr val="003966"/>
                </a:solidFill>
                <a:latin typeface="Arial"/>
                <a:cs typeface="Arial"/>
              </a:rPr>
              <a:t>Recombination</a:t>
            </a:r>
            <a:endParaRPr lang="en-US" altLang="zh-CN" sz="16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28600" algn="l"/>
              </a:tabLst>
              <a:defRPr/>
            </a:pPr>
            <a:r>
              <a:rPr lang="en-US" altLang="zh-CN" sz="1400" dirty="0" smtClean="0">
                <a:solidFill>
                  <a:srgbClr val="1F497D"/>
                </a:solidFill>
                <a:latin typeface="Arial"/>
                <a:cs typeface="Arial"/>
              </a:rPr>
              <a:t>during </a:t>
            </a:r>
            <a:r>
              <a:rPr lang="en-US" altLang="zh-CN" sz="1400" dirty="0">
                <a:solidFill>
                  <a:srgbClr val="1F497D"/>
                </a:solidFill>
                <a:latin typeface="Arial"/>
                <a:cs typeface="Arial"/>
              </a:rPr>
              <a:t>meiosis</a:t>
            </a:r>
          </a:p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38100" algn="l"/>
                <a:tab pos="228600" algn="l"/>
              </a:tabLst>
              <a:defRPr/>
            </a:pPr>
            <a:r>
              <a:rPr lang="en-US" altLang="zh-CN" sz="1400" dirty="0">
                <a:solidFill>
                  <a:srgbClr val="1F497D"/>
                </a:solidFill>
                <a:latin typeface="Arial"/>
                <a:cs typeface="Arial"/>
              </a:rPr>
              <a:t>	(production </a:t>
            </a:r>
            <a:r>
              <a:rPr lang="en-US" altLang="zh-CN" sz="1400" dirty="0" smtClean="0">
                <a:solidFill>
                  <a:srgbClr val="1F497D"/>
                </a:solidFill>
                <a:latin typeface="Arial"/>
                <a:cs typeface="Arial"/>
              </a:rPr>
              <a:t>of gametes</a:t>
            </a:r>
            <a:r>
              <a:rPr lang="en-US" altLang="zh-CN" sz="1400" dirty="0">
                <a:solidFill>
                  <a:srgbClr val="1F497D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600" y="5867400"/>
            <a:ext cx="3124200" cy="52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US" altLang="zh-CN" dirty="0">
                <a:solidFill>
                  <a:srgbClr val="47226C"/>
                </a:solidFill>
                <a:latin typeface="Arial"/>
                <a:cs typeface="Arial"/>
              </a:rPr>
              <a:t>F1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 err="1">
                <a:solidFill>
                  <a:srgbClr val="47226C"/>
                </a:solidFill>
                <a:latin typeface="Arial"/>
                <a:cs typeface="Arial"/>
              </a:rPr>
              <a:t>Consomic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Mouse</a:t>
            </a:r>
          </a:p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with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a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recombination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1785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51538"/>
                </a:solidFill>
                <a:latin typeface="Arial"/>
                <a:ea typeface="宋体" charset="0"/>
                <a:cs typeface="Arial"/>
              </a:rPr>
              <a:t>How do you make a congenic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938" r="72639" b="47037"/>
          <a:stretch/>
        </p:blipFill>
        <p:spPr bwMode="auto">
          <a:xfrm>
            <a:off x="381000" y="1143000"/>
            <a:ext cx="1683282" cy="23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34290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1538"/>
                </a:solidFill>
                <a:latin typeface="Arial"/>
                <a:ea typeface="宋体" charset="0"/>
                <a:cs typeface="Arial"/>
              </a:rPr>
              <a:t>B10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2286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4" t="59074" r="22639" b="11111"/>
          <a:stretch/>
        </p:blipFill>
        <p:spPr bwMode="auto">
          <a:xfrm>
            <a:off x="2743200" y="1524000"/>
            <a:ext cx="149134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57400" y="3429000"/>
            <a:ext cx="3124200" cy="52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US" altLang="zh-CN" dirty="0">
                <a:solidFill>
                  <a:srgbClr val="47226C"/>
                </a:solidFill>
                <a:latin typeface="Arial"/>
                <a:cs typeface="Arial"/>
              </a:rPr>
              <a:t>F1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 err="1">
                <a:solidFill>
                  <a:srgbClr val="47226C"/>
                </a:solidFill>
                <a:latin typeface="Arial"/>
                <a:cs typeface="Arial"/>
              </a:rPr>
              <a:t>Consomic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Mouse</a:t>
            </a:r>
          </a:p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with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a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recombination</a:t>
            </a:r>
            <a:r>
              <a:rPr lang="en-US" altLang="zh-CN" dirty="0"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C51638"/>
                </a:solidFill>
                <a:latin typeface="Arial"/>
                <a:cs typeface="Arial"/>
              </a:rPr>
              <a:t>event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259" r="10972"/>
          <a:stretch/>
        </p:blipFill>
        <p:spPr bwMode="auto">
          <a:xfrm>
            <a:off x="5715000" y="1447800"/>
            <a:ext cx="2743200" cy="46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495800" y="2362200"/>
            <a:ext cx="990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43000" y="1524000"/>
            <a:ext cx="5486400" cy="6096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lnSpc>
                <a:spcPts val="16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Write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list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of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reagents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you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need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for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PCR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8467" y="685800"/>
            <a:ext cx="9144000" cy="42789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5</a:t>
            </a:r>
            <a:r>
              <a:rPr lang="en-US" altLang="zh-CN" sz="280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 minute challenge</a:t>
            </a:r>
            <a:r>
              <a:rPr lang="en-US" altLang="zh-CN" sz="2800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! </a:t>
            </a:r>
            <a:r>
              <a:rPr lang="en-US" altLang="zh-CN" sz="280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 Answers.</a:t>
            </a:r>
            <a:endParaRPr lang="en-US" altLang="zh-CN" sz="2800" dirty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143000" y="2514600"/>
            <a:ext cx="3104516" cy="283453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>
            <a:lvl1pPr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54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Template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DNA!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2900"/>
              </a:lnSpc>
            </a:pP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Primers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–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forward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and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reverse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1900"/>
              </a:lnSpc>
            </a:pPr>
            <a:r>
              <a:rPr lang="en-US" altLang="zh-CN" dirty="0">
                <a:latin typeface="Arial"/>
                <a:ea typeface="宋体" charset="0"/>
                <a:cs typeface="Arial"/>
              </a:rPr>
              <a:t>	</a:t>
            </a:r>
            <a:r>
              <a:rPr lang="en-US" altLang="zh-CN" dirty="0" err="1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dNTPs</a:t>
            </a:r>
            <a:endParaRPr lang="en-US" altLang="zh-CN" dirty="0">
              <a:solidFill>
                <a:srgbClr val="003966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2000"/>
              </a:lnSpc>
            </a:pP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DNA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Polymerase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MgCl</a:t>
            </a:r>
            <a:r>
              <a:rPr lang="en-US" altLang="zh-CN" baseline="-25000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2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(Enzyme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co-factor)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Arial"/>
              <a:ea typeface="宋体" charset="0"/>
              <a:cs typeface="Arial"/>
            </a:endParaRPr>
          </a:p>
          <a:p>
            <a:pPr>
              <a:lnSpc>
                <a:spcPts val="1900"/>
              </a:lnSpc>
            </a:pPr>
            <a:r>
              <a:rPr lang="en-US" altLang="zh-CN" dirty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Enzyme</a:t>
            </a:r>
            <a:r>
              <a:rPr lang="en-US" altLang="zh-CN" dirty="0">
                <a:latin typeface="Arial"/>
                <a:ea typeface="宋体" charset="0"/>
                <a:cs typeface="Arial"/>
              </a:rPr>
              <a:t> </a:t>
            </a:r>
            <a:r>
              <a:rPr lang="en-US" altLang="zh-CN" dirty="0" smtClean="0">
                <a:solidFill>
                  <a:srgbClr val="003966"/>
                </a:solidFill>
                <a:latin typeface="Arial"/>
                <a:ea typeface="宋体" charset="0"/>
                <a:cs typeface="Arial"/>
              </a:rPr>
              <a:t>Buffer</a:t>
            </a:r>
            <a:endParaRPr lang="en-US" altLang="zh-CN" dirty="0">
              <a:solidFill>
                <a:srgbClr val="003966"/>
              </a:solidFill>
              <a:latin typeface="Arial"/>
              <a:ea typeface="宋体" charset="0"/>
              <a:cs typeface="Arial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41585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852167" y="1143000"/>
            <a:ext cx="374834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24" charset="0"/>
              </a:rPr>
              <a:t>PCR Cycle</a:t>
            </a:r>
          </a:p>
          <a:p>
            <a:endParaRPr lang="en-GB" dirty="0" smtClean="0">
              <a:latin typeface="Arial" pitchFamily="24" charset="0"/>
            </a:endParaRPr>
          </a:p>
          <a:p>
            <a:r>
              <a:rPr lang="en-GB" sz="2000" dirty="0" err="1" smtClean="0">
                <a:solidFill>
                  <a:srgbClr val="1F497D"/>
                </a:solidFill>
                <a:latin typeface="Arial" pitchFamily="24" charset="0"/>
              </a:rPr>
              <a:t>Denaturation</a:t>
            </a:r>
            <a:r>
              <a:rPr lang="en-GB" sz="2000" dirty="0" smtClean="0">
                <a:solidFill>
                  <a:srgbClr val="1F497D"/>
                </a:solidFill>
                <a:latin typeface="Arial" pitchFamily="24" charset="0"/>
              </a:rPr>
              <a:t> </a:t>
            </a:r>
            <a:r>
              <a:rPr lang="en-GB" sz="2000" dirty="0">
                <a:solidFill>
                  <a:srgbClr val="1F497D"/>
                </a:solidFill>
                <a:latin typeface="Arial" pitchFamily="24" charset="0"/>
              </a:rPr>
              <a:t>(94 - 96˚C) to</a:t>
            </a:r>
          </a:p>
          <a:p>
            <a:r>
              <a:rPr lang="en-GB" sz="2000" dirty="0">
                <a:solidFill>
                  <a:srgbClr val="1F497D"/>
                </a:solidFill>
                <a:latin typeface="Arial" pitchFamily="24" charset="0"/>
              </a:rPr>
              <a:t>disrupt double stranded DNA</a:t>
            </a:r>
          </a:p>
          <a:p>
            <a:endParaRPr lang="en-GB" sz="2000" dirty="0">
              <a:solidFill>
                <a:srgbClr val="1F497D"/>
              </a:solidFill>
              <a:latin typeface="Arial" pitchFamily="24" charset="0"/>
            </a:endParaRPr>
          </a:p>
          <a:p>
            <a:r>
              <a:rPr lang="en-GB" sz="2000" dirty="0">
                <a:solidFill>
                  <a:srgbClr val="1F497D"/>
                </a:solidFill>
                <a:latin typeface="Arial" pitchFamily="24" charset="0"/>
              </a:rPr>
              <a:t>Annealing (primer dependent)</a:t>
            </a:r>
            <a:br>
              <a:rPr lang="en-GB" sz="2000" dirty="0">
                <a:solidFill>
                  <a:srgbClr val="1F497D"/>
                </a:solidFill>
                <a:latin typeface="Arial" pitchFamily="24" charset="0"/>
              </a:rPr>
            </a:br>
            <a:r>
              <a:rPr lang="en-GB" sz="2000" dirty="0">
                <a:solidFill>
                  <a:srgbClr val="1F497D"/>
                </a:solidFill>
                <a:latin typeface="Arial" pitchFamily="24" charset="0"/>
              </a:rPr>
              <a:t>allows synthetic primers to bind</a:t>
            </a:r>
            <a:br>
              <a:rPr lang="en-GB" sz="2000" dirty="0">
                <a:solidFill>
                  <a:srgbClr val="1F497D"/>
                </a:solidFill>
                <a:latin typeface="Arial" pitchFamily="24" charset="0"/>
              </a:rPr>
            </a:br>
            <a:r>
              <a:rPr lang="en-GB" sz="2000" dirty="0">
                <a:solidFill>
                  <a:srgbClr val="1F497D"/>
                </a:solidFill>
                <a:latin typeface="Arial" pitchFamily="24" charset="0"/>
              </a:rPr>
              <a:t>to target sites on template</a:t>
            </a:r>
          </a:p>
          <a:p>
            <a:endParaRPr lang="en-GB" sz="2000" dirty="0">
              <a:solidFill>
                <a:srgbClr val="1F497D"/>
              </a:solidFill>
              <a:latin typeface="Arial" pitchFamily="24" charset="0"/>
            </a:endParaRPr>
          </a:p>
          <a:p>
            <a:r>
              <a:rPr lang="en-GB" sz="2000" dirty="0">
                <a:solidFill>
                  <a:srgbClr val="1F497D"/>
                </a:solidFill>
                <a:latin typeface="Arial" pitchFamily="24" charset="0"/>
              </a:rPr>
              <a:t>DNA polymerase extension to </a:t>
            </a:r>
            <a:br>
              <a:rPr lang="en-GB" sz="2000" dirty="0">
                <a:solidFill>
                  <a:srgbClr val="1F497D"/>
                </a:solidFill>
                <a:latin typeface="Arial" pitchFamily="24" charset="0"/>
              </a:rPr>
            </a:br>
            <a:r>
              <a:rPr lang="en-GB" sz="2000" dirty="0">
                <a:solidFill>
                  <a:srgbClr val="1F497D"/>
                </a:solidFill>
                <a:latin typeface="Arial" pitchFamily="24" charset="0"/>
              </a:rPr>
              <a:t>duplicate target sequence</a:t>
            </a:r>
            <a:endParaRPr lang="en-GB" sz="2000" dirty="0">
              <a:solidFill>
                <a:srgbClr val="1F497D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152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6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4419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81400"/>
            <a:ext cx="7620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1676400"/>
            <a:ext cx="221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PCR Cycling</a:t>
            </a:r>
            <a:endParaRPr lang="en-US" sz="2800" dirty="0">
              <a:solidFill>
                <a:srgbClr val="800000"/>
              </a:solidFill>
              <a:effectLst>
                <a:outerShdw blurRad="1270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0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5400"/>
            <a:ext cx="906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PCR – Gene Amplification </a:t>
            </a:r>
            <a:r>
              <a:rPr lang="en-US" sz="2800" i="1" dirty="0" smtClean="0">
                <a:solidFill>
                  <a:srgbClr val="800000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 vitro</a:t>
            </a:r>
            <a:endParaRPr lang="en-US" sz="2800" dirty="0">
              <a:solidFill>
                <a:srgbClr val="800000"/>
              </a:solidFill>
              <a:effectLst>
                <a:outerShdw blurRad="1270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0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90600"/>
            <a:ext cx="5397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286000"/>
            <a:ext cx="4889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810000"/>
            <a:ext cx="5308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8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"/>
            <a:ext cx="5308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743200"/>
            <a:ext cx="5308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0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1023</Words>
  <Application>Microsoft Office PowerPoint</Application>
  <PresentationFormat>On-screen Show (4:3)</PresentationFormat>
  <Paragraphs>828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Shiel, Nuala</dc:creator>
  <cp:lastModifiedBy>Shiel, Nuala</cp:lastModifiedBy>
  <cp:revision>46</cp:revision>
  <dcterms:created xsi:type="dcterms:W3CDTF">2006-08-16T00:00:00Z</dcterms:created>
  <dcterms:modified xsi:type="dcterms:W3CDTF">2012-09-27T13:41:24Z</dcterms:modified>
</cp:coreProperties>
</file>