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2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0AF27-E17D-9142-AFA6-4D2EAB7C360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D8DC4-B8AE-3A42-9CE7-511B9C2E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6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96A0C4-7F56-2C43-9575-8484F3F9A54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4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1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8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80FB-4233-4540-A611-E7D3223AA983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417E-3D0D-154E-B956-934B3292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877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The red cell membrane and its defects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799"/>
            <a:ext cx="6400800" cy="69860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Subarna Chakravorty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igure 4-3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4576259" cy="39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 membrane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50 proteins have been described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lood group antigens (25)</a:t>
            </a:r>
          </a:p>
          <a:p>
            <a:pPr lvl="1"/>
            <a:r>
              <a:rPr lang="en-US" dirty="0" smtClean="0"/>
              <a:t>transport proteins</a:t>
            </a:r>
            <a:endParaRPr lang="en-US" dirty="0"/>
          </a:p>
          <a:p>
            <a:pPr lvl="1"/>
            <a:r>
              <a:rPr lang="en-US" dirty="0" smtClean="0"/>
              <a:t>adhesion </a:t>
            </a:r>
            <a:r>
              <a:rPr lang="en-US" dirty="0"/>
              <a:t>proteins </a:t>
            </a:r>
            <a:r>
              <a:rPr lang="en-US" dirty="0" smtClean="0"/>
              <a:t>involved in </a:t>
            </a:r>
            <a:r>
              <a:rPr lang="en-US" dirty="0"/>
              <a:t>interactions of red cells with other blood cells and </a:t>
            </a:r>
            <a:r>
              <a:rPr lang="en-US" dirty="0" smtClean="0"/>
              <a:t>endothelial cells</a:t>
            </a:r>
          </a:p>
          <a:p>
            <a:pPr lvl="1"/>
            <a:r>
              <a:rPr lang="en-US" dirty="0" smtClean="0"/>
              <a:t> signaling receptors</a:t>
            </a:r>
            <a:endParaRPr lang="en-US" dirty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still undefined activities</a:t>
            </a:r>
          </a:p>
        </p:txBody>
      </p:sp>
    </p:spTree>
    <p:extLst>
      <p:ext uri="{BB962C8B-B14F-4D97-AF65-F5344CB8AC3E}">
        <p14:creationId xmlns:p14="http://schemas.microsoft.com/office/powerpoint/2010/main" val="24498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transport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Band 3 (</a:t>
            </a:r>
            <a:r>
              <a:rPr lang="en-US" dirty="0"/>
              <a:t>anion transporter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quaporin </a:t>
            </a:r>
            <a:r>
              <a:rPr lang="en-US" dirty="0"/>
              <a:t>1 (water transporter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Glut1 </a:t>
            </a:r>
            <a:r>
              <a:rPr lang="en-US" dirty="0"/>
              <a:t>(</a:t>
            </a:r>
            <a:r>
              <a:rPr lang="en-US" dirty="0" smtClean="0"/>
              <a:t>glucose and </a:t>
            </a:r>
            <a:r>
              <a:rPr lang="en-US" dirty="0"/>
              <a:t>L-</a:t>
            </a:r>
            <a:r>
              <a:rPr lang="en-US" dirty="0" err="1"/>
              <a:t>dehydroascorbic</a:t>
            </a:r>
            <a:r>
              <a:rPr lang="en-US" dirty="0"/>
              <a:t> acid transporter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Kidd </a:t>
            </a:r>
            <a:r>
              <a:rPr lang="en-US" dirty="0"/>
              <a:t>antigen </a:t>
            </a:r>
            <a:r>
              <a:rPr lang="en-US" dirty="0" smtClean="0"/>
              <a:t>protein (</a:t>
            </a:r>
            <a:r>
              <a:rPr lang="en-US" dirty="0"/>
              <a:t>urea </a:t>
            </a:r>
            <a:r>
              <a:rPr lang="en-US" dirty="0" smtClean="0"/>
              <a:t>transporter)</a:t>
            </a:r>
          </a:p>
          <a:p>
            <a:r>
              <a:rPr lang="en-US" dirty="0" smtClean="0"/>
              <a:t> </a:t>
            </a:r>
            <a:r>
              <a:rPr lang="en-US" dirty="0" err="1"/>
              <a:t>RhAG</a:t>
            </a:r>
            <a:r>
              <a:rPr lang="en-US" dirty="0"/>
              <a:t> (gas transporter, probably of carbon</a:t>
            </a:r>
          </a:p>
          <a:p>
            <a:r>
              <a:rPr lang="en-US" dirty="0"/>
              <a:t>dioxide), </a:t>
            </a:r>
            <a:endParaRPr lang="en-US" dirty="0" smtClean="0"/>
          </a:p>
          <a:p>
            <a:r>
              <a:rPr lang="en-US" dirty="0" smtClean="0"/>
              <a:t>Na</a:t>
            </a:r>
            <a:r>
              <a:rPr lang="en-US" dirty="0"/>
              <a:t>-K-ATPase, </a:t>
            </a:r>
            <a:r>
              <a:rPr lang="en-US" dirty="0" err="1"/>
              <a:t>Ca</a:t>
            </a:r>
            <a:r>
              <a:rPr lang="en-US" dirty="0"/>
              <a:t> ATPase, Na-K-2Cl </a:t>
            </a:r>
            <a:r>
              <a:rPr lang="en-US" dirty="0" err="1"/>
              <a:t>cotransporter</a:t>
            </a:r>
            <a:r>
              <a:rPr lang="en-US" dirty="0"/>
              <a:t>,</a:t>
            </a:r>
          </a:p>
          <a:p>
            <a:r>
              <a:rPr lang="en-US" dirty="0"/>
              <a:t>Na-</a:t>
            </a:r>
            <a:r>
              <a:rPr lang="en-US" dirty="0" err="1"/>
              <a:t>Cl</a:t>
            </a:r>
            <a:r>
              <a:rPr lang="en-US" dirty="0"/>
              <a:t> </a:t>
            </a:r>
            <a:r>
              <a:rPr lang="en-US" dirty="0" err="1"/>
              <a:t>cotransporter</a:t>
            </a:r>
            <a:r>
              <a:rPr lang="en-US" dirty="0"/>
              <a:t>, Na-K </a:t>
            </a:r>
            <a:r>
              <a:rPr lang="en-US" dirty="0" err="1"/>
              <a:t>cotransporter</a:t>
            </a:r>
            <a:r>
              <a:rPr lang="en-US" dirty="0"/>
              <a:t>, K-</a:t>
            </a:r>
            <a:r>
              <a:rPr lang="en-US" dirty="0" err="1"/>
              <a:t>Cl</a:t>
            </a:r>
            <a:endParaRPr lang="en-US" dirty="0"/>
          </a:p>
          <a:p>
            <a:r>
              <a:rPr lang="en-US" dirty="0" err="1"/>
              <a:t>cotransporter</a:t>
            </a:r>
            <a:r>
              <a:rPr lang="en-US" dirty="0"/>
              <a:t>, and </a:t>
            </a:r>
            <a:r>
              <a:rPr lang="en-US" dirty="0" err="1"/>
              <a:t>Gardos</a:t>
            </a:r>
            <a:r>
              <a:rPr lang="en-US" dirty="0"/>
              <a:t> Channel.</a:t>
            </a:r>
          </a:p>
        </p:txBody>
      </p:sp>
    </p:spTree>
    <p:extLst>
      <p:ext uri="{BB962C8B-B14F-4D97-AF65-F5344CB8AC3E}">
        <p14:creationId xmlns:p14="http://schemas.microsoft.com/office/powerpoint/2010/main" val="26225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adhesion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ICAM4 (interacts with integrins)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Lu (</a:t>
            </a:r>
            <a:r>
              <a:rPr lang="en-US" dirty="0" err="1" smtClean="0"/>
              <a:t>laminin</a:t>
            </a:r>
            <a:r>
              <a:rPr lang="en-US" dirty="0" smtClean="0"/>
              <a:t> binding protein)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Macromolecular membrane protein complexes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686" r="-4068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143836" y="6488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Mohandas and Gallagher, Blood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Macromolecular membrane protein complexes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686" r="-40686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3" name="Oval 2"/>
          <p:cNvSpPr/>
          <p:nvPr/>
        </p:nvSpPr>
        <p:spPr>
          <a:xfrm>
            <a:off x="2376715" y="2086429"/>
            <a:ext cx="2213428" cy="40397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75858" y="2648856"/>
            <a:ext cx="635000" cy="381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63257" y="2238824"/>
            <a:ext cx="635000" cy="381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7429" y="2612571"/>
            <a:ext cx="635000" cy="381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3836" y="6488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Mohandas and Gallagher, Blood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Macromolecular membrane protein complexes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686" r="-40686"/>
          <a:stretch>
            <a:fillRect/>
          </a:stretch>
        </p:blipFill>
        <p:spPr/>
      </p:pic>
      <p:sp>
        <p:nvSpPr>
          <p:cNvPr id="3" name="Oval 2"/>
          <p:cNvSpPr/>
          <p:nvPr/>
        </p:nvSpPr>
        <p:spPr>
          <a:xfrm>
            <a:off x="4499429" y="2231571"/>
            <a:ext cx="1959429" cy="440871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35286" y="3120571"/>
            <a:ext cx="508000" cy="27214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1549" y="3091541"/>
            <a:ext cx="508000" cy="27214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544" y="2529108"/>
            <a:ext cx="508000" cy="27214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3836" y="6488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Mohandas and Gallagher, Blood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α </a:t>
            </a:r>
            <a:r>
              <a:rPr lang="en-US" dirty="0" err="1"/>
              <a:t>s</a:t>
            </a:r>
            <a:r>
              <a:rPr lang="en-US" dirty="0" err="1" smtClean="0"/>
              <a:t>pectrin</a:t>
            </a:r>
            <a:endParaRPr lang="en-US" dirty="0" smtClean="0"/>
          </a:p>
          <a:p>
            <a:r>
              <a:rPr lang="en-US" dirty="0" smtClean="0"/>
              <a:t>β </a:t>
            </a:r>
            <a:r>
              <a:rPr lang="en-US" dirty="0" err="1" smtClean="0"/>
              <a:t>spectrin</a:t>
            </a:r>
            <a:endParaRPr lang="en-US" dirty="0" smtClean="0"/>
          </a:p>
          <a:p>
            <a:r>
              <a:rPr lang="en-US" dirty="0" smtClean="0"/>
              <a:t>Actin</a:t>
            </a:r>
          </a:p>
          <a:p>
            <a:r>
              <a:rPr lang="en-US" dirty="0" smtClean="0"/>
              <a:t>Protein 4.1</a:t>
            </a:r>
          </a:p>
          <a:p>
            <a:r>
              <a:rPr lang="en-US" dirty="0" err="1" smtClean="0"/>
              <a:t>Adducin</a:t>
            </a:r>
            <a:endParaRPr lang="en-US" dirty="0" smtClean="0"/>
          </a:p>
          <a:p>
            <a:r>
              <a:rPr lang="en-US" dirty="0" err="1" smtClean="0"/>
              <a:t>Dematin</a:t>
            </a:r>
            <a:endParaRPr lang="en-US" dirty="0" smtClean="0"/>
          </a:p>
          <a:p>
            <a:r>
              <a:rPr lang="en-US" dirty="0" err="1" smtClean="0"/>
              <a:t>Tropomysin</a:t>
            </a:r>
            <a:endParaRPr lang="en-US" dirty="0" smtClean="0"/>
          </a:p>
          <a:p>
            <a:r>
              <a:rPr lang="en-US" dirty="0" err="1" smtClean="0"/>
              <a:t>Tropomodulin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Spectrin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and filamentous</a:t>
            </a:r>
          </a:p>
          <a:p>
            <a:r>
              <a:rPr lang="en-US" dirty="0" smtClean="0"/>
              <a:t>Triple helical repeats of 106 amino acids</a:t>
            </a:r>
          </a:p>
          <a:p>
            <a:r>
              <a:rPr lang="en-US" dirty="0" smtClean="0"/>
              <a:t>20 repeats in α </a:t>
            </a:r>
            <a:r>
              <a:rPr lang="en-US" dirty="0" err="1" smtClean="0"/>
              <a:t>spectrin</a:t>
            </a:r>
            <a:endParaRPr lang="en-US" dirty="0" smtClean="0"/>
          </a:p>
          <a:p>
            <a:r>
              <a:rPr lang="en-US" dirty="0" smtClean="0"/>
              <a:t>16 repeats in β </a:t>
            </a:r>
            <a:r>
              <a:rPr lang="en-US" dirty="0" err="1" smtClean="0"/>
              <a:t>spectrin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linkages of </a:t>
            </a:r>
            <a:r>
              <a:rPr lang="en-US" dirty="0" err="1" smtClean="0"/>
              <a:t>spectrin</a:t>
            </a:r>
            <a:r>
              <a:rPr lang="en-US" dirty="0" smtClean="0"/>
              <a:t> at transmembrane protein interaction site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160" b="-51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143836" y="6488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Mohandas and Gallagher, Blood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4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skeletal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Actin- polymers made of 16-20 monomers, numbers are tightly regulated in the red cell membrane</a:t>
            </a:r>
          </a:p>
          <a:p>
            <a:r>
              <a:rPr lang="en-US" dirty="0"/>
              <a:t>The </a:t>
            </a:r>
            <a:r>
              <a:rPr lang="en-US" dirty="0" err="1"/>
              <a:t>spectrin</a:t>
            </a:r>
            <a:r>
              <a:rPr lang="en-US" dirty="0"/>
              <a:t> dimer-dimer interaction and the </a:t>
            </a:r>
            <a:r>
              <a:rPr lang="en-US" dirty="0" err="1" smtClean="0"/>
              <a:t>spectrin</a:t>
            </a:r>
            <a:r>
              <a:rPr lang="en-US" dirty="0" smtClean="0"/>
              <a:t> actin- protein </a:t>
            </a:r>
            <a:r>
              <a:rPr lang="en-US" dirty="0"/>
              <a:t>4.1R </a:t>
            </a:r>
            <a:r>
              <a:rPr lang="en-US" dirty="0" err="1"/>
              <a:t>junctional</a:t>
            </a:r>
            <a:r>
              <a:rPr lang="en-US" dirty="0"/>
              <a:t> complex are key regulators of </a:t>
            </a:r>
            <a:r>
              <a:rPr lang="en-US" dirty="0" smtClean="0"/>
              <a:t>membrane mechanical </a:t>
            </a:r>
            <a:r>
              <a:rPr lang="en-US" dirty="0"/>
              <a:t>stability </a:t>
            </a:r>
          </a:p>
          <a:p>
            <a:r>
              <a:rPr lang="en-US" dirty="0" smtClean="0"/>
              <a:t>play </a:t>
            </a:r>
            <a:r>
              <a:rPr lang="en-US" dirty="0"/>
              <a:t>a critical role in </a:t>
            </a:r>
            <a:r>
              <a:rPr lang="en-US" dirty="0" smtClean="0"/>
              <a:t>preventing deformation</a:t>
            </a:r>
            <a:r>
              <a:rPr lang="en-US" dirty="0"/>
              <a:t>-induced membrane fragmentation as the cell </a:t>
            </a:r>
            <a:r>
              <a:rPr lang="en-US" dirty="0" smtClean="0"/>
              <a:t>encounters high </a:t>
            </a:r>
            <a:r>
              <a:rPr lang="en-US" dirty="0"/>
              <a:t>fluid shear stresses in circulation.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6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the structure and function of the red cell membrane</a:t>
            </a:r>
          </a:p>
          <a:p>
            <a:r>
              <a:rPr lang="en-US" dirty="0" smtClean="0"/>
              <a:t>Discuss the molecular defects underlying some of the well-known red cell membrane defects in humans</a:t>
            </a:r>
            <a:endParaRPr lang="en-US" dirty="0"/>
          </a:p>
          <a:p>
            <a:r>
              <a:rPr lang="en-US" dirty="0" smtClean="0"/>
              <a:t>Discuss the clinical features of such </a:t>
            </a:r>
            <a:r>
              <a:rPr lang="en-US" dirty="0" err="1" smtClean="0"/>
              <a:t>membranopathies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6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ure 4-3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17500"/>
            <a:ext cx="753903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Structure-function relationship of the RBC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the RBC</a:t>
            </a:r>
          </a:p>
          <a:p>
            <a:endParaRPr lang="en-US" dirty="0"/>
          </a:p>
          <a:p>
            <a:r>
              <a:rPr lang="en-US" dirty="0" smtClean="0"/>
              <a:t>Cytoplasmic viscosity</a:t>
            </a:r>
          </a:p>
          <a:p>
            <a:endParaRPr lang="en-US" dirty="0"/>
          </a:p>
          <a:p>
            <a:r>
              <a:rPr lang="en-US" dirty="0" smtClean="0"/>
              <a:t>Membrane deformability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486" y="274638"/>
            <a:ext cx="8229600" cy="1143000"/>
          </a:xfrm>
        </p:spPr>
        <p:txBody>
          <a:bodyPr/>
          <a:lstStyle/>
          <a:p>
            <a:r>
              <a:rPr lang="en-US" dirty="0" smtClean="0"/>
              <a:t>Cell shape</a:t>
            </a:r>
            <a:r>
              <a:rPr lang="en-US" dirty="0"/>
              <a:t>:</a:t>
            </a:r>
            <a:r>
              <a:rPr lang="en-US" dirty="0" smtClean="0"/>
              <a:t> bi-concave discs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34" b="-6034"/>
          <a:stretch>
            <a:fillRect/>
          </a:stretch>
        </p:blipFill>
        <p:spPr>
          <a:xfrm>
            <a:off x="163286" y="274638"/>
            <a:ext cx="1453791" cy="162922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4286" y="1401990"/>
            <a:ext cx="8345714" cy="4932362"/>
          </a:xfrm>
        </p:spPr>
        <p:txBody>
          <a:bodyPr>
            <a:noAutofit/>
          </a:bodyPr>
          <a:lstStyle/>
          <a:p>
            <a:r>
              <a:rPr lang="en-US" dirty="0" smtClean="0"/>
              <a:t>Average volume 90fl , average SA 140μm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40% more surface area compared to a  sphere of the same volume</a:t>
            </a:r>
          </a:p>
          <a:p>
            <a:r>
              <a:rPr lang="en-US" dirty="0" smtClean="0"/>
              <a:t>Strong cohesion between lipid bilayer and skeletal proteins stops membrane </a:t>
            </a:r>
            <a:r>
              <a:rPr lang="en-US" dirty="0" err="1" smtClean="0"/>
              <a:t>vesciculation</a:t>
            </a:r>
            <a:r>
              <a:rPr lang="en-US" dirty="0" smtClean="0"/>
              <a:t> (vertical linkage between bilayer and membrane skeleton)</a:t>
            </a:r>
          </a:p>
          <a:p>
            <a:r>
              <a:rPr lang="en-US" dirty="0" smtClean="0"/>
              <a:t>Membrane integrity is maintained by strong interactions within the skeletal proteins (</a:t>
            </a:r>
            <a:r>
              <a:rPr lang="en-US" dirty="0" err="1" smtClean="0"/>
              <a:t>spectrin</a:t>
            </a:r>
            <a:r>
              <a:rPr lang="en-US" dirty="0" smtClean="0"/>
              <a:t> dimers and proteins in the </a:t>
            </a:r>
            <a:r>
              <a:rPr lang="en-US" dirty="0" err="1" smtClean="0"/>
              <a:t>junctional</a:t>
            </a:r>
            <a:r>
              <a:rPr lang="en-US" dirty="0" smtClean="0"/>
              <a:t> complex ) and with membrane phospholipids</a:t>
            </a:r>
          </a:p>
          <a:p>
            <a:r>
              <a:rPr lang="en-US" dirty="0" smtClean="0"/>
              <a:t>Careful </a:t>
            </a:r>
            <a:r>
              <a:rPr lang="en-US" dirty="0" err="1" smtClean="0"/>
              <a:t>cation</a:t>
            </a:r>
            <a:r>
              <a:rPr lang="en-US" dirty="0" smtClean="0"/>
              <a:t> regulation maintains RBC volume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0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Macromolecular membrane protein complexes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686" r="-40686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Oval 4"/>
          <p:cNvSpPr/>
          <p:nvPr/>
        </p:nvSpPr>
        <p:spPr>
          <a:xfrm>
            <a:off x="2775858" y="2648856"/>
            <a:ext cx="635000" cy="381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63257" y="2238824"/>
            <a:ext cx="635000" cy="381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7429" y="2612571"/>
            <a:ext cx="635000" cy="381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3836" y="6488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Mohandas and Gallagher, Blood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Cytoplasmic </a:t>
            </a:r>
            <a:r>
              <a:rPr lang="en-US" dirty="0" err="1" smtClean="0"/>
              <a:t>viscocity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Rapid RBC shape change is governed by its cytoplasmic </a:t>
            </a:r>
            <a:r>
              <a:rPr lang="en-US" dirty="0" err="1" smtClean="0"/>
              <a:t>viscocity</a:t>
            </a:r>
            <a:r>
              <a:rPr lang="en-US" dirty="0" smtClean="0"/>
              <a:t>, which in turn is determined by the Haemoglobin concentration within the cell (MCH)</a:t>
            </a:r>
          </a:p>
          <a:p>
            <a:r>
              <a:rPr lang="en-US" dirty="0" smtClean="0"/>
              <a:t>Average MCH 33 g/dl (27-37)</a:t>
            </a:r>
          </a:p>
          <a:p>
            <a:r>
              <a:rPr lang="en-US" dirty="0" smtClean="0"/>
              <a:t>Viscosity rises steeply if MCH &gt; 37</a:t>
            </a:r>
          </a:p>
          <a:p>
            <a:r>
              <a:rPr lang="en-US" dirty="0" smtClean="0"/>
              <a:t>increased cytoplasmic viscosity will hamper the cells ability to squeeze through microcirculation and affect tissue oxygen delivery ( but not cell survival)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34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deformability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Spectrin</a:t>
            </a:r>
            <a:r>
              <a:rPr lang="en-US" dirty="0" smtClean="0"/>
              <a:t> repeats behave as independent folding and unfolding units, affecting membrane elasticity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7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 cell membrane defect in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or skeletal protein mutations causing altered membrane function</a:t>
            </a:r>
          </a:p>
          <a:p>
            <a:pPr lvl="1"/>
            <a:r>
              <a:rPr lang="en-US" dirty="0" smtClean="0"/>
              <a:t>Hereditary Spherocytosis (HS)</a:t>
            </a:r>
          </a:p>
          <a:p>
            <a:pPr lvl="1"/>
            <a:r>
              <a:rPr lang="en-US" dirty="0" smtClean="0"/>
              <a:t>Hereditary </a:t>
            </a:r>
            <a:r>
              <a:rPr lang="en-US" dirty="0" err="1" smtClean="0"/>
              <a:t>Elliptocytosis</a:t>
            </a:r>
            <a:r>
              <a:rPr lang="en-US" dirty="0" smtClean="0"/>
              <a:t> (HE)</a:t>
            </a:r>
          </a:p>
          <a:p>
            <a:pPr lvl="1"/>
            <a:r>
              <a:rPr lang="en-US" dirty="0" smtClean="0"/>
              <a:t>Hereditary </a:t>
            </a:r>
            <a:r>
              <a:rPr lang="en-US" dirty="0" err="1" smtClean="0"/>
              <a:t>Stomatocytosis</a:t>
            </a:r>
            <a:endParaRPr lang="en-US" dirty="0" smtClean="0"/>
          </a:p>
          <a:p>
            <a:pPr lvl="1"/>
            <a:r>
              <a:rPr lang="en-US" dirty="0" smtClean="0"/>
              <a:t>Hereditary </a:t>
            </a:r>
            <a:r>
              <a:rPr lang="en-US" dirty="0" err="1" smtClean="0"/>
              <a:t>Ovalocytosis</a:t>
            </a:r>
            <a:endParaRPr lang="en-US" dirty="0" smtClean="0"/>
          </a:p>
          <a:p>
            <a:r>
              <a:rPr lang="en-US" dirty="0" smtClean="0"/>
              <a:t>Secondary effect on membrane function due to altered globin content in RBC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62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spherocytosis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Common in Caucasians (1:3000)</a:t>
            </a:r>
          </a:p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Anaemia</a:t>
            </a:r>
          </a:p>
          <a:p>
            <a:pPr lvl="1"/>
            <a:r>
              <a:rPr lang="en-US" dirty="0" smtClean="0"/>
              <a:t>Jaundice</a:t>
            </a:r>
          </a:p>
          <a:p>
            <a:pPr lvl="1"/>
            <a:r>
              <a:rPr lang="en-US" dirty="0" err="1" smtClean="0"/>
              <a:t>Reticulocytosis</a:t>
            </a:r>
            <a:endParaRPr lang="en-US" dirty="0" smtClean="0"/>
          </a:p>
          <a:p>
            <a:pPr lvl="1"/>
            <a:r>
              <a:rPr lang="en-US" dirty="0" smtClean="0"/>
              <a:t>Splenomegaly</a:t>
            </a:r>
          </a:p>
          <a:p>
            <a:pPr lvl="1"/>
            <a:r>
              <a:rPr lang="en-US" dirty="0" smtClean="0"/>
              <a:t>Gallstones</a:t>
            </a:r>
          </a:p>
          <a:p>
            <a:pPr lvl="1"/>
            <a:r>
              <a:rPr lang="en-US" dirty="0" err="1" smtClean="0"/>
              <a:t>Spherocytes</a:t>
            </a:r>
            <a:r>
              <a:rPr lang="en-US" dirty="0" smtClean="0"/>
              <a:t> in blood smears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15" y="1946729"/>
            <a:ext cx="21209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68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spherocytosis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heterogeneity</a:t>
            </a:r>
          </a:p>
          <a:p>
            <a:r>
              <a:rPr lang="en-US" dirty="0" smtClean="0"/>
              <a:t>Loss of RBC membrane surface area, causing cell shape change to </a:t>
            </a:r>
            <a:r>
              <a:rPr lang="en-US" dirty="0" err="1" smtClean="0"/>
              <a:t>spherocytes</a:t>
            </a:r>
            <a:endParaRPr lang="en-US" dirty="0" smtClean="0"/>
          </a:p>
          <a:p>
            <a:r>
              <a:rPr lang="en-US" dirty="0" smtClean="0"/>
              <a:t>Destroyed in splenic cords</a:t>
            </a:r>
          </a:p>
          <a:p>
            <a:r>
              <a:rPr lang="en-US" dirty="0" smtClean="0"/>
              <a:t>Membrane surface area loss occurs due to reduction in loss of cohesion of the membrane components due to mutations in the so –called ‘Vertical linkage’ proteins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</a:t>
            </a:r>
            <a:r>
              <a:rPr lang="en-US" dirty="0" err="1" smtClean="0"/>
              <a:t>elliptocytosis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Worldwide distribution (more in malarial endemic areas)</a:t>
            </a:r>
          </a:p>
          <a:p>
            <a:r>
              <a:rPr lang="en-US" dirty="0" smtClean="0"/>
              <a:t>10% are symptomatic</a:t>
            </a:r>
          </a:p>
          <a:p>
            <a:r>
              <a:rPr lang="en-US" dirty="0" smtClean="0"/>
              <a:t>Elliptical cells on smears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72" y="3429000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talk we will:</a:t>
            </a:r>
          </a:p>
          <a:p>
            <a:pPr lvl="1"/>
            <a:r>
              <a:rPr lang="en-US" dirty="0" smtClean="0"/>
              <a:t>Understand the structure of the RBC membrane and its role in RBC rheology</a:t>
            </a:r>
          </a:p>
          <a:p>
            <a:pPr lvl="1"/>
            <a:r>
              <a:rPr lang="en-US" dirty="0" smtClean="0"/>
              <a:t>Correlate the structure and function of individual components of the RBC membrane</a:t>
            </a:r>
          </a:p>
          <a:p>
            <a:pPr lvl="1"/>
            <a:r>
              <a:rPr lang="en-US" dirty="0" smtClean="0"/>
              <a:t>Understand how the membrane defects correlate to clinical effects in RBC membrane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49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</a:t>
            </a:r>
            <a:r>
              <a:rPr lang="en-US" dirty="0" err="1" smtClean="0"/>
              <a:t>elliptocytosis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in membrane surface area</a:t>
            </a:r>
          </a:p>
          <a:p>
            <a:r>
              <a:rPr lang="en-US" dirty="0" smtClean="0"/>
              <a:t>Gradual deformation of cell shape to elliptical</a:t>
            </a:r>
          </a:p>
          <a:p>
            <a:r>
              <a:rPr lang="en-US" dirty="0" smtClean="0"/>
              <a:t>Occurs as a result of mutation in membrane skeletal proteins responsible for ‘horizontal linkage’ – </a:t>
            </a:r>
            <a:r>
              <a:rPr lang="en-US" dirty="0" err="1" smtClean="0"/>
              <a:t>spectrins</a:t>
            </a:r>
            <a:r>
              <a:rPr lang="en-US" dirty="0" smtClean="0"/>
              <a:t>, protein 4.1,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71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Overhydrated </a:t>
            </a:r>
            <a:r>
              <a:rPr lang="en-US" dirty="0" err="1" smtClean="0"/>
              <a:t>heredtary</a:t>
            </a:r>
            <a:r>
              <a:rPr lang="en-US" dirty="0" smtClean="0"/>
              <a:t> </a:t>
            </a:r>
            <a:r>
              <a:rPr lang="en-US" dirty="0" err="1" smtClean="0"/>
              <a:t>stomatocytosis</a:t>
            </a:r>
            <a:r>
              <a:rPr lang="en-US" dirty="0" smtClean="0"/>
              <a:t> (OHS)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Marked increase in </a:t>
            </a:r>
            <a:r>
              <a:rPr lang="en-US" dirty="0" err="1" smtClean="0"/>
              <a:t>cation</a:t>
            </a:r>
            <a:r>
              <a:rPr lang="en-US" dirty="0" smtClean="0"/>
              <a:t> content</a:t>
            </a:r>
          </a:p>
          <a:p>
            <a:r>
              <a:rPr lang="en-US" dirty="0" err="1" smtClean="0"/>
              <a:t>Stomatocytes</a:t>
            </a:r>
            <a:r>
              <a:rPr lang="en-US" dirty="0" smtClean="0"/>
              <a:t> on smear</a:t>
            </a:r>
          </a:p>
          <a:p>
            <a:r>
              <a:rPr lang="en-US" dirty="0" smtClean="0"/>
              <a:t>Molecular basis not known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229" y="3573463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membrane deformability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asian</a:t>
            </a:r>
            <a:r>
              <a:rPr lang="en-US" dirty="0" smtClean="0"/>
              <a:t> </a:t>
            </a:r>
            <a:r>
              <a:rPr lang="en-US" dirty="0" err="1" smtClean="0"/>
              <a:t>ovalocytosis</a:t>
            </a:r>
            <a:endParaRPr lang="en-US" dirty="0" smtClean="0"/>
          </a:p>
          <a:p>
            <a:r>
              <a:rPr lang="en-US" dirty="0" smtClean="0"/>
              <a:t>Marked reduction in cell membrane deformability</a:t>
            </a:r>
          </a:p>
          <a:p>
            <a:r>
              <a:rPr lang="en-US" dirty="0" smtClean="0"/>
              <a:t>Single mutation in band 3</a:t>
            </a:r>
          </a:p>
          <a:p>
            <a:r>
              <a:rPr lang="en-US" dirty="0" err="1" smtClean="0"/>
              <a:t>Ovalocytes</a:t>
            </a:r>
            <a:r>
              <a:rPr lang="en-US" dirty="0" smtClean="0"/>
              <a:t> on smear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3814763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4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to suspect RBC </a:t>
            </a:r>
            <a:r>
              <a:rPr lang="en-US" dirty="0" err="1" smtClean="0"/>
              <a:t>membranopathy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Haemolytic</a:t>
            </a:r>
            <a:r>
              <a:rPr lang="en-US" dirty="0" smtClean="0"/>
              <a:t> anaemia</a:t>
            </a:r>
          </a:p>
          <a:p>
            <a:r>
              <a:rPr lang="en-US" dirty="0" smtClean="0"/>
              <a:t>Jaundice</a:t>
            </a:r>
          </a:p>
          <a:p>
            <a:r>
              <a:rPr lang="en-US" dirty="0" smtClean="0"/>
              <a:t>No evidence of immune </a:t>
            </a:r>
            <a:r>
              <a:rPr lang="en-US" dirty="0" err="1" smtClean="0"/>
              <a:t>haemolysis</a:t>
            </a:r>
            <a:endParaRPr lang="en-US" dirty="0" smtClean="0"/>
          </a:p>
          <a:p>
            <a:r>
              <a:rPr lang="en-US" dirty="0" err="1" smtClean="0"/>
              <a:t>Reticulocytosis</a:t>
            </a:r>
            <a:endParaRPr lang="en-US" dirty="0" smtClean="0"/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Peripheral smear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01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Specialist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 binding assay</a:t>
            </a:r>
          </a:p>
          <a:p>
            <a:r>
              <a:rPr lang="en-US" dirty="0" smtClean="0"/>
              <a:t>SDS PAGE Electrophoresis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0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Spectrin</a:t>
            </a:r>
            <a:r>
              <a:rPr lang="en-US" dirty="0" smtClean="0"/>
              <a:t> electrophoresis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573" b="7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157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RBC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plasma membrane of the RBC is its only structural component and accounts </a:t>
            </a:r>
            <a:r>
              <a:rPr lang="en-US" dirty="0"/>
              <a:t>for all </a:t>
            </a:r>
            <a:r>
              <a:rPr lang="en-US" dirty="0" smtClean="0"/>
              <a:t>of its </a:t>
            </a:r>
            <a:r>
              <a:rPr lang="en-US" dirty="0"/>
              <a:t>diverse antigenic, transport, and mechanical </a:t>
            </a:r>
            <a:r>
              <a:rPr lang="en-US" dirty="0" smtClean="0"/>
              <a:t>characteristics</a:t>
            </a:r>
          </a:p>
          <a:p>
            <a:r>
              <a:rPr lang="en-US" dirty="0" smtClean="0"/>
              <a:t>The RBC membrane is composed of a lipid bilayer along with a 2D protein network running beneath the inner surface of the bilayer (RBC membrane skeleton)</a:t>
            </a:r>
          </a:p>
          <a:p>
            <a:r>
              <a:rPr lang="en-US" dirty="0" smtClean="0"/>
              <a:t>The </a:t>
            </a:r>
            <a:r>
              <a:rPr lang="en-US" dirty="0"/>
              <a:t>lipid bilayer </a:t>
            </a:r>
            <a:r>
              <a:rPr lang="en-US" dirty="0" smtClean="0"/>
              <a:t>is studded </a:t>
            </a:r>
            <a:r>
              <a:rPr lang="en-US" dirty="0"/>
              <a:t>with transmembrane </a:t>
            </a:r>
            <a:r>
              <a:rPr lang="en-US" dirty="0" smtClean="0"/>
              <a:t>proteins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 membrane deformability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505" r="-19505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341308" y="2400517"/>
            <a:ext cx="956804" cy="17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198456"/>
            <a:ext cx="13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Reticulocyte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99472" y="2835394"/>
            <a:ext cx="8698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69292" y="259186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</a:t>
            </a:r>
          </a:p>
          <a:p>
            <a:r>
              <a:rPr lang="en-US" dirty="0" smtClean="0"/>
              <a:t>discoid RBC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41308" y="5231755"/>
            <a:ext cx="14108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744694"/>
            <a:ext cx="1854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RBC squeezing </a:t>
            </a:r>
          </a:p>
          <a:p>
            <a:r>
              <a:rPr lang="en-US" dirty="0" smtClean="0"/>
              <a:t>through a </a:t>
            </a:r>
          </a:p>
          <a:p>
            <a:r>
              <a:rPr lang="en-US" dirty="0" smtClean="0"/>
              <a:t>splenic cord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21129" y="5262389"/>
            <a:ext cx="8698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0949" y="4929360"/>
            <a:ext cx="1641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RBC shape in an</a:t>
            </a:r>
          </a:p>
          <a:p>
            <a:r>
              <a:rPr lang="en-US" dirty="0" smtClean="0"/>
              <a:t> in vitro </a:t>
            </a:r>
          </a:p>
          <a:p>
            <a:r>
              <a:rPr lang="en-US" dirty="0" smtClean="0"/>
              <a:t> flow chamber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43836" y="64886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Mohandas and Gallagher, Blood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</a:t>
            </a:r>
            <a:r>
              <a:rPr lang="en-US" dirty="0" err="1" smtClean="0"/>
              <a:t>organisation</a:t>
            </a:r>
            <a:r>
              <a:rPr lang="en-US" dirty="0" smtClean="0"/>
              <a:t> of a normal RBC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</a:t>
            </a:r>
            <a:r>
              <a:rPr lang="en-US" dirty="0"/>
              <a:t>is highly elastic (100-fold softer than a latex </a:t>
            </a:r>
            <a:r>
              <a:rPr lang="en-US" dirty="0" smtClean="0"/>
              <a:t>membrane of </a:t>
            </a:r>
            <a:r>
              <a:rPr lang="en-US" dirty="0"/>
              <a:t>comparable thickness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rapidly </a:t>
            </a:r>
            <a:r>
              <a:rPr lang="en-US" dirty="0"/>
              <a:t>responds to applied fluid </a:t>
            </a:r>
            <a:r>
              <a:rPr lang="en-US" dirty="0" smtClean="0"/>
              <a:t>stresses (</a:t>
            </a:r>
            <a:r>
              <a:rPr lang="en-US" dirty="0"/>
              <a:t>time constants in the range of 100 milliseconds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stronger than </a:t>
            </a:r>
            <a:r>
              <a:rPr lang="en-US" dirty="0"/>
              <a:t>steel in terms of structural resistance. </a:t>
            </a:r>
          </a:p>
          <a:p>
            <a:r>
              <a:rPr lang="en-US" dirty="0" smtClean="0"/>
              <a:t>While </a:t>
            </a:r>
            <a:r>
              <a:rPr lang="en-US" dirty="0"/>
              <a:t>a normal red </a:t>
            </a:r>
            <a:r>
              <a:rPr lang="en-US" dirty="0" smtClean="0"/>
              <a:t>cell can </a:t>
            </a:r>
            <a:r>
              <a:rPr lang="en-US" dirty="0"/>
              <a:t>deform with linear extensions of up to approximately 250%, </a:t>
            </a:r>
            <a:r>
              <a:rPr lang="en-US" dirty="0" smtClean="0"/>
              <a:t>a 3</a:t>
            </a:r>
            <a:r>
              <a:rPr lang="en-US" dirty="0"/>
              <a:t>% to 4% increase in surface area results in cell lysis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1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lipid bilayer is composed of </a:t>
            </a:r>
            <a:r>
              <a:rPr lang="en-US" dirty="0" smtClean="0"/>
              <a:t>equal proportions </a:t>
            </a:r>
            <a:r>
              <a:rPr lang="en-US" dirty="0"/>
              <a:t>by weight of cholesterol and </a:t>
            </a:r>
            <a:r>
              <a:rPr lang="en-US" dirty="0" smtClean="0"/>
              <a:t>phospholipids</a:t>
            </a:r>
          </a:p>
          <a:p>
            <a:r>
              <a:rPr lang="en-US" dirty="0" err="1"/>
              <a:t>Phosphatidylcholine</a:t>
            </a:r>
            <a:r>
              <a:rPr lang="en-US" dirty="0"/>
              <a:t> and </a:t>
            </a:r>
            <a:r>
              <a:rPr lang="en-US" dirty="0" err="1"/>
              <a:t>sphingomyelin</a:t>
            </a:r>
            <a:r>
              <a:rPr lang="en-US" dirty="0"/>
              <a:t> are predominantly </a:t>
            </a:r>
            <a:r>
              <a:rPr lang="en-US" dirty="0" smtClean="0"/>
              <a:t>located in </a:t>
            </a:r>
            <a:r>
              <a:rPr lang="en-US" dirty="0"/>
              <a:t>the outer monolayer, while most </a:t>
            </a:r>
            <a:r>
              <a:rPr lang="en-US" dirty="0" err="1"/>
              <a:t>phosphatidylethanolamine</a:t>
            </a:r>
            <a:r>
              <a:rPr lang="en-US" dirty="0"/>
              <a:t> </a:t>
            </a:r>
            <a:r>
              <a:rPr lang="en-US" dirty="0" smtClean="0"/>
              <a:t>and all </a:t>
            </a:r>
            <a:r>
              <a:rPr lang="en-US" dirty="0" err="1"/>
              <a:t>phosphatidylserine</a:t>
            </a:r>
            <a:r>
              <a:rPr lang="en-US" dirty="0"/>
              <a:t> (PS), together with the minor </a:t>
            </a:r>
            <a:r>
              <a:rPr lang="en-US" dirty="0" err="1" smtClean="0"/>
              <a:t>phosphoinositide</a:t>
            </a:r>
            <a:r>
              <a:rPr lang="en-US" dirty="0" smtClean="0"/>
              <a:t> constituents </a:t>
            </a:r>
            <a:r>
              <a:rPr lang="en-US" dirty="0"/>
              <a:t>are confined to the inner monolayer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8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 bilayer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83" r="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610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the phospholipid </a:t>
            </a:r>
            <a:r>
              <a:rPr lang="en-US" dirty="0" err="1" smtClean="0"/>
              <a:t>dysequlibrium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Flippase</a:t>
            </a:r>
            <a:endParaRPr lang="en-US" dirty="0" smtClean="0"/>
          </a:p>
          <a:p>
            <a:r>
              <a:rPr lang="en-US" dirty="0" err="1" smtClean="0"/>
              <a:t>Floppase</a:t>
            </a:r>
            <a:endParaRPr lang="en-US" dirty="0" smtClean="0"/>
          </a:p>
          <a:p>
            <a:r>
              <a:rPr lang="en-US" dirty="0" err="1" smtClean="0"/>
              <a:t>Scramblase</a:t>
            </a:r>
            <a:endParaRPr lang="en-US" dirty="0" smtClean="0"/>
          </a:p>
          <a:p>
            <a:r>
              <a:rPr lang="en-US" dirty="0" smtClean="0"/>
              <a:t>Avoid PS exposure in outer layer to prevent phagocytosis by macrophages and inhibit adhesion of RBC membrane to endothelium</a:t>
            </a:r>
          </a:p>
          <a:p>
            <a:r>
              <a:rPr lang="en-US" dirty="0" smtClean="0"/>
              <a:t>By interactions </a:t>
            </a:r>
            <a:r>
              <a:rPr lang="en-US" dirty="0"/>
              <a:t>with skeletal proteins, </a:t>
            </a:r>
            <a:r>
              <a:rPr lang="en-US" dirty="0" err="1"/>
              <a:t>spectrin</a:t>
            </a:r>
            <a:r>
              <a:rPr lang="en-US" dirty="0"/>
              <a:t>, </a:t>
            </a:r>
            <a:r>
              <a:rPr lang="en-US" dirty="0" smtClean="0"/>
              <a:t>and protein </a:t>
            </a:r>
            <a:r>
              <a:rPr lang="en-US" dirty="0"/>
              <a:t>4.1R, both PS and phosphatidylinositol-4,5-</a:t>
            </a:r>
            <a:r>
              <a:rPr lang="en-US" dirty="0" smtClean="0"/>
              <a:t>bisphosphate (</a:t>
            </a:r>
            <a:r>
              <a:rPr lang="en-US" dirty="0"/>
              <a:t>PIP2) can regulate membrane mechanical function</a:t>
            </a:r>
          </a:p>
        </p:txBody>
      </p:sp>
    </p:spTree>
    <p:extLst>
      <p:ext uri="{BB962C8B-B14F-4D97-AF65-F5344CB8AC3E}">
        <p14:creationId xmlns:p14="http://schemas.microsoft.com/office/powerpoint/2010/main" val="397782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1039</Words>
  <Application>Microsoft Office PowerPoint</Application>
  <PresentationFormat>On-screen Show (4:3)</PresentationFormat>
  <Paragraphs>165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red cell membrane and its defects</vt:lpstr>
      <vt:lpstr>Aims of this talk</vt:lpstr>
      <vt:lpstr>Objectives</vt:lpstr>
      <vt:lpstr>The RBC membrane</vt:lpstr>
      <vt:lpstr>RBC membrane deformability</vt:lpstr>
      <vt:lpstr>Structural organisation of a normal RBC membrane</vt:lpstr>
      <vt:lpstr>Membrane lipids</vt:lpstr>
      <vt:lpstr>Phospholipid bilayer</vt:lpstr>
      <vt:lpstr>Maintaining the phospholipid dysequlibrium</vt:lpstr>
      <vt:lpstr>RBC membrane proteins</vt:lpstr>
      <vt:lpstr>Membrane transport proteins</vt:lpstr>
      <vt:lpstr>Membrane adhesion proteins</vt:lpstr>
      <vt:lpstr>Macromolecular membrane protein complexes</vt:lpstr>
      <vt:lpstr>Macromolecular membrane protein complexes</vt:lpstr>
      <vt:lpstr>Macromolecular membrane protein complexes</vt:lpstr>
      <vt:lpstr>Skeletal proteins</vt:lpstr>
      <vt:lpstr>Spectrin</vt:lpstr>
      <vt:lpstr>Horizontal linkages of spectrin at transmembrane protein interaction site </vt:lpstr>
      <vt:lpstr>Other skeletal proteins</vt:lpstr>
      <vt:lpstr>PowerPoint Presentation</vt:lpstr>
      <vt:lpstr>Structure-function relationship of the RBC membrane</vt:lpstr>
      <vt:lpstr>Cell shape: bi-concave discs</vt:lpstr>
      <vt:lpstr>Macromolecular membrane protein complexes</vt:lpstr>
      <vt:lpstr>Cytoplasmic viscocity</vt:lpstr>
      <vt:lpstr>Membrane deformability</vt:lpstr>
      <vt:lpstr>Red cell membrane defect in disease</vt:lpstr>
      <vt:lpstr>Hereditary spherocytosis</vt:lpstr>
      <vt:lpstr>Hereditary spherocytosis</vt:lpstr>
      <vt:lpstr>Hereditary elliptocytosis</vt:lpstr>
      <vt:lpstr>Hereditary elliptocytosis</vt:lpstr>
      <vt:lpstr>Overhydrated heredtary stomatocytosis (OHS)</vt:lpstr>
      <vt:lpstr>Reduced membrane deformability</vt:lpstr>
      <vt:lpstr>When to suspect RBC membranopathy</vt:lpstr>
      <vt:lpstr>Specialist tests</vt:lpstr>
      <vt:lpstr>Spectrin electrophoresis</vt:lpstr>
    </vt:vector>
  </TitlesOfParts>
  <Company>Department of Haematology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red cell membrane and its defects</dc:title>
  <dc:creator>Subarna Chakravorty</dc:creator>
  <cp:lastModifiedBy>Shiel, Nuala</cp:lastModifiedBy>
  <cp:revision>70</cp:revision>
  <dcterms:created xsi:type="dcterms:W3CDTF">2013-01-14T21:27:29Z</dcterms:created>
  <dcterms:modified xsi:type="dcterms:W3CDTF">2013-02-11T13:56:26Z</dcterms:modified>
</cp:coreProperties>
</file>