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256" r:id="rId2"/>
    <p:sldId id="257" r:id="rId3"/>
    <p:sldId id="307" r:id="rId4"/>
    <p:sldId id="259" r:id="rId5"/>
    <p:sldId id="258" r:id="rId6"/>
    <p:sldId id="261" r:id="rId7"/>
    <p:sldId id="267" r:id="rId8"/>
    <p:sldId id="268" r:id="rId9"/>
    <p:sldId id="269" r:id="rId10"/>
    <p:sldId id="270" r:id="rId11"/>
    <p:sldId id="304" r:id="rId12"/>
    <p:sldId id="263" r:id="rId13"/>
    <p:sldId id="265" r:id="rId14"/>
    <p:sldId id="264" r:id="rId15"/>
    <p:sldId id="277" r:id="rId16"/>
    <p:sldId id="308" r:id="rId17"/>
    <p:sldId id="313" r:id="rId18"/>
    <p:sldId id="309" r:id="rId19"/>
    <p:sldId id="314" r:id="rId20"/>
    <p:sldId id="312" r:id="rId21"/>
    <p:sldId id="310" r:id="rId22"/>
    <p:sldId id="311" r:id="rId23"/>
    <p:sldId id="278" r:id="rId24"/>
    <p:sldId id="281" r:id="rId25"/>
    <p:sldId id="280" r:id="rId26"/>
    <p:sldId id="282" r:id="rId27"/>
    <p:sldId id="285"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94678" autoAdjust="0"/>
  </p:normalViewPr>
  <p:slideViewPr>
    <p:cSldViewPr>
      <p:cViewPr varScale="1">
        <p:scale>
          <a:sx n="106" d="100"/>
          <a:sy n="106" d="100"/>
        </p:scale>
        <p:origin x="1626" y="84"/>
      </p:cViewPr>
      <p:guideLst>
        <p:guide orient="horz" pos="2160"/>
        <p:guide pos="3061"/>
      </p:guideLst>
    </p:cSldViewPr>
  </p:slideViewPr>
  <p:outlineViewPr>
    <p:cViewPr>
      <p:scale>
        <a:sx n="33" d="100"/>
        <a:sy n="33" d="100"/>
      </p:scale>
      <p:origin x="0" y="895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834E1FB-FD5D-49FB-BCF5-3FD8F72DFD43}" type="datetimeFigureOut">
              <a:rPr lang="en-GB"/>
              <a:pPr>
                <a:defRPr/>
              </a:pPr>
              <a:t>06/01/2013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80D4D1F-F161-4A14-A390-D6EC90D652EC}" type="slidenum">
              <a:rPr lang="en-GB"/>
              <a:pPr>
                <a:defRPr/>
              </a:pPr>
              <a:t>‹#›</a:t>
            </a:fld>
            <a:endParaRPr lang="en-GB" dirty="0"/>
          </a:p>
        </p:txBody>
      </p:sp>
    </p:spTree>
    <p:extLst>
      <p:ext uri="{BB962C8B-B14F-4D97-AF65-F5344CB8AC3E}">
        <p14:creationId xmlns:p14="http://schemas.microsoft.com/office/powerpoint/2010/main" val="15069189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AEAC78-CDAB-4328-B559-E77C4B000620}"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83589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3"/>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3"/>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68BF7C6A-5E3F-4F71-9D16-AE09FCF25467}" type="datetimeFigureOut">
              <a:rPr lang="en-GB"/>
              <a:pPr>
                <a:defRPr/>
              </a:pPr>
              <a:t>06/01/2013</a:t>
            </a:fld>
            <a:endParaRPr lang="en-GB" dirty="0"/>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GB" dirty="0"/>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CEEE5D63-59F4-42D2-9843-48A6FA086D9C}"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D5A1913-B92E-4A3C-9228-6DC66D0A8947}" type="datetimeFigureOut">
              <a:rPr lang="en-GB"/>
              <a:pPr>
                <a:defRPr/>
              </a:pPr>
              <a:t>06/01/2013</a:t>
            </a:fld>
            <a:endParaRPr lang="en-GB" dirty="0"/>
          </a:p>
        </p:txBody>
      </p:sp>
      <p:sp>
        <p:nvSpPr>
          <p:cNvPr id="5" name="Footer Placeholder 2"/>
          <p:cNvSpPr>
            <a:spLocks noGrp="1"/>
          </p:cNvSpPr>
          <p:nvPr>
            <p:ph type="ftr" sz="quarter" idx="11"/>
          </p:nvPr>
        </p:nvSpPr>
        <p:spPr/>
        <p:txBody>
          <a:bodyPr/>
          <a:lstStyle>
            <a:lvl1pPr>
              <a:defRPr/>
            </a:lvl1pPr>
          </a:lstStyle>
          <a:p>
            <a:pPr>
              <a:defRPr/>
            </a:pPr>
            <a:endParaRPr lang="en-GB" dirty="0"/>
          </a:p>
        </p:txBody>
      </p:sp>
      <p:sp>
        <p:nvSpPr>
          <p:cNvPr id="6" name="Slide Number Placeholder 22"/>
          <p:cNvSpPr>
            <a:spLocks noGrp="1"/>
          </p:cNvSpPr>
          <p:nvPr>
            <p:ph type="sldNum" sz="quarter" idx="12"/>
          </p:nvPr>
        </p:nvSpPr>
        <p:spPr/>
        <p:txBody>
          <a:bodyPr/>
          <a:lstStyle>
            <a:lvl1pPr>
              <a:defRPr/>
            </a:lvl1pPr>
          </a:lstStyle>
          <a:p>
            <a:pPr>
              <a:defRPr/>
            </a:pPr>
            <a:fld id="{C47FADDA-DA7C-4541-9B62-EA87D7B7F35C}"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C663FB3-2220-4A4B-8EF0-AECBFBC001D5}" type="datetimeFigureOut">
              <a:rPr lang="en-GB"/>
              <a:pPr>
                <a:defRPr/>
              </a:pPr>
              <a:t>06/01/2013</a:t>
            </a:fld>
            <a:endParaRPr lang="en-GB" dirty="0"/>
          </a:p>
        </p:txBody>
      </p:sp>
      <p:sp>
        <p:nvSpPr>
          <p:cNvPr id="5" name="Footer Placeholder 2"/>
          <p:cNvSpPr>
            <a:spLocks noGrp="1"/>
          </p:cNvSpPr>
          <p:nvPr>
            <p:ph type="ftr" sz="quarter" idx="11"/>
          </p:nvPr>
        </p:nvSpPr>
        <p:spPr/>
        <p:txBody>
          <a:bodyPr/>
          <a:lstStyle>
            <a:lvl1pPr>
              <a:defRPr/>
            </a:lvl1pPr>
          </a:lstStyle>
          <a:p>
            <a:pPr>
              <a:defRPr/>
            </a:pPr>
            <a:endParaRPr lang="en-GB" dirty="0"/>
          </a:p>
        </p:txBody>
      </p:sp>
      <p:sp>
        <p:nvSpPr>
          <p:cNvPr id="6" name="Slide Number Placeholder 22"/>
          <p:cNvSpPr>
            <a:spLocks noGrp="1"/>
          </p:cNvSpPr>
          <p:nvPr>
            <p:ph type="sldNum" sz="quarter" idx="12"/>
          </p:nvPr>
        </p:nvSpPr>
        <p:spPr/>
        <p:txBody>
          <a:bodyPr/>
          <a:lstStyle>
            <a:lvl1pPr>
              <a:defRPr/>
            </a:lvl1pPr>
          </a:lstStyle>
          <a:p>
            <a:pPr>
              <a:defRPr/>
            </a:pPr>
            <a:fld id="{457B217E-4A28-4118-AF3B-8294C54EF566}"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634081"/>
          </a:xfrm>
        </p:spPr>
        <p:txBody>
          <a:bodyPr anchor="t"/>
          <a:lstStyle>
            <a:lvl1pPr>
              <a:defRPr b="1">
                <a:solidFill>
                  <a:srgbClr val="FF0000"/>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600200"/>
            <a:ext cx="7467600" cy="4873752"/>
          </a:xfrm>
        </p:spPr>
        <p:txBody>
          <a:bodyPr/>
          <a:lstStyle>
            <a:lvl1pPr marL="342900" indent="-342900">
              <a:buClr>
                <a:srgbClr val="FF0000"/>
              </a:buClr>
              <a:buSzPct val="130000"/>
              <a:buFont typeface="Arial" pitchFamily="34" charset="0"/>
              <a:buChar char="•"/>
              <a:defRPr/>
            </a:lvl1pPr>
            <a:lvl2pPr marL="708660" indent="-342900">
              <a:buClr>
                <a:srgbClr val="FF0000"/>
              </a:buClr>
              <a:buSzPct val="130000"/>
              <a:buFont typeface="Arial" pitchFamily="34" charset="0"/>
              <a:buChar char="•"/>
              <a:defRPr/>
            </a:lvl2pPr>
            <a:lvl3pPr marL="1017270" indent="-285750">
              <a:buClr>
                <a:srgbClr val="FF0000"/>
              </a:buClr>
              <a:buSzPct val="130000"/>
              <a:buFont typeface="Arial" pitchFamily="34" charset="0"/>
              <a:buChar char="•"/>
              <a:defRPr/>
            </a:lvl3pPr>
            <a:lvl4pPr marL="1291590" indent="-285750">
              <a:buClr>
                <a:srgbClr val="FF0000"/>
              </a:buClr>
              <a:buSzPct val="130000"/>
              <a:buFont typeface="Arial" pitchFamily="34" charset="0"/>
              <a:buChar char="•"/>
              <a:defRPr/>
            </a:lvl4pPr>
            <a:lvl5pPr marL="1565910" indent="-285750">
              <a:buClr>
                <a:srgbClr val="FF0000"/>
              </a:buClr>
              <a:buSzPct val="1300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6"/>
          <p:cNvSpPr>
            <a:spLocks noGrp="1"/>
          </p:cNvSpPr>
          <p:nvPr>
            <p:ph type="dt" sz="half" idx="10"/>
          </p:nvPr>
        </p:nvSpPr>
        <p:spPr/>
        <p:txBody>
          <a:bodyPr rtlCol="0"/>
          <a:lstStyle>
            <a:lvl1pPr>
              <a:defRPr/>
            </a:lvl1pPr>
          </a:lstStyle>
          <a:p>
            <a:pPr>
              <a:defRPr/>
            </a:pPr>
            <a:fld id="{CA38F33A-28F5-4EEE-87AA-8DF7C5C41CD5}" type="datetimeFigureOut">
              <a:rPr lang="en-GB"/>
              <a:pPr>
                <a:defRPr/>
              </a:pPr>
              <a:t>06/01/2013</a:t>
            </a:fld>
            <a:endParaRPr lang="en-GB" dirty="0"/>
          </a:p>
        </p:txBody>
      </p:sp>
      <p:sp>
        <p:nvSpPr>
          <p:cNvPr id="5" name="Slide Number Placeholder 8"/>
          <p:cNvSpPr>
            <a:spLocks noGrp="1"/>
          </p:cNvSpPr>
          <p:nvPr>
            <p:ph type="sldNum" sz="quarter" idx="11"/>
          </p:nvPr>
        </p:nvSpPr>
        <p:spPr/>
        <p:txBody>
          <a:bodyPr rtlCol="0"/>
          <a:lstStyle>
            <a:lvl1pPr>
              <a:defRPr/>
            </a:lvl1pPr>
          </a:lstStyle>
          <a:p>
            <a:pPr>
              <a:defRPr/>
            </a:pPr>
            <a:fld id="{9BBDDDAD-88AA-44BA-A9C1-A90CF3D338D8}" type="slidenum">
              <a:rPr lang="en-GB"/>
              <a:pPr>
                <a:defRPr/>
              </a:pPr>
              <a:t>‹#›</a:t>
            </a:fld>
            <a:endParaRPr lang="en-GB" dirty="0"/>
          </a:p>
        </p:txBody>
      </p:sp>
      <p:sp>
        <p:nvSpPr>
          <p:cNvPr id="6" name="Footer Placeholder 9"/>
          <p:cNvSpPr>
            <a:spLocks noGrp="1"/>
          </p:cNvSpPr>
          <p:nvPr>
            <p:ph type="ftr" sz="quarter" idx="12"/>
          </p:nvPr>
        </p:nvSpPr>
        <p:spPr/>
        <p:txBody>
          <a:bodyPr rtlCol="0"/>
          <a:lstStyle>
            <a:lvl1pPr>
              <a:defRPr/>
            </a:lvl1pPr>
          </a:lstStyle>
          <a:p>
            <a:pPr>
              <a:defRPr/>
            </a:pP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2286000" y="2895601"/>
            <a:ext cx="6172200" cy="2053591"/>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1"/>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9495AB3A-CC92-4C58-A062-D374A099D56D}" type="datetimeFigureOut">
              <a:rPr lang="en-GB"/>
              <a:pPr>
                <a:defRPr/>
              </a:pPr>
              <a:t>06/01/2013</a:t>
            </a:fld>
            <a:endParaRPr lang="en-GB" dirty="0"/>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GB" dirty="0"/>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1738D01-E565-497C-9D53-20C57C8350A0}"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711BFB7-8489-4475-AD93-5356F0F10573}" type="datetimeFigureOut">
              <a:rPr lang="en-GB"/>
              <a:pPr>
                <a:defRPr/>
              </a:pPr>
              <a:t>06/01/2013</a:t>
            </a:fld>
            <a:endParaRPr lang="en-GB" dirty="0"/>
          </a:p>
        </p:txBody>
      </p:sp>
      <p:sp>
        <p:nvSpPr>
          <p:cNvPr id="6" name="Footer Placeholder 2"/>
          <p:cNvSpPr>
            <a:spLocks noGrp="1"/>
          </p:cNvSpPr>
          <p:nvPr>
            <p:ph type="ftr" sz="quarter" idx="11"/>
          </p:nvPr>
        </p:nvSpPr>
        <p:spPr/>
        <p:txBody>
          <a:bodyPr/>
          <a:lstStyle>
            <a:lvl1pPr>
              <a:defRPr/>
            </a:lvl1pPr>
          </a:lstStyle>
          <a:p>
            <a:pPr>
              <a:defRPr/>
            </a:pPr>
            <a:endParaRPr lang="en-GB" dirty="0"/>
          </a:p>
        </p:txBody>
      </p:sp>
      <p:sp>
        <p:nvSpPr>
          <p:cNvPr id="7" name="Slide Number Placeholder 22"/>
          <p:cNvSpPr>
            <a:spLocks noGrp="1"/>
          </p:cNvSpPr>
          <p:nvPr>
            <p:ph type="sldNum" sz="quarter" idx="12"/>
          </p:nvPr>
        </p:nvSpPr>
        <p:spPr/>
        <p:txBody>
          <a:bodyPr/>
          <a:lstStyle>
            <a:lvl1pPr>
              <a:defRPr/>
            </a:lvl1pPr>
          </a:lstStyle>
          <a:p>
            <a:pPr>
              <a:defRPr/>
            </a:pPr>
            <a:fld id="{ED9E5D8B-8C70-4796-9A39-9A2C4634DC2C}"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5810C55C-ED76-47D1-BA67-49950C3622FB}" type="datetimeFigureOut">
              <a:rPr lang="en-GB"/>
              <a:pPr>
                <a:defRPr/>
              </a:pPr>
              <a:t>06/01/2013</a:t>
            </a:fld>
            <a:endParaRPr lang="en-GB" dirty="0"/>
          </a:p>
        </p:txBody>
      </p:sp>
      <p:sp>
        <p:nvSpPr>
          <p:cNvPr id="8" name="Footer Placeholder 2"/>
          <p:cNvSpPr>
            <a:spLocks noGrp="1"/>
          </p:cNvSpPr>
          <p:nvPr>
            <p:ph type="ftr" sz="quarter" idx="11"/>
          </p:nvPr>
        </p:nvSpPr>
        <p:spPr/>
        <p:txBody>
          <a:bodyPr/>
          <a:lstStyle>
            <a:lvl1pPr>
              <a:defRPr/>
            </a:lvl1pPr>
          </a:lstStyle>
          <a:p>
            <a:pPr>
              <a:defRPr/>
            </a:pPr>
            <a:endParaRPr lang="en-GB" dirty="0"/>
          </a:p>
        </p:txBody>
      </p:sp>
      <p:sp>
        <p:nvSpPr>
          <p:cNvPr id="9" name="Slide Number Placeholder 22"/>
          <p:cNvSpPr>
            <a:spLocks noGrp="1"/>
          </p:cNvSpPr>
          <p:nvPr>
            <p:ph type="sldNum" sz="quarter" idx="12"/>
          </p:nvPr>
        </p:nvSpPr>
        <p:spPr/>
        <p:txBody>
          <a:bodyPr/>
          <a:lstStyle>
            <a:lvl1pPr>
              <a:defRPr/>
            </a:lvl1pPr>
          </a:lstStyle>
          <a:p>
            <a:pPr>
              <a:defRPr/>
            </a:pPr>
            <a:fld id="{13CC791E-7205-4688-8174-B5C9F44F3213}"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562073"/>
          </a:xfrm>
        </p:spPr>
        <p:txBody>
          <a:bodyPr anchor="t"/>
          <a:lstStyle>
            <a:lvl1pPr>
              <a:defRPr b="1">
                <a:solidFill>
                  <a:srgbClr val="FF0000"/>
                </a:solidFill>
              </a:defRPr>
            </a:lvl1pPr>
          </a:lstStyle>
          <a:p>
            <a:r>
              <a:rPr lang="en-US" dirty="0" smtClean="0"/>
              <a:t>Click to edit Master title style</a:t>
            </a:r>
            <a:endParaRPr lang="en-US" dirty="0"/>
          </a:p>
        </p:txBody>
      </p:sp>
      <p:sp>
        <p:nvSpPr>
          <p:cNvPr id="3" name="Date Placeholder 5"/>
          <p:cNvSpPr>
            <a:spLocks noGrp="1"/>
          </p:cNvSpPr>
          <p:nvPr>
            <p:ph type="dt" sz="half" idx="10"/>
          </p:nvPr>
        </p:nvSpPr>
        <p:spPr/>
        <p:txBody>
          <a:bodyPr rtlCol="0"/>
          <a:lstStyle>
            <a:lvl1pPr>
              <a:defRPr/>
            </a:lvl1pPr>
          </a:lstStyle>
          <a:p>
            <a:pPr>
              <a:defRPr/>
            </a:pPr>
            <a:fld id="{20DE3033-0349-4CFF-A895-B5B5BCF4BC23}" type="datetimeFigureOut">
              <a:rPr lang="en-GB"/>
              <a:pPr>
                <a:defRPr/>
              </a:pPr>
              <a:t>06/01/2013</a:t>
            </a:fld>
            <a:endParaRPr lang="en-GB" dirty="0"/>
          </a:p>
        </p:txBody>
      </p:sp>
      <p:sp>
        <p:nvSpPr>
          <p:cNvPr id="4" name="Slide Number Placeholder 6"/>
          <p:cNvSpPr>
            <a:spLocks noGrp="1"/>
          </p:cNvSpPr>
          <p:nvPr>
            <p:ph type="sldNum" sz="quarter" idx="11"/>
          </p:nvPr>
        </p:nvSpPr>
        <p:spPr/>
        <p:txBody>
          <a:bodyPr rtlCol="0"/>
          <a:lstStyle>
            <a:lvl1pPr>
              <a:defRPr/>
            </a:lvl1pPr>
          </a:lstStyle>
          <a:p>
            <a:pPr>
              <a:defRPr/>
            </a:pPr>
            <a:fld id="{3E1F1343-922A-470B-8FD2-A09357CA61CE}" type="slidenum">
              <a:rPr lang="en-GB"/>
              <a:pPr>
                <a:defRPr/>
              </a:pPr>
              <a:t>‹#›</a:t>
            </a:fld>
            <a:endParaRPr lang="en-GB" dirty="0"/>
          </a:p>
        </p:txBody>
      </p:sp>
      <p:sp>
        <p:nvSpPr>
          <p:cNvPr id="5" name="Footer Placeholder 7"/>
          <p:cNvSpPr>
            <a:spLocks noGrp="1"/>
          </p:cNvSpPr>
          <p:nvPr>
            <p:ph type="ftr" sz="quarter" idx="12"/>
          </p:nvPr>
        </p:nvSpPr>
        <p:spPr/>
        <p:txBody>
          <a:bodyPr rtlCol="0"/>
          <a:lstStyle>
            <a:lvl1pPr>
              <a:defRPr/>
            </a:lvl1pPr>
          </a:lstStyle>
          <a:p>
            <a:pPr>
              <a:defRPr/>
            </a:pP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27A758E-AD04-4AE1-9CC5-A42DDD1C0365}" type="datetimeFigureOut">
              <a:rPr lang="en-GB"/>
              <a:pPr>
                <a:defRPr/>
              </a:pPr>
              <a:t>06/01/2013</a:t>
            </a:fld>
            <a:endParaRPr lang="en-GB" dirty="0"/>
          </a:p>
        </p:txBody>
      </p:sp>
      <p:sp>
        <p:nvSpPr>
          <p:cNvPr id="3" name="Footer Placeholder 2"/>
          <p:cNvSpPr>
            <a:spLocks noGrp="1"/>
          </p:cNvSpPr>
          <p:nvPr>
            <p:ph type="ftr" sz="quarter" idx="11"/>
          </p:nvPr>
        </p:nvSpPr>
        <p:spPr/>
        <p:txBody>
          <a:bodyPr/>
          <a:lstStyle>
            <a:lvl1pPr>
              <a:defRPr/>
            </a:lvl1pPr>
          </a:lstStyle>
          <a:p>
            <a:pPr>
              <a:defRPr/>
            </a:pPr>
            <a:endParaRPr lang="en-GB" dirty="0"/>
          </a:p>
        </p:txBody>
      </p:sp>
      <p:sp>
        <p:nvSpPr>
          <p:cNvPr id="4" name="Slide Number Placeholder 22"/>
          <p:cNvSpPr>
            <a:spLocks noGrp="1"/>
          </p:cNvSpPr>
          <p:nvPr>
            <p:ph type="sldNum" sz="quarter" idx="12"/>
          </p:nvPr>
        </p:nvSpPr>
        <p:spPr/>
        <p:txBody>
          <a:bodyPr/>
          <a:lstStyle>
            <a:lvl1pPr>
              <a:defRPr/>
            </a:lvl1pPr>
          </a:lstStyle>
          <a:p>
            <a:pPr>
              <a:defRPr/>
            </a:pPr>
            <a:fld id="{59A94E86-59A1-4F37-932F-81ED628B88DF}"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FA023D2C-C696-4B0D-9937-6139A9DECBB6}" type="datetimeFigureOut">
              <a:rPr lang="en-GB"/>
              <a:pPr>
                <a:defRPr/>
              </a:pPr>
              <a:t>06/01/2013</a:t>
            </a:fld>
            <a:endParaRPr lang="en-GB" dirty="0"/>
          </a:p>
        </p:txBody>
      </p:sp>
      <p:sp>
        <p:nvSpPr>
          <p:cNvPr id="13" name="Slide Number Placeholder 21"/>
          <p:cNvSpPr>
            <a:spLocks noGrp="1"/>
          </p:cNvSpPr>
          <p:nvPr>
            <p:ph type="sldNum" sz="quarter" idx="11"/>
          </p:nvPr>
        </p:nvSpPr>
        <p:spPr/>
        <p:txBody>
          <a:bodyPr rtlCol="0"/>
          <a:lstStyle>
            <a:lvl1pPr>
              <a:defRPr/>
            </a:lvl1pPr>
          </a:lstStyle>
          <a:p>
            <a:pPr>
              <a:defRPr/>
            </a:pPr>
            <a:fld id="{CE921FFB-CB89-4065-800C-65B662CD7989}" type="slidenum">
              <a:rPr lang="en-GB"/>
              <a:pPr>
                <a:defRPr/>
              </a:pPr>
              <a:t>‹#›</a:t>
            </a:fld>
            <a:endParaRPr lang="en-GB" dirty="0"/>
          </a:p>
        </p:txBody>
      </p:sp>
      <p:sp>
        <p:nvSpPr>
          <p:cNvPr id="14" name="Footer Placeholder 22"/>
          <p:cNvSpPr>
            <a:spLocks noGrp="1"/>
          </p:cNvSpPr>
          <p:nvPr>
            <p:ph type="ftr" sz="quarter" idx="12"/>
          </p:nvPr>
        </p:nvSpPr>
        <p:spPr/>
        <p:txBody>
          <a:bodyPr rtlCol="0"/>
          <a:lstStyle>
            <a:lvl1pPr>
              <a:defRPr/>
            </a:lvl1pPr>
          </a:lstStyle>
          <a:p>
            <a:pPr>
              <a:defRPr/>
            </a:pP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5390DE52-8D42-4467-8262-743969F98D7A}" type="datetimeFigureOut">
              <a:rPr lang="en-GB"/>
              <a:pPr>
                <a:defRPr/>
              </a:pPr>
              <a:t>06/01/2013</a:t>
            </a:fld>
            <a:endParaRPr lang="en-GB" dirty="0"/>
          </a:p>
        </p:txBody>
      </p:sp>
      <p:sp>
        <p:nvSpPr>
          <p:cNvPr id="13" name="Slide Number Placeholder 17"/>
          <p:cNvSpPr>
            <a:spLocks noGrp="1"/>
          </p:cNvSpPr>
          <p:nvPr>
            <p:ph type="sldNum" sz="quarter" idx="11"/>
          </p:nvPr>
        </p:nvSpPr>
        <p:spPr/>
        <p:txBody>
          <a:bodyPr rtlCol="0"/>
          <a:lstStyle>
            <a:lvl1pPr>
              <a:defRPr/>
            </a:lvl1pPr>
          </a:lstStyle>
          <a:p>
            <a:pPr>
              <a:defRPr/>
            </a:pPr>
            <a:fld id="{406E4557-8514-4D05-8C7C-E609D3E49A74}" type="slidenum">
              <a:rPr lang="en-GB"/>
              <a:pPr>
                <a:defRPr/>
              </a:pPr>
              <a:t>‹#›</a:t>
            </a:fld>
            <a:endParaRPr lang="en-GB" dirty="0"/>
          </a:p>
        </p:txBody>
      </p:sp>
      <p:sp>
        <p:nvSpPr>
          <p:cNvPr id="14" name="Footer Placeholder 20"/>
          <p:cNvSpPr>
            <a:spLocks noGrp="1"/>
          </p:cNvSpPr>
          <p:nvPr>
            <p:ph type="ftr" sz="quarter" idx="12"/>
          </p:nvPr>
        </p:nvSpPr>
        <p:spPr/>
        <p:txBody>
          <a:bodyPr rtlCol="0"/>
          <a:lstStyle>
            <a:lvl1pPr>
              <a:defRPr/>
            </a:lvl1pPr>
          </a:lstStyle>
          <a:p>
            <a:pPr>
              <a:defRPr/>
            </a:pP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fld id="{125F91C4-110A-4F08-9271-323D90FB5272}" type="datetimeFigureOut">
              <a:rPr lang="en-GB"/>
              <a:pPr>
                <a:defRPr/>
              </a:pPr>
              <a:t>06/01/2013</a:t>
            </a:fld>
            <a:endParaRPr lang="en-GB" dirty="0"/>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GB"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1958C0B2-E34D-4762-8CA1-E86FE5ACCEF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5" r:id="rId4"/>
    <p:sldLayoutId id="2147483694" r:id="rId5"/>
    <p:sldLayoutId id="2147483699" r:id="rId6"/>
    <p:sldLayoutId id="2147483693" r:id="rId7"/>
    <p:sldLayoutId id="2147483700" r:id="rId8"/>
    <p:sldLayoutId id="2147483701" r:id="rId9"/>
    <p:sldLayoutId id="2147483692" r:id="rId10"/>
    <p:sldLayoutId id="2147483691"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alibri" pitchFamily="34" charset="0"/>
        </a:defRPr>
      </a:lvl2pPr>
      <a:lvl3pPr algn="l" rtl="0" fontAlgn="base">
        <a:spcBef>
          <a:spcPct val="0"/>
        </a:spcBef>
        <a:spcAft>
          <a:spcPct val="0"/>
        </a:spcAft>
        <a:defRPr sz="3000">
          <a:solidFill>
            <a:schemeClr val="tx2"/>
          </a:solidFill>
          <a:latin typeface="Calibri" pitchFamily="34" charset="0"/>
        </a:defRPr>
      </a:lvl3pPr>
      <a:lvl4pPr algn="l" rtl="0" fontAlgn="base">
        <a:spcBef>
          <a:spcPct val="0"/>
        </a:spcBef>
        <a:spcAft>
          <a:spcPct val="0"/>
        </a:spcAft>
        <a:defRPr sz="3000">
          <a:solidFill>
            <a:schemeClr val="tx2"/>
          </a:solidFill>
          <a:latin typeface="Calibri" pitchFamily="34" charset="0"/>
        </a:defRPr>
      </a:lvl4pPr>
      <a:lvl5pPr algn="l" rtl="0" fontAlgn="base">
        <a:spcBef>
          <a:spcPct val="0"/>
        </a:spcBef>
        <a:spcAft>
          <a:spcPct val="0"/>
        </a:spcAft>
        <a:defRPr sz="3000">
          <a:solidFill>
            <a:schemeClr val="tx2"/>
          </a:solidFill>
          <a:latin typeface="Calibri" pitchFamily="34" charset="0"/>
        </a:defRPr>
      </a:lvl5pPr>
      <a:lvl6pPr marL="457200" algn="l" rtl="0" fontAlgn="base">
        <a:spcBef>
          <a:spcPct val="0"/>
        </a:spcBef>
        <a:spcAft>
          <a:spcPct val="0"/>
        </a:spcAft>
        <a:defRPr sz="3000">
          <a:solidFill>
            <a:schemeClr val="tx2"/>
          </a:solidFill>
          <a:latin typeface="Calibri" pitchFamily="34" charset="0"/>
        </a:defRPr>
      </a:lvl6pPr>
      <a:lvl7pPr marL="914400" algn="l" rtl="0" fontAlgn="base">
        <a:spcBef>
          <a:spcPct val="0"/>
        </a:spcBef>
        <a:spcAft>
          <a:spcPct val="0"/>
        </a:spcAft>
        <a:defRPr sz="3000">
          <a:solidFill>
            <a:schemeClr val="tx2"/>
          </a:solidFill>
          <a:latin typeface="Calibri" pitchFamily="34" charset="0"/>
        </a:defRPr>
      </a:lvl7pPr>
      <a:lvl8pPr marL="1371600" algn="l" rtl="0" fontAlgn="base">
        <a:spcBef>
          <a:spcPct val="0"/>
        </a:spcBef>
        <a:spcAft>
          <a:spcPct val="0"/>
        </a:spcAft>
        <a:defRPr sz="3000">
          <a:solidFill>
            <a:schemeClr val="tx2"/>
          </a:solidFill>
          <a:latin typeface="Calibri" pitchFamily="34" charset="0"/>
        </a:defRPr>
      </a:lvl8pPr>
      <a:lvl9pPr marL="1828800" algn="l" rtl="0" fontAlgn="base">
        <a:spcBef>
          <a:spcPct val="0"/>
        </a:spcBef>
        <a:spcAft>
          <a:spcPct val="0"/>
        </a:spcAft>
        <a:defRPr sz="3000">
          <a:solidFill>
            <a:schemeClr val="tx2"/>
          </a:solidFill>
          <a:latin typeface="Calibri" pitchFamily="34"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980101"/>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D3AAAA"/>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CB6B4"/>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Guideline%20on%20the%20Administration%20of%20Blood%20Components.pdf" TargetMode="External"/><Relationship Id="rId4" Type="http://schemas.openxmlformats.org/officeDocument/2006/relationships/hyperlink" Target="http://www.bcshguidelines.com/4_HAEMATOLOGY_GUIDELINES.html?dpage=0&amp;dtype=Transfusion&amp;sspage=0&amp;ipage=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538" y="3141663"/>
            <a:ext cx="6172200" cy="1300162"/>
          </a:xfrm>
        </p:spPr>
        <p:txBody>
          <a:bodyPr>
            <a:normAutofit fontScale="90000"/>
          </a:bodyPr>
          <a:lstStyle/>
          <a:p>
            <a:pPr fontAlgn="auto">
              <a:spcAft>
                <a:spcPts val="0"/>
              </a:spcAft>
              <a:defRPr/>
            </a:pPr>
            <a:r>
              <a:rPr lang="en-US" dirty="0">
                <a:solidFill>
                  <a:srgbClr val="FF0000"/>
                </a:solidFill>
                <a:latin typeface="Arial"/>
                <a:ea typeface="Times New Roman"/>
              </a:rPr>
              <a:t>Indications</a:t>
            </a:r>
            <a:r>
              <a:rPr lang="en-US" dirty="0" smtClean="0">
                <a:solidFill>
                  <a:srgbClr val="FF0000"/>
                </a:solidFill>
                <a:latin typeface="Arial"/>
                <a:ea typeface="Times New Roman"/>
              </a:rPr>
              <a:t> </a:t>
            </a:r>
            <a:r>
              <a:rPr lang="en-US" dirty="0">
                <a:solidFill>
                  <a:srgbClr val="FF0000"/>
                </a:solidFill>
                <a:latin typeface="Arial"/>
                <a:ea typeface="Times New Roman"/>
              </a:rPr>
              <a:t>and contraindications for  transfusion in inherited red cell disorders</a:t>
            </a:r>
            <a:endParaRPr lang="en-GB" dirty="0">
              <a:solidFill>
                <a:srgbClr val="FF0000"/>
              </a:solidFill>
            </a:endParaRPr>
          </a:p>
        </p:txBody>
      </p:sp>
      <p:sp>
        <p:nvSpPr>
          <p:cNvPr id="14338" name="Subtitle 2"/>
          <p:cNvSpPr>
            <a:spLocks noGrp="1"/>
          </p:cNvSpPr>
          <p:nvPr>
            <p:ph type="subTitle" idx="1"/>
          </p:nvPr>
        </p:nvSpPr>
        <p:spPr>
          <a:xfrm>
            <a:off x="2286000" y="5003800"/>
            <a:ext cx="6172200" cy="1371600"/>
          </a:xfrm>
        </p:spPr>
        <p:txBody>
          <a:bodyPr/>
          <a:lstStyle/>
          <a:p>
            <a:r>
              <a:rPr lang="en-GB" dirty="0" smtClean="0"/>
              <a:t>Dr Stephen Field</a:t>
            </a:r>
          </a:p>
          <a:p>
            <a:r>
              <a:rPr lang="en-GB" dirty="0" smtClean="0"/>
              <a:t>Welsh Blood Service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PPT2C"/>
          <p:cNvPicPr>
            <a:picLocks noChangeAspect="1" noChangeArrowheads="1"/>
          </p:cNvPicPr>
          <p:nvPr/>
        </p:nvPicPr>
        <p:blipFill>
          <a:blip r:embed="rId2" cstate="print"/>
          <a:srcRect/>
          <a:stretch>
            <a:fillRect/>
          </a:stretch>
        </p:blipFill>
        <p:spPr bwMode="auto">
          <a:xfrm>
            <a:off x="1258888" y="127000"/>
            <a:ext cx="4757737" cy="6602413"/>
          </a:xfrm>
          <a:prstGeom prst="rect">
            <a:avLst/>
          </a:prstGeom>
          <a:noFill/>
          <a:ln w="9525">
            <a:noFill/>
            <a:miter lim="800000"/>
            <a:headEnd/>
            <a:tailEnd/>
          </a:ln>
        </p:spPr>
      </p:pic>
      <p:sp>
        <p:nvSpPr>
          <p:cNvPr id="75781" name="AutoShape 5"/>
          <p:cNvSpPr>
            <a:spLocks noChangeArrowheads="1"/>
          </p:cNvSpPr>
          <p:nvPr/>
        </p:nvSpPr>
        <p:spPr bwMode="auto">
          <a:xfrm>
            <a:off x="6227763" y="1341438"/>
            <a:ext cx="2376487" cy="1008062"/>
          </a:xfrm>
          <a:prstGeom prst="wedgeRectCallout">
            <a:avLst>
              <a:gd name="adj1" fmla="val -74046"/>
              <a:gd name="adj2" fmla="val 355671"/>
            </a:avLst>
          </a:prstGeom>
          <a:solidFill>
            <a:schemeClr val="accent6">
              <a:lumMod val="40000"/>
              <a:lumOff val="60000"/>
            </a:schemeClr>
          </a:solidFill>
          <a:ln>
            <a:headEnd/>
            <a:tailEnd/>
          </a:ln>
        </p:spPr>
        <p:style>
          <a:lnRef idx="2">
            <a:schemeClr val="accent6"/>
          </a:lnRef>
          <a:fillRef idx="1">
            <a:schemeClr val="lt1"/>
          </a:fillRef>
          <a:effectRef idx="0">
            <a:schemeClr val="accent6"/>
          </a:effectRef>
          <a:fontRef idx="minor">
            <a:schemeClr val="dk1"/>
          </a:fontRef>
        </p:style>
        <p:txBody>
          <a:bodyPr/>
          <a:lstStyle/>
          <a:p>
            <a:pPr algn="ctr" fontAlgn="auto">
              <a:spcBef>
                <a:spcPts val="0"/>
              </a:spcBef>
              <a:spcAft>
                <a:spcPts val="0"/>
              </a:spcAft>
              <a:defRPr/>
            </a:pPr>
            <a:r>
              <a:rPr lang="en-GB" dirty="0">
                <a:solidFill>
                  <a:schemeClr val="tx1"/>
                </a:solidFill>
              </a:rPr>
              <a:t>Printed labels not allowed</a:t>
            </a:r>
          </a:p>
        </p:txBody>
      </p:sp>
      <p:sp>
        <p:nvSpPr>
          <p:cNvPr id="23555" name="AutoShape 6"/>
          <p:cNvSpPr>
            <a:spLocks noChangeArrowheads="1"/>
          </p:cNvSpPr>
          <p:nvPr/>
        </p:nvSpPr>
        <p:spPr bwMode="auto">
          <a:xfrm>
            <a:off x="6475413" y="4005263"/>
            <a:ext cx="2555875" cy="1800225"/>
          </a:xfrm>
          <a:prstGeom prst="wedgeEllipseCallout">
            <a:avLst>
              <a:gd name="adj1" fmla="val -81491"/>
              <a:gd name="adj2" fmla="val 33333"/>
            </a:avLst>
          </a:prstGeom>
          <a:solidFill>
            <a:schemeClr val="accent1"/>
          </a:solidFill>
          <a:ln w="9525">
            <a:solidFill>
              <a:schemeClr val="tx1"/>
            </a:solidFill>
            <a:miter lim="800000"/>
            <a:headEnd/>
            <a:tailEnd/>
          </a:ln>
        </p:spPr>
        <p:txBody>
          <a:bodyPr/>
          <a:lstStyle/>
          <a:p>
            <a:pPr algn="ctr"/>
            <a:r>
              <a:rPr lang="en-GB" sz="1600" dirty="0">
                <a:solidFill>
                  <a:srgbClr val="FFFF00"/>
                </a:solidFill>
                <a:latin typeface="Calibri" pitchFamily="34" charset="0"/>
              </a:rPr>
              <a:t>3 points of Identification</a:t>
            </a:r>
          </a:p>
          <a:p>
            <a:pPr algn="ctr"/>
            <a:r>
              <a:rPr lang="en-GB" sz="1600" dirty="0">
                <a:solidFill>
                  <a:srgbClr val="FFFF00"/>
                </a:solidFill>
                <a:latin typeface="Calibri" pitchFamily="34" charset="0"/>
              </a:rPr>
              <a:t>Name, Unique Hospital No DOB</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1975"/>
          </a:xfrm>
        </p:spPr>
        <p:txBody>
          <a:bodyPr/>
          <a:lstStyle/>
          <a:p>
            <a:pPr fontAlgn="auto">
              <a:spcAft>
                <a:spcPts val="0"/>
              </a:spcAft>
              <a:defRPr/>
            </a:pPr>
            <a:endParaRPr lang="en-GB" dirty="0"/>
          </a:p>
        </p:txBody>
      </p:sp>
      <p:pic>
        <p:nvPicPr>
          <p:cNvPr id="2056" name="Snagit_PPTAA4F"/>
          <p:cNvPicPr>
            <a:picLocks noChangeAspect="1"/>
          </p:cNvPicPr>
          <p:nvPr/>
        </p:nvPicPr>
        <p:blipFill>
          <a:blip r:embed="rId3" cstate="print"/>
          <a:srcRect/>
          <a:stretch>
            <a:fillRect/>
          </a:stretch>
        </p:blipFill>
        <p:spPr bwMode="auto">
          <a:xfrm>
            <a:off x="107950" y="0"/>
            <a:ext cx="4957763" cy="6858000"/>
          </a:xfrm>
          <a:prstGeom prst="rect">
            <a:avLst/>
          </a:prstGeom>
          <a:noFill/>
          <a:ln w="9525">
            <a:noFill/>
            <a:miter lim="800000"/>
            <a:headEnd/>
            <a:tailEnd/>
          </a:ln>
        </p:spPr>
      </p:pic>
      <p:sp>
        <p:nvSpPr>
          <p:cNvPr id="2057" name="Rectangle 3"/>
          <p:cNvSpPr>
            <a:spLocks noChangeArrowheads="1"/>
          </p:cNvSpPr>
          <p:nvPr/>
        </p:nvSpPr>
        <p:spPr bwMode="auto">
          <a:xfrm>
            <a:off x="5148263" y="2205038"/>
            <a:ext cx="3348037" cy="1200150"/>
          </a:xfrm>
          <a:prstGeom prst="rect">
            <a:avLst/>
          </a:prstGeom>
          <a:noFill/>
          <a:ln w="9525">
            <a:noFill/>
            <a:miter lim="800000"/>
            <a:headEnd/>
            <a:tailEnd/>
          </a:ln>
        </p:spPr>
        <p:txBody>
          <a:bodyPr>
            <a:spAutoFit/>
          </a:bodyPr>
          <a:lstStyle/>
          <a:p>
            <a:r>
              <a:rPr lang="en-GB" dirty="0">
                <a:latin typeface="Calibri" pitchFamily="34" charset="0"/>
                <a:hlinkClick r:id="rId4"/>
              </a:rPr>
              <a:t>http://www.bcshguidelines.com/4_HAEMATOLOGY_GUIDELINES.html?dpage=0&amp;dtype=Transfusion&amp;sspage=0&amp;ipage=0</a:t>
            </a:r>
            <a:r>
              <a:rPr lang="en-GB" dirty="0">
                <a:latin typeface="Calibri" pitchFamily="34" charset="0"/>
              </a:rPr>
              <a:t> </a:t>
            </a:r>
          </a:p>
        </p:txBody>
      </p:sp>
      <p:graphicFrame>
        <p:nvGraphicFramePr>
          <p:cNvPr id="2054" name="Object 6">
            <a:hlinkClick r:id="rId5" action="ppaction://hlinkfile"/>
          </p:cNvPr>
          <p:cNvGraphicFramePr>
            <a:graphicFrameLocks noChangeAspect="1"/>
          </p:cNvGraphicFramePr>
          <p:nvPr>
            <p:extLst>
              <p:ext uri="{D42A27DB-BD31-4B8C-83A1-F6EECF244321}">
                <p14:modId xmlns:p14="http://schemas.microsoft.com/office/powerpoint/2010/main" val="1521259906"/>
              </p:ext>
            </p:extLst>
          </p:nvPr>
        </p:nvGraphicFramePr>
        <p:xfrm>
          <a:off x="5786438" y="4149725"/>
          <a:ext cx="2071687" cy="1617663"/>
        </p:xfrm>
        <a:graphic>
          <a:graphicData uri="http://schemas.openxmlformats.org/presentationml/2006/ole">
            <mc:AlternateContent xmlns:mc="http://schemas.openxmlformats.org/markup-compatibility/2006">
              <mc:Choice xmlns:v="urn:schemas-microsoft-com:vml" Requires="v">
                <p:oleObj spid="_x0000_s2061" name="Acrobat Document" showAsIcon="1" r:id="rId6" imgW="914400" imgH="714240" progId="Acrobat.Document.11">
                  <p:embed/>
                </p:oleObj>
              </mc:Choice>
              <mc:Fallback>
                <p:oleObj name="Acrobat Document" showAsIcon="1" r:id="rId6" imgW="914400" imgH="714240" progId="Acrobat.Document.11">
                  <p:embed/>
                  <p:pic>
                    <p:nvPicPr>
                      <p:cNvPr id="0" name="Picture 9"/>
                      <p:cNvPicPr>
                        <a:picLocks noChangeAspect="1" noChangeArrowheads="1"/>
                      </p:cNvPicPr>
                      <p:nvPr/>
                    </p:nvPicPr>
                    <p:blipFill>
                      <a:blip r:embed="rId7"/>
                      <a:srcRect/>
                      <a:stretch>
                        <a:fillRect/>
                      </a:stretch>
                    </p:blipFill>
                    <p:spPr bwMode="auto">
                      <a:xfrm>
                        <a:off x="5786438" y="4149725"/>
                        <a:ext cx="2071687" cy="161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1"/>
          <p:cNvSpPr>
            <a:spLocks noGrp="1"/>
          </p:cNvSpPr>
          <p:nvPr>
            <p:ph type="body" idx="4294967295"/>
          </p:nvPr>
        </p:nvSpPr>
        <p:spPr>
          <a:xfrm>
            <a:off x="900113" y="836613"/>
            <a:ext cx="7467600" cy="4873625"/>
          </a:xfrm>
        </p:spPr>
        <p:txBody>
          <a:bodyPr/>
          <a:lstStyle/>
          <a:p>
            <a:r>
              <a:rPr lang="en-GB" sz="1900" dirty="0" smtClean="0">
                <a:solidFill>
                  <a:srgbClr val="000000"/>
                </a:solidFill>
                <a:latin typeface="Century Schoolbook" pitchFamily="18" charset="0"/>
              </a:rPr>
              <a:t>Transfusion only when benefit outweighs the risk</a:t>
            </a:r>
            <a:endParaRPr lang="en-GB" sz="1900" dirty="0" smtClean="0"/>
          </a:p>
          <a:p>
            <a:pPr lvl="1">
              <a:buFont typeface="Courier New" pitchFamily="49" charset="0"/>
              <a:buChar char="o"/>
            </a:pPr>
            <a:r>
              <a:rPr lang="en-GB" sz="1800" dirty="0" smtClean="0">
                <a:solidFill>
                  <a:srgbClr val="000000"/>
                </a:solidFill>
                <a:latin typeface="Century Schoolbook" pitchFamily="18" charset="0"/>
              </a:rPr>
              <a:t>Transmission of infectious agents – HIV,HCV,HBV  Bacteria CJD etc.</a:t>
            </a:r>
            <a:endParaRPr lang="en-GB" sz="2800" dirty="0" smtClean="0"/>
          </a:p>
          <a:p>
            <a:pPr lvl="1">
              <a:buFont typeface="Courier New" pitchFamily="49" charset="0"/>
              <a:buChar char="o"/>
            </a:pPr>
            <a:r>
              <a:rPr lang="en-GB" sz="1800" dirty="0" smtClean="0">
                <a:solidFill>
                  <a:srgbClr val="000000"/>
                </a:solidFill>
                <a:latin typeface="Century Schoolbook" pitchFamily="18" charset="0"/>
              </a:rPr>
              <a:t>Haemolytic transfusion reaction</a:t>
            </a:r>
            <a:endParaRPr lang="en-GB" sz="2800" dirty="0" smtClean="0"/>
          </a:p>
          <a:p>
            <a:pPr lvl="1">
              <a:buFont typeface="Courier New" pitchFamily="49" charset="0"/>
              <a:buChar char="o"/>
            </a:pPr>
            <a:r>
              <a:rPr lang="en-GB" sz="1800" dirty="0" smtClean="0">
                <a:solidFill>
                  <a:srgbClr val="000000"/>
                </a:solidFill>
                <a:latin typeface="Century Schoolbook" pitchFamily="18" charset="0"/>
              </a:rPr>
              <a:t>Immunological reactions – </a:t>
            </a:r>
            <a:endParaRPr lang="en-GB" sz="2800" dirty="0" smtClean="0"/>
          </a:p>
          <a:p>
            <a:pPr lvl="1">
              <a:buFont typeface="Courier New" pitchFamily="49" charset="0"/>
              <a:buChar char="o"/>
            </a:pPr>
            <a:r>
              <a:rPr lang="en-GB" sz="1800" dirty="0" smtClean="0">
                <a:solidFill>
                  <a:srgbClr val="000000"/>
                </a:solidFill>
                <a:latin typeface="Century Schoolbook" pitchFamily="18" charset="0"/>
              </a:rPr>
              <a:t>Transfusion associated lung injury (TRALI)</a:t>
            </a:r>
            <a:endParaRPr lang="en-GB" sz="2800" dirty="0" smtClean="0"/>
          </a:p>
          <a:p>
            <a:pPr lvl="1">
              <a:buFont typeface="Courier New" pitchFamily="49" charset="0"/>
              <a:buChar char="o"/>
            </a:pPr>
            <a:r>
              <a:rPr lang="en-GB" sz="1800" dirty="0" smtClean="0">
                <a:solidFill>
                  <a:srgbClr val="000000"/>
                </a:solidFill>
                <a:latin typeface="Century Schoolbook" pitchFamily="18" charset="0"/>
              </a:rPr>
              <a:t>Transfusion associated Graft v Host disease (TA-GvHD) (Rare)</a:t>
            </a:r>
            <a:endParaRPr lang="en-GB" sz="2800" dirty="0" smtClean="0"/>
          </a:p>
          <a:p>
            <a:pPr lvl="1">
              <a:buFont typeface="Courier New" pitchFamily="49" charset="0"/>
              <a:buChar char="o"/>
            </a:pPr>
            <a:r>
              <a:rPr lang="en-GB" sz="1800" dirty="0" smtClean="0">
                <a:solidFill>
                  <a:srgbClr val="000000"/>
                </a:solidFill>
                <a:latin typeface="Century Schoolbook" pitchFamily="18" charset="0"/>
              </a:rPr>
              <a:t>Post transfusion Purpura (PTP)</a:t>
            </a:r>
            <a:endParaRPr lang="en-GB" sz="2800" dirty="0" smtClean="0"/>
          </a:p>
          <a:p>
            <a:pPr lvl="1">
              <a:buFont typeface="Courier New" pitchFamily="49" charset="0"/>
              <a:buChar char="o"/>
            </a:pPr>
            <a:r>
              <a:rPr lang="en-GB" sz="1800" dirty="0" smtClean="0">
                <a:solidFill>
                  <a:srgbClr val="000000"/>
                </a:solidFill>
                <a:latin typeface="Century Schoolbook" pitchFamily="18" charset="0"/>
              </a:rPr>
              <a:t>Anaphylaxis</a:t>
            </a:r>
            <a:endParaRPr lang="en-GB" sz="2800" dirty="0" smtClean="0"/>
          </a:p>
          <a:p>
            <a:pPr lvl="1">
              <a:buFont typeface="Courier New" pitchFamily="49" charset="0"/>
              <a:buChar char="o"/>
            </a:pPr>
            <a:r>
              <a:rPr lang="en-GB" sz="1800" dirty="0" smtClean="0">
                <a:solidFill>
                  <a:srgbClr val="000000"/>
                </a:solidFill>
                <a:latin typeface="Century Schoolbook" pitchFamily="18" charset="0"/>
              </a:rPr>
              <a:t>Allergic reactions</a:t>
            </a:r>
            <a:endParaRPr lang="en-GB" sz="2800" dirty="0" smtClean="0"/>
          </a:p>
          <a:p>
            <a:pPr lvl="1">
              <a:buFont typeface="Courier New" pitchFamily="49" charset="0"/>
              <a:buChar char="o"/>
            </a:pPr>
            <a:r>
              <a:rPr lang="en-GB" sz="1800" dirty="0" smtClean="0">
                <a:solidFill>
                  <a:srgbClr val="000000"/>
                </a:solidFill>
                <a:latin typeface="Century Schoolbook" pitchFamily="18" charset="0"/>
              </a:rPr>
              <a:t>Febrile reactions</a:t>
            </a:r>
          </a:p>
          <a:p>
            <a:pPr lvl="1"/>
            <a:endParaRPr lang="en-GB" sz="1400" dirty="0" smtClean="0">
              <a:solidFill>
                <a:srgbClr val="000000"/>
              </a:solidFill>
              <a:latin typeface="Century Schoolbook" pitchFamily="18" charset="0"/>
            </a:endParaRPr>
          </a:p>
        </p:txBody>
      </p:sp>
      <p:sp>
        <p:nvSpPr>
          <p:cNvPr id="26626" name="Rectangle 2"/>
          <p:cNvSpPr>
            <a:spLocks noChangeArrowheads="1"/>
          </p:cNvSpPr>
          <p:nvPr/>
        </p:nvSpPr>
        <p:spPr bwMode="auto">
          <a:xfrm>
            <a:off x="900113" y="188913"/>
            <a:ext cx="5608637" cy="584200"/>
          </a:xfrm>
          <a:prstGeom prst="rect">
            <a:avLst/>
          </a:prstGeom>
          <a:noFill/>
          <a:ln w="9525">
            <a:noFill/>
            <a:miter lim="800000"/>
            <a:headEnd/>
            <a:tailEnd/>
          </a:ln>
        </p:spPr>
        <p:txBody>
          <a:bodyPr wrap="none">
            <a:spAutoFit/>
          </a:bodyPr>
          <a:lstStyle/>
          <a:p>
            <a:r>
              <a:rPr lang="en-GB" sz="3200" b="1" dirty="0">
                <a:solidFill>
                  <a:srgbClr val="C00000"/>
                </a:solidFill>
                <a:latin typeface="Calibri" pitchFamily="34" charset="0"/>
              </a:rPr>
              <a:t>Transfusion – General principles</a:t>
            </a:r>
            <a:endParaRPr lang="en-GB" sz="3200"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5888"/>
            <a:ext cx="7467600" cy="581025"/>
          </a:xfrm>
        </p:spPr>
        <p:txBody>
          <a:bodyPr/>
          <a:lstStyle/>
          <a:p>
            <a:pPr fontAlgn="auto">
              <a:spcAft>
                <a:spcPts val="0"/>
              </a:spcAft>
              <a:defRPr/>
            </a:pPr>
            <a:r>
              <a:rPr lang="en-GB" dirty="0" smtClean="0">
                <a:solidFill>
                  <a:srgbClr val="C00000"/>
                </a:solidFill>
              </a:rPr>
              <a:t>Transfusion – General principles</a:t>
            </a:r>
            <a:endParaRPr lang="en-GB" dirty="0">
              <a:solidFill>
                <a:srgbClr val="C00000"/>
              </a:solidFill>
            </a:endParaRPr>
          </a:p>
        </p:txBody>
      </p:sp>
      <p:sp>
        <p:nvSpPr>
          <p:cNvPr id="3" name="Content Placeholder 2"/>
          <p:cNvSpPr>
            <a:spLocks noGrp="1"/>
          </p:cNvSpPr>
          <p:nvPr>
            <p:ph sz="quarter" idx="1"/>
          </p:nvPr>
        </p:nvSpPr>
        <p:spPr>
          <a:xfrm>
            <a:off x="468313" y="2060575"/>
            <a:ext cx="8002587" cy="2232025"/>
          </a:xfrm>
        </p:spPr>
        <p:txBody>
          <a:bodyPr>
            <a:normAutofit fontScale="85000" lnSpcReduction="10000"/>
          </a:bodyPr>
          <a:lstStyle/>
          <a:p>
            <a:pPr fontAlgn="auto">
              <a:spcAft>
                <a:spcPts val="0"/>
              </a:spcAft>
              <a:defRPr/>
            </a:pPr>
            <a:r>
              <a:rPr lang="en-GB" sz="3800" dirty="0" smtClean="0"/>
              <a:t>Good Transfusion Practice</a:t>
            </a:r>
          </a:p>
          <a:p>
            <a:pPr lvl="1" fontAlgn="auto">
              <a:spcAft>
                <a:spcPts val="0"/>
              </a:spcAft>
              <a:defRPr/>
            </a:pPr>
            <a:r>
              <a:rPr lang="en-GB" sz="3200" dirty="0" smtClean="0"/>
              <a:t>Right blood  to right patient</a:t>
            </a:r>
          </a:p>
          <a:p>
            <a:pPr marL="811213" lvl="2" indent="-274638" fontAlgn="auto">
              <a:spcAft>
                <a:spcPts val="0"/>
              </a:spcAft>
              <a:defRPr/>
            </a:pPr>
            <a:r>
              <a:rPr lang="en-GB" sz="2800" dirty="0" smtClean="0"/>
              <a:t>Correct identification at pre transfusion sampling</a:t>
            </a:r>
          </a:p>
          <a:p>
            <a:pPr marL="811213" lvl="2" indent="-274638" fontAlgn="auto">
              <a:spcAft>
                <a:spcPts val="0"/>
              </a:spcAft>
              <a:defRPr/>
            </a:pPr>
            <a:r>
              <a:rPr lang="en-GB" sz="2800" dirty="0" smtClean="0"/>
              <a:t>Correct labelling of blood for transfusion</a:t>
            </a:r>
          </a:p>
          <a:p>
            <a:pPr marL="811213" lvl="2" indent="-274638" fontAlgn="auto">
              <a:spcAft>
                <a:spcPts val="0"/>
              </a:spcAft>
              <a:defRPr/>
            </a:pPr>
            <a:r>
              <a:rPr lang="en-GB" sz="2800" dirty="0" smtClean="0"/>
              <a:t>Correct identification of patient at time of transfusion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1"/>
          <p:cNvSpPr>
            <a:spLocks noGrp="1"/>
          </p:cNvSpPr>
          <p:nvPr>
            <p:ph type="body" idx="4294967295"/>
          </p:nvPr>
        </p:nvSpPr>
        <p:spPr>
          <a:xfrm>
            <a:off x="1476375" y="1600200"/>
            <a:ext cx="5991225" cy="1181100"/>
          </a:xfrm>
        </p:spPr>
        <p:txBody>
          <a:bodyPr/>
          <a:lstStyle/>
          <a:p>
            <a:r>
              <a:rPr lang="en-GB" sz="1900" dirty="0" smtClean="0">
                <a:solidFill>
                  <a:srgbClr val="000000"/>
                </a:solidFill>
                <a:latin typeface="Century Schoolbook" pitchFamily="18" charset="0"/>
              </a:rPr>
              <a:t>Transfuse the right amount</a:t>
            </a:r>
            <a:endParaRPr lang="en-GB" dirty="0" smtClean="0"/>
          </a:p>
          <a:p>
            <a:pPr lvl="1"/>
            <a:r>
              <a:rPr lang="en-GB" sz="1800" dirty="0" smtClean="0">
                <a:solidFill>
                  <a:srgbClr val="000000"/>
                </a:solidFill>
                <a:latin typeface="Century Schoolbook" pitchFamily="18" charset="0"/>
              </a:rPr>
              <a:t>Transfusion associated circulatory overload (TACO)</a:t>
            </a:r>
            <a:endParaRPr lang="en-GB" sz="2800" dirty="0" smtClean="0"/>
          </a:p>
          <a:p>
            <a:endParaRPr lang="en-GB" dirty="0" smtClean="0"/>
          </a:p>
        </p:txBody>
      </p:sp>
      <p:sp>
        <p:nvSpPr>
          <p:cNvPr id="3" name="Title 2"/>
          <p:cNvSpPr>
            <a:spLocks noGrp="1"/>
          </p:cNvSpPr>
          <p:nvPr>
            <p:ph type="title" idx="4294967295"/>
          </p:nvPr>
        </p:nvSpPr>
        <p:spPr>
          <a:xfrm>
            <a:off x="1042988" y="115888"/>
            <a:ext cx="7467600" cy="1143000"/>
          </a:xfrm>
        </p:spPr>
        <p:txBody>
          <a:bodyPr/>
          <a:lstStyle/>
          <a:p>
            <a:pPr fontAlgn="auto">
              <a:spcAft>
                <a:spcPts val="0"/>
              </a:spcAft>
              <a:defRPr/>
            </a:pPr>
            <a:r>
              <a:rPr lang="en-GB" b="1" dirty="0">
                <a:solidFill>
                  <a:srgbClr val="C00000"/>
                </a:solidFill>
              </a:rPr>
              <a:t>Transfusion – General principles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57200" y="274638"/>
            <a:ext cx="7467600" cy="1138138"/>
          </a:xfrm>
        </p:spPr>
        <p:txBody>
          <a:bodyPr>
            <a:normAutofit fontScale="90000"/>
          </a:bodyPr>
          <a:lstStyle/>
          <a:p>
            <a:pPr fontAlgn="auto">
              <a:spcAft>
                <a:spcPts val="0"/>
              </a:spcAft>
              <a:defRPr/>
            </a:pPr>
            <a:r>
              <a:rPr lang="en-GB" sz="4000" dirty="0" smtClean="0"/>
              <a:t>Objects of transfusion in Thalassaemia &amp; Sickle Cell Disease</a:t>
            </a:r>
          </a:p>
        </p:txBody>
      </p:sp>
      <p:sp>
        <p:nvSpPr>
          <p:cNvPr id="29698" name="Rectangle 3"/>
          <p:cNvSpPr>
            <a:spLocks noGrp="1" noRot="1" noChangeArrowheads="1"/>
          </p:cNvSpPr>
          <p:nvPr>
            <p:ph sz="quarter" idx="1"/>
          </p:nvPr>
        </p:nvSpPr>
        <p:spPr>
          <a:xfrm>
            <a:off x="457200" y="1600200"/>
            <a:ext cx="7467600" cy="4873625"/>
          </a:xfrm>
        </p:spPr>
        <p:txBody>
          <a:bodyPr/>
          <a:lstStyle/>
          <a:p>
            <a:pPr>
              <a:lnSpc>
                <a:spcPct val="90000"/>
              </a:lnSpc>
              <a:buFont typeface="Arial" charset="0"/>
              <a:buChar char="•"/>
            </a:pPr>
            <a:r>
              <a:rPr lang="en-GB" dirty="0" smtClean="0"/>
              <a:t>Providing the oxygen carrying capacity by increasing the total haemoglobin level</a:t>
            </a:r>
          </a:p>
          <a:p>
            <a:pPr>
              <a:lnSpc>
                <a:spcPct val="90000"/>
              </a:lnSpc>
              <a:buFont typeface="Arial" charset="0"/>
              <a:buChar char="•"/>
            </a:pPr>
            <a:r>
              <a:rPr lang="en-GB" dirty="0" smtClean="0"/>
              <a:t>Suppression of ineffective erythropoiesis/ sickling  at the same time minimising iron overload</a:t>
            </a:r>
          </a:p>
          <a:p>
            <a:pPr>
              <a:lnSpc>
                <a:spcPct val="90000"/>
              </a:lnSpc>
              <a:buFont typeface="Arial" charset="0"/>
              <a:buChar char="•"/>
            </a:pPr>
            <a:r>
              <a:rPr lang="en-GB" dirty="0" smtClean="0"/>
              <a:t>Maintenance of red cells in circulation with normal red cell lifespan. ( i.e. increase the erythrocyte  half life)</a:t>
            </a:r>
          </a:p>
          <a:p>
            <a:pPr>
              <a:lnSpc>
                <a:spcPct val="90000"/>
              </a:lnSpc>
              <a:buFont typeface="Arial" charset="0"/>
              <a:buChar char="•"/>
            </a:pPr>
            <a:endParaRPr lang="en-GB" dirty="0"/>
          </a:p>
          <a:p>
            <a:pPr>
              <a:lnSpc>
                <a:spcPct val="90000"/>
              </a:lnSpc>
              <a:buFont typeface="Arial" charset="0"/>
              <a:buChar char="•"/>
            </a:pPr>
            <a:r>
              <a:rPr lang="en-GB" dirty="0" smtClean="0"/>
              <a:t>Maintain Haemoglobin between 9 and 10,5 g/dl</a:t>
            </a:r>
          </a:p>
          <a:p>
            <a:pPr lvl="1">
              <a:lnSpc>
                <a:spcPct val="90000"/>
              </a:lnSpc>
              <a:buFont typeface="Arial" charset="0"/>
              <a:buChar char="•"/>
            </a:pPr>
            <a:r>
              <a:rPr lang="en-GB" dirty="0" smtClean="0"/>
              <a:t>although adjustment upwards (11-12 g/dl) to compensate for patients with heart disease who do not adequately supress bone marrow activity  at the lower level.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3412"/>
          </a:xfrm>
        </p:spPr>
        <p:txBody>
          <a:bodyPr/>
          <a:lstStyle/>
          <a:p>
            <a:pPr fontAlgn="auto">
              <a:spcAft>
                <a:spcPts val="0"/>
              </a:spcAft>
              <a:defRPr/>
            </a:pPr>
            <a:r>
              <a:rPr lang="en-GB" dirty="0" smtClean="0"/>
              <a:t>Iron Overload </a:t>
            </a:r>
            <a:endParaRPr lang="en-GB" dirty="0"/>
          </a:p>
        </p:txBody>
      </p:sp>
      <p:sp>
        <p:nvSpPr>
          <p:cNvPr id="3" name="Content Placeholder 2"/>
          <p:cNvSpPr>
            <a:spLocks noGrp="1"/>
          </p:cNvSpPr>
          <p:nvPr>
            <p:ph sz="quarter" idx="1"/>
          </p:nvPr>
        </p:nvSpPr>
        <p:spPr>
          <a:xfrm>
            <a:off x="457200" y="1600200"/>
            <a:ext cx="7467600" cy="4873625"/>
          </a:xfrm>
        </p:spPr>
        <p:txBody>
          <a:bodyPr>
            <a:normAutofit fontScale="92500"/>
          </a:bodyPr>
          <a:lstStyle/>
          <a:p>
            <a:pPr fontAlgn="auto">
              <a:spcAft>
                <a:spcPts val="0"/>
              </a:spcAft>
              <a:defRPr/>
            </a:pPr>
            <a:r>
              <a:rPr lang="en-GB" dirty="0" smtClean="0"/>
              <a:t>Consequence of hyper transfusion regimens particularly in </a:t>
            </a:r>
            <a:r>
              <a:rPr lang="el-GR" dirty="0"/>
              <a:t>β</a:t>
            </a:r>
            <a:r>
              <a:rPr lang="en-GB" baseline="30000" dirty="0"/>
              <a:t>0 </a:t>
            </a:r>
            <a:r>
              <a:rPr lang="en-GB" baseline="30000" dirty="0" smtClean="0"/>
              <a:t> </a:t>
            </a:r>
            <a:r>
              <a:rPr lang="en-GB" dirty="0" smtClean="0"/>
              <a:t>Thalassaemia and to a lesser extent in Sickle cell disease.</a:t>
            </a:r>
          </a:p>
          <a:p>
            <a:pPr lvl="1" fontAlgn="auto">
              <a:spcAft>
                <a:spcPts val="0"/>
              </a:spcAft>
              <a:defRPr/>
            </a:pPr>
            <a:r>
              <a:rPr lang="en-GB" dirty="0" smtClean="0"/>
              <a:t>each </a:t>
            </a:r>
            <a:r>
              <a:rPr lang="en-GB" dirty="0"/>
              <a:t>unit of transfused red cells introduces 200 to 250 mg of elemental iron into the body</a:t>
            </a:r>
            <a:r>
              <a:rPr lang="en-GB" dirty="0" smtClean="0"/>
              <a:t>.</a:t>
            </a:r>
          </a:p>
          <a:p>
            <a:pPr lvl="1" fontAlgn="auto">
              <a:spcAft>
                <a:spcPts val="0"/>
              </a:spcAft>
              <a:defRPr/>
            </a:pPr>
            <a:r>
              <a:rPr lang="en-GB" dirty="0"/>
              <a:t>Since iron cannot be actively excreted, and is utilized poorly in patients with ineffective </a:t>
            </a:r>
            <a:r>
              <a:rPr lang="en-GB" dirty="0" smtClean="0"/>
              <a:t>erythropoiesis</a:t>
            </a:r>
          </a:p>
          <a:p>
            <a:pPr lvl="1" fontAlgn="auto">
              <a:spcAft>
                <a:spcPts val="0"/>
              </a:spcAft>
              <a:defRPr/>
            </a:pPr>
            <a:r>
              <a:rPr lang="en-GB" dirty="0" smtClean="0"/>
              <a:t> </a:t>
            </a:r>
            <a:r>
              <a:rPr lang="en-GB" dirty="0"/>
              <a:t>the excess iron is deposited in macrophages of the reticuloendothelial system. </a:t>
            </a:r>
            <a:endParaRPr lang="en-GB" dirty="0" smtClean="0"/>
          </a:p>
          <a:p>
            <a:pPr lvl="1" fontAlgn="auto">
              <a:spcAft>
                <a:spcPts val="0"/>
              </a:spcAft>
              <a:defRPr/>
            </a:pPr>
            <a:r>
              <a:rPr lang="en-GB" dirty="0" smtClean="0"/>
              <a:t>When </a:t>
            </a:r>
            <a:r>
              <a:rPr lang="en-GB" dirty="0"/>
              <a:t>this iron burden overwhelms the ability of reticuloendothelial cells to sequester the iron, parenchymal iron overload develops, leading to end-organ dysfunction, especially in the liver, myocardium, and endocrine organs. </a:t>
            </a:r>
            <a:endParaRPr lang="en-GB" dirty="0" smtClean="0"/>
          </a:p>
          <a:p>
            <a:pPr fontAlgn="auto">
              <a:spcAft>
                <a:spcPts val="0"/>
              </a:spcAft>
              <a:defRPr/>
            </a:pPr>
            <a:r>
              <a:rPr lang="en-GB" dirty="0" smtClean="0"/>
              <a:t>Can arise as a result </a:t>
            </a:r>
            <a:r>
              <a:rPr lang="en-GB" dirty="0"/>
              <a:t>of </a:t>
            </a:r>
            <a:r>
              <a:rPr lang="en-GB" dirty="0" smtClean="0"/>
              <a:t>anaemia due to ineffective erythropoiesis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AutoShape 5" descr="F5"/>
          <p:cNvSpPr>
            <a:spLocks noChangeAspect="1" noChangeArrowheads="1"/>
          </p:cNvSpPr>
          <p:nvPr/>
        </p:nvSpPr>
        <p:spPr bwMode="auto">
          <a:xfrm>
            <a:off x="144463" y="46038"/>
            <a:ext cx="9734550" cy="5362575"/>
          </a:xfrm>
          <a:prstGeom prst="rect">
            <a:avLst/>
          </a:prstGeom>
          <a:noFill/>
        </p:spPr>
        <p:txBody>
          <a:bodyPr/>
          <a:lstStyle/>
          <a:p>
            <a:endParaRPr lang="en-US" dirty="0"/>
          </a:p>
        </p:txBody>
      </p:sp>
      <p:sp>
        <p:nvSpPr>
          <p:cNvPr id="65543" name="AutoShape 7" descr="F5"/>
          <p:cNvSpPr>
            <a:spLocks noChangeAspect="1" noChangeArrowheads="1"/>
          </p:cNvSpPr>
          <p:nvPr/>
        </p:nvSpPr>
        <p:spPr bwMode="auto">
          <a:xfrm>
            <a:off x="-7937" y="78888"/>
            <a:ext cx="8972425" cy="5362575"/>
          </a:xfrm>
          <a:prstGeom prst="rect">
            <a:avLst/>
          </a:prstGeom>
          <a:noFill/>
        </p:spPr>
        <p:txBody>
          <a:bodyPr/>
          <a:lstStyle/>
          <a:p>
            <a:endParaRPr lang="en-US" dirty="0"/>
          </a:p>
        </p:txBody>
      </p:sp>
      <p:sp>
        <p:nvSpPr>
          <p:cNvPr id="65545" name="AutoShape 9" descr="F5"/>
          <p:cNvSpPr>
            <a:spLocks noChangeAspect="1" noChangeArrowheads="1"/>
          </p:cNvSpPr>
          <p:nvPr/>
        </p:nvSpPr>
        <p:spPr bwMode="auto">
          <a:xfrm>
            <a:off x="-1524000" y="71438"/>
            <a:ext cx="12192000" cy="6715125"/>
          </a:xfrm>
          <a:prstGeom prst="rect">
            <a:avLst/>
          </a:prstGeom>
          <a:noFill/>
        </p:spPr>
        <p:txBody>
          <a:bodyPr/>
          <a:lstStyle/>
          <a:p>
            <a:endParaRPr lang="en-US" dirty="0"/>
          </a:p>
        </p:txBody>
      </p:sp>
      <p:pic>
        <p:nvPicPr>
          <p:cNvPr id="65546" name="Snagit_PPT79" descr="PPT79"/>
          <p:cNvPicPr>
            <a:picLocks noChangeAspect="1" noChangeArrowheads="1"/>
          </p:cNvPicPr>
          <p:nvPr/>
        </p:nvPicPr>
        <p:blipFill>
          <a:blip r:embed="rId2" cstate="print"/>
          <a:srcRect/>
          <a:stretch>
            <a:fillRect/>
          </a:stretch>
        </p:blipFill>
        <p:spPr bwMode="auto">
          <a:xfrm>
            <a:off x="323528" y="1196752"/>
            <a:ext cx="8428038" cy="4656137"/>
          </a:xfrm>
          <a:prstGeom prst="rect">
            <a:avLst/>
          </a:prstGeom>
          <a:noFill/>
          <a:ln w="9525">
            <a:noFill/>
            <a:miter lim="800000"/>
            <a:headEnd/>
            <a:tailEnd/>
          </a:ln>
          <a:effectLst/>
        </p:spPr>
      </p:pic>
      <p:sp>
        <p:nvSpPr>
          <p:cNvPr id="2" name="Rectangle 1"/>
          <p:cNvSpPr/>
          <p:nvPr/>
        </p:nvSpPr>
        <p:spPr>
          <a:xfrm>
            <a:off x="479409" y="225514"/>
            <a:ext cx="7732662" cy="646331"/>
          </a:xfrm>
          <a:prstGeom prst="rect">
            <a:avLst/>
          </a:prstGeom>
        </p:spPr>
        <p:txBody>
          <a:bodyPr wrap="square">
            <a:spAutoFit/>
          </a:bodyPr>
          <a:lstStyle/>
          <a:p>
            <a:r>
              <a:rPr lang="en-GB" b="1" dirty="0">
                <a:solidFill>
                  <a:srgbClr val="FF0000"/>
                </a:solidFill>
              </a:rPr>
              <a:t>Schematic depicting organs responsible for iron cycling and iron uptake in thalassemia major patients</a:t>
            </a:r>
            <a:endParaRPr lang="en-GB" dirty="0">
              <a:solidFill>
                <a:srgbClr val="FF0000"/>
              </a:solidFill>
            </a:endParaRPr>
          </a:p>
        </p:txBody>
      </p:sp>
      <p:sp>
        <p:nvSpPr>
          <p:cNvPr id="3" name="Rectangle 2"/>
          <p:cNvSpPr/>
          <p:nvPr/>
        </p:nvSpPr>
        <p:spPr>
          <a:xfrm>
            <a:off x="445092" y="6167035"/>
            <a:ext cx="6287148" cy="338554"/>
          </a:xfrm>
          <a:prstGeom prst="rect">
            <a:avLst/>
          </a:prstGeom>
        </p:spPr>
        <p:txBody>
          <a:bodyPr wrap="square">
            <a:spAutoFit/>
          </a:bodyPr>
          <a:lstStyle/>
          <a:p>
            <a:r>
              <a:rPr lang="en-GB" sz="1200" b="1" dirty="0"/>
              <a:t>Impact</a:t>
            </a:r>
            <a:r>
              <a:rPr lang="en-GB" sz="1600" b="1" dirty="0"/>
              <a:t> </a:t>
            </a:r>
            <a:r>
              <a:rPr lang="en-GB" sz="1200" b="1" dirty="0"/>
              <a:t>of Iron Assessment by </a:t>
            </a:r>
            <a:r>
              <a:rPr lang="en-GB" sz="1200" b="1" dirty="0" smtClean="0"/>
              <a:t>MRI </a:t>
            </a:r>
            <a:r>
              <a:rPr lang="en-GB" sz="1200" dirty="0" smtClean="0"/>
              <a:t>John </a:t>
            </a:r>
            <a:r>
              <a:rPr lang="en-GB" sz="1200" dirty="0"/>
              <a:t>C. </a:t>
            </a:r>
            <a:r>
              <a:rPr lang="en-GB" sz="1200" dirty="0" smtClean="0"/>
              <a:t>Wood</a:t>
            </a:r>
            <a:endParaRPr lang="en-GB" sz="1200" dirty="0"/>
          </a:p>
        </p:txBody>
      </p:sp>
      <p:sp>
        <p:nvSpPr>
          <p:cNvPr id="4" name="Rectangle 1"/>
          <p:cNvSpPr>
            <a:spLocks noChangeArrowheads="1"/>
          </p:cNvSpPr>
          <p:nvPr/>
        </p:nvSpPr>
        <p:spPr bwMode="auto">
          <a:xfrm>
            <a:off x="323528" y="6473647"/>
            <a:ext cx="46823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cs typeface="Arial" charset="0"/>
              </a:rPr>
              <a:t>ASH Education Book December 10, 2011 vol. 2011 no. 1 443-450 </a:t>
            </a:r>
            <a:endParaRPr kumimoji="0" lang="en-US" sz="12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3412"/>
          </a:xfrm>
        </p:spPr>
        <p:txBody>
          <a:bodyPr/>
          <a:lstStyle/>
          <a:p>
            <a:pPr fontAlgn="auto">
              <a:spcAft>
                <a:spcPts val="0"/>
              </a:spcAft>
              <a:defRPr/>
            </a:pPr>
            <a:r>
              <a:rPr lang="en-GB" dirty="0" smtClean="0"/>
              <a:t>Iron Chelation Therapy</a:t>
            </a:r>
            <a:endParaRPr lang="en-GB" dirty="0"/>
          </a:p>
        </p:txBody>
      </p:sp>
      <p:sp>
        <p:nvSpPr>
          <p:cNvPr id="3" name="Content Placeholder 2"/>
          <p:cNvSpPr>
            <a:spLocks noGrp="1"/>
          </p:cNvSpPr>
          <p:nvPr>
            <p:ph sz="quarter" idx="1"/>
          </p:nvPr>
        </p:nvSpPr>
        <p:spPr>
          <a:xfrm>
            <a:off x="250825" y="908050"/>
            <a:ext cx="5341938" cy="5637213"/>
          </a:xfrm>
        </p:spPr>
        <p:txBody>
          <a:bodyPr>
            <a:normAutofit/>
          </a:bodyPr>
          <a:lstStyle/>
          <a:p>
            <a:pPr>
              <a:lnSpc>
                <a:spcPct val="90000"/>
              </a:lnSpc>
              <a:buFont typeface="Arial" charset="0"/>
              <a:buChar char="•"/>
            </a:pPr>
            <a:r>
              <a:rPr lang="en-GB" dirty="0" smtClean="0"/>
              <a:t>The discovery of the iron chelator DEFEROXAMINE in the 1960s revolutionised the management of </a:t>
            </a:r>
            <a:r>
              <a:rPr lang="el-GR" dirty="0" smtClean="0"/>
              <a:t>β</a:t>
            </a:r>
            <a:r>
              <a:rPr lang="en-GB" baseline="30000" dirty="0" smtClean="0"/>
              <a:t>0  </a:t>
            </a:r>
            <a:r>
              <a:rPr lang="en-GB" dirty="0" smtClean="0"/>
              <a:t>Thalassaemia.</a:t>
            </a:r>
          </a:p>
          <a:p>
            <a:pPr>
              <a:lnSpc>
                <a:spcPct val="90000"/>
              </a:lnSpc>
              <a:buFont typeface="Arial" charset="0"/>
              <a:buChar char="•"/>
            </a:pPr>
            <a:r>
              <a:rPr lang="en-GB" dirty="0" smtClean="0"/>
              <a:t>Transfusion regimens alone without chelation extended life expectancy to 2</a:t>
            </a:r>
            <a:r>
              <a:rPr lang="en-GB" baseline="30000" dirty="0" smtClean="0"/>
              <a:t>nd</a:t>
            </a:r>
            <a:r>
              <a:rPr lang="en-GB" dirty="0" smtClean="0"/>
              <a:t> decade. Chelation has extended this considerably.</a:t>
            </a:r>
          </a:p>
          <a:p>
            <a:pPr>
              <a:lnSpc>
                <a:spcPct val="90000"/>
              </a:lnSpc>
              <a:buFont typeface="Arial" charset="0"/>
              <a:buChar char="•"/>
            </a:pPr>
            <a:r>
              <a:rPr lang="en-GB" dirty="0" smtClean="0"/>
              <a:t>Deferoxamine is usually administered as a slow, subcutaneous infusion through a portable pump.  </a:t>
            </a:r>
          </a:p>
          <a:p>
            <a:pPr>
              <a:lnSpc>
                <a:spcPct val="90000"/>
              </a:lnSpc>
              <a:buFont typeface="Arial" charset="0"/>
              <a:buChar char="•"/>
            </a:pPr>
            <a:r>
              <a:rPr lang="en-GB" dirty="0" smtClean="0"/>
              <a:t>Dose 20-60mg/Kg/day over 8-24 hours</a:t>
            </a:r>
          </a:p>
          <a:p>
            <a:pPr>
              <a:lnSpc>
                <a:spcPct val="90000"/>
              </a:lnSpc>
              <a:buFont typeface="Arial" charset="0"/>
              <a:buChar char="•"/>
            </a:pPr>
            <a:r>
              <a:rPr lang="en-GB" dirty="0" smtClean="0"/>
              <a:t>It is freely soluble in water. </a:t>
            </a:r>
          </a:p>
          <a:p>
            <a:pPr>
              <a:lnSpc>
                <a:spcPct val="90000"/>
              </a:lnSpc>
              <a:buFont typeface="Arial" charset="0"/>
              <a:buChar char="•"/>
            </a:pPr>
            <a:r>
              <a:rPr lang="en-GB" dirty="0" smtClean="0"/>
              <a:t>Approximately 8 mg of iron is bound by 100 mg of deferoxamine.</a:t>
            </a:r>
          </a:p>
          <a:p>
            <a:pPr>
              <a:lnSpc>
                <a:spcPct val="90000"/>
              </a:lnSpc>
              <a:buFont typeface="Arial" charset="0"/>
              <a:buChar char="•"/>
            </a:pPr>
            <a:endParaRPr lang="en-GB" dirty="0" smtClean="0"/>
          </a:p>
          <a:p>
            <a:pPr>
              <a:lnSpc>
                <a:spcPct val="90000"/>
              </a:lnSpc>
              <a:buFont typeface="Arial" charset="0"/>
              <a:buChar char="•"/>
            </a:pPr>
            <a:endParaRPr lang="en-GB" dirty="0" smtClean="0"/>
          </a:p>
          <a:p>
            <a:pPr>
              <a:lnSpc>
                <a:spcPct val="90000"/>
              </a:lnSpc>
              <a:buFont typeface="Arial" charset="0"/>
              <a:buChar char="•"/>
            </a:pPr>
            <a:endParaRPr lang="en-GB" dirty="0" smtClean="0"/>
          </a:p>
        </p:txBody>
      </p:sp>
      <p:pic>
        <p:nvPicPr>
          <p:cNvPr id="55299" name="Picture 2"/>
          <p:cNvPicPr>
            <a:picLocks noChangeAspect="1" noChangeArrowheads="1"/>
          </p:cNvPicPr>
          <p:nvPr/>
        </p:nvPicPr>
        <p:blipFill>
          <a:blip r:embed="rId2" cstate="print"/>
          <a:srcRect/>
          <a:stretch>
            <a:fillRect/>
          </a:stretch>
        </p:blipFill>
        <p:spPr bwMode="auto">
          <a:xfrm>
            <a:off x="6099175" y="549275"/>
            <a:ext cx="2544763"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of 3 Iron Chelators</a:t>
            </a:r>
            <a:endParaRPr lang="en-GB" dirty="0"/>
          </a:p>
        </p:txBody>
      </p:sp>
      <p:pic>
        <p:nvPicPr>
          <p:cNvPr id="4" name="Snagit_PPTA9B7"/>
          <p:cNvPicPr>
            <a:picLocks noGrp="1" noChangeAspect="1"/>
          </p:cNvPicPr>
          <p:nvPr>
            <p:ph sz="quarter" idx="1"/>
          </p:nvPr>
        </p:nvPicPr>
        <p:blipFill>
          <a:blip r:embed="rId2" cstate="print">
            <a:extLst>
              <a:ext uri="{28A0092B-C50C-407E-A947-70E740481C1C}">
                <a14:useLocalDpi xmlns:a14="http://schemas.microsoft.com/office/drawing/2010/main"/>
              </a:ext>
            </a:extLst>
          </a:blip>
          <a:stretch>
            <a:fillRect/>
          </a:stretch>
        </p:blipFill>
        <p:spPr>
          <a:xfrm>
            <a:off x="251520" y="764704"/>
            <a:ext cx="8555330" cy="5544616"/>
          </a:xfrm>
        </p:spPr>
      </p:pic>
      <p:sp>
        <p:nvSpPr>
          <p:cNvPr id="5" name="Rectangle 4"/>
          <p:cNvSpPr/>
          <p:nvPr/>
        </p:nvSpPr>
        <p:spPr>
          <a:xfrm>
            <a:off x="467544" y="6381328"/>
            <a:ext cx="4391794" cy="276999"/>
          </a:xfrm>
          <a:prstGeom prst="rect">
            <a:avLst/>
          </a:prstGeom>
        </p:spPr>
        <p:txBody>
          <a:bodyPr wrap="square">
            <a:spAutoFit/>
          </a:bodyPr>
          <a:lstStyle/>
          <a:p>
            <a:r>
              <a:rPr lang="en-GB" sz="1200" b="1" dirty="0"/>
              <a:t>Update on Iron Chelators in </a:t>
            </a:r>
            <a:r>
              <a:rPr lang="en-GB" sz="1200" b="1" dirty="0" smtClean="0"/>
              <a:t>Thalassemia  </a:t>
            </a:r>
            <a:r>
              <a:rPr lang="en-GB" sz="1200" dirty="0" smtClean="0"/>
              <a:t>Ellis </a:t>
            </a:r>
            <a:r>
              <a:rPr lang="en-GB" sz="1200" dirty="0"/>
              <a:t>J. </a:t>
            </a:r>
            <a:r>
              <a:rPr lang="en-GB" sz="1200" dirty="0" smtClean="0"/>
              <a:t>Neufeld</a:t>
            </a:r>
            <a:endParaRPr lang="en-GB" sz="1200" dirty="0"/>
          </a:p>
        </p:txBody>
      </p:sp>
      <p:sp>
        <p:nvSpPr>
          <p:cNvPr id="6" name="Rectangle 1"/>
          <p:cNvSpPr>
            <a:spLocks noChangeArrowheads="1"/>
          </p:cNvSpPr>
          <p:nvPr/>
        </p:nvSpPr>
        <p:spPr bwMode="auto">
          <a:xfrm>
            <a:off x="4067944" y="6581001"/>
            <a:ext cx="46201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cs typeface="Arial" charset="0"/>
              </a:rPr>
              <a:t>ASH Education Book December 4, 2010 vol. 2010 no. 1 451-455 </a:t>
            </a:r>
            <a:endParaRPr kumimoji="0" lang="en-US" sz="12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74658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7467600" cy="706437"/>
          </a:xfrm>
        </p:spPr>
        <p:txBody>
          <a:bodyPr/>
          <a:lstStyle/>
          <a:p>
            <a:pPr fontAlgn="auto">
              <a:spcAft>
                <a:spcPts val="0"/>
              </a:spcAft>
              <a:defRPr/>
            </a:pPr>
            <a:r>
              <a:rPr lang="en-GB" dirty="0" smtClean="0"/>
              <a:t>The Inherited Red Cell Disorders</a:t>
            </a:r>
            <a:endParaRPr lang="en-GB" dirty="0"/>
          </a:p>
        </p:txBody>
      </p:sp>
      <p:sp>
        <p:nvSpPr>
          <p:cNvPr id="15362" name="Content Placeholder 2"/>
          <p:cNvSpPr>
            <a:spLocks noGrp="1"/>
          </p:cNvSpPr>
          <p:nvPr>
            <p:ph sz="quarter" idx="1"/>
          </p:nvPr>
        </p:nvSpPr>
        <p:spPr>
          <a:xfrm>
            <a:off x="6350" y="1066800"/>
            <a:ext cx="4897438" cy="5688013"/>
          </a:xfrm>
        </p:spPr>
        <p:txBody>
          <a:bodyPr/>
          <a:lstStyle/>
          <a:p>
            <a:pPr>
              <a:buFont typeface="Arial" charset="0"/>
              <a:buChar char="•"/>
            </a:pPr>
            <a:r>
              <a:rPr lang="en-GB" sz="3200" dirty="0" smtClean="0"/>
              <a:t>The haemoglobinopathies</a:t>
            </a:r>
          </a:p>
          <a:p>
            <a:pPr marL="708025" lvl="1">
              <a:buFont typeface="Arial" charset="0"/>
              <a:buChar char="•"/>
            </a:pPr>
            <a:r>
              <a:rPr lang="en-GB" sz="2800" dirty="0" smtClean="0"/>
              <a:t>Sickle cell disease</a:t>
            </a:r>
          </a:p>
          <a:p>
            <a:pPr marL="708025" lvl="1">
              <a:buFont typeface="Arial" charset="0"/>
              <a:buChar char="•"/>
            </a:pPr>
            <a:r>
              <a:rPr lang="en-GB" sz="2800" dirty="0" smtClean="0"/>
              <a:t>The Thalassaemias</a:t>
            </a:r>
          </a:p>
          <a:p>
            <a:pPr marL="1016000" lvl="2">
              <a:buFont typeface="Arial" charset="0"/>
              <a:buChar char="•"/>
            </a:pPr>
            <a:r>
              <a:rPr lang="en-GB" dirty="0" smtClean="0"/>
              <a:t>Alpha thalassaemia</a:t>
            </a:r>
          </a:p>
          <a:p>
            <a:pPr marL="1290638" lvl="3">
              <a:buFont typeface="Arial" charset="0"/>
              <a:buChar char="•"/>
            </a:pPr>
            <a:r>
              <a:rPr lang="en-GB" sz="1600" dirty="0" smtClean="0"/>
              <a:t>Silent carrier (1 gene deletion)</a:t>
            </a:r>
          </a:p>
          <a:p>
            <a:pPr marL="1290638" lvl="3">
              <a:buFont typeface="Arial" charset="0"/>
              <a:buChar char="•"/>
            </a:pPr>
            <a:r>
              <a:rPr lang="en-GB" sz="1600" dirty="0" smtClean="0"/>
              <a:t>Trait (2 gene deletion cis or trans)</a:t>
            </a:r>
          </a:p>
          <a:p>
            <a:pPr marL="1290638" lvl="3">
              <a:buFont typeface="Arial" charset="0"/>
              <a:buChar char="•"/>
            </a:pPr>
            <a:r>
              <a:rPr lang="en-GB" sz="1600" dirty="0" smtClean="0"/>
              <a:t>HbH diseases (3 gene deletion)</a:t>
            </a:r>
          </a:p>
          <a:p>
            <a:pPr marL="1290638" lvl="3">
              <a:lnSpc>
                <a:spcPct val="150000"/>
              </a:lnSpc>
              <a:buFont typeface="Arial" charset="0"/>
              <a:buChar char="•"/>
            </a:pPr>
            <a:r>
              <a:rPr lang="en-GB" sz="1600" dirty="0" smtClean="0"/>
              <a:t>Hb Barts (4 gene deletions- incompatible with life)</a:t>
            </a:r>
          </a:p>
          <a:p>
            <a:pPr marL="1016000" lvl="2">
              <a:lnSpc>
                <a:spcPct val="150000"/>
              </a:lnSpc>
              <a:buFont typeface="Arial" charset="0"/>
              <a:buChar char="•"/>
            </a:pPr>
            <a:r>
              <a:rPr lang="en-GB" sz="1600" dirty="0" smtClean="0"/>
              <a:t>Beta thalassaemia</a:t>
            </a:r>
          </a:p>
          <a:p>
            <a:pPr marL="1290638" lvl="3">
              <a:lnSpc>
                <a:spcPct val="150000"/>
              </a:lnSpc>
              <a:buFont typeface="Arial" charset="0"/>
              <a:buChar char="•"/>
            </a:pPr>
            <a:r>
              <a:rPr lang="en-GB" sz="1600" dirty="0" smtClean="0"/>
              <a:t>Minor</a:t>
            </a:r>
          </a:p>
          <a:p>
            <a:pPr marL="1290638" lvl="3">
              <a:lnSpc>
                <a:spcPct val="150000"/>
              </a:lnSpc>
              <a:buFont typeface="Arial" charset="0"/>
              <a:buChar char="•"/>
            </a:pPr>
            <a:r>
              <a:rPr lang="en-GB" sz="1600" dirty="0" smtClean="0"/>
              <a:t>Intermedia  (</a:t>
            </a:r>
            <a:r>
              <a:rPr lang="el-GR" sz="1600" dirty="0" smtClean="0"/>
              <a:t>β</a:t>
            </a:r>
            <a:r>
              <a:rPr lang="el-GR" sz="1600" baseline="30000" dirty="0" smtClean="0"/>
              <a:t>+</a:t>
            </a:r>
            <a:r>
              <a:rPr lang="en-GB" sz="1600" baseline="30000" dirty="0" smtClean="0"/>
              <a:t>)</a:t>
            </a:r>
            <a:endParaRPr lang="en-GB" sz="1600" dirty="0" smtClean="0"/>
          </a:p>
          <a:p>
            <a:pPr marL="1290638" lvl="3">
              <a:lnSpc>
                <a:spcPct val="150000"/>
              </a:lnSpc>
              <a:buFont typeface="Arial" charset="0"/>
              <a:buChar char="•"/>
            </a:pPr>
            <a:r>
              <a:rPr lang="en-GB" sz="1600" dirty="0" smtClean="0"/>
              <a:t>Major ( </a:t>
            </a:r>
            <a:r>
              <a:rPr lang="el-GR" sz="1600" dirty="0" smtClean="0"/>
              <a:t>β</a:t>
            </a:r>
            <a:r>
              <a:rPr lang="en-GB" sz="1600" baseline="30000" dirty="0" smtClean="0"/>
              <a:t>o</a:t>
            </a:r>
            <a:r>
              <a:rPr lang="en-GB" sz="1600" dirty="0" smtClean="0"/>
              <a:t>)</a:t>
            </a:r>
          </a:p>
        </p:txBody>
      </p:sp>
      <p:sp>
        <p:nvSpPr>
          <p:cNvPr id="18" name="Right Brace 17"/>
          <p:cNvSpPr/>
          <p:nvPr/>
        </p:nvSpPr>
        <p:spPr>
          <a:xfrm>
            <a:off x="4548188" y="2817813"/>
            <a:ext cx="215900" cy="649287"/>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19" name="Right Brace 18"/>
          <p:cNvSpPr/>
          <p:nvPr/>
        </p:nvSpPr>
        <p:spPr>
          <a:xfrm>
            <a:off x="4570413" y="3551238"/>
            <a:ext cx="219075" cy="358775"/>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0" name="Right Brace 19"/>
          <p:cNvSpPr/>
          <p:nvPr/>
        </p:nvSpPr>
        <p:spPr>
          <a:xfrm>
            <a:off x="4564063" y="4879975"/>
            <a:ext cx="220662" cy="319088"/>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1" name="Right Brace 20"/>
          <p:cNvSpPr/>
          <p:nvPr/>
        </p:nvSpPr>
        <p:spPr>
          <a:xfrm>
            <a:off x="4564063" y="5445125"/>
            <a:ext cx="220662" cy="319088"/>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15367" name="TextBox 21"/>
          <p:cNvSpPr txBox="1">
            <a:spLocks noChangeArrowheads="1"/>
          </p:cNvSpPr>
          <p:nvPr/>
        </p:nvSpPr>
        <p:spPr bwMode="auto">
          <a:xfrm>
            <a:off x="4859338" y="2957513"/>
            <a:ext cx="3240087" cy="368300"/>
          </a:xfrm>
          <a:prstGeom prst="rect">
            <a:avLst/>
          </a:prstGeom>
          <a:noFill/>
          <a:ln w="9525">
            <a:solidFill>
              <a:schemeClr val="tx1"/>
            </a:solidFill>
            <a:miter lim="800000"/>
            <a:headEnd/>
            <a:tailEnd/>
          </a:ln>
        </p:spPr>
        <p:txBody>
          <a:bodyPr>
            <a:spAutoFit/>
          </a:bodyPr>
          <a:lstStyle/>
          <a:p>
            <a:r>
              <a:rPr lang="en-GB" dirty="0">
                <a:solidFill>
                  <a:srgbClr val="FF0000"/>
                </a:solidFill>
                <a:latin typeface="Calibri" pitchFamily="34" charset="0"/>
              </a:rPr>
              <a:t>No Transfusion support needed</a:t>
            </a:r>
          </a:p>
        </p:txBody>
      </p:sp>
      <p:sp>
        <p:nvSpPr>
          <p:cNvPr id="15368" name="TextBox 22"/>
          <p:cNvSpPr txBox="1">
            <a:spLocks noChangeArrowheads="1"/>
          </p:cNvSpPr>
          <p:nvPr/>
        </p:nvSpPr>
        <p:spPr bwMode="auto">
          <a:xfrm>
            <a:off x="4859338" y="3500438"/>
            <a:ext cx="3673475" cy="460375"/>
          </a:xfrm>
          <a:prstGeom prst="rect">
            <a:avLst/>
          </a:prstGeom>
          <a:noFill/>
          <a:ln w="9525">
            <a:solidFill>
              <a:schemeClr val="tx1"/>
            </a:solidFill>
            <a:miter lim="800000"/>
            <a:headEnd/>
            <a:tailEnd/>
          </a:ln>
        </p:spPr>
        <p:txBody>
          <a:bodyPr>
            <a:spAutoFit/>
          </a:bodyPr>
          <a:lstStyle/>
          <a:p>
            <a:r>
              <a:rPr lang="en-GB" sz="1200" b="1" dirty="0">
                <a:solidFill>
                  <a:srgbClr val="FF0000"/>
                </a:solidFill>
                <a:latin typeface="Calibri" pitchFamily="34" charset="0"/>
              </a:rPr>
              <a:t>Transfusion generally not required but transient episodes of anaemia may require transfusion support</a:t>
            </a:r>
          </a:p>
        </p:txBody>
      </p:sp>
      <p:sp>
        <p:nvSpPr>
          <p:cNvPr id="15369" name="TextBox 23"/>
          <p:cNvSpPr txBox="1">
            <a:spLocks noChangeArrowheads="1"/>
          </p:cNvSpPr>
          <p:nvPr/>
        </p:nvSpPr>
        <p:spPr bwMode="auto">
          <a:xfrm>
            <a:off x="4859338" y="4854575"/>
            <a:ext cx="3241675" cy="369888"/>
          </a:xfrm>
          <a:prstGeom prst="rect">
            <a:avLst/>
          </a:prstGeom>
          <a:noFill/>
          <a:ln w="9525">
            <a:solidFill>
              <a:schemeClr val="tx1"/>
            </a:solidFill>
            <a:miter lim="800000"/>
            <a:headEnd/>
            <a:tailEnd/>
          </a:ln>
        </p:spPr>
        <p:txBody>
          <a:bodyPr>
            <a:spAutoFit/>
          </a:bodyPr>
          <a:lstStyle/>
          <a:p>
            <a:r>
              <a:rPr lang="en-GB" dirty="0">
                <a:solidFill>
                  <a:srgbClr val="FF0000"/>
                </a:solidFill>
                <a:latin typeface="Calibri" pitchFamily="34" charset="0"/>
              </a:rPr>
              <a:t>No Transfusion support needed</a:t>
            </a:r>
          </a:p>
        </p:txBody>
      </p:sp>
      <p:sp>
        <p:nvSpPr>
          <p:cNvPr id="15370" name="TextBox 24"/>
          <p:cNvSpPr txBox="1">
            <a:spLocks noChangeArrowheads="1"/>
          </p:cNvSpPr>
          <p:nvPr/>
        </p:nvSpPr>
        <p:spPr bwMode="auto">
          <a:xfrm>
            <a:off x="4859338" y="5335588"/>
            <a:ext cx="3816350" cy="461962"/>
          </a:xfrm>
          <a:prstGeom prst="rect">
            <a:avLst/>
          </a:prstGeom>
          <a:noFill/>
          <a:ln w="9525">
            <a:solidFill>
              <a:schemeClr val="tx1"/>
            </a:solidFill>
            <a:miter lim="800000"/>
            <a:headEnd/>
            <a:tailEnd/>
          </a:ln>
        </p:spPr>
        <p:txBody>
          <a:bodyPr>
            <a:spAutoFit/>
          </a:bodyPr>
          <a:lstStyle/>
          <a:p>
            <a:r>
              <a:rPr lang="en-GB" sz="1200" b="1" dirty="0">
                <a:solidFill>
                  <a:srgbClr val="FF0000"/>
                </a:solidFill>
                <a:latin typeface="Calibri" pitchFamily="34" charset="0"/>
              </a:rPr>
              <a:t>Transfusion </a:t>
            </a:r>
            <a:r>
              <a:rPr lang="en-GB" sz="1200" b="1" i="1" dirty="0">
                <a:solidFill>
                  <a:srgbClr val="FF0000"/>
                </a:solidFill>
                <a:latin typeface="Calibri" pitchFamily="34" charset="0"/>
              </a:rPr>
              <a:t>generally </a:t>
            </a:r>
            <a:r>
              <a:rPr lang="en-GB" sz="1200" b="1" dirty="0">
                <a:solidFill>
                  <a:srgbClr val="FF0000"/>
                </a:solidFill>
                <a:latin typeface="Calibri" pitchFamily="34" charset="0"/>
              </a:rPr>
              <a:t>not required but transient episodes of anaemia may require transfusion support</a:t>
            </a:r>
          </a:p>
        </p:txBody>
      </p:sp>
      <p:sp>
        <p:nvSpPr>
          <p:cNvPr id="15371" name="TextBox 26"/>
          <p:cNvSpPr txBox="1">
            <a:spLocks noChangeArrowheads="1"/>
          </p:cNvSpPr>
          <p:nvPr/>
        </p:nvSpPr>
        <p:spPr bwMode="auto">
          <a:xfrm>
            <a:off x="4859338" y="5940425"/>
            <a:ext cx="3422650" cy="338138"/>
          </a:xfrm>
          <a:prstGeom prst="rect">
            <a:avLst/>
          </a:prstGeom>
          <a:noFill/>
          <a:ln w="9525">
            <a:solidFill>
              <a:schemeClr val="tx1"/>
            </a:solidFill>
            <a:miter lim="800000"/>
            <a:headEnd/>
            <a:tailEnd/>
          </a:ln>
        </p:spPr>
        <p:txBody>
          <a:bodyPr>
            <a:spAutoFit/>
          </a:bodyPr>
          <a:lstStyle/>
          <a:p>
            <a:r>
              <a:rPr lang="en-GB" sz="1600" b="1" dirty="0">
                <a:solidFill>
                  <a:srgbClr val="FF0000"/>
                </a:solidFill>
                <a:latin typeface="Calibri" pitchFamily="34" charset="0"/>
              </a:rPr>
              <a:t>Lifetime transfusion support required</a:t>
            </a:r>
          </a:p>
        </p:txBody>
      </p:sp>
      <p:sp>
        <p:nvSpPr>
          <p:cNvPr id="28" name="Right Brace 27"/>
          <p:cNvSpPr/>
          <p:nvPr/>
        </p:nvSpPr>
        <p:spPr>
          <a:xfrm>
            <a:off x="4570413" y="5949950"/>
            <a:ext cx="219075" cy="319088"/>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15373" name="TextBox 28"/>
          <p:cNvSpPr txBox="1">
            <a:spLocks noChangeArrowheads="1"/>
          </p:cNvSpPr>
          <p:nvPr/>
        </p:nvSpPr>
        <p:spPr bwMode="auto">
          <a:xfrm>
            <a:off x="4859338" y="1557338"/>
            <a:ext cx="3813175" cy="830262"/>
          </a:xfrm>
          <a:prstGeom prst="rect">
            <a:avLst/>
          </a:prstGeom>
          <a:noFill/>
          <a:ln w="9525">
            <a:solidFill>
              <a:schemeClr val="tx1"/>
            </a:solidFill>
            <a:miter lim="800000"/>
            <a:headEnd/>
            <a:tailEnd/>
          </a:ln>
        </p:spPr>
        <p:txBody>
          <a:bodyPr>
            <a:spAutoFit/>
          </a:bodyPr>
          <a:lstStyle/>
          <a:p>
            <a:r>
              <a:rPr lang="en-GB" sz="1600" dirty="0">
                <a:solidFill>
                  <a:srgbClr val="FF0000"/>
                </a:solidFill>
                <a:latin typeface="Calibri" pitchFamily="34" charset="0"/>
              </a:rPr>
              <a:t>Transfusion often required but is variable from episodic crisis management to life time support</a:t>
            </a:r>
          </a:p>
        </p:txBody>
      </p:sp>
      <p:sp>
        <p:nvSpPr>
          <p:cNvPr id="30" name="Right Brace 29"/>
          <p:cNvSpPr/>
          <p:nvPr/>
        </p:nvSpPr>
        <p:spPr>
          <a:xfrm>
            <a:off x="4460875" y="1557338"/>
            <a:ext cx="215900" cy="647700"/>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bwMode="auto">
          <a:xfrm>
            <a:off x="457200" y="274638"/>
            <a:ext cx="7467600" cy="562074"/>
          </a:xfrm>
          <a:noFill/>
        </p:spPr>
        <p:txBody>
          <a:bodyPr wrap="square" lIns="91440" tIns="45720" rIns="91440" bIns="45720" numCol="1" anchorCtr="0" compatLnSpc="1">
            <a:prstTxWarp prst="textNoShape">
              <a:avLst/>
            </a:prstTxWarp>
          </a:bodyPr>
          <a:lstStyle/>
          <a:p>
            <a:r>
              <a:rPr lang="en-GB" cap="none" dirty="0" smtClean="0">
                <a:solidFill>
                  <a:srgbClr val="FF0000"/>
                </a:solidFill>
              </a:rPr>
              <a:t>Oral Iron Chelators</a:t>
            </a:r>
          </a:p>
        </p:txBody>
      </p:sp>
      <p:sp>
        <p:nvSpPr>
          <p:cNvPr id="64515" name="Rectangle 3"/>
          <p:cNvSpPr>
            <a:spLocks noGrp="1"/>
          </p:cNvSpPr>
          <p:nvPr>
            <p:ph type="body" idx="4294967295"/>
          </p:nvPr>
        </p:nvSpPr>
        <p:spPr/>
        <p:txBody>
          <a:bodyPr/>
          <a:lstStyle/>
          <a:p>
            <a:pPr>
              <a:lnSpc>
                <a:spcPct val="80000"/>
              </a:lnSpc>
            </a:pPr>
            <a:r>
              <a:rPr lang="en-GB" dirty="0" smtClean="0"/>
              <a:t>Deferasirox (Exjade®)</a:t>
            </a:r>
          </a:p>
          <a:p>
            <a:pPr lvl="1">
              <a:lnSpc>
                <a:spcPct val="80000"/>
              </a:lnSpc>
            </a:pPr>
            <a:r>
              <a:rPr lang="en-GB" sz="1500" b="1" dirty="0" smtClean="0"/>
              <a:t>Dose: </a:t>
            </a:r>
            <a:r>
              <a:rPr lang="en-GB" sz="1500" dirty="0" smtClean="0"/>
              <a:t>  Adult and  over 2 years initially 10–30 mg/kg once daily according to serum-ferritin concentration and amount of transfused blood (consult product literature); maintenance, adjust dose every 3–6 months in steps of 5–10 mg/kg according to serum-ferritin concentration; usual max. 30 mg/kg daily, but may be increased to max. 40 mg/kg daily and reduced in steps of 5–10 mg/kg once control achieved</a:t>
            </a:r>
          </a:p>
          <a:p>
            <a:pPr lvl="1">
              <a:lnSpc>
                <a:spcPct val="80000"/>
              </a:lnSpc>
            </a:pPr>
            <a:r>
              <a:rPr lang="en-GB" sz="1500" b="1" dirty="0" smtClean="0"/>
              <a:t>Side-effects: </a:t>
            </a:r>
            <a:r>
              <a:rPr lang="en-GB" sz="1500" dirty="0" smtClean="0"/>
              <a:t>  gastro-intestinal disturbances (including ulceration and fatal haemorrhage); headache; proteinuria; pruritus, rash; </a:t>
            </a:r>
            <a:r>
              <a:rPr lang="en-GB" sz="1500" i="1" dirty="0" smtClean="0"/>
              <a:t>less commonly</a:t>
            </a:r>
            <a:r>
              <a:rPr lang="en-GB" sz="1500" dirty="0" smtClean="0"/>
              <a:t> hepatitis, cholelithiasis, oedema, fatigue, anxiety, sleep disorder, dizziness, pyrexia, pharyngitis, glucosuria, renal tubulopathy, disturbances of hearing and vision (including lens opacity and maculopathy), and skin pigmentation; hepatic failure, acute renal failure, blood disorders (including agranulocytosis, neutropenia, pancytopenia, and thrombocytopenia), hypersensitivity reactions (including anaphylaxis and angioedema), alopecia also reported</a:t>
            </a:r>
          </a:p>
          <a:p>
            <a:pPr>
              <a:lnSpc>
                <a:spcPct val="80000"/>
              </a:lnSpc>
            </a:pPr>
            <a:r>
              <a:rPr lang="en-GB" dirty="0" smtClean="0"/>
              <a:t>Deferiprone (Ferriprox®)</a:t>
            </a:r>
          </a:p>
          <a:p>
            <a:pPr lvl="1">
              <a:lnSpc>
                <a:spcPct val="80000"/>
              </a:lnSpc>
            </a:pPr>
            <a:r>
              <a:rPr lang="en-GB" sz="1500" b="1" dirty="0" smtClean="0"/>
              <a:t>Dose: </a:t>
            </a:r>
            <a:r>
              <a:rPr lang="en-GB" sz="1500" dirty="0" smtClean="0"/>
              <a:t>Adult   and  over 6 years 25 mg/kg 3 times daily (max. 100 mg/kg daily)</a:t>
            </a:r>
          </a:p>
          <a:p>
            <a:pPr lvl="1">
              <a:lnSpc>
                <a:spcPct val="80000"/>
              </a:lnSpc>
            </a:pPr>
            <a:r>
              <a:rPr lang="en-GB" sz="1500" b="1" dirty="0" smtClean="0"/>
              <a:t>Contra-indications :</a:t>
            </a:r>
            <a:r>
              <a:rPr lang="en-GB" sz="1500" dirty="0" smtClean="0"/>
              <a:t>  history of agranulocytosis or recurrent neutropenia</a:t>
            </a:r>
          </a:p>
          <a:p>
            <a:pPr lvl="1">
              <a:lnSpc>
                <a:spcPct val="80000"/>
              </a:lnSpc>
            </a:pPr>
            <a:r>
              <a:rPr lang="en-GB" sz="1500" b="1" dirty="0" smtClean="0"/>
              <a:t>Side-effects: </a:t>
            </a:r>
            <a:r>
              <a:rPr lang="en-GB" sz="1500" dirty="0" smtClean="0"/>
              <a:t>  gastro-intestinal disturbances (reducing dose and increasing gradually may improve tolerance), increased appetite; headache; red-brown urine discoloration; </a:t>
            </a:r>
            <a:r>
              <a:rPr lang="en-GB" sz="1500" dirty="0" smtClean="0">
                <a:solidFill>
                  <a:srgbClr val="FF3300"/>
                </a:solidFill>
              </a:rPr>
              <a:t>neutropenia, agranulocytosis</a:t>
            </a:r>
            <a:r>
              <a:rPr lang="en-GB" sz="1500" dirty="0" smtClean="0"/>
              <a:t>; zinc deficiency; arthropathy</a:t>
            </a:r>
          </a:p>
          <a:p>
            <a:pPr lvl="1">
              <a:lnSpc>
                <a:spcPct val="80000"/>
              </a:lnSpc>
            </a:pPr>
            <a:endParaRPr lang="en-GB" sz="1500" dirty="0" smtClean="0"/>
          </a:p>
        </p:txBody>
      </p:sp>
      <p:sp>
        <p:nvSpPr>
          <p:cNvPr id="64516" name="Rectangle 4"/>
          <p:cNvSpPr>
            <a:spLocks noChangeArrowheads="1"/>
          </p:cNvSpPr>
          <p:nvPr/>
        </p:nvSpPr>
        <p:spPr bwMode="auto">
          <a:xfrm>
            <a:off x="0" y="0"/>
            <a:ext cx="184150" cy="641350"/>
          </a:xfrm>
          <a:prstGeom prst="rect">
            <a:avLst/>
          </a:prstGeom>
          <a:noFill/>
          <a:ln w="9525">
            <a:noFill/>
            <a:miter lim="800000"/>
            <a:headEnd/>
            <a:tailEnd/>
          </a:ln>
          <a:effectLst/>
        </p:spPr>
        <p:txBody>
          <a:bodyPr wrap="none" anchor="ctr">
            <a:spAutoFit/>
          </a:bodyPr>
          <a:lstStyle/>
          <a:p>
            <a:endParaRPr lang="en-US" dirty="0">
              <a:latin typeface="Calibri" pitchFamily="34" charset="0"/>
            </a:endParaRPr>
          </a:p>
          <a:p>
            <a:pPr eaLnBrk="0" hangingPunct="0"/>
            <a:endParaRPr lang="en-US" dirty="0">
              <a:latin typeface="Calibri" pitchFamily="34" charset="0"/>
            </a:endParaRPr>
          </a:p>
        </p:txBody>
      </p:sp>
      <p:sp>
        <p:nvSpPr>
          <p:cNvPr id="64517" name="Rectangle 5"/>
          <p:cNvSpPr>
            <a:spLocks noChangeArrowheads="1"/>
          </p:cNvSpPr>
          <p:nvPr/>
        </p:nvSpPr>
        <p:spPr bwMode="auto">
          <a:xfrm>
            <a:off x="0" y="0"/>
            <a:ext cx="184150" cy="641350"/>
          </a:xfrm>
          <a:prstGeom prst="rect">
            <a:avLst/>
          </a:prstGeom>
          <a:noFill/>
          <a:ln w="9525">
            <a:noFill/>
            <a:miter lim="800000"/>
            <a:headEnd/>
            <a:tailEnd/>
          </a:ln>
          <a:effectLst/>
        </p:spPr>
        <p:txBody>
          <a:bodyPr wrap="none" anchor="ctr">
            <a:spAutoFit/>
          </a:bodyPr>
          <a:lstStyle/>
          <a:p>
            <a:endParaRPr lang="en-US" dirty="0">
              <a:latin typeface="Calibri" pitchFamily="34" charset="0"/>
            </a:endParaRPr>
          </a:p>
          <a:p>
            <a:pPr eaLnBrk="0" hangingPunct="0"/>
            <a:endParaRPr lang="en-US" dirty="0">
              <a:latin typeface="Calibri" pitchFamily="34" charset="0"/>
            </a:endParaRPr>
          </a:p>
        </p:txBody>
      </p:sp>
      <p:pic>
        <p:nvPicPr>
          <p:cNvPr id="3" name="Snagit_PPT700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76256" y="561236"/>
            <a:ext cx="1628572" cy="74285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3412"/>
          </a:xfrm>
        </p:spPr>
        <p:txBody>
          <a:bodyPr wrap="square" lIns="91440" tIns="45720" rIns="91440" bIns="45720" numCol="1" anchorCtr="0" compatLnSpc="1">
            <a:prstTxWarp prst="textNoShape">
              <a:avLst/>
            </a:prstTxWarp>
          </a:bodyPr>
          <a:lstStyle/>
          <a:p>
            <a:r>
              <a:rPr lang="en-GB" sz="2600" cap="none" dirty="0" smtClean="0"/>
              <a:t>LIFE EXPECTANCY IN THALASSAEMIA PATIENTS</a:t>
            </a:r>
          </a:p>
        </p:txBody>
      </p:sp>
      <p:pic>
        <p:nvPicPr>
          <p:cNvPr id="56322" name="Snagit_PPT103D"/>
          <p:cNvPicPr>
            <a:picLocks noGrp="1" noChangeAspect="1"/>
          </p:cNvPicPr>
          <p:nvPr>
            <p:ph sz="quarter" idx="1"/>
          </p:nvPr>
        </p:nvPicPr>
        <p:blipFill>
          <a:blip r:embed="rId2" cstate="print"/>
          <a:srcRect/>
          <a:stretch>
            <a:fillRect/>
          </a:stretch>
        </p:blipFill>
        <p:spPr>
          <a:xfrm>
            <a:off x="179388" y="981075"/>
            <a:ext cx="8431212" cy="567848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Snagit_PPT11A7"/>
          <p:cNvPicPr>
            <a:picLocks noChangeAspect="1"/>
          </p:cNvPicPr>
          <p:nvPr/>
        </p:nvPicPr>
        <p:blipFill>
          <a:blip r:embed="rId2" cstate="print"/>
          <a:srcRect/>
          <a:stretch>
            <a:fillRect/>
          </a:stretch>
        </p:blipFill>
        <p:spPr bwMode="auto">
          <a:xfrm>
            <a:off x="179387" y="4941168"/>
            <a:ext cx="6431559" cy="1786657"/>
          </a:xfrm>
          <a:prstGeom prst="rect">
            <a:avLst/>
          </a:prstGeom>
          <a:noFill/>
          <a:ln w="9525">
            <a:noFill/>
            <a:miter lim="800000"/>
            <a:headEnd/>
            <a:tailEnd/>
          </a:ln>
        </p:spPr>
      </p:pic>
      <p:sp>
        <p:nvSpPr>
          <p:cNvPr id="2" name="Title 1"/>
          <p:cNvSpPr>
            <a:spLocks noGrp="1"/>
          </p:cNvSpPr>
          <p:nvPr>
            <p:ph type="title"/>
          </p:nvPr>
        </p:nvSpPr>
        <p:spPr bwMode="auto">
          <a:xfrm>
            <a:off x="457200" y="274638"/>
            <a:ext cx="7467600" cy="633412"/>
          </a:xfrm>
        </p:spPr>
        <p:txBody>
          <a:bodyPr wrap="square" lIns="91440" tIns="45720" rIns="91440" bIns="45720" numCol="1" anchorCtr="0" compatLnSpc="1">
            <a:prstTxWarp prst="textNoShape">
              <a:avLst/>
            </a:prstTxWarp>
          </a:bodyPr>
          <a:lstStyle/>
          <a:p>
            <a:r>
              <a:rPr lang="en-GB" cap="none" dirty="0" smtClean="0"/>
              <a:t>Improved survival in Thalassaemia patients</a:t>
            </a:r>
          </a:p>
        </p:txBody>
      </p:sp>
      <p:pic>
        <p:nvPicPr>
          <p:cNvPr id="57346" name="Snagit_PPT796C"/>
          <p:cNvPicPr>
            <a:picLocks noGrp="1" noChangeAspect="1"/>
          </p:cNvPicPr>
          <p:nvPr>
            <p:ph sz="quarter" idx="1"/>
          </p:nvPr>
        </p:nvPicPr>
        <p:blipFill>
          <a:blip r:embed="rId3" cstate="print"/>
          <a:srcRect/>
          <a:stretch>
            <a:fillRect/>
          </a:stretch>
        </p:blipFill>
        <p:spPr>
          <a:xfrm>
            <a:off x="3563938" y="908050"/>
            <a:ext cx="4392612" cy="4819650"/>
          </a:xfrm>
        </p:spPr>
      </p:pic>
      <p:pic>
        <p:nvPicPr>
          <p:cNvPr id="57347" name="Snagit_PPTD5A0"/>
          <p:cNvPicPr>
            <a:picLocks noChangeAspect="1"/>
          </p:cNvPicPr>
          <p:nvPr/>
        </p:nvPicPr>
        <p:blipFill>
          <a:blip r:embed="rId4" cstate="screen">
            <a:extLst>
              <a:ext uri="{28A0092B-C50C-407E-A947-70E740481C1C}">
                <a14:useLocalDpi xmlns:a14="http://schemas.microsoft.com/office/drawing/2010/main"/>
              </a:ext>
            </a:extLst>
          </a:blip>
          <a:srcRect r="4599"/>
          <a:stretch>
            <a:fillRect/>
          </a:stretch>
        </p:blipFill>
        <p:spPr bwMode="auto">
          <a:xfrm>
            <a:off x="179388" y="1412875"/>
            <a:ext cx="3400425" cy="237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57200" y="274638"/>
            <a:ext cx="7467600" cy="633412"/>
          </a:xfrm>
        </p:spPr>
        <p:txBody>
          <a:bodyPr>
            <a:normAutofit/>
          </a:bodyPr>
          <a:lstStyle/>
          <a:p>
            <a:pPr fontAlgn="auto">
              <a:spcAft>
                <a:spcPts val="0"/>
              </a:spcAft>
              <a:defRPr/>
            </a:pPr>
            <a:r>
              <a:rPr lang="en-GB" dirty="0" smtClean="0"/>
              <a:t>Transfusion in  Sickle cell disease</a:t>
            </a:r>
          </a:p>
        </p:txBody>
      </p:sp>
      <p:sp>
        <p:nvSpPr>
          <p:cNvPr id="30722" name="Rectangle 3"/>
          <p:cNvSpPr>
            <a:spLocks noGrp="1" noRot="1" noChangeArrowheads="1"/>
          </p:cNvSpPr>
          <p:nvPr>
            <p:ph sz="quarter" idx="1"/>
          </p:nvPr>
        </p:nvSpPr>
        <p:spPr>
          <a:xfrm>
            <a:off x="457200" y="1600200"/>
            <a:ext cx="7467600" cy="4873625"/>
          </a:xfrm>
        </p:spPr>
        <p:txBody>
          <a:bodyPr/>
          <a:lstStyle/>
          <a:p>
            <a:pPr marL="609600" indent="-609600">
              <a:buFont typeface="Arial" charset="0"/>
              <a:buChar char="•"/>
            </a:pPr>
            <a:r>
              <a:rPr lang="en-GB" sz="2800" dirty="0" smtClean="0"/>
              <a:t>Three approaches to transfusion depending on the particular indication</a:t>
            </a:r>
          </a:p>
          <a:p>
            <a:pPr marL="1371600" lvl="2" indent="-457200">
              <a:buFont typeface="Arial" charset="0"/>
              <a:buChar char="•"/>
            </a:pPr>
            <a:r>
              <a:rPr lang="en-GB" sz="2800" dirty="0" smtClean="0"/>
              <a:t>Simple or intermittent transfusion</a:t>
            </a:r>
          </a:p>
          <a:p>
            <a:pPr marL="1684338" lvl="3" indent="-342900">
              <a:buSzPct val="70000"/>
              <a:buFont typeface="Courier New" pitchFamily="49" charset="0"/>
              <a:buChar char="o"/>
            </a:pPr>
            <a:r>
              <a:rPr lang="en-GB" sz="2000" dirty="0" smtClean="0"/>
              <a:t>This is a simple transfusion of red blood cells to alleviate acutely worsening symptomatic anaemia.</a:t>
            </a:r>
          </a:p>
          <a:p>
            <a:pPr marL="1371600" lvl="2" indent="-457200">
              <a:buFont typeface="Arial" charset="0"/>
              <a:buChar char="•"/>
            </a:pPr>
            <a:r>
              <a:rPr lang="en-GB" sz="2800" dirty="0" smtClean="0"/>
              <a:t>Hyper-transfusion  or chronic regimens</a:t>
            </a:r>
          </a:p>
          <a:p>
            <a:pPr marL="1684338" lvl="3" indent="-342900">
              <a:buSzPct val="70000"/>
              <a:buFont typeface="Courier New" pitchFamily="49" charset="0"/>
              <a:buChar char="o"/>
            </a:pPr>
            <a:r>
              <a:rPr lang="en-GB" sz="2000" dirty="0" smtClean="0"/>
              <a:t>Regular transfusions designed to maintain haemoglobin levels at a level that suppresses erythropoiesis.</a:t>
            </a:r>
          </a:p>
          <a:p>
            <a:pPr marL="1371600" lvl="2" indent="-457200">
              <a:buFont typeface="Arial" charset="0"/>
              <a:buChar char="•"/>
            </a:pPr>
            <a:r>
              <a:rPr lang="en-GB" sz="2800" dirty="0" smtClean="0"/>
              <a:t>Exchange transfusion</a:t>
            </a:r>
          </a:p>
          <a:p>
            <a:pPr marL="1684338" lvl="3" indent="-342900">
              <a:buSzPct val="70000"/>
              <a:buFont typeface="Courier New" pitchFamily="49" charset="0"/>
              <a:buChar char="o"/>
            </a:pPr>
            <a:r>
              <a:rPr lang="en-GB" sz="2000" dirty="0" smtClean="0"/>
              <a:t>Isovolaemic exchange of blood using an apheresis machine or manual technique.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1217613" y="404813"/>
            <a:ext cx="6708775" cy="604837"/>
          </a:xfrm>
        </p:spPr>
        <p:txBody>
          <a:bodyPr/>
          <a:lstStyle/>
          <a:p>
            <a:pPr fontAlgn="auto">
              <a:spcAft>
                <a:spcPts val="0"/>
              </a:spcAft>
              <a:defRPr/>
            </a:pPr>
            <a:r>
              <a:rPr lang="en-GB" dirty="0" smtClean="0"/>
              <a:t>Apheresis</a:t>
            </a:r>
          </a:p>
        </p:txBody>
      </p:sp>
      <p:sp>
        <p:nvSpPr>
          <p:cNvPr id="32770" name="Rectangle 3"/>
          <p:cNvSpPr>
            <a:spLocks noGrp="1" noRot="1" noChangeArrowheads="1"/>
          </p:cNvSpPr>
          <p:nvPr>
            <p:ph sz="quarter" idx="1"/>
          </p:nvPr>
        </p:nvSpPr>
        <p:spPr>
          <a:xfrm>
            <a:off x="261938" y="1217613"/>
            <a:ext cx="6646862" cy="4422775"/>
          </a:xfrm>
        </p:spPr>
        <p:txBody>
          <a:bodyPr/>
          <a:lstStyle/>
          <a:p>
            <a:pPr>
              <a:lnSpc>
                <a:spcPct val="80000"/>
              </a:lnSpc>
              <a:buFont typeface="Arial" charset="0"/>
              <a:buChar char="•"/>
            </a:pPr>
            <a:endParaRPr lang="en-GB" sz="2800" dirty="0" smtClean="0"/>
          </a:p>
          <a:p>
            <a:pPr>
              <a:lnSpc>
                <a:spcPct val="80000"/>
              </a:lnSpc>
              <a:buFont typeface="Arial" charset="0"/>
              <a:buChar char="•"/>
            </a:pPr>
            <a:r>
              <a:rPr lang="en-GB" sz="2800" dirty="0" smtClean="0"/>
              <a:t>Exchange transfusion is done by a process of Apheresis</a:t>
            </a:r>
          </a:p>
          <a:p>
            <a:pPr marL="708025" lvl="1">
              <a:lnSpc>
                <a:spcPct val="80000"/>
              </a:lnSpc>
              <a:buFont typeface="Arial" charset="0"/>
              <a:buChar char="•"/>
            </a:pPr>
            <a:r>
              <a:rPr lang="en-GB" sz="2000" dirty="0" smtClean="0"/>
              <a:t>Apheresis- Greek to take away</a:t>
            </a:r>
          </a:p>
          <a:p>
            <a:pPr marL="708025" lvl="1">
              <a:lnSpc>
                <a:spcPct val="80000"/>
              </a:lnSpc>
              <a:buFont typeface="Arial" charset="0"/>
              <a:buChar char="•"/>
            </a:pPr>
            <a:r>
              <a:rPr lang="en-GB" sz="2000" dirty="0" smtClean="0"/>
              <a:t>The COBE Optia Apheresis System sets the standard of care for many procedures:</a:t>
            </a:r>
          </a:p>
          <a:p>
            <a:pPr marL="1016000" lvl="2">
              <a:lnSpc>
                <a:spcPct val="80000"/>
              </a:lnSpc>
              <a:buFont typeface="Arial" charset="0"/>
              <a:buChar char="•"/>
            </a:pPr>
            <a:r>
              <a:rPr lang="en-GB" sz="2000" dirty="0" smtClean="0"/>
              <a:t>TPE: Therapeutic plasma exchange </a:t>
            </a:r>
          </a:p>
          <a:p>
            <a:pPr marL="1016000" lvl="2">
              <a:lnSpc>
                <a:spcPct val="80000"/>
              </a:lnSpc>
              <a:buFont typeface="Arial" charset="0"/>
              <a:buChar char="•"/>
            </a:pPr>
            <a:r>
              <a:rPr lang="en-GB" sz="2000" dirty="0" smtClean="0"/>
              <a:t>RBCX: Red blood cell exchange and depletions </a:t>
            </a:r>
          </a:p>
          <a:p>
            <a:pPr marL="1016000" lvl="2">
              <a:lnSpc>
                <a:spcPct val="80000"/>
              </a:lnSpc>
              <a:buFont typeface="Arial" charset="0"/>
              <a:buChar char="•"/>
            </a:pPr>
            <a:r>
              <a:rPr lang="en-GB" sz="2000" dirty="0" smtClean="0"/>
              <a:t>Depletions: Platelet and white blood cell depletions </a:t>
            </a:r>
          </a:p>
          <a:p>
            <a:pPr marL="1016000" lvl="2">
              <a:lnSpc>
                <a:spcPct val="80000"/>
              </a:lnSpc>
              <a:buFont typeface="Arial" charset="0"/>
              <a:buChar char="•"/>
            </a:pPr>
            <a:r>
              <a:rPr lang="en-GB" sz="2000" dirty="0" smtClean="0"/>
              <a:t>Can be used in Paediatric applications </a:t>
            </a:r>
          </a:p>
        </p:txBody>
      </p:sp>
      <p:pic>
        <p:nvPicPr>
          <p:cNvPr id="32771" name="Picture 2"/>
          <p:cNvPicPr>
            <a:picLocks noChangeAspect="1" noChangeArrowheads="1"/>
          </p:cNvPicPr>
          <p:nvPr/>
        </p:nvPicPr>
        <p:blipFill>
          <a:blip r:embed="rId2" cstate="print"/>
          <a:srcRect/>
          <a:stretch>
            <a:fillRect/>
          </a:stretch>
        </p:blipFill>
        <p:spPr bwMode="auto">
          <a:xfrm>
            <a:off x="6875463" y="1833563"/>
            <a:ext cx="1657350"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468313" y="620713"/>
            <a:ext cx="7467600" cy="509587"/>
          </a:xfrm>
        </p:spPr>
        <p:txBody>
          <a:bodyPr>
            <a:normAutofit fontScale="90000"/>
          </a:bodyPr>
          <a:lstStyle/>
          <a:p>
            <a:pPr fontAlgn="auto">
              <a:spcAft>
                <a:spcPts val="0"/>
              </a:spcAft>
              <a:defRPr/>
            </a:pPr>
            <a:r>
              <a:rPr lang="en-GB" dirty="0" smtClean="0"/>
              <a:t>Aplastic crisis</a:t>
            </a:r>
          </a:p>
        </p:txBody>
      </p:sp>
      <p:sp>
        <p:nvSpPr>
          <p:cNvPr id="33794" name="Rectangle 3"/>
          <p:cNvSpPr>
            <a:spLocks noGrp="1" noRot="1" noChangeArrowheads="1"/>
          </p:cNvSpPr>
          <p:nvPr>
            <p:ph sz="quarter" idx="1"/>
          </p:nvPr>
        </p:nvSpPr>
        <p:spPr>
          <a:xfrm>
            <a:off x="457200" y="1600200"/>
            <a:ext cx="7467600" cy="4873625"/>
          </a:xfrm>
        </p:spPr>
        <p:txBody>
          <a:bodyPr/>
          <a:lstStyle/>
          <a:p>
            <a:pPr marL="708025" lvl="1">
              <a:buFont typeface="Arial" charset="0"/>
              <a:buChar char="•"/>
            </a:pPr>
            <a:r>
              <a:rPr lang="en-GB" dirty="0" smtClean="0"/>
              <a:t>Usually caused by Parvovirus B19 and is usually transient not usually requiring transfusion</a:t>
            </a:r>
          </a:p>
          <a:p>
            <a:pPr marL="708025" lvl="1">
              <a:buFont typeface="Arial" charset="0"/>
              <a:buChar char="•"/>
            </a:pPr>
            <a:r>
              <a:rPr lang="en-GB" dirty="0" smtClean="0"/>
              <a:t>Transfusion indicated if evidence of cardio-respiratory compromise or a haemoglobin of less than 5 g/dl with reticulocytopenia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Splenic sequestration</a:t>
            </a:r>
          </a:p>
        </p:txBody>
      </p:sp>
      <p:sp>
        <p:nvSpPr>
          <p:cNvPr id="34819" name="Rectangle 3"/>
          <p:cNvSpPr>
            <a:spLocks noGrp="1" noRot="1" noChangeArrowheads="1"/>
          </p:cNvSpPr>
          <p:nvPr>
            <p:ph sz="quarter" idx="1"/>
          </p:nvPr>
        </p:nvSpPr>
        <p:spPr>
          <a:xfrm>
            <a:off x="457200" y="1600200"/>
            <a:ext cx="7467600" cy="4873625"/>
          </a:xfrm>
        </p:spPr>
        <p:txBody>
          <a:bodyPr>
            <a:normAutofit lnSpcReduction="10000"/>
          </a:bodyPr>
          <a:lstStyle/>
          <a:p>
            <a:pPr lvl="1" fontAlgn="auto">
              <a:spcAft>
                <a:spcPts val="0"/>
              </a:spcAft>
              <a:defRPr/>
            </a:pPr>
            <a:r>
              <a:rPr lang="en-GB" dirty="0" smtClean="0"/>
              <a:t>This crisis occurs in infants and young children and is characterised by sudden massive pooling of red cells in the spleen. This is due to sickled red cells becoming trapped in the sinusoids of the spleen.</a:t>
            </a:r>
          </a:p>
          <a:p>
            <a:pPr lvl="1" fontAlgn="auto">
              <a:spcAft>
                <a:spcPts val="0"/>
              </a:spcAft>
              <a:defRPr/>
            </a:pPr>
            <a:r>
              <a:rPr lang="en-GB" dirty="0" smtClean="0"/>
              <a:t>Defined</a:t>
            </a:r>
          </a:p>
          <a:p>
            <a:pPr lvl="2" fontAlgn="auto">
              <a:spcAft>
                <a:spcPts val="0"/>
              </a:spcAft>
              <a:defRPr/>
            </a:pPr>
            <a:r>
              <a:rPr lang="en-GB" dirty="0" smtClean="0"/>
              <a:t>as an acute fall in haemoglobin level to &lt; 6 g/dl or </a:t>
            </a:r>
          </a:p>
          <a:p>
            <a:pPr lvl="2" fontAlgn="auto">
              <a:spcAft>
                <a:spcPts val="0"/>
              </a:spcAft>
              <a:defRPr/>
            </a:pPr>
            <a:r>
              <a:rPr lang="en-GB" dirty="0" smtClean="0"/>
              <a:t>fall of haemoglobin  &gt;3 g/dl compared to the baseline value</a:t>
            </a:r>
          </a:p>
          <a:p>
            <a:pPr lvl="1" fontAlgn="auto">
              <a:spcAft>
                <a:spcPts val="0"/>
              </a:spcAft>
              <a:defRPr/>
            </a:pPr>
            <a:r>
              <a:rPr lang="en-GB" dirty="0" smtClean="0"/>
              <a:t>The haemoglobin increment after transfusion is often higher than expected in such cases. </a:t>
            </a:r>
          </a:p>
          <a:p>
            <a:pPr lvl="2" fontAlgn="auto">
              <a:spcAft>
                <a:spcPts val="0"/>
              </a:spcAft>
              <a:defRPr/>
            </a:pPr>
            <a:r>
              <a:rPr lang="en-GB" dirty="0" smtClean="0"/>
              <a:t>This is due to the spleen and loading red cells back into the circulation a process known as autotransfusion.</a:t>
            </a:r>
          </a:p>
          <a:p>
            <a:pPr lvl="2" fontAlgn="auto">
              <a:spcAft>
                <a:spcPts val="0"/>
              </a:spcAft>
              <a:defRPr/>
            </a:pPr>
            <a:r>
              <a:rPr lang="en-GB" dirty="0" smtClean="0"/>
              <a:t>Initial transfusions should be at half the expected dosage in order to observe any autotransfusion effect.  </a:t>
            </a:r>
          </a:p>
          <a:p>
            <a:pPr lvl="1" fontAlgn="auto">
              <a:spcAft>
                <a:spcPts val="0"/>
              </a:spcAft>
              <a:defRPr/>
            </a:pPr>
            <a:r>
              <a:rPr lang="en-GB" dirty="0" smtClean="0"/>
              <a:t>Caution Over transfusion may result in increasing the viscosity which in itself has adverse effects on the patient.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Hepatic sequestration</a:t>
            </a:r>
          </a:p>
        </p:txBody>
      </p:sp>
      <p:sp>
        <p:nvSpPr>
          <p:cNvPr id="2" name="Rectangle 3"/>
          <p:cNvSpPr>
            <a:spLocks noGrp="1" noRot="1" noChangeArrowheads="1"/>
          </p:cNvSpPr>
          <p:nvPr>
            <p:ph sz="quarter" idx="1"/>
          </p:nvPr>
        </p:nvSpPr>
        <p:spPr>
          <a:xfrm>
            <a:off x="457200" y="1600200"/>
            <a:ext cx="7467600" cy="4873625"/>
          </a:xfrm>
        </p:spPr>
        <p:txBody>
          <a:bodyPr/>
          <a:lstStyle/>
          <a:p>
            <a:pPr marL="1016000" lvl="2">
              <a:lnSpc>
                <a:spcPct val="90000"/>
              </a:lnSpc>
              <a:buFont typeface="Arial" charset="0"/>
              <a:buChar char="•"/>
            </a:pPr>
            <a:r>
              <a:rPr lang="en-GB" dirty="0" smtClean="0"/>
              <a:t>Occurs in adults and is characterised by rapid enlargement of the liver due to obstruction of sinusoids by masses of sickled erythrocytes</a:t>
            </a:r>
          </a:p>
          <a:p>
            <a:pPr marL="1016000" lvl="2">
              <a:lnSpc>
                <a:spcPct val="90000"/>
              </a:lnSpc>
              <a:buFont typeface="Arial" charset="0"/>
              <a:buChar char="•"/>
            </a:pPr>
            <a:r>
              <a:rPr lang="en-GB" dirty="0" smtClean="0"/>
              <a:t>This is a RARE complication of vaso-occlusive crisis in sickle cell disease and needs to be differentiated from other conditions such as cholestasis which is relatively common</a:t>
            </a:r>
          </a:p>
          <a:p>
            <a:pPr marL="1016000" lvl="2">
              <a:lnSpc>
                <a:spcPct val="90000"/>
              </a:lnSpc>
              <a:buFont typeface="Arial" charset="0"/>
              <a:buChar char="•"/>
            </a:pPr>
            <a:r>
              <a:rPr lang="en-GB" dirty="0" smtClean="0"/>
              <a:t>Are often managed with simple transfusion - the auto transfusion phenomenon may occur and care needs to be taken to avoid a hyper viscosity syndrome</a:t>
            </a:r>
          </a:p>
          <a:p>
            <a:pPr marL="1016000" lvl="2">
              <a:lnSpc>
                <a:spcPct val="90000"/>
              </a:lnSpc>
              <a:buFont typeface="Arial" charset="0"/>
              <a:buChar char="•"/>
            </a:pPr>
            <a:r>
              <a:rPr lang="en-GB" dirty="0" smtClean="0"/>
              <a:t>Some centres recommend exchange transfusion in this setting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Acute Stroke</a:t>
            </a:r>
          </a:p>
        </p:txBody>
      </p:sp>
      <p:sp>
        <p:nvSpPr>
          <p:cNvPr id="37890" name="Rectangle 3"/>
          <p:cNvSpPr>
            <a:spLocks noGrp="1" noRot="1" noChangeArrowheads="1"/>
          </p:cNvSpPr>
          <p:nvPr>
            <p:ph sz="quarter" idx="1"/>
          </p:nvPr>
        </p:nvSpPr>
        <p:spPr>
          <a:xfrm>
            <a:off x="457200" y="1600200"/>
            <a:ext cx="7467600" cy="4873625"/>
          </a:xfrm>
        </p:spPr>
        <p:txBody>
          <a:bodyPr/>
          <a:lstStyle/>
          <a:p>
            <a:pPr>
              <a:lnSpc>
                <a:spcPct val="80000"/>
              </a:lnSpc>
              <a:buFont typeface="Arial" charset="0"/>
              <a:buChar char="•"/>
            </a:pPr>
            <a:r>
              <a:rPr lang="en-GB" sz="2000" dirty="0" smtClean="0"/>
              <a:t>Major indication is prevention of recurrent stroke in children</a:t>
            </a:r>
          </a:p>
          <a:p>
            <a:pPr marL="708025" lvl="1">
              <a:lnSpc>
                <a:spcPct val="80000"/>
              </a:lnSpc>
              <a:buFont typeface="Arial" charset="0"/>
              <a:buChar char="•"/>
            </a:pPr>
            <a:r>
              <a:rPr lang="en-GB" sz="1800" dirty="0" smtClean="0"/>
              <a:t>Trans cranial Doppler  (TCD) screening of with SCD to identify susceptible children </a:t>
            </a:r>
          </a:p>
          <a:p>
            <a:pPr marL="708025" lvl="1">
              <a:lnSpc>
                <a:spcPct val="80000"/>
              </a:lnSpc>
              <a:buFont typeface="Arial" charset="0"/>
              <a:buChar char="•"/>
            </a:pPr>
            <a:r>
              <a:rPr lang="en-GB" sz="1800" dirty="0" smtClean="0"/>
              <a:t>Approximately 5% of children with sickle cell disease and will experience a cerebral-vascular incident.</a:t>
            </a:r>
          </a:p>
          <a:p>
            <a:pPr marL="708025" lvl="1">
              <a:lnSpc>
                <a:spcPct val="80000"/>
              </a:lnSpc>
              <a:buFont typeface="Arial" charset="0"/>
              <a:buChar char="•"/>
            </a:pPr>
            <a:r>
              <a:rPr lang="en-GB" sz="1800" dirty="0" smtClean="0"/>
              <a:t>70% of those that have a first/will develop a recurrent stroke within two to three years.</a:t>
            </a:r>
          </a:p>
          <a:p>
            <a:pPr>
              <a:lnSpc>
                <a:spcPct val="80000"/>
              </a:lnSpc>
              <a:buFont typeface="Arial" charset="0"/>
              <a:buChar char="•"/>
            </a:pPr>
            <a:r>
              <a:rPr lang="en-GB" sz="2000" dirty="0" smtClean="0"/>
              <a:t>Chronic transfusion of red cells is critical in reducing recurrent stroke (reduction by up to 90%- STOP I trial NEJM 339: p5, 1998) </a:t>
            </a:r>
          </a:p>
          <a:p>
            <a:pPr>
              <a:lnSpc>
                <a:spcPct val="80000"/>
              </a:lnSpc>
              <a:buFont typeface="Arial" charset="0"/>
              <a:buChar char="•"/>
            </a:pPr>
            <a:r>
              <a:rPr lang="en-GB" sz="2000" dirty="0" smtClean="0"/>
              <a:t>Recommended guideline is to give a simple transfusion every three to four weeks </a:t>
            </a:r>
          </a:p>
          <a:p>
            <a:pPr marL="708025" lvl="1">
              <a:lnSpc>
                <a:spcPct val="80000"/>
              </a:lnSpc>
              <a:buFont typeface="Arial" charset="0"/>
              <a:buChar char="•"/>
            </a:pPr>
            <a:r>
              <a:rPr lang="en-GB" sz="1800" dirty="0" smtClean="0"/>
              <a:t>Hb AS-level lower than 30% and haematocrit level of 30% or lower.  (This can be achieved using exchange transfusion) </a:t>
            </a:r>
          </a:p>
          <a:p>
            <a:pPr>
              <a:lnSpc>
                <a:spcPct val="80000"/>
              </a:lnSpc>
              <a:buFont typeface="Arial" charset="0"/>
              <a:buChar char="•"/>
            </a:pPr>
            <a:r>
              <a:rPr lang="en-GB" sz="2000" dirty="0" smtClean="0"/>
              <a:t>STOP II trial showed that chronic transfusions should not be stopped after a period of 30 months as the risk returned to the same level as prior to the commencement of the chronic transfusion regimen.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274638"/>
            <a:ext cx="7467600" cy="633412"/>
          </a:xfrm>
        </p:spPr>
        <p:txBody>
          <a:bodyPr wrap="square" lIns="91440" tIns="45720" rIns="91440" bIns="45720" numCol="1" anchorCtr="0" compatLnSpc="1">
            <a:prstTxWarp prst="textNoShape">
              <a:avLst/>
            </a:prstTxWarp>
            <a:normAutofit fontScale="90000"/>
          </a:bodyPr>
          <a:lstStyle/>
          <a:p>
            <a:r>
              <a:rPr lang="en-GB" sz="4800" cap="none" dirty="0" smtClean="0"/>
              <a:t>ACUTE CHEST SYNDROME</a:t>
            </a:r>
          </a:p>
        </p:txBody>
      </p:sp>
      <p:sp>
        <p:nvSpPr>
          <p:cNvPr id="38914" name="Rectangle 3"/>
          <p:cNvSpPr>
            <a:spLocks noGrp="1" noRot="1" noChangeArrowheads="1"/>
          </p:cNvSpPr>
          <p:nvPr>
            <p:ph sz="quarter" idx="1"/>
          </p:nvPr>
        </p:nvSpPr>
        <p:spPr>
          <a:xfrm>
            <a:off x="457200" y="1600200"/>
            <a:ext cx="7467600" cy="4873625"/>
          </a:xfrm>
        </p:spPr>
        <p:txBody>
          <a:bodyPr/>
          <a:lstStyle/>
          <a:p>
            <a:pPr>
              <a:lnSpc>
                <a:spcPct val="80000"/>
              </a:lnSpc>
              <a:buFont typeface="Arial" charset="0"/>
              <a:buChar char="•"/>
            </a:pPr>
            <a:r>
              <a:rPr lang="en-GB" sz="2000" dirty="0" smtClean="0"/>
              <a:t>Defined and a new pulmonary infiltrate on chest x-ray accompanied by respiratory symptoms, chest pain, or fever.</a:t>
            </a:r>
          </a:p>
          <a:p>
            <a:pPr>
              <a:lnSpc>
                <a:spcPct val="80000"/>
              </a:lnSpc>
              <a:buFont typeface="Arial" charset="0"/>
              <a:buChar char="•"/>
            </a:pPr>
            <a:r>
              <a:rPr lang="en-GB" sz="2000" dirty="0" smtClean="0"/>
              <a:t>Approximately 30 paper 30% of patients with sickle cell disease will develop acute chest syndrome at least once in their lifetime.  Half of these will have one or more recurrent episodes.</a:t>
            </a:r>
          </a:p>
          <a:p>
            <a:pPr>
              <a:lnSpc>
                <a:spcPct val="80000"/>
              </a:lnSpc>
              <a:buFont typeface="Arial" charset="0"/>
              <a:buChar char="•"/>
            </a:pPr>
            <a:r>
              <a:rPr lang="en-GB" sz="2000" dirty="0" smtClean="0"/>
              <a:t>Red cell transfusion early in the course of acute chest syndrome has been shown to improve the condition it instituted within 48 hours of the diagnosis.</a:t>
            </a:r>
          </a:p>
          <a:p>
            <a:pPr>
              <a:lnSpc>
                <a:spcPct val="80000"/>
              </a:lnSpc>
              <a:buFont typeface="Arial" charset="0"/>
              <a:buChar char="•"/>
            </a:pPr>
            <a:r>
              <a:rPr lang="en-GB" sz="2000" dirty="0" smtClean="0"/>
              <a:t>In this survey patient a simple transfusion is adequate that in those with progressive decline in pO</a:t>
            </a:r>
            <a:r>
              <a:rPr lang="en-GB" sz="2000" baseline="-25000" dirty="0" smtClean="0"/>
              <a:t>2</a:t>
            </a:r>
            <a:r>
              <a:rPr lang="en-GB" sz="2000" dirty="0" smtClean="0"/>
              <a:t> (less than 60 mmHg in adults and less than 70 mmHg and children) </a:t>
            </a:r>
          </a:p>
          <a:p>
            <a:pPr>
              <a:lnSpc>
                <a:spcPct val="80000"/>
              </a:lnSpc>
              <a:buFont typeface="Arial" charset="0"/>
              <a:buChar char="•"/>
            </a:pPr>
            <a:r>
              <a:rPr lang="en-GB" sz="2000" dirty="0" smtClean="0"/>
              <a:t>In  rapid clinical deterioration therapeutic exchange transfusion is recommended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3412"/>
          </a:xfrm>
        </p:spPr>
        <p:txBody>
          <a:bodyPr/>
          <a:lstStyle/>
          <a:p>
            <a:pPr fontAlgn="auto">
              <a:spcAft>
                <a:spcPts val="0"/>
              </a:spcAft>
              <a:defRPr/>
            </a:pPr>
            <a:endParaRPr lang="en-GB" dirty="0"/>
          </a:p>
        </p:txBody>
      </p:sp>
      <p:sp>
        <p:nvSpPr>
          <p:cNvPr id="16386" name="Content Placeholder 2"/>
          <p:cNvSpPr>
            <a:spLocks noGrp="1"/>
          </p:cNvSpPr>
          <p:nvPr>
            <p:ph sz="quarter" idx="1"/>
          </p:nvPr>
        </p:nvSpPr>
        <p:spPr>
          <a:xfrm>
            <a:off x="179388" y="981075"/>
            <a:ext cx="4186237" cy="5421313"/>
          </a:xfrm>
        </p:spPr>
        <p:txBody>
          <a:bodyPr/>
          <a:lstStyle/>
          <a:p>
            <a:pPr marL="708025" lvl="1">
              <a:buFont typeface="Arial" charset="0"/>
              <a:buChar char="•"/>
            </a:pPr>
            <a:r>
              <a:rPr lang="en-GB" sz="2800" dirty="0" smtClean="0"/>
              <a:t>Combinations Sickle /Thalassaemia</a:t>
            </a:r>
          </a:p>
          <a:p>
            <a:pPr marL="1016000" lvl="2">
              <a:buFont typeface="Arial" charset="0"/>
              <a:buChar char="•"/>
            </a:pPr>
            <a:r>
              <a:rPr lang="en-GB" sz="2400" dirty="0" smtClean="0"/>
              <a:t>Hb S</a:t>
            </a:r>
            <a:r>
              <a:rPr lang="el-GR" sz="2400" dirty="0" smtClean="0"/>
              <a:t>β</a:t>
            </a:r>
            <a:r>
              <a:rPr lang="el-GR" sz="2400" baseline="30000" dirty="0" smtClean="0"/>
              <a:t>+</a:t>
            </a:r>
            <a:r>
              <a:rPr lang="el-GR" sz="2400" dirty="0" smtClean="0"/>
              <a:t> </a:t>
            </a:r>
            <a:r>
              <a:rPr lang="en-GB" sz="2400" dirty="0" smtClean="0"/>
              <a:t>thalassaemia </a:t>
            </a:r>
          </a:p>
          <a:p>
            <a:pPr marL="1016000" lvl="2">
              <a:buFont typeface="Arial" charset="0"/>
              <a:buChar char="•"/>
            </a:pPr>
            <a:r>
              <a:rPr lang="en-GB" sz="2400" dirty="0" smtClean="0"/>
              <a:t>Hb S</a:t>
            </a:r>
            <a:r>
              <a:rPr lang="el-GR" sz="2400" dirty="0" smtClean="0"/>
              <a:t>β</a:t>
            </a:r>
            <a:r>
              <a:rPr lang="en-GB" sz="2400" baseline="30000" dirty="0" smtClean="0"/>
              <a:t>0 </a:t>
            </a:r>
            <a:r>
              <a:rPr lang="en-GB" sz="2400" dirty="0" smtClean="0"/>
              <a:t>thalassaemia</a:t>
            </a:r>
          </a:p>
          <a:p>
            <a:pPr marL="708025" lvl="1">
              <a:buFont typeface="Arial" charset="0"/>
              <a:buChar char="•"/>
            </a:pPr>
            <a:r>
              <a:rPr lang="en-GB" sz="2800" dirty="0" smtClean="0"/>
              <a:t>Other Haemoglobinopathies</a:t>
            </a:r>
          </a:p>
          <a:p>
            <a:pPr marL="1016000" lvl="2">
              <a:buFont typeface="Arial" charset="0"/>
              <a:buChar char="•"/>
            </a:pPr>
            <a:r>
              <a:rPr lang="en-GB" sz="2400" dirty="0" smtClean="0"/>
              <a:t>Hb Constant Spring (non deletion  HbH diseases)</a:t>
            </a:r>
          </a:p>
          <a:p>
            <a:pPr marL="1016000" lvl="2">
              <a:buFont typeface="Arial" charset="0"/>
              <a:buChar char="•"/>
            </a:pPr>
            <a:r>
              <a:rPr lang="en-GB" sz="2400" dirty="0" smtClean="0"/>
              <a:t>Hb E</a:t>
            </a:r>
          </a:p>
        </p:txBody>
      </p:sp>
      <p:sp>
        <p:nvSpPr>
          <p:cNvPr id="16387" name="TextBox 3"/>
          <p:cNvSpPr txBox="1">
            <a:spLocks noChangeArrowheads="1"/>
          </p:cNvSpPr>
          <p:nvPr/>
        </p:nvSpPr>
        <p:spPr bwMode="auto">
          <a:xfrm>
            <a:off x="4843463" y="1989138"/>
            <a:ext cx="3816350" cy="461962"/>
          </a:xfrm>
          <a:prstGeom prst="rect">
            <a:avLst/>
          </a:prstGeom>
          <a:noFill/>
          <a:ln w="9525">
            <a:solidFill>
              <a:schemeClr val="tx1"/>
            </a:solidFill>
            <a:miter lim="800000"/>
            <a:headEnd/>
            <a:tailEnd/>
          </a:ln>
        </p:spPr>
        <p:txBody>
          <a:bodyPr>
            <a:spAutoFit/>
          </a:bodyPr>
          <a:lstStyle/>
          <a:p>
            <a:r>
              <a:rPr lang="en-GB" sz="1200" b="1" dirty="0">
                <a:solidFill>
                  <a:srgbClr val="FF0000"/>
                </a:solidFill>
                <a:latin typeface="Calibri" pitchFamily="34" charset="0"/>
              </a:rPr>
              <a:t>Transfusion </a:t>
            </a:r>
            <a:r>
              <a:rPr lang="en-GB" sz="1200" b="1" i="1" dirty="0">
                <a:solidFill>
                  <a:srgbClr val="FF0000"/>
                </a:solidFill>
                <a:latin typeface="Calibri" pitchFamily="34" charset="0"/>
              </a:rPr>
              <a:t>generally </a:t>
            </a:r>
            <a:r>
              <a:rPr lang="en-GB" sz="1200" b="1" dirty="0">
                <a:solidFill>
                  <a:srgbClr val="FF0000"/>
                </a:solidFill>
                <a:latin typeface="Calibri" pitchFamily="34" charset="0"/>
              </a:rPr>
              <a:t>not required but transient episodes of anaemia may require transfusion support</a:t>
            </a:r>
          </a:p>
        </p:txBody>
      </p:sp>
      <p:sp>
        <p:nvSpPr>
          <p:cNvPr id="16388" name="TextBox 4"/>
          <p:cNvSpPr txBox="1">
            <a:spLocks noChangeArrowheads="1"/>
          </p:cNvSpPr>
          <p:nvPr/>
        </p:nvSpPr>
        <p:spPr bwMode="auto">
          <a:xfrm>
            <a:off x="4859338" y="2565400"/>
            <a:ext cx="3422650" cy="338138"/>
          </a:xfrm>
          <a:prstGeom prst="rect">
            <a:avLst/>
          </a:prstGeom>
          <a:noFill/>
          <a:ln w="9525">
            <a:solidFill>
              <a:schemeClr val="tx1"/>
            </a:solidFill>
            <a:miter lim="800000"/>
            <a:headEnd/>
            <a:tailEnd/>
          </a:ln>
        </p:spPr>
        <p:txBody>
          <a:bodyPr>
            <a:spAutoFit/>
          </a:bodyPr>
          <a:lstStyle/>
          <a:p>
            <a:r>
              <a:rPr lang="en-GB" sz="1600" b="1" dirty="0">
                <a:solidFill>
                  <a:srgbClr val="FF0000"/>
                </a:solidFill>
                <a:latin typeface="Calibri" pitchFamily="34" charset="0"/>
              </a:rPr>
              <a:t>Lifetime transfusion support required</a:t>
            </a:r>
          </a:p>
        </p:txBody>
      </p:sp>
      <p:sp>
        <p:nvSpPr>
          <p:cNvPr id="16389" name="TextBox 5"/>
          <p:cNvSpPr txBox="1">
            <a:spLocks noChangeArrowheads="1"/>
          </p:cNvSpPr>
          <p:nvPr/>
        </p:nvSpPr>
        <p:spPr bwMode="auto">
          <a:xfrm>
            <a:off x="4892675" y="4149725"/>
            <a:ext cx="3422650" cy="338138"/>
          </a:xfrm>
          <a:prstGeom prst="rect">
            <a:avLst/>
          </a:prstGeom>
          <a:noFill/>
          <a:ln w="9525">
            <a:solidFill>
              <a:schemeClr val="tx1"/>
            </a:solidFill>
            <a:miter lim="800000"/>
            <a:headEnd/>
            <a:tailEnd/>
          </a:ln>
        </p:spPr>
        <p:txBody>
          <a:bodyPr>
            <a:spAutoFit/>
          </a:bodyPr>
          <a:lstStyle/>
          <a:p>
            <a:r>
              <a:rPr lang="en-GB" sz="1600" b="1" dirty="0">
                <a:solidFill>
                  <a:srgbClr val="FF0000"/>
                </a:solidFill>
                <a:latin typeface="Calibri" pitchFamily="34" charset="0"/>
              </a:rPr>
              <a:t>Lifetime transfusion support required</a:t>
            </a:r>
          </a:p>
        </p:txBody>
      </p:sp>
      <p:sp>
        <p:nvSpPr>
          <p:cNvPr id="16390" name="TextBox 6"/>
          <p:cNvSpPr txBox="1">
            <a:spLocks noChangeArrowheads="1"/>
          </p:cNvSpPr>
          <p:nvPr/>
        </p:nvSpPr>
        <p:spPr bwMode="auto">
          <a:xfrm>
            <a:off x="4903788" y="4957763"/>
            <a:ext cx="3813175" cy="830262"/>
          </a:xfrm>
          <a:prstGeom prst="rect">
            <a:avLst/>
          </a:prstGeom>
          <a:noFill/>
          <a:ln w="9525">
            <a:solidFill>
              <a:schemeClr val="tx1"/>
            </a:solidFill>
            <a:miter lim="800000"/>
            <a:headEnd/>
            <a:tailEnd/>
          </a:ln>
        </p:spPr>
        <p:txBody>
          <a:bodyPr>
            <a:spAutoFit/>
          </a:bodyPr>
          <a:lstStyle/>
          <a:p>
            <a:r>
              <a:rPr lang="en-GB" sz="1600" dirty="0">
                <a:solidFill>
                  <a:srgbClr val="FF0000"/>
                </a:solidFill>
                <a:latin typeface="Calibri" pitchFamily="34" charset="0"/>
              </a:rPr>
              <a:t>Transfusion often required but is variable from episodic crisis management to life time support</a:t>
            </a:r>
          </a:p>
        </p:txBody>
      </p:sp>
      <p:sp>
        <p:nvSpPr>
          <p:cNvPr id="8" name="Right Brace 7"/>
          <p:cNvSpPr/>
          <p:nvPr/>
        </p:nvSpPr>
        <p:spPr>
          <a:xfrm>
            <a:off x="4500563" y="1916113"/>
            <a:ext cx="177800" cy="433387"/>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9" name="Right Brace 8"/>
          <p:cNvSpPr/>
          <p:nvPr/>
        </p:nvSpPr>
        <p:spPr>
          <a:xfrm>
            <a:off x="4500563" y="2538413"/>
            <a:ext cx="196850" cy="338137"/>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10" name="Right Brace 9"/>
          <p:cNvSpPr/>
          <p:nvPr/>
        </p:nvSpPr>
        <p:spPr>
          <a:xfrm>
            <a:off x="4500563" y="3933825"/>
            <a:ext cx="185737" cy="790575"/>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11" name="Right Brace 10"/>
          <p:cNvSpPr/>
          <p:nvPr/>
        </p:nvSpPr>
        <p:spPr>
          <a:xfrm>
            <a:off x="4462463" y="5084763"/>
            <a:ext cx="177800" cy="576262"/>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Acute multi organ system failure</a:t>
            </a:r>
          </a:p>
        </p:txBody>
      </p:sp>
      <p:sp>
        <p:nvSpPr>
          <p:cNvPr id="39938" name="Rectangle 3"/>
          <p:cNvSpPr>
            <a:spLocks noGrp="1" noRot="1" noChangeArrowheads="1"/>
          </p:cNvSpPr>
          <p:nvPr>
            <p:ph sz="quarter" idx="1"/>
          </p:nvPr>
        </p:nvSpPr>
        <p:spPr>
          <a:xfrm>
            <a:off x="457200" y="1600200"/>
            <a:ext cx="7467600" cy="4873625"/>
          </a:xfrm>
        </p:spPr>
        <p:txBody>
          <a:bodyPr/>
          <a:lstStyle/>
          <a:p>
            <a:pPr>
              <a:lnSpc>
                <a:spcPct val="80000"/>
              </a:lnSpc>
              <a:buFont typeface="Arial" charset="0"/>
              <a:buChar char="•"/>
            </a:pPr>
            <a:r>
              <a:rPr lang="en-GB" sz="2800" dirty="0" smtClean="0"/>
              <a:t>Multi organ system failure may occur as a result of multiple infarctive episodes secondary to vascular occlusion of the small vessels although the exact aetiology is unknown</a:t>
            </a:r>
          </a:p>
          <a:p>
            <a:pPr>
              <a:lnSpc>
                <a:spcPct val="80000"/>
              </a:lnSpc>
              <a:buFont typeface="Arial" charset="0"/>
              <a:buChar char="•"/>
            </a:pPr>
            <a:r>
              <a:rPr lang="en-GB" sz="2800" dirty="0" smtClean="0"/>
              <a:t>Multi organ system failure may occur after several episodes of severe pain crisis.</a:t>
            </a:r>
          </a:p>
          <a:p>
            <a:pPr>
              <a:lnSpc>
                <a:spcPct val="80000"/>
              </a:lnSpc>
              <a:buFont typeface="Arial" charset="0"/>
              <a:buChar char="•"/>
            </a:pPr>
            <a:r>
              <a:rPr lang="en-GB" sz="2800" dirty="0" smtClean="0"/>
              <a:t>Therapeutic intermittent simple or exchange transfusions  are recommended during acute organ failure and had been shown to rapidly reverse organ dysfunction and improve clinical syndromes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Severe infection</a:t>
            </a:r>
          </a:p>
        </p:txBody>
      </p:sp>
      <p:sp>
        <p:nvSpPr>
          <p:cNvPr id="40962" name="Rectangle 3"/>
          <p:cNvSpPr>
            <a:spLocks noGrp="1" noRot="1" noChangeArrowheads="1"/>
          </p:cNvSpPr>
          <p:nvPr>
            <p:ph sz="quarter" idx="1"/>
          </p:nvPr>
        </p:nvSpPr>
        <p:spPr>
          <a:xfrm>
            <a:off x="457200" y="1600200"/>
            <a:ext cx="7467600" cy="4873625"/>
          </a:xfrm>
        </p:spPr>
        <p:txBody>
          <a:bodyPr/>
          <a:lstStyle/>
          <a:p>
            <a:pPr>
              <a:buFont typeface="Arial" charset="0"/>
              <a:buChar char="•"/>
            </a:pPr>
            <a:r>
              <a:rPr lang="en-GB" dirty="0" smtClean="0"/>
              <a:t>Patients with sickle cell disease are more susceptible to infections as a result of functional asplenia.</a:t>
            </a:r>
          </a:p>
          <a:p>
            <a:pPr>
              <a:buFont typeface="Arial" charset="0"/>
              <a:buChar char="•"/>
            </a:pPr>
            <a:r>
              <a:rPr lang="en-GB" dirty="0" smtClean="0"/>
              <a:t>Complications from infections may lead to increased morbidity and mortality.</a:t>
            </a:r>
          </a:p>
          <a:p>
            <a:pPr>
              <a:buFont typeface="Arial" charset="0"/>
              <a:buChar char="•"/>
            </a:pPr>
            <a:r>
              <a:rPr lang="en-GB" dirty="0" smtClean="0"/>
              <a:t>Infection alone is not an indication of transfusion however patients that become symptomatically anaemic would benefit from intermittent simple transfusion.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457200" y="274638"/>
            <a:ext cx="7467600" cy="633412"/>
          </a:xfrm>
        </p:spPr>
        <p:txBody>
          <a:bodyPr>
            <a:normAutofit fontScale="90000"/>
          </a:bodyPr>
          <a:lstStyle/>
          <a:p>
            <a:pPr fontAlgn="auto">
              <a:spcAft>
                <a:spcPts val="0"/>
              </a:spcAft>
              <a:defRPr/>
            </a:pPr>
            <a:r>
              <a:rPr lang="en-GB" sz="4000" dirty="0" smtClean="0"/>
              <a:t>Perioperative transfusion management in SCD</a:t>
            </a:r>
          </a:p>
        </p:txBody>
      </p:sp>
      <p:sp>
        <p:nvSpPr>
          <p:cNvPr id="41986" name="Rectangle 3"/>
          <p:cNvSpPr>
            <a:spLocks noGrp="1" noRot="1" noChangeArrowheads="1"/>
          </p:cNvSpPr>
          <p:nvPr>
            <p:ph sz="quarter" idx="1"/>
          </p:nvPr>
        </p:nvSpPr>
        <p:spPr>
          <a:xfrm>
            <a:off x="457200" y="1600200"/>
            <a:ext cx="7467600" cy="4873625"/>
          </a:xfrm>
        </p:spPr>
        <p:txBody>
          <a:bodyPr/>
          <a:lstStyle/>
          <a:p>
            <a:pPr>
              <a:lnSpc>
                <a:spcPct val="80000"/>
              </a:lnSpc>
              <a:buFont typeface="Arial" charset="0"/>
              <a:buChar char="•"/>
            </a:pPr>
            <a:r>
              <a:rPr lang="en-GB" sz="2000" dirty="0" smtClean="0"/>
              <a:t>Patients with sickle cell disease undergoing general anaesthesia are at higher risk of developing intra vascular sickling with its associated morbidity and mortality.</a:t>
            </a:r>
          </a:p>
          <a:p>
            <a:pPr>
              <a:lnSpc>
                <a:spcPct val="80000"/>
              </a:lnSpc>
              <a:buFont typeface="Arial" charset="0"/>
              <a:buChar char="•"/>
            </a:pPr>
            <a:r>
              <a:rPr lang="en-GB" sz="2000" dirty="0" smtClean="0"/>
              <a:t>Prospective studies have shown that patients with sickle cell disease undergoing cholecystectomy  had  increased rate of perioperative sickle cell related complications if they had not been transfused. – A conservative simple transfusion was recommended (Blood 89: 1543, 1997)</a:t>
            </a:r>
          </a:p>
          <a:p>
            <a:pPr>
              <a:lnSpc>
                <a:spcPct val="80000"/>
              </a:lnSpc>
              <a:buFont typeface="Arial" charset="0"/>
              <a:buChar char="•"/>
            </a:pPr>
            <a:r>
              <a:rPr lang="en-GB" sz="2000" dirty="0" smtClean="0"/>
              <a:t>A study comparing conservative and aggressive transfusion regimens showed that there was no difference in the number of postoperative days occlusive complications between either group. (NEJM 333: 206, 1995)</a:t>
            </a:r>
          </a:p>
          <a:p>
            <a:pPr>
              <a:lnSpc>
                <a:spcPct val="80000"/>
              </a:lnSpc>
              <a:buFont typeface="Arial" charset="0"/>
              <a:buChar char="•"/>
            </a:pPr>
            <a:r>
              <a:rPr lang="en-GB" sz="2000" dirty="0" smtClean="0"/>
              <a:t>UK guidelines state that transfusion is not routinely indicated for patients with sickle cell disease when the haemoglobin is &gt;7 g per dl and it is suggested that such patients are treated in consultation with the specialist centres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Eye surgery</a:t>
            </a:r>
          </a:p>
        </p:txBody>
      </p:sp>
      <p:sp>
        <p:nvSpPr>
          <p:cNvPr id="43010" name="Rectangle 3"/>
          <p:cNvSpPr>
            <a:spLocks noGrp="1" noRot="1" noChangeArrowheads="1"/>
          </p:cNvSpPr>
          <p:nvPr>
            <p:ph sz="quarter" idx="1"/>
          </p:nvPr>
        </p:nvSpPr>
        <p:spPr>
          <a:xfrm>
            <a:off x="457200" y="1600200"/>
            <a:ext cx="7467600" cy="4873625"/>
          </a:xfrm>
        </p:spPr>
        <p:txBody>
          <a:bodyPr/>
          <a:lstStyle/>
          <a:p>
            <a:pPr>
              <a:lnSpc>
                <a:spcPct val="90000"/>
              </a:lnSpc>
              <a:buFont typeface="Arial" charset="0"/>
              <a:buChar char="•"/>
            </a:pPr>
            <a:r>
              <a:rPr lang="en-GB" sz="2800" dirty="0" smtClean="0"/>
              <a:t>In many instances eye surgery is done under local anaesthesia and therefore the potential complications of a general anaesthetic do not arise.</a:t>
            </a:r>
          </a:p>
          <a:p>
            <a:pPr>
              <a:lnSpc>
                <a:spcPct val="90000"/>
              </a:lnSpc>
              <a:buFont typeface="Arial" charset="0"/>
              <a:buChar char="•"/>
            </a:pPr>
            <a:r>
              <a:rPr lang="en-GB" sz="2800" dirty="0" smtClean="0"/>
              <a:t>However in eye surgery the microvasculature may be compromised if there is excessive settling and this could result in permanent damage.</a:t>
            </a:r>
          </a:p>
          <a:p>
            <a:pPr>
              <a:lnSpc>
                <a:spcPct val="90000"/>
              </a:lnSpc>
              <a:buFont typeface="Arial" charset="0"/>
              <a:buChar char="•"/>
            </a:pPr>
            <a:r>
              <a:rPr lang="en-GB" sz="2800" dirty="0" smtClean="0"/>
              <a:t>Therefore the patient should be prepared according to guidelines for those receiving general anaesthesia.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Complicated pregnancy</a:t>
            </a:r>
          </a:p>
        </p:txBody>
      </p:sp>
      <p:sp>
        <p:nvSpPr>
          <p:cNvPr id="44034" name="Rectangle 3"/>
          <p:cNvSpPr>
            <a:spLocks noGrp="1" noRot="1" noChangeArrowheads="1"/>
          </p:cNvSpPr>
          <p:nvPr>
            <p:ph sz="quarter" idx="1"/>
          </p:nvPr>
        </p:nvSpPr>
        <p:spPr>
          <a:xfrm>
            <a:off x="457200" y="1600200"/>
            <a:ext cx="7467600" cy="4873625"/>
          </a:xfrm>
        </p:spPr>
        <p:txBody>
          <a:bodyPr/>
          <a:lstStyle/>
          <a:p>
            <a:pPr>
              <a:buFont typeface="Arial" charset="0"/>
              <a:buChar char="•"/>
            </a:pPr>
            <a:r>
              <a:rPr lang="en-GB" dirty="0" smtClean="0"/>
              <a:t>Transfusion in pregnancy should be directed at specific clearly identifiable medical and obstetric complications such as hypoxaemia progressive persistent symptomatic anaemia acute chest syndrome splenic sequestration or pre-eclampsia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2286000" y="3124200"/>
            <a:ext cx="6172200" cy="1893888"/>
          </a:xfrm>
        </p:spPr>
        <p:txBody>
          <a:bodyPr>
            <a:normAutofit fontScale="90000"/>
          </a:bodyPr>
          <a:lstStyle/>
          <a:p>
            <a:pPr fontAlgn="auto">
              <a:spcAft>
                <a:spcPts val="0"/>
              </a:spcAft>
              <a:defRPr/>
            </a:pPr>
            <a:r>
              <a:rPr lang="en-GB" sz="4000" dirty="0" smtClean="0"/>
              <a:t>Controversial indications of a transfusion in sickle cell disease</a:t>
            </a:r>
          </a:p>
        </p:txBody>
      </p:sp>
      <p:sp>
        <p:nvSpPr>
          <p:cNvPr id="45058" name="Rectangle 4"/>
          <p:cNvSpPr>
            <a:spLocks noGrp="1" noRot="1" noChangeArrowheads="1"/>
          </p:cNvSpPr>
          <p:nvPr>
            <p:ph type="subTitle" idx="1"/>
          </p:nvPr>
        </p:nvSpPr>
        <p:spPr>
          <a:xfrm>
            <a:off x="2286000" y="5003800"/>
            <a:ext cx="6172200" cy="1371600"/>
          </a:xfrm>
        </p:spPr>
        <p:txBody>
          <a:bodyPr/>
          <a:lstStyle/>
          <a:p>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457200" y="274638"/>
            <a:ext cx="7467600" cy="633412"/>
          </a:xfrm>
        </p:spPr>
        <p:txBody>
          <a:bodyPr>
            <a:normAutofit fontScale="90000"/>
          </a:bodyPr>
          <a:lstStyle/>
          <a:p>
            <a:pPr fontAlgn="auto">
              <a:spcAft>
                <a:spcPts val="0"/>
              </a:spcAft>
              <a:defRPr/>
            </a:pPr>
            <a:r>
              <a:rPr lang="en-GB" sz="4000" dirty="0" smtClean="0"/>
              <a:t>	Prevention or pulmonary hypertension/cor pulmonale</a:t>
            </a:r>
          </a:p>
        </p:txBody>
      </p:sp>
      <p:sp>
        <p:nvSpPr>
          <p:cNvPr id="46082" name="Rectangle 3"/>
          <p:cNvSpPr>
            <a:spLocks noGrp="1" noRot="1" noChangeArrowheads="1"/>
          </p:cNvSpPr>
          <p:nvPr>
            <p:ph sz="quarter" idx="1"/>
          </p:nvPr>
        </p:nvSpPr>
        <p:spPr>
          <a:xfrm>
            <a:off x="301625" y="1676400"/>
            <a:ext cx="4414838" cy="4422775"/>
          </a:xfrm>
        </p:spPr>
        <p:txBody>
          <a:bodyPr/>
          <a:lstStyle/>
          <a:p>
            <a:pPr>
              <a:lnSpc>
                <a:spcPct val="80000"/>
              </a:lnSpc>
              <a:buFont typeface="Arial" charset="0"/>
              <a:buChar char="•"/>
            </a:pPr>
            <a:r>
              <a:rPr lang="en-GB" sz="1800" dirty="0" smtClean="0"/>
              <a:t>Pulmonary hypertension and its related complications is probably one of the most common causes of mortality in patients with sickle cell disease</a:t>
            </a:r>
          </a:p>
          <a:p>
            <a:pPr>
              <a:lnSpc>
                <a:spcPct val="80000"/>
              </a:lnSpc>
              <a:buFont typeface="Arial" charset="0"/>
              <a:buChar char="•"/>
            </a:pPr>
            <a:r>
              <a:rPr lang="en-GB" sz="1800" dirty="0" smtClean="0"/>
              <a:t>Doppler echocardiography should be screened to detect early stages of this condition</a:t>
            </a:r>
          </a:p>
          <a:p>
            <a:pPr>
              <a:lnSpc>
                <a:spcPct val="80000"/>
              </a:lnSpc>
              <a:buFont typeface="Arial" charset="0"/>
              <a:buChar char="•"/>
            </a:pPr>
            <a:r>
              <a:rPr lang="en-GB" sz="1800" dirty="0" smtClean="0"/>
              <a:t>Some anecdotal evidence in early studies suggested transfusion therapy a be beneficial not only reducing the progression of pulmonary hypertension that could possibly reversing early disease.</a:t>
            </a:r>
          </a:p>
          <a:p>
            <a:pPr>
              <a:lnSpc>
                <a:spcPct val="80000"/>
              </a:lnSpc>
              <a:buFont typeface="Arial" charset="0"/>
              <a:buChar char="•"/>
            </a:pPr>
            <a:r>
              <a:rPr lang="en-GB" sz="1800" dirty="0" smtClean="0"/>
              <a:t>Additional data is required before routine transfusion can be recommended for patients with tricuspid regurgitant velocity of &gt; 2.5 m/s</a:t>
            </a:r>
          </a:p>
        </p:txBody>
      </p:sp>
      <p:pic>
        <p:nvPicPr>
          <p:cNvPr id="46083" name="Picture 4" descr="7a2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9700" y="2708275"/>
            <a:ext cx="3384550" cy="242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Priapism</a:t>
            </a:r>
          </a:p>
        </p:txBody>
      </p:sp>
      <p:sp>
        <p:nvSpPr>
          <p:cNvPr id="47106" name="Rectangle 3"/>
          <p:cNvSpPr>
            <a:spLocks noGrp="1" noRot="1" noChangeArrowheads="1"/>
          </p:cNvSpPr>
          <p:nvPr>
            <p:ph sz="quarter" idx="1"/>
          </p:nvPr>
        </p:nvSpPr>
        <p:spPr>
          <a:xfrm>
            <a:off x="457200" y="1600200"/>
            <a:ext cx="7467600" cy="4873625"/>
          </a:xfrm>
        </p:spPr>
        <p:txBody>
          <a:bodyPr/>
          <a:lstStyle/>
          <a:p>
            <a:pPr>
              <a:buFont typeface="Arial" charset="0"/>
              <a:buChar char="•"/>
            </a:pPr>
            <a:r>
              <a:rPr lang="en-GB" dirty="0" smtClean="0"/>
              <a:t>Priapism is based manage with adequate hydration and pain control.</a:t>
            </a:r>
          </a:p>
          <a:p>
            <a:pPr>
              <a:buFont typeface="Arial" charset="0"/>
              <a:buChar char="•"/>
            </a:pPr>
            <a:r>
              <a:rPr lang="en-GB" dirty="0" smtClean="0"/>
              <a:t>Exchange or simple transfusion have been advocated in the past but to date no randomised controlled trial has shown this to be any better than hydration and pain control alone.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ASPEN Syndrome</a:t>
            </a:r>
          </a:p>
        </p:txBody>
      </p:sp>
      <p:sp>
        <p:nvSpPr>
          <p:cNvPr id="90115" name="Rectangle 3"/>
          <p:cNvSpPr>
            <a:spLocks noGrp="1" noRot="1" noChangeArrowheads="1"/>
          </p:cNvSpPr>
          <p:nvPr>
            <p:ph sz="quarter" idx="1"/>
          </p:nvPr>
        </p:nvSpPr>
        <p:spPr>
          <a:xfrm>
            <a:off x="457200" y="1600200"/>
            <a:ext cx="7467600" cy="4873625"/>
          </a:xfrm>
        </p:spPr>
        <p:txBody>
          <a:bodyPr>
            <a:normAutofit lnSpcReduction="10000"/>
          </a:bodyPr>
          <a:lstStyle/>
          <a:p>
            <a:pPr fontAlgn="auto">
              <a:lnSpc>
                <a:spcPct val="80000"/>
              </a:lnSpc>
              <a:spcAft>
                <a:spcPts val="0"/>
              </a:spcAft>
              <a:defRPr/>
            </a:pPr>
            <a:r>
              <a:rPr lang="en-GB" sz="2800" dirty="0" smtClean="0"/>
              <a:t>Associated with sickle cell disease priapism and exchange transfusion is a condition known as ASPEN* syndrome.  </a:t>
            </a:r>
          </a:p>
          <a:p>
            <a:pPr fontAlgn="auto">
              <a:lnSpc>
                <a:spcPct val="80000"/>
              </a:lnSpc>
              <a:spcAft>
                <a:spcPts val="0"/>
              </a:spcAft>
              <a:defRPr/>
            </a:pPr>
            <a:r>
              <a:rPr lang="en-GB" sz="2800" dirty="0" smtClean="0"/>
              <a:t>In this condition patients with priapism receiving partial exchange transfusions develop neurological complications.</a:t>
            </a:r>
          </a:p>
          <a:p>
            <a:pPr lvl="1" fontAlgn="auto">
              <a:lnSpc>
                <a:spcPct val="80000"/>
              </a:lnSpc>
              <a:spcAft>
                <a:spcPts val="0"/>
              </a:spcAft>
              <a:defRPr/>
            </a:pPr>
            <a:r>
              <a:rPr lang="en-GB" sz="2400" dirty="0" smtClean="0"/>
              <a:t>Range from seizure activity to a reduced level of alertness or consciousness  requiring ventilatory support </a:t>
            </a:r>
          </a:p>
          <a:p>
            <a:pPr lvl="1" fontAlgn="auto">
              <a:lnSpc>
                <a:spcPct val="80000"/>
              </a:lnSpc>
              <a:spcAft>
                <a:spcPts val="0"/>
              </a:spcAft>
              <a:defRPr/>
            </a:pPr>
            <a:r>
              <a:rPr lang="en-GB" sz="2400" dirty="0" smtClean="0"/>
              <a:t>Proposed pathophysiology of these neurological events is related to cerebral ischemia after an acute increase in per cent total haemoglobin, concomitant decrease in % haemoglobin S and subsequent release of vasoactive substances during penile detumescence </a:t>
            </a:r>
          </a:p>
          <a:p>
            <a:pPr fontAlgn="auto">
              <a:lnSpc>
                <a:spcPct val="80000"/>
              </a:lnSpc>
              <a:spcAft>
                <a:spcPts val="0"/>
              </a:spcAft>
              <a:defRPr/>
            </a:pPr>
            <a:endParaRPr lang="en-GB" sz="2800" dirty="0" smtClean="0"/>
          </a:p>
        </p:txBody>
      </p:sp>
      <p:sp>
        <p:nvSpPr>
          <p:cNvPr id="48131" name="Rectangle 4"/>
          <p:cNvSpPr>
            <a:spLocks noChangeArrowheads="1"/>
          </p:cNvSpPr>
          <p:nvPr/>
        </p:nvSpPr>
        <p:spPr bwMode="auto">
          <a:xfrm>
            <a:off x="323850" y="6089650"/>
            <a:ext cx="7700963" cy="647700"/>
          </a:xfrm>
          <a:prstGeom prst="rect">
            <a:avLst/>
          </a:prstGeom>
          <a:noFill/>
          <a:ln w="9525">
            <a:noFill/>
            <a:miter lim="800000"/>
            <a:headEnd/>
            <a:tailEnd/>
          </a:ln>
        </p:spPr>
        <p:txBody>
          <a:bodyPr anchor="ctr">
            <a:spAutoFit/>
          </a:bodyPr>
          <a:lstStyle/>
          <a:p>
            <a:r>
              <a:rPr lang="en-GB" dirty="0">
                <a:solidFill>
                  <a:srgbClr val="FF0000"/>
                </a:solidFill>
                <a:latin typeface="Calibri" pitchFamily="34" charset="0"/>
              </a:rPr>
              <a:t>*Eponym for Association of Sickle cell disease, Priapism, Exchange transfusion and Neurological events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Leg ulcers</a:t>
            </a:r>
          </a:p>
        </p:txBody>
      </p:sp>
      <p:sp>
        <p:nvSpPr>
          <p:cNvPr id="49154" name="Rectangle 3"/>
          <p:cNvSpPr>
            <a:spLocks noGrp="1" noRot="1" noChangeArrowheads="1"/>
          </p:cNvSpPr>
          <p:nvPr>
            <p:ph sz="quarter" idx="1"/>
          </p:nvPr>
        </p:nvSpPr>
        <p:spPr>
          <a:xfrm>
            <a:off x="301625" y="1676400"/>
            <a:ext cx="5207000" cy="4422775"/>
          </a:xfrm>
        </p:spPr>
        <p:txBody>
          <a:bodyPr/>
          <a:lstStyle/>
          <a:p>
            <a:pPr>
              <a:lnSpc>
                <a:spcPct val="80000"/>
              </a:lnSpc>
              <a:buFont typeface="Wingdings" pitchFamily="2" charset="2"/>
              <a:buNone/>
            </a:pPr>
            <a:endParaRPr lang="en-GB" sz="2000" dirty="0" smtClean="0"/>
          </a:p>
          <a:p>
            <a:pPr>
              <a:lnSpc>
                <a:spcPct val="80000"/>
              </a:lnSpc>
              <a:buFont typeface="Arial" charset="0"/>
              <a:buChar char="•"/>
            </a:pPr>
            <a:r>
              <a:rPr lang="en-GB" sz="2000" dirty="0" smtClean="0"/>
              <a:t>Studies  in patients with sickle cell disease develop leg ulcers show no improvement having been transfused as compared to those that haven’t received transfusion </a:t>
            </a:r>
          </a:p>
          <a:p>
            <a:pPr>
              <a:lnSpc>
                <a:spcPct val="80000"/>
              </a:lnSpc>
              <a:buFont typeface="Arial" charset="0"/>
              <a:buChar char="•"/>
            </a:pPr>
            <a:r>
              <a:rPr lang="en-GB" sz="2000" dirty="0" smtClean="0"/>
              <a:t>Platelet derived growth factor which can be applied by applying platelets (fresh or desiccated) directly to the ulcer surface will promote angiogenesis and tissue growth resulting in accelerated healing (personal observation)</a:t>
            </a:r>
          </a:p>
          <a:p>
            <a:pPr>
              <a:lnSpc>
                <a:spcPct val="80000"/>
              </a:lnSpc>
              <a:buFont typeface="Arial" charset="0"/>
              <a:buChar char="•"/>
            </a:pPr>
            <a:r>
              <a:rPr lang="en-GB" sz="2000" dirty="0" smtClean="0"/>
              <a:t>Need to be a licensed blood establishment and autologous platelet to do this in UK so products not available</a:t>
            </a:r>
          </a:p>
        </p:txBody>
      </p:sp>
      <p:pic>
        <p:nvPicPr>
          <p:cNvPr id="49155" name="Picture 4" descr="Ulcers sickle cel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80063" y="1773238"/>
            <a:ext cx="2493962" cy="340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3412"/>
          </a:xfrm>
        </p:spPr>
        <p:txBody>
          <a:bodyPr/>
          <a:lstStyle/>
          <a:p>
            <a:pPr fontAlgn="auto">
              <a:spcAft>
                <a:spcPts val="0"/>
              </a:spcAft>
              <a:defRPr/>
            </a:pPr>
            <a:r>
              <a:rPr lang="en-GB" dirty="0" smtClean="0">
                <a:solidFill>
                  <a:srgbClr val="C00000"/>
                </a:solidFill>
              </a:rPr>
              <a:t>The Inherited Red Cell Disorders</a:t>
            </a:r>
            <a:endParaRPr lang="en-GB" dirty="0">
              <a:solidFill>
                <a:srgbClr val="C00000"/>
              </a:solidFill>
            </a:endParaRPr>
          </a:p>
        </p:txBody>
      </p:sp>
      <p:sp>
        <p:nvSpPr>
          <p:cNvPr id="17410" name="Content Placeholder 2"/>
          <p:cNvSpPr>
            <a:spLocks noGrp="1"/>
          </p:cNvSpPr>
          <p:nvPr>
            <p:ph sz="quarter" idx="1"/>
          </p:nvPr>
        </p:nvSpPr>
        <p:spPr>
          <a:xfrm>
            <a:off x="457200" y="1600200"/>
            <a:ext cx="4978400" cy="4873625"/>
          </a:xfrm>
        </p:spPr>
        <p:txBody>
          <a:bodyPr/>
          <a:lstStyle/>
          <a:p>
            <a:pPr marL="708025" lvl="1">
              <a:buFont typeface="Arial" charset="0"/>
              <a:buChar char="•"/>
            </a:pPr>
            <a:endParaRPr lang="en-GB" dirty="0" smtClean="0"/>
          </a:p>
          <a:p>
            <a:pPr>
              <a:buFont typeface="Arial" charset="0"/>
              <a:buChar char="•"/>
            </a:pPr>
            <a:r>
              <a:rPr lang="en-GB" dirty="0" smtClean="0"/>
              <a:t>Congenital Dyserythropoietic  Anaemia</a:t>
            </a:r>
          </a:p>
          <a:p>
            <a:pPr>
              <a:buFont typeface="Arial" charset="0"/>
              <a:buChar char="•"/>
            </a:pPr>
            <a:endParaRPr lang="en-GB" dirty="0" smtClean="0"/>
          </a:p>
          <a:p>
            <a:pPr>
              <a:buFont typeface="Arial" charset="0"/>
              <a:buChar char="•"/>
            </a:pPr>
            <a:r>
              <a:rPr lang="en-GB" dirty="0" smtClean="0"/>
              <a:t>Red cell membrane disorders</a:t>
            </a:r>
          </a:p>
          <a:p>
            <a:pPr marL="708025" lvl="1">
              <a:buFont typeface="Arial" charset="0"/>
              <a:buChar char="•"/>
            </a:pPr>
            <a:r>
              <a:rPr lang="en-GB" dirty="0" smtClean="0"/>
              <a:t>Inherited spherocytosis</a:t>
            </a:r>
          </a:p>
          <a:p>
            <a:pPr marL="708025" lvl="1">
              <a:buFont typeface="Arial" charset="0"/>
              <a:buChar char="•"/>
            </a:pPr>
            <a:r>
              <a:rPr lang="en-GB" dirty="0" smtClean="0"/>
              <a:t>Inherited elliptocytosis</a:t>
            </a:r>
          </a:p>
          <a:p>
            <a:pPr>
              <a:buFont typeface="Arial" charset="0"/>
              <a:buChar char="•"/>
            </a:pPr>
            <a:r>
              <a:rPr lang="en-GB" dirty="0" smtClean="0"/>
              <a:t>Enzymopathies</a:t>
            </a:r>
          </a:p>
          <a:p>
            <a:pPr marL="708025" lvl="1">
              <a:buFont typeface="Arial" charset="0"/>
              <a:buChar char="•"/>
            </a:pPr>
            <a:r>
              <a:rPr lang="en-GB" dirty="0" smtClean="0"/>
              <a:t>G6PD deficiency</a:t>
            </a:r>
          </a:p>
          <a:p>
            <a:pPr marL="708025" lvl="1">
              <a:buFont typeface="Arial" charset="0"/>
              <a:buChar char="•"/>
            </a:pPr>
            <a:r>
              <a:rPr lang="en-GB" dirty="0" smtClean="0"/>
              <a:t>Pyruvate kinase deficiency</a:t>
            </a:r>
          </a:p>
        </p:txBody>
      </p:sp>
      <p:sp>
        <p:nvSpPr>
          <p:cNvPr id="4" name="Right Brace 3"/>
          <p:cNvSpPr/>
          <p:nvPr/>
        </p:nvSpPr>
        <p:spPr>
          <a:xfrm>
            <a:off x="5148263" y="3500438"/>
            <a:ext cx="503237" cy="2232025"/>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17412" name="TextBox 4"/>
          <p:cNvSpPr txBox="1">
            <a:spLocks noChangeArrowheads="1"/>
          </p:cNvSpPr>
          <p:nvPr/>
        </p:nvSpPr>
        <p:spPr bwMode="auto">
          <a:xfrm>
            <a:off x="5835650" y="4005263"/>
            <a:ext cx="2665413" cy="1476375"/>
          </a:xfrm>
          <a:prstGeom prst="rect">
            <a:avLst/>
          </a:prstGeom>
          <a:noFill/>
          <a:ln w="9525">
            <a:solidFill>
              <a:schemeClr val="tx1"/>
            </a:solidFill>
            <a:miter lim="800000"/>
            <a:headEnd/>
            <a:tailEnd/>
          </a:ln>
        </p:spPr>
        <p:txBody>
          <a:bodyPr>
            <a:spAutoFit/>
          </a:bodyPr>
          <a:lstStyle/>
          <a:p>
            <a:r>
              <a:rPr lang="en-GB" b="1" dirty="0">
                <a:solidFill>
                  <a:srgbClr val="FF0000"/>
                </a:solidFill>
                <a:latin typeface="Calibri" pitchFamily="34" charset="0"/>
              </a:rPr>
              <a:t>These conditions apart from some acute episodes of haemolysis  </a:t>
            </a:r>
            <a:r>
              <a:rPr lang="en-GB" b="1" i="1" u="sng" dirty="0">
                <a:solidFill>
                  <a:srgbClr val="FF0000"/>
                </a:solidFill>
                <a:latin typeface="Calibri" pitchFamily="34" charset="0"/>
              </a:rPr>
              <a:t>generally</a:t>
            </a:r>
            <a:r>
              <a:rPr lang="en-GB" b="1" dirty="0">
                <a:solidFill>
                  <a:srgbClr val="FF0000"/>
                </a:solidFill>
                <a:latin typeface="Calibri" pitchFamily="34" charset="0"/>
              </a:rPr>
              <a:t> do not require transfusion support </a:t>
            </a:r>
          </a:p>
        </p:txBody>
      </p:sp>
      <p:sp>
        <p:nvSpPr>
          <p:cNvPr id="17413" name="TextBox 5"/>
          <p:cNvSpPr txBox="1">
            <a:spLocks noChangeArrowheads="1"/>
          </p:cNvSpPr>
          <p:nvPr/>
        </p:nvSpPr>
        <p:spPr bwMode="auto">
          <a:xfrm>
            <a:off x="5835650" y="1763713"/>
            <a:ext cx="2592388" cy="1200150"/>
          </a:xfrm>
          <a:prstGeom prst="rect">
            <a:avLst/>
          </a:prstGeom>
          <a:noFill/>
          <a:ln w="9525">
            <a:solidFill>
              <a:schemeClr val="tx1"/>
            </a:solidFill>
            <a:miter lim="800000"/>
            <a:headEnd/>
            <a:tailEnd/>
          </a:ln>
        </p:spPr>
        <p:txBody>
          <a:bodyPr>
            <a:spAutoFit/>
          </a:bodyPr>
          <a:lstStyle/>
          <a:p>
            <a:r>
              <a:rPr lang="en-GB" b="1" dirty="0">
                <a:solidFill>
                  <a:srgbClr val="FF0000"/>
                </a:solidFill>
                <a:latin typeface="Calibri" pitchFamily="34" charset="0"/>
              </a:rPr>
              <a:t>Present as a broad clinical spectrum- severe forms </a:t>
            </a:r>
            <a:r>
              <a:rPr lang="en-GB" b="1" i="1" dirty="0">
                <a:solidFill>
                  <a:srgbClr val="FF0000"/>
                </a:solidFill>
                <a:latin typeface="Calibri" pitchFamily="34" charset="0"/>
              </a:rPr>
              <a:t>may</a:t>
            </a:r>
            <a:r>
              <a:rPr lang="en-GB" b="1" dirty="0">
                <a:solidFill>
                  <a:srgbClr val="FF0000"/>
                </a:solidFill>
                <a:latin typeface="Calibri" pitchFamily="34" charset="0"/>
              </a:rPr>
              <a:t> require transfusion support</a:t>
            </a:r>
          </a:p>
        </p:txBody>
      </p:sp>
      <p:sp>
        <p:nvSpPr>
          <p:cNvPr id="7" name="Right Brace 6"/>
          <p:cNvSpPr/>
          <p:nvPr/>
        </p:nvSpPr>
        <p:spPr>
          <a:xfrm>
            <a:off x="5194300" y="1747838"/>
            <a:ext cx="215900" cy="1430337"/>
          </a:xfrm>
          <a:prstGeom prst="rightBrace">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457200" y="274638"/>
            <a:ext cx="7467600" cy="633412"/>
          </a:xfrm>
        </p:spPr>
        <p:txBody>
          <a:bodyPr>
            <a:normAutofit fontScale="90000"/>
          </a:bodyPr>
          <a:lstStyle/>
          <a:p>
            <a:pPr fontAlgn="auto">
              <a:spcAft>
                <a:spcPts val="0"/>
              </a:spcAft>
              <a:defRPr/>
            </a:pPr>
            <a:r>
              <a:rPr lang="en-GB" sz="4000" dirty="0" smtClean="0"/>
              <a:t>Problems/adverse effects in transfusion in sickle cell disease</a:t>
            </a:r>
          </a:p>
        </p:txBody>
      </p:sp>
      <p:sp>
        <p:nvSpPr>
          <p:cNvPr id="50178" name="Rectangle 3"/>
          <p:cNvSpPr>
            <a:spLocks noGrp="1" noRot="1" noChangeArrowheads="1"/>
          </p:cNvSpPr>
          <p:nvPr>
            <p:ph sz="quarter" idx="1"/>
          </p:nvPr>
        </p:nvSpPr>
        <p:spPr>
          <a:xfrm>
            <a:off x="457200" y="1600200"/>
            <a:ext cx="7467600" cy="4873625"/>
          </a:xfrm>
        </p:spPr>
        <p:txBody>
          <a:bodyPr/>
          <a:lstStyle/>
          <a:p>
            <a:pPr>
              <a:buFont typeface="Arial" charset="0"/>
              <a:buChar char="•"/>
            </a:pPr>
            <a:r>
              <a:rPr lang="en-GB" dirty="0" smtClean="0"/>
              <a:t>Venous access</a:t>
            </a:r>
          </a:p>
          <a:p>
            <a:pPr marL="708025" lvl="1">
              <a:buFont typeface="Arial" charset="0"/>
              <a:buChar char="•"/>
            </a:pPr>
            <a:r>
              <a:rPr lang="en-GB" dirty="0" smtClean="0"/>
              <a:t>Poor venous access is almost a universal problem.</a:t>
            </a:r>
          </a:p>
          <a:p>
            <a:pPr marL="708025" lvl="1">
              <a:buFont typeface="Arial" charset="0"/>
              <a:buChar char="•"/>
            </a:pPr>
            <a:r>
              <a:rPr lang="en-GB" dirty="0" smtClean="0"/>
              <a:t>Simple diagnostic phlebotomy difficult.</a:t>
            </a:r>
          </a:p>
          <a:p>
            <a:pPr marL="708025" lvl="1">
              <a:buFont typeface="Arial" charset="0"/>
              <a:buChar char="•"/>
            </a:pPr>
            <a:r>
              <a:rPr lang="en-GB" dirty="0" smtClean="0"/>
              <a:t>Transfusion becomes more difficult as  venous cut down procedures and central vein canalisation became a necessity</a:t>
            </a:r>
          </a:p>
          <a:p>
            <a:pPr>
              <a:buFont typeface="Arial" charset="0"/>
              <a:buChar char="•"/>
            </a:pPr>
            <a:endParaRPr lang="en-GB"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274638"/>
            <a:ext cx="7467600" cy="633412"/>
          </a:xfrm>
        </p:spPr>
        <p:txBody>
          <a:bodyPr>
            <a:normAutofit fontScale="90000"/>
          </a:bodyPr>
          <a:lstStyle/>
          <a:p>
            <a:pPr fontAlgn="auto">
              <a:spcAft>
                <a:spcPts val="0"/>
              </a:spcAft>
              <a:defRPr/>
            </a:pPr>
            <a:r>
              <a:rPr lang="en-GB" sz="4000" dirty="0" smtClean="0"/>
              <a:t>Alloimmunisation and availability of suitable donors</a:t>
            </a:r>
          </a:p>
        </p:txBody>
      </p:sp>
      <p:sp>
        <p:nvSpPr>
          <p:cNvPr id="51202" name="Rectangle 3"/>
          <p:cNvSpPr>
            <a:spLocks noGrp="1" noRot="1" noChangeArrowheads="1"/>
          </p:cNvSpPr>
          <p:nvPr>
            <p:ph sz="quarter" idx="1"/>
          </p:nvPr>
        </p:nvSpPr>
        <p:spPr>
          <a:xfrm>
            <a:off x="457200" y="1600200"/>
            <a:ext cx="7467600" cy="4873625"/>
          </a:xfrm>
        </p:spPr>
        <p:txBody>
          <a:bodyPr/>
          <a:lstStyle/>
          <a:p>
            <a:pPr>
              <a:lnSpc>
                <a:spcPct val="80000"/>
              </a:lnSpc>
              <a:buFont typeface="Arial" charset="0"/>
              <a:buChar char="•"/>
            </a:pPr>
            <a:r>
              <a:rPr lang="en-GB" sz="2000" dirty="0" smtClean="0"/>
              <a:t>Red-cell at the immunisation is a very common problem in sickle cell disease in the United Kingdom.</a:t>
            </a:r>
          </a:p>
          <a:p>
            <a:pPr>
              <a:lnSpc>
                <a:spcPct val="80000"/>
              </a:lnSpc>
              <a:buFont typeface="Arial" charset="0"/>
              <a:buChar char="•"/>
            </a:pPr>
            <a:r>
              <a:rPr lang="en-GB" sz="2000" dirty="0" smtClean="0"/>
              <a:t>This is because of poor phenotypic compatibility between the recipient who is of Afro-Caribbean origin and most of the donors who are Caucasian.  There are significant differences in the antigen frequencies in  E,C,Kell Fy</a:t>
            </a:r>
            <a:r>
              <a:rPr lang="en-GB" sz="2000" baseline="30000" dirty="0" smtClean="0"/>
              <a:t>a,</a:t>
            </a:r>
            <a:r>
              <a:rPr lang="en-GB" sz="2000" dirty="0" smtClean="0"/>
              <a:t>,Fy</a:t>
            </a:r>
            <a:r>
              <a:rPr lang="en-GB" sz="2000" baseline="30000" dirty="0" smtClean="0"/>
              <a:t>b </a:t>
            </a:r>
            <a:r>
              <a:rPr lang="en-GB" sz="2000" dirty="0" smtClean="0"/>
              <a:t>and Jk</a:t>
            </a:r>
            <a:r>
              <a:rPr lang="en-GB" sz="2000" baseline="30000" dirty="0" smtClean="0"/>
              <a:t>b</a:t>
            </a:r>
          </a:p>
          <a:p>
            <a:pPr>
              <a:lnSpc>
                <a:spcPct val="80000"/>
              </a:lnSpc>
              <a:buFont typeface="Arial" charset="0"/>
              <a:buChar char="•"/>
            </a:pPr>
            <a:r>
              <a:rPr lang="en-GB" sz="2000" dirty="0" smtClean="0"/>
              <a:t>Matching for Rh in Kell antigens and reduces the possibility of an immunisation in approximately half of patients</a:t>
            </a:r>
          </a:p>
          <a:p>
            <a:pPr>
              <a:lnSpc>
                <a:spcPct val="80000"/>
              </a:lnSpc>
              <a:buFont typeface="Arial" charset="0"/>
              <a:buChar char="•"/>
            </a:pPr>
            <a:r>
              <a:rPr lang="en-GB" sz="2000" dirty="0" smtClean="0"/>
              <a:t>A further extension to include  S, Fy</a:t>
            </a:r>
            <a:r>
              <a:rPr lang="en-GB" sz="2000" baseline="30000" dirty="0" smtClean="0"/>
              <a:t>a </a:t>
            </a:r>
            <a:r>
              <a:rPr lang="en-GB" sz="2000" dirty="0" smtClean="0"/>
              <a:t>and  Jk</a:t>
            </a:r>
            <a:r>
              <a:rPr lang="en-GB" sz="2000" baseline="30000" dirty="0" smtClean="0"/>
              <a:t>b</a:t>
            </a:r>
            <a:r>
              <a:rPr lang="en-GB" sz="2000" dirty="0" smtClean="0"/>
              <a:t>  would prevent alloimmunisation in approximately 70%.  </a:t>
            </a:r>
          </a:p>
          <a:p>
            <a:pPr>
              <a:lnSpc>
                <a:spcPct val="80000"/>
              </a:lnSpc>
              <a:buFont typeface="Arial" charset="0"/>
              <a:buChar char="•"/>
            </a:pPr>
            <a:r>
              <a:rPr lang="en-GB" sz="2000" dirty="0" smtClean="0"/>
              <a:t>This  would exclude most of the available donors since only 0.6% of Caucasian donors would match this phenotype.</a:t>
            </a:r>
          </a:p>
          <a:p>
            <a:pPr>
              <a:lnSpc>
                <a:spcPct val="80000"/>
              </a:lnSpc>
              <a:buFont typeface="Arial" charset="0"/>
              <a:buChar char="•"/>
            </a:pPr>
            <a:r>
              <a:rPr lang="en-GB" sz="2000" dirty="0" smtClean="0"/>
              <a:t>Extensive campaigns have been launched by the blood transfusion services to encourage voluntary donation by ethnic minority groups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Delayed transfusion reactions</a:t>
            </a:r>
          </a:p>
        </p:txBody>
      </p:sp>
      <p:sp>
        <p:nvSpPr>
          <p:cNvPr id="52226" name="Rectangle 3"/>
          <p:cNvSpPr>
            <a:spLocks noGrp="1" noRot="1" noChangeArrowheads="1"/>
          </p:cNvSpPr>
          <p:nvPr>
            <p:ph sz="quarter" idx="1"/>
          </p:nvPr>
        </p:nvSpPr>
        <p:spPr>
          <a:xfrm>
            <a:off x="457200" y="1600200"/>
            <a:ext cx="7467600" cy="4873625"/>
          </a:xfrm>
        </p:spPr>
        <p:txBody>
          <a:bodyPr/>
          <a:lstStyle/>
          <a:p>
            <a:pPr>
              <a:buFont typeface="Arial" charset="0"/>
              <a:buChar char="•"/>
            </a:pPr>
            <a:r>
              <a:rPr lang="en-GB" sz="2800" dirty="0" smtClean="0"/>
              <a:t>Delayed haemolytic transfusion reaction is a consequence of the high rates of alloimmunisation</a:t>
            </a:r>
          </a:p>
          <a:p>
            <a:pPr>
              <a:buFont typeface="Arial" charset="0"/>
              <a:buChar char="•"/>
            </a:pPr>
            <a:r>
              <a:rPr lang="en-GB" sz="2800" dirty="0" smtClean="0"/>
              <a:t>occur 7 to 10 days post-transfusion</a:t>
            </a:r>
          </a:p>
          <a:p>
            <a:pPr>
              <a:buFont typeface="Arial" charset="0"/>
              <a:buChar char="•"/>
            </a:pPr>
            <a:r>
              <a:rPr lang="en-GB" sz="2800" dirty="0" smtClean="0"/>
              <a:t>Laboratory and clinical evidence of haemolysis</a:t>
            </a:r>
          </a:p>
          <a:p>
            <a:pPr>
              <a:buFont typeface="Arial" charset="0"/>
              <a:buChar char="•"/>
            </a:pPr>
            <a:r>
              <a:rPr lang="en-GB" sz="2800" dirty="0" smtClean="0"/>
              <a:t>Positive direct antiglobulin test</a:t>
            </a:r>
          </a:p>
          <a:p>
            <a:pPr>
              <a:buFont typeface="Arial" charset="0"/>
              <a:buChar char="•"/>
            </a:pPr>
            <a:r>
              <a:rPr lang="en-GB" sz="2800" dirty="0" smtClean="0"/>
              <a:t>Identification of new and antibodies</a:t>
            </a:r>
          </a:p>
          <a:p>
            <a:pPr>
              <a:buFont typeface="Arial" charset="0"/>
              <a:buChar char="•"/>
            </a:pPr>
            <a:r>
              <a:rPr lang="en-GB" sz="2800" dirty="0" smtClean="0"/>
              <a:t>Decreased survival of transfused red cells</a:t>
            </a:r>
          </a:p>
          <a:p>
            <a:pPr>
              <a:buFont typeface="Arial" charset="0"/>
              <a:buChar char="•"/>
            </a:pPr>
            <a:endParaRPr lang="en-GB"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457200" y="274638"/>
            <a:ext cx="7467600" cy="633412"/>
          </a:xfrm>
        </p:spPr>
        <p:txBody>
          <a:bodyPr/>
          <a:lstStyle/>
          <a:p>
            <a:pPr fontAlgn="auto">
              <a:spcAft>
                <a:spcPts val="0"/>
              </a:spcAft>
              <a:defRPr/>
            </a:pPr>
            <a:r>
              <a:rPr lang="en-GB" dirty="0" smtClean="0"/>
              <a:t>Hyperhaemolysis syndrome</a:t>
            </a:r>
          </a:p>
        </p:txBody>
      </p:sp>
      <p:sp>
        <p:nvSpPr>
          <p:cNvPr id="53250" name="Rectangle 3"/>
          <p:cNvSpPr>
            <a:spLocks noGrp="1" noRot="1" noChangeArrowheads="1"/>
          </p:cNvSpPr>
          <p:nvPr>
            <p:ph sz="quarter" idx="1"/>
          </p:nvPr>
        </p:nvSpPr>
        <p:spPr>
          <a:xfrm>
            <a:off x="457200" y="1600200"/>
            <a:ext cx="7467600" cy="4873625"/>
          </a:xfrm>
        </p:spPr>
        <p:txBody>
          <a:bodyPr/>
          <a:lstStyle/>
          <a:p>
            <a:pPr>
              <a:buFont typeface="Arial" charset="0"/>
              <a:buChar char="•"/>
            </a:pPr>
            <a:r>
              <a:rPr lang="en-GB" dirty="0" smtClean="0"/>
              <a:t>Characterised by </a:t>
            </a:r>
          </a:p>
          <a:p>
            <a:pPr marL="1016000" lvl="2">
              <a:buFont typeface="Arial" charset="0"/>
              <a:buChar char="•"/>
            </a:pPr>
            <a:r>
              <a:rPr lang="en-GB" dirty="0" smtClean="0"/>
              <a:t>severe haemolysis after blood transfusion </a:t>
            </a:r>
          </a:p>
          <a:p>
            <a:pPr marL="1016000" lvl="2">
              <a:buFont typeface="Arial" charset="0"/>
              <a:buChar char="•"/>
            </a:pPr>
            <a:r>
              <a:rPr lang="en-GB" dirty="0" smtClean="0"/>
              <a:t>significant decrease in reticulocytes count from the patient steady-state value </a:t>
            </a:r>
          </a:p>
          <a:p>
            <a:pPr marL="1016000" lvl="2">
              <a:buFont typeface="Arial" charset="0"/>
              <a:buChar char="•"/>
            </a:pPr>
            <a:r>
              <a:rPr lang="en-GB" dirty="0" smtClean="0"/>
              <a:t>hyperbilirubinaemia and </a:t>
            </a:r>
          </a:p>
          <a:p>
            <a:pPr marL="1016000" lvl="2">
              <a:buFont typeface="Arial" charset="0"/>
              <a:buChar char="•"/>
            </a:pPr>
            <a:r>
              <a:rPr lang="en-GB" dirty="0" smtClean="0"/>
              <a:t>Haemoglobinuria</a:t>
            </a:r>
          </a:p>
          <a:p>
            <a:pPr marL="1016000" lvl="2">
              <a:buFont typeface="Arial" charset="0"/>
              <a:buChar char="•"/>
            </a:pPr>
            <a:r>
              <a:rPr lang="en-GB" dirty="0" smtClean="0"/>
              <a:t>Post-transfusion haemoglobin level is lower than pretransfusion level.</a:t>
            </a:r>
          </a:p>
          <a:p>
            <a:pPr marL="1016000" lvl="2">
              <a:buFont typeface="Arial" charset="0"/>
              <a:buChar char="•"/>
            </a:pPr>
            <a:r>
              <a:rPr lang="en-GB" dirty="0" smtClean="0"/>
              <a:t>Both patient and transfused red cells are haemolysed</a:t>
            </a:r>
          </a:p>
          <a:p>
            <a:pPr marL="1016000" lvl="2">
              <a:buFont typeface="Arial" charset="0"/>
              <a:buChar char="•"/>
            </a:pPr>
            <a:r>
              <a:rPr lang="en-GB" dirty="0" smtClean="0"/>
              <a:t>Direct antiglobulin test usually negative although some patients may have multiple alloantibodies and some have autoantibodies</a:t>
            </a:r>
          </a:p>
          <a:p>
            <a:pPr marL="1016000" lvl="2">
              <a:buFont typeface="Arial" charset="0"/>
              <a:buChar char="•"/>
            </a:pPr>
            <a:r>
              <a:rPr lang="en-GB" dirty="0" smtClean="0"/>
              <a:t>Further transfusion may exacerbate this condition and may even cause death.</a:t>
            </a:r>
          </a:p>
          <a:p>
            <a:pPr marL="1016000" lvl="2">
              <a:buFont typeface="Arial" charset="0"/>
              <a:buChar char="•"/>
            </a:pPr>
            <a:r>
              <a:rPr lang="en-GB" dirty="0" smtClean="0"/>
              <a:t>Aetiology unknown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5888"/>
            <a:ext cx="7467600" cy="581025"/>
          </a:xfrm>
        </p:spPr>
        <p:txBody>
          <a:bodyPr/>
          <a:lstStyle/>
          <a:p>
            <a:pPr fontAlgn="auto">
              <a:spcAft>
                <a:spcPts val="0"/>
              </a:spcAft>
              <a:defRPr/>
            </a:pPr>
            <a:r>
              <a:rPr lang="en-GB" dirty="0" smtClean="0">
                <a:solidFill>
                  <a:srgbClr val="C00000"/>
                </a:solidFill>
              </a:rPr>
              <a:t>Transfusion – General principles</a:t>
            </a:r>
            <a:endParaRPr lang="en-GB" dirty="0">
              <a:solidFill>
                <a:srgbClr val="C00000"/>
              </a:solidFill>
            </a:endParaRPr>
          </a:p>
        </p:txBody>
      </p:sp>
      <p:sp>
        <p:nvSpPr>
          <p:cNvPr id="18434" name="Content Placeholder 2"/>
          <p:cNvSpPr>
            <a:spLocks noGrp="1"/>
          </p:cNvSpPr>
          <p:nvPr>
            <p:ph sz="quarter" idx="1"/>
          </p:nvPr>
        </p:nvSpPr>
        <p:spPr>
          <a:xfrm>
            <a:off x="395288" y="765175"/>
            <a:ext cx="8075612" cy="2232025"/>
          </a:xfrm>
        </p:spPr>
        <p:txBody>
          <a:bodyPr/>
          <a:lstStyle/>
          <a:p>
            <a:pPr>
              <a:buFont typeface="Arial" charset="0"/>
              <a:buChar char="•"/>
            </a:pPr>
            <a:r>
              <a:rPr lang="en-GB" dirty="0" smtClean="0"/>
              <a:t>Good Transfusion Practice</a:t>
            </a:r>
          </a:p>
          <a:p>
            <a:pPr marL="708025" lvl="1">
              <a:buFont typeface="Arial" charset="0"/>
              <a:buChar char="•"/>
            </a:pPr>
            <a:r>
              <a:rPr lang="en-GB" dirty="0" smtClean="0"/>
              <a:t>Right blood  to right patient</a:t>
            </a:r>
          </a:p>
          <a:p>
            <a:pPr marL="811213" lvl="2" indent="-274638">
              <a:buFont typeface="Arial" charset="0"/>
              <a:buChar char="•"/>
            </a:pPr>
            <a:r>
              <a:rPr lang="en-GB" dirty="0" smtClean="0"/>
              <a:t>Correct identification at pre transfusion sampling</a:t>
            </a:r>
          </a:p>
          <a:p>
            <a:pPr marL="811213" lvl="2" indent="-274638">
              <a:buFont typeface="Arial" charset="0"/>
              <a:buChar char="•"/>
            </a:pPr>
            <a:r>
              <a:rPr lang="en-GB" dirty="0" smtClean="0"/>
              <a:t>Correct labelling of blood for transfusion</a:t>
            </a:r>
          </a:p>
          <a:p>
            <a:pPr marL="811213" lvl="2" indent="-274638">
              <a:buFont typeface="Arial" charset="0"/>
              <a:buChar char="•"/>
            </a:pPr>
            <a:r>
              <a:rPr lang="en-GB" dirty="0" smtClean="0"/>
              <a:t>Correct identification of patient at time of transfusion</a:t>
            </a:r>
          </a:p>
        </p:txBody>
      </p:sp>
      <p:pic>
        <p:nvPicPr>
          <p:cNvPr id="18435" name="Picture 3" descr="ws_1F0.tmp"/>
          <p:cNvPicPr>
            <a:picLocks/>
          </p:cNvPicPr>
          <p:nvPr/>
        </p:nvPicPr>
        <p:blipFill>
          <a:blip r:embed="rId2" cstate="print"/>
          <a:srcRect/>
          <a:stretch>
            <a:fillRect/>
          </a:stretch>
        </p:blipFill>
        <p:spPr bwMode="auto">
          <a:xfrm>
            <a:off x="1152525" y="2781300"/>
            <a:ext cx="6515100" cy="377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ws_1F2.tmp"/>
          <p:cNvPicPr>
            <a:picLocks/>
          </p:cNvPicPr>
          <p:nvPr/>
        </p:nvPicPr>
        <p:blipFill>
          <a:blip r:embed="rId2" cstate="print"/>
          <a:srcRect/>
          <a:stretch>
            <a:fillRect/>
          </a:stretch>
        </p:blipFill>
        <p:spPr bwMode="auto">
          <a:xfrm>
            <a:off x="250825" y="1473200"/>
            <a:ext cx="7850188" cy="4419600"/>
          </a:xfrm>
          <a:prstGeom prst="rect">
            <a:avLst/>
          </a:prstGeom>
          <a:noFill/>
          <a:ln w="9525">
            <a:noFill/>
            <a:miter lim="800000"/>
            <a:headEnd/>
            <a:tailEnd/>
          </a:ln>
        </p:spPr>
      </p:pic>
      <p:pic>
        <p:nvPicPr>
          <p:cNvPr id="19458" name="Picture 2" descr="ws_1F4.tmp"/>
          <p:cNvPicPr>
            <a:picLocks/>
          </p:cNvPicPr>
          <p:nvPr/>
        </p:nvPicPr>
        <p:blipFill>
          <a:blip r:embed="rId3" cstate="print"/>
          <a:srcRect/>
          <a:stretch>
            <a:fillRect/>
          </a:stretch>
        </p:blipFill>
        <p:spPr bwMode="auto">
          <a:xfrm>
            <a:off x="827088" y="333375"/>
            <a:ext cx="7273925" cy="71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4213" y="404813"/>
            <a:ext cx="7467600" cy="576262"/>
          </a:xfrm>
          <a:ln>
            <a:solidFill>
              <a:schemeClr val="tx1"/>
            </a:solidFill>
          </a:ln>
        </p:spPr>
        <p:txBody>
          <a:bodyPr/>
          <a:lstStyle/>
          <a:p>
            <a:pPr fontAlgn="auto">
              <a:spcAft>
                <a:spcPts val="0"/>
              </a:spcAft>
              <a:defRPr/>
            </a:pPr>
            <a:r>
              <a:rPr lang="en-GB" sz="2800" dirty="0" smtClean="0">
                <a:solidFill>
                  <a:srgbClr val="C00000"/>
                </a:solidFill>
                <a:latin typeface="Catriel" pitchFamily="2" charset="0"/>
              </a:rPr>
              <a:t>Safe Sample Labelling</a:t>
            </a:r>
            <a:endParaRPr lang="en-GB" sz="2800" dirty="0">
              <a:solidFill>
                <a:srgbClr val="C00000"/>
              </a:solidFill>
              <a:latin typeface="Catriel" pitchFamily="2" charset="0"/>
            </a:endParaRPr>
          </a:p>
        </p:txBody>
      </p:sp>
      <p:sp>
        <p:nvSpPr>
          <p:cNvPr id="2" name="Content Placeholder 1"/>
          <p:cNvSpPr>
            <a:spLocks noGrp="1"/>
          </p:cNvSpPr>
          <p:nvPr>
            <p:ph sz="quarter" idx="1"/>
          </p:nvPr>
        </p:nvSpPr>
        <p:spPr>
          <a:xfrm>
            <a:off x="468313" y="1268413"/>
            <a:ext cx="7467600" cy="4873625"/>
          </a:xfrm>
        </p:spPr>
        <p:txBody>
          <a:bodyPr>
            <a:normAutofit fontScale="92500"/>
          </a:bodyPr>
          <a:lstStyle/>
          <a:p>
            <a:pPr fontAlgn="auto">
              <a:spcAft>
                <a:spcPts val="0"/>
              </a:spcAft>
              <a:defRPr/>
            </a:pPr>
            <a:r>
              <a:rPr lang="en-GB" dirty="0">
                <a:solidFill>
                  <a:schemeClr val="tx2"/>
                </a:solidFill>
                <a:latin typeface="Tahoma" pitchFamily="34" charset="0"/>
              </a:rPr>
              <a:t>The patient must be identified BEFORE taking the blood sample by asking their name and date of birth &amp; checking their </a:t>
            </a:r>
            <a:r>
              <a:rPr lang="en-GB" dirty="0" smtClean="0">
                <a:solidFill>
                  <a:schemeClr val="tx2"/>
                </a:solidFill>
                <a:latin typeface="Tahoma" pitchFamily="34" charset="0"/>
              </a:rPr>
              <a:t>wristband</a:t>
            </a:r>
          </a:p>
          <a:p>
            <a:pPr fontAlgn="auto">
              <a:spcAft>
                <a:spcPts val="0"/>
              </a:spcAft>
              <a:defRPr/>
            </a:pPr>
            <a:r>
              <a:rPr lang="en-GB" dirty="0">
                <a:solidFill>
                  <a:schemeClr val="tx2"/>
                </a:solidFill>
                <a:latin typeface="Tahoma" pitchFamily="34" charset="0"/>
              </a:rPr>
              <a:t>The blood transfusion sample MUST be correctly labelled (including the signature of the person taking the sample) or it will be REFUSED and </a:t>
            </a:r>
            <a:r>
              <a:rPr lang="en-GB" dirty="0" smtClean="0">
                <a:solidFill>
                  <a:schemeClr val="tx2"/>
                </a:solidFill>
                <a:latin typeface="Tahoma" pitchFamily="34" charset="0"/>
              </a:rPr>
              <a:t>discarded</a:t>
            </a:r>
          </a:p>
          <a:p>
            <a:pPr fontAlgn="auto">
              <a:spcAft>
                <a:spcPts val="0"/>
              </a:spcAft>
              <a:defRPr/>
            </a:pPr>
            <a:r>
              <a:rPr lang="en-GB" dirty="0">
                <a:solidFill>
                  <a:schemeClr val="tx2"/>
                </a:solidFill>
                <a:latin typeface="Tahoma" pitchFamily="34" charset="0"/>
              </a:rPr>
              <a:t>No addressograph labels may be used on the sample </a:t>
            </a:r>
            <a:r>
              <a:rPr lang="en-GB" dirty="0" smtClean="0">
                <a:solidFill>
                  <a:schemeClr val="tx2"/>
                </a:solidFill>
                <a:latin typeface="Tahoma" pitchFamily="34" charset="0"/>
              </a:rPr>
              <a:t>bottle</a:t>
            </a:r>
          </a:p>
          <a:p>
            <a:pPr fontAlgn="auto">
              <a:spcAft>
                <a:spcPts val="0"/>
              </a:spcAft>
              <a:defRPr/>
            </a:pPr>
            <a:r>
              <a:rPr lang="en-GB" dirty="0">
                <a:solidFill>
                  <a:schemeClr val="tx2"/>
                </a:solidFill>
                <a:latin typeface="Tahoma" pitchFamily="34" charset="0"/>
              </a:rPr>
              <a:t>The sample must be labelled by the person taking the blood and sample bottles must not be </a:t>
            </a:r>
            <a:r>
              <a:rPr lang="en-GB" dirty="0" smtClean="0">
                <a:solidFill>
                  <a:schemeClr val="tx2"/>
                </a:solidFill>
                <a:latin typeface="Tahoma" pitchFamily="34" charset="0"/>
              </a:rPr>
              <a:t>pre-labelled</a:t>
            </a:r>
          </a:p>
          <a:p>
            <a:pPr fontAlgn="auto">
              <a:spcAft>
                <a:spcPts val="0"/>
              </a:spcAft>
              <a:defRPr/>
            </a:pPr>
            <a:r>
              <a:rPr lang="en-GB" b="1" i="1" dirty="0">
                <a:solidFill>
                  <a:schemeClr val="tx2"/>
                </a:solidFill>
                <a:latin typeface="Tahoma" pitchFamily="34" charset="0"/>
              </a:rPr>
              <a:t>Errors can not be altered once the sample has been sent to the laboratory and the patient will have to be re-bled</a:t>
            </a:r>
            <a:endParaRPr lang="en-GB" dirty="0">
              <a:latin typeface="Times New Roman" pitchFamily="18" charset="0"/>
            </a:endParaRPr>
          </a:p>
          <a:p>
            <a:pPr fontAlgn="auto">
              <a:spcAft>
                <a:spcPts val="0"/>
              </a:spcAft>
              <a:defRPr/>
            </a:pPr>
            <a:endParaRPr lang="en-GB" dirty="0">
              <a:latin typeface="Times New Roman" pitchFamily="18" charset="0"/>
            </a:endParaRPr>
          </a:p>
          <a:p>
            <a:pPr fontAlgn="auto">
              <a:spcAft>
                <a:spcPts val="0"/>
              </a:spcAft>
              <a:defRPr/>
            </a:pPr>
            <a:endParaRPr lang="en-GB" dirty="0">
              <a:solidFill>
                <a:schemeClr val="tx2"/>
              </a:solidFill>
              <a:latin typeface="Tahoma" pitchFamily="34" charset="0"/>
            </a:endParaRPr>
          </a:p>
          <a:p>
            <a:pPr fontAlgn="auto">
              <a:spcAft>
                <a:spcPts val="0"/>
              </a:spcAft>
              <a:defRPr/>
            </a:pPr>
            <a:endParaRPr lang="en-GB" dirty="0">
              <a:solidFill>
                <a:schemeClr val="tx2"/>
              </a:solidFill>
              <a:latin typeface="Tahoma" pitchFamily="34" charset="0"/>
            </a:endParaRPr>
          </a:p>
          <a:p>
            <a:pPr fontAlgn="auto">
              <a:spcAft>
                <a:spcPts val="0"/>
              </a:spcAft>
              <a:defRPr/>
            </a:pPr>
            <a:endParaRPr lang="en-GB" dirty="0">
              <a:solidFill>
                <a:schemeClr val="tx2"/>
              </a:solidFill>
              <a:latin typeface="Tahoma" pitchFamily="34" charset="0"/>
            </a:endParaRPr>
          </a:p>
          <a:p>
            <a:pPr fontAlgn="auto">
              <a:spcAft>
                <a:spcPts val="0"/>
              </a:spcAft>
              <a:defRPr/>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DSC00168"/>
          <p:cNvPicPr>
            <a:picLocks noChangeAspect="1" noChangeArrowheads="1"/>
          </p:cNvPicPr>
          <p:nvPr/>
        </p:nvPicPr>
        <p:blipFill>
          <a:blip r:embed="rId2" cstate="print"/>
          <a:srcRect/>
          <a:stretch>
            <a:fillRect/>
          </a:stretch>
        </p:blipFill>
        <p:spPr bwMode="auto">
          <a:xfrm>
            <a:off x="0" y="0"/>
            <a:ext cx="9144000" cy="1905000"/>
          </a:xfrm>
          <a:prstGeom prst="rect">
            <a:avLst/>
          </a:prstGeom>
          <a:noFill/>
          <a:ln w="9525">
            <a:noFill/>
            <a:miter lim="800000"/>
            <a:headEnd/>
            <a:tailEnd/>
          </a:ln>
        </p:spPr>
      </p:pic>
      <p:pic>
        <p:nvPicPr>
          <p:cNvPr id="21506" name="Picture 3" descr="DSCF008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905000"/>
            <a:ext cx="4495800" cy="4953000"/>
          </a:xfrm>
          <a:prstGeom prst="rect">
            <a:avLst/>
          </a:prstGeom>
          <a:noFill/>
          <a:ln w="9525">
            <a:noFill/>
            <a:miter lim="800000"/>
            <a:headEnd/>
            <a:tailEnd/>
          </a:ln>
        </p:spPr>
      </p:pic>
      <p:pic>
        <p:nvPicPr>
          <p:cNvPr id="21507" name="Picture 4" descr="DSC0017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3400" y="1905000"/>
            <a:ext cx="4800600" cy="4953000"/>
          </a:xfrm>
          <a:prstGeom prst="rect">
            <a:avLst/>
          </a:prstGeom>
          <a:noFill/>
          <a:ln w="9525">
            <a:noFill/>
            <a:miter lim="800000"/>
            <a:headEnd/>
            <a:tailEnd/>
          </a:ln>
        </p:spPr>
      </p:pic>
      <p:sp>
        <p:nvSpPr>
          <p:cNvPr id="93189" name="Text Box 5"/>
          <p:cNvSpPr txBox="1">
            <a:spLocks noChangeArrowheads="1"/>
          </p:cNvSpPr>
          <p:nvPr/>
        </p:nvSpPr>
        <p:spPr bwMode="auto">
          <a:xfrm>
            <a:off x="1295400" y="2438400"/>
            <a:ext cx="2362200" cy="646113"/>
          </a:xfrm>
          <a:prstGeom prst="rect">
            <a:avLst/>
          </a:prstGeom>
          <a:solidFill>
            <a:srgbClr val="FF0000">
              <a:alpha val="50195"/>
            </a:srgbClr>
          </a:solidFill>
          <a:ln w="9525">
            <a:solidFill>
              <a:schemeClr val="bg1"/>
            </a:solidFill>
            <a:miter lim="800000"/>
            <a:headEnd/>
            <a:tailEnd/>
          </a:ln>
        </p:spPr>
        <p:txBody>
          <a:bodyPr>
            <a:spAutoFit/>
          </a:bodyPr>
          <a:lstStyle/>
          <a:p>
            <a:pPr>
              <a:spcBef>
                <a:spcPct val="50000"/>
              </a:spcBef>
            </a:pPr>
            <a:r>
              <a:rPr lang="en-GB" b="1" dirty="0">
                <a:solidFill>
                  <a:srgbClr val="FFFFFF"/>
                </a:solidFill>
                <a:latin typeface="Tahoma" pitchFamily="34" charset="0"/>
              </a:rPr>
              <a:t>Identify patient using wristband</a:t>
            </a:r>
          </a:p>
        </p:txBody>
      </p:sp>
      <p:sp>
        <p:nvSpPr>
          <p:cNvPr id="93190" name="Text Box 6"/>
          <p:cNvSpPr txBox="1">
            <a:spLocks noChangeArrowheads="1"/>
          </p:cNvSpPr>
          <p:nvPr/>
        </p:nvSpPr>
        <p:spPr bwMode="auto">
          <a:xfrm>
            <a:off x="2133600" y="1371600"/>
            <a:ext cx="6096000" cy="369888"/>
          </a:xfrm>
          <a:prstGeom prst="rect">
            <a:avLst/>
          </a:prstGeom>
          <a:solidFill>
            <a:srgbClr val="FF0000">
              <a:alpha val="50195"/>
            </a:srgbClr>
          </a:solidFill>
          <a:ln w="9525">
            <a:solidFill>
              <a:schemeClr val="bg1"/>
            </a:solidFill>
            <a:miter lim="800000"/>
            <a:headEnd/>
            <a:tailEnd/>
          </a:ln>
        </p:spPr>
        <p:txBody>
          <a:bodyPr>
            <a:spAutoFit/>
          </a:bodyPr>
          <a:lstStyle/>
          <a:p>
            <a:pPr>
              <a:spcBef>
                <a:spcPct val="50000"/>
              </a:spcBef>
            </a:pPr>
            <a:r>
              <a:rPr lang="en-GB" b="1" dirty="0">
                <a:solidFill>
                  <a:srgbClr val="FFFFFF"/>
                </a:solidFill>
                <a:latin typeface="Tahoma" pitchFamily="34" charset="0"/>
              </a:rPr>
              <a:t>DO NOT PRE-LABEL SAMPLE BOTTLE</a:t>
            </a:r>
          </a:p>
        </p:txBody>
      </p:sp>
      <p:sp>
        <p:nvSpPr>
          <p:cNvPr id="93191" name="Line 7"/>
          <p:cNvSpPr>
            <a:spLocks noChangeShapeType="1"/>
          </p:cNvSpPr>
          <p:nvPr/>
        </p:nvSpPr>
        <p:spPr bwMode="auto">
          <a:xfrm>
            <a:off x="2362200" y="1828800"/>
            <a:ext cx="0" cy="609600"/>
          </a:xfrm>
          <a:prstGeom prst="line">
            <a:avLst/>
          </a:prstGeom>
          <a:noFill/>
          <a:ln w="57150">
            <a:solidFill>
              <a:srgbClr val="FFFF00"/>
            </a:solidFill>
            <a:round/>
            <a:headEnd/>
            <a:tailEnd type="triangle" w="med" len="med"/>
          </a:ln>
        </p:spPr>
        <p:txBody>
          <a:bodyPr/>
          <a:lstStyle/>
          <a:p>
            <a:endParaRPr lang="en-US" dirty="0"/>
          </a:p>
        </p:txBody>
      </p:sp>
      <p:sp>
        <p:nvSpPr>
          <p:cNvPr id="93192" name="Line 8"/>
          <p:cNvSpPr>
            <a:spLocks noChangeShapeType="1"/>
          </p:cNvSpPr>
          <p:nvPr/>
        </p:nvSpPr>
        <p:spPr bwMode="auto">
          <a:xfrm>
            <a:off x="3657600" y="2971800"/>
            <a:ext cx="1524000" cy="0"/>
          </a:xfrm>
          <a:prstGeom prst="line">
            <a:avLst/>
          </a:prstGeom>
          <a:noFill/>
          <a:ln w="57150">
            <a:solidFill>
              <a:srgbClr val="FFFF00"/>
            </a:solidFill>
            <a:round/>
            <a:headEnd/>
            <a:tailEnd type="triangle" w="med" len="med"/>
          </a:ln>
        </p:spPr>
        <p:txBody>
          <a:bodyPr/>
          <a:lstStyle/>
          <a:p>
            <a:endParaRPr lang="en-US" dirty="0"/>
          </a:p>
        </p:txBody>
      </p:sp>
      <p:sp>
        <p:nvSpPr>
          <p:cNvPr id="93193" name="Text Box 9"/>
          <p:cNvSpPr txBox="1">
            <a:spLocks noChangeArrowheads="1"/>
          </p:cNvSpPr>
          <p:nvPr/>
        </p:nvSpPr>
        <p:spPr bwMode="auto">
          <a:xfrm>
            <a:off x="5181600" y="2514600"/>
            <a:ext cx="2971800" cy="646113"/>
          </a:xfrm>
          <a:prstGeom prst="rect">
            <a:avLst/>
          </a:prstGeom>
          <a:solidFill>
            <a:srgbClr val="FF0000">
              <a:alpha val="50195"/>
            </a:srgbClr>
          </a:solidFill>
          <a:ln w="9525">
            <a:solidFill>
              <a:schemeClr val="bg1"/>
            </a:solidFill>
            <a:miter lim="800000"/>
            <a:headEnd/>
            <a:tailEnd/>
          </a:ln>
        </p:spPr>
        <p:txBody>
          <a:bodyPr>
            <a:spAutoFit/>
          </a:bodyPr>
          <a:lstStyle/>
          <a:p>
            <a:pPr>
              <a:spcBef>
                <a:spcPct val="50000"/>
              </a:spcBef>
            </a:pPr>
            <a:r>
              <a:rPr lang="en-GB" b="1" dirty="0">
                <a:solidFill>
                  <a:srgbClr val="FFFFFF"/>
                </a:solidFill>
                <a:latin typeface="Tahoma" pitchFamily="34" charset="0"/>
              </a:rPr>
              <a:t>Ask them to state their name and date of birth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3190"/>
                                        </p:tgtEl>
                                        <p:attrNameLst>
                                          <p:attrName>style.visibility</p:attrName>
                                        </p:attrNameLst>
                                      </p:cBhvr>
                                      <p:to>
                                        <p:strVal val="visible"/>
                                      </p:to>
                                    </p:set>
                                  </p:childTnLst>
                                </p:cTn>
                              </p:par>
                            </p:childTnLst>
                          </p:cTn>
                        </p:par>
                        <p:par>
                          <p:cTn id="7" fill="hold">
                            <p:stCondLst>
                              <p:cond delay="500"/>
                            </p:stCondLst>
                            <p:childTnLst>
                              <p:par>
                                <p:cTn id="8" presetID="2" presetClass="entr" presetSubtype="1" fill="hold" grpId="0" nodeType="afterEffect">
                                  <p:stCondLst>
                                    <p:cond delay="0"/>
                                  </p:stCondLst>
                                  <p:childTnLst>
                                    <p:set>
                                      <p:cBhvr>
                                        <p:cTn id="9" dur="1" fill="hold">
                                          <p:stCondLst>
                                            <p:cond delay="0"/>
                                          </p:stCondLst>
                                        </p:cTn>
                                        <p:tgtEl>
                                          <p:spTgt spid="93191"/>
                                        </p:tgtEl>
                                        <p:attrNameLst>
                                          <p:attrName>style.visibility</p:attrName>
                                        </p:attrNameLst>
                                      </p:cBhvr>
                                      <p:to>
                                        <p:strVal val="visible"/>
                                      </p:to>
                                    </p:set>
                                    <p:anim calcmode="lin" valueType="num">
                                      <p:cBhvr additive="base">
                                        <p:cTn id="10" dur="500" fill="hold"/>
                                        <p:tgtEl>
                                          <p:spTgt spid="93191"/>
                                        </p:tgtEl>
                                        <p:attrNameLst>
                                          <p:attrName>ppt_x</p:attrName>
                                        </p:attrNameLst>
                                      </p:cBhvr>
                                      <p:tavLst>
                                        <p:tav tm="0">
                                          <p:val>
                                            <p:strVal val="#ppt_x"/>
                                          </p:val>
                                        </p:tav>
                                        <p:tav tm="100000">
                                          <p:val>
                                            <p:strVal val="#ppt_x"/>
                                          </p:val>
                                        </p:tav>
                                      </p:tavLst>
                                    </p:anim>
                                    <p:anim calcmode="lin" valueType="num">
                                      <p:cBhvr additive="base">
                                        <p:cTn id="11" dur="500" fill="hold"/>
                                        <p:tgtEl>
                                          <p:spTgt spid="93191"/>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93189"/>
                                        </p:tgtEl>
                                        <p:attrNameLst>
                                          <p:attrName>style.visibility</p:attrName>
                                        </p:attrNameLst>
                                      </p:cBhvr>
                                      <p:to>
                                        <p:strVal val="visible"/>
                                      </p:to>
                                    </p:set>
                                  </p:childTnLst>
                                </p:cTn>
                              </p:par>
                            </p:childTnLst>
                          </p:cTn>
                        </p:par>
                        <p:par>
                          <p:cTn id="15" fill="hold">
                            <p:stCondLst>
                              <p:cond delay="1500"/>
                            </p:stCondLst>
                            <p:childTnLst>
                              <p:par>
                                <p:cTn id="16" presetID="2" presetClass="entr" presetSubtype="8" fill="hold" grpId="0" nodeType="afterEffect">
                                  <p:stCondLst>
                                    <p:cond delay="1000"/>
                                  </p:stCondLst>
                                  <p:childTnLst>
                                    <p:set>
                                      <p:cBhvr>
                                        <p:cTn id="17" dur="1" fill="hold">
                                          <p:stCondLst>
                                            <p:cond delay="0"/>
                                          </p:stCondLst>
                                        </p:cTn>
                                        <p:tgtEl>
                                          <p:spTgt spid="93192"/>
                                        </p:tgtEl>
                                        <p:attrNameLst>
                                          <p:attrName>style.visibility</p:attrName>
                                        </p:attrNameLst>
                                      </p:cBhvr>
                                      <p:to>
                                        <p:strVal val="visible"/>
                                      </p:to>
                                    </p:set>
                                    <p:anim calcmode="lin" valueType="num">
                                      <p:cBhvr additive="base">
                                        <p:cTn id="18" dur="500" fill="hold"/>
                                        <p:tgtEl>
                                          <p:spTgt spid="93192"/>
                                        </p:tgtEl>
                                        <p:attrNameLst>
                                          <p:attrName>ppt_x</p:attrName>
                                        </p:attrNameLst>
                                      </p:cBhvr>
                                      <p:tavLst>
                                        <p:tav tm="0">
                                          <p:val>
                                            <p:strVal val="0-#ppt_w/2"/>
                                          </p:val>
                                        </p:tav>
                                        <p:tav tm="100000">
                                          <p:val>
                                            <p:strVal val="#ppt_x"/>
                                          </p:val>
                                        </p:tav>
                                      </p:tavLst>
                                    </p:anim>
                                    <p:anim calcmode="lin" valueType="num">
                                      <p:cBhvr additive="base">
                                        <p:cTn id="19" dur="500" fill="hold"/>
                                        <p:tgtEl>
                                          <p:spTgt spid="93192"/>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1" presetClass="entr" presetSubtype="0" fill="hold" grpId="0" nodeType="afterEffect">
                                  <p:stCondLst>
                                    <p:cond delay="0"/>
                                  </p:stCondLst>
                                  <p:childTnLst>
                                    <p:set>
                                      <p:cBhvr>
                                        <p:cTn id="22" dur="1" fill="hold">
                                          <p:stCondLst>
                                            <p:cond delay="499"/>
                                          </p:stCondLst>
                                        </p:cTn>
                                        <p:tgtEl>
                                          <p:spTgt spid="93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autoUpdateAnimBg="0"/>
      <p:bldP spid="93190" grpId="0" animBg="1" autoUpdateAnimBg="0"/>
      <p:bldP spid="93191" grpId="0" animBg="1"/>
      <p:bldP spid="93192" grpId="0" animBg="1"/>
      <p:bldP spid="9319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DSC00183"/>
          <p:cNvPicPr>
            <a:picLocks noChangeAspect="1" noChangeArrowheads="1"/>
          </p:cNvPicPr>
          <p:nvPr/>
        </p:nvPicPr>
        <p:blipFill>
          <a:blip r:embed="rId2" cstate="print"/>
          <a:srcRect/>
          <a:stretch>
            <a:fillRect/>
          </a:stretch>
        </p:blipFill>
        <p:spPr bwMode="auto">
          <a:xfrm>
            <a:off x="0" y="4800600"/>
            <a:ext cx="9144000" cy="2057400"/>
          </a:xfrm>
          <a:prstGeom prst="rect">
            <a:avLst/>
          </a:prstGeom>
          <a:noFill/>
          <a:ln w="9525">
            <a:noFill/>
            <a:miter lim="800000"/>
            <a:headEnd/>
            <a:tailEnd/>
          </a:ln>
        </p:spPr>
      </p:pic>
      <p:pic>
        <p:nvPicPr>
          <p:cNvPr id="22530" name="Picture 3" descr="DSC00179"/>
          <p:cNvPicPr>
            <a:picLocks noChangeAspect="1" noChangeArrowheads="1"/>
          </p:cNvPicPr>
          <p:nvPr/>
        </p:nvPicPr>
        <p:blipFill>
          <a:blip r:embed="rId3" cstate="print"/>
          <a:srcRect/>
          <a:stretch>
            <a:fillRect/>
          </a:stretch>
        </p:blipFill>
        <p:spPr bwMode="auto">
          <a:xfrm>
            <a:off x="0" y="0"/>
            <a:ext cx="9144000" cy="4876800"/>
          </a:xfrm>
          <a:prstGeom prst="rect">
            <a:avLst/>
          </a:prstGeom>
          <a:noFill/>
          <a:ln w="9525">
            <a:noFill/>
            <a:miter lim="800000"/>
            <a:headEnd/>
            <a:tailEnd/>
          </a:ln>
        </p:spPr>
      </p:pic>
      <p:sp>
        <p:nvSpPr>
          <p:cNvPr id="22531" name="Text Box 4"/>
          <p:cNvSpPr txBox="1">
            <a:spLocks noChangeArrowheads="1"/>
          </p:cNvSpPr>
          <p:nvPr/>
        </p:nvSpPr>
        <p:spPr bwMode="auto">
          <a:xfrm>
            <a:off x="3124200" y="609600"/>
            <a:ext cx="1600200" cy="369888"/>
          </a:xfrm>
          <a:prstGeom prst="rect">
            <a:avLst/>
          </a:prstGeom>
          <a:noFill/>
          <a:ln w="9525">
            <a:noFill/>
            <a:miter lim="800000"/>
            <a:headEnd/>
            <a:tailEnd/>
          </a:ln>
        </p:spPr>
        <p:txBody>
          <a:bodyPr>
            <a:spAutoFit/>
          </a:bodyPr>
          <a:lstStyle/>
          <a:p>
            <a:pPr>
              <a:spcBef>
                <a:spcPct val="50000"/>
              </a:spcBef>
            </a:pPr>
            <a:endParaRPr lang="en-GB" dirty="0">
              <a:latin typeface="Times New Roman" pitchFamily="18" charset="0"/>
            </a:endParaRPr>
          </a:p>
        </p:txBody>
      </p:sp>
      <p:sp>
        <p:nvSpPr>
          <p:cNvPr id="94213" name="Text Box 5"/>
          <p:cNvSpPr txBox="1">
            <a:spLocks noChangeArrowheads="1"/>
          </p:cNvSpPr>
          <p:nvPr/>
        </p:nvSpPr>
        <p:spPr bwMode="auto">
          <a:xfrm>
            <a:off x="2362200" y="855663"/>
            <a:ext cx="2286000" cy="307975"/>
          </a:xfrm>
          <a:prstGeom prst="rect">
            <a:avLst/>
          </a:prstGeom>
          <a:solidFill>
            <a:srgbClr val="00FFFF">
              <a:alpha val="50195"/>
            </a:srgbClr>
          </a:solidFill>
          <a:ln w="9525">
            <a:solidFill>
              <a:schemeClr val="tx1"/>
            </a:solidFill>
            <a:miter lim="800000"/>
            <a:headEnd/>
            <a:tailEnd/>
          </a:ln>
        </p:spPr>
        <p:txBody>
          <a:bodyPr>
            <a:spAutoFit/>
          </a:bodyPr>
          <a:lstStyle/>
          <a:p>
            <a:pPr>
              <a:spcBef>
                <a:spcPct val="50000"/>
              </a:spcBef>
            </a:pPr>
            <a:r>
              <a:rPr lang="en-GB" sz="1400" b="1" dirty="0">
                <a:latin typeface="Tahoma" pitchFamily="34" charset="0"/>
              </a:rPr>
              <a:t>Correct patient details</a:t>
            </a:r>
          </a:p>
        </p:txBody>
      </p:sp>
      <p:sp>
        <p:nvSpPr>
          <p:cNvPr id="22533" name="Line 6"/>
          <p:cNvSpPr>
            <a:spLocks noChangeShapeType="1"/>
          </p:cNvSpPr>
          <p:nvPr/>
        </p:nvSpPr>
        <p:spPr bwMode="auto">
          <a:xfrm>
            <a:off x="4648200" y="1066800"/>
            <a:ext cx="762000" cy="0"/>
          </a:xfrm>
          <a:prstGeom prst="line">
            <a:avLst/>
          </a:prstGeom>
          <a:noFill/>
          <a:ln w="38100">
            <a:solidFill>
              <a:srgbClr val="FF0000"/>
            </a:solidFill>
            <a:round/>
            <a:headEnd/>
            <a:tailEnd type="triangle" w="med" len="med"/>
          </a:ln>
        </p:spPr>
        <p:txBody>
          <a:bodyPr/>
          <a:lstStyle/>
          <a:p>
            <a:endParaRPr lang="en-US" dirty="0"/>
          </a:p>
        </p:txBody>
      </p:sp>
      <p:sp>
        <p:nvSpPr>
          <p:cNvPr id="94215" name="Text Box 7"/>
          <p:cNvSpPr txBox="1">
            <a:spLocks noChangeArrowheads="1"/>
          </p:cNvSpPr>
          <p:nvPr/>
        </p:nvSpPr>
        <p:spPr bwMode="auto">
          <a:xfrm>
            <a:off x="1981200" y="1989138"/>
            <a:ext cx="2514600" cy="522287"/>
          </a:xfrm>
          <a:prstGeom prst="rect">
            <a:avLst/>
          </a:prstGeom>
          <a:solidFill>
            <a:srgbClr val="00FFFF">
              <a:alpha val="50195"/>
            </a:srgbClr>
          </a:solidFill>
          <a:ln w="9525">
            <a:solidFill>
              <a:schemeClr val="tx1"/>
            </a:solidFill>
            <a:miter lim="800000"/>
            <a:headEnd/>
            <a:tailEnd/>
          </a:ln>
        </p:spPr>
        <p:txBody>
          <a:bodyPr>
            <a:spAutoFit/>
          </a:bodyPr>
          <a:lstStyle/>
          <a:p>
            <a:pPr>
              <a:spcBef>
                <a:spcPct val="50000"/>
              </a:spcBef>
            </a:pPr>
            <a:r>
              <a:rPr lang="en-GB" sz="1400" b="1" dirty="0">
                <a:latin typeface="Tahoma" pitchFamily="34" charset="0"/>
              </a:rPr>
              <a:t>Ward, Consultant &amp; name of requesting MO</a:t>
            </a:r>
          </a:p>
        </p:txBody>
      </p:sp>
      <p:sp>
        <p:nvSpPr>
          <p:cNvPr id="22535" name="Line 8"/>
          <p:cNvSpPr>
            <a:spLocks noChangeShapeType="1"/>
          </p:cNvSpPr>
          <p:nvPr/>
        </p:nvSpPr>
        <p:spPr bwMode="auto">
          <a:xfrm>
            <a:off x="4495800" y="2209800"/>
            <a:ext cx="762000" cy="0"/>
          </a:xfrm>
          <a:prstGeom prst="line">
            <a:avLst/>
          </a:prstGeom>
          <a:noFill/>
          <a:ln w="38100">
            <a:solidFill>
              <a:srgbClr val="FF0000"/>
            </a:solidFill>
            <a:round/>
            <a:headEnd/>
            <a:tailEnd type="triangle" w="med" len="med"/>
          </a:ln>
        </p:spPr>
        <p:txBody>
          <a:bodyPr/>
          <a:lstStyle/>
          <a:p>
            <a:endParaRPr lang="en-US" dirty="0"/>
          </a:p>
        </p:txBody>
      </p:sp>
      <p:sp>
        <p:nvSpPr>
          <p:cNvPr id="94217" name="Text Box 9"/>
          <p:cNvSpPr txBox="1">
            <a:spLocks noChangeArrowheads="1"/>
          </p:cNvSpPr>
          <p:nvPr/>
        </p:nvSpPr>
        <p:spPr bwMode="auto">
          <a:xfrm>
            <a:off x="2057400" y="3133725"/>
            <a:ext cx="2286000" cy="584200"/>
          </a:xfrm>
          <a:prstGeom prst="rect">
            <a:avLst/>
          </a:prstGeom>
          <a:solidFill>
            <a:srgbClr val="00FFFF">
              <a:alpha val="50195"/>
            </a:srgbClr>
          </a:solidFill>
          <a:ln w="9525">
            <a:solidFill>
              <a:schemeClr val="tx1"/>
            </a:solidFill>
            <a:miter lim="800000"/>
            <a:headEnd/>
            <a:tailEnd/>
          </a:ln>
        </p:spPr>
        <p:txBody>
          <a:bodyPr>
            <a:spAutoFit/>
          </a:bodyPr>
          <a:lstStyle/>
          <a:p>
            <a:pPr>
              <a:spcBef>
                <a:spcPct val="50000"/>
              </a:spcBef>
            </a:pPr>
            <a:r>
              <a:rPr lang="en-GB" sz="1600" b="1" dirty="0">
                <a:latin typeface="Tahoma" pitchFamily="34" charset="0"/>
              </a:rPr>
              <a:t>Relevant clinical details &amp; indication</a:t>
            </a:r>
          </a:p>
        </p:txBody>
      </p:sp>
      <p:sp>
        <p:nvSpPr>
          <p:cNvPr id="22537" name="Line 10"/>
          <p:cNvSpPr>
            <a:spLocks noChangeShapeType="1"/>
          </p:cNvSpPr>
          <p:nvPr/>
        </p:nvSpPr>
        <p:spPr bwMode="auto">
          <a:xfrm>
            <a:off x="4343400" y="3276600"/>
            <a:ext cx="762000" cy="0"/>
          </a:xfrm>
          <a:prstGeom prst="line">
            <a:avLst/>
          </a:prstGeom>
          <a:noFill/>
          <a:ln w="38100">
            <a:solidFill>
              <a:srgbClr val="FF0000"/>
            </a:solidFill>
            <a:round/>
            <a:headEnd/>
            <a:tailEnd type="triangle" w="med" len="med"/>
          </a:ln>
        </p:spPr>
        <p:txBody>
          <a:bodyPr/>
          <a:lstStyle/>
          <a:p>
            <a:endParaRPr lang="en-US" dirty="0"/>
          </a:p>
        </p:txBody>
      </p:sp>
      <p:sp>
        <p:nvSpPr>
          <p:cNvPr id="94219" name="Text Box 11"/>
          <p:cNvSpPr txBox="1">
            <a:spLocks noChangeArrowheads="1"/>
          </p:cNvSpPr>
          <p:nvPr/>
        </p:nvSpPr>
        <p:spPr bwMode="auto">
          <a:xfrm>
            <a:off x="1905000" y="3975100"/>
            <a:ext cx="2743200" cy="646113"/>
          </a:xfrm>
          <a:prstGeom prst="rect">
            <a:avLst/>
          </a:prstGeom>
          <a:solidFill>
            <a:srgbClr val="00FFFF">
              <a:alpha val="50195"/>
            </a:srgbClr>
          </a:solidFill>
          <a:ln w="9525">
            <a:solidFill>
              <a:schemeClr val="tx1"/>
            </a:solidFill>
            <a:miter lim="800000"/>
            <a:headEnd/>
            <a:tailEnd/>
          </a:ln>
        </p:spPr>
        <p:txBody>
          <a:bodyPr>
            <a:spAutoFit/>
          </a:bodyPr>
          <a:lstStyle/>
          <a:p>
            <a:pPr>
              <a:spcBef>
                <a:spcPct val="50000"/>
              </a:spcBef>
            </a:pPr>
            <a:r>
              <a:rPr lang="en-GB" b="1" dirty="0">
                <a:latin typeface="Tahoma" pitchFamily="34" charset="0"/>
              </a:rPr>
              <a:t>Units required &amp; time needed </a:t>
            </a:r>
          </a:p>
        </p:txBody>
      </p:sp>
      <p:sp>
        <p:nvSpPr>
          <p:cNvPr id="22539" name="Line 12"/>
          <p:cNvSpPr>
            <a:spLocks noChangeShapeType="1"/>
          </p:cNvSpPr>
          <p:nvPr/>
        </p:nvSpPr>
        <p:spPr bwMode="auto">
          <a:xfrm>
            <a:off x="4724400" y="4343400"/>
            <a:ext cx="533400" cy="0"/>
          </a:xfrm>
          <a:prstGeom prst="line">
            <a:avLst/>
          </a:prstGeom>
          <a:noFill/>
          <a:ln w="38100">
            <a:solidFill>
              <a:srgbClr val="FF0000"/>
            </a:solidFill>
            <a:round/>
            <a:headEnd/>
            <a:tailEnd type="triangle" w="med" len="med"/>
          </a:ln>
        </p:spPr>
        <p:txBody>
          <a:bodyPr/>
          <a:lstStyle/>
          <a:p>
            <a:endParaRPr lang="en-US" dirty="0"/>
          </a:p>
        </p:txBody>
      </p:sp>
      <p:sp>
        <p:nvSpPr>
          <p:cNvPr id="94221" name="Text Box 13"/>
          <p:cNvSpPr txBox="1">
            <a:spLocks noChangeArrowheads="1"/>
          </p:cNvSpPr>
          <p:nvPr/>
        </p:nvSpPr>
        <p:spPr bwMode="auto">
          <a:xfrm>
            <a:off x="1600200" y="5257800"/>
            <a:ext cx="4343400" cy="369888"/>
          </a:xfrm>
          <a:prstGeom prst="rect">
            <a:avLst/>
          </a:prstGeom>
          <a:solidFill>
            <a:srgbClr val="00FFFF">
              <a:alpha val="50195"/>
            </a:srgbClr>
          </a:solidFill>
          <a:ln w="9525">
            <a:solidFill>
              <a:schemeClr val="tx1"/>
            </a:solidFill>
            <a:miter lim="800000"/>
            <a:headEnd/>
            <a:tailEnd/>
          </a:ln>
        </p:spPr>
        <p:txBody>
          <a:bodyPr>
            <a:spAutoFit/>
          </a:bodyPr>
          <a:lstStyle/>
          <a:p>
            <a:pPr>
              <a:spcBef>
                <a:spcPct val="50000"/>
              </a:spcBef>
            </a:pPr>
            <a:r>
              <a:rPr lang="en-GB" b="1" dirty="0">
                <a:latin typeface="Tahoma" pitchFamily="34" charset="0"/>
              </a:rPr>
              <a:t>Correctly labelled &amp; signed sample</a:t>
            </a:r>
          </a:p>
        </p:txBody>
      </p:sp>
      <p:sp>
        <p:nvSpPr>
          <p:cNvPr id="22541" name="Line 14"/>
          <p:cNvSpPr>
            <a:spLocks noChangeShapeType="1"/>
          </p:cNvSpPr>
          <p:nvPr/>
        </p:nvSpPr>
        <p:spPr bwMode="auto">
          <a:xfrm>
            <a:off x="5105400" y="5638800"/>
            <a:ext cx="990600" cy="533400"/>
          </a:xfrm>
          <a:prstGeom prst="line">
            <a:avLst/>
          </a:prstGeom>
          <a:noFill/>
          <a:ln w="38100">
            <a:solidFill>
              <a:srgbClr val="FF0000"/>
            </a:solidFill>
            <a:round/>
            <a:headEnd/>
            <a:tailEnd type="triangle" w="med" len="med"/>
          </a:ln>
        </p:spPr>
        <p:txBody>
          <a:bodyPr/>
          <a:lstStyle/>
          <a:p>
            <a:endParaRPr lang="en-US" dirty="0"/>
          </a:p>
        </p:txBody>
      </p:sp>
      <p:sp>
        <p:nvSpPr>
          <p:cNvPr id="94223" name="Text Box 15"/>
          <p:cNvSpPr txBox="1">
            <a:spLocks noChangeArrowheads="1"/>
          </p:cNvSpPr>
          <p:nvPr/>
        </p:nvSpPr>
        <p:spPr bwMode="auto">
          <a:xfrm>
            <a:off x="0" y="6481763"/>
            <a:ext cx="9144000" cy="369887"/>
          </a:xfrm>
          <a:prstGeom prst="rect">
            <a:avLst/>
          </a:prstGeom>
          <a:solidFill>
            <a:srgbClr val="00FFFF"/>
          </a:solidFill>
          <a:ln w="9525">
            <a:solidFill>
              <a:schemeClr val="tx1"/>
            </a:solidFill>
            <a:miter lim="800000"/>
            <a:headEnd/>
            <a:tailEnd/>
          </a:ln>
        </p:spPr>
        <p:txBody>
          <a:bodyPr>
            <a:spAutoFit/>
          </a:bodyPr>
          <a:lstStyle/>
          <a:p>
            <a:pPr algn="ctr">
              <a:spcBef>
                <a:spcPct val="50000"/>
              </a:spcBef>
            </a:pPr>
            <a:r>
              <a:rPr lang="en-GB" b="1" dirty="0">
                <a:latin typeface="Tahoma" pitchFamily="34" charset="0"/>
              </a:rPr>
              <a:t>Insufficient clinical information will result in sample not being processed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4213"/>
                                        </p:tgtEl>
                                        <p:attrNameLst>
                                          <p:attrName>style.visibility</p:attrName>
                                        </p:attrNameLst>
                                      </p:cBhvr>
                                      <p:to>
                                        <p:strVal val="visible"/>
                                      </p:to>
                                    </p:set>
                                    <p:anim calcmode="lin" valueType="num">
                                      <p:cBhvr additive="base">
                                        <p:cTn id="7" dur="500" fill="hold"/>
                                        <p:tgtEl>
                                          <p:spTgt spid="94213"/>
                                        </p:tgtEl>
                                        <p:attrNameLst>
                                          <p:attrName>ppt_x</p:attrName>
                                        </p:attrNameLst>
                                      </p:cBhvr>
                                      <p:tavLst>
                                        <p:tav tm="0">
                                          <p:val>
                                            <p:strVal val="0-#ppt_w/2"/>
                                          </p:val>
                                        </p:tav>
                                        <p:tav tm="100000">
                                          <p:val>
                                            <p:strVal val="#ppt_x"/>
                                          </p:val>
                                        </p:tav>
                                      </p:tavLst>
                                    </p:anim>
                                    <p:anim calcmode="lin" valueType="num">
                                      <p:cBhvr additive="base">
                                        <p:cTn id="8" dur="500" fill="hold"/>
                                        <p:tgtEl>
                                          <p:spTgt spid="942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94215"/>
                                        </p:tgtEl>
                                        <p:attrNameLst>
                                          <p:attrName>style.visibility</p:attrName>
                                        </p:attrNameLst>
                                      </p:cBhvr>
                                      <p:to>
                                        <p:strVal val="visible"/>
                                      </p:to>
                                    </p:set>
                                    <p:anim calcmode="lin" valueType="num">
                                      <p:cBhvr additive="base">
                                        <p:cTn id="12" dur="500" fill="hold"/>
                                        <p:tgtEl>
                                          <p:spTgt spid="94215"/>
                                        </p:tgtEl>
                                        <p:attrNameLst>
                                          <p:attrName>ppt_x</p:attrName>
                                        </p:attrNameLst>
                                      </p:cBhvr>
                                      <p:tavLst>
                                        <p:tav tm="0">
                                          <p:val>
                                            <p:strVal val="0-#ppt_w/2"/>
                                          </p:val>
                                        </p:tav>
                                        <p:tav tm="100000">
                                          <p:val>
                                            <p:strVal val="#ppt_x"/>
                                          </p:val>
                                        </p:tav>
                                      </p:tavLst>
                                    </p:anim>
                                    <p:anim calcmode="lin" valueType="num">
                                      <p:cBhvr additive="base">
                                        <p:cTn id="13" dur="500" fill="hold"/>
                                        <p:tgtEl>
                                          <p:spTgt spid="9421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94217"/>
                                        </p:tgtEl>
                                        <p:attrNameLst>
                                          <p:attrName>style.visibility</p:attrName>
                                        </p:attrNameLst>
                                      </p:cBhvr>
                                      <p:to>
                                        <p:strVal val="visible"/>
                                      </p:to>
                                    </p:set>
                                    <p:anim calcmode="lin" valueType="num">
                                      <p:cBhvr additive="base">
                                        <p:cTn id="17" dur="500" fill="hold"/>
                                        <p:tgtEl>
                                          <p:spTgt spid="94217"/>
                                        </p:tgtEl>
                                        <p:attrNameLst>
                                          <p:attrName>ppt_x</p:attrName>
                                        </p:attrNameLst>
                                      </p:cBhvr>
                                      <p:tavLst>
                                        <p:tav tm="0">
                                          <p:val>
                                            <p:strVal val="0-#ppt_w/2"/>
                                          </p:val>
                                        </p:tav>
                                        <p:tav tm="100000">
                                          <p:val>
                                            <p:strVal val="#ppt_x"/>
                                          </p:val>
                                        </p:tav>
                                      </p:tavLst>
                                    </p:anim>
                                    <p:anim calcmode="lin" valueType="num">
                                      <p:cBhvr additive="base">
                                        <p:cTn id="18" dur="500" fill="hold"/>
                                        <p:tgtEl>
                                          <p:spTgt spid="94217"/>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grpId="0" nodeType="afterEffect">
                                  <p:stCondLst>
                                    <p:cond delay="1000"/>
                                  </p:stCondLst>
                                  <p:childTnLst>
                                    <p:set>
                                      <p:cBhvr>
                                        <p:cTn id="21" dur="1" fill="hold">
                                          <p:stCondLst>
                                            <p:cond delay="0"/>
                                          </p:stCondLst>
                                        </p:cTn>
                                        <p:tgtEl>
                                          <p:spTgt spid="94219"/>
                                        </p:tgtEl>
                                        <p:attrNameLst>
                                          <p:attrName>style.visibility</p:attrName>
                                        </p:attrNameLst>
                                      </p:cBhvr>
                                      <p:to>
                                        <p:strVal val="visible"/>
                                      </p:to>
                                    </p:set>
                                    <p:anim calcmode="lin" valueType="num">
                                      <p:cBhvr additive="base">
                                        <p:cTn id="22" dur="500" fill="hold"/>
                                        <p:tgtEl>
                                          <p:spTgt spid="94219"/>
                                        </p:tgtEl>
                                        <p:attrNameLst>
                                          <p:attrName>ppt_x</p:attrName>
                                        </p:attrNameLst>
                                      </p:cBhvr>
                                      <p:tavLst>
                                        <p:tav tm="0">
                                          <p:val>
                                            <p:strVal val="0-#ppt_w/2"/>
                                          </p:val>
                                        </p:tav>
                                        <p:tav tm="100000">
                                          <p:val>
                                            <p:strVal val="#ppt_x"/>
                                          </p:val>
                                        </p:tav>
                                      </p:tavLst>
                                    </p:anim>
                                    <p:anim calcmode="lin" valueType="num">
                                      <p:cBhvr additive="base">
                                        <p:cTn id="23" dur="500" fill="hold"/>
                                        <p:tgtEl>
                                          <p:spTgt spid="94219"/>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grpId="0" nodeType="afterEffect">
                                  <p:stCondLst>
                                    <p:cond delay="1000"/>
                                  </p:stCondLst>
                                  <p:childTnLst>
                                    <p:set>
                                      <p:cBhvr>
                                        <p:cTn id="26" dur="1" fill="hold">
                                          <p:stCondLst>
                                            <p:cond delay="0"/>
                                          </p:stCondLst>
                                        </p:cTn>
                                        <p:tgtEl>
                                          <p:spTgt spid="94221"/>
                                        </p:tgtEl>
                                        <p:attrNameLst>
                                          <p:attrName>style.visibility</p:attrName>
                                        </p:attrNameLst>
                                      </p:cBhvr>
                                      <p:to>
                                        <p:strVal val="visible"/>
                                      </p:to>
                                    </p:set>
                                    <p:anim calcmode="lin" valueType="num">
                                      <p:cBhvr additive="base">
                                        <p:cTn id="27" dur="500" fill="hold"/>
                                        <p:tgtEl>
                                          <p:spTgt spid="94221"/>
                                        </p:tgtEl>
                                        <p:attrNameLst>
                                          <p:attrName>ppt_x</p:attrName>
                                        </p:attrNameLst>
                                      </p:cBhvr>
                                      <p:tavLst>
                                        <p:tav tm="0">
                                          <p:val>
                                            <p:strVal val="0-#ppt_w/2"/>
                                          </p:val>
                                        </p:tav>
                                        <p:tav tm="100000">
                                          <p:val>
                                            <p:strVal val="#ppt_x"/>
                                          </p:val>
                                        </p:tav>
                                      </p:tavLst>
                                    </p:anim>
                                    <p:anim calcmode="lin" valueType="num">
                                      <p:cBhvr additive="base">
                                        <p:cTn id="28" dur="500" fill="hold"/>
                                        <p:tgtEl>
                                          <p:spTgt spid="94221"/>
                                        </p:tgtEl>
                                        <p:attrNameLst>
                                          <p:attrName>ppt_y</p:attrName>
                                        </p:attrNameLst>
                                      </p:cBhvr>
                                      <p:tavLst>
                                        <p:tav tm="0">
                                          <p:val>
                                            <p:strVal val="#ppt_y"/>
                                          </p:val>
                                        </p:tav>
                                        <p:tav tm="100000">
                                          <p:val>
                                            <p:strVal val="#ppt_y"/>
                                          </p:val>
                                        </p:tav>
                                      </p:tavLst>
                                    </p:anim>
                                  </p:childTnLst>
                                </p:cTn>
                              </p:par>
                            </p:childTnLst>
                          </p:cTn>
                        </p:par>
                        <p:par>
                          <p:cTn id="29" fill="hold">
                            <p:stCondLst>
                              <p:cond delay="6500"/>
                            </p:stCondLst>
                            <p:childTnLst>
                              <p:par>
                                <p:cTn id="30" presetID="2" presetClass="entr" presetSubtype="8" fill="hold" grpId="0" nodeType="afterEffect">
                                  <p:stCondLst>
                                    <p:cond delay="1000"/>
                                  </p:stCondLst>
                                  <p:childTnLst>
                                    <p:set>
                                      <p:cBhvr>
                                        <p:cTn id="31" dur="1" fill="hold">
                                          <p:stCondLst>
                                            <p:cond delay="0"/>
                                          </p:stCondLst>
                                        </p:cTn>
                                        <p:tgtEl>
                                          <p:spTgt spid="94223"/>
                                        </p:tgtEl>
                                        <p:attrNameLst>
                                          <p:attrName>style.visibility</p:attrName>
                                        </p:attrNameLst>
                                      </p:cBhvr>
                                      <p:to>
                                        <p:strVal val="visible"/>
                                      </p:to>
                                    </p:set>
                                    <p:anim calcmode="lin" valueType="num">
                                      <p:cBhvr additive="base">
                                        <p:cTn id="32" dur="500" fill="hold"/>
                                        <p:tgtEl>
                                          <p:spTgt spid="94223"/>
                                        </p:tgtEl>
                                        <p:attrNameLst>
                                          <p:attrName>ppt_x</p:attrName>
                                        </p:attrNameLst>
                                      </p:cBhvr>
                                      <p:tavLst>
                                        <p:tav tm="0">
                                          <p:val>
                                            <p:strVal val="0-#ppt_w/2"/>
                                          </p:val>
                                        </p:tav>
                                        <p:tav tm="100000">
                                          <p:val>
                                            <p:strVal val="#ppt_x"/>
                                          </p:val>
                                        </p:tav>
                                      </p:tavLst>
                                    </p:anim>
                                    <p:anim calcmode="lin" valueType="num">
                                      <p:cBhvr additive="base">
                                        <p:cTn id="33" dur="500" fill="hold"/>
                                        <p:tgtEl>
                                          <p:spTgt spid="94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nimBg="1" autoUpdateAnimBg="0"/>
      <p:bldP spid="94215" grpId="0" animBg="1" autoUpdateAnimBg="0"/>
      <p:bldP spid="94217" grpId="0" animBg="1" autoUpdateAnimBg="0"/>
      <p:bldP spid="94219" grpId="0" animBg="1" autoUpdateAnimBg="0"/>
      <p:bldP spid="94221" grpId="0" animBg="1" autoUpdateAnimBg="0"/>
      <p:bldP spid="94223"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
  <TotalTime>2964</TotalTime>
  <Words>2537</Words>
  <Application>Microsoft Office PowerPoint</Application>
  <PresentationFormat>On-screen Show (4:3)</PresentationFormat>
  <Paragraphs>249</Paragraphs>
  <Slides>43</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Arial</vt:lpstr>
      <vt:lpstr>Calibri</vt:lpstr>
      <vt:lpstr>Catriel</vt:lpstr>
      <vt:lpstr>Century Schoolbook</vt:lpstr>
      <vt:lpstr>Courier New</vt:lpstr>
      <vt:lpstr>Tahoma</vt:lpstr>
      <vt:lpstr>Times New Roman</vt:lpstr>
      <vt:lpstr>Wingdings</vt:lpstr>
      <vt:lpstr>Wingdings 2</vt:lpstr>
      <vt:lpstr>Oriel</vt:lpstr>
      <vt:lpstr>Adobe Acrobat Document</vt:lpstr>
      <vt:lpstr>Indications and contraindications for  transfusion in inherited red cell disorders</vt:lpstr>
      <vt:lpstr>The Inherited Red Cell Disorders</vt:lpstr>
      <vt:lpstr>PowerPoint Presentation</vt:lpstr>
      <vt:lpstr>The Inherited Red Cell Disorders</vt:lpstr>
      <vt:lpstr>Transfusion – General principles</vt:lpstr>
      <vt:lpstr>PowerPoint Presentation</vt:lpstr>
      <vt:lpstr>Safe Sample Labelling</vt:lpstr>
      <vt:lpstr>PowerPoint Presentation</vt:lpstr>
      <vt:lpstr>PowerPoint Presentation</vt:lpstr>
      <vt:lpstr>PowerPoint Presentation</vt:lpstr>
      <vt:lpstr>PowerPoint Presentation</vt:lpstr>
      <vt:lpstr>PowerPoint Presentation</vt:lpstr>
      <vt:lpstr>Transfusion – General principles</vt:lpstr>
      <vt:lpstr>Transfusion – General principles</vt:lpstr>
      <vt:lpstr>Objects of transfusion in Thalassaemia &amp; Sickle Cell Disease</vt:lpstr>
      <vt:lpstr>Iron Overload </vt:lpstr>
      <vt:lpstr>PowerPoint Presentation</vt:lpstr>
      <vt:lpstr>Iron Chelation Therapy</vt:lpstr>
      <vt:lpstr>Comparison of 3 Iron Chelators</vt:lpstr>
      <vt:lpstr>Oral Iron Chelators</vt:lpstr>
      <vt:lpstr>LIFE EXPECTANCY IN THALASSAEMIA PATIENTS</vt:lpstr>
      <vt:lpstr>Improved survival in Thalassaemia patients</vt:lpstr>
      <vt:lpstr>Transfusion in  Sickle cell disease</vt:lpstr>
      <vt:lpstr>Apheresis</vt:lpstr>
      <vt:lpstr>Aplastic crisis</vt:lpstr>
      <vt:lpstr>Splenic sequestration</vt:lpstr>
      <vt:lpstr>Hepatic sequestration</vt:lpstr>
      <vt:lpstr>Acute Stroke</vt:lpstr>
      <vt:lpstr>ACUTE CHEST SYNDROME</vt:lpstr>
      <vt:lpstr>Acute multi organ system failure</vt:lpstr>
      <vt:lpstr>Severe infection</vt:lpstr>
      <vt:lpstr>Perioperative transfusion management in SCD</vt:lpstr>
      <vt:lpstr>Eye surgery</vt:lpstr>
      <vt:lpstr>Complicated pregnancy</vt:lpstr>
      <vt:lpstr>Controversial indications of a transfusion in sickle cell disease</vt:lpstr>
      <vt:lpstr> Prevention or pulmonary hypertension/cor pulmonale</vt:lpstr>
      <vt:lpstr>Priapism</vt:lpstr>
      <vt:lpstr>ASPEN Syndrome</vt:lpstr>
      <vt:lpstr>Leg ulcers</vt:lpstr>
      <vt:lpstr>Problems/adverse effects in transfusion in sickle cell disease</vt:lpstr>
      <vt:lpstr>Alloimmunisation and availability of suitable donors</vt:lpstr>
      <vt:lpstr>Delayed transfusion reactions</vt:lpstr>
      <vt:lpstr>Hyperhaemolysis syndrome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Indications and contraindications for  transfusion in inherited red cell disorders</dc:title>
  <dc:creator>SP Field</dc:creator>
  <cp:lastModifiedBy>Stephen Field</cp:lastModifiedBy>
  <cp:revision>66</cp:revision>
  <dcterms:created xsi:type="dcterms:W3CDTF">2011-12-31T11:20:41Z</dcterms:created>
  <dcterms:modified xsi:type="dcterms:W3CDTF">2013-01-06T17:12:07Z</dcterms:modified>
</cp:coreProperties>
</file>