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2" r:id="rId2"/>
    <p:sldId id="309" r:id="rId3"/>
    <p:sldId id="262" r:id="rId4"/>
    <p:sldId id="307" r:id="rId5"/>
    <p:sldId id="269" r:id="rId6"/>
    <p:sldId id="316" r:id="rId7"/>
    <p:sldId id="335" r:id="rId8"/>
    <p:sldId id="314" r:id="rId9"/>
    <p:sldId id="343" r:id="rId10"/>
    <p:sldId id="333" r:id="rId11"/>
    <p:sldId id="270" r:id="rId12"/>
    <p:sldId id="337" r:id="rId13"/>
    <p:sldId id="302" r:id="rId14"/>
    <p:sldId id="276" r:id="rId15"/>
    <p:sldId id="338" r:id="rId16"/>
    <p:sldId id="315" r:id="rId17"/>
    <p:sldId id="340" r:id="rId18"/>
    <p:sldId id="308" r:id="rId19"/>
    <p:sldId id="342" r:id="rId20"/>
    <p:sldId id="290" r:id="rId21"/>
    <p:sldId id="344" r:id="rId22"/>
    <p:sldId id="293" r:id="rId23"/>
    <p:sldId id="339" r:id="rId24"/>
    <p:sldId id="286" r:id="rId25"/>
    <p:sldId id="291" r:id="rId26"/>
    <p:sldId id="295" r:id="rId27"/>
    <p:sldId id="348" r:id="rId28"/>
    <p:sldId id="349" r:id="rId29"/>
    <p:sldId id="350" r:id="rId30"/>
    <p:sldId id="319" r:id="rId31"/>
    <p:sldId id="320" r:id="rId32"/>
    <p:sldId id="321" r:id="rId33"/>
    <p:sldId id="345" r:id="rId34"/>
    <p:sldId id="346" r:id="rId35"/>
    <p:sldId id="347" r:id="rId36"/>
    <p:sldId id="351" r:id="rId37"/>
    <p:sldId id="353" r:id="rId38"/>
    <p:sldId id="356" r:id="rId39"/>
    <p:sldId id="358" r:id="rId40"/>
    <p:sldId id="359" r:id="rId41"/>
    <p:sldId id="36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2215AC-F43E-42C3-A83C-04FC69516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4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F97B83-C8DC-461C-8409-236313BDE2E8}" type="datetimeFigureOut">
              <a:rPr lang="en-GB"/>
              <a:pPr>
                <a:defRPr/>
              </a:pPr>
              <a:t>03/01/2013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3419E4-3CB7-4219-8F7F-B9EB1758A5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8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3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5725"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</a:rPr>
              <a:t>Common deletions in the ζ-α-globin gene cluster.The 3 red boxes represent the 3 active globin genes, the one embryonic ζ2-globin gene, and the α2- and α1-globin genes. They span approximately 26 Kb in length from ζ2 to α1 globin genes. The blue lines represent the common α-thalassemia deletions. Figure adapted with permission from Cambridge University Press2 andBlood.5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B367-A391-4FE3-860C-6E9CD7E22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15A9-E8DB-40DA-8AD1-DBB782307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F06E-8298-4435-AD91-317EC06F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F3AB-B18C-416C-81CC-61DC15DEA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BD93-6463-40F5-B1C8-72DC1CDCB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731E-D537-4AF2-9FCE-44F8B64C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94FF-C388-4BFC-92E9-1B9EE20A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73A0-7218-4590-AD41-A62EE6502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5AA7-BFA5-4280-848E-E1E7B7ACA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DAC2-CC9D-4EC9-B4BE-6EF9EFCB4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4E95-EF06-40EF-A073-2A2AC7E02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01AE-DCF9-469D-9CEF-1950FD00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9A8E1D5-ABB7-4851-9C15-BA0BC85AE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.foroni@imperial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ile:///\\localhost\upload.wikimedia.org\wikipedia\commons\2\26\Red_Blood_Cell_abnormalities.pn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http://cdn.els-cdn.com/sd/css/sd/loading_icon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dx.doi.org/10.1016/j.blre.2007.01.00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wmf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64500" cy="4824958"/>
          </a:xfrm>
        </p:spPr>
        <p:txBody>
          <a:bodyPr/>
          <a:lstStyle/>
          <a:p>
            <a:pPr eaLnBrk="1" hangingPunct="1"/>
            <a:r>
              <a:rPr lang="en-GB" sz="4800" dirty="0" err="1" smtClean="0"/>
              <a:t>Haemoglobinopathies</a:t>
            </a:r>
            <a:r>
              <a:rPr lang="en-GB" sz="4800" dirty="0" smtClean="0"/>
              <a:t>: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a</a:t>
            </a:r>
            <a:r>
              <a:rPr lang="en-GB" sz="4800" dirty="0" smtClean="0"/>
              <a:t> molecular investigation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err="1" smtClean="0"/>
              <a:t>Letizia</a:t>
            </a:r>
            <a:r>
              <a:rPr lang="en-GB" sz="3200" dirty="0" smtClean="0"/>
              <a:t> </a:t>
            </a:r>
            <a:r>
              <a:rPr lang="en-GB" sz="3200" dirty="0" err="1" smtClean="0"/>
              <a:t>Foroni</a:t>
            </a:r>
            <a:r>
              <a:rPr lang="en-GB" sz="3200" dirty="0" smtClean="0"/>
              <a:t>, MD PhD</a:t>
            </a:r>
            <a:br>
              <a:rPr lang="en-GB" sz="32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Haematology/Cellular Pathology department</a:t>
            </a:r>
            <a:br>
              <a:rPr lang="en-GB" sz="2800" dirty="0" smtClean="0"/>
            </a:br>
            <a:r>
              <a:rPr lang="en-GB" sz="2800" dirty="0" smtClean="0"/>
              <a:t>Hammersmith Hospital </a:t>
            </a:r>
            <a:r>
              <a:rPr lang="en-GB" sz="2800" dirty="0" smtClean="0"/>
              <a:t>campus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600" dirty="0" smtClean="0">
                <a:hlinkClick r:id="rId2"/>
              </a:rPr>
              <a:t>l.foroni@imperial.ac.uk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dirty="0" smtClean="0"/>
              <a:t>contact </a:t>
            </a:r>
            <a:r>
              <a:rPr lang="en-GB" sz="1600" dirty="0" err="1" smtClean="0"/>
              <a:t>tel</a:t>
            </a:r>
            <a:r>
              <a:rPr lang="en-GB" sz="1600" dirty="0" smtClean="0"/>
              <a:t>: 020 8383 2167</a:t>
            </a:r>
          </a:p>
        </p:txBody>
      </p:sp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0" y="2060575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10101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8"/>
          <p:cNvSpPr>
            <a:spLocks noChangeShapeType="1"/>
          </p:cNvSpPr>
          <p:nvPr/>
        </p:nvSpPr>
        <p:spPr bwMode="auto">
          <a:xfrm>
            <a:off x="287338" y="11969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28638" y="333375"/>
            <a:ext cx="8183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/>
              <a:t>Other common </a:t>
            </a:r>
            <a:r>
              <a:rPr lang="en-GB" sz="4400">
                <a:latin typeface="Symbol" pitchFamily="18" charset="2"/>
              </a:rPr>
              <a:t>a</a:t>
            </a:r>
            <a:r>
              <a:rPr lang="en-GB" sz="4400"/>
              <a:t> gene deletions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468313" y="549275"/>
            <a:ext cx="72009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Genetic testing: procedures</a:t>
            </a:r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sz="2000" b="1"/>
          </a:p>
          <a:p>
            <a:r>
              <a:rPr lang="en-GB" sz="2000"/>
              <a:t>DNA can be analysed from </a:t>
            </a:r>
          </a:p>
          <a:p>
            <a:r>
              <a:rPr lang="en-GB" sz="2000"/>
              <a:t>1. patients' white blood cells,</a:t>
            </a:r>
          </a:p>
          <a:p>
            <a:r>
              <a:rPr lang="en-GB" sz="2000"/>
              <a:t>2. prenatal (fetal) testing: amniocytes or chorionic tissue obtained by </a:t>
            </a:r>
          </a:p>
          <a:p>
            <a:r>
              <a:rPr lang="en-GB" sz="2000"/>
              <a:t>	-transabdominal or</a:t>
            </a:r>
          </a:p>
          <a:p>
            <a:r>
              <a:rPr lang="en-GB" sz="2000"/>
              <a:t>	- transvaginal sampling. </a:t>
            </a:r>
          </a:p>
        </p:txBody>
      </p:sp>
      <p:pic>
        <p:nvPicPr>
          <p:cNvPr id="27650" name="Picture 5" descr="chorionic vi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76700"/>
            <a:ext cx="23447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needle_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76700"/>
            <a:ext cx="2087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287338" y="11969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11188" y="188913"/>
            <a:ext cx="8532812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pPr algn="ctr"/>
            <a:r>
              <a:rPr lang="en-GB" sz="3200" b="1"/>
              <a:t>Genetic testing: methodologies</a:t>
            </a:r>
          </a:p>
          <a:p>
            <a:endParaRPr lang="en-GB" sz="3200" b="1"/>
          </a:p>
          <a:p>
            <a:r>
              <a:rPr lang="en-GB" sz="2400"/>
              <a:t>1. Southern Blotting analysis</a:t>
            </a:r>
          </a:p>
          <a:p>
            <a:endParaRPr lang="en-GB" sz="2400"/>
          </a:p>
          <a:p>
            <a:r>
              <a:rPr lang="en-GB" sz="2400"/>
              <a:t>2. Sequencing </a:t>
            </a:r>
          </a:p>
          <a:p>
            <a:endParaRPr lang="en-GB" sz="2400"/>
          </a:p>
          <a:p>
            <a:r>
              <a:rPr lang="en-GB" sz="2400">
                <a:solidFill>
                  <a:srgbClr val="FF0000"/>
                </a:solidFill>
              </a:rPr>
              <a:t>3. Polymerase chain reaction:</a:t>
            </a:r>
          </a:p>
          <a:p>
            <a:r>
              <a:rPr lang="en-GB" sz="2400">
                <a:solidFill>
                  <a:srgbClr val="FF0000"/>
                </a:solidFill>
              </a:rPr>
              <a:t>	GAP-PCR </a:t>
            </a:r>
            <a:r>
              <a:rPr lang="en-GB">
                <a:solidFill>
                  <a:srgbClr val="FF0000"/>
                </a:solidFill>
              </a:rPr>
              <a:t>(amplification using oligos flanking deletion breakpoints)</a:t>
            </a:r>
          </a:p>
          <a:p>
            <a:r>
              <a:rPr lang="en-GB" sz="2400">
                <a:solidFill>
                  <a:srgbClr val="FF0000"/>
                </a:solidFill>
              </a:rPr>
              <a:t>	ARMS </a:t>
            </a:r>
            <a:r>
              <a:rPr lang="en-GB">
                <a:solidFill>
                  <a:srgbClr val="FF0000"/>
                </a:solidFill>
              </a:rPr>
              <a:t>(amplification refractory mutation system)</a:t>
            </a:r>
            <a:r>
              <a:rPr lang="en-GB" sz="2400">
                <a:solidFill>
                  <a:srgbClr val="FF0000"/>
                </a:solidFill>
              </a:rPr>
              <a:t> </a:t>
            </a:r>
          </a:p>
          <a:p>
            <a:r>
              <a:rPr lang="en-GB" sz="2400">
                <a:solidFill>
                  <a:srgbClr val="FF0000"/>
                </a:solidFill>
              </a:rPr>
              <a:t>	RFLP </a:t>
            </a:r>
            <a:r>
              <a:rPr lang="en-GB">
                <a:solidFill>
                  <a:srgbClr val="FF0000"/>
                </a:solidFill>
              </a:rPr>
              <a:t>(restriction fragment length polymorphism)</a:t>
            </a:r>
          </a:p>
          <a:p>
            <a:r>
              <a:rPr lang="en-GB">
                <a:solidFill>
                  <a:srgbClr val="FF0000"/>
                </a:solidFill>
              </a:rPr>
              <a:t>	</a:t>
            </a:r>
            <a:endParaRPr lang="en-GB" sz="2400">
              <a:solidFill>
                <a:srgbClr val="FF0000"/>
              </a:solidFill>
            </a:endParaRPr>
          </a:p>
          <a:p>
            <a:r>
              <a:rPr lang="en-GB" sz="2400"/>
              <a:t>4. ASO detection system	</a:t>
            </a:r>
          </a:p>
          <a:p>
            <a:endParaRPr lang="en-GB" sz="2400"/>
          </a:p>
          <a:p>
            <a:r>
              <a:rPr lang="en-GB" sz="2400"/>
              <a:t>5. Denaturing gradient gel electrophoresis (DGGE)</a:t>
            </a:r>
          </a:p>
          <a:p>
            <a:endParaRPr lang="en-GB" sz="2400"/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287338" y="11969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85800" y="223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en-GB" sz="3600">
                <a:solidFill>
                  <a:schemeClr val="tx2"/>
                </a:solidFill>
              </a:rPr>
              <a:t>Polymerase chain reaction</a:t>
            </a:r>
            <a:endParaRPr lang="en-GB" altLang="en-GB" sz="4400">
              <a:solidFill>
                <a:schemeClr val="tx2"/>
              </a:solidFill>
            </a:endParaRP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Chart" r:id="rId3" imgW="7772400" imgH="4114867" progId="MSGraph.Chart.8">
                  <p:embed followColorScheme="full"/>
                </p:oleObj>
              </mc:Choice>
              <mc:Fallback>
                <p:oleObj name="Chart" r:id="rId3" imgW="7772400" imgH="4114867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3" y="1692275"/>
            <a:ext cx="8382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873250" y="403225"/>
            <a:ext cx="5578475" cy="76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822325" y="6445250"/>
            <a:ext cx="223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Courtesy Dr T. Vulliamy</a:t>
            </a:r>
            <a:endParaRPr lang="en-GB"/>
          </a:p>
        </p:txBody>
      </p:sp>
      <p:sp>
        <p:nvSpPr>
          <p:cNvPr id="53257" name="Rectangle 7"/>
          <p:cNvSpPr>
            <a:spLocks noChangeArrowheads="1"/>
          </p:cNvSpPr>
          <p:nvPr/>
        </p:nvSpPr>
        <p:spPr bwMode="auto">
          <a:xfrm>
            <a:off x="5213350" y="4797425"/>
            <a:ext cx="146050" cy="174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514600" y="174625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GB" sz="3600">
                <a:solidFill>
                  <a:schemeClr val="tx2"/>
                </a:solidFill>
              </a:rPr>
              <a:t>GAP-PCR</a:t>
            </a:r>
            <a:endParaRPr lang="en-GB" altLang="en-GB" sz="4400">
              <a:solidFill>
                <a:schemeClr val="tx2"/>
              </a:solidFill>
            </a:endParaRP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633413" y="134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GB" sz="2400"/>
              <a:t>a large deletion brings together primers that do not give rise to a product from the normal gene.   </a:t>
            </a: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609600" y="3562350"/>
            <a:ext cx="518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362200" y="3429000"/>
            <a:ext cx="304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124200" y="3429000"/>
            <a:ext cx="304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669925" y="30019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A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1355725" y="3840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B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5318125" y="3840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C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1676400" y="51816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C</a:t>
            </a:r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609600" y="4953000"/>
            <a:ext cx="2819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1143000" y="35814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1371600" y="3581400"/>
            <a:ext cx="3581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6096000" y="3352800"/>
            <a:ext cx="2606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Normal: A and B give a product; A and C are too far apart.</a:t>
            </a:r>
            <a:endParaRPr lang="en-GB" altLang="en-GB" sz="4400">
              <a:latin typeface="Times" pitchFamily="18" charset="0"/>
            </a:endParaRP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3733800" y="48006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Deleted: A and C now give a product, which is different in size to the product of A and B</a:t>
            </a:r>
            <a:endParaRPr lang="en-GB" altLang="en-GB" sz="4400">
              <a:latin typeface="Times" pitchFamily="18" charset="0"/>
            </a:endParaRPr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641350" y="220503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en-GB" sz="2400"/>
              <a:t>used in the identification of alpha globin gene deletions.   </a:t>
            </a:r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3024188" y="384175"/>
            <a:ext cx="2782887" cy="76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428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3367088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3" y="3646488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730250" y="43481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A</a:t>
            </a:r>
          </a:p>
        </p:txBody>
      </p:sp>
      <p:pic>
        <p:nvPicPr>
          <p:cNvPr id="5429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4729163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3662363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5038725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26"/>
          <p:cNvSpPr>
            <a:spLocks noChangeArrowheads="1"/>
          </p:cNvSpPr>
          <p:nvPr/>
        </p:nvSpPr>
        <p:spPr bwMode="auto">
          <a:xfrm>
            <a:off x="785813" y="1974850"/>
            <a:ext cx="38417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298" name="Rectangle 1027"/>
          <p:cNvSpPr>
            <a:spLocks noChangeArrowheads="1"/>
          </p:cNvSpPr>
          <p:nvPr/>
        </p:nvSpPr>
        <p:spPr bwMode="auto">
          <a:xfrm>
            <a:off x="3357563" y="1974850"/>
            <a:ext cx="3841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299" name="Rectangle 1028"/>
          <p:cNvSpPr>
            <a:spLocks noChangeArrowheads="1"/>
          </p:cNvSpPr>
          <p:nvPr/>
        </p:nvSpPr>
        <p:spPr bwMode="auto">
          <a:xfrm>
            <a:off x="2722563" y="1974850"/>
            <a:ext cx="3841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0" name="Rectangle 1029"/>
          <p:cNvSpPr>
            <a:spLocks noChangeArrowheads="1"/>
          </p:cNvSpPr>
          <p:nvPr/>
        </p:nvSpPr>
        <p:spPr bwMode="auto">
          <a:xfrm>
            <a:off x="4022725" y="1974850"/>
            <a:ext cx="384175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1" name="Rectangle 1030"/>
          <p:cNvSpPr>
            <a:spLocks noChangeArrowheads="1"/>
          </p:cNvSpPr>
          <p:nvPr/>
        </p:nvSpPr>
        <p:spPr bwMode="auto">
          <a:xfrm>
            <a:off x="5791200" y="1974850"/>
            <a:ext cx="38417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2" name="Rectangle 1031"/>
          <p:cNvSpPr>
            <a:spLocks noChangeArrowheads="1"/>
          </p:cNvSpPr>
          <p:nvPr/>
        </p:nvSpPr>
        <p:spPr bwMode="auto">
          <a:xfrm>
            <a:off x="6548438" y="1974850"/>
            <a:ext cx="38417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3" name="Rectangle 1032"/>
          <p:cNvSpPr>
            <a:spLocks noChangeArrowheads="1"/>
          </p:cNvSpPr>
          <p:nvPr/>
        </p:nvSpPr>
        <p:spPr bwMode="auto">
          <a:xfrm>
            <a:off x="7567613" y="1974850"/>
            <a:ext cx="38417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4" name="Rectangle 1033"/>
          <p:cNvSpPr>
            <a:spLocks noChangeArrowheads="1"/>
          </p:cNvSpPr>
          <p:nvPr/>
        </p:nvSpPr>
        <p:spPr bwMode="auto">
          <a:xfrm>
            <a:off x="727075" y="3265488"/>
            <a:ext cx="7408863" cy="42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5" name="Rectangle 1034"/>
          <p:cNvSpPr>
            <a:spLocks noChangeArrowheads="1"/>
          </p:cNvSpPr>
          <p:nvPr/>
        </p:nvSpPr>
        <p:spPr bwMode="auto">
          <a:xfrm>
            <a:off x="1639888" y="2984500"/>
            <a:ext cx="5233987" cy="42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6" name="Rectangle 1035"/>
          <p:cNvSpPr>
            <a:spLocks noChangeArrowheads="1"/>
          </p:cNvSpPr>
          <p:nvPr/>
        </p:nvSpPr>
        <p:spPr bwMode="auto">
          <a:xfrm>
            <a:off x="2520950" y="2720975"/>
            <a:ext cx="5018088" cy="42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7" name="Rectangle 1036"/>
          <p:cNvSpPr>
            <a:spLocks noChangeArrowheads="1"/>
          </p:cNvSpPr>
          <p:nvPr/>
        </p:nvSpPr>
        <p:spPr bwMode="auto">
          <a:xfrm>
            <a:off x="3184525" y="2457450"/>
            <a:ext cx="5260975" cy="42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5308" name="Line 1037"/>
          <p:cNvSpPr>
            <a:spLocks noChangeShapeType="1"/>
          </p:cNvSpPr>
          <p:nvPr/>
        </p:nvSpPr>
        <p:spPr bwMode="auto">
          <a:xfrm>
            <a:off x="342900" y="2136775"/>
            <a:ext cx="848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Text Box 1038"/>
          <p:cNvSpPr txBox="1">
            <a:spLocks noChangeArrowheads="1"/>
          </p:cNvSpPr>
          <p:nvPr/>
        </p:nvSpPr>
        <p:spPr bwMode="auto">
          <a:xfrm>
            <a:off x="7566025" y="254793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MED</a:t>
            </a:r>
          </a:p>
        </p:txBody>
      </p:sp>
      <p:sp>
        <p:nvSpPr>
          <p:cNvPr id="55310" name="Text Box 1039"/>
          <p:cNvSpPr txBox="1">
            <a:spLocks noChangeArrowheads="1"/>
          </p:cNvSpPr>
          <p:nvPr/>
        </p:nvSpPr>
        <p:spPr bwMode="auto">
          <a:xfrm>
            <a:off x="8229600" y="30924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FIL</a:t>
            </a:r>
          </a:p>
        </p:txBody>
      </p:sp>
      <p:sp>
        <p:nvSpPr>
          <p:cNvPr id="55311" name="Text Box 1040"/>
          <p:cNvSpPr txBox="1">
            <a:spLocks noChangeArrowheads="1"/>
          </p:cNvSpPr>
          <p:nvPr/>
        </p:nvSpPr>
        <p:spPr bwMode="auto">
          <a:xfrm>
            <a:off x="8455025" y="2284413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SEA</a:t>
            </a:r>
          </a:p>
        </p:txBody>
      </p:sp>
      <p:sp>
        <p:nvSpPr>
          <p:cNvPr id="55312" name="Text Box 1041"/>
          <p:cNvSpPr txBox="1">
            <a:spLocks noChangeArrowheads="1"/>
          </p:cNvSpPr>
          <p:nvPr/>
        </p:nvSpPr>
        <p:spPr bwMode="auto">
          <a:xfrm>
            <a:off x="6880225" y="2809875"/>
            <a:ext cx="71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-20.5</a:t>
            </a:r>
          </a:p>
        </p:txBody>
      </p:sp>
      <p:sp>
        <p:nvSpPr>
          <p:cNvPr id="55313" name="Text Box 1042"/>
          <p:cNvSpPr txBox="1">
            <a:spLocks noChangeArrowheads="1"/>
          </p:cNvSpPr>
          <p:nvPr/>
        </p:nvSpPr>
        <p:spPr bwMode="auto">
          <a:xfrm>
            <a:off x="1963738" y="14128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MED</a:t>
            </a:r>
            <a:r>
              <a:rPr lang="en-GB" altLang="en-GB" sz="1600" baseline="30000"/>
              <a:t>F</a:t>
            </a:r>
          </a:p>
        </p:txBody>
      </p:sp>
      <p:sp>
        <p:nvSpPr>
          <p:cNvPr id="55314" name="Text Box 1043"/>
          <p:cNvSpPr txBox="1">
            <a:spLocks noChangeArrowheads="1"/>
          </p:cNvSpPr>
          <p:nvPr/>
        </p:nvSpPr>
        <p:spPr bwMode="auto">
          <a:xfrm>
            <a:off x="7265988" y="14128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MED</a:t>
            </a:r>
            <a:r>
              <a:rPr lang="en-GB" altLang="en-GB" sz="1600" baseline="30000"/>
              <a:t>R</a:t>
            </a:r>
          </a:p>
        </p:txBody>
      </p:sp>
      <p:sp>
        <p:nvSpPr>
          <p:cNvPr id="55315" name="Text Box 1044"/>
          <p:cNvSpPr txBox="1">
            <a:spLocks noChangeArrowheads="1"/>
          </p:cNvSpPr>
          <p:nvPr/>
        </p:nvSpPr>
        <p:spPr bwMode="auto">
          <a:xfrm>
            <a:off x="2689225" y="1412875"/>
            <a:ext cx="67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SEA</a:t>
            </a:r>
            <a:r>
              <a:rPr lang="en-GB" altLang="en-GB" sz="1600" baseline="30000"/>
              <a:t>F</a:t>
            </a:r>
          </a:p>
        </p:txBody>
      </p:sp>
      <p:sp>
        <p:nvSpPr>
          <p:cNvPr id="55316" name="Text Box 1045"/>
          <p:cNvSpPr txBox="1">
            <a:spLocks noChangeArrowheads="1"/>
          </p:cNvSpPr>
          <p:nvPr/>
        </p:nvSpPr>
        <p:spPr bwMode="auto">
          <a:xfrm>
            <a:off x="8442325" y="1412875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SEA</a:t>
            </a:r>
            <a:r>
              <a:rPr lang="en-GB" altLang="en-GB" sz="1600" baseline="30000"/>
              <a:t>R</a:t>
            </a:r>
          </a:p>
        </p:txBody>
      </p:sp>
      <p:sp>
        <p:nvSpPr>
          <p:cNvPr id="55317" name="Text Box 1046"/>
          <p:cNvSpPr txBox="1">
            <a:spLocks noChangeArrowheads="1"/>
          </p:cNvSpPr>
          <p:nvPr/>
        </p:nvSpPr>
        <p:spPr bwMode="auto">
          <a:xfrm>
            <a:off x="350838" y="1412875"/>
            <a:ext cx="563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FIL</a:t>
            </a:r>
            <a:r>
              <a:rPr lang="en-GB" altLang="en-GB" sz="1600" baseline="30000"/>
              <a:t>F</a:t>
            </a:r>
          </a:p>
        </p:txBody>
      </p:sp>
      <p:sp>
        <p:nvSpPr>
          <p:cNvPr id="55318" name="Text Box 1047"/>
          <p:cNvSpPr txBox="1">
            <a:spLocks noChangeArrowheads="1"/>
          </p:cNvSpPr>
          <p:nvPr/>
        </p:nvSpPr>
        <p:spPr bwMode="auto">
          <a:xfrm>
            <a:off x="7950200" y="1412875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FIL</a:t>
            </a:r>
            <a:r>
              <a:rPr lang="en-GB" altLang="en-GB" sz="1600" baseline="30000"/>
              <a:t>R</a:t>
            </a:r>
          </a:p>
        </p:txBody>
      </p:sp>
      <p:sp>
        <p:nvSpPr>
          <p:cNvPr id="55319" name="Text Box 1048"/>
          <p:cNvSpPr txBox="1">
            <a:spLocks noChangeArrowheads="1"/>
          </p:cNvSpPr>
          <p:nvPr/>
        </p:nvSpPr>
        <p:spPr bwMode="auto">
          <a:xfrm>
            <a:off x="1157288" y="1412875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20.5</a:t>
            </a:r>
            <a:r>
              <a:rPr lang="en-GB" altLang="en-GB" sz="1600" baseline="30000"/>
              <a:t>F</a:t>
            </a:r>
          </a:p>
        </p:txBody>
      </p:sp>
      <p:sp>
        <p:nvSpPr>
          <p:cNvPr id="55320" name="Text Box 1049"/>
          <p:cNvSpPr txBox="1">
            <a:spLocks noChangeArrowheads="1"/>
          </p:cNvSpPr>
          <p:nvPr/>
        </p:nvSpPr>
        <p:spPr bwMode="auto">
          <a:xfrm>
            <a:off x="6580188" y="1412875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/>
              <a:t>20.5</a:t>
            </a:r>
            <a:r>
              <a:rPr lang="en-GB" altLang="en-GB" baseline="30000"/>
              <a:t>R</a:t>
            </a:r>
          </a:p>
        </p:txBody>
      </p:sp>
      <p:sp>
        <p:nvSpPr>
          <p:cNvPr id="55321" name="Text Box 1050"/>
          <p:cNvSpPr txBox="1">
            <a:spLocks noChangeArrowheads="1"/>
          </p:cNvSpPr>
          <p:nvPr/>
        </p:nvSpPr>
        <p:spPr bwMode="auto">
          <a:xfrm>
            <a:off x="3355975" y="1397000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>
                <a:latin typeface="Symbol" pitchFamily="18" charset="2"/>
              </a:rPr>
              <a:t>a</a:t>
            </a:r>
            <a:r>
              <a:rPr lang="en-GB" altLang="en-GB" baseline="30000"/>
              <a:t>R</a:t>
            </a:r>
          </a:p>
        </p:txBody>
      </p:sp>
      <p:sp>
        <p:nvSpPr>
          <p:cNvPr id="55322" name="Text Box 1051"/>
          <p:cNvSpPr txBox="1">
            <a:spLocks noChangeArrowheads="1"/>
          </p:cNvSpPr>
          <p:nvPr/>
        </p:nvSpPr>
        <p:spPr bwMode="auto">
          <a:xfrm>
            <a:off x="6538913" y="2081213"/>
            <a:ext cx="4429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>
                <a:latin typeface="Symbol" pitchFamily="18" charset="2"/>
              </a:rPr>
              <a:t>a1</a:t>
            </a:r>
          </a:p>
        </p:txBody>
      </p:sp>
      <p:sp>
        <p:nvSpPr>
          <p:cNvPr id="55323" name="Text Box 1052"/>
          <p:cNvSpPr txBox="1">
            <a:spLocks noChangeArrowheads="1"/>
          </p:cNvSpPr>
          <p:nvPr/>
        </p:nvSpPr>
        <p:spPr bwMode="auto">
          <a:xfrm>
            <a:off x="774700" y="2082800"/>
            <a:ext cx="4111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>
                <a:latin typeface="Symbol" pitchFamily="18" charset="2"/>
              </a:rPr>
              <a:t>z2</a:t>
            </a:r>
          </a:p>
        </p:txBody>
      </p:sp>
      <p:sp>
        <p:nvSpPr>
          <p:cNvPr id="55324" name="Text Box 1053"/>
          <p:cNvSpPr txBox="1">
            <a:spLocks noChangeArrowheads="1"/>
          </p:cNvSpPr>
          <p:nvPr/>
        </p:nvSpPr>
        <p:spPr bwMode="auto">
          <a:xfrm>
            <a:off x="5764213" y="2092325"/>
            <a:ext cx="4429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>
                <a:latin typeface="Symbol" pitchFamily="18" charset="2"/>
              </a:rPr>
              <a:t></a:t>
            </a:r>
          </a:p>
        </p:txBody>
      </p:sp>
      <p:sp>
        <p:nvSpPr>
          <p:cNvPr id="55325" name="Text Box 1054"/>
          <p:cNvSpPr txBox="1">
            <a:spLocks noChangeArrowheads="1"/>
          </p:cNvSpPr>
          <p:nvPr/>
        </p:nvSpPr>
        <p:spPr bwMode="auto">
          <a:xfrm>
            <a:off x="695325" y="347663"/>
            <a:ext cx="736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3200">
                <a:solidFill>
                  <a:schemeClr val="tx2"/>
                </a:solidFill>
              </a:rPr>
              <a:t>Multiplex PCR detection of </a:t>
            </a:r>
            <a:r>
              <a:rPr lang="en-GB" altLang="en-GB" sz="320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GB" altLang="en-GB" sz="3200" baseline="30000">
                <a:solidFill>
                  <a:schemeClr val="tx2"/>
                </a:solidFill>
              </a:rPr>
              <a:t>o</a:t>
            </a:r>
            <a:r>
              <a:rPr lang="en-GB" altLang="en-GB" sz="3200">
                <a:solidFill>
                  <a:schemeClr val="tx2"/>
                </a:solidFill>
              </a:rPr>
              <a:t> thalassaemia</a:t>
            </a:r>
            <a:endParaRPr lang="en-GB" altLang="en-GB" sz="3200"/>
          </a:p>
        </p:txBody>
      </p:sp>
      <p:pic>
        <p:nvPicPr>
          <p:cNvPr id="55326" name="Picture 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4106863"/>
            <a:ext cx="726598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7" name="Text Box 1056"/>
          <p:cNvSpPr txBox="1">
            <a:spLocks noChangeArrowheads="1"/>
          </p:cNvSpPr>
          <p:nvPr/>
        </p:nvSpPr>
        <p:spPr bwMode="auto">
          <a:xfrm>
            <a:off x="5422900" y="3689350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SEA</a:t>
            </a:r>
          </a:p>
        </p:txBody>
      </p:sp>
      <p:sp>
        <p:nvSpPr>
          <p:cNvPr id="55328" name="Text Box 1057"/>
          <p:cNvSpPr txBox="1">
            <a:spLocks noChangeArrowheads="1"/>
          </p:cNvSpPr>
          <p:nvPr/>
        </p:nvSpPr>
        <p:spPr bwMode="auto">
          <a:xfrm>
            <a:off x="6127750" y="36893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FIL</a:t>
            </a:r>
          </a:p>
        </p:txBody>
      </p:sp>
      <p:sp>
        <p:nvSpPr>
          <p:cNvPr id="55329" name="Text Box 1058"/>
          <p:cNvSpPr txBox="1">
            <a:spLocks noChangeArrowheads="1"/>
          </p:cNvSpPr>
          <p:nvPr/>
        </p:nvSpPr>
        <p:spPr bwMode="auto">
          <a:xfrm>
            <a:off x="6670675" y="368935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MED</a:t>
            </a:r>
          </a:p>
        </p:txBody>
      </p:sp>
      <p:sp>
        <p:nvSpPr>
          <p:cNvPr id="55330" name="Text Box 1059"/>
          <p:cNvSpPr txBox="1">
            <a:spLocks noChangeArrowheads="1"/>
          </p:cNvSpPr>
          <p:nvPr/>
        </p:nvSpPr>
        <p:spPr bwMode="auto">
          <a:xfrm>
            <a:off x="7335838" y="3689350"/>
            <a:ext cx="71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/>
              <a:t>-20.5</a:t>
            </a:r>
          </a:p>
        </p:txBody>
      </p:sp>
      <p:sp>
        <p:nvSpPr>
          <p:cNvPr id="55331" name="Text Box 1060"/>
          <p:cNvSpPr txBox="1">
            <a:spLocks noChangeArrowheads="1"/>
          </p:cNvSpPr>
          <p:nvPr/>
        </p:nvSpPr>
        <p:spPr bwMode="auto">
          <a:xfrm>
            <a:off x="1179513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1</a:t>
            </a:r>
          </a:p>
        </p:txBody>
      </p:sp>
      <p:sp>
        <p:nvSpPr>
          <p:cNvPr id="55332" name="Text Box 1061"/>
          <p:cNvSpPr txBox="1">
            <a:spLocks noChangeArrowheads="1"/>
          </p:cNvSpPr>
          <p:nvPr/>
        </p:nvSpPr>
        <p:spPr bwMode="auto">
          <a:xfrm>
            <a:off x="1827213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2</a:t>
            </a:r>
          </a:p>
        </p:txBody>
      </p:sp>
      <p:sp>
        <p:nvSpPr>
          <p:cNvPr id="55333" name="Text Box 1062"/>
          <p:cNvSpPr txBox="1">
            <a:spLocks noChangeArrowheads="1"/>
          </p:cNvSpPr>
          <p:nvPr/>
        </p:nvSpPr>
        <p:spPr bwMode="auto">
          <a:xfrm>
            <a:off x="2454275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3</a:t>
            </a:r>
          </a:p>
        </p:txBody>
      </p:sp>
      <p:sp>
        <p:nvSpPr>
          <p:cNvPr id="55334" name="Text Box 1063"/>
          <p:cNvSpPr txBox="1">
            <a:spLocks noChangeArrowheads="1"/>
          </p:cNvSpPr>
          <p:nvPr/>
        </p:nvSpPr>
        <p:spPr bwMode="auto">
          <a:xfrm>
            <a:off x="3081338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4</a:t>
            </a:r>
          </a:p>
        </p:txBody>
      </p:sp>
      <p:sp>
        <p:nvSpPr>
          <p:cNvPr id="55335" name="Text Box 1064"/>
          <p:cNvSpPr txBox="1">
            <a:spLocks noChangeArrowheads="1"/>
          </p:cNvSpPr>
          <p:nvPr/>
        </p:nvSpPr>
        <p:spPr bwMode="auto">
          <a:xfrm>
            <a:off x="1812925" y="394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altLang="en-GB"/>
          </a:p>
        </p:txBody>
      </p:sp>
      <p:sp>
        <p:nvSpPr>
          <p:cNvPr id="55336" name="Text Box 1065"/>
          <p:cNvSpPr txBox="1">
            <a:spLocks noChangeArrowheads="1"/>
          </p:cNvSpPr>
          <p:nvPr/>
        </p:nvSpPr>
        <p:spPr bwMode="auto">
          <a:xfrm>
            <a:off x="3687763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5</a:t>
            </a:r>
          </a:p>
        </p:txBody>
      </p:sp>
      <p:sp>
        <p:nvSpPr>
          <p:cNvPr id="55337" name="Text Box 1066"/>
          <p:cNvSpPr txBox="1">
            <a:spLocks noChangeArrowheads="1"/>
          </p:cNvSpPr>
          <p:nvPr/>
        </p:nvSpPr>
        <p:spPr bwMode="auto">
          <a:xfrm>
            <a:off x="4294188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6</a:t>
            </a:r>
          </a:p>
        </p:txBody>
      </p:sp>
      <p:sp>
        <p:nvSpPr>
          <p:cNvPr id="55338" name="Text Box 1067"/>
          <p:cNvSpPr txBox="1">
            <a:spLocks noChangeArrowheads="1"/>
          </p:cNvSpPr>
          <p:nvPr/>
        </p:nvSpPr>
        <p:spPr bwMode="auto">
          <a:xfrm>
            <a:off x="4900613" y="367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/>
              <a:t>7</a:t>
            </a:r>
          </a:p>
        </p:txBody>
      </p:sp>
      <p:sp>
        <p:nvSpPr>
          <p:cNvPr id="55339" name="Rectangle 1068"/>
          <p:cNvSpPr>
            <a:spLocks noChangeArrowheads="1"/>
          </p:cNvSpPr>
          <p:nvPr/>
        </p:nvSpPr>
        <p:spPr bwMode="auto">
          <a:xfrm>
            <a:off x="628650" y="263525"/>
            <a:ext cx="8083550" cy="76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55340" name="Picture 10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1" name="Picture 1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800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2" name="Picture 1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3" name="Picture 1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4" name="Picture 1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888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5" name="Picture 1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9425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6" name="Picture 1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7" name="Picture 10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5788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8" name="Picture 1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1765300"/>
            <a:ext cx="2032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49" name="Line 54"/>
          <p:cNvSpPr>
            <a:spLocks noChangeShapeType="1"/>
          </p:cNvSpPr>
          <p:nvPr/>
        </p:nvSpPr>
        <p:spPr bwMode="auto">
          <a:xfrm>
            <a:off x="107950" y="1196975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The picture shows one example of how beta thalassemia is inherited. A child inherits two beta globin genes-one from each parent. In this example, each parent has one altered beta globin gene. Each child has a 25 percent chance of inheriting two normal genes (no anemia), a 50 percent chance of inheriting one altered gene and one normal gene (beta thalassemia trait), or a 25 percent chance of inheriting two altered genes (beta thalassemia major)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11981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2195513" y="260350"/>
            <a:ext cx="521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Beta thalassaemias</a:t>
            </a:r>
            <a:r>
              <a:rPr lang="en-GB" sz="4400"/>
              <a:t> </a:t>
            </a: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87338" y="11969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ure 1: Distribution of Hb vari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4895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913" y="188913"/>
            <a:ext cx="6858000" cy="579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HBB Variant haemoglobinopathies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148263" y="1196975"/>
            <a:ext cx="39957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HBB-</a:t>
            </a:r>
            <a:r>
              <a:rPr lang="en-GB" b="1">
                <a:solidFill>
                  <a:srgbClr val="FF0000"/>
                </a:solidFill>
              </a:rPr>
              <a:t>S</a:t>
            </a:r>
            <a:r>
              <a:rPr lang="en-GB"/>
              <a:t>: AA6  G</a:t>
            </a:r>
            <a:r>
              <a:rPr lang="en-GB" b="1" u="sng"/>
              <a:t>A</a:t>
            </a:r>
            <a:r>
              <a:rPr lang="en-GB"/>
              <a:t>G&gt;G</a:t>
            </a:r>
            <a:r>
              <a:rPr lang="en-GB" b="1" u="sng">
                <a:solidFill>
                  <a:srgbClr val="FF0000"/>
                </a:solidFill>
              </a:rPr>
              <a:t>T</a:t>
            </a:r>
            <a:r>
              <a:rPr lang="en-GB"/>
              <a:t>G</a:t>
            </a:r>
          </a:p>
          <a:p>
            <a:r>
              <a:rPr lang="en-GB" sz="1400" b="1"/>
              <a:t>Glutamic acid &gt; Valine</a:t>
            </a:r>
            <a:r>
              <a:rPr lang="en-GB" b="1"/>
              <a:t> </a:t>
            </a:r>
            <a:endParaRPr lang="en-GB" sz="1400" b="1"/>
          </a:p>
          <a:p>
            <a:r>
              <a:rPr lang="en-GB" sz="1400"/>
              <a:t>	Heterozyg: Sickle trait</a:t>
            </a:r>
          </a:p>
          <a:p>
            <a:r>
              <a:rPr lang="en-GB" sz="1400"/>
              <a:t>	Homozyg: Sickle disease</a:t>
            </a:r>
          </a:p>
          <a:p>
            <a:r>
              <a:rPr lang="en-GB" sz="1400"/>
              <a:t>West Africa and Hispanic and </a:t>
            </a:r>
          </a:p>
          <a:p>
            <a:r>
              <a:rPr lang="en-GB" sz="1400"/>
              <a:t>Mediterranean descendents</a:t>
            </a:r>
          </a:p>
          <a:p>
            <a:endParaRPr lang="en-GB"/>
          </a:p>
          <a:p>
            <a:r>
              <a:rPr lang="en-GB"/>
              <a:t>HBB-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/>
              <a:t>: AA6  </a:t>
            </a:r>
            <a:r>
              <a:rPr lang="en-GB" b="1" u="sng"/>
              <a:t>G</a:t>
            </a:r>
            <a:r>
              <a:rPr lang="en-GB"/>
              <a:t>AG&gt;</a:t>
            </a:r>
            <a:r>
              <a:rPr lang="en-GB" b="1" u="sng">
                <a:solidFill>
                  <a:srgbClr val="FF0000"/>
                </a:solidFill>
              </a:rPr>
              <a:t>A</a:t>
            </a:r>
            <a:r>
              <a:rPr lang="en-GB"/>
              <a:t>AG</a:t>
            </a:r>
          </a:p>
          <a:p>
            <a:r>
              <a:rPr lang="en-GB" sz="1400" b="1"/>
              <a:t>Glutamic acid &gt; Lysine</a:t>
            </a:r>
          </a:p>
          <a:p>
            <a:r>
              <a:rPr lang="en-GB" sz="1400"/>
              <a:t>West Africa (Burkino Faso, Cote d'Ivoire</a:t>
            </a:r>
          </a:p>
          <a:p>
            <a:r>
              <a:rPr lang="en-GB" sz="1400"/>
              <a:t>and Ghana; 40-50% affected)</a:t>
            </a:r>
          </a:p>
          <a:p>
            <a:endParaRPr lang="en-GB"/>
          </a:p>
          <a:p>
            <a:r>
              <a:rPr lang="en-GB"/>
              <a:t>HBB-</a:t>
            </a:r>
            <a:r>
              <a:rPr lang="en-GB" b="1">
                <a:solidFill>
                  <a:srgbClr val="FF0000"/>
                </a:solidFill>
              </a:rPr>
              <a:t>D</a:t>
            </a:r>
            <a:r>
              <a:rPr lang="en-GB"/>
              <a:t>: AA121  </a:t>
            </a:r>
            <a:r>
              <a:rPr lang="en-GB" b="1" u="sng"/>
              <a:t>G</a:t>
            </a:r>
            <a:r>
              <a:rPr lang="en-GB"/>
              <a:t>AA&gt;</a:t>
            </a:r>
            <a:r>
              <a:rPr lang="en-GB" b="1" u="sng">
                <a:solidFill>
                  <a:srgbClr val="FF0000"/>
                </a:solidFill>
              </a:rPr>
              <a:t>C</a:t>
            </a:r>
            <a:r>
              <a:rPr lang="en-GB"/>
              <a:t>AA</a:t>
            </a:r>
          </a:p>
          <a:p>
            <a:r>
              <a:rPr lang="en-GB" sz="1400" b="1"/>
              <a:t>Glutamic acid &gt; Glycine</a:t>
            </a:r>
          </a:p>
          <a:p>
            <a:r>
              <a:rPr lang="en-GB" sz="1400"/>
              <a:t>Northwest India, Pakistan and Iran</a:t>
            </a:r>
          </a:p>
          <a:p>
            <a:endParaRPr lang="en-GB" sz="1400"/>
          </a:p>
          <a:p>
            <a:r>
              <a:rPr lang="en-GB"/>
              <a:t>HBB </a:t>
            </a:r>
            <a:r>
              <a:rPr lang="en-GB" b="1">
                <a:solidFill>
                  <a:srgbClr val="FF0000"/>
                </a:solidFill>
              </a:rPr>
              <a:t>0-Arab</a:t>
            </a:r>
            <a:r>
              <a:rPr lang="en-GB"/>
              <a:t>: AA121 </a:t>
            </a:r>
            <a:r>
              <a:rPr lang="en-GB" b="1" u="sng"/>
              <a:t>G</a:t>
            </a:r>
            <a:r>
              <a:rPr lang="en-GB"/>
              <a:t>AA&gt;</a:t>
            </a:r>
            <a:r>
              <a:rPr lang="en-GB" b="1" u="sng">
                <a:solidFill>
                  <a:srgbClr val="FF0000"/>
                </a:solidFill>
              </a:rPr>
              <a:t>A</a:t>
            </a:r>
            <a:r>
              <a:rPr lang="en-GB"/>
              <a:t>AA</a:t>
            </a:r>
          </a:p>
          <a:p>
            <a:r>
              <a:rPr lang="en-GB" sz="1400" b="1"/>
              <a:t>Glutamic acid  &gt; Glutamine</a:t>
            </a:r>
          </a:p>
          <a:p>
            <a:r>
              <a:rPr lang="en-GB" b="1"/>
              <a:t> </a:t>
            </a:r>
            <a:endParaRPr lang="en-GB" sz="1400" b="1"/>
          </a:p>
          <a:p>
            <a:r>
              <a:rPr lang="en-GB"/>
              <a:t>HBB-</a:t>
            </a:r>
            <a:r>
              <a:rPr lang="en-GB" b="1">
                <a:solidFill>
                  <a:srgbClr val="FF0000"/>
                </a:solidFill>
              </a:rPr>
              <a:t>E</a:t>
            </a:r>
            <a:r>
              <a:rPr lang="en-GB"/>
              <a:t>: AA26 </a:t>
            </a:r>
            <a:r>
              <a:rPr lang="en-GB" b="1" u="sng"/>
              <a:t>G</a:t>
            </a:r>
            <a:r>
              <a:rPr lang="en-GB"/>
              <a:t>AG&gt;</a:t>
            </a:r>
            <a:r>
              <a:rPr lang="en-GB" b="1" u="sng">
                <a:solidFill>
                  <a:srgbClr val="FF0000"/>
                </a:solidFill>
              </a:rPr>
              <a:t>A</a:t>
            </a:r>
            <a:r>
              <a:rPr lang="en-GB"/>
              <a:t>AG</a:t>
            </a:r>
          </a:p>
          <a:p>
            <a:r>
              <a:rPr lang="en-GB" sz="1400" b="1"/>
              <a:t>Glutamic acid &gt; Lysine</a:t>
            </a:r>
          </a:p>
          <a:p>
            <a:r>
              <a:rPr lang="en-GB" sz="1400"/>
              <a:t>South East Asia</a:t>
            </a:r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287338" y="8366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itg.content-e.eu/Generated/pubx/161/mm_files/do_3426/co_68859/cd_1093_0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268413"/>
            <a:ext cx="3632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4" descr="http://manbir-online.com/grafics/sickle_cell_anemi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05038"/>
            <a:ext cx="3762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288" y="188913"/>
            <a:ext cx="93011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HbSS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(Sickle cell anaemia)</a:t>
            </a:r>
          </a:p>
        </p:txBody>
      </p:sp>
      <p:sp>
        <p:nvSpPr>
          <p:cNvPr id="58372" name="Line 8"/>
          <p:cNvSpPr>
            <a:spLocks noChangeShapeType="1"/>
          </p:cNvSpPr>
          <p:nvPr/>
        </p:nvSpPr>
        <p:spPr bwMode="auto">
          <a:xfrm>
            <a:off x="179388" y="10525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611188" y="188913"/>
            <a:ext cx="7993062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pPr algn="ctr"/>
            <a:r>
              <a:rPr lang="en-GB" sz="3200" b="1"/>
              <a:t>Methodologies</a:t>
            </a:r>
          </a:p>
          <a:p>
            <a:endParaRPr lang="en-GB" sz="3200" b="1"/>
          </a:p>
          <a:p>
            <a:r>
              <a:rPr lang="en-GB" sz="2400"/>
              <a:t>1. Southern Blotting analysis</a:t>
            </a:r>
          </a:p>
          <a:p>
            <a:endParaRPr lang="en-GB" sz="2400"/>
          </a:p>
          <a:p>
            <a:r>
              <a:rPr lang="en-GB" sz="2400">
                <a:solidFill>
                  <a:srgbClr val="FF0000"/>
                </a:solidFill>
              </a:rPr>
              <a:t>2.</a:t>
            </a:r>
            <a:r>
              <a:rPr lang="en-GB" sz="2400"/>
              <a:t> </a:t>
            </a:r>
            <a:r>
              <a:rPr lang="en-GB" sz="2400">
                <a:solidFill>
                  <a:srgbClr val="FF0000"/>
                </a:solidFill>
              </a:rPr>
              <a:t>Sequencing 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3. Polymerase chain reaction:</a:t>
            </a:r>
          </a:p>
          <a:p>
            <a:r>
              <a:rPr lang="en-GB" sz="2400">
                <a:solidFill>
                  <a:srgbClr val="FF0000"/>
                </a:solidFill>
              </a:rPr>
              <a:t>	ARMS (Amplification refractory mutation system) </a:t>
            </a:r>
          </a:p>
          <a:p>
            <a:r>
              <a:rPr lang="en-GB" sz="2400">
                <a:solidFill>
                  <a:srgbClr val="FF0000"/>
                </a:solidFill>
              </a:rPr>
              <a:t>	ACRE (Amplification created restriction enzyme)</a:t>
            </a:r>
          </a:p>
          <a:p>
            <a:r>
              <a:rPr lang="en-GB">
                <a:solidFill>
                  <a:srgbClr val="FF0000"/>
                </a:solidFill>
              </a:rPr>
              <a:t>	</a:t>
            </a:r>
            <a:r>
              <a:rPr lang="en-GB" sz="2400">
                <a:solidFill>
                  <a:srgbClr val="FF0000"/>
                </a:solidFill>
              </a:rPr>
              <a:t>GAP-PCR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4. ASO detection system	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r>
              <a:rPr lang="en-GB" sz="2400"/>
              <a:t>5. Denaturing gradient gel electrophoresis (DGGE)</a:t>
            </a:r>
          </a:p>
          <a:p>
            <a:endParaRPr lang="en-GB" sz="2400"/>
          </a:p>
        </p:txBody>
      </p:sp>
      <p:sp>
        <p:nvSpPr>
          <p:cNvPr id="59394" name="Line 3"/>
          <p:cNvSpPr>
            <a:spLocks noChangeShapeType="1"/>
          </p:cNvSpPr>
          <p:nvPr/>
        </p:nvSpPr>
        <p:spPr bwMode="auto">
          <a:xfrm>
            <a:off x="287338" y="11969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phil-islands.com/wp-content/uploads/2012/07/hemoglob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525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84213" y="5734050"/>
            <a:ext cx="3349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Haemoglobin A: HBA </a:t>
            </a:r>
          </a:p>
          <a:p>
            <a:r>
              <a:rPr lang="en-GB" sz="2400" b="1"/>
              <a:t>Haemoglobin B: HBB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</a:rPr>
              <a:t>The Haemoglobin protein: structure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79388" y="908050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sequencing for hb disor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540385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827088" y="115888"/>
            <a:ext cx="7918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/>
              <a:t>Sequencing of PCR amplified fragments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287338" y="7651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49788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875" y="260350"/>
            <a:ext cx="4086225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HBB gene disorders</a:t>
            </a:r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179388" y="10525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3"/>
          <p:cNvSpPr>
            <a:spLocks noChangeShapeType="1"/>
          </p:cNvSpPr>
          <p:nvPr/>
        </p:nvSpPr>
        <p:spPr bwMode="auto">
          <a:xfrm>
            <a:off x="900113" y="2540000"/>
            <a:ext cx="45910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2452688" y="2422525"/>
            <a:ext cx="269875" cy="134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3127375" y="2422525"/>
            <a:ext cx="271463" cy="134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027488" y="2413000"/>
            <a:ext cx="269875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460500" y="3054350"/>
            <a:ext cx="464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WT: GAGAGGGATATCGTCGGAAG</a:t>
            </a:r>
            <a:r>
              <a:rPr lang="en-GB" b="1"/>
              <a:t>T</a:t>
            </a:r>
            <a:r>
              <a:rPr lang="en-GB"/>
              <a:t>TTAT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965200" y="4205288"/>
            <a:ext cx="513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Mutated: GAGAGGGATATCGTCGGAAG</a:t>
            </a:r>
            <a:r>
              <a:rPr lang="en-GB" b="1" u="sng">
                <a:solidFill>
                  <a:srgbClr val="FF0000"/>
                </a:solidFill>
              </a:rPr>
              <a:t>C</a:t>
            </a:r>
            <a:r>
              <a:rPr lang="en-GB"/>
              <a:t>TTAT</a:t>
            </a:r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 flipH="1">
            <a:off x="1920875" y="2540000"/>
            <a:ext cx="114776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10"/>
          <p:cNvSpPr>
            <a:spLocks noChangeShapeType="1"/>
          </p:cNvSpPr>
          <p:nvPr/>
        </p:nvSpPr>
        <p:spPr bwMode="auto">
          <a:xfrm>
            <a:off x="3197225" y="2540000"/>
            <a:ext cx="15954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2943225" y="1773238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T&gt;C</a:t>
            </a:r>
          </a:p>
        </p:txBody>
      </p:sp>
      <p:sp>
        <p:nvSpPr>
          <p:cNvPr id="62474" name="Line 12"/>
          <p:cNvSpPr>
            <a:spLocks noChangeShapeType="1"/>
          </p:cNvSpPr>
          <p:nvPr/>
        </p:nvSpPr>
        <p:spPr bwMode="auto">
          <a:xfrm>
            <a:off x="3197225" y="2093913"/>
            <a:ext cx="0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13"/>
          <p:cNvSpPr>
            <a:spLocks noChangeShapeType="1"/>
          </p:cNvSpPr>
          <p:nvPr/>
        </p:nvSpPr>
        <p:spPr bwMode="auto">
          <a:xfrm>
            <a:off x="2749550" y="2349500"/>
            <a:ext cx="319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4"/>
          <p:cNvSpPr>
            <a:spLocks noChangeShapeType="1"/>
          </p:cNvSpPr>
          <p:nvPr/>
        </p:nvSpPr>
        <p:spPr bwMode="auto">
          <a:xfrm>
            <a:off x="3579813" y="2349500"/>
            <a:ext cx="382587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Rectangle 2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2478" name="Rectangle 25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2479" name="Rectangle 28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2480" name="Line 29"/>
          <p:cNvSpPr>
            <a:spLocks noChangeShapeType="1"/>
          </p:cNvSpPr>
          <p:nvPr/>
        </p:nvSpPr>
        <p:spPr bwMode="auto">
          <a:xfrm>
            <a:off x="4787900" y="45085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1" name="Text Box 30"/>
          <p:cNvSpPr txBox="1">
            <a:spLocks noChangeArrowheads="1"/>
          </p:cNvSpPr>
          <p:nvPr/>
        </p:nvSpPr>
        <p:spPr bwMode="auto">
          <a:xfrm>
            <a:off x="4840288" y="44561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82" name="Line 31"/>
          <p:cNvSpPr>
            <a:spLocks noChangeShapeType="1"/>
          </p:cNvSpPr>
          <p:nvPr/>
        </p:nvSpPr>
        <p:spPr bwMode="auto">
          <a:xfrm>
            <a:off x="1908175" y="23495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3" name="Line 32"/>
          <p:cNvSpPr>
            <a:spLocks noChangeShapeType="1"/>
          </p:cNvSpPr>
          <p:nvPr/>
        </p:nvSpPr>
        <p:spPr bwMode="auto">
          <a:xfrm>
            <a:off x="5435600" y="23495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4" name="Text Box 34"/>
          <p:cNvSpPr txBox="1">
            <a:spLocks noChangeArrowheads="1"/>
          </p:cNvSpPr>
          <p:nvPr/>
        </p:nvSpPr>
        <p:spPr bwMode="auto">
          <a:xfrm>
            <a:off x="1187450" y="19161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85" name="Text Box 35"/>
          <p:cNvSpPr txBox="1">
            <a:spLocks noChangeArrowheads="1"/>
          </p:cNvSpPr>
          <p:nvPr/>
        </p:nvSpPr>
        <p:spPr bwMode="auto">
          <a:xfrm>
            <a:off x="5076825" y="19161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86" name="Line 36"/>
          <p:cNvSpPr>
            <a:spLocks noChangeShapeType="1"/>
          </p:cNvSpPr>
          <p:nvPr/>
        </p:nvSpPr>
        <p:spPr bwMode="auto">
          <a:xfrm>
            <a:off x="976313" y="5707063"/>
            <a:ext cx="45910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Rectangle 37"/>
          <p:cNvSpPr>
            <a:spLocks noChangeArrowheads="1"/>
          </p:cNvSpPr>
          <p:nvPr/>
        </p:nvSpPr>
        <p:spPr bwMode="auto">
          <a:xfrm>
            <a:off x="2528888" y="5589588"/>
            <a:ext cx="269875" cy="134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8" name="Rectangle 38"/>
          <p:cNvSpPr>
            <a:spLocks noChangeArrowheads="1"/>
          </p:cNvSpPr>
          <p:nvPr/>
        </p:nvSpPr>
        <p:spPr bwMode="auto">
          <a:xfrm>
            <a:off x="3203575" y="5589588"/>
            <a:ext cx="271463" cy="134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9" name="Rectangle 39"/>
          <p:cNvSpPr>
            <a:spLocks noChangeArrowheads="1"/>
          </p:cNvSpPr>
          <p:nvPr/>
        </p:nvSpPr>
        <p:spPr bwMode="auto">
          <a:xfrm>
            <a:off x="4103688" y="5580063"/>
            <a:ext cx="269875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0" name="Line 44"/>
          <p:cNvSpPr>
            <a:spLocks noChangeShapeType="1"/>
          </p:cNvSpPr>
          <p:nvPr/>
        </p:nvSpPr>
        <p:spPr bwMode="auto">
          <a:xfrm>
            <a:off x="1984375" y="55165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1" name="Line 45"/>
          <p:cNvSpPr>
            <a:spLocks noChangeShapeType="1"/>
          </p:cNvSpPr>
          <p:nvPr/>
        </p:nvSpPr>
        <p:spPr bwMode="auto">
          <a:xfrm>
            <a:off x="5511800" y="55165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Text Box 46"/>
          <p:cNvSpPr txBox="1">
            <a:spLocks noChangeArrowheads="1"/>
          </p:cNvSpPr>
          <p:nvPr/>
        </p:nvSpPr>
        <p:spPr bwMode="auto">
          <a:xfrm>
            <a:off x="1263650" y="50831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93" name="Text Box 47"/>
          <p:cNvSpPr txBox="1">
            <a:spLocks noChangeArrowheads="1"/>
          </p:cNvSpPr>
          <p:nvPr/>
        </p:nvSpPr>
        <p:spPr bwMode="auto">
          <a:xfrm>
            <a:off x="5153025" y="50831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94" name="Line 48"/>
          <p:cNvSpPr>
            <a:spLocks noChangeShapeType="1"/>
          </p:cNvSpPr>
          <p:nvPr/>
        </p:nvSpPr>
        <p:spPr bwMode="auto">
          <a:xfrm>
            <a:off x="3276600" y="551656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5" name="Text Box 49"/>
          <p:cNvSpPr txBox="1">
            <a:spLocks noChangeArrowheads="1"/>
          </p:cNvSpPr>
          <p:nvPr/>
        </p:nvSpPr>
        <p:spPr bwMode="auto">
          <a:xfrm>
            <a:off x="2917825" y="49403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Hind III</a:t>
            </a:r>
          </a:p>
        </p:txBody>
      </p:sp>
      <p:sp>
        <p:nvSpPr>
          <p:cNvPr id="62496" name="Line 50"/>
          <p:cNvSpPr>
            <a:spLocks noChangeShapeType="1"/>
          </p:cNvSpPr>
          <p:nvPr/>
        </p:nvSpPr>
        <p:spPr bwMode="auto">
          <a:xfrm>
            <a:off x="1908175" y="616585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Line 51"/>
          <p:cNvSpPr>
            <a:spLocks noChangeShapeType="1"/>
          </p:cNvSpPr>
          <p:nvPr/>
        </p:nvSpPr>
        <p:spPr bwMode="auto">
          <a:xfrm>
            <a:off x="3276600" y="6381750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Line 52"/>
          <p:cNvSpPr>
            <a:spLocks noChangeShapeType="1"/>
          </p:cNvSpPr>
          <p:nvPr/>
        </p:nvSpPr>
        <p:spPr bwMode="auto">
          <a:xfrm>
            <a:off x="1908175" y="60213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Line 37"/>
          <p:cNvSpPr>
            <a:spLocks noChangeShapeType="1"/>
          </p:cNvSpPr>
          <p:nvPr/>
        </p:nvSpPr>
        <p:spPr bwMode="auto">
          <a:xfrm>
            <a:off x="5364163" y="3429000"/>
            <a:ext cx="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00" name="Text Box 38"/>
          <p:cNvSpPr txBox="1">
            <a:spLocks noChangeArrowheads="1"/>
          </p:cNvSpPr>
          <p:nvPr/>
        </p:nvSpPr>
        <p:spPr bwMode="auto">
          <a:xfrm>
            <a:off x="6351588" y="301625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Wild type allele</a:t>
            </a:r>
          </a:p>
        </p:txBody>
      </p:sp>
      <p:sp>
        <p:nvSpPr>
          <p:cNvPr id="62501" name="Text Box 39"/>
          <p:cNvSpPr txBox="1">
            <a:spLocks noChangeArrowheads="1"/>
          </p:cNvSpPr>
          <p:nvPr/>
        </p:nvSpPr>
        <p:spPr bwMode="auto">
          <a:xfrm>
            <a:off x="6351588" y="41497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Mutated allele</a:t>
            </a:r>
          </a:p>
        </p:txBody>
      </p:sp>
      <p:sp>
        <p:nvSpPr>
          <p:cNvPr id="62502" name="Text Box 40"/>
          <p:cNvSpPr txBox="1">
            <a:spLocks noChangeArrowheads="1"/>
          </p:cNvSpPr>
          <p:nvPr/>
        </p:nvSpPr>
        <p:spPr bwMode="auto">
          <a:xfrm>
            <a:off x="5940425" y="58054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Wild type allele</a:t>
            </a:r>
          </a:p>
        </p:txBody>
      </p:sp>
      <p:sp>
        <p:nvSpPr>
          <p:cNvPr id="62503" name="Text Box 41"/>
          <p:cNvSpPr txBox="1">
            <a:spLocks noChangeArrowheads="1"/>
          </p:cNvSpPr>
          <p:nvPr/>
        </p:nvSpPr>
        <p:spPr bwMode="auto">
          <a:xfrm>
            <a:off x="5940425" y="616585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Mutated allele</a:t>
            </a:r>
          </a:p>
        </p:txBody>
      </p:sp>
      <p:sp>
        <p:nvSpPr>
          <p:cNvPr id="62504" name="Line 42"/>
          <p:cNvSpPr>
            <a:spLocks noChangeShapeType="1"/>
          </p:cNvSpPr>
          <p:nvPr/>
        </p:nvSpPr>
        <p:spPr bwMode="auto">
          <a:xfrm>
            <a:off x="179388" y="10525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5" name="Rectangle 2"/>
          <p:cNvSpPr>
            <a:spLocks noChangeArrowheads="1"/>
          </p:cNvSpPr>
          <p:nvPr/>
        </p:nvSpPr>
        <p:spPr bwMode="auto">
          <a:xfrm>
            <a:off x="250825" y="333375"/>
            <a:ext cx="874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/>
              <a:t>Restriction Fragment Length Polymorphism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DDeI mutation and 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12875"/>
            <a:ext cx="318293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Hb S by DNA less legend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414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5" descr="Hb S by DNA less legend 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500438"/>
            <a:ext cx="25733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0" y="6381750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/>
              <a:t>From Practical Haematology, 10</a:t>
            </a:r>
            <a:r>
              <a:rPr lang="en-GB" sz="1600" baseline="30000"/>
              <a:t>th</a:t>
            </a:r>
            <a:r>
              <a:rPr lang="en-GB" sz="1600"/>
              <a:t> Edn.</a:t>
            </a:r>
            <a:endParaRPr lang="en-GB"/>
          </a:p>
        </p:txBody>
      </p:sp>
      <p:sp>
        <p:nvSpPr>
          <p:cNvPr id="63493" name="Line 9"/>
          <p:cNvSpPr>
            <a:spLocks noChangeShapeType="1"/>
          </p:cNvSpPr>
          <p:nvPr/>
        </p:nvSpPr>
        <p:spPr bwMode="auto">
          <a:xfrm>
            <a:off x="28733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188913"/>
            <a:ext cx="8856662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Restriction Fragment Length Polymorphism</a:t>
            </a:r>
            <a:br>
              <a:rPr lang="en-US" sz="3200" b="1" smtClean="0"/>
            </a:br>
            <a:r>
              <a:rPr lang="en-US" sz="3200" b="1" smtClean="0"/>
              <a:t>(RFLP) examples</a:t>
            </a:r>
            <a:r>
              <a:rPr 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Ec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00438"/>
            <a:ext cx="32289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2124075" y="1700213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HBB-</a:t>
            </a:r>
            <a:r>
              <a:rPr lang="en-GB" b="1">
                <a:solidFill>
                  <a:srgbClr val="FF0000"/>
                </a:solidFill>
              </a:rPr>
              <a:t>D</a:t>
            </a:r>
            <a:r>
              <a:rPr lang="en-GB"/>
              <a:t>: AA121 </a:t>
            </a:r>
            <a:r>
              <a:rPr lang="en-GB" b="1" u="sng"/>
              <a:t>G</a:t>
            </a:r>
            <a:r>
              <a:rPr lang="en-GB"/>
              <a:t>AA&gt;</a:t>
            </a:r>
            <a:r>
              <a:rPr lang="en-GB" b="1" u="sng">
                <a:solidFill>
                  <a:srgbClr val="FF0000"/>
                </a:solidFill>
              </a:rPr>
              <a:t>C</a:t>
            </a:r>
            <a:r>
              <a:rPr lang="en-GB"/>
              <a:t>AA</a:t>
            </a:r>
          </a:p>
          <a:p>
            <a:r>
              <a:rPr lang="en-GB" b="1"/>
              <a:t>Glutamic acid-&gt; Glycine </a:t>
            </a:r>
          </a:p>
          <a:p>
            <a:r>
              <a:rPr lang="en-GB"/>
              <a:t>Northwest India, Pakistan and Iran</a:t>
            </a:r>
          </a:p>
          <a:p>
            <a:endParaRPr lang="en-GB"/>
          </a:p>
          <a:p>
            <a:r>
              <a:rPr lang="en-GB"/>
              <a:t>HBB </a:t>
            </a:r>
            <a:r>
              <a:rPr lang="en-GB" b="1">
                <a:solidFill>
                  <a:srgbClr val="FF0000"/>
                </a:solidFill>
              </a:rPr>
              <a:t>0-Arab</a:t>
            </a:r>
            <a:r>
              <a:rPr lang="en-GB"/>
              <a:t>: AA121 AA121 </a:t>
            </a:r>
            <a:r>
              <a:rPr lang="en-GB" b="1" u="sng"/>
              <a:t>G</a:t>
            </a:r>
            <a:r>
              <a:rPr lang="en-GB"/>
              <a:t>AA&gt;</a:t>
            </a:r>
            <a:r>
              <a:rPr lang="en-GB" b="1" u="sng">
                <a:solidFill>
                  <a:srgbClr val="FF0000"/>
                </a:solidFill>
              </a:rPr>
              <a:t>A</a:t>
            </a:r>
            <a:r>
              <a:rPr lang="en-GB"/>
              <a:t>AA</a:t>
            </a:r>
          </a:p>
          <a:p>
            <a:r>
              <a:rPr lang="en-GB" b="1"/>
              <a:t>Glutamic acid -&gt; Glutamine</a:t>
            </a:r>
          </a:p>
        </p:txBody>
      </p:sp>
      <p:sp>
        <p:nvSpPr>
          <p:cNvPr id="64515" name="Line 9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Text Box 10"/>
          <p:cNvSpPr txBox="1">
            <a:spLocks noChangeArrowheads="1"/>
          </p:cNvSpPr>
          <p:nvPr/>
        </p:nvSpPr>
        <p:spPr bwMode="auto">
          <a:xfrm>
            <a:off x="5940425" y="4652963"/>
            <a:ext cx="132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/>
              <a:t>G</a:t>
            </a:r>
            <a:r>
              <a:rPr lang="en-GB" b="1"/>
              <a:t>AA&gt;</a:t>
            </a:r>
            <a:r>
              <a:rPr lang="en-GB" b="1" u="sng">
                <a:solidFill>
                  <a:srgbClr val="FF0000"/>
                </a:solidFill>
              </a:rPr>
              <a:t>C</a:t>
            </a:r>
            <a:r>
              <a:rPr lang="en-GB" b="1"/>
              <a:t>AA</a:t>
            </a:r>
          </a:p>
          <a:p>
            <a:r>
              <a:rPr lang="en-GB" b="1" u="sng"/>
              <a:t>G</a:t>
            </a:r>
            <a:r>
              <a:rPr lang="en-GB" b="1"/>
              <a:t>AA&gt;</a:t>
            </a:r>
            <a:r>
              <a:rPr lang="en-GB" b="1" u="sng">
                <a:solidFill>
                  <a:srgbClr val="FF0000"/>
                </a:solidFill>
              </a:rPr>
              <a:t>A</a:t>
            </a:r>
            <a:r>
              <a:rPr lang="en-GB" b="1"/>
              <a:t>AA</a:t>
            </a:r>
          </a:p>
        </p:txBody>
      </p:sp>
      <p:sp>
        <p:nvSpPr>
          <p:cNvPr id="64517" name="Rectangle 11"/>
          <p:cNvSpPr>
            <a:spLocks noChangeArrowheads="1"/>
          </p:cNvSpPr>
          <p:nvPr/>
        </p:nvSpPr>
        <p:spPr bwMode="auto">
          <a:xfrm>
            <a:off x="3924300" y="4508500"/>
            <a:ext cx="50323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179388" y="233363"/>
            <a:ext cx="8662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/>
              <a:t>Restriction Fragment Length Polymorphism</a:t>
            </a:r>
          </a:p>
          <a:p>
            <a:pPr algn="ctr"/>
            <a:r>
              <a:rPr lang="en-US" sz="3200" b="1"/>
              <a:t>RFLP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Line 4"/>
          <p:cNvSpPr>
            <a:spLocks noChangeShapeType="1"/>
          </p:cNvSpPr>
          <p:nvPr/>
        </p:nvSpPr>
        <p:spPr bwMode="auto">
          <a:xfrm>
            <a:off x="900113" y="2540000"/>
            <a:ext cx="45910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2452688" y="2422525"/>
            <a:ext cx="269875" cy="134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3127375" y="2422525"/>
            <a:ext cx="271463" cy="134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4027488" y="2413000"/>
            <a:ext cx="269875" cy="136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1312863" y="3068638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WT: GAGAGGGATATCGTCGGAAGT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755650" y="4221163"/>
            <a:ext cx="464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Mutated: </a:t>
            </a:r>
            <a:r>
              <a:rPr lang="en-GB" b="1">
                <a:solidFill>
                  <a:srgbClr val="FF0000"/>
                </a:solidFill>
              </a:rPr>
              <a:t>GAGAGGGATATCGTCGGAAGC</a:t>
            </a: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 flipH="1">
            <a:off x="1920875" y="2540000"/>
            <a:ext cx="114776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3197225" y="2540000"/>
            <a:ext cx="15954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2943225" y="1773238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T&gt;C</a:t>
            </a: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3197225" y="2093913"/>
            <a:ext cx="0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Line 15"/>
          <p:cNvSpPr>
            <a:spLocks noChangeShapeType="1"/>
          </p:cNvSpPr>
          <p:nvPr/>
        </p:nvSpPr>
        <p:spPr bwMode="auto">
          <a:xfrm>
            <a:off x="2843213" y="2349500"/>
            <a:ext cx="319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6"/>
          <p:cNvSpPr>
            <a:spLocks noChangeShapeType="1"/>
          </p:cNvSpPr>
          <p:nvPr/>
        </p:nvSpPr>
        <p:spPr bwMode="auto">
          <a:xfrm>
            <a:off x="3579813" y="2349500"/>
            <a:ext cx="382587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Line 17"/>
          <p:cNvSpPr>
            <a:spLocks noChangeShapeType="1"/>
          </p:cNvSpPr>
          <p:nvPr/>
        </p:nvSpPr>
        <p:spPr bwMode="auto">
          <a:xfrm>
            <a:off x="1984375" y="3565525"/>
            <a:ext cx="3163888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Text Box 18"/>
          <p:cNvSpPr txBox="1">
            <a:spLocks noChangeArrowheads="1"/>
          </p:cNvSpPr>
          <p:nvPr/>
        </p:nvSpPr>
        <p:spPr bwMode="auto">
          <a:xfrm>
            <a:off x="5148263" y="32845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T</a:t>
            </a:r>
          </a:p>
        </p:txBody>
      </p:sp>
      <p:sp>
        <p:nvSpPr>
          <p:cNvPr id="65551" name="Line 19"/>
          <p:cNvSpPr>
            <a:spLocks noChangeShapeType="1"/>
          </p:cNvSpPr>
          <p:nvPr/>
        </p:nvSpPr>
        <p:spPr bwMode="auto">
          <a:xfrm>
            <a:off x="2339975" y="4797425"/>
            <a:ext cx="2871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20"/>
          <p:cNvSpPr txBox="1">
            <a:spLocks noChangeArrowheads="1"/>
          </p:cNvSpPr>
          <p:nvPr/>
        </p:nvSpPr>
        <p:spPr bwMode="auto">
          <a:xfrm>
            <a:off x="5048250" y="44370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8934" name="Picture 22" descr="ARMS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133600"/>
            <a:ext cx="2322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54" name="Group 26"/>
          <p:cNvGrpSpPr>
            <a:grpSpLocks/>
          </p:cNvGrpSpPr>
          <p:nvPr/>
        </p:nvGrpSpPr>
        <p:grpSpPr bwMode="auto">
          <a:xfrm>
            <a:off x="4572000" y="1989138"/>
            <a:ext cx="1135063" cy="433387"/>
            <a:chOff x="2926" y="1207"/>
            <a:chExt cx="541" cy="273"/>
          </a:xfrm>
        </p:grpSpPr>
        <p:sp>
          <p:nvSpPr>
            <p:cNvPr id="65564" name="Line 23"/>
            <p:cNvSpPr>
              <a:spLocks noChangeShapeType="1"/>
            </p:cNvSpPr>
            <p:nvPr/>
          </p:nvSpPr>
          <p:spPr bwMode="auto">
            <a:xfrm>
              <a:off x="3198" y="148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24"/>
            <p:cNvSpPr>
              <a:spLocks noChangeShapeType="1"/>
            </p:cNvSpPr>
            <p:nvPr/>
          </p:nvSpPr>
          <p:spPr bwMode="auto">
            <a:xfrm>
              <a:off x="2926" y="148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Text Box 25"/>
            <p:cNvSpPr txBox="1">
              <a:spLocks noChangeArrowheads="1"/>
            </p:cNvSpPr>
            <p:nvPr/>
          </p:nvSpPr>
          <p:spPr bwMode="auto">
            <a:xfrm>
              <a:off x="3016" y="1207"/>
              <a:ext cx="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C’ </a:t>
              </a:r>
              <a:r>
                <a:rPr lang="en-GB" sz="1200" b="1"/>
                <a:t>323 bp</a:t>
              </a:r>
            </a:p>
          </p:txBody>
        </p:sp>
      </p:grpSp>
      <p:sp>
        <p:nvSpPr>
          <p:cNvPr id="65555" name="Rectangle 27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5556" name="Rectangle 2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5557" name="Rectangle 29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011863" y="5157788"/>
            <a:ext cx="298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/>
              <a:t>Conventional ARMS-PCR performed in 2 separate reactions using a common primer and primers specific for the mutated or WT sequence. A control amplification is carried out to check for the amount of loaded DNA</a:t>
            </a:r>
          </a:p>
        </p:txBody>
      </p:sp>
      <p:sp>
        <p:nvSpPr>
          <p:cNvPr id="65559" name="Rectangle 31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5560" name="Text Box 29"/>
          <p:cNvSpPr txBox="1">
            <a:spLocks noChangeArrowheads="1"/>
          </p:cNvSpPr>
          <p:nvPr/>
        </p:nvSpPr>
        <p:spPr bwMode="auto">
          <a:xfrm>
            <a:off x="6516688" y="1484313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N=WT primer</a:t>
            </a:r>
          </a:p>
          <a:p>
            <a:r>
              <a:rPr lang="en-GB"/>
              <a:t>Mt: Mutated primer</a:t>
            </a:r>
          </a:p>
        </p:txBody>
      </p:sp>
      <p:sp>
        <p:nvSpPr>
          <p:cNvPr id="65561" name="Line 30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Line 15"/>
          <p:cNvSpPr>
            <a:spLocks noChangeShapeType="1"/>
          </p:cNvSpPr>
          <p:nvPr/>
        </p:nvSpPr>
        <p:spPr bwMode="auto">
          <a:xfrm>
            <a:off x="2843213" y="2133600"/>
            <a:ext cx="319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Rectangle 2"/>
          <p:cNvSpPr>
            <a:spLocks noChangeArrowheads="1"/>
          </p:cNvSpPr>
          <p:nvPr/>
        </p:nvSpPr>
        <p:spPr bwMode="auto">
          <a:xfrm>
            <a:off x="250825" y="90488"/>
            <a:ext cx="8256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/>
              <a:t>Amplification Refractory Mutation System</a:t>
            </a:r>
          </a:p>
          <a:p>
            <a:pPr algn="ctr"/>
            <a:r>
              <a:rPr lang="en-US" sz="3200" b="1"/>
              <a:t>(ARMS)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358775" y="33337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alt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High Performance Liquid Chromatography</a:t>
            </a:r>
          </a:p>
        </p:txBody>
      </p:sp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835150" y="1268413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400">
                <a:latin typeface="Times" pitchFamily="18" charset="0"/>
              </a:rPr>
              <a:t>• Heteroduplex detection by denaturing HPLC</a:t>
            </a: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051050" y="35798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2051050" y="37322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619250" y="3267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A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1619250" y="371633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T</a:t>
            </a:r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2016125" y="4397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2051050" y="4581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1619250" y="40767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C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1619250" y="45085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G</a:t>
            </a:r>
          </a:p>
        </p:txBody>
      </p:sp>
      <p:sp>
        <p:nvSpPr>
          <p:cNvPr id="66571" name="Text Box 12"/>
          <p:cNvSpPr txBox="1">
            <a:spLocks noChangeArrowheads="1"/>
          </p:cNvSpPr>
          <p:nvPr/>
        </p:nvSpPr>
        <p:spPr bwMode="auto">
          <a:xfrm>
            <a:off x="327025" y="2182813"/>
            <a:ext cx="367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GB" sz="2400">
                <a:latin typeface="Times" pitchFamily="18" charset="0"/>
              </a:rPr>
              <a:t>DNA with a heterozygous  A&gt;C point mutation</a:t>
            </a:r>
          </a:p>
        </p:txBody>
      </p:sp>
      <p:sp>
        <p:nvSpPr>
          <p:cNvPr id="66572" name="Text Box 13"/>
          <p:cNvSpPr txBox="1">
            <a:spLocks noChangeArrowheads="1"/>
          </p:cNvSpPr>
          <p:nvPr/>
        </p:nvSpPr>
        <p:spPr bwMode="auto">
          <a:xfrm>
            <a:off x="3816350" y="3290888"/>
            <a:ext cx="1292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400">
                <a:latin typeface="Times" pitchFamily="18" charset="0"/>
              </a:rPr>
              <a:t>Amplify,</a:t>
            </a:r>
          </a:p>
          <a:p>
            <a:pPr eaLnBrk="0" hangingPunct="0"/>
            <a:r>
              <a:rPr lang="en-GB" altLang="en-GB" sz="2400">
                <a:latin typeface="Times" pitchFamily="18" charset="0"/>
              </a:rPr>
              <a:t>denature</a:t>
            </a:r>
          </a:p>
          <a:p>
            <a:pPr eaLnBrk="0" hangingPunct="0"/>
            <a:r>
              <a:rPr lang="en-GB" altLang="en-GB" sz="2400">
                <a:latin typeface="Times" pitchFamily="18" charset="0"/>
              </a:rPr>
              <a:t>and cool</a:t>
            </a:r>
          </a:p>
          <a:p>
            <a:pPr eaLnBrk="0" hangingPunct="0"/>
            <a:r>
              <a:rPr lang="en-GB" altLang="en-GB" sz="2400">
                <a:latin typeface="Times" pitchFamily="18" charset="0"/>
              </a:rPr>
              <a:t>slowly</a:t>
            </a:r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7431088" y="26225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 flipV="1">
            <a:off x="6059488" y="2776538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6"/>
          <p:cNvSpPr>
            <a:spLocks noChangeShapeType="1"/>
          </p:cNvSpPr>
          <p:nvPr/>
        </p:nvSpPr>
        <p:spPr bwMode="auto">
          <a:xfrm>
            <a:off x="7431088" y="27749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7045325" y="23193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A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7043738" y="267176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T</a:t>
            </a:r>
          </a:p>
        </p:txBody>
      </p:sp>
      <p:sp>
        <p:nvSpPr>
          <p:cNvPr id="66578" name="Line 19"/>
          <p:cNvSpPr>
            <a:spLocks noChangeShapeType="1"/>
          </p:cNvSpPr>
          <p:nvPr/>
        </p:nvSpPr>
        <p:spPr bwMode="auto">
          <a:xfrm>
            <a:off x="6072188" y="3508375"/>
            <a:ext cx="1338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Line 20"/>
          <p:cNvSpPr>
            <a:spLocks noChangeShapeType="1"/>
          </p:cNvSpPr>
          <p:nvPr/>
        </p:nvSpPr>
        <p:spPr bwMode="auto">
          <a:xfrm>
            <a:off x="7415213" y="3508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Line 21"/>
          <p:cNvSpPr>
            <a:spLocks noChangeShapeType="1"/>
          </p:cNvSpPr>
          <p:nvPr/>
        </p:nvSpPr>
        <p:spPr bwMode="auto">
          <a:xfrm>
            <a:off x="7424738" y="3660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Text Box 22"/>
          <p:cNvSpPr txBox="1">
            <a:spLocks noChangeArrowheads="1"/>
          </p:cNvSpPr>
          <p:nvPr/>
        </p:nvSpPr>
        <p:spPr bwMode="auto">
          <a:xfrm>
            <a:off x="7040563" y="320516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C</a:t>
            </a:r>
          </a:p>
        </p:txBody>
      </p:sp>
      <p:sp>
        <p:nvSpPr>
          <p:cNvPr id="66582" name="Text Box 23"/>
          <p:cNvSpPr txBox="1">
            <a:spLocks noChangeArrowheads="1"/>
          </p:cNvSpPr>
          <p:nvPr/>
        </p:nvSpPr>
        <p:spPr bwMode="auto">
          <a:xfrm>
            <a:off x="7032625" y="35671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G</a:t>
            </a:r>
          </a:p>
        </p:txBody>
      </p:sp>
      <p:sp>
        <p:nvSpPr>
          <p:cNvPr id="66583" name="Line 24"/>
          <p:cNvSpPr>
            <a:spLocks noChangeShapeType="1"/>
          </p:cNvSpPr>
          <p:nvPr/>
        </p:nvSpPr>
        <p:spPr bwMode="auto">
          <a:xfrm>
            <a:off x="6075363" y="57673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25"/>
          <p:cNvSpPr>
            <a:spLocks noChangeShapeType="1"/>
          </p:cNvSpPr>
          <p:nvPr/>
        </p:nvSpPr>
        <p:spPr bwMode="auto">
          <a:xfrm>
            <a:off x="7429500" y="57673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Text Box 26"/>
          <p:cNvSpPr txBox="1">
            <a:spLocks noChangeArrowheads="1"/>
          </p:cNvSpPr>
          <p:nvPr/>
        </p:nvSpPr>
        <p:spPr bwMode="auto">
          <a:xfrm>
            <a:off x="7040563" y="5740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T</a:t>
            </a:r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>
            <a:off x="6075363" y="56149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Line 28"/>
          <p:cNvSpPr>
            <a:spLocks noChangeShapeType="1"/>
          </p:cNvSpPr>
          <p:nvPr/>
        </p:nvSpPr>
        <p:spPr bwMode="auto">
          <a:xfrm>
            <a:off x="7446963" y="5614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Text Box 29"/>
          <p:cNvSpPr txBox="1">
            <a:spLocks noChangeArrowheads="1"/>
          </p:cNvSpPr>
          <p:nvPr/>
        </p:nvSpPr>
        <p:spPr bwMode="auto">
          <a:xfrm>
            <a:off x="7046913" y="52070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C</a:t>
            </a:r>
          </a:p>
        </p:txBody>
      </p:sp>
      <p:sp>
        <p:nvSpPr>
          <p:cNvPr id="66589" name="Line 30"/>
          <p:cNvSpPr>
            <a:spLocks noChangeShapeType="1"/>
          </p:cNvSpPr>
          <p:nvPr/>
        </p:nvSpPr>
        <p:spPr bwMode="auto">
          <a:xfrm>
            <a:off x="6053138" y="44973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Line 31"/>
          <p:cNvSpPr>
            <a:spLocks noChangeShapeType="1"/>
          </p:cNvSpPr>
          <p:nvPr/>
        </p:nvSpPr>
        <p:spPr bwMode="auto">
          <a:xfrm>
            <a:off x="7415213" y="44973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Text Box 32"/>
          <p:cNvSpPr txBox="1">
            <a:spLocks noChangeArrowheads="1"/>
          </p:cNvSpPr>
          <p:nvPr/>
        </p:nvSpPr>
        <p:spPr bwMode="auto">
          <a:xfrm>
            <a:off x="7031038" y="4089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A</a:t>
            </a:r>
          </a:p>
        </p:txBody>
      </p:sp>
      <p:sp>
        <p:nvSpPr>
          <p:cNvPr id="66592" name="Line 33"/>
          <p:cNvSpPr>
            <a:spLocks noChangeShapeType="1"/>
          </p:cNvSpPr>
          <p:nvPr/>
        </p:nvSpPr>
        <p:spPr bwMode="auto">
          <a:xfrm>
            <a:off x="6049963" y="46497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Line 34"/>
          <p:cNvSpPr>
            <a:spLocks noChangeShapeType="1"/>
          </p:cNvSpPr>
          <p:nvPr/>
        </p:nvSpPr>
        <p:spPr bwMode="auto">
          <a:xfrm>
            <a:off x="7412038" y="46497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7034213" y="46513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000">
                <a:latin typeface="Times" pitchFamily="18" charset="0"/>
              </a:rPr>
              <a:t>G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>
            <a:off x="6135688" y="1868488"/>
            <a:ext cx="2128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400">
                <a:latin typeface="Times" pitchFamily="18" charset="0"/>
              </a:rPr>
              <a:t>Homo-duplexes</a:t>
            </a:r>
          </a:p>
        </p:txBody>
      </p:sp>
      <p:sp>
        <p:nvSpPr>
          <p:cNvPr id="66596" name="Text Box 37"/>
          <p:cNvSpPr txBox="1">
            <a:spLocks noChangeArrowheads="1"/>
          </p:cNvSpPr>
          <p:nvPr/>
        </p:nvSpPr>
        <p:spPr bwMode="auto">
          <a:xfrm>
            <a:off x="7567613" y="2122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altLang="en-GB" sz="2000">
              <a:latin typeface="Times" pitchFamily="18" charset="0"/>
            </a:endParaRPr>
          </a:p>
        </p:txBody>
      </p:sp>
      <p:sp>
        <p:nvSpPr>
          <p:cNvPr id="66597" name="Text Box 38"/>
          <p:cNvSpPr txBox="1">
            <a:spLocks noChangeArrowheads="1"/>
          </p:cNvSpPr>
          <p:nvPr/>
        </p:nvSpPr>
        <p:spPr bwMode="auto">
          <a:xfrm>
            <a:off x="6129338" y="6178550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400">
                <a:latin typeface="Times" pitchFamily="18" charset="0"/>
              </a:rPr>
              <a:t>Hetero-duplexes</a:t>
            </a:r>
          </a:p>
        </p:txBody>
      </p:sp>
      <p:sp>
        <p:nvSpPr>
          <p:cNvPr id="66598" name="Line 39"/>
          <p:cNvSpPr>
            <a:spLocks noChangeShapeType="1"/>
          </p:cNvSpPr>
          <p:nvPr/>
        </p:nvSpPr>
        <p:spPr bwMode="auto">
          <a:xfrm>
            <a:off x="3013075" y="4100513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Line 40"/>
          <p:cNvSpPr>
            <a:spLocks noChangeShapeType="1"/>
          </p:cNvSpPr>
          <p:nvPr/>
        </p:nvSpPr>
        <p:spPr bwMode="auto">
          <a:xfrm flipV="1">
            <a:off x="5251450" y="2763838"/>
            <a:ext cx="61436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Line 41"/>
          <p:cNvSpPr>
            <a:spLocks noChangeShapeType="1"/>
          </p:cNvSpPr>
          <p:nvPr/>
        </p:nvSpPr>
        <p:spPr bwMode="auto">
          <a:xfrm flipV="1">
            <a:off x="5276850" y="3570288"/>
            <a:ext cx="59690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Line 42"/>
          <p:cNvSpPr>
            <a:spLocks noChangeShapeType="1"/>
          </p:cNvSpPr>
          <p:nvPr/>
        </p:nvSpPr>
        <p:spPr bwMode="auto">
          <a:xfrm>
            <a:off x="5210175" y="4448175"/>
            <a:ext cx="6350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Line 43"/>
          <p:cNvSpPr>
            <a:spLocks noChangeShapeType="1"/>
          </p:cNvSpPr>
          <p:nvPr/>
        </p:nvSpPr>
        <p:spPr bwMode="auto">
          <a:xfrm>
            <a:off x="5181600" y="5019675"/>
            <a:ext cx="706438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03" name="Group 45"/>
          <p:cNvGrpSpPr>
            <a:grpSpLocks/>
          </p:cNvGrpSpPr>
          <p:nvPr/>
        </p:nvGrpSpPr>
        <p:grpSpPr bwMode="auto">
          <a:xfrm>
            <a:off x="619125" y="3357563"/>
            <a:ext cx="2381250" cy="635000"/>
            <a:chOff x="390" y="2110"/>
            <a:chExt cx="1500" cy="400"/>
          </a:xfrm>
        </p:grpSpPr>
        <p:sp>
          <p:nvSpPr>
            <p:cNvPr id="66711" name="Text Box 46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12" name="Text Box 47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13" name="Text Box 48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14" name="Text Box 49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4" name="Group 50"/>
          <p:cNvGrpSpPr>
            <a:grpSpLocks/>
          </p:cNvGrpSpPr>
          <p:nvPr/>
        </p:nvGrpSpPr>
        <p:grpSpPr bwMode="auto">
          <a:xfrm>
            <a:off x="611188" y="4149725"/>
            <a:ext cx="2381250" cy="635000"/>
            <a:chOff x="390" y="2110"/>
            <a:chExt cx="1500" cy="400"/>
          </a:xfrm>
        </p:grpSpPr>
        <p:sp>
          <p:nvSpPr>
            <p:cNvPr id="66707" name="Text Box 51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8" name="Text Box 52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9" name="Text Box 53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10" name="Text Box 54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5" name="Group 55"/>
          <p:cNvGrpSpPr>
            <a:grpSpLocks/>
          </p:cNvGrpSpPr>
          <p:nvPr/>
        </p:nvGrpSpPr>
        <p:grpSpPr bwMode="auto">
          <a:xfrm>
            <a:off x="5942013" y="2398713"/>
            <a:ext cx="2381250" cy="635000"/>
            <a:chOff x="390" y="2110"/>
            <a:chExt cx="1500" cy="400"/>
          </a:xfrm>
        </p:grpSpPr>
        <p:sp>
          <p:nvSpPr>
            <p:cNvPr id="66703" name="Text Box 56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4" name="Text Box 57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5" name="Text Box 58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6" name="Text Box 59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6" name="Group 60"/>
          <p:cNvGrpSpPr>
            <a:grpSpLocks/>
          </p:cNvGrpSpPr>
          <p:nvPr/>
        </p:nvGrpSpPr>
        <p:grpSpPr bwMode="auto">
          <a:xfrm>
            <a:off x="5962650" y="3265488"/>
            <a:ext cx="2381250" cy="635000"/>
            <a:chOff x="390" y="2110"/>
            <a:chExt cx="1500" cy="400"/>
          </a:xfrm>
        </p:grpSpPr>
        <p:sp>
          <p:nvSpPr>
            <p:cNvPr id="66699" name="Text Box 61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0" name="Text Box 62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1" name="Text Box 63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702" name="Text Box 64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7" name="Group 65"/>
          <p:cNvGrpSpPr>
            <a:grpSpLocks/>
          </p:cNvGrpSpPr>
          <p:nvPr/>
        </p:nvGrpSpPr>
        <p:grpSpPr bwMode="auto">
          <a:xfrm>
            <a:off x="5992813" y="4240213"/>
            <a:ext cx="2381250" cy="635000"/>
            <a:chOff x="390" y="2110"/>
            <a:chExt cx="1500" cy="400"/>
          </a:xfrm>
        </p:grpSpPr>
        <p:sp>
          <p:nvSpPr>
            <p:cNvPr id="66695" name="Text Box 66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6" name="Text Box 67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7" name="Text Box 68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8" name="Text Box 69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8" name="Group 70"/>
          <p:cNvGrpSpPr>
            <a:grpSpLocks/>
          </p:cNvGrpSpPr>
          <p:nvPr/>
        </p:nvGrpSpPr>
        <p:grpSpPr bwMode="auto">
          <a:xfrm>
            <a:off x="6002338" y="5370513"/>
            <a:ext cx="2381250" cy="635000"/>
            <a:chOff x="390" y="2110"/>
            <a:chExt cx="1500" cy="400"/>
          </a:xfrm>
        </p:grpSpPr>
        <p:sp>
          <p:nvSpPr>
            <p:cNvPr id="66691" name="Text Box 71"/>
            <p:cNvSpPr txBox="1">
              <a:spLocks noChangeArrowheads="1"/>
            </p:cNvSpPr>
            <p:nvPr/>
          </p:nvSpPr>
          <p:spPr bwMode="auto">
            <a:xfrm>
              <a:off x="401" y="2110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2" name="Text Box 72"/>
            <p:cNvSpPr txBox="1">
              <a:spLocks noChangeArrowheads="1"/>
            </p:cNvSpPr>
            <p:nvPr/>
          </p:nvSpPr>
          <p:spPr bwMode="auto">
            <a:xfrm>
              <a:off x="1694" y="2115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3" name="Text Box 73"/>
            <p:cNvSpPr txBox="1">
              <a:spLocks noChangeArrowheads="1"/>
            </p:cNvSpPr>
            <p:nvPr/>
          </p:nvSpPr>
          <p:spPr bwMode="auto">
            <a:xfrm>
              <a:off x="390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3’</a:t>
              </a:r>
              <a:endParaRPr lang="en-US" sz="1200">
                <a:latin typeface="Times" pitchFamily="18" charset="0"/>
              </a:endParaRPr>
            </a:p>
          </p:txBody>
        </p:sp>
        <p:sp>
          <p:nvSpPr>
            <p:cNvPr id="66694" name="Text Box 74"/>
            <p:cNvSpPr txBox="1">
              <a:spLocks noChangeArrowheads="1"/>
            </p:cNvSpPr>
            <p:nvPr/>
          </p:nvSpPr>
          <p:spPr bwMode="auto">
            <a:xfrm>
              <a:off x="1689" y="2337"/>
              <a:ext cx="19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latin typeface="Times" pitchFamily="18" charset="0"/>
                </a:rPr>
                <a:t>5’</a:t>
              </a:r>
              <a:endParaRPr lang="en-US" sz="1200">
                <a:latin typeface="Times" pitchFamily="18" charset="0"/>
              </a:endParaRPr>
            </a:p>
          </p:txBody>
        </p:sp>
      </p:grpSp>
      <p:grpSp>
        <p:nvGrpSpPr>
          <p:cNvPr id="66609" name="Group 75"/>
          <p:cNvGrpSpPr>
            <a:grpSpLocks/>
          </p:cNvGrpSpPr>
          <p:nvPr/>
        </p:nvGrpSpPr>
        <p:grpSpPr bwMode="auto">
          <a:xfrm>
            <a:off x="876300" y="3624263"/>
            <a:ext cx="969963" cy="68262"/>
            <a:chOff x="570" y="2283"/>
            <a:chExt cx="611" cy="43"/>
          </a:xfrm>
        </p:grpSpPr>
        <p:sp>
          <p:nvSpPr>
            <p:cNvPr id="66686" name="Line 76"/>
            <p:cNvSpPr>
              <a:spLocks noChangeShapeType="1"/>
            </p:cNvSpPr>
            <p:nvPr/>
          </p:nvSpPr>
          <p:spPr bwMode="auto">
            <a:xfrm>
              <a:off x="570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7" name="Line 77"/>
            <p:cNvSpPr>
              <a:spLocks noChangeShapeType="1"/>
            </p:cNvSpPr>
            <p:nvPr/>
          </p:nvSpPr>
          <p:spPr bwMode="auto">
            <a:xfrm>
              <a:off x="71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8" name="Line 78"/>
            <p:cNvSpPr>
              <a:spLocks noChangeShapeType="1"/>
            </p:cNvSpPr>
            <p:nvPr/>
          </p:nvSpPr>
          <p:spPr bwMode="auto">
            <a:xfrm>
              <a:off x="867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9" name="Line 79"/>
            <p:cNvSpPr>
              <a:spLocks noChangeShapeType="1"/>
            </p:cNvSpPr>
            <p:nvPr/>
          </p:nvSpPr>
          <p:spPr bwMode="auto">
            <a:xfrm>
              <a:off x="100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0" name="Line 80"/>
            <p:cNvSpPr>
              <a:spLocks noChangeShapeType="1"/>
            </p:cNvSpPr>
            <p:nvPr/>
          </p:nvSpPr>
          <p:spPr bwMode="auto">
            <a:xfrm>
              <a:off x="1181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0" name="Group 81"/>
          <p:cNvGrpSpPr>
            <a:grpSpLocks/>
          </p:cNvGrpSpPr>
          <p:nvPr/>
        </p:nvGrpSpPr>
        <p:grpSpPr bwMode="auto">
          <a:xfrm>
            <a:off x="839788" y="4443413"/>
            <a:ext cx="969962" cy="68262"/>
            <a:chOff x="570" y="2283"/>
            <a:chExt cx="611" cy="43"/>
          </a:xfrm>
        </p:grpSpPr>
        <p:sp>
          <p:nvSpPr>
            <p:cNvPr id="66681" name="Line 82"/>
            <p:cNvSpPr>
              <a:spLocks noChangeShapeType="1"/>
            </p:cNvSpPr>
            <p:nvPr/>
          </p:nvSpPr>
          <p:spPr bwMode="auto">
            <a:xfrm>
              <a:off x="570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2" name="Line 83"/>
            <p:cNvSpPr>
              <a:spLocks noChangeShapeType="1"/>
            </p:cNvSpPr>
            <p:nvPr/>
          </p:nvSpPr>
          <p:spPr bwMode="auto">
            <a:xfrm>
              <a:off x="71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3" name="Line 84"/>
            <p:cNvSpPr>
              <a:spLocks noChangeShapeType="1"/>
            </p:cNvSpPr>
            <p:nvPr/>
          </p:nvSpPr>
          <p:spPr bwMode="auto">
            <a:xfrm>
              <a:off x="867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4" name="Line 85"/>
            <p:cNvSpPr>
              <a:spLocks noChangeShapeType="1"/>
            </p:cNvSpPr>
            <p:nvPr/>
          </p:nvSpPr>
          <p:spPr bwMode="auto">
            <a:xfrm>
              <a:off x="100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Line 86"/>
            <p:cNvSpPr>
              <a:spLocks noChangeShapeType="1"/>
            </p:cNvSpPr>
            <p:nvPr/>
          </p:nvSpPr>
          <p:spPr bwMode="auto">
            <a:xfrm>
              <a:off x="1181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1" name="Group 87"/>
          <p:cNvGrpSpPr>
            <a:grpSpLocks/>
          </p:cNvGrpSpPr>
          <p:nvPr/>
        </p:nvGrpSpPr>
        <p:grpSpPr bwMode="auto">
          <a:xfrm>
            <a:off x="6257925" y="2654300"/>
            <a:ext cx="969963" cy="68263"/>
            <a:chOff x="570" y="2283"/>
            <a:chExt cx="611" cy="43"/>
          </a:xfrm>
        </p:grpSpPr>
        <p:sp>
          <p:nvSpPr>
            <p:cNvPr id="66676" name="Line 88"/>
            <p:cNvSpPr>
              <a:spLocks noChangeShapeType="1"/>
            </p:cNvSpPr>
            <p:nvPr/>
          </p:nvSpPr>
          <p:spPr bwMode="auto">
            <a:xfrm>
              <a:off x="570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7" name="Line 89"/>
            <p:cNvSpPr>
              <a:spLocks noChangeShapeType="1"/>
            </p:cNvSpPr>
            <p:nvPr/>
          </p:nvSpPr>
          <p:spPr bwMode="auto">
            <a:xfrm>
              <a:off x="71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8" name="Line 90"/>
            <p:cNvSpPr>
              <a:spLocks noChangeShapeType="1"/>
            </p:cNvSpPr>
            <p:nvPr/>
          </p:nvSpPr>
          <p:spPr bwMode="auto">
            <a:xfrm>
              <a:off x="867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9" name="Line 91"/>
            <p:cNvSpPr>
              <a:spLocks noChangeShapeType="1"/>
            </p:cNvSpPr>
            <p:nvPr/>
          </p:nvSpPr>
          <p:spPr bwMode="auto">
            <a:xfrm>
              <a:off x="100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0" name="Line 92"/>
            <p:cNvSpPr>
              <a:spLocks noChangeShapeType="1"/>
            </p:cNvSpPr>
            <p:nvPr/>
          </p:nvSpPr>
          <p:spPr bwMode="auto">
            <a:xfrm>
              <a:off x="1181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2" name="Group 93"/>
          <p:cNvGrpSpPr>
            <a:grpSpLocks/>
          </p:cNvGrpSpPr>
          <p:nvPr/>
        </p:nvGrpSpPr>
        <p:grpSpPr bwMode="auto">
          <a:xfrm>
            <a:off x="6259513" y="3549650"/>
            <a:ext cx="969962" cy="68263"/>
            <a:chOff x="570" y="2283"/>
            <a:chExt cx="611" cy="43"/>
          </a:xfrm>
        </p:grpSpPr>
        <p:sp>
          <p:nvSpPr>
            <p:cNvPr id="66671" name="Line 94"/>
            <p:cNvSpPr>
              <a:spLocks noChangeShapeType="1"/>
            </p:cNvSpPr>
            <p:nvPr/>
          </p:nvSpPr>
          <p:spPr bwMode="auto">
            <a:xfrm>
              <a:off x="570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2" name="Line 95"/>
            <p:cNvSpPr>
              <a:spLocks noChangeShapeType="1"/>
            </p:cNvSpPr>
            <p:nvPr/>
          </p:nvSpPr>
          <p:spPr bwMode="auto">
            <a:xfrm>
              <a:off x="71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3" name="Line 96"/>
            <p:cNvSpPr>
              <a:spLocks noChangeShapeType="1"/>
            </p:cNvSpPr>
            <p:nvPr/>
          </p:nvSpPr>
          <p:spPr bwMode="auto">
            <a:xfrm>
              <a:off x="867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4" name="Line 97"/>
            <p:cNvSpPr>
              <a:spLocks noChangeShapeType="1"/>
            </p:cNvSpPr>
            <p:nvPr/>
          </p:nvSpPr>
          <p:spPr bwMode="auto">
            <a:xfrm>
              <a:off x="1009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5" name="Line 98"/>
            <p:cNvSpPr>
              <a:spLocks noChangeShapeType="1"/>
            </p:cNvSpPr>
            <p:nvPr/>
          </p:nvSpPr>
          <p:spPr bwMode="auto">
            <a:xfrm>
              <a:off x="1181" y="22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3" name="Group 99"/>
          <p:cNvGrpSpPr>
            <a:grpSpLocks/>
          </p:cNvGrpSpPr>
          <p:nvPr/>
        </p:nvGrpSpPr>
        <p:grpSpPr bwMode="auto">
          <a:xfrm>
            <a:off x="2065338" y="3625850"/>
            <a:ext cx="696912" cy="68263"/>
            <a:chOff x="724" y="3522"/>
            <a:chExt cx="439" cy="43"/>
          </a:xfrm>
        </p:grpSpPr>
        <p:sp>
          <p:nvSpPr>
            <p:cNvPr id="66667" name="Line 100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8" name="Line 101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9" name="Line 102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0" name="Line 103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4" name="Group 104"/>
          <p:cNvGrpSpPr>
            <a:grpSpLocks/>
          </p:cNvGrpSpPr>
          <p:nvPr/>
        </p:nvGrpSpPr>
        <p:grpSpPr bwMode="auto">
          <a:xfrm>
            <a:off x="2038350" y="4445000"/>
            <a:ext cx="696913" cy="68263"/>
            <a:chOff x="724" y="3522"/>
            <a:chExt cx="439" cy="43"/>
          </a:xfrm>
        </p:grpSpPr>
        <p:sp>
          <p:nvSpPr>
            <p:cNvPr id="66663" name="Line 105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4" name="Line 106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5" name="Line 107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6" name="Line 108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5" name="Group 109"/>
          <p:cNvGrpSpPr>
            <a:grpSpLocks/>
          </p:cNvGrpSpPr>
          <p:nvPr/>
        </p:nvGrpSpPr>
        <p:grpSpPr bwMode="auto">
          <a:xfrm>
            <a:off x="7448550" y="2657475"/>
            <a:ext cx="696913" cy="68263"/>
            <a:chOff x="724" y="3522"/>
            <a:chExt cx="439" cy="43"/>
          </a:xfrm>
        </p:grpSpPr>
        <p:sp>
          <p:nvSpPr>
            <p:cNvPr id="66659" name="Line 110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0" name="Line 111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1" name="Line 112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2" name="Line 113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6" name="Group 114"/>
          <p:cNvGrpSpPr>
            <a:grpSpLocks/>
          </p:cNvGrpSpPr>
          <p:nvPr/>
        </p:nvGrpSpPr>
        <p:grpSpPr bwMode="auto">
          <a:xfrm>
            <a:off x="7450138" y="3544888"/>
            <a:ext cx="696912" cy="68262"/>
            <a:chOff x="724" y="3522"/>
            <a:chExt cx="439" cy="43"/>
          </a:xfrm>
        </p:grpSpPr>
        <p:sp>
          <p:nvSpPr>
            <p:cNvPr id="66655" name="Line 115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6" name="Line 116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7" name="Line 117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8" name="Line 118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7" name="Group 119"/>
          <p:cNvGrpSpPr>
            <a:grpSpLocks/>
          </p:cNvGrpSpPr>
          <p:nvPr/>
        </p:nvGrpSpPr>
        <p:grpSpPr bwMode="auto">
          <a:xfrm>
            <a:off x="7451725" y="4538663"/>
            <a:ext cx="696913" cy="68262"/>
            <a:chOff x="724" y="3522"/>
            <a:chExt cx="439" cy="43"/>
          </a:xfrm>
        </p:grpSpPr>
        <p:sp>
          <p:nvSpPr>
            <p:cNvPr id="66651" name="Line 120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2" name="Line 121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Line 122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4" name="Line 123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8" name="Group 124"/>
          <p:cNvGrpSpPr>
            <a:grpSpLocks/>
          </p:cNvGrpSpPr>
          <p:nvPr/>
        </p:nvGrpSpPr>
        <p:grpSpPr bwMode="auto">
          <a:xfrm>
            <a:off x="6237288" y="4540250"/>
            <a:ext cx="696912" cy="68263"/>
            <a:chOff x="724" y="3522"/>
            <a:chExt cx="439" cy="43"/>
          </a:xfrm>
        </p:grpSpPr>
        <p:sp>
          <p:nvSpPr>
            <p:cNvPr id="66647" name="Line 125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8" name="Line 126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9" name="Line 127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0" name="Line 128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19" name="Group 129"/>
          <p:cNvGrpSpPr>
            <a:grpSpLocks/>
          </p:cNvGrpSpPr>
          <p:nvPr/>
        </p:nvGrpSpPr>
        <p:grpSpPr bwMode="auto">
          <a:xfrm>
            <a:off x="7453313" y="5648325"/>
            <a:ext cx="696912" cy="68263"/>
            <a:chOff x="724" y="3522"/>
            <a:chExt cx="439" cy="43"/>
          </a:xfrm>
        </p:grpSpPr>
        <p:sp>
          <p:nvSpPr>
            <p:cNvPr id="66643" name="Line 130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4" name="Line 131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5" name="Line 132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6" name="Line 133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20" name="Group 134"/>
          <p:cNvGrpSpPr>
            <a:grpSpLocks/>
          </p:cNvGrpSpPr>
          <p:nvPr/>
        </p:nvGrpSpPr>
        <p:grpSpPr bwMode="auto">
          <a:xfrm>
            <a:off x="6267450" y="5659438"/>
            <a:ext cx="696913" cy="68262"/>
            <a:chOff x="724" y="3522"/>
            <a:chExt cx="439" cy="43"/>
          </a:xfrm>
        </p:grpSpPr>
        <p:sp>
          <p:nvSpPr>
            <p:cNvPr id="66639" name="Line 135"/>
            <p:cNvSpPr>
              <a:spLocks noChangeShapeType="1"/>
            </p:cNvSpPr>
            <p:nvPr/>
          </p:nvSpPr>
          <p:spPr bwMode="auto">
            <a:xfrm>
              <a:off x="724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0" name="Line 136"/>
            <p:cNvSpPr>
              <a:spLocks noChangeShapeType="1"/>
            </p:cNvSpPr>
            <p:nvPr/>
          </p:nvSpPr>
          <p:spPr bwMode="auto">
            <a:xfrm>
              <a:off x="87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Line 137"/>
            <p:cNvSpPr>
              <a:spLocks noChangeShapeType="1"/>
            </p:cNvSpPr>
            <p:nvPr/>
          </p:nvSpPr>
          <p:spPr bwMode="auto">
            <a:xfrm>
              <a:off x="1021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Line 138"/>
            <p:cNvSpPr>
              <a:spLocks noChangeShapeType="1"/>
            </p:cNvSpPr>
            <p:nvPr/>
          </p:nvSpPr>
          <p:spPr bwMode="auto">
            <a:xfrm>
              <a:off x="1163" y="352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21" name="Line 139"/>
          <p:cNvSpPr>
            <a:spLocks noChangeShapeType="1"/>
          </p:cNvSpPr>
          <p:nvPr/>
        </p:nvSpPr>
        <p:spPr bwMode="auto">
          <a:xfrm flipV="1">
            <a:off x="6062663" y="2619375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22" name="Line 140"/>
          <p:cNvSpPr>
            <a:spLocks noChangeShapeType="1"/>
          </p:cNvSpPr>
          <p:nvPr/>
        </p:nvSpPr>
        <p:spPr bwMode="auto">
          <a:xfrm flipV="1">
            <a:off x="6072188" y="3657600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23" name="Line 141"/>
          <p:cNvSpPr>
            <a:spLocks noChangeShapeType="1"/>
          </p:cNvSpPr>
          <p:nvPr/>
        </p:nvSpPr>
        <p:spPr bwMode="auto">
          <a:xfrm flipV="1">
            <a:off x="677863" y="4397375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24" name="Line 142"/>
          <p:cNvSpPr>
            <a:spLocks noChangeShapeType="1"/>
          </p:cNvSpPr>
          <p:nvPr/>
        </p:nvSpPr>
        <p:spPr bwMode="auto">
          <a:xfrm flipV="1">
            <a:off x="652463" y="4581525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25" name="Line 143"/>
          <p:cNvSpPr>
            <a:spLocks noChangeShapeType="1"/>
          </p:cNvSpPr>
          <p:nvPr/>
        </p:nvSpPr>
        <p:spPr bwMode="auto">
          <a:xfrm flipV="1">
            <a:off x="688975" y="357981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26" name="Line 144"/>
          <p:cNvSpPr>
            <a:spLocks noChangeShapeType="1"/>
          </p:cNvSpPr>
          <p:nvPr/>
        </p:nvSpPr>
        <p:spPr bwMode="auto">
          <a:xfrm flipV="1">
            <a:off x="663575" y="373221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627" name="Group 145"/>
          <p:cNvGrpSpPr>
            <a:grpSpLocks/>
          </p:cNvGrpSpPr>
          <p:nvPr/>
        </p:nvGrpSpPr>
        <p:grpSpPr bwMode="auto">
          <a:xfrm>
            <a:off x="6994525" y="5522913"/>
            <a:ext cx="454025" cy="314325"/>
            <a:chOff x="4406" y="3479"/>
            <a:chExt cx="286" cy="198"/>
          </a:xfrm>
        </p:grpSpPr>
        <p:sp>
          <p:nvSpPr>
            <p:cNvPr id="66635" name="Line 146"/>
            <p:cNvSpPr>
              <a:spLocks noChangeShapeType="1"/>
            </p:cNvSpPr>
            <p:nvPr/>
          </p:nvSpPr>
          <p:spPr bwMode="auto">
            <a:xfrm flipV="1">
              <a:off x="4406" y="3479"/>
              <a:ext cx="151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Line 147"/>
            <p:cNvSpPr>
              <a:spLocks noChangeShapeType="1"/>
            </p:cNvSpPr>
            <p:nvPr/>
          </p:nvSpPr>
          <p:spPr bwMode="auto">
            <a:xfrm flipV="1">
              <a:off x="4554" y="3632"/>
              <a:ext cx="12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Line 148"/>
            <p:cNvSpPr>
              <a:spLocks noChangeShapeType="1"/>
            </p:cNvSpPr>
            <p:nvPr/>
          </p:nvSpPr>
          <p:spPr bwMode="auto">
            <a:xfrm>
              <a:off x="4558" y="3484"/>
              <a:ext cx="13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Line 149"/>
            <p:cNvSpPr>
              <a:spLocks noChangeShapeType="1"/>
            </p:cNvSpPr>
            <p:nvPr/>
          </p:nvSpPr>
          <p:spPr bwMode="auto">
            <a:xfrm>
              <a:off x="4409" y="3632"/>
              <a:ext cx="14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628" name="Group 150"/>
          <p:cNvGrpSpPr>
            <a:grpSpLocks/>
          </p:cNvGrpSpPr>
          <p:nvPr/>
        </p:nvGrpSpPr>
        <p:grpSpPr bwMode="auto">
          <a:xfrm>
            <a:off x="6970713" y="4408488"/>
            <a:ext cx="454025" cy="314325"/>
            <a:chOff x="4406" y="3479"/>
            <a:chExt cx="286" cy="198"/>
          </a:xfrm>
        </p:grpSpPr>
        <p:sp>
          <p:nvSpPr>
            <p:cNvPr id="66631" name="Line 151"/>
            <p:cNvSpPr>
              <a:spLocks noChangeShapeType="1"/>
            </p:cNvSpPr>
            <p:nvPr/>
          </p:nvSpPr>
          <p:spPr bwMode="auto">
            <a:xfrm flipV="1">
              <a:off x="4406" y="3479"/>
              <a:ext cx="151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Line 152"/>
            <p:cNvSpPr>
              <a:spLocks noChangeShapeType="1"/>
            </p:cNvSpPr>
            <p:nvPr/>
          </p:nvSpPr>
          <p:spPr bwMode="auto">
            <a:xfrm flipV="1">
              <a:off x="4554" y="3632"/>
              <a:ext cx="12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Line 153"/>
            <p:cNvSpPr>
              <a:spLocks noChangeShapeType="1"/>
            </p:cNvSpPr>
            <p:nvPr/>
          </p:nvSpPr>
          <p:spPr bwMode="auto">
            <a:xfrm>
              <a:off x="4558" y="3484"/>
              <a:ext cx="13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4" name="Line 154"/>
            <p:cNvSpPr>
              <a:spLocks noChangeShapeType="1"/>
            </p:cNvSpPr>
            <p:nvPr/>
          </p:nvSpPr>
          <p:spPr bwMode="auto">
            <a:xfrm>
              <a:off x="4409" y="3632"/>
              <a:ext cx="14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29" name="Text Box 155"/>
          <p:cNvSpPr txBox="1">
            <a:spLocks noChangeArrowheads="1"/>
          </p:cNvSpPr>
          <p:nvPr/>
        </p:nvSpPr>
        <p:spPr bwMode="auto">
          <a:xfrm>
            <a:off x="2319338" y="568166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Difference in migration!</a:t>
            </a:r>
          </a:p>
        </p:txBody>
      </p:sp>
      <p:sp>
        <p:nvSpPr>
          <p:cNvPr id="66630" name="Line 156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artridgeB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81075"/>
            <a:ext cx="34194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eteroHomoduplex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438943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ChromatogramHeterodupl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740150"/>
            <a:ext cx="38369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2"/>
          <p:cNvSpPr>
            <a:spLocks noChangeArrowheads="1"/>
          </p:cNvSpPr>
          <p:nvPr/>
        </p:nvSpPr>
        <p:spPr bwMode="auto">
          <a:xfrm>
            <a:off x="358775" y="33337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alt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High Performance Liquid Chromatography</a:t>
            </a:r>
          </a:p>
        </p:txBody>
      </p:sp>
      <p:sp>
        <p:nvSpPr>
          <p:cNvPr id="67589" name="Line 156"/>
          <p:cNvSpPr>
            <a:spLocks noChangeShapeType="1"/>
          </p:cNvSpPr>
          <p:nvPr/>
        </p:nvSpPr>
        <p:spPr bwMode="auto">
          <a:xfrm>
            <a:off x="287338" y="10525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A-Thal: deletions</a:t>
            </a:r>
          </a:p>
          <a:p>
            <a:pPr lvl="1"/>
            <a:r>
              <a:rPr lang="en-GB" smtClean="0"/>
              <a:t>Methodology: Gap PCR and Multiplex PCR</a:t>
            </a:r>
          </a:p>
          <a:p>
            <a:r>
              <a:rPr lang="en-GB" smtClean="0"/>
              <a:t>B-Thal: mutations</a:t>
            </a:r>
          </a:p>
          <a:p>
            <a:pPr lvl="1"/>
            <a:r>
              <a:rPr lang="en-GB" smtClean="0"/>
              <a:t>Sanger sequencing</a:t>
            </a:r>
          </a:p>
          <a:p>
            <a:pPr lvl="1"/>
            <a:r>
              <a:rPr lang="en-GB" smtClean="0"/>
              <a:t>RFLP</a:t>
            </a:r>
          </a:p>
          <a:p>
            <a:pPr lvl="1"/>
            <a:r>
              <a:rPr lang="en-GB" smtClean="0"/>
              <a:t>HPLC</a:t>
            </a:r>
          </a:p>
        </p:txBody>
      </p:sp>
      <p:sp>
        <p:nvSpPr>
          <p:cNvPr id="68611" name="Line 156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Red cell disorders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G6PD deficiency</a:t>
            </a:r>
          </a:p>
          <a:p>
            <a:endParaRPr lang="en-GB" smtClean="0"/>
          </a:p>
          <a:p>
            <a:r>
              <a:rPr lang="en-GB" smtClean="0"/>
              <a:t>Pyruvate Kinase deficiency</a:t>
            </a:r>
          </a:p>
          <a:p>
            <a:endParaRPr lang="en-GB" smtClean="0"/>
          </a:p>
          <a:p>
            <a:r>
              <a:rPr lang="en-GB" smtClean="0"/>
              <a:t>Diamond Blackfan Anaemia</a:t>
            </a:r>
          </a:p>
        </p:txBody>
      </p:sp>
      <p:sp>
        <p:nvSpPr>
          <p:cNvPr id="69635" name="Line 156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br27_1p027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149350"/>
            <a:ext cx="72898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972050" y="649128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http://old.aacb.asn.au/pubs/cbr05ci.htm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435600" y="90805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HBB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932363" y="2708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HBB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179388" y="908050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835150" y="260350"/>
            <a:ext cx="561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Human globin Genes: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G6PD deficiency and its genetics</a:t>
            </a:r>
          </a:p>
        </p:txBody>
      </p:sp>
      <p:sp>
        <p:nvSpPr>
          <p:cNvPr id="70658" name="AutoShape 2" descr="data:image/jpeg;base64,/9j/4AAQSkZJRgABAQAAAQABAAD/2wCEAAkGBhQSERUSEhIVFRUVFxQUFBYYFBoZFxkYExgVGBoUFRcXHiYfFxkjGhYUHy8gIycpLC0sHB8xNTAqNSYrLCkBCQoKDgwOFw8PGikcHBwsLCkpKSkpKSkpKSksKSkpLCkpLCkpKSkpKSkpKSksKSwpLCkpKSkpKSkpLCwpLCkpKf/AABEIAIwBGAMBIgACEQEDEQH/xAAbAAEAAwEBAQEAAAAAAAAAAAAAAQUGBAMCB//EAD8QAAICAQMCBAMEBwYFBQAAAAECAAMRBBIhBRMGIjFBUWFxFCMygRZCUlWRlNMHM2JyobEVU4KSwSRDstHw/8QAGAEBAQEBAQAAAAAAAAAAAAAAAAECBAP/xAAeEQEBAQABBQEBAAAAAAAAAAAAARESAiExUWFBgf/aAAwDAQACEQMRAD8A/W4iJyOwiIgIiIHl9pX9ofi2ev62M7frj2nriUl3h9mdrBYwJuNg87bQO3sBCem4HBlfR4bvWpVBUFWDPm0srgKoZMqqlBaRlidxGM4OTLia1F1wQZYgAlVBPxYgAfmSBJDjcV/WABI+RyAf9DMzqfDdzlgLBXySbFYl3JtR1sKsNqNWqkAcg5xwBOlOguzJ3CuwClXQO5Vu139x59d3cT1PtzmMhtX+IxMt+jt+assCK6zWWFpVypR17ZO0n1KHdnHH4cieug6Bat1buwwqoAEfaE2b8rt2+cNuXOCuSPpGG1pIiMTKkRiIUiRmSJUIgCICIiBxr1igl1F1ZNYJs8w8oX1LH0GIXrNBKKLk3WDNY3YLD08oPryCJRV9A1PZXTlk2VVKg22EC1q3RlYrtzSSFcEgty2ecTq0fh1i+/UOX4TC7yRmu22ytXYjNmwMmGPqQSZcjO1a6HqlV4JptSwDGdjBsZ9M49MzqlH0TpNqGlrtimmj7OoRi2/JQl3JVcAbBhefxHmXklWERAEikRiICJGZMBESMyqSYiB46rVpUu611Rf2mYKPpzifNXUK3IVLEYsvcXawOUBxvBHqM8TP+JdGw1dF5qaytarqwy19002OVIt7Pq4KgrkZI/Myn1VGtek2LWyX/Yb0UogrxZ3gVAXOEJUZ25mp0x58n6BExOt1GptextmqXTNqKtwVWS7sGh8mpV+8X73ZnGG9Z9MNV9oyv2jd36OznIo+ybau4LfY2f3v4vNnbjjMcV5NpE/O6RrhW6DvOourNt795HsrK3blSkeasqwqyauDngcTXdJquOjVWtPdKMBY1ZBBOdrNW/OQMcGLMWXVrEyH6N9U/e6fyS/1I/Rvqn73T+SX+pGfU5fGviZD9G+qfvdP5Jf6kfo31T97p/JL/UjJ7Xb6anWa5KkL2OEUYBZjgDPAyfr8Z7I4IBU5B5BByCPkR6z878U9B6iuku7vUhcpUqaV0Q3WFuBWuHPJ+PtKbwF4B6pSQ41H2OskE1H73d8c1ZCqfmDmXjPbPK74fr0/OOsdbFVmqtuJe2nUKq0Nqn0+2jy9t6EUYtLNnPHPIzxifoo4HJ+p9Pz+U4tf1CpO2zANusWpSNrbWb5+wGOZIvV3ZbS+Ihp7irPWtVmo6mXdiP7yrtlFVicZILnHvj5SOj+Mrru2WapCNHTqTVs8+pe5bCUpJYbApQDgMfMPSbN2TAJKbScgnbtJPoQTwSfjD7AwB2BgCVB25A9yo9QPmJd+Jn1iNL4x1LI3bv0l7NRVeGUdtad7hTU5ZyHYjdt3FOVOfXj4Hju53q7JRkNFNwNla1m7uuylRut+6xtA8vc5Yfnrup9RpprLuFZTZUjBVVvPc6ou4eh5Ycn2nXY9eFYmvAPkYlcAj9kn3+nwjZ6P6x/9ofUWruqUsopFOquYNc9K2WVdvahevkttZyFzjJzg4E2Wkt3Vo2Cu5VbB9RkA4PzE8jramtNBZDYiiwocFlBJAbB9PQ8/KdCWBhkEEHPIII/iJm+Fnl9RmZnqvQ+oPc70dSWmskbazpQ+0YHG7eM85PpOX9G+qfvdP5Jf6kufTfjYZjMx/wCjfVP3un8kv9SP0b6p+90/kl/qRk9rt9NhObQ9RruBNVivtJVtpyVZSQVYeqkEEYMzH6N9U/e6fyS/1J+dabwR1HUa62+lyh7h/wDWkGgWYwC6VjJZcj6H195Z0z2zeq+n7rMLresMvUyr4bF2npqr77K+y1GJuSkeV1Dbtxb2U4/DzqehaO+qkJqdR9osHrYKhX+WATn68fSd1m0eY7RgfiOOAfmfQSeGr3ZTxf4ns09rIl+npC6Z9QO6m4uyNg1r5lxkYGeT6cSu6f1a6vU6i0FFrs1ujqtqZCXzqNPpwSr7ht2kjjac4M1GotoGsq3c23VWKp4KBNOyO2eeDmxcfnLMsvPK/tH0/Jj/APcM4wug8b6iwKVfTF7qdQ/YOUbSvQVAW+wk7hltpJVORwD7fDeOLSKANTRVvr1jWW3UjaH0rouxQtu0jlhuDHOM49puw1ZPGzNn+XLgf/MfxnLZ0ylrq7MKXrSytFGMbLChbyfVF5xxGwysNpfEF/fu1a7K91PSWuqdCSe8167VbcNhG5jkg+0tdL4vvOpVM1Pv1Gp0/wBlVT36l04cra7luQ21PVVH3qYJ99Rquo01o1jvWEBUM2VIzngHHvzPcbN3G3cRnjbuK/7kf6S7DPqNJeXUM1bVk58jFSwwfcoSP4GRPaTPNsiIgIiJQiIkUlLqOp3XWPVpAihMrZqLAWRX/wCXXWpHdYfrHcADgcnOOjxBrmq07tXjuttrqyMjuWsEQnHtuYE/SdHTenLRUlKZ2ooUEnJOPVmJ9STkk/EmanZm93E/T9WuDXq1Y+62UDY3yBQhk+vm+k9ukdX729GTt3V7RdUTu27s4ZW431tg4fAzgjAIIljKPxH9ya9aOOz5bjng6ewjfu9vIQtgP+FgMboMxeRBETLSi8d1lum6xQCSaLQABkkkegA9TKLTeCHZmZ6NPVW1mibsIxZCul7mbWyije25Btx6LyTN1Im5cjN6drCWeCrUC7aNPeqNr1Wi1ytapq7i6Op2MMhMKV2/QifP6JX0ZYbXVdG1V9pbfZca6WVdiFN1RBJ53kEeq55G+iOScY/OdL4Htu04Bo09KtXoENasSLFotS13tBQYJXcoXn1PPMsNd4Quw9dSUGl79RZ2yVXat1daqy7q3C4YWlkABO4HcPfbRHKnGMJqfA1zK6jtBrtDXpWtz50trz5vTLq4bBOQRj39r3wl0h6Es7iBGss3lRatijCquQVqrCZ2jyhT6Z9TL6IvVas6ZCc3Ueo10Vm21tqLjnBJJY4CqByzE8BRyTwJ0iUPTKxqrvtb4KVlk0g9hjy2an4FmIKqfZBwfOZJC7+PsPrbuUFWlTPAsQ3Wkf4lVlSs/m0l9PrkJZbqLxj+7elqST8rVdgv/YZdRGmODpnV1uLJtau2vHcqfG9Q2drccMhwcMOOCPUTvzKrrvTWcC6kD7RTuaknjdnlqXP/AC3wAR7HB9QJ2dN6gt9KXJnbYoYAjDDP6rD2IOQRJZ+kv46ZQeNNLv06nyEV21Wslme3YEbhHKq2BnBzggYEv4zEWzX530XwtZdWrBEqQ/8AFUA8wAGrevtlFIBK+Q88fTnj3t8Jaq0WPZXQCa9Agq7zMln2J7GZLG2DCuGX2IB9Qcc70xNcqzxYTqvg6+5rCKdOnfroQP3Dv0ZoLn7jCDeMtuGNmCOc+3VX4LdLUurWpbPter1Dvjlq767VQNgZbzGslfTg+82MRzpxj89p8CXmvUdyujdZTplVNylDZp3sYk7alChg+AcEgH3nfp/Cdw13fZV7bWLcMXKDVikV9kJ2SbEGDjDquG/Dkc7OI504xERJmWiIiQIiICIiBT9ZG7UaNM/+5ZaR8RVUw5/6rFP5S4nJf0zdfVfk5qW5QuOD3u3yT7Y2f6zr24lITy1elFtb1t6OrIfowI/8z1nxaWCkoAWAO0E4BPsCfbn3gV3hbVtbotO78Oak3/5gMNn8wZaTK/2cdYfU6Rnek1KLblQFssQHYtkYGNrEp/0k+81MWd0l7JiIhSIiAiIkCIkBh8f/AMJRW+JdS9eluas4sKFK8/t2eRf9WE7dHo1prSpAAlaqigegCAATl61oe9Wq9xU220WljyPubUcr6+p2Y+U7ywzjIyfQZ5/L4xfB+piIgJTdDAru1VAI8ti3KB7LqQWOfrYtx/OXEymgTUjrGp3BeyaKDv2nJCtdsrznGQWtyfgBLEvlrIiJFIiICIiQIiJREmRJgIiJAiIgJXdcqsert1ruNjBXy20BPV8sMkZUFcgHlhLGJRlaOhM1lDW0KXqr1KM+Q2Sva7Dbjgk43YOOCDO7wl0NtNQA5G5lq3IqbEQomDhdzZYn1OecDiXkS7qTpROR+rVi1qS3nWs2kYONq+uD7kDnHwInZKd/DSFmfuWb2dnJ3Hb512be3nb/AHeFz8syRamjr9QQEI67u2yp28M32h8K6j0OWYZ54zzLDR6tbUDrnBz6jBGOCCD7ggiVB8KB1VbrTbtWmtQUUKEpYPt2j1LFVySf1RgDnN3VSqKFVQqgYCgAAD5AS3EmvuIiZUiIgIiJQEymm6PqKGDVIpBOqtALfgutY4+qvuDH4FT67uNXIxLuGayVHQLagtTUpdUlyXALjkslq25W04JLlbMk8729xz66bwsWdGsAVUXKgBWK/ftalSseUCrtB2/QHgT78d+IL9LVUdPS1rPdWrADgJuXcv8AmfKoB/i+U0iPkAjOCMjPB5wfSW2scZXD0urUA2d90YFiU2oVwMD4sePXifXWda9VLPWiu42hFYlVZmYKASAccnGZ3TzupVxhhkZBx81IIP8AEA/lMtqDUeLgKbLECbu52qVss7Ydu2tjI7H8LAbxj4rPq3xQfPbWtb6euvT3Mdx7jJfuO5cArwF4HucjiW1XSqlc2LUoZmZ2IHJZwgZv8xCIM/KcdWh0x1DViodytabW4O3DNZsOM4JDLYQCOM8es1sZyuFfFFgLlqdyLb29yrZ/z+zjlfvGIy3lzjGD65lx0vqPeV2AICuyDIYHC45KsAQTPb7Em3btGN3cx/j3b9313HP1nolQXOBjcSx+ZPv9eJFkfcREikREgRESiJMiTARESBERAREQEREBERAREQEREBERAREQEREoqPFin7Ja4BY1bbwo9SaGFgA/7ZbLYGG4HIIDA/EHkH/WCAeDyPcf+JS+G27W7ROTuoA7ROfPQxPbIJzuK42NznK543CX8T9XcREy0Sm6TWG1esuHxo0/y+4V3JHx5uI/L5Tr6x1T7PUX2l3yFqrHrZY3CoPqfU+wzmR0Pph09CVltzjLWPjG+xyWsfA+LljKy74iIaIiJAiIgIiJURJkSYCIiQIiICIiAiIgIiICIiAiIgIiICIiAiJ8XXKil3YKqglmJwABySSfQSj7ld1npqWBbC4qsqyaruPIW9QckZQ4GVPrj4gGca6nUarmk/ZqCOLCu6+wEHmtG8tS/hILBif2RPavwrptwd6u84zh7ibWGeTgvnaPkABLmJuqRv7S9PQwr1dlYckgPQ/erbng4XzoT6kEEDP4jPQ/2o6Jm7dFnds/ZJFS/VntwAPjjJ+RmsqrCjCgKPgAB/tJsUNwwBHzGf8AeXsmVUdK0BsYam967LACKxWd1VIbG5az+sxwMucZwMAe9xKm7wrpi29ahU5x95STU/HoC1ZGR8jPB7dRpebCdVQPxMEA1FYA5Yqg23j1OFCn4AyeV8LPqOsNaAqu9mZURSdoLOcDc2Dhfc8e0rk8Q4ZA+whhduZCxw1b0IoG5Qee7zx7CWLJVqaQcrZVYFZSpyCOCrqw9COCCPl6YnM3RqAMN64syzWnfhyhZixOc5ROc8YGIBuuqLhUEcjbczWcBV7BQFTk59X9flOHU+MEC5rrZvutTZuONgOm2Ao2Cc5LDkcTo1fSNKFVXGQ29AN5Jf7Sy7t3PmDMAcn0IzPazolBHmGQBZkmw5IvwHDEnkNtHr8BL2Tu+G8QoOTuXG8OCp3DYivwFzkkOv8AH4yL/E9acMtgYCxnXt5KCntly2DjgWoeDyCcehx6tpNPbuz233MyN5uCxVUKkZ9dqqMfKP8AhFADA4JIdHLWEse8EDB2JyWIRAM/DiDunTdeqsuNCtlxv+HPbKh8c5GCy+oGc8eksZzUdPStmZcjdnK7m25OMkJnAJ9zidMy1ESZEmAiIkCIiAiIgIiICIiAiIgIiICIiAiJGYEym6tUbtRTQRmoK99vwY1lFrrYYwV3MWPP6g9syH6u/eYbkStLkoI7bOzM6oRlgcVA71A4Px+E4/8AjeoVAbSlex//AFR7RIoXCFVxv86sC/32cAAHb6zUZtaYmJTaDqrvYCzKEdrkRBWxOaWKnddu2q3lYlNvyzwZcSNRMREgRE8dXrEqXfY6ouQMk4GScAfMk8YlGd0PV6aOoW6MMB3Qt6VbT5bGLGzGONreV8+md/rmd3UPDgsa1wyh7DpyCU9tOSdjEHJUk+nz94P2VtTXqe4ht7DKhyDmokMW+nlPPHGfWWyXKTtBBOA2AedrZAb6Eg/wMtrMigr8J7WTBqCqaSfIzOvZLZSty3CHd6H05+PHnp/CdilWNlTlE06IpqOwjTreo7nmOci7PHoV98zTSY5LxZjqvhFra7aksqRLGub+6Praowx2sCWQhsYIyD8p9azweXLc17We1+2Vbae8CHZiDneSSc+2WAxmaWI04oVcAD4AD+EmIkaRJkSYQiIkCIiAiIgIiICIiAiIgIiICIiAiIlHJd0ml7Ba1SGxcYcjzDb6c++PaeQ6BpwAOxXhW3gbeN/Hm+Z4HJ+AlhEaY5F6XULTcKkFh9XA8xyAMk/HAA+gHwnXEQEREgSv6ronc1WV7S1TMdrEqCHQocMAdjjPDYPuPeWESjON0W8lWyiu1TJfZ3WJsBW0LUy7AG2s4Is4P4uPNO3pHRDRYW3swNNNXmdmO6o2Zxu9Fww+Etol0zCIiZCIiAiIlESZEmB//9k="/>
          <p:cNvSpPr>
            <a:spLocks noChangeAspect="1" noChangeArrowheads="1"/>
          </p:cNvSpPr>
          <p:nvPr/>
        </p:nvSpPr>
        <p:spPr bwMode="auto">
          <a:xfrm>
            <a:off x="63500" y="-652463"/>
            <a:ext cx="266700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2948" name="Picture 4" descr="http://ars.els-cdn.com/content/image/1-s2.0-S0140673608600732-g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16338"/>
            <a:ext cx="69119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6" descr="https://s3.amazonaws.com/healthtap-public/ht-staging/user_answer/avatars/447528/large/stringio.jpeg?1350446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557338"/>
            <a:ext cx="3333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298450" y="118268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G6PD deficiency: </a:t>
            </a:r>
            <a:br>
              <a:rPr lang="en-GB" smtClean="0"/>
            </a:br>
            <a:r>
              <a:rPr lang="en-GB" smtClean="0"/>
              <a:t>geographical distribution</a:t>
            </a:r>
          </a:p>
        </p:txBody>
      </p:sp>
      <p:pic>
        <p:nvPicPr>
          <p:cNvPr id="71682" name="Picture 2" descr="Full-size image (62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Line 156"/>
          <p:cNvSpPr>
            <a:spLocks noChangeShapeType="1"/>
          </p:cNvSpPr>
          <p:nvPr/>
        </p:nvSpPr>
        <p:spPr bwMode="auto">
          <a:xfrm>
            <a:off x="287338" y="16287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G6PD: genetic defects</a:t>
            </a:r>
          </a:p>
        </p:txBody>
      </p:sp>
      <p:pic>
        <p:nvPicPr>
          <p:cNvPr id="72706" name="Picture 2" descr="Full-size image (43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557338"/>
            <a:ext cx="85153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Line 156"/>
          <p:cNvSpPr>
            <a:spLocks noChangeShapeType="1"/>
          </p:cNvSpPr>
          <p:nvPr/>
        </p:nvSpPr>
        <p:spPr bwMode="auto">
          <a:xfrm>
            <a:off x="287338" y="1412875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Pyruvate kinase deficiency</a:t>
            </a:r>
          </a:p>
        </p:txBody>
      </p:sp>
      <p:pic>
        <p:nvPicPr>
          <p:cNvPr id="73730" name="Picture 6" descr="File:Red Blood Cell abnormalit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7620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Line 156"/>
          <p:cNvSpPr>
            <a:spLocks noChangeShapeType="1"/>
          </p:cNvSpPr>
          <p:nvPr/>
        </p:nvSpPr>
        <p:spPr bwMode="auto">
          <a:xfrm>
            <a:off x="28733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4284663" y="5949950"/>
            <a:ext cx="1439862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Pyruvate Kinase deficiency</a:t>
            </a:r>
          </a:p>
        </p:txBody>
      </p:sp>
      <p:grpSp>
        <p:nvGrpSpPr>
          <p:cNvPr id="74755" name="Group 11"/>
          <p:cNvGrpSpPr>
            <a:grpSpLocks/>
          </p:cNvGrpSpPr>
          <p:nvPr/>
        </p:nvGrpSpPr>
        <p:grpSpPr bwMode="auto">
          <a:xfrm>
            <a:off x="2268538" y="1844675"/>
            <a:ext cx="4032250" cy="2678113"/>
            <a:chOff x="1429" y="1162"/>
            <a:chExt cx="2540" cy="1687"/>
          </a:xfrm>
        </p:grpSpPr>
        <p:pic>
          <p:nvPicPr>
            <p:cNvPr id="74760" name="Picture 6" descr="haemol_anaemia3_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9" y="1162"/>
              <a:ext cx="2540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2517" y="2160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acanthocytes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 flipV="1">
              <a:off x="3107" y="2024"/>
              <a:ext cx="272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2925" y="2341"/>
              <a:ext cx="136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 flipH="1" flipV="1">
              <a:off x="2517" y="1661"/>
              <a:ext cx="499" cy="4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6" name="Group 12"/>
          <p:cNvGrpSpPr>
            <a:grpSpLocks/>
          </p:cNvGrpSpPr>
          <p:nvPr/>
        </p:nvGrpSpPr>
        <p:grpSpPr bwMode="auto">
          <a:xfrm>
            <a:off x="1619250" y="5157788"/>
            <a:ext cx="6053138" cy="1285875"/>
            <a:chOff x="1383" y="3294"/>
            <a:chExt cx="3813" cy="810"/>
          </a:xfrm>
        </p:grpSpPr>
        <p:pic>
          <p:nvPicPr>
            <p:cNvPr id="74758" name="Picture 12" descr="View the MathML sour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3" y="3294"/>
              <a:ext cx="340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9" name="Rectangle 13"/>
            <p:cNvSpPr>
              <a:spLocks noChangeArrowheads="1"/>
            </p:cNvSpPr>
            <p:nvPr/>
          </p:nvSpPr>
          <p:spPr bwMode="auto">
            <a:xfrm>
              <a:off x="1383" y="3702"/>
              <a:ext cx="3813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fontAlgn="ctr"/>
              <a:r>
                <a:rPr lang="en-US" sz="1400" b="1"/>
                <a:t>Pyruvate kinase is a rate-controlling glycolytic enzyme that catalyses </a:t>
              </a:r>
            </a:p>
            <a:p>
              <a:pPr fontAlgn="ctr"/>
              <a:r>
                <a:rPr lang="en-US" sz="1400" b="1"/>
                <a:t>the irreversible conversion of  phosphoenolpyruvate (PEP) to pyruvate, </a:t>
              </a:r>
            </a:p>
            <a:p>
              <a:pPr fontAlgn="ctr"/>
              <a:r>
                <a:rPr lang="en-US" sz="1400" b="1"/>
                <a:t>coupled to the synthesis of one molecule of ATP.</a:t>
              </a:r>
            </a:p>
          </p:txBody>
        </p:sp>
      </p:grpSp>
      <p:sp>
        <p:nvSpPr>
          <p:cNvPr id="74757" name="Line 156"/>
          <p:cNvSpPr>
            <a:spLocks noChangeShapeType="1"/>
          </p:cNvSpPr>
          <p:nvPr/>
        </p:nvSpPr>
        <p:spPr bwMode="auto">
          <a:xfrm>
            <a:off x="28733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3"/>
          <p:cNvSpPr txBox="1">
            <a:spLocks noChangeArrowheads="1"/>
          </p:cNvSpPr>
          <p:nvPr/>
        </p:nvSpPr>
        <p:spPr bwMode="auto">
          <a:xfrm>
            <a:off x="611188" y="4221163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Figure 2   Schematic representation of PK-LR  gene and distribution of mutations associated with PK deficiency. Nucleotides are numbered starting from the ATG in red blood cell-specific exon 1.</a:t>
            </a: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116013" y="5734050"/>
            <a:ext cx="6961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Alberto  Zanella , Elisa  Fermo , Paola  Bianchi , Laurent Roberto  Chiarelli , Giovanna  Valentini. Pyruvate kinase deficiency: The genotype-phenotype association; Blood Reviews Volume 21, Issue 4 2007 217 – 231. </a:t>
            </a:r>
            <a:r>
              <a:rPr lang="en-US" sz="1000" b="1">
                <a:hlinkClick r:id="rId2"/>
              </a:rPr>
              <a:t>http://dx.doi.org/10.1016/j.blre.2007.01.001</a:t>
            </a:r>
            <a:endParaRPr lang="en-US" sz="1000" b="1"/>
          </a:p>
          <a:p>
            <a:endParaRPr lang="en-US" sz="1000" b="1"/>
          </a:p>
          <a:p>
            <a:r>
              <a:rPr lang="en-GB" sz="1000" b="1"/>
              <a:t>GenBank accession numbers D10326 and D90465); for the genomic DNA and the putative promoter region GenBank accession numbers are U47654 and D13232 respectively.</a:t>
            </a:r>
            <a:endParaRPr lang="en-US" sz="1000" b="1"/>
          </a:p>
        </p:txBody>
      </p:sp>
      <p:sp>
        <p:nvSpPr>
          <p:cNvPr id="75779" name="Line 156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>
                <a:solidFill>
                  <a:schemeClr val="tx2"/>
                </a:solidFill>
              </a:rPr>
              <a:t>Pyruvate Kinase genetic defect</a:t>
            </a:r>
          </a:p>
        </p:txBody>
      </p:sp>
      <p:pic>
        <p:nvPicPr>
          <p:cNvPr id="75781" name="Picture 10" descr="science?_ob=MiamiCaptionURL&amp;_method=retrieve&amp;_eid=1-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829945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11"/>
          <p:cNvSpPr>
            <a:spLocks noChangeArrowheads="1"/>
          </p:cNvSpPr>
          <p:nvPr/>
        </p:nvSpPr>
        <p:spPr bwMode="auto">
          <a:xfrm>
            <a:off x="2411413" y="4797425"/>
            <a:ext cx="144462" cy="1444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3" name="Text Box 12"/>
          <p:cNvSpPr txBox="1">
            <a:spLocks noChangeArrowheads="1"/>
          </p:cNvSpPr>
          <p:nvPr/>
        </p:nvSpPr>
        <p:spPr bwMode="auto">
          <a:xfrm>
            <a:off x="1042988" y="4751388"/>
            <a:ext cx="19065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/>
              <a:t>Missense mutations</a:t>
            </a:r>
          </a:p>
          <a:p>
            <a:r>
              <a:rPr lang="en-GB" sz="1000" b="1"/>
              <a:t>Spice sites</a:t>
            </a:r>
          </a:p>
          <a:p>
            <a:r>
              <a:rPr lang="en-GB" sz="1000" b="1"/>
              <a:t>Stop codons</a:t>
            </a:r>
          </a:p>
          <a:p>
            <a:r>
              <a:rPr lang="en-GB" sz="1000" b="1"/>
              <a:t>In frame insertions/deletions</a:t>
            </a:r>
          </a:p>
          <a:p>
            <a:r>
              <a:rPr lang="en-GB" sz="1000" b="1"/>
              <a:t>Mutations</a:t>
            </a:r>
          </a:p>
          <a:p>
            <a:endParaRPr lang="en-GB" sz="1000" b="1"/>
          </a:p>
          <a:p>
            <a:endParaRPr lang="en-GB" sz="1000" b="1"/>
          </a:p>
        </p:txBody>
      </p:sp>
      <p:sp>
        <p:nvSpPr>
          <p:cNvPr id="75784" name="Oval 13"/>
          <p:cNvSpPr>
            <a:spLocks noChangeArrowheads="1"/>
          </p:cNvSpPr>
          <p:nvPr/>
        </p:nvSpPr>
        <p:spPr bwMode="auto">
          <a:xfrm>
            <a:off x="1835150" y="494188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5" name="AutoShape 14"/>
          <p:cNvSpPr>
            <a:spLocks noChangeArrowheads="1"/>
          </p:cNvSpPr>
          <p:nvPr/>
        </p:nvSpPr>
        <p:spPr bwMode="auto">
          <a:xfrm>
            <a:off x="2916238" y="5229225"/>
            <a:ext cx="144462" cy="144463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6" name="AutoShape 15"/>
          <p:cNvSpPr>
            <a:spLocks noChangeArrowheads="1"/>
          </p:cNvSpPr>
          <p:nvPr/>
        </p:nvSpPr>
        <p:spPr bwMode="auto">
          <a:xfrm rot="10800000" flipH="1">
            <a:off x="2124075" y="5157788"/>
            <a:ext cx="71438" cy="144462"/>
          </a:xfrm>
          <a:prstGeom prst="triangle">
            <a:avLst>
              <a:gd name="adj" fmla="val 4782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7" name="Oval 16"/>
          <p:cNvSpPr>
            <a:spLocks noChangeArrowheads="1"/>
          </p:cNvSpPr>
          <p:nvPr/>
        </p:nvSpPr>
        <p:spPr bwMode="auto">
          <a:xfrm>
            <a:off x="1908175" y="5445125"/>
            <a:ext cx="144463" cy="144463"/>
          </a:xfrm>
          <a:prstGeom prst="ellipse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22312"/>
          </a:xfrm>
        </p:spPr>
        <p:txBody>
          <a:bodyPr lIns="0" rIns="0" bIns="0" anchor="b">
            <a:normAutofit/>
          </a:bodyPr>
          <a:lstStyle/>
          <a:p>
            <a:pPr eaLnBrk="1" hangingPunct="1">
              <a:defRPr/>
            </a:pPr>
            <a:r>
              <a:rPr lang="en-GB" sz="41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Diamond Blackfan Anaemia (DBA)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288" y="1196975"/>
            <a:ext cx="8353425" cy="3527425"/>
          </a:xfrm>
        </p:spPr>
        <p:txBody>
          <a:bodyPr/>
          <a:lstStyle/>
          <a:p>
            <a:pPr marL="273050" indent="-273050" eaLnBrk="1" hangingPunct="1"/>
            <a:r>
              <a:rPr lang="en-GB" sz="2000" smtClean="0"/>
              <a:t>Rare, genetically &amp; clinically heterogeneous red cell aplasia</a:t>
            </a:r>
          </a:p>
          <a:p>
            <a:pPr marL="273050" indent="-273050" eaLnBrk="1" hangingPunct="1"/>
            <a:endParaRPr lang="en-GB" sz="2000" smtClean="0"/>
          </a:p>
          <a:p>
            <a:pPr marL="273050" indent="-273050" eaLnBrk="1" hangingPunct="1"/>
            <a:r>
              <a:rPr lang="en-GB" sz="2000" smtClean="0">
                <a:solidFill>
                  <a:srgbClr val="FF0000"/>
                </a:solidFill>
              </a:rPr>
              <a:t>May be inherited or sporadic</a:t>
            </a:r>
          </a:p>
          <a:p>
            <a:pPr marL="273050" indent="-273050" eaLnBrk="1" hangingPunct="1"/>
            <a:endParaRPr lang="en-GB" sz="2000" smtClean="0"/>
          </a:p>
          <a:p>
            <a:pPr marL="273050" indent="-273050" eaLnBrk="1" hangingPunct="1"/>
            <a:r>
              <a:rPr lang="en-GB" sz="2000" smtClean="0"/>
              <a:t>Affects about 7 per 1,000,000 live births and </a:t>
            </a:r>
            <a:r>
              <a:rPr lang="en-GB" sz="2000" smtClean="0">
                <a:solidFill>
                  <a:srgbClr val="FF0000"/>
                </a:solidFill>
              </a:rPr>
              <a:t>usually</a:t>
            </a:r>
            <a:r>
              <a:rPr lang="en-GB" sz="2000" smtClean="0"/>
              <a:t> presents during the first year of life</a:t>
            </a:r>
          </a:p>
          <a:p>
            <a:pPr marL="273050" indent="-273050" eaLnBrk="1" hangingPunct="1"/>
            <a:endParaRPr lang="en-GB" sz="2000" smtClean="0"/>
          </a:p>
          <a:p>
            <a:pPr marL="273050" indent="-273050" eaLnBrk="1" hangingPunct="1"/>
            <a:r>
              <a:rPr lang="en-GB" sz="2000" smtClean="0"/>
              <a:t>~50% of DBA patients also </a:t>
            </a:r>
            <a:r>
              <a:rPr lang="en-GB" sz="2000" smtClean="0">
                <a:solidFill>
                  <a:srgbClr val="FF0000"/>
                </a:solidFill>
              </a:rPr>
              <a:t>have</a:t>
            </a:r>
            <a:r>
              <a:rPr lang="en-GB" sz="2000" smtClean="0"/>
              <a:t> physical anomalies</a:t>
            </a:r>
            <a:r>
              <a:rPr lang="en-GB" sz="2000" smtClean="0">
                <a:solidFill>
                  <a:srgbClr val="FF0000"/>
                </a:solidFill>
              </a:rPr>
              <a:t>, eg </a:t>
            </a:r>
            <a:r>
              <a:rPr lang="en-GB" sz="2000" smtClean="0"/>
              <a:t>craniofacial (cleft palate), urogenital, upper limb (thumb) and </a:t>
            </a:r>
            <a:r>
              <a:rPr lang="en-GB" sz="2000" smtClean="0">
                <a:solidFill>
                  <a:srgbClr val="FF0000"/>
                </a:solidFill>
              </a:rPr>
              <a:t>cardiac</a:t>
            </a:r>
          </a:p>
        </p:txBody>
      </p:sp>
      <p:pic>
        <p:nvPicPr>
          <p:cNvPr id="76803" name="Picture 2" descr="Diamond-Blackfan An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868863"/>
            <a:ext cx="25193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4881563"/>
            <a:ext cx="23764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 descr="An external file that holds a picture, illustration, etc.&#10;Object name is nihms111280f2.jpg Object name is nihms111280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68863"/>
            <a:ext cx="26003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Line 156"/>
          <p:cNvSpPr>
            <a:spLocks noChangeShapeType="1"/>
          </p:cNvSpPr>
          <p:nvPr/>
        </p:nvSpPr>
        <p:spPr bwMode="auto">
          <a:xfrm>
            <a:off x="287338" y="10525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4738" y="4262438"/>
            <a:ext cx="2592387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30S (S) unit: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 18S RNA + 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33 proteins</a:t>
            </a:r>
          </a:p>
          <a:p>
            <a:endParaRPr lang="en-GB" sz="2000">
              <a:solidFill>
                <a:schemeClr val="tx1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888" y="1844675"/>
            <a:ext cx="2592387" cy="16414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50S (L) unit: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 5S RNA,  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28S RNA, 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5.8S RNA + </a:t>
            </a:r>
          </a:p>
          <a:p>
            <a:r>
              <a:rPr lang="en-GB" sz="200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~49 proteins</a:t>
            </a:r>
          </a:p>
        </p:txBody>
      </p:sp>
      <p:sp>
        <p:nvSpPr>
          <p:cNvPr id="77827" name="TextBox 13"/>
          <p:cNvSpPr txBox="1">
            <a:spLocks noChangeArrowheads="1"/>
          </p:cNvSpPr>
          <p:nvPr/>
        </p:nvSpPr>
        <p:spPr bwMode="auto">
          <a:xfrm>
            <a:off x="179388" y="594995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onstantia" pitchFamily="18" charset="0"/>
              </a:rPr>
              <a:t>A protein knitting machine that uses mRNA as the pattern, amino acids as the wool and tRNA as the needles…</a:t>
            </a:r>
          </a:p>
        </p:txBody>
      </p:sp>
      <p:pic>
        <p:nvPicPr>
          <p:cNvPr id="77828" name="Picture 12" descr="ribosomes%252520%252520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4724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716463" y="2565400"/>
            <a:ext cx="1139825" cy="474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0" idx="1"/>
          </p:cNvCxnSpPr>
          <p:nvPr/>
        </p:nvCxnSpPr>
        <p:spPr>
          <a:xfrm flipH="1" flipV="1">
            <a:off x="4859338" y="5157788"/>
            <a:ext cx="1008062" cy="53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/>
          </p:cNvSpPr>
          <p:nvPr/>
        </p:nvSpPr>
        <p:spPr bwMode="auto">
          <a:xfrm>
            <a:off x="250825" y="476250"/>
            <a:ext cx="82296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GB" sz="4100"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ribosomes</a:t>
            </a:r>
          </a:p>
        </p:txBody>
      </p:sp>
      <p:sp>
        <p:nvSpPr>
          <p:cNvPr id="77832" name="Line 156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3"/>
          <p:cNvGrpSpPr>
            <a:grpSpLocks/>
          </p:cNvGrpSpPr>
          <p:nvPr/>
        </p:nvGrpSpPr>
        <p:grpSpPr bwMode="auto">
          <a:xfrm>
            <a:off x="1979613" y="260350"/>
            <a:ext cx="1835150" cy="2530475"/>
            <a:chOff x="0" y="980728"/>
            <a:chExt cx="1890712" cy="253012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500" t="5283" r="9999"/>
            <a:stretch>
              <a:fillRect/>
            </a:stretch>
          </p:blipFill>
          <p:spPr bwMode="auto">
            <a:xfrm>
              <a:off x="395536" y="980728"/>
              <a:ext cx="432048" cy="2113106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78893" name="TextBox 31"/>
            <p:cNvSpPr txBox="1">
              <a:spLocks noChangeArrowheads="1"/>
            </p:cNvSpPr>
            <p:nvPr/>
          </p:nvSpPr>
          <p:spPr bwMode="auto">
            <a:xfrm>
              <a:off x="0" y="3140968"/>
              <a:ext cx="18907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nstantia" pitchFamily="18" charset="0"/>
                </a:rPr>
                <a:t>Peripheral Blood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43438" y="476250"/>
            <a:ext cx="1520825" cy="2601913"/>
            <a:chOff x="7092280" y="404664"/>
            <a:chExt cx="1519840" cy="2601580"/>
          </a:xfrm>
        </p:grpSpPr>
        <p:sp>
          <p:nvSpPr>
            <p:cNvPr id="78889" name="TextBox 34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14478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nstantia" pitchFamily="18" charset="0"/>
                </a:rPr>
                <a:t>Extract DNA</a:t>
              </a:r>
            </a:p>
          </p:txBody>
        </p:sp>
        <p:pic>
          <p:nvPicPr>
            <p:cNvPr id="9" name="Picture 10" descr="http://t3.gstatic.com/images?q=tbn:ANd9GcQEZgquSrSFdmMJG4k2nC6NTisjR3l-G35TbmmiqTPhYIOaMRbI"/>
            <p:cNvPicPr>
              <a:picLocks noChangeAspect="1" noChangeArrowheads="1"/>
            </p:cNvPicPr>
            <p:nvPr/>
          </p:nvPicPr>
          <p:blipFill>
            <a:blip r:embed="rId3" cstate="print"/>
            <a:srcRect l="19174" t="4131" r="15088" b="13247"/>
            <a:stretch>
              <a:fillRect/>
            </a:stretch>
          </p:blipFill>
          <p:spPr bwMode="auto">
            <a:xfrm>
              <a:off x="7092280" y="1340768"/>
              <a:ext cx="1440160" cy="1200133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16" descr="http://t3.gstatic.com/images?q=tbn:ANd9GcRU0MO7d1WtpnnYrwRBX3dGVTj2TBVDClPXryoA1nGXIHPwJIJ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04664"/>
              <a:ext cx="792088" cy="802940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076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22254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26310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858358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290406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794462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298518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388" y="3429000"/>
            <a:ext cx="77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RPS19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3933825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RPL5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4365625"/>
            <a:ext cx="73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RPL11</a:t>
            </a:r>
          </a:p>
        </p:txBody>
      </p:sp>
      <p:pic>
        <p:nvPicPr>
          <p:cNvPr id="23" name="Picture 4" descr="https://encrypted-tbn3.gstatic.com/images?q=tbn:ANd9GcRAxMQuIyV-oxNuwZYzX2Bbzp3wS2Zeu59wbTu4w1BMpttgbX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346190"/>
            <a:ext cx="1512168" cy="442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9388" y="4797425"/>
            <a:ext cx="815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RPS24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388" y="5300663"/>
            <a:ext cx="763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RPS17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9388" y="58054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nstantia" pitchFamily="18" charset="0"/>
              </a:rPr>
              <a:t>RPL35a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9388" y="6237288"/>
            <a:ext cx="695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RPS7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260648"/>
            <a:ext cx="172819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Current DBA Screening Pipeline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87675" y="1412875"/>
            <a:ext cx="143986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64388" y="692150"/>
            <a:ext cx="1631950" cy="1809750"/>
            <a:chOff x="7164288" y="692696"/>
            <a:chExt cx="1631472" cy="1809492"/>
          </a:xfrm>
        </p:grpSpPr>
        <p:pic>
          <p:nvPicPr>
            <p:cNvPr id="11" name="Picture 12" descr="http://t0.gstatic.com/images?q=tbn:ANd9GcT9vzFjkWm_cbQF2rnmMQcAZpeRyOQOY2G7b5Bd4Da4k0mS2p9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2" y="692696"/>
              <a:ext cx="1333500" cy="1304926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78888" name="TextBox 30"/>
            <p:cNvSpPr txBox="1">
              <a:spLocks noChangeArrowheads="1"/>
            </p:cNvSpPr>
            <p:nvPr/>
          </p:nvSpPr>
          <p:spPr bwMode="auto">
            <a:xfrm>
              <a:off x="7164288" y="2132856"/>
              <a:ext cx="16314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nstantia" pitchFamily="18" charset="0"/>
                </a:rPr>
                <a:t>Measure &amp; QC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6300788" y="1412875"/>
            <a:ext cx="8636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85113" y="2565400"/>
            <a:ext cx="0" cy="14398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4" idx="1"/>
            <a:endCxn id="23" idx="3"/>
          </p:cNvCxnSpPr>
          <p:nvPr/>
        </p:nvCxnSpPr>
        <p:spPr>
          <a:xfrm flipH="1" flipV="1">
            <a:off x="2627313" y="3567113"/>
            <a:ext cx="1152525" cy="1530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74" idx="1"/>
            <a:endCxn id="3076" idx="3"/>
          </p:cNvCxnSpPr>
          <p:nvPr/>
        </p:nvCxnSpPr>
        <p:spPr>
          <a:xfrm flipH="1" flipV="1">
            <a:off x="2627313" y="4143375"/>
            <a:ext cx="1152525" cy="954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074" idx="1"/>
            <a:endCxn id="15" idx="3"/>
          </p:cNvCxnSpPr>
          <p:nvPr/>
        </p:nvCxnSpPr>
        <p:spPr>
          <a:xfrm flipH="1" flipV="1">
            <a:off x="2627313" y="4648200"/>
            <a:ext cx="1152525" cy="4492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74" idx="1"/>
            <a:endCxn id="16" idx="3"/>
          </p:cNvCxnSpPr>
          <p:nvPr/>
        </p:nvCxnSpPr>
        <p:spPr>
          <a:xfrm flipH="1" flipV="1">
            <a:off x="2627313" y="5080000"/>
            <a:ext cx="1152525" cy="17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74" idx="1"/>
            <a:endCxn id="17" idx="3"/>
          </p:cNvCxnSpPr>
          <p:nvPr/>
        </p:nvCxnSpPr>
        <p:spPr>
          <a:xfrm flipH="1">
            <a:off x="2627313" y="5097463"/>
            <a:ext cx="1152525" cy="4143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074" idx="1"/>
            <a:endCxn id="18" idx="3"/>
          </p:cNvCxnSpPr>
          <p:nvPr/>
        </p:nvCxnSpPr>
        <p:spPr>
          <a:xfrm flipH="1">
            <a:off x="2627313" y="5097463"/>
            <a:ext cx="1152525" cy="9191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74" idx="1"/>
            <a:endCxn id="19" idx="3"/>
          </p:cNvCxnSpPr>
          <p:nvPr/>
        </p:nvCxnSpPr>
        <p:spPr>
          <a:xfrm flipH="1">
            <a:off x="2627313" y="5097463"/>
            <a:ext cx="1152525" cy="142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779838" y="4149725"/>
            <a:ext cx="2211387" cy="2457450"/>
            <a:chOff x="3779912" y="4149080"/>
            <a:chExt cx="2211444" cy="2457564"/>
          </a:xfrm>
        </p:grpSpPr>
        <p:pic>
          <p:nvPicPr>
            <p:cNvPr id="3074" name="Picture 2" descr="https://encrypted-tbn0.gstatic.com/images?q=tbn:ANd9GcQFCyKKx9NcK5SpuR-XiW5UfdeaFcNhb-69sd99xVsTBUrwruLR2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4149080"/>
              <a:ext cx="2160240" cy="1895476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78886" name="TextBox 70"/>
            <p:cNvSpPr txBox="1">
              <a:spLocks noChangeArrowheads="1"/>
            </p:cNvSpPr>
            <p:nvPr/>
          </p:nvSpPr>
          <p:spPr bwMode="auto">
            <a:xfrm>
              <a:off x="4139952" y="6237312"/>
              <a:ext cx="185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nstantia" pitchFamily="18" charset="0"/>
                </a:rPr>
                <a:t>Sanger Sequence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762750" y="4289425"/>
            <a:ext cx="2381250" cy="2244725"/>
            <a:chOff x="6763477" y="4288920"/>
            <a:chExt cx="2380523" cy="2245716"/>
          </a:xfrm>
        </p:grpSpPr>
        <p:pic>
          <p:nvPicPr>
            <p:cNvPr id="3078" name="Picture 6" descr="https://encrypted-tbn0.gstatic.com/images?q=tbn:ANd9GcTd0c_VJFb8UIp9WGI33yS9Vy5t6LRv8D9m2L1VdXbd4j9OlkGQ8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4288920"/>
              <a:ext cx="2031093" cy="1626493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78884" name="TextBox 94"/>
            <p:cNvSpPr txBox="1">
              <a:spLocks noChangeArrowheads="1"/>
            </p:cNvSpPr>
            <p:nvPr/>
          </p:nvSpPr>
          <p:spPr bwMode="auto">
            <a:xfrm>
              <a:off x="6763477" y="6165304"/>
              <a:ext cx="23805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nstantia" pitchFamily="18" charset="0"/>
                </a:rPr>
                <a:t>PCR target gene exons</a:t>
              </a:r>
            </a:p>
          </p:txBody>
        </p:sp>
      </p:grpSp>
      <p:cxnSp>
        <p:nvCxnSpPr>
          <p:cNvPr id="96" name="Straight Arrow Connector 95"/>
          <p:cNvCxnSpPr>
            <a:stCxn id="3078" idx="1"/>
            <a:endCxn id="3074" idx="3"/>
          </p:cNvCxnSpPr>
          <p:nvPr/>
        </p:nvCxnSpPr>
        <p:spPr>
          <a:xfrm flipH="1" flipV="1">
            <a:off x="5940425" y="5097463"/>
            <a:ext cx="863600" cy="4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43213" y="3429000"/>
            <a:ext cx="4824412" cy="50482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05263"/>
            <a:ext cx="2019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35"/>
          <p:cNvSpPr>
            <a:spLocks noGrp="1"/>
          </p:cNvSpPr>
          <p:nvPr>
            <p:ph type="title" idx="4294967295"/>
          </p:nvPr>
        </p:nvSpPr>
        <p:spPr>
          <a:xfrm>
            <a:off x="339804" y="255315"/>
            <a:ext cx="4253152" cy="784830"/>
          </a:xfrm>
          <a:gradFill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bIns="0" rtlCol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kern="1200" dirty="0" smtClean="0"/>
              <a:t>Next Generation Sequencing Workflow</a:t>
            </a:r>
            <a:endParaRPr lang="en-GB" sz="2400" kern="1200" dirty="0"/>
          </a:p>
        </p:txBody>
      </p:sp>
      <p:pic>
        <p:nvPicPr>
          <p:cNvPr id="80899" name="Picture 4" descr="C:\Documents and Settings\ggerrard\local settings\Temporary Internet Files\Content.IE5\N7E78NJE\MC90008872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0165">
            <a:off x="685801" y="1063625"/>
            <a:ext cx="108426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388" y="2636838"/>
            <a:ext cx="2376487" cy="542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Genomic DNA</a:t>
            </a:r>
          </a:p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10 patient-parent pairs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79613" y="1989138"/>
            <a:ext cx="151288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17875" y="1196975"/>
            <a:ext cx="1758950" cy="1770063"/>
            <a:chOff x="3317875" y="1196975"/>
            <a:chExt cx="1758950" cy="1770478"/>
          </a:xfrm>
        </p:grpSpPr>
        <p:pic>
          <p:nvPicPr>
            <p:cNvPr id="80925" name="Picture 5" descr="C:\Documents and Settings\ggerrard\local settings\Temporary Internet Files\Content.IE5\01SXGI9G\MC900436915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518659">
              <a:off x="4110038" y="1196975"/>
              <a:ext cx="4619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0926" name="Group 36"/>
            <p:cNvGrpSpPr>
              <a:grpSpLocks/>
            </p:cNvGrpSpPr>
            <p:nvPr/>
          </p:nvGrpSpPr>
          <p:grpSpPr bwMode="auto">
            <a:xfrm>
              <a:off x="3317875" y="1292225"/>
              <a:ext cx="1758950" cy="1675228"/>
              <a:chOff x="3317875" y="1292225"/>
              <a:chExt cx="1758950" cy="1675228"/>
            </a:xfrm>
          </p:grpSpPr>
          <p:pic>
            <p:nvPicPr>
              <p:cNvPr id="80927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653702">
                <a:off x="3768725" y="1365250"/>
                <a:ext cx="5842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28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2094786">
                <a:off x="4013200" y="2035175"/>
                <a:ext cx="606425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29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70400" y="1628775"/>
                <a:ext cx="606425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0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7346802">
                <a:off x="3702844" y="1831181"/>
                <a:ext cx="560388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317875" y="2637176"/>
                <a:ext cx="1655763" cy="3302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400">
                    <a:solidFill>
                      <a:srgbClr val="000000"/>
                    </a:solidFill>
                    <a:latin typeface="Century Schoolbook" pitchFamily="18" charset="0"/>
                    <a:cs typeface="Arial" charset="0"/>
                  </a:rPr>
                  <a:t>Fragment DNA</a:t>
                </a:r>
              </a:p>
            </p:txBody>
          </p:sp>
          <p:pic>
            <p:nvPicPr>
              <p:cNvPr id="80932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6255268">
                <a:off x="4492625" y="1292225"/>
                <a:ext cx="461963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3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075483">
                <a:off x="4297363" y="1887538"/>
                <a:ext cx="461962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4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075483">
                <a:off x="3576638" y="1600200"/>
                <a:ext cx="461962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32" name="Straight Arrow Connector 31"/>
          <p:cNvCxnSpPr/>
          <p:nvPr/>
        </p:nvCxnSpPr>
        <p:spPr>
          <a:xfrm>
            <a:off x="5219700" y="1989138"/>
            <a:ext cx="1439863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451726" y="3860800"/>
            <a:ext cx="576262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7" name="Picture 10" descr="https://encrypted-tbn3.google.com/images?q=tbn:ANd9GcS5qnV-1LHROinpZiiaiAdekNXTquXlCH3j8jV9TLkVS94zTJxam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221163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795963" y="5949950"/>
            <a:ext cx="3168650" cy="542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Library quant, pool, clean up and cluster generation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364163" y="5013325"/>
            <a:ext cx="7207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87675" y="5949950"/>
            <a:ext cx="2305050" cy="542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High-throughput Sequencing</a:t>
            </a:r>
          </a:p>
        </p:txBody>
      </p:sp>
      <p:pic>
        <p:nvPicPr>
          <p:cNvPr id="3101" name="Picture 12" descr="https://encrypted-tbn1.google.com/images?q=tbn:ANd9GcTYKlU85On8xprdgM1DIlAtE-nkw7CJAuM-4XXhDsAkmisWBVfH7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005263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/>
          <p:nvPr/>
        </p:nvCxnSpPr>
        <p:spPr>
          <a:xfrm flipH="1">
            <a:off x="2411413" y="5013325"/>
            <a:ext cx="7207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0825" y="6165850"/>
            <a:ext cx="2160588" cy="542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Data analysis</a:t>
            </a:r>
          </a:p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Century Schoolbook" pitchFamily="18" charset="0"/>
                <a:cs typeface="Arial" charset="0"/>
              </a:rPr>
              <a:t>Sanger seq validation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940425" y="836613"/>
            <a:ext cx="3095625" cy="2624137"/>
            <a:chOff x="5940425" y="836712"/>
            <a:chExt cx="3095625" cy="2623375"/>
          </a:xfrm>
        </p:grpSpPr>
        <p:pic>
          <p:nvPicPr>
            <p:cNvPr id="80916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75463" y="2133600"/>
              <a:ext cx="590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7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08850" y="1484313"/>
              <a:ext cx="590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40650" y="2060575"/>
              <a:ext cx="590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0919" name="Group 37"/>
            <p:cNvGrpSpPr>
              <a:grpSpLocks/>
            </p:cNvGrpSpPr>
            <p:nvPr/>
          </p:nvGrpSpPr>
          <p:grpSpPr bwMode="auto">
            <a:xfrm>
              <a:off x="5940425" y="836712"/>
              <a:ext cx="3095625" cy="2623375"/>
              <a:chOff x="5940425" y="836712"/>
              <a:chExt cx="3095625" cy="2623375"/>
            </a:xfrm>
          </p:grpSpPr>
          <p:pic>
            <p:nvPicPr>
              <p:cNvPr id="80920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2094786">
                <a:off x="6851650" y="1819275"/>
                <a:ext cx="606425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21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2094786">
                <a:off x="7212013" y="1171575"/>
                <a:ext cx="604837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22" name="Picture 5" descr="C:\Documents and Settings\ggerrard\local settings\Temporary Internet Files\Content.IE5\01SXGI9G\MC900436915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2094786">
                <a:off x="7715250" y="1747838"/>
                <a:ext cx="606425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5940425" y="2491993"/>
                <a:ext cx="3095625" cy="96809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>
                    <a:solidFill>
                      <a:srgbClr val="000000"/>
                    </a:solidFill>
                    <a:latin typeface="Century Schoolbook" pitchFamily="18" charset="0"/>
                    <a:cs typeface="Arial" charset="0"/>
                  </a:rPr>
                  <a:t>Hybridise and capture Ribosomal Protein Gene DNA</a:t>
                </a:r>
              </a:p>
              <a:p>
                <a:pPr algn="ctr">
                  <a:defRPr/>
                </a:pPr>
                <a:r>
                  <a:rPr lang="en-GB" sz="1400">
                    <a:solidFill>
                      <a:srgbClr val="000000"/>
                    </a:solidFill>
                    <a:latin typeface="Century Schoolbook" pitchFamily="18" charset="0"/>
                    <a:cs typeface="Arial" charset="0"/>
                  </a:rPr>
                  <a:t>including exons, introns, &amp; regulatory regions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16688" y="836712"/>
                <a:ext cx="2016125" cy="33010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400">
                    <a:solidFill>
                      <a:srgbClr val="000000"/>
                    </a:solidFill>
                    <a:latin typeface="Century Schoolbook" pitchFamily="18" charset="0"/>
                    <a:cs typeface="Arial" charset="0"/>
                  </a:rPr>
                  <a:t>Target Enrichment</a:t>
                </a:r>
              </a:p>
            </p:txBody>
          </p:sp>
        </p:grpSp>
      </p:grpSp>
      <p:sp>
        <p:nvSpPr>
          <p:cNvPr id="80913" name="AutoShape 33" descr="data:image/jpeg;base64,/9j/4AAQSkZJRgABAQAAAQABAAD/2wCEAAkGBg8NEA0PDA0ODQ0NDQ4MDAwNDQ8ODA0NExAVFBQQEhIXHSYeFxkjGRISHy8gJCc1LSwsFR4xNTAqNSYrLCkBCQoKDgwOFw8PGjUkHCQsNSkqKiopMCwsMDUpKS0sLC8pLjU1NDUsLC4sLywsLCksLSwtLCk2LDUuKSwpLDUpKf/AABEIAOgA1AMBIgACEQEDEQH/xAAcAAEAAQUBAQAAAAAAAAAAAAAAAwECBQYHBAj/xABSEAACAQICAwcOBw0HBQAAAAAAAQIDEQQSBSFRBzFBYZGS0gYTFBUXUlNUcXSVobPUIjIzNIGxshYjJTVCQ3JzhKTB0fAkRFVik6PDgqLC4eL/xAAYAQEAAwEAAAAAAAAAAAAAAAAAAQIDBP/EACERAQEAAQMEAwEAAAAAAAAAAAABAgMRURITMZEhUrHw/9oADAMBAAIRAxEAPwDuIAAAAAAAAAAAAAAAAAAAAAAAAAAAAAAAAAAAAAAAAAAAAAAAAAAAAAAAAAAAAAAAAAAAAAAAAAAAAAAAAAAAAAAAAAAwunuq3DaPnQp4lz65ic/WYU6bm2oZczfAl8KPKYvEbpmEptxlSxN+KELfaNY3VajektFR4I0K8l/1VIJ/ZRremH98YHRu6pgvBYnmU+kO6pg/BYnmU+kc40H1Pz0hVrRjXnRjSjS1QVPW55m28yfeoznczqeO1+TD9Ezuptdtr6q0x3bV3VcH4HE8yn0h3VcH4LE8yn0jVJbmdXgxtb6Vh1/4lvc0reOVv3foFe9OL6qei8z223uq4PwOJ5lPpDuq4PwOJ5lPpGo9zSt45V/d+gO5rW8cq/u/QHenF9U6LzPcbd3VsF4HE8yn0h3VsF4HFcyn0jUO5rW8cq/7HQHc1reOVf3foDvTi+qdF5nuNu7q2C8DieZT6RWG6rgW9dPExW104O3JK5zbTPU/PBOk+yZVoznKnKL607PJKS+LFd79Z4TTG7zf9+FbNn0BozSlHF041sPUVSnLVdb6a34tb6fEz1nLtybFSWIxNK/3uVBVXHgzxnGKfJN8i2HUSyAAAAAAAKZltAqC3OtozraBcC3ri2jri2gXAs66tqHXY7QLwWddjtRTr8e+QHJ91F/hfRq2YST5a0v5GA0v8ozPbpzvpfRzWtdhyV+C6rSuvWuUwGl398YGy7l9PNWxnkw32ah0h4dHOtyr5bG+TDfZqHSwMXHRtZL51fjeHpX+str4OolrxTi2rKSw8HZp3vw8GoytjC/dLDZHfa+U16nbYWxwuXhXLOY+V0aE9aeKvs/s6TWtW8uz6SsMJUlfLir6vAQVm1ZPXx6yx9UkNkf9T/5LZ9U0FdtR1Xfyn/ov2s+FO7hynWjq13/adT4Ox6eriTueqGHsld5mkrysld8LtwE0ZXSe1J8quVMmrnG6XhIU1hnCEY5sRJyyq131qetmkG/bqm9hP18vZTNAHkbtuT/PK/mkva0zq5yfcm+eV/NJe1pnWAAAAAADyQqOVSa4IfBS47b/AKyZxIMKvh1X/nZ6rARuJRxJLFLAROJRolsUaAhcSjRK0WuIELI5k0okNUDmW6C/wno3zet7VGD0t8rIzfV/+M9G+bVfaoweln99kBte5T8rjf2b7Mzpdjmm5R8rjf2b7MzpgEFXFU6bSnUhB76UpKLaNQrdSGGk5T7OSU5za10rXbu1fiuejqqrTp4mjKKuux3ZOLcc2eWu9rcPrMNTr1IU6U+tqSlicRFqVOWVRyUrWdtT1PWd2jp5Sb43y4dbPG3bKeGT+5TD2+d07KybcaW/bUvLqZB9xmGaf9u1L4zvS1J6tZ4cTi69SnVqTUrrE0IfBhK2TrdXVe3GtZaqlSccY6cZxSjRcE1KST69G+uyubSan2ZW6f1b9QxVOVowqwk0tSjNOVkt8mNM6mqtaeLpupbKqFROyk1e2+297yG5nBq4dGWzu0s+ubufbqvxcJ+vl7GZoBv+6r8XCfr37GZz8yat33JvnlbzSftaZ1g5NuS/PK/mk/a0zrIAAAAAB5MF+cf+eX2mem5j1q1X4W/Ld3/iLgZC/wDVyl/JymPKAZG64uVFLr+mjHFAMg2v6aLW1/TR4GWsD3yt/TR5q7X9NHlmzw4pgaN1eTT0po9LgwtS/wBNUwmlflZEvVdXyaTw7e9HDJ/97MbpHS0XUlYDcdzTHQo1MY5yjHN2PbNJK9oz3joP3QUfCU/9SJwN6TiU7ZR2L1Ad7fVBR8JT56LKnVHRim88ZWV7RlFyfElc4P2yjsRTtjHiA7s+qOlmSzQs4tufXIWi+9avcr90NHwlNa3+cje1zhHbGPEO2Mdi9RI7nX6paMFdSjPe+DGcc31kS6q6V7WtrmszlCyy7z3+HgOIdsY8Q7Yx4ivyVvm6LpWOIWGUPya17pp3TpT2M008vbGI7YxJG/7kvz2v5nP2tI60cg3H8Up42ulwYOb/AN6kdfAAAAAAMa3r+kx8NEQj8WdRNWad1dNK2rVq1Ox75b78pQCOjSyJ/ClJt3zSeviRICgAtZUowKMtZUtYEdRngxTPdUZ4MSBzHqu0hGnpDLLD0K7eHpuMqym5QWu6jlkt8wNXT1NNp6OwT48tbpmR6uH+Ev2an/E1av8AGl5S0ysZ3Sxt3v7WV7f0/wDDcDza3THb+n/huB5tfpmHKDrqvZw/rWXqadptNLR2Di2mlJRrXjq318MxF3t9QBFtq+OEx8F3t9Qu9vqAIXLvb6hd7fUAAu9vqF3t9QAHRtwu/Z+Ju/7jL29I7icO3DPn+J8xn7ekdxAAAAAAMW99+UFHLX9JzDSe6vilUn2LhqCw6lKNOVdVJVJpNrO7NJXtvAdQsDkb3XdIL8xguZV6RbLdgx6/MYPmVekB1xlGcfluzY5f3fB8yr0yOW7XjV/d8JzKnTA7Ey1nG3u343xbC8yp0yOW7jjPFsLzKnTA7FUPBieE5RPdwxfi2G5k+meepu0YqW/h8PzJ9MC/q4f4T/ZqX8TV6/xn5S3S3VfPF4jsmrCMZdbjTywi1HLG+v4z16y1Vs/wlw6wKgoAKgoAKgoAKgoAAuAB0fcL+f4nzGft6R3E4buF/jDE+Yz9vSO5AAAAAAGvYmta5wzD1vgRX6X2mdpxs9/y/wAThMa1l9MvtMmIqbEUoSa1WevXHVwGPxGHkvitS9TGOr1LJ0tclLWtWuNntPBLFYjhi+SAFK0mt9NeU806hLOvWe/F8kDzSjJ/kNeTKQlbKZFKRI4PvZeohm1wJp8YFGyxsNlrYFGzNYZ/Bj5F9RhGZrDfFj5F9SAnBQAVBQAVBQAVBQAVBQAdH3C/xhifMJ+3pHcjhu4X+MMT5hP29I7kAAAAAAadjZfX/E4FKrZv9KX2md5x8tb8r+s4NpvBVMLWq05xbSnJwnFXUotuz4iYI5VSGdUgdf8Ayy5Cx1eKXIBLKoROZY5PY+Qtd9j5CBVyLJWe/rDT2PkKOD2PkAhnRXBqIZ02uPyHq629j5GUdJ7HyMDxMzWG+LHyL6jH9aTeV2vsadzI0Y2SQEpUoAKi5S4uBUoLi4AqUuLgVBPGlSaV6ri7fCXW3LXxb2ojrQgrZJ51ru8jhblA6HuFfjDE+YT9vSO5nDNwr8YYnzCft6R3MAAABRlrUuBx+lP+Za41O+hzX/MDVtNYGVNybTyNtxn+TbY3wM511R6IVZy1X2W1nZq8MU/k6mHX6dGpL6po8U6GlPycTo9LjwWIf/OB871tAzT+JLms860Q3qjFt8Su/Ud06pepzS+MhTj21p4WMJuUuwMLiKVSbtqUpOu3Za9S26zSsPuN4qjKc8LpirQqzTU6lDD1YVJK92m41U3rA0DtLPvJcxjtLPvJc1n0Hg9H6Yp06UI43R81CnCCnWwOLlWklFK85dka5Phe0m7G0z43oz0fiveAPnXtLPvJ8yX8h2ln3kuaz6J7G0z43oz0fiveB2NpnxvRno/Fe8AfOvaafeS5kij0NPvJcyR9F9jaa8b0Z6PxXvBTsXTXjmjPR+K94A+Y54GVLEWqQlBSgpRc04qUd66vvq6a+gmnTd9UXyM+lexdNeOaM9H4n3gdi6a8c0Z6PxPvAHzVkl3r5GMj2PkZ9K9i6a8c0Z6PxPvA7F0145oz0fifeAPmrI9j5GMj2PkZ9K9i6a8c0Z6PxPvA7F0145oz0difeAPmnI9j5GMj2PkZ9Ldi6a8c0Z6OxPvA7F0145oz0difeAPmnK9j5GU4bcOzh5D6L0xobTOJoVqMtI4OiqkMvXcLgsTTxMHdO8JdkanqNGW4/jOvKvLTNZ4pJJV3QrdkJWtqn17NvagOXZXsfIXU6MpNRjCcpN2UYwlKTexJa2fROg9C6YwtCnR7Y4bEKGa1XF4PETxEk5N2lLr+u17LisZOGH0r+VisA/JgsQv+cDTdxzqKr4NVsZjISo1K9NUaFGatUjRupSnOP5LbUbJ60k77+rpxjsPSxi+VrYaX6GHqR+uoz3xT4Xr4kBcCgAqAAIpsgqOx6JI881dgQuT2vlZREvWynWwI8z2vlYu9r5WSZBkAju9r5Rd7XykmQdbAju9r5Rd7XyskyDIBC7t775StntfKyTIXZAIcr2vlYs9r5WTZBkAgs9r5WLPa+Vk+QZAILPa+VjK9r5WT5BkAhs9r5SmU9GQpkAhs9r5Qk9r5WT5OIZAJcLVbunra4dqPQefDxs35D0AAAAAAFrRE4k5blAiyDIS5RlAhyDITZRlAhyDITZRkAhyFMhPkGQCDIVyE2QZQIsgyEuUZQIsgyEuUZQIsgyEuUZQIsoykuUZQIsoykuUZQLaaJCiRU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80914" name="AutoShape 35" descr="data:image/jpeg;base64,/9j/4AAQSkZJRgABAQAAAQABAAD/2wCEAAkGBg8NEA0PDA0ODQ0NDQ4MDAwNDQ8ODA0NExAVFBQQEhIXHSYeFxkjGRISHy8gJCc1LSwsFR4xNTAqNSYrLCkBCQoKDgwOFw8PGjUkHCQsNSkqKiopMCwsMDUpKS0sLC8pLjU1NDUsLC4sLywsLCksLSwtLCk2LDUuKSwpLDUpKf/AABEIAOgA1AMBIgACEQEDEQH/xAAcAAEAAQUBAQAAAAAAAAAAAAAAAwECBQYHBAj/xABSEAACAQICAwcOBw0HBQAAAAAAAQIDEQQSBSFRBzFBYZGS0gYTFBUXUlNUcXSVobPUIjIzNIGxshYjJTVCQ3JzhKTB0fAkRFVik6PDgqLC4eL/xAAYAQEAAwEAAAAAAAAAAAAAAAAAAQIDBP/EACERAQEAAQMEAwEAAAAAAAAAAAABAgMRURITMZEhUrHw/9oADAMBAAIRAxEAPwDuIAAAAAAAAAAAAAAAAAAAAAAAAAAAAAAAAAAAAAAAAAAAAAAAAAAAAAAAAAAAAAAAAAAAAAAAAAAAAAAAAAAAAAAAAAAwunuq3DaPnQp4lz65ic/WYU6bm2oZczfAl8KPKYvEbpmEptxlSxN+KELfaNY3VajektFR4I0K8l/1VIJ/ZRremH98YHRu6pgvBYnmU+kO6pg/BYnmU+kc40H1Pz0hVrRjXnRjSjS1QVPW55m28yfeoznczqeO1+TD9Ezuptdtr6q0x3bV3VcH4HE8yn0h3VcH4LE8yn0jVJbmdXgxtb6Vh1/4lvc0reOVv3foFe9OL6qei8z223uq4PwOJ5lPpDuq4PwOJ5lPpGo9zSt45V/d+gO5rW8cq/u/QHenF9U6LzPcbd3VsF4HE8yn0h3VsF4HFcyn0jUO5rW8cq/7HQHc1reOVf3foDvTi+qdF5nuNu7q2C8DieZT6RWG6rgW9dPExW104O3JK5zbTPU/PBOk+yZVoznKnKL607PJKS+LFd79Z4TTG7zf9+FbNn0BozSlHF041sPUVSnLVdb6a34tb6fEz1nLtybFSWIxNK/3uVBVXHgzxnGKfJN8i2HUSyAAAAAAAKZltAqC3OtozraBcC3ri2jri2gXAs66tqHXY7QLwWddjtRTr8e+QHJ91F/hfRq2YST5a0v5GA0v8ozPbpzvpfRzWtdhyV+C6rSuvWuUwGl398YGy7l9PNWxnkw32ah0h4dHOtyr5bG+TDfZqHSwMXHRtZL51fjeHpX+str4OolrxTi2rKSw8HZp3vw8GoytjC/dLDZHfa+U16nbYWxwuXhXLOY+V0aE9aeKvs/s6TWtW8uz6SsMJUlfLir6vAQVm1ZPXx6yx9UkNkf9T/5LZ9U0FdtR1Xfyn/ov2s+FO7hynWjq13/adT4Ox6eriTueqGHsld5mkrysld8LtwE0ZXSe1J8quVMmrnG6XhIU1hnCEY5sRJyyq131qetmkG/bqm9hP18vZTNAHkbtuT/PK/mkva0zq5yfcm+eV/NJe1pnWAAAAAADyQqOVSa4IfBS47b/AKyZxIMKvh1X/nZ6rARuJRxJLFLAROJRolsUaAhcSjRK0WuIELI5k0okNUDmW6C/wno3zet7VGD0t8rIzfV/+M9G+bVfaoweln99kBte5T8rjf2b7Mzpdjmm5R8rjf2b7MzpgEFXFU6bSnUhB76UpKLaNQrdSGGk5T7OSU5za10rXbu1fiuejqqrTp4mjKKuux3ZOLcc2eWu9rcPrMNTr1IU6U+tqSlicRFqVOWVRyUrWdtT1PWd2jp5Sb43y4dbPG3bKeGT+5TD2+d07KybcaW/bUvLqZB9xmGaf9u1L4zvS1J6tZ4cTi69SnVqTUrrE0IfBhK2TrdXVe3GtZaqlSccY6cZxSjRcE1KST69G+uyubSan2ZW6f1b9QxVOVowqwk0tSjNOVkt8mNM6mqtaeLpupbKqFROyk1e2+297yG5nBq4dGWzu0s+ubufbqvxcJ+vl7GZoBv+6r8XCfr37GZz8yat33JvnlbzSftaZ1g5NuS/PK/mk/a0zrIAAAAAB5MF+cf+eX2mem5j1q1X4W/Ld3/iLgZC/wDVyl/JymPKAZG64uVFLr+mjHFAMg2v6aLW1/TR4GWsD3yt/TR5q7X9NHlmzw4pgaN1eTT0po9LgwtS/wBNUwmlflZEvVdXyaTw7e9HDJ/97MbpHS0XUlYDcdzTHQo1MY5yjHN2PbNJK9oz3joP3QUfCU/9SJwN6TiU7ZR2L1Ad7fVBR8JT56LKnVHRim88ZWV7RlFyfElc4P2yjsRTtjHiA7s+qOlmSzQs4tufXIWi+9avcr90NHwlNa3+cje1zhHbGPEO2Mdi9RI7nX6paMFdSjPe+DGcc31kS6q6V7WtrmszlCyy7z3+HgOIdsY8Q7Yx4ivyVvm6LpWOIWGUPya17pp3TpT2M008vbGI7YxJG/7kvz2v5nP2tI60cg3H8Up42ulwYOb/AN6kdfAAAAAAMa3r+kx8NEQj8WdRNWad1dNK2rVq1Ox75b78pQCOjSyJ/ClJt3zSeviRICgAtZUowKMtZUtYEdRngxTPdUZ4MSBzHqu0hGnpDLLD0K7eHpuMqym5QWu6jlkt8wNXT1NNp6OwT48tbpmR6uH+Ev2an/E1av8AGl5S0ysZ3Sxt3v7WV7f0/wDDcDza3THb+n/huB5tfpmHKDrqvZw/rWXqadptNLR2Di2mlJRrXjq318MxF3t9QBFtq+OEx8F3t9Qu9vqAIXLvb6hd7fUAAu9vqF3t9QAHRtwu/Z+Ju/7jL29I7icO3DPn+J8xn7ekdxAAAAAAMW99+UFHLX9JzDSe6vilUn2LhqCw6lKNOVdVJVJpNrO7NJXtvAdQsDkb3XdIL8xguZV6RbLdgx6/MYPmVekB1xlGcfluzY5f3fB8yr0yOW7XjV/d8JzKnTA7Ey1nG3u343xbC8yp0yOW7jjPFsLzKnTA7FUPBieE5RPdwxfi2G5k+meepu0YqW/h8PzJ9MC/q4f4T/ZqX8TV6/xn5S3S3VfPF4jsmrCMZdbjTywi1HLG+v4z16y1Vs/wlw6wKgoAKgoAKgoAKgoAAuAB0fcL+f4nzGft6R3E4buF/jDE+Yz9vSO5AAAAAAGvYmta5wzD1vgRX6X2mdpxs9/y/wAThMa1l9MvtMmIqbEUoSa1WevXHVwGPxGHkvitS9TGOr1LJ0tclLWtWuNntPBLFYjhi+SAFK0mt9NeU806hLOvWe/F8kDzSjJ/kNeTKQlbKZFKRI4PvZeohm1wJp8YFGyxsNlrYFGzNYZ/Bj5F9RhGZrDfFj5F9SAnBQAVBQAVBQAVBQAVBQAdH3C/xhifMJ+3pHcjhu4X+MMT5hP29I7kAAAAAAadjZfX/E4FKrZv9KX2md5x8tb8r+s4NpvBVMLWq05xbSnJwnFXUotuz4iYI5VSGdUgdf8Ayy5Cx1eKXIBLKoROZY5PY+Qtd9j5CBVyLJWe/rDT2PkKOD2PkAhnRXBqIZ02uPyHq629j5GUdJ7HyMDxMzWG+LHyL6jH9aTeV2vsadzI0Y2SQEpUoAKi5S4uBUoLi4AqUuLgVBPGlSaV6ri7fCXW3LXxb2ojrQgrZJ51ru8jhblA6HuFfjDE+YT9vSO5nDNwr8YYnzCft6R3MAAABRlrUuBx+lP+Za41O+hzX/MDVtNYGVNybTyNtxn+TbY3wM511R6IVZy1X2W1nZq8MU/k6mHX6dGpL6po8U6GlPycTo9LjwWIf/OB871tAzT+JLms860Q3qjFt8Su/Ud06pepzS+MhTj21p4WMJuUuwMLiKVSbtqUpOu3Za9S26zSsPuN4qjKc8LpirQqzTU6lDD1YVJK92m41U3rA0DtLPvJcxjtLPvJc1n0Hg9H6Yp06UI43R81CnCCnWwOLlWklFK85dka5Phe0m7G0z43oz0fiveAPnXtLPvJ8yX8h2ln3kuaz6J7G0z43oz0fiveB2NpnxvRno/Fe8AfOvaafeS5kij0NPvJcyR9F9jaa8b0Z6PxXvBTsXTXjmjPR+K94A+Y54GVLEWqQlBSgpRc04qUd66vvq6a+gmnTd9UXyM+lexdNeOaM9H4n3gdi6a8c0Z6PxPvAHzVkl3r5GMj2PkZ9K9i6a8c0Z6PxPvA7F0145oz0fifeAPmrI9j5GMj2PkZ9K9i6a8c0Z6PxPvA7F0145oz0difeAPmnI9j5GMj2PkZ9Ldi6a8c0Z6OxPvA7F0145oz0difeAPmnK9j5GU4bcOzh5D6L0xobTOJoVqMtI4OiqkMvXcLgsTTxMHdO8JdkanqNGW4/jOvKvLTNZ4pJJV3QrdkJWtqn17NvagOXZXsfIXU6MpNRjCcpN2UYwlKTexJa2fROg9C6YwtCnR7Y4bEKGa1XF4PETxEk5N2lLr+u17LisZOGH0r+VisA/JgsQv+cDTdxzqKr4NVsZjISo1K9NUaFGatUjRupSnOP5LbUbJ60k77+rpxjsPSxi+VrYaX6GHqR+uoz3xT4Xr4kBcCgAqAAIpsgqOx6JI881dgQuT2vlZREvWynWwI8z2vlYu9r5WSZBkAju9r5Rd7XykmQdbAju9r5Rd7XyskyDIBC7t775StntfKyTIXZAIcr2vlYs9r5WTZBkAgs9r5WLPa+Vk+QZAILPa+VjK9r5WT5BkAhs9r5SmU9GQpkAhs9r5Qk9r5WT5OIZAJcLVbunra4dqPQefDxs35D0AAAAAAFrRE4k5blAiyDIS5RlAhyDITZRlAhyDITZRkAhyFMhPkGQCDIVyE2QZQIsgyEuUZQIsgyEuUZQIsgyEuUZQIsoykuUZQIsoykuUZQLaaJCiRU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80915" name="AutoShape 37" descr="data:image/jpeg;base64,/9j/4AAQSkZJRgABAQAAAQABAAD/2wCEAAkGBg8NEA0PDA0ODQ0NDQ4MDAwNDQ8ODA0NExAVFBQQEhIXHSYeFxkjGRISHy8gJCc1LSwsFR4xNTAqNSYrLCkBCQoKDgwOFw8PGjUkHCQsNSkqKiopMCwsMDUpKS0sLC8pLjU1NDUsLC4sLywsLCksLSwtLCk2LDUuKSwpLDUpKf/AABEIAOgA1AMBIgACEQEDEQH/xAAcAAEAAQUBAQAAAAAAAAAAAAAAAwECBQYHBAj/xABSEAACAQICAwcOBw0HBQAAAAAAAQIDEQQSBSFRBzFBYZGS0gYTFBUXUlNUcXSVobPUIjIzNIGxshYjJTVCQ3JzhKTB0fAkRFVik6PDgqLC4eL/xAAYAQEAAwEAAAAAAAAAAAAAAAAAAQIDBP/EACERAQEAAQMEAwEAAAAAAAAAAAABAgMRURITMZEhUrHw/9oADAMBAAIRAxEAPwDuIAAAAAAAAAAAAAAAAAAAAAAAAAAAAAAAAAAAAAAAAAAAAAAAAAAAAAAAAAAAAAAAAAAAAAAAAAAAAAAAAAAAAAAAAAAwunuq3DaPnQp4lz65ic/WYU6bm2oZczfAl8KPKYvEbpmEptxlSxN+KELfaNY3VajektFR4I0K8l/1VIJ/ZRremH98YHRu6pgvBYnmU+kO6pg/BYnmU+kc40H1Pz0hVrRjXnRjSjS1QVPW55m28yfeoznczqeO1+TD9Ezuptdtr6q0x3bV3VcH4HE8yn0h3VcH4LE8yn0jVJbmdXgxtb6Vh1/4lvc0reOVv3foFe9OL6qei8z223uq4PwOJ5lPpDuq4PwOJ5lPpGo9zSt45V/d+gO5rW8cq/u/QHenF9U6LzPcbd3VsF4HE8yn0h3VsF4HFcyn0jUO5rW8cq/7HQHc1reOVf3foDvTi+qdF5nuNu7q2C8DieZT6RWG6rgW9dPExW104O3JK5zbTPU/PBOk+yZVoznKnKL607PJKS+LFd79Z4TTG7zf9+FbNn0BozSlHF041sPUVSnLVdb6a34tb6fEz1nLtybFSWIxNK/3uVBVXHgzxnGKfJN8i2HUSyAAAAAAAKZltAqC3OtozraBcC3ri2jri2gXAs66tqHXY7QLwWddjtRTr8e+QHJ91F/hfRq2YST5a0v5GA0v8ozPbpzvpfRzWtdhyV+C6rSuvWuUwGl398YGy7l9PNWxnkw32ah0h4dHOtyr5bG+TDfZqHSwMXHRtZL51fjeHpX+str4OolrxTi2rKSw8HZp3vw8GoytjC/dLDZHfa+U16nbYWxwuXhXLOY+V0aE9aeKvs/s6TWtW8uz6SsMJUlfLir6vAQVm1ZPXx6yx9UkNkf9T/5LZ9U0FdtR1Xfyn/ov2s+FO7hynWjq13/adT4Ox6eriTueqGHsld5mkrysld8LtwE0ZXSe1J8quVMmrnG6XhIU1hnCEY5sRJyyq131qetmkG/bqm9hP18vZTNAHkbtuT/PK/mkva0zq5yfcm+eV/NJe1pnWAAAAAADyQqOVSa4IfBS47b/AKyZxIMKvh1X/nZ6rARuJRxJLFLAROJRolsUaAhcSjRK0WuIELI5k0okNUDmW6C/wno3zet7VGD0t8rIzfV/+M9G+bVfaoweln99kBte5T8rjf2b7Mzpdjmm5R8rjf2b7MzpgEFXFU6bSnUhB76UpKLaNQrdSGGk5T7OSU5za10rXbu1fiuejqqrTp4mjKKuux3ZOLcc2eWu9rcPrMNTr1IU6U+tqSlicRFqVOWVRyUrWdtT1PWd2jp5Sb43y4dbPG3bKeGT+5TD2+d07KybcaW/bUvLqZB9xmGaf9u1L4zvS1J6tZ4cTi69SnVqTUrrE0IfBhK2TrdXVe3GtZaqlSccY6cZxSjRcE1KST69G+uyubSan2ZW6f1b9QxVOVowqwk0tSjNOVkt8mNM6mqtaeLpupbKqFROyk1e2+297yG5nBq4dGWzu0s+ubufbqvxcJ+vl7GZoBv+6r8XCfr37GZz8yat33JvnlbzSftaZ1g5NuS/PK/mk/a0zrIAAAAAB5MF+cf+eX2mem5j1q1X4W/Ld3/iLgZC/wDVyl/JymPKAZG64uVFLr+mjHFAMg2v6aLW1/TR4GWsD3yt/TR5q7X9NHlmzw4pgaN1eTT0po9LgwtS/wBNUwmlflZEvVdXyaTw7e9HDJ/97MbpHS0XUlYDcdzTHQo1MY5yjHN2PbNJK9oz3joP3QUfCU/9SJwN6TiU7ZR2L1Ad7fVBR8JT56LKnVHRim88ZWV7RlFyfElc4P2yjsRTtjHiA7s+qOlmSzQs4tufXIWi+9avcr90NHwlNa3+cje1zhHbGPEO2Mdi9RI7nX6paMFdSjPe+DGcc31kS6q6V7WtrmszlCyy7z3+HgOIdsY8Q7Yx4ivyVvm6LpWOIWGUPya17pp3TpT2M008vbGI7YxJG/7kvz2v5nP2tI60cg3H8Up42ulwYOb/AN6kdfAAAAAAMa3r+kx8NEQj8WdRNWad1dNK2rVq1Ox75b78pQCOjSyJ/ClJt3zSeviRICgAtZUowKMtZUtYEdRngxTPdUZ4MSBzHqu0hGnpDLLD0K7eHpuMqym5QWu6jlkt8wNXT1NNp6OwT48tbpmR6uH+Ev2an/E1av8AGl5S0ysZ3Sxt3v7WV7f0/wDDcDza3THb+n/huB5tfpmHKDrqvZw/rWXqadptNLR2Di2mlJRrXjq318MxF3t9QBFtq+OEx8F3t9Qu9vqAIXLvb6hd7fUAAu9vqF3t9QAHRtwu/Z+Ju/7jL29I7icO3DPn+J8xn7ekdxAAAAAAMW99+UFHLX9JzDSe6vilUn2LhqCw6lKNOVdVJVJpNrO7NJXtvAdQsDkb3XdIL8xguZV6RbLdgx6/MYPmVekB1xlGcfluzY5f3fB8yr0yOW7XjV/d8JzKnTA7Ey1nG3u343xbC8yp0yOW7jjPFsLzKnTA7FUPBieE5RPdwxfi2G5k+meepu0YqW/h8PzJ9MC/q4f4T/ZqX8TV6/xn5S3S3VfPF4jsmrCMZdbjTywi1HLG+v4z16y1Vs/wlw6wKgoAKgoAKgoAKgoAAuAB0fcL+f4nzGft6R3E4buF/jDE+Yz9vSO5AAAAAAGvYmta5wzD1vgRX6X2mdpxs9/y/wAThMa1l9MvtMmIqbEUoSa1WevXHVwGPxGHkvitS9TGOr1LJ0tclLWtWuNntPBLFYjhi+SAFK0mt9NeU806hLOvWe/F8kDzSjJ/kNeTKQlbKZFKRI4PvZeohm1wJp8YFGyxsNlrYFGzNYZ/Bj5F9RhGZrDfFj5F9SAnBQAVBQAVBQAVBQAVBQAdH3C/xhifMJ+3pHcjhu4X+MMT5hP29I7kAAAAAAadjZfX/E4FKrZv9KX2md5x8tb8r+s4NpvBVMLWq05xbSnJwnFXUotuz4iYI5VSGdUgdf8Ayy5Cx1eKXIBLKoROZY5PY+Qtd9j5CBVyLJWe/rDT2PkKOD2PkAhnRXBqIZ02uPyHq629j5GUdJ7HyMDxMzWG+LHyL6jH9aTeV2vsadzI0Y2SQEpUoAKi5S4uBUoLi4AqUuLgVBPGlSaV6ri7fCXW3LXxb2ojrQgrZJ51ru8jhblA6HuFfjDE+YT9vSO5nDNwr8YYnzCft6R3MAAABRlrUuBx+lP+Za41O+hzX/MDVtNYGVNybTyNtxn+TbY3wM511R6IVZy1X2W1nZq8MU/k6mHX6dGpL6po8U6GlPycTo9LjwWIf/OB871tAzT+JLms860Q3qjFt8Su/Ud06pepzS+MhTj21p4WMJuUuwMLiKVSbtqUpOu3Za9S26zSsPuN4qjKc8LpirQqzTU6lDD1YVJK92m41U3rA0DtLPvJcxjtLPvJc1n0Hg9H6Yp06UI43R81CnCCnWwOLlWklFK85dka5Phe0m7G0z43oz0fiveAPnXtLPvJ8yX8h2ln3kuaz6J7G0z43oz0fiveB2NpnxvRno/Fe8AfOvaafeS5kij0NPvJcyR9F9jaa8b0Z6PxXvBTsXTXjmjPR+K94A+Y54GVLEWqQlBSgpRc04qUd66vvq6a+gmnTd9UXyM+lexdNeOaM9H4n3gdi6a8c0Z6PxPvAHzVkl3r5GMj2PkZ9K9i6a8c0Z6PxPvA7F0145oz0fifeAPmrI9j5GMj2PkZ9K9i6a8c0Z6PxPvA7F0145oz0difeAPmnI9j5GMj2PkZ9Ldi6a8c0Z6OxPvA7F0145oz0difeAPmnK9j5GU4bcOzh5D6L0xobTOJoVqMtI4OiqkMvXcLgsTTxMHdO8JdkanqNGW4/jOvKvLTNZ4pJJV3QrdkJWtqn17NvagOXZXsfIXU6MpNRjCcpN2UYwlKTexJa2fROg9C6YwtCnR7Y4bEKGa1XF4PETxEk5N2lLr+u17LisZOGH0r+VisA/JgsQv+cDTdxzqKr4NVsZjISo1K9NUaFGatUjRupSnOP5LbUbJ60k77+rpxjsPSxi+VrYaX6GHqR+uoz3xT4Xr4kBcCgAqAAIpsgqOx6JI881dgQuT2vlZREvWynWwI8z2vlYu9r5WSZBkAju9r5Rd7XykmQdbAju9r5Rd7XyskyDIBC7t775StntfKyTIXZAIcr2vlYs9r5WTZBkAgs9r5WLPa+Vk+QZAILPa+VjK9r5WT5BkAhs9r5SmU9GQpkAhs9r5Qk9r5WT5OIZAJcLVbunra4dqPQefDxs35D0AAAAAAFrRE4k5blAiyDIS5RlAhyDITZRlAhyDITZRkAhyFMhPkGQCDIVyE2QZQIsgyEuUZQIsgyEuUZQIsgyEuUZQIsoykuUZQIsoykuUZQLaaJCiRU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data:image/jpeg;base64,/9j/4AAQSkZJRgABAQAAAQABAAD/2wCEAAkGBhAREBQUEhITFRQVEhcUEBQYFBIcFxgZFhIWGBYYFxgXGygiFx4jGRgUIC8iJScpLiwsFR8zNTAqNiYrLSkBCQoKDgwOGg8PGjMgHyQpLzAsKTAwLzQsNDIsLCk1LCksLyw1LCopKi4sLDAqLCwsLiwpLCkuNSwsLCkvKSwpLP/AABEIALkBEQMBIgACEQEDEQH/xAAbAAEAAwEBAQEAAAAAAAAAAAAABAUGAwIBB//EAFMQAAIBAwIDBAUGCAkJBwUAAAECAwAEERIhBRMxBiJBUQcUIzJhQlJxc4GRFTM1U5KxtMEWVHKCk6Gz0dMkNGJkorLS4fAXQ2OUo8PjRIOEpML/xAAYAQEBAQEBAAAAAAAAAAAAAAAAAQIDBP/EADERAQACAQEFBgQFBQAAAAAAAAABAhEDEiExUZEiQWGh0fATUrHhIzJxgcEEQmKS4v/aAAwDAQACEQMRAD8A/T4e3Nq0cLjmYmmmhQYXUGgExcsNWw9i+PpHTO0EekuH1VrprW8SARpIrmOHviSREQIFlJJJcHBxsD9FR7P0XwxiBlMImjnuJZZxAokkWdbgBGYHOF5y9SfxY6eEOw9Frx2pt9dio0QKZYrIpM5guIZQZX5x5moRsDsN2z4YIXM3pMsFkdC0ns7RbtnCZUo5jCKuDkuebF3cfLG9ev8AtCt1WXnw3MEkSJJyJI15rrK/LjMaxswfVJhMZyCcHFUkfoiADg3R70DxIwjGpcT2z2x3bBEa20K4+Vg7jNTbvsDcXLSTXN1H6yY4UtnihKxxci4E6sUeRjIWkC5GRsMDzoLSPtvGB7W3uoG58EGiSNQc3D6I2DK5RlznOliRjcdKkcb7VJbypCsM9xM6NKIoVQsI1IBdtbKAMkAb5J2ArNt6O7pmlla6hE0k9tcALBNyVktpmkzoack6yVz3h028Ksp+zN+ZkulurYXQha3kJtpeS0RkDphOdqV1bVvqIOrGBQc5/ShaAKY4rmZTa+tM0cadyMO6NrDupBVo3BAB6V2uvSXYxsAxkCmaCHXoGkG4t+fGxychQnUkbeXjVBdeh/IQLNbvi0a3c3FpzTreeWaSaPEqiNi0rY64xVnD6NBzMyT81DJC0iyJlpFi4a9mwdtW5fWXJx5j40Gj4Z2jgnZlVtLLPNAFYqGZoGAkKDOWAyN/jviuPajiksUarBo50jER6/dwiM7ZHxChPpkFQOyvY2SxCLz0mUTXEjPJFmY87TpAk1d0jT3jg6tumKuLvgUM0wklUSaY9CI6qyLltTMAR7xwoz5L8TUtnG510prFs24M/wAe4lJcPw1be4lgS7aQu8Yi16VtHlUe0RgO8ozt51oeDcLkgVg9zPcEnIaXk5XboOWijH05rOcQ4atve8LjQnR61eMg2woe0nbQuPkgk4+Fa+4QsjBW0sVIVsZwSNjjxwd6Rw3sXxtTs8HSlYax7K8Qj5RSRYmjGJALieVZSZLTW785NtSR3GwAwXU5yzEdhwPjHQ3g06IwzZTUTiHXgcjCnULjfxEijA07Vls6Vi34LxroLxSNDAMSmckS9RyME6mhwdtIjOxzv9j4NxkkBrtANMYYqwzgNDrCgwnDYWc6yTnmKMbagGzpWU4RwniqTxGa6WSFQeavd1MShznEQz7QqRjGAnxwZVlwG4SSJjKxCXNzIwMspzHKJOWpB2YqSnX3QDg0F7PcIilnYKoGSxIAAHmTUZeN2xIAmjJK6gNa5K+Y+FR+P3oijZ3B0hGJPgMAk58qpoO0tuZUUYy0AcdPdJFBct2psQSDdQAg4I5ieH213/Dlto18+LRjOrWuMeec1hZ+3FmHYHGzEHp1BNW57TW/qnM206M+HTOKDRQcdtXBZJ4mA6kOpA2z5+VSre6jkXWjqynoysCPvFZHhHai3kidlxgEg9PBQf1V94ZxYzW8kkUTmMAZwp7+++kY7+B1xQaKXj9qo1NcRAZwCZFxkZyM567H7q8N2nsgAxuYcHOk8xcHHXG/hWWn7W2y26OcAFyoB8CNWf1GuE3bW0EUbHGGL46fJIz+ug2a9obQvoFxFr+brXPTPTPlXn+EtnpLesw6QdJPMXAPkd+tZmDtZbG65Yxqz8PmZ/VXA9srXku22FlCnp1waDYvxy2UKTPEAxATLruT0A33zXyXj1qrBWniDN7oLqCd8bZPnWevO01uqwk4w7oF6dWG1cOL9q7aOVFbGWAx08WI/XQbelcLJiUzgjyB8q70ClKUClKUClKUClKUClKUClKUClKUGX7S/lHhf19z+wzVqKy/aX8o8L+vuf2GatRQKUpQKUpQK5zzqgyxwP8Arp518lnx03NQZYSxyd6Cn41fTTgouUjOxx7zD4kdB8BWe/gyvlW29UFPVBQZKw4ZJAcxMyHxwdj9IOx+2tJZcckAxKgP+ku33qak+qCnqgoJ9vco/ukfR0P3V3qpFqKkxSuPHP0/30EwqKaR5VzScH4V1oPmkU0jyr7Sg+aRTTX2lApSlApSlApSlBkb70iRJKqRwSuuIjKzKYignuvV48RzBXfvhs4GAAOuajWnpM5wXl2cxMsqJbaiEVxIs5VtbDAxyTkDVgOuCTkB2zitHu4uZDdTywxC4aOBIW0RpMGV25mHGXT3YjqcIRggYqTw7jXBhJPpS3hkileSbVHEj6oiVaXYZJ9ocH3vadBq3CJbelOOTdLS4ZOSshZVzh2sxdLH83dCFzq95htjetF2Z7QC8hMgQoVkaN0J3VlxsQQGU4IOGVTv06ZpjxHggYMY7QKLdUWUxwY5bvLAIQPfG8ciaCoGxXrkCXNx+xsrWB4EQwzyBbdYeQiMzoz51OyIuyNuWGSMbnag0tKpou11oUDPIIjhdccndkQvE0gV18DoR28sIT0FQ7r0icPRVKzc3VzdPLGreGDnMPADKYI8DqHhvQaWlUMXbnh7RLL6zEEZtO7DIbQrkHywrKSegBBzg12k7WWgYosqu6yxxOqsuQ0kyw/KIBCu2DgkgjGM7UFxSoPC+OW1yGMEqSBSA2k+Yyp+II6HocbE1OoMv2l/KPC/r7n9hmrUVl+0v5R4X9fc/sM1aigUpXlm+FB9JxXF5M1Ek4pEDux6lQdL4LA4KqcYZs5GFydj5GvJ4rFv3jld3GiTKjzcacoPicZ+ygk4pio34Wh273X3DpfD/VnT7T+bnbfpUiCYOMrk4ODsQQR4EEZB+mg+4pivNzcLGMucDOP3n7AASfIKT4V7TJAOCMgHBGDuPEeBoPmKYqB2k4qbSznuNGvkxNJpzjVpGcZwcfdWd9GvpCbi6TsbcQ8lkXAkL6tYY/NGMaf66DY4piovGb1oLeWULkxxlgDkA4Hjis9wTtnLPHdM0SAwQc1dJfDHEhwc9PcH31mbRE4cratK2ikzvlq8V6UkdKzHZPtXLeSujxoulNQKljnvAYOatzdTYZhy9CzcvGH1ECQITnVjPj0pW0WjMLp6ldWsXpOYWizeddAwNVfGr829vLNp1cuMvpzjOB0zg4qp7GdrDfrK3K5fLZRs5bOoE/NGOlNqM4equhe2nOrEdmOMtXSsN2s9IzWN0sHIEmpFfUZCp7zMMY0n5tbgNXa2nakRaY3TweaupW0zEd3F9pSlc2ylKUClKUGZn7AwBtVtJNaExGGTkGMa4y5fHfVijBmYh1ww1nfpjnd+jyCTV7adCz3D5VkyDcvE7jOnceyUYPUMwOc1qqUGTs/RxbRsjCSUlJEdfxQGUup7gDCoABrncYGNguMVLfsbH6nHapNKqRsSGxC2oEuSsiSIUde+divUKRuK0NKDDx+jOISoAxECWL2ynX7RnfmrzCugIuhJpwuMj2xGFCgGbP6Ords+1mGRg4MfQ2IsyN08Yxn+V8Nq1dKDH33oxtZWLGSUMdicQMNPq0MDLpkjYbrDGc4yDnwOK6x+ju3EzyCWYa5Y5dA5SpqjuUuFyqoNR1IF1HLaSRnJzWrpQUXZfsjHYczlySMJNPdblhF06t1SNVVSdXeIG+B5Ve0pQZftL+UeF/X3P7DNWorI9tbsQ3fDpnWQxxzTmQpFLIV1WkiLlY1J3ZgOnjVtwftZbXTlIudqCljrtrmMYBA96WNQTkjbOfuoLd0BBBGQRgiov4Kg/NJ+iKl1mhwe/AjUTqAiKrAO3fChgSSUypYlGzvjlld9ZICQIISApkkQRyNy0wo0FWZVI7u4xnAORhvox7CRBmYXEgZwBI2F3AzpwNGFxk9Mdd87YjR8K4jvm6X8UFG2e8FUasaRpLEMxO+NWANt+cnAr9tX+VkDSQoDN1LjcsFBGI8pt4jX1OAEoW1uBGBM4EX4gYHcwpQdU73cLL3s7MfHepVnYQOGYrrJc6ndVy2ABkbDYAADb5P21Bg4LeAnVck+z0g53yXjLMBpAXuqyjr57ZIqD+BuJ60BuMhe876gA3hywAupScsdeO7qwM6RQXk/AImYHSoUDDKFG4JywJ+OFH0Fx8raR+CoPzSfoiuHBrK4jB503NJAOcAYbU+cbbDTyxjzUnxqyoM72w7NLPYXMUMUfNkgdI9lHeK7b+FZL0Pejy4sEuRexR5keMx4ZX2VXB6dOor9PqLw6y5SFdRYlmYsepLNnff/AJfAUFZ2l4REbSYJHGGKFU91e8cBQCcDJJAHxIrLdm+yk/Ju+ZCuZLfRBlojlsSg4IY6dyvXH9Vb29sVlCgkgq4dCMZDL0OCCD49RUSz4MYxJiRslQkbFmYgCJFLtqO7llz/ADR5nOJpEztONtGtrxqTxj+WV7DdmZUlkeeFdBj0oS0TgnXvjQx8q0EkRSN4jCQhm1aswiPS0wboXz0PTGc+ddeHdnhDKSrkxgs0aZPdLdQfBhqMjb+Mp+aK8XfAHeSVtYw7xMitqIXS0ZkyB1BCDAHj477WlYrGIXR0q6NIpXhDzx7gcc9nKsEcZaSIiIjTglh3SG8vjVH6OuybwRzesJE2p10EMrjuhg246b1r7Ow5dukIdu7EIw+2rZdIb6acL4cII9AJPeZj9LMScDPmc9SSSSckmk1ibbT21/qL10baMcJnL857f9hp5r1JIVhWPRGm8iJltbbAHqTlR8a/RvwVB+aT9EVxu+GGSdHLYSMAqB1La9Rz5Dup/X0qxrvfWtetaz3PFTSilptHe5wWyIMIoUHcgDFdKUrk6lKUoFKUoFKUoFKUoFKUoFKUoFKVlu0Nu0l7Egj5o9WlbRzniGRLEA2V6ncj7akziHTSpt2xnHv9mppX5zMjT/gyCSScA3N3FcBZ5VbMMM5CcyNgzhWVQGzvpyepFbLhvB4rON+Xz3G7kPNNKxwvRTKxI+gUicxlL12LTXktKVhLP0nKdOuOM5VGPKlLaeaIeWrM6qudUmGOcDSTt0onpWhIc8l9K98d6MkxiGKRsqGyje0UAHutgkMcVWG7pVZw3jqzKp5cqFpZYipQtpaF2VtTx6lUZU4JIzsOu1Z239IZIVmijZWJLLFMGliQJKxEyMFCuvLOVBJzqAHd3Da0rGR+kyF2ISGRgC4wDFklBEwKkvp0lJM5z4VI4n245NwicsNG8AmGHHNOY5pMLGOndiO7EA5OGyuCGrpWQb0jREry4JGDPGqOWhVGEklsAw7xOOXcxOMgZBxkeHCD0ow6Y+ZbzK7RcxlHKIA9XjmGGLjIKyL5EfKxQbalZGz9I0Ekka8twJZFjQ9zus2lSH723fYL/ccA9bjto0bFpIgtvzJI+cXyQYbgwvmNVLYypIIBHfQbZNBqaVluM9uVhmMEcTPLriRctGqkyvCM+9qChZlOrTpJBXOa88Q7fpDLLE0Ll0kMaYeLvdyEqcFgRlplGACQBqOBQaulYZvSjGVOiEllQSSAuhXT6rcTsEZc6iDA6bgbkHzFbgGg+0pSgUpSgUpSgUpSgUpSgUpSgUpSgUpSgUpSgVCv+C285BliRyoIUkbgEgkD7h91TaUxla2ms5icMnxy2SO+4SkaqiLNchVUAAf5DN0ArWVl+0v5R4X9fc/sM1aiiTOd8oa3tuSVDxElzGV1JnWckqRn3tiSOuxriea8kmgwqFYL3o2Yn2atkkOPnkdKof8As+HO5nPOOeZdAQ4ANxFOdJaQ6HLwplhtjOFBOavISYluCis5EgwCzEnMMPicnHjtk7bA9KDqIbn85D/Qyf4tfBbXHz4Nzk+xfr/S14PEJSI1ChZJC/vBsKqHdmGxPVBjPV+pG9JrRgNU104Hjjlxr9+NX+1W9mMZmcOVtTfMRGcPYtrjweD+hf8Axa8T2M7ghmgIKlT7GT3WGCM83IzUYpZHrKT9NxMf1vTlcP8Anr9sr/vas7Wl8309WPiX5R/t9kqOynVQqtbhQAFAgfAAAAAHN6YA+6vRtrj58G3T2L+WPzvlUPk8O84ftf8AvNehDw7/AFb7TH+802tP5vp6nxL8o6/ZJ9WuBjv24x7vsX22xt7XbbauSWkq6sPbDUxZvYtuTjJ/G+OB91eobKxc4RLZj5BYif6q7/gW2/MQ/wBHH/dVjYnv99WtrUnhEdfshX11NGjvzbZiqFsctsnSCwGeb516a4fOTPaZz10Hyx+d8q+8Y4XAttMVijBEMhBCICMIem1Tl4dD+aj/AEF/uq9jxPxfDzVM0ispVp7IqcZBTY4xjPtt+groeKn+N2f3f/NVsLSMfIX9EVBveKQxOI1RpJSNQijQFgM4DMSQqDrgsQDg4zWois8IlJ+JHGY6T6ox4x/rln9x/wAavn4a/wBbtP0G/wAWuovb1vctY0HhzbjB/RiRx/tVzikvXZlE9qjKAWUQzORqJx3jKoPusOnga1s17/r6RKZ1O6fKf5mHn8NH+M2/2RS/ukp+Gm/Pw/Zbzn9T13HC7s+9euPq4YF/3w9DwBz715dn+fEv9nGtMafP30T8bw6f9OH4Yf8AOofotbr/AIq9Dikvzx/5K8/vrsOzUXypLlvpu7r9SyAV5/gnaeMZb+XJK3+8xp+F4+S41+cdJ9XNuKzD5X/6V3+9q+2vE5pG0q6Z8SbacAfSTJtXcdlrH+KW/wBsMZP3kVMtOHQwgiKKOPOM6EVc46Z0jfxrM/Dxuy1Eaud8wzX8Jbryh/Qk/wCOlV9K5uze0pSoFKUoFKUoFKUoFKUoMv2l/KPC/r7n9hmrUVl+0v5R4X9fc/sM1aigVEsvfm+tH9hFUuoll7831o/sIqDjCwNxM56RosYPlsZHP3NH+jXqxt9eJpBlm3QH5CnoAPA4xk9c/ACoUfegbznuGX6VMhX+ySrwVdTffHJ59HtRn9+s7ukFKUqPQiWUUgLl2YgsQinRsoZsHKjxz9ihfHOZdKUHGezjcYdFb6QD93lUc2UifipD/IfLL9je8v3kfCp1KzNYlmaxKr4hdCS0nOCCIpVdT1VhGcg/9bgg+NWgql7QxlIpXUbPC6SgDzQhG+kE4Pwb4VdClZ7pKz3Sg8Z4iYYsqNUjMI4U+dI5woPw8SfBVY+FOE8MECYzrkY65pD1kc9WPkPADoAAB0qJH7e9ZvkWq6F8jNIoLn6ViKAH/wAZxVzXa3ZjZ6pG+clV/C+FcnWxYs8hy56D33bYfS7DJ3wAM7CrClc2ylKUClKUClKUGCpSlUb2lKVApSlApSlApSlApSlBl+0v5R4X9fc/sM1aisv2l/KPC/r7n9hmrUUGMf0h4ueTyozicR6lm1ZVpoYhp7nekDS5KeAjffar62vlC3EhBUB898FTtBF4GrIQr80ddXQdcYz9ONs1QcfcC2vCV1d9cL5nlwYH34rVYzMQ561tjTtaO6Jfeztys0Niy5Cm1WbBxnvRoq5x44Z60NZP0dPqtUx/3SC1/oJJFP37VrKxE5mZ5yacREYj3jcUpSq6FKUoFKUoIXGz/k031Mn9m1Rn4n6vDLzMsYR3R8qQNtEB5sxwn8oGpPG/82n+pk/s2qp4m4e7B0gpaqrzdfedjp6deWoMmDn3lI3pjftTwjj+jnqTjfHv3xWnA7BoYFVyDIcvMw8ZHYtIR8NROPgBU+vgNfaszmcy3EYjEFKUqKUpSgUpSgUpSgwVKUqje0pSoFKUoFKUoFKUoFKUoMv2l/KPC/r7n9hmrUVl+0v5R4X9fc/sM1aigVCtowzTggEGUZH/ANiKptRLL35vrR/YRUGY9HZ5frNueqSrIPiHXlOf6eC4/qrZVi2b1biat0V5TA/8m6USwsf/AMmO4QfG4rVcOuzLGHKFM5wpznHxyBg/DwqRwc9P8sR73JVKUquhSlKBSlKCu7QzKlpOzdBBJn9A7D4np9tfOBWTJETKPazM0sw64Z+ifEIgRPoSqjjMnrkcpX/NoUkbV4TSojYx5pGwznxcDHuHOpFdJ7MbPf3sR2pygWD8s8lvk7xE/KTwHxK+6fgAfGp9cLu1Ei4yQQcow6qw6Ef9bgkeNeLO7JJRwBIvvDwYeDr8D/Udvp4Ru3EbtyVSlK22UpSgUpSgUpSgwVKUqje0pSoFKUoFKUoFKUoFKUoMv2l/KPC/r7n9hmrUVl+0v5R4X9fc/sM1aigyN52YvDca0nIj9b5wBmmyqn1MnAwQ20NygQ93Fx9IrQcMQhpgzajzRvgD/uIvAVOqAjujy+ydgzhlI0Yxyo18WB6qaDPdoLJ7qCSSPSTpeM8tizAI4khkAxtJFIobR45I64FXXZjj63lssowH92ZM+5IACy/RuCD4qykbEVIin05028gySzYEW5PUnv7mslNw+6iu5ZrGJhrwk6NytOWGdWkyAFkLiVd9w0qE7ppd7niazmOEtbfcctoTplmjRiMhWdQxHmF6mov8LbTwkJ+iKY/qSvvDLdYE0pBKSd5JDyi8jeLO2vLE/wDIYG1TPXW/My/+n/x107Ec17SH/Cq285fst7r/AA6fwpt//H/8rd/4VSoeJF1DLDKQwDKfZ9CMj5devXW/My/+l/x1M05T1+xi3Py+6Ge0sZ/FxXMjeCi3mX/alVVH2sK5vZXF1tPiGE9YUbMjjylkGyjzVOvziMipdxxUoB7CUknCD2W7YJAzrwM46naoX4cvPDh032z2n7pDTbiv5Y/luula/GfOI+qbxeJVtJlUAKIHCgAAACMgAAdBirAVl+LcXvDbyg2LKDE+SZ4dhoOTgZzUscVvv4iv23K/ujrntOvwp8Oseq1ivkaR4we+gUuPg+cf7ppd2YkA3Kspyjjqp/eD4g7Gs/bz3SSOUs4w5AZvbudmdzt3MDLazt/dUv17iH8XiH89j+4VJmJSdLPGY6wn+tSp+Mj1D50e/wBpQ7j6Bqrtb38bnCsM+KnZh9KncfdVT63xH83EP5rH/wBwVGL3cy7pCwyw3tycFWKnGbgeINZ3xwT4Ux/dHv8ARp6Vlfwbd+GF/kxSj9V6K5y2d4oyZ5V3A2jJ3Zgo966PiRTatyNj/KPP0a6lZZLC/H/1Vx/QWv73Ndltb3xuLn+hsqsWnl9FikfNHn6NHSs20d1q0+sXQJUtjlWPQEA+HmRXsWd143F59kdgP/4q5nkTSPmjz9FHSvv8H7ryuP0rSvlXPgxhvaUpVQpSlApSlApSlApSlBl+0v5R4X9fc/sM1aisp2suES/4WzsqqJ7jJYgD/MZR1NaK24lDIcRyxuQMkK6k488A/RQSaUpQKoOz3rnPuvWFwnNzbnEYBXXIABpGT7IQEsx6sRgaTm/rPcf7PzTzxyRuqaAAGIBKlZQ+QCpzkDGAyfHUNqDQ1XccE/KHq5IcSxZwEOU5yc0d7Yez1/Hbbeqa27OXilWNxl9KKxMkhxpldgc6RzMBiNLAA69z3VrsvALox3CPOXEltyo9TscMYgpYgrt3tZyM517jYUHTsib3TMLpSMTEQAiIYjxsqiP5I8Ceua0FZO27K3ChhzQqlW0ojMoDGZnUFo1XIAZhsoAz7u2TLj4FMsCxc1mw6b6jkAQBCQW+bL7UD/RAHlQQe0jcR9Z9gJjCEUvpW1OPaxZaDWCTJo54w23kOmdNwwy8iLnY5vLTnYxjXoGvGPDVms1J2bviCz3IkYxyIUAKg607uD4aJCSPgBncCtPdwF4nQHBZGUH4lSM7UETtCZ/V25GrXqjzpCF9HNTm6A/dLcrmYz44rtwczerw8/8AHcpOf0/GaBr93b3s9NqzNn2HkwokdAobLKqxsPxarsGiCHJXO6ePie9Umw7HNGYyJFR15WuRFXWdFs8b7spzqdg2+fvoJaG8/CRyD6qYAAQIwNQ3yTjWWyWGNgBvV9UThNo0NvFGx1NHEiM3mVQKT9pFcO0HC3uYTCr6A5AkbBzpG5C/EkKPoJoPvaEXHqsvqxIm0ExYCElh0Hf236b+dV/Zr13n3QuARFzT6ttEBgyze7o3IKck5Pix8dVRE7NXitqW4Cs7q82l5ACQ0pJAIIx302xg6ADtXTifZeaX1U8wFolPMdiSdZlhkLjKkneNhgFNmxkDag1FZbtY1/zE9VEhXQxcBbYpskhBGvvcwOIiAe70697HyXstckIfWCGVHGoPKAG0OsRVRsANS5/knrk1K4jwi7eV2in5eWUg9QVEYwmPDEik/ETN40FjwIzG3j5+eZg6s6dWNR069PdDadOcbZzip9UPB+DTwyjXJrQLLg+OHaIopHjp0yb/AOl5kmr6gxccnFfWhzEdUN2cMnqzRrBohOliVEhywkAxjBLMc6VU7SlKBSlKCBd3M6zIqRhoyDrbO4OD8dug8DnPhiuIvbn83q7mfdK74bxZz0IUY8dWR0q1pVymFR69djHsATkalBxgYG4YnB8dsbaep2J6C/n8YfkqdskZMZLDPwbarOlM+BhUeu3fd9kMawH26LhSSO9uRkjp1FGvrvCnkhcjvD3tJ1EH3W73d38PLrVvSrnwMKuS+uBjEWTpy3XGceG/nnb4AZ3zXiW8uxnTEG3Gg4K7Y72QX236birelM+BhUm9utAIhUtlgRkjGHUKRnqCpY/Z9leZL26HSMEaSQdLA5BONtW2RjY/fVxSmfAwpeIxvJkPbRzKNRVXVTjCnTgsSGLHHljpnxrlBZtDIxitYIxggSJEobGo4BCkFui+XXPhV/SpkwqkvLrPfiAG57uWPvYC4yNyMnV06bb7eor+45eWg74K6kDDGMd4hs4JyDj6R9NWdKufAwpE4heY3gGr5u+Op+WTjbu+G+rwwa6zX10AdMQfpg4K+eToLE7Y887jbfa2pTPgYfFO1faUrKlKUoFKUoFKUoFKUoFKUoFKUoFKUoFKUoFKUoP/2Q=="/>
          <p:cNvSpPr>
            <a:spLocks noChangeAspect="1" noChangeArrowheads="1"/>
          </p:cNvSpPr>
          <p:nvPr/>
        </p:nvSpPr>
        <p:spPr bwMode="auto">
          <a:xfrm>
            <a:off x="63500" y="-858838"/>
            <a:ext cx="2600325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58" name="AutoShape 4" descr="data:image/jpeg;base64,/9j/4AAQSkZJRgABAQAAAQABAAD/2wCEAAkGBhAREBQUEhITFRQVEhcUEBQYFBIcFxgZFhIWGBYYFxgXGygiFx4jGRgUIC8iJScpLiwsFR8zNTAqNiYrLSkBCQoKDgwOGg8PGjMgHyQpLzAsKTAwLzQsNDIsLCk1LCksLyw1LCopKi4sLDAqLCwsLiwpLCkuNSwsLCkvKSwpLP/AABEIALkBEQMBIgACEQEDEQH/xAAbAAEAAwEBAQEAAAAAAAAAAAAABAUGAwIBB//EAFMQAAIBAwIDBAUGCAkJBwUAAAECAwAEERIhBRMxBiJBUQcUIzJhQlJxc4GRFTM1U5KxtMEWVHKCk6Gz0dMkNGJkorLS4fAXQ2OUo8PjRIOEpML/xAAYAQEBAQEBAAAAAAAAAAAAAAAAAQIDBP/EADERAQACAQEFBgQFBQAAAAAAAAABAhEDEiExUZEiQWGh0fATUrHhIzJxgcEEQmKS4v/aAAwDAQACEQMRAD8A/T4e3Nq0cLjmYmmmhQYXUGgExcsNWw9i+PpHTO0EekuH1VrprW8SARpIrmOHviSREQIFlJJJcHBxsD9FR7P0XwxiBlMImjnuJZZxAokkWdbgBGYHOF5y9SfxY6eEOw9Frx2pt9dio0QKZYrIpM5guIZQZX5x5moRsDsN2z4YIXM3pMsFkdC0ns7RbtnCZUo5jCKuDkuebF3cfLG9ev8AtCt1WXnw3MEkSJJyJI15rrK/LjMaxswfVJhMZyCcHFUkfoiADg3R70DxIwjGpcT2z2x3bBEa20K4+Vg7jNTbvsDcXLSTXN1H6yY4UtnihKxxci4E6sUeRjIWkC5GRsMDzoLSPtvGB7W3uoG58EGiSNQc3D6I2DK5RlznOliRjcdKkcb7VJbypCsM9xM6NKIoVQsI1IBdtbKAMkAb5J2ArNt6O7pmlla6hE0k9tcALBNyVktpmkzoack6yVz3h028Ksp+zN+ZkulurYXQha3kJtpeS0RkDphOdqV1bVvqIOrGBQc5/ShaAKY4rmZTa+tM0cadyMO6NrDupBVo3BAB6V2uvSXYxsAxkCmaCHXoGkG4t+fGxychQnUkbeXjVBdeh/IQLNbvi0a3c3FpzTreeWaSaPEqiNi0rY64xVnD6NBzMyT81DJC0iyJlpFi4a9mwdtW5fWXJx5j40Gj4Z2jgnZlVtLLPNAFYqGZoGAkKDOWAyN/jviuPajiksUarBo50jER6/dwiM7ZHxChPpkFQOyvY2SxCLz0mUTXEjPJFmY87TpAk1d0jT3jg6tumKuLvgUM0wklUSaY9CI6qyLltTMAR7xwoz5L8TUtnG510prFs24M/wAe4lJcPw1be4lgS7aQu8Yi16VtHlUe0RgO8ozt51oeDcLkgVg9zPcEnIaXk5XboOWijH05rOcQ4atve8LjQnR61eMg2woe0nbQuPkgk4+Fa+4QsjBW0sVIVsZwSNjjxwd6Rw3sXxtTs8HSlYax7K8Qj5RSRYmjGJALieVZSZLTW785NtSR3GwAwXU5yzEdhwPjHQ3g06IwzZTUTiHXgcjCnULjfxEijA07Vls6Vi34LxroLxSNDAMSmckS9RyME6mhwdtIjOxzv9j4NxkkBrtANMYYqwzgNDrCgwnDYWc6yTnmKMbagGzpWU4RwniqTxGa6WSFQeavd1MShznEQz7QqRjGAnxwZVlwG4SSJjKxCXNzIwMspzHKJOWpB2YqSnX3QDg0F7PcIilnYKoGSxIAAHmTUZeN2xIAmjJK6gNa5K+Y+FR+P3oijZ3B0hGJPgMAk58qpoO0tuZUUYy0AcdPdJFBct2psQSDdQAg4I5ieH213/Dlto18+LRjOrWuMeec1hZ+3FmHYHGzEHp1BNW57TW/qnM206M+HTOKDRQcdtXBZJ4mA6kOpA2z5+VSre6jkXWjqynoysCPvFZHhHai3kidlxgEg9PBQf1V94ZxYzW8kkUTmMAZwp7+++kY7+B1xQaKXj9qo1NcRAZwCZFxkZyM567H7q8N2nsgAxuYcHOk8xcHHXG/hWWn7W2y26OcAFyoB8CNWf1GuE3bW0EUbHGGL46fJIz+ug2a9obQvoFxFr+brXPTPTPlXn+EtnpLesw6QdJPMXAPkd+tZmDtZbG65Yxqz8PmZ/VXA9srXku22FlCnp1waDYvxy2UKTPEAxATLruT0A33zXyXj1qrBWniDN7oLqCd8bZPnWevO01uqwk4w7oF6dWG1cOL9q7aOVFbGWAx08WI/XQbelcLJiUzgjyB8q70ClKUClKUClKUClKUClKUClKUClKUGX7S/lHhf19z+wzVqKy/aX8o8L+vuf2GatRQKUpQKUpQK5zzqgyxwP8Arp518lnx03NQZYSxyd6Cn41fTTgouUjOxx7zD4kdB8BWe/gyvlW29UFPVBQZKw4ZJAcxMyHxwdj9IOx+2tJZcckAxKgP+ku33qak+qCnqgoJ9vco/ukfR0P3V3qpFqKkxSuPHP0/30EwqKaR5VzScH4V1oPmkU0jyr7Sg+aRTTX2lApSlApSlApSlBkb70iRJKqRwSuuIjKzKYignuvV48RzBXfvhs4GAAOuajWnpM5wXl2cxMsqJbaiEVxIs5VtbDAxyTkDVgOuCTkB2zitHu4uZDdTywxC4aOBIW0RpMGV25mHGXT3YjqcIRggYqTw7jXBhJPpS3hkileSbVHEj6oiVaXYZJ9ocH3vadBq3CJbelOOTdLS4ZOSshZVzh2sxdLH83dCFzq95htjetF2Z7QC8hMgQoVkaN0J3VlxsQQGU4IOGVTv06ZpjxHggYMY7QKLdUWUxwY5bvLAIQPfG8ciaCoGxXrkCXNx+xsrWB4EQwzyBbdYeQiMzoz51OyIuyNuWGSMbnag0tKpou11oUDPIIjhdccndkQvE0gV18DoR28sIT0FQ7r0icPRVKzc3VzdPLGreGDnMPADKYI8DqHhvQaWlUMXbnh7RLL6zEEZtO7DIbQrkHywrKSegBBzg12k7WWgYosqu6yxxOqsuQ0kyw/KIBCu2DgkgjGM7UFxSoPC+OW1yGMEqSBSA2k+Yyp+II6HocbE1OoMv2l/KPC/r7n9hmrUVl+0v5R4X9fc/sM1aigUpXlm+FB9JxXF5M1Ek4pEDux6lQdL4LA4KqcYZs5GFydj5GvJ4rFv3jld3GiTKjzcacoPicZ+ygk4pio34Wh273X3DpfD/VnT7T+bnbfpUiCYOMrk4ODsQQR4EEZB+mg+4pivNzcLGMucDOP3n7AASfIKT4V7TJAOCMgHBGDuPEeBoPmKYqB2k4qbSznuNGvkxNJpzjVpGcZwcfdWd9GvpCbi6TsbcQ8lkXAkL6tYY/NGMaf66DY4piovGb1oLeWULkxxlgDkA4Hjis9wTtnLPHdM0SAwQc1dJfDHEhwc9PcH31mbRE4cratK2ikzvlq8V6UkdKzHZPtXLeSujxoulNQKljnvAYOatzdTYZhy9CzcvGH1ECQITnVjPj0pW0WjMLp6ldWsXpOYWizeddAwNVfGr829vLNp1cuMvpzjOB0zg4qp7GdrDfrK3K5fLZRs5bOoE/NGOlNqM4equhe2nOrEdmOMtXSsN2s9IzWN0sHIEmpFfUZCp7zMMY0n5tbgNXa2nakRaY3TweaupW0zEd3F9pSlc2ylKUClKUGZn7AwBtVtJNaExGGTkGMa4y5fHfVijBmYh1ww1nfpjnd+jyCTV7adCz3D5VkyDcvE7jOnceyUYPUMwOc1qqUGTs/RxbRsjCSUlJEdfxQGUup7gDCoABrncYGNguMVLfsbH6nHapNKqRsSGxC2oEuSsiSIUde+divUKRuK0NKDDx+jOISoAxECWL2ynX7RnfmrzCugIuhJpwuMj2xGFCgGbP6Ords+1mGRg4MfQ2IsyN08Yxn+V8Nq1dKDH33oxtZWLGSUMdicQMNPq0MDLpkjYbrDGc4yDnwOK6x+ju3EzyCWYa5Y5dA5SpqjuUuFyqoNR1IF1HLaSRnJzWrpQUXZfsjHYczlySMJNPdblhF06t1SNVVSdXeIG+B5Ve0pQZftL+UeF/X3P7DNWorI9tbsQ3fDpnWQxxzTmQpFLIV1WkiLlY1J3ZgOnjVtwftZbXTlIudqCljrtrmMYBA96WNQTkjbOfuoLd0BBBGQRgiov4Kg/NJ+iKl1mhwe/AjUTqAiKrAO3fChgSSUypYlGzvjlld9ZICQIISApkkQRyNy0wo0FWZVI7u4xnAORhvox7CRBmYXEgZwBI2F3AzpwNGFxk9Mdd87YjR8K4jvm6X8UFG2e8FUasaRpLEMxO+NWANt+cnAr9tX+VkDSQoDN1LjcsFBGI8pt4jX1OAEoW1uBGBM4EX4gYHcwpQdU73cLL3s7MfHepVnYQOGYrrJc6ndVy2ABkbDYAADb5P21Bg4LeAnVck+z0g53yXjLMBpAXuqyjr57ZIqD+BuJ60BuMhe876gA3hywAupScsdeO7qwM6RQXk/AImYHSoUDDKFG4JywJ+OFH0Fx8raR+CoPzSfoiuHBrK4jB503NJAOcAYbU+cbbDTyxjzUnxqyoM72w7NLPYXMUMUfNkgdI9lHeK7b+FZL0Pejy4sEuRexR5keMx4ZX2VXB6dOor9PqLw6y5SFdRYlmYsepLNnff/AJfAUFZ2l4REbSYJHGGKFU91e8cBQCcDJJAHxIrLdm+yk/Ju+ZCuZLfRBlojlsSg4IY6dyvXH9Vb29sVlCgkgq4dCMZDL0OCCD49RUSz4MYxJiRslQkbFmYgCJFLtqO7llz/ADR5nOJpEztONtGtrxqTxj+WV7DdmZUlkeeFdBj0oS0TgnXvjQx8q0EkRSN4jCQhm1aswiPS0wboXz0PTGc+ddeHdnhDKSrkxgs0aZPdLdQfBhqMjb+Mp+aK8XfAHeSVtYw7xMitqIXS0ZkyB1BCDAHj477WlYrGIXR0q6NIpXhDzx7gcc9nKsEcZaSIiIjTglh3SG8vjVH6OuybwRzesJE2p10EMrjuhg246b1r7Ow5dukIdu7EIw+2rZdIb6acL4cII9AJPeZj9LMScDPmc9SSSSckmk1ibbT21/qL10baMcJnL857f9hp5r1JIVhWPRGm8iJltbbAHqTlR8a/RvwVB+aT9EVxu+GGSdHLYSMAqB1La9Rz5Dup/X0qxrvfWtetaz3PFTSilptHe5wWyIMIoUHcgDFdKUrk6lKUoFKUoFKUoFKUoFKUoFKUoFKVlu0Nu0l7Egj5o9WlbRzniGRLEA2V6ncj7akziHTSpt2xnHv9mppX5zMjT/gyCSScA3N3FcBZ5VbMMM5CcyNgzhWVQGzvpyepFbLhvB4rON+Xz3G7kPNNKxwvRTKxI+gUicxlL12LTXktKVhLP0nKdOuOM5VGPKlLaeaIeWrM6qudUmGOcDSTt0onpWhIc8l9K98d6MkxiGKRsqGyje0UAHutgkMcVWG7pVZw3jqzKp5cqFpZYipQtpaF2VtTx6lUZU4JIzsOu1Z239IZIVmijZWJLLFMGliQJKxEyMFCuvLOVBJzqAHd3Da0rGR+kyF2ISGRgC4wDFklBEwKkvp0lJM5z4VI4n245NwicsNG8AmGHHNOY5pMLGOndiO7EA5OGyuCGrpWQb0jREry4JGDPGqOWhVGEklsAw7xOOXcxOMgZBxkeHCD0ow6Y+ZbzK7RcxlHKIA9XjmGGLjIKyL5EfKxQbalZGz9I0Ekka8twJZFjQ9zus2lSH723fYL/ccA9bjto0bFpIgtvzJI+cXyQYbgwvmNVLYypIIBHfQbZNBqaVluM9uVhmMEcTPLriRctGqkyvCM+9qChZlOrTpJBXOa88Q7fpDLLE0Ll0kMaYeLvdyEqcFgRlplGACQBqOBQaulYZvSjGVOiEllQSSAuhXT6rcTsEZc6iDA6bgbkHzFbgGg+0pSgUpSgUpSgUpSgUpSgUpSgUpSgUpSgUpSgVCv+C285BliRyoIUkbgEgkD7h91TaUxla2ms5icMnxy2SO+4SkaqiLNchVUAAf5DN0ArWVl+0v5R4X9fc/sM1aiiTOd8oa3tuSVDxElzGV1JnWckqRn3tiSOuxriea8kmgwqFYL3o2Yn2atkkOPnkdKof8As+HO5nPOOeZdAQ4ANxFOdJaQ6HLwplhtjOFBOavISYluCis5EgwCzEnMMPicnHjtk7bA9KDqIbn85D/Qyf4tfBbXHz4Nzk+xfr/S14PEJSI1ChZJC/vBsKqHdmGxPVBjPV+pG9JrRgNU104Hjjlxr9+NX+1W9mMZmcOVtTfMRGcPYtrjweD+hf8Axa8T2M7ghmgIKlT7GT3WGCM83IzUYpZHrKT9NxMf1vTlcP8Anr9sr/vas7Wl8309WPiX5R/t9kqOynVQqtbhQAFAgfAAAAAHN6YA+6vRtrj58G3T2L+WPzvlUPk8O84ftf8AvNehDw7/AFb7TH+802tP5vp6nxL8o6/ZJ9WuBjv24x7vsX22xt7XbbauSWkq6sPbDUxZvYtuTjJ/G+OB91eobKxc4RLZj5BYif6q7/gW2/MQ/wBHH/dVjYnv99WtrUnhEdfshX11NGjvzbZiqFsctsnSCwGeb516a4fOTPaZz10Hyx+d8q+8Y4XAttMVijBEMhBCICMIem1Tl4dD+aj/AEF/uq9jxPxfDzVM0ispVp7IqcZBTY4xjPtt+groeKn+N2f3f/NVsLSMfIX9EVBveKQxOI1RpJSNQijQFgM4DMSQqDrgsQDg4zWois8IlJ+JHGY6T6ox4x/rln9x/wAavn4a/wBbtP0G/wAWuovb1vctY0HhzbjB/RiRx/tVzikvXZlE9qjKAWUQzORqJx3jKoPusOnga1s17/r6RKZ1O6fKf5mHn8NH+M2/2RS/ukp+Gm/Pw/Zbzn9T13HC7s+9euPq4YF/3w9DwBz715dn+fEv9nGtMafP30T8bw6f9OH4Yf8AOofotbr/AIq9Dikvzx/5K8/vrsOzUXypLlvpu7r9SyAV5/gnaeMZb+XJK3+8xp+F4+S41+cdJ9XNuKzD5X/6V3+9q+2vE5pG0q6Z8SbacAfSTJtXcdlrH+KW/wBsMZP3kVMtOHQwgiKKOPOM6EVc46Z0jfxrM/Dxuy1Eaud8wzX8Jbryh/Qk/wCOlV9K5uze0pSoFKUoFKUoFKUoFKUoMv2l/KPC/r7n9hmrUVl+0v5R4X9fc/sM1aigVEsvfm+tH9hFUuoll7831o/sIqDjCwNxM56RosYPlsZHP3NH+jXqxt9eJpBlm3QH5CnoAPA4xk9c/ACoUfegbznuGX6VMhX+ySrwVdTffHJ59HtRn9+s7ukFKUqPQiWUUgLl2YgsQinRsoZsHKjxz9ihfHOZdKUHGezjcYdFb6QD93lUc2UifipD/IfLL9je8v3kfCp1KzNYlmaxKr4hdCS0nOCCIpVdT1VhGcg/9bgg+NWgql7QxlIpXUbPC6SgDzQhG+kE4Pwb4VdClZ7pKz3Sg8Z4iYYsqNUjMI4U+dI5woPw8SfBVY+FOE8MECYzrkY65pD1kc9WPkPADoAAB0qJH7e9ZvkWq6F8jNIoLn6ViKAH/wAZxVzXa3ZjZ6pG+clV/C+FcnWxYs8hy56D33bYfS7DJ3wAM7CrClc2ylKUClKUClKUGCpSlUb2lKVApSlApSlApSlApSlBl+0v5R4X9fc/sM1aisv2l/KPC/r7n9hmrUUGMf0h4ueTyozicR6lm1ZVpoYhp7nekDS5KeAjffar62vlC3EhBUB898FTtBF4GrIQr80ddXQdcYz9ONs1QcfcC2vCV1d9cL5nlwYH34rVYzMQ561tjTtaO6Jfeztys0Niy5Cm1WbBxnvRoq5x44Z60NZP0dPqtUx/3SC1/oJJFP37VrKxE5mZ5yacREYj3jcUpSq6FKUoFKUoIXGz/k031Mn9m1Rn4n6vDLzMsYR3R8qQNtEB5sxwn8oGpPG/82n+pk/s2qp4m4e7B0gpaqrzdfedjp6deWoMmDn3lI3pjftTwjj+jnqTjfHv3xWnA7BoYFVyDIcvMw8ZHYtIR8NROPgBU+vgNfaszmcy3EYjEFKUqKUpSgUpSgUpSgwVKUqje0pSoFKUoFKUoFKUoFKUoMv2l/KPC/r7n9hmrUVl+0v5R4X9fc/sM1aigVCtowzTggEGUZH/ANiKptRLL35vrR/YRUGY9HZ5frNueqSrIPiHXlOf6eC4/qrZVi2b1biat0V5TA/8m6USwsf/AMmO4QfG4rVcOuzLGHKFM5wpznHxyBg/DwqRwc9P8sR73JVKUquhSlKBSlKCu7QzKlpOzdBBJn9A7D4np9tfOBWTJETKPazM0sw64Z+ifEIgRPoSqjjMnrkcpX/NoUkbV4TSojYx5pGwznxcDHuHOpFdJ7MbPf3sR2pygWD8s8lvk7xE/KTwHxK+6fgAfGp9cLu1Ei4yQQcow6qw6Ef9bgkeNeLO7JJRwBIvvDwYeDr8D/Udvp4Ru3EbtyVSlK22UpSgUpSgUpSgwVKUqje0pSoFKUoFKUoFKUoFKUoMv2l/KPC/r7n9hmrUVl+0v5R4X9fc/sM1aigyN52YvDca0nIj9b5wBmmyqn1MnAwQ20NygQ93Fx9IrQcMQhpgzajzRvgD/uIvAVOqAjujy+ydgzhlI0Yxyo18WB6qaDPdoLJ7qCSSPSTpeM8tizAI4khkAxtJFIobR45I64FXXZjj63lssowH92ZM+5IACy/RuCD4qykbEVIin05028gySzYEW5PUnv7mslNw+6iu5ZrGJhrwk6NytOWGdWkyAFkLiVd9w0qE7ppd7niazmOEtbfcctoTplmjRiMhWdQxHmF6mov8LbTwkJ+iKY/qSvvDLdYE0pBKSd5JDyi8jeLO2vLE/wDIYG1TPXW/My/+n/x107Ec17SH/Cq285fst7r/AA6fwpt//H/8rd/4VSoeJF1DLDKQwDKfZ9CMj5devXW/My/+l/x1M05T1+xi3Py+6Ge0sZ/FxXMjeCi3mX/alVVH2sK5vZXF1tPiGE9YUbMjjylkGyjzVOvziMipdxxUoB7CUknCD2W7YJAzrwM46naoX4cvPDh032z2n7pDTbiv5Y/luula/GfOI+qbxeJVtJlUAKIHCgAAACMgAAdBirAVl+LcXvDbyg2LKDE+SZ4dhoOTgZzUscVvv4iv23K/ujrntOvwp8Oseq1ivkaR4we+gUuPg+cf7ppd2YkA3Kspyjjqp/eD4g7Gs/bz3SSOUs4w5AZvbudmdzt3MDLazt/dUv17iH8XiH89j+4VJmJSdLPGY6wn+tSp+Mj1D50e/wBpQ7j6Bqrtb38bnCsM+KnZh9KncfdVT63xH83EP5rH/wBwVGL3cy7pCwyw3tycFWKnGbgeINZ3xwT4Ux/dHv8ARp6Vlfwbd+GF/kxSj9V6K5y2d4oyZ5V3A2jJ3Zgo966PiRTatyNj/KPP0a6lZZLC/H/1Vx/QWv73Ndltb3xuLn+hsqsWnl9FikfNHn6NHSs20d1q0+sXQJUtjlWPQEA+HmRXsWd143F59kdgP/4q5nkTSPmjz9FHSvv8H7ryuP0rSvlXPgxhvaUpVQpSlApSlApSlApSlBl+0v5R4X9fc/sM1aisp2suES/4WzsqqJ7jJYgD/MZR1NaK24lDIcRyxuQMkK6k488A/RQSaUpQKoOz3rnPuvWFwnNzbnEYBXXIABpGT7IQEsx6sRgaTm/rPcf7PzTzxyRuqaAAGIBKlZQ+QCpzkDGAyfHUNqDQ1XccE/KHq5IcSxZwEOU5yc0d7Yez1/Hbbeqa27OXilWNxl9KKxMkhxpldgc6RzMBiNLAA69z3VrsvALox3CPOXEltyo9TscMYgpYgrt3tZyM517jYUHTsib3TMLpSMTEQAiIYjxsqiP5I8Ceua0FZO27K3ChhzQqlW0ojMoDGZnUFo1XIAZhsoAz7u2TLj4FMsCxc1mw6b6jkAQBCQW+bL7UD/RAHlQQe0jcR9Z9gJjCEUvpW1OPaxZaDWCTJo54w23kOmdNwwy8iLnY5vLTnYxjXoGvGPDVms1J2bviCz3IkYxyIUAKg607uD4aJCSPgBncCtPdwF4nQHBZGUH4lSM7UETtCZ/V25GrXqjzpCF9HNTm6A/dLcrmYz44rtwczerw8/8AHcpOf0/GaBr93b3s9NqzNn2HkwokdAobLKqxsPxarsGiCHJXO6ePie9Umw7HNGYyJFR15WuRFXWdFs8b7spzqdg2+fvoJaG8/CRyD6qYAAQIwNQ3yTjWWyWGNgBvV9UThNo0NvFGx1NHEiM3mVQKT9pFcO0HC3uYTCr6A5AkbBzpG5C/EkKPoJoPvaEXHqsvqxIm0ExYCElh0Hf236b+dV/Zr13n3QuARFzT6ttEBgyze7o3IKck5Pix8dVRE7NXitqW4Cs7q82l5ACQ0pJAIIx302xg6ADtXTifZeaX1U8wFolPMdiSdZlhkLjKkneNhgFNmxkDag1FZbtY1/zE9VEhXQxcBbYpskhBGvvcwOIiAe70697HyXstckIfWCGVHGoPKAG0OsRVRsANS5/knrk1K4jwi7eV2in5eWUg9QVEYwmPDEik/ETN40FjwIzG3j5+eZg6s6dWNR069PdDadOcbZzip9UPB+DTwyjXJrQLLg+OHaIopHjp0yb/AOl5kmr6gxccnFfWhzEdUN2cMnqzRrBohOliVEhywkAxjBLMc6VU7SlKBSlKCBd3M6zIqRhoyDrbO4OD8dug8DnPhiuIvbn83q7mfdK74bxZz0IUY8dWR0q1pVymFR69djHsATkalBxgYG4YnB8dsbaep2J6C/n8YfkqdskZMZLDPwbarOlM+BhUeu3fd9kMawH26LhSSO9uRkjp1FGvrvCnkhcjvD3tJ1EH3W73d38PLrVvSrnwMKuS+uBjEWTpy3XGceG/nnb4AZ3zXiW8uxnTEG3Gg4K7Y72QX236birelM+BhUm9utAIhUtlgRkjGHUKRnqCpY/Z9leZL26HSMEaSQdLA5BONtW2RjY/fVxSmfAwpeIxvJkPbRzKNRVXVTjCnTgsSGLHHljpnxrlBZtDIxitYIxggSJEobGo4BCkFui+XXPhV/SpkwqkvLrPfiAG57uWPvYC4yNyMnV06bb7eor+45eWg74K6kDDGMd4hs4JyDj6R9NWdKufAwpE4heY3gGr5u+Op+WTjbu+G+rwwa6zX10AdMQfpg4K+eToLE7Y887jbfa2pTPgYfFO1faUrKlKUoFKUoFKUoFKUoFKUoFKUoFKUoFKUoFKUoP/2Q=="/>
          <p:cNvSpPr>
            <a:spLocks noChangeAspect="1" noChangeArrowheads="1"/>
          </p:cNvSpPr>
          <p:nvPr/>
        </p:nvSpPr>
        <p:spPr bwMode="auto">
          <a:xfrm>
            <a:off x="63500" y="-858838"/>
            <a:ext cx="2600325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9459" name="Picture 6" descr="http://itg.content-e.eu/Generated/pubx/161/mm_files/do_3425/co_68857/Cd_1093_05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7704137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79388" y="908050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95288" y="2603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>
                <a:solidFill>
                  <a:schemeClr val="tx2"/>
                </a:solidFill>
              </a:rPr>
              <a:t>Foetal and adult globin gene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2643" y="122982"/>
            <a:ext cx="7215124" cy="1143000"/>
          </a:xfr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5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Mutation Type</a:t>
            </a:r>
            <a:endParaRPr lang="en-GB" sz="5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2" name="TextBox 8"/>
          <p:cNvSpPr txBox="1">
            <a:spLocks noChangeArrowheads="1"/>
          </p:cNvSpPr>
          <p:nvPr/>
        </p:nvSpPr>
        <p:spPr bwMode="auto">
          <a:xfrm>
            <a:off x="255588" y="6021388"/>
            <a:ext cx="8888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nstantia" pitchFamily="18" charset="0"/>
              </a:rPr>
              <a:t>SG= Stop Gain SNV (Nonsense); FSD= Frame-shift Deletion; FSI= Frame-shift Insertion; </a:t>
            </a:r>
          </a:p>
          <a:p>
            <a:r>
              <a:rPr lang="en-GB">
                <a:latin typeface="Constantia" pitchFamily="18" charset="0"/>
              </a:rPr>
              <a:t>SL= Start Loss SNV (Missense); SSD= Splice Site Defect</a:t>
            </a:r>
          </a:p>
        </p:txBody>
      </p:sp>
      <p:grpSp>
        <p:nvGrpSpPr>
          <p:cNvPr id="81923" name="Group 6"/>
          <p:cNvGrpSpPr>
            <a:grpSpLocks noChangeAspect="1"/>
          </p:cNvGrpSpPr>
          <p:nvPr/>
        </p:nvGrpSpPr>
        <p:grpSpPr bwMode="auto">
          <a:xfrm>
            <a:off x="684213" y="1700213"/>
            <a:ext cx="7889875" cy="4246562"/>
            <a:chOff x="431" y="1071"/>
            <a:chExt cx="4970" cy="2675"/>
          </a:xfrm>
        </p:grpSpPr>
        <p:sp>
          <p:nvSpPr>
            <p:cNvPr id="819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1" y="1071"/>
              <a:ext cx="4883" cy="263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Rectangle 7"/>
            <p:cNvSpPr>
              <a:spLocks noChangeArrowheads="1"/>
            </p:cNvSpPr>
            <p:nvPr/>
          </p:nvSpPr>
          <p:spPr bwMode="auto">
            <a:xfrm>
              <a:off x="431" y="1071"/>
              <a:ext cx="4883" cy="30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27" name="Rectangle 8"/>
            <p:cNvSpPr>
              <a:spLocks noChangeArrowheads="1"/>
            </p:cNvSpPr>
            <p:nvPr/>
          </p:nvSpPr>
          <p:spPr bwMode="auto">
            <a:xfrm>
              <a:off x="475" y="1100"/>
              <a:ext cx="59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 b="1">
                  <a:solidFill>
                    <a:srgbClr val="000000"/>
                  </a:solidFill>
                  <a:latin typeface="Calibri" pitchFamily="34" charset="0"/>
                </a:rPr>
                <a:t>Gene</a:t>
              </a:r>
              <a:endParaRPr lang="en-GB"/>
            </a:p>
          </p:txBody>
        </p:sp>
        <p:sp>
          <p:nvSpPr>
            <p:cNvPr id="81928" name="Rectangle 9"/>
            <p:cNvSpPr>
              <a:spLocks noChangeArrowheads="1"/>
            </p:cNvSpPr>
            <p:nvPr/>
          </p:nvSpPr>
          <p:spPr bwMode="auto">
            <a:xfrm>
              <a:off x="2218" y="1100"/>
              <a:ext cx="74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 b="1">
                  <a:solidFill>
                    <a:srgbClr val="000000"/>
                  </a:solidFill>
                  <a:latin typeface="Calibri" pitchFamily="34" charset="0"/>
                </a:rPr>
                <a:t>n= (17)</a:t>
              </a:r>
              <a:endParaRPr lang="en-GB"/>
            </a:p>
          </p:txBody>
        </p:sp>
        <p:sp>
          <p:nvSpPr>
            <p:cNvPr id="81929" name="Rectangle 10"/>
            <p:cNvSpPr>
              <a:spLocks noChangeArrowheads="1"/>
            </p:cNvSpPr>
            <p:nvPr/>
          </p:nvSpPr>
          <p:spPr bwMode="auto">
            <a:xfrm>
              <a:off x="3832" y="1100"/>
              <a:ext cx="27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 b="1">
                  <a:solidFill>
                    <a:srgbClr val="000000"/>
                  </a:solidFill>
                  <a:latin typeface="Calibri" pitchFamily="34" charset="0"/>
                </a:rPr>
                <a:t>%</a:t>
              </a:r>
              <a:endParaRPr lang="en-GB"/>
            </a:p>
          </p:txBody>
        </p:sp>
        <p:sp>
          <p:nvSpPr>
            <p:cNvPr id="81930" name="Rectangle 11"/>
            <p:cNvSpPr>
              <a:spLocks noChangeArrowheads="1"/>
            </p:cNvSpPr>
            <p:nvPr/>
          </p:nvSpPr>
          <p:spPr bwMode="auto">
            <a:xfrm>
              <a:off x="4064" y="1100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 b="1">
                  <a:solidFill>
                    <a:srgbClr val="000000"/>
                  </a:solidFill>
                  <a:latin typeface="Calibri" pitchFamily="34" charset="0"/>
                </a:rPr>
                <a:t>Type</a:t>
              </a:r>
              <a:endParaRPr lang="en-GB"/>
            </a:p>
          </p:txBody>
        </p:sp>
        <p:sp>
          <p:nvSpPr>
            <p:cNvPr id="81931" name="Rectangle 12"/>
            <p:cNvSpPr>
              <a:spLocks noChangeArrowheads="1"/>
            </p:cNvSpPr>
            <p:nvPr/>
          </p:nvSpPr>
          <p:spPr bwMode="auto">
            <a:xfrm>
              <a:off x="475" y="1391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RPL5</a:t>
              </a:r>
              <a:endParaRPr lang="en-GB"/>
            </a:p>
          </p:txBody>
        </p:sp>
        <p:sp>
          <p:nvSpPr>
            <p:cNvPr id="81932" name="Rectangle 13"/>
            <p:cNvSpPr>
              <a:spLocks noChangeArrowheads="1"/>
            </p:cNvSpPr>
            <p:nvPr/>
          </p:nvSpPr>
          <p:spPr bwMode="auto">
            <a:xfrm>
              <a:off x="2480" y="1391"/>
              <a:ext cx="3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     5</a:t>
              </a:r>
              <a:endParaRPr lang="en-GB"/>
            </a:p>
          </p:txBody>
        </p:sp>
        <p:sp>
          <p:nvSpPr>
            <p:cNvPr id="81933" name="Rectangle 14"/>
            <p:cNvSpPr>
              <a:spLocks noChangeArrowheads="1"/>
            </p:cNvSpPr>
            <p:nvPr/>
          </p:nvSpPr>
          <p:spPr bwMode="auto">
            <a:xfrm>
              <a:off x="3468" y="1391"/>
              <a:ext cx="65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29.4%</a:t>
              </a:r>
              <a:endParaRPr lang="en-GB"/>
            </a:p>
          </p:txBody>
        </p:sp>
        <p:sp>
          <p:nvSpPr>
            <p:cNvPr id="81934" name="Rectangle 15"/>
            <p:cNvSpPr>
              <a:spLocks noChangeArrowheads="1"/>
            </p:cNvSpPr>
            <p:nvPr/>
          </p:nvSpPr>
          <p:spPr bwMode="auto">
            <a:xfrm>
              <a:off x="4064" y="1391"/>
              <a:ext cx="133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3(2) SG/2 FSD</a:t>
              </a:r>
              <a:endParaRPr lang="en-GB"/>
            </a:p>
          </p:txBody>
        </p:sp>
        <p:sp>
          <p:nvSpPr>
            <p:cNvPr id="81935" name="Rectangle 16"/>
            <p:cNvSpPr>
              <a:spLocks noChangeArrowheads="1"/>
            </p:cNvSpPr>
            <p:nvPr/>
          </p:nvSpPr>
          <p:spPr bwMode="auto">
            <a:xfrm>
              <a:off x="475" y="1682"/>
              <a:ext cx="6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RPS26</a:t>
              </a:r>
              <a:endParaRPr lang="en-GB"/>
            </a:p>
          </p:txBody>
        </p:sp>
        <p:sp>
          <p:nvSpPr>
            <p:cNvPr id="81936" name="Rectangle 17"/>
            <p:cNvSpPr>
              <a:spLocks noChangeArrowheads="1"/>
            </p:cNvSpPr>
            <p:nvPr/>
          </p:nvSpPr>
          <p:spPr bwMode="auto">
            <a:xfrm>
              <a:off x="2727" y="1682"/>
              <a:ext cx="23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GB"/>
            </a:p>
          </p:txBody>
        </p:sp>
        <p:sp>
          <p:nvSpPr>
            <p:cNvPr id="81937" name="Rectangle 18"/>
            <p:cNvSpPr>
              <a:spLocks noChangeArrowheads="1"/>
            </p:cNvSpPr>
            <p:nvPr/>
          </p:nvSpPr>
          <p:spPr bwMode="auto">
            <a:xfrm>
              <a:off x="3468" y="1682"/>
              <a:ext cx="65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17.6%</a:t>
              </a:r>
              <a:endParaRPr lang="en-GB"/>
            </a:p>
          </p:txBody>
        </p:sp>
        <p:sp>
          <p:nvSpPr>
            <p:cNvPr id="81938" name="Rectangle 19"/>
            <p:cNvSpPr>
              <a:spLocks noChangeArrowheads="1"/>
            </p:cNvSpPr>
            <p:nvPr/>
          </p:nvSpPr>
          <p:spPr bwMode="auto">
            <a:xfrm>
              <a:off x="4064" y="1682"/>
              <a:ext cx="1046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SG/FSD/SL</a:t>
              </a:r>
              <a:endParaRPr lang="en-GB"/>
            </a:p>
          </p:txBody>
        </p:sp>
        <p:sp>
          <p:nvSpPr>
            <p:cNvPr id="81939" name="Rectangle 20"/>
            <p:cNvSpPr>
              <a:spLocks noChangeArrowheads="1"/>
            </p:cNvSpPr>
            <p:nvPr/>
          </p:nvSpPr>
          <p:spPr bwMode="auto">
            <a:xfrm>
              <a:off x="475" y="1972"/>
              <a:ext cx="53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RPL11</a:t>
              </a:r>
              <a:endParaRPr lang="en-GB"/>
            </a:p>
          </p:txBody>
        </p:sp>
        <p:sp>
          <p:nvSpPr>
            <p:cNvPr id="81940" name="Rectangle 21"/>
            <p:cNvSpPr>
              <a:spLocks noChangeArrowheads="1"/>
            </p:cNvSpPr>
            <p:nvPr/>
          </p:nvSpPr>
          <p:spPr bwMode="auto">
            <a:xfrm>
              <a:off x="2727" y="1972"/>
              <a:ext cx="10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2</a:t>
              </a:r>
              <a:endParaRPr lang="en-GB"/>
            </a:p>
          </p:txBody>
        </p:sp>
        <p:sp>
          <p:nvSpPr>
            <p:cNvPr id="81941" name="Rectangle 22"/>
            <p:cNvSpPr>
              <a:spLocks noChangeArrowheads="1"/>
            </p:cNvSpPr>
            <p:nvPr/>
          </p:nvSpPr>
          <p:spPr bwMode="auto">
            <a:xfrm>
              <a:off x="3468" y="1972"/>
              <a:ext cx="5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11.8%</a:t>
              </a:r>
              <a:endParaRPr lang="en-GB"/>
            </a:p>
          </p:txBody>
        </p:sp>
        <p:sp>
          <p:nvSpPr>
            <p:cNvPr id="81942" name="Rectangle 23"/>
            <p:cNvSpPr>
              <a:spLocks noChangeArrowheads="1"/>
            </p:cNvSpPr>
            <p:nvPr/>
          </p:nvSpPr>
          <p:spPr bwMode="auto">
            <a:xfrm>
              <a:off x="4064" y="1972"/>
              <a:ext cx="78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FSD/FSI</a:t>
              </a:r>
              <a:endParaRPr lang="en-GB"/>
            </a:p>
          </p:txBody>
        </p:sp>
        <p:sp>
          <p:nvSpPr>
            <p:cNvPr id="81943" name="Rectangle 24"/>
            <p:cNvSpPr>
              <a:spLocks noChangeArrowheads="1"/>
            </p:cNvSpPr>
            <p:nvPr/>
          </p:nvSpPr>
          <p:spPr bwMode="auto">
            <a:xfrm>
              <a:off x="475" y="2263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RPS7</a:t>
              </a:r>
              <a:endParaRPr lang="en-GB"/>
            </a:p>
          </p:txBody>
        </p:sp>
        <p:sp>
          <p:nvSpPr>
            <p:cNvPr id="81944" name="Rectangle 25"/>
            <p:cNvSpPr>
              <a:spLocks noChangeArrowheads="1"/>
            </p:cNvSpPr>
            <p:nvPr/>
          </p:nvSpPr>
          <p:spPr bwMode="auto">
            <a:xfrm>
              <a:off x="2727" y="2263"/>
              <a:ext cx="23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GB"/>
            </a:p>
          </p:txBody>
        </p:sp>
        <p:sp>
          <p:nvSpPr>
            <p:cNvPr id="81945" name="Rectangle 26"/>
            <p:cNvSpPr>
              <a:spLocks noChangeArrowheads="1"/>
            </p:cNvSpPr>
            <p:nvPr/>
          </p:nvSpPr>
          <p:spPr bwMode="auto">
            <a:xfrm>
              <a:off x="3570" y="2263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5.9%</a:t>
              </a:r>
              <a:endParaRPr lang="en-GB"/>
            </a:p>
          </p:txBody>
        </p:sp>
        <p:sp>
          <p:nvSpPr>
            <p:cNvPr id="81946" name="Rectangle 27"/>
            <p:cNvSpPr>
              <a:spLocks noChangeArrowheads="1"/>
            </p:cNvSpPr>
            <p:nvPr/>
          </p:nvSpPr>
          <p:spPr bwMode="auto">
            <a:xfrm>
              <a:off x="4064" y="2263"/>
              <a:ext cx="45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SSD</a:t>
              </a:r>
              <a:endParaRPr lang="en-GB"/>
            </a:p>
          </p:txBody>
        </p:sp>
        <p:sp>
          <p:nvSpPr>
            <p:cNvPr id="81947" name="Rectangle 28"/>
            <p:cNvSpPr>
              <a:spLocks noChangeArrowheads="1"/>
            </p:cNvSpPr>
            <p:nvPr/>
          </p:nvSpPr>
          <p:spPr bwMode="auto">
            <a:xfrm>
              <a:off x="475" y="2554"/>
              <a:ext cx="6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RPS10</a:t>
              </a:r>
              <a:endParaRPr lang="en-GB"/>
            </a:p>
          </p:txBody>
        </p:sp>
        <p:sp>
          <p:nvSpPr>
            <p:cNvPr id="81948" name="Rectangle 29"/>
            <p:cNvSpPr>
              <a:spLocks noChangeArrowheads="1"/>
            </p:cNvSpPr>
            <p:nvPr/>
          </p:nvSpPr>
          <p:spPr bwMode="auto">
            <a:xfrm>
              <a:off x="2727" y="2554"/>
              <a:ext cx="23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GB"/>
            </a:p>
          </p:txBody>
        </p:sp>
        <p:sp>
          <p:nvSpPr>
            <p:cNvPr id="81949" name="Rectangle 30"/>
            <p:cNvSpPr>
              <a:spLocks noChangeArrowheads="1"/>
            </p:cNvSpPr>
            <p:nvPr/>
          </p:nvSpPr>
          <p:spPr bwMode="auto">
            <a:xfrm>
              <a:off x="3570" y="2554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5.9%</a:t>
              </a:r>
              <a:endParaRPr lang="en-GB"/>
            </a:p>
          </p:txBody>
        </p:sp>
        <p:sp>
          <p:nvSpPr>
            <p:cNvPr id="81950" name="Rectangle 31"/>
            <p:cNvSpPr>
              <a:spLocks noChangeArrowheads="1"/>
            </p:cNvSpPr>
            <p:nvPr/>
          </p:nvSpPr>
          <p:spPr bwMode="auto">
            <a:xfrm>
              <a:off x="4064" y="2554"/>
              <a:ext cx="34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SG</a:t>
              </a:r>
              <a:endParaRPr lang="en-GB"/>
            </a:p>
          </p:txBody>
        </p:sp>
        <p:sp>
          <p:nvSpPr>
            <p:cNvPr id="81951" name="Rectangle 32"/>
            <p:cNvSpPr>
              <a:spLocks noChangeArrowheads="1"/>
            </p:cNvSpPr>
            <p:nvPr/>
          </p:nvSpPr>
          <p:spPr bwMode="auto">
            <a:xfrm>
              <a:off x="475" y="2844"/>
              <a:ext cx="54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RPS24</a:t>
              </a:r>
              <a:endParaRPr lang="en-GB"/>
            </a:p>
          </p:txBody>
        </p:sp>
        <p:sp>
          <p:nvSpPr>
            <p:cNvPr id="81952" name="Rectangle 33"/>
            <p:cNvSpPr>
              <a:spLocks noChangeArrowheads="1"/>
            </p:cNvSpPr>
            <p:nvPr/>
          </p:nvSpPr>
          <p:spPr bwMode="auto">
            <a:xfrm>
              <a:off x="2727" y="2844"/>
              <a:ext cx="10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1</a:t>
              </a:r>
              <a:endParaRPr lang="en-GB"/>
            </a:p>
          </p:txBody>
        </p:sp>
        <p:sp>
          <p:nvSpPr>
            <p:cNvPr id="81953" name="Rectangle 34"/>
            <p:cNvSpPr>
              <a:spLocks noChangeArrowheads="1"/>
            </p:cNvSpPr>
            <p:nvPr/>
          </p:nvSpPr>
          <p:spPr bwMode="auto">
            <a:xfrm>
              <a:off x="3570" y="2844"/>
              <a:ext cx="42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latin typeface="Calibri" pitchFamily="34" charset="0"/>
                </a:rPr>
                <a:t>5.9%</a:t>
              </a:r>
              <a:endParaRPr lang="en-GB"/>
            </a:p>
          </p:txBody>
        </p:sp>
        <p:sp>
          <p:nvSpPr>
            <p:cNvPr id="81954" name="Rectangle 35"/>
            <p:cNvSpPr>
              <a:spLocks noChangeArrowheads="1"/>
            </p:cNvSpPr>
            <p:nvPr/>
          </p:nvSpPr>
          <p:spPr bwMode="auto">
            <a:xfrm>
              <a:off x="4064" y="2844"/>
              <a:ext cx="349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SG</a:t>
              </a:r>
              <a:endParaRPr lang="en-GB"/>
            </a:p>
          </p:txBody>
        </p:sp>
        <p:sp>
          <p:nvSpPr>
            <p:cNvPr id="81955" name="Rectangle 36"/>
            <p:cNvSpPr>
              <a:spLocks noChangeArrowheads="1"/>
            </p:cNvSpPr>
            <p:nvPr/>
          </p:nvSpPr>
          <p:spPr bwMode="auto">
            <a:xfrm>
              <a:off x="475" y="3135"/>
              <a:ext cx="66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RPS19</a:t>
              </a:r>
              <a:endParaRPr lang="en-GB"/>
            </a:p>
          </p:txBody>
        </p:sp>
        <p:sp>
          <p:nvSpPr>
            <p:cNvPr id="81956" name="Rectangle 37"/>
            <p:cNvSpPr>
              <a:spLocks noChangeArrowheads="1"/>
            </p:cNvSpPr>
            <p:nvPr/>
          </p:nvSpPr>
          <p:spPr bwMode="auto">
            <a:xfrm>
              <a:off x="2727" y="3135"/>
              <a:ext cx="23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en-GB"/>
            </a:p>
          </p:txBody>
        </p:sp>
        <p:sp>
          <p:nvSpPr>
            <p:cNvPr id="81957" name="Rectangle 38"/>
            <p:cNvSpPr>
              <a:spLocks noChangeArrowheads="1"/>
            </p:cNvSpPr>
            <p:nvPr/>
          </p:nvSpPr>
          <p:spPr bwMode="auto">
            <a:xfrm>
              <a:off x="3570" y="3135"/>
              <a:ext cx="55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0.0%</a:t>
              </a:r>
              <a:endParaRPr lang="en-GB"/>
            </a:p>
          </p:txBody>
        </p:sp>
        <p:sp>
          <p:nvSpPr>
            <p:cNvPr id="81958" name="Rectangle 39"/>
            <p:cNvSpPr>
              <a:spLocks noChangeArrowheads="1"/>
            </p:cNvSpPr>
            <p:nvPr/>
          </p:nvSpPr>
          <p:spPr bwMode="auto">
            <a:xfrm>
              <a:off x="475" y="3426"/>
              <a:ext cx="7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No Muts</a:t>
              </a:r>
              <a:endParaRPr lang="en-GB"/>
            </a:p>
          </p:txBody>
        </p:sp>
        <p:sp>
          <p:nvSpPr>
            <p:cNvPr id="81959" name="Rectangle 40"/>
            <p:cNvSpPr>
              <a:spLocks noChangeArrowheads="1"/>
            </p:cNvSpPr>
            <p:nvPr/>
          </p:nvSpPr>
          <p:spPr bwMode="auto">
            <a:xfrm>
              <a:off x="2480" y="3426"/>
              <a:ext cx="3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     3</a:t>
              </a:r>
              <a:endParaRPr lang="en-GB"/>
            </a:p>
          </p:txBody>
        </p:sp>
        <p:sp>
          <p:nvSpPr>
            <p:cNvPr id="81960" name="Rectangle 41"/>
            <p:cNvSpPr>
              <a:spLocks noChangeArrowheads="1"/>
            </p:cNvSpPr>
            <p:nvPr/>
          </p:nvSpPr>
          <p:spPr bwMode="auto">
            <a:xfrm>
              <a:off x="3468" y="3426"/>
              <a:ext cx="65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700">
                  <a:solidFill>
                    <a:srgbClr val="000000"/>
                  </a:solidFill>
                  <a:latin typeface="Calibri" pitchFamily="34" charset="0"/>
                </a:rPr>
                <a:t>23.5%</a:t>
              </a:r>
              <a:endParaRPr lang="en-GB"/>
            </a:p>
          </p:txBody>
        </p:sp>
        <p:sp>
          <p:nvSpPr>
            <p:cNvPr id="81961" name="Rectangle 42"/>
            <p:cNvSpPr>
              <a:spLocks noChangeArrowheads="1"/>
            </p:cNvSpPr>
            <p:nvPr/>
          </p:nvSpPr>
          <p:spPr bwMode="auto">
            <a:xfrm>
              <a:off x="431" y="1071"/>
              <a:ext cx="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2" name="Rectangle 43"/>
            <p:cNvSpPr>
              <a:spLocks noChangeArrowheads="1"/>
            </p:cNvSpPr>
            <p:nvPr/>
          </p:nvSpPr>
          <p:spPr bwMode="auto">
            <a:xfrm>
              <a:off x="1928" y="1071"/>
              <a:ext cx="14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3" name="Rectangle 44"/>
            <p:cNvSpPr>
              <a:spLocks noChangeArrowheads="1"/>
            </p:cNvSpPr>
            <p:nvPr/>
          </p:nvSpPr>
          <p:spPr bwMode="auto">
            <a:xfrm>
              <a:off x="2858" y="1071"/>
              <a:ext cx="14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4" name="Rectangle 45"/>
            <p:cNvSpPr>
              <a:spLocks noChangeArrowheads="1"/>
            </p:cNvSpPr>
            <p:nvPr/>
          </p:nvSpPr>
          <p:spPr bwMode="auto">
            <a:xfrm>
              <a:off x="4020" y="1071"/>
              <a:ext cx="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5" name="Rectangle 46"/>
            <p:cNvSpPr>
              <a:spLocks noChangeArrowheads="1"/>
            </p:cNvSpPr>
            <p:nvPr/>
          </p:nvSpPr>
          <p:spPr bwMode="auto">
            <a:xfrm>
              <a:off x="5299" y="1071"/>
              <a:ext cx="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6" name="Line 47"/>
            <p:cNvSpPr>
              <a:spLocks noChangeShapeType="1"/>
            </p:cNvSpPr>
            <p:nvPr/>
          </p:nvSpPr>
          <p:spPr bwMode="auto">
            <a:xfrm>
              <a:off x="431" y="1376"/>
              <a:ext cx="1" cy="2326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7" name="Rectangle 48"/>
            <p:cNvSpPr>
              <a:spLocks noChangeArrowheads="1"/>
            </p:cNvSpPr>
            <p:nvPr/>
          </p:nvSpPr>
          <p:spPr bwMode="auto">
            <a:xfrm>
              <a:off x="431" y="1376"/>
              <a:ext cx="15" cy="234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68" name="Line 49"/>
            <p:cNvSpPr>
              <a:spLocks noChangeShapeType="1"/>
            </p:cNvSpPr>
            <p:nvPr/>
          </p:nvSpPr>
          <p:spPr bwMode="auto">
            <a:xfrm>
              <a:off x="1928" y="1376"/>
              <a:ext cx="1" cy="2326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Rectangle 50"/>
            <p:cNvSpPr>
              <a:spLocks noChangeArrowheads="1"/>
            </p:cNvSpPr>
            <p:nvPr/>
          </p:nvSpPr>
          <p:spPr bwMode="auto">
            <a:xfrm>
              <a:off x="1928" y="1376"/>
              <a:ext cx="14" cy="234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70" name="Line 51"/>
            <p:cNvSpPr>
              <a:spLocks noChangeShapeType="1"/>
            </p:cNvSpPr>
            <p:nvPr/>
          </p:nvSpPr>
          <p:spPr bwMode="auto">
            <a:xfrm>
              <a:off x="2858" y="1376"/>
              <a:ext cx="1" cy="2326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Rectangle 52"/>
            <p:cNvSpPr>
              <a:spLocks noChangeArrowheads="1"/>
            </p:cNvSpPr>
            <p:nvPr/>
          </p:nvSpPr>
          <p:spPr bwMode="auto">
            <a:xfrm>
              <a:off x="2858" y="1376"/>
              <a:ext cx="14" cy="234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72" name="Line 53"/>
            <p:cNvSpPr>
              <a:spLocks noChangeShapeType="1"/>
            </p:cNvSpPr>
            <p:nvPr/>
          </p:nvSpPr>
          <p:spPr bwMode="auto">
            <a:xfrm>
              <a:off x="4020" y="1376"/>
              <a:ext cx="1" cy="2326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3" name="Rectangle 54"/>
            <p:cNvSpPr>
              <a:spLocks noChangeArrowheads="1"/>
            </p:cNvSpPr>
            <p:nvPr/>
          </p:nvSpPr>
          <p:spPr bwMode="auto">
            <a:xfrm>
              <a:off x="4020" y="1376"/>
              <a:ext cx="15" cy="234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74" name="Line 55"/>
            <p:cNvSpPr>
              <a:spLocks noChangeShapeType="1"/>
            </p:cNvSpPr>
            <p:nvPr/>
          </p:nvSpPr>
          <p:spPr bwMode="auto">
            <a:xfrm>
              <a:off x="5299" y="1376"/>
              <a:ext cx="1" cy="2326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Rectangle 56"/>
            <p:cNvSpPr>
              <a:spLocks noChangeArrowheads="1"/>
            </p:cNvSpPr>
            <p:nvPr/>
          </p:nvSpPr>
          <p:spPr bwMode="auto">
            <a:xfrm>
              <a:off x="5299" y="1376"/>
              <a:ext cx="15" cy="234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76" name="Line 57"/>
            <p:cNvSpPr>
              <a:spLocks noChangeShapeType="1"/>
            </p:cNvSpPr>
            <p:nvPr/>
          </p:nvSpPr>
          <p:spPr bwMode="auto">
            <a:xfrm>
              <a:off x="5314" y="107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Rectangle 58"/>
            <p:cNvSpPr>
              <a:spLocks noChangeArrowheads="1"/>
            </p:cNvSpPr>
            <p:nvPr/>
          </p:nvSpPr>
          <p:spPr bwMode="auto">
            <a:xfrm>
              <a:off x="5314" y="1071"/>
              <a:ext cx="14" cy="1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78" name="Line 59"/>
            <p:cNvSpPr>
              <a:spLocks noChangeShapeType="1"/>
            </p:cNvSpPr>
            <p:nvPr/>
          </p:nvSpPr>
          <p:spPr bwMode="auto">
            <a:xfrm>
              <a:off x="5314" y="136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Rectangle 60"/>
            <p:cNvSpPr>
              <a:spLocks noChangeArrowheads="1"/>
            </p:cNvSpPr>
            <p:nvPr/>
          </p:nvSpPr>
          <p:spPr bwMode="auto">
            <a:xfrm>
              <a:off x="5314" y="1362"/>
              <a:ext cx="14" cy="14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0" name="Line 61"/>
            <p:cNvSpPr>
              <a:spLocks noChangeShapeType="1"/>
            </p:cNvSpPr>
            <p:nvPr/>
          </p:nvSpPr>
          <p:spPr bwMode="auto">
            <a:xfrm>
              <a:off x="431" y="1652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Rectangle 62"/>
            <p:cNvSpPr>
              <a:spLocks noChangeArrowheads="1"/>
            </p:cNvSpPr>
            <p:nvPr/>
          </p:nvSpPr>
          <p:spPr bwMode="auto">
            <a:xfrm>
              <a:off x="431" y="1652"/>
              <a:ext cx="4897" cy="1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2" name="Line 63"/>
            <p:cNvSpPr>
              <a:spLocks noChangeShapeType="1"/>
            </p:cNvSpPr>
            <p:nvPr/>
          </p:nvSpPr>
          <p:spPr bwMode="auto">
            <a:xfrm>
              <a:off x="431" y="1943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Rectangle 64"/>
            <p:cNvSpPr>
              <a:spLocks noChangeArrowheads="1"/>
            </p:cNvSpPr>
            <p:nvPr/>
          </p:nvSpPr>
          <p:spPr bwMode="auto">
            <a:xfrm>
              <a:off x="431" y="1943"/>
              <a:ext cx="4897" cy="1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4" name="Line 65"/>
            <p:cNvSpPr>
              <a:spLocks noChangeShapeType="1"/>
            </p:cNvSpPr>
            <p:nvPr/>
          </p:nvSpPr>
          <p:spPr bwMode="auto">
            <a:xfrm>
              <a:off x="431" y="2234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Rectangle 66"/>
            <p:cNvSpPr>
              <a:spLocks noChangeArrowheads="1"/>
            </p:cNvSpPr>
            <p:nvPr/>
          </p:nvSpPr>
          <p:spPr bwMode="auto">
            <a:xfrm>
              <a:off x="431" y="2234"/>
              <a:ext cx="4897" cy="14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6" name="Line 67"/>
            <p:cNvSpPr>
              <a:spLocks noChangeShapeType="1"/>
            </p:cNvSpPr>
            <p:nvPr/>
          </p:nvSpPr>
          <p:spPr bwMode="auto">
            <a:xfrm>
              <a:off x="431" y="2525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Rectangle 68"/>
            <p:cNvSpPr>
              <a:spLocks noChangeArrowheads="1"/>
            </p:cNvSpPr>
            <p:nvPr/>
          </p:nvSpPr>
          <p:spPr bwMode="auto">
            <a:xfrm>
              <a:off x="431" y="2525"/>
              <a:ext cx="4897" cy="14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8" name="Line 69"/>
            <p:cNvSpPr>
              <a:spLocks noChangeShapeType="1"/>
            </p:cNvSpPr>
            <p:nvPr/>
          </p:nvSpPr>
          <p:spPr bwMode="auto">
            <a:xfrm>
              <a:off x="431" y="2815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Rectangle 70"/>
            <p:cNvSpPr>
              <a:spLocks noChangeArrowheads="1"/>
            </p:cNvSpPr>
            <p:nvPr/>
          </p:nvSpPr>
          <p:spPr bwMode="auto">
            <a:xfrm>
              <a:off x="431" y="2815"/>
              <a:ext cx="4897" cy="1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0" name="Line 71"/>
            <p:cNvSpPr>
              <a:spLocks noChangeShapeType="1"/>
            </p:cNvSpPr>
            <p:nvPr/>
          </p:nvSpPr>
          <p:spPr bwMode="auto">
            <a:xfrm>
              <a:off x="431" y="3106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1" name="Rectangle 72"/>
            <p:cNvSpPr>
              <a:spLocks noChangeArrowheads="1"/>
            </p:cNvSpPr>
            <p:nvPr/>
          </p:nvSpPr>
          <p:spPr bwMode="auto">
            <a:xfrm>
              <a:off x="431" y="3106"/>
              <a:ext cx="4897" cy="15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2" name="Line 73"/>
            <p:cNvSpPr>
              <a:spLocks noChangeShapeType="1"/>
            </p:cNvSpPr>
            <p:nvPr/>
          </p:nvSpPr>
          <p:spPr bwMode="auto">
            <a:xfrm>
              <a:off x="431" y="3397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Rectangle 74"/>
            <p:cNvSpPr>
              <a:spLocks noChangeArrowheads="1"/>
            </p:cNvSpPr>
            <p:nvPr/>
          </p:nvSpPr>
          <p:spPr bwMode="auto">
            <a:xfrm>
              <a:off x="431" y="3397"/>
              <a:ext cx="4897" cy="14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4" name="Line 75"/>
            <p:cNvSpPr>
              <a:spLocks noChangeShapeType="1"/>
            </p:cNvSpPr>
            <p:nvPr/>
          </p:nvSpPr>
          <p:spPr bwMode="auto">
            <a:xfrm>
              <a:off x="431" y="3688"/>
              <a:ext cx="488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Rectangle 76"/>
            <p:cNvSpPr>
              <a:spLocks noChangeArrowheads="1"/>
            </p:cNvSpPr>
            <p:nvPr/>
          </p:nvSpPr>
          <p:spPr bwMode="auto">
            <a:xfrm>
              <a:off x="431" y="3688"/>
              <a:ext cx="4897" cy="14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924" name="Line 156"/>
          <p:cNvSpPr>
            <a:spLocks noChangeShapeType="1"/>
          </p:cNvSpPr>
          <p:nvPr/>
        </p:nvSpPr>
        <p:spPr bwMode="auto">
          <a:xfrm>
            <a:off x="179388" y="13414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smtClean="0">
                <a:solidFill>
                  <a:schemeClr val="bg2"/>
                </a:solidFill>
                <a:cs typeface="Arial" charset="0"/>
              </a:rPr>
              <a:t>►</a:t>
            </a:r>
            <a:r>
              <a:rPr lang="en-GB" sz="2800" smtClean="0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en-GB" sz="2800" smtClean="0">
                <a:solidFill>
                  <a:schemeClr val="bg2"/>
                </a:solidFill>
              </a:rPr>
              <a:t>-Thal: deletions</a:t>
            </a:r>
          </a:p>
          <a:p>
            <a:pPr lvl="1"/>
            <a:r>
              <a:rPr lang="en-GB" sz="2400" smtClean="0">
                <a:solidFill>
                  <a:schemeClr val="bg2"/>
                </a:solidFill>
              </a:rPr>
              <a:t>Methodology: Gap PCR and Multiplex PCR</a:t>
            </a:r>
          </a:p>
          <a:p>
            <a:pPr lvl="1"/>
            <a:endParaRPr lang="en-GB" sz="240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GB" sz="2800" smtClean="0">
                <a:solidFill>
                  <a:schemeClr val="bg2"/>
                </a:solidFill>
                <a:cs typeface="Arial" charset="0"/>
              </a:rPr>
              <a:t>►</a:t>
            </a:r>
            <a:r>
              <a:rPr lang="en-GB" sz="2800" smtClean="0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lang="en-GB" sz="2800" smtClean="0">
                <a:solidFill>
                  <a:schemeClr val="bg2"/>
                </a:solidFill>
              </a:rPr>
              <a:t>-Thal: mutations</a:t>
            </a:r>
          </a:p>
          <a:p>
            <a:pPr lvl="1"/>
            <a:r>
              <a:rPr lang="en-GB" sz="2400" smtClean="0">
                <a:solidFill>
                  <a:schemeClr val="bg2"/>
                </a:solidFill>
              </a:rPr>
              <a:t>Sanger sequencing</a:t>
            </a:r>
          </a:p>
          <a:p>
            <a:pPr lvl="1"/>
            <a:r>
              <a:rPr lang="en-GB" sz="2400" smtClean="0">
                <a:solidFill>
                  <a:schemeClr val="bg2"/>
                </a:solidFill>
              </a:rPr>
              <a:t>RFLP</a:t>
            </a:r>
          </a:p>
          <a:p>
            <a:pPr lvl="1"/>
            <a:r>
              <a:rPr lang="en-GB" sz="2400" smtClean="0">
                <a:solidFill>
                  <a:schemeClr val="bg2"/>
                </a:solidFill>
              </a:rPr>
              <a:t>HPLC</a:t>
            </a:r>
          </a:p>
          <a:p>
            <a:pPr lvl="1"/>
            <a:endParaRPr lang="en-GB" sz="240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GB" sz="2800" smtClean="0">
                <a:cs typeface="Arial" charset="0"/>
              </a:rPr>
              <a:t>►</a:t>
            </a:r>
            <a:r>
              <a:rPr lang="en-GB" sz="2800" smtClean="0"/>
              <a:t>Others disorders</a:t>
            </a:r>
          </a:p>
          <a:p>
            <a:pPr>
              <a:buFontTx/>
              <a:buNone/>
            </a:pPr>
            <a:r>
              <a:rPr lang="en-GB" sz="2400" smtClean="0"/>
              <a:t>	- Next Generation Sequencing (NGS)</a:t>
            </a:r>
          </a:p>
          <a:p>
            <a:pPr>
              <a:buFontTx/>
              <a:buNone/>
            </a:pPr>
            <a:r>
              <a:rPr lang="en-GB" sz="2400" smtClean="0"/>
              <a:t>		in particular for multi-gene disorders</a:t>
            </a:r>
          </a:p>
          <a:p>
            <a:pPr lvl="1">
              <a:buFontTx/>
              <a:buNone/>
            </a:pPr>
            <a:endParaRPr lang="en-GB" sz="2400" smtClean="0"/>
          </a:p>
        </p:txBody>
      </p:sp>
      <p:sp>
        <p:nvSpPr>
          <p:cNvPr id="82947" name="Line 156"/>
          <p:cNvSpPr>
            <a:spLocks noChangeShapeType="1"/>
          </p:cNvSpPr>
          <p:nvPr/>
        </p:nvSpPr>
        <p:spPr bwMode="auto">
          <a:xfrm>
            <a:off x="287338" y="1268413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br27_1p027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2898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787900" y="623728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http://old.aacb.asn.au/pubs/cbr05ci.htm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156325" y="1196975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Mutations (99%)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5292725" y="981075"/>
            <a:ext cx="792163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4643438" y="2636838"/>
            <a:ext cx="935037" cy="11525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092950" y="2852738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folHlink"/>
                </a:solidFill>
              </a:rPr>
              <a:t>Deletions (95%)</a:t>
            </a:r>
          </a:p>
          <a:p>
            <a:r>
              <a:rPr lang="en-GB" b="1">
                <a:solidFill>
                  <a:schemeClr val="folHlink"/>
                </a:solidFill>
              </a:rPr>
              <a:t>Mutations (5%)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179388" y="908050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3635375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1763713" y="188913"/>
            <a:ext cx="5754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Most Common Genetic defects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buFont typeface="Symbol" pitchFamily="18" charset="2"/>
              <a:buChar char="A"/>
            </a:pPr>
            <a:r>
              <a:rPr lang="en-GB" sz="3600" smtClean="0">
                <a:solidFill>
                  <a:srgbClr val="FF0000"/>
                </a:solidFill>
              </a:rPr>
              <a:t>lpha</a:t>
            </a:r>
            <a:r>
              <a:rPr lang="en-GB" sz="3600" smtClean="0"/>
              <a:t> thalassemias: pathophysiology </a:t>
            </a:r>
            <a:br>
              <a:rPr lang="en-GB" sz="3600" smtClean="0"/>
            </a:br>
            <a:r>
              <a:rPr lang="en-GB" sz="3600" smtClean="0"/>
              <a:t>and geographical distribution</a:t>
            </a:r>
          </a:p>
        </p:txBody>
      </p:sp>
      <p:pic>
        <p:nvPicPr>
          <p:cNvPr id="21506" name="Picture 2" descr="http://pavellas.files.wordpress.com/2008/09/alphathal-geo-d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933825"/>
            <a:ext cx="43402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8775" y="2420938"/>
            <a:ext cx="836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a</a:t>
            </a:r>
            <a:r>
              <a:rPr lang="en-GB"/>
              <a:t> Thal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20838" y="2347913"/>
            <a:ext cx="237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▼</a:t>
            </a:r>
            <a:r>
              <a:rPr lang="en-GB">
                <a:latin typeface="Symbol" pitchFamily="18" charset="2"/>
              </a:rPr>
              <a:t>a</a:t>
            </a:r>
            <a:r>
              <a:rPr lang="en-GB"/>
              <a:t> chain production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284663" y="1339850"/>
            <a:ext cx="24082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▲</a:t>
            </a:r>
            <a:r>
              <a:rPr lang="en-GB">
                <a:latin typeface="Symbol" pitchFamily="18" charset="2"/>
              </a:rPr>
              <a:t>b </a:t>
            </a:r>
            <a:r>
              <a:rPr lang="en-GB"/>
              <a:t>chain production </a:t>
            </a:r>
          </a:p>
          <a:p>
            <a:r>
              <a:rPr lang="en-GB"/>
              <a:t>in adults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284663" y="2827338"/>
            <a:ext cx="23764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▲</a:t>
            </a:r>
            <a:r>
              <a:rPr lang="en-GB">
                <a:latin typeface="Symbol" pitchFamily="18" charset="2"/>
              </a:rPr>
              <a:t>g </a:t>
            </a:r>
            <a:r>
              <a:rPr lang="en-GB"/>
              <a:t>chain production </a:t>
            </a:r>
          </a:p>
          <a:p>
            <a:r>
              <a:rPr lang="en-GB"/>
              <a:t>in foetal life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24750" y="1773238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abnormal </a:t>
            </a:r>
          </a:p>
          <a:p>
            <a:r>
              <a:rPr lang="en-US"/>
              <a:t>oxygen </a:t>
            </a:r>
          </a:p>
          <a:p>
            <a:r>
              <a:rPr lang="en-US"/>
              <a:t>dissociation </a:t>
            </a:r>
          </a:p>
          <a:p>
            <a:r>
              <a:rPr lang="en-US"/>
              <a:t>curves</a:t>
            </a:r>
            <a:endParaRPr lang="en-GB"/>
          </a:p>
        </p:txBody>
      </p:sp>
      <p:sp>
        <p:nvSpPr>
          <p:cNvPr id="21514" name="Line 19"/>
          <p:cNvSpPr>
            <a:spLocks noChangeShapeType="1"/>
          </p:cNvSpPr>
          <p:nvPr/>
        </p:nvSpPr>
        <p:spPr bwMode="auto">
          <a:xfrm>
            <a:off x="1331913" y="2636838"/>
            <a:ext cx="3603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3743325" y="1700213"/>
            <a:ext cx="360363" cy="6492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>
            <a:off x="3743325" y="2924175"/>
            <a:ext cx="504825" cy="647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22"/>
          <p:cNvSpPr>
            <a:spLocks noChangeShapeType="1"/>
          </p:cNvSpPr>
          <p:nvPr/>
        </p:nvSpPr>
        <p:spPr bwMode="auto">
          <a:xfrm>
            <a:off x="6588125" y="2420938"/>
            <a:ext cx="8651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287338" y="2420938"/>
            <a:ext cx="971550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Rectangle 24"/>
          <p:cNvSpPr>
            <a:spLocks noChangeArrowheads="1"/>
          </p:cNvSpPr>
          <p:nvPr/>
        </p:nvSpPr>
        <p:spPr bwMode="auto">
          <a:xfrm>
            <a:off x="1727200" y="2420938"/>
            <a:ext cx="2376488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Rectangle 25"/>
          <p:cNvSpPr>
            <a:spLocks noChangeArrowheads="1"/>
          </p:cNvSpPr>
          <p:nvPr/>
        </p:nvSpPr>
        <p:spPr bwMode="auto">
          <a:xfrm>
            <a:off x="4248150" y="1412875"/>
            <a:ext cx="2376488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Rectangle 26"/>
          <p:cNvSpPr>
            <a:spLocks noChangeArrowheads="1"/>
          </p:cNvSpPr>
          <p:nvPr/>
        </p:nvSpPr>
        <p:spPr bwMode="auto">
          <a:xfrm>
            <a:off x="4319588" y="2852738"/>
            <a:ext cx="2268537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Rectangle 27"/>
          <p:cNvSpPr>
            <a:spLocks noChangeArrowheads="1"/>
          </p:cNvSpPr>
          <p:nvPr/>
        </p:nvSpPr>
        <p:spPr bwMode="auto">
          <a:xfrm>
            <a:off x="7524750" y="1700213"/>
            <a:ext cx="1512888" cy="12969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07950" y="112553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Clinical classification of </a:t>
            </a:r>
            <a:r>
              <a:rPr lang="en-GB" smtClean="0">
                <a:latin typeface="Symbol" pitchFamily="18" charset="2"/>
              </a:rPr>
              <a:t>a</a:t>
            </a:r>
            <a:r>
              <a:rPr lang="en-GB" smtClean="0"/>
              <a:t>-thalassemias</a:t>
            </a:r>
          </a:p>
        </p:txBody>
      </p:sp>
      <p:pic>
        <p:nvPicPr>
          <p:cNvPr id="22530" name="Picture 5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8835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28"/>
          <p:cNvSpPr>
            <a:spLocks noChangeShapeType="1"/>
          </p:cNvSpPr>
          <p:nvPr/>
        </p:nvSpPr>
        <p:spPr bwMode="auto">
          <a:xfrm>
            <a:off x="287338" y="1125538"/>
            <a:ext cx="8856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855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Alpha thalassemias: deletions (95%)</a:t>
            </a:r>
            <a:r>
              <a:rPr lang="en-GB" sz="4400"/>
              <a:t> </a:t>
            </a:r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323850" y="1484313"/>
            <a:ext cx="8605838" cy="3971925"/>
            <a:chOff x="68" y="1071"/>
            <a:chExt cx="5579" cy="2502"/>
          </a:xfrm>
        </p:grpSpPr>
        <p:pic>
          <p:nvPicPr>
            <p:cNvPr id="23560" name="Picture 4" descr="http://www.syncytiabeta.org/~syncyt5/syncytiabeta/images/thumb/b/b7/Alpha-thalassemia.jpg/600px-Alpha-thalassemi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1253"/>
              <a:ext cx="2767" cy="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2" descr="http://www.nhlbi.nih.gov/health/health-topics/images/thalassemia_alph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1071"/>
              <a:ext cx="2808" cy="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 Box 6"/>
            <p:cNvSpPr txBox="1">
              <a:spLocks noChangeArrowheads="1"/>
            </p:cNvSpPr>
            <p:nvPr/>
          </p:nvSpPr>
          <p:spPr bwMode="auto">
            <a:xfrm>
              <a:off x="3878" y="3294"/>
              <a:ext cx="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a</a:t>
              </a:r>
              <a:r>
                <a:rPr lang="en-GB"/>
                <a:t>1 </a:t>
              </a:r>
              <a:r>
                <a:rPr lang="en-GB">
                  <a:latin typeface="Symbol" pitchFamily="18" charset="2"/>
                </a:rPr>
                <a:t>a</a:t>
              </a:r>
              <a:r>
                <a:rPr lang="en-GB"/>
                <a:t>2</a:t>
              </a:r>
            </a:p>
          </p:txBody>
        </p:sp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4422" y="1434"/>
              <a:ext cx="25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M’</a:t>
              </a:r>
            </a:p>
            <a:p>
              <a:r>
                <a:rPr lang="en-GB" sz="1600"/>
                <a:t>P’</a:t>
              </a:r>
            </a:p>
          </p:txBody>
        </p:sp>
        <p:sp>
          <p:nvSpPr>
            <p:cNvPr id="23564" name="Text Box 8"/>
            <p:cNvSpPr txBox="1">
              <a:spLocks noChangeArrowheads="1"/>
            </p:cNvSpPr>
            <p:nvPr/>
          </p:nvSpPr>
          <p:spPr bwMode="auto">
            <a:xfrm>
              <a:off x="4422" y="1797"/>
              <a:ext cx="25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M’</a:t>
              </a:r>
            </a:p>
            <a:p>
              <a:r>
                <a:rPr lang="en-GB" sz="1600"/>
                <a:t>P’</a:t>
              </a:r>
            </a:p>
          </p:txBody>
        </p:sp>
        <p:sp>
          <p:nvSpPr>
            <p:cNvPr id="23565" name="Text Box 9"/>
            <p:cNvSpPr txBox="1">
              <a:spLocks noChangeArrowheads="1"/>
            </p:cNvSpPr>
            <p:nvPr/>
          </p:nvSpPr>
          <p:spPr bwMode="auto">
            <a:xfrm>
              <a:off x="5148" y="2205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M’</a:t>
              </a:r>
            </a:p>
            <a:p>
              <a:r>
                <a:rPr lang="en-GB" sz="1600"/>
                <a:t>P’</a:t>
              </a:r>
            </a:p>
          </p:txBody>
        </p:sp>
        <p:sp>
          <p:nvSpPr>
            <p:cNvPr id="23566" name="Text Box 10"/>
            <p:cNvSpPr txBox="1">
              <a:spLocks noChangeArrowheads="1"/>
            </p:cNvSpPr>
            <p:nvPr/>
          </p:nvSpPr>
          <p:spPr bwMode="auto">
            <a:xfrm>
              <a:off x="4422" y="2523"/>
              <a:ext cx="25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M’</a:t>
              </a:r>
            </a:p>
            <a:p>
              <a:r>
                <a:rPr lang="en-GB" sz="1600"/>
                <a:t>P’</a:t>
              </a:r>
            </a:p>
          </p:txBody>
        </p:sp>
        <p:sp>
          <p:nvSpPr>
            <p:cNvPr id="23567" name="Text Box 11"/>
            <p:cNvSpPr txBox="1">
              <a:spLocks noChangeArrowheads="1"/>
            </p:cNvSpPr>
            <p:nvPr/>
          </p:nvSpPr>
          <p:spPr bwMode="auto">
            <a:xfrm>
              <a:off x="4422" y="2976"/>
              <a:ext cx="25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M’</a:t>
              </a:r>
            </a:p>
            <a:p>
              <a:r>
                <a:rPr lang="en-GB" sz="1600"/>
                <a:t>P’</a:t>
              </a:r>
            </a:p>
          </p:txBody>
        </p:sp>
      </p:grp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7413625" y="2997200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Thalassaemia trait</a:t>
            </a: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7710488" y="41021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Affected</a:t>
            </a:r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7816850" y="4822825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Fatal</a:t>
            </a:r>
          </a:p>
        </p:txBody>
      </p:sp>
      <p:sp>
        <p:nvSpPr>
          <p:cNvPr id="23555" name="Line 16"/>
          <p:cNvSpPr>
            <a:spLocks noChangeShapeType="1"/>
          </p:cNvSpPr>
          <p:nvPr/>
        </p:nvSpPr>
        <p:spPr bwMode="auto">
          <a:xfrm>
            <a:off x="107950" y="1341438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23850" y="5661025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500" b="1">
                <a:solidFill>
                  <a:srgbClr val="000000"/>
                </a:solidFill>
              </a:rPr>
              <a:t>Common deletions in the ζ-α-globin gene cluster.The 3 red boxes represent the 3 active globin genes, the one embryonic ζ2-globin gene, and the α2- and α1-globin genes. 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1665288"/>
            <a:ext cx="7805737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003800" y="6381750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</a:rPr>
              <a:t>Chui D H K et al. Blood 2003;101:791-800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88" indent="-77788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</a:rPr>
              <a:t>©2003 by American Society of Hematology</a:t>
            </a:r>
          </a:p>
        </p:txBody>
      </p:sp>
      <p:sp>
        <p:nvSpPr>
          <p:cNvPr id="24581" name="Line 28"/>
          <p:cNvSpPr>
            <a:spLocks noChangeShapeType="1"/>
          </p:cNvSpPr>
          <p:nvPr/>
        </p:nvSpPr>
        <p:spPr bwMode="auto">
          <a:xfrm>
            <a:off x="107950" y="1268413"/>
            <a:ext cx="88566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Most common </a:t>
            </a:r>
            <a:r>
              <a:rPr lang="en-GB" sz="360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GB" sz="3600">
                <a:solidFill>
                  <a:schemeClr val="tx2"/>
                </a:solidFill>
              </a:rPr>
              <a:t>-Thal</a:t>
            </a:r>
            <a:r>
              <a:rPr lang="en-GB" sz="3600"/>
              <a:t>assaemia</a:t>
            </a:r>
            <a:r>
              <a:rPr lang="en-GB" sz="3600">
                <a:solidFill>
                  <a:schemeClr val="tx2"/>
                </a:solidFill>
              </a:rPr>
              <a:t> deletions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1142</Words>
  <Application>Microsoft Office PowerPoint</Application>
  <PresentationFormat>On-screen Show (4:3)</PresentationFormat>
  <Paragraphs>367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Chart</vt:lpstr>
      <vt:lpstr>Haemoglobinopathies: a molecular investigation   Letizia Foroni, MD PhD  Haematology/Cellular Pathology department Hammersmith Hospital campus  l.foroni@imperial.ac.uk  contact tel: 020 8383 2167</vt:lpstr>
      <vt:lpstr>PowerPoint Presentation</vt:lpstr>
      <vt:lpstr>PowerPoint Presentation</vt:lpstr>
      <vt:lpstr>PowerPoint Presentation</vt:lpstr>
      <vt:lpstr>PowerPoint Presentation</vt:lpstr>
      <vt:lpstr>lpha thalassemias: pathophysiology  and geographical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Restriction Fragment Length Polymorphism (RFLP) examples </vt:lpstr>
      <vt:lpstr>PowerPoint Presentation</vt:lpstr>
      <vt:lpstr>PowerPoint Presentation</vt:lpstr>
      <vt:lpstr>PowerPoint Presentation</vt:lpstr>
      <vt:lpstr>PowerPoint Presentation</vt:lpstr>
      <vt:lpstr>Summary</vt:lpstr>
      <vt:lpstr>Other Red cell disorders</vt:lpstr>
      <vt:lpstr>G6PD deficiency and its genetics</vt:lpstr>
      <vt:lpstr>G6PD deficiency:  geographical distribution</vt:lpstr>
      <vt:lpstr>G6PD: genetic defects</vt:lpstr>
      <vt:lpstr>Pyruvate kinase deficiency</vt:lpstr>
      <vt:lpstr>Pyruvate Kinase deficiency</vt:lpstr>
      <vt:lpstr>PowerPoint Presentation</vt:lpstr>
      <vt:lpstr>Diamond Blackfan Anaemia (DBA)</vt:lpstr>
      <vt:lpstr>PowerPoint Presentation</vt:lpstr>
      <vt:lpstr>PowerPoint Presentation</vt:lpstr>
      <vt:lpstr>Next Generation Sequencing Workflow</vt:lpstr>
      <vt:lpstr>Results – Mutation Type</vt:lpstr>
      <vt:lpstr>Summary</vt:lpstr>
    </vt:vector>
  </TitlesOfParts>
  <Company>Royal Free &amp; University College Medical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Computing Services</dc:creator>
  <cp:lastModifiedBy>Shiel, Nuala</cp:lastModifiedBy>
  <cp:revision>67</cp:revision>
  <dcterms:created xsi:type="dcterms:W3CDTF">2007-11-18T15:08:46Z</dcterms:created>
  <dcterms:modified xsi:type="dcterms:W3CDTF">2013-01-03T11:01:54Z</dcterms:modified>
</cp:coreProperties>
</file>