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1.bin"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sldIdLst>
    <p:sldId id="256" r:id="rId2"/>
    <p:sldId id="259" r:id="rId3"/>
    <p:sldId id="268" r:id="rId4"/>
    <p:sldId id="267" r:id="rId5"/>
    <p:sldId id="293" r:id="rId6"/>
    <p:sldId id="294" r:id="rId7"/>
    <p:sldId id="303" r:id="rId8"/>
    <p:sldId id="291" r:id="rId9"/>
    <p:sldId id="292" r:id="rId10"/>
    <p:sldId id="304" r:id="rId11"/>
    <p:sldId id="281" r:id="rId12"/>
    <p:sldId id="264" r:id="rId13"/>
    <p:sldId id="265" r:id="rId14"/>
    <p:sldId id="305" r:id="rId15"/>
    <p:sldId id="306" r:id="rId16"/>
    <p:sldId id="307" r:id="rId17"/>
    <p:sldId id="308" r:id="rId18"/>
    <p:sldId id="320" r:id="rId19"/>
    <p:sldId id="325" r:id="rId20"/>
    <p:sldId id="309" r:id="rId21"/>
    <p:sldId id="284" r:id="rId22"/>
    <p:sldId id="310" r:id="rId23"/>
    <p:sldId id="286" r:id="rId24"/>
    <p:sldId id="311" r:id="rId25"/>
    <p:sldId id="312" r:id="rId26"/>
    <p:sldId id="300" r:id="rId27"/>
    <p:sldId id="313" r:id="rId28"/>
    <p:sldId id="326" r:id="rId29"/>
    <p:sldId id="314" r:id="rId30"/>
    <p:sldId id="328" r:id="rId31"/>
    <p:sldId id="287" r:id="rId32"/>
    <p:sldId id="321" r:id="rId33"/>
    <p:sldId id="285" r:id="rId34"/>
    <p:sldId id="288" r:id="rId35"/>
    <p:sldId id="315" r:id="rId36"/>
    <p:sldId id="289" r:id="rId37"/>
    <p:sldId id="290" r:id="rId38"/>
    <p:sldId id="316" r:id="rId39"/>
    <p:sldId id="317" r:id="rId40"/>
    <p:sldId id="327" r:id="rId41"/>
    <p:sldId id="323" r:id="rId42"/>
    <p:sldId id="318" r:id="rId4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7C89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2" autoAdjust="0"/>
    <p:restoredTop sz="94622" autoAdjust="0"/>
  </p:normalViewPr>
  <p:slideViewPr>
    <p:cSldViewPr>
      <p:cViewPr varScale="1">
        <p:scale>
          <a:sx n="70" d="100"/>
          <a:sy n="70" d="100"/>
        </p:scale>
        <p:origin x="163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cs typeface="Arial" charset="0"/>
              </a:defRPr>
            </a:lvl1pPr>
          </a:lstStyle>
          <a:p>
            <a:pPr>
              <a:defRPr/>
            </a:pPr>
            <a:endParaRPr lang="en-GB"/>
          </a:p>
        </p:txBody>
      </p:sp>
      <p:sp>
        <p:nvSpPr>
          <p:cNvPr id="1003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cs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cs typeface="Arial" charset="0"/>
              </a:defRPr>
            </a:lvl1pPr>
          </a:lstStyle>
          <a:p>
            <a:pPr>
              <a:defRPr/>
            </a:pPr>
            <a:endParaRPr lang="en-GB"/>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EDD31EFA-41FA-4CAD-959B-3621CC4B0010}" type="slidenum">
              <a:rPr lang="en-GB"/>
              <a:pPr>
                <a:defRPr/>
              </a:pPr>
              <a:t>‹#›</a:t>
            </a:fld>
            <a:endParaRPr lang="en-GB" dirty="0"/>
          </a:p>
        </p:txBody>
      </p:sp>
    </p:spTree>
    <p:extLst>
      <p:ext uri="{BB962C8B-B14F-4D97-AF65-F5344CB8AC3E}">
        <p14:creationId xmlns:p14="http://schemas.microsoft.com/office/powerpoint/2010/main" val="635015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191301-1DC1-4702-892F-C34AE0A89ADB}" type="slidenum">
              <a:rPr lang="en-GB"/>
              <a:pPr>
                <a:spcBef>
                  <a:spcPct val="0"/>
                </a:spcBef>
              </a:pPr>
              <a:t>1</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676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8" name="Rectangle 2"/>
          <p:cNvSpPr txBox="1">
            <a:spLocks noGrp="1" noChangeArrowheads="1"/>
          </p:cNvSpPr>
          <p:nvPr>
            <p:ph type="body" idx="1"/>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mtClean="0"/>
              <a:t>A46-year-old man presented with 2 weeks of lethargy and exertional dyspnea. Clinically he was jaundiced and had an enlarged spleen
with its edge palpable at 5 cm below the left costal margin. Complete blood count showed hemoglobin of 7.2 g/dL, white cell count of
42.8 _ 109/L, 60% of which were prolymphocytes, and platelet count of 150 x 109/L. Aside from the numerous prolymphocytes detected onnblood smear, there was marked red cell agglutination (see figure). Hemolysis was evident with elevated reticulocyte count (5.2%), raised serum bilirubin , low serum haptoglobin, and high serum lactate dehydrogenase. Direct Coombs test was strongly positive for C3d.
Cold agglutinin was detected to a titer of 1:1024 with anti-I specificity. The serum IgM level was elevated (10.24 g/L) with normal serum IgGnand IgA levels; however, a serum electrophoresis was not performed. These findings were consistent with cold agglutinin hemolytic anemia.
Bone marrow revealed 50% prolymphocytes. Immunophenotyping positivity for CD5, CD19, CD23, CD79b, and FMC7 with moderate SmIg expression and  light chain restriction was consistent with B-cell prolymphocytic leukemia. After combination chemotherapy of rituximab, fludarabine, and cyclophosphamide, the white cell count normalized with a disappearance of prolymphocytes and hemoglobin level that became normal. The peripheral smear no longer showed agglutination, and tests of hemolysis including the Coombs test became negative. This case illustrates the recognition of cold agglutinin hemolytic anemia by a review of the peripheral smear. While cold agglutinin hemolytic anemia is well recognized with chronic lymphoid malignancies, its association to prolymphocytic leukemia is rare.
</a:t>
            </a:r>
            <a:endParaRPr lang="en-US" dirty="0"/>
          </a:p>
        </p:txBody>
      </p:sp>
    </p:spTree>
    <p:extLst>
      <p:ext uri="{BB962C8B-B14F-4D97-AF65-F5344CB8AC3E}">
        <p14:creationId xmlns:p14="http://schemas.microsoft.com/office/powerpoint/2010/main" val="2281226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GB" dirty="0">
                <a:latin typeface="Tahoma" charset="0"/>
                <a:cs typeface="Arial"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482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3482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GB"/>
              <a:t>Click to edit Master title style</a:t>
            </a:r>
          </a:p>
        </p:txBody>
      </p:sp>
      <p:sp>
        <p:nvSpPr>
          <p:cNvPr id="7" name="Rectangle 6"/>
          <p:cNvSpPr>
            <a:spLocks noGrp="1" noChangeArrowheads="1"/>
          </p:cNvSpPr>
          <p:nvPr>
            <p:ph type="dt" sz="quarter" idx="10"/>
          </p:nvPr>
        </p:nvSpPr>
        <p:spPr/>
        <p:txBody>
          <a:bodyPr/>
          <a:lstStyle>
            <a:lvl1pPr>
              <a:defRPr dirty="0"/>
            </a:lvl1pPr>
          </a:lstStyle>
          <a:p>
            <a:pPr>
              <a:defRPr/>
            </a:pPr>
            <a:endParaRPr lang="en-GB"/>
          </a:p>
        </p:txBody>
      </p:sp>
      <p:sp>
        <p:nvSpPr>
          <p:cNvPr id="8" name="Rectangle 7"/>
          <p:cNvSpPr>
            <a:spLocks noGrp="1" noChangeArrowheads="1"/>
          </p:cNvSpPr>
          <p:nvPr>
            <p:ph type="ftr" sz="quarter" idx="11"/>
          </p:nvPr>
        </p:nvSpPr>
        <p:spPr/>
        <p:txBody>
          <a:bodyPr/>
          <a:lstStyle>
            <a:lvl1pPr>
              <a:defRPr dirty="0"/>
            </a:lvl1pPr>
          </a:lstStyle>
          <a:p>
            <a:pPr>
              <a:defRPr/>
            </a:pPr>
            <a:endParaRPr lang="en-GB"/>
          </a:p>
        </p:txBody>
      </p:sp>
      <p:sp>
        <p:nvSpPr>
          <p:cNvPr id="9" name="Rectangle 8"/>
          <p:cNvSpPr>
            <a:spLocks noGrp="1" noChangeArrowheads="1"/>
          </p:cNvSpPr>
          <p:nvPr>
            <p:ph type="sldNum" sz="quarter" idx="12"/>
          </p:nvPr>
        </p:nvSpPr>
        <p:spPr/>
        <p:txBody>
          <a:bodyPr/>
          <a:lstStyle>
            <a:lvl1pPr>
              <a:defRPr smtClean="0"/>
            </a:lvl1pPr>
          </a:lstStyle>
          <a:p>
            <a:pPr>
              <a:defRPr/>
            </a:pPr>
            <a:fld id="{E6F3B2E9-7722-4179-927D-B369169C9A3E}" type="slidenum">
              <a:rPr lang="en-GB"/>
              <a:pPr>
                <a:defRPr/>
              </a:pPr>
              <a:t>‹#›</a:t>
            </a:fld>
            <a:endParaRPr lang="en-GB" dirty="0"/>
          </a:p>
        </p:txBody>
      </p:sp>
    </p:spTree>
    <p:extLst>
      <p:ext uri="{BB962C8B-B14F-4D97-AF65-F5344CB8AC3E}">
        <p14:creationId xmlns:p14="http://schemas.microsoft.com/office/powerpoint/2010/main" val="111584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439F1A78-A007-4603-A9AB-7DB046E49F40}" type="slidenum">
              <a:rPr lang="en-GB"/>
              <a:pPr>
                <a:defRPr/>
              </a:pPr>
              <a:t>‹#›</a:t>
            </a:fld>
            <a:endParaRPr lang="en-GB" dirty="0"/>
          </a:p>
        </p:txBody>
      </p:sp>
    </p:spTree>
    <p:extLst>
      <p:ext uri="{BB962C8B-B14F-4D97-AF65-F5344CB8AC3E}">
        <p14:creationId xmlns:p14="http://schemas.microsoft.com/office/powerpoint/2010/main" val="159882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5519C299-35D0-477B-AAEE-76E709888239}" type="slidenum">
              <a:rPr lang="en-GB"/>
              <a:pPr>
                <a:defRPr/>
              </a:pPr>
              <a:t>‹#›</a:t>
            </a:fld>
            <a:endParaRPr lang="en-GB" dirty="0"/>
          </a:p>
        </p:txBody>
      </p:sp>
    </p:spTree>
    <p:extLst>
      <p:ext uri="{BB962C8B-B14F-4D97-AF65-F5344CB8AC3E}">
        <p14:creationId xmlns:p14="http://schemas.microsoft.com/office/powerpoint/2010/main" val="86022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2B892DEB-6A07-46CD-B708-AFBD8A15D8A0}" type="slidenum">
              <a:rPr lang="en-GB"/>
              <a:pPr>
                <a:defRPr/>
              </a:pPr>
              <a:t>‹#›</a:t>
            </a:fld>
            <a:endParaRPr lang="en-GB" dirty="0"/>
          </a:p>
        </p:txBody>
      </p:sp>
    </p:spTree>
    <p:extLst>
      <p:ext uri="{BB962C8B-B14F-4D97-AF65-F5344CB8AC3E}">
        <p14:creationId xmlns:p14="http://schemas.microsoft.com/office/powerpoint/2010/main" val="340032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CCAD42B1-1B23-4772-9D60-44E28CD8BE75}" type="slidenum">
              <a:rPr lang="en-GB"/>
              <a:pPr>
                <a:defRPr/>
              </a:pPr>
              <a:t>‹#›</a:t>
            </a:fld>
            <a:endParaRPr lang="en-GB" dirty="0"/>
          </a:p>
        </p:txBody>
      </p:sp>
    </p:spTree>
    <p:extLst>
      <p:ext uri="{BB962C8B-B14F-4D97-AF65-F5344CB8AC3E}">
        <p14:creationId xmlns:p14="http://schemas.microsoft.com/office/powerpoint/2010/main" val="6496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GB"/>
          </a:p>
        </p:txBody>
      </p:sp>
      <p:sp>
        <p:nvSpPr>
          <p:cNvPr id="5" name="Rectangle 8"/>
          <p:cNvSpPr>
            <a:spLocks noGrp="1" noChangeArrowheads="1"/>
          </p:cNvSpPr>
          <p:nvPr>
            <p:ph type="ftr" sz="quarter" idx="11"/>
          </p:nvPr>
        </p:nvSpPr>
        <p:spPr>
          <a:ln/>
        </p:spPr>
        <p:txBody>
          <a:bodyPr/>
          <a:lstStyle>
            <a:lvl1pPr>
              <a:defRPr/>
            </a:lvl1pPr>
          </a:lstStyle>
          <a:p>
            <a:pPr>
              <a:defRPr/>
            </a:pPr>
            <a:endParaRPr lang="en-GB"/>
          </a:p>
        </p:txBody>
      </p:sp>
      <p:sp>
        <p:nvSpPr>
          <p:cNvPr id="6" name="Rectangle 9"/>
          <p:cNvSpPr>
            <a:spLocks noGrp="1" noChangeArrowheads="1"/>
          </p:cNvSpPr>
          <p:nvPr>
            <p:ph type="sldNum" sz="quarter" idx="12"/>
          </p:nvPr>
        </p:nvSpPr>
        <p:spPr>
          <a:ln/>
        </p:spPr>
        <p:txBody>
          <a:bodyPr/>
          <a:lstStyle>
            <a:lvl1pPr>
              <a:defRPr/>
            </a:lvl1pPr>
          </a:lstStyle>
          <a:p>
            <a:pPr>
              <a:defRPr/>
            </a:pPr>
            <a:fld id="{45B81875-D2EB-4686-B838-889DA490AC68}" type="slidenum">
              <a:rPr lang="en-GB"/>
              <a:pPr>
                <a:defRPr/>
              </a:pPr>
              <a:t>‹#›</a:t>
            </a:fld>
            <a:endParaRPr lang="en-GB" dirty="0"/>
          </a:p>
        </p:txBody>
      </p:sp>
    </p:spTree>
    <p:extLst>
      <p:ext uri="{BB962C8B-B14F-4D97-AF65-F5344CB8AC3E}">
        <p14:creationId xmlns:p14="http://schemas.microsoft.com/office/powerpoint/2010/main" val="148350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26AEC9CC-97FF-4FAF-B9E1-998448E8AC65}" type="slidenum">
              <a:rPr lang="en-GB"/>
              <a:pPr>
                <a:defRPr/>
              </a:pPr>
              <a:t>‹#›</a:t>
            </a:fld>
            <a:endParaRPr lang="en-GB" dirty="0"/>
          </a:p>
        </p:txBody>
      </p:sp>
    </p:spTree>
    <p:extLst>
      <p:ext uri="{BB962C8B-B14F-4D97-AF65-F5344CB8AC3E}">
        <p14:creationId xmlns:p14="http://schemas.microsoft.com/office/powerpoint/2010/main" val="305423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endParaRPr lang="en-GB"/>
          </a:p>
        </p:txBody>
      </p:sp>
      <p:sp>
        <p:nvSpPr>
          <p:cNvPr id="8" name="Rectangle 8"/>
          <p:cNvSpPr>
            <a:spLocks noGrp="1" noChangeArrowheads="1"/>
          </p:cNvSpPr>
          <p:nvPr>
            <p:ph type="ftr" sz="quarter" idx="11"/>
          </p:nvPr>
        </p:nvSpPr>
        <p:spPr>
          <a:ln/>
        </p:spPr>
        <p:txBody>
          <a:bodyPr/>
          <a:lstStyle>
            <a:lvl1pPr>
              <a:defRPr/>
            </a:lvl1pPr>
          </a:lstStyle>
          <a:p>
            <a:pPr>
              <a:defRPr/>
            </a:pPr>
            <a:endParaRPr lang="en-GB"/>
          </a:p>
        </p:txBody>
      </p:sp>
      <p:sp>
        <p:nvSpPr>
          <p:cNvPr id="9" name="Rectangle 9"/>
          <p:cNvSpPr>
            <a:spLocks noGrp="1" noChangeArrowheads="1"/>
          </p:cNvSpPr>
          <p:nvPr>
            <p:ph type="sldNum" sz="quarter" idx="12"/>
          </p:nvPr>
        </p:nvSpPr>
        <p:spPr>
          <a:ln/>
        </p:spPr>
        <p:txBody>
          <a:bodyPr/>
          <a:lstStyle>
            <a:lvl1pPr>
              <a:defRPr/>
            </a:lvl1pPr>
          </a:lstStyle>
          <a:p>
            <a:pPr>
              <a:defRPr/>
            </a:pPr>
            <a:fld id="{9E07EECC-2D43-40B3-B3CE-266F1257C0F6}" type="slidenum">
              <a:rPr lang="en-GB"/>
              <a:pPr>
                <a:defRPr/>
              </a:pPr>
              <a:t>‹#›</a:t>
            </a:fld>
            <a:endParaRPr lang="en-GB" dirty="0"/>
          </a:p>
        </p:txBody>
      </p:sp>
    </p:spTree>
    <p:extLst>
      <p:ext uri="{BB962C8B-B14F-4D97-AF65-F5344CB8AC3E}">
        <p14:creationId xmlns:p14="http://schemas.microsoft.com/office/powerpoint/2010/main" val="4241784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endParaRPr lang="en-GB"/>
          </a:p>
        </p:txBody>
      </p:sp>
      <p:sp>
        <p:nvSpPr>
          <p:cNvPr id="4" name="Rectangle 8"/>
          <p:cNvSpPr>
            <a:spLocks noGrp="1" noChangeArrowheads="1"/>
          </p:cNvSpPr>
          <p:nvPr>
            <p:ph type="ftr" sz="quarter" idx="11"/>
          </p:nvPr>
        </p:nvSpPr>
        <p:spPr>
          <a:ln/>
        </p:spPr>
        <p:txBody>
          <a:bodyPr/>
          <a:lstStyle>
            <a:lvl1pPr>
              <a:defRPr/>
            </a:lvl1pPr>
          </a:lstStyle>
          <a:p>
            <a:pPr>
              <a:defRPr/>
            </a:pPr>
            <a:endParaRPr lang="en-GB"/>
          </a:p>
        </p:txBody>
      </p:sp>
      <p:sp>
        <p:nvSpPr>
          <p:cNvPr id="5" name="Rectangle 9"/>
          <p:cNvSpPr>
            <a:spLocks noGrp="1" noChangeArrowheads="1"/>
          </p:cNvSpPr>
          <p:nvPr>
            <p:ph type="sldNum" sz="quarter" idx="12"/>
          </p:nvPr>
        </p:nvSpPr>
        <p:spPr>
          <a:ln/>
        </p:spPr>
        <p:txBody>
          <a:bodyPr/>
          <a:lstStyle>
            <a:lvl1pPr>
              <a:defRPr/>
            </a:lvl1pPr>
          </a:lstStyle>
          <a:p>
            <a:pPr>
              <a:defRPr/>
            </a:pPr>
            <a:fld id="{0841D7F9-B8EB-4148-8020-E76447ACC224}" type="slidenum">
              <a:rPr lang="en-GB"/>
              <a:pPr>
                <a:defRPr/>
              </a:pPr>
              <a:t>‹#›</a:t>
            </a:fld>
            <a:endParaRPr lang="en-GB" dirty="0"/>
          </a:p>
        </p:txBody>
      </p:sp>
    </p:spTree>
    <p:extLst>
      <p:ext uri="{BB962C8B-B14F-4D97-AF65-F5344CB8AC3E}">
        <p14:creationId xmlns:p14="http://schemas.microsoft.com/office/powerpoint/2010/main" val="350684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GB"/>
          </a:p>
        </p:txBody>
      </p:sp>
      <p:sp>
        <p:nvSpPr>
          <p:cNvPr id="3" name="Rectangle 8"/>
          <p:cNvSpPr>
            <a:spLocks noGrp="1" noChangeArrowheads="1"/>
          </p:cNvSpPr>
          <p:nvPr>
            <p:ph type="ftr" sz="quarter" idx="11"/>
          </p:nvPr>
        </p:nvSpPr>
        <p:spPr>
          <a:ln/>
        </p:spPr>
        <p:txBody>
          <a:bodyPr/>
          <a:lstStyle>
            <a:lvl1pPr>
              <a:defRPr/>
            </a:lvl1pPr>
          </a:lstStyle>
          <a:p>
            <a:pPr>
              <a:defRPr/>
            </a:pPr>
            <a:endParaRPr lang="en-GB"/>
          </a:p>
        </p:txBody>
      </p:sp>
      <p:sp>
        <p:nvSpPr>
          <p:cNvPr id="4" name="Rectangle 9"/>
          <p:cNvSpPr>
            <a:spLocks noGrp="1" noChangeArrowheads="1"/>
          </p:cNvSpPr>
          <p:nvPr>
            <p:ph type="sldNum" sz="quarter" idx="12"/>
          </p:nvPr>
        </p:nvSpPr>
        <p:spPr>
          <a:ln/>
        </p:spPr>
        <p:txBody>
          <a:bodyPr/>
          <a:lstStyle>
            <a:lvl1pPr>
              <a:defRPr/>
            </a:lvl1pPr>
          </a:lstStyle>
          <a:p>
            <a:pPr>
              <a:defRPr/>
            </a:pPr>
            <a:fld id="{89EA198B-61AF-4B0B-994E-F718A9CFEA0E}" type="slidenum">
              <a:rPr lang="en-GB"/>
              <a:pPr>
                <a:defRPr/>
              </a:pPr>
              <a:t>‹#›</a:t>
            </a:fld>
            <a:endParaRPr lang="en-GB" dirty="0"/>
          </a:p>
        </p:txBody>
      </p:sp>
    </p:spTree>
    <p:extLst>
      <p:ext uri="{BB962C8B-B14F-4D97-AF65-F5344CB8AC3E}">
        <p14:creationId xmlns:p14="http://schemas.microsoft.com/office/powerpoint/2010/main" val="4988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6B41984D-E282-47FB-955C-B959396C613A}" type="slidenum">
              <a:rPr lang="en-GB"/>
              <a:pPr>
                <a:defRPr/>
              </a:pPr>
              <a:t>‹#›</a:t>
            </a:fld>
            <a:endParaRPr lang="en-GB" dirty="0"/>
          </a:p>
        </p:txBody>
      </p:sp>
    </p:spTree>
    <p:extLst>
      <p:ext uri="{BB962C8B-B14F-4D97-AF65-F5344CB8AC3E}">
        <p14:creationId xmlns:p14="http://schemas.microsoft.com/office/powerpoint/2010/main" val="183316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GB"/>
          </a:p>
        </p:txBody>
      </p:sp>
      <p:sp>
        <p:nvSpPr>
          <p:cNvPr id="6" name="Rectangle 8"/>
          <p:cNvSpPr>
            <a:spLocks noGrp="1" noChangeArrowheads="1"/>
          </p:cNvSpPr>
          <p:nvPr>
            <p:ph type="ftr" sz="quarter" idx="11"/>
          </p:nvPr>
        </p:nvSpPr>
        <p:spPr>
          <a:ln/>
        </p:spPr>
        <p:txBody>
          <a:bodyPr/>
          <a:lstStyle>
            <a:lvl1pPr>
              <a:defRPr/>
            </a:lvl1pPr>
          </a:lstStyle>
          <a:p>
            <a:pPr>
              <a:defRPr/>
            </a:pPr>
            <a:endParaRPr lang="en-GB"/>
          </a:p>
        </p:txBody>
      </p:sp>
      <p:sp>
        <p:nvSpPr>
          <p:cNvPr id="7" name="Rectangle 9"/>
          <p:cNvSpPr>
            <a:spLocks noGrp="1" noChangeArrowheads="1"/>
          </p:cNvSpPr>
          <p:nvPr>
            <p:ph type="sldNum" sz="quarter" idx="12"/>
          </p:nvPr>
        </p:nvSpPr>
        <p:spPr>
          <a:ln/>
        </p:spPr>
        <p:txBody>
          <a:bodyPr/>
          <a:lstStyle>
            <a:lvl1pPr>
              <a:defRPr/>
            </a:lvl1pPr>
          </a:lstStyle>
          <a:p>
            <a:pPr>
              <a:defRPr/>
            </a:pPr>
            <a:fld id="{1E7FD694-4A0A-4AF8-9FA1-FB62256D0A0A}" type="slidenum">
              <a:rPr lang="en-GB"/>
              <a:pPr>
                <a:defRPr/>
              </a:pPr>
              <a:t>‹#›</a:t>
            </a:fld>
            <a:endParaRPr lang="en-GB" dirty="0"/>
          </a:p>
        </p:txBody>
      </p:sp>
    </p:spTree>
    <p:extLst>
      <p:ext uri="{BB962C8B-B14F-4D97-AF65-F5344CB8AC3E}">
        <p14:creationId xmlns:p14="http://schemas.microsoft.com/office/powerpoint/2010/main" val="274697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79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1" hangingPunct="1">
                <a:defRPr/>
              </a:pPr>
              <a:endParaRPr lang="en-GB" dirty="0">
                <a:latin typeface="Tahoma" charset="0"/>
                <a:cs typeface="Arial" charset="0"/>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379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379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379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effectLst>
                  <a:outerShdw blurRad="38100" dist="38100" dir="2700000" algn="tl">
                    <a:srgbClr val="000000"/>
                  </a:outerShdw>
                </a:effectLst>
                <a:latin typeface="Tahoma" charset="0"/>
                <a:cs typeface="Arial" charset="0"/>
              </a:defRPr>
            </a:lvl1pPr>
          </a:lstStyle>
          <a:p>
            <a:pPr>
              <a:defRPr/>
            </a:pPr>
            <a:endParaRPr lang="en-GB"/>
          </a:p>
        </p:txBody>
      </p:sp>
      <p:sp>
        <p:nvSpPr>
          <p:cNvPr id="3380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effectLst>
                  <a:outerShdw blurRad="38100" dist="38100" dir="2700000" algn="tl">
                    <a:srgbClr val="000000"/>
                  </a:outerShdw>
                </a:effectLst>
                <a:latin typeface="Tahoma" charset="0"/>
                <a:cs typeface="Arial" charset="0"/>
              </a:defRPr>
            </a:lvl1pPr>
          </a:lstStyle>
          <a:p>
            <a:pPr>
              <a:defRPr/>
            </a:pPr>
            <a:endParaRPr lang="en-GB"/>
          </a:p>
        </p:txBody>
      </p:sp>
      <p:sp>
        <p:nvSpPr>
          <p:cNvPr id="3380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4B90B4AF-E780-4132-9638-78B7B1661A09}" type="slidenum">
              <a:rPr lang="en-GB"/>
              <a:pPr>
                <a:defRPr/>
              </a:pPr>
              <a:t>‹#›</a:t>
            </a:fld>
            <a:endParaRPr lang="en-GB" dirty="0"/>
          </a:p>
        </p:txBody>
      </p:sp>
    </p:spTree>
  </p:cSld>
  <p:clrMap bg1="dk2" tx1="lt1" bg2="dk1" tx2="lt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Image:Coombs_test_schematic.png"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feature=player_detailpage&amp;v=tJJAyPWQ3f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642938"/>
            <a:ext cx="7772400" cy="2928937"/>
          </a:xfrm>
        </p:spPr>
        <p:txBody>
          <a:bodyPr/>
          <a:lstStyle/>
          <a:p>
            <a:pPr eaLnBrk="1" hangingPunct="1"/>
            <a:r>
              <a:rPr lang="en-GB" sz="3600" smtClean="0">
                <a:effectLst/>
              </a:rPr>
              <a:t>Auto Immune Haemolytic Anaemia (AIHA) </a:t>
            </a:r>
            <a:br>
              <a:rPr lang="en-GB" sz="3600" smtClean="0">
                <a:effectLst/>
              </a:rPr>
            </a:br>
            <a:r>
              <a:rPr lang="en-GB" sz="3600" smtClean="0">
                <a:effectLst/>
              </a:rPr>
              <a:t>Paroxysmal Cold</a:t>
            </a:r>
            <a:br>
              <a:rPr lang="en-GB" sz="3600" smtClean="0">
                <a:effectLst/>
              </a:rPr>
            </a:br>
            <a:r>
              <a:rPr lang="en-GB" sz="3600" smtClean="0">
                <a:effectLst/>
              </a:rPr>
              <a:t>Haemoglobinuria (PCH) &amp;</a:t>
            </a:r>
            <a:br>
              <a:rPr lang="en-GB" sz="3600" smtClean="0">
                <a:effectLst/>
              </a:rPr>
            </a:br>
            <a:r>
              <a:rPr lang="en-GB" sz="3600" smtClean="0">
                <a:effectLst/>
              </a:rPr>
              <a:t>Cold Haemagglutinin Disease (CHAD) </a:t>
            </a:r>
          </a:p>
        </p:txBody>
      </p:sp>
      <p:sp>
        <p:nvSpPr>
          <p:cNvPr id="4099" name="Rectangle 3"/>
          <p:cNvSpPr>
            <a:spLocks noGrp="1" noChangeArrowheads="1"/>
          </p:cNvSpPr>
          <p:nvPr>
            <p:ph type="subTitle" idx="1"/>
          </p:nvPr>
        </p:nvSpPr>
        <p:spPr>
          <a:xfrm>
            <a:off x="1258888" y="4214813"/>
            <a:ext cx="6742112" cy="2071687"/>
          </a:xfrm>
        </p:spPr>
        <p:txBody>
          <a:bodyPr/>
          <a:lstStyle/>
          <a:p>
            <a:pPr eaLnBrk="1" hangingPunct="1"/>
            <a:r>
              <a:rPr lang="en-GB" dirty="0" smtClean="0">
                <a:effectLst/>
              </a:rPr>
              <a:t>Dr Stephen Field</a:t>
            </a:r>
          </a:p>
          <a:p>
            <a:pPr eaLnBrk="1" hangingPunct="1"/>
            <a:r>
              <a:rPr lang="en-GB" sz="2800" dirty="0" smtClean="0">
                <a:effectLst/>
              </a:rPr>
              <a:t>Medical Director</a:t>
            </a:r>
          </a:p>
          <a:p>
            <a:pPr eaLnBrk="1" hangingPunct="1"/>
            <a:r>
              <a:rPr lang="en-GB" sz="2800" dirty="0" smtClean="0">
                <a:effectLst/>
              </a:rPr>
              <a:t>Welsh Blood Service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GB" sz="4000" dirty="0" smtClean="0"/>
              <a:t>Serology of WAIHA</a:t>
            </a:r>
          </a:p>
        </p:txBody>
      </p:sp>
      <p:sp>
        <p:nvSpPr>
          <p:cNvPr id="83971" name="Rectangle 3"/>
          <p:cNvSpPr>
            <a:spLocks noGrp="1" noChangeArrowheads="1"/>
          </p:cNvSpPr>
          <p:nvPr>
            <p:ph type="body" idx="1"/>
          </p:nvPr>
        </p:nvSpPr>
        <p:spPr/>
        <p:txBody>
          <a:bodyPr/>
          <a:lstStyle/>
          <a:p>
            <a:pPr eaLnBrk="1" hangingPunct="1">
              <a:defRPr/>
            </a:pPr>
            <a:r>
              <a:rPr lang="en-GB" dirty="0" smtClean="0"/>
              <a:t>Direct antiglobulin test </a:t>
            </a:r>
          </a:p>
          <a:p>
            <a:pPr lvl="1" eaLnBrk="1" hangingPunct="1">
              <a:defRPr/>
            </a:pPr>
            <a:r>
              <a:rPr lang="en-GB" dirty="0" smtClean="0"/>
              <a:t>using anti-IgG and anti-C3d </a:t>
            </a:r>
          </a:p>
          <a:p>
            <a:pPr lvl="1" eaLnBrk="1" hangingPunct="1">
              <a:buFontTx/>
              <a:buNone/>
              <a:defRPr/>
            </a:pPr>
            <a:endParaRPr lang="en-GB"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228600"/>
            <a:ext cx="7848600" cy="1143000"/>
          </a:xfrm>
        </p:spPr>
        <p:txBody>
          <a:bodyPr lIns="92075" tIns="46038" rIns="92075" bIns="46038"/>
          <a:lstStyle/>
          <a:p>
            <a:pPr eaLnBrk="1" hangingPunct="1">
              <a:defRPr/>
            </a:pPr>
            <a:r>
              <a:rPr lang="en-GB" dirty="0" smtClean="0"/>
              <a:t>Direct antiglobulin (Coombs) Test</a:t>
            </a:r>
          </a:p>
        </p:txBody>
      </p:sp>
      <p:grpSp>
        <p:nvGrpSpPr>
          <p:cNvPr id="2" name="Group 3"/>
          <p:cNvGrpSpPr>
            <a:grpSpLocks/>
          </p:cNvGrpSpPr>
          <p:nvPr/>
        </p:nvGrpSpPr>
        <p:grpSpPr bwMode="auto">
          <a:xfrm>
            <a:off x="3498850" y="1589088"/>
            <a:ext cx="1292225" cy="4286250"/>
            <a:chOff x="2204" y="1001"/>
            <a:chExt cx="814" cy="2700"/>
          </a:xfrm>
        </p:grpSpPr>
        <p:grpSp>
          <p:nvGrpSpPr>
            <p:cNvPr id="15395" name="Group 4"/>
            <p:cNvGrpSpPr>
              <a:grpSpLocks/>
            </p:cNvGrpSpPr>
            <p:nvPr/>
          </p:nvGrpSpPr>
          <p:grpSpPr bwMode="auto">
            <a:xfrm>
              <a:off x="2204" y="1345"/>
              <a:ext cx="814" cy="2356"/>
              <a:chOff x="2204" y="1345"/>
              <a:chExt cx="814" cy="2356"/>
            </a:xfrm>
          </p:grpSpPr>
          <p:grpSp>
            <p:nvGrpSpPr>
              <p:cNvPr id="15397" name="Group 5"/>
              <p:cNvGrpSpPr>
                <a:grpSpLocks/>
              </p:cNvGrpSpPr>
              <p:nvPr/>
            </p:nvGrpSpPr>
            <p:grpSpPr bwMode="auto">
              <a:xfrm>
                <a:off x="2204" y="2563"/>
                <a:ext cx="665" cy="435"/>
                <a:chOff x="2204" y="2563"/>
                <a:chExt cx="665" cy="435"/>
              </a:xfrm>
            </p:grpSpPr>
            <p:sp>
              <p:nvSpPr>
                <p:cNvPr id="15406" name="Rectangle 6"/>
                <p:cNvSpPr>
                  <a:spLocks noChangeArrowheads="1"/>
                </p:cNvSpPr>
                <p:nvPr/>
              </p:nvSpPr>
              <p:spPr bwMode="auto">
                <a:xfrm rot="7920000">
                  <a:off x="2431" y="2559"/>
                  <a:ext cx="212" cy="665"/>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407" name="Arc 7"/>
                <p:cNvSpPr>
                  <a:spLocks/>
                </p:cNvSpPr>
                <p:nvPr/>
              </p:nvSpPr>
              <p:spPr bwMode="auto">
                <a:xfrm rot="7920000">
                  <a:off x="2184" y="2585"/>
                  <a:ext cx="217" cy="173"/>
                </a:xfrm>
                <a:custGeom>
                  <a:avLst/>
                  <a:gdLst>
                    <a:gd name="T0" fmla="*/ 0 w 42398"/>
                    <a:gd name="T1" fmla="*/ 0 h 30295"/>
                    <a:gd name="T2" fmla="*/ 0 w 42398"/>
                    <a:gd name="T3" fmla="*/ 0 h 30295"/>
                    <a:gd name="T4" fmla="*/ 0 w 42398"/>
                    <a:gd name="T5" fmla="*/ 0 h 30295"/>
                    <a:gd name="T6" fmla="*/ 0 60000 65536"/>
                    <a:gd name="T7" fmla="*/ 0 60000 65536"/>
                    <a:gd name="T8" fmla="*/ 0 60000 65536"/>
                    <a:gd name="T9" fmla="*/ 0 w 42398"/>
                    <a:gd name="T10" fmla="*/ 0 h 30295"/>
                    <a:gd name="T11" fmla="*/ 42398 w 42398"/>
                    <a:gd name="T12" fmla="*/ 30295 h 30295"/>
                  </a:gdLst>
                  <a:ahLst/>
                  <a:cxnLst>
                    <a:cxn ang="T6">
                      <a:pos x="T0" y="T1"/>
                    </a:cxn>
                    <a:cxn ang="T7">
                      <a:pos x="T2" y="T3"/>
                    </a:cxn>
                    <a:cxn ang="T8">
                      <a:pos x="T4" y="T5"/>
                    </a:cxn>
                  </a:cxnLst>
                  <a:rect l="T9" t="T10" r="T11" b="T12"/>
                  <a:pathLst>
                    <a:path w="42398" h="30295" fill="none" extrusionOk="0">
                      <a:moveTo>
                        <a:pt x="42397" y="14526"/>
                      </a:moveTo>
                      <a:cubicBezTo>
                        <a:pt x="39783" y="23850"/>
                        <a:pt x="31283" y="30294"/>
                        <a:pt x="21600" y="30295"/>
                      </a:cubicBezTo>
                      <a:cubicBezTo>
                        <a:pt x="9670" y="30295"/>
                        <a:pt x="0" y="20624"/>
                        <a:pt x="0" y="8695"/>
                      </a:cubicBezTo>
                      <a:cubicBezTo>
                        <a:pt x="-1" y="5701"/>
                        <a:pt x="622" y="2740"/>
                        <a:pt x="1827" y="0"/>
                      </a:cubicBezTo>
                    </a:path>
                    <a:path w="42398" h="30295" stroke="0" extrusionOk="0">
                      <a:moveTo>
                        <a:pt x="42397" y="14526"/>
                      </a:moveTo>
                      <a:cubicBezTo>
                        <a:pt x="39783" y="23850"/>
                        <a:pt x="31283" y="30294"/>
                        <a:pt x="21600" y="30295"/>
                      </a:cubicBezTo>
                      <a:cubicBezTo>
                        <a:pt x="9670" y="30295"/>
                        <a:pt x="0" y="20624"/>
                        <a:pt x="0" y="8695"/>
                      </a:cubicBezTo>
                      <a:cubicBezTo>
                        <a:pt x="-1" y="5701"/>
                        <a:pt x="622" y="2740"/>
                        <a:pt x="1827" y="0"/>
                      </a:cubicBezTo>
                      <a:lnTo>
                        <a:pt x="21600" y="8695"/>
                      </a:lnTo>
                      <a:lnTo>
                        <a:pt x="42397" y="14526"/>
                      </a:lnTo>
                      <a:close/>
                    </a:path>
                  </a:pathLst>
                </a:custGeom>
                <a:solidFill>
                  <a:srgbClr val="FFFFCC"/>
                </a:solidFill>
                <a:ln w="12700" cap="rnd">
                  <a:solidFill>
                    <a:schemeClr val="tx1"/>
                  </a:solidFill>
                  <a:round/>
                  <a:headEnd/>
                  <a:tailEnd/>
                </a:ln>
              </p:spPr>
              <p:txBody>
                <a:bodyPr wrap="none" anchor="ctr"/>
                <a:lstStyle/>
                <a:p>
                  <a:endParaRPr lang="en-GB"/>
                </a:p>
              </p:txBody>
            </p:sp>
            <p:sp>
              <p:nvSpPr>
                <p:cNvPr id="15408" name="Rectangle 8"/>
                <p:cNvSpPr>
                  <a:spLocks noChangeArrowheads="1"/>
                </p:cNvSpPr>
                <p:nvPr/>
              </p:nvSpPr>
              <p:spPr bwMode="auto">
                <a:xfrm rot="7920000">
                  <a:off x="2199" y="2666"/>
                  <a:ext cx="205" cy="3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sp>
            <p:nvSpPr>
              <p:cNvPr id="15398" name="Rectangle 9"/>
              <p:cNvSpPr>
                <a:spLocks noChangeArrowheads="1"/>
              </p:cNvSpPr>
              <p:nvPr/>
            </p:nvSpPr>
            <p:spPr bwMode="auto">
              <a:xfrm>
                <a:off x="2232" y="1345"/>
                <a:ext cx="786" cy="750"/>
              </a:xfrm>
              <a:prstGeom prst="rect">
                <a:avLst/>
              </a:prstGeom>
              <a:solidFill>
                <a:srgbClr val="FF62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b="1">
                    <a:latin typeface="Arial" panose="020B0604020202020204" pitchFamily="34" charset="0"/>
                  </a:rPr>
                  <a:t>Wash off</a:t>
                </a:r>
              </a:p>
              <a:p>
                <a:pPr algn="ctr">
                  <a:spcBef>
                    <a:spcPct val="0"/>
                  </a:spcBef>
                  <a:buClrTx/>
                  <a:buSzTx/>
                  <a:buFontTx/>
                  <a:buNone/>
                </a:pPr>
                <a:r>
                  <a:rPr lang="en-GB" sz="1800" b="1">
                    <a:latin typeface="Arial" panose="020B0604020202020204" pitchFamily="34" charset="0"/>
                  </a:rPr>
                  <a:t>serum</a:t>
                </a:r>
              </a:p>
              <a:p>
                <a:pPr algn="ctr">
                  <a:spcBef>
                    <a:spcPct val="0"/>
                  </a:spcBef>
                  <a:buClrTx/>
                  <a:buSzTx/>
                  <a:buFontTx/>
                  <a:buNone/>
                </a:pPr>
                <a:r>
                  <a:rPr lang="en-GB" sz="1800" b="1">
                    <a:latin typeface="Arial" panose="020B0604020202020204" pitchFamily="34" charset="0"/>
                  </a:rPr>
                  <a:t>keeping red cells</a:t>
                </a:r>
              </a:p>
            </p:txBody>
          </p:sp>
          <p:sp>
            <p:nvSpPr>
              <p:cNvPr id="15399" name="Oval 10"/>
              <p:cNvSpPr>
                <a:spLocks noChangeArrowheads="1"/>
              </p:cNvSpPr>
              <p:nvPr/>
            </p:nvSpPr>
            <p:spPr bwMode="auto">
              <a:xfrm>
                <a:off x="2208" y="2640"/>
                <a:ext cx="117" cy="124"/>
              </a:xfrm>
              <a:prstGeom prst="ellipse">
                <a:avLst/>
              </a:prstGeom>
              <a:solidFill>
                <a:srgbClr val="FF303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nvGrpSpPr>
              <p:cNvPr id="15400" name="Group 11"/>
              <p:cNvGrpSpPr>
                <a:grpSpLocks/>
              </p:cNvGrpSpPr>
              <p:nvPr/>
            </p:nvGrpSpPr>
            <p:grpSpPr bwMode="auto">
              <a:xfrm>
                <a:off x="2756" y="3224"/>
                <a:ext cx="79" cy="143"/>
                <a:chOff x="3100" y="3248"/>
                <a:chExt cx="89" cy="143"/>
              </a:xfrm>
            </p:grpSpPr>
            <p:sp>
              <p:nvSpPr>
                <p:cNvPr id="15404" name="Oval 12"/>
                <p:cNvSpPr>
                  <a:spLocks noChangeArrowheads="1"/>
                </p:cNvSpPr>
                <p:nvPr/>
              </p:nvSpPr>
              <p:spPr bwMode="auto">
                <a:xfrm>
                  <a:off x="3100" y="3291"/>
                  <a:ext cx="89" cy="1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405" name="AutoShape 13"/>
                <p:cNvSpPr>
                  <a:spLocks noChangeArrowheads="1"/>
                </p:cNvSpPr>
                <p:nvPr/>
              </p:nvSpPr>
              <p:spPr bwMode="auto">
                <a:xfrm>
                  <a:off x="3108" y="3248"/>
                  <a:ext cx="74" cy="138"/>
                </a:xfrm>
                <a:prstGeom prst="upArrow">
                  <a:avLst>
                    <a:gd name="adj1" fmla="val 50000"/>
                    <a:gd name="adj2" fmla="val 93235"/>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nvGrpSpPr>
              <p:cNvPr id="15401" name="Group 14"/>
              <p:cNvGrpSpPr>
                <a:grpSpLocks/>
              </p:cNvGrpSpPr>
              <p:nvPr/>
            </p:nvGrpSpPr>
            <p:grpSpPr bwMode="auto">
              <a:xfrm>
                <a:off x="2827" y="3558"/>
                <a:ext cx="79" cy="143"/>
                <a:chOff x="3180" y="3582"/>
                <a:chExt cx="89" cy="143"/>
              </a:xfrm>
            </p:grpSpPr>
            <p:sp>
              <p:nvSpPr>
                <p:cNvPr id="15402" name="Oval 15"/>
                <p:cNvSpPr>
                  <a:spLocks noChangeArrowheads="1"/>
                </p:cNvSpPr>
                <p:nvPr/>
              </p:nvSpPr>
              <p:spPr bwMode="auto">
                <a:xfrm>
                  <a:off x="3180" y="3625"/>
                  <a:ext cx="89" cy="1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403" name="AutoShape 16"/>
                <p:cNvSpPr>
                  <a:spLocks noChangeArrowheads="1"/>
                </p:cNvSpPr>
                <p:nvPr/>
              </p:nvSpPr>
              <p:spPr bwMode="auto">
                <a:xfrm>
                  <a:off x="3188" y="3582"/>
                  <a:ext cx="74" cy="138"/>
                </a:xfrm>
                <a:prstGeom prst="upArrow">
                  <a:avLst>
                    <a:gd name="adj1" fmla="val 50000"/>
                    <a:gd name="adj2" fmla="val 93235"/>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sp>
          <p:nvSpPr>
            <p:cNvPr id="15396" name="Rectangle 17"/>
            <p:cNvSpPr>
              <a:spLocks noChangeArrowheads="1"/>
            </p:cNvSpPr>
            <p:nvPr/>
          </p:nvSpPr>
          <p:spPr bwMode="auto">
            <a:xfrm>
              <a:off x="2500" y="100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400" b="1">
                  <a:latin typeface="Arial" panose="020B0604020202020204" pitchFamily="34" charset="0"/>
                </a:rPr>
                <a:t>2</a:t>
              </a:r>
            </a:p>
          </p:txBody>
        </p:sp>
      </p:grpSp>
      <p:grpSp>
        <p:nvGrpSpPr>
          <p:cNvPr id="7" name="Group 18"/>
          <p:cNvGrpSpPr>
            <a:grpSpLocks/>
          </p:cNvGrpSpPr>
          <p:nvPr/>
        </p:nvGrpSpPr>
        <p:grpSpPr bwMode="auto">
          <a:xfrm>
            <a:off x="7315200" y="1589088"/>
            <a:ext cx="1828800" cy="1458912"/>
            <a:chOff x="4608" y="1056"/>
            <a:chExt cx="1152" cy="919"/>
          </a:xfrm>
        </p:grpSpPr>
        <p:sp>
          <p:nvSpPr>
            <p:cNvPr id="15393" name="Rectangle 19"/>
            <p:cNvSpPr>
              <a:spLocks noChangeArrowheads="1"/>
            </p:cNvSpPr>
            <p:nvPr/>
          </p:nvSpPr>
          <p:spPr bwMode="auto">
            <a:xfrm>
              <a:off x="4608" y="1398"/>
              <a:ext cx="1152" cy="577"/>
            </a:xfrm>
            <a:prstGeom prst="rect">
              <a:avLst/>
            </a:prstGeom>
            <a:solidFill>
              <a:srgbClr val="FF62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b="1">
                  <a:latin typeface="Arial" panose="020B0604020202020204" pitchFamily="34" charset="0"/>
                </a:rPr>
                <a:t>Examine</a:t>
              </a:r>
            </a:p>
            <a:p>
              <a:pPr algn="ctr">
                <a:spcBef>
                  <a:spcPct val="0"/>
                </a:spcBef>
                <a:buClrTx/>
                <a:buSzTx/>
                <a:buFontTx/>
                <a:buNone/>
              </a:pPr>
              <a:r>
                <a:rPr lang="en-GB" sz="1800" b="1">
                  <a:latin typeface="Arial" panose="020B0604020202020204" pitchFamily="34" charset="0"/>
                </a:rPr>
                <a:t>for </a:t>
              </a:r>
            </a:p>
            <a:p>
              <a:pPr algn="ctr">
                <a:spcBef>
                  <a:spcPct val="0"/>
                </a:spcBef>
                <a:buClrTx/>
                <a:buSzTx/>
                <a:buFontTx/>
                <a:buNone/>
              </a:pPr>
              <a:r>
                <a:rPr lang="en-GB" sz="1800" b="1">
                  <a:latin typeface="Arial" panose="020B0604020202020204" pitchFamily="34" charset="0"/>
                </a:rPr>
                <a:t>Agglutination</a:t>
              </a:r>
            </a:p>
          </p:txBody>
        </p:sp>
        <p:sp>
          <p:nvSpPr>
            <p:cNvPr id="15394" name="Rectangle 20"/>
            <p:cNvSpPr>
              <a:spLocks noChangeArrowheads="1"/>
            </p:cNvSpPr>
            <p:nvPr/>
          </p:nvSpPr>
          <p:spPr bwMode="auto">
            <a:xfrm>
              <a:off x="5082" y="1056"/>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000" b="1">
                  <a:latin typeface="Arial" panose="020B0604020202020204" pitchFamily="34" charset="0"/>
                </a:rPr>
                <a:t>4</a:t>
              </a:r>
            </a:p>
          </p:txBody>
        </p:sp>
      </p:grpSp>
      <p:grpSp>
        <p:nvGrpSpPr>
          <p:cNvPr id="8" name="Group 21"/>
          <p:cNvGrpSpPr>
            <a:grpSpLocks/>
          </p:cNvGrpSpPr>
          <p:nvPr/>
        </p:nvGrpSpPr>
        <p:grpSpPr bwMode="auto">
          <a:xfrm>
            <a:off x="1462088" y="1589088"/>
            <a:ext cx="1320800" cy="4165600"/>
            <a:chOff x="921" y="1048"/>
            <a:chExt cx="832" cy="2624"/>
          </a:xfrm>
        </p:grpSpPr>
        <p:sp>
          <p:nvSpPr>
            <p:cNvPr id="15380" name="Rectangle 22"/>
            <p:cNvSpPr>
              <a:spLocks noChangeArrowheads="1"/>
            </p:cNvSpPr>
            <p:nvPr/>
          </p:nvSpPr>
          <p:spPr bwMode="auto">
            <a:xfrm>
              <a:off x="960" y="1357"/>
              <a:ext cx="793" cy="750"/>
            </a:xfrm>
            <a:prstGeom prst="rect">
              <a:avLst/>
            </a:prstGeom>
            <a:solidFill>
              <a:srgbClr val="FF62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b="1">
                  <a:latin typeface="Arial" panose="020B0604020202020204" pitchFamily="34" charset="0"/>
                </a:rPr>
                <a:t>Add red cells</a:t>
              </a:r>
            </a:p>
            <a:p>
              <a:pPr algn="ctr">
                <a:spcBef>
                  <a:spcPct val="0"/>
                </a:spcBef>
                <a:buClrTx/>
                <a:buSzTx/>
                <a:buFontTx/>
                <a:buNone/>
              </a:pPr>
              <a:r>
                <a:rPr lang="en-GB" sz="1800" b="1">
                  <a:latin typeface="Arial" panose="020B0604020202020204" pitchFamily="34" charset="0"/>
                </a:rPr>
                <a:t>to be tested</a:t>
              </a:r>
            </a:p>
          </p:txBody>
        </p:sp>
        <p:sp>
          <p:nvSpPr>
            <p:cNvPr id="15381" name="Freeform 23"/>
            <p:cNvSpPr>
              <a:spLocks/>
            </p:cNvSpPr>
            <p:nvPr/>
          </p:nvSpPr>
          <p:spPr bwMode="auto">
            <a:xfrm>
              <a:off x="921" y="2240"/>
              <a:ext cx="531" cy="400"/>
            </a:xfrm>
            <a:custGeom>
              <a:avLst/>
              <a:gdLst>
                <a:gd name="T0" fmla="*/ 0 w 597"/>
                <a:gd name="T1" fmla="*/ 82 h 400"/>
                <a:gd name="T2" fmla="*/ 471 w 597"/>
                <a:gd name="T3" fmla="*/ 399 h 400"/>
                <a:gd name="T4" fmla="*/ 32 w 597"/>
                <a:gd name="T5" fmla="*/ 0 h 400"/>
                <a:gd name="T6" fmla="*/ 16 w 597"/>
                <a:gd name="T7" fmla="*/ 51 h 400"/>
                <a:gd name="T8" fmla="*/ 0 w 597"/>
                <a:gd name="T9" fmla="*/ 82 h 400"/>
                <a:gd name="T10" fmla="*/ 0 60000 65536"/>
                <a:gd name="T11" fmla="*/ 0 60000 65536"/>
                <a:gd name="T12" fmla="*/ 0 60000 65536"/>
                <a:gd name="T13" fmla="*/ 0 60000 65536"/>
                <a:gd name="T14" fmla="*/ 0 60000 65536"/>
                <a:gd name="T15" fmla="*/ 0 w 597"/>
                <a:gd name="T16" fmla="*/ 0 h 400"/>
                <a:gd name="T17" fmla="*/ 597 w 597"/>
                <a:gd name="T18" fmla="*/ 400 h 400"/>
              </a:gdLst>
              <a:ahLst/>
              <a:cxnLst>
                <a:cxn ang="T10">
                  <a:pos x="T0" y="T1"/>
                </a:cxn>
                <a:cxn ang="T11">
                  <a:pos x="T2" y="T3"/>
                </a:cxn>
                <a:cxn ang="T12">
                  <a:pos x="T4" y="T5"/>
                </a:cxn>
                <a:cxn ang="T13">
                  <a:pos x="T6" y="T7"/>
                </a:cxn>
                <a:cxn ang="T14">
                  <a:pos x="T8" y="T9"/>
                </a:cxn>
              </a:cxnLst>
              <a:rect l="T15" t="T16" r="T17" b="T18"/>
              <a:pathLst>
                <a:path w="597" h="400">
                  <a:moveTo>
                    <a:pt x="0" y="82"/>
                  </a:moveTo>
                  <a:lnTo>
                    <a:pt x="596" y="399"/>
                  </a:lnTo>
                  <a:lnTo>
                    <a:pt x="41" y="0"/>
                  </a:lnTo>
                  <a:lnTo>
                    <a:pt x="20" y="51"/>
                  </a:lnTo>
                  <a:lnTo>
                    <a:pt x="0" y="82"/>
                  </a:lnTo>
                </a:path>
              </a:pathLst>
            </a:custGeom>
            <a:solidFill>
              <a:srgbClr val="FFFFCC"/>
            </a:solidFill>
            <a:ln w="12700" cap="rnd">
              <a:solidFill>
                <a:schemeClr val="tx1"/>
              </a:solidFill>
              <a:round/>
              <a:headEnd/>
              <a:tailEnd/>
            </a:ln>
          </p:spPr>
          <p:txBody>
            <a:bodyPr/>
            <a:lstStyle/>
            <a:p>
              <a:endParaRPr lang="en-GB"/>
            </a:p>
          </p:txBody>
        </p:sp>
        <p:sp>
          <p:nvSpPr>
            <p:cNvPr id="15382" name="Rectangle 24"/>
            <p:cNvSpPr>
              <a:spLocks noChangeArrowheads="1"/>
            </p:cNvSpPr>
            <p:nvPr/>
          </p:nvSpPr>
          <p:spPr bwMode="auto">
            <a:xfrm>
              <a:off x="1291" y="104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400" b="1">
                  <a:latin typeface="Arial" panose="020B0604020202020204" pitchFamily="34" charset="0"/>
                </a:rPr>
                <a:t>1</a:t>
              </a:r>
            </a:p>
          </p:txBody>
        </p:sp>
        <p:grpSp>
          <p:nvGrpSpPr>
            <p:cNvPr id="15383" name="Group 25"/>
            <p:cNvGrpSpPr>
              <a:grpSpLocks/>
            </p:cNvGrpSpPr>
            <p:nvPr/>
          </p:nvGrpSpPr>
          <p:grpSpPr bwMode="auto">
            <a:xfrm>
              <a:off x="1396" y="2731"/>
              <a:ext cx="192" cy="941"/>
              <a:chOff x="801" y="2704"/>
              <a:chExt cx="216" cy="941"/>
            </a:xfrm>
          </p:grpSpPr>
          <p:grpSp>
            <p:nvGrpSpPr>
              <p:cNvPr id="15384" name="Group 26"/>
              <p:cNvGrpSpPr>
                <a:grpSpLocks/>
              </p:cNvGrpSpPr>
              <p:nvPr/>
            </p:nvGrpSpPr>
            <p:grpSpPr bwMode="auto">
              <a:xfrm>
                <a:off x="801" y="2766"/>
                <a:ext cx="216" cy="879"/>
                <a:chOff x="801" y="2766"/>
                <a:chExt cx="216" cy="879"/>
              </a:xfrm>
            </p:grpSpPr>
            <p:sp>
              <p:nvSpPr>
                <p:cNvPr id="15391" name="Rectangle 27"/>
                <p:cNvSpPr>
                  <a:spLocks noChangeArrowheads="1"/>
                </p:cNvSpPr>
                <p:nvPr/>
              </p:nvSpPr>
              <p:spPr bwMode="auto">
                <a:xfrm>
                  <a:off x="801" y="2766"/>
                  <a:ext cx="215"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92" name="Arc 28"/>
                <p:cNvSpPr>
                  <a:spLocks/>
                </p:cNvSpPr>
                <p:nvPr/>
              </p:nvSpPr>
              <p:spPr bwMode="auto">
                <a:xfrm>
                  <a:off x="803" y="3506"/>
                  <a:ext cx="214" cy="139"/>
                </a:xfrm>
                <a:custGeom>
                  <a:avLst/>
                  <a:gdLst>
                    <a:gd name="T0" fmla="*/ 0 w 43179"/>
                    <a:gd name="T1" fmla="*/ 0 h 21600"/>
                    <a:gd name="T2" fmla="*/ 0 w 43179"/>
                    <a:gd name="T3" fmla="*/ 0 h 21600"/>
                    <a:gd name="T4" fmla="*/ 0 w 43179"/>
                    <a:gd name="T5" fmla="*/ 0 h 21600"/>
                    <a:gd name="T6" fmla="*/ 0 60000 65536"/>
                    <a:gd name="T7" fmla="*/ 0 60000 65536"/>
                    <a:gd name="T8" fmla="*/ 0 60000 65536"/>
                    <a:gd name="T9" fmla="*/ 0 w 43179"/>
                    <a:gd name="T10" fmla="*/ 0 h 21600"/>
                    <a:gd name="T11" fmla="*/ 43179 w 43179"/>
                    <a:gd name="T12" fmla="*/ 21600 h 21600"/>
                  </a:gdLst>
                  <a:ahLst/>
                  <a:cxnLst>
                    <a:cxn ang="T6">
                      <a:pos x="T0" y="T1"/>
                    </a:cxn>
                    <a:cxn ang="T7">
                      <a:pos x="T2" y="T3"/>
                    </a:cxn>
                    <a:cxn ang="T8">
                      <a:pos x="T4" y="T5"/>
                    </a:cxn>
                  </a:cxnLst>
                  <a:rect l="T9" t="T10" r="T11" b="T12"/>
                  <a:pathLst>
                    <a:path w="43179" h="21600" fill="none" extrusionOk="0">
                      <a:moveTo>
                        <a:pt x="43178" y="937"/>
                      </a:moveTo>
                      <a:cubicBezTo>
                        <a:pt x="42676" y="12491"/>
                        <a:pt x="33163" y="21599"/>
                        <a:pt x="21599" y="21600"/>
                      </a:cubicBezTo>
                      <a:cubicBezTo>
                        <a:pt x="9735" y="21600"/>
                        <a:pt x="91" y="12031"/>
                        <a:pt x="-1" y="168"/>
                      </a:cubicBezTo>
                    </a:path>
                    <a:path w="43179" h="21600" stroke="0" extrusionOk="0">
                      <a:moveTo>
                        <a:pt x="43178" y="937"/>
                      </a:moveTo>
                      <a:cubicBezTo>
                        <a:pt x="42676" y="12491"/>
                        <a:pt x="33163" y="21599"/>
                        <a:pt x="21599" y="21600"/>
                      </a:cubicBezTo>
                      <a:cubicBezTo>
                        <a:pt x="9735" y="21600"/>
                        <a:pt x="91" y="12031"/>
                        <a:pt x="-1" y="168"/>
                      </a:cubicBezTo>
                      <a:lnTo>
                        <a:pt x="21599" y="0"/>
                      </a:lnTo>
                      <a:lnTo>
                        <a:pt x="43178" y="937"/>
                      </a:lnTo>
                      <a:close/>
                    </a:path>
                  </a:pathLst>
                </a:custGeom>
                <a:solidFill>
                  <a:srgbClr val="FF3300"/>
                </a:solidFill>
                <a:ln w="12700" cap="rnd">
                  <a:solidFill>
                    <a:schemeClr val="tx1"/>
                  </a:solidFill>
                  <a:round/>
                  <a:headEnd/>
                  <a:tailEnd/>
                </a:ln>
              </p:spPr>
              <p:txBody>
                <a:bodyPr wrap="none" anchor="ctr"/>
                <a:lstStyle/>
                <a:p>
                  <a:endParaRPr lang="en-GB"/>
                </a:p>
              </p:txBody>
            </p:sp>
          </p:grpSp>
          <p:grpSp>
            <p:nvGrpSpPr>
              <p:cNvPr id="15385" name="Group 29"/>
              <p:cNvGrpSpPr>
                <a:grpSpLocks/>
              </p:cNvGrpSpPr>
              <p:nvPr/>
            </p:nvGrpSpPr>
            <p:grpSpPr bwMode="auto">
              <a:xfrm>
                <a:off x="838" y="2704"/>
                <a:ext cx="89" cy="143"/>
                <a:chOff x="838" y="2704"/>
                <a:chExt cx="89" cy="143"/>
              </a:xfrm>
            </p:grpSpPr>
            <p:sp>
              <p:nvSpPr>
                <p:cNvPr id="15389" name="Oval 30"/>
                <p:cNvSpPr>
                  <a:spLocks noChangeArrowheads="1"/>
                </p:cNvSpPr>
                <p:nvPr/>
              </p:nvSpPr>
              <p:spPr bwMode="auto">
                <a:xfrm>
                  <a:off x="838" y="2747"/>
                  <a:ext cx="89" cy="100"/>
                </a:xfrm>
                <a:prstGeom prst="ellipse">
                  <a:avLst/>
                </a:prstGeom>
                <a:solidFill>
                  <a:srgbClr val="FF303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90" name="AutoShape 31"/>
                <p:cNvSpPr>
                  <a:spLocks noChangeArrowheads="1"/>
                </p:cNvSpPr>
                <p:nvPr/>
              </p:nvSpPr>
              <p:spPr bwMode="auto">
                <a:xfrm>
                  <a:off x="846" y="2704"/>
                  <a:ext cx="74" cy="138"/>
                </a:xfrm>
                <a:prstGeom prst="upArrow">
                  <a:avLst>
                    <a:gd name="adj1" fmla="val 50000"/>
                    <a:gd name="adj2" fmla="val 93235"/>
                  </a:avLst>
                </a:prstGeom>
                <a:solidFill>
                  <a:srgbClr val="FF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nvGrpSpPr>
              <p:cNvPr id="15386" name="Group 32"/>
              <p:cNvGrpSpPr>
                <a:grpSpLocks/>
              </p:cNvGrpSpPr>
              <p:nvPr/>
            </p:nvGrpSpPr>
            <p:grpSpPr bwMode="auto">
              <a:xfrm>
                <a:off x="861" y="2970"/>
                <a:ext cx="89" cy="143"/>
                <a:chOff x="861" y="2970"/>
                <a:chExt cx="89" cy="143"/>
              </a:xfrm>
            </p:grpSpPr>
            <p:sp>
              <p:nvSpPr>
                <p:cNvPr id="15387" name="Oval 33"/>
                <p:cNvSpPr>
                  <a:spLocks noChangeArrowheads="1"/>
                </p:cNvSpPr>
                <p:nvPr/>
              </p:nvSpPr>
              <p:spPr bwMode="auto">
                <a:xfrm>
                  <a:off x="861" y="3013"/>
                  <a:ext cx="89" cy="100"/>
                </a:xfrm>
                <a:prstGeom prst="ellipse">
                  <a:avLst/>
                </a:prstGeom>
                <a:solidFill>
                  <a:srgbClr val="FF303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88" name="AutoShape 34"/>
                <p:cNvSpPr>
                  <a:spLocks noChangeArrowheads="1"/>
                </p:cNvSpPr>
                <p:nvPr/>
              </p:nvSpPr>
              <p:spPr bwMode="auto">
                <a:xfrm>
                  <a:off x="869" y="2970"/>
                  <a:ext cx="74" cy="138"/>
                </a:xfrm>
                <a:prstGeom prst="upArrow">
                  <a:avLst>
                    <a:gd name="adj1" fmla="val 50000"/>
                    <a:gd name="adj2" fmla="val 93235"/>
                  </a:avLst>
                </a:prstGeom>
                <a:solidFill>
                  <a:srgbClr val="FF30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grpSp>
      <p:grpSp>
        <p:nvGrpSpPr>
          <p:cNvPr id="13" name="Group 35"/>
          <p:cNvGrpSpPr>
            <a:grpSpLocks/>
          </p:cNvGrpSpPr>
          <p:nvPr/>
        </p:nvGrpSpPr>
        <p:grpSpPr bwMode="auto">
          <a:xfrm>
            <a:off x="5294313" y="1589088"/>
            <a:ext cx="1754187" cy="4240212"/>
            <a:chOff x="3335" y="1001"/>
            <a:chExt cx="1105" cy="2671"/>
          </a:xfrm>
        </p:grpSpPr>
        <p:sp>
          <p:nvSpPr>
            <p:cNvPr id="15367" name="Rectangle 36"/>
            <p:cNvSpPr>
              <a:spLocks noChangeArrowheads="1"/>
            </p:cNvSpPr>
            <p:nvPr/>
          </p:nvSpPr>
          <p:spPr bwMode="auto">
            <a:xfrm>
              <a:off x="3429" y="1333"/>
              <a:ext cx="1011" cy="923"/>
            </a:xfrm>
            <a:prstGeom prst="rect">
              <a:avLst/>
            </a:prstGeom>
            <a:solidFill>
              <a:srgbClr val="FF62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b="1">
                  <a:latin typeface="Arial" panose="020B0604020202020204" pitchFamily="34" charset="0"/>
                </a:rPr>
                <a:t>Add anti human</a:t>
              </a:r>
            </a:p>
            <a:p>
              <a:pPr algn="ctr">
                <a:spcBef>
                  <a:spcPct val="0"/>
                </a:spcBef>
                <a:buClrTx/>
                <a:buSzTx/>
                <a:buFontTx/>
                <a:buNone/>
              </a:pPr>
              <a:r>
                <a:rPr lang="en-GB" sz="1800" b="1">
                  <a:latin typeface="Arial" panose="020B0604020202020204" pitchFamily="34" charset="0"/>
                </a:rPr>
                <a:t>globulin</a:t>
              </a:r>
            </a:p>
            <a:p>
              <a:pPr algn="ctr">
                <a:spcBef>
                  <a:spcPct val="0"/>
                </a:spcBef>
                <a:buClrTx/>
                <a:buSzTx/>
                <a:buFontTx/>
                <a:buNone/>
              </a:pPr>
              <a:r>
                <a:rPr lang="en-GB" sz="1800" b="1">
                  <a:latin typeface="Arial" panose="020B0604020202020204" pitchFamily="34" charset="0"/>
                </a:rPr>
                <a:t>Centrifuge gently</a:t>
              </a:r>
            </a:p>
          </p:txBody>
        </p:sp>
        <p:sp>
          <p:nvSpPr>
            <p:cNvPr id="15368" name="Freeform 37"/>
            <p:cNvSpPr>
              <a:spLocks/>
            </p:cNvSpPr>
            <p:nvPr/>
          </p:nvSpPr>
          <p:spPr bwMode="auto">
            <a:xfrm>
              <a:off x="3335" y="2231"/>
              <a:ext cx="531" cy="400"/>
            </a:xfrm>
            <a:custGeom>
              <a:avLst/>
              <a:gdLst>
                <a:gd name="T0" fmla="*/ 0 w 597"/>
                <a:gd name="T1" fmla="*/ 82 h 400"/>
                <a:gd name="T2" fmla="*/ 471 w 597"/>
                <a:gd name="T3" fmla="*/ 399 h 400"/>
                <a:gd name="T4" fmla="*/ 32 w 597"/>
                <a:gd name="T5" fmla="*/ 0 h 400"/>
                <a:gd name="T6" fmla="*/ 16 w 597"/>
                <a:gd name="T7" fmla="*/ 51 h 400"/>
                <a:gd name="T8" fmla="*/ 0 w 597"/>
                <a:gd name="T9" fmla="*/ 82 h 400"/>
                <a:gd name="T10" fmla="*/ 0 60000 65536"/>
                <a:gd name="T11" fmla="*/ 0 60000 65536"/>
                <a:gd name="T12" fmla="*/ 0 60000 65536"/>
                <a:gd name="T13" fmla="*/ 0 60000 65536"/>
                <a:gd name="T14" fmla="*/ 0 60000 65536"/>
                <a:gd name="T15" fmla="*/ 0 w 597"/>
                <a:gd name="T16" fmla="*/ 0 h 400"/>
                <a:gd name="T17" fmla="*/ 597 w 597"/>
                <a:gd name="T18" fmla="*/ 400 h 400"/>
              </a:gdLst>
              <a:ahLst/>
              <a:cxnLst>
                <a:cxn ang="T10">
                  <a:pos x="T0" y="T1"/>
                </a:cxn>
                <a:cxn ang="T11">
                  <a:pos x="T2" y="T3"/>
                </a:cxn>
                <a:cxn ang="T12">
                  <a:pos x="T4" y="T5"/>
                </a:cxn>
                <a:cxn ang="T13">
                  <a:pos x="T6" y="T7"/>
                </a:cxn>
                <a:cxn ang="T14">
                  <a:pos x="T8" y="T9"/>
                </a:cxn>
              </a:cxnLst>
              <a:rect l="T15" t="T16" r="T17" b="T18"/>
              <a:pathLst>
                <a:path w="597" h="400">
                  <a:moveTo>
                    <a:pt x="0" y="82"/>
                  </a:moveTo>
                  <a:lnTo>
                    <a:pt x="596" y="399"/>
                  </a:lnTo>
                  <a:lnTo>
                    <a:pt x="41" y="0"/>
                  </a:lnTo>
                  <a:lnTo>
                    <a:pt x="20" y="51"/>
                  </a:lnTo>
                  <a:lnTo>
                    <a:pt x="0" y="82"/>
                  </a:lnTo>
                </a:path>
              </a:pathLst>
            </a:custGeom>
            <a:solidFill>
              <a:srgbClr val="FFFFCC"/>
            </a:solidFill>
            <a:ln w="12700" cap="rnd">
              <a:solidFill>
                <a:schemeClr val="tx1"/>
              </a:solidFill>
              <a:round/>
              <a:headEnd/>
              <a:tailEnd/>
            </a:ln>
          </p:spPr>
          <p:txBody>
            <a:bodyPr/>
            <a:lstStyle/>
            <a:p>
              <a:endParaRPr lang="en-GB"/>
            </a:p>
          </p:txBody>
        </p:sp>
        <p:sp>
          <p:nvSpPr>
            <p:cNvPr id="15369" name="Rectangle 38"/>
            <p:cNvSpPr>
              <a:spLocks noChangeArrowheads="1"/>
            </p:cNvSpPr>
            <p:nvPr/>
          </p:nvSpPr>
          <p:spPr bwMode="auto">
            <a:xfrm>
              <a:off x="3804" y="1001"/>
              <a:ext cx="1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400" b="1">
                  <a:latin typeface="Arial" panose="020B0604020202020204" pitchFamily="34" charset="0"/>
                </a:rPr>
                <a:t>3</a:t>
              </a:r>
            </a:p>
          </p:txBody>
        </p:sp>
        <p:grpSp>
          <p:nvGrpSpPr>
            <p:cNvPr id="15370" name="Group 39"/>
            <p:cNvGrpSpPr>
              <a:grpSpLocks/>
            </p:cNvGrpSpPr>
            <p:nvPr/>
          </p:nvGrpSpPr>
          <p:grpSpPr bwMode="auto">
            <a:xfrm>
              <a:off x="3751" y="2722"/>
              <a:ext cx="191" cy="950"/>
              <a:chOff x="4898" y="2627"/>
              <a:chExt cx="215" cy="950"/>
            </a:xfrm>
          </p:grpSpPr>
          <p:grpSp>
            <p:nvGrpSpPr>
              <p:cNvPr id="15371" name="Group 40"/>
              <p:cNvGrpSpPr>
                <a:grpSpLocks/>
              </p:cNvGrpSpPr>
              <p:nvPr/>
            </p:nvGrpSpPr>
            <p:grpSpPr bwMode="auto">
              <a:xfrm>
                <a:off x="4898" y="2690"/>
                <a:ext cx="215" cy="887"/>
                <a:chOff x="4898" y="2690"/>
                <a:chExt cx="215" cy="887"/>
              </a:xfrm>
            </p:grpSpPr>
            <p:sp>
              <p:nvSpPr>
                <p:cNvPr id="15378" name="Rectangle 41"/>
                <p:cNvSpPr>
                  <a:spLocks noChangeArrowheads="1"/>
                </p:cNvSpPr>
                <p:nvPr/>
              </p:nvSpPr>
              <p:spPr bwMode="auto">
                <a:xfrm>
                  <a:off x="4898" y="2690"/>
                  <a:ext cx="215"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79" name="Arc 42"/>
                <p:cNvSpPr>
                  <a:spLocks/>
                </p:cNvSpPr>
                <p:nvPr/>
              </p:nvSpPr>
              <p:spPr bwMode="auto">
                <a:xfrm>
                  <a:off x="4899" y="3424"/>
                  <a:ext cx="214" cy="153"/>
                </a:xfrm>
                <a:custGeom>
                  <a:avLst/>
                  <a:gdLst>
                    <a:gd name="T0" fmla="*/ 0 w 43198"/>
                    <a:gd name="T1" fmla="*/ 0 h 21600"/>
                    <a:gd name="T2" fmla="*/ 0 w 43198"/>
                    <a:gd name="T3" fmla="*/ 0 h 21600"/>
                    <a:gd name="T4" fmla="*/ 0 w 43198"/>
                    <a:gd name="T5" fmla="*/ 0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43197" y="312"/>
                      </a:moveTo>
                      <a:cubicBezTo>
                        <a:pt x="43026" y="12119"/>
                        <a:pt x="33407" y="21599"/>
                        <a:pt x="21600" y="21600"/>
                      </a:cubicBezTo>
                      <a:cubicBezTo>
                        <a:pt x="9670" y="21600"/>
                        <a:pt x="0" y="11929"/>
                        <a:pt x="0" y="0"/>
                      </a:cubicBezTo>
                    </a:path>
                    <a:path w="43198" h="21600" stroke="0" extrusionOk="0">
                      <a:moveTo>
                        <a:pt x="43197" y="312"/>
                      </a:moveTo>
                      <a:cubicBezTo>
                        <a:pt x="43026" y="12119"/>
                        <a:pt x="33407" y="21599"/>
                        <a:pt x="21600" y="21600"/>
                      </a:cubicBezTo>
                      <a:cubicBezTo>
                        <a:pt x="9670" y="21600"/>
                        <a:pt x="0" y="11929"/>
                        <a:pt x="0" y="0"/>
                      </a:cubicBezTo>
                      <a:lnTo>
                        <a:pt x="21600" y="0"/>
                      </a:lnTo>
                      <a:lnTo>
                        <a:pt x="43197" y="312"/>
                      </a:lnTo>
                      <a:close/>
                    </a:path>
                  </a:pathLst>
                </a:custGeom>
                <a:solidFill>
                  <a:srgbClr val="FF3300"/>
                </a:solidFill>
                <a:ln w="12700" cap="rnd">
                  <a:solidFill>
                    <a:schemeClr val="tx1"/>
                  </a:solidFill>
                  <a:round/>
                  <a:headEnd/>
                  <a:tailEnd/>
                </a:ln>
              </p:spPr>
              <p:txBody>
                <a:bodyPr wrap="none" anchor="ctr"/>
                <a:lstStyle/>
                <a:p>
                  <a:endParaRPr lang="en-GB"/>
                </a:p>
              </p:txBody>
            </p:sp>
          </p:grpSp>
          <p:grpSp>
            <p:nvGrpSpPr>
              <p:cNvPr id="15372" name="Group 43"/>
              <p:cNvGrpSpPr>
                <a:grpSpLocks/>
              </p:cNvGrpSpPr>
              <p:nvPr/>
            </p:nvGrpSpPr>
            <p:grpSpPr bwMode="auto">
              <a:xfrm>
                <a:off x="4937" y="2627"/>
                <a:ext cx="89" cy="143"/>
                <a:chOff x="4937" y="2627"/>
                <a:chExt cx="89" cy="143"/>
              </a:xfrm>
            </p:grpSpPr>
            <p:sp>
              <p:nvSpPr>
                <p:cNvPr id="15376" name="Oval 44"/>
                <p:cNvSpPr>
                  <a:spLocks noChangeArrowheads="1"/>
                </p:cNvSpPr>
                <p:nvPr/>
              </p:nvSpPr>
              <p:spPr bwMode="auto">
                <a:xfrm>
                  <a:off x="4937" y="2670"/>
                  <a:ext cx="89" cy="100"/>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77" name="AutoShape 45"/>
                <p:cNvSpPr>
                  <a:spLocks noChangeArrowheads="1"/>
                </p:cNvSpPr>
                <p:nvPr/>
              </p:nvSpPr>
              <p:spPr bwMode="auto">
                <a:xfrm>
                  <a:off x="4945" y="2627"/>
                  <a:ext cx="74" cy="138"/>
                </a:xfrm>
                <a:prstGeom prst="upArrow">
                  <a:avLst>
                    <a:gd name="adj1" fmla="val 50000"/>
                    <a:gd name="adj2" fmla="val 93235"/>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nvGrpSpPr>
              <p:cNvPr id="15373" name="Group 46"/>
              <p:cNvGrpSpPr>
                <a:grpSpLocks/>
              </p:cNvGrpSpPr>
              <p:nvPr/>
            </p:nvGrpSpPr>
            <p:grpSpPr bwMode="auto">
              <a:xfrm>
                <a:off x="4960" y="2893"/>
                <a:ext cx="89" cy="143"/>
                <a:chOff x="4960" y="2893"/>
                <a:chExt cx="89" cy="143"/>
              </a:xfrm>
            </p:grpSpPr>
            <p:sp>
              <p:nvSpPr>
                <p:cNvPr id="15374" name="Oval 47"/>
                <p:cNvSpPr>
                  <a:spLocks noChangeArrowheads="1"/>
                </p:cNvSpPr>
                <p:nvPr/>
              </p:nvSpPr>
              <p:spPr bwMode="auto">
                <a:xfrm>
                  <a:off x="4960" y="2936"/>
                  <a:ext cx="89" cy="100"/>
                </a:xfrm>
                <a:prstGeom prst="ellipse">
                  <a:avLst/>
                </a:prstGeom>
                <a:solidFill>
                  <a:srgbClr val="33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15375" name="AutoShape 48"/>
                <p:cNvSpPr>
                  <a:spLocks noChangeArrowheads="1"/>
                </p:cNvSpPr>
                <p:nvPr/>
              </p:nvSpPr>
              <p:spPr bwMode="auto">
                <a:xfrm>
                  <a:off x="4968" y="2893"/>
                  <a:ext cx="74" cy="138"/>
                </a:xfrm>
                <a:prstGeom prst="upArrow">
                  <a:avLst>
                    <a:gd name="adj1" fmla="val 50000"/>
                    <a:gd name="adj2" fmla="val 93235"/>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defRPr/>
            </a:pPr>
            <a:r>
              <a:rPr lang="en-GB" dirty="0" smtClean="0"/>
              <a:t>Direct antiglobulin test</a:t>
            </a:r>
          </a:p>
        </p:txBody>
      </p:sp>
      <p:pic>
        <p:nvPicPr>
          <p:cNvPr id="16387" name="Picture 5" descr="PPT58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8208963"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7"/>
          <p:cNvSpPr>
            <a:spLocks noChangeArrowheads="1"/>
          </p:cNvSpPr>
          <p:nvPr/>
        </p:nvSpPr>
        <p:spPr bwMode="auto">
          <a:xfrm>
            <a:off x="539750" y="5876925"/>
            <a:ext cx="641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800">
                <a:latin typeface="Arial" panose="020B0604020202020204" pitchFamily="34" charset="0"/>
              </a:rPr>
              <a:t>Source: A. Rad. GNU Free Documentation License. </a:t>
            </a:r>
            <a:r>
              <a:rPr lang="en-GB" sz="1800">
                <a:latin typeface="Arial" panose="020B0604020202020204" pitchFamily="34" charset="0"/>
                <a:hlinkClick r:id="rId3"/>
              </a:rPr>
              <a:t>Wikipedia</a:t>
            </a:r>
            <a:r>
              <a:rPr lang="en-GB" sz="18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dirty="0" smtClean="0"/>
              <a:t>Indirect antiglobulin test</a:t>
            </a:r>
          </a:p>
        </p:txBody>
      </p:sp>
      <p:pic>
        <p:nvPicPr>
          <p:cNvPr id="17411" name="Picture 4" descr="PPT58E"/>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1471613"/>
            <a:ext cx="8280400" cy="37528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GB" sz="4000" dirty="0" smtClean="0"/>
              <a:t>Serology of WAIHA</a:t>
            </a:r>
          </a:p>
        </p:txBody>
      </p:sp>
      <p:sp>
        <p:nvSpPr>
          <p:cNvPr id="84995" name="Rectangle 3"/>
          <p:cNvSpPr>
            <a:spLocks noGrp="1" noChangeArrowheads="1"/>
          </p:cNvSpPr>
          <p:nvPr>
            <p:ph type="body" idx="1"/>
          </p:nvPr>
        </p:nvSpPr>
        <p:spPr/>
        <p:txBody>
          <a:bodyPr/>
          <a:lstStyle/>
          <a:p>
            <a:pPr eaLnBrk="1" hangingPunct="1">
              <a:lnSpc>
                <a:spcPct val="80000"/>
              </a:lnSpc>
              <a:defRPr/>
            </a:pPr>
            <a:r>
              <a:rPr lang="en-GB" sz="2400" dirty="0" smtClean="0"/>
              <a:t>Direct antiglobulin tests may show</a:t>
            </a:r>
          </a:p>
          <a:p>
            <a:pPr lvl="1" eaLnBrk="1" hangingPunct="1">
              <a:lnSpc>
                <a:spcPct val="80000"/>
              </a:lnSpc>
              <a:defRPr/>
            </a:pPr>
            <a:r>
              <a:rPr lang="en-GB" sz="2000" dirty="0" smtClean="0"/>
              <a:t>IgG only (approximately two thirds of patients)</a:t>
            </a:r>
          </a:p>
          <a:p>
            <a:pPr lvl="1" eaLnBrk="1" hangingPunct="1">
              <a:lnSpc>
                <a:spcPct val="80000"/>
              </a:lnSpc>
              <a:defRPr/>
            </a:pPr>
            <a:r>
              <a:rPr lang="en-GB" sz="2000" dirty="0" smtClean="0"/>
              <a:t>Both IgG and C3d</a:t>
            </a:r>
          </a:p>
          <a:p>
            <a:pPr lvl="1" eaLnBrk="1" hangingPunct="1">
              <a:lnSpc>
                <a:spcPct val="80000"/>
              </a:lnSpc>
              <a:defRPr/>
            </a:pPr>
            <a:r>
              <a:rPr lang="en-GB" sz="2000" dirty="0" smtClean="0"/>
              <a:t>C3d only </a:t>
            </a:r>
          </a:p>
          <a:p>
            <a:pPr eaLnBrk="1" hangingPunct="1">
              <a:lnSpc>
                <a:spcPct val="80000"/>
              </a:lnSpc>
              <a:defRPr/>
            </a:pPr>
            <a:r>
              <a:rPr lang="en-GB" sz="2400" dirty="0" smtClean="0"/>
              <a:t>Studies on elution  taken from the antiglobulin positive red cells of demonstrate the presence of IgG antibodies</a:t>
            </a:r>
          </a:p>
          <a:p>
            <a:pPr lvl="1" eaLnBrk="1" hangingPunct="1">
              <a:lnSpc>
                <a:spcPct val="80000"/>
              </a:lnSpc>
              <a:defRPr/>
            </a:pPr>
            <a:r>
              <a:rPr lang="en-GB" sz="2000" dirty="0" smtClean="0"/>
              <a:t>Tests against standard red cell panels often show a pan agglutinating antibody (which can also be demonstrated in the serum) .</a:t>
            </a:r>
          </a:p>
          <a:p>
            <a:pPr lvl="1" eaLnBrk="1" hangingPunct="1">
              <a:lnSpc>
                <a:spcPct val="80000"/>
              </a:lnSpc>
              <a:defRPr/>
            </a:pPr>
            <a:r>
              <a:rPr lang="en-GB" sz="2000" dirty="0" smtClean="0"/>
              <a:t>occasionally a specific auto antibody is identified often with an broad anti-Rh (i.e. reacting against the whole or a large part of the  Rh antigen complex.</a:t>
            </a:r>
          </a:p>
          <a:p>
            <a:pPr lvl="1" eaLnBrk="1" hangingPunct="1">
              <a:lnSpc>
                <a:spcPct val="80000"/>
              </a:lnSpc>
              <a:defRPr/>
            </a:pPr>
            <a:r>
              <a:rPr lang="en-GB" sz="2000" dirty="0" smtClean="0"/>
              <a:t>Alloantibodies can be mixed in with the auto antibody</a:t>
            </a:r>
          </a:p>
          <a:p>
            <a:pPr lvl="1" eaLnBrk="1" hangingPunct="1">
              <a:lnSpc>
                <a:spcPct val="80000"/>
              </a:lnSpc>
              <a:defRPr/>
            </a:pPr>
            <a:endParaRPr lang="en-GB"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GB" dirty="0" smtClean="0"/>
              <a:t>Management</a:t>
            </a:r>
          </a:p>
        </p:txBody>
      </p:sp>
      <p:sp>
        <p:nvSpPr>
          <p:cNvPr id="86019" name="Rectangle 3"/>
          <p:cNvSpPr>
            <a:spLocks noGrp="1" noChangeArrowheads="1"/>
          </p:cNvSpPr>
          <p:nvPr>
            <p:ph type="body" idx="1"/>
          </p:nvPr>
        </p:nvSpPr>
        <p:spPr/>
        <p:txBody>
          <a:bodyPr/>
          <a:lstStyle/>
          <a:p>
            <a:pPr eaLnBrk="1" hangingPunct="1">
              <a:lnSpc>
                <a:spcPct val="90000"/>
              </a:lnSpc>
              <a:defRPr/>
            </a:pPr>
            <a:r>
              <a:rPr lang="en-GB" sz="2400" dirty="0" smtClean="0"/>
              <a:t>Corticosteroids are used in the initial therapy</a:t>
            </a:r>
          </a:p>
          <a:p>
            <a:pPr lvl="1" eaLnBrk="1" hangingPunct="1">
              <a:lnSpc>
                <a:spcPct val="90000"/>
              </a:lnSpc>
              <a:defRPr/>
            </a:pPr>
            <a:r>
              <a:rPr lang="en-GB" sz="2000" dirty="0" smtClean="0"/>
              <a:t>Prednisolone 60 to 100 mg/day one to three weeks</a:t>
            </a:r>
          </a:p>
          <a:p>
            <a:pPr lvl="1" eaLnBrk="1" hangingPunct="1">
              <a:lnSpc>
                <a:spcPct val="90000"/>
              </a:lnSpc>
              <a:defRPr/>
            </a:pPr>
            <a:r>
              <a:rPr lang="en-GB" sz="2000" dirty="0" smtClean="0"/>
              <a:t>Improvement may be seen in several days of approximately 80% of patients having a good initial response</a:t>
            </a:r>
          </a:p>
          <a:p>
            <a:pPr lvl="1" eaLnBrk="1" hangingPunct="1">
              <a:lnSpc>
                <a:spcPct val="90000"/>
              </a:lnSpc>
              <a:defRPr/>
            </a:pPr>
            <a:r>
              <a:rPr lang="en-GB" sz="2000" dirty="0" smtClean="0"/>
              <a:t>After an initial response the dose can be incrementally reduced over several weeks </a:t>
            </a:r>
          </a:p>
          <a:p>
            <a:pPr lvl="1" eaLnBrk="1" hangingPunct="1">
              <a:lnSpc>
                <a:spcPct val="90000"/>
              </a:lnSpc>
              <a:defRPr/>
            </a:pPr>
            <a:r>
              <a:rPr lang="en-GB" sz="2000" dirty="0" smtClean="0"/>
              <a:t>To reduce side effects of chronic steroids maintenance should be on alternate days schedule</a:t>
            </a:r>
          </a:p>
          <a:p>
            <a:pPr lvl="1" eaLnBrk="1" hangingPunct="1">
              <a:lnSpc>
                <a:spcPct val="90000"/>
              </a:lnSpc>
              <a:defRPr/>
            </a:pPr>
            <a:r>
              <a:rPr lang="en-GB" sz="2000" dirty="0" smtClean="0"/>
              <a:t>If relapse occurs in the dose would need to be increased again</a:t>
            </a:r>
          </a:p>
          <a:p>
            <a:pPr lvl="1" eaLnBrk="1" hangingPunct="1">
              <a:lnSpc>
                <a:spcPct val="90000"/>
              </a:lnSpc>
              <a:defRPr/>
            </a:pPr>
            <a:r>
              <a:rPr lang="en-GB" sz="2000" dirty="0" smtClean="0"/>
              <a:t>A maintenance dose of greater than 15 mg prednisolone daily should be considered as a therapeutic failure.  </a:t>
            </a:r>
          </a:p>
          <a:p>
            <a:pPr lvl="1" eaLnBrk="1" hangingPunct="1">
              <a:lnSpc>
                <a:spcPct val="90000"/>
              </a:lnSpc>
              <a:defRPr/>
            </a:pPr>
            <a:r>
              <a:rPr lang="en-GB" sz="2000" dirty="0" smtClean="0"/>
              <a:t>Approximately 20 to 35% of patients will go into permanent commission on corticosteroids alone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GB" dirty="0" smtClean="0"/>
              <a:t>Splenectomy</a:t>
            </a:r>
          </a:p>
        </p:txBody>
      </p:sp>
      <p:sp>
        <p:nvSpPr>
          <p:cNvPr id="87043" name="Rectangle 3"/>
          <p:cNvSpPr>
            <a:spLocks noGrp="1" noChangeArrowheads="1"/>
          </p:cNvSpPr>
          <p:nvPr>
            <p:ph type="body" idx="1"/>
          </p:nvPr>
        </p:nvSpPr>
        <p:spPr/>
        <p:txBody>
          <a:bodyPr/>
          <a:lstStyle/>
          <a:p>
            <a:pPr eaLnBrk="1" hangingPunct="1">
              <a:defRPr/>
            </a:pPr>
            <a:r>
              <a:rPr lang="en-GB" sz="2800" dirty="0" smtClean="0"/>
              <a:t>About 50% of patients will have a completed initial response splenectomy although some may require maintenance on low-dose prednisolone</a:t>
            </a:r>
          </a:p>
          <a:p>
            <a:pPr eaLnBrk="1" hangingPunct="1">
              <a:defRPr/>
            </a:pPr>
            <a:r>
              <a:rPr lang="en-GB" sz="2800" dirty="0" smtClean="0"/>
              <a:t>Danger of post-splenectomy sepsis syndrome</a:t>
            </a:r>
          </a:p>
          <a:p>
            <a:pPr lvl="1" eaLnBrk="1" hangingPunct="1">
              <a:defRPr/>
            </a:pPr>
            <a:r>
              <a:rPr lang="en-GB" sz="2400" dirty="0" smtClean="0"/>
              <a:t>Encapsulated bacteria such as pneumococcal as</a:t>
            </a:r>
          </a:p>
          <a:p>
            <a:pPr lvl="1" eaLnBrk="1" hangingPunct="1">
              <a:defRPr/>
            </a:pPr>
            <a:r>
              <a:rPr lang="en-GB" sz="2400" dirty="0" smtClean="0"/>
              <a:t>Pneumococcal and meningococcal vaccines</a:t>
            </a:r>
          </a:p>
          <a:p>
            <a:pPr lvl="1" eaLnBrk="1" hangingPunct="1">
              <a:defRPr/>
            </a:pPr>
            <a:r>
              <a:rPr lang="en-GB" sz="2400" dirty="0" smtClean="0"/>
              <a:t>Prophylactic antibiotic regimens are controversial (penicillin or trimethoprim sulphamethoxazole have been used)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GB" sz="4000" dirty="0" smtClean="0"/>
              <a:t>Other immunosuppressive therapy</a:t>
            </a:r>
          </a:p>
        </p:txBody>
      </p:sp>
      <p:sp>
        <p:nvSpPr>
          <p:cNvPr id="88067" name="Rectangle 3"/>
          <p:cNvSpPr>
            <a:spLocks noGrp="1" noChangeArrowheads="1"/>
          </p:cNvSpPr>
          <p:nvPr>
            <p:ph type="body" idx="1"/>
          </p:nvPr>
        </p:nvSpPr>
        <p:spPr/>
        <p:txBody>
          <a:bodyPr/>
          <a:lstStyle/>
          <a:p>
            <a:pPr eaLnBrk="1" hangingPunct="1">
              <a:lnSpc>
                <a:spcPct val="80000"/>
              </a:lnSpc>
              <a:defRPr/>
            </a:pPr>
            <a:r>
              <a:rPr lang="en-GB" sz="2000" dirty="0" smtClean="0"/>
              <a:t>Several immunosuppressive agents  have been reported to be successful in treating WAIHA </a:t>
            </a:r>
          </a:p>
          <a:p>
            <a:pPr eaLnBrk="1" hangingPunct="1">
              <a:lnSpc>
                <a:spcPct val="80000"/>
              </a:lnSpc>
              <a:defRPr/>
            </a:pPr>
            <a:r>
              <a:rPr lang="en-GB" sz="2000" dirty="0" smtClean="0"/>
              <a:t>Paucity of randomised therapeutic trials</a:t>
            </a:r>
          </a:p>
          <a:p>
            <a:pPr eaLnBrk="1" hangingPunct="1">
              <a:lnSpc>
                <a:spcPct val="80000"/>
              </a:lnSpc>
              <a:defRPr/>
            </a:pPr>
            <a:r>
              <a:rPr lang="en-GB" sz="2000" dirty="0" smtClean="0"/>
              <a:t>Considered when conventional therapy has failed or cannot be tolerated or relapses after splenectomy.  </a:t>
            </a:r>
          </a:p>
          <a:p>
            <a:pPr lvl="1" eaLnBrk="1" hangingPunct="1">
              <a:lnSpc>
                <a:spcPct val="80000"/>
              </a:lnSpc>
              <a:defRPr/>
            </a:pPr>
            <a:r>
              <a:rPr lang="en-GB" sz="2400" dirty="0" smtClean="0"/>
              <a:t>Azothtioprine, cyclophosphamide and other single agents have been used successfully but side-effects may be considered unacceptable</a:t>
            </a:r>
          </a:p>
          <a:p>
            <a:pPr lvl="1" eaLnBrk="1" hangingPunct="1">
              <a:lnSpc>
                <a:spcPct val="80000"/>
              </a:lnSpc>
              <a:defRPr/>
            </a:pPr>
            <a:r>
              <a:rPr lang="en-GB" sz="2400" dirty="0" smtClean="0"/>
              <a:t>If the WAIHA is secondary to a lymphoproliferative disorder the drugs used to treat the primary disease may be successful in eradicating haemolytic anaemia.</a:t>
            </a:r>
          </a:p>
          <a:p>
            <a:pPr lvl="1" eaLnBrk="1" hangingPunct="1">
              <a:lnSpc>
                <a:spcPct val="80000"/>
              </a:lnSpc>
              <a:defRPr/>
            </a:pPr>
            <a:r>
              <a:rPr lang="en-GB" sz="2400" dirty="0" smtClean="0"/>
              <a:t>Cyclosporine and other antirejection drugs had been tried successfully but side-effects may be unacceptable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GB" sz="5400" dirty="0" smtClean="0"/>
              <a:t>Rituximab </a:t>
            </a:r>
          </a:p>
        </p:txBody>
      </p:sp>
      <p:sp>
        <p:nvSpPr>
          <p:cNvPr id="55299" name="Rectangle 3"/>
          <p:cNvSpPr>
            <a:spLocks noGrp="1" noChangeArrowheads="1"/>
          </p:cNvSpPr>
          <p:nvPr>
            <p:ph type="body" idx="1"/>
          </p:nvPr>
        </p:nvSpPr>
        <p:spPr>
          <a:xfrm>
            <a:off x="457200" y="1341438"/>
            <a:ext cx="8229600" cy="3671887"/>
          </a:xfrm>
        </p:spPr>
        <p:txBody>
          <a:bodyPr/>
          <a:lstStyle/>
          <a:p>
            <a:pPr eaLnBrk="1" hangingPunct="1">
              <a:lnSpc>
                <a:spcPct val="80000"/>
              </a:lnSpc>
              <a:defRPr/>
            </a:pPr>
            <a:r>
              <a:rPr lang="en-GB" dirty="0" smtClean="0"/>
              <a:t>Engineered chimeric Murine/human monoclonal anti-CD 20 antibody which is targets B-cell precursors and mature B cells.</a:t>
            </a:r>
          </a:p>
          <a:p>
            <a:pPr lvl="1" eaLnBrk="1" hangingPunct="1">
              <a:lnSpc>
                <a:spcPct val="80000"/>
              </a:lnSpc>
              <a:defRPr/>
            </a:pPr>
            <a:r>
              <a:rPr lang="en-GB" dirty="0" smtClean="0"/>
              <a:t>Been shown to be effective in both primary and idiopathic forms of the disease including refractory disease in children.</a:t>
            </a:r>
          </a:p>
          <a:p>
            <a:pPr lvl="1" eaLnBrk="1" hangingPunct="1">
              <a:lnSpc>
                <a:spcPct val="80000"/>
              </a:lnSpc>
              <a:defRPr/>
            </a:pPr>
            <a:r>
              <a:rPr lang="en-GB" dirty="0" smtClean="0"/>
              <a:t>Dose is 375 mg per m</a:t>
            </a:r>
            <a:r>
              <a:rPr lang="en-GB" baseline="30000" dirty="0" smtClean="0"/>
              <a:t>2</a:t>
            </a:r>
            <a:r>
              <a:rPr lang="en-GB" dirty="0" smtClean="0"/>
              <a:t> once a week at two to four weeks</a:t>
            </a:r>
          </a:p>
          <a:p>
            <a:pPr lvl="1" eaLnBrk="1" hangingPunct="1">
              <a:lnSpc>
                <a:spcPct val="80000"/>
              </a:lnSpc>
              <a:defRPr/>
            </a:pPr>
            <a:endParaRPr lang="en-GB" sz="2000" dirty="0" smtClean="0">
              <a:effectLst/>
            </a:endParaRPr>
          </a:p>
        </p:txBody>
      </p:sp>
      <p:sp>
        <p:nvSpPr>
          <p:cNvPr id="22532" name="Rectangle 4"/>
          <p:cNvSpPr>
            <a:spLocks noChangeArrowheads="1"/>
          </p:cNvSpPr>
          <p:nvPr/>
        </p:nvSpPr>
        <p:spPr bwMode="auto">
          <a:xfrm>
            <a:off x="322263" y="5373688"/>
            <a:ext cx="84978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800">
                <a:solidFill>
                  <a:srgbClr val="FFFF00"/>
                </a:solidFill>
              </a:rPr>
              <a:t>Bussone G, Ribeiro E, Dechartres A, Viallard JF, Bonnotte B, Fain O, et al. Efficacy and safety of rituximab in adults' warm antibody autoimmune haemolytic anemia: retrospective analysis of 27 cases. </a:t>
            </a:r>
            <a:r>
              <a:rPr lang="en-GB" sz="1800" i="1">
                <a:solidFill>
                  <a:srgbClr val="FFFF00"/>
                </a:solidFill>
              </a:rPr>
              <a:t>Am J Hematol</a:t>
            </a:r>
            <a:r>
              <a:rPr lang="en-GB" sz="1800">
                <a:solidFill>
                  <a:srgbClr val="FFFF00"/>
                </a:solidFill>
              </a:rPr>
              <a:t> 2009;84(3):153-7.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smtClean="0">
              <a:effectLst/>
            </a:endParaRPr>
          </a:p>
        </p:txBody>
      </p:sp>
      <p:sp>
        <p:nvSpPr>
          <p:cNvPr id="23555" name="Rectangle 3"/>
          <p:cNvSpPr>
            <a:spLocks noGrp="1" noChangeArrowheads="1"/>
          </p:cNvSpPr>
          <p:nvPr>
            <p:ph type="body" idx="1"/>
          </p:nvPr>
        </p:nvSpPr>
        <p:spPr>
          <a:xfrm>
            <a:off x="457200" y="260350"/>
            <a:ext cx="8229600" cy="5256213"/>
          </a:xfrm>
          <a:noFill/>
          <a:extLst>
            <a:ext uri="{909E8E84-426E-40DD-AFC4-6F175D3DCCD1}">
              <a14:hiddenFill xmlns:a14="http://schemas.microsoft.com/office/drawing/2010/main">
                <a:solidFill>
                  <a:srgbClr val="FFFFFF"/>
                </a:solidFill>
              </a14:hiddenFill>
            </a:ext>
          </a:extLst>
        </p:spPr>
        <p:txBody>
          <a:bodyPr/>
          <a:lstStyle/>
          <a:p>
            <a:endParaRPr lang="en-US" smtClean="0">
              <a:effectLst/>
            </a:endParaRPr>
          </a:p>
        </p:txBody>
      </p:sp>
      <p:pic>
        <p:nvPicPr>
          <p:cNvPr id="23556" name="Picture 4" descr="PPT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7375"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6"/>
          <p:cNvSpPr>
            <a:spLocks noChangeArrowheads="1"/>
          </p:cNvSpPr>
          <p:nvPr/>
        </p:nvSpPr>
        <p:spPr bwMode="auto">
          <a:xfrm>
            <a:off x="392113" y="5516563"/>
            <a:ext cx="83581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GB" sz="1800">
                <a:solidFill>
                  <a:srgbClr val="FFFF00"/>
                </a:solidFill>
              </a:rPr>
              <a:t>Bussone G, Ribeiro E, Dechartres A, Viallard JF, Bonnotte B, Fain O, et al. Efficacy and safety of rituximab in adults' warm antibody autoimmune haemolytic anemia: retrospective analysis of 27 cases. </a:t>
            </a:r>
            <a:r>
              <a:rPr lang="en-GB" sz="1800" i="1">
                <a:solidFill>
                  <a:srgbClr val="FFFF00"/>
                </a:solidFill>
              </a:rPr>
              <a:t>Am J Hematol</a:t>
            </a:r>
            <a:r>
              <a:rPr lang="en-GB" sz="1800">
                <a:solidFill>
                  <a:srgbClr val="FFFF00"/>
                </a:solidFill>
              </a:rPr>
              <a:t> 2009;84(3):153-7.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GB" dirty="0" smtClean="0"/>
              <a:t>Reading</a:t>
            </a:r>
          </a:p>
        </p:txBody>
      </p:sp>
      <p:sp>
        <p:nvSpPr>
          <p:cNvPr id="11267" name="Rectangle 3"/>
          <p:cNvSpPr>
            <a:spLocks noGrp="1" noChangeArrowheads="1"/>
          </p:cNvSpPr>
          <p:nvPr>
            <p:ph type="body" idx="1"/>
          </p:nvPr>
        </p:nvSpPr>
        <p:spPr/>
        <p:txBody>
          <a:bodyPr/>
          <a:lstStyle/>
          <a:p>
            <a:pPr>
              <a:lnSpc>
                <a:spcPct val="107000"/>
              </a:lnSpc>
              <a:spcAft>
                <a:spcPts val="800"/>
              </a:spcAft>
            </a:pPr>
            <a:r>
              <a:rPr lang="en-AU" dirty="0" smtClean="0"/>
              <a:t> </a:t>
            </a:r>
            <a:r>
              <a:rPr lang="en-GB" dirty="0" err="1">
                <a:effectLst/>
                <a:latin typeface="Calibri" panose="020F0502020204030204" pitchFamily="34" charset="0"/>
                <a:ea typeface="Calibri" panose="020F0502020204030204" pitchFamily="34" charset="0"/>
                <a:cs typeface="Times New Roman" panose="02020603050405020304" pitchFamily="18" charset="0"/>
              </a:rPr>
              <a:t>Lechner</a:t>
            </a:r>
            <a:r>
              <a:rPr lang="en-GB" dirty="0">
                <a:effectLst/>
                <a:latin typeface="Calibri" panose="020F0502020204030204" pitchFamily="34" charset="0"/>
                <a:ea typeface="Calibri" panose="020F0502020204030204" pitchFamily="34" charset="0"/>
                <a:cs typeface="Times New Roman" panose="02020603050405020304" pitchFamily="18" charset="0"/>
              </a:rPr>
              <a:t>, K. and U. </a:t>
            </a:r>
            <a:r>
              <a:rPr lang="en-GB" dirty="0" err="1">
                <a:effectLst/>
                <a:latin typeface="Calibri" panose="020F0502020204030204" pitchFamily="34" charset="0"/>
                <a:ea typeface="Calibri" panose="020F0502020204030204" pitchFamily="34" charset="0"/>
                <a:cs typeface="Times New Roman" panose="02020603050405020304" pitchFamily="18" charset="0"/>
              </a:rPr>
              <a:t>Jager</a:t>
            </a:r>
            <a:r>
              <a:rPr lang="en-GB" dirty="0">
                <a:effectLst/>
                <a:latin typeface="Calibri" panose="020F0502020204030204" pitchFamily="34" charset="0"/>
                <a:ea typeface="Calibri" panose="020F0502020204030204" pitchFamily="34" charset="0"/>
                <a:cs typeface="Times New Roman" panose="02020603050405020304" pitchFamily="18" charset="0"/>
              </a:rPr>
              <a:t> (2010). "How I treat autoimmune </a:t>
            </a:r>
            <a:r>
              <a:rPr lang="en-GB" dirty="0" err="1">
                <a:effectLst/>
                <a:latin typeface="Calibri" panose="020F0502020204030204" pitchFamily="34" charset="0"/>
                <a:ea typeface="Calibri" panose="020F0502020204030204" pitchFamily="34" charset="0"/>
                <a:cs typeface="Times New Roman" panose="02020603050405020304" pitchFamily="18" charset="0"/>
              </a:rPr>
              <a:t>hemolytic</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dirty="0" err="1">
                <a:effectLst/>
                <a:latin typeface="Calibri" panose="020F0502020204030204" pitchFamily="34" charset="0"/>
                <a:ea typeface="Calibri" panose="020F0502020204030204" pitchFamily="34" charset="0"/>
                <a:cs typeface="Times New Roman" panose="02020603050405020304" pitchFamily="18" charset="0"/>
              </a:rPr>
              <a:t>anemias</a:t>
            </a:r>
            <a:r>
              <a:rPr lang="en-GB" dirty="0">
                <a:effectLst/>
                <a:latin typeface="Calibri" panose="020F0502020204030204" pitchFamily="34" charset="0"/>
                <a:ea typeface="Calibri" panose="020F0502020204030204" pitchFamily="34" charset="0"/>
                <a:cs typeface="Times New Roman" panose="02020603050405020304" pitchFamily="18" charset="0"/>
              </a:rPr>
              <a:t> in adults." </a:t>
            </a:r>
            <a:r>
              <a:rPr lang="en-GB" u="sng" dirty="0">
                <a:effectLst/>
                <a:latin typeface="Calibri" panose="020F0502020204030204" pitchFamily="34" charset="0"/>
                <a:ea typeface="Calibri" panose="020F0502020204030204" pitchFamily="34" charset="0"/>
                <a:cs typeface="Times New Roman" panose="02020603050405020304" pitchFamily="18" charset="0"/>
              </a:rPr>
              <a:t>Blood</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effectLst/>
                <a:latin typeface="Calibri" panose="020F0502020204030204" pitchFamily="34" charset="0"/>
                <a:ea typeface="Calibri" panose="020F0502020204030204" pitchFamily="34" charset="0"/>
                <a:cs typeface="Times New Roman" panose="02020603050405020304" pitchFamily="18" charset="0"/>
              </a:rPr>
              <a:t>116</a:t>
            </a:r>
            <a:r>
              <a:rPr lang="en-GB" dirty="0">
                <a:effectLst/>
                <a:latin typeface="Calibri" panose="020F0502020204030204" pitchFamily="34" charset="0"/>
                <a:ea typeface="Calibri" panose="020F0502020204030204" pitchFamily="34" charset="0"/>
                <a:cs typeface="Times New Roman" panose="02020603050405020304" pitchFamily="18" charset="0"/>
              </a:rPr>
              <a:t>(11): 1831-1838.</a:t>
            </a:r>
          </a:p>
          <a:p>
            <a:pPr>
              <a:lnSpc>
                <a:spcPct val="107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Gertz</a:t>
            </a:r>
            <a:r>
              <a:rPr lang="en-GB" dirty="0">
                <a:effectLst/>
                <a:latin typeface="Calibri" panose="020F0502020204030204" pitchFamily="34" charset="0"/>
                <a:ea typeface="Calibri" panose="020F0502020204030204" pitchFamily="34" charset="0"/>
                <a:cs typeface="Times New Roman" panose="02020603050405020304" pitchFamily="18" charset="0"/>
              </a:rPr>
              <a:t>, M. A. (2006). "Cold </a:t>
            </a:r>
            <a:r>
              <a:rPr lang="en-GB" dirty="0" err="1">
                <a:effectLst/>
                <a:latin typeface="Calibri" panose="020F0502020204030204" pitchFamily="34" charset="0"/>
                <a:ea typeface="Calibri" panose="020F0502020204030204" pitchFamily="34" charset="0"/>
                <a:cs typeface="Times New Roman" panose="02020603050405020304" pitchFamily="18" charset="0"/>
              </a:rPr>
              <a:t>hemolytic</a:t>
            </a:r>
            <a:r>
              <a:rPr lang="en-GB" dirty="0">
                <a:effectLst/>
                <a:latin typeface="Calibri" panose="020F0502020204030204" pitchFamily="34" charset="0"/>
                <a:ea typeface="Calibri" panose="020F0502020204030204" pitchFamily="34" charset="0"/>
                <a:cs typeface="Times New Roman" panose="02020603050405020304" pitchFamily="18" charset="0"/>
              </a:rPr>
              <a:t> syndrome." </a:t>
            </a:r>
            <a:r>
              <a:rPr lang="en-GB" u="sng" dirty="0" err="1">
                <a:effectLst/>
                <a:latin typeface="Calibri" panose="020F0502020204030204" pitchFamily="34" charset="0"/>
                <a:ea typeface="Calibri" panose="020F0502020204030204" pitchFamily="34" charset="0"/>
                <a:cs typeface="Times New Roman" panose="02020603050405020304" pitchFamily="18" charset="0"/>
              </a:rPr>
              <a:t>Hematology</a:t>
            </a:r>
            <a:r>
              <a:rPr lang="en-GB" u="sng" dirty="0">
                <a:effectLst/>
                <a:latin typeface="Calibri" panose="020F0502020204030204" pitchFamily="34" charset="0"/>
                <a:ea typeface="Calibri" panose="020F0502020204030204" pitchFamily="34" charset="0"/>
                <a:cs typeface="Times New Roman" panose="02020603050405020304" pitchFamily="18" charset="0"/>
              </a:rPr>
              <a:t> Am </a:t>
            </a:r>
            <a:r>
              <a:rPr lang="en-GB" u="sng" dirty="0" err="1">
                <a:effectLst/>
                <a:latin typeface="Calibri" panose="020F0502020204030204" pitchFamily="34" charset="0"/>
                <a:ea typeface="Calibri" panose="020F0502020204030204" pitchFamily="34" charset="0"/>
                <a:cs typeface="Times New Roman" panose="02020603050405020304" pitchFamily="18" charset="0"/>
              </a:rPr>
              <a:t>Soc</a:t>
            </a:r>
            <a:r>
              <a:rPr lang="en-GB" u="sng" dirty="0">
                <a:effectLst/>
                <a:latin typeface="Calibri" panose="020F0502020204030204" pitchFamily="34" charset="0"/>
                <a:ea typeface="Calibri" panose="020F0502020204030204" pitchFamily="34" charset="0"/>
                <a:cs typeface="Times New Roman" panose="02020603050405020304" pitchFamily="18" charset="0"/>
              </a:rPr>
              <a:t> </a:t>
            </a:r>
            <a:r>
              <a:rPr lang="en-GB" u="sng" dirty="0" err="1">
                <a:effectLst/>
                <a:latin typeface="Calibri" panose="020F0502020204030204" pitchFamily="34" charset="0"/>
                <a:ea typeface="Calibri" panose="020F0502020204030204" pitchFamily="34" charset="0"/>
                <a:cs typeface="Times New Roman" panose="02020603050405020304" pitchFamily="18" charset="0"/>
              </a:rPr>
              <a:t>Hematol</a:t>
            </a:r>
            <a:r>
              <a:rPr lang="en-GB" u="sng" dirty="0">
                <a:effectLst/>
                <a:latin typeface="Calibri" panose="020F0502020204030204" pitchFamily="34" charset="0"/>
                <a:ea typeface="Calibri" panose="020F0502020204030204" pitchFamily="34" charset="0"/>
                <a:cs typeface="Times New Roman" panose="02020603050405020304" pitchFamily="18" charset="0"/>
              </a:rPr>
              <a:t> </a:t>
            </a:r>
            <a:r>
              <a:rPr lang="en-GB" u="sng" dirty="0" err="1">
                <a:effectLst/>
                <a:latin typeface="Calibri" panose="020F0502020204030204" pitchFamily="34" charset="0"/>
                <a:ea typeface="Calibri" panose="020F0502020204030204" pitchFamily="34" charset="0"/>
                <a:cs typeface="Times New Roman" panose="02020603050405020304" pitchFamily="18" charset="0"/>
              </a:rPr>
              <a:t>Educ</a:t>
            </a:r>
            <a:r>
              <a:rPr lang="en-GB" u="sng" dirty="0">
                <a:effectLst/>
                <a:latin typeface="Calibri" panose="020F0502020204030204" pitchFamily="34" charset="0"/>
                <a:ea typeface="Calibri" panose="020F0502020204030204" pitchFamily="34" charset="0"/>
                <a:cs typeface="Times New Roman" panose="02020603050405020304" pitchFamily="18" charset="0"/>
              </a:rPr>
              <a:t> Program</a:t>
            </a:r>
            <a:r>
              <a:rPr lang="en-GB" dirty="0">
                <a:effectLst/>
                <a:latin typeface="Calibri" panose="020F0502020204030204" pitchFamily="34" charset="0"/>
                <a:ea typeface="Calibri" panose="020F0502020204030204" pitchFamily="34" charset="0"/>
                <a:cs typeface="Times New Roman" panose="02020603050405020304" pitchFamily="18" charset="0"/>
              </a:rPr>
              <a:t>: 19-23.</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GB" dirty="0" smtClean="0"/>
              <a:t>Other treatment</a:t>
            </a:r>
          </a:p>
        </p:txBody>
      </p:sp>
      <p:sp>
        <p:nvSpPr>
          <p:cNvPr id="89091" name="Rectangle 3"/>
          <p:cNvSpPr>
            <a:spLocks noGrp="1" noChangeArrowheads="1"/>
          </p:cNvSpPr>
          <p:nvPr>
            <p:ph type="body" idx="1"/>
          </p:nvPr>
        </p:nvSpPr>
        <p:spPr/>
        <p:txBody>
          <a:bodyPr/>
          <a:lstStyle/>
          <a:p>
            <a:pPr eaLnBrk="1" hangingPunct="1">
              <a:lnSpc>
                <a:spcPct val="90000"/>
              </a:lnSpc>
              <a:defRPr/>
            </a:pPr>
            <a:r>
              <a:rPr lang="en-GB" sz="2800" dirty="0" smtClean="0"/>
              <a:t>Intravenous immunoglobulin – variable results reported in the literature</a:t>
            </a:r>
          </a:p>
          <a:p>
            <a:pPr eaLnBrk="1" hangingPunct="1">
              <a:lnSpc>
                <a:spcPct val="90000"/>
              </a:lnSpc>
              <a:defRPr/>
            </a:pPr>
            <a:r>
              <a:rPr lang="en-GB" sz="2800" dirty="0" smtClean="0"/>
              <a:t>Plasmapheresis may have temporising value in reducing antibody level that is not practical to long-term management.</a:t>
            </a:r>
          </a:p>
          <a:p>
            <a:pPr eaLnBrk="1" hangingPunct="1">
              <a:lnSpc>
                <a:spcPct val="90000"/>
              </a:lnSpc>
              <a:defRPr/>
            </a:pPr>
            <a:r>
              <a:rPr lang="en-GB" sz="2800" dirty="0" smtClean="0"/>
              <a:t>Solubilised Haemoglobin oxygen carriers. (HBOC)</a:t>
            </a:r>
          </a:p>
          <a:p>
            <a:pPr lvl="1" eaLnBrk="1" hangingPunct="1">
              <a:lnSpc>
                <a:spcPct val="90000"/>
              </a:lnSpc>
              <a:defRPr/>
            </a:pPr>
            <a:r>
              <a:rPr lang="en-GB" sz="2400" dirty="0" smtClean="0"/>
              <a:t> oxygen bridge </a:t>
            </a:r>
          </a:p>
          <a:p>
            <a:pPr lvl="1" eaLnBrk="1" hangingPunct="1">
              <a:lnSpc>
                <a:spcPct val="90000"/>
              </a:lnSpc>
              <a:defRPr/>
            </a:pPr>
            <a:r>
              <a:rPr lang="en-GB" sz="2400" dirty="0" smtClean="0"/>
              <a:t>Nitrous oxide scavenger – vasoconstriction and hypertension</a:t>
            </a:r>
          </a:p>
          <a:p>
            <a:pPr lvl="1" eaLnBrk="1" hangingPunct="1">
              <a:lnSpc>
                <a:spcPct val="90000"/>
              </a:lnSpc>
              <a:defRPr/>
            </a:pPr>
            <a:r>
              <a:rPr lang="en-GB" sz="2400" dirty="0" smtClean="0"/>
              <a:t>These are generally falling out of favour- side effects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GB" sz="4000" dirty="0" smtClean="0"/>
              <a:t>Cold Haemagglutin Disease (CHAD)</a:t>
            </a:r>
          </a:p>
        </p:txBody>
      </p:sp>
      <p:sp>
        <p:nvSpPr>
          <p:cNvPr id="59395" name="Rectangle 3"/>
          <p:cNvSpPr>
            <a:spLocks noGrp="1" noChangeArrowheads="1"/>
          </p:cNvSpPr>
          <p:nvPr>
            <p:ph type="body" idx="1"/>
          </p:nvPr>
        </p:nvSpPr>
        <p:spPr/>
        <p:txBody>
          <a:bodyPr/>
          <a:lstStyle/>
          <a:p>
            <a:pPr eaLnBrk="1" hangingPunct="1">
              <a:lnSpc>
                <a:spcPct val="90000"/>
              </a:lnSpc>
              <a:defRPr/>
            </a:pPr>
            <a:r>
              <a:rPr lang="en-GB" sz="2400" dirty="0" smtClean="0"/>
              <a:t>Many people have low titre cold agglutinins </a:t>
            </a:r>
            <a:r>
              <a:rPr lang="en-GB" sz="2400" i="1" dirty="0" smtClean="0"/>
              <a:t>in vitro. </a:t>
            </a:r>
            <a:r>
              <a:rPr lang="en-GB" sz="2400" dirty="0" smtClean="0"/>
              <a:t>These are not clinically significant.</a:t>
            </a:r>
          </a:p>
          <a:p>
            <a:pPr eaLnBrk="1" hangingPunct="1">
              <a:lnSpc>
                <a:spcPct val="90000"/>
              </a:lnSpc>
              <a:defRPr/>
            </a:pPr>
            <a:r>
              <a:rPr lang="en-GB" sz="2400" dirty="0" smtClean="0"/>
              <a:t>CHAD is less frequent 15 to 25% of all autoimmune haemolytic anaemia</a:t>
            </a:r>
          </a:p>
          <a:p>
            <a:pPr eaLnBrk="1" hangingPunct="1">
              <a:lnSpc>
                <a:spcPct val="90000"/>
              </a:lnSpc>
              <a:defRPr/>
            </a:pPr>
            <a:r>
              <a:rPr lang="en-GB" sz="2400" dirty="0" smtClean="0"/>
              <a:t>In CHAD the antibody (IgM) binds the red cell at cold temperatures (0-4°C). </a:t>
            </a:r>
          </a:p>
          <a:p>
            <a:pPr lvl="1" eaLnBrk="1" hangingPunct="1">
              <a:lnSpc>
                <a:spcPct val="90000"/>
              </a:lnSpc>
              <a:defRPr/>
            </a:pPr>
            <a:r>
              <a:rPr lang="en-GB" sz="2000" dirty="0" smtClean="0"/>
              <a:t>The exposure to these low temperatures occurs at the periphery (fingers, toes, ears, tip of nose etc.)</a:t>
            </a:r>
          </a:p>
          <a:p>
            <a:pPr eaLnBrk="1" hangingPunct="1">
              <a:lnSpc>
                <a:spcPct val="90000"/>
              </a:lnSpc>
              <a:defRPr/>
            </a:pPr>
            <a:r>
              <a:rPr lang="en-GB" sz="2400" dirty="0" smtClean="0"/>
              <a:t>On warming the antibody dissociates but the complement has been bound to the red cell surface and once activated causes haemolysis.</a:t>
            </a:r>
          </a:p>
          <a:p>
            <a:pPr eaLnBrk="1" hangingPunct="1">
              <a:lnSpc>
                <a:spcPct val="90000"/>
              </a:lnSpc>
              <a:defRPr/>
            </a:pPr>
            <a:r>
              <a:rPr lang="en-GB" sz="2400" dirty="0" smtClean="0"/>
              <a:t>This complement activation occurs optimally at 37°C</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GB" dirty="0" smtClean="0"/>
              <a:t>CHAD</a:t>
            </a:r>
          </a:p>
        </p:txBody>
      </p:sp>
      <p:sp>
        <p:nvSpPr>
          <p:cNvPr id="90115" name="Rectangle 3"/>
          <p:cNvSpPr>
            <a:spLocks noGrp="1" noChangeArrowheads="1"/>
          </p:cNvSpPr>
          <p:nvPr>
            <p:ph type="body" idx="1"/>
          </p:nvPr>
        </p:nvSpPr>
        <p:spPr/>
        <p:txBody>
          <a:bodyPr/>
          <a:lstStyle/>
          <a:p>
            <a:pPr eaLnBrk="1" hangingPunct="1">
              <a:defRPr/>
            </a:pPr>
            <a:r>
              <a:rPr lang="en-GB" dirty="0" smtClean="0"/>
              <a:t>Acute or chronic</a:t>
            </a:r>
          </a:p>
          <a:p>
            <a:pPr eaLnBrk="1" hangingPunct="1">
              <a:defRPr/>
            </a:pPr>
            <a:r>
              <a:rPr lang="en-GB" dirty="0" smtClean="0"/>
              <a:t>Acute often secondary to lymphoproliferative syndrome of all atypical pneumonia (</a:t>
            </a:r>
            <a:r>
              <a:rPr lang="en-GB" i="1" dirty="0" smtClean="0"/>
              <a:t>Mycoplasma pneumoniae</a:t>
            </a:r>
            <a:r>
              <a:rPr lang="en-GB" dirty="0" smtClean="0"/>
              <a:t> infection</a:t>
            </a:r>
          </a:p>
          <a:p>
            <a:pPr eaLnBrk="1" hangingPunct="1">
              <a:defRPr/>
            </a:pPr>
            <a:r>
              <a:rPr lang="en-GB" dirty="0" smtClean="0"/>
              <a:t>Primary disease seen in elderly patients and is very rare in children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GB" dirty="0" smtClean="0"/>
              <a:t>Types of Cold haemaggutinin</a:t>
            </a:r>
            <a:br>
              <a:rPr lang="en-GB" dirty="0" smtClean="0"/>
            </a:br>
            <a:r>
              <a:rPr lang="en-GB" dirty="0" smtClean="0"/>
              <a:t> Disease</a:t>
            </a:r>
          </a:p>
        </p:txBody>
      </p:sp>
      <p:graphicFrame>
        <p:nvGraphicFramePr>
          <p:cNvPr id="27651" name="Object 3"/>
          <p:cNvGraphicFramePr>
            <a:graphicFrameLocks noChangeAspect="1"/>
          </p:cNvGraphicFramePr>
          <p:nvPr/>
        </p:nvGraphicFramePr>
        <p:xfrm>
          <a:off x="230188" y="1979613"/>
          <a:ext cx="8612187" cy="3462337"/>
        </p:xfrm>
        <a:graphic>
          <a:graphicData uri="http://schemas.openxmlformats.org/presentationml/2006/ole">
            <mc:AlternateContent xmlns:mc="http://schemas.openxmlformats.org/markup-compatibility/2006">
              <mc:Choice xmlns:v="urn:schemas-microsoft-com:vml" Requires="v">
                <p:oleObj spid="_x0000_s27656" name="Worksheet" r:id="rId3" imgW="4448175" imgH="1790700" progId="Excel.Sheet.8">
                  <p:embed/>
                </p:oleObj>
              </mc:Choice>
              <mc:Fallback>
                <p:oleObj name="Worksheet" r:id="rId3" imgW="4448175" imgH="179070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1979613"/>
                        <a:ext cx="8612187"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GB" dirty="0" smtClean="0"/>
              <a:t>Clinical features</a:t>
            </a:r>
          </a:p>
        </p:txBody>
      </p:sp>
      <p:sp>
        <p:nvSpPr>
          <p:cNvPr id="91139" name="Rectangle 3"/>
          <p:cNvSpPr>
            <a:spLocks noGrp="1" noChangeArrowheads="1"/>
          </p:cNvSpPr>
          <p:nvPr>
            <p:ph type="body" idx="1"/>
          </p:nvPr>
        </p:nvSpPr>
        <p:spPr/>
        <p:txBody>
          <a:bodyPr/>
          <a:lstStyle/>
          <a:p>
            <a:pPr eaLnBrk="1" hangingPunct="1">
              <a:defRPr/>
            </a:pPr>
            <a:r>
              <a:rPr lang="en-GB" dirty="0" smtClean="0"/>
              <a:t>Progressive chronic anaemia</a:t>
            </a:r>
          </a:p>
          <a:p>
            <a:pPr eaLnBrk="1" hangingPunct="1">
              <a:defRPr/>
            </a:pPr>
            <a:r>
              <a:rPr lang="en-GB" dirty="0" smtClean="0"/>
              <a:t>Indolent</a:t>
            </a:r>
          </a:p>
          <a:p>
            <a:pPr eaLnBrk="1" hangingPunct="1">
              <a:defRPr/>
            </a:pPr>
            <a:r>
              <a:rPr lang="en-GB" dirty="0" smtClean="0"/>
              <a:t>Thermal amplitude of the antibody – more clinically severe if antibody reactive at high temperature</a:t>
            </a:r>
          </a:p>
          <a:p>
            <a:pPr eaLnBrk="1" hangingPunct="1">
              <a:defRPr/>
            </a:pPr>
            <a:r>
              <a:rPr lang="en-GB" dirty="0" smtClean="0"/>
              <a:t>Exacerbated in winter</a:t>
            </a:r>
          </a:p>
          <a:p>
            <a:pPr eaLnBrk="1" hangingPunct="1">
              <a:defRPr/>
            </a:pPr>
            <a:r>
              <a:rPr lang="en-GB" dirty="0" smtClean="0"/>
              <a:t>Acute haemolytic crisis can be accompanied by frank haemoglobinuria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GB" dirty="0" smtClean="0"/>
              <a:t>Signs</a:t>
            </a:r>
          </a:p>
        </p:txBody>
      </p:sp>
      <p:sp>
        <p:nvSpPr>
          <p:cNvPr id="92163" name="Rectangle 3"/>
          <p:cNvSpPr>
            <a:spLocks noGrp="1" noChangeArrowheads="1"/>
          </p:cNvSpPr>
          <p:nvPr>
            <p:ph type="body" idx="1"/>
          </p:nvPr>
        </p:nvSpPr>
        <p:spPr/>
        <p:txBody>
          <a:bodyPr/>
          <a:lstStyle/>
          <a:p>
            <a:pPr eaLnBrk="1" hangingPunct="1">
              <a:defRPr/>
            </a:pPr>
            <a:r>
              <a:rPr lang="en-GB" dirty="0" smtClean="0"/>
              <a:t>Pallor and anaemia</a:t>
            </a:r>
          </a:p>
          <a:p>
            <a:pPr eaLnBrk="1" hangingPunct="1">
              <a:defRPr/>
            </a:pPr>
            <a:r>
              <a:rPr lang="en-GB" dirty="0" smtClean="0"/>
              <a:t>Acrocyanosis involving tip of nose, fingers, toes and ears results on warming</a:t>
            </a:r>
          </a:p>
          <a:p>
            <a:pPr eaLnBrk="1" hangingPunct="1">
              <a:defRPr/>
            </a:pPr>
            <a:r>
              <a:rPr lang="en-GB" dirty="0" smtClean="0"/>
              <a:t>No hepatosplenomegaly usually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GB" dirty="0" smtClean="0"/>
              <a:t>Blood picture</a:t>
            </a:r>
          </a:p>
        </p:txBody>
      </p:sp>
      <p:pic>
        <p:nvPicPr>
          <p:cNvPr id="4" name="Snagit_PPTA3E1" descr="PPTA3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31666"/>
            <a:ext cx="4464496" cy="42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GB" dirty="0" smtClean="0"/>
              <a:t>Serology</a:t>
            </a:r>
          </a:p>
        </p:txBody>
      </p:sp>
      <p:sp>
        <p:nvSpPr>
          <p:cNvPr id="94211" name="Rectangle 3"/>
          <p:cNvSpPr>
            <a:spLocks noGrp="1" noChangeArrowheads="1"/>
          </p:cNvSpPr>
          <p:nvPr>
            <p:ph type="body" idx="1"/>
          </p:nvPr>
        </p:nvSpPr>
        <p:spPr/>
        <p:txBody>
          <a:bodyPr/>
          <a:lstStyle/>
          <a:p>
            <a:pPr eaLnBrk="1" hangingPunct="1">
              <a:lnSpc>
                <a:spcPct val="80000"/>
              </a:lnSpc>
              <a:defRPr/>
            </a:pPr>
            <a:r>
              <a:rPr lang="en-GB" sz="2400" dirty="0" smtClean="0"/>
              <a:t>Cold reactive by IgM autoantibody</a:t>
            </a:r>
          </a:p>
          <a:p>
            <a:pPr eaLnBrk="1" hangingPunct="1">
              <a:lnSpc>
                <a:spcPct val="80000"/>
              </a:lnSpc>
              <a:defRPr/>
            </a:pPr>
            <a:r>
              <a:rPr lang="en-GB" sz="2400" dirty="0" smtClean="0"/>
              <a:t>The rate antiglobulin test shows </a:t>
            </a:r>
            <a:r>
              <a:rPr lang="en-GB" sz="2400" dirty="0" smtClean="0">
                <a:solidFill>
                  <a:srgbClr val="FFFF00"/>
                </a:solidFill>
              </a:rPr>
              <a:t>complement coating</a:t>
            </a:r>
            <a:r>
              <a:rPr lang="en-GB" sz="2400" dirty="0" smtClean="0"/>
              <a:t> of the red cells</a:t>
            </a:r>
          </a:p>
          <a:p>
            <a:pPr eaLnBrk="1" hangingPunct="1">
              <a:lnSpc>
                <a:spcPct val="80000"/>
              </a:lnSpc>
              <a:defRPr/>
            </a:pPr>
            <a:r>
              <a:rPr lang="en-GB" sz="2400" dirty="0" smtClean="0"/>
              <a:t>Elution study is not indicated</a:t>
            </a:r>
          </a:p>
          <a:p>
            <a:pPr eaLnBrk="1" hangingPunct="1">
              <a:lnSpc>
                <a:spcPct val="80000"/>
              </a:lnSpc>
              <a:defRPr/>
            </a:pPr>
            <a:r>
              <a:rPr lang="en-GB" sz="2400" dirty="0" smtClean="0"/>
              <a:t>Serum evaluation should include cold agglutinin titre and thermal amplitude measurements</a:t>
            </a:r>
          </a:p>
          <a:p>
            <a:pPr eaLnBrk="1" hangingPunct="1">
              <a:lnSpc>
                <a:spcPct val="80000"/>
              </a:lnSpc>
              <a:defRPr/>
            </a:pPr>
            <a:r>
              <a:rPr lang="en-GB" sz="2400" dirty="0" smtClean="0"/>
              <a:t>Titres &gt;1/1000 is clinically significant ( normal or benign cold antibodies are titres lower than this)</a:t>
            </a:r>
          </a:p>
          <a:p>
            <a:pPr eaLnBrk="1" hangingPunct="1">
              <a:lnSpc>
                <a:spcPct val="80000"/>
              </a:lnSpc>
              <a:defRPr/>
            </a:pPr>
            <a:r>
              <a:rPr lang="en-GB" sz="2400" dirty="0" smtClean="0"/>
              <a:t>Specificity of antibody is usually  anti I which is present on all post neonatal red cells</a:t>
            </a:r>
          </a:p>
          <a:p>
            <a:pPr eaLnBrk="1" hangingPunct="1">
              <a:lnSpc>
                <a:spcPct val="80000"/>
              </a:lnSpc>
              <a:defRPr/>
            </a:pPr>
            <a:r>
              <a:rPr lang="en-GB" sz="2400" dirty="0" smtClean="0"/>
              <a:t>An exception is in patients with infectious mononucleosis and antibody may be anti i (found on cord blood cells)</a:t>
            </a:r>
          </a:p>
          <a:p>
            <a:pPr eaLnBrk="1" hangingPunct="1">
              <a:lnSpc>
                <a:spcPct val="80000"/>
              </a:lnSpc>
              <a:defRPr/>
            </a:pPr>
            <a:r>
              <a:rPr lang="en-GB" sz="2400" dirty="0" smtClean="0"/>
              <a:t>Very rarely other antigen specificities are found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effectLst/>
              </a:rPr>
              <a:t>The complement system</a:t>
            </a:r>
          </a:p>
        </p:txBody>
      </p:sp>
      <p:sp>
        <p:nvSpPr>
          <p:cNvPr id="32771" name="Rectangle 3"/>
          <p:cNvSpPr>
            <a:spLocks noGrp="1" noChangeArrowheads="1"/>
          </p:cNvSpPr>
          <p:nvPr>
            <p:ph type="body" idx="1"/>
          </p:nvPr>
        </p:nvSpPr>
        <p:spPr>
          <a:xfrm>
            <a:off x="457200" y="1600200"/>
            <a:ext cx="43307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sz="2000" smtClean="0">
                <a:effectLst/>
              </a:rPr>
              <a:t>A series of proteins in inactive form which are triggered (for the classical pathway) by an </a:t>
            </a:r>
            <a:r>
              <a:rPr lang="en-GB" sz="2000" i="1" smtClean="0">
                <a:solidFill>
                  <a:srgbClr val="FFFF00"/>
                </a:solidFill>
                <a:effectLst/>
              </a:rPr>
              <a:t>antigen</a:t>
            </a:r>
            <a:r>
              <a:rPr lang="en-GB" sz="2000" smtClean="0">
                <a:effectLst/>
              </a:rPr>
              <a:t> binding to a complement fixing </a:t>
            </a:r>
            <a:r>
              <a:rPr lang="en-GB" sz="2000" i="1" smtClean="0">
                <a:solidFill>
                  <a:srgbClr val="FFFF00"/>
                </a:solidFill>
                <a:effectLst/>
              </a:rPr>
              <a:t>antibody</a:t>
            </a:r>
            <a:r>
              <a:rPr lang="en-GB" sz="2000" smtClean="0">
                <a:effectLst/>
              </a:rPr>
              <a:t>.</a:t>
            </a:r>
          </a:p>
          <a:p>
            <a:pPr>
              <a:lnSpc>
                <a:spcPct val="80000"/>
              </a:lnSpc>
            </a:pPr>
            <a:r>
              <a:rPr lang="en-GB" sz="2000" smtClean="0">
                <a:effectLst/>
              </a:rPr>
              <a:t>Result is the binding of activated complement </a:t>
            </a:r>
            <a:r>
              <a:rPr lang="en-GB" sz="2000" smtClean="0">
                <a:solidFill>
                  <a:srgbClr val="FFFF00"/>
                </a:solidFill>
                <a:effectLst/>
              </a:rPr>
              <a:t>(C5b-9-Membrane attack Complex )</a:t>
            </a:r>
            <a:r>
              <a:rPr lang="en-GB" sz="2000" smtClean="0">
                <a:effectLst/>
              </a:rPr>
              <a:t> to cell surface and subsequent instability of the cell membranes and leakage of contents (</a:t>
            </a:r>
            <a:r>
              <a:rPr lang="en-GB" sz="2000" i="1" smtClean="0">
                <a:solidFill>
                  <a:srgbClr val="FFFF00"/>
                </a:solidFill>
                <a:effectLst/>
              </a:rPr>
              <a:t>haemolysis</a:t>
            </a:r>
            <a:r>
              <a:rPr lang="en-GB" sz="2000" smtClean="0">
                <a:effectLst/>
              </a:rPr>
              <a:t>) </a:t>
            </a:r>
          </a:p>
          <a:p>
            <a:pPr>
              <a:lnSpc>
                <a:spcPct val="80000"/>
              </a:lnSpc>
            </a:pPr>
            <a:r>
              <a:rPr lang="en-GB" sz="2000" smtClean="0">
                <a:effectLst/>
              </a:rPr>
              <a:t>Also prepares target cell ready for phagocytosis via Complement  receptors </a:t>
            </a:r>
            <a:r>
              <a:rPr lang="en-GB" sz="2000" smtClean="0">
                <a:solidFill>
                  <a:srgbClr val="FFFF00"/>
                </a:solidFill>
                <a:effectLst/>
              </a:rPr>
              <a:t>(C3b)</a:t>
            </a:r>
            <a:r>
              <a:rPr lang="en-GB" sz="2000" smtClean="0">
                <a:effectLst/>
              </a:rPr>
              <a:t> on phagocyte.</a:t>
            </a:r>
          </a:p>
        </p:txBody>
      </p:sp>
      <p:sp>
        <p:nvSpPr>
          <p:cNvPr id="32772" name="Rectangle 4"/>
          <p:cNvSpPr>
            <a:spLocks noChangeArrowheads="1"/>
          </p:cNvSpPr>
          <p:nvPr/>
        </p:nvSpPr>
        <p:spPr bwMode="auto">
          <a:xfrm>
            <a:off x="395288" y="6381750"/>
            <a:ext cx="795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hlinkClick r:id="rId2"/>
              </a:rPr>
              <a:t>http://www.youtube.com/watch?feature=player_detailpage&amp;v=tJJAyPWQ3fk</a:t>
            </a:r>
            <a:endParaRPr lang="en-GB"/>
          </a:p>
        </p:txBody>
      </p:sp>
      <p:pic>
        <p:nvPicPr>
          <p:cNvPr id="32773" name="Snagit_PPT77" descr="PPT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268413"/>
            <a:ext cx="38004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GB" dirty="0" smtClean="0"/>
              <a:t>Management</a:t>
            </a:r>
          </a:p>
        </p:txBody>
      </p:sp>
      <p:sp>
        <p:nvSpPr>
          <p:cNvPr id="95235" name="Rectangle 3"/>
          <p:cNvSpPr>
            <a:spLocks noGrp="1" noChangeArrowheads="1"/>
          </p:cNvSpPr>
          <p:nvPr>
            <p:ph type="body" idx="1"/>
          </p:nvPr>
        </p:nvSpPr>
        <p:spPr/>
        <p:txBody>
          <a:bodyPr/>
          <a:lstStyle/>
          <a:p>
            <a:pPr eaLnBrk="1" hangingPunct="1">
              <a:lnSpc>
                <a:spcPct val="80000"/>
              </a:lnSpc>
              <a:defRPr/>
            </a:pPr>
            <a:r>
              <a:rPr lang="en-GB" sz="2400" dirty="0" smtClean="0"/>
              <a:t>Avoidance of  exposure to cold.</a:t>
            </a:r>
          </a:p>
          <a:p>
            <a:pPr eaLnBrk="1" hangingPunct="1">
              <a:lnSpc>
                <a:spcPct val="80000"/>
              </a:lnSpc>
              <a:defRPr/>
            </a:pPr>
            <a:r>
              <a:rPr lang="en-GB" sz="2400" dirty="0" smtClean="0"/>
              <a:t>Transfusion is rarely need.</a:t>
            </a:r>
          </a:p>
          <a:p>
            <a:pPr eaLnBrk="1" hangingPunct="1">
              <a:lnSpc>
                <a:spcPct val="80000"/>
              </a:lnSpc>
              <a:defRPr/>
            </a:pPr>
            <a:r>
              <a:rPr lang="en-GB" sz="2400" dirty="0" smtClean="0"/>
              <a:t>Corticosteroids of little value</a:t>
            </a:r>
          </a:p>
          <a:p>
            <a:pPr eaLnBrk="1" hangingPunct="1">
              <a:lnSpc>
                <a:spcPct val="80000"/>
              </a:lnSpc>
              <a:defRPr/>
            </a:pPr>
            <a:r>
              <a:rPr lang="en-GB" sz="2400" dirty="0" smtClean="0"/>
              <a:t>Patients with underlying lymphoproliferative disorder may benefit from the chemotherapy or rituximab (studies have indicated that although remission occurs in approximately half patients this is not a durable and lapses durable within a year</a:t>
            </a:r>
          </a:p>
          <a:p>
            <a:pPr eaLnBrk="1" hangingPunct="1">
              <a:lnSpc>
                <a:spcPct val="80000"/>
              </a:lnSpc>
              <a:defRPr/>
            </a:pPr>
            <a:r>
              <a:rPr lang="en-GB" sz="2400" dirty="0" smtClean="0"/>
              <a:t>Plasmapheresis – temporising measure of care must be taken to warm replacement fluids</a:t>
            </a:r>
          </a:p>
          <a:p>
            <a:pPr eaLnBrk="1" hangingPunct="1">
              <a:lnSpc>
                <a:spcPct val="80000"/>
              </a:lnSpc>
              <a:defRPr/>
            </a:pPr>
            <a:r>
              <a:rPr lang="en-GB" sz="2400" dirty="0" smtClean="0"/>
              <a:t>long indolent course</a:t>
            </a:r>
          </a:p>
          <a:p>
            <a:pPr eaLnBrk="1" hangingPunct="1">
              <a:lnSpc>
                <a:spcPct val="80000"/>
              </a:lnSpc>
              <a:defRPr/>
            </a:pPr>
            <a:r>
              <a:rPr lang="en-GB" sz="2400" dirty="0" smtClean="0"/>
              <a:t>A surgical procedures such as cardiac bypass that require reduction in core body temperature may evoke a cold agglutinin episode of acute haemolysis.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p:txBody>
          <a:bodyPr/>
          <a:lstStyle/>
          <a:p>
            <a:pPr eaLnBrk="1" hangingPunct="1">
              <a:defRPr/>
            </a:pPr>
            <a:r>
              <a:rPr lang="en-GB" smtClean="0"/>
              <a:t>Acquired haemolytic anaemia</a:t>
            </a:r>
          </a:p>
        </p:txBody>
      </p:sp>
      <p:sp>
        <p:nvSpPr>
          <p:cNvPr id="40966" name="Rectangle 6"/>
          <p:cNvSpPr>
            <a:spLocks noGrp="1" noChangeArrowheads="1"/>
          </p:cNvSpPr>
          <p:nvPr>
            <p:ph type="body" idx="1"/>
          </p:nvPr>
        </p:nvSpPr>
        <p:spPr/>
        <p:txBody>
          <a:bodyPr/>
          <a:lstStyle/>
          <a:p>
            <a:pPr eaLnBrk="1" hangingPunct="1">
              <a:lnSpc>
                <a:spcPct val="80000"/>
              </a:lnSpc>
              <a:defRPr/>
            </a:pPr>
            <a:r>
              <a:rPr lang="en-GB" sz="2800" dirty="0" smtClean="0"/>
              <a:t>Divided into two main categories depending on the mechanism by which there is premature  destruction of red cells</a:t>
            </a:r>
          </a:p>
          <a:p>
            <a:pPr lvl="1" eaLnBrk="1" hangingPunct="1">
              <a:lnSpc>
                <a:spcPct val="80000"/>
              </a:lnSpc>
              <a:defRPr/>
            </a:pPr>
            <a:r>
              <a:rPr lang="en-GB" sz="2400" dirty="0" smtClean="0"/>
              <a:t>Immune</a:t>
            </a:r>
          </a:p>
          <a:p>
            <a:pPr lvl="2" eaLnBrk="1" hangingPunct="1">
              <a:lnSpc>
                <a:spcPct val="80000"/>
              </a:lnSpc>
              <a:defRPr/>
            </a:pPr>
            <a:r>
              <a:rPr lang="en-GB" sz="2000" dirty="0" smtClean="0"/>
              <a:t>Warm autoimmune haemolytic anaemia (WAIHA)</a:t>
            </a:r>
          </a:p>
          <a:p>
            <a:pPr lvl="2" eaLnBrk="1" hangingPunct="1">
              <a:lnSpc>
                <a:spcPct val="80000"/>
              </a:lnSpc>
              <a:defRPr/>
            </a:pPr>
            <a:r>
              <a:rPr lang="en-GB" sz="2000" dirty="0" smtClean="0"/>
              <a:t>Cold immune syndromes</a:t>
            </a:r>
          </a:p>
          <a:p>
            <a:pPr lvl="3" eaLnBrk="1" hangingPunct="1">
              <a:lnSpc>
                <a:spcPct val="80000"/>
              </a:lnSpc>
              <a:defRPr/>
            </a:pPr>
            <a:r>
              <a:rPr lang="en-GB" dirty="0" smtClean="0"/>
              <a:t>Cold </a:t>
            </a:r>
            <a:r>
              <a:rPr lang="en-GB" dirty="0" err="1" smtClean="0"/>
              <a:t>Haemagglutination</a:t>
            </a:r>
            <a:r>
              <a:rPr lang="en-GB" dirty="0" smtClean="0"/>
              <a:t> disease (CHAD)</a:t>
            </a:r>
          </a:p>
          <a:p>
            <a:pPr lvl="3" eaLnBrk="1" hangingPunct="1">
              <a:lnSpc>
                <a:spcPct val="80000"/>
              </a:lnSpc>
              <a:defRPr/>
            </a:pPr>
            <a:r>
              <a:rPr lang="en-GB" dirty="0" smtClean="0"/>
              <a:t>Paroxysmal Cold haemoglobinuria (PCH)</a:t>
            </a:r>
          </a:p>
          <a:p>
            <a:pPr lvl="1" eaLnBrk="1" hangingPunct="1">
              <a:lnSpc>
                <a:spcPct val="80000"/>
              </a:lnSpc>
              <a:defRPr/>
            </a:pPr>
            <a:r>
              <a:rPr lang="en-GB" sz="2400" dirty="0" smtClean="0"/>
              <a:t>Non Immune</a:t>
            </a:r>
          </a:p>
          <a:p>
            <a:pPr lvl="2" eaLnBrk="1" hangingPunct="1">
              <a:lnSpc>
                <a:spcPct val="80000"/>
              </a:lnSpc>
              <a:defRPr/>
            </a:pPr>
            <a:r>
              <a:rPr lang="en-GB" sz="2000" dirty="0"/>
              <a:t>I</a:t>
            </a:r>
            <a:r>
              <a:rPr lang="en-GB" sz="2000" dirty="0" smtClean="0"/>
              <a:t>nfections</a:t>
            </a:r>
          </a:p>
          <a:p>
            <a:pPr lvl="2" eaLnBrk="1" hangingPunct="1">
              <a:lnSpc>
                <a:spcPct val="80000"/>
              </a:lnSpc>
              <a:defRPr/>
            </a:pPr>
            <a:r>
              <a:rPr lang="en-GB" sz="2000" dirty="0" err="1" smtClean="0"/>
              <a:t>Haemophagocytic</a:t>
            </a:r>
            <a:r>
              <a:rPr lang="en-GB" sz="2000" dirty="0" smtClean="0"/>
              <a:t> syndrome</a:t>
            </a:r>
          </a:p>
          <a:p>
            <a:pPr lvl="2" eaLnBrk="1" hangingPunct="1">
              <a:lnSpc>
                <a:spcPct val="80000"/>
              </a:lnSpc>
              <a:defRPr/>
            </a:pPr>
            <a:r>
              <a:rPr lang="en-GB" sz="2000" dirty="0" smtClean="0"/>
              <a:t>Fragmentation (mechanical)</a:t>
            </a:r>
          </a:p>
          <a:p>
            <a:pPr lvl="2" eaLnBrk="1" hangingPunct="1">
              <a:lnSpc>
                <a:spcPct val="80000"/>
              </a:lnSpc>
              <a:defRPr/>
            </a:pPr>
            <a:r>
              <a:rPr lang="en-GB" sz="2000" dirty="0" smtClean="0"/>
              <a:t>Chemical and physical causes</a:t>
            </a:r>
          </a:p>
          <a:p>
            <a:pPr lvl="1" eaLnBrk="1" hangingPunct="1">
              <a:lnSpc>
                <a:spcPct val="80000"/>
              </a:lnSpc>
              <a:defRPr/>
            </a:pPr>
            <a:endParaRPr lang="en-GB"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1905000" cy="3048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75" name="Text Box 3"/>
          <p:cNvSpPr txBox="1">
            <a:spLocks noChangeArrowheads="1"/>
          </p:cNvSpPr>
          <p:nvPr/>
        </p:nvSpPr>
        <p:spPr bwMode="auto">
          <a:xfrm>
            <a:off x="152400" y="6587384"/>
            <a:ext cx="88106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eaLnBrk="1">
              <a:lnSpc>
                <a:spcPct val="97000"/>
              </a:lnSpc>
              <a:buClr>
                <a:srgbClr val="000000"/>
              </a:buClr>
              <a:buSzPct val="45000"/>
              <a:buFont typeface="StarSymbol" charset="0"/>
              <a:buNone/>
            </a:pPr>
            <a:r>
              <a:rPr lang="en-GB" sz="1000" dirty="0" smtClean="0">
                <a:latin typeface="Arial" charset="0"/>
              </a:rPr>
              <a:t>Copyright © 2012 American Society of Hematology.  Copyright restrictions may apply.</a:t>
            </a:r>
            <a:endParaRPr lang="en-GB" sz="1000" dirty="0">
              <a:latin typeface="Arial" charset="0"/>
            </a:endParaRPr>
          </a:p>
        </p:txBody>
      </p:sp>
      <p:sp>
        <p:nvSpPr>
          <p:cNvPr id="3076" name="Text Box 4"/>
          <p:cNvSpPr txBox="1">
            <a:spLocks noChangeArrowheads="1"/>
          </p:cNvSpPr>
          <p:nvPr/>
        </p:nvSpPr>
        <p:spPr bwMode="auto">
          <a:xfrm>
            <a:off x="1617292" y="5943600"/>
            <a:ext cx="7315200" cy="20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6" charset="0"/>
              </a:defRPr>
            </a:lvl9pPr>
          </a:lstStyle>
          <a:p>
            <a:pPr algn="ctr" eaLnBrk="1">
              <a:lnSpc>
                <a:spcPct val="97000"/>
              </a:lnSpc>
              <a:buClr>
                <a:srgbClr val="000000"/>
              </a:buClr>
              <a:buSzPct val="45000"/>
              <a:buFont typeface="StarSymbol" charset="0"/>
              <a:buNone/>
            </a:pPr>
            <a:r>
              <a:rPr lang="en-GB" sz="1400" b="1" dirty="0" smtClean="0">
                <a:latin typeface="Arial" charset="0"/>
              </a:rPr>
              <a:t>Blood Work Richard Cheung Yiu and Sim-Leng Tien, ASH Image Bank 2012; 2012-12539</a:t>
            </a:r>
            <a:endParaRPr lang="en-GB" sz="1400" b="1" dirty="0">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1068313"/>
            <a:ext cx="6400800" cy="47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71513" y="381000"/>
            <a:ext cx="7805737" cy="344487"/>
          </a:xfrm>
        </p:spPr>
        <p:txBody>
          <a:bodyPr/>
          <a:lstStyle/>
          <a:p>
            <a:r>
              <a:rPr lang="en-US" sz="1400" b="1" kern="1200" dirty="0">
                <a:solidFill>
                  <a:schemeClr val="tx1"/>
                </a:solidFill>
                <a:latin typeface="Arial" charset="0"/>
                <a:ea typeface="+mn-ea"/>
                <a:cs typeface="+mn-cs"/>
              </a:rPr>
              <a:t>Cold agglutinin disease with PLL</a:t>
            </a:r>
          </a:p>
        </p:txBody>
      </p:sp>
    </p:spTree>
    <p:extLst>
      <p:ext uri="{BB962C8B-B14F-4D97-AF65-F5344CB8AC3E}">
        <p14:creationId xmlns:p14="http://schemas.microsoft.com/office/powerpoint/2010/main" val="235095053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GB" dirty="0" smtClean="0"/>
              <a:t>Paroxysmal cold haemoglobinglobinuria</a:t>
            </a:r>
          </a:p>
        </p:txBody>
      </p:sp>
      <p:sp>
        <p:nvSpPr>
          <p:cNvPr id="62467" name="Rectangle 3"/>
          <p:cNvSpPr>
            <a:spLocks noGrp="1" noChangeArrowheads="1"/>
          </p:cNvSpPr>
          <p:nvPr>
            <p:ph type="body" idx="1"/>
          </p:nvPr>
        </p:nvSpPr>
        <p:spPr>
          <a:xfrm>
            <a:off x="0" y="1557338"/>
            <a:ext cx="8763000" cy="4692650"/>
          </a:xfrm>
        </p:spPr>
        <p:txBody>
          <a:bodyPr/>
          <a:lstStyle/>
          <a:p>
            <a:pPr eaLnBrk="1" hangingPunct="1">
              <a:lnSpc>
                <a:spcPct val="80000"/>
              </a:lnSpc>
              <a:defRPr/>
            </a:pPr>
            <a:endParaRPr lang="en-GB" sz="2000" dirty="0" smtClean="0"/>
          </a:p>
          <a:p>
            <a:pPr eaLnBrk="1" hangingPunct="1">
              <a:lnSpc>
                <a:spcPct val="80000"/>
              </a:lnSpc>
              <a:defRPr/>
            </a:pPr>
            <a:r>
              <a:rPr lang="en-GB" sz="2400" dirty="0" smtClean="0"/>
              <a:t>Rare disease</a:t>
            </a:r>
          </a:p>
          <a:p>
            <a:pPr eaLnBrk="1" hangingPunct="1">
              <a:lnSpc>
                <a:spcPct val="80000"/>
              </a:lnSpc>
              <a:defRPr/>
            </a:pPr>
            <a:r>
              <a:rPr lang="en-GB" sz="2400" dirty="0" smtClean="0"/>
              <a:t>Similar to CHD in mechanism of complement fixation and activation with antibody binding in the cold (biphasic haemolysin).</a:t>
            </a:r>
          </a:p>
          <a:p>
            <a:pPr eaLnBrk="1" hangingPunct="1">
              <a:lnSpc>
                <a:spcPct val="80000"/>
              </a:lnSpc>
              <a:defRPr/>
            </a:pPr>
            <a:r>
              <a:rPr lang="en-GB" sz="2400" dirty="0" smtClean="0"/>
              <a:t>Antibody is IgG and complement fixing</a:t>
            </a:r>
          </a:p>
          <a:p>
            <a:pPr eaLnBrk="1" hangingPunct="1">
              <a:lnSpc>
                <a:spcPct val="80000"/>
              </a:lnSpc>
              <a:defRPr/>
            </a:pPr>
            <a:r>
              <a:rPr lang="en-GB" sz="2400" dirty="0" smtClean="0"/>
              <a:t>Antibodies may bind at different temperatures (often &lt;20°C but may be higher). </a:t>
            </a:r>
          </a:p>
          <a:p>
            <a:pPr eaLnBrk="1" hangingPunct="1">
              <a:lnSpc>
                <a:spcPct val="80000"/>
              </a:lnSpc>
              <a:defRPr/>
            </a:pPr>
            <a:r>
              <a:rPr lang="en-GB" sz="2400" dirty="0" smtClean="0"/>
              <a:t>On warming the antibody dissociates but the complement has been bound to the red cell surface and once activated causes haemolysis.</a:t>
            </a:r>
          </a:p>
          <a:p>
            <a:pPr eaLnBrk="1" hangingPunct="1">
              <a:lnSpc>
                <a:spcPct val="80000"/>
              </a:lnSpc>
              <a:defRPr/>
            </a:pPr>
            <a:r>
              <a:rPr lang="en-GB" sz="2400" dirty="0" smtClean="0"/>
              <a:t>Complement activation occurs optimally at 37°C (Biphasic Antibody)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endParaRPr lang="en-US" sz="5400" dirty="0" smtClean="0"/>
          </a:p>
        </p:txBody>
      </p:sp>
      <p:sp>
        <p:nvSpPr>
          <p:cNvPr id="58371" name="Rectangle 3"/>
          <p:cNvSpPr>
            <a:spLocks noGrp="1" noChangeArrowheads="1"/>
          </p:cNvSpPr>
          <p:nvPr>
            <p:ph type="body" idx="1"/>
          </p:nvPr>
        </p:nvSpPr>
        <p:spPr/>
        <p:txBody>
          <a:bodyPr/>
          <a:lstStyle/>
          <a:p>
            <a:pPr eaLnBrk="1" hangingPunct="1">
              <a:lnSpc>
                <a:spcPct val="90000"/>
              </a:lnSpc>
              <a:defRPr/>
            </a:pPr>
            <a:r>
              <a:rPr lang="en-GB" dirty="0" smtClean="0"/>
              <a:t>Causes severe episodes of Intravascular haemolysis.</a:t>
            </a:r>
          </a:p>
          <a:p>
            <a:pPr eaLnBrk="1" hangingPunct="1">
              <a:lnSpc>
                <a:spcPct val="90000"/>
              </a:lnSpc>
              <a:defRPr/>
            </a:pPr>
            <a:r>
              <a:rPr lang="en-GB" dirty="0" smtClean="0"/>
              <a:t>No agglutination of cells at low temperature (as it is IgG).</a:t>
            </a:r>
          </a:p>
          <a:p>
            <a:pPr eaLnBrk="1" hangingPunct="1">
              <a:lnSpc>
                <a:spcPct val="90000"/>
              </a:lnSpc>
              <a:defRPr/>
            </a:pPr>
            <a:r>
              <a:rPr lang="en-GB" dirty="0" smtClean="0"/>
              <a:t>Associated with syphilis ,chicken pox, influenza, adenovirus.</a:t>
            </a:r>
          </a:p>
          <a:p>
            <a:pPr eaLnBrk="1" hangingPunct="1">
              <a:lnSpc>
                <a:spcPct val="90000"/>
              </a:lnSpc>
              <a:defRPr/>
            </a:pPr>
            <a:r>
              <a:rPr lang="en-GB" dirty="0" smtClean="0"/>
              <a:t>Antibody specificity is anti 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301625" y="1412875"/>
          <a:ext cx="8842375" cy="5445125"/>
        </p:xfrm>
        <a:graphic>
          <a:graphicData uri="http://schemas.openxmlformats.org/presentationml/2006/ole">
            <mc:AlternateContent xmlns:mc="http://schemas.openxmlformats.org/markup-compatibility/2006">
              <mc:Choice xmlns:v="urn:schemas-microsoft-com:vml" Requires="v">
                <p:oleObj spid="_x0000_s36876" name="Worksheet" r:id="rId3" imgW="3324225" imgH="1790700" progId="Excel.Sheet.8">
                  <p:embed/>
                </p:oleObj>
              </mc:Choice>
              <mc:Fallback>
                <p:oleObj name="Worksheet" r:id="rId3" imgW="3324225" imgH="179070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12875"/>
                        <a:ext cx="8842375"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Text Box 3"/>
          <p:cNvSpPr txBox="1">
            <a:spLocks noChangeArrowheads="1"/>
          </p:cNvSpPr>
          <p:nvPr/>
        </p:nvSpPr>
        <p:spPr bwMode="auto">
          <a:xfrm>
            <a:off x="5003800" y="2133600"/>
            <a:ext cx="1374775" cy="9159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a:solidFill>
                  <a:srgbClr val="FFFF00"/>
                </a:solidFill>
                <a:latin typeface="Arial Narrow" panose="020B0606020202030204" pitchFamily="34" charset="0"/>
              </a:rPr>
              <a:t>Overlap</a:t>
            </a:r>
          </a:p>
          <a:p>
            <a:pPr algn="ctr">
              <a:spcBef>
                <a:spcPct val="0"/>
              </a:spcBef>
              <a:buClrTx/>
              <a:buSzTx/>
              <a:buFontTx/>
              <a:buNone/>
            </a:pPr>
            <a:r>
              <a:rPr lang="en-GB" sz="1800">
                <a:solidFill>
                  <a:srgbClr val="FFFF00"/>
                </a:solidFill>
                <a:latin typeface="Arial Narrow" panose="020B0606020202030204" pitchFamily="34" charset="0"/>
              </a:rPr>
              <a:t>Area of </a:t>
            </a:r>
            <a:r>
              <a:rPr lang="en-GB" sz="1800" i="1">
                <a:solidFill>
                  <a:srgbClr val="FFFF00"/>
                </a:solidFill>
                <a:latin typeface="Arial Narrow" panose="020B0606020202030204" pitchFamily="34" charset="0"/>
              </a:rPr>
              <a:t>in vivo</a:t>
            </a:r>
            <a:endParaRPr lang="en-GB" sz="1800">
              <a:solidFill>
                <a:srgbClr val="FFFF00"/>
              </a:solidFill>
              <a:latin typeface="Arial Narrow" panose="020B0606020202030204" pitchFamily="34" charset="0"/>
            </a:endParaRPr>
          </a:p>
          <a:p>
            <a:pPr algn="ctr">
              <a:spcBef>
                <a:spcPct val="0"/>
              </a:spcBef>
              <a:buClrTx/>
              <a:buSzTx/>
              <a:buFontTx/>
              <a:buNone/>
            </a:pPr>
            <a:r>
              <a:rPr lang="en-GB" sz="1800">
                <a:solidFill>
                  <a:srgbClr val="FFFF00"/>
                </a:solidFill>
                <a:latin typeface="Arial Narrow" panose="020B0606020202030204" pitchFamily="34" charset="0"/>
              </a:rPr>
              <a:t>haemolysis</a:t>
            </a:r>
          </a:p>
        </p:txBody>
      </p:sp>
      <p:sp>
        <p:nvSpPr>
          <p:cNvPr id="36868" name="Line 4"/>
          <p:cNvSpPr>
            <a:spLocks noChangeShapeType="1"/>
          </p:cNvSpPr>
          <p:nvPr/>
        </p:nvSpPr>
        <p:spPr bwMode="auto">
          <a:xfrm>
            <a:off x="5651500" y="3068638"/>
            <a:ext cx="504825" cy="1081087"/>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36869" name="Text Box 5"/>
          <p:cNvSpPr txBox="1">
            <a:spLocks noChangeArrowheads="1"/>
          </p:cNvSpPr>
          <p:nvPr/>
        </p:nvSpPr>
        <p:spPr bwMode="auto">
          <a:xfrm>
            <a:off x="2484438" y="2636838"/>
            <a:ext cx="1520825" cy="6413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a:solidFill>
                  <a:srgbClr val="FFFF00"/>
                </a:solidFill>
                <a:latin typeface="Arial Narrow" panose="020B0606020202030204" pitchFamily="34" charset="0"/>
              </a:rPr>
              <a:t>Range of</a:t>
            </a:r>
          </a:p>
          <a:p>
            <a:pPr algn="ctr">
              <a:spcBef>
                <a:spcPct val="0"/>
              </a:spcBef>
              <a:buClrTx/>
              <a:buSzTx/>
              <a:buFontTx/>
              <a:buNone/>
            </a:pPr>
            <a:r>
              <a:rPr lang="en-GB" sz="1800">
                <a:solidFill>
                  <a:srgbClr val="FFFF00"/>
                </a:solidFill>
                <a:latin typeface="Arial Narrow" panose="020B0606020202030204" pitchFamily="34" charset="0"/>
              </a:rPr>
              <a:t>antibody activity</a:t>
            </a:r>
          </a:p>
        </p:txBody>
      </p:sp>
      <p:sp>
        <p:nvSpPr>
          <p:cNvPr id="36870" name="Text Box 6"/>
          <p:cNvSpPr txBox="1">
            <a:spLocks noChangeArrowheads="1"/>
          </p:cNvSpPr>
          <p:nvPr/>
        </p:nvSpPr>
        <p:spPr bwMode="auto">
          <a:xfrm>
            <a:off x="7885113" y="2852738"/>
            <a:ext cx="1258887" cy="9159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800">
                <a:solidFill>
                  <a:schemeClr val="bg2"/>
                </a:solidFill>
                <a:latin typeface="Arial Narrow" panose="020B0606020202030204" pitchFamily="34" charset="0"/>
              </a:rPr>
              <a:t>Range of</a:t>
            </a:r>
          </a:p>
          <a:p>
            <a:pPr algn="ctr">
              <a:spcBef>
                <a:spcPct val="0"/>
              </a:spcBef>
              <a:buClrTx/>
              <a:buSzTx/>
              <a:buFontTx/>
              <a:buNone/>
            </a:pPr>
            <a:r>
              <a:rPr lang="en-GB" sz="1800">
                <a:solidFill>
                  <a:schemeClr val="bg2"/>
                </a:solidFill>
                <a:latin typeface="Arial Narrow" panose="020B0606020202030204" pitchFamily="34" charset="0"/>
              </a:rPr>
              <a:t>complement </a:t>
            </a:r>
          </a:p>
          <a:p>
            <a:pPr algn="ctr">
              <a:spcBef>
                <a:spcPct val="0"/>
              </a:spcBef>
              <a:buClrTx/>
              <a:buSzTx/>
              <a:buFontTx/>
              <a:buNone/>
            </a:pPr>
            <a:r>
              <a:rPr lang="en-GB" sz="1800">
                <a:solidFill>
                  <a:schemeClr val="bg2"/>
                </a:solidFill>
                <a:latin typeface="Arial Narrow" panose="020B0606020202030204" pitchFamily="34" charset="0"/>
              </a:rPr>
              <a:t>activity</a:t>
            </a:r>
          </a:p>
        </p:txBody>
      </p:sp>
      <p:sp>
        <p:nvSpPr>
          <p:cNvPr id="60423" name="Rectangle 7"/>
          <p:cNvSpPr>
            <a:spLocks noGrp="1" noChangeArrowheads="1"/>
          </p:cNvSpPr>
          <p:nvPr>
            <p:ph type="title"/>
          </p:nvPr>
        </p:nvSpPr>
        <p:spPr>
          <a:xfrm>
            <a:off x="609600" y="0"/>
            <a:ext cx="7848600" cy="1143000"/>
          </a:xfrm>
        </p:spPr>
        <p:txBody>
          <a:bodyPr/>
          <a:lstStyle/>
          <a:p>
            <a:pPr eaLnBrk="1" hangingPunct="1">
              <a:defRPr/>
            </a:pPr>
            <a:r>
              <a:rPr lang="en-GB" sz="3600" dirty="0" smtClean="0"/>
              <a:t>Antibody and complement activity at range of temperature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 y="0"/>
            <a:ext cx="7848600" cy="762000"/>
          </a:xfrm>
        </p:spPr>
        <p:txBody>
          <a:bodyPr/>
          <a:lstStyle/>
          <a:p>
            <a:pPr eaLnBrk="1" hangingPunct="1">
              <a:defRPr/>
            </a:pPr>
            <a:r>
              <a:rPr lang="en-GB" dirty="0" smtClean="0"/>
              <a:t>Donath-Lansteiner test</a:t>
            </a:r>
          </a:p>
        </p:txBody>
      </p:sp>
      <p:grpSp>
        <p:nvGrpSpPr>
          <p:cNvPr id="2" name="Group 3"/>
          <p:cNvGrpSpPr>
            <a:grpSpLocks/>
          </p:cNvGrpSpPr>
          <p:nvPr/>
        </p:nvGrpSpPr>
        <p:grpSpPr bwMode="auto">
          <a:xfrm>
            <a:off x="501650" y="838200"/>
            <a:ext cx="1784350" cy="5743575"/>
            <a:chOff x="316" y="528"/>
            <a:chExt cx="1124" cy="3618"/>
          </a:xfrm>
        </p:grpSpPr>
        <p:grpSp>
          <p:nvGrpSpPr>
            <p:cNvPr id="37922" name="Group 4"/>
            <p:cNvGrpSpPr>
              <a:grpSpLocks/>
            </p:cNvGrpSpPr>
            <p:nvPr/>
          </p:nvGrpSpPr>
          <p:grpSpPr bwMode="auto">
            <a:xfrm>
              <a:off x="494" y="528"/>
              <a:ext cx="768" cy="1175"/>
              <a:chOff x="1152" y="2617"/>
              <a:chExt cx="768" cy="1175"/>
            </a:xfrm>
          </p:grpSpPr>
          <p:sp>
            <p:nvSpPr>
              <p:cNvPr id="37932" name="Rectangle 5"/>
              <p:cNvSpPr>
                <a:spLocks noChangeArrowheads="1"/>
              </p:cNvSpPr>
              <p:nvPr/>
            </p:nvSpPr>
            <p:spPr bwMode="auto">
              <a:xfrm>
                <a:off x="1152" y="3216"/>
                <a:ext cx="768" cy="576"/>
              </a:xfrm>
              <a:prstGeom prst="rect">
                <a:avLst/>
              </a:prstGeom>
              <a:solidFill>
                <a:srgbClr val="0066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nvGrpSpPr>
              <p:cNvPr id="37933" name="Group 6"/>
              <p:cNvGrpSpPr>
                <a:grpSpLocks/>
              </p:cNvGrpSpPr>
              <p:nvPr/>
            </p:nvGrpSpPr>
            <p:grpSpPr bwMode="auto">
              <a:xfrm>
                <a:off x="1440" y="2617"/>
                <a:ext cx="192" cy="887"/>
                <a:chOff x="1392" y="2756"/>
                <a:chExt cx="192" cy="887"/>
              </a:xfrm>
            </p:grpSpPr>
            <p:sp>
              <p:nvSpPr>
                <p:cNvPr id="37934" name="Rectangle 7"/>
                <p:cNvSpPr>
                  <a:spLocks noChangeArrowheads="1"/>
                </p:cNvSpPr>
                <p:nvPr/>
              </p:nvSpPr>
              <p:spPr bwMode="auto">
                <a:xfrm>
                  <a:off x="1392" y="2756"/>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35" name="Arc 8"/>
                <p:cNvSpPr>
                  <a:spLocks/>
                </p:cNvSpPr>
                <p:nvPr/>
              </p:nvSpPr>
              <p:spPr bwMode="auto">
                <a:xfrm>
                  <a:off x="1392" y="3504"/>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36" name="Rectangle 9"/>
                <p:cNvSpPr>
                  <a:spLocks noChangeArrowheads="1"/>
                </p:cNvSpPr>
                <p:nvPr/>
              </p:nvSpPr>
              <p:spPr bwMode="auto">
                <a:xfrm>
                  <a:off x="1392" y="3168"/>
                  <a:ext cx="192" cy="38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grpSp>
          <p:nvGrpSpPr>
            <p:cNvPr id="37923" name="Group 10"/>
            <p:cNvGrpSpPr>
              <a:grpSpLocks/>
            </p:cNvGrpSpPr>
            <p:nvPr/>
          </p:nvGrpSpPr>
          <p:grpSpPr bwMode="auto">
            <a:xfrm>
              <a:off x="494" y="1751"/>
              <a:ext cx="768" cy="1175"/>
              <a:chOff x="2208" y="2617"/>
              <a:chExt cx="768" cy="1175"/>
            </a:xfrm>
          </p:grpSpPr>
          <p:sp>
            <p:nvSpPr>
              <p:cNvPr id="37927" name="Rectangle 11"/>
              <p:cNvSpPr>
                <a:spLocks noChangeArrowheads="1"/>
              </p:cNvSpPr>
              <p:nvPr/>
            </p:nvSpPr>
            <p:spPr bwMode="auto">
              <a:xfrm>
                <a:off x="2208" y="3216"/>
                <a:ext cx="768" cy="576"/>
              </a:xfrm>
              <a:prstGeom prst="rect">
                <a:avLst/>
              </a:prstGeom>
              <a:solidFill>
                <a:srgbClr val="FF7C8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nvGrpSpPr>
              <p:cNvPr id="37928" name="Group 12"/>
              <p:cNvGrpSpPr>
                <a:grpSpLocks/>
              </p:cNvGrpSpPr>
              <p:nvPr/>
            </p:nvGrpSpPr>
            <p:grpSpPr bwMode="auto">
              <a:xfrm>
                <a:off x="2496" y="2617"/>
                <a:ext cx="192" cy="887"/>
                <a:chOff x="1392" y="2756"/>
                <a:chExt cx="192" cy="887"/>
              </a:xfrm>
            </p:grpSpPr>
            <p:sp>
              <p:nvSpPr>
                <p:cNvPr id="37929" name="Rectangle 13"/>
                <p:cNvSpPr>
                  <a:spLocks noChangeArrowheads="1"/>
                </p:cNvSpPr>
                <p:nvPr/>
              </p:nvSpPr>
              <p:spPr bwMode="auto">
                <a:xfrm>
                  <a:off x="1392" y="2756"/>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30" name="Arc 14"/>
                <p:cNvSpPr>
                  <a:spLocks/>
                </p:cNvSpPr>
                <p:nvPr/>
              </p:nvSpPr>
              <p:spPr bwMode="auto">
                <a:xfrm>
                  <a:off x="1392" y="3504"/>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31" name="Rectangle 15"/>
                <p:cNvSpPr>
                  <a:spLocks noChangeArrowheads="1"/>
                </p:cNvSpPr>
                <p:nvPr/>
              </p:nvSpPr>
              <p:spPr bwMode="auto">
                <a:xfrm>
                  <a:off x="1392" y="3168"/>
                  <a:ext cx="192" cy="38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sp>
          <p:nvSpPr>
            <p:cNvPr id="37924" name="Text Box 16"/>
            <p:cNvSpPr txBox="1">
              <a:spLocks noChangeArrowheads="1"/>
            </p:cNvSpPr>
            <p:nvPr/>
          </p:nvSpPr>
          <p:spPr bwMode="auto">
            <a:xfrm>
              <a:off x="316" y="3318"/>
              <a:ext cx="1124" cy="8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600">
                  <a:solidFill>
                    <a:schemeClr val="bg2"/>
                  </a:solidFill>
                  <a:latin typeface="Arial Narrow" panose="020B0606020202030204" pitchFamily="34" charset="0"/>
                </a:rPr>
                <a:t>2 clotted</a:t>
              </a:r>
            </a:p>
            <a:p>
              <a:pPr algn="ctr">
                <a:spcBef>
                  <a:spcPct val="0"/>
                </a:spcBef>
                <a:buClrTx/>
                <a:buSzTx/>
                <a:buFontTx/>
                <a:buNone/>
              </a:pPr>
              <a:r>
                <a:rPr lang="en-GB" sz="1600">
                  <a:solidFill>
                    <a:schemeClr val="bg2"/>
                  </a:solidFill>
                  <a:latin typeface="Arial Narrow" panose="020B0606020202030204" pitchFamily="34" charset="0"/>
                </a:rPr>
                <a:t>blood specimens</a:t>
              </a:r>
            </a:p>
            <a:p>
              <a:pPr algn="ctr">
                <a:spcBef>
                  <a:spcPct val="0"/>
                </a:spcBef>
                <a:buClrTx/>
                <a:buSzTx/>
                <a:buFontTx/>
                <a:buNone/>
              </a:pPr>
              <a:r>
                <a:rPr lang="en-GB" sz="1600">
                  <a:solidFill>
                    <a:schemeClr val="bg2"/>
                  </a:solidFill>
                  <a:latin typeface="Arial Narrow" panose="020B0606020202030204" pitchFamily="34" charset="0"/>
                </a:rPr>
                <a:t>incubated at 0 and 37</a:t>
              </a:r>
              <a:r>
                <a:rPr lang="en-GB" sz="1600">
                  <a:solidFill>
                    <a:schemeClr val="bg2"/>
                  </a:solidFill>
                  <a:latin typeface="Arial Narrow" panose="020B0606020202030204" pitchFamily="34" charset="0"/>
                  <a:sym typeface="Symbol" panose="05050102010706020507" pitchFamily="18" charset="2"/>
                </a:rPr>
                <a:t>C respectively for 30 minutes</a:t>
              </a:r>
              <a:endParaRPr lang="en-GB" sz="1800">
                <a:solidFill>
                  <a:schemeClr val="bg2"/>
                </a:solidFill>
                <a:latin typeface="Arial Narrow" panose="020B0606020202030204" pitchFamily="34" charset="0"/>
              </a:endParaRPr>
            </a:p>
          </p:txBody>
        </p:sp>
        <p:sp>
          <p:nvSpPr>
            <p:cNvPr id="37925" name="Text Box 17"/>
            <p:cNvSpPr txBox="1">
              <a:spLocks noChangeArrowheads="1"/>
            </p:cNvSpPr>
            <p:nvPr/>
          </p:nvSpPr>
          <p:spPr bwMode="auto">
            <a:xfrm>
              <a:off x="614" y="1390"/>
              <a:ext cx="3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400">
                  <a:latin typeface="Arial Narrow" panose="020B0606020202030204" pitchFamily="34" charset="0"/>
                </a:rPr>
                <a:t>0°C</a:t>
              </a:r>
            </a:p>
          </p:txBody>
        </p:sp>
        <p:sp>
          <p:nvSpPr>
            <p:cNvPr id="37926" name="Text Box 18"/>
            <p:cNvSpPr txBox="1">
              <a:spLocks noChangeArrowheads="1"/>
            </p:cNvSpPr>
            <p:nvPr/>
          </p:nvSpPr>
          <p:spPr bwMode="auto">
            <a:xfrm>
              <a:off x="480" y="2615"/>
              <a:ext cx="4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2400">
                  <a:latin typeface="Arial Narrow" panose="020B0606020202030204" pitchFamily="34" charset="0"/>
                </a:rPr>
                <a:t>37°C</a:t>
              </a:r>
            </a:p>
          </p:txBody>
        </p:sp>
      </p:grpSp>
      <p:grpSp>
        <p:nvGrpSpPr>
          <p:cNvPr id="7" name="Group 19"/>
          <p:cNvGrpSpPr>
            <a:grpSpLocks/>
          </p:cNvGrpSpPr>
          <p:nvPr/>
        </p:nvGrpSpPr>
        <p:grpSpPr bwMode="auto">
          <a:xfrm>
            <a:off x="2667000" y="838200"/>
            <a:ext cx="1760538" cy="5497513"/>
            <a:chOff x="1680" y="528"/>
            <a:chExt cx="1109" cy="3463"/>
          </a:xfrm>
        </p:grpSpPr>
        <p:sp>
          <p:nvSpPr>
            <p:cNvPr id="37910" name="Rectangle 20"/>
            <p:cNvSpPr>
              <a:spLocks noChangeArrowheads="1"/>
            </p:cNvSpPr>
            <p:nvPr/>
          </p:nvSpPr>
          <p:spPr bwMode="auto">
            <a:xfrm>
              <a:off x="1680" y="1127"/>
              <a:ext cx="768" cy="576"/>
            </a:xfrm>
            <a:prstGeom prst="rect">
              <a:avLst/>
            </a:prstGeom>
            <a:solidFill>
              <a:srgbClr val="FF7C8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nvGrpSpPr>
            <p:cNvPr id="37911" name="Group 21"/>
            <p:cNvGrpSpPr>
              <a:grpSpLocks/>
            </p:cNvGrpSpPr>
            <p:nvPr/>
          </p:nvGrpSpPr>
          <p:grpSpPr bwMode="auto">
            <a:xfrm>
              <a:off x="1968" y="528"/>
              <a:ext cx="192" cy="887"/>
              <a:chOff x="1392" y="2756"/>
              <a:chExt cx="192" cy="887"/>
            </a:xfrm>
          </p:grpSpPr>
          <p:sp>
            <p:nvSpPr>
              <p:cNvPr id="37919" name="Rectangle 22"/>
              <p:cNvSpPr>
                <a:spLocks noChangeArrowheads="1"/>
              </p:cNvSpPr>
              <p:nvPr/>
            </p:nvSpPr>
            <p:spPr bwMode="auto">
              <a:xfrm>
                <a:off x="1392" y="2756"/>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20" name="Arc 23"/>
              <p:cNvSpPr>
                <a:spLocks/>
              </p:cNvSpPr>
              <p:nvPr/>
            </p:nvSpPr>
            <p:spPr bwMode="auto">
              <a:xfrm>
                <a:off x="1392" y="3504"/>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21" name="Rectangle 24"/>
              <p:cNvSpPr>
                <a:spLocks noChangeArrowheads="1"/>
              </p:cNvSpPr>
              <p:nvPr/>
            </p:nvSpPr>
            <p:spPr bwMode="auto">
              <a:xfrm>
                <a:off x="1392" y="3168"/>
                <a:ext cx="192" cy="38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nvGrpSpPr>
            <p:cNvPr id="37912" name="Group 25"/>
            <p:cNvGrpSpPr>
              <a:grpSpLocks/>
            </p:cNvGrpSpPr>
            <p:nvPr/>
          </p:nvGrpSpPr>
          <p:grpSpPr bwMode="auto">
            <a:xfrm>
              <a:off x="1728" y="1751"/>
              <a:ext cx="768" cy="1152"/>
              <a:chOff x="1728" y="2160"/>
              <a:chExt cx="768" cy="1152"/>
            </a:xfrm>
          </p:grpSpPr>
          <p:sp>
            <p:nvSpPr>
              <p:cNvPr id="37914" name="Rectangle 26"/>
              <p:cNvSpPr>
                <a:spLocks noChangeArrowheads="1"/>
              </p:cNvSpPr>
              <p:nvPr/>
            </p:nvSpPr>
            <p:spPr bwMode="auto">
              <a:xfrm>
                <a:off x="1728" y="2736"/>
                <a:ext cx="768" cy="576"/>
              </a:xfrm>
              <a:prstGeom prst="rect">
                <a:avLst/>
              </a:prstGeom>
              <a:solidFill>
                <a:srgbClr val="FF7C8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nvGrpSpPr>
              <p:cNvPr id="37915" name="Group 27"/>
              <p:cNvGrpSpPr>
                <a:grpSpLocks/>
              </p:cNvGrpSpPr>
              <p:nvPr/>
            </p:nvGrpSpPr>
            <p:grpSpPr bwMode="auto">
              <a:xfrm>
                <a:off x="2016" y="2160"/>
                <a:ext cx="192" cy="887"/>
                <a:chOff x="1392" y="2756"/>
                <a:chExt cx="192" cy="887"/>
              </a:xfrm>
            </p:grpSpPr>
            <p:sp>
              <p:nvSpPr>
                <p:cNvPr id="37916" name="Rectangle 28"/>
                <p:cNvSpPr>
                  <a:spLocks noChangeArrowheads="1"/>
                </p:cNvSpPr>
                <p:nvPr/>
              </p:nvSpPr>
              <p:spPr bwMode="auto">
                <a:xfrm>
                  <a:off x="1392" y="2756"/>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17" name="Arc 29"/>
                <p:cNvSpPr>
                  <a:spLocks/>
                </p:cNvSpPr>
                <p:nvPr/>
              </p:nvSpPr>
              <p:spPr bwMode="auto">
                <a:xfrm>
                  <a:off x="1392" y="3504"/>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18" name="Rectangle 30"/>
                <p:cNvSpPr>
                  <a:spLocks noChangeArrowheads="1"/>
                </p:cNvSpPr>
                <p:nvPr/>
              </p:nvSpPr>
              <p:spPr bwMode="auto">
                <a:xfrm>
                  <a:off x="1392" y="3168"/>
                  <a:ext cx="192" cy="38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sp>
          <p:nvSpPr>
            <p:cNvPr id="37913" name="Text Box 31"/>
            <p:cNvSpPr txBox="1">
              <a:spLocks noChangeArrowheads="1"/>
            </p:cNvSpPr>
            <p:nvPr/>
          </p:nvSpPr>
          <p:spPr bwMode="auto">
            <a:xfrm>
              <a:off x="1680" y="3471"/>
              <a:ext cx="1109" cy="5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GB" sz="1600">
                  <a:solidFill>
                    <a:schemeClr val="bg2"/>
                  </a:solidFill>
                  <a:latin typeface="Arial Narrow" panose="020B0606020202030204" pitchFamily="34" charset="0"/>
                </a:rPr>
                <a:t>Incubate both</a:t>
              </a:r>
            </a:p>
            <a:p>
              <a:pPr algn="ctr">
                <a:spcBef>
                  <a:spcPct val="0"/>
                </a:spcBef>
                <a:buClrTx/>
                <a:buSzTx/>
                <a:buFontTx/>
                <a:buNone/>
              </a:pPr>
              <a:r>
                <a:rPr lang="en-GB" sz="1600">
                  <a:solidFill>
                    <a:schemeClr val="bg2"/>
                  </a:solidFill>
                  <a:latin typeface="Arial Narrow" panose="020B0606020202030204" pitchFamily="34" charset="0"/>
                </a:rPr>
                <a:t> samples at 37°</a:t>
              </a:r>
            </a:p>
            <a:p>
              <a:pPr algn="ctr">
                <a:spcBef>
                  <a:spcPct val="0"/>
                </a:spcBef>
                <a:buClrTx/>
                <a:buSzTx/>
                <a:buFontTx/>
                <a:buNone/>
              </a:pPr>
              <a:r>
                <a:rPr lang="en-GB" sz="1600">
                  <a:solidFill>
                    <a:schemeClr val="bg2"/>
                  </a:solidFill>
                  <a:latin typeface="Arial Narrow" panose="020B0606020202030204" pitchFamily="34" charset="0"/>
                </a:rPr>
                <a:t>for further 30 minutes</a:t>
              </a:r>
              <a:endParaRPr lang="en-GB" sz="2400">
                <a:latin typeface="Arial Narrow" panose="020B0606020202030204" pitchFamily="34" charset="0"/>
              </a:endParaRPr>
            </a:p>
          </p:txBody>
        </p:sp>
      </p:grpSp>
      <p:grpSp>
        <p:nvGrpSpPr>
          <p:cNvPr id="11" name="Group 32"/>
          <p:cNvGrpSpPr>
            <a:grpSpLocks/>
          </p:cNvGrpSpPr>
          <p:nvPr/>
        </p:nvGrpSpPr>
        <p:grpSpPr bwMode="auto">
          <a:xfrm>
            <a:off x="4876800" y="2514600"/>
            <a:ext cx="1163638" cy="3698875"/>
            <a:chOff x="3072" y="1584"/>
            <a:chExt cx="733" cy="2330"/>
          </a:xfrm>
        </p:grpSpPr>
        <p:sp>
          <p:nvSpPr>
            <p:cNvPr id="37906" name="Text Box 33"/>
            <p:cNvSpPr txBox="1">
              <a:spLocks noChangeArrowheads="1"/>
            </p:cNvSpPr>
            <p:nvPr/>
          </p:nvSpPr>
          <p:spPr bwMode="auto">
            <a:xfrm>
              <a:off x="3120" y="3548"/>
              <a:ext cx="685" cy="3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1600">
                  <a:solidFill>
                    <a:schemeClr val="bg2"/>
                  </a:solidFill>
                  <a:latin typeface="Arial Narrow" panose="020B0606020202030204" pitchFamily="34" charset="0"/>
                </a:rPr>
                <a:t>Centrifuge</a:t>
              </a:r>
            </a:p>
            <a:p>
              <a:pPr>
                <a:spcBef>
                  <a:spcPct val="0"/>
                </a:spcBef>
                <a:buClrTx/>
                <a:buSzTx/>
                <a:buFontTx/>
                <a:buNone/>
              </a:pPr>
              <a:r>
                <a:rPr lang="en-GB" sz="1600">
                  <a:solidFill>
                    <a:schemeClr val="bg2"/>
                  </a:solidFill>
                  <a:latin typeface="Arial Narrow" panose="020B0606020202030204" pitchFamily="34" charset="0"/>
                </a:rPr>
                <a:t>both sample</a:t>
              </a:r>
            </a:p>
          </p:txBody>
        </p:sp>
        <p:grpSp>
          <p:nvGrpSpPr>
            <p:cNvPr id="37907" name="Group 34"/>
            <p:cNvGrpSpPr>
              <a:grpSpLocks/>
            </p:cNvGrpSpPr>
            <p:nvPr/>
          </p:nvGrpSpPr>
          <p:grpSpPr bwMode="auto">
            <a:xfrm>
              <a:off x="3072" y="1584"/>
              <a:ext cx="576" cy="768"/>
              <a:chOff x="3504" y="1488"/>
              <a:chExt cx="576" cy="768"/>
            </a:xfrm>
          </p:grpSpPr>
          <p:sp>
            <p:nvSpPr>
              <p:cNvPr id="37908" name="AutoShape 35"/>
              <p:cNvSpPr>
                <a:spLocks noChangeArrowheads="1"/>
              </p:cNvSpPr>
              <p:nvPr/>
            </p:nvSpPr>
            <p:spPr bwMode="auto">
              <a:xfrm>
                <a:off x="3504" y="1488"/>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FF00"/>
              </a:solidFill>
              <a:ln w="9525">
                <a:solidFill>
                  <a:schemeClr val="tx1"/>
                </a:solidFill>
                <a:miter lim="800000"/>
                <a:headEnd/>
                <a:tailEnd/>
              </a:ln>
            </p:spPr>
            <p:txBody>
              <a:bodyPr wrap="none" anchor="ctr"/>
              <a:lstStyle/>
              <a:p>
                <a:endParaRPr lang="en-GB"/>
              </a:p>
            </p:txBody>
          </p:sp>
          <p:sp>
            <p:nvSpPr>
              <p:cNvPr id="37909" name="AutoShape 36"/>
              <p:cNvSpPr>
                <a:spLocks noChangeArrowheads="1"/>
              </p:cNvSpPr>
              <p:nvPr/>
            </p:nvSpPr>
            <p:spPr bwMode="auto">
              <a:xfrm rot="10555288">
                <a:off x="3504" y="1680"/>
                <a:ext cx="576"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FF00"/>
              </a:solidFill>
              <a:ln w="9525">
                <a:solidFill>
                  <a:schemeClr val="tx1"/>
                </a:solidFill>
                <a:miter lim="800000"/>
                <a:headEnd/>
                <a:tailEnd/>
              </a:ln>
            </p:spPr>
            <p:txBody>
              <a:bodyPr wrap="none" anchor="ctr"/>
              <a:lstStyle/>
              <a:p>
                <a:endParaRPr lang="en-GB"/>
              </a:p>
            </p:txBody>
          </p:sp>
        </p:grpSp>
      </p:grpSp>
      <p:grpSp>
        <p:nvGrpSpPr>
          <p:cNvPr id="13" name="Group 37"/>
          <p:cNvGrpSpPr>
            <a:grpSpLocks/>
          </p:cNvGrpSpPr>
          <p:nvPr/>
        </p:nvGrpSpPr>
        <p:grpSpPr bwMode="auto">
          <a:xfrm>
            <a:off x="6340475" y="838200"/>
            <a:ext cx="1947863" cy="5253038"/>
            <a:chOff x="3994" y="528"/>
            <a:chExt cx="1227" cy="3309"/>
          </a:xfrm>
        </p:grpSpPr>
        <p:grpSp>
          <p:nvGrpSpPr>
            <p:cNvPr id="37895" name="Group 38"/>
            <p:cNvGrpSpPr>
              <a:grpSpLocks/>
            </p:cNvGrpSpPr>
            <p:nvPr/>
          </p:nvGrpSpPr>
          <p:grpSpPr bwMode="auto">
            <a:xfrm>
              <a:off x="4512" y="1776"/>
              <a:ext cx="192" cy="887"/>
              <a:chOff x="4992" y="1104"/>
              <a:chExt cx="192" cy="887"/>
            </a:xfrm>
          </p:grpSpPr>
          <p:sp>
            <p:nvSpPr>
              <p:cNvPr id="37902" name="Rectangle 39"/>
              <p:cNvSpPr>
                <a:spLocks noChangeArrowheads="1"/>
              </p:cNvSpPr>
              <p:nvPr/>
            </p:nvSpPr>
            <p:spPr bwMode="auto">
              <a:xfrm>
                <a:off x="4992" y="1104"/>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03" name="Arc 40"/>
              <p:cNvSpPr>
                <a:spLocks/>
              </p:cNvSpPr>
              <p:nvPr/>
            </p:nvSpPr>
            <p:spPr bwMode="auto">
              <a:xfrm>
                <a:off x="4992" y="1852"/>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04" name="Rectangle 41"/>
              <p:cNvSpPr>
                <a:spLocks noChangeArrowheads="1"/>
              </p:cNvSpPr>
              <p:nvPr/>
            </p:nvSpPr>
            <p:spPr bwMode="auto">
              <a:xfrm>
                <a:off x="4992" y="1776"/>
                <a:ext cx="192" cy="12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05" name="Rectangle 42"/>
              <p:cNvSpPr>
                <a:spLocks noChangeArrowheads="1"/>
              </p:cNvSpPr>
              <p:nvPr/>
            </p:nvSpPr>
            <p:spPr bwMode="auto">
              <a:xfrm>
                <a:off x="4992" y="1488"/>
                <a:ext cx="192" cy="288"/>
              </a:xfrm>
              <a:prstGeom prst="rect">
                <a:avLst/>
              </a:prstGeom>
              <a:solidFill>
                <a:srgbClr val="FFFF00"/>
              </a:solidFill>
              <a:ln w="9525">
                <a:solidFill>
                  <a:srgbClr val="FFFF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grpSp>
          <p:nvGrpSpPr>
            <p:cNvPr id="37896" name="Group 43"/>
            <p:cNvGrpSpPr>
              <a:grpSpLocks/>
            </p:cNvGrpSpPr>
            <p:nvPr/>
          </p:nvGrpSpPr>
          <p:grpSpPr bwMode="auto">
            <a:xfrm>
              <a:off x="4512" y="528"/>
              <a:ext cx="192" cy="887"/>
              <a:chOff x="4512" y="1008"/>
              <a:chExt cx="192" cy="887"/>
            </a:xfrm>
          </p:grpSpPr>
          <p:sp>
            <p:nvSpPr>
              <p:cNvPr id="37898" name="Rectangle 44"/>
              <p:cNvSpPr>
                <a:spLocks noChangeArrowheads="1"/>
              </p:cNvSpPr>
              <p:nvPr/>
            </p:nvSpPr>
            <p:spPr bwMode="auto">
              <a:xfrm>
                <a:off x="4512" y="1008"/>
                <a:ext cx="191" cy="748"/>
              </a:xfrm>
              <a:prstGeom prst="rect">
                <a:avLst/>
              </a:prstGeom>
              <a:solidFill>
                <a:srgbClr val="FFFFCC"/>
              </a:solidFill>
              <a:ln w="12700">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899" name="Arc 45"/>
              <p:cNvSpPr>
                <a:spLocks/>
              </p:cNvSpPr>
              <p:nvPr/>
            </p:nvSpPr>
            <p:spPr bwMode="auto">
              <a:xfrm>
                <a:off x="4513" y="1756"/>
                <a:ext cx="190" cy="139"/>
              </a:xfrm>
              <a:custGeom>
                <a:avLst/>
                <a:gdLst>
                  <a:gd name="T0" fmla="*/ 0 w 43176"/>
                  <a:gd name="T1" fmla="*/ 0 h 21600"/>
                  <a:gd name="T2" fmla="*/ 0 w 43176"/>
                  <a:gd name="T3" fmla="*/ 0 h 21600"/>
                  <a:gd name="T4" fmla="*/ 0 w 43176"/>
                  <a:gd name="T5" fmla="*/ 0 h 21600"/>
                  <a:gd name="T6" fmla="*/ 0 60000 65536"/>
                  <a:gd name="T7" fmla="*/ 0 60000 65536"/>
                  <a:gd name="T8" fmla="*/ 0 60000 65536"/>
                  <a:gd name="T9" fmla="*/ 0 w 43176"/>
                  <a:gd name="T10" fmla="*/ 0 h 21600"/>
                  <a:gd name="T11" fmla="*/ 43176 w 43176"/>
                  <a:gd name="T12" fmla="*/ 21600 h 21600"/>
                </a:gdLst>
                <a:ahLst/>
                <a:cxnLst>
                  <a:cxn ang="T6">
                    <a:pos x="T0" y="T1"/>
                  </a:cxn>
                  <a:cxn ang="T7">
                    <a:pos x="T2" y="T3"/>
                  </a:cxn>
                  <a:cxn ang="T8">
                    <a:pos x="T4" y="T5"/>
                  </a:cxn>
                </a:cxnLst>
                <a:rect l="T9" t="T10" r="T11" b="T12"/>
                <a:pathLst>
                  <a:path w="43176" h="21600" fill="none" extrusionOk="0">
                    <a:moveTo>
                      <a:pt x="43175" y="937"/>
                    </a:moveTo>
                    <a:cubicBezTo>
                      <a:pt x="42673" y="12491"/>
                      <a:pt x="33160" y="21599"/>
                      <a:pt x="21596" y="21600"/>
                    </a:cubicBezTo>
                    <a:cubicBezTo>
                      <a:pt x="9824" y="21600"/>
                      <a:pt x="221" y="12175"/>
                      <a:pt x="-1" y="406"/>
                    </a:cubicBezTo>
                  </a:path>
                  <a:path w="43176" h="21600" stroke="0" extrusionOk="0">
                    <a:moveTo>
                      <a:pt x="43175" y="937"/>
                    </a:moveTo>
                    <a:cubicBezTo>
                      <a:pt x="42673" y="12491"/>
                      <a:pt x="33160" y="21599"/>
                      <a:pt x="21596" y="21600"/>
                    </a:cubicBezTo>
                    <a:cubicBezTo>
                      <a:pt x="9824" y="21600"/>
                      <a:pt x="221" y="12175"/>
                      <a:pt x="-1" y="406"/>
                    </a:cubicBezTo>
                    <a:lnTo>
                      <a:pt x="21596" y="0"/>
                    </a:lnTo>
                    <a:lnTo>
                      <a:pt x="43175" y="937"/>
                    </a:lnTo>
                    <a:close/>
                  </a:path>
                </a:pathLst>
              </a:custGeom>
              <a:solidFill>
                <a:srgbClr val="FF3300"/>
              </a:solidFill>
              <a:ln w="12700" cap="rnd">
                <a:solidFill>
                  <a:schemeClr val="tx1"/>
                </a:solidFill>
                <a:round/>
                <a:headEnd/>
                <a:tailEnd/>
              </a:ln>
            </p:spPr>
            <p:txBody>
              <a:bodyPr wrap="none" anchor="ctr"/>
              <a:lstStyle/>
              <a:p>
                <a:endParaRPr lang="en-GB"/>
              </a:p>
            </p:txBody>
          </p:sp>
          <p:sp>
            <p:nvSpPr>
              <p:cNvPr id="37900" name="Rectangle 46"/>
              <p:cNvSpPr>
                <a:spLocks noChangeArrowheads="1"/>
              </p:cNvSpPr>
              <p:nvPr/>
            </p:nvSpPr>
            <p:spPr bwMode="auto">
              <a:xfrm>
                <a:off x="4512" y="1680"/>
                <a:ext cx="192" cy="124"/>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sp>
            <p:nvSpPr>
              <p:cNvPr id="37901" name="Rectangle 47"/>
              <p:cNvSpPr>
                <a:spLocks noChangeArrowheads="1"/>
              </p:cNvSpPr>
              <p:nvPr/>
            </p:nvSpPr>
            <p:spPr bwMode="auto">
              <a:xfrm>
                <a:off x="4512" y="1392"/>
                <a:ext cx="192" cy="288"/>
              </a:xfrm>
              <a:prstGeom prst="rect">
                <a:avLst/>
              </a:prstGeom>
              <a:solidFill>
                <a:srgbClr val="FA9142"/>
              </a:solidFill>
              <a:ln w="9525">
                <a:solidFill>
                  <a:srgbClr val="FA9142"/>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sz="1800"/>
              </a:p>
            </p:txBody>
          </p:sp>
        </p:grpSp>
        <p:sp>
          <p:nvSpPr>
            <p:cNvPr id="37897" name="Text Box 48"/>
            <p:cNvSpPr txBox="1">
              <a:spLocks noChangeArrowheads="1"/>
            </p:cNvSpPr>
            <p:nvPr/>
          </p:nvSpPr>
          <p:spPr bwMode="auto">
            <a:xfrm>
              <a:off x="3994" y="3625"/>
              <a:ext cx="1227" cy="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en-GB" sz="1600">
                  <a:solidFill>
                    <a:schemeClr val="bg2"/>
                  </a:solidFill>
                  <a:latin typeface="Arial Narrow" panose="020B0606020202030204" pitchFamily="34" charset="0"/>
                </a:rPr>
                <a:t>Examine for haemolysis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GB" dirty="0" smtClean="0"/>
              <a:t>Management</a:t>
            </a:r>
          </a:p>
        </p:txBody>
      </p:sp>
      <p:sp>
        <p:nvSpPr>
          <p:cNvPr id="96259" name="Rectangle 3"/>
          <p:cNvSpPr>
            <a:spLocks noGrp="1" noChangeArrowheads="1"/>
          </p:cNvSpPr>
          <p:nvPr>
            <p:ph type="body" idx="1"/>
          </p:nvPr>
        </p:nvSpPr>
        <p:spPr/>
        <p:txBody>
          <a:bodyPr/>
          <a:lstStyle/>
          <a:p>
            <a:pPr eaLnBrk="1" hangingPunct="1">
              <a:defRPr/>
            </a:pPr>
            <a:r>
              <a:rPr lang="en-GB" dirty="0" smtClean="0"/>
              <a:t>Majority of cases of post infectious and self limited requiring supportive care only</a:t>
            </a:r>
          </a:p>
          <a:p>
            <a:pPr eaLnBrk="1" hangingPunct="1">
              <a:defRPr/>
            </a:pPr>
            <a:r>
              <a:rPr lang="en-GB" dirty="0" smtClean="0"/>
              <a:t>Some patients however have severe intravascular haemolysis which can be life-threatening and urgent transfusion are required</a:t>
            </a:r>
          </a:p>
          <a:p>
            <a:pPr eaLnBrk="1" hangingPunct="1">
              <a:defRPr/>
            </a:pPr>
            <a:r>
              <a:rPr lang="en-GB" dirty="0" smtClean="0"/>
              <a:t>Corticosteroids are often given but is unproven benefit.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GB" sz="3600" dirty="0" smtClean="0"/>
              <a:t>Serological Characteristics of Autoimmune Haemolytic Anaemia</a:t>
            </a:r>
          </a:p>
        </p:txBody>
      </p:sp>
      <p:graphicFrame>
        <p:nvGraphicFramePr>
          <p:cNvPr id="39939" name="Object 3"/>
          <p:cNvGraphicFramePr>
            <a:graphicFrameLocks noChangeAspect="1"/>
          </p:cNvGraphicFramePr>
          <p:nvPr/>
        </p:nvGraphicFramePr>
        <p:xfrm>
          <a:off x="228600" y="2514600"/>
          <a:ext cx="8339138" cy="2584450"/>
        </p:xfrm>
        <a:graphic>
          <a:graphicData uri="http://schemas.openxmlformats.org/presentationml/2006/ole">
            <mc:AlternateContent xmlns:mc="http://schemas.openxmlformats.org/markup-compatibility/2006">
              <mc:Choice xmlns:v="urn:schemas-microsoft-com:vml" Requires="v">
                <p:oleObj spid="_x0000_s39944" name="Worksheet" r:id="rId3" imgW="4791572" imgH="1486262" progId="Excel.Sheet.8">
                  <p:embed/>
                </p:oleObj>
              </mc:Choice>
              <mc:Fallback>
                <p:oleObj name="Worksheet" r:id="rId3" imgW="4791572" imgH="1486262"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14600"/>
                        <a:ext cx="8339138"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GB" sz="3600" dirty="0" smtClean="0"/>
              <a:t>Clinical  Characteristics of Autoimmune Haemolytic Anaemia's</a:t>
            </a:r>
            <a:endParaRPr lang="en-GB" dirty="0" smtClean="0"/>
          </a:p>
        </p:txBody>
      </p:sp>
      <p:graphicFrame>
        <p:nvGraphicFramePr>
          <p:cNvPr id="40963" name="Object 3"/>
          <p:cNvGraphicFramePr>
            <a:graphicFrameLocks noChangeAspect="1"/>
          </p:cNvGraphicFramePr>
          <p:nvPr/>
        </p:nvGraphicFramePr>
        <p:xfrm>
          <a:off x="457200" y="1752600"/>
          <a:ext cx="8459788" cy="4010025"/>
        </p:xfrm>
        <a:graphic>
          <a:graphicData uri="http://schemas.openxmlformats.org/presentationml/2006/ole">
            <mc:AlternateContent xmlns:mc="http://schemas.openxmlformats.org/markup-compatibility/2006">
              <mc:Choice xmlns:v="urn:schemas-microsoft-com:vml" Requires="v">
                <p:oleObj spid="_x0000_s40968" name="Worksheet" r:id="rId3" imgW="4800961" imgH="2276957" progId="Excel.Sheet.8">
                  <p:embed/>
                </p:oleObj>
              </mc:Choice>
              <mc:Fallback>
                <p:oleObj name="Worksheet" r:id="rId3" imgW="4800961" imgH="2276957"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459788"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GB" sz="4000" dirty="0" smtClean="0"/>
              <a:t>Other autoimmune haemolytic anaemia</a:t>
            </a:r>
          </a:p>
        </p:txBody>
      </p:sp>
      <p:sp>
        <p:nvSpPr>
          <p:cNvPr id="97283" name="Rectangle 3"/>
          <p:cNvSpPr>
            <a:spLocks noGrp="1" noChangeArrowheads="1"/>
          </p:cNvSpPr>
          <p:nvPr>
            <p:ph type="body" idx="1"/>
          </p:nvPr>
        </p:nvSpPr>
        <p:spPr/>
        <p:txBody>
          <a:bodyPr/>
          <a:lstStyle/>
          <a:p>
            <a:pPr eaLnBrk="1" hangingPunct="1">
              <a:lnSpc>
                <a:spcPct val="80000"/>
              </a:lnSpc>
              <a:defRPr/>
            </a:pPr>
            <a:r>
              <a:rPr lang="en-GB" sz="2400" dirty="0" smtClean="0"/>
              <a:t>Occasionally patients may not fit into three categories described previously</a:t>
            </a:r>
          </a:p>
          <a:p>
            <a:pPr lvl="1" eaLnBrk="1" hangingPunct="1">
              <a:lnSpc>
                <a:spcPct val="80000"/>
              </a:lnSpc>
              <a:defRPr/>
            </a:pPr>
            <a:r>
              <a:rPr lang="en-GB" sz="2000" dirty="0" smtClean="0"/>
              <a:t>Mixed type autoimmune haemolytic anaemia in which there is both a warm and cold component to the auto-antibodies</a:t>
            </a:r>
          </a:p>
          <a:p>
            <a:pPr lvl="1" eaLnBrk="1" hangingPunct="1">
              <a:lnSpc>
                <a:spcPct val="80000"/>
              </a:lnSpc>
              <a:defRPr/>
            </a:pPr>
            <a:r>
              <a:rPr lang="en-GB" sz="2000" dirty="0" smtClean="0"/>
              <a:t>Maybe mixed IgM and IgG</a:t>
            </a:r>
          </a:p>
          <a:p>
            <a:pPr lvl="1" eaLnBrk="1" hangingPunct="1">
              <a:lnSpc>
                <a:spcPct val="80000"/>
              </a:lnSpc>
              <a:defRPr/>
            </a:pPr>
            <a:r>
              <a:rPr lang="en-GB" sz="2000" dirty="0" smtClean="0"/>
              <a:t>Respond well to corticosteroids (unlike CHAD)</a:t>
            </a:r>
          </a:p>
          <a:p>
            <a:pPr eaLnBrk="1" hangingPunct="1">
              <a:lnSpc>
                <a:spcPct val="80000"/>
              </a:lnSpc>
              <a:defRPr/>
            </a:pPr>
            <a:r>
              <a:rPr lang="en-GB" sz="2400" dirty="0" smtClean="0"/>
              <a:t>IgM-only warm autoimmune haemolytic anaemia</a:t>
            </a:r>
          </a:p>
          <a:p>
            <a:pPr lvl="1" eaLnBrk="1" hangingPunct="1">
              <a:lnSpc>
                <a:spcPct val="80000"/>
              </a:lnSpc>
              <a:defRPr/>
            </a:pPr>
            <a:r>
              <a:rPr lang="en-GB" sz="2000" dirty="0" smtClean="0"/>
              <a:t>Very rare</a:t>
            </a:r>
          </a:p>
          <a:p>
            <a:pPr lvl="1" eaLnBrk="1" hangingPunct="1">
              <a:lnSpc>
                <a:spcPct val="80000"/>
              </a:lnSpc>
              <a:defRPr/>
            </a:pPr>
            <a:r>
              <a:rPr lang="en-GB" sz="2000" dirty="0" smtClean="0"/>
              <a:t>Activate complement causing an intravascular haemolysis</a:t>
            </a:r>
          </a:p>
          <a:p>
            <a:pPr lvl="1" eaLnBrk="1" hangingPunct="1">
              <a:lnSpc>
                <a:spcPct val="80000"/>
              </a:lnSpc>
              <a:defRPr/>
            </a:pPr>
            <a:r>
              <a:rPr lang="en-GB" sz="2000" dirty="0" smtClean="0"/>
              <a:t>Agglutinate remarkable red cells at 37° resulted in poor organ perfusion and tissue necrosis</a:t>
            </a:r>
          </a:p>
          <a:p>
            <a:pPr lvl="1" eaLnBrk="1" hangingPunct="1">
              <a:lnSpc>
                <a:spcPct val="80000"/>
              </a:lnSpc>
              <a:defRPr/>
            </a:pPr>
            <a:r>
              <a:rPr lang="en-GB" sz="2000" dirty="0" smtClean="0"/>
              <a:t>Whole blood exchange, immunosuppressive drugs and cytotoxic agents usually unsuccessful in treating this and prognosis is very poor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sz="4000" dirty="0" smtClean="0"/>
              <a:t>Drug induced autoimmune haemolytic anaemia</a:t>
            </a:r>
          </a:p>
        </p:txBody>
      </p:sp>
      <p:sp>
        <p:nvSpPr>
          <p:cNvPr id="98307" name="Rectangle 3"/>
          <p:cNvSpPr>
            <a:spLocks noGrp="1" noChangeArrowheads="1"/>
          </p:cNvSpPr>
          <p:nvPr>
            <p:ph type="body" idx="1"/>
          </p:nvPr>
        </p:nvSpPr>
        <p:spPr/>
        <p:txBody>
          <a:bodyPr/>
          <a:lstStyle/>
          <a:p>
            <a:pPr eaLnBrk="1" hangingPunct="1">
              <a:defRPr/>
            </a:pPr>
            <a:r>
              <a:rPr lang="en-GB" dirty="0" smtClean="0"/>
              <a:t>Acquired haemolytic anaemia can develop in association with various medications</a:t>
            </a:r>
          </a:p>
          <a:p>
            <a:pPr eaLnBrk="1" hangingPunct="1">
              <a:defRPr/>
            </a:pPr>
            <a:r>
              <a:rPr lang="en-GB" dirty="0" smtClean="0"/>
              <a:t>Mostly prescription drugs but can occasionally occur with over-the-counter medications</a:t>
            </a:r>
          </a:p>
          <a:p>
            <a:pPr eaLnBrk="1" hangingPunct="1">
              <a:defRPr/>
            </a:pPr>
            <a:r>
              <a:rPr lang="en-GB" dirty="0" smtClean="0"/>
              <a:t>Cephalosporin are  the most often implicated</a:t>
            </a:r>
          </a:p>
          <a:p>
            <a:pPr eaLnBrk="1" hangingPunct="1">
              <a:defRPr/>
            </a:pPr>
            <a:r>
              <a:rPr lang="en-GB" dirty="0" smtClean="0"/>
              <a:t>4 different mechanisms</a:t>
            </a:r>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GB" sz="4000" smtClean="0"/>
              <a:t>Antibodies in immune haemolytic anaemia</a:t>
            </a:r>
          </a:p>
        </p:txBody>
      </p:sp>
      <p:sp>
        <p:nvSpPr>
          <p:cNvPr id="36867" name="Rectangle 3"/>
          <p:cNvSpPr>
            <a:spLocks noGrp="1" noChangeArrowheads="1"/>
          </p:cNvSpPr>
          <p:nvPr>
            <p:ph type="body" idx="1"/>
          </p:nvPr>
        </p:nvSpPr>
        <p:spPr/>
        <p:txBody>
          <a:bodyPr/>
          <a:lstStyle/>
          <a:p>
            <a:pPr eaLnBrk="1" hangingPunct="1">
              <a:lnSpc>
                <a:spcPct val="90000"/>
              </a:lnSpc>
              <a:defRPr/>
            </a:pPr>
            <a:r>
              <a:rPr lang="en-GB" sz="2400" smtClean="0"/>
              <a:t>Antibody mediated haemolysis is an important cause of acquired haemolytic anaemia.</a:t>
            </a:r>
          </a:p>
          <a:p>
            <a:pPr eaLnBrk="1" hangingPunct="1">
              <a:lnSpc>
                <a:spcPct val="90000"/>
              </a:lnSpc>
              <a:defRPr/>
            </a:pPr>
            <a:r>
              <a:rPr lang="en-GB" sz="2400" smtClean="0"/>
              <a:t>Antibodies may be </a:t>
            </a:r>
          </a:p>
          <a:p>
            <a:pPr lvl="1" eaLnBrk="1" hangingPunct="1">
              <a:lnSpc>
                <a:spcPct val="90000"/>
              </a:lnSpc>
              <a:defRPr/>
            </a:pPr>
            <a:r>
              <a:rPr lang="en-GB" sz="2000" smtClean="0"/>
              <a:t>autoantibodies produced by the patient’s immune system against epitopes on their own red cells.</a:t>
            </a:r>
          </a:p>
          <a:p>
            <a:pPr lvl="2" eaLnBrk="1" hangingPunct="1">
              <a:lnSpc>
                <a:spcPct val="90000"/>
              </a:lnSpc>
              <a:defRPr/>
            </a:pPr>
            <a:r>
              <a:rPr lang="en-GB" sz="1800" smtClean="0"/>
              <a:t>These may be warm, cold or mixed autoantibodies</a:t>
            </a:r>
          </a:p>
          <a:p>
            <a:pPr lvl="1" eaLnBrk="1" hangingPunct="1">
              <a:lnSpc>
                <a:spcPct val="90000"/>
              </a:lnSpc>
              <a:defRPr/>
            </a:pPr>
            <a:r>
              <a:rPr lang="en-GB" sz="2000" smtClean="0"/>
              <a:t>Alloantibodies may be produced by the patient and directed against antigens not present on the person’s own red cells </a:t>
            </a:r>
          </a:p>
          <a:p>
            <a:pPr lvl="2" eaLnBrk="1" hangingPunct="1">
              <a:lnSpc>
                <a:spcPct val="90000"/>
              </a:lnSpc>
              <a:defRPr/>
            </a:pPr>
            <a:r>
              <a:rPr lang="en-GB" sz="1800" smtClean="0"/>
              <a:t>that act against foreign red cells ( from transfusion) or</a:t>
            </a:r>
          </a:p>
          <a:p>
            <a:pPr lvl="2" eaLnBrk="1" hangingPunct="1">
              <a:lnSpc>
                <a:spcPct val="90000"/>
              </a:lnSpc>
              <a:defRPr/>
            </a:pPr>
            <a:r>
              <a:rPr lang="en-GB" sz="1800" smtClean="0"/>
              <a:t> that are secondarily acquired by the patient’s red cells  ( i.e.  drug induced haemolysis)</a:t>
            </a:r>
          </a:p>
          <a:p>
            <a:pPr lvl="1" eaLnBrk="1" hangingPunct="1">
              <a:lnSpc>
                <a:spcPct val="90000"/>
              </a:lnSpc>
              <a:defRPr/>
            </a:pPr>
            <a:r>
              <a:rPr lang="en-GB" sz="2000" smtClean="0"/>
              <a:t>Some alloantibodies may be acquired from outside the example from the mother transferred across the centre in haemolytic disease of the newborn.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94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138" y="585554"/>
            <a:ext cx="2634819" cy="2993923"/>
          </a:xfrm>
          <a:prstGeom prst="rect">
            <a:avLst/>
          </a:prstGeom>
        </p:spPr>
      </p:pic>
      <p:sp>
        <p:nvSpPr>
          <p:cNvPr id="3" name="Rectangle 2"/>
          <p:cNvSpPr/>
          <p:nvPr/>
        </p:nvSpPr>
        <p:spPr>
          <a:xfrm>
            <a:off x="683568" y="3581149"/>
            <a:ext cx="7620000" cy="923330"/>
          </a:xfrm>
          <a:prstGeom prst="rect">
            <a:avLst/>
          </a:prstGeom>
          <a:solidFill>
            <a:srgbClr val="00B0F0"/>
          </a:solidFill>
        </p:spPr>
        <p:txBody>
          <a:bodyPr wrap="square">
            <a:spAutoFit/>
          </a:bodyPr>
          <a:lstStyle/>
          <a:p>
            <a:r>
              <a:rPr lang="en-GB" i="1" dirty="0" smtClean="0">
                <a:effectLst/>
              </a:rPr>
              <a:t>A.</a:t>
            </a:r>
            <a:r>
              <a:rPr lang="en-GB" dirty="0" smtClean="0">
                <a:effectLst/>
              </a:rPr>
              <a:t> Classical, </a:t>
            </a:r>
            <a:r>
              <a:rPr lang="en-GB" dirty="0" err="1" smtClean="0">
                <a:effectLst/>
              </a:rPr>
              <a:t>hapten</a:t>
            </a:r>
            <a:r>
              <a:rPr lang="en-GB" dirty="0" smtClean="0">
                <a:effectLst/>
              </a:rPr>
              <a:t> related autoantibody of the penicillin type depending on a low affinity attachment of the drug to the RBC surface allowing warm reactive IgG fixation with consecutive Fc opsonisation. </a:t>
            </a:r>
          </a:p>
        </p:txBody>
      </p:sp>
      <p:sp>
        <p:nvSpPr>
          <p:cNvPr id="9" name="Text Box 4"/>
          <p:cNvSpPr txBox="1">
            <a:spLocks noChangeArrowheads="1"/>
          </p:cNvSpPr>
          <p:nvPr/>
        </p:nvSpPr>
        <p:spPr bwMode="auto">
          <a:xfrm>
            <a:off x="468406" y="6368171"/>
            <a:ext cx="27656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000" dirty="0"/>
              <a:t>Jean-Francois  Lambert , </a:t>
            </a:r>
            <a:r>
              <a:rPr lang="en-US" sz="1000" dirty="0" err="1"/>
              <a:t>Urs</a:t>
            </a:r>
            <a:r>
              <a:rPr lang="en-US" sz="1000" dirty="0"/>
              <a:t> E.  </a:t>
            </a:r>
            <a:r>
              <a:rPr lang="en-US" sz="1000" dirty="0" err="1"/>
              <a:t>Nydegger</a:t>
            </a:r>
            <a:endParaRPr lang="en-US" sz="1000" dirty="0"/>
          </a:p>
        </p:txBody>
      </p:sp>
      <p:sp>
        <p:nvSpPr>
          <p:cNvPr id="10" name="Text Box 5"/>
          <p:cNvSpPr txBox="1">
            <a:spLocks noChangeArrowheads="1"/>
          </p:cNvSpPr>
          <p:nvPr/>
        </p:nvSpPr>
        <p:spPr bwMode="auto">
          <a:xfrm>
            <a:off x="468406" y="6512055"/>
            <a:ext cx="3743554"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000" b="1" dirty="0" err="1"/>
              <a:t>Geoepidemiology</a:t>
            </a:r>
            <a:r>
              <a:rPr lang="en-US" sz="1000" b="1" dirty="0"/>
              <a:t> of autoimmune hemolytic anemia</a:t>
            </a:r>
          </a:p>
        </p:txBody>
      </p:sp>
      <p:sp>
        <p:nvSpPr>
          <p:cNvPr id="11" name="Text Box 6"/>
          <p:cNvSpPr txBox="1">
            <a:spLocks noChangeArrowheads="1"/>
          </p:cNvSpPr>
          <p:nvPr/>
        </p:nvSpPr>
        <p:spPr bwMode="auto">
          <a:xfrm>
            <a:off x="5500348" y="6512055"/>
            <a:ext cx="35814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1000" dirty="0"/>
              <a:t>Autoimmunity Reviews Volume 9, Issue 5 2010 A350 - A354</a:t>
            </a:r>
          </a:p>
        </p:txBody>
      </p:sp>
      <p:sp>
        <p:nvSpPr>
          <p:cNvPr id="15" name="Rectangle 14"/>
          <p:cNvSpPr/>
          <p:nvPr/>
        </p:nvSpPr>
        <p:spPr>
          <a:xfrm>
            <a:off x="1143000" y="41561"/>
            <a:ext cx="7239000" cy="400110"/>
          </a:xfrm>
          <a:prstGeom prst="rect">
            <a:avLst/>
          </a:prstGeom>
        </p:spPr>
        <p:txBody>
          <a:bodyPr wrap="square">
            <a:spAutoFit/>
          </a:bodyPr>
          <a:lstStyle/>
          <a:p>
            <a:r>
              <a:rPr lang="en-GB" sz="2000" dirty="0" smtClean="0">
                <a:effectLst/>
              </a:rPr>
              <a:t>Major subtypes of drug-associated haemolytic antibodies.</a:t>
            </a:r>
          </a:p>
        </p:txBody>
      </p:sp>
      <p:grpSp>
        <p:nvGrpSpPr>
          <p:cNvPr id="14" name="Group 13"/>
          <p:cNvGrpSpPr/>
          <p:nvPr/>
        </p:nvGrpSpPr>
        <p:grpSpPr>
          <a:xfrm>
            <a:off x="683568" y="585555"/>
            <a:ext cx="7620000" cy="4897460"/>
            <a:chOff x="683568" y="585555"/>
            <a:chExt cx="7620000" cy="4897460"/>
          </a:xfrm>
        </p:grpSpPr>
        <p:sp>
          <p:nvSpPr>
            <p:cNvPr id="6" name="Rectangle 5"/>
            <p:cNvSpPr/>
            <p:nvPr/>
          </p:nvSpPr>
          <p:spPr>
            <a:xfrm>
              <a:off x="683568" y="4559685"/>
              <a:ext cx="7620000" cy="923330"/>
            </a:xfrm>
            <a:prstGeom prst="rect">
              <a:avLst/>
            </a:prstGeom>
            <a:solidFill>
              <a:srgbClr val="92D050"/>
            </a:solidFill>
          </p:spPr>
          <p:txBody>
            <a:bodyPr wrap="square">
              <a:spAutoFit/>
            </a:bodyPr>
            <a:lstStyle/>
            <a:p>
              <a:r>
                <a:rPr lang="en-GB" i="1" dirty="0" smtClean="0">
                  <a:solidFill>
                    <a:schemeClr val="accent5">
                      <a:lumMod val="10000"/>
                    </a:schemeClr>
                  </a:solidFill>
                  <a:effectLst/>
                </a:rPr>
                <a:t>B.</a:t>
              </a:r>
              <a:r>
                <a:rPr lang="en-GB" dirty="0" smtClean="0">
                  <a:solidFill>
                    <a:schemeClr val="accent5">
                      <a:lumMod val="10000"/>
                    </a:schemeClr>
                  </a:solidFill>
                  <a:effectLst/>
                </a:rPr>
                <a:t> Drug-independent haemolytic mechanism (e.g. levodopa) associated with the random occurrence of a drug-specific antibody that cross reacts RBC membrane components.</a:t>
              </a:r>
            </a:p>
          </p:txBody>
        </p:sp>
        <p:pic>
          <p:nvPicPr>
            <p:cNvPr id="4" name="Snagit_PPTAEF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957" y="585555"/>
              <a:ext cx="2542926" cy="2999658"/>
            </a:xfrm>
            <a:prstGeom prst="rect">
              <a:avLst/>
            </a:prstGeom>
          </p:spPr>
        </p:pic>
      </p:grpSp>
      <p:grpSp>
        <p:nvGrpSpPr>
          <p:cNvPr id="19" name="Group 18"/>
          <p:cNvGrpSpPr/>
          <p:nvPr/>
        </p:nvGrpSpPr>
        <p:grpSpPr>
          <a:xfrm>
            <a:off x="681336" y="585555"/>
            <a:ext cx="7651376" cy="5615849"/>
            <a:chOff x="681336" y="585555"/>
            <a:chExt cx="7651376" cy="5615849"/>
          </a:xfrm>
        </p:grpSpPr>
        <p:sp>
          <p:nvSpPr>
            <p:cNvPr id="7" name="Rectangle 6"/>
            <p:cNvSpPr/>
            <p:nvPr/>
          </p:nvSpPr>
          <p:spPr>
            <a:xfrm>
              <a:off x="681336" y="5555073"/>
              <a:ext cx="7651376" cy="646331"/>
            </a:xfrm>
            <a:prstGeom prst="rect">
              <a:avLst/>
            </a:prstGeom>
            <a:solidFill>
              <a:srgbClr val="FFFF00"/>
            </a:solidFill>
          </p:spPr>
          <p:txBody>
            <a:bodyPr wrap="square">
              <a:spAutoFit/>
            </a:bodyPr>
            <a:lstStyle/>
            <a:p>
              <a:r>
                <a:rPr lang="en-GB" dirty="0" smtClean="0">
                  <a:solidFill>
                    <a:schemeClr val="accent5">
                      <a:lumMod val="10000"/>
                    </a:schemeClr>
                  </a:solidFill>
                  <a:effectLst/>
                </a:rPr>
                <a:t> </a:t>
              </a:r>
              <a:r>
                <a:rPr lang="en-GB" i="1" dirty="0" smtClean="0">
                  <a:solidFill>
                    <a:schemeClr val="accent5">
                      <a:lumMod val="10000"/>
                    </a:schemeClr>
                  </a:solidFill>
                  <a:effectLst/>
                </a:rPr>
                <a:t>C.</a:t>
              </a:r>
              <a:r>
                <a:rPr lang="en-GB" dirty="0" smtClean="0">
                  <a:solidFill>
                    <a:schemeClr val="accent5">
                      <a:lumMod val="10000"/>
                    </a:schemeClr>
                  </a:solidFill>
                  <a:effectLst/>
                </a:rPr>
                <a:t> Immune complex autoimmunohemolytic mechanism related to the non-specific </a:t>
              </a:r>
              <a:endParaRPr lang="en-GB" dirty="0">
                <a:solidFill>
                  <a:schemeClr val="accent5">
                    <a:lumMod val="10000"/>
                  </a:schemeClr>
                </a:solidFill>
              </a:endParaRPr>
            </a:p>
          </p:txBody>
        </p:sp>
        <p:pic>
          <p:nvPicPr>
            <p:cNvPr id="12" name="Snagit_PPT7A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83" y="585555"/>
              <a:ext cx="2445685" cy="3001329"/>
            </a:xfrm>
            <a:prstGeom prst="rect">
              <a:avLst/>
            </a:prstGeom>
          </p:spPr>
        </p:pic>
      </p:grpSp>
    </p:spTree>
    <p:extLst>
      <p:ext uri="{BB962C8B-B14F-4D97-AF65-F5344CB8AC3E}">
        <p14:creationId xmlns:p14="http://schemas.microsoft.com/office/powerpoint/2010/main" val="8106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2601" y="6101361"/>
            <a:ext cx="6030416" cy="369332"/>
          </a:xfrm>
          <a:prstGeom prst="rect">
            <a:avLst/>
          </a:prstGeom>
        </p:spPr>
        <p:txBody>
          <a:bodyPr wrap="square">
            <a:spAutoFit/>
          </a:bodyPr>
          <a:lstStyle/>
          <a:p>
            <a:r>
              <a:rPr lang="en-GB" b="0" i="0" u="none" strike="noStrike" baseline="0" dirty="0" smtClean="0">
                <a:latin typeface="AdvTT5235d5a9"/>
              </a:rPr>
              <a:t>Immune </a:t>
            </a:r>
            <a:r>
              <a:rPr lang="en-GB" b="0" i="0" u="none" strike="noStrike" baseline="0" dirty="0" err="1" smtClean="0">
                <a:latin typeface="AdvTT5235d5a9"/>
              </a:rPr>
              <a:t>hemolytic</a:t>
            </a:r>
            <a:r>
              <a:rPr lang="en-GB" b="0" i="0" u="none" strike="noStrike" baseline="0" dirty="0" smtClean="0">
                <a:latin typeface="AdvTT5235d5a9"/>
              </a:rPr>
              <a:t> </a:t>
            </a:r>
            <a:r>
              <a:rPr lang="en-GB" b="0" i="0" u="none" strike="noStrike" baseline="0" dirty="0" err="1" smtClean="0">
                <a:latin typeface="AdvTT5235d5a9"/>
              </a:rPr>
              <a:t>anemia</a:t>
            </a:r>
            <a:r>
              <a:rPr lang="en-GB" b="0" i="0" u="none" strike="noStrike" baseline="0" dirty="0" smtClean="0">
                <a:latin typeface="AdvTT5235d5a9"/>
              </a:rPr>
              <a:t> associated with drug therapy</a:t>
            </a:r>
            <a:endParaRPr lang="en-GB" dirty="0"/>
          </a:p>
        </p:txBody>
      </p:sp>
      <p:sp>
        <p:nvSpPr>
          <p:cNvPr id="4" name="Rectangle 3"/>
          <p:cNvSpPr/>
          <p:nvPr/>
        </p:nvSpPr>
        <p:spPr>
          <a:xfrm>
            <a:off x="772725" y="6470693"/>
            <a:ext cx="3096344" cy="253916"/>
          </a:xfrm>
          <a:prstGeom prst="rect">
            <a:avLst/>
          </a:prstGeom>
        </p:spPr>
        <p:txBody>
          <a:bodyPr wrap="square">
            <a:spAutoFit/>
          </a:bodyPr>
          <a:lstStyle/>
          <a:p>
            <a:r>
              <a:rPr lang="en-GB" sz="1050" b="0" i="0" u="none" strike="noStrike" baseline="0" dirty="0" smtClean="0">
                <a:solidFill>
                  <a:schemeClr val="tx1">
                    <a:lumMod val="95000"/>
                  </a:schemeClr>
                </a:solidFill>
                <a:latin typeface="AdvTT5235d5a9"/>
              </a:rPr>
              <a:t>Blood Reviews 24 (2010) 143</a:t>
            </a:r>
            <a:r>
              <a:rPr lang="en-GB" sz="1050" b="0" i="0" u="none" strike="noStrike" baseline="0" dirty="0" smtClean="0">
                <a:solidFill>
                  <a:schemeClr val="tx1">
                    <a:lumMod val="95000"/>
                  </a:schemeClr>
                </a:solidFill>
                <a:latin typeface="AdvTT5235d5a9+20"/>
              </a:rPr>
              <a:t>–</a:t>
            </a:r>
            <a:r>
              <a:rPr lang="en-GB" sz="1050" b="0" i="0" u="none" strike="noStrike" baseline="0" dirty="0" smtClean="0">
                <a:solidFill>
                  <a:schemeClr val="tx1">
                    <a:lumMod val="95000"/>
                  </a:schemeClr>
                </a:solidFill>
                <a:latin typeface="AdvTT5235d5a9"/>
              </a:rPr>
              <a:t>150</a:t>
            </a:r>
            <a:endParaRPr lang="en-GB" sz="2800" dirty="0">
              <a:solidFill>
                <a:schemeClr val="tx1">
                  <a:lumMod val="95000"/>
                </a:schemeClr>
              </a:solidFill>
            </a:endParaRPr>
          </a:p>
        </p:txBody>
      </p:sp>
      <p:sp>
        <p:nvSpPr>
          <p:cNvPr id="5" name="Rectangle 4"/>
          <p:cNvSpPr/>
          <p:nvPr/>
        </p:nvSpPr>
        <p:spPr>
          <a:xfrm>
            <a:off x="766380" y="5762825"/>
            <a:ext cx="1851789" cy="369332"/>
          </a:xfrm>
          <a:prstGeom prst="rect">
            <a:avLst/>
          </a:prstGeom>
        </p:spPr>
        <p:txBody>
          <a:bodyPr wrap="none">
            <a:spAutoFit/>
          </a:bodyPr>
          <a:lstStyle/>
          <a:p>
            <a:r>
              <a:rPr lang="en-GB" b="0" i="0" u="none" strike="noStrike" baseline="0" dirty="0" smtClean="0">
                <a:latin typeface="AdvTT5235d5a9"/>
              </a:rPr>
              <a:t>George </a:t>
            </a:r>
            <a:r>
              <a:rPr lang="en-GB" b="0" i="0" u="none" strike="noStrike" baseline="0" dirty="0" err="1" smtClean="0">
                <a:latin typeface="AdvTT5235d5a9"/>
              </a:rPr>
              <a:t>Garratty</a:t>
            </a:r>
            <a:endParaRPr lang="en-GB" dirty="0"/>
          </a:p>
        </p:txBody>
      </p:sp>
      <p:pic>
        <p:nvPicPr>
          <p:cNvPr id="6" name="Snagit_PPTAA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08909"/>
            <a:ext cx="7380952" cy="5200000"/>
          </a:xfrm>
          <a:prstGeom prst="rect">
            <a:avLst/>
          </a:prstGeom>
        </p:spPr>
      </p:pic>
      <p:pic>
        <p:nvPicPr>
          <p:cNvPr id="7" name="Picture 6"/>
          <p:cNvPicPr>
            <a:picLocks noChangeAspect="1"/>
          </p:cNvPicPr>
          <p:nvPr/>
        </p:nvPicPr>
        <p:blipFill>
          <a:blip r:embed="rId3"/>
          <a:stretch>
            <a:fillRect/>
          </a:stretch>
        </p:blipFill>
        <p:spPr>
          <a:xfrm>
            <a:off x="8215567" y="5572226"/>
            <a:ext cx="928433" cy="116731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endParaRPr lang="en-US" dirty="0" smtClean="0"/>
          </a:p>
        </p:txBody>
      </p:sp>
      <p:pic>
        <p:nvPicPr>
          <p:cNvPr id="440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GB" sz="4000" dirty="0" smtClean="0"/>
              <a:t>Warm Auto immune Haemolytic Anaemia</a:t>
            </a:r>
          </a:p>
        </p:txBody>
      </p:sp>
      <p:sp>
        <p:nvSpPr>
          <p:cNvPr id="70659" name="Rectangle 3"/>
          <p:cNvSpPr>
            <a:spLocks noGrp="1" noChangeArrowheads="1"/>
          </p:cNvSpPr>
          <p:nvPr>
            <p:ph type="body" idx="1"/>
          </p:nvPr>
        </p:nvSpPr>
        <p:spPr/>
        <p:txBody>
          <a:bodyPr/>
          <a:lstStyle/>
          <a:p>
            <a:pPr eaLnBrk="1" hangingPunct="1">
              <a:lnSpc>
                <a:spcPct val="90000"/>
              </a:lnSpc>
              <a:defRPr/>
            </a:pPr>
            <a:r>
              <a:rPr lang="en-GB" sz="2400" dirty="0" smtClean="0"/>
              <a:t>Incidence approximately 1 in 75000 per year </a:t>
            </a:r>
          </a:p>
          <a:p>
            <a:pPr eaLnBrk="1" hangingPunct="1">
              <a:lnSpc>
                <a:spcPct val="90000"/>
              </a:lnSpc>
              <a:defRPr/>
            </a:pPr>
            <a:r>
              <a:rPr lang="en-GB" sz="2400" dirty="0" smtClean="0"/>
              <a:t>WAIHA accounts to 60 to 70% of autoimmune haemolytic anaemia</a:t>
            </a:r>
          </a:p>
          <a:p>
            <a:pPr eaLnBrk="1" hangingPunct="1">
              <a:lnSpc>
                <a:spcPct val="90000"/>
              </a:lnSpc>
              <a:defRPr/>
            </a:pPr>
            <a:r>
              <a:rPr lang="en-GB" sz="2400" dirty="0" smtClean="0"/>
              <a:t>Approximately 50% of all cases have no associated disease (i.e. idiopathic or primary WAIHA)</a:t>
            </a:r>
          </a:p>
          <a:p>
            <a:pPr eaLnBrk="1" hangingPunct="1">
              <a:lnSpc>
                <a:spcPct val="90000"/>
              </a:lnSpc>
              <a:defRPr/>
            </a:pPr>
            <a:r>
              <a:rPr lang="en-GB" sz="2400" dirty="0" smtClean="0"/>
              <a:t>The remainder may be secondary to </a:t>
            </a:r>
          </a:p>
          <a:p>
            <a:pPr lvl="1" eaLnBrk="1" hangingPunct="1">
              <a:lnSpc>
                <a:spcPct val="90000"/>
              </a:lnSpc>
              <a:defRPr/>
            </a:pPr>
            <a:r>
              <a:rPr lang="en-GB" sz="2000" dirty="0" smtClean="0"/>
              <a:t>underlying lymphoproliferative diseases  (e.g. CLL)</a:t>
            </a:r>
          </a:p>
          <a:p>
            <a:pPr lvl="1" eaLnBrk="1" hangingPunct="1">
              <a:lnSpc>
                <a:spcPct val="90000"/>
              </a:lnSpc>
              <a:defRPr/>
            </a:pPr>
            <a:r>
              <a:rPr lang="en-GB" sz="2000" dirty="0" smtClean="0"/>
              <a:t>immunodeficiency states </a:t>
            </a:r>
          </a:p>
          <a:p>
            <a:pPr lvl="1" eaLnBrk="1" hangingPunct="1">
              <a:lnSpc>
                <a:spcPct val="90000"/>
              </a:lnSpc>
              <a:defRPr/>
            </a:pPr>
            <a:r>
              <a:rPr lang="en-GB" sz="2000" dirty="0" smtClean="0"/>
              <a:t>solid tumours </a:t>
            </a:r>
          </a:p>
          <a:p>
            <a:pPr lvl="1" eaLnBrk="1" hangingPunct="1">
              <a:lnSpc>
                <a:spcPct val="90000"/>
              </a:lnSpc>
              <a:defRPr/>
            </a:pPr>
            <a:r>
              <a:rPr lang="en-GB" sz="2000" dirty="0" smtClean="0"/>
              <a:t>connective tissue diseases or </a:t>
            </a:r>
          </a:p>
          <a:p>
            <a:pPr lvl="1" eaLnBrk="1" hangingPunct="1">
              <a:lnSpc>
                <a:spcPct val="90000"/>
              </a:lnSpc>
              <a:defRPr/>
            </a:pPr>
            <a:r>
              <a:rPr lang="en-GB" sz="2000" dirty="0" smtClean="0"/>
              <a:t>infectious diseases</a:t>
            </a:r>
          </a:p>
          <a:p>
            <a:pPr eaLnBrk="1" hangingPunct="1">
              <a:lnSpc>
                <a:spcPct val="90000"/>
              </a:lnSpc>
              <a:defRPr/>
            </a:pPr>
            <a:endParaRPr lang="en-GB"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GB" sz="4000" dirty="0" smtClean="0"/>
              <a:t>Clinical features of WAIHA</a:t>
            </a:r>
          </a:p>
        </p:txBody>
      </p:sp>
      <p:sp>
        <p:nvSpPr>
          <p:cNvPr id="71683" name="Rectangle 3"/>
          <p:cNvSpPr>
            <a:spLocks noGrp="1" noChangeArrowheads="1"/>
          </p:cNvSpPr>
          <p:nvPr>
            <p:ph type="body" idx="1"/>
          </p:nvPr>
        </p:nvSpPr>
        <p:spPr/>
        <p:txBody>
          <a:bodyPr/>
          <a:lstStyle/>
          <a:p>
            <a:pPr eaLnBrk="1" hangingPunct="1">
              <a:lnSpc>
                <a:spcPct val="80000"/>
              </a:lnSpc>
              <a:defRPr/>
            </a:pPr>
            <a:r>
              <a:rPr lang="en-GB" sz="2400" dirty="0" smtClean="0"/>
              <a:t>Severe signs and symptoms or seen in patients with rapid onset of brisk haemolysis.</a:t>
            </a:r>
          </a:p>
          <a:p>
            <a:pPr lvl="1" eaLnBrk="1" hangingPunct="1">
              <a:lnSpc>
                <a:spcPct val="80000"/>
              </a:lnSpc>
              <a:defRPr/>
            </a:pPr>
            <a:r>
              <a:rPr lang="en-GB" sz="2000" dirty="0" smtClean="0"/>
              <a:t>Fatigue, weakness, malaise, dizziness, fever  back pain, dyspnoea on exertion and  angina can be presenting complaints in severe haemolysis.</a:t>
            </a:r>
          </a:p>
          <a:p>
            <a:pPr lvl="1" eaLnBrk="1" hangingPunct="1">
              <a:lnSpc>
                <a:spcPct val="80000"/>
              </a:lnSpc>
              <a:defRPr/>
            </a:pPr>
            <a:r>
              <a:rPr lang="en-GB" sz="2000" dirty="0" smtClean="0"/>
              <a:t>jaundice, pallor and discoloured urine (haemoglobinuria)</a:t>
            </a:r>
          </a:p>
          <a:p>
            <a:pPr lvl="1" eaLnBrk="1" hangingPunct="1">
              <a:lnSpc>
                <a:spcPct val="80000"/>
              </a:lnSpc>
              <a:defRPr/>
            </a:pPr>
            <a:r>
              <a:rPr lang="en-GB" sz="2000" dirty="0" smtClean="0"/>
              <a:t> the rapid fall in haemoglobin can constitute a medical emergency</a:t>
            </a:r>
          </a:p>
          <a:p>
            <a:pPr lvl="1" eaLnBrk="1" hangingPunct="1">
              <a:lnSpc>
                <a:spcPct val="80000"/>
              </a:lnSpc>
              <a:defRPr/>
            </a:pPr>
            <a:r>
              <a:rPr lang="en-GB" sz="2000" dirty="0" smtClean="0"/>
              <a:t>hepatosplenomegaly is found in more than 50% of cases</a:t>
            </a:r>
          </a:p>
          <a:p>
            <a:pPr eaLnBrk="1" hangingPunct="1">
              <a:lnSpc>
                <a:spcPct val="80000"/>
              </a:lnSpc>
              <a:defRPr/>
            </a:pPr>
            <a:r>
              <a:rPr lang="en-GB" sz="2400" dirty="0" smtClean="0"/>
              <a:t>Conversely if haemolysis is at a lower level the symptoms are less severe and there is a more indolent course.</a:t>
            </a:r>
          </a:p>
          <a:p>
            <a:pPr lvl="1" eaLnBrk="1" hangingPunct="1">
              <a:lnSpc>
                <a:spcPct val="80000"/>
              </a:lnSpc>
              <a:defRPr/>
            </a:pPr>
            <a:r>
              <a:rPr lang="en-GB" sz="2000" dirty="0" smtClean="0"/>
              <a:t>Low Hb may be better tolerated in patients in whom compensation has occurred and is no cardiopulmonary disease</a:t>
            </a:r>
          </a:p>
          <a:p>
            <a:pPr eaLnBrk="1" hangingPunct="1">
              <a:lnSpc>
                <a:spcPct val="80000"/>
              </a:lnSpc>
              <a:defRPr/>
            </a:pPr>
            <a:endParaRPr lang="en-GB"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GB" sz="4000" dirty="0" smtClean="0"/>
              <a:t>Laboratory diagnosis of WAIHA</a:t>
            </a:r>
          </a:p>
        </p:txBody>
      </p:sp>
      <p:sp>
        <p:nvSpPr>
          <p:cNvPr id="82947" name="Rectangle 3"/>
          <p:cNvSpPr>
            <a:spLocks noGrp="1" noChangeArrowheads="1"/>
          </p:cNvSpPr>
          <p:nvPr>
            <p:ph type="body" idx="1"/>
          </p:nvPr>
        </p:nvSpPr>
        <p:spPr/>
        <p:txBody>
          <a:bodyPr/>
          <a:lstStyle/>
          <a:p>
            <a:pPr eaLnBrk="1" hangingPunct="1">
              <a:lnSpc>
                <a:spcPct val="80000"/>
              </a:lnSpc>
              <a:defRPr/>
            </a:pPr>
            <a:r>
              <a:rPr lang="en-GB" sz="2800" dirty="0" smtClean="0"/>
              <a:t>Laboratory findings indicative of shortened red cell survival</a:t>
            </a:r>
          </a:p>
          <a:p>
            <a:pPr eaLnBrk="1" hangingPunct="1">
              <a:lnSpc>
                <a:spcPct val="80000"/>
              </a:lnSpc>
              <a:defRPr/>
            </a:pPr>
            <a:r>
              <a:rPr lang="en-GB" sz="2800" dirty="0" smtClean="0"/>
              <a:t>Serologic evidence of auto antibodies directed against red cell antigens optimally reacted at 37°C</a:t>
            </a:r>
          </a:p>
          <a:p>
            <a:pPr eaLnBrk="1" hangingPunct="1">
              <a:lnSpc>
                <a:spcPct val="80000"/>
              </a:lnSpc>
              <a:defRPr/>
            </a:pPr>
            <a:r>
              <a:rPr lang="en-GB" sz="2800" dirty="0" smtClean="0"/>
              <a:t>Moderate to severe anaemia with reticulocytosis</a:t>
            </a:r>
          </a:p>
          <a:p>
            <a:pPr eaLnBrk="1" hangingPunct="1">
              <a:lnSpc>
                <a:spcPct val="80000"/>
              </a:lnSpc>
              <a:defRPr/>
            </a:pPr>
            <a:r>
              <a:rPr lang="en-GB" sz="2800" dirty="0" smtClean="0"/>
              <a:t>Occasionally thrombocytopenia is found and this combination with autoimmune haemolytic anaemia is known as Evans syndrome.  The thrombocytopenia is also an auto immune mediated disorder.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GB" dirty="0" smtClean="0"/>
              <a:t>Evidence of haemolysis</a:t>
            </a:r>
          </a:p>
        </p:txBody>
      </p:sp>
      <p:sp>
        <p:nvSpPr>
          <p:cNvPr id="68611" name="Rectangle 3"/>
          <p:cNvSpPr>
            <a:spLocks noGrp="1" noChangeArrowheads="1"/>
          </p:cNvSpPr>
          <p:nvPr>
            <p:ph type="body" sz="half" idx="1"/>
          </p:nvPr>
        </p:nvSpPr>
        <p:spPr/>
        <p:txBody>
          <a:bodyPr/>
          <a:lstStyle/>
          <a:p>
            <a:pPr eaLnBrk="1" hangingPunct="1">
              <a:lnSpc>
                <a:spcPct val="80000"/>
              </a:lnSpc>
              <a:defRPr/>
            </a:pPr>
            <a:r>
              <a:rPr lang="en-GB" sz="1800" dirty="0" smtClean="0"/>
              <a:t>Increased red cell breakdown</a:t>
            </a:r>
          </a:p>
          <a:p>
            <a:pPr lvl="1" eaLnBrk="1" hangingPunct="1">
              <a:lnSpc>
                <a:spcPct val="80000"/>
              </a:lnSpc>
              <a:defRPr/>
            </a:pPr>
            <a:r>
              <a:rPr lang="en-GB" sz="1600" dirty="0" smtClean="0">
                <a:sym typeface="Wingdings" pitchFamily="2" charset="2"/>
              </a:rPr>
              <a:t> urine urobilinogen</a:t>
            </a:r>
          </a:p>
          <a:p>
            <a:pPr lvl="1" eaLnBrk="1" hangingPunct="1">
              <a:lnSpc>
                <a:spcPct val="80000"/>
              </a:lnSpc>
              <a:defRPr/>
            </a:pPr>
            <a:r>
              <a:rPr lang="en-GB" sz="1600" dirty="0" smtClean="0">
                <a:sym typeface="Wingdings" pitchFamily="2" charset="2"/>
              </a:rPr>
              <a:t>serum bilirubin unconjugated</a:t>
            </a:r>
          </a:p>
          <a:p>
            <a:pPr lvl="2" eaLnBrk="1" hangingPunct="1">
              <a:lnSpc>
                <a:spcPct val="80000"/>
              </a:lnSpc>
              <a:defRPr/>
            </a:pPr>
            <a:r>
              <a:rPr lang="en-GB" sz="1400" dirty="0" smtClean="0">
                <a:sym typeface="Wingdings" pitchFamily="2" charset="2"/>
              </a:rPr>
              <a:t>(acholuric jaundice)</a:t>
            </a:r>
          </a:p>
          <a:p>
            <a:pPr lvl="1" eaLnBrk="1" hangingPunct="1">
              <a:lnSpc>
                <a:spcPct val="80000"/>
              </a:lnSpc>
              <a:defRPr/>
            </a:pPr>
            <a:r>
              <a:rPr lang="en-GB" sz="1600" dirty="0" smtClean="0">
                <a:sym typeface="Wingdings" pitchFamily="2" charset="2"/>
              </a:rPr>
              <a:t>If intravascular - Absent/low  serum haptoglobins</a:t>
            </a:r>
          </a:p>
          <a:p>
            <a:pPr lvl="1" eaLnBrk="1" hangingPunct="1">
              <a:lnSpc>
                <a:spcPct val="80000"/>
              </a:lnSpc>
              <a:defRPr/>
            </a:pPr>
            <a:r>
              <a:rPr lang="en-GB" sz="1600" dirty="0" smtClean="0">
                <a:sym typeface="Wingdings" pitchFamily="2" charset="2"/>
              </a:rPr>
              <a:t>haemoglobinuria</a:t>
            </a:r>
          </a:p>
          <a:p>
            <a:pPr eaLnBrk="1" hangingPunct="1">
              <a:lnSpc>
                <a:spcPct val="80000"/>
              </a:lnSpc>
              <a:defRPr/>
            </a:pPr>
            <a:endParaRPr lang="en-GB" sz="1800" dirty="0" smtClean="0"/>
          </a:p>
          <a:p>
            <a:pPr eaLnBrk="1" hangingPunct="1">
              <a:lnSpc>
                <a:spcPct val="80000"/>
              </a:lnSpc>
              <a:defRPr/>
            </a:pPr>
            <a:r>
              <a:rPr lang="en-GB" sz="1800" dirty="0" smtClean="0"/>
              <a:t>Increased red cell production</a:t>
            </a:r>
          </a:p>
          <a:p>
            <a:pPr lvl="1" eaLnBrk="1" hangingPunct="1">
              <a:lnSpc>
                <a:spcPct val="80000"/>
              </a:lnSpc>
              <a:defRPr/>
            </a:pPr>
            <a:r>
              <a:rPr lang="en-GB" sz="1200" dirty="0" smtClean="0">
                <a:sym typeface="Wingdings" pitchFamily="2" charset="2"/>
              </a:rPr>
              <a:t>Reticulocytosis</a:t>
            </a:r>
          </a:p>
          <a:p>
            <a:pPr lvl="1" eaLnBrk="1" hangingPunct="1">
              <a:lnSpc>
                <a:spcPct val="80000"/>
              </a:lnSpc>
              <a:defRPr/>
            </a:pPr>
            <a:r>
              <a:rPr lang="en-GB" sz="1200" dirty="0" smtClean="0">
                <a:sym typeface="Wingdings" pitchFamily="2" charset="2"/>
              </a:rPr>
              <a:t>Erythroid hyperplasia in bone marrow</a:t>
            </a:r>
          </a:p>
          <a:p>
            <a:pPr lvl="1" eaLnBrk="1" hangingPunct="1">
              <a:lnSpc>
                <a:spcPct val="80000"/>
              </a:lnSpc>
              <a:defRPr/>
            </a:pPr>
            <a:endParaRPr lang="en-GB" sz="1600" dirty="0" smtClean="0"/>
          </a:p>
          <a:p>
            <a:pPr eaLnBrk="1" hangingPunct="1">
              <a:lnSpc>
                <a:spcPct val="80000"/>
              </a:lnSpc>
              <a:defRPr/>
            </a:pPr>
            <a:r>
              <a:rPr lang="en-GB" sz="1800" dirty="0" smtClean="0"/>
              <a:t>Red cell morphology</a:t>
            </a:r>
          </a:p>
          <a:p>
            <a:pPr lvl="1" eaLnBrk="1" hangingPunct="1">
              <a:lnSpc>
                <a:spcPct val="80000"/>
              </a:lnSpc>
              <a:defRPr/>
            </a:pPr>
            <a:r>
              <a:rPr lang="en-GB" sz="1600" dirty="0" smtClean="0"/>
              <a:t>Spheroctosis</a:t>
            </a:r>
          </a:p>
          <a:p>
            <a:pPr lvl="1" eaLnBrk="1" hangingPunct="1">
              <a:lnSpc>
                <a:spcPct val="80000"/>
              </a:lnSpc>
              <a:defRPr/>
            </a:pPr>
            <a:r>
              <a:rPr lang="en-GB" sz="1400" dirty="0" smtClean="0">
                <a:sym typeface="Wingdings" pitchFamily="2" charset="2"/>
              </a:rPr>
              <a:t>Polychromasia (reticulocytes</a:t>
            </a:r>
            <a:r>
              <a:rPr lang="en-GB" sz="1800" dirty="0" smtClean="0">
                <a:sym typeface="Wingdings" pitchFamily="2" charset="2"/>
              </a:rPr>
              <a:t>)</a:t>
            </a:r>
          </a:p>
          <a:p>
            <a:pPr lvl="2" eaLnBrk="1" hangingPunct="1">
              <a:lnSpc>
                <a:spcPct val="80000"/>
              </a:lnSpc>
              <a:defRPr/>
            </a:pPr>
            <a:r>
              <a:rPr lang="en-GB" sz="1200" dirty="0" smtClean="0">
                <a:sym typeface="Wingdings" pitchFamily="2" charset="2"/>
              </a:rPr>
              <a:t>May be nucleated red cells in peripheral blood</a:t>
            </a:r>
          </a:p>
          <a:p>
            <a:pPr lvl="2" eaLnBrk="1" hangingPunct="1">
              <a:lnSpc>
                <a:spcPct val="80000"/>
              </a:lnSpc>
              <a:defRPr/>
            </a:pPr>
            <a:endParaRPr lang="en-GB" sz="1400" dirty="0" smtClean="0"/>
          </a:p>
          <a:p>
            <a:pPr lvl="1" eaLnBrk="1" hangingPunct="1">
              <a:lnSpc>
                <a:spcPct val="80000"/>
              </a:lnSpc>
              <a:defRPr/>
            </a:pPr>
            <a:endParaRPr lang="en-GB" sz="1600" dirty="0" smtClean="0"/>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554163"/>
            <a:ext cx="38163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4149725"/>
            <a:ext cx="4465637"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GB" sz="4000" dirty="0" smtClean="0">
                <a:sym typeface="Wingdings" pitchFamily="2" charset="2"/>
              </a:rPr>
              <a:t>Spherocytosis</a:t>
            </a:r>
          </a:p>
        </p:txBody>
      </p:sp>
      <p:sp>
        <p:nvSpPr>
          <p:cNvPr id="69635" name="Rectangle 3"/>
          <p:cNvSpPr>
            <a:spLocks noGrp="1" noChangeArrowheads="1"/>
          </p:cNvSpPr>
          <p:nvPr>
            <p:ph type="body" idx="1"/>
          </p:nvPr>
        </p:nvSpPr>
        <p:spPr/>
        <p:txBody>
          <a:bodyPr/>
          <a:lstStyle/>
          <a:p>
            <a:pPr eaLnBrk="1" hangingPunct="1">
              <a:defRPr/>
            </a:pPr>
            <a:r>
              <a:rPr lang="en-GB" sz="2800" dirty="0" smtClean="0">
                <a:sym typeface="Wingdings" pitchFamily="2" charset="2"/>
              </a:rPr>
              <a:t>Red cells coated by antibody are taken up by the reticulo-endothelial system</a:t>
            </a:r>
          </a:p>
          <a:p>
            <a:pPr lvl="3" eaLnBrk="1" hangingPunct="1">
              <a:defRPr/>
            </a:pPr>
            <a:r>
              <a:rPr lang="en-GB" sz="1600" dirty="0" smtClean="0">
                <a:sym typeface="Wingdings" pitchFamily="2" charset="2"/>
              </a:rPr>
              <a:t>Passage through spleen removes part of the coated membrane resulting in the cell becoming progressively more spherical</a:t>
            </a:r>
          </a:p>
          <a:p>
            <a:pPr lvl="3" eaLnBrk="1" hangingPunct="1">
              <a:defRPr/>
            </a:pPr>
            <a:r>
              <a:rPr lang="en-GB" sz="1600" dirty="0" smtClean="0">
                <a:sym typeface="Wingdings" pitchFamily="2" charset="2"/>
              </a:rPr>
              <a:t>The resultant </a:t>
            </a:r>
            <a:r>
              <a:rPr lang="en-GB" sz="1600" b="1" dirty="0" smtClean="0">
                <a:sym typeface="Wingdings" pitchFamily="2" charset="2"/>
              </a:rPr>
              <a:t>spherocytes</a:t>
            </a:r>
            <a:r>
              <a:rPr lang="en-GB" sz="1600" dirty="0" smtClean="0">
                <a:sym typeface="Wingdings" pitchFamily="2" charset="2"/>
              </a:rPr>
              <a:t> are prematurely removed from circulation</a:t>
            </a:r>
            <a:endParaRPr lang="en-GB" sz="1800" dirty="0" smtClean="0">
              <a:sym typeface="Wingdings" pitchFamily="2" charset="2"/>
            </a:endParaRPr>
          </a:p>
          <a:p>
            <a:pPr lvl="2" eaLnBrk="1" hangingPunct="1">
              <a:defRPr/>
            </a:pPr>
            <a:endParaRPr lang="en-GB" sz="2000" dirty="0" smtClean="0">
              <a:sym typeface="Wingdings" pitchFamily="2" charset="2"/>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429000"/>
            <a:ext cx="316865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427413"/>
            <a:ext cx="3127375"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7759</TotalTime>
  <Words>2152</Words>
  <Application>Microsoft Office PowerPoint</Application>
  <PresentationFormat>On-screen Show (4:3)</PresentationFormat>
  <Paragraphs>251</Paragraphs>
  <Slides>42</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AdvTT5235d5a9</vt:lpstr>
      <vt:lpstr>AdvTT5235d5a9+20</vt:lpstr>
      <vt:lpstr>Arial</vt:lpstr>
      <vt:lpstr>Arial Narrow</vt:lpstr>
      <vt:lpstr>Calibri</vt:lpstr>
      <vt:lpstr>StarSymbol</vt:lpstr>
      <vt:lpstr>Symbol</vt:lpstr>
      <vt:lpstr>Tahoma</vt:lpstr>
      <vt:lpstr>Times New Roman</vt:lpstr>
      <vt:lpstr>Wingdings</vt:lpstr>
      <vt:lpstr>Slit</vt:lpstr>
      <vt:lpstr>Worksheet</vt:lpstr>
      <vt:lpstr>Auto Immune Haemolytic Anaemia (AIHA)  Paroxysmal Cold Haemoglobinuria (PCH) &amp; Cold Haemagglutinin Disease (CHAD) </vt:lpstr>
      <vt:lpstr>Reading</vt:lpstr>
      <vt:lpstr>Acquired haemolytic anaemia</vt:lpstr>
      <vt:lpstr>Antibodies in immune haemolytic anaemia</vt:lpstr>
      <vt:lpstr>Warm Auto immune Haemolytic Anaemia</vt:lpstr>
      <vt:lpstr>Clinical features of WAIHA</vt:lpstr>
      <vt:lpstr>Laboratory diagnosis of WAIHA</vt:lpstr>
      <vt:lpstr>Evidence of haemolysis</vt:lpstr>
      <vt:lpstr>Spherocytosis</vt:lpstr>
      <vt:lpstr>Serology of WAIHA</vt:lpstr>
      <vt:lpstr>Direct antiglobulin (Coombs) Test</vt:lpstr>
      <vt:lpstr>Direct antiglobulin test</vt:lpstr>
      <vt:lpstr>Indirect antiglobulin test</vt:lpstr>
      <vt:lpstr>Serology of WAIHA</vt:lpstr>
      <vt:lpstr>Management</vt:lpstr>
      <vt:lpstr>Splenectomy</vt:lpstr>
      <vt:lpstr>Other immunosuppressive therapy</vt:lpstr>
      <vt:lpstr>Rituximab </vt:lpstr>
      <vt:lpstr>PowerPoint Presentation</vt:lpstr>
      <vt:lpstr>Other treatment</vt:lpstr>
      <vt:lpstr>Cold Haemagglutin Disease (CHAD)</vt:lpstr>
      <vt:lpstr>CHAD</vt:lpstr>
      <vt:lpstr>Types of Cold haemaggutinin  Disease</vt:lpstr>
      <vt:lpstr>Clinical features</vt:lpstr>
      <vt:lpstr>Signs</vt:lpstr>
      <vt:lpstr>Blood picture</vt:lpstr>
      <vt:lpstr>Serology</vt:lpstr>
      <vt:lpstr>The complement system</vt:lpstr>
      <vt:lpstr>Management</vt:lpstr>
      <vt:lpstr>Cold agglutinin disease with PLL</vt:lpstr>
      <vt:lpstr>Paroxysmal cold haemoglobinglobinuria</vt:lpstr>
      <vt:lpstr>PowerPoint Presentation</vt:lpstr>
      <vt:lpstr>Antibody and complement activity at range of temperature</vt:lpstr>
      <vt:lpstr>Donath-Lansteiner test</vt:lpstr>
      <vt:lpstr>Management</vt:lpstr>
      <vt:lpstr>Serological Characteristics of Autoimmune Haemolytic Anaemia</vt:lpstr>
      <vt:lpstr>Clinical  Characteristics of Autoimmune Haemolytic Anaemia's</vt:lpstr>
      <vt:lpstr>Other autoimmune haemolytic anaemia</vt:lpstr>
      <vt:lpstr>Drug induced autoimmune haemolytic anaemia</vt:lpstr>
      <vt:lpstr>PowerPoint Presentation</vt:lpstr>
      <vt:lpstr>PowerPoint Presentation</vt:lpstr>
      <vt:lpstr>PowerPoint Presentation</vt:lpstr>
    </vt:vector>
  </TitlesOfParts>
  <Company>Welsh Blood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AIHA and CHAD</dc:title>
  <dc:creator>Dr Stephen Fieled</dc:creator>
  <cp:lastModifiedBy>Stephen Field</cp:lastModifiedBy>
  <cp:revision>38</cp:revision>
  <dcterms:created xsi:type="dcterms:W3CDTF">2007-08-07T09:09:13Z</dcterms:created>
  <dcterms:modified xsi:type="dcterms:W3CDTF">2013-01-06T18:03:07Z</dcterms:modified>
</cp:coreProperties>
</file>